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media/image126.jpg" ContentType="image/jpeg"/>
  <Override PartName="/ppt/media/image127.jpg" ContentType="image/jpeg"/>
  <Override PartName="/ppt/media/image132.jpg" ContentType="image/jpeg"/>
  <Override PartName="/ppt/notesSlides/notesSlide19.xml" ContentType="application/vnd.openxmlformats-officedocument.presentationml.notesSlide+xml"/>
  <Override PartName="/ppt/media/image138.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44.jpg" ContentType="image/jpeg"/>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2" r:id="rId2"/>
    <p:sldMasterId id="2147483706" r:id="rId3"/>
    <p:sldMasterId id="2147483712" r:id="rId4"/>
    <p:sldMasterId id="2147483720" r:id="rId5"/>
    <p:sldMasterId id="2147483723" r:id="rId6"/>
    <p:sldMasterId id="2147483736" r:id="rId7"/>
    <p:sldMasterId id="2147483751" r:id="rId8"/>
    <p:sldMasterId id="2147483763" r:id="rId9"/>
    <p:sldMasterId id="2147483776" r:id="rId10"/>
    <p:sldMasterId id="2147483782" r:id="rId11"/>
    <p:sldMasterId id="2147483795" r:id="rId12"/>
  </p:sldMasterIdLst>
  <p:notesMasterIdLst>
    <p:notesMasterId r:id="rId123"/>
  </p:notesMasterIdLst>
  <p:sldIdLst>
    <p:sldId id="256" r:id="rId13"/>
    <p:sldId id="257" r:id="rId14"/>
    <p:sldId id="258" r:id="rId15"/>
    <p:sldId id="314" r:id="rId16"/>
    <p:sldId id="277" r:id="rId17"/>
    <p:sldId id="266" r:id="rId18"/>
    <p:sldId id="267" r:id="rId19"/>
    <p:sldId id="313" r:id="rId20"/>
    <p:sldId id="289" r:id="rId21"/>
    <p:sldId id="290" r:id="rId22"/>
    <p:sldId id="274" r:id="rId23"/>
    <p:sldId id="275" r:id="rId24"/>
    <p:sldId id="3770" r:id="rId25"/>
    <p:sldId id="260" r:id="rId26"/>
    <p:sldId id="3771" r:id="rId27"/>
    <p:sldId id="282" r:id="rId28"/>
    <p:sldId id="283" r:id="rId29"/>
    <p:sldId id="3768" r:id="rId30"/>
    <p:sldId id="3769" r:id="rId31"/>
    <p:sldId id="3773" r:id="rId32"/>
    <p:sldId id="3774" r:id="rId33"/>
    <p:sldId id="3775" r:id="rId34"/>
    <p:sldId id="3776" r:id="rId35"/>
    <p:sldId id="3772" r:id="rId36"/>
    <p:sldId id="340" r:id="rId37"/>
    <p:sldId id="341" r:id="rId38"/>
    <p:sldId id="346" r:id="rId39"/>
    <p:sldId id="457" r:id="rId40"/>
    <p:sldId id="458" r:id="rId41"/>
    <p:sldId id="399" r:id="rId42"/>
    <p:sldId id="459" r:id="rId43"/>
    <p:sldId id="460" r:id="rId44"/>
    <p:sldId id="271" r:id="rId45"/>
    <p:sldId id="404" r:id="rId46"/>
    <p:sldId id="272" r:id="rId47"/>
    <p:sldId id="461" r:id="rId48"/>
    <p:sldId id="268" r:id="rId49"/>
    <p:sldId id="403" r:id="rId50"/>
    <p:sldId id="402" r:id="rId51"/>
    <p:sldId id="269" r:id="rId52"/>
    <p:sldId id="270" r:id="rId53"/>
    <p:sldId id="347" r:id="rId54"/>
    <p:sldId id="273" r:id="rId55"/>
    <p:sldId id="348" r:id="rId56"/>
    <p:sldId id="462" r:id="rId57"/>
    <p:sldId id="463" r:id="rId58"/>
    <p:sldId id="284" r:id="rId59"/>
    <p:sldId id="285" r:id="rId60"/>
    <p:sldId id="286" r:id="rId61"/>
    <p:sldId id="287" r:id="rId62"/>
    <p:sldId id="262" r:id="rId63"/>
    <p:sldId id="464" r:id="rId64"/>
    <p:sldId id="465" r:id="rId65"/>
    <p:sldId id="466" r:id="rId66"/>
    <p:sldId id="467" r:id="rId67"/>
    <p:sldId id="468" r:id="rId68"/>
    <p:sldId id="469" r:id="rId69"/>
    <p:sldId id="470" r:id="rId70"/>
    <p:sldId id="471" r:id="rId71"/>
    <p:sldId id="472" r:id="rId72"/>
    <p:sldId id="473" r:id="rId73"/>
    <p:sldId id="475" r:id="rId74"/>
    <p:sldId id="315" r:id="rId75"/>
    <p:sldId id="332" r:id="rId76"/>
    <p:sldId id="3613" r:id="rId77"/>
    <p:sldId id="3762" r:id="rId78"/>
    <p:sldId id="3763" r:id="rId79"/>
    <p:sldId id="3764" r:id="rId80"/>
    <p:sldId id="367" r:id="rId81"/>
    <p:sldId id="3767" r:id="rId82"/>
    <p:sldId id="3765" r:id="rId83"/>
    <p:sldId id="3766" r:id="rId84"/>
    <p:sldId id="312" r:id="rId85"/>
    <p:sldId id="474" r:id="rId86"/>
    <p:sldId id="318" r:id="rId87"/>
    <p:sldId id="326" r:id="rId88"/>
    <p:sldId id="479" r:id="rId89"/>
    <p:sldId id="480" r:id="rId90"/>
    <p:sldId id="483" r:id="rId91"/>
    <p:sldId id="478" r:id="rId92"/>
    <p:sldId id="2145706877" r:id="rId93"/>
    <p:sldId id="279" r:id="rId94"/>
    <p:sldId id="2145707203" r:id="rId95"/>
    <p:sldId id="2145707206" r:id="rId96"/>
    <p:sldId id="2145707202" r:id="rId97"/>
    <p:sldId id="2145707207" r:id="rId98"/>
    <p:sldId id="2145707204" r:id="rId99"/>
    <p:sldId id="2145707208" r:id="rId100"/>
    <p:sldId id="3759" r:id="rId101"/>
    <p:sldId id="3796" r:id="rId102"/>
    <p:sldId id="2145707211" r:id="rId103"/>
    <p:sldId id="3800" r:id="rId104"/>
    <p:sldId id="2145707210" r:id="rId105"/>
    <p:sldId id="281" r:id="rId106"/>
    <p:sldId id="288" r:id="rId107"/>
    <p:sldId id="296" r:id="rId108"/>
    <p:sldId id="3739" r:id="rId109"/>
    <p:sldId id="3621" r:id="rId110"/>
    <p:sldId id="2145707209" r:id="rId111"/>
    <p:sldId id="3534" r:id="rId112"/>
    <p:sldId id="3799" r:id="rId113"/>
    <p:sldId id="297" r:id="rId114"/>
    <p:sldId id="299" r:id="rId115"/>
    <p:sldId id="300" r:id="rId116"/>
    <p:sldId id="301" r:id="rId117"/>
    <p:sldId id="302" r:id="rId118"/>
    <p:sldId id="303" r:id="rId119"/>
    <p:sldId id="304" r:id="rId120"/>
    <p:sldId id="305" r:id="rId121"/>
    <p:sldId id="2145707212" r:id="rId1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E239BC-52D0-6145-81B0-CBA345E312A0}" v="62" dt="2023-10-09T11:38:10.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46"/>
    <p:restoredTop sz="96327"/>
  </p:normalViewPr>
  <p:slideViewPr>
    <p:cSldViewPr snapToGrid="0">
      <p:cViewPr varScale="1">
        <p:scale>
          <a:sx n="181" d="100"/>
          <a:sy n="181" d="100"/>
        </p:scale>
        <p:origin x="1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notesMaster" Target="notesMasters/notesMaster1.xml"/><Relationship Id="rId128"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presProps" Target="presProps.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3T13:25:56.484"/>
    </inkml:context>
    <inkml:brush xml:id="br0">
      <inkml:brushProperty name="width" value="0.1" units="cm"/>
      <inkml:brushProperty name="height" value="0.1" units="cm"/>
      <inkml:brushProperty name="color" value="#E71224"/>
    </inkml:brush>
  </inkml:definitions>
  <inkml:trace contextRef="#ctx0" brushRef="#br0">6085 6218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3T13:25:56.485"/>
    </inkml:context>
    <inkml:brush xml:id="br0">
      <inkml:brushProperty name="width" value="0.1" units="cm"/>
      <inkml:brushProperty name="height" value="0.1" units="cm"/>
      <inkml:brushProperty name="color" value="#E71224"/>
    </inkml:brush>
  </inkml:definitions>
  <inkml:trace contextRef="#ctx0" brushRef="#br0">6085 6218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65D25-6A24-434D-8D2D-7FF8EB73D598}" type="datetimeFigureOut">
              <a:rPr lang="en-GB" smtClean="0"/>
              <a:t>07/10/2023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38DCF-35A4-E748-84B4-84A767A555B6}" type="slidenum">
              <a:rPr lang="en-GB" smtClean="0"/>
              <a:t>‹N›</a:t>
            </a:fld>
            <a:endParaRPr lang="en-GB"/>
          </a:p>
        </p:txBody>
      </p:sp>
    </p:spTree>
    <p:extLst>
      <p:ext uri="{BB962C8B-B14F-4D97-AF65-F5344CB8AC3E}">
        <p14:creationId xmlns:p14="http://schemas.microsoft.com/office/powerpoint/2010/main" val="303402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a:extLst>
              <a:ext uri="{FF2B5EF4-FFF2-40B4-BE49-F238E27FC236}">
                <a16:creationId xmlns:a16="http://schemas.microsoft.com/office/drawing/2014/main" id="{77ADC733-4F09-E667-243E-DA954505CB4B}"/>
              </a:ext>
            </a:extLst>
          </p:cNvPr>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63A66549-4D9E-DC41-9E80-488B8A5D2489}" type="slidenum">
              <a:rPr kumimoji="0" lang="en-US"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22</a:t>
            </a:fld>
            <a:endParaRPr kumimoji="0" lang="en-US" altLang="it-IT"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Text Box 1">
            <a:extLst>
              <a:ext uri="{FF2B5EF4-FFF2-40B4-BE49-F238E27FC236}">
                <a16:creationId xmlns:a16="http://schemas.microsoft.com/office/drawing/2014/main" id="{21753F03-634F-39A6-D1F5-B40A48050178}"/>
              </a:ext>
            </a:extLst>
          </p:cNvPr>
          <p:cNvSpPr txBox="1">
            <a:spLocks noChangeArrowheads="1"/>
          </p:cNvSpPr>
          <p:nvPr/>
        </p:nvSpPr>
        <p:spPr bwMode="auto">
          <a:xfrm>
            <a:off x="4143375" y="9120188"/>
            <a:ext cx="3168650" cy="477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6840" tIns="48240" rIns="96840" bIns="4824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63C4324-CB1B-4941-802E-41ABA279E431}" type="slidenum">
              <a:rPr kumimoji="0" lang="en-US" altLang="it-IT"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US" altLang="it-IT"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580" name="Rectangle 2">
            <a:extLst>
              <a:ext uri="{FF2B5EF4-FFF2-40B4-BE49-F238E27FC236}">
                <a16:creationId xmlns:a16="http://schemas.microsoft.com/office/drawing/2014/main" id="{19787C15-E150-F84E-6AF4-F2F72A49EF04}"/>
              </a:ext>
            </a:extLst>
          </p:cNvPr>
          <p:cNvSpPr>
            <a:spLocks noChangeArrowheads="1" noTextEdit="1"/>
          </p:cNvSpPr>
          <p:nvPr>
            <p:ph type="sldImg"/>
          </p:nvPr>
        </p:nvSpPr>
        <p:spPr>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Rectangle 3">
            <a:extLst>
              <a:ext uri="{FF2B5EF4-FFF2-40B4-BE49-F238E27FC236}">
                <a16:creationId xmlns:a16="http://schemas.microsoft.com/office/drawing/2014/main" id="{373E0644-F264-3777-ED75-CBE8FC8FD9C4}"/>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51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01304EB1-2217-444E-8C8B-EB0058DC0266}"/>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DAF8E7CE-3FD8-48E2-95D4-269D484EC9AA}"/>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2468" name="Slide Number Placeholder 3">
            <a:extLst>
              <a:ext uri="{FF2B5EF4-FFF2-40B4-BE49-F238E27FC236}">
                <a16:creationId xmlns:a16="http://schemas.microsoft.com/office/drawing/2014/main" id="{7B3B57D8-E819-4460-9B98-7C6550384035}"/>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201C282-49BF-4466-8BB2-7A0F021B25B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AF2E0C7-27A8-4178-B881-DD3F508DE526}"/>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03616A48-3CBC-4B2F-8CCB-F57C691B548B}"/>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3492" name="Slide Number Placeholder 3">
            <a:extLst>
              <a:ext uri="{FF2B5EF4-FFF2-40B4-BE49-F238E27FC236}">
                <a16:creationId xmlns:a16="http://schemas.microsoft.com/office/drawing/2014/main" id="{D0FA34BB-9539-48B0-87D9-A6367FF8725B}"/>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E020F5-BB2D-42D5-96EB-227D4A21B93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687E16B-B1B6-4AF2-B731-3574D81390A8}"/>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D37B490A-C231-4E3D-BA78-95B9C0AC783C}"/>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4516" name="Slide Number Placeholder 3">
            <a:extLst>
              <a:ext uri="{FF2B5EF4-FFF2-40B4-BE49-F238E27FC236}">
                <a16:creationId xmlns:a16="http://schemas.microsoft.com/office/drawing/2014/main" id="{75A3E77B-CE8A-4E9E-9DA9-FB9B3A2620DD}"/>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3111EDE-6E20-45E6-9AC8-A407B85F6F9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39C5762-D87F-4DE2-A707-448A5C1A0DF3}"/>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6D9A382A-CBAB-49CB-95C6-D0011BD231F2}"/>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5540" name="Slide Number Placeholder 3">
            <a:extLst>
              <a:ext uri="{FF2B5EF4-FFF2-40B4-BE49-F238E27FC236}">
                <a16:creationId xmlns:a16="http://schemas.microsoft.com/office/drawing/2014/main" id="{BD50D2F8-9608-4525-AA19-26D196521966}"/>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5194765-2610-46E8-88E2-082A7A4A36A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13F18C3-02DF-4033-B29D-D3136E347F17}"/>
              </a:ext>
            </a:extLst>
          </p:cNvPr>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64AD9BB-21E1-4EB9-9E74-920AA334AF9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563" name="Rectangle 2">
            <a:extLst>
              <a:ext uri="{FF2B5EF4-FFF2-40B4-BE49-F238E27FC236}">
                <a16:creationId xmlns:a16="http://schemas.microsoft.com/office/drawing/2014/main" id="{2D0D8135-ABBF-495F-B3C2-D995452FAF0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3E193E9A-BE1B-46EF-A8D3-423EC0A7C5C9}"/>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Virtualizing the x86</a:t>
            </a:r>
          </a:p>
          <a:p>
            <a:pPr eaLnBrk="1" hangingPunct="1"/>
            <a:r>
              <a:rPr lang="en-US" altLang="en-US">
                <a:latin typeface="Arial" panose="020B0604020202020204" pitchFamily="34" charset="0"/>
                <a:cs typeface="Arial" panose="020B0604020202020204" pitchFamily="34" charset="0"/>
              </a:rPr>
              <a:t>architecture requires placing a virtualization layer under</a:t>
            </a:r>
          </a:p>
          <a:p>
            <a:pPr eaLnBrk="1" hangingPunct="1"/>
            <a:r>
              <a:rPr lang="en-US" altLang="en-US">
                <a:latin typeface="Arial" panose="020B0604020202020204" pitchFamily="34" charset="0"/>
                <a:cs typeface="Arial" panose="020B0604020202020204" pitchFamily="34" charset="0"/>
              </a:rPr>
              <a:t>the operating system (which expects to be in the</a:t>
            </a:r>
          </a:p>
          <a:p>
            <a:pPr eaLnBrk="1" hangingPunct="1"/>
            <a:r>
              <a:rPr lang="en-US" altLang="en-US">
                <a:latin typeface="Arial" panose="020B0604020202020204" pitchFamily="34" charset="0"/>
                <a:cs typeface="Arial" panose="020B0604020202020204" pitchFamily="34" charset="0"/>
              </a:rPr>
              <a:t>most privileged Ring 0) to create and manage the</a:t>
            </a:r>
          </a:p>
          <a:p>
            <a:pPr eaLnBrk="1" hangingPunct="1"/>
            <a:r>
              <a:rPr lang="en-US" altLang="en-US">
                <a:latin typeface="Arial" panose="020B0604020202020204" pitchFamily="34" charset="0"/>
                <a:cs typeface="Arial" panose="020B0604020202020204" pitchFamily="34" charset="0"/>
              </a:rPr>
              <a:t>virtual machines that deliver shared resources.</a:t>
            </a:r>
          </a:p>
          <a:p>
            <a:pPr eaLnBrk="1" hangingPunct="1"/>
            <a:r>
              <a:rPr lang="en-US" altLang="en-US">
                <a:latin typeface="Arial" panose="020B0604020202020204" pitchFamily="34" charset="0"/>
                <a:cs typeface="Arial" panose="020B0604020202020204" pitchFamily="34" charset="0"/>
              </a:rPr>
              <a:t>Further complicating the situation, some sensitive</a:t>
            </a:r>
          </a:p>
          <a:p>
            <a:pPr eaLnBrk="1" hangingPunct="1"/>
            <a:r>
              <a:rPr lang="en-US" altLang="en-US">
                <a:latin typeface="Arial" panose="020B0604020202020204" pitchFamily="34" charset="0"/>
                <a:cs typeface="Arial" panose="020B0604020202020204" pitchFamily="34" charset="0"/>
              </a:rPr>
              <a:t>instructions can’t effectively be virtualized as they have different semantics when they are not</a:t>
            </a:r>
          </a:p>
          <a:p>
            <a:pPr eaLnBrk="1" hangingPunct="1"/>
            <a:r>
              <a:rPr lang="en-US" altLang="en-US">
                <a:latin typeface="Arial" panose="020B0604020202020204" pitchFamily="34" charset="0"/>
                <a:cs typeface="Arial" panose="020B0604020202020204" pitchFamily="34" charset="0"/>
              </a:rPr>
              <a:t>executed in Ring 0. The difficulty in trapping and translating these sensitive and privileged</a:t>
            </a:r>
          </a:p>
          <a:p>
            <a:pPr eaLnBrk="1" hangingPunct="1"/>
            <a:r>
              <a:rPr lang="en-US" altLang="en-US">
                <a:latin typeface="Arial" panose="020B0604020202020204" pitchFamily="34" charset="0"/>
                <a:cs typeface="Arial" panose="020B0604020202020204" pitchFamily="34" charset="0"/>
              </a:rPr>
              <a:t>instruction requests at runtime was the challenge that originally made x86 architecture</a:t>
            </a:r>
          </a:p>
          <a:p>
            <a:pPr eaLnBrk="1" hangingPunct="1"/>
            <a:r>
              <a:rPr lang="en-US" altLang="en-US">
                <a:latin typeface="Arial" panose="020B0604020202020204" pitchFamily="34" charset="0"/>
                <a:cs typeface="Arial" panose="020B0604020202020204" pitchFamily="34" charset="0"/>
              </a:rPr>
              <a:t>virtualization look impossible.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7A093BC-D3FB-4C94-B727-C50EBDB4B674}"/>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9EC7765F-1437-4741-BD0C-C9A7517CFC59}"/>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7588" name="Slide Number Placeholder 3">
            <a:extLst>
              <a:ext uri="{FF2B5EF4-FFF2-40B4-BE49-F238E27FC236}">
                <a16:creationId xmlns:a16="http://schemas.microsoft.com/office/drawing/2014/main" id="{8C6AF58D-90B6-4893-8C63-1B5BD84A028D}"/>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437B1D5-CC8A-479A-A2B6-7D2DCB25814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10D673C8-F709-45A0-B5D4-244EA712617A}"/>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29CC7F64-FF47-47CA-870A-0F81D4464115}"/>
              </a:ext>
            </a:extLst>
          </p:cNvPr>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   </a:t>
            </a:r>
          </a:p>
        </p:txBody>
      </p:sp>
      <p:sp>
        <p:nvSpPr>
          <p:cNvPr id="68612" name="Slide Number Placeholder 3">
            <a:extLst>
              <a:ext uri="{FF2B5EF4-FFF2-40B4-BE49-F238E27FC236}">
                <a16:creationId xmlns:a16="http://schemas.microsoft.com/office/drawing/2014/main" id="{DA07E8CC-828A-450A-BB27-716F875D75D4}"/>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5962231-B7FB-4687-816C-82B84CE06AE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f943ab1a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g9f943ab1ae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5D7AB-67CD-5A49-B584-CEA40799154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E0201DF7-04F9-72C6-8135-AD972C41B00D}"/>
              </a:ext>
            </a:extLst>
          </p:cNvPr>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95B0572-212A-044F-A143-308383B19C1E}" type="slidenum">
              <a:rPr lang="en-US" altLang="it-IT" sz="1300">
                <a:solidFill>
                  <a:srgbClr val="FFFFFF"/>
                </a:solidFill>
                <a:latin typeface="Times New Roman" panose="02020603050405020304" pitchFamily="18" charset="0"/>
              </a:rPr>
              <a:pPr eaLnBrk="1" hangingPunct="1"/>
              <a:t>23</a:t>
            </a:fld>
            <a:endParaRPr lang="en-US" altLang="it-IT" sz="1300">
              <a:solidFill>
                <a:srgbClr val="FFFFFF"/>
              </a:solidFill>
              <a:latin typeface="Times New Roman" panose="02020603050405020304" pitchFamily="18" charset="0"/>
            </a:endParaRPr>
          </a:p>
        </p:txBody>
      </p:sp>
      <p:sp>
        <p:nvSpPr>
          <p:cNvPr id="66563" name="Text Box 1">
            <a:extLst>
              <a:ext uri="{FF2B5EF4-FFF2-40B4-BE49-F238E27FC236}">
                <a16:creationId xmlns:a16="http://schemas.microsoft.com/office/drawing/2014/main" id="{99634B89-633D-E2B5-7AA8-E5A13DA25146}"/>
              </a:ext>
            </a:extLst>
          </p:cNvPr>
          <p:cNvSpPr txBox="1">
            <a:spLocks noChangeArrowheads="1"/>
          </p:cNvSpPr>
          <p:nvPr/>
        </p:nvSpPr>
        <p:spPr bwMode="auto">
          <a:xfrm>
            <a:off x="4143375" y="9120188"/>
            <a:ext cx="3168650" cy="477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6840" tIns="48240" rIns="96840" bIns="4824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44ACF8D-93C0-544E-B0D6-739E9089948A}" type="slidenum">
              <a:rPr lang="en-US" altLang="it-IT" sz="1300">
                <a:solidFill>
                  <a:srgbClr val="000000"/>
                </a:solidFill>
                <a:latin typeface="Times New Roman" panose="02020603050405020304" pitchFamily="18" charset="0"/>
              </a:rPr>
              <a:pPr algn="r" eaLnBrk="1" hangingPunct="1"/>
              <a:t>23</a:t>
            </a:fld>
            <a:endParaRPr lang="en-US" altLang="it-IT" sz="1300">
              <a:solidFill>
                <a:srgbClr val="000000"/>
              </a:solidFill>
              <a:latin typeface="Times New Roman" panose="02020603050405020304" pitchFamily="18" charset="0"/>
            </a:endParaRPr>
          </a:p>
        </p:txBody>
      </p:sp>
      <p:sp>
        <p:nvSpPr>
          <p:cNvPr id="29700" name="Rectangle 2">
            <a:extLst>
              <a:ext uri="{FF2B5EF4-FFF2-40B4-BE49-F238E27FC236}">
                <a16:creationId xmlns:a16="http://schemas.microsoft.com/office/drawing/2014/main" id="{91F09664-D5B3-1395-36B4-7E10DA0E069B}"/>
              </a:ext>
            </a:extLst>
          </p:cNvPr>
          <p:cNvSpPr>
            <a:spLocks noChangeArrowheads="1" noTextEdit="1"/>
          </p:cNvSpPr>
          <p:nvPr>
            <p:ph type="sldImg"/>
          </p:nvPr>
        </p:nvSpPr>
        <p:spPr>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3">
            <a:extLst>
              <a:ext uri="{FF2B5EF4-FFF2-40B4-BE49-F238E27FC236}">
                <a16:creationId xmlns:a16="http://schemas.microsoft.com/office/drawing/2014/main" id="{2353F0B3-327B-741D-1BCA-865B09D8C94E}"/>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1c4a301a5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1c4a301a5a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9" name="Google Shape;489;g21c4a301a5a_0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14f2a504e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14f2a504e7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60" name="Google Shape;560;g214f2a504e7_0_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14f2a504e7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14f2a504e7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37" name="Google Shape;637;g214f2a504e7_0_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4D3C0-FB23-4C49-A321-FCC1D50F8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64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7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56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2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99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4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52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86EE-2C04-47EC-85D8-C6CE09D93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89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2.xml"/><Relationship Id="rId5" Type="http://schemas.openxmlformats.org/officeDocument/2006/relationships/image" Target="../media/image31.png"/><Relationship Id="rId4" Type="http://schemas.openxmlformats.org/officeDocument/2006/relationships/hyperlink" Target="mailto:spiga@pg.infn.it"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59544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6171E64-FE02-4DE5-B72F-53C3706641C3}" type="datetimeFigureOut">
              <a:rPr lang="en-US" smtClean="0"/>
              <a:t>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5515020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Content Placeholder 2"/>
          <p:cNvSpPr>
            <a:spLocks noGrp="1"/>
          </p:cNvSpPr>
          <p:nvPr>
            <p:ph idx="1"/>
          </p:nvPr>
        </p:nvSpPr>
        <p:spPr/>
        <p:txBody>
          <a:bodyPr/>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00F3E2E8-E55B-924D-8AF7-04F6B955A24F}" type="datetime1">
              <a:rPr lang="it-IT" smtClean="0"/>
              <a:t>05/10/23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30280346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4317" y="1219014"/>
            <a:ext cx="10056284"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it-IT"/>
              <a:t>Click to edit Master title style</a:t>
            </a:r>
            <a:endParaRPr/>
          </a:p>
        </p:txBody>
      </p:sp>
      <p:sp>
        <p:nvSpPr>
          <p:cNvPr id="3" name="Text Placeholder 2"/>
          <p:cNvSpPr>
            <a:spLocks noGrp="1"/>
          </p:cNvSpPr>
          <p:nvPr>
            <p:ph type="body" idx="1"/>
          </p:nvPr>
        </p:nvSpPr>
        <p:spPr>
          <a:xfrm>
            <a:off x="1094317" y="3224214"/>
            <a:ext cx="10056284"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173D46CE-5255-1F43-B6B3-CC3A81B947DF}" type="datetime1">
              <a:rPr lang="it-IT" smtClean="0"/>
              <a:t>05/10/23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3551979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p>
            <a:r>
              <a:rPr lang="it-IT"/>
              <a:t>Click to edit Master title style</a:t>
            </a:r>
            <a:endParaRPr/>
          </a:p>
        </p:txBody>
      </p:sp>
      <p:sp>
        <p:nvSpPr>
          <p:cNvPr id="3" name="Content Placeholder 2"/>
          <p:cNvSpPr>
            <a:spLocks noGrp="1"/>
          </p:cNvSpPr>
          <p:nvPr>
            <p:ph sz="half" idx="1"/>
          </p:nvPr>
        </p:nvSpPr>
        <p:spPr>
          <a:xfrm>
            <a:off x="1039283"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Content Placeholder 3"/>
          <p:cNvSpPr>
            <a:spLocks noGrp="1"/>
          </p:cNvSpPr>
          <p:nvPr>
            <p:ph sz="half" idx="2"/>
          </p:nvPr>
        </p:nvSpPr>
        <p:spPr>
          <a:xfrm>
            <a:off x="6271684"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Date Placeholder 4"/>
          <p:cNvSpPr>
            <a:spLocks noGrp="1"/>
          </p:cNvSpPr>
          <p:nvPr>
            <p:ph type="dt" sz="half" idx="10"/>
          </p:nvPr>
        </p:nvSpPr>
        <p:spPr/>
        <p:txBody>
          <a:bodyPr/>
          <a:lstStyle/>
          <a:p>
            <a:fld id="{96A68481-630A-A64F-A6ED-DBF69F106676}" type="datetime1">
              <a:rPr lang="it-IT" smtClean="0"/>
              <a:t>05/10/23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3304188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lvl1pPr>
              <a:defRPr/>
            </a:lvl1pPr>
          </a:lstStyle>
          <a:p>
            <a:r>
              <a:rPr lang="it-IT"/>
              <a:t>Click to edit Master title style</a:t>
            </a:r>
            <a:endParaRPr/>
          </a:p>
        </p:txBody>
      </p:sp>
      <p:sp>
        <p:nvSpPr>
          <p:cNvPr id="3" name="Text Placeholder 2"/>
          <p:cNvSpPr>
            <a:spLocks noGrp="1"/>
          </p:cNvSpPr>
          <p:nvPr>
            <p:ph type="body" idx="1"/>
          </p:nvPr>
        </p:nvSpPr>
        <p:spPr>
          <a:xfrm>
            <a:off x="1039283"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1039283"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5" name="Text Placeholder 4"/>
          <p:cNvSpPr>
            <a:spLocks noGrp="1"/>
          </p:cNvSpPr>
          <p:nvPr>
            <p:ph type="body" sz="quarter" idx="3"/>
          </p:nvPr>
        </p:nvSpPr>
        <p:spPr>
          <a:xfrm>
            <a:off x="6271684"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6271684"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7" name="Date Placeholder 6"/>
          <p:cNvSpPr>
            <a:spLocks noGrp="1"/>
          </p:cNvSpPr>
          <p:nvPr>
            <p:ph type="dt" sz="half" idx="10"/>
          </p:nvPr>
        </p:nvSpPr>
        <p:spPr/>
        <p:txBody>
          <a:bodyPr/>
          <a:lstStyle/>
          <a:p>
            <a:fld id="{49C48ADB-20C8-F841-9278-CDF214290072}" type="datetime1">
              <a:rPr lang="it-IT" smtClean="0"/>
              <a:t>05/10/23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27268696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Date Placeholder 2"/>
          <p:cNvSpPr>
            <a:spLocks noGrp="1"/>
          </p:cNvSpPr>
          <p:nvPr>
            <p:ph type="dt" sz="half" idx="10"/>
          </p:nvPr>
        </p:nvSpPr>
        <p:spPr/>
        <p:txBody>
          <a:bodyPr/>
          <a:lstStyle/>
          <a:p>
            <a:fld id="{36E1F74F-3920-854E-9F17-D5C08D26D1FD}" type="datetime1">
              <a:rPr lang="it-IT" smtClean="0"/>
              <a:t>05/10/23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35799876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76712-6694-3648-9278-03DC09D331A9}" type="datetime1">
              <a:rPr lang="it-IT" smtClean="0"/>
              <a:t>05/10/23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7371844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905" y="457201"/>
            <a:ext cx="4754880" cy="1371600"/>
          </a:xfrm>
        </p:spPr>
        <p:txBody>
          <a:bodyPr anchor="b">
            <a:normAutofit/>
          </a:bodyPr>
          <a:lstStyle>
            <a:lvl1pPr algn="ctr">
              <a:defRPr sz="3600" b="1"/>
            </a:lvl1pPr>
          </a:lstStyle>
          <a:p>
            <a:r>
              <a:rPr lang="it-IT"/>
              <a:t>Click to edit Master title style</a:t>
            </a:r>
            <a:endParaRPr/>
          </a:p>
        </p:txBody>
      </p:sp>
      <p:sp>
        <p:nvSpPr>
          <p:cNvPr id="3" name="Content Placeholder 2"/>
          <p:cNvSpPr>
            <a:spLocks noGrp="1"/>
          </p:cNvSpPr>
          <p:nvPr>
            <p:ph idx="1"/>
          </p:nvPr>
        </p:nvSpPr>
        <p:spPr>
          <a:xfrm>
            <a:off x="6403191" y="457201"/>
            <a:ext cx="475488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Text Placeholder 3"/>
          <p:cNvSpPr>
            <a:spLocks noGrp="1"/>
          </p:cNvSpPr>
          <p:nvPr>
            <p:ph type="body" sz="half" idx="2"/>
          </p:nvPr>
        </p:nvSpPr>
        <p:spPr>
          <a:xfrm>
            <a:off x="1039905" y="1828801"/>
            <a:ext cx="475488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fld id="{3581E492-069A-6C45-B5D6-D9574DB47AA2}" type="datetime1">
              <a:rPr lang="it-IT" smtClean="0"/>
              <a:t>05/10/23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1017215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a:off x="7022353" y="1676400"/>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it-IT"/>
              <a:t>Click to edit Master text styles</a:t>
            </a:r>
          </a:p>
        </p:txBody>
      </p:sp>
      <p:sp>
        <p:nvSpPr>
          <p:cNvPr id="5" name="Date Placeholder 4"/>
          <p:cNvSpPr>
            <a:spLocks noGrp="1"/>
          </p:cNvSpPr>
          <p:nvPr>
            <p:ph type="dt" sz="half" idx="10"/>
          </p:nvPr>
        </p:nvSpPr>
        <p:spPr/>
        <p:txBody>
          <a:bodyPr/>
          <a:lstStyle/>
          <a:p>
            <a:fld id="{534EF6A7-712B-684F-A55E-58586B12A664}" type="datetime1">
              <a:rPr lang="it-IT" smtClean="0"/>
              <a:t>05/10/23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18628013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3962400"/>
            <a:ext cx="1011428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a:off x="4135943" y="457200"/>
            <a:ext cx="3920116"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a:p>
        </p:txBody>
      </p:sp>
      <p:sp>
        <p:nvSpPr>
          <p:cNvPr id="4" name="Text Placeholder 3"/>
          <p:cNvSpPr>
            <a:spLocks noGrp="1"/>
          </p:cNvSpPr>
          <p:nvPr>
            <p:ph type="body" sz="half" idx="2"/>
          </p:nvPr>
        </p:nvSpPr>
        <p:spPr>
          <a:xfrm>
            <a:off x="1036320" y="4639235"/>
            <a:ext cx="1011428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it-IT"/>
              <a:t>Click to edit Master text styles</a:t>
            </a:r>
          </a:p>
        </p:txBody>
      </p:sp>
      <p:sp>
        <p:nvSpPr>
          <p:cNvPr id="5" name="Date Placeholder 4"/>
          <p:cNvSpPr>
            <a:spLocks noGrp="1"/>
          </p:cNvSpPr>
          <p:nvPr>
            <p:ph type="dt" sz="half" idx="10"/>
          </p:nvPr>
        </p:nvSpPr>
        <p:spPr/>
        <p:txBody>
          <a:bodyPr/>
          <a:lstStyle/>
          <a:p>
            <a:fld id="{6D663B69-E7C5-524F-9CB2-B2A1DD9A37FF}" type="datetime1">
              <a:rPr lang="it-IT" smtClean="0"/>
              <a:t>05/10/23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9538249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5BA07B02-F6D4-6B4C-9DC4-3E825843EEAC}" type="datetime1">
              <a:rPr lang="it-IT" smtClean="0"/>
              <a:t>05/10/23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43230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0825150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4" y="416859"/>
            <a:ext cx="2587812" cy="5607424"/>
          </a:xfrm>
        </p:spPr>
        <p:txBody>
          <a:bodyPr vert="eaVert" anchor="ctr" anchorCtr="0"/>
          <a:lstStyle/>
          <a:p>
            <a:r>
              <a:rPr lang="it-IT"/>
              <a:t>Click to edit Master title style</a:t>
            </a:r>
            <a:endParaRPr/>
          </a:p>
        </p:txBody>
      </p:sp>
      <p:sp>
        <p:nvSpPr>
          <p:cNvPr id="3" name="Vertical Text Placeholder 2"/>
          <p:cNvSpPr>
            <a:spLocks noGrp="1"/>
          </p:cNvSpPr>
          <p:nvPr>
            <p:ph type="body" orient="vert" idx="1"/>
          </p:nvPr>
        </p:nvSpPr>
        <p:spPr>
          <a:xfrm>
            <a:off x="1094317" y="414015"/>
            <a:ext cx="8193119" cy="5610268"/>
          </a:xfrm>
        </p:spPr>
        <p:txBody>
          <a:bodyPr vert="eaVert"/>
          <a:lstStyle>
            <a:lvl5pPr>
              <a:defRPr/>
            </a:lvl5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10"/>
          </p:nvPr>
        </p:nvSpPr>
        <p:spPr/>
        <p:txBody>
          <a:bodyPr/>
          <a:lstStyle/>
          <a:p>
            <a:fld id="{862CBF18-A141-2849-9870-DBE4D1A9E1A2}" type="datetime1">
              <a:rPr lang="it-IT" smtClean="0"/>
              <a:t>05/10/23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559-19B5-334C-9438-BC3902550584}" type="slidenum">
              <a:rPr lang="en-US" smtClean="0"/>
              <a:t>‹N›</a:t>
            </a:fld>
            <a:endParaRPr lang="en-US"/>
          </a:p>
        </p:txBody>
      </p:sp>
    </p:spTree>
    <p:extLst>
      <p:ext uri="{BB962C8B-B14F-4D97-AF65-F5344CB8AC3E}">
        <p14:creationId xmlns:p14="http://schemas.microsoft.com/office/powerpoint/2010/main" val="27628176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WS Calcolo INFN, 23/05/2023</a:t>
            </a: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21703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495" y="265396"/>
            <a:ext cx="9012758" cy="1325563"/>
          </a:xfrm>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r>
              <a:rPr lang="it-IT" noProof="0">
                <a:solidFill>
                  <a:prstClr val="black">
                    <a:tint val="75000"/>
                  </a:prstClr>
                </a:solidFill>
              </a:rPr>
              <a:t>Giacinto Donvito</a:t>
            </a:r>
            <a:endParaRPr lang="en-US" noProof="0">
              <a:solidFill>
                <a:prstClr val="black">
                  <a:tint val="75000"/>
                </a:prstClr>
              </a:solidFill>
            </a:endParaRPr>
          </a:p>
        </p:txBody>
      </p:sp>
      <p:sp>
        <p:nvSpPr>
          <p:cNvPr id="5" name="Footer Placeholder 4"/>
          <p:cNvSpPr>
            <a:spLocks noGrp="1"/>
          </p:cNvSpPr>
          <p:nvPr>
            <p:ph type="ftr" sz="quarter" idx="11"/>
          </p:nvPr>
        </p:nvSpPr>
        <p:spPr/>
        <p:txBody>
          <a:bodyPr/>
          <a:lstStyle/>
          <a:p>
            <a:r>
              <a:rPr lang="en-US" noProof="0">
                <a:solidFill>
                  <a:prstClr val="black">
                    <a:tint val="75000"/>
                  </a:prstClr>
                </a:solidFill>
              </a:rPr>
              <a:t>WS Calcolo INFN, 23/05/2023</a:t>
            </a:r>
          </a:p>
        </p:txBody>
      </p:sp>
      <p:sp>
        <p:nvSpPr>
          <p:cNvPr id="6" name="Slide Number Placeholder 5"/>
          <p:cNvSpPr>
            <a:spLocks noGrp="1"/>
          </p:cNvSpPr>
          <p:nvPr>
            <p:ph type="sldNum" sz="quarter" idx="12"/>
          </p:nvPr>
        </p:nvSpPr>
        <p:spPr/>
        <p:txBody>
          <a:body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spTree>
    <p:extLst>
      <p:ext uri="{BB962C8B-B14F-4D97-AF65-F5344CB8AC3E}">
        <p14:creationId xmlns:p14="http://schemas.microsoft.com/office/powerpoint/2010/main" val="3849662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WS Calcolo INFN, 23/05/2023</a:t>
            </a: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27451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WS Calcolo INFN, 23/05/2023</a:t>
            </a: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9" name="Title 1"/>
          <p:cNvSpPr>
            <a:spLocks noGrp="1"/>
          </p:cNvSpPr>
          <p:nvPr>
            <p:ph type="title"/>
          </p:nvPr>
        </p:nvSpPr>
        <p:spPr>
          <a:xfrm>
            <a:off x="1270495" y="265396"/>
            <a:ext cx="9012758" cy="1325563"/>
          </a:xfrm>
        </p:spPr>
        <p:txBody>
          <a:bodyPr/>
          <a:lstStyle/>
          <a:p>
            <a:r>
              <a:rPr lang="en-US"/>
              <a:t>Click to edit Master title style</a:t>
            </a:r>
          </a:p>
        </p:txBody>
      </p:sp>
    </p:spTree>
    <p:extLst>
      <p:ext uri="{BB962C8B-B14F-4D97-AF65-F5344CB8AC3E}">
        <p14:creationId xmlns:p14="http://schemas.microsoft.com/office/powerpoint/2010/main" val="4576281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WS Calcolo INFN, 23/05/2023</a:t>
            </a:r>
          </a:p>
        </p:txBody>
      </p:sp>
      <p:sp>
        <p:nvSpPr>
          <p:cNvPr id="9" name="Slide Number Placeholder 8"/>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11" name="Title 1"/>
          <p:cNvSpPr>
            <a:spLocks noGrp="1"/>
          </p:cNvSpPr>
          <p:nvPr>
            <p:ph type="title"/>
          </p:nvPr>
        </p:nvSpPr>
        <p:spPr>
          <a:xfrm>
            <a:off x="1270495" y="265396"/>
            <a:ext cx="9012758" cy="1325563"/>
          </a:xfrm>
        </p:spPr>
        <p:txBody>
          <a:bodyPr/>
          <a:lstStyle/>
          <a:p>
            <a:r>
              <a:rPr lang="en-US"/>
              <a:t>Click to edit Master title style</a:t>
            </a:r>
          </a:p>
        </p:txBody>
      </p:sp>
    </p:spTree>
    <p:extLst>
      <p:ext uri="{BB962C8B-B14F-4D97-AF65-F5344CB8AC3E}">
        <p14:creationId xmlns:p14="http://schemas.microsoft.com/office/powerpoint/2010/main" val="2472261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WS Calcolo INFN, 23/05/2023</a:t>
            </a:r>
          </a:p>
        </p:txBody>
      </p:sp>
      <p:sp>
        <p:nvSpPr>
          <p:cNvPr id="5" name="Slide Number Placeholder 4"/>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7" name="Title 1"/>
          <p:cNvSpPr>
            <a:spLocks noGrp="1"/>
          </p:cNvSpPr>
          <p:nvPr>
            <p:ph type="title"/>
          </p:nvPr>
        </p:nvSpPr>
        <p:spPr>
          <a:xfrm>
            <a:off x="1270495" y="265396"/>
            <a:ext cx="9012758" cy="1325563"/>
          </a:xfrm>
        </p:spPr>
        <p:txBody>
          <a:bodyPr/>
          <a:lstStyle/>
          <a:p>
            <a:r>
              <a:rPr lang="en-US"/>
              <a:t>Click to edit Master title style</a:t>
            </a:r>
          </a:p>
        </p:txBody>
      </p:sp>
    </p:spTree>
    <p:extLst>
      <p:ext uri="{BB962C8B-B14F-4D97-AF65-F5344CB8AC3E}">
        <p14:creationId xmlns:p14="http://schemas.microsoft.com/office/powerpoint/2010/main" val="20240601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WS Calcolo INFN, 23/05/2023</a:t>
            </a:r>
          </a:p>
        </p:txBody>
      </p:sp>
      <p:sp>
        <p:nvSpPr>
          <p:cNvPr id="4" name="Slide Number Placeholder 3"/>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08996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WS Calcolo INFN, 23/05/2023</a:t>
            </a: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71824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WS Calcolo INFN, 23/05/2023</a:t>
            </a: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9444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88465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WS Calcolo INFN, 23/05/2023</a:t>
            </a: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8" name="Title 1"/>
          <p:cNvSpPr>
            <a:spLocks noGrp="1"/>
          </p:cNvSpPr>
          <p:nvPr>
            <p:ph type="title"/>
          </p:nvPr>
        </p:nvSpPr>
        <p:spPr>
          <a:xfrm>
            <a:off x="1270495" y="265396"/>
            <a:ext cx="9012758" cy="1325563"/>
          </a:xfrm>
        </p:spPr>
        <p:txBody>
          <a:bodyPr/>
          <a:lstStyle/>
          <a:p>
            <a:r>
              <a:rPr lang="en-US"/>
              <a:t>Click to edit Master title style</a:t>
            </a:r>
          </a:p>
        </p:txBody>
      </p:sp>
    </p:spTree>
    <p:extLst>
      <p:ext uri="{BB962C8B-B14F-4D97-AF65-F5344CB8AC3E}">
        <p14:creationId xmlns:p14="http://schemas.microsoft.com/office/powerpoint/2010/main" val="5647274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solidFill>
                  <a:prstClr val="black">
                    <a:tint val="75000"/>
                  </a:prstClr>
                </a:solidFill>
              </a:rPr>
              <a:t>Giacinto Donvito</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WS Calcolo INFN, 23/05/2023</a:t>
            </a: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135476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pic>
        <p:nvPicPr>
          <p:cNvPr id="20" name="Google Shape;20;p4"/>
          <p:cNvPicPr preferRelativeResize="0"/>
          <p:nvPr/>
        </p:nvPicPr>
        <p:blipFill>
          <a:blip r:embed="rId2">
            <a:alphaModFix/>
          </a:blip>
          <a:stretch>
            <a:fillRect/>
          </a:stretch>
        </p:blipFill>
        <p:spPr>
          <a:xfrm>
            <a:off x="10604134" y="10197"/>
            <a:ext cx="1608332" cy="892633"/>
          </a:xfrm>
          <a:prstGeom prst="rect">
            <a:avLst/>
          </a:prstGeom>
          <a:noFill/>
          <a:ln>
            <a:noFill/>
          </a:ln>
        </p:spPr>
      </p:pic>
    </p:spTree>
    <p:extLst>
      <p:ext uri="{BB962C8B-B14F-4D97-AF65-F5344CB8AC3E}">
        <p14:creationId xmlns:p14="http://schemas.microsoft.com/office/powerpoint/2010/main" val="24431604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Normal_slide">
    <p:spTree>
      <p:nvGrpSpPr>
        <p:cNvPr id="1" name=""/>
        <p:cNvGrpSpPr/>
        <p:nvPr/>
      </p:nvGrpSpPr>
      <p:grpSpPr>
        <a:xfrm>
          <a:off x="0" y="0"/>
          <a:ext cx="0" cy="0"/>
          <a:chOff x="0" y="0"/>
          <a:chExt cx="0" cy="0"/>
        </a:xfrm>
      </p:grpSpPr>
      <p:pic>
        <p:nvPicPr>
          <p:cNvPr id="5" name="Immagine 10">
            <a:extLst>
              <a:ext uri="{FF2B5EF4-FFF2-40B4-BE49-F238E27FC236}">
                <a16:creationId xmlns:a16="http://schemas.microsoft.com/office/drawing/2014/main" id="{1EAF7996-00C0-7D40-B5D8-0CACACE01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0658" y="317130"/>
            <a:ext cx="1601337" cy="986627"/>
          </a:xfrm>
          <a:prstGeom prst="rect">
            <a:avLst/>
          </a:prstGeom>
        </p:spPr>
      </p:pic>
      <p:sp>
        <p:nvSpPr>
          <p:cNvPr id="11" name="Text Placeholder 10">
            <a:extLst>
              <a:ext uri="{FF2B5EF4-FFF2-40B4-BE49-F238E27FC236}">
                <a16:creationId xmlns:a16="http://schemas.microsoft.com/office/drawing/2014/main" id="{173C394F-916E-DC40-A15B-32169F11D861}"/>
              </a:ext>
            </a:extLst>
          </p:cNvPr>
          <p:cNvSpPr>
            <a:spLocks noGrp="1"/>
          </p:cNvSpPr>
          <p:nvPr>
            <p:ph type="body" sz="quarter" idx="14" hasCustomPrompt="1"/>
          </p:nvPr>
        </p:nvSpPr>
        <p:spPr>
          <a:xfrm>
            <a:off x="616687" y="4877118"/>
            <a:ext cx="8933713" cy="721042"/>
          </a:xfrm>
        </p:spPr>
        <p:txBody>
          <a:bodyPr/>
          <a:lstStyle>
            <a:lvl1pPr>
              <a:defRPr b="1">
                <a:solidFill>
                  <a:srgbClr val="20314C"/>
                </a:solidFill>
                <a:latin typeface="Fira Sans" panose="020B0503050000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Testo da </a:t>
            </a:r>
            <a:r>
              <a:rPr lang="en-GB" err="1"/>
              <a:t>evidenziare</a:t>
            </a:r>
            <a:endParaRPr lang="en-GB"/>
          </a:p>
        </p:txBody>
      </p:sp>
      <p:sp>
        <p:nvSpPr>
          <p:cNvPr id="12" name="Title 11">
            <a:extLst>
              <a:ext uri="{FF2B5EF4-FFF2-40B4-BE49-F238E27FC236}">
                <a16:creationId xmlns:a16="http://schemas.microsoft.com/office/drawing/2014/main" id="{BA54C930-59CA-1047-AE6B-4DB971AFFB89}"/>
              </a:ext>
            </a:extLst>
          </p:cNvPr>
          <p:cNvSpPr>
            <a:spLocks noGrp="1"/>
          </p:cNvSpPr>
          <p:nvPr>
            <p:ph type="title" hasCustomPrompt="1"/>
          </p:nvPr>
        </p:nvSpPr>
        <p:spPr>
          <a:xfrm>
            <a:off x="616687" y="207797"/>
            <a:ext cx="9390913" cy="1325563"/>
          </a:xfrm>
        </p:spPr>
        <p:txBody>
          <a:bodyPr>
            <a:normAutofit/>
          </a:bodyPr>
          <a:lstStyle>
            <a:lvl1pPr>
              <a:defRPr sz="3600">
                <a:solidFill>
                  <a:srgbClr val="20314C"/>
                </a:solidFill>
                <a:latin typeface="Fira Sans" panose="020B0503050000020004" pitchFamily="34" charset="0"/>
              </a:defRPr>
            </a:lvl1pPr>
          </a:lstStyle>
          <a:p>
            <a:r>
              <a:rPr lang="en-GB"/>
              <a:t>Click to edit slide title</a:t>
            </a:r>
            <a:endParaRPr lang="en-IT"/>
          </a:p>
        </p:txBody>
      </p:sp>
      <p:sp>
        <p:nvSpPr>
          <p:cNvPr id="15" name="Content Placeholder 14">
            <a:extLst>
              <a:ext uri="{FF2B5EF4-FFF2-40B4-BE49-F238E27FC236}">
                <a16:creationId xmlns:a16="http://schemas.microsoft.com/office/drawing/2014/main" id="{7C289C5B-DFCE-544F-9A41-74675D51AC5F}"/>
              </a:ext>
            </a:extLst>
          </p:cNvPr>
          <p:cNvSpPr>
            <a:spLocks noGrp="1"/>
          </p:cNvSpPr>
          <p:nvPr>
            <p:ph sz="quarter" idx="15" hasCustomPrompt="1"/>
          </p:nvPr>
        </p:nvSpPr>
        <p:spPr>
          <a:xfrm>
            <a:off x="615950" y="1666875"/>
            <a:ext cx="9391650" cy="3117850"/>
          </a:xfrm>
        </p:spPr>
        <p:txBody>
          <a:bodyPr/>
          <a:lstStyle>
            <a:lvl1pPr>
              <a:defRPr>
                <a:solidFill>
                  <a:srgbClr val="20314C"/>
                </a:solidFill>
                <a:latin typeface="Fira Sans" panose="020B0503050000020004" pitchFamily="34" charset="0"/>
              </a:defRPr>
            </a:lvl1pPr>
            <a:lvl2pPr>
              <a:defRPr>
                <a:solidFill>
                  <a:srgbClr val="20314C"/>
                </a:solidFill>
                <a:latin typeface="Fira Sans" panose="020B0503050000020004" pitchFamily="34" charset="0"/>
              </a:defRPr>
            </a:lvl2pPr>
            <a:lvl3pPr>
              <a:defRPr>
                <a:solidFill>
                  <a:srgbClr val="20314C"/>
                </a:solidFill>
                <a:latin typeface="Fira Sans" panose="020B0503050000020004" pitchFamily="34" charset="0"/>
              </a:defRPr>
            </a:lvl3pPr>
            <a:lvl4pPr>
              <a:defRPr>
                <a:solidFill>
                  <a:srgbClr val="20314C"/>
                </a:solidFill>
                <a:latin typeface="Fira Sans" panose="020B0503050000020004" pitchFamily="34" charset="0"/>
              </a:defRPr>
            </a:lvl4pPr>
            <a:lvl5pPr>
              <a:defRPr>
                <a:solidFill>
                  <a:srgbClr val="20314C"/>
                </a:solidFill>
                <a:latin typeface="Fira Sans" panose="020B0503050000020004" pitchFamily="34" charset="0"/>
              </a:defRPr>
            </a:lvl5pPr>
          </a:lstStyle>
          <a:p>
            <a:pPr lvl="0"/>
            <a:r>
              <a:rPr lang="en-GB"/>
              <a:t>Click to enter text</a:t>
            </a:r>
          </a:p>
          <a:p>
            <a:pPr lvl="1"/>
            <a:r>
              <a:rPr lang="en-GB"/>
              <a:t>Second level</a:t>
            </a:r>
          </a:p>
          <a:p>
            <a:pPr lvl="2"/>
            <a:r>
              <a:rPr lang="en-GB"/>
              <a:t>Third level</a:t>
            </a:r>
          </a:p>
          <a:p>
            <a:pPr lvl="3"/>
            <a:r>
              <a:rPr lang="en-GB"/>
              <a:t>Fourth level</a:t>
            </a:r>
          </a:p>
          <a:p>
            <a:pPr lvl="4"/>
            <a:r>
              <a:rPr lang="en-GB"/>
              <a:t>Fifth level</a:t>
            </a:r>
            <a:endParaRPr lang="en-IT"/>
          </a:p>
        </p:txBody>
      </p:sp>
      <p:sp>
        <p:nvSpPr>
          <p:cNvPr id="9" name="Date Placeholder 8">
            <a:extLst>
              <a:ext uri="{FF2B5EF4-FFF2-40B4-BE49-F238E27FC236}">
                <a16:creationId xmlns:a16="http://schemas.microsoft.com/office/drawing/2014/main" id="{719FF500-4F4C-714A-BED6-EDF6B21B8DE5}"/>
              </a:ext>
            </a:extLst>
          </p:cNvPr>
          <p:cNvSpPr>
            <a:spLocks noGrp="1"/>
          </p:cNvSpPr>
          <p:nvPr>
            <p:ph type="dt" sz="half" idx="16"/>
          </p:nvPr>
        </p:nvSpPr>
        <p:spPr/>
        <p:txBody>
          <a:bodyPr/>
          <a:lstStyle/>
          <a:p>
            <a:r>
              <a:rPr lang="it-IT"/>
              <a:t>Giacinto Donvito</a:t>
            </a:r>
            <a:endParaRPr lang="en-IT"/>
          </a:p>
        </p:txBody>
      </p:sp>
      <p:sp>
        <p:nvSpPr>
          <p:cNvPr id="10" name="Footer Placeholder 9">
            <a:extLst>
              <a:ext uri="{FF2B5EF4-FFF2-40B4-BE49-F238E27FC236}">
                <a16:creationId xmlns:a16="http://schemas.microsoft.com/office/drawing/2014/main" id="{19D9EE34-3552-2446-9D61-FF24F9854148}"/>
              </a:ext>
            </a:extLst>
          </p:cNvPr>
          <p:cNvSpPr>
            <a:spLocks noGrp="1"/>
          </p:cNvSpPr>
          <p:nvPr>
            <p:ph type="ftr" sz="quarter" idx="17"/>
          </p:nvPr>
        </p:nvSpPr>
        <p:spPr/>
        <p:txBody>
          <a:bodyPr/>
          <a:lstStyle/>
          <a:p>
            <a:r>
              <a:rPr lang="en-GB"/>
              <a:t>WS Calcolo INFN, 23/05/2023</a:t>
            </a:r>
            <a:endParaRPr lang="en-IT"/>
          </a:p>
        </p:txBody>
      </p:sp>
      <p:sp>
        <p:nvSpPr>
          <p:cNvPr id="13" name="Slide Number Placeholder 12">
            <a:extLst>
              <a:ext uri="{FF2B5EF4-FFF2-40B4-BE49-F238E27FC236}">
                <a16:creationId xmlns:a16="http://schemas.microsoft.com/office/drawing/2014/main" id="{8502EFB6-7425-F143-875D-9B12BFE79894}"/>
              </a:ext>
            </a:extLst>
          </p:cNvPr>
          <p:cNvSpPr>
            <a:spLocks noGrp="1"/>
          </p:cNvSpPr>
          <p:nvPr>
            <p:ph type="sldNum" sz="quarter" idx="18"/>
          </p:nvPr>
        </p:nvSpPr>
        <p:spPr/>
        <p:txBody>
          <a:bodyPr/>
          <a:lstStyle/>
          <a:p>
            <a:fld id="{8DC61B12-E862-CA45-A112-8753F74D8BFF}" type="slidenum">
              <a:rPr lang="en-IT" smtClean="0"/>
              <a:pPr/>
              <a:t>‹N›</a:t>
            </a:fld>
            <a:endParaRPr lang="en-IT"/>
          </a:p>
        </p:txBody>
      </p:sp>
    </p:spTree>
    <p:extLst>
      <p:ext uri="{BB962C8B-B14F-4D97-AF65-F5344CB8AC3E}">
        <p14:creationId xmlns:p14="http://schemas.microsoft.com/office/powerpoint/2010/main" val="21031790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a:off x="0" y="-34"/>
            <a:ext cx="12192000" cy="6858043"/>
          </a:xfrm>
          <a:prstGeom prst="rect">
            <a:avLst/>
          </a:prstGeom>
          <a:noFill/>
          <a:ln>
            <a:noFill/>
          </a:ln>
        </p:spPr>
      </p:pic>
      <p:sp>
        <p:nvSpPr>
          <p:cNvPr id="32" name="Google Shape;32;p6"/>
          <p:cNvSpPr txBox="1">
            <a:spLocks noGrp="1"/>
          </p:cNvSpPr>
          <p:nvPr>
            <p:ph type="title"/>
          </p:nvPr>
        </p:nvSpPr>
        <p:spPr>
          <a:xfrm>
            <a:off x="1214033" y="234500"/>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pic>
        <p:nvPicPr>
          <p:cNvPr id="34" name="Google Shape;34;p6"/>
          <p:cNvPicPr preferRelativeResize="0"/>
          <p:nvPr/>
        </p:nvPicPr>
        <p:blipFill>
          <a:blip r:embed="rId3">
            <a:alphaModFix/>
          </a:blip>
          <a:stretch>
            <a:fillRect/>
          </a:stretch>
        </p:blipFill>
        <p:spPr>
          <a:xfrm>
            <a:off x="208900" y="173500"/>
            <a:ext cx="885568" cy="885568"/>
          </a:xfrm>
          <a:prstGeom prst="rect">
            <a:avLst/>
          </a:prstGeom>
          <a:noFill/>
          <a:ln>
            <a:noFill/>
          </a:ln>
        </p:spPr>
      </p:pic>
      <p:sp>
        <p:nvSpPr>
          <p:cNvPr id="35" name="Google Shape;35;p6"/>
          <p:cNvSpPr txBox="1"/>
          <p:nvPr/>
        </p:nvSpPr>
        <p:spPr>
          <a:xfrm>
            <a:off x="-8948" y="6544381"/>
            <a:ext cx="9738000" cy="34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200"/>
              <a:t>daniele.spiga</a:t>
            </a:r>
            <a:r>
              <a:rPr lang="en-GB" sz="1200" u="sng">
                <a:solidFill>
                  <a:schemeClr val="hlink"/>
                </a:solidFill>
                <a:latin typeface="Open Sans"/>
                <a:ea typeface="Open Sans"/>
                <a:cs typeface="Open Sans"/>
                <a:sym typeface="Open Sans"/>
                <a:hlinkClick r:id="rId4"/>
              </a:rPr>
              <a:t>@pg.infn.it</a:t>
            </a:r>
            <a:r>
              <a:rPr lang="en-GB" sz="1200">
                <a:latin typeface="Open Sans"/>
                <a:ea typeface="Open Sans"/>
                <a:cs typeface="Open Sans"/>
                <a:sym typeface="Open Sans"/>
              </a:rPr>
              <a:t>                        </a:t>
            </a:r>
            <a:endParaRPr sz="1200">
              <a:latin typeface="Open Sans"/>
              <a:ea typeface="Open Sans"/>
              <a:cs typeface="Open Sans"/>
              <a:sym typeface="Open Sans"/>
            </a:endParaRPr>
          </a:p>
        </p:txBody>
      </p:sp>
      <p:sp>
        <p:nvSpPr>
          <p:cNvPr id="36" name="Google Shape;36;p6"/>
          <p:cNvSpPr txBox="1"/>
          <p:nvPr/>
        </p:nvSpPr>
        <p:spPr>
          <a:xfrm>
            <a:off x="3676567" y="6535809"/>
            <a:ext cx="4717200" cy="34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200">
                <a:solidFill>
                  <a:schemeClr val="dk1"/>
                </a:solidFill>
                <a:latin typeface="Open Sans"/>
                <a:ea typeface="Open Sans"/>
                <a:cs typeface="Open Sans"/>
                <a:sym typeface="Open Sans"/>
              </a:rPr>
              <a:t>Workshop del Calcolo INFN, Loano 22-26 Giugno 2023</a:t>
            </a:r>
            <a:endParaRPr sz="1200"/>
          </a:p>
        </p:txBody>
      </p:sp>
      <p:pic>
        <p:nvPicPr>
          <p:cNvPr id="37" name="Google Shape;37;p6"/>
          <p:cNvPicPr preferRelativeResize="0"/>
          <p:nvPr/>
        </p:nvPicPr>
        <p:blipFill>
          <a:blip r:embed="rId5">
            <a:alphaModFix/>
          </a:blip>
          <a:stretch>
            <a:fillRect/>
          </a:stretch>
        </p:blipFill>
        <p:spPr>
          <a:xfrm>
            <a:off x="10406216" y="149002"/>
            <a:ext cx="1595600" cy="885567"/>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49637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021376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082163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559784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596816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849425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it-IT"/>
              <a:t>INFN Cloud - Architettura</a:t>
            </a:r>
            <a:endParaRPr lang="en-US"/>
          </a:p>
        </p:txBody>
      </p:sp>
      <p:sp>
        <p:nvSpPr>
          <p:cNvPr id="5" name="Footer Placeholder 4"/>
          <p:cNvSpPr>
            <a:spLocks noGrp="1"/>
          </p:cNvSpPr>
          <p:nvPr>
            <p:ph type="ftr" sz="quarter" idx="11"/>
          </p:nvPr>
        </p:nvSpPr>
        <p:spPr/>
        <p:txBody>
          <a:bodyPr/>
          <a:lstStyle/>
          <a:p>
            <a:r>
              <a:rPr lang="en-US"/>
              <a:t>GIacinto Donvito</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92906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INFN Cloud - Architettura</a:t>
            </a:r>
            <a:endParaRPr lang="en-US"/>
          </a:p>
        </p:txBody>
      </p:sp>
      <p:sp>
        <p:nvSpPr>
          <p:cNvPr id="5" name="Footer Placeholder 4"/>
          <p:cNvSpPr>
            <a:spLocks noGrp="1"/>
          </p:cNvSpPr>
          <p:nvPr>
            <p:ph type="ftr" sz="quarter" idx="11"/>
          </p:nvPr>
        </p:nvSpPr>
        <p:spPr/>
        <p:txBody>
          <a:bodyPr/>
          <a:lstStyle/>
          <a:p>
            <a:r>
              <a:rPr lang="en-US"/>
              <a:t>GIacinto Donvito</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35453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263882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t>INFN Cloud - Architettura</a:t>
            </a:r>
            <a:endParaRPr lang="en-US"/>
          </a:p>
        </p:txBody>
      </p:sp>
      <p:sp>
        <p:nvSpPr>
          <p:cNvPr id="5" name="Footer Placeholder 4"/>
          <p:cNvSpPr>
            <a:spLocks noGrp="1"/>
          </p:cNvSpPr>
          <p:nvPr>
            <p:ph type="ftr" sz="quarter" idx="11"/>
          </p:nvPr>
        </p:nvSpPr>
        <p:spPr/>
        <p:txBody>
          <a:bodyPr/>
          <a:lstStyle/>
          <a:p>
            <a:r>
              <a:rPr lang="en-US"/>
              <a:t>GIacinto Donvito</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410853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it-IT"/>
              <a:t>INFN Cloud - Architettura</a:t>
            </a:r>
            <a:endParaRPr lang="en-US"/>
          </a:p>
        </p:txBody>
      </p:sp>
      <p:sp>
        <p:nvSpPr>
          <p:cNvPr id="6" name="Footer Placeholder 5"/>
          <p:cNvSpPr>
            <a:spLocks noGrp="1"/>
          </p:cNvSpPr>
          <p:nvPr>
            <p:ph type="ftr" sz="quarter" idx="11"/>
          </p:nvPr>
        </p:nvSpPr>
        <p:spPr/>
        <p:txBody>
          <a:bodyPr/>
          <a:lstStyle/>
          <a:p>
            <a:r>
              <a:rPr lang="en-US"/>
              <a:t>GIacinto Donvito</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38799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INFN Cloud - Architettura</a:t>
            </a:r>
            <a:endParaRPr lang="en-US"/>
          </a:p>
        </p:txBody>
      </p:sp>
      <p:sp>
        <p:nvSpPr>
          <p:cNvPr id="8" name="Footer Placeholder 7"/>
          <p:cNvSpPr>
            <a:spLocks noGrp="1"/>
          </p:cNvSpPr>
          <p:nvPr>
            <p:ph type="ftr" sz="quarter" idx="11"/>
          </p:nvPr>
        </p:nvSpPr>
        <p:spPr/>
        <p:txBody>
          <a:bodyPr/>
          <a:lstStyle/>
          <a:p>
            <a:r>
              <a:rPr lang="en-US"/>
              <a:t>GIacinto Donvito</a:t>
            </a:r>
          </a:p>
        </p:txBody>
      </p:sp>
      <p:sp>
        <p:nvSpPr>
          <p:cNvPr id="9" name="Slide Number Placeholder 8"/>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758678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it-IT"/>
              <a:t>INFN Cloud - Architettura</a:t>
            </a:r>
            <a:endParaRPr lang="en-US"/>
          </a:p>
        </p:txBody>
      </p:sp>
      <p:sp>
        <p:nvSpPr>
          <p:cNvPr id="4" name="Footer Placeholder 3"/>
          <p:cNvSpPr>
            <a:spLocks noGrp="1"/>
          </p:cNvSpPr>
          <p:nvPr>
            <p:ph type="ftr" sz="quarter" idx="11"/>
          </p:nvPr>
        </p:nvSpPr>
        <p:spPr/>
        <p:txBody>
          <a:bodyPr/>
          <a:lstStyle/>
          <a:p>
            <a:r>
              <a:rPr lang="en-US"/>
              <a:t>GIacinto Donvito</a:t>
            </a:r>
          </a:p>
        </p:txBody>
      </p:sp>
      <p:sp>
        <p:nvSpPr>
          <p:cNvPr id="5" name="Slide Number Placeholder 4"/>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637222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INFN Cloud - Architettura</a:t>
            </a:r>
            <a:endParaRPr lang="en-US"/>
          </a:p>
        </p:txBody>
      </p:sp>
      <p:sp>
        <p:nvSpPr>
          <p:cNvPr id="3" name="Footer Placeholder 2"/>
          <p:cNvSpPr>
            <a:spLocks noGrp="1"/>
          </p:cNvSpPr>
          <p:nvPr>
            <p:ph type="ftr" sz="quarter" idx="11"/>
          </p:nvPr>
        </p:nvSpPr>
        <p:spPr/>
        <p:txBody>
          <a:bodyPr/>
          <a:lstStyle/>
          <a:p>
            <a:r>
              <a:rPr lang="en-US"/>
              <a:t>GIacinto Donvito</a:t>
            </a:r>
          </a:p>
        </p:txBody>
      </p:sp>
      <p:sp>
        <p:nvSpPr>
          <p:cNvPr id="4" name="Slide Number Placeholder 3"/>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115809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INFN Cloud - Architettura</a:t>
            </a:r>
            <a:endParaRPr lang="en-US"/>
          </a:p>
        </p:txBody>
      </p:sp>
      <p:sp>
        <p:nvSpPr>
          <p:cNvPr id="6" name="Footer Placeholder 5"/>
          <p:cNvSpPr>
            <a:spLocks noGrp="1"/>
          </p:cNvSpPr>
          <p:nvPr>
            <p:ph type="ftr" sz="quarter" idx="11"/>
          </p:nvPr>
        </p:nvSpPr>
        <p:spPr/>
        <p:txBody>
          <a:bodyPr/>
          <a:lstStyle/>
          <a:p>
            <a:r>
              <a:rPr lang="en-US"/>
              <a:t>GIacinto Donvito</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2342912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INFN Cloud - Architettura</a:t>
            </a:r>
            <a:endParaRPr lang="en-US"/>
          </a:p>
        </p:txBody>
      </p:sp>
      <p:sp>
        <p:nvSpPr>
          <p:cNvPr id="6" name="Footer Placeholder 5"/>
          <p:cNvSpPr>
            <a:spLocks noGrp="1"/>
          </p:cNvSpPr>
          <p:nvPr>
            <p:ph type="ftr" sz="quarter" idx="11"/>
          </p:nvPr>
        </p:nvSpPr>
        <p:spPr/>
        <p:txBody>
          <a:bodyPr/>
          <a:lstStyle/>
          <a:p>
            <a:r>
              <a:rPr lang="en-US"/>
              <a:t>GIacinto Donvito</a:t>
            </a:r>
          </a:p>
        </p:txBody>
      </p:sp>
      <p:sp>
        <p:nvSpPr>
          <p:cNvPr id="7" name="Slide Number Placeholder 6"/>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932580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INFN Cloud - Architettura</a:t>
            </a:r>
            <a:endParaRPr lang="en-US"/>
          </a:p>
        </p:txBody>
      </p:sp>
      <p:sp>
        <p:nvSpPr>
          <p:cNvPr id="5" name="Footer Placeholder 4"/>
          <p:cNvSpPr>
            <a:spLocks noGrp="1"/>
          </p:cNvSpPr>
          <p:nvPr>
            <p:ph type="ftr" sz="quarter" idx="11"/>
          </p:nvPr>
        </p:nvSpPr>
        <p:spPr/>
        <p:txBody>
          <a:bodyPr/>
          <a:lstStyle/>
          <a:p>
            <a:r>
              <a:rPr lang="en-US"/>
              <a:t>GIacinto Donvito</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10281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INFN Cloud - Architettura</a:t>
            </a:r>
            <a:endParaRPr lang="en-US"/>
          </a:p>
        </p:txBody>
      </p:sp>
      <p:sp>
        <p:nvSpPr>
          <p:cNvPr id="5" name="Footer Placeholder 4"/>
          <p:cNvSpPr>
            <a:spLocks noGrp="1"/>
          </p:cNvSpPr>
          <p:nvPr>
            <p:ph type="ftr" sz="quarter" idx="11"/>
          </p:nvPr>
        </p:nvSpPr>
        <p:spPr/>
        <p:txBody>
          <a:bodyPr/>
          <a:lstStyle/>
          <a:p>
            <a:r>
              <a:rPr lang="en-US"/>
              <a:t>GIacinto Donvito</a:t>
            </a:r>
          </a:p>
        </p:txBody>
      </p:sp>
      <p:sp>
        <p:nvSpPr>
          <p:cNvPr id="6" name="Slide Number Placeholder 5"/>
          <p:cNvSpPr>
            <a:spLocks noGrp="1"/>
          </p:cNvSpPr>
          <p:nvPr>
            <p:ph type="sldNum" sz="quarter" idx="12"/>
          </p:nvPr>
        </p:nvSpPr>
        <p:spPr/>
        <p:txBody>
          <a:bodyPr/>
          <a:lstStyle/>
          <a:p>
            <a:fld id="{330EA680-D336-4FF7-8B7A-9848BB0A1C32}" type="slidenum">
              <a:rPr lang="en-US" smtClean="0"/>
              <a:t>‹N›</a:t>
            </a:fld>
            <a:endParaRPr lang="en-US"/>
          </a:p>
        </p:txBody>
      </p:sp>
    </p:spTree>
    <p:extLst>
      <p:ext uri="{BB962C8B-B14F-4D97-AF65-F5344CB8AC3E}">
        <p14:creationId xmlns:p14="http://schemas.microsoft.com/office/powerpoint/2010/main" val="1504063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wo Column Content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1800" y="1155700"/>
            <a:ext cx="5562600" cy="5473700"/>
          </a:xfrm>
          <a:prstGeom prst="rect">
            <a:avLst/>
          </a:prstGeo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06400" y="76200"/>
            <a:ext cx="10261600" cy="914400"/>
          </a:xfrm>
        </p:spPr>
        <p:txBody>
          <a:bodyPr/>
          <a:lstStyle/>
          <a:p>
            <a:r>
              <a:rPr lang="en-US"/>
              <a:t>Click to edit Master title style</a:t>
            </a:r>
          </a:p>
        </p:txBody>
      </p:sp>
      <p:sp>
        <p:nvSpPr>
          <p:cNvPr id="7" name="Picture Placeholder 6"/>
          <p:cNvSpPr>
            <a:spLocks noGrp="1"/>
          </p:cNvSpPr>
          <p:nvPr>
            <p:ph type="pic" sz="quarter" idx="10"/>
          </p:nvPr>
        </p:nvSpPr>
        <p:spPr>
          <a:xfrm>
            <a:off x="6299200" y="1143000"/>
            <a:ext cx="5588000" cy="5486400"/>
          </a:xfrm>
        </p:spPr>
        <p:txBody>
          <a:bodyPr/>
          <a:lstStyle/>
          <a:p>
            <a:r>
              <a:rPr lang="en-US"/>
              <a:t>Click icon to add picture</a:t>
            </a:r>
          </a:p>
        </p:txBody>
      </p:sp>
    </p:spTree>
    <p:extLst>
      <p:ext uri="{BB962C8B-B14F-4D97-AF65-F5344CB8AC3E}">
        <p14:creationId xmlns:p14="http://schemas.microsoft.com/office/powerpoint/2010/main" val="194679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843810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ormal_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604A2-E8ED-FC41-9D20-20427708D351}"/>
              </a:ext>
            </a:extLst>
          </p:cNvPr>
          <p:cNvSpPr>
            <a:spLocks noGrp="1"/>
          </p:cNvSpPr>
          <p:nvPr>
            <p:ph type="dt" sz="half" idx="10"/>
          </p:nvPr>
        </p:nvSpPr>
        <p:spPr>
          <a:xfrm>
            <a:off x="616687" y="6356350"/>
            <a:ext cx="2743200" cy="365125"/>
          </a:xfrm>
        </p:spPr>
        <p:txBody>
          <a:bodyPr/>
          <a:lstStyle>
            <a:lvl1pPr>
              <a:defRPr>
                <a:latin typeface="Fira Code" panose="020B0809050000020004" pitchFamily="49" charset="0"/>
                <a:ea typeface="Fira Code" panose="020B0809050000020004" pitchFamily="49" charset="0"/>
                <a:cs typeface="Fira Code" panose="020B0809050000020004" pitchFamily="49" charset="0"/>
              </a:defRPr>
            </a:lvl1pPr>
          </a:lstStyle>
          <a:p>
            <a:fld id="{345A157B-313F-3F49-8D7A-FD23D8C5ED87}" type="datetime1">
              <a:rPr lang="it-IT" smtClean="0"/>
              <a:t>03/10/23</a:t>
            </a:fld>
            <a:endParaRPr lang="en-IT"/>
          </a:p>
        </p:txBody>
      </p:sp>
      <p:sp>
        <p:nvSpPr>
          <p:cNvPr id="3" name="Footer Placeholder 2">
            <a:extLst>
              <a:ext uri="{FF2B5EF4-FFF2-40B4-BE49-F238E27FC236}">
                <a16:creationId xmlns:a16="http://schemas.microsoft.com/office/drawing/2014/main" id="{B77D5A5F-26AE-1449-9BE1-97D97620C972}"/>
              </a:ext>
            </a:extLst>
          </p:cNvPr>
          <p:cNvSpPr>
            <a:spLocks noGrp="1"/>
          </p:cNvSpPr>
          <p:nvPr>
            <p:ph type="ftr" sz="quarter" idx="11"/>
          </p:nvPr>
        </p:nvSpPr>
        <p:spPr/>
        <p:txBody>
          <a:bodyPr/>
          <a:lstStyle>
            <a:lvl1pPr>
              <a:defRPr>
                <a:latin typeface="Fira Code" panose="020B0809050000020004" pitchFamily="49" charset="0"/>
                <a:ea typeface="Fira Code" panose="020B0809050000020004" pitchFamily="49" charset="0"/>
                <a:cs typeface="Fira Code" panose="020B0809050000020004" pitchFamily="49" charset="0"/>
              </a:defRPr>
            </a:lvl1pPr>
          </a:lstStyle>
          <a:p>
            <a:r>
              <a:rPr lang="en-GB"/>
              <a:t>INFN-Cloud </a:t>
            </a:r>
            <a:endParaRPr lang="en-IT"/>
          </a:p>
        </p:txBody>
      </p:sp>
      <p:sp>
        <p:nvSpPr>
          <p:cNvPr id="4" name="Slide Number Placeholder 3">
            <a:extLst>
              <a:ext uri="{FF2B5EF4-FFF2-40B4-BE49-F238E27FC236}">
                <a16:creationId xmlns:a16="http://schemas.microsoft.com/office/drawing/2014/main" id="{97FDF1B4-6EA2-F04F-9AB9-99549A7E01CD}"/>
              </a:ext>
            </a:extLst>
          </p:cNvPr>
          <p:cNvSpPr>
            <a:spLocks noGrp="1"/>
          </p:cNvSpPr>
          <p:nvPr>
            <p:ph type="sldNum" sz="quarter" idx="12"/>
          </p:nvPr>
        </p:nvSpPr>
        <p:spPr/>
        <p:txBody>
          <a:bodyPr/>
          <a:lstStyle/>
          <a:p>
            <a:fld id="{8DC61B12-E862-CA45-A112-8753F74D8BFF}" type="slidenum">
              <a:rPr lang="en-IT" smtClean="0"/>
              <a:t>‹N›</a:t>
            </a:fld>
            <a:endParaRPr lang="en-IT"/>
          </a:p>
        </p:txBody>
      </p:sp>
      <p:pic>
        <p:nvPicPr>
          <p:cNvPr id="5" name="Immagine 10">
            <a:extLst>
              <a:ext uri="{FF2B5EF4-FFF2-40B4-BE49-F238E27FC236}">
                <a16:creationId xmlns:a16="http://schemas.microsoft.com/office/drawing/2014/main" id="{1EAF7996-00C0-7D40-B5D8-0CACACE01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0658" y="317130"/>
            <a:ext cx="1601337" cy="986627"/>
          </a:xfrm>
          <a:prstGeom prst="rect">
            <a:avLst/>
          </a:prstGeom>
        </p:spPr>
      </p:pic>
      <p:sp>
        <p:nvSpPr>
          <p:cNvPr id="11" name="Text Placeholder 10">
            <a:extLst>
              <a:ext uri="{FF2B5EF4-FFF2-40B4-BE49-F238E27FC236}">
                <a16:creationId xmlns:a16="http://schemas.microsoft.com/office/drawing/2014/main" id="{173C394F-916E-DC40-A15B-32169F11D861}"/>
              </a:ext>
            </a:extLst>
          </p:cNvPr>
          <p:cNvSpPr>
            <a:spLocks noGrp="1"/>
          </p:cNvSpPr>
          <p:nvPr>
            <p:ph type="body" sz="quarter" idx="14" hasCustomPrompt="1"/>
          </p:nvPr>
        </p:nvSpPr>
        <p:spPr>
          <a:xfrm>
            <a:off x="616687" y="4877118"/>
            <a:ext cx="8933713" cy="721042"/>
          </a:xfrm>
        </p:spPr>
        <p:txBody>
          <a:bodyPr/>
          <a:lstStyle>
            <a:lvl1pPr>
              <a:defRPr b="1">
                <a:solidFill>
                  <a:srgbClr val="20314C"/>
                </a:solidFill>
                <a:latin typeface="Fira Sans" panose="020B0503050000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Testo da </a:t>
            </a:r>
            <a:r>
              <a:rPr lang="en-GB" err="1"/>
              <a:t>evidenziare</a:t>
            </a:r>
            <a:endParaRPr lang="en-GB"/>
          </a:p>
        </p:txBody>
      </p:sp>
      <p:sp>
        <p:nvSpPr>
          <p:cNvPr id="12" name="Title 11">
            <a:extLst>
              <a:ext uri="{FF2B5EF4-FFF2-40B4-BE49-F238E27FC236}">
                <a16:creationId xmlns:a16="http://schemas.microsoft.com/office/drawing/2014/main" id="{BA54C930-59CA-1047-AE6B-4DB971AFFB89}"/>
              </a:ext>
            </a:extLst>
          </p:cNvPr>
          <p:cNvSpPr>
            <a:spLocks noGrp="1"/>
          </p:cNvSpPr>
          <p:nvPr>
            <p:ph type="title" hasCustomPrompt="1"/>
          </p:nvPr>
        </p:nvSpPr>
        <p:spPr>
          <a:xfrm>
            <a:off x="616687" y="207797"/>
            <a:ext cx="9390913" cy="1325563"/>
          </a:xfrm>
        </p:spPr>
        <p:txBody>
          <a:bodyPr>
            <a:normAutofit/>
          </a:bodyPr>
          <a:lstStyle>
            <a:lvl1pPr>
              <a:defRPr sz="4000" b="0">
                <a:solidFill>
                  <a:srgbClr val="20314C"/>
                </a:solidFill>
                <a:effectLst/>
                <a:latin typeface="Fira Sans" panose="020B0503050000020004" pitchFamily="34" charset="0"/>
              </a:defRPr>
            </a:lvl1pPr>
          </a:lstStyle>
          <a:p>
            <a:r>
              <a:rPr lang="en-GB"/>
              <a:t>Click to edit slide title</a:t>
            </a:r>
            <a:endParaRPr lang="en-IT"/>
          </a:p>
        </p:txBody>
      </p:sp>
      <p:sp>
        <p:nvSpPr>
          <p:cNvPr id="15" name="Content Placeholder 14">
            <a:extLst>
              <a:ext uri="{FF2B5EF4-FFF2-40B4-BE49-F238E27FC236}">
                <a16:creationId xmlns:a16="http://schemas.microsoft.com/office/drawing/2014/main" id="{7C289C5B-DFCE-544F-9A41-74675D51AC5F}"/>
              </a:ext>
            </a:extLst>
          </p:cNvPr>
          <p:cNvSpPr>
            <a:spLocks noGrp="1"/>
          </p:cNvSpPr>
          <p:nvPr>
            <p:ph sz="quarter" idx="15" hasCustomPrompt="1"/>
          </p:nvPr>
        </p:nvSpPr>
        <p:spPr>
          <a:xfrm>
            <a:off x="615950" y="1666875"/>
            <a:ext cx="9391650" cy="3117850"/>
          </a:xfrm>
        </p:spPr>
        <p:txBody>
          <a:bodyPr/>
          <a:lstStyle>
            <a:lvl1pPr>
              <a:defRPr>
                <a:solidFill>
                  <a:srgbClr val="20314C"/>
                </a:solidFill>
                <a:latin typeface="Fira Sans" panose="020B0503050000020004" pitchFamily="34" charset="0"/>
              </a:defRPr>
            </a:lvl1pPr>
            <a:lvl2pPr>
              <a:defRPr>
                <a:solidFill>
                  <a:srgbClr val="20314C"/>
                </a:solidFill>
                <a:latin typeface="Fira Sans" panose="020B0503050000020004" pitchFamily="34" charset="0"/>
              </a:defRPr>
            </a:lvl2pPr>
            <a:lvl3pPr>
              <a:defRPr>
                <a:solidFill>
                  <a:srgbClr val="20314C"/>
                </a:solidFill>
                <a:latin typeface="Fira Sans" panose="020B0503050000020004" pitchFamily="34" charset="0"/>
              </a:defRPr>
            </a:lvl3pPr>
            <a:lvl4pPr>
              <a:defRPr>
                <a:solidFill>
                  <a:srgbClr val="20314C"/>
                </a:solidFill>
                <a:latin typeface="Fira Sans" panose="020B0503050000020004" pitchFamily="34" charset="0"/>
              </a:defRPr>
            </a:lvl4pPr>
            <a:lvl5pPr>
              <a:defRPr>
                <a:solidFill>
                  <a:srgbClr val="20314C"/>
                </a:solidFill>
                <a:latin typeface="Fira Sans" panose="020B0503050000020004" pitchFamily="34" charset="0"/>
              </a:defRPr>
            </a:lvl5pPr>
          </a:lstStyle>
          <a:p>
            <a:pPr lvl="0"/>
            <a:r>
              <a:rPr lang="en-GB"/>
              <a:t>Click to enter text</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398217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Standard slide">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92"/>
          <a:ext cx="1587" cy="1587"/>
        </p:xfrm>
        <a:graphic>
          <a:graphicData uri="http://schemas.openxmlformats.org/presentationml/2006/ole">
            <mc:AlternateContent xmlns:mc="http://schemas.openxmlformats.org/markup-compatibility/2006">
              <mc:Choice xmlns:v="urn:schemas-microsoft-com:vml" Requires="v">
                <p:oleObj name="Diapositiva think-cell" r:id="rId4" imgW="498" imgH="499" progId="TCLayout.ActiveDocument.1">
                  <p:embed/>
                </p:oleObj>
              </mc:Choice>
              <mc:Fallback>
                <p:oleObj name="Diapositiva think-cell" r:id="rId4" imgW="498" imgH="499" progId="TCLayout.ActiveDocument.1">
                  <p:embed/>
                  <p:pic>
                    <p:nvPicPr>
                      <p:cNvPr id="2" name="Object 1" hidden="1"/>
                      <p:cNvPicPr/>
                      <p:nvPr/>
                    </p:nvPicPr>
                    <p:blipFill>
                      <a:blip r:embed="rId5"/>
                      <a:stretch>
                        <a:fillRect/>
                      </a:stretch>
                    </p:blipFill>
                    <p:spPr>
                      <a:xfrm>
                        <a:off x="1588" y="1592"/>
                        <a:ext cx="1587" cy="1587"/>
                      </a:xfrm>
                      <a:prstGeom prst="rect">
                        <a:avLst/>
                      </a:prstGeom>
                    </p:spPr>
                  </p:pic>
                </p:oleObj>
              </mc:Fallback>
            </mc:AlternateContent>
          </a:graphicData>
        </a:graphic>
      </p:graphicFrame>
      <p:sp>
        <p:nvSpPr>
          <p:cNvPr id="9" name="Content Placeholder 2"/>
          <p:cNvSpPr>
            <a:spLocks noGrp="1"/>
          </p:cNvSpPr>
          <p:nvPr>
            <p:ph sz="half" idx="1"/>
          </p:nvPr>
        </p:nvSpPr>
        <p:spPr>
          <a:xfrm>
            <a:off x="863149" y="1371599"/>
            <a:ext cx="10719251" cy="4700589"/>
          </a:xfrm>
          <a:prstGeom prst="rect">
            <a:avLst/>
          </a:prstGeom>
        </p:spPr>
        <p:txBody>
          <a:bodyPr vert="horz" lIns="0" tIns="0" rIns="0" bIns="0" rtlCol="0" anchor="t" anchorCtr="0">
            <a:noAutofit/>
          </a:bodyPr>
          <a:lstStyle>
            <a:lvl1pPr>
              <a:buClr>
                <a:schemeClr val="accent5"/>
              </a:buClr>
              <a:defRPr lang="en-US" dirty="0" smtClean="0">
                <a:latin typeface="EYInterstate Light" panose="02000506000000020004" pitchFamily="2" charset="0"/>
              </a:defRPr>
            </a:lvl1pPr>
            <a:lvl2pPr>
              <a:buClr>
                <a:schemeClr val="accent5"/>
              </a:buClr>
              <a:defRPr lang="en-US" dirty="0" smtClean="0">
                <a:latin typeface="EYInterstate Light" panose="02000506000000020004" pitchFamily="2" charset="0"/>
              </a:defRPr>
            </a:lvl2pPr>
            <a:lvl3pPr>
              <a:buClr>
                <a:schemeClr val="accent5"/>
              </a:buClr>
              <a:defRPr lang="en-US" dirty="0" smtClean="0">
                <a:latin typeface="EYInterstate Light" panose="02000506000000020004" pitchFamily="2" charset="0"/>
              </a:defRPr>
            </a:lvl3pPr>
            <a:lvl4pPr>
              <a:buClr>
                <a:schemeClr val="accent5"/>
              </a:buClr>
              <a:defRPr lang="en-US" dirty="0" smtClean="0">
                <a:latin typeface="EYInterstate Light" panose="02000506000000020004" pitchFamily="2" charset="0"/>
              </a:defRPr>
            </a:lvl4pPr>
            <a:lvl5pPr>
              <a:buClr>
                <a:schemeClr val="accent5"/>
              </a:buClr>
              <a:defRPr lang="en-GB" dirty="0">
                <a:latin typeface="EYInterstate Light" panose="02000506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562924" y="5"/>
            <a:ext cx="0" cy="107815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Placeholder 1"/>
          <p:cNvSpPr>
            <a:spLocks noGrp="1"/>
          </p:cNvSpPr>
          <p:nvPr>
            <p:ph type="title"/>
          </p:nvPr>
        </p:nvSpPr>
        <p:spPr>
          <a:xfrm>
            <a:off x="863152" y="277800"/>
            <a:ext cx="10719250" cy="770400"/>
          </a:xfrm>
          <a:prstGeom prst="rect">
            <a:avLst/>
          </a:prstGeom>
        </p:spPr>
        <p:txBody>
          <a:bodyPr vert="horz" lIns="0" tIns="0" rIns="0" bIns="0" rtlCol="0" anchor="ctr" anchorCtr="0">
            <a:normAutofit/>
          </a:bodyPr>
          <a:lstStyle>
            <a:lvl1pPr>
              <a:defRPr lang="en-GB" b="0" dirty="0">
                <a:solidFill>
                  <a:schemeClr val="accent5"/>
                </a:solidFill>
                <a:latin typeface="EYInterstate Light" panose="02000506000000020004" pitchFamily="2" charset="0"/>
              </a:defRPr>
            </a:lvl1pPr>
          </a:lstStyle>
          <a:p>
            <a:pPr marL="0" lvl="0" indent="0" defTabSz="912019">
              <a:lnSpc>
                <a:spcPct val="100000"/>
              </a:lnSpc>
            </a:pPr>
            <a:r>
              <a:rPr lang="en-US" dirty="0"/>
              <a:t>Click to edit Master title style</a:t>
            </a:r>
            <a:endParaRPr lang="en-GB" dirty="0"/>
          </a:p>
        </p:txBody>
      </p:sp>
      <p:sp>
        <p:nvSpPr>
          <p:cNvPr id="10" name="TextBox 9"/>
          <p:cNvSpPr txBox="1"/>
          <p:nvPr userDrawn="1"/>
        </p:nvSpPr>
        <p:spPr>
          <a:xfrm>
            <a:off x="609287" y="6499456"/>
            <a:ext cx="885139" cy="144000"/>
          </a:xfrm>
          <a:prstGeom prst="rect">
            <a:avLst/>
          </a:prstGeom>
          <a:noFill/>
        </p:spPr>
        <p:txBody>
          <a:bodyPr wrap="square" lIns="0" tIns="0" rIns="0" bIns="0" rtlCol="0" anchor="t" anchorCtr="0">
            <a:noAutofit/>
          </a:bodyPr>
          <a:lstStyle/>
          <a:p>
            <a:pPr algn="l"/>
            <a:r>
              <a:rPr lang="en-GB" sz="900" b="0" i="0">
                <a:solidFill>
                  <a:schemeClr val="bg1"/>
                </a:solidFill>
                <a:latin typeface="EYInterstate Light" panose="02000506000000020004" pitchFamily="2" charset="0"/>
                <a:cs typeface="EYInterstate Bold"/>
              </a:rPr>
              <a:t>Page </a:t>
            </a:r>
            <a:fld id="{9AE4D82F-B047-469B-AC52-A46321747EAF}" type="slidenum">
              <a:rPr lang="en-GB" sz="900" b="0" i="0" smtClean="0">
                <a:solidFill>
                  <a:schemeClr val="bg1"/>
                </a:solidFill>
                <a:latin typeface="EYInterstate Light" panose="02000506000000020004" pitchFamily="2" charset="0"/>
                <a:cs typeface="EYInterstate Bold"/>
              </a:rPr>
              <a:pPr algn="l"/>
              <a:t>‹N›</a:t>
            </a:fld>
            <a:endParaRPr lang="en-GB" sz="900" b="0" i="0">
              <a:solidFill>
                <a:schemeClr val="bg1"/>
              </a:solidFill>
              <a:latin typeface="EYInterstate Light" panose="02000506000000020004" pitchFamily="2" charset="0"/>
              <a:cs typeface="EYInterstate Bold"/>
            </a:endParaRPr>
          </a:p>
        </p:txBody>
      </p:sp>
    </p:spTree>
    <p:extLst>
      <p:ext uri="{BB962C8B-B14F-4D97-AF65-F5344CB8AC3E}">
        <p14:creationId xmlns:p14="http://schemas.microsoft.com/office/powerpoint/2010/main" val="178907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03088" y="389579"/>
            <a:ext cx="5785824" cy="576303"/>
          </a:xfrm>
          <a:prstGeom prst="rect">
            <a:avLst/>
          </a:prstGeom>
        </p:spPr>
        <p:txBody>
          <a:bodyPr wrap="square" lIns="0" tIns="0" rIns="0" bIns="0">
            <a:spAutoFit/>
          </a:bodyPr>
          <a:lstStyle>
            <a:lvl1pPr>
              <a:defRPr sz="3630"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p:txBody>
          <a:bodyPr lIns="0" tIns="0" rIns="0" bIns="0"/>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2875277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85858" cy="6858000"/>
          </a:xfrm>
          <a:prstGeom prst="rect">
            <a:avLst/>
          </a:prstGeom>
        </p:spPr>
      </p:pic>
      <p:sp>
        <p:nvSpPr>
          <p:cNvPr id="2" name="Holder 2"/>
          <p:cNvSpPr>
            <a:spLocks noGrp="1"/>
          </p:cNvSpPr>
          <p:nvPr>
            <p:ph type="title"/>
          </p:nvPr>
        </p:nvSpPr>
        <p:spPr>
          <a:xfrm>
            <a:off x="95202" y="389580"/>
            <a:ext cx="8872981" cy="558614"/>
          </a:xfrm>
        </p:spPr>
        <p:txBody>
          <a:bodyPr lIns="0" tIns="0" rIns="0" bIns="0"/>
          <a:lstStyle>
            <a:lvl1pPr>
              <a:defRPr sz="363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p:txBody>
          <a:bodyPr lIns="0" tIns="0" rIns="0" bIns="0"/>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789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5202" y="389580"/>
            <a:ext cx="8872981" cy="558614"/>
          </a:xfrm>
        </p:spPr>
        <p:txBody>
          <a:bodyPr lIns="0" tIns="0" rIns="0" bIns="0"/>
          <a:lstStyle>
            <a:lvl1pPr>
              <a:defRPr sz="3630" b="0" i="0">
                <a:solidFill>
                  <a:schemeClr val="bg1"/>
                </a:solidFill>
                <a:latin typeface="Arial"/>
                <a:cs typeface="Arial"/>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7" name="Holder 7"/>
          <p:cNvSpPr>
            <a:spLocks noGrp="1"/>
          </p:cNvSpPr>
          <p:nvPr>
            <p:ph type="sldNum" sz="quarter" idx="7"/>
          </p:nvPr>
        </p:nvSpPr>
        <p:spPr/>
        <p:txBody>
          <a:bodyPr lIns="0" tIns="0" rIns="0" bIns="0"/>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3459723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5202" y="389580"/>
            <a:ext cx="8872981" cy="558614"/>
          </a:xfrm>
        </p:spPr>
        <p:txBody>
          <a:bodyPr lIns="0" tIns="0" rIns="0" bIns="0"/>
          <a:lstStyle>
            <a:lvl1pPr>
              <a:defRPr sz="363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5" name="Holder 5"/>
          <p:cNvSpPr>
            <a:spLocks noGrp="1"/>
          </p:cNvSpPr>
          <p:nvPr>
            <p:ph type="sldNum" sz="quarter" idx="7"/>
          </p:nvPr>
        </p:nvSpPr>
        <p:spPr/>
        <p:txBody>
          <a:bodyPr lIns="0" tIns="0" rIns="0" bIns="0"/>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1322646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4" name="Holder 4"/>
          <p:cNvSpPr>
            <a:spLocks noGrp="1"/>
          </p:cNvSpPr>
          <p:nvPr>
            <p:ph type="sldNum" sz="quarter" idx="7"/>
          </p:nvPr>
        </p:nvSpPr>
        <p:spPr/>
        <p:txBody>
          <a:bodyPr lIns="0" tIns="0" rIns="0" bIns="0"/>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198277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900254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30807" y="2620474"/>
            <a:ext cx="10530386" cy="669863"/>
          </a:xfrm>
          <a:prstGeom prst="rect">
            <a:avLst/>
          </a:prstGeom>
        </p:spPr>
        <p:txBody>
          <a:bodyPr wrap="square" lIns="0" tIns="0" rIns="0" bIns="0">
            <a:spAutoFit/>
          </a:bodyPr>
          <a:lstStyle>
            <a:lvl1pPr>
              <a:defRPr sz="4353" b="0" i="0">
                <a:solidFill>
                  <a:srgbClr val="152C4C"/>
                </a:solidFill>
                <a:latin typeface="Calibri"/>
                <a:cs typeface="Calibri"/>
              </a:defRPr>
            </a:lvl1pPr>
          </a:lstStyle>
          <a:p>
            <a:endParaRPr/>
          </a:p>
        </p:txBody>
      </p:sp>
      <p:sp>
        <p:nvSpPr>
          <p:cNvPr id="3" name="Holder 3"/>
          <p:cNvSpPr>
            <a:spLocks noGrp="1"/>
          </p:cNvSpPr>
          <p:nvPr>
            <p:ph type="subTitle" idx="4"/>
          </p:nvPr>
        </p:nvSpPr>
        <p:spPr>
          <a:xfrm>
            <a:off x="1828800" y="3840481"/>
            <a:ext cx="8534400" cy="372090"/>
          </a:xfrm>
          <a:prstGeom prst="rect">
            <a:avLst/>
          </a:prstGeom>
        </p:spPr>
        <p:txBody>
          <a:bodyPr wrap="square" lIns="0" tIns="0" rIns="0" bIns="0">
            <a:spAutoFit/>
          </a:bodyPr>
          <a:lstStyle>
            <a:lvl1pPr>
              <a:defRPr sz="2418" b="0" i="0">
                <a:solidFill>
                  <a:srgbClr val="00448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p:txBody>
          <a:bodyPr lIns="0" tIns="0" rIns="0" bIns="0"/>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3304493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71401" y="454865"/>
            <a:ext cx="9449199" cy="669863"/>
          </a:xfrm>
        </p:spPr>
        <p:txBody>
          <a:bodyPr lIns="0" tIns="0" rIns="0" bIns="0"/>
          <a:lstStyle>
            <a:lvl1pPr>
              <a:defRPr sz="4353" b="0" i="0">
                <a:solidFill>
                  <a:srgbClr val="152C4C"/>
                </a:solidFill>
                <a:latin typeface="Calibri"/>
                <a:cs typeface="Calibri"/>
              </a:defRPr>
            </a:lvl1pPr>
          </a:lstStyle>
          <a:p>
            <a:endParaRPr/>
          </a:p>
        </p:txBody>
      </p:sp>
      <p:sp>
        <p:nvSpPr>
          <p:cNvPr id="3" name="Holder 3"/>
          <p:cNvSpPr>
            <a:spLocks noGrp="1"/>
          </p:cNvSpPr>
          <p:nvPr>
            <p:ph type="body" idx="1"/>
          </p:nvPr>
        </p:nvSpPr>
        <p:spPr>
          <a:xfrm>
            <a:off x="1116335" y="1704850"/>
            <a:ext cx="10264927" cy="372090"/>
          </a:xfrm>
        </p:spPr>
        <p:txBody>
          <a:bodyPr lIns="0" tIns="0" rIns="0" bIns="0"/>
          <a:lstStyle>
            <a:lvl1pPr>
              <a:defRPr sz="2418" b="0" i="0">
                <a:solidFill>
                  <a:srgbClr val="00448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p:txBody>
          <a:bodyPr lIns="0" tIns="0" rIns="0" bIns="0"/>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98928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6171E64-FE02-4DE5-B72F-53C3706641C3}" type="datetimeFigureOut">
              <a:rPr lang="en-US" smtClean="0"/>
              <a:t>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618662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71401" y="454865"/>
            <a:ext cx="9449199" cy="669863"/>
          </a:xfrm>
        </p:spPr>
        <p:txBody>
          <a:bodyPr lIns="0" tIns="0" rIns="0" bIns="0"/>
          <a:lstStyle>
            <a:lvl1pPr>
              <a:defRPr sz="4353" b="0" i="0">
                <a:solidFill>
                  <a:srgbClr val="152C4C"/>
                </a:solidFill>
                <a:latin typeface="Calibri"/>
                <a:cs typeface="Calibri"/>
              </a:defRPr>
            </a:lvl1pPr>
          </a:lstStyle>
          <a:p>
            <a:endParaRPr/>
          </a:p>
        </p:txBody>
      </p:sp>
      <p:sp>
        <p:nvSpPr>
          <p:cNvPr id="3" name="Holder 3"/>
          <p:cNvSpPr>
            <a:spLocks noGrp="1"/>
          </p:cNvSpPr>
          <p:nvPr>
            <p:ph sz="half" idx="2"/>
          </p:nvPr>
        </p:nvSpPr>
        <p:spPr>
          <a:xfrm>
            <a:off x="609601"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7" name="Holder 7"/>
          <p:cNvSpPr>
            <a:spLocks noGrp="1"/>
          </p:cNvSpPr>
          <p:nvPr>
            <p:ph type="sldNum" sz="quarter" idx="7"/>
          </p:nvPr>
        </p:nvSpPr>
        <p:spPr/>
        <p:txBody>
          <a:bodyPr lIns="0" tIns="0" rIns="0" bIns="0"/>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612635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71401" y="454865"/>
            <a:ext cx="9449199" cy="669863"/>
          </a:xfrm>
        </p:spPr>
        <p:txBody>
          <a:bodyPr lIns="0" tIns="0" rIns="0" bIns="0"/>
          <a:lstStyle>
            <a:lvl1pPr>
              <a:defRPr sz="4353" b="0" i="0">
                <a:solidFill>
                  <a:srgbClr val="152C4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5" name="Holder 5"/>
          <p:cNvSpPr>
            <a:spLocks noGrp="1"/>
          </p:cNvSpPr>
          <p:nvPr>
            <p:ph type="sldNum" sz="quarter" idx="7"/>
          </p:nvPr>
        </p:nvSpPr>
        <p:spPr/>
        <p:txBody>
          <a:bodyPr lIns="0" tIns="0" rIns="0" bIns="0"/>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659375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10/3/23</a:t>
            </a:fld>
            <a:endParaRPr lang="en-US"/>
          </a:p>
        </p:txBody>
      </p:sp>
      <p:sp>
        <p:nvSpPr>
          <p:cNvPr id="4" name="Holder 4"/>
          <p:cNvSpPr>
            <a:spLocks noGrp="1"/>
          </p:cNvSpPr>
          <p:nvPr>
            <p:ph type="sldNum" sz="quarter" idx="7"/>
          </p:nvPr>
        </p:nvSpPr>
        <p:spPr/>
        <p:txBody>
          <a:bodyPr lIns="0" tIns="0" rIns="0" bIns="0"/>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3296217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176197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188913"/>
            <a:ext cx="19050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47468" y="260350"/>
            <a:ext cx="470323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914400" y="2130427"/>
            <a:ext cx="10363200" cy="1470025"/>
          </a:xfrm>
        </p:spPr>
        <p:txBody>
          <a:bodyPr/>
          <a:lstStyle/>
          <a:p>
            <a:r>
              <a:rPr lang="en-US"/>
              <a:t>Click to edit Master title style</a:t>
            </a:r>
            <a:endParaRPr lang="it-IT" dirty="0"/>
          </a:p>
        </p:txBody>
      </p:sp>
      <p:sp>
        <p:nvSpPr>
          <p:cNvPr id="3" name="Sottotitolo 2"/>
          <p:cNvSpPr>
            <a:spLocks noGrp="1"/>
          </p:cNvSpPr>
          <p:nvPr>
            <p:ph type="subTitle" idx="1"/>
          </p:nvPr>
        </p:nvSpPr>
        <p:spPr>
          <a:xfrm>
            <a:off x="1828800" y="3886200"/>
            <a:ext cx="85344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dirty="0"/>
          </a:p>
        </p:txBody>
      </p:sp>
      <p:sp>
        <p:nvSpPr>
          <p:cNvPr id="6" name="Segnaposto numero diapositiva 5"/>
          <p:cNvSpPr>
            <a:spLocks noGrp="1"/>
          </p:cNvSpPr>
          <p:nvPr>
            <p:ph type="sldNum" sz="quarter" idx="10"/>
          </p:nvPr>
        </p:nvSpPr>
        <p:spPr/>
        <p:txBody>
          <a:bodyPr/>
          <a:lstStyle>
            <a:lvl1pPr>
              <a:defRPr/>
            </a:lvl1pPr>
          </a:lstStyle>
          <a:p>
            <a:fld id="{87030D90-9BDA-1B4B-92AD-7AFB25A83447}" type="slidenum">
              <a:rPr lang="it-IT"/>
              <a:pPr/>
              <a:t>‹N›</a:t>
            </a:fld>
            <a:endParaRPr lang="it-IT"/>
          </a:p>
        </p:txBody>
      </p:sp>
      <p:sp>
        <p:nvSpPr>
          <p:cNvPr id="7" name="Segnaposto data 3"/>
          <p:cNvSpPr>
            <a:spLocks noGrp="1"/>
          </p:cNvSpPr>
          <p:nvPr>
            <p:ph type="dt" sz="half" idx="11"/>
          </p:nvPr>
        </p:nvSpPr>
        <p:spPr/>
        <p:txBody>
          <a:bodyP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a:t>DD/MM/YY</a:t>
            </a:r>
            <a:endParaRPr lang="it-IT" dirty="0"/>
          </a:p>
        </p:txBody>
      </p:sp>
      <p:sp>
        <p:nvSpPr>
          <p:cNvPr id="8" name="Segnaposto piè di pagina 4"/>
          <p:cNvSpPr>
            <a:spLocks noGrp="1"/>
          </p:cNvSpPr>
          <p:nvPr>
            <p:ph type="ftr" sz="quarter" idx="12"/>
          </p:nvPr>
        </p:nvSpPr>
        <p:spPr/>
        <p:txBody>
          <a:bodyP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Worshop</a:t>
            </a:r>
            <a:endParaRPr lang="it-IT"/>
          </a:p>
        </p:txBody>
      </p:sp>
    </p:spTree>
    <p:extLst>
      <p:ext uri="{BB962C8B-B14F-4D97-AF65-F5344CB8AC3E}">
        <p14:creationId xmlns:p14="http://schemas.microsoft.com/office/powerpoint/2010/main" val="703510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1618" y="260350"/>
            <a:ext cx="4032249"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39185" y="260350"/>
            <a:ext cx="1729316"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6384032" y="260648"/>
            <a:ext cx="5568619" cy="1008112"/>
          </a:xfrm>
        </p:spPr>
        <p:txBody>
          <a:bodyPr>
            <a:noAutofit/>
          </a:bodyPr>
          <a:lstStyle>
            <a:lvl1pPr>
              <a:defRPr sz="3200"/>
            </a:lvl1pPr>
          </a:lstStyle>
          <a:p>
            <a:r>
              <a:rPr lang="en-US" dirty="0"/>
              <a:t>Click to edit Master title style</a:t>
            </a:r>
            <a:endParaRPr lang="it-IT" dirty="0"/>
          </a:p>
        </p:txBody>
      </p:sp>
      <p:sp>
        <p:nvSpPr>
          <p:cNvPr id="3" name="Segnaposto contenuto 2"/>
          <p:cNvSpPr>
            <a:spLocks noGrp="1"/>
          </p:cNvSpPr>
          <p:nvPr>
            <p:ph idx="1"/>
          </p:nvPr>
        </p:nvSpPr>
        <p:spPr/>
        <p:txBody>
          <a:bodyPr/>
          <a:lstStyle>
            <a:lvl1pPr>
              <a:defRPr sz="2800"/>
            </a:lvl1pPr>
            <a:lvl2pPr>
              <a:defRPr sz="2400"/>
            </a:lvl2pPr>
            <a:lvl3pPr>
              <a:defRPr sz="2400" i="1"/>
            </a:lvl3pPr>
            <a:lvl4pPr>
              <a:defRPr sz="2000"/>
            </a:lvl4pPr>
            <a:lvl5pPr>
              <a:defRPr sz="20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6" name="Segnaposto numero diapositiva 5"/>
          <p:cNvSpPr>
            <a:spLocks noGrp="1"/>
          </p:cNvSpPr>
          <p:nvPr>
            <p:ph type="sldNum" sz="quarter" idx="10"/>
          </p:nvPr>
        </p:nvSpPr>
        <p:spPr/>
        <p:txBody>
          <a:bodyPr/>
          <a:lstStyle>
            <a:lvl1pPr>
              <a:defRPr/>
            </a:lvl1pPr>
          </a:lstStyle>
          <a:p>
            <a:fld id="{F52190DA-0D5C-A74D-BE05-3D58475908BA}" type="slidenum">
              <a:rPr lang="it-IT"/>
              <a:pPr/>
              <a:t>‹N›</a:t>
            </a:fld>
            <a:endParaRPr lang="it-IT"/>
          </a:p>
        </p:txBody>
      </p:sp>
      <p:sp>
        <p:nvSpPr>
          <p:cNvPr id="7" name="Segnaposto data 3"/>
          <p:cNvSpPr>
            <a:spLocks noGrp="1"/>
          </p:cNvSpPr>
          <p:nvPr>
            <p:ph type="dt" sz="half" idx="11"/>
          </p:nvPr>
        </p:nvSpPr>
        <p:spPr/>
        <p:txBody>
          <a:bodyP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a:t>DD/MM/YY</a:t>
            </a:r>
            <a:endParaRPr lang="it-IT" dirty="0"/>
          </a:p>
        </p:txBody>
      </p:sp>
      <p:sp>
        <p:nvSpPr>
          <p:cNvPr id="8" name="Segnaposto piè di pagina 4"/>
          <p:cNvSpPr>
            <a:spLocks noGrp="1"/>
          </p:cNvSpPr>
          <p:nvPr>
            <p:ph type="ftr" sz="quarter" idx="12"/>
          </p:nvPr>
        </p:nvSpPr>
        <p:spPr/>
        <p:txBody>
          <a:bodyP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dirty="0"/>
              <a:t>V </a:t>
            </a:r>
            <a:r>
              <a:rPr lang="en-US" dirty="0" err="1"/>
              <a:t>Corso</a:t>
            </a:r>
            <a:r>
              <a:rPr lang="en-US" dirty="0"/>
              <a:t> di </a:t>
            </a:r>
            <a:r>
              <a:rPr lang="en-US" dirty="0" err="1"/>
              <a:t>formazione</a:t>
            </a:r>
            <a:r>
              <a:rPr lang="en-US" dirty="0"/>
              <a:t> per </a:t>
            </a:r>
            <a:r>
              <a:rPr lang="en-US" dirty="0" err="1"/>
              <a:t>sysadmin</a:t>
            </a:r>
            <a:r>
              <a:rPr lang="en-US" dirty="0"/>
              <a:t> GRID</a:t>
            </a:r>
            <a:endParaRPr lang="it-IT" dirty="0"/>
          </a:p>
        </p:txBody>
      </p:sp>
    </p:spTree>
    <p:extLst>
      <p:ext uri="{BB962C8B-B14F-4D97-AF65-F5344CB8AC3E}">
        <p14:creationId xmlns:p14="http://schemas.microsoft.com/office/powerpoint/2010/main" val="957243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E4B3E3E-8CB0-8777-7448-05424659F3B0}"/>
              </a:ext>
            </a:extLst>
          </p:cNvPr>
          <p:cNvSpPr>
            <a:spLocks noChangeArrowheads="1"/>
          </p:cNvSpPr>
          <p:nvPr/>
        </p:nvSpPr>
        <p:spPr bwMode="auto">
          <a:xfrm>
            <a:off x="0" y="0"/>
            <a:ext cx="12192000" cy="685800"/>
          </a:xfrm>
          <a:prstGeom prst="rect">
            <a:avLst/>
          </a:prstGeom>
          <a:gradFill rotWithShape="0">
            <a:gsLst>
              <a:gs pos="0">
                <a:srgbClr val="3366FF"/>
              </a:gs>
              <a:gs pos="100000">
                <a:srgbClr val="CCE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it-IT" sz="1800"/>
          </a:p>
        </p:txBody>
      </p:sp>
      <p:sp>
        <p:nvSpPr>
          <p:cNvPr id="3" name="Rectangle 3">
            <a:extLst>
              <a:ext uri="{FF2B5EF4-FFF2-40B4-BE49-F238E27FC236}">
                <a16:creationId xmlns:a16="http://schemas.microsoft.com/office/drawing/2014/main" id="{E5EAAE4D-ACE5-0306-EC95-16A52C5DC12F}"/>
              </a:ext>
            </a:extLst>
          </p:cNvPr>
          <p:cNvSpPr>
            <a:spLocks noChangeArrowheads="1"/>
          </p:cNvSpPr>
          <p:nvPr/>
        </p:nvSpPr>
        <p:spPr bwMode="auto">
          <a:xfrm>
            <a:off x="0" y="6599238"/>
            <a:ext cx="12192000" cy="258762"/>
          </a:xfrm>
          <a:prstGeom prst="rect">
            <a:avLst/>
          </a:prstGeom>
          <a:gradFill rotWithShape="0">
            <a:gsLst>
              <a:gs pos="0">
                <a:srgbClr val="3366FF"/>
              </a:gs>
              <a:gs pos="100000">
                <a:srgbClr val="99C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400"/>
          </a:p>
        </p:txBody>
      </p:sp>
      <p:sp>
        <p:nvSpPr>
          <p:cNvPr id="4" name="Text Box 6">
            <a:extLst>
              <a:ext uri="{FF2B5EF4-FFF2-40B4-BE49-F238E27FC236}">
                <a16:creationId xmlns:a16="http://schemas.microsoft.com/office/drawing/2014/main" id="{E7C04C69-DF4F-E51B-D955-9A74E03AE224}"/>
              </a:ext>
            </a:extLst>
          </p:cNvPr>
          <p:cNvSpPr txBox="1">
            <a:spLocks noChangeArrowheads="1"/>
          </p:cNvSpPr>
          <p:nvPr/>
        </p:nvSpPr>
        <p:spPr bwMode="auto">
          <a:xfrm>
            <a:off x="0" y="6553201"/>
            <a:ext cx="349673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b="1">
                <a:solidFill>
                  <a:srgbClr val="000066"/>
                </a:solidFill>
              </a:rPr>
              <a:t>G.Donvito, C.Grandi</a:t>
            </a:r>
            <a:endParaRPr lang="en-US" sz="2400">
              <a:solidFill>
                <a:srgbClr val="000066"/>
              </a:solidFill>
              <a:latin typeface="Times New Roman" charset="0"/>
            </a:endParaRPr>
          </a:p>
        </p:txBody>
      </p:sp>
      <p:pic>
        <p:nvPicPr>
          <p:cNvPr id="5" name="Picture 9" descr="cms-logo">
            <a:extLst>
              <a:ext uri="{FF2B5EF4-FFF2-40B4-BE49-F238E27FC236}">
                <a16:creationId xmlns:a16="http://schemas.microsoft.com/office/drawing/2014/main" id="{B5AAD2DF-1913-127D-8CBE-EA6634BEF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6"/>
            <a:ext cx="912284"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Logo INFN 2.gif">
            <a:extLst>
              <a:ext uri="{FF2B5EF4-FFF2-40B4-BE49-F238E27FC236}">
                <a16:creationId xmlns:a16="http://schemas.microsoft.com/office/drawing/2014/main" id="{C823A3A5-65AB-086C-84ED-F6889945710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48484" y="0"/>
            <a:ext cx="92286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ctrTitle"/>
          </p:nvPr>
        </p:nvSpPr>
        <p:spPr>
          <a:xfrm>
            <a:off x="914400" y="1263650"/>
            <a:ext cx="10363200" cy="2259013"/>
          </a:xfrm>
        </p:spPr>
        <p:txBody>
          <a:bodyPr/>
          <a:lstStyle>
            <a:lvl1pPr>
              <a:defRPr sz="4400" b="1"/>
            </a:lvl1pPr>
          </a:lstStyle>
          <a:p>
            <a:endParaRPr lang="en-GB"/>
          </a:p>
        </p:txBody>
      </p:sp>
      <p:sp>
        <p:nvSpPr>
          <p:cNvPr id="5125" name="Rectangle 5"/>
          <p:cNvSpPr>
            <a:spLocks noGrp="1" noChangeArrowheads="1"/>
          </p:cNvSpPr>
          <p:nvPr>
            <p:ph type="subTitle" idx="1"/>
          </p:nvPr>
        </p:nvSpPr>
        <p:spPr>
          <a:xfrm>
            <a:off x="1828800" y="3886200"/>
            <a:ext cx="8534400" cy="1752600"/>
          </a:xfrm>
        </p:spPr>
        <p:txBody>
          <a:bodyPr/>
          <a:lstStyle>
            <a:lvl1pPr marL="0" indent="0" algn="ctr">
              <a:buFontTx/>
              <a:buNone/>
              <a:defRPr i="1"/>
            </a:lvl1pPr>
          </a:lstStyle>
          <a:p>
            <a:endParaRPr lang="en-GB"/>
          </a:p>
        </p:txBody>
      </p:sp>
      <p:sp>
        <p:nvSpPr>
          <p:cNvPr id="7" name="Rectangle 7">
            <a:extLst>
              <a:ext uri="{FF2B5EF4-FFF2-40B4-BE49-F238E27FC236}">
                <a16:creationId xmlns:a16="http://schemas.microsoft.com/office/drawing/2014/main" id="{8427AF69-EA8F-4EAA-F6AB-9EAB3AF2B473}"/>
              </a:ext>
            </a:extLst>
          </p:cNvPr>
          <p:cNvSpPr>
            <a:spLocks noGrp="1" noChangeArrowheads="1"/>
          </p:cNvSpPr>
          <p:nvPr>
            <p:ph type="ftr" sz="quarter" idx="10"/>
          </p:nvPr>
        </p:nvSpPr>
        <p:spPr>
          <a:xfrm>
            <a:off x="3399367" y="6548438"/>
            <a:ext cx="5897033" cy="309562"/>
          </a:xfrm>
        </p:spPr>
        <p:txBody>
          <a:bodyPr/>
          <a:lstStyle>
            <a:lvl1pPr>
              <a:defRPr>
                <a:solidFill>
                  <a:srgbClr val="002060"/>
                </a:solidFill>
              </a:defRPr>
            </a:lvl1pPr>
          </a:lstStyle>
          <a:p>
            <a:pPr>
              <a:defRPr/>
            </a:pPr>
            <a:r>
              <a:rPr lang="en-US"/>
              <a:t>CMS Italia - Bologna</a:t>
            </a:r>
          </a:p>
        </p:txBody>
      </p:sp>
      <p:sp>
        <p:nvSpPr>
          <p:cNvPr id="8" name="Rectangle 8">
            <a:extLst>
              <a:ext uri="{FF2B5EF4-FFF2-40B4-BE49-F238E27FC236}">
                <a16:creationId xmlns:a16="http://schemas.microsoft.com/office/drawing/2014/main" id="{3D1C6E9D-8614-226F-45B3-48B8FD06FA7C}"/>
              </a:ext>
            </a:extLst>
          </p:cNvPr>
          <p:cNvSpPr>
            <a:spLocks noGrp="1" noChangeArrowheads="1"/>
          </p:cNvSpPr>
          <p:nvPr>
            <p:ph type="dt" sz="half" idx="11"/>
          </p:nvPr>
        </p:nvSpPr>
        <p:spPr>
          <a:xfrm>
            <a:off x="9332385" y="6553200"/>
            <a:ext cx="2076449" cy="304800"/>
          </a:xfrm>
        </p:spPr>
        <p:txBody>
          <a:bodyPr/>
          <a:lstStyle>
            <a:lvl1pPr>
              <a:defRPr smtClean="0">
                <a:solidFill>
                  <a:srgbClr val="002060"/>
                </a:solidFill>
              </a:defRPr>
            </a:lvl1pPr>
          </a:lstStyle>
          <a:p>
            <a:pPr>
              <a:defRPr/>
            </a:pPr>
            <a:r>
              <a:rPr lang="en-US"/>
              <a:t>13-11-2012</a:t>
            </a:r>
          </a:p>
        </p:txBody>
      </p:sp>
    </p:spTree>
    <p:extLst>
      <p:ext uri="{BB962C8B-B14F-4D97-AF65-F5344CB8AC3E}">
        <p14:creationId xmlns:p14="http://schemas.microsoft.com/office/powerpoint/2010/main" val="3790765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Rectangle 6">
            <a:extLst>
              <a:ext uri="{FF2B5EF4-FFF2-40B4-BE49-F238E27FC236}">
                <a16:creationId xmlns:a16="http://schemas.microsoft.com/office/drawing/2014/main" id="{A5987B37-0C5A-467D-1612-FEE8FDF4E8C6}"/>
              </a:ext>
            </a:extLst>
          </p:cNvPr>
          <p:cNvSpPr>
            <a:spLocks noGrp="1" noChangeArrowheads="1"/>
          </p:cNvSpPr>
          <p:nvPr>
            <p:ph type="dt" sz="half" idx="10"/>
          </p:nvPr>
        </p:nvSpPr>
        <p:spPr>
          <a:xfrm>
            <a:off x="9283700" y="6553200"/>
            <a:ext cx="2108200" cy="304800"/>
          </a:xfrm>
        </p:spPr>
        <p:txBody>
          <a:bodyPr/>
          <a:lstStyle>
            <a:lvl1pPr>
              <a:defRPr smtClean="0"/>
            </a:lvl1pPr>
          </a:lstStyle>
          <a:p>
            <a:pPr>
              <a:defRPr/>
            </a:pPr>
            <a:r>
              <a:rPr lang="en-US"/>
              <a:t>13-11-2012</a:t>
            </a:r>
          </a:p>
        </p:txBody>
      </p:sp>
      <p:sp>
        <p:nvSpPr>
          <p:cNvPr id="5" name="Rectangle 7">
            <a:extLst>
              <a:ext uri="{FF2B5EF4-FFF2-40B4-BE49-F238E27FC236}">
                <a16:creationId xmlns:a16="http://schemas.microsoft.com/office/drawing/2014/main" id="{48A2EE46-C944-B260-33DB-F9D1294768CD}"/>
              </a:ext>
            </a:extLst>
          </p:cNvPr>
          <p:cNvSpPr>
            <a:spLocks noGrp="1" noChangeArrowheads="1"/>
          </p:cNvSpPr>
          <p:nvPr>
            <p:ph type="ftr" sz="quarter" idx="11"/>
          </p:nvPr>
        </p:nvSpPr>
        <p:spPr/>
        <p:txBody>
          <a:bodyPr/>
          <a:lstStyle>
            <a:lvl1pPr>
              <a:defRPr/>
            </a:lvl1pPr>
          </a:lstStyle>
          <a:p>
            <a:pPr>
              <a:defRPr/>
            </a:pPr>
            <a:r>
              <a:rPr lang="en-US"/>
              <a:t>CMS Italia - Bologna</a:t>
            </a:r>
          </a:p>
        </p:txBody>
      </p:sp>
      <p:sp>
        <p:nvSpPr>
          <p:cNvPr id="6" name="Rectangle 8">
            <a:extLst>
              <a:ext uri="{FF2B5EF4-FFF2-40B4-BE49-F238E27FC236}">
                <a16:creationId xmlns:a16="http://schemas.microsoft.com/office/drawing/2014/main" id="{9A7E4EBB-EE33-058F-24BB-4A15949F7D9C}"/>
              </a:ext>
            </a:extLst>
          </p:cNvPr>
          <p:cNvSpPr>
            <a:spLocks noGrp="1" noChangeArrowheads="1"/>
          </p:cNvSpPr>
          <p:nvPr>
            <p:ph type="sldNum" sz="quarter" idx="12"/>
          </p:nvPr>
        </p:nvSpPr>
        <p:spPr>
          <a:xfrm>
            <a:off x="11277600" y="6553200"/>
            <a:ext cx="914400" cy="304800"/>
          </a:xfrm>
        </p:spPr>
        <p:txBody>
          <a:bodyPr/>
          <a:lstStyle>
            <a:lvl1pPr>
              <a:defRPr/>
            </a:lvl1pPr>
          </a:lstStyle>
          <a:p>
            <a:fld id="{787D63D7-9D27-A443-8084-B03102ECAA31}" type="slidenum">
              <a:rPr lang="en-US" altLang="it-IT"/>
              <a:pPr/>
              <a:t>‹N›</a:t>
            </a:fld>
            <a:endParaRPr lang="en-US" altLang="it-IT"/>
          </a:p>
        </p:txBody>
      </p:sp>
    </p:spTree>
    <p:extLst>
      <p:ext uri="{BB962C8B-B14F-4D97-AF65-F5344CB8AC3E}">
        <p14:creationId xmlns:p14="http://schemas.microsoft.com/office/powerpoint/2010/main" val="1392341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C706B8A1-A1CD-5F73-91FF-A65ABD52CDBC}"/>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5" name="Rectangle 7">
            <a:extLst>
              <a:ext uri="{FF2B5EF4-FFF2-40B4-BE49-F238E27FC236}">
                <a16:creationId xmlns:a16="http://schemas.microsoft.com/office/drawing/2014/main" id="{306F52E0-F1B9-022A-A677-16B8733B6B76}"/>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6" name="Rectangle 8">
            <a:extLst>
              <a:ext uri="{FF2B5EF4-FFF2-40B4-BE49-F238E27FC236}">
                <a16:creationId xmlns:a16="http://schemas.microsoft.com/office/drawing/2014/main" id="{E8843FFB-64FA-FB79-C6E6-4C15CFD19A85}"/>
              </a:ext>
            </a:extLst>
          </p:cNvPr>
          <p:cNvSpPr>
            <a:spLocks noGrp="1" noChangeArrowheads="1"/>
          </p:cNvSpPr>
          <p:nvPr>
            <p:ph type="sldNum" sz="quarter" idx="12"/>
          </p:nvPr>
        </p:nvSpPr>
        <p:spPr>
          <a:ln/>
        </p:spPr>
        <p:txBody>
          <a:bodyPr/>
          <a:lstStyle>
            <a:lvl1pPr>
              <a:defRPr/>
            </a:lvl1pPr>
          </a:lstStyle>
          <a:p>
            <a:fld id="{CAA3365C-9BBF-F04F-A843-2964BD682309}" type="slidenum">
              <a:rPr lang="en-US" altLang="it-IT"/>
              <a:pPr/>
              <a:t>‹N›</a:t>
            </a:fld>
            <a:endParaRPr lang="en-US" altLang="it-IT"/>
          </a:p>
        </p:txBody>
      </p:sp>
    </p:spTree>
    <p:extLst>
      <p:ext uri="{BB962C8B-B14F-4D97-AF65-F5344CB8AC3E}">
        <p14:creationId xmlns:p14="http://schemas.microsoft.com/office/powerpoint/2010/main" val="1517824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203200" y="688975"/>
            <a:ext cx="5842000" cy="590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248400" y="688975"/>
            <a:ext cx="5842000" cy="590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6">
            <a:extLst>
              <a:ext uri="{FF2B5EF4-FFF2-40B4-BE49-F238E27FC236}">
                <a16:creationId xmlns:a16="http://schemas.microsoft.com/office/drawing/2014/main" id="{728B6D27-A78C-89CA-F6EB-E9806BEA89D4}"/>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6" name="Rectangle 7">
            <a:extLst>
              <a:ext uri="{FF2B5EF4-FFF2-40B4-BE49-F238E27FC236}">
                <a16:creationId xmlns:a16="http://schemas.microsoft.com/office/drawing/2014/main" id="{A94A0694-3D43-ED7D-D2CA-7954939DF3DC}"/>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7" name="Rectangle 8">
            <a:extLst>
              <a:ext uri="{FF2B5EF4-FFF2-40B4-BE49-F238E27FC236}">
                <a16:creationId xmlns:a16="http://schemas.microsoft.com/office/drawing/2014/main" id="{C69C28D0-3D12-F409-F27F-EB7D07E5F0E1}"/>
              </a:ext>
            </a:extLst>
          </p:cNvPr>
          <p:cNvSpPr>
            <a:spLocks noGrp="1" noChangeArrowheads="1"/>
          </p:cNvSpPr>
          <p:nvPr>
            <p:ph type="sldNum" sz="quarter" idx="12"/>
          </p:nvPr>
        </p:nvSpPr>
        <p:spPr>
          <a:ln/>
        </p:spPr>
        <p:txBody>
          <a:bodyPr/>
          <a:lstStyle>
            <a:lvl1pPr>
              <a:defRPr/>
            </a:lvl1pPr>
          </a:lstStyle>
          <a:p>
            <a:fld id="{7F2DBE05-D23A-CF4B-A374-17534782412B}" type="slidenum">
              <a:rPr lang="en-US" altLang="it-IT"/>
              <a:pPr/>
              <a:t>‹N›</a:t>
            </a:fld>
            <a:endParaRPr lang="en-US" altLang="it-IT"/>
          </a:p>
        </p:txBody>
      </p:sp>
    </p:spTree>
    <p:extLst>
      <p:ext uri="{BB962C8B-B14F-4D97-AF65-F5344CB8AC3E}">
        <p14:creationId xmlns:p14="http://schemas.microsoft.com/office/powerpoint/2010/main" val="188651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6171E64-FE02-4DE5-B72F-53C3706641C3}" type="datetimeFigureOut">
              <a:rPr lang="en-US" smtClean="0"/>
              <a:t>10/7/23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582207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6">
            <a:extLst>
              <a:ext uri="{FF2B5EF4-FFF2-40B4-BE49-F238E27FC236}">
                <a16:creationId xmlns:a16="http://schemas.microsoft.com/office/drawing/2014/main" id="{518CAC73-DA5C-E1DA-E31D-E8F792118465}"/>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8" name="Rectangle 7">
            <a:extLst>
              <a:ext uri="{FF2B5EF4-FFF2-40B4-BE49-F238E27FC236}">
                <a16:creationId xmlns:a16="http://schemas.microsoft.com/office/drawing/2014/main" id="{B5E08855-1F6B-2C2D-AA9D-78C57FB63454}"/>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9" name="Rectangle 8">
            <a:extLst>
              <a:ext uri="{FF2B5EF4-FFF2-40B4-BE49-F238E27FC236}">
                <a16:creationId xmlns:a16="http://schemas.microsoft.com/office/drawing/2014/main" id="{4BEFBF71-CA48-FB99-C23E-E93D7C556F2E}"/>
              </a:ext>
            </a:extLst>
          </p:cNvPr>
          <p:cNvSpPr>
            <a:spLocks noGrp="1" noChangeArrowheads="1"/>
          </p:cNvSpPr>
          <p:nvPr>
            <p:ph type="sldNum" sz="quarter" idx="12"/>
          </p:nvPr>
        </p:nvSpPr>
        <p:spPr>
          <a:ln/>
        </p:spPr>
        <p:txBody>
          <a:bodyPr/>
          <a:lstStyle>
            <a:lvl1pPr>
              <a:defRPr/>
            </a:lvl1pPr>
          </a:lstStyle>
          <a:p>
            <a:fld id="{1B300FB1-B457-D447-B9DA-AC4D86E44BE5}" type="slidenum">
              <a:rPr lang="en-US" altLang="it-IT"/>
              <a:pPr/>
              <a:t>‹N›</a:t>
            </a:fld>
            <a:endParaRPr lang="en-US" altLang="it-IT"/>
          </a:p>
        </p:txBody>
      </p:sp>
    </p:spTree>
    <p:extLst>
      <p:ext uri="{BB962C8B-B14F-4D97-AF65-F5344CB8AC3E}">
        <p14:creationId xmlns:p14="http://schemas.microsoft.com/office/powerpoint/2010/main" val="3584700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6">
            <a:extLst>
              <a:ext uri="{FF2B5EF4-FFF2-40B4-BE49-F238E27FC236}">
                <a16:creationId xmlns:a16="http://schemas.microsoft.com/office/drawing/2014/main" id="{653A77A1-9733-8076-CBA9-E8A9B4B70183}"/>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4" name="Rectangle 7">
            <a:extLst>
              <a:ext uri="{FF2B5EF4-FFF2-40B4-BE49-F238E27FC236}">
                <a16:creationId xmlns:a16="http://schemas.microsoft.com/office/drawing/2014/main" id="{2A0D72C9-7ED7-86ED-3694-6F29346A769E}"/>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5" name="Rectangle 8">
            <a:extLst>
              <a:ext uri="{FF2B5EF4-FFF2-40B4-BE49-F238E27FC236}">
                <a16:creationId xmlns:a16="http://schemas.microsoft.com/office/drawing/2014/main" id="{A31A1A2B-F5E8-D06D-1969-5D5C2E0A2A72}"/>
              </a:ext>
            </a:extLst>
          </p:cNvPr>
          <p:cNvSpPr>
            <a:spLocks noGrp="1" noChangeArrowheads="1"/>
          </p:cNvSpPr>
          <p:nvPr>
            <p:ph type="sldNum" sz="quarter" idx="12"/>
          </p:nvPr>
        </p:nvSpPr>
        <p:spPr>
          <a:ln/>
        </p:spPr>
        <p:txBody>
          <a:bodyPr/>
          <a:lstStyle>
            <a:lvl1pPr>
              <a:defRPr/>
            </a:lvl1pPr>
          </a:lstStyle>
          <a:p>
            <a:fld id="{A991A80F-8991-C447-B7B1-A0F54FB0517D}" type="slidenum">
              <a:rPr lang="en-US" altLang="it-IT"/>
              <a:pPr/>
              <a:t>‹N›</a:t>
            </a:fld>
            <a:endParaRPr lang="en-US" altLang="it-IT"/>
          </a:p>
        </p:txBody>
      </p:sp>
    </p:spTree>
    <p:extLst>
      <p:ext uri="{BB962C8B-B14F-4D97-AF65-F5344CB8AC3E}">
        <p14:creationId xmlns:p14="http://schemas.microsoft.com/office/powerpoint/2010/main" val="25842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57E9EBE-55CF-2B7F-6A2E-032CAFA15886}"/>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3" name="Rectangle 7">
            <a:extLst>
              <a:ext uri="{FF2B5EF4-FFF2-40B4-BE49-F238E27FC236}">
                <a16:creationId xmlns:a16="http://schemas.microsoft.com/office/drawing/2014/main" id="{7486B2E3-FC29-3951-F300-854226594D3F}"/>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4" name="Rectangle 8">
            <a:extLst>
              <a:ext uri="{FF2B5EF4-FFF2-40B4-BE49-F238E27FC236}">
                <a16:creationId xmlns:a16="http://schemas.microsoft.com/office/drawing/2014/main" id="{15B02A72-BC15-82E8-D15A-397EDA83450A}"/>
              </a:ext>
            </a:extLst>
          </p:cNvPr>
          <p:cNvSpPr>
            <a:spLocks noGrp="1" noChangeArrowheads="1"/>
          </p:cNvSpPr>
          <p:nvPr>
            <p:ph type="sldNum" sz="quarter" idx="12"/>
          </p:nvPr>
        </p:nvSpPr>
        <p:spPr>
          <a:ln/>
        </p:spPr>
        <p:txBody>
          <a:bodyPr/>
          <a:lstStyle>
            <a:lvl1pPr>
              <a:defRPr/>
            </a:lvl1pPr>
          </a:lstStyle>
          <a:p>
            <a:fld id="{6EDEE19E-43AB-354C-9DA0-ACEB0277E863}" type="slidenum">
              <a:rPr lang="en-US" altLang="it-IT"/>
              <a:pPr/>
              <a:t>‹N›</a:t>
            </a:fld>
            <a:endParaRPr lang="en-US" altLang="it-IT"/>
          </a:p>
        </p:txBody>
      </p:sp>
    </p:spTree>
    <p:extLst>
      <p:ext uri="{BB962C8B-B14F-4D97-AF65-F5344CB8AC3E}">
        <p14:creationId xmlns:p14="http://schemas.microsoft.com/office/powerpoint/2010/main" val="28374550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4651735-795C-95C5-7219-B281B172A70C}"/>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6" name="Rectangle 7">
            <a:extLst>
              <a:ext uri="{FF2B5EF4-FFF2-40B4-BE49-F238E27FC236}">
                <a16:creationId xmlns:a16="http://schemas.microsoft.com/office/drawing/2014/main" id="{57074221-3E6D-978A-2BDE-51DA939D9BF0}"/>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7" name="Rectangle 8">
            <a:extLst>
              <a:ext uri="{FF2B5EF4-FFF2-40B4-BE49-F238E27FC236}">
                <a16:creationId xmlns:a16="http://schemas.microsoft.com/office/drawing/2014/main" id="{EB08817D-F59C-1E0F-51F8-C8C2053BBE6F}"/>
              </a:ext>
            </a:extLst>
          </p:cNvPr>
          <p:cNvSpPr>
            <a:spLocks noGrp="1" noChangeArrowheads="1"/>
          </p:cNvSpPr>
          <p:nvPr>
            <p:ph type="sldNum" sz="quarter" idx="12"/>
          </p:nvPr>
        </p:nvSpPr>
        <p:spPr>
          <a:ln/>
        </p:spPr>
        <p:txBody>
          <a:bodyPr/>
          <a:lstStyle>
            <a:lvl1pPr>
              <a:defRPr/>
            </a:lvl1pPr>
          </a:lstStyle>
          <a:p>
            <a:fld id="{6E2701B3-AD6E-5B4B-A211-7325DAA9326E}" type="slidenum">
              <a:rPr lang="en-US" altLang="it-IT"/>
              <a:pPr/>
              <a:t>‹N›</a:t>
            </a:fld>
            <a:endParaRPr lang="en-US" altLang="it-IT"/>
          </a:p>
        </p:txBody>
      </p:sp>
    </p:spTree>
    <p:extLst>
      <p:ext uri="{BB962C8B-B14F-4D97-AF65-F5344CB8AC3E}">
        <p14:creationId xmlns:p14="http://schemas.microsoft.com/office/powerpoint/2010/main" val="3492661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4463364C-2A05-3B33-AD1F-7CAA8EE098F6}"/>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6" name="Rectangle 7">
            <a:extLst>
              <a:ext uri="{FF2B5EF4-FFF2-40B4-BE49-F238E27FC236}">
                <a16:creationId xmlns:a16="http://schemas.microsoft.com/office/drawing/2014/main" id="{8A5DD370-A62D-CAEF-EEE7-51A5FBE56450}"/>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7" name="Rectangle 8">
            <a:extLst>
              <a:ext uri="{FF2B5EF4-FFF2-40B4-BE49-F238E27FC236}">
                <a16:creationId xmlns:a16="http://schemas.microsoft.com/office/drawing/2014/main" id="{B1F0DE4D-D0E4-609C-D458-E310AAACC7B1}"/>
              </a:ext>
            </a:extLst>
          </p:cNvPr>
          <p:cNvSpPr>
            <a:spLocks noGrp="1" noChangeArrowheads="1"/>
          </p:cNvSpPr>
          <p:nvPr>
            <p:ph type="sldNum" sz="quarter" idx="12"/>
          </p:nvPr>
        </p:nvSpPr>
        <p:spPr>
          <a:ln/>
        </p:spPr>
        <p:txBody>
          <a:bodyPr/>
          <a:lstStyle>
            <a:lvl1pPr>
              <a:defRPr/>
            </a:lvl1pPr>
          </a:lstStyle>
          <a:p>
            <a:fld id="{4F865CB9-1ACE-AA40-A824-76104D7B04CD}" type="slidenum">
              <a:rPr lang="en-US" altLang="it-IT"/>
              <a:pPr/>
              <a:t>‹N›</a:t>
            </a:fld>
            <a:endParaRPr lang="en-US" altLang="it-IT"/>
          </a:p>
        </p:txBody>
      </p:sp>
    </p:spTree>
    <p:extLst>
      <p:ext uri="{BB962C8B-B14F-4D97-AF65-F5344CB8AC3E}">
        <p14:creationId xmlns:p14="http://schemas.microsoft.com/office/powerpoint/2010/main" val="738867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a:extLst>
              <a:ext uri="{FF2B5EF4-FFF2-40B4-BE49-F238E27FC236}">
                <a16:creationId xmlns:a16="http://schemas.microsoft.com/office/drawing/2014/main" id="{C6C325E2-3658-5140-E86D-21506213F1DD}"/>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5" name="Rectangle 7">
            <a:extLst>
              <a:ext uri="{FF2B5EF4-FFF2-40B4-BE49-F238E27FC236}">
                <a16:creationId xmlns:a16="http://schemas.microsoft.com/office/drawing/2014/main" id="{8B5762ED-D8DE-623F-1F4A-A842E6E2CA15}"/>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6" name="Rectangle 8">
            <a:extLst>
              <a:ext uri="{FF2B5EF4-FFF2-40B4-BE49-F238E27FC236}">
                <a16:creationId xmlns:a16="http://schemas.microsoft.com/office/drawing/2014/main" id="{FC93FE9A-CE02-4387-DBFB-51AC4CB0E13D}"/>
              </a:ext>
            </a:extLst>
          </p:cNvPr>
          <p:cNvSpPr>
            <a:spLocks noGrp="1" noChangeArrowheads="1"/>
          </p:cNvSpPr>
          <p:nvPr>
            <p:ph type="sldNum" sz="quarter" idx="12"/>
          </p:nvPr>
        </p:nvSpPr>
        <p:spPr>
          <a:ln/>
        </p:spPr>
        <p:txBody>
          <a:bodyPr/>
          <a:lstStyle>
            <a:lvl1pPr>
              <a:defRPr/>
            </a:lvl1pPr>
          </a:lstStyle>
          <a:p>
            <a:fld id="{8DF0746E-0387-5841-897B-C0330B3474C1}" type="slidenum">
              <a:rPr lang="en-US" altLang="it-IT"/>
              <a:pPr/>
              <a:t>‹N›</a:t>
            </a:fld>
            <a:endParaRPr lang="en-US" altLang="it-IT"/>
          </a:p>
        </p:txBody>
      </p:sp>
    </p:spTree>
    <p:extLst>
      <p:ext uri="{BB962C8B-B14F-4D97-AF65-F5344CB8AC3E}">
        <p14:creationId xmlns:p14="http://schemas.microsoft.com/office/powerpoint/2010/main" val="3834815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
            <a:ext cx="2971800" cy="6589713"/>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203200" y="6350"/>
            <a:ext cx="8712200" cy="6589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6">
            <a:extLst>
              <a:ext uri="{FF2B5EF4-FFF2-40B4-BE49-F238E27FC236}">
                <a16:creationId xmlns:a16="http://schemas.microsoft.com/office/drawing/2014/main" id="{F99873A5-4B0F-FA3B-D694-5FD6438BA326}"/>
              </a:ext>
            </a:extLst>
          </p:cNvPr>
          <p:cNvSpPr>
            <a:spLocks noGrp="1" noChangeArrowheads="1"/>
          </p:cNvSpPr>
          <p:nvPr>
            <p:ph type="dt" sz="half" idx="10"/>
          </p:nvPr>
        </p:nvSpPr>
        <p:spPr>
          <a:ln/>
        </p:spPr>
        <p:txBody>
          <a:bodyPr/>
          <a:lstStyle>
            <a:lvl1pPr>
              <a:defRPr/>
            </a:lvl1pPr>
          </a:lstStyle>
          <a:p>
            <a:pPr>
              <a:defRPr/>
            </a:pPr>
            <a:r>
              <a:rPr lang="en-US"/>
              <a:t>13-11-2012</a:t>
            </a:r>
          </a:p>
        </p:txBody>
      </p:sp>
      <p:sp>
        <p:nvSpPr>
          <p:cNvPr id="5" name="Rectangle 7">
            <a:extLst>
              <a:ext uri="{FF2B5EF4-FFF2-40B4-BE49-F238E27FC236}">
                <a16:creationId xmlns:a16="http://schemas.microsoft.com/office/drawing/2014/main" id="{B7CEE9F8-7261-2D40-1EE6-B722BC371422}"/>
              </a:ext>
            </a:extLst>
          </p:cNvPr>
          <p:cNvSpPr>
            <a:spLocks noGrp="1" noChangeArrowheads="1"/>
          </p:cNvSpPr>
          <p:nvPr>
            <p:ph type="ftr" sz="quarter" idx="11"/>
          </p:nvPr>
        </p:nvSpPr>
        <p:spPr>
          <a:ln/>
        </p:spPr>
        <p:txBody>
          <a:bodyPr/>
          <a:lstStyle>
            <a:lvl1pPr>
              <a:defRPr/>
            </a:lvl1pPr>
          </a:lstStyle>
          <a:p>
            <a:pPr>
              <a:defRPr/>
            </a:pPr>
            <a:r>
              <a:rPr lang="en-US"/>
              <a:t>CMS Italia - Bologna</a:t>
            </a:r>
          </a:p>
        </p:txBody>
      </p:sp>
      <p:sp>
        <p:nvSpPr>
          <p:cNvPr id="6" name="Rectangle 8">
            <a:extLst>
              <a:ext uri="{FF2B5EF4-FFF2-40B4-BE49-F238E27FC236}">
                <a16:creationId xmlns:a16="http://schemas.microsoft.com/office/drawing/2014/main" id="{CD47FBF1-4212-39A6-0D7F-9C1D8D061106}"/>
              </a:ext>
            </a:extLst>
          </p:cNvPr>
          <p:cNvSpPr>
            <a:spLocks noGrp="1" noChangeArrowheads="1"/>
          </p:cNvSpPr>
          <p:nvPr>
            <p:ph type="sldNum" sz="quarter" idx="12"/>
          </p:nvPr>
        </p:nvSpPr>
        <p:spPr>
          <a:ln/>
        </p:spPr>
        <p:txBody>
          <a:bodyPr/>
          <a:lstStyle>
            <a:lvl1pPr>
              <a:defRPr/>
            </a:lvl1pPr>
          </a:lstStyle>
          <a:p>
            <a:fld id="{A3B943D2-1D68-EE4D-A857-37347843664B}" type="slidenum">
              <a:rPr lang="en-US" altLang="it-IT"/>
              <a:pPr/>
              <a:t>‹N›</a:t>
            </a:fld>
            <a:endParaRPr lang="en-US" altLang="it-IT"/>
          </a:p>
        </p:txBody>
      </p:sp>
    </p:spTree>
    <p:extLst>
      <p:ext uri="{BB962C8B-B14F-4D97-AF65-F5344CB8AC3E}">
        <p14:creationId xmlns:p14="http://schemas.microsoft.com/office/powerpoint/2010/main" val="1507156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0"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53327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495" y="265396"/>
            <a:ext cx="9012758" cy="1325563"/>
          </a:xfrm>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r>
              <a:rPr lang="it-IT" noProof="0">
                <a:solidFill>
                  <a:prstClr val="black">
                    <a:tint val="75000"/>
                  </a:prstClr>
                </a:solidFill>
              </a:rPr>
              <a:t>Davide Salomoni</a:t>
            </a:r>
            <a:endParaRPr lang="en-US" noProof="0"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noProof="0">
                <a:solidFill>
                  <a:prstClr val="black">
                    <a:tint val="75000"/>
                  </a:prstClr>
                </a:solidFill>
              </a:rPr>
              <a:t>Ibergrid 2022</a:t>
            </a:r>
            <a:endParaRPr lang="en-US" noProof="0"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spTree>
    <p:extLst>
      <p:ext uri="{BB962C8B-B14F-4D97-AF65-F5344CB8AC3E}">
        <p14:creationId xmlns:p14="http://schemas.microsoft.com/office/powerpoint/2010/main" val="3005117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86919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664522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9"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826615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11"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674794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7"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680087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61316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47206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29709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8"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932137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Davide Salomoni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Ibergrid 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08509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GENERICA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Ibergrid 2022</a:t>
            </a:r>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5545666" y="2339471"/>
            <a:ext cx="6096001" cy="1089529"/>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3" name="Segnaposto immagine 2">
            <a:extLst>
              <a:ext uri="{FF2B5EF4-FFF2-40B4-BE49-F238E27FC236}">
                <a16:creationId xmlns:a16="http://schemas.microsoft.com/office/drawing/2014/main" id="{255A3EF7-880F-5B4D-A6F4-242C1C67F636}"/>
              </a:ext>
            </a:extLst>
          </p:cNvPr>
          <p:cNvSpPr>
            <a:spLocks noGrp="1"/>
          </p:cNvSpPr>
          <p:nvPr>
            <p:ph type="pic" sz="quarter" idx="13"/>
          </p:nvPr>
        </p:nvSpPr>
        <p:spPr>
          <a:xfrm>
            <a:off x="262465" y="136525"/>
            <a:ext cx="4953002" cy="6128808"/>
          </a:xfrm>
        </p:spPr>
        <p:txBody>
          <a:bodyPr/>
          <a:lstStyle/>
          <a:p>
            <a:r>
              <a:rPr lang="it-IT"/>
              <a:t>Fare clic sull'icona per inserire un'immagine</a:t>
            </a:r>
          </a:p>
        </p:txBody>
      </p:sp>
      <p:sp>
        <p:nvSpPr>
          <p:cNvPr id="11" name="Text Placeholder 2">
            <a:extLst>
              <a:ext uri="{FF2B5EF4-FFF2-40B4-BE49-F238E27FC236}">
                <a16:creationId xmlns:a16="http://schemas.microsoft.com/office/drawing/2014/main" id="{76BB11BE-9127-D841-A036-D1F80B8F557E}"/>
              </a:ext>
            </a:extLst>
          </p:cNvPr>
          <p:cNvSpPr>
            <a:spLocks noGrp="1"/>
          </p:cNvSpPr>
          <p:nvPr>
            <p:ph type="body" idx="1"/>
          </p:nvPr>
        </p:nvSpPr>
        <p:spPr>
          <a:xfrm>
            <a:off x="5545666" y="3605785"/>
            <a:ext cx="5122333"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2506141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Ibergrid 2022</a:t>
            </a:r>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335922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064369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1255827" y="267067"/>
            <a:ext cx="10321573" cy="10236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2" name="Google Shape;22;p4"/>
          <p:cNvSpPr txBox="1">
            <a:spLocks noGrp="1"/>
          </p:cNvSpPr>
          <p:nvPr>
            <p:ph type="body" idx="1"/>
          </p:nvPr>
        </p:nvSpPr>
        <p:spPr>
          <a:xfrm>
            <a:off x="1270427" y="1616100"/>
            <a:ext cx="10321573" cy="45564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3895068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0"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53694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495" y="265396"/>
            <a:ext cx="9012758" cy="1325563"/>
          </a:xfrm>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r>
              <a:rPr lang="it-IT" noProof="0">
                <a:solidFill>
                  <a:prstClr val="black">
                    <a:tint val="75000"/>
                  </a:prstClr>
                </a:solidFill>
              </a:rPr>
              <a:t>S. Stalio, D. Michelotto</a:t>
            </a:r>
            <a:endParaRPr lang="en-US" noProof="0"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noProof="0">
                <a:solidFill>
                  <a:prstClr val="black">
                    <a:tint val="75000"/>
                  </a:prstClr>
                </a:solidFill>
              </a:rPr>
              <a:t>INFN DataCloud for T2</a:t>
            </a:r>
            <a:endParaRPr lang="en-US" noProof="0"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spTree>
    <p:extLst>
      <p:ext uri="{BB962C8B-B14F-4D97-AF65-F5344CB8AC3E}">
        <p14:creationId xmlns:p14="http://schemas.microsoft.com/office/powerpoint/2010/main" val="3508446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25675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9"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767052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11"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277209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7"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955677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8378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283000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2917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E6171E64-FE02-4DE5-B72F-53C3706641C3}" type="datetimeFigureOut">
              <a:rPr lang="en-US" smtClean="0"/>
              <a:t>10/7/23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1854956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
        <p:nvSpPr>
          <p:cNvPr id="8" name="Title 1"/>
          <p:cNvSpPr>
            <a:spLocks noGrp="1"/>
          </p:cNvSpPr>
          <p:nvPr>
            <p:ph type="title"/>
          </p:nvPr>
        </p:nvSpPr>
        <p:spPr>
          <a:xfrm>
            <a:off x="1270495" y="265396"/>
            <a:ext cx="9012758"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2272958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solidFill>
                  <a:prstClr val="black">
                    <a:tint val="75000"/>
                  </a:prstClr>
                </a:solidFill>
              </a:rPr>
              <a:t>S. Stalio, D. Michelotto</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INFN DataCloud for T2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B9A8ED0-FD20-44DD-A327-F4E81162D0A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56021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Diapositiva titolo" type="tx">
  <p:cSld name="Diapositiva titolo">
    <p:spTree>
      <p:nvGrpSpPr>
        <p:cNvPr id="1" name="Shape 13"/>
        <p:cNvGrpSpPr/>
        <p:nvPr/>
      </p:nvGrpSpPr>
      <p:grpSpPr>
        <a:xfrm>
          <a:off x="0" y="0"/>
          <a:ext cx="0" cy="0"/>
          <a:chOff x="0" y="0"/>
          <a:chExt cx="0" cy="0"/>
        </a:xfrm>
      </p:grpSpPr>
      <p:pic>
        <p:nvPicPr>
          <p:cNvPr id="14" name="Google Shape;14;p2" descr="elixir_helix_200_2.eps"/>
          <p:cNvPicPr preferRelativeResize="0"/>
          <p:nvPr/>
        </p:nvPicPr>
        <p:blipFill rotWithShape="1">
          <a:blip r:embed="rId2">
            <a:alphaModFix/>
          </a:blip>
          <a:srcRect/>
          <a:stretch/>
        </p:blipFill>
        <p:spPr>
          <a:xfrm>
            <a:off x="-48684" y="-26988"/>
            <a:ext cx="12359219" cy="6186488"/>
          </a:xfrm>
          <a:prstGeom prst="rect">
            <a:avLst/>
          </a:prstGeom>
          <a:noFill/>
          <a:ln>
            <a:noFill/>
          </a:ln>
        </p:spPr>
      </p:pic>
      <p:pic>
        <p:nvPicPr>
          <p:cNvPr id="15" name="Google Shape;15;p2" descr="elixir_1_RZ_mac.eps"/>
          <p:cNvPicPr preferRelativeResize="0"/>
          <p:nvPr/>
        </p:nvPicPr>
        <p:blipFill rotWithShape="1">
          <a:blip r:embed="rId3">
            <a:alphaModFix/>
          </a:blip>
          <a:srcRect/>
          <a:stretch/>
        </p:blipFill>
        <p:spPr>
          <a:xfrm>
            <a:off x="334433" y="5373688"/>
            <a:ext cx="2427819" cy="1238251"/>
          </a:xfrm>
          <a:prstGeom prst="rect">
            <a:avLst/>
          </a:prstGeom>
          <a:noFill/>
          <a:ln>
            <a:noFill/>
          </a:ln>
        </p:spPr>
      </p:pic>
      <p:sp>
        <p:nvSpPr>
          <p:cNvPr id="16" name="Google Shape;16;p2"/>
          <p:cNvSpPr/>
          <p:nvPr/>
        </p:nvSpPr>
        <p:spPr>
          <a:xfrm>
            <a:off x="2573867" y="4797426"/>
            <a:ext cx="8703733" cy="738407"/>
          </a:xfrm>
          <a:prstGeom prst="rect">
            <a:avLst/>
          </a:prstGeom>
          <a:noFill/>
          <a:ln>
            <a:noFill/>
          </a:ln>
        </p:spPr>
        <p:txBody>
          <a:bodyPr spcFirstLastPara="1" wrap="square" lIns="32650" tIns="32650" rIns="32650" bIns="32650" anchor="t" anchorCtr="0">
            <a:noAutofit/>
          </a:bodyPr>
          <a:lstStyle/>
          <a:p>
            <a:pPr marL="0" marR="0" lvl="0" indent="0" algn="r" rtl="0">
              <a:spcBef>
                <a:spcPts val="0"/>
              </a:spcBef>
              <a:spcAft>
                <a:spcPts val="0"/>
              </a:spcAft>
              <a:buNone/>
            </a:pPr>
            <a:r>
              <a:rPr lang="de-DE" sz="2000" b="0" i="1" u="none" strike="noStrike" cap="none">
                <a:solidFill>
                  <a:srgbClr val="FF6600"/>
                </a:solidFill>
                <a:latin typeface="Corbel"/>
                <a:ea typeface="Corbel"/>
                <a:cs typeface="Corbel"/>
                <a:sym typeface="Corbel"/>
              </a:rPr>
              <a:t>European Life Sciences Infrastructure for Biological Information</a:t>
            </a:r>
            <a:endParaRPr/>
          </a:p>
          <a:p>
            <a:pPr marL="0" marR="0" lvl="0" indent="0" algn="r" rtl="0">
              <a:spcBef>
                <a:spcPts val="0"/>
              </a:spcBef>
              <a:spcAft>
                <a:spcPts val="0"/>
              </a:spcAft>
              <a:buNone/>
            </a:pPr>
            <a:r>
              <a:rPr lang="de-DE" sz="2400" b="0" i="1" u="none" strike="noStrike" cap="none">
                <a:solidFill>
                  <a:srgbClr val="003F41"/>
                </a:solidFill>
                <a:latin typeface="Corbel"/>
                <a:ea typeface="Corbel"/>
                <a:cs typeface="Corbel"/>
                <a:sym typeface="Corbel"/>
              </a:rPr>
              <a:t>www.elixir-europe.org</a:t>
            </a:r>
            <a:endParaRPr/>
          </a:p>
        </p:txBody>
      </p:sp>
      <p:sp>
        <p:nvSpPr>
          <p:cNvPr id="17" name="Google Shape;17;p2"/>
          <p:cNvSpPr txBox="1">
            <a:spLocks noGrp="1"/>
          </p:cNvSpPr>
          <p:nvPr>
            <p:ph type="title"/>
          </p:nvPr>
        </p:nvSpPr>
        <p:spPr>
          <a:xfrm>
            <a:off x="914400" y="2780927"/>
            <a:ext cx="10363200" cy="1293814"/>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rgbClr val="EC5414"/>
              </a:buClr>
              <a:buSzPts val="1400"/>
              <a:buFont typeface="Corbel"/>
              <a:buNone/>
              <a:defRPr sz="50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 name="Google Shape;18;p2"/>
          <p:cNvSpPr txBox="1">
            <a:spLocks noGrp="1"/>
          </p:cNvSpPr>
          <p:nvPr>
            <p:ph type="body" idx="1"/>
          </p:nvPr>
        </p:nvSpPr>
        <p:spPr>
          <a:xfrm>
            <a:off x="3522133" y="4074740"/>
            <a:ext cx="7755467" cy="2614084"/>
          </a:xfrm>
          <a:prstGeom prst="rect">
            <a:avLst/>
          </a:prstGeom>
          <a:noFill/>
          <a:ln>
            <a:noFill/>
          </a:ln>
        </p:spPr>
        <p:txBody>
          <a:bodyPr spcFirstLastPara="1" wrap="square" lIns="91425" tIns="91425" rIns="91425" bIns="91425" anchor="t" anchorCtr="0">
            <a:noAutofit/>
          </a:bodyPr>
          <a:lstStyle>
            <a:lvl1pPr marL="457200" marR="0" lvl="0" indent="-228600" algn="r" rtl="0">
              <a:spcBef>
                <a:spcPts val="600"/>
              </a:spcBef>
              <a:spcAft>
                <a:spcPts val="0"/>
              </a:spcAft>
              <a:buClr>
                <a:srgbClr val="003F41"/>
              </a:buClr>
              <a:buSzPts val="3200"/>
              <a:buFont typeface="Arial"/>
              <a:buNone/>
              <a:defRPr sz="2900" b="0" i="0" u="none" strike="noStrike" cap="none">
                <a:solidFill>
                  <a:srgbClr val="003F41"/>
                </a:solidFill>
                <a:latin typeface="Corbel"/>
                <a:ea typeface="Corbel"/>
                <a:cs typeface="Corbel"/>
                <a:sym typeface="Corbel"/>
              </a:defRPr>
            </a:lvl1pPr>
            <a:lvl2pPr marL="914400" marR="0" lvl="1" indent="-228600" algn="r" rtl="0">
              <a:spcBef>
                <a:spcPts val="600"/>
              </a:spcBef>
              <a:spcAft>
                <a:spcPts val="0"/>
              </a:spcAft>
              <a:buClr>
                <a:srgbClr val="003F41"/>
              </a:buClr>
              <a:buSzPts val="2800"/>
              <a:buFont typeface="Arial"/>
              <a:buNone/>
              <a:defRPr sz="2900" b="0" i="0" u="none" strike="noStrike" cap="none">
                <a:solidFill>
                  <a:srgbClr val="003F41"/>
                </a:solidFill>
                <a:latin typeface="Corbel"/>
                <a:ea typeface="Corbel"/>
                <a:cs typeface="Corbel"/>
                <a:sym typeface="Corbel"/>
              </a:defRPr>
            </a:lvl2pPr>
            <a:lvl3pPr marL="1371600" marR="0" lvl="2" indent="-228600" algn="r" rtl="0">
              <a:spcBef>
                <a:spcPts val="600"/>
              </a:spcBef>
              <a:spcAft>
                <a:spcPts val="0"/>
              </a:spcAft>
              <a:buClr>
                <a:srgbClr val="003F41"/>
              </a:buClr>
              <a:buSzPts val="2400"/>
              <a:buFont typeface="Arial"/>
              <a:buNone/>
              <a:defRPr sz="2900" b="0" i="0" u="none" strike="noStrike" cap="none">
                <a:solidFill>
                  <a:srgbClr val="003F41"/>
                </a:solidFill>
                <a:latin typeface="Corbel"/>
                <a:ea typeface="Corbel"/>
                <a:cs typeface="Corbel"/>
                <a:sym typeface="Corbel"/>
              </a:defRPr>
            </a:lvl3pPr>
            <a:lvl4pPr marL="1828800" marR="0" lvl="3" indent="-228600" algn="r" rtl="0">
              <a:spcBef>
                <a:spcPts val="600"/>
              </a:spcBef>
              <a:spcAft>
                <a:spcPts val="0"/>
              </a:spcAft>
              <a:buClr>
                <a:srgbClr val="003F41"/>
              </a:buClr>
              <a:buSzPts val="2000"/>
              <a:buFont typeface="Arial"/>
              <a:buNone/>
              <a:defRPr sz="2900" b="0" i="0" u="none" strike="noStrike" cap="none">
                <a:solidFill>
                  <a:srgbClr val="003F41"/>
                </a:solidFill>
                <a:latin typeface="Corbel"/>
                <a:ea typeface="Corbel"/>
                <a:cs typeface="Corbel"/>
                <a:sym typeface="Corbel"/>
              </a:defRPr>
            </a:lvl4pPr>
            <a:lvl5pPr marL="2286000" marR="0" lvl="4" indent="-228600" algn="r" rtl="0">
              <a:spcBef>
                <a:spcPts val="600"/>
              </a:spcBef>
              <a:spcAft>
                <a:spcPts val="0"/>
              </a:spcAft>
              <a:buClr>
                <a:srgbClr val="003F41"/>
              </a:buClr>
              <a:buSzPts val="2000"/>
              <a:buFont typeface="Arial"/>
              <a:buNone/>
              <a:defRPr sz="2900" b="0" i="0" u="none" strike="noStrike" cap="none">
                <a:solidFill>
                  <a:srgbClr val="003F4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70802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Google Shape;21;p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3092238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iapositiva titolo" type="title">
  <p:cSld name="1_Diapositiva titolo">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6" name="Google Shape;26;p4"/>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orbel"/>
                <a:ea typeface="Corbel"/>
                <a:cs typeface="Corbel"/>
                <a:sym typeface="Corbel"/>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orbel"/>
                <a:ea typeface="Corbel"/>
                <a:cs typeface="Corbel"/>
                <a:sym typeface="Corbel"/>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orbel"/>
                <a:ea typeface="Corbel"/>
                <a:cs typeface="Corbel"/>
                <a:sym typeface="Corbel"/>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87559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Google Shape;29;p5"/>
          <p:cNvSpPr txBox="1">
            <a:spLocks noGrp="1"/>
          </p:cNvSpPr>
          <p:nvPr>
            <p:ph type="body" idx="1"/>
          </p:nvPr>
        </p:nvSpPr>
        <p:spPr>
          <a:xfrm>
            <a:off x="1411159" y="1419541"/>
            <a:ext cx="9473963" cy="374781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286644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EC5414"/>
              </a:buClr>
              <a:buSzPts val="1400"/>
              <a:buFont typeface="Corbel"/>
              <a:buNone/>
              <a:defRPr sz="40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orbel"/>
                <a:ea typeface="Corbel"/>
                <a:cs typeface="Corbel"/>
                <a:sym typeface="Corbel"/>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6" name="Google Shape;36;p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27659156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uto 2" type="twoObj">
  <p:cSld name="Contenuto 2">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1" name="Google Shape;41;p7"/>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3376727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8" name="Google Shape;48;p8"/>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orbel"/>
                <a:ea typeface="Corbel"/>
                <a:cs typeface="Corbel"/>
                <a:sym typeface="Corbel"/>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8"/>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8"/>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orbel"/>
                <a:ea typeface="Corbel"/>
                <a:cs typeface="Corbel"/>
                <a:sym typeface="Corbel"/>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22050523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uoto" type="blank">
  <p:cSld name="Vuoto">
    <p:spTree>
      <p:nvGrpSpPr>
        <p:cNvPr id="1" name="Shape 55"/>
        <p:cNvGrpSpPr/>
        <p:nvPr/>
      </p:nvGrpSpPr>
      <p:grpSpPr>
        <a:xfrm>
          <a:off x="0" y="0"/>
          <a:ext cx="0" cy="0"/>
          <a:chOff x="0" y="0"/>
          <a:chExt cx="0" cy="0"/>
        </a:xfrm>
      </p:grpSpPr>
      <p:sp>
        <p:nvSpPr>
          <p:cNvPr id="56" name="Google Shape;56;p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395597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6171E64-FE02-4DE5-B72F-53C3706641C3}" type="datetimeFigureOut">
              <a:rPr lang="en-US" smtClean="0"/>
              <a:t>10/7/23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3074203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EC5414"/>
              </a:buClr>
              <a:buSzPts val="1400"/>
              <a:buFont typeface="Corbel"/>
              <a:buNone/>
              <a:defRPr sz="20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1" name="Google Shape;61;p10"/>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1192672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EC5414"/>
              </a:buClr>
              <a:buSzPts val="1400"/>
              <a:buFont typeface="Corbel"/>
              <a:buNone/>
              <a:defRPr sz="20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8" name="Google Shape;68;p11"/>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orbel"/>
                <a:ea typeface="Corbel"/>
                <a:cs typeface="Corbel"/>
                <a:sym typeface="Corbe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orbel"/>
                <a:ea typeface="Corbel"/>
                <a:cs typeface="Corbel"/>
                <a:sym typeface="Corbe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orbel"/>
                <a:ea typeface="Corbel"/>
                <a:cs typeface="Corbel"/>
                <a:sym typeface="Corbe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orbel"/>
                <a:ea typeface="Corbel"/>
                <a:cs typeface="Corbel"/>
                <a:sym typeface="Corbe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orbel"/>
                <a:ea typeface="Corbel"/>
                <a:cs typeface="Corbel"/>
                <a:sym typeface="Corbe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4210510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5" name="Google Shape;75;p12"/>
          <p:cNvSpPr txBox="1">
            <a:spLocks noGrp="1"/>
          </p:cNvSpPr>
          <p:nvPr>
            <p:ph type="body" idx="1"/>
          </p:nvPr>
        </p:nvSpPr>
        <p:spPr>
          <a:xfrm rot="5400000">
            <a:off x="4274236" y="-1443535"/>
            <a:ext cx="3747810" cy="947396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2868732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Titolo verticale e testo">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rot="5400000">
            <a:off x="7285037" y="1828802"/>
            <a:ext cx="5851525" cy="2743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1" name="Google Shape;81;p13"/>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de-DE"/>
              <a:t>‹N›</a:t>
            </a:fld>
            <a:endParaRPr/>
          </a:p>
        </p:txBody>
      </p:sp>
    </p:spTree>
    <p:extLst>
      <p:ext uri="{BB962C8B-B14F-4D97-AF65-F5344CB8AC3E}">
        <p14:creationId xmlns:p14="http://schemas.microsoft.com/office/powerpoint/2010/main" val="3654237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13184" y="1328420"/>
            <a:ext cx="7286625" cy="259207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subTitle" idx="4"/>
          </p:nvPr>
        </p:nvSpPr>
        <p:spPr>
          <a:xfrm>
            <a:off x="3897153" y="4276852"/>
            <a:ext cx="4397692" cy="137287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5" name="Holder 5"/>
          <p:cNvSpPr>
            <a:spLocks noGrp="1"/>
          </p:cNvSpPr>
          <p:nvPr>
            <p:ph type="dt" sz="half" idx="6"/>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42408672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5" name="Holder 5"/>
          <p:cNvSpPr>
            <a:spLocks noGrp="1"/>
          </p:cNvSpPr>
          <p:nvPr>
            <p:ph type="dt" sz="half" idx="6"/>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27593909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6" name="Holder 6"/>
          <p:cNvSpPr>
            <a:spLocks noGrp="1"/>
          </p:cNvSpPr>
          <p:nvPr>
            <p:ph type="dt" sz="half" idx="6"/>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2443246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4" name="Holder 4"/>
          <p:cNvSpPr>
            <a:spLocks noGrp="1"/>
          </p:cNvSpPr>
          <p:nvPr>
            <p:ph type="dt" sz="half" idx="6"/>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7281120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3" name="Holder 3"/>
          <p:cNvSpPr>
            <a:spLocks noGrp="1"/>
          </p:cNvSpPr>
          <p:nvPr>
            <p:ph type="dt" sz="half" idx="6"/>
          </p:nvPr>
        </p:nvSpPr>
        <p:spPr/>
        <p:txBody>
          <a:bodyPr lIns="0" tIns="0" rIns="0" bIns="0"/>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17652431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1"/>
            <a:ext cx="10056283" cy="1013012"/>
          </a:xfrm>
        </p:spPr>
        <p:txBody>
          <a:bodyPr anchor="b" anchorCtr="0">
            <a:noAutofit/>
          </a:bodyPr>
          <a:lstStyle/>
          <a:p>
            <a:r>
              <a:rPr lang="it-IT"/>
              <a:t>Click to edit Master title style</a:t>
            </a:r>
            <a:endParaRPr/>
          </a:p>
        </p:txBody>
      </p:sp>
      <p:sp>
        <p:nvSpPr>
          <p:cNvPr id="3" name="Subtitle 2"/>
          <p:cNvSpPr>
            <a:spLocks noGrp="1"/>
          </p:cNvSpPr>
          <p:nvPr>
            <p:ph type="subTitle" idx="1"/>
          </p:nvPr>
        </p:nvSpPr>
        <p:spPr>
          <a:xfrm>
            <a:off x="1094317" y="5230906"/>
            <a:ext cx="10056283"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dirty="0"/>
          </a:p>
        </p:txBody>
      </p:sp>
      <p:sp>
        <p:nvSpPr>
          <p:cNvPr id="4" name="Date Placeholder 3"/>
          <p:cNvSpPr>
            <a:spLocks noGrp="1"/>
          </p:cNvSpPr>
          <p:nvPr>
            <p:ph type="dt" sz="half" idx="10"/>
          </p:nvPr>
        </p:nvSpPr>
        <p:spPr/>
        <p:txBody>
          <a:bodyPr/>
          <a:lstStyle/>
          <a:p>
            <a:fld id="{75CE91B3-2EA3-0C4B-869D-935D1FA89EFF}" type="datetime1">
              <a:rPr lang="it-IT" smtClean="0"/>
              <a:t>05/10/23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559-19B5-334C-9438-BC3902550584}" type="slidenum">
              <a:rPr lang="en-US" smtClean="0"/>
              <a:t>‹N›</a:t>
            </a:fld>
            <a:endParaRPr lang="en-US"/>
          </a:p>
        </p:txBody>
      </p:sp>
      <p:pic>
        <p:nvPicPr>
          <p:cNvPr id="7" name="Picture 6" descr="MoleculeTracer.png"/>
          <p:cNvPicPr>
            <a:picLocks noChangeAspect="1"/>
          </p:cNvPicPr>
          <p:nvPr/>
        </p:nvPicPr>
        <p:blipFill>
          <a:blip r:embed="rId2"/>
          <a:stretch>
            <a:fillRect/>
          </a:stretch>
        </p:blipFill>
        <p:spPr>
          <a:xfrm>
            <a:off x="2232026" y="224679"/>
            <a:ext cx="7727951" cy="3943372"/>
          </a:xfrm>
          <a:prstGeom prst="rect">
            <a:avLst/>
          </a:prstGeom>
        </p:spPr>
      </p:pic>
    </p:spTree>
    <p:extLst>
      <p:ext uri="{BB962C8B-B14F-4D97-AF65-F5344CB8AC3E}">
        <p14:creationId xmlns:p14="http://schemas.microsoft.com/office/powerpoint/2010/main" val="1233946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6.jp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10.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29.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image" Target="../media/image21.jpe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2.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4.xml"/><Relationship Id="rId7" Type="http://schemas.openxmlformats.org/officeDocument/2006/relationships/theme" Target="../theme/theme3.xml"/><Relationship Id="rId12" Type="http://schemas.openxmlformats.org/officeDocument/2006/relationships/image" Target="../media/image14.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3.png"/><Relationship Id="rId5" Type="http://schemas.openxmlformats.org/officeDocument/2006/relationships/slideLayout" Target="../slideLayouts/slideLayout36.xml"/><Relationship Id="rId10" Type="http://schemas.openxmlformats.org/officeDocument/2006/relationships/image" Target="../media/image12.png"/><Relationship Id="rId4" Type="http://schemas.openxmlformats.org/officeDocument/2006/relationships/slideLayout" Target="../slideLayouts/slideLayout35.xml"/><Relationship Id="rId9"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21.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6171E64-FE02-4DE5-B72F-53C3706641C3}" type="datetimeFigureOut">
              <a:rPr lang="en-US" smtClean="0"/>
              <a:t>10/7/23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F18EF7-BE1E-4ECB-84D4-67C2B4D8F095}" type="slidenum">
              <a:rPr lang="en-US" smtClean="0"/>
              <a:t>‹N›</a:t>
            </a:fld>
            <a:endParaRPr lang="en-US"/>
          </a:p>
        </p:txBody>
      </p:sp>
    </p:spTree>
    <p:extLst>
      <p:ext uri="{BB962C8B-B14F-4D97-AF65-F5344CB8AC3E}">
        <p14:creationId xmlns:p14="http://schemas.microsoft.com/office/powerpoint/2010/main" val="386004540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434476" y="278325"/>
            <a:ext cx="1462370" cy="730469"/>
          </a:xfrm>
          <a:prstGeom prst="rect">
            <a:avLst/>
          </a:prstGeom>
        </p:spPr>
      </p:pic>
      <p:sp>
        <p:nvSpPr>
          <p:cNvPr id="17" name="bg object 17"/>
          <p:cNvSpPr/>
          <p:nvPr/>
        </p:nvSpPr>
        <p:spPr>
          <a:xfrm>
            <a:off x="2339713" y="304800"/>
            <a:ext cx="7162800" cy="0"/>
          </a:xfrm>
          <a:custGeom>
            <a:avLst/>
            <a:gdLst/>
            <a:ahLst/>
            <a:cxnLst/>
            <a:rect l="l" t="t" r="r" b="b"/>
            <a:pathLst>
              <a:path w="7162800">
                <a:moveTo>
                  <a:pt x="0" y="0"/>
                </a:moveTo>
                <a:lnTo>
                  <a:pt x="7162800" y="1"/>
                </a:lnTo>
              </a:path>
            </a:pathLst>
          </a:custGeom>
          <a:ln w="76200">
            <a:solidFill>
              <a:srgbClr val="000066"/>
            </a:solidFill>
          </a:ln>
        </p:spPr>
        <p:txBody>
          <a:bodyPr wrap="square" lIns="0" tIns="0" rIns="0" bIns="0" rtlCol="0"/>
          <a:lstStyle/>
          <a:p>
            <a:endParaRPr/>
          </a:p>
        </p:txBody>
      </p:sp>
      <p:sp>
        <p:nvSpPr>
          <p:cNvPr id="18" name="bg object 18"/>
          <p:cNvSpPr/>
          <p:nvPr/>
        </p:nvSpPr>
        <p:spPr>
          <a:xfrm>
            <a:off x="2225413" y="152400"/>
            <a:ext cx="7505700" cy="0"/>
          </a:xfrm>
          <a:custGeom>
            <a:avLst/>
            <a:gdLst/>
            <a:ahLst/>
            <a:cxnLst/>
            <a:rect l="l" t="t" r="r" b="b"/>
            <a:pathLst>
              <a:path w="7505700">
                <a:moveTo>
                  <a:pt x="0" y="0"/>
                </a:moveTo>
                <a:lnTo>
                  <a:pt x="7505700" y="1"/>
                </a:lnTo>
              </a:path>
            </a:pathLst>
          </a:custGeom>
          <a:ln w="76200">
            <a:solidFill>
              <a:srgbClr val="66CCFF"/>
            </a:solidFill>
          </a:ln>
        </p:spPr>
        <p:txBody>
          <a:bodyPr wrap="square" lIns="0" tIns="0" rIns="0" bIns="0" rtlCol="0"/>
          <a:lstStyle/>
          <a:p>
            <a:endParaRPr/>
          </a:p>
        </p:txBody>
      </p:sp>
      <p:sp>
        <p:nvSpPr>
          <p:cNvPr id="2" name="Holder 2"/>
          <p:cNvSpPr>
            <a:spLocks noGrp="1"/>
          </p:cNvSpPr>
          <p:nvPr>
            <p:ph type="title"/>
          </p:nvPr>
        </p:nvSpPr>
        <p:spPr>
          <a:xfrm>
            <a:off x="1190210" y="513588"/>
            <a:ext cx="9811578" cy="69596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916939" y="1446276"/>
            <a:ext cx="10342880" cy="411607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5566251" y="6428920"/>
            <a:ext cx="1060450" cy="211454"/>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12700">
              <a:lnSpc>
                <a:spcPct val="100000"/>
              </a:lnSpc>
              <a:spcBef>
                <a:spcPts val="40"/>
              </a:spcBef>
            </a:pPr>
            <a:r>
              <a:rPr dirty="0"/>
              <a:t>Davide</a:t>
            </a:r>
            <a:r>
              <a:rPr spc="-40" dirty="0"/>
              <a:t> </a:t>
            </a:r>
            <a:r>
              <a:rPr spc="-10" dirty="0"/>
              <a:t>Salomoni</a:t>
            </a:r>
          </a:p>
        </p:txBody>
      </p:sp>
      <p:sp>
        <p:nvSpPr>
          <p:cNvPr id="5" name="Holder 5"/>
          <p:cNvSpPr>
            <a:spLocks noGrp="1"/>
          </p:cNvSpPr>
          <p:nvPr>
            <p:ph type="dt" sz="half" idx="6"/>
          </p:nvPr>
        </p:nvSpPr>
        <p:spPr>
          <a:xfrm>
            <a:off x="916939" y="6428920"/>
            <a:ext cx="1789430" cy="211454"/>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12700">
              <a:lnSpc>
                <a:spcPct val="100000"/>
              </a:lnSpc>
              <a:spcBef>
                <a:spcPts val="40"/>
              </a:spcBef>
            </a:pPr>
            <a:r>
              <a:rPr dirty="0"/>
              <a:t>WG</a:t>
            </a:r>
            <a:r>
              <a:rPr spc="-35" dirty="0"/>
              <a:t> </a:t>
            </a:r>
            <a:r>
              <a:rPr dirty="0"/>
              <a:t>DataCloud</a:t>
            </a:r>
            <a:r>
              <a:rPr spc="-30" dirty="0"/>
              <a:t> </a:t>
            </a:r>
            <a:r>
              <a:rPr dirty="0"/>
              <a:t>-</a:t>
            </a:r>
            <a:r>
              <a:rPr spc="-25" dirty="0"/>
              <a:t> </a:t>
            </a:r>
            <a:r>
              <a:rPr spc="-10" dirty="0"/>
              <a:t>17/10/2022</a:t>
            </a:r>
          </a:p>
        </p:txBody>
      </p:sp>
      <p:sp>
        <p:nvSpPr>
          <p:cNvPr id="6" name="Holder 6"/>
          <p:cNvSpPr>
            <a:spLocks noGrp="1"/>
          </p:cNvSpPr>
          <p:nvPr>
            <p:ph type="sldNum" sz="quarter" idx="7"/>
          </p:nvPr>
        </p:nvSpPr>
        <p:spPr>
          <a:xfrm>
            <a:off x="11067415" y="6428920"/>
            <a:ext cx="244475" cy="211454"/>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38100">
              <a:lnSpc>
                <a:spcPct val="100000"/>
              </a:lnSpc>
              <a:spcBef>
                <a:spcPts val="40"/>
              </a:spcBef>
            </a:pPr>
            <a:fld id="{81D60167-4931-47E6-BA6A-407CBD079E47}" type="slidenum">
              <a:rPr spc="-25" dirty="0"/>
              <a:t>‹N›</a:t>
            </a:fld>
            <a:endParaRPr spc="-25" dirty="0"/>
          </a:p>
        </p:txBody>
      </p:sp>
    </p:spTree>
    <p:extLst>
      <p:ext uri="{BB962C8B-B14F-4D97-AF65-F5344CB8AC3E}">
        <p14:creationId xmlns:p14="http://schemas.microsoft.com/office/powerpoint/2010/main" val="305661215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4" y="107577"/>
            <a:ext cx="10109201" cy="1653988"/>
          </a:xfrm>
          <a:prstGeom prst="rect">
            <a:avLst/>
          </a:prstGeom>
        </p:spPr>
        <p:txBody>
          <a:bodyPr vert="horz" lIns="91440" tIns="45720" rIns="91440" bIns="45720" rtlCol="0" anchor="ctr">
            <a:noAutofit/>
          </a:bodyPr>
          <a:lstStyle/>
          <a:p>
            <a:r>
              <a:rPr lang="it-IT"/>
              <a:t>Click to edit Master title style</a:t>
            </a:r>
            <a:endParaRPr/>
          </a:p>
        </p:txBody>
      </p:sp>
      <p:sp>
        <p:nvSpPr>
          <p:cNvPr id="3" name="Text Placeholder 2"/>
          <p:cNvSpPr>
            <a:spLocks noGrp="1"/>
          </p:cNvSpPr>
          <p:nvPr>
            <p:ph type="body" idx="1"/>
          </p:nvPr>
        </p:nvSpPr>
        <p:spPr>
          <a:xfrm>
            <a:off x="1039284" y="1882588"/>
            <a:ext cx="10109201" cy="3953436"/>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dirty="0"/>
          </a:p>
        </p:txBody>
      </p:sp>
      <p:sp>
        <p:nvSpPr>
          <p:cNvPr id="4" name="Date Placeholder 3"/>
          <p:cNvSpPr>
            <a:spLocks noGrp="1"/>
          </p:cNvSpPr>
          <p:nvPr>
            <p:ph type="dt" sz="half" idx="2"/>
          </p:nvPr>
        </p:nvSpPr>
        <p:spPr>
          <a:xfrm>
            <a:off x="8869083" y="6356351"/>
            <a:ext cx="28448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4BE10A89-1427-BA40-9148-79AF0927557C}" type="datetime1">
              <a:rPr lang="it-IT" smtClean="0"/>
              <a:t>05/10/23</a:t>
            </a:fld>
            <a:endParaRPr lang="en-US"/>
          </a:p>
        </p:txBody>
      </p:sp>
      <p:sp>
        <p:nvSpPr>
          <p:cNvPr id="5" name="Footer Placeholder 4"/>
          <p:cNvSpPr>
            <a:spLocks noGrp="1"/>
          </p:cNvSpPr>
          <p:nvPr>
            <p:ph type="ftr" sz="quarter" idx="3"/>
          </p:nvPr>
        </p:nvSpPr>
        <p:spPr>
          <a:xfrm>
            <a:off x="472141" y="6356351"/>
            <a:ext cx="38608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5588000" y="6356351"/>
            <a:ext cx="1016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EF34559-19B5-334C-9438-BC3902550584}" type="slidenum">
              <a:rPr lang="en-US" smtClean="0"/>
              <a:t>‹N›</a:t>
            </a:fld>
            <a:endParaRPr lang="en-US"/>
          </a:p>
        </p:txBody>
      </p:sp>
    </p:spTree>
    <p:extLst>
      <p:ext uri="{BB962C8B-B14F-4D97-AF65-F5344CB8AC3E}">
        <p14:creationId xmlns:p14="http://schemas.microsoft.com/office/powerpoint/2010/main" val="583016007"/>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noProof="0">
                <a:solidFill>
                  <a:prstClr val="black">
                    <a:tint val="75000"/>
                  </a:prstClr>
                </a:solidFill>
              </a:rPr>
              <a:t>Giacinto Donvito</a:t>
            </a:r>
            <a:endParaRPr lang="en-US" noProof="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solidFill>
                  <a:prstClr val="black">
                    <a:tint val="75000"/>
                  </a:prstClr>
                </a:solidFill>
              </a:rPr>
              <a:t>WS Calcolo INFN, 23/05/2023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02120" y="12700"/>
            <a:ext cx="2089694" cy="1282472"/>
          </a:xfrm>
          <a:prstGeom prst="rect">
            <a:avLst/>
          </a:prstGeom>
        </p:spPr>
      </p:pic>
      <p:sp>
        <p:nvSpPr>
          <p:cNvPr id="8" name="Line 20"/>
          <p:cNvSpPr>
            <a:spLocks noChangeShapeType="1"/>
          </p:cNvSpPr>
          <p:nvPr userDrawn="1"/>
        </p:nvSpPr>
        <p:spPr bwMode="auto">
          <a:xfrm>
            <a:off x="2339713" y="304800"/>
            <a:ext cx="7162800" cy="0"/>
          </a:xfrm>
          <a:prstGeom prst="line">
            <a:avLst/>
          </a:prstGeom>
          <a:noFill/>
          <a:ln w="76200">
            <a:solidFill>
              <a:srgbClr val="000066"/>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
        <p:nvSpPr>
          <p:cNvPr id="9" name="Line 19"/>
          <p:cNvSpPr>
            <a:spLocks noChangeShapeType="1"/>
          </p:cNvSpPr>
          <p:nvPr userDrawn="1"/>
        </p:nvSpPr>
        <p:spPr bwMode="auto">
          <a:xfrm>
            <a:off x="2225413" y="152400"/>
            <a:ext cx="7505700" cy="0"/>
          </a:xfrm>
          <a:prstGeom prst="line">
            <a:avLst/>
          </a:prstGeom>
          <a:noFill/>
          <a:ln w="762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Tree>
    <p:extLst>
      <p:ext uri="{BB962C8B-B14F-4D97-AF65-F5344CB8AC3E}">
        <p14:creationId xmlns:p14="http://schemas.microsoft.com/office/powerpoint/2010/main" val="27375823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INFN Cloud - Architettura</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GIacinto Donvito</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‹N›</a:t>
            </a:fld>
            <a:endParaRPr lang="en-US"/>
          </a:p>
        </p:txBody>
      </p:sp>
      <p:sp>
        <p:nvSpPr>
          <p:cNvPr id="7" name="Line 20">
            <a:extLst>
              <a:ext uri="{FF2B5EF4-FFF2-40B4-BE49-F238E27FC236}">
                <a16:creationId xmlns:a16="http://schemas.microsoft.com/office/drawing/2014/main" id="{49BB01C0-AFAA-E945-8CD6-9EAAF671EC15}"/>
              </a:ext>
            </a:extLst>
          </p:cNvPr>
          <p:cNvSpPr>
            <a:spLocks noChangeShapeType="1"/>
          </p:cNvSpPr>
          <p:nvPr userDrawn="1"/>
        </p:nvSpPr>
        <p:spPr bwMode="auto">
          <a:xfrm>
            <a:off x="2339713" y="304800"/>
            <a:ext cx="7162800" cy="0"/>
          </a:xfrm>
          <a:prstGeom prst="line">
            <a:avLst/>
          </a:prstGeom>
          <a:noFill/>
          <a:ln w="76200">
            <a:solidFill>
              <a:srgbClr val="000066"/>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
        <p:nvSpPr>
          <p:cNvPr id="8" name="Line 19">
            <a:extLst>
              <a:ext uri="{FF2B5EF4-FFF2-40B4-BE49-F238E27FC236}">
                <a16:creationId xmlns:a16="http://schemas.microsoft.com/office/drawing/2014/main" id="{13FEFA7A-7069-C745-834E-D1723B3F845C}"/>
              </a:ext>
            </a:extLst>
          </p:cNvPr>
          <p:cNvSpPr>
            <a:spLocks noChangeShapeType="1"/>
          </p:cNvSpPr>
          <p:nvPr userDrawn="1"/>
        </p:nvSpPr>
        <p:spPr bwMode="auto">
          <a:xfrm>
            <a:off x="2225413" y="152400"/>
            <a:ext cx="7505700" cy="0"/>
          </a:xfrm>
          <a:prstGeom prst="line">
            <a:avLst/>
          </a:prstGeom>
          <a:noFill/>
          <a:ln w="762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pic>
        <p:nvPicPr>
          <p:cNvPr id="10" name="Picture 9" descr="A drawing of a face&#10;&#10;Description automatically generated">
            <a:extLst>
              <a:ext uri="{FF2B5EF4-FFF2-40B4-BE49-F238E27FC236}">
                <a16:creationId xmlns:a16="http://schemas.microsoft.com/office/drawing/2014/main" id="{18C94397-8454-C948-B155-E08A74C14C4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94731" y="146818"/>
            <a:ext cx="1647716" cy="1031276"/>
          </a:xfrm>
          <a:prstGeom prst="rect">
            <a:avLst/>
          </a:prstGeom>
        </p:spPr>
      </p:pic>
    </p:spTree>
    <p:extLst>
      <p:ext uri="{BB962C8B-B14F-4D97-AF65-F5344CB8AC3E}">
        <p14:creationId xmlns:p14="http://schemas.microsoft.com/office/powerpoint/2010/main" val="380412902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3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87393" cy="160212"/>
          </a:xfrm>
          <a:custGeom>
            <a:avLst/>
            <a:gdLst/>
            <a:ahLst/>
            <a:cxnLst/>
            <a:rect l="l" t="t" r="r" b="b"/>
            <a:pathLst>
              <a:path w="10079990" h="176530">
                <a:moveTo>
                  <a:pt x="10079990" y="0"/>
                </a:moveTo>
                <a:lnTo>
                  <a:pt x="0" y="0"/>
                </a:lnTo>
                <a:lnTo>
                  <a:pt x="0" y="77470"/>
                </a:lnTo>
                <a:lnTo>
                  <a:pt x="0" y="80010"/>
                </a:lnTo>
                <a:lnTo>
                  <a:pt x="0" y="176530"/>
                </a:lnTo>
                <a:lnTo>
                  <a:pt x="10079990" y="176530"/>
                </a:lnTo>
                <a:lnTo>
                  <a:pt x="10079990" y="80010"/>
                </a:lnTo>
                <a:lnTo>
                  <a:pt x="10079990" y="77470"/>
                </a:lnTo>
                <a:lnTo>
                  <a:pt x="10079990" y="0"/>
                </a:lnTo>
                <a:close/>
              </a:path>
            </a:pathLst>
          </a:custGeom>
          <a:solidFill>
            <a:srgbClr val="3469B1">
              <a:alpha val="94999"/>
            </a:srgbClr>
          </a:solidFill>
        </p:spPr>
        <p:txBody>
          <a:bodyPr wrap="square" lIns="0" tIns="0" rIns="0" bIns="0" rtlCol="0"/>
          <a:lstStyle/>
          <a:p>
            <a:endParaRPr sz="1634"/>
          </a:p>
        </p:txBody>
      </p:sp>
      <p:sp>
        <p:nvSpPr>
          <p:cNvPr id="17" name="bg object 17"/>
          <p:cNvSpPr/>
          <p:nvPr/>
        </p:nvSpPr>
        <p:spPr>
          <a:xfrm>
            <a:off x="0" y="159058"/>
            <a:ext cx="12187393" cy="178654"/>
          </a:xfrm>
          <a:custGeom>
            <a:avLst/>
            <a:gdLst/>
            <a:ahLst/>
            <a:cxnLst/>
            <a:rect l="l" t="t" r="r" b="b"/>
            <a:pathLst>
              <a:path w="10079990" h="196850">
                <a:moveTo>
                  <a:pt x="10079990" y="0"/>
                </a:moveTo>
                <a:lnTo>
                  <a:pt x="0" y="0"/>
                </a:lnTo>
                <a:lnTo>
                  <a:pt x="0" y="97790"/>
                </a:lnTo>
                <a:lnTo>
                  <a:pt x="0" y="99060"/>
                </a:lnTo>
                <a:lnTo>
                  <a:pt x="0" y="196850"/>
                </a:lnTo>
                <a:lnTo>
                  <a:pt x="10079990" y="196850"/>
                </a:lnTo>
                <a:lnTo>
                  <a:pt x="10079990" y="99060"/>
                </a:lnTo>
                <a:lnTo>
                  <a:pt x="10079990" y="97790"/>
                </a:lnTo>
                <a:lnTo>
                  <a:pt x="10079990" y="0"/>
                </a:lnTo>
                <a:close/>
              </a:path>
            </a:pathLst>
          </a:custGeom>
          <a:solidFill>
            <a:srgbClr val="3368B0">
              <a:alpha val="94999"/>
            </a:srgbClr>
          </a:solidFill>
        </p:spPr>
        <p:txBody>
          <a:bodyPr wrap="square" lIns="0" tIns="0" rIns="0" bIns="0" rtlCol="0"/>
          <a:lstStyle/>
          <a:p>
            <a:endParaRPr sz="1634"/>
          </a:p>
        </p:txBody>
      </p:sp>
      <p:sp>
        <p:nvSpPr>
          <p:cNvPr id="18" name="bg object 18"/>
          <p:cNvSpPr/>
          <p:nvPr/>
        </p:nvSpPr>
        <p:spPr>
          <a:xfrm>
            <a:off x="0" y="336561"/>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3367AF">
              <a:alpha val="94999"/>
            </a:srgbClr>
          </a:solidFill>
        </p:spPr>
        <p:txBody>
          <a:bodyPr wrap="square" lIns="0" tIns="0" rIns="0" bIns="0" rtlCol="0"/>
          <a:lstStyle/>
          <a:p>
            <a:endParaRPr sz="1634"/>
          </a:p>
        </p:txBody>
      </p:sp>
      <p:sp>
        <p:nvSpPr>
          <p:cNvPr id="19" name="bg object 19"/>
          <p:cNvSpPr/>
          <p:nvPr/>
        </p:nvSpPr>
        <p:spPr>
          <a:xfrm>
            <a:off x="0" y="425311"/>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3366AF">
              <a:alpha val="94999"/>
            </a:srgbClr>
          </a:solidFill>
        </p:spPr>
        <p:txBody>
          <a:bodyPr wrap="square" lIns="0" tIns="0" rIns="0" bIns="0" rtlCol="0"/>
          <a:lstStyle/>
          <a:p>
            <a:endParaRPr sz="1634"/>
          </a:p>
        </p:txBody>
      </p:sp>
      <p:sp>
        <p:nvSpPr>
          <p:cNvPr id="20" name="bg object 20"/>
          <p:cNvSpPr/>
          <p:nvPr/>
        </p:nvSpPr>
        <p:spPr>
          <a:xfrm>
            <a:off x="0" y="512909"/>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3166AE">
              <a:alpha val="94999"/>
            </a:srgbClr>
          </a:solidFill>
        </p:spPr>
        <p:txBody>
          <a:bodyPr wrap="square" lIns="0" tIns="0" rIns="0" bIns="0" rtlCol="0"/>
          <a:lstStyle/>
          <a:p>
            <a:endParaRPr sz="1634"/>
          </a:p>
        </p:txBody>
      </p:sp>
      <p:sp>
        <p:nvSpPr>
          <p:cNvPr id="21" name="bg object 21"/>
          <p:cNvSpPr/>
          <p:nvPr/>
        </p:nvSpPr>
        <p:spPr>
          <a:xfrm>
            <a:off x="0" y="601660"/>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3166AD">
              <a:alpha val="94999"/>
            </a:srgbClr>
          </a:solidFill>
        </p:spPr>
        <p:txBody>
          <a:bodyPr wrap="square" lIns="0" tIns="0" rIns="0" bIns="0" rtlCol="0"/>
          <a:lstStyle/>
          <a:p>
            <a:endParaRPr sz="1634"/>
          </a:p>
        </p:txBody>
      </p:sp>
      <p:sp>
        <p:nvSpPr>
          <p:cNvPr id="22" name="bg object 22"/>
          <p:cNvSpPr/>
          <p:nvPr/>
        </p:nvSpPr>
        <p:spPr>
          <a:xfrm>
            <a:off x="0" y="690411"/>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3066AD">
              <a:alpha val="94999"/>
            </a:srgbClr>
          </a:solidFill>
        </p:spPr>
        <p:txBody>
          <a:bodyPr wrap="square" lIns="0" tIns="0" rIns="0" bIns="0" rtlCol="0"/>
          <a:lstStyle/>
          <a:p>
            <a:endParaRPr sz="1634"/>
          </a:p>
        </p:txBody>
      </p:sp>
      <p:sp>
        <p:nvSpPr>
          <p:cNvPr id="23" name="bg object 23"/>
          <p:cNvSpPr/>
          <p:nvPr/>
        </p:nvSpPr>
        <p:spPr>
          <a:xfrm>
            <a:off x="0" y="779160"/>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2F64AC">
              <a:alpha val="94999"/>
            </a:srgbClr>
          </a:solidFill>
        </p:spPr>
        <p:txBody>
          <a:bodyPr wrap="square" lIns="0" tIns="0" rIns="0" bIns="0" rtlCol="0"/>
          <a:lstStyle/>
          <a:p>
            <a:endParaRPr sz="1634"/>
          </a:p>
        </p:txBody>
      </p:sp>
      <p:sp>
        <p:nvSpPr>
          <p:cNvPr id="24" name="bg object 24"/>
          <p:cNvSpPr/>
          <p:nvPr/>
        </p:nvSpPr>
        <p:spPr>
          <a:xfrm>
            <a:off x="0" y="867912"/>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2F63AC">
              <a:alpha val="94999"/>
            </a:srgbClr>
          </a:solidFill>
        </p:spPr>
        <p:txBody>
          <a:bodyPr wrap="square" lIns="0" tIns="0" rIns="0" bIns="0" rtlCol="0"/>
          <a:lstStyle/>
          <a:p>
            <a:endParaRPr sz="1634"/>
          </a:p>
        </p:txBody>
      </p:sp>
      <p:sp>
        <p:nvSpPr>
          <p:cNvPr id="25" name="bg object 25"/>
          <p:cNvSpPr/>
          <p:nvPr/>
        </p:nvSpPr>
        <p:spPr>
          <a:xfrm>
            <a:off x="0" y="955509"/>
            <a:ext cx="12187393" cy="91056"/>
          </a:xfrm>
          <a:custGeom>
            <a:avLst/>
            <a:gdLst/>
            <a:ahLst/>
            <a:cxnLst/>
            <a:rect l="l" t="t" r="r" b="b"/>
            <a:pathLst>
              <a:path w="10079990" h="100330">
                <a:moveTo>
                  <a:pt x="10079990" y="0"/>
                </a:moveTo>
                <a:lnTo>
                  <a:pt x="0" y="0"/>
                </a:lnTo>
                <a:lnTo>
                  <a:pt x="0" y="100330"/>
                </a:lnTo>
                <a:lnTo>
                  <a:pt x="10079990" y="100330"/>
                </a:lnTo>
                <a:lnTo>
                  <a:pt x="10079990" y="0"/>
                </a:lnTo>
                <a:close/>
              </a:path>
            </a:pathLst>
          </a:custGeom>
          <a:solidFill>
            <a:srgbClr val="2E63AB">
              <a:alpha val="94999"/>
            </a:srgbClr>
          </a:solidFill>
        </p:spPr>
        <p:txBody>
          <a:bodyPr wrap="square" lIns="0" tIns="0" rIns="0" bIns="0" rtlCol="0"/>
          <a:lstStyle/>
          <a:p>
            <a:endParaRPr sz="1634"/>
          </a:p>
        </p:txBody>
      </p:sp>
      <p:sp>
        <p:nvSpPr>
          <p:cNvPr id="26" name="bg object 26"/>
          <p:cNvSpPr/>
          <p:nvPr/>
        </p:nvSpPr>
        <p:spPr>
          <a:xfrm>
            <a:off x="0" y="1044259"/>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2E62AA">
              <a:alpha val="94999"/>
            </a:srgbClr>
          </a:solidFill>
        </p:spPr>
        <p:txBody>
          <a:bodyPr wrap="square" lIns="0" tIns="0" rIns="0" bIns="0" rtlCol="0"/>
          <a:lstStyle/>
          <a:p>
            <a:endParaRPr sz="1634"/>
          </a:p>
        </p:txBody>
      </p:sp>
      <p:sp>
        <p:nvSpPr>
          <p:cNvPr id="27" name="bg object 27"/>
          <p:cNvSpPr/>
          <p:nvPr/>
        </p:nvSpPr>
        <p:spPr>
          <a:xfrm>
            <a:off x="0" y="1133011"/>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2D62AA">
              <a:alpha val="94999"/>
            </a:srgbClr>
          </a:solidFill>
        </p:spPr>
        <p:txBody>
          <a:bodyPr wrap="square" lIns="0" tIns="0" rIns="0" bIns="0" rtlCol="0"/>
          <a:lstStyle/>
          <a:p>
            <a:endParaRPr sz="1634"/>
          </a:p>
        </p:txBody>
      </p:sp>
      <p:sp>
        <p:nvSpPr>
          <p:cNvPr id="28" name="bg object 28"/>
          <p:cNvSpPr/>
          <p:nvPr/>
        </p:nvSpPr>
        <p:spPr>
          <a:xfrm>
            <a:off x="0" y="1221761"/>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2D61A9">
              <a:alpha val="94999"/>
            </a:srgbClr>
          </a:solidFill>
        </p:spPr>
        <p:txBody>
          <a:bodyPr wrap="square" lIns="0" tIns="0" rIns="0" bIns="0" rtlCol="0"/>
          <a:lstStyle/>
          <a:p>
            <a:endParaRPr sz="1634"/>
          </a:p>
        </p:txBody>
      </p:sp>
      <p:sp>
        <p:nvSpPr>
          <p:cNvPr id="29" name="bg object 29"/>
          <p:cNvSpPr/>
          <p:nvPr/>
        </p:nvSpPr>
        <p:spPr>
          <a:xfrm>
            <a:off x="0" y="1310511"/>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2C60A9">
              <a:alpha val="94999"/>
            </a:srgbClr>
          </a:solidFill>
        </p:spPr>
        <p:txBody>
          <a:bodyPr wrap="square" lIns="0" tIns="0" rIns="0" bIns="0" rtlCol="0"/>
          <a:lstStyle/>
          <a:p>
            <a:endParaRPr sz="1634"/>
          </a:p>
        </p:txBody>
      </p:sp>
      <p:sp>
        <p:nvSpPr>
          <p:cNvPr id="30" name="bg object 30"/>
          <p:cNvSpPr/>
          <p:nvPr/>
        </p:nvSpPr>
        <p:spPr>
          <a:xfrm>
            <a:off x="0" y="1399263"/>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C60A8">
              <a:alpha val="94999"/>
            </a:srgbClr>
          </a:solidFill>
        </p:spPr>
        <p:txBody>
          <a:bodyPr wrap="square" lIns="0" tIns="0" rIns="0" bIns="0" rtlCol="0"/>
          <a:lstStyle/>
          <a:p>
            <a:endParaRPr sz="1634"/>
          </a:p>
        </p:txBody>
      </p:sp>
      <p:sp>
        <p:nvSpPr>
          <p:cNvPr id="31" name="bg object 31"/>
          <p:cNvSpPr/>
          <p:nvPr/>
        </p:nvSpPr>
        <p:spPr>
          <a:xfrm>
            <a:off x="0" y="1486860"/>
            <a:ext cx="12187393" cy="91056"/>
          </a:xfrm>
          <a:custGeom>
            <a:avLst/>
            <a:gdLst/>
            <a:ahLst/>
            <a:cxnLst/>
            <a:rect l="l" t="t" r="r" b="b"/>
            <a:pathLst>
              <a:path w="10079990" h="100330">
                <a:moveTo>
                  <a:pt x="10079990" y="0"/>
                </a:moveTo>
                <a:lnTo>
                  <a:pt x="0" y="0"/>
                </a:lnTo>
                <a:lnTo>
                  <a:pt x="0" y="100329"/>
                </a:lnTo>
                <a:lnTo>
                  <a:pt x="10079990" y="100329"/>
                </a:lnTo>
                <a:lnTo>
                  <a:pt x="10079990" y="0"/>
                </a:lnTo>
                <a:close/>
              </a:path>
            </a:pathLst>
          </a:custGeom>
          <a:solidFill>
            <a:srgbClr val="2B5FA8">
              <a:alpha val="94999"/>
            </a:srgbClr>
          </a:solidFill>
        </p:spPr>
        <p:txBody>
          <a:bodyPr wrap="square" lIns="0" tIns="0" rIns="0" bIns="0" rtlCol="0"/>
          <a:lstStyle/>
          <a:p>
            <a:endParaRPr sz="1634"/>
          </a:p>
        </p:txBody>
      </p:sp>
      <p:sp>
        <p:nvSpPr>
          <p:cNvPr id="32" name="bg object 32"/>
          <p:cNvSpPr/>
          <p:nvPr/>
        </p:nvSpPr>
        <p:spPr>
          <a:xfrm>
            <a:off x="0" y="1575610"/>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A5FA7">
              <a:alpha val="94999"/>
            </a:srgbClr>
          </a:solidFill>
        </p:spPr>
        <p:txBody>
          <a:bodyPr wrap="square" lIns="0" tIns="0" rIns="0" bIns="0" rtlCol="0"/>
          <a:lstStyle/>
          <a:p>
            <a:endParaRPr sz="1634"/>
          </a:p>
        </p:txBody>
      </p:sp>
      <p:sp>
        <p:nvSpPr>
          <p:cNvPr id="33" name="bg object 33"/>
          <p:cNvSpPr/>
          <p:nvPr/>
        </p:nvSpPr>
        <p:spPr>
          <a:xfrm>
            <a:off x="0" y="1664361"/>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A5EA6">
              <a:alpha val="94999"/>
            </a:srgbClr>
          </a:solidFill>
        </p:spPr>
        <p:txBody>
          <a:bodyPr wrap="square" lIns="0" tIns="0" rIns="0" bIns="0" rtlCol="0"/>
          <a:lstStyle/>
          <a:p>
            <a:endParaRPr sz="1634"/>
          </a:p>
        </p:txBody>
      </p:sp>
      <p:sp>
        <p:nvSpPr>
          <p:cNvPr id="34" name="bg object 34"/>
          <p:cNvSpPr/>
          <p:nvPr/>
        </p:nvSpPr>
        <p:spPr>
          <a:xfrm>
            <a:off x="0" y="1753112"/>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295DA6">
              <a:alpha val="94999"/>
            </a:srgbClr>
          </a:solidFill>
        </p:spPr>
        <p:txBody>
          <a:bodyPr wrap="square" lIns="0" tIns="0" rIns="0" bIns="0" rtlCol="0"/>
          <a:lstStyle/>
          <a:p>
            <a:endParaRPr sz="1634"/>
          </a:p>
        </p:txBody>
      </p:sp>
      <p:sp>
        <p:nvSpPr>
          <p:cNvPr id="35" name="bg object 35"/>
          <p:cNvSpPr/>
          <p:nvPr/>
        </p:nvSpPr>
        <p:spPr>
          <a:xfrm>
            <a:off x="0" y="1840709"/>
            <a:ext cx="12187393" cy="91056"/>
          </a:xfrm>
          <a:custGeom>
            <a:avLst/>
            <a:gdLst/>
            <a:ahLst/>
            <a:cxnLst/>
            <a:rect l="l" t="t" r="r" b="b"/>
            <a:pathLst>
              <a:path w="10079990" h="100330">
                <a:moveTo>
                  <a:pt x="10079990" y="0"/>
                </a:moveTo>
                <a:lnTo>
                  <a:pt x="0" y="0"/>
                </a:lnTo>
                <a:lnTo>
                  <a:pt x="0" y="100330"/>
                </a:lnTo>
                <a:lnTo>
                  <a:pt x="10079990" y="100330"/>
                </a:lnTo>
                <a:lnTo>
                  <a:pt x="10079990" y="0"/>
                </a:lnTo>
                <a:close/>
              </a:path>
            </a:pathLst>
          </a:custGeom>
          <a:solidFill>
            <a:srgbClr val="295DA5">
              <a:alpha val="94999"/>
            </a:srgbClr>
          </a:solidFill>
        </p:spPr>
        <p:txBody>
          <a:bodyPr wrap="square" lIns="0" tIns="0" rIns="0" bIns="0" rtlCol="0"/>
          <a:lstStyle/>
          <a:p>
            <a:endParaRPr sz="1634"/>
          </a:p>
        </p:txBody>
      </p:sp>
      <p:sp>
        <p:nvSpPr>
          <p:cNvPr id="36" name="bg object 36"/>
          <p:cNvSpPr/>
          <p:nvPr/>
        </p:nvSpPr>
        <p:spPr>
          <a:xfrm>
            <a:off x="0" y="1929460"/>
            <a:ext cx="12187393" cy="91056"/>
          </a:xfrm>
          <a:custGeom>
            <a:avLst/>
            <a:gdLst/>
            <a:ahLst/>
            <a:cxnLst/>
            <a:rect l="l" t="t" r="r" b="b"/>
            <a:pathLst>
              <a:path w="10079990" h="100330">
                <a:moveTo>
                  <a:pt x="10079990" y="0"/>
                </a:moveTo>
                <a:lnTo>
                  <a:pt x="0" y="0"/>
                </a:lnTo>
                <a:lnTo>
                  <a:pt x="0" y="100330"/>
                </a:lnTo>
                <a:lnTo>
                  <a:pt x="10079990" y="100330"/>
                </a:lnTo>
                <a:lnTo>
                  <a:pt x="10079990" y="0"/>
                </a:lnTo>
                <a:close/>
              </a:path>
            </a:pathLst>
          </a:custGeom>
          <a:solidFill>
            <a:srgbClr val="285CA5">
              <a:alpha val="94999"/>
            </a:srgbClr>
          </a:solidFill>
        </p:spPr>
        <p:txBody>
          <a:bodyPr wrap="square" lIns="0" tIns="0" rIns="0" bIns="0" rtlCol="0"/>
          <a:lstStyle/>
          <a:p>
            <a:endParaRPr sz="1634"/>
          </a:p>
        </p:txBody>
      </p:sp>
      <p:sp>
        <p:nvSpPr>
          <p:cNvPr id="37" name="bg object 37"/>
          <p:cNvSpPr/>
          <p:nvPr/>
        </p:nvSpPr>
        <p:spPr>
          <a:xfrm>
            <a:off x="0" y="2018212"/>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285BA4">
              <a:alpha val="94999"/>
            </a:srgbClr>
          </a:solidFill>
        </p:spPr>
        <p:txBody>
          <a:bodyPr wrap="square" lIns="0" tIns="0" rIns="0" bIns="0" rtlCol="0"/>
          <a:lstStyle/>
          <a:p>
            <a:endParaRPr sz="1634"/>
          </a:p>
        </p:txBody>
      </p:sp>
      <p:sp>
        <p:nvSpPr>
          <p:cNvPr id="38" name="bg object 38"/>
          <p:cNvSpPr/>
          <p:nvPr/>
        </p:nvSpPr>
        <p:spPr>
          <a:xfrm>
            <a:off x="0" y="2106962"/>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75BA3">
              <a:alpha val="94999"/>
            </a:srgbClr>
          </a:solidFill>
        </p:spPr>
        <p:txBody>
          <a:bodyPr wrap="square" lIns="0" tIns="0" rIns="0" bIns="0" rtlCol="0"/>
          <a:lstStyle/>
          <a:p>
            <a:endParaRPr sz="1634"/>
          </a:p>
        </p:txBody>
      </p:sp>
      <p:sp>
        <p:nvSpPr>
          <p:cNvPr id="39" name="bg object 39"/>
          <p:cNvSpPr/>
          <p:nvPr/>
        </p:nvSpPr>
        <p:spPr>
          <a:xfrm>
            <a:off x="0" y="2195713"/>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75AA3">
              <a:alpha val="94999"/>
            </a:srgbClr>
          </a:solidFill>
        </p:spPr>
        <p:txBody>
          <a:bodyPr wrap="square" lIns="0" tIns="0" rIns="0" bIns="0" rtlCol="0"/>
          <a:lstStyle/>
          <a:p>
            <a:endParaRPr sz="1634"/>
          </a:p>
        </p:txBody>
      </p:sp>
      <p:sp>
        <p:nvSpPr>
          <p:cNvPr id="40" name="bg object 40"/>
          <p:cNvSpPr/>
          <p:nvPr/>
        </p:nvSpPr>
        <p:spPr>
          <a:xfrm>
            <a:off x="0" y="2283310"/>
            <a:ext cx="12187393" cy="91056"/>
          </a:xfrm>
          <a:custGeom>
            <a:avLst/>
            <a:gdLst/>
            <a:ahLst/>
            <a:cxnLst/>
            <a:rect l="l" t="t" r="r" b="b"/>
            <a:pathLst>
              <a:path w="10079990" h="100330">
                <a:moveTo>
                  <a:pt x="10079990" y="0"/>
                </a:moveTo>
                <a:lnTo>
                  <a:pt x="0" y="0"/>
                </a:lnTo>
                <a:lnTo>
                  <a:pt x="0" y="100329"/>
                </a:lnTo>
                <a:lnTo>
                  <a:pt x="10079990" y="100329"/>
                </a:lnTo>
                <a:lnTo>
                  <a:pt x="10079990" y="0"/>
                </a:lnTo>
                <a:close/>
              </a:path>
            </a:pathLst>
          </a:custGeom>
          <a:solidFill>
            <a:srgbClr val="265AA2">
              <a:alpha val="94999"/>
            </a:srgbClr>
          </a:solidFill>
        </p:spPr>
        <p:txBody>
          <a:bodyPr wrap="square" lIns="0" tIns="0" rIns="0" bIns="0" rtlCol="0"/>
          <a:lstStyle/>
          <a:p>
            <a:endParaRPr sz="1634"/>
          </a:p>
        </p:txBody>
      </p:sp>
      <p:sp>
        <p:nvSpPr>
          <p:cNvPr id="41" name="bg object 41"/>
          <p:cNvSpPr/>
          <p:nvPr/>
        </p:nvSpPr>
        <p:spPr>
          <a:xfrm>
            <a:off x="0" y="2372061"/>
            <a:ext cx="12187393" cy="91056"/>
          </a:xfrm>
          <a:custGeom>
            <a:avLst/>
            <a:gdLst/>
            <a:ahLst/>
            <a:cxnLst/>
            <a:rect l="l" t="t" r="r" b="b"/>
            <a:pathLst>
              <a:path w="10079990" h="100330">
                <a:moveTo>
                  <a:pt x="10079990" y="0"/>
                </a:moveTo>
                <a:lnTo>
                  <a:pt x="0" y="0"/>
                </a:lnTo>
                <a:lnTo>
                  <a:pt x="0" y="100329"/>
                </a:lnTo>
                <a:lnTo>
                  <a:pt x="10079990" y="100329"/>
                </a:lnTo>
                <a:lnTo>
                  <a:pt x="10079990" y="0"/>
                </a:lnTo>
                <a:close/>
              </a:path>
            </a:pathLst>
          </a:custGeom>
          <a:solidFill>
            <a:srgbClr val="2559A2">
              <a:alpha val="94999"/>
            </a:srgbClr>
          </a:solidFill>
        </p:spPr>
        <p:txBody>
          <a:bodyPr wrap="square" lIns="0" tIns="0" rIns="0" bIns="0" rtlCol="0"/>
          <a:lstStyle/>
          <a:p>
            <a:endParaRPr sz="1634"/>
          </a:p>
        </p:txBody>
      </p:sp>
      <p:sp>
        <p:nvSpPr>
          <p:cNvPr id="42" name="bg object 42"/>
          <p:cNvSpPr/>
          <p:nvPr/>
        </p:nvSpPr>
        <p:spPr>
          <a:xfrm>
            <a:off x="0" y="2460812"/>
            <a:ext cx="12187393" cy="91056"/>
          </a:xfrm>
          <a:custGeom>
            <a:avLst/>
            <a:gdLst/>
            <a:ahLst/>
            <a:cxnLst/>
            <a:rect l="l" t="t" r="r" b="b"/>
            <a:pathLst>
              <a:path w="10079990" h="100330">
                <a:moveTo>
                  <a:pt x="10079990" y="0"/>
                </a:moveTo>
                <a:lnTo>
                  <a:pt x="0" y="0"/>
                </a:lnTo>
                <a:lnTo>
                  <a:pt x="0" y="100329"/>
                </a:lnTo>
                <a:lnTo>
                  <a:pt x="10079990" y="100329"/>
                </a:lnTo>
                <a:lnTo>
                  <a:pt x="10079990" y="0"/>
                </a:lnTo>
                <a:close/>
              </a:path>
            </a:pathLst>
          </a:custGeom>
          <a:solidFill>
            <a:srgbClr val="2558A1">
              <a:alpha val="94999"/>
            </a:srgbClr>
          </a:solidFill>
        </p:spPr>
        <p:txBody>
          <a:bodyPr wrap="square" lIns="0" tIns="0" rIns="0" bIns="0" rtlCol="0"/>
          <a:lstStyle/>
          <a:p>
            <a:endParaRPr sz="1634"/>
          </a:p>
        </p:txBody>
      </p:sp>
      <p:sp>
        <p:nvSpPr>
          <p:cNvPr id="43" name="bg object 43"/>
          <p:cNvSpPr/>
          <p:nvPr/>
        </p:nvSpPr>
        <p:spPr>
          <a:xfrm>
            <a:off x="0" y="2549562"/>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458A1">
              <a:alpha val="94999"/>
            </a:srgbClr>
          </a:solidFill>
        </p:spPr>
        <p:txBody>
          <a:bodyPr wrap="square" lIns="0" tIns="0" rIns="0" bIns="0" rtlCol="0"/>
          <a:lstStyle/>
          <a:p>
            <a:endParaRPr sz="1634"/>
          </a:p>
        </p:txBody>
      </p:sp>
      <p:sp>
        <p:nvSpPr>
          <p:cNvPr id="44" name="bg object 44"/>
          <p:cNvSpPr/>
          <p:nvPr/>
        </p:nvSpPr>
        <p:spPr>
          <a:xfrm>
            <a:off x="0" y="2638312"/>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457A0">
              <a:alpha val="94999"/>
            </a:srgbClr>
          </a:solidFill>
        </p:spPr>
        <p:txBody>
          <a:bodyPr wrap="square" lIns="0" tIns="0" rIns="0" bIns="0" rtlCol="0"/>
          <a:lstStyle/>
          <a:p>
            <a:endParaRPr sz="1634"/>
          </a:p>
        </p:txBody>
      </p:sp>
      <p:sp>
        <p:nvSpPr>
          <p:cNvPr id="45" name="bg object 45"/>
          <p:cNvSpPr/>
          <p:nvPr/>
        </p:nvSpPr>
        <p:spPr>
          <a:xfrm>
            <a:off x="0" y="2727064"/>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23579F">
              <a:alpha val="94999"/>
            </a:srgbClr>
          </a:solidFill>
        </p:spPr>
        <p:txBody>
          <a:bodyPr wrap="square" lIns="0" tIns="0" rIns="0" bIns="0" rtlCol="0"/>
          <a:lstStyle/>
          <a:p>
            <a:endParaRPr sz="1634"/>
          </a:p>
        </p:txBody>
      </p:sp>
      <p:sp>
        <p:nvSpPr>
          <p:cNvPr id="46" name="bg object 46"/>
          <p:cNvSpPr/>
          <p:nvPr/>
        </p:nvSpPr>
        <p:spPr>
          <a:xfrm>
            <a:off x="0" y="2814661"/>
            <a:ext cx="12187393" cy="91056"/>
          </a:xfrm>
          <a:custGeom>
            <a:avLst/>
            <a:gdLst/>
            <a:ahLst/>
            <a:cxnLst/>
            <a:rect l="l" t="t" r="r" b="b"/>
            <a:pathLst>
              <a:path w="10079990" h="100330">
                <a:moveTo>
                  <a:pt x="10079990" y="0"/>
                </a:moveTo>
                <a:lnTo>
                  <a:pt x="0" y="0"/>
                </a:lnTo>
                <a:lnTo>
                  <a:pt x="0" y="100330"/>
                </a:lnTo>
                <a:lnTo>
                  <a:pt x="10079990" y="100330"/>
                </a:lnTo>
                <a:lnTo>
                  <a:pt x="10079990" y="0"/>
                </a:lnTo>
                <a:close/>
              </a:path>
            </a:pathLst>
          </a:custGeom>
          <a:solidFill>
            <a:srgbClr val="23569F">
              <a:alpha val="94999"/>
            </a:srgbClr>
          </a:solidFill>
        </p:spPr>
        <p:txBody>
          <a:bodyPr wrap="square" lIns="0" tIns="0" rIns="0" bIns="0" rtlCol="0"/>
          <a:lstStyle/>
          <a:p>
            <a:endParaRPr sz="1634"/>
          </a:p>
        </p:txBody>
      </p:sp>
      <p:sp>
        <p:nvSpPr>
          <p:cNvPr id="47" name="bg object 47"/>
          <p:cNvSpPr/>
          <p:nvPr/>
        </p:nvSpPr>
        <p:spPr>
          <a:xfrm>
            <a:off x="0" y="2903411"/>
            <a:ext cx="12187393" cy="178654"/>
          </a:xfrm>
          <a:custGeom>
            <a:avLst/>
            <a:gdLst/>
            <a:ahLst/>
            <a:cxnLst/>
            <a:rect l="l" t="t" r="r" b="b"/>
            <a:pathLst>
              <a:path w="10079990" h="196850">
                <a:moveTo>
                  <a:pt x="10079990" y="0"/>
                </a:moveTo>
                <a:lnTo>
                  <a:pt x="0" y="0"/>
                </a:lnTo>
                <a:lnTo>
                  <a:pt x="0" y="97790"/>
                </a:lnTo>
                <a:lnTo>
                  <a:pt x="0" y="100330"/>
                </a:lnTo>
                <a:lnTo>
                  <a:pt x="0" y="196850"/>
                </a:lnTo>
                <a:lnTo>
                  <a:pt x="10079990" y="196850"/>
                </a:lnTo>
                <a:lnTo>
                  <a:pt x="10079990" y="100330"/>
                </a:lnTo>
                <a:lnTo>
                  <a:pt x="10079990" y="97790"/>
                </a:lnTo>
                <a:lnTo>
                  <a:pt x="10079990" y="0"/>
                </a:lnTo>
                <a:close/>
              </a:path>
            </a:pathLst>
          </a:custGeom>
          <a:solidFill>
            <a:srgbClr val="22559E">
              <a:alpha val="94999"/>
            </a:srgbClr>
          </a:solidFill>
        </p:spPr>
        <p:txBody>
          <a:bodyPr wrap="square" lIns="0" tIns="0" rIns="0" bIns="0" rtlCol="0"/>
          <a:lstStyle/>
          <a:p>
            <a:endParaRPr sz="1634"/>
          </a:p>
        </p:txBody>
      </p:sp>
      <p:sp>
        <p:nvSpPr>
          <p:cNvPr id="48" name="bg object 48"/>
          <p:cNvSpPr/>
          <p:nvPr/>
        </p:nvSpPr>
        <p:spPr>
          <a:xfrm>
            <a:off x="0" y="3080912"/>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1549D">
              <a:alpha val="94999"/>
            </a:srgbClr>
          </a:solidFill>
        </p:spPr>
        <p:txBody>
          <a:bodyPr wrap="square" lIns="0" tIns="0" rIns="0" bIns="0" rtlCol="0"/>
          <a:lstStyle/>
          <a:p>
            <a:endParaRPr sz="1634"/>
          </a:p>
        </p:txBody>
      </p:sp>
      <p:sp>
        <p:nvSpPr>
          <p:cNvPr id="49" name="bg object 49"/>
          <p:cNvSpPr/>
          <p:nvPr/>
        </p:nvSpPr>
        <p:spPr>
          <a:xfrm>
            <a:off x="0" y="3169664"/>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20549D">
              <a:alpha val="94999"/>
            </a:srgbClr>
          </a:solidFill>
        </p:spPr>
        <p:txBody>
          <a:bodyPr wrap="square" lIns="0" tIns="0" rIns="0" bIns="0" rtlCol="0"/>
          <a:lstStyle/>
          <a:p>
            <a:endParaRPr sz="1634"/>
          </a:p>
        </p:txBody>
      </p:sp>
      <p:sp>
        <p:nvSpPr>
          <p:cNvPr id="50" name="bg object 50"/>
          <p:cNvSpPr/>
          <p:nvPr/>
        </p:nvSpPr>
        <p:spPr>
          <a:xfrm>
            <a:off x="0" y="3257262"/>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20539C">
              <a:alpha val="94999"/>
            </a:srgbClr>
          </a:solidFill>
        </p:spPr>
        <p:txBody>
          <a:bodyPr wrap="square" lIns="0" tIns="0" rIns="0" bIns="0" rtlCol="0"/>
          <a:lstStyle/>
          <a:p>
            <a:endParaRPr sz="1634"/>
          </a:p>
        </p:txBody>
      </p:sp>
      <p:sp>
        <p:nvSpPr>
          <p:cNvPr id="51" name="bg object 51"/>
          <p:cNvSpPr/>
          <p:nvPr/>
        </p:nvSpPr>
        <p:spPr>
          <a:xfrm>
            <a:off x="0" y="3346012"/>
            <a:ext cx="12187393" cy="179806"/>
          </a:xfrm>
          <a:custGeom>
            <a:avLst/>
            <a:gdLst/>
            <a:ahLst/>
            <a:cxnLst/>
            <a:rect l="l" t="t" r="r" b="b"/>
            <a:pathLst>
              <a:path w="10079990" h="198120">
                <a:moveTo>
                  <a:pt x="10079990" y="0"/>
                </a:moveTo>
                <a:lnTo>
                  <a:pt x="0" y="0"/>
                </a:lnTo>
                <a:lnTo>
                  <a:pt x="0" y="97790"/>
                </a:lnTo>
                <a:lnTo>
                  <a:pt x="0" y="100330"/>
                </a:lnTo>
                <a:lnTo>
                  <a:pt x="0" y="198120"/>
                </a:lnTo>
                <a:lnTo>
                  <a:pt x="10079990" y="198120"/>
                </a:lnTo>
                <a:lnTo>
                  <a:pt x="10079990" y="100330"/>
                </a:lnTo>
                <a:lnTo>
                  <a:pt x="10079990" y="97790"/>
                </a:lnTo>
                <a:lnTo>
                  <a:pt x="10079990" y="0"/>
                </a:lnTo>
                <a:close/>
              </a:path>
            </a:pathLst>
          </a:custGeom>
          <a:solidFill>
            <a:srgbClr val="1F529B">
              <a:alpha val="94999"/>
            </a:srgbClr>
          </a:solidFill>
        </p:spPr>
        <p:txBody>
          <a:bodyPr wrap="square" lIns="0" tIns="0" rIns="0" bIns="0" rtlCol="0"/>
          <a:lstStyle/>
          <a:p>
            <a:endParaRPr sz="1634"/>
          </a:p>
        </p:txBody>
      </p:sp>
      <p:sp>
        <p:nvSpPr>
          <p:cNvPr id="52" name="bg object 52"/>
          <p:cNvSpPr/>
          <p:nvPr/>
        </p:nvSpPr>
        <p:spPr>
          <a:xfrm>
            <a:off x="0" y="3523513"/>
            <a:ext cx="12187393" cy="178654"/>
          </a:xfrm>
          <a:custGeom>
            <a:avLst/>
            <a:gdLst/>
            <a:ahLst/>
            <a:cxnLst/>
            <a:rect l="l" t="t" r="r" b="b"/>
            <a:pathLst>
              <a:path w="10079990" h="196850">
                <a:moveTo>
                  <a:pt x="10079990" y="0"/>
                </a:moveTo>
                <a:lnTo>
                  <a:pt x="0" y="0"/>
                </a:lnTo>
                <a:lnTo>
                  <a:pt x="0" y="97790"/>
                </a:lnTo>
                <a:lnTo>
                  <a:pt x="0" y="99060"/>
                </a:lnTo>
                <a:lnTo>
                  <a:pt x="0" y="196850"/>
                </a:lnTo>
                <a:lnTo>
                  <a:pt x="10079990" y="196850"/>
                </a:lnTo>
                <a:lnTo>
                  <a:pt x="10079990" y="99060"/>
                </a:lnTo>
                <a:lnTo>
                  <a:pt x="10079990" y="97790"/>
                </a:lnTo>
                <a:lnTo>
                  <a:pt x="10079990" y="0"/>
                </a:lnTo>
                <a:close/>
              </a:path>
            </a:pathLst>
          </a:custGeom>
          <a:solidFill>
            <a:srgbClr val="1E519A">
              <a:alpha val="94999"/>
            </a:srgbClr>
          </a:solidFill>
        </p:spPr>
        <p:txBody>
          <a:bodyPr wrap="square" lIns="0" tIns="0" rIns="0" bIns="0" rtlCol="0"/>
          <a:lstStyle/>
          <a:p>
            <a:endParaRPr sz="1634"/>
          </a:p>
        </p:txBody>
      </p:sp>
      <p:sp>
        <p:nvSpPr>
          <p:cNvPr id="53" name="bg object 53"/>
          <p:cNvSpPr/>
          <p:nvPr/>
        </p:nvSpPr>
        <p:spPr>
          <a:xfrm>
            <a:off x="0" y="3701015"/>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1D5099">
              <a:alpha val="94999"/>
            </a:srgbClr>
          </a:solidFill>
        </p:spPr>
        <p:txBody>
          <a:bodyPr wrap="square" lIns="0" tIns="0" rIns="0" bIns="0" rtlCol="0"/>
          <a:lstStyle/>
          <a:p>
            <a:endParaRPr sz="1634"/>
          </a:p>
        </p:txBody>
      </p:sp>
      <p:sp>
        <p:nvSpPr>
          <p:cNvPr id="54" name="bg object 54"/>
          <p:cNvSpPr/>
          <p:nvPr/>
        </p:nvSpPr>
        <p:spPr>
          <a:xfrm>
            <a:off x="0" y="3788613"/>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D4F99">
              <a:alpha val="94999"/>
            </a:srgbClr>
          </a:solidFill>
        </p:spPr>
        <p:txBody>
          <a:bodyPr wrap="square" lIns="0" tIns="0" rIns="0" bIns="0" rtlCol="0"/>
          <a:lstStyle/>
          <a:p>
            <a:endParaRPr sz="1634"/>
          </a:p>
        </p:txBody>
      </p:sp>
      <p:sp>
        <p:nvSpPr>
          <p:cNvPr id="55" name="bg object 55"/>
          <p:cNvSpPr/>
          <p:nvPr/>
        </p:nvSpPr>
        <p:spPr>
          <a:xfrm>
            <a:off x="0" y="3877362"/>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C4F99">
              <a:alpha val="94999"/>
            </a:srgbClr>
          </a:solidFill>
        </p:spPr>
        <p:txBody>
          <a:bodyPr wrap="square" lIns="0" tIns="0" rIns="0" bIns="0" rtlCol="0"/>
          <a:lstStyle/>
          <a:p>
            <a:endParaRPr sz="1634"/>
          </a:p>
        </p:txBody>
      </p:sp>
      <p:sp>
        <p:nvSpPr>
          <p:cNvPr id="56" name="bg object 56"/>
          <p:cNvSpPr/>
          <p:nvPr/>
        </p:nvSpPr>
        <p:spPr>
          <a:xfrm>
            <a:off x="0" y="3966113"/>
            <a:ext cx="12187393" cy="178654"/>
          </a:xfrm>
          <a:custGeom>
            <a:avLst/>
            <a:gdLst/>
            <a:ahLst/>
            <a:cxnLst/>
            <a:rect l="l" t="t" r="r" b="b"/>
            <a:pathLst>
              <a:path w="10079990" h="196850">
                <a:moveTo>
                  <a:pt x="10079990" y="0"/>
                </a:moveTo>
                <a:lnTo>
                  <a:pt x="0" y="0"/>
                </a:lnTo>
                <a:lnTo>
                  <a:pt x="0" y="97790"/>
                </a:lnTo>
                <a:lnTo>
                  <a:pt x="0" y="99060"/>
                </a:lnTo>
                <a:lnTo>
                  <a:pt x="0" y="196850"/>
                </a:lnTo>
                <a:lnTo>
                  <a:pt x="10079990" y="196850"/>
                </a:lnTo>
                <a:lnTo>
                  <a:pt x="10079990" y="99060"/>
                </a:lnTo>
                <a:lnTo>
                  <a:pt x="10079990" y="97790"/>
                </a:lnTo>
                <a:lnTo>
                  <a:pt x="10079990" y="0"/>
                </a:lnTo>
                <a:close/>
              </a:path>
            </a:pathLst>
          </a:custGeom>
          <a:solidFill>
            <a:srgbClr val="1B4E97">
              <a:alpha val="94999"/>
            </a:srgbClr>
          </a:solidFill>
        </p:spPr>
        <p:txBody>
          <a:bodyPr wrap="square" lIns="0" tIns="0" rIns="0" bIns="0" rtlCol="0"/>
          <a:lstStyle/>
          <a:p>
            <a:endParaRPr sz="1634"/>
          </a:p>
        </p:txBody>
      </p:sp>
      <p:sp>
        <p:nvSpPr>
          <p:cNvPr id="57" name="bg object 57"/>
          <p:cNvSpPr/>
          <p:nvPr/>
        </p:nvSpPr>
        <p:spPr>
          <a:xfrm>
            <a:off x="0" y="4143615"/>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A4D96">
              <a:alpha val="94999"/>
            </a:srgbClr>
          </a:solidFill>
        </p:spPr>
        <p:txBody>
          <a:bodyPr wrap="square" lIns="0" tIns="0" rIns="0" bIns="0" rtlCol="0"/>
          <a:lstStyle/>
          <a:p>
            <a:endParaRPr sz="1634"/>
          </a:p>
        </p:txBody>
      </p:sp>
      <p:sp>
        <p:nvSpPr>
          <p:cNvPr id="58" name="bg object 58"/>
          <p:cNvSpPr/>
          <p:nvPr/>
        </p:nvSpPr>
        <p:spPr>
          <a:xfrm>
            <a:off x="0" y="4231213"/>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1A4C96">
              <a:alpha val="94999"/>
            </a:srgbClr>
          </a:solidFill>
        </p:spPr>
        <p:txBody>
          <a:bodyPr wrap="square" lIns="0" tIns="0" rIns="0" bIns="0" rtlCol="0"/>
          <a:lstStyle/>
          <a:p>
            <a:endParaRPr sz="1634"/>
          </a:p>
        </p:txBody>
      </p:sp>
      <p:sp>
        <p:nvSpPr>
          <p:cNvPr id="59" name="bg object 59"/>
          <p:cNvSpPr/>
          <p:nvPr/>
        </p:nvSpPr>
        <p:spPr>
          <a:xfrm>
            <a:off x="0" y="4319963"/>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194C95">
              <a:alpha val="94999"/>
            </a:srgbClr>
          </a:solidFill>
        </p:spPr>
        <p:txBody>
          <a:bodyPr wrap="square" lIns="0" tIns="0" rIns="0" bIns="0" rtlCol="0"/>
          <a:lstStyle/>
          <a:p>
            <a:endParaRPr sz="1634"/>
          </a:p>
        </p:txBody>
      </p:sp>
      <p:sp>
        <p:nvSpPr>
          <p:cNvPr id="60" name="bg object 60"/>
          <p:cNvSpPr/>
          <p:nvPr/>
        </p:nvSpPr>
        <p:spPr>
          <a:xfrm>
            <a:off x="0" y="4408714"/>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94B94">
              <a:alpha val="94999"/>
            </a:srgbClr>
          </a:solidFill>
        </p:spPr>
        <p:txBody>
          <a:bodyPr wrap="square" lIns="0" tIns="0" rIns="0" bIns="0" rtlCol="0"/>
          <a:lstStyle/>
          <a:p>
            <a:endParaRPr sz="1634"/>
          </a:p>
        </p:txBody>
      </p:sp>
      <p:sp>
        <p:nvSpPr>
          <p:cNvPr id="61" name="bg object 61"/>
          <p:cNvSpPr/>
          <p:nvPr/>
        </p:nvSpPr>
        <p:spPr>
          <a:xfrm>
            <a:off x="0" y="4497465"/>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84B94">
              <a:alpha val="94999"/>
            </a:srgbClr>
          </a:solidFill>
        </p:spPr>
        <p:txBody>
          <a:bodyPr wrap="square" lIns="0" tIns="0" rIns="0" bIns="0" rtlCol="0"/>
          <a:lstStyle/>
          <a:p>
            <a:endParaRPr sz="1634"/>
          </a:p>
        </p:txBody>
      </p:sp>
      <p:sp>
        <p:nvSpPr>
          <p:cNvPr id="62" name="bg object 62"/>
          <p:cNvSpPr/>
          <p:nvPr/>
        </p:nvSpPr>
        <p:spPr>
          <a:xfrm>
            <a:off x="0" y="4586215"/>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84A93">
              <a:alpha val="94999"/>
            </a:srgbClr>
          </a:solidFill>
        </p:spPr>
        <p:txBody>
          <a:bodyPr wrap="square" lIns="0" tIns="0" rIns="0" bIns="0" rtlCol="0"/>
          <a:lstStyle/>
          <a:p>
            <a:endParaRPr sz="1634"/>
          </a:p>
        </p:txBody>
      </p:sp>
      <p:sp>
        <p:nvSpPr>
          <p:cNvPr id="63" name="bg object 63"/>
          <p:cNvSpPr/>
          <p:nvPr/>
        </p:nvSpPr>
        <p:spPr>
          <a:xfrm>
            <a:off x="0" y="4674966"/>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174993">
              <a:alpha val="94999"/>
            </a:srgbClr>
          </a:solidFill>
        </p:spPr>
        <p:txBody>
          <a:bodyPr wrap="square" lIns="0" tIns="0" rIns="0" bIns="0" rtlCol="0"/>
          <a:lstStyle/>
          <a:p>
            <a:endParaRPr sz="1634"/>
          </a:p>
        </p:txBody>
      </p:sp>
      <p:sp>
        <p:nvSpPr>
          <p:cNvPr id="64" name="bg object 64"/>
          <p:cNvSpPr/>
          <p:nvPr/>
        </p:nvSpPr>
        <p:spPr>
          <a:xfrm>
            <a:off x="0" y="4762564"/>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64992">
              <a:alpha val="94999"/>
            </a:srgbClr>
          </a:solidFill>
        </p:spPr>
        <p:txBody>
          <a:bodyPr wrap="square" lIns="0" tIns="0" rIns="0" bIns="0" rtlCol="0"/>
          <a:lstStyle/>
          <a:p>
            <a:endParaRPr sz="1634"/>
          </a:p>
        </p:txBody>
      </p:sp>
      <p:sp>
        <p:nvSpPr>
          <p:cNvPr id="65" name="bg object 65"/>
          <p:cNvSpPr/>
          <p:nvPr/>
        </p:nvSpPr>
        <p:spPr>
          <a:xfrm>
            <a:off x="0" y="4851314"/>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64892">
              <a:alpha val="94999"/>
            </a:srgbClr>
          </a:solidFill>
        </p:spPr>
        <p:txBody>
          <a:bodyPr wrap="square" lIns="0" tIns="0" rIns="0" bIns="0" rtlCol="0"/>
          <a:lstStyle/>
          <a:p>
            <a:endParaRPr sz="1634"/>
          </a:p>
        </p:txBody>
      </p:sp>
      <p:sp>
        <p:nvSpPr>
          <p:cNvPr id="66" name="bg object 66"/>
          <p:cNvSpPr/>
          <p:nvPr/>
        </p:nvSpPr>
        <p:spPr>
          <a:xfrm>
            <a:off x="0" y="4940065"/>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154891">
              <a:alpha val="94999"/>
            </a:srgbClr>
          </a:solidFill>
        </p:spPr>
        <p:txBody>
          <a:bodyPr wrap="square" lIns="0" tIns="0" rIns="0" bIns="0" rtlCol="0"/>
          <a:lstStyle/>
          <a:p>
            <a:endParaRPr sz="1634"/>
          </a:p>
        </p:txBody>
      </p:sp>
      <p:sp>
        <p:nvSpPr>
          <p:cNvPr id="67" name="bg object 67"/>
          <p:cNvSpPr/>
          <p:nvPr/>
        </p:nvSpPr>
        <p:spPr>
          <a:xfrm>
            <a:off x="0" y="5028815"/>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154790">
              <a:alpha val="94999"/>
            </a:srgbClr>
          </a:solidFill>
        </p:spPr>
        <p:txBody>
          <a:bodyPr wrap="square" lIns="0" tIns="0" rIns="0" bIns="0" rtlCol="0"/>
          <a:lstStyle/>
          <a:p>
            <a:endParaRPr sz="1634"/>
          </a:p>
        </p:txBody>
      </p:sp>
      <p:sp>
        <p:nvSpPr>
          <p:cNvPr id="68" name="bg object 68"/>
          <p:cNvSpPr/>
          <p:nvPr/>
        </p:nvSpPr>
        <p:spPr>
          <a:xfrm>
            <a:off x="0" y="5117566"/>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44690">
              <a:alpha val="94999"/>
            </a:srgbClr>
          </a:solidFill>
        </p:spPr>
        <p:txBody>
          <a:bodyPr wrap="square" lIns="0" tIns="0" rIns="0" bIns="0" rtlCol="0"/>
          <a:lstStyle/>
          <a:p>
            <a:endParaRPr sz="1634"/>
          </a:p>
        </p:txBody>
      </p:sp>
      <p:sp>
        <p:nvSpPr>
          <p:cNvPr id="69" name="bg object 69"/>
          <p:cNvSpPr/>
          <p:nvPr/>
        </p:nvSpPr>
        <p:spPr>
          <a:xfrm>
            <a:off x="0" y="5205164"/>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14468F">
              <a:alpha val="94999"/>
            </a:srgbClr>
          </a:solidFill>
        </p:spPr>
        <p:txBody>
          <a:bodyPr wrap="square" lIns="0" tIns="0" rIns="0" bIns="0" rtlCol="0"/>
          <a:lstStyle/>
          <a:p>
            <a:endParaRPr sz="1634"/>
          </a:p>
        </p:txBody>
      </p:sp>
      <p:sp>
        <p:nvSpPr>
          <p:cNvPr id="70" name="bg object 70"/>
          <p:cNvSpPr/>
          <p:nvPr/>
        </p:nvSpPr>
        <p:spPr>
          <a:xfrm>
            <a:off x="0" y="5293914"/>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13458F">
              <a:alpha val="94999"/>
            </a:srgbClr>
          </a:solidFill>
        </p:spPr>
        <p:txBody>
          <a:bodyPr wrap="square" lIns="0" tIns="0" rIns="0" bIns="0" rtlCol="0"/>
          <a:lstStyle/>
          <a:p>
            <a:endParaRPr sz="1634"/>
          </a:p>
        </p:txBody>
      </p:sp>
      <p:sp>
        <p:nvSpPr>
          <p:cNvPr id="71" name="bg object 71"/>
          <p:cNvSpPr/>
          <p:nvPr/>
        </p:nvSpPr>
        <p:spPr>
          <a:xfrm>
            <a:off x="0" y="5382665"/>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3448E">
              <a:alpha val="94999"/>
            </a:srgbClr>
          </a:solidFill>
        </p:spPr>
        <p:txBody>
          <a:bodyPr wrap="square" lIns="0" tIns="0" rIns="0" bIns="0" rtlCol="0"/>
          <a:lstStyle/>
          <a:p>
            <a:endParaRPr sz="1634"/>
          </a:p>
        </p:txBody>
      </p:sp>
      <p:sp>
        <p:nvSpPr>
          <p:cNvPr id="72" name="bg object 72"/>
          <p:cNvSpPr/>
          <p:nvPr/>
        </p:nvSpPr>
        <p:spPr>
          <a:xfrm>
            <a:off x="0" y="5471416"/>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2448D">
              <a:alpha val="94999"/>
            </a:srgbClr>
          </a:solidFill>
        </p:spPr>
        <p:txBody>
          <a:bodyPr wrap="square" lIns="0" tIns="0" rIns="0" bIns="0" rtlCol="0"/>
          <a:lstStyle/>
          <a:p>
            <a:endParaRPr sz="1634"/>
          </a:p>
        </p:txBody>
      </p:sp>
      <p:sp>
        <p:nvSpPr>
          <p:cNvPr id="73" name="bg object 73"/>
          <p:cNvSpPr/>
          <p:nvPr/>
        </p:nvSpPr>
        <p:spPr>
          <a:xfrm>
            <a:off x="0" y="5560166"/>
            <a:ext cx="12187393" cy="89903"/>
          </a:xfrm>
          <a:custGeom>
            <a:avLst/>
            <a:gdLst/>
            <a:ahLst/>
            <a:cxnLst/>
            <a:rect l="l" t="t" r="r" b="b"/>
            <a:pathLst>
              <a:path w="10079990" h="99060">
                <a:moveTo>
                  <a:pt x="10079990" y="0"/>
                </a:moveTo>
                <a:lnTo>
                  <a:pt x="0" y="0"/>
                </a:lnTo>
                <a:lnTo>
                  <a:pt x="0" y="99060"/>
                </a:lnTo>
                <a:lnTo>
                  <a:pt x="10079990" y="99060"/>
                </a:lnTo>
                <a:lnTo>
                  <a:pt x="10079990" y="0"/>
                </a:lnTo>
                <a:close/>
              </a:path>
            </a:pathLst>
          </a:custGeom>
          <a:solidFill>
            <a:srgbClr val="11438D">
              <a:alpha val="94999"/>
            </a:srgbClr>
          </a:solidFill>
        </p:spPr>
        <p:txBody>
          <a:bodyPr wrap="square" lIns="0" tIns="0" rIns="0" bIns="0" rtlCol="0"/>
          <a:lstStyle/>
          <a:p>
            <a:endParaRPr sz="1634"/>
          </a:p>
        </p:txBody>
      </p:sp>
      <p:sp>
        <p:nvSpPr>
          <p:cNvPr id="74" name="bg object 74"/>
          <p:cNvSpPr/>
          <p:nvPr/>
        </p:nvSpPr>
        <p:spPr>
          <a:xfrm>
            <a:off x="0" y="5648917"/>
            <a:ext cx="12187393" cy="89903"/>
          </a:xfrm>
          <a:custGeom>
            <a:avLst/>
            <a:gdLst/>
            <a:ahLst/>
            <a:cxnLst/>
            <a:rect l="l" t="t" r="r" b="b"/>
            <a:pathLst>
              <a:path w="10079990" h="99060">
                <a:moveTo>
                  <a:pt x="10079990" y="0"/>
                </a:moveTo>
                <a:lnTo>
                  <a:pt x="0" y="0"/>
                </a:lnTo>
                <a:lnTo>
                  <a:pt x="0" y="99059"/>
                </a:lnTo>
                <a:lnTo>
                  <a:pt x="10079990" y="99059"/>
                </a:lnTo>
                <a:lnTo>
                  <a:pt x="10079990" y="0"/>
                </a:lnTo>
                <a:close/>
              </a:path>
            </a:pathLst>
          </a:custGeom>
          <a:solidFill>
            <a:srgbClr val="11438C">
              <a:alpha val="94999"/>
            </a:srgbClr>
          </a:solidFill>
        </p:spPr>
        <p:txBody>
          <a:bodyPr wrap="square" lIns="0" tIns="0" rIns="0" bIns="0" rtlCol="0"/>
          <a:lstStyle/>
          <a:p>
            <a:endParaRPr sz="1634"/>
          </a:p>
        </p:txBody>
      </p:sp>
      <p:sp>
        <p:nvSpPr>
          <p:cNvPr id="75" name="bg object 75"/>
          <p:cNvSpPr/>
          <p:nvPr/>
        </p:nvSpPr>
        <p:spPr>
          <a:xfrm>
            <a:off x="0" y="5736515"/>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0428C">
              <a:alpha val="94999"/>
            </a:srgbClr>
          </a:solidFill>
        </p:spPr>
        <p:txBody>
          <a:bodyPr wrap="square" lIns="0" tIns="0" rIns="0" bIns="0" rtlCol="0"/>
          <a:lstStyle/>
          <a:p>
            <a:endParaRPr sz="1634"/>
          </a:p>
        </p:txBody>
      </p:sp>
      <p:sp>
        <p:nvSpPr>
          <p:cNvPr id="76" name="bg object 76"/>
          <p:cNvSpPr/>
          <p:nvPr/>
        </p:nvSpPr>
        <p:spPr>
          <a:xfrm>
            <a:off x="0" y="5825265"/>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10418B">
              <a:alpha val="94999"/>
            </a:srgbClr>
          </a:solidFill>
        </p:spPr>
        <p:txBody>
          <a:bodyPr wrap="square" lIns="0" tIns="0" rIns="0" bIns="0" rtlCol="0"/>
          <a:lstStyle/>
          <a:p>
            <a:endParaRPr sz="1634"/>
          </a:p>
        </p:txBody>
      </p:sp>
      <p:sp>
        <p:nvSpPr>
          <p:cNvPr id="77" name="bg object 77"/>
          <p:cNvSpPr/>
          <p:nvPr/>
        </p:nvSpPr>
        <p:spPr>
          <a:xfrm>
            <a:off x="0" y="5914015"/>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0F418B">
              <a:alpha val="94999"/>
            </a:srgbClr>
          </a:solidFill>
        </p:spPr>
        <p:txBody>
          <a:bodyPr wrap="square" lIns="0" tIns="0" rIns="0" bIns="0" rtlCol="0"/>
          <a:lstStyle/>
          <a:p>
            <a:endParaRPr sz="1634"/>
          </a:p>
        </p:txBody>
      </p:sp>
      <p:sp>
        <p:nvSpPr>
          <p:cNvPr id="78" name="bg object 78"/>
          <p:cNvSpPr/>
          <p:nvPr/>
        </p:nvSpPr>
        <p:spPr>
          <a:xfrm>
            <a:off x="0" y="6002766"/>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0F408A">
              <a:alpha val="94999"/>
            </a:srgbClr>
          </a:solidFill>
        </p:spPr>
        <p:txBody>
          <a:bodyPr wrap="square" lIns="0" tIns="0" rIns="0" bIns="0" rtlCol="0"/>
          <a:lstStyle/>
          <a:p>
            <a:endParaRPr sz="1634"/>
          </a:p>
        </p:txBody>
      </p:sp>
      <p:sp>
        <p:nvSpPr>
          <p:cNvPr id="79" name="bg object 79"/>
          <p:cNvSpPr/>
          <p:nvPr/>
        </p:nvSpPr>
        <p:spPr>
          <a:xfrm>
            <a:off x="0" y="6091518"/>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0E4089">
              <a:alpha val="94999"/>
            </a:srgbClr>
          </a:solidFill>
        </p:spPr>
        <p:txBody>
          <a:bodyPr wrap="square" lIns="0" tIns="0" rIns="0" bIns="0" rtlCol="0"/>
          <a:lstStyle/>
          <a:p>
            <a:endParaRPr sz="1634"/>
          </a:p>
        </p:txBody>
      </p:sp>
      <p:sp>
        <p:nvSpPr>
          <p:cNvPr id="80" name="bg object 80"/>
          <p:cNvSpPr/>
          <p:nvPr/>
        </p:nvSpPr>
        <p:spPr>
          <a:xfrm>
            <a:off x="0" y="6179115"/>
            <a:ext cx="12187393" cy="91056"/>
          </a:xfrm>
          <a:custGeom>
            <a:avLst/>
            <a:gdLst/>
            <a:ahLst/>
            <a:cxnLst/>
            <a:rect l="l" t="t" r="r" b="b"/>
            <a:pathLst>
              <a:path w="10079990" h="100329">
                <a:moveTo>
                  <a:pt x="10079990" y="0"/>
                </a:moveTo>
                <a:lnTo>
                  <a:pt x="0" y="0"/>
                </a:lnTo>
                <a:lnTo>
                  <a:pt x="0" y="100329"/>
                </a:lnTo>
                <a:lnTo>
                  <a:pt x="10079990" y="100329"/>
                </a:lnTo>
                <a:lnTo>
                  <a:pt x="10079990" y="0"/>
                </a:lnTo>
                <a:close/>
              </a:path>
            </a:pathLst>
          </a:custGeom>
          <a:solidFill>
            <a:srgbClr val="0E3F89">
              <a:alpha val="94999"/>
            </a:srgbClr>
          </a:solidFill>
        </p:spPr>
        <p:txBody>
          <a:bodyPr wrap="square" lIns="0" tIns="0" rIns="0" bIns="0" rtlCol="0"/>
          <a:lstStyle/>
          <a:p>
            <a:endParaRPr sz="1634"/>
          </a:p>
        </p:txBody>
      </p:sp>
      <p:sp>
        <p:nvSpPr>
          <p:cNvPr id="81" name="bg object 81"/>
          <p:cNvSpPr/>
          <p:nvPr/>
        </p:nvSpPr>
        <p:spPr>
          <a:xfrm>
            <a:off x="0" y="6267865"/>
            <a:ext cx="12187393" cy="91056"/>
          </a:xfrm>
          <a:custGeom>
            <a:avLst/>
            <a:gdLst/>
            <a:ahLst/>
            <a:cxnLst/>
            <a:rect l="l" t="t" r="r" b="b"/>
            <a:pathLst>
              <a:path w="10079990" h="100329">
                <a:moveTo>
                  <a:pt x="10079990" y="0"/>
                </a:moveTo>
                <a:lnTo>
                  <a:pt x="0" y="0"/>
                </a:lnTo>
                <a:lnTo>
                  <a:pt x="0" y="100330"/>
                </a:lnTo>
                <a:lnTo>
                  <a:pt x="10079990" y="100330"/>
                </a:lnTo>
                <a:lnTo>
                  <a:pt x="10079990" y="0"/>
                </a:lnTo>
                <a:close/>
              </a:path>
            </a:pathLst>
          </a:custGeom>
          <a:solidFill>
            <a:srgbClr val="0D3E88">
              <a:alpha val="94999"/>
            </a:srgbClr>
          </a:solidFill>
        </p:spPr>
        <p:txBody>
          <a:bodyPr wrap="square" lIns="0" tIns="0" rIns="0" bIns="0" rtlCol="0"/>
          <a:lstStyle/>
          <a:p>
            <a:endParaRPr sz="1634"/>
          </a:p>
        </p:txBody>
      </p:sp>
      <p:sp>
        <p:nvSpPr>
          <p:cNvPr id="82" name="bg object 82"/>
          <p:cNvSpPr/>
          <p:nvPr/>
        </p:nvSpPr>
        <p:spPr>
          <a:xfrm>
            <a:off x="0" y="6356617"/>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0C3E88">
              <a:alpha val="94999"/>
            </a:srgbClr>
          </a:solidFill>
        </p:spPr>
        <p:txBody>
          <a:bodyPr wrap="square" lIns="0" tIns="0" rIns="0" bIns="0" rtlCol="0"/>
          <a:lstStyle/>
          <a:p>
            <a:endParaRPr sz="1634"/>
          </a:p>
        </p:txBody>
      </p:sp>
      <p:sp>
        <p:nvSpPr>
          <p:cNvPr id="83" name="bg object 83"/>
          <p:cNvSpPr/>
          <p:nvPr/>
        </p:nvSpPr>
        <p:spPr>
          <a:xfrm>
            <a:off x="0" y="6445367"/>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0C3D87">
              <a:alpha val="94999"/>
            </a:srgbClr>
          </a:solidFill>
        </p:spPr>
        <p:txBody>
          <a:bodyPr wrap="square" lIns="0" tIns="0" rIns="0" bIns="0" rtlCol="0"/>
          <a:lstStyle/>
          <a:p>
            <a:endParaRPr sz="1634"/>
          </a:p>
        </p:txBody>
      </p:sp>
      <p:sp>
        <p:nvSpPr>
          <p:cNvPr id="84" name="bg object 84"/>
          <p:cNvSpPr/>
          <p:nvPr/>
        </p:nvSpPr>
        <p:spPr>
          <a:xfrm>
            <a:off x="0" y="6534118"/>
            <a:ext cx="12187393" cy="89903"/>
          </a:xfrm>
          <a:custGeom>
            <a:avLst/>
            <a:gdLst/>
            <a:ahLst/>
            <a:cxnLst/>
            <a:rect l="l" t="t" r="r" b="b"/>
            <a:pathLst>
              <a:path w="10079990" h="99059">
                <a:moveTo>
                  <a:pt x="10079990" y="0"/>
                </a:moveTo>
                <a:lnTo>
                  <a:pt x="0" y="0"/>
                </a:lnTo>
                <a:lnTo>
                  <a:pt x="0" y="99060"/>
                </a:lnTo>
                <a:lnTo>
                  <a:pt x="10079990" y="99060"/>
                </a:lnTo>
                <a:lnTo>
                  <a:pt x="10079990" y="0"/>
                </a:lnTo>
                <a:close/>
              </a:path>
            </a:pathLst>
          </a:custGeom>
          <a:solidFill>
            <a:srgbClr val="0B3D86">
              <a:alpha val="94999"/>
            </a:srgbClr>
          </a:solidFill>
        </p:spPr>
        <p:txBody>
          <a:bodyPr wrap="square" lIns="0" tIns="0" rIns="0" bIns="0" rtlCol="0"/>
          <a:lstStyle/>
          <a:p>
            <a:endParaRPr sz="1634"/>
          </a:p>
        </p:txBody>
      </p:sp>
      <p:sp>
        <p:nvSpPr>
          <p:cNvPr id="85" name="bg object 85"/>
          <p:cNvSpPr/>
          <p:nvPr/>
        </p:nvSpPr>
        <p:spPr>
          <a:xfrm>
            <a:off x="0" y="6622868"/>
            <a:ext cx="12187393" cy="89903"/>
          </a:xfrm>
          <a:custGeom>
            <a:avLst/>
            <a:gdLst/>
            <a:ahLst/>
            <a:cxnLst/>
            <a:rect l="l" t="t" r="r" b="b"/>
            <a:pathLst>
              <a:path w="10079990" h="99059">
                <a:moveTo>
                  <a:pt x="10079990" y="0"/>
                </a:moveTo>
                <a:lnTo>
                  <a:pt x="0" y="0"/>
                </a:lnTo>
                <a:lnTo>
                  <a:pt x="0" y="99059"/>
                </a:lnTo>
                <a:lnTo>
                  <a:pt x="10079990" y="99059"/>
                </a:lnTo>
                <a:lnTo>
                  <a:pt x="10079990" y="0"/>
                </a:lnTo>
                <a:close/>
              </a:path>
            </a:pathLst>
          </a:custGeom>
          <a:solidFill>
            <a:srgbClr val="0B3C86">
              <a:alpha val="94999"/>
            </a:srgbClr>
          </a:solidFill>
        </p:spPr>
        <p:txBody>
          <a:bodyPr wrap="square" lIns="0" tIns="0" rIns="0" bIns="0" rtlCol="0"/>
          <a:lstStyle/>
          <a:p>
            <a:endParaRPr sz="1634"/>
          </a:p>
        </p:txBody>
      </p:sp>
      <p:sp>
        <p:nvSpPr>
          <p:cNvPr id="86" name="bg object 86"/>
          <p:cNvSpPr/>
          <p:nvPr/>
        </p:nvSpPr>
        <p:spPr>
          <a:xfrm>
            <a:off x="0" y="6710467"/>
            <a:ext cx="12187393" cy="147533"/>
          </a:xfrm>
          <a:custGeom>
            <a:avLst/>
            <a:gdLst/>
            <a:ahLst/>
            <a:cxnLst/>
            <a:rect l="l" t="t" r="r" b="b"/>
            <a:pathLst>
              <a:path w="10079990" h="162559">
                <a:moveTo>
                  <a:pt x="10079990" y="0"/>
                </a:moveTo>
                <a:lnTo>
                  <a:pt x="0" y="0"/>
                </a:lnTo>
                <a:lnTo>
                  <a:pt x="0" y="97790"/>
                </a:lnTo>
                <a:lnTo>
                  <a:pt x="0" y="100330"/>
                </a:lnTo>
                <a:lnTo>
                  <a:pt x="0" y="162560"/>
                </a:lnTo>
                <a:lnTo>
                  <a:pt x="10079990" y="162560"/>
                </a:lnTo>
                <a:lnTo>
                  <a:pt x="10079990" y="100330"/>
                </a:lnTo>
                <a:lnTo>
                  <a:pt x="10079990" y="97790"/>
                </a:lnTo>
                <a:lnTo>
                  <a:pt x="10079990" y="0"/>
                </a:lnTo>
                <a:close/>
              </a:path>
            </a:pathLst>
          </a:custGeom>
          <a:solidFill>
            <a:srgbClr val="0A3B85">
              <a:alpha val="94999"/>
            </a:srgbClr>
          </a:solidFill>
        </p:spPr>
        <p:txBody>
          <a:bodyPr wrap="square" lIns="0" tIns="0" rIns="0" bIns="0" rtlCol="0"/>
          <a:lstStyle/>
          <a:p>
            <a:endParaRPr sz="1634"/>
          </a:p>
        </p:txBody>
      </p:sp>
      <p:sp>
        <p:nvSpPr>
          <p:cNvPr id="87" name="bg object 87"/>
          <p:cNvSpPr/>
          <p:nvPr/>
        </p:nvSpPr>
        <p:spPr>
          <a:xfrm>
            <a:off x="21497" y="21899"/>
            <a:ext cx="12144399" cy="6816506"/>
          </a:xfrm>
          <a:custGeom>
            <a:avLst/>
            <a:gdLst/>
            <a:ahLst/>
            <a:cxnLst/>
            <a:rect l="l" t="t" r="r" b="b"/>
            <a:pathLst>
              <a:path w="10044430" h="7510780">
                <a:moveTo>
                  <a:pt x="5022850" y="0"/>
                </a:moveTo>
                <a:lnTo>
                  <a:pt x="0" y="0"/>
                </a:lnTo>
                <a:lnTo>
                  <a:pt x="0" y="7510780"/>
                </a:lnTo>
                <a:lnTo>
                  <a:pt x="10044430" y="7510780"/>
                </a:lnTo>
                <a:lnTo>
                  <a:pt x="10044430" y="0"/>
                </a:lnTo>
                <a:lnTo>
                  <a:pt x="5022850" y="0"/>
                </a:lnTo>
                <a:close/>
              </a:path>
            </a:pathLst>
          </a:custGeom>
          <a:ln w="36822">
            <a:solidFill>
              <a:srgbClr val="000000"/>
            </a:solidFill>
          </a:ln>
        </p:spPr>
        <p:txBody>
          <a:bodyPr wrap="square" lIns="0" tIns="0" rIns="0" bIns="0" rtlCol="0"/>
          <a:lstStyle/>
          <a:p>
            <a:endParaRPr sz="1634"/>
          </a:p>
        </p:txBody>
      </p:sp>
      <p:sp>
        <p:nvSpPr>
          <p:cNvPr id="88" name="bg object 88"/>
          <p:cNvSpPr/>
          <p:nvPr/>
        </p:nvSpPr>
        <p:spPr>
          <a:xfrm>
            <a:off x="75239" y="76071"/>
            <a:ext cx="12036913" cy="6709314"/>
          </a:xfrm>
          <a:custGeom>
            <a:avLst/>
            <a:gdLst/>
            <a:ahLst/>
            <a:cxnLst/>
            <a:rect l="l" t="t" r="r" b="b"/>
            <a:pathLst>
              <a:path w="9955530" h="7392670">
                <a:moveTo>
                  <a:pt x="4978400" y="0"/>
                </a:moveTo>
                <a:lnTo>
                  <a:pt x="0" y="0"/>
                </a:lnTo>
                <a:lnTo>
                  <a:pt x="0" y="7392670"/>
                </a:lnTo>
                <a:lnTo>
                  <a:pt x="9955530" y="7392670"/>
                </a:lnTo>
                <a:lnTo>
                  <a:pt x="9955530" y="0"/>
                </a:lnTo>
                <a:lnTo>
                  <a:pt x="4978400" y="0"/>
                </a:lnTo>
                <a:close/>
              </a:path>
            </a:pathLst>
          </a:custGeom>
          <a:ln w="51552">
            <a:solidFill>
              <a:srgbClr val="FFFFFF"/>
            </a:solidFill>
          </a:ln>
        </p:spPr>
        <p:txBody>
          <a:bodyPr wrap="square" lIns="0" tIns="0" rIns="0" bIns="0" rtlCol="0"/>
          <a:lstStyle/>
          <a:p>
            <a:endParaRPr sz="1634"/>
          </a:p>
        </p:txBody>
      </p:sp>
      <p:pic>
        <p:nvPicPr>
          <p:cNvPr id="89" name="bg object 89"/>
          <p:cNvPicPr/>
          <p:nvPr/>
        </p:nvPicPr>
        <p:blipFill>
          <a:blip r:embed="rId8" cstate="print"/>
          <a:stretch>
            <a:fillRect/>
          </a:stretch>
        </p:blipFill>
        <p:spPr>
          <a:xfrm>
            <a:off x="2880628" y="277778"/>
            <a:ext cx="6413851" cy="857537"/>
          </a:xfrm>
          <a:prstGeom prst="rect">
            <a:avLst/>
          </a:prstGeom>
        </p:spPr>
      </p:pic>
      <p:pic>
        <p:nvPicPr>
          <p:cNvPr id="90" name="bg object 90"/>
          <p:cNvPicPr/>
          <p:nvPr/>
        </p:nvPicPr>
        <p:blipFill>
          <a:blip r:embed="rId9" cstate="print"/>
          <a:stretch>
            <a:fillRect/>
          </a:stretch>
        </p:blipFill>
        <p:spPr>
          <a:xfrm>
            <a:off x="2441471" y="472568"/>
            <a:ext cx="385413" cy="858691"/>
          </a:xfrm>
          <a:prstGeom prst="rect">
            <a:avLst/>
          </a:prstGeom>
        </p:spPr>
      </p:pic>
      <p:pic>
        <p:nvPicPr>
          <p:cNvPr id="91" name="bg object 91"/>
          <p:cNvPicPr/>
          <p:nvPr/>
        </p:nvPicPr>
        <p:blipFill>
          <a:blip r:embed="rId10" cstate="print"/>
          <a:stretch>
            <a:fillRect/>
          </a:stretch>
        </p:blipFill>
        <p:spPr>
          <a:xfrm>
            <a:off x="9351295" y="472568"/>
            <a:ext cx="391557" cy="858691"/>
          </a:xfrm>
          <a:prstGeom prst="rect">
            <a:avLst/>
          </a:prstGeom>
        </p:spPr>
      </p:pic>
      <p:pic>
        <p:nvPicPr>
          <p:cNvPr id="92" name="bg object 92"/>
          <p:cNvPicPr/>
          <p:nvPr/>
        </p:nvPicPr>
        <p:blipFill>
          <a:blip r:embed="rId11" cstate="print"/>
          <a:stretch>
            <a:fillRect/>
          </a:stretch>
        </p:blipFill>
        <p:spPr>
          <a:xfrm>
            <a:off x="107485" y="2959889"/>
            <a:ext cx="3995414" cy="3794376"/>
          </a:xfrm>
          <a:prstGeom prst="rect">
            <a:avLst/>
          </a:prstGeom>
        </p:spPr>
      </p:pic>
      <p:pic>
        <p:nvPicPr>
          <p:cNvPr id="93" name="bg object 93"/>
          <p:cNvPicPr/>
          <p:nvPr/>
        </p:nvPicPr>
        <p:blipFill>
          <a:blip r:embed="rId12" cstate="print"/>
          <a:stretch>
            <a:fillRect/>
          </a:stretch>
        </p:blipFill>
        <p:spPr>
          <a:xfrm>
            <a:off x="8082959" y="2959889"/>
            <a:ext cx="3996948" cy="3794376"/>
          </a:xfrm>
          <a:prstGeom prst="rect">
            <a:avLst/>
          </a:prstGeom>
        </p:spPr>
      </p:pic>
      <p:sp>
        <p:nvSpPr>
          <p:cNvPr id="2" name="Holder 2"/>
          <p:cNvSpPr>
            <a:spLocks noGrp="1"/>
          </p:cNvSpPr>
          <p:nvPr>
            <p:ph type="title"/>
          </p:nvPr>
        </p:nvSpPr>
        <p:spPr>
          <a:xfrm>
            <a:off x="95202" y="389580"/>
            <a:ext cx="8872981" cy="615553"/>
          </a:xfrm>
          <a:prstGeom prst="rect">
            <a:avLst/>
          </a:prstGeom>
        </p:spPr>
        <p:txBody>
          <a:bodyPr wrap="square" lIns="0" tIns="0" rIns="0" bIns="0">
            <a:spAutoFit/>
          </a:bodyPr>
          <a:lstStyle>
            <a:lvl1pPr>
              <a:defRPr sz="4000" b="0" i="0">
                <a:solidFill>
                  <a:schemeClr val="bg1"/>
                </a:solidFill>
                <a:latin typeface="Arial"/>
                <a:cs typeface="Arial"/>
              </a:defRPr>
            </a:lvl1pPr>
          </a:lstStyle>
          <a:p>
            <a:endParaRPr/>
          </a:p>
        </p:txBody>
      </p:sp>
      <p:sp>
        <p:nvSpPr>
          <p:cNvPr id="3" name="Holder 3"/>
          <p:cNvSpPr>
            <a:spLocks noGrp="1"/>
          </p:cNvSpPr>
          <p:nvPr>
            <p:ph type="body" idx="1"/>
          </p:nvPr>
        </p:nvSpPr>
        <p:spPr>
          <a:xfrm>
            <a:off x="784648" y="1316274"/>
            <a:ext cx="1021118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a:xfrm>
            <a:off x="11318290" y="6238180"/>
            <a:ext cx="322458" cy="192360"/>
          </a:xfrm>
          <a:prstGeom prst="rect">
            <a:avLst/>
          </a:prstGeom>
        </p:spPr>
        <p:txBody>
          <a:bodyPr wrap="square" lIns="0" tIns="0" rIns="0" bIns="0">
            <a:spAutoFit/>
          </a:bodyPr>
          <a:lstStyle>
            <a:lvl1pPr>
              <a:defRPr sz="1271" b="0" i="0">
                <a:solidFill>
                  <a:schemeClr val="bg1"/>
                </a:solidFill>
                <a:latin typeface="Times New Roman"/>
                <a:cs typeface="Times New Roman"/>
              </a:defRPr>
            </a:lvl1pPr>
          </a:lstStyle>
          <a:p>
            <a:pPr marL="34580">
              <a:lnSpc>
                <a:spcPts val="1479"/>
              </a:lnSpc>
            </a:pPr>
            <a:fld id="{81D60167-4931-47E6-BA6A-407CBD079E47}" type="slidenum">
              <a:rPr lang="it-IT" spc="-23" smtClean="0"/>
              <a:pPr marL="34580">
                <a:lnSpc>
                  <a:spcPts val="1479"/>
                </a:lnSpc>
              </a:pPr>
              <a:t>‹N›</a:t>
            </a:fld>
            <a:endParaRPr lang="it-IT" spc="-23" dirty="0"/>
          </a:p>
        </p:txBody>
      </p:sp>
    </p:spTree>
    <p:extLst>
      <p:ext uri="{BB962C8B-B14F-4D97-AF65-F5344CB8AC3E}">
        <p14:creationId xmlns:p14="http://schemas.microsoft.com/office/powerpoint/2010/main" val="41212517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9" r:id="rId6"/>
  </p:sldLayoutIdLst>
  <p:txStyles>
    <p:titleStyle>
      <a:lvl1pPr>
        <a:defRPr>
          <a:latin typeface="+mj-lt"/>
          <a:ea typeface="+mj-ea"/>
          <a:cs typeface="+mj-cs"/>
        </a:defRPr>
      </a:lvl1pPr>
    </p:titleStyle>
    <p:body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bodyStyle>
    <p:other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10724045" y="283009"/>
            <a:ext cx="1275323" cy="697488"/>
          </a:xfrm>
          <a:prstGeom prst="rect">
            <a:avLst/>
          </a:prstGeom>
        </p:spPr>
      </p:pic>
      <p:sp>
        <p:nvSpPr>
          <p:cNvPr id="17" name="bg object 17"/>
          <p:cNvSpPr/>
          <p:nvPr/>
        </p:nvSpPr>
        <p:spPr>
          <a:xfrm>
            <a:off x="1556506" y="184616"/>
            <a:ext cx="9074902" cy="768"/>
          </a:xfrm>
          <a:custGeom>
            <a:avLst/>
            <a:gdLst/>
            <a:ahLst/>
            <a:cxnLst/>
            <a:rect l="l" t="t" r="r" b="b"/>
            <a:pathLst>
              <a:path w="7505700" h="635">
                <a:moveTo>
                  <a:pt x="0" y="0"/>
                </a:moveTo>
                <a:lnTo>
                  <a:pt x="7505636" y="355"/>
                </a:lnTo>
              </a:path>
            </a:pathLst>
          </a:custGeom>
          <a:ln w="76318">
            <a:solidFill>
              <a:srgbClr val="66CCFF"/>
            </a:solidFill>
          </a:ln>
        </p:spPr>
        <p:txBody>
          <a:bodyPr wrap="square" lIns="0" tIns="0" rIns="0" bIns="0" rtlCol="0"/>
          <a:lstStyle/>
          <a:p>
            <a:endParaRPr sz="2176"/>
          </a:p>
        </p:txBody>
      </p:sp>
      <p:sp>
        <p:nvSpPr>
          <p:cNvPr id="18" name="bg object 18"/>
          <p:cNvSpPr/>
          <p:nvPr/>
        </p:nvSpPr>
        <p:spPr>
          <a:xfrm>
            <a:off x="1763694" y="368776"/>
            <a:ext cx="8660312" cy="768"/>
          </a:xfrm>
          <a:custGeom>
            <a:avLst/>
            <a:gdLst/>
            <a:ahLst/>
            <a:cxnLst/>
            <a:rect l="l" t="t" r="r" b="b"/>
            <a:pathLst>
              <a:path w="7162800" h="635">
                <a:moveTo>
                  <a:pt x="0" y="0"/>
                </a:moveTo>
                <a:lnTo>
                  <a:pt x="7162558" y="368"/>
                </a:lnTo>
              </a:path>
            </a:pathLst>
          </a:custGeom>
          <a:ln w="76318">
            <a:solidFill>
              <a:srgbClr val="000066"/>
            </a:solidFill>
          </a:ln>
        </p:spPr>
        <p:txBody>
          <a:bodyPr wrap="square" lIns="0" tIns="0" rIns="0" bIns="0" rtlCol="0"/>
          <a:lstStyle/>
          <a:p>
            <a:endParaRPr sz="2176"/>
          </a:p>
        </p:txBody>
      </p:sp>
      <p:sp>
        <p:nvSpPr>
          <p:cNvPr id="2" name="Holder 2"/>
          <p:cNvSpPr>
            <a:spLocks noGrp="1"/>
          </p:cNvSpPr>
          <p:nvPr>
            <p:ph type="title"/>
          </p:nvPr>
        </p:nvSpPr>
        <p:spPr>
          <a:xfrm>
            <a:off x="1371401" y="454865"/>
            <a:ext cx="9449199" cy="553998"/>
          </a:xfrm>
          <a:prstGeom prst="rect">
            <a:avLst/>
          </a:prstGeom>
        </p:spPr>
        <p:txBody>
          <a:bodyPr wrap="square" lIns="0" tIns="0" rIns="0" bIns="0">
            <a:spAutoFit/>
          </a:bodyPr>
          <a:lstStyle>
            <a:lvl1pPr>
              <a:defRPr sz="3600" b="0" i="0">
                <a:solidFill>
                  <a:srgbClr val="152C4C"/>
                </a:solidFill>
                <a:latin typeface="Calibri"/>
                <a:cs typeface="Calibri"/>
              </a:defRPr>
            </a:lvl1pPr>
          </a:lstStyle>
          <a:p>
            <a:endParaRPr/>
          </a:p>
        </p:txBody>
      </p:sp>
      <p:sp>
        <p:nvSpPr>
          <p:cNvPr id="3" name="Holder 3"/>
          <p:cNvSpPr>
            <a:spLocks noGrp="1"/>
          </p:cNvSpPr>
          <p:nvPr>
            <p:ph type="body" idx="1"/>
          </p:nvPr>
        </p:nvSpPr>
        <p:spPr>
          <a:xfrm>
            <a:off x="1116335" y="1704850"/>
            <a:ext cx="10264927" cy="307777"/>
          </a:xfrm>
          <a:prstGeom prst="rect">
            <a:avLst/>
          </a:prstGeom>
        </p:spPr>
        <p:txBody>
          <a:bodyPr wrap="square" lIns="0" tIns="0" rIns="0" bIns="0">
            <a:spAutoFit/>
          </a:bodyPr>
          <a:lstStyle>
            <a:lvl1pPr>
              <a:defRPr sz="2000" b="0" i="0">
                <a:solidFill>
                  <a:srgbClr val="004485"/>
                </a:solidFill>
                <a:latin typeface="Calibri"/>
                <a:cs typeface="Calibri"/>
              </a:defRPr>
            </a:lvl1pPr>
          </a:lstStyle>
          <a:p>
            <a:endParaRPr/>
          </a:p>
        </p:txBody>
      </p:sp>
      <p:sp>
        <p:nvSpPr>
          <p:cNvPr id="4" name="Holder 4"/>
          <p:cNvSpPr>
            <a:spLocks noGrp="1"/>
          </p:cNvSpPr>
          <p:nvPr>
            <p:ph type="ftr" sz="quarter" idx="5"/>
          </p:nvPr>
        </p:nvSpPr>
        <p:spPr>
          <a:xfrm>
            <a:off x="537431" y="6535592"/>
            <a:ext cx="3756640" cy="166712"/>
          </a:xfrm>
          <a:prstGeom prst="rect">
            <a:avLst/>
          </a:prstGeom>
        </p:spPr>
        <p:txBody>
          <a:bodyPr wrap="square" lIns="0" tIns="0" rIns="0" bIns="0">
            <a:spAutoFit/>
          </a:bodyPr>
          <a:lstStyle>
            <a:lvl1pPr>
              <a:defRPr sz="1209" b="0" i="0">
                <a:solidFill>
                  <a:srgbClr val="152C4C"/>
                </a:solidFill>
                <a:latin typeface="Calibri"/>
                <a:cs typeface="Calibri"/>
              </a:defRPr>
            </a:lvl1pPr>
          </a:lstStyle>
          <a:p>
            <a:pPr marL="15356">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lang="it-IT" spc="-12"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10/3/23</a:t>
            </a:fld>
            <a:endParaRPr lang="en-US"/>
          </a:p>
        </p:txBody>
      </p:sp>
      <p:sp>
        <p:nvSpPr>
          <p:cNvPr id="6" name="Holder 6"/>
          <p:cNvSpPr>
            <a:spLocks noGrp="1"/>
          </p:cNvSpPr>
          <p:nvPr>
            <p:ph type="sldNum" sz="quarter" idx="7"/>
          </p:nvPr>
        </p:nvSpPr>
        <p:spPr>
          <a:xfrm>
            <a:off x="11347420" y="6492819"/>
            <a:ext cx="291748" cy="436017"/>
          </a:xfrm>
          <a:prstGeom prst="rect">
            <a:avLst/>
          </a:prstGeom>
        </p:spPr>
        <p:txBody>
          <a:bodyPr wrap="square" lIns="0" tIns="0" rIns="0" bIns="0">
            <a:spAutoFit/>
          </a:bodyPr>
          <a:lstStyle>
            <a:lvl1pPr>
              <a:defRPr sz="1451" b="0" i="0">
                <a:solidFill>
                  <a:srgbClr val="004485"/>
                </a:solidFill>
                <a:latin typeface="Times New Roman"/>
                <a:cs typeface="Times New Roman"/>
              </a:defRPr>
            </a:lvl1pPr>
          </a:lstStyle>
          <a:p>
            <a:pPr marL="46067">
              <a:lnSpc>
                <a:spcPts val="1705"/>
              </a:lnSpc>
            </a:pPr>
            <a:fld id="{81D60167-4931-47E6-BA6A-407CBD079E47}" type="slidenum">
              <a:rPr lang="it-IT" spc="-30" smtClean="0"/>
              <a:pPr marL="46067">
                <a:lnSpc>
                  <a:spcPts val="1705"/>
                </a:lnSpc>
              </a:pPr>
              <a:t>‹N›</a:t>
            </a:fld>
            <a:endParaRPr lang="it-IT" spc="-30" dirty="0"/>
          </a:p>
        </p:txBody>
      </p:sp>
    </p:spTree>
    <p:extLst>
      <p:ext uri="{BB962C8B-B14F-4D97-AF65-F5344CB8AC3E}">
        <p14:creationId xmlns:p14="http://schemas.microsoft.com/office/powerpoint/2010/main" val="312949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defRPr>
          <a:latin typeface="+mj-lt"/>
          <a:ea typeface="+mj-ea"/>
          <a:cs typeface="+mj-cs"/>
        </a:defRPr>
      </a:lvl1pPr>
    </p:titleStyle>
    <p:bodyStyle>
      <a:lvl1pPr marL="0">
        <a:defRPr>
          <a:latin typeface="+mn-lt"/>
          <a:ea typeface="+mn-ea"/>
          <a:cs typeface="+mn-cs"/>
        </a:defRPr>
      </a:lvl1pPr>
      <a:lvl2pPr marL="552801">
        <a:defRPr>
          <a:latin typeface="+mn-lt"/>
          <a:ea typeface="+mn-ea"/>
          <a:cs typeface="+mn-cs"/>
        </a:defRPr>
      </a:lvl2pPr>
      <a:lvl3pPr marL="1105601">
        <a:defRPr>
          <a:latin typeface="+mn-lt"/>
          <a:ea typeface="+mn-ea"/>
          <a:cs typeface="+mn-cs"/>
        </a:defRPr>
      </a:lvl3pPr>
      <a:lvl4pPr marL="1658402">
        <a:defRPr>
          <a:latin typeface="+mn-lt"/>
          <a:ea typeface="+mn-ea"/>
          <a:cs typeface="+mn-cs"/>
        </a:defRPr>
      </a:lvl4pPr>
      <a:lvl5pPr marL="2211202">
        <a:defRPr>
          <a:latin typeface="+mn-lt"/>
          <a:ea typeface="+mn-ea"/>
          <a:cs typeface="+mn-cs"/>
        </a:defRPr>
      </a:lvl5pPr>
      <a:lvl6pPr marL="2764003">
        <a:defRPr>
          <a:latin typeface="+mn-lt"/>
          <a:ea typeface="+mn-ea"/>
          <a:cs typeface="+mn-cs"/>
        </a:defRPr>
      </a:lvl6pPr>
      <a:lvl7pPr marL="3316803">
        <a:defRPr>
          <a:latin typeface="+mn-lt"/>
          <a:ea typeface="+mn-ea"/>
          <a:cs typeface="+mn-cs"/>
        </a:defRPr>
      </a:lvl7pPr>
      <a:lvl8pPr marL="3869604">
        <a:defRPr>
          <a:latin typeface="+mn-lt"/>
          <a:ea typeface="+mn-ea"/>
          <a:cs typeface="+mn-cs"/>
        </a:defRPr>
      </a:lvl8pPr>
      <a:lvl9pPr marL="4422404">
        <a:defRPr>
          <a:latin typeface="+mn-lt"/>
          <a:ea typeface="+mn-ea"/>
          <a:cs typeface="+mn-cs"/>
        </a:defRPr>
      </a:lvl9pPr>
    </p:bodyStyle>
    <p:otherStyle>
      <a:lvl1pPr marL="0">
        <a:defRPr>
          <a:latin typeface="+mn-lt"/>
          <a:ea typeface="+mn-ea"/>
          <a:cs typeface="+mn-cs"/>
        </a:defRPr>
      </a:lvl1pPr>
      <a:lvl2pPr marL="552801">
        <a:defRPr>
          <a:latin typeface="+mn-lt"/>
          <a:ea typeface="+mn-ea"/>
          <a:cs typeface="+mn-cs"/>
        </a:defRPr>
      </a:lvl2pPr>
      <a:lvl3pPr marL="1105601">
        <a:defRPr>
          <a:latin typeface="+mn-lt"/>
          <a:ea typeface="+mn-ea"/>
          <a:cs typeface="+mn-cs"/>
        </a:defRPr>
      </a:lvl3pPr>
      <a:lvl4pPr marL="1658402">
        <a:defRPr>
          <a:latin typeface="+mn-lt"/>
          <a:ea typeface="+mn-ea"/>
          <a:cs typeface="+mn-cs"/>
        </a:defRPr>
      </a:lvl4pPr>
      <a:lvl5pPr marL="2211202">
        <a:defRPr>
          <a:latin typeface="+mn-lt"/>
          <a:ea typeface="+mn-ea"/>
          <a:cs typeface="+mn-cs"/>
        </a:defRPr>
      </a:lvl5pPr>
      <a:lvl6pPr marL="2764003">
        <a:defRPr>
          <a:latin typeface="+mn-lt"/>
          <a:ea typeface="+mn-ea"/>
          <a:cs typeface="+mn-cs"/>
        </a:defRPr>
      </a:lvl6pPr>
      <a:lvl7pPr marL="3316803">
        <a:defRPr>
          <a:latin typeface="+mn-lt"/>
          <a:ea typeface="+mn-ea"/>
          <a:cs typeface="+mn-cs"/>
        </a:defRPr>
      </a:lvl7pPr>
      <a:lvl8pPr marL="3869604">
        <a:defRPr>
          <a:latin typeface="+mn-lt"/>
          <a:ea typeface="+mn-ea"/>
          <a:cs typeface="+mn-cs"/>
        </a:defRPr>
      </a:lvl8pPr>
      <a:lvl9pPr marL="442240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DD/MM/YY</a:t>
            </a:r>
            <a:endParaRPr lang="it-IT"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Worshop</a:t>
            </a: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A6F884F7-C5C1-924C-BB32-5EF767BDAEB9}" type="slidenum">
              <a:rPr lang="it-IT"/>
              <a:pPr/>
              <a:t>‹N›</a:t>
            </a:fld>
            <a:endParaRPr lang="it-IT"/>
          </a:p>
        </p:txBody>
      </p:sp>
    </p:spTree>
    <p:extLst>
      <p:ext uri="{BB962C8B-B14F-4D97-AF65-F5344CB8AC3E}">
        <p14:creationId xmlns:p14="http://schemas.microsoft.com/office/powerpoint/2010/main" val="1200106407"/>
      </p:ext>
    </p:extLst>
  </p:cSld>
  <p:clrMap bg1="lt1" tx1="dk1" bg2="lt2" tx2="dk2" accent1="accent1" accent2="accent2" accent3="accent3" accent4="accent4" accent5="accent5" accent6="accent6" hlink="hlink" folHlink="folHlink"/>
  <p:sldLayoutIdLst>
    <p:sldLayoutId id="2147483721" r:id="rId1"/>
    <p:sldLayoutId id="2147483722" r:id="rId2"/>
  </p:sldLayoutIdLst>
  <p:hf sldNum="0" hdr="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C1BB89-1413-E1E2-1121-57357E94767C}"/>
              </a:ext>
            </a:extLst>
          </p:cNvPr>
          <p:cNvSpPr>
            <a:spLocks noChangeArrowheads="1"/>
          </p:cNvSpPr>
          <p:nvPr/>
        </p:nvSpPr>
        <p:spPr bwMode="auto">
          <a:xfrm>
            <a:off x="0" y="0"/>
            <a:ext cx="12192000" cy="685800"/>
          </a:xfrm>
          <a:prstGeom prst="rect">
            <a:avLst/>
          </a:prstGeom>
          <a:gradFill rotWithShape="0">
            <a:gsLst>
              <a:gs pos="0">
                <a:srgbClr val="3366FF"/>
              </a:gs>
              <a:gs pos="100000">
                <a:srgbClr val="CCE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GB" altLang="it-IT" sz="4000">
              <a:solidFill>
                <a:srgbClr val="000066"/>
              </a:solidFill>
            </a:endParaRPr>
          </a:p>
        </p:txBody>
      </p:sp>
      <p:sp>
        <p:nvSpPr>
          <p:cNvPr id="1027" name="Rectangle 3">
            <a:extLst>
              <a:ext uri="{FF2B5EF4-FFF2-40B4-BE49-F238E27FC236}">
                <a16:creationId xmlns:a16="http://schemas.microsoft.com/office/drawing/2014/main" id="{9CC277D6-E0A1-8ACA-14E2-E8C1440FD53E}"/>
              </a:ext>
            </a:extLst>
          </p:cNvPr>
          <p:cNvSpPr>
            <a:spLocks noChangeArrowheads="1"/>
          </p:cNvSpPr>
          <p:nvPr/>
        </p:nvSpPr>
        <p:spPr bwMode="auto">
          <a:xfrm>
            <a:off x="0" y="6599238"/>
            <a:ext cx="12192000" cy="258762"/>
          </a:xfrm>
          <a:prstGeom prst="rect">
            <a:avLst/>
          </a:prstGeom>
          <a:gradFill rotWithShape="0">
            <a:gsLst>
              <a:gs pos="0">
                <a:srgbClr val="3366FF"/>
              </a:gs>
              <a:gs pos="100000">
                <a:srgbClr val="99C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400"/>
          </a:p>
        </p:txBody>
      </p:sp>
      <p:sp>
        <p:nvSpPr>
          <p:cNvPr id="1028" name="Rectangle 4">
            <a:extLst>
              <a:ext uri="{FF2B5EF4-FFF2-40B4-BE49-F238E27FC236}">
                <a16:creationId xmlns:a16="http://schemas.microsoft.com/office/drawing/2014/main" id="{AA0864FE-D566-0F4B-DE6F-039E3CDC42E3}"/>
              </a:ext>
            </a:extLst>
          </p:cNvPr>
          <p:cNvSpPr>
            <a:spLocks noGrp="1" noChangeArrowheads="1"/>
          </p:cNvSpPr>
          <p:nvPr>
            <p:ph type="title"/>
          </p:nvPr>
        </p:nvSpPr>
        <p:spPr bwMode="auto">
          <a:xfrm>
            <a:off x="899585" y="6350"/>
            <a:ext cx="10035116"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GB" altLang="it-IT"/>
          </a:p>
        </p:txBody>
      </p:sp>
      <p:sp>
        <p:nvSpPr>
          <p:cNvPr id="1029" name="Rectangle 5">
            <a:extLst>
              <a:ext uri="{FF2B5EF4-FFF2-40B4-BE49-F238E27FC236}">
                <a16:creationId xmlns:a16="http://schemas.microsoft.com/office/drawing/2014/main" id="{8B04F78B-AC0E-CFC2-F8C0-B5AA055F85D1}"/>
              </a:ext>
            </a:extLst>
          </p:cNvPr>
          <p:cNvSpPr>
            <a:spLocks noGrp="1" noChangeArrowheads="1"/>
          </p:cNvSpPr>
          <p:nvPr>
            <p:ph type="body" idx="1"/>
          </p:nvPr>
        </p:nvSpPr>
        <p:spPr bwMode="auto">
          <a:xfrm>
            <a:off x="203200" y="688975"/>
            <a:ext cx="11887200"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altLang="it-IT"/>
          </a:p>
          <a:p>
            <a:pPr lvl="1"/>
            <a:endParaRPr lang="en-GB" altLang="it-IT"/>
          </a:p>
          <a:p>
            <a:pPr lvl="2"/>
            <a:endParaRPr lang="en-GB" altLang="it-IT"/>
          </a:p>
          <a:p>
            <a:pPr lvl="3"/>
            <a:endParaRPr lang="en-GB" altLang="it-IT"/>
          </a:p>
          <a:p>
            <a:pPr lvl="4"/>
            <a:endParaRPr lang="en-GB" altLang="it-IT"/>
          </a:p>
        </p:txBody>
      </p:sp>
      <p:sp>
        <p:nvSpPr>
          <p:cNvPr id="4102" name="Rectangle 6">
            <a:extLst>
              <a:ext uri="{FF2B5EF4-FFF2-40B4-BE49-F238E27FC236}">
                <a16:creationId xmlns:a16="http://schemas.microsoft.com/office/drawing/2014/main" id="{C1772D32-7D68-30BC-551C-3AECF5C31666}"/>
              </a:ext>
            </a:extLst>
          </p:cNvPr>
          <p:cNvSpPr>
            <a:spLocks noGrp="1" noChangeArrowheads="1"/>
          </p:cNvSpPr>
          <p:nvPr>
            <p:ph type="dt" sz="half" idx="2"/>
          </p:nvPr>
        </p:nvSpPr>
        <p:spPr bwMode="auto">
          <a:xfrm>
            <a:off x="9213852" y="6553200"/>
            <a:ext cx="2051049"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2060"/>
                </a:solidFill>
                <a:latin typeface="Arial" charset="0"/>
                <a:ea typeface="+mn-ea"/>
                <a:cs typeface="+mn-cs"/>
              </a:defRPr>
            </a:lvl1pPr>
          </a:lstStyle>
          <a:p>
            <a:pPr>
              <a:defRPr/>
            </a:pPr>
            <a:r>
              <a:rPr lang="en-US"/>
              <a:t>13-11-2012</a:t>
            </a:r>
          </a:p>
        </p:txBody>
      </p:sp>
      <p:sp>
        <p:nvSpPr>
          <p:cNvPr id="4103" name="Rectangle 7">
            <a:extLst>
              <a:ext uri="{FF2B5EF4-FFF2-40B4-BE49-F238E27FC236}">
                <a16:creationId xmlns:a16="http://schemas.microsoft.com/office/drawing/2014/main" id="{F2FE719F-0747-DB14-777E-41136E4605C5}"/>
              </a:ext>
            </a:extLst>
          </p:cNvPr>
          <p:cNvSpPr>
            <a:spLocks noGrp="1" noChangeArrowheads="1"/>
          </p:cNvSpPr>
          <p:nvPr>
            <p:ph type="ftr" sz="quarter" idx="3"/>
          </p:nvPr>
        </p:nvSpPr>
        <p:spPr bwMode="auto">
          <a:xfrm>
            <a:off x="3435351" y="6548438"/>
            <a:ext cx="5778500" cy="309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2060"/>
                </a:solidFill>
                <a:latin typeface="Arial" charset="0"/>
                <a:ea typeface="+mn-ea"/>
                <a:cs typeface="+mn-cs"/>
              </a:defRPr>
            </a:lvl1pPr>
          </a:lstStyle>
          <a:p>
            <a:pPr>
              <a:defRPr/>
            </a:pPr>
            <a:r>
              <a:rPr lang="en-US"/>
              <a:t>CMS Italia - Bologna</a:t>
            </a:r>
          </a:p>
        </p:txBody>
      </p:sp>
      <p:sp>
        <p:nvSpPr>
          <p:cNvPr id="4104" name="Rectangle 8">
            <a:extLst>
              <a:ext uri="{FF2B5EF4-FFF2-40B4-BE49-F238E27FC236}">
                <a16:creationId xmlns:a16="http://schemas.microsoft.com/office/drawing/2014/main" id="{A49B1DAE-EB37-DB91-F33A-1ACB9755D6BC}"/>
              </a:ext>
            </a:extLst>
          </p:cNvPr>
          <p:cNvSpPr>
            <a:spLocks noGrp="1" noChangeArrowheads="1"/>
          </p:cNvSpPr>
          <p:nvPr>
            <p:ph type="sldNum" sz="quarter" idx="4"/>
          </p:nvPr>
        </p:nvSpPr>
        <p:spPr bwMode="auto">
          <a:xfrm>
            <a:off x="11176000" y="6538913"/>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2060"/>
                </a:solidFill>
              </a:defRPr>
            </a:lvl1pPr>
          </a:lstStyle>
          <a:p>
            <a:fld id="{228F54C9-4B42-EF48-8EA4-8BCD9FA7EE4A}" type="slidenum">
              <a:rPr lang="en-US" altLang="it-IT"/>
              <a:pPr/>
              <a:t>‹N›</a:t>
            </a:fld>
            <a:endParaRPr lang="en-US" altLang="it-IT"/>
          </a:p>
        </p:txBody>
      </p:sp>
      <p:pic>
        <p:nvPicPr>
          <p:cNvPr id="1033" name="Picture 9" descr="cms-logo">
            <a:extLst>
              <a:ext uri="{FF2B5EF4-FFF2-40B4-BE49-F238E27FC236}">
                <a16:creationId xmlns:a16="http://schemas.microsoft.com/office/drawing/2014/main" id="{56B25A6E-62B8-3D77-645C-6AC7B8653C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3176"/>
            <a:ext cx="912284"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a:extLst>
              <a:ext uri="{FF2B5EF4-FFF2-40B4-BE49-F238E27FC236}">
                <a16:creationId xmlns:a16="http://schemas.microsoft.com/office/drawing/2014/main" id="{CEAE6317-9607-6DFC-8981-EB76A8EBDB45}"/>
              </a:ext>
            </a:extLst>
          </p:cNvPr>
          <p:cNvSpPr txBox="1">
            <a:spLocks noChangeArrowheads="1"/>
          </p:cNvSpPr>
          <p:nvPr/>
        </p:nvSpPr>
        <p:spPr bwMode="auto">
          <a:xfrm>
            <a:off x="0" y="6553201"/>
            <a:ext cx="349673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b="1">
                <a:solidFill>
                  <a:srgbClr val="002060"/>
                </a:solidFill>
              </a:rPr>
              <a:t>G.Donvito, C.Grandi</a:t>
            </a:r>
            <a:endParaRPr lang="en-US" sz="2400">
              <a:solidFill>
                <a:srgbClr val="002060"/>
              </a:solidFill>
              <a:latin typeface="Times New Roman" charset="0"/>
            </a:endParaRPr>
          </a:p>
        </p:txBody>
      </p:sp>
      <p:pic>
        <p:nvPicPr>
          <p:cNvPr id="1035" name="Picture 2" descr="Logo INFN 2.gif">
            <a:extLst>
              <a:ext uri="{FF2B5EF4-FFF2-40B4-BE49-F238E27FC236}">
                <a16:creationId xmlns:a16="http://schemas.microsoft.com/office/drawing/2014/main" id="{37B6ADD8-1402-AC01-C6EB-E68554E1EE9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48484" y="0"/>
            <a:ext cx="92286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54463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p:txStyles>
    <p:titleStyle>
      <a:lvl1pPr algn="ctr" rtl="0" eaLnBrk="0" fontAlgn="base" hangingPunct="0">
        <a:spcBef>
          <a:spcPct val="0"/>
        </a:spcBef>
        <a:spcAft>
          <a:spcPct val="0"/>
        </a:spcAft>
        <a:defRPr sz="4000">
          <a:solidFill>
            <a:srgbClr val="000066"/>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5pPr>
      <a:lvl6pPr marL="457200" algn="ctr" rtl="0" fontAlgn="base">
        <a:spcBef>
          <a:spcPct val="0"/>
        </a:spcBef>
        <a:spcAft>
          <a:spcPct val="0"/>
        </a:spcAft>
        <a:defRPr sz="4000">
          <a:solidFill>
            <a:srgbClr val="000066"/>
          </a:solidFill>
          <a:latin typeface="Arial" charset="0"/>
        </a:defRPr>
      </a:lvl6pPr>
      <a:lvl7pPr marL="914400" algn="ctr" rtl="0" fontAlgn="base">
        <a:spcBef>
          <a:spcPct val="0"/>
        </a:spcBef>
        <a:spcAft>
          <a:spcPct val="0"/>
        </a:spcAft>
        <a:defRPr sz="4000">
          <a:solidFill>
            <a:srgbClr val="000066"/>
          </a:solidFill>
          <a:latin typeface="Arial" charset="0"/>
        </a:defRPr>
      </a:lvl7pPr>
      <a:lvl8pPr marL="1371600" algn="ctr" rtl="0" fontAlgn="base">
        <a:spcBef>
          <a:spcPct val="0"/>
        </a:spcBef>
        <a:spcAft>
          <a:spcPct val="0"/>
        </a:spcAft>
        <a:defRPr sz="4000">
          <a:solidFill>
            <a:srgbClr val="000066"/>
          </a:solidFill>
          <a:latin typeface="Arial" charset="0"/>
        </a:defRPr>
      </a:lvl8pPr>
      <a:lvl9pPr marL="1828800" algn="ctr" rtl="0" fontAlgn="base">
        <a:spcBef>
          <a:spcPct val="0"/>
        </a:spcBef>
        <a:spcAft>
          <a:spcPct val="0"/>
        </a:spcAft>
        <a:defRPr sz="4000">
          <a:solidFill>
            <a:srgbClr val="000066"/>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noProof="0">
                <a:solidFill>
                  <a:prstClr val="black">
                    <a:tint val="75000"/>
                  </a:prstClr>
                </a:solidFill>
              </a:rPr>
              <a:t>Davide Salomoni</a:t>
            </a:r>
            <a:endParaRPr lang="en-US" noProof="0"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solidFill>
                  <a:prstClr val="black">
                    <a:tint val="75000"/>
                  </a:prstClr>
                </a:solidFill>
              </a:rPr>
              <a:t>Ibergrid 2022</a:t>
            </a:r>
            <a:endParaRPr lang="en-US" noProof="0"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02120" y="12700"/>
            <a:ext cx="2089694" cy="1282472"/>
          </a:xfrm>
          <a:prstGeom prst="rect">
            <a:avLst/>
          </a:prstGeom>
        </p:spPr>
      </p:pic>
      <p:sp>
        <p:nvSpPr>
          <p:cNvPr id="8" name="Line 20"/>
          <p:cNvSpPr>
            <a:spLocks noChangeShapeType="1"/>
          </p:cNvSpPr>
          <p:nvPr userDrawn="1"/>
        </p:nvSpPr>
        <p:spPr bwMode="auto">
          <a:xfrm>
            <a:off x="2339713" y="304800"/>
            <a:ext cx="7162800" cy="0"/>
          </a:xfrm>
          <a:prstGeom prst="line">
            <a:avLst/>
          </a:prstGeom>
          <a:noFill/>
          <a:ln w="76200">
            <a:solidFill>
              <a:srgbClr val="000066"/>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
        <p:nvSpPr>
          <p:cNvPr id="9" name="Line 19"/>
          <p:cNvSpPr>
            <a:spLocks noChangeShapeType="1"/>
          </p:cNvSpPr>
          <p:nvPr userDrawn="1"/>
        </p:nvSpPr>
        <p:spPr bwMode="auto">
          <a:xfrm>
            <a:off x="2225413" y="152400"/>
            <a:ext cx="7505700" cy="0"/>
          </a:xfrm>
          <a:prstGeom prst="line">
            <a:avLst/>
          </a:prstGeom>
          <a:noFill/>
          <a:ln w="762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Tree>
    <p:extLst>
      <p:ext uri="{BB962C8B-B14F-4D97-AF65-F5344CB8AC3E}">
        <p14:creationId xmlns:p14="http://schemas.microsoft.com/office/powerpoint/2010/main" val="103935713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noProof="0">
                <a:solidFill>
                  <a:prstClr val="black">
                    <a:tint val="75000"/>
                  </a:prstClr>
                </a:solidFill>
              </a:rPr>
              <a:t>S. Stalio, D. Michelotto</a:t>
            </a:r>
            <a:endParaRPr lang="en-US" noProof="0"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solidFill>
                  <a:prstClr val="black">
                    <a:tint val="75000"/>
                  </a:prstClr>
                </a:solidFill>
              </a:rPr>
              <a:t>INFN DataCloud for T2</a:t>
            </a:r>
            <a:endParaRPr lang="en-US" noProof="0"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A8ED0-FD20-44DD-A327-F4E81162D0AA}" type="slidenum">
              <a:rPr lang="en-US" noProof="0" smtClean="0">
                <a:solidFill>
                  <a:prstClr val="black">
                    <a:tint val="75000"/>
                  </a:prstClr>
                </a:solidFill>
              </a:rPr>
              <a:pPr/>
              <a:t>‹N›</a:t>
            </a:fld>
            <a:endParaRPr lang="en-US" noProof="0">
              <a:solidFill>
                <a:prstClr val="black">
                  <a:tint val="75000"/>
                </a:prstClr>
              </a:solidFill>
            </a:endParaRPr>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2120" y="12700"/>
            <a:ext cx="2089694" cy="1282472"/>
          </a:xfrm>
          <a:prstGeom prst="rect">
            <a:avLst/>
          </a:prstGeom>
        </p:spPr>
      </p:pic>
      <p:sp>
        <p:nvSpPr>
          <p:cNvPr id="8" name="Line 20"/>
          <p:cNvSpPr>
            <a:spLocks noChangeShapeType="1"/>
          </p:cNvSpPr>
          <p:nvPr userDrawn="1"/>
        </p:nvSpPr>
        <p:spPr bwMode="auto">
          <a:xfrm>
            <a:off x="2339713" y="304800"/>
            <a:ext cx="7162800" cy="0"/>
          </a:xfrm>
          <a:prstGeom prst="line">
            <a:avLst/>
          </a:prstGeom>
          <a:noFill/>
          <a:ln w="76200">
            <a:solidFill>
              <a:srgbClr val="000066"/>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
        <p:nvSpPr>
          <p:cNvPr id="9" name="Line 19"/>
          <p:cNvSpPr>
            <a:spLocks noChangeShapeType="1"/>
          </p:cNvSpPr>
          <p:nvPr userDrawn="1"/>
        </p:nvSpPr>
        <p:spPr bwMode="auto">
          <a:xfrm>
            <a:off x="2225413" y="152400"/>
            <a:ext cx="7505700" cy="0"/>
          </a:xfrm>
          <a:prstGeom prst="line">
            <a:avLst/>
          </a:prstGeom>
          <a:noFill/>
          <a:ln w="762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noProof="0">
              <a:solidFill>
                <a:prstClr val="black"/>
              </a:solidFill>
            </a:endParaRPr>
          </a:p>
        </p:txBody>
      </p:sp>
    </p:spTree>
    <p:extLst>
      <p:ext uri="{BB962C8B-B14F-4D97-AF65-F5344CB8AC3E}">
        <p14:creationId xmlns:p14="http://schemas.microsoft.com/office/powerpoint/2010/main" val="31477843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065" y="336207"/>
            <a:ext cx="11001335" cy="770128"/>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EC5414"/>
              </a:buClr>
              <a:buSzPts val="1400"/>
              <a:buFont typeface="Corbel"/>
              <a:buNone/>
              <a:defRPr sz="4400" b="1" i="1" u="none" strike="noStrike" cap="none">
                <a:solidFill>
                  <a:srgbClr val="EC5414"/>
                </a:solidFill>
                <a:latin typeface="Corbel"/>
                <a:ea typeface="Corbel"/>
                <a:cs typeface="Corbel"/>
                <a:sym typeface="Corbe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411159" y="1419541"/>
            <a:ext cx="9473963" cy="374781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descr="Elixir-Ita_LOGO.png"/>
          <p:cNvPicPr preferRelativeResize="0"/>
          <p:nvPr/>
        </p:nvPicPr>
        <p:blipFill rotWithShape="1">
          <a:blip r:embed="rId14">
            <a:alphaModFix/>
          </a:blip>
          <a:srcRect/>
          <a:stretch/>
        </p:blipFill>
        <p:spPr>
          <a:xfrm>
            <a:off x="10138213" y="0"/>
            <a:ext cx="2053787" cy="1267002"/>
          </a:xfrm>
          <a:prstGeom prst="rect">
            <a:avLst/>
          </a:prstGeom>
          <a:noFill/>
          <a:ln>
            <a:noFill/>
          </a:ln>
        </p:spPr>
      </p:pic>
    </p:spTree>
    <p:extLst>
      <p:ext uri="{BB962C8B-B14F-4D97-AF65-F5344CB8AC3E}">
        <p14:creationId xmlns:p14="http://schemas.microsoft.com/office/powerpoint/2010/main" val="1116794845"/>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95.xml"/><Relationship Id="rId4" Type="http://schemas.openxmlformats.org/officeDocument/2006/relationships/image" Target="../media/image148.jpg"/></Relationships>
</file>

<file path=ppt/slides/_rels/slide10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00.xml"/></Relationships>
</file>

<file path=ppt/slides/_rels/slide110.xml.rels><?xml version="1.0" encoding="UTF-8" standalone="yes"?>
<Relationships xmlns="http://schemas.openxmlformats.org/package/2006/relationships"><Relationship Id="rId2" Type="http://schemas.openxmlformats.org/officeDocument/2006/relationships/hyperlink" Target="mailto:donvit@infn.it" TargetMode="Externa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hyperlink" Target="http://www.cloud.infn.i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63.jpe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gif"/><Relationship Id="rId7" Type="http://schemas.openxmlformats.org/officeDocument/2006/relationships/image" Target="../media/image82.jpeg"/><Relationship Id="rId12"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81.jpeg"/><Relationship Id="rId11" Type="http://schemas.openxmlformats.org/officeDocument/2006/relationships/image" Target="../media/image85.pn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image" Target="../media/image79.gif"/><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hyperlink" Target="http://stratuslab.eu/"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hyperlink" Target="http://futuregrid.org/"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 Id="rId4" Type="http://schemas.openxmlformats.org/officeDocument/2006/relationships/image" Target="../media/image94.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my.cloud.infn.it/" TargetMode="Externa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cloud.infn.it/" TargetMode="Externa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23.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6.png"/><Relationship Id="rId7" Type="http://schemas.openxmlformats.org/officeDocument/2006/relationships/customXml" Target="../ink/ink1.xml"/><Relationship Id="rId2" Type="http://schemas.openxmlformats.org/officeDocument/2006/relationships/image" Target="../media/image115.png"/><Relationship Id="rId1" Type="http://schemas.openxmlformats.org/officeDocument/2006/relationships/slideLayout" Target="../slideLayouts/slideLayout3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customXml" Target="../ink/ink2.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9.xml"/><Relationship Id="rId4" Type="http://schemas.openxmlformats.org/officeDocument/2006/relationships/image" Target="../media/image122.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4.xml"/><Relationship Id="rId6" Type="http://schemas.openxmlformats.org/officeDocument/2006/relationships/image" Target="../media/image128.png"/><Relationship Id="rId5" Type="http://schemas.openxmlformats.org/officeDocument/2006/relationships/image" Target="../media/image127.jpg"/><Relationship Id="rId4" Type="http://schemas.openxmlformats.org/officeDocument/2006/relationships/image" Target="../media/image126.jpg"/></Relationships>
</file>

<file path=ppt/slides/_rels/slide8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31.xml"/><Relationship Id="rId6" Type="http://schemas.openxmlformats.org/officeDocument/2006/relationships/image" Target="../media/image134.png"/><Relationship Id="rId5" Type="http://schemas.openxmlformats.org/officeDocument/2006/relationships/hyperlink" Target="https://www.terabit-project.it/" TargetMode="External"/><Relationship Id="rId4" Type="http://schemas.openxmlformats.org/officeDocument/2006/relationships/image" Target="../media/image127.jpg"/></Relationships>
</file>

<file path=ppt/slides/_rels/slide8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4.xml"/><Relationship Id="rId5" Type="http://schemas.openxmlformats.org/officeDocument/2006/relationships/image" Target="../media/image130.png"/><Relationship Id="rId4" Type="http://schemas.openxmlformats.org/officeDocument/2006/relationships/image" Target="../media/image135.png"/></Relationships>
</file>

<file path=ppt/slides/_rels/slide8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131.png"/><Relationship Id="rId5" Type="http://schemas.openxmlformats.org/officeDocument/2006/relationships/image" Target="../media/image136.png"/><Relationship Id="rId4" Type="http://schemas.openxmlformats.org/officeDocument/2006/relationships/image" Target="../media/image127.jpg"/></Relationships>
</file>

<file path=ppt/slides/_rels/slide8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37.png"/><Relationship Id="rId1" Type="http://schemas.openxmlformats.org/officeDocument/2006/relationships/slideLayout" Target="../slideLayouts/slideLayout24.xml"/><Relationship Id="rId4" Type="http://schemas.openxmlformats.org/officeDocument/2006/relationships/image" Target="../media/image12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3.xml"/><Relationship Id="rId4" Type="http://schemas.openxmlformats.org/officeDocument/2006/relationships/image" Target="../media/image141.png"/></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3.xml"/><Relationship Id="rId4" Type="http://schemas.openxmlformats.org/officeDocument/2006/relationships/image" Target="../media/image142.png"/></Relationships>
</file>

<file path=ppt/slides/_rels/slide9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83.xml"/><Relationship Id="rId5" Type="http://schemas.openxmlformats.org/officeDocument/2006/relationships/image" Target="../media/image144.jpg"/><Relationship Id="rId4" Type="http://schemas.openxmlformats.org/officeDocument/2006/relationships/image" Target="../media/image23.png"/></Relationships>
</file>

<file path=ppt/slides/_rels/slide97.xml.rels><?xml version="1.0" encoding="UTF-8" standalone="yes"?>
<Relationships xmlns="http://schemas.openxmlformats.org/package/2006/relationships"><Relationship Id="rId3" Type="http://schemas.openxmlformats.org/officeDocument/2006/relationships/hyperlink" Target="https://www.physicamedica.com/article/S1120-1797(21)00320-3/fulltext" TargetMode="External"/><Relationship Id="rId2" Type="http://schemas.openxmlformats.org/officeDocument/2006/relationships/image" Target="../media/image145.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Un concetto genetico astratto">
            <a:extLst>
              <a:ext uri="{FF2B5EF4-FFF2-40B4-BE49-F238E27FC236}">
                <a16:creationId xmlns:a16="http://schemas.microsoft.com/office/drawing/2014/main" id="{23EDF826-D855-2BF5-E621-FEEF225A1EE6}"/>
              </a:ext>
            </a:extLst>
          </p:cNvPr>
          <p:cNvPicPr>
            <a:picLocks noChangeAspect="1"/>
          </p:cNvPicPr>
          <p:nvPr/>
        </p:nvPicPr>
        <p:blipFill rotWithShape="1">
          <a:blip r:embed="rId2"/>
          <a:srcRect t="25613" b="18137"/>
          <a:stretch/>
        </p:blipFill>
        <p:spPr>
          <a:xfrm>
            <a:off x="1" y="-4463"/>
            <a:ext cx="12191999" cy="6858000"/>
          </a:xfrm>
          <a:prstGeom prst="rect">
            <a:avLst/>
          </a:prstGeom>
        </p:spPr>
      </p:pic>
      <p:sp>
        <p:nvSpPr>
          <p:cNvPr id="2" name="Titolo 1">
            <a:extLst>
              <a:ext uri="{FF2B5EF4-FFF2-40B4-BE49-F238E27FC236}">
                <a16:creationId xmlns:a16="http://schemas.microsoft.com/office/drawing/2014/main" id="{C691ED7C-22B7-B3B9-467B-8B40F9FEC8A7}"/>
              </a:ext>
            </a:extLst>
          </p:cNvPr>
          <p:cNvSpPr>
            <a:spLocks noGrp="1"/>
          </p:cNvSpPr>
          <p:nvPr>
            <p:ph type="ctrTitle"/>
          </p:nvPr>
        </p:nvSpPr>
        <p:spPr>
          <a:xfrm>
            <a:off x="0" y="640079"/>
            <a:ext cx="7709267" cy="2214731"/>
          </a:xfrm>
        </p:spPr>
        <p:txBody>
          <a:bodyPr anchor="ctr">
            <a:normAutofit/>
          </a:bodyPr>
          <a:lstStyle/>
          <a:p>
            <a:pPr algn="ctr"/>
            <a:r>
              <a:rPr lang="en-GB" sz="4800" b="1" dirty="0" err="1">
                <a:solidFill>
                  <a:srgbClr val="FF0000"/>
                </a:solidFill>
                <a:latin typeface="Adobe Caslon Pro Bold" panose="0205050205050A020403" pitchFamily="18" charset="77"/>
              </a:rPr>
              <a:t>Infrastrutture</a:t>
            </a:r>
            <a:r>
              <a:rPr lang="en-GB" sz="4800" b="1" dirty="0">
                <a:solidFill>
                  <a:srgbClr val="FF0000"/>
                </a:solidFill>
                <a:latin typeface="Adobe Caslon Pro Bold" panose="0205050205050A020403" pitchFamily="18" charset="77"/>
              </a:rPr>
              <a:t> per il </a:t>
            </a:r>
            <a:r>
              <a:rPr lang="en-GB" sz="4800" b="1" dirty="0" err="1">
                <a:solidFill>
                  <a:srgbClr val="FF0000"/>
                </a:solidFill>
                <a:latin typeface="Adobe Caslon Pro Bold" panose="0205050205050A020403" pitchFamily="18" charset="77"/>
              </a:rPr>
              <a:t>calcolo</a:t>
            </a:r>
            <a:r>
              <a:rPr lang="en-GB" sz="4800" b="1" dirty="0">
                <a:solidFill>
                  <a:srgbClr val="FF0000"/>
                </a:solidFill>
                <a:latin typeface="Adobe Caslon Pro Bold" panose="0205050205050A020403" pitchFamily="18" charset="77"/>
              </a:rPr>
              <a:t> </a:t>
            </a:r>
            <a:r>
              <a:rPr lang="en-GB" sz="4800" b="1" dirty="0" err="1">
                <a:solidFill>
                  <a:srgbClr val="FF0000"/>
                </a:solidFill>
                <a:latin typeface="Adobe Caslon Pro Bold" panose="0205050205050A020403" pitchFamily="18" charset="77"/>
              </a:rPr>
              <a:t>scientifico</a:t>
            </a:r>
            <a:r>
              <a:rPr lang="en-GB" sz="4800" b="1" dirty="0">
                <a:solidFill>
                  <a:srgbClr val="FF0000"/>
                </a:solidFill>
                <a:latin typeface="Adobe Caslon Pro Bold" panose="0205050205050A020403" pitchFamily="18" charset="77"/>
              </a:rPr>
              <a:t> </a:t>
            </a:r>
            <a:r>
              <a:rPr lang="en-GB" sz="4800" b="1" dirty="0" err="1">
                <a:solidFill>
                  <a:srgbClr val="FF0000"/>
                </a:solidFill>
                <a:latin typeface="Adobe Caslon Pro Bold" panose="0205050205050A020403" pitchFamily="18" charset="77"/>
              </a:rPr>
              <a:t>nell’INFN</a:t>
            </a:r>
            <a:endParaRPr lang="en-GB" sz="4800" b="1" dirty="0">
              <a:solidFill>
                <a:srgbClr val="FF0000"/>
              </a:solidFill>
              <a:latin typeface="Adobe Caslon Pro Bold" panose="0205050205050A020403" pitchFamily="18" charset="77"/>
            </a:endParaRPr>
          </a:p>
        </p:txBody>
      </p:sp>
      <p:sp>
        <p:nvSpPr>
          <p:cNvPr id="3" name="Sottotitolo 2">
            <a:extLst>
              <a:ext uri="{FF2B5EF4-FFF2-40B4-BE49-F238E27FC236}">
                <a16:creationId xmlns:a16="http://schemas.microsoft.com/office/drawing/2014/main" id="{8BA8B8E0-8537-98C5-7B9D-7666B141262D}"/>
              </a:ext>
            </a:extLst>
          </p:cNvPr>
          <p:cNvSpPr>
            <a:spLocks noGrp="1"/>
          </p:cNvSpPr>
          <p:nvPr>
            <p:ph type="subTitle" idx="1"/>
          </p:nvPr>
        </p:nvSpPr>
        <p:spPr>
          <a:xfrm>
            <a:off x="7241832" y="560737"/>
            <a:ext cx="4795002" cy="1825372"/>
          </a:xfrm>
          <a:noFill/>
        </p:spPr>
        <p:txBody>
          <a:bodyPr anchor="t">
            <a:normAutofit/>
          </a:bodyPr>
          <a:lstStyle/>
          <a:p>
            <a:pPr algn="r"/>
            <a:r>
              <a:rPr lang="en-GB" b="1" dirty="0" err="1">
                <a:solidFill>
                  <a:srgbClr val="002060"/>
                </a:solidFill>
              </a:rPr>
              <a:t>Giacinto</a:t>
            </a:r>
            <a:r>
              <a:rPr lang="en-GB" b="1" dirty="0">
                <a:solidFill>
                  <a:srgbClr val="002060"/>
                </a:solidFill>
              </a:rPr>
              <a:t> </a:t>
            </a:r>
            <a:r>
              <a:rPr lang="en-GB" b="1" dirty="0" err="1">
                <a:solidFill>
                  <a:srgbClr val="002060"/>
                </a:solidFill>
              </a:rPr>
              <a:t>Donvito</a:t>
            </a:r>
            <a:endParaRPr lang="en-GB" b="1" dirty="0">
              <a:solidFill>
                <a:srgbClr val="002060"/>
              </a:solidFill>
            </a:endParaRPr>
          </a:p>
          <a:p>
            <a:pPr algn="r"/>
            <a:r>
              <a:rPr lang="en-GB" b="1" dirty="0">
                <a:solidFill>
                  <a:srgbClr val="002060"/>
                </a:solidFill>
              </a:rPr>
              <a:t>INFN-Bari</a:t>
            </a:r>
          </a:p>
          <a:p>
            <a:pPr algn="r"/>
            <a:endParaRPr lang="en-GB" b="1" dirty="0">
              <a:solidFill>
                <a:srgbClr val="002060"/>
              </a:solidFill>
            </a:endParaRPr>
          </a:p>
          <a:p>
            <a:pPr algn="r"/>
            <a:r>
              <a:rPr lang="en-GB" b="1" dirty="0" err="1">
                <a:solidFill>
                  <a:srgbClr val="002060"/>
                </a:solidFill>
              </a:rPr>
              <a:t>donvito@INFN.it</a:t>
            </a:r>
            <a:endParaRPr lang="en-GB" b="1" dirty="0">
              <a:solidFill>
                <a:srgbClr val="002060"/>
              </a:solidFill>
            </a:endParaRPr>
          </a:p>
        </p:txBody>
      </p:sp>
    </p:spTree>
    <p:extLst>
      <p:ext uri="{BB962C8B-B14F-4D97-AF65-F5344CB8AC3E}">
        <p14:creationId xmlns:p14="http://schemas.microsoft.com/office/powerpoint/2010/main" val="257982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F34559-19B5-334C-9438-BC3902550584}" type="slidenum">
              <a:rPr lang="en-US" smtClean="0"/>
              <a:t>10</a:t>
            </a:fld>
            <a:endParaRPr lang="en-US"/>
          </a:p>
        </p:txBody>
      </p:sp>
      <p:pic>
        <p:nvPicPr>
          <p:cNvPr id="3" name="Picture 2"/>
          <p:cNvPicPr>
            <a:picLocks noChangeAspect="1"/>
          </p:cNvPicPr>
          <p:nvPr/>
        </p:nvPicPr>
        <p:blipFill>
          <a:blip r:embed="rId2"/>
          <a:stretch>
            <a:fillRect/>
          </a:stretch>
        </p:blipFill>
        <p:spPr>
          <a:xfrm>
            <a:off x="2070100" y="481580"/>
            <a:ext cx="8051800" cy="5499100"/>
          </a:xfrm>
          <a:prstGeom prst="rect">
            <a:avLst/>
          </a:prstGeom>
        </p:spPr>
      </p:pic>
    </p:spTree>
    <p:extLst>
      <p:ext uri="{BB962C8B-B14F-4D97-AF65-F5344CB8AC3E}">
        <p14:creationId xmlns:p14="http://schemas.microsoft.com/office/powerpoint/2010/main" val="3817029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E74BB5E-35A5-4C47-A3B3-64C563941E70}"/>
              </a:ext>
            </a:extLst>
          </p:cNvPr>
          <p:cNvSpPr/>
          <p:nvPr/>
        </p:nvSpPr>
        <p:spPr>
          <a:xfrm>
            <a:off x="4556660" y="1255844"/>
            <a:ext cx="7352271" cy="478206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9239B3-9585-F84F-86E5-2CEA0919E28A}"/>
              </a:ext>
            </a:extLst>
          </p:cNvPr>
          <p:cNvSpPr txBox="1"/>
          <p:nvPr/>
        </p:nvSpPr>
        <p:spPr>
          <a:xfrm>
            <a:off x="6805172" y="1390965"/>
            <a:ext cx="29482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1">
                <a:ln>
                  <a:noFill/>
                </a:ln>
                <a:solidFill>
                  <a:prstClr val="white"/>
                </a:solidFill>
                <a:effectLst/>
                <a:uLnTx/>
                <a:uFillTx/>
                <a:latin typeface="Calibri" panose="020F0502020204030204"/>
                <a:ea typeface="+mn-ea"/>
                <a:cs typeface="+mn-cs"/>
              </a:rPr>
              <a:t>The DataCloud WG</a:t>
            </a:r>
          </a:p>
        </p:txBody>
      </p:sp>
      <p:sp>
        <p:nvSpPr>
          <p:cNvPr id="6" name="Rounded Rectangle 5">
            <a:extLst>
              <a:ext uri="{FF2B5EF4-FFF2-40B4-BE49-F238E27FC236}">
                <a16:creationId xmlns:a16="http://schemas.microsoft.com/office/drawing/2014/main" id="{D739CC87-4223-884D-9992-9794FFED026A}"/>
              </a:ext>
            </a:extLst>
          </p:cNvPr>
          <p:cNvSpPr/>
          <p:nvPr/>
        </p:nvSpPr>
        <p:spPr>
          <a:xfrm>
            <a:off x="9866931" y="3990027"/>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D89D40-3DD8-714B-88B6-0C21127DB537}"/>
              </a:ext>
            </a:extLst>
          </p:cNvPr>
          <p:cNvSpPr txBox="1"/>
          <p:nvPr/>
        </p:nvSpPr>
        <p:spPr>
          <a:xfrm>
            <a:off x="9803578" y="4137063"/>
            <a:ext cx="17453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WP6: R&amp;D, Testbeds,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Use cases</a:t>
            </a:r>
          </a:p>
        </p:txBody>
      </p:sp>
      <p:sp>
        <p:nvSpPr>
          <p:cNvPr id="8" name="Rounded Rectangle 7">
            <a:extLst>
              <a:ext uri="{FF2B5EF4-FFF2-40B4-BE49-F238E27FC236}">
                <a16:creationId xmlns:a16="http://schemas.microsoft.com/office/drawing/2014/main" id="{C008E431-7786-CD4F-802C-A9CF96102000}"/>
              </a:ext>
            </a:extLst>
          </p:cNvPr>
          <p:cNvSpPr/>
          <p:nvPr/>
        </p:nvSpPr>
        <p:spPr>
          <a:xfrm>
            <a:off x="5222676" y="2716399"/>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F01FED2-410B-0D4C-88F9-3353ECBA3C18}"/>
              </a:ext>
            </a:extLst>
          </p:cNvPr>
          <p:cNvSpPr txBox="1"/>
          <p:nvPr/>
        </p:nvSpPr>
        <p:spPr>
          <a:xfrm>
            <a:off x="5305454" y="2971618"/>
            <a:ext cx="14518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WP1: Operations</a:t>
            </a:r>
          </a:p>
        </p:txBody>
      </p:sp>
      <p:sp>
        <p:nvSpPr>
          <p:cNvPr id="10" name="Rounded Rectangle 9">
            <a:extLst>
              <a:ext uri="{FF2B5EF4-FFF2-40B4-BE49-F238E27FC236}">
                <a16:creationId xmlns:a16="http://schemas.microsoft.com/office/drawing/2014/main" id="{66987324-7F52-B040-865C-1C98CBF4339B}"/>
              </a:ext>
            </a:extLst>
          </p:cNvPr>
          <p:cNvSpPr/>
          <p:nvPr/>
        </p:nvSpPr>
        <p:spPr>
          <a:xfrm>
            <a:off x="7516902" y="4646236"/>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FF8FF90-7D77-B444-8261-D4D4F03B79CE}"/>
              </a:ext>
            </a:extLst>
          </p:cNvPr>
          <p:cNvSpPr txBox="1"/>
          <p:nvPr/>
        </p:nvSpPr>
        <p:spPr>
          <a:xfrm>
            <a:off x="7539951" y="4796258"/>
            <a:ext cx="157126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WP5: Middleware,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New Services</a:t>
            </a:r>
          </a:p>
        </p:txBody>
      </p:sp>
      <p:sp>
        <p:nvSpPr>
          <p:cNvPr id="12" name="Rounded Rectangle 11">
            <a:extLst>
              <a:ext uri="{FF2B5EF4-FFF2-40B4-BE49-F238E27FC236}">
                <a16:creationId xmlns:a16="http://schemas.microsoft.com/office/drawing/2014/main" id="{986B9965-521B-744E-9573-F08C24909E23}"/>
              </a:ext>
            </a:extLst>
          </p:cNvPr>
          <p:cNvSpPr/>
          <p:nvPr/>
        </p:nvSpPr>
        <p:spPr>
          <a:xfrm>
            <a:off x="7479062" y="2112056"/>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F59E49A-D336-D04C-A599-C6B056162E66}"/>
              </a:ext>
            </a:extLst>
          </p:cNvPr>
          <p:cNvSpPr txBox="1"/>
          <p:nvPr/>
        </p:nvSpPr>
        <p:spPr>
          <a:xfrm>
            <a:off x="7449713" y="2284756"/>
            <a:ext cx="17027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WP2: User &amp;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Support</a:t>
            </a:r>
          </a:p>
        </p:txBody>
      </p:sp>
      <p:sp>
        <p:nvSpPr>
          <p:cNvPr id="14" name="Rounded Rectangle 13">
            <a:extLst>
              <a:ext uri="{FF2B5EF4-FFF2-40B4-BE49-F238E27FC236}">
                <a16:creationId xmlns:a16="http://schemas.microsoft.com/office/drawing/2014/main" id="{DABA6103-E7C9-0E48-AA13-79EED613A668}"/>
              </a:ext>
            </a:extLst>
          </p:cNvPr>
          <p:cNvSpPr/>
          <p:nvPr/>
        </p:nvSpPr>
        <p:spPr>
          <a:xfrm>
            <a:off x="9784576" y="2716399"/>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48805D8-57BA-2741-B18A-074EE51182B5}"/>
              </a:ext>
            </a:extLst>
          </p:cNvPr>
          <p:cNvSpPr txBox="1"/>
          <p:nvPr/>
        </p:nvSpPr>
        <p:spPr>
          <a:xfrm>
            <a:off x="9880319" y="2772141"/>
            <a:ext cx="142340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WP3: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Data Lake,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Sustainability</a:t>
            </a:r>
          </a:p>
        </p:txBody>
      </p:sp>
      <p:sp>
        <p:nvSpPr>
          <p:cNvPr id="16" name="Rounded Rectangle 15">
            <a:extLst>
              <a:ext uri="{FF2B5EF4-FFF2-40B4-BE49-F238E27FC236}">
                <a16:creationId xmlns:a16="http://schemas.microsoft.com/office/drawing/2014/main" id="{95103597-8F3D-8844-86C4-280D85EE22A9}"/>
              </a:ext>
            </a:extLst>
          </p:cNvPr>
          <p:cNvSpPr/>
          <p:nvPr/>
        </p:nvSpPr>
        <p:spPr>
          <a:xfrm>
            <a:off x="5268262" y="3990027"/>
            <a:ext cx="1608082" cy="8616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B5B4211-4B48-8348-ADA4-265900886363}"/>
              </a:ext>
            </a:extLst>
          </p:cNvPr>
          <p:cNvSpPr txBox="1"/>
          <p:nvPr/>
        </p:nvSpPr>
        <p:spPr>
          <a:xfrm>
            <a:off x="5409177" y="4140049"/>
            <a:ext cx="12638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WP4: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Policies</a:t>
            </a:r>
            <a:r>
              <a:rPr kumimoji="0" lang="it-IT" sz="1400" b="0" i="0" u="none" strike="noStrike" kern="1200" cap="none" spc="0" normalizeH="0" baseline="0" noProof="1">
                <a:ln>
                  <a:noFill/>
                </a:ln>
                <a:solidFill>
                  <a:prstClr val="black"/>
                </a:solidFill>
                <a:effectLst/>
                <a:uLnTx/>
                <a:uFillTx/>
                <a:latin typeface="Calibri" panose="020F0502020204030204"/>
                <a:ea typeface="+mn-ea"/>
                <a:cs typeface="+mn-cs"/>
              </a:rPr>
              <a:t> </a:t>
            </a:r>
          </a:p>
        </p:txBody>
      </p:sp>
      <p:sp>
        <p:nvSpPr>
          <p:cNvPr id="18" name="Rounded Rectangle 17">
            <a:extLst>
              <a:ext uri="{FF2B5EF4-FFF2-40B4-BE49-F238E27FC236}">
                <a16:creationId xmlns:a16="http://schemas.microsoft.com/office/drawing/2014/main" id="{C637F677-14BE-0343-9E0A-DCFB290AF779}"/>
              </a:ext>
            </a:extLst>
          </p:cNvPr>
          <p:cNvSpPr/>
          <p:nvPr/>
        </p:nvSpPr>
        <p:spPr>
          <a:xfrm>
            <a:off x="748851" y="942760"/>
            <a:ext cx="2004857" cy="891153"/>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7F1794D-76D6-5C46-BFF8-D3669EE8DE80}"/>
              </a:ext>
            </a:extLst>
          </p:cNvPr>
          <p:cNvSpPr txBox="1"/>
          <p:nvPr/>
        </p:nvSpPr>
        <p:spPr>
          <a:xfrm>
            <a:off x="1172897" y="1195978"/>
            <a:ext cx="108395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rPr>
              <a:t>Projects WG</a:t>
            </a:r>
          </a:p>
        </p:txBody>
      </p:sp>
      <p:sp>
        <p:nvSpPr>
          <p:cNvPr id="20" name="Rounded Rectangle 19">
            <a:extLst>
              <a:ext uri="{FF2B5EF4-FFF2-40B4-BE49-F238E27FC236}">
                <a16:creationId xmlns:a16="http://schemas.microsoft.com/office/drawing/2014/main" id="{F17ED5F3-332C-0740-BF06-B8428C30083D}"/>
              </a:ext>
            </a:extLst>
          </p:cNvPr>
          <p:cNvSpPr/>
          <p:nvPr/>
        </p:nvSpPr>
        <p:spPr>
          <a:xfrm>
            <a:off x="748851" y="2364995"/>
            <a:ext cx="2004857" cy="891153"/>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800F219-FC11-EB4D-B356-43AB0B573DAA}"/>
              </a:ext>
            </a:extLst>
          </p:cNvPr>
          <p:cNvSpPr txBox="1"/>
          <p:nvPr/>
        </p:nvSpPr>
        <p:spPr>
          <a:xfrm>
            <a:off x="963328" y="2560623"/>
            <a:ext cx="150150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rPr>
              <a:t>New Technologies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rPr>
              <a:t>WG</a:t>
            </a:r>
          </a:p>
        </p:txBody>
      </p:sp>
      <p:sp>
        <p:nvSpPr>
          <p:cNvPr id="22" name="Rounded Rectangle 21">
            <a:extLst>
              <a:ext uri="{FF2B5EF4-FFF2-40B4-BE49-F238E27FC236}">
                <a16:creationId xmlns:a16="http://schemas.microsoft.com/office/drawing/2014/main" id="{05D67A97-772A-B540-ADD2-5BE1DD708D1F}"/>
              </a:ext>
            </a:extLst>
          </p:cNvPr>
          <p:cNvSpPr/>
          <p:nvPr/>
        </p:nvSpPr>
        <p:spPr>
          <a:xfrm>
            <a:off x="748851" y="3829272"/>
            <a:ext cx="2004857" cy="891153"/>
          </a:xfrm>
          <a:prstGeom prst="round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B10631D-3F8E-ED4A-A609-F7810EDAFE3A}"/>
              </a:ext>
            </a:extLst>
          </p:cNvPr>
          <p:cNvSpPr txBox="1"/>
          <p:nvPr/>
        </p:nvSpPr>
        <p:spPr>
          <a:xfrm>
            <a:off x="1174155" y="4108601"/>
            <a:ext cx="99386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Other WGs</a:t>
            </a:r>
          </a:p>
        </p:txBody>
      </p:sp>
      <p:sp>
        <p:nvSpPr>
          <p:cNvPr id="24" name="Rounded Rectangle 23">
            <a:extLst>
              <a:ext uri="{FF2B5EF4-FFF2-40B4-BE49-F238E27FC236}">
                <a16:creationId xmlns:a16="http://schemas.microsoft.com/office/drawing/2014/main" id="{01C9C420-9757-E543-93E3-F586D56208B4}"/>
              </a:ext>
            </a:extLst>
          </p:cNvPr>
          <p:cNvSpPr/>
          <p:nvPr/>
        </p:nvSpPr>
        <p:spPr>
          <a:xfrm>
            <a:off x="740492" y="5293549"/>
            <a:ext cx="2004857" cy="891153"/>
          </a:xfrm>
          <a:prstGeom prst="round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7016A08-F414-2442-AC52-31E26D44BFA1}"/>
              </a:ext>
            </a:extLst>
          </p:cNvPr>
          <p:cNvSpPr txBox="1"/>
          <p:nvPr/>
        </p:nvSpPr>
        <p:spPr>
          <a:xfrm>
            <a:off x="1008092" y="5369793"/>
            <a:ext cx="151169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External 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WLCG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AuthZ</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etc.)</a:t>
            </a:r>
          </a:p>
        </p:txBody>
      </p:sp>
      <p:cxnSp>
        <p:nvCxnSpPr>
          <p:cNvPr id="27" name="Straight Connector 26">
            <a:extLst>
              <a:ext uri="{FF2B5EF4-FFF2-40B4-BE49-F238E27FC236}">
                <a16:creationId xmlns:a16="http://schemas.microsoft.com/office/drawing/2014/main" id="{B2936F37-5006-B546-9B90-CF8E393F4AA3}"/>
              </a:ext>
            </a:extLst>
          </p:cNvPr>
          <p:cNvCxnSpPr>
            <a:cxnSpLocks/>
            <a:stCxn id="18" idx="3"/>
          </p:cNvCxnSpPr>
          <p:nvPr/>
        </p:nvCxnSpPr>
        <p:spPr>
          <a:xfrm>
            <a:off x="2753708" y="1388337"/>
            <a:ext cx="1802952" cy="2368800"/>
          </a:xfrm>
          <a:prstGeom prst="line">
            <a:avLst/>
          </a:prstGeom>
          <a:ln w="63500">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986A93-B972-F94F-A7E9-6FBF972A137E}"/>
              </a:ext>
            </a:extLst>
          </p:cNvPr>
          <p:cNvCxnSpPr>
            <a:cxnSpLocks/>
            <a:stCxn id="20" idx="3"/>
          </p:cNvCxnSpPr>
          <p:nvPr/>
        </p:nvCxnSpPr>
        <p:spPr>
          <a:xfrm>
            <a:off x="2753708" y="2810572"/>
            <a:ext cx="1802952" cy="941409"/>
          </a:xfrm>
          <a:prstGeom prst="line">
            <a:avLst/>
          </a:prstGeom>
          <a:ln w="63500">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9A394F-6EB7-AA4D-BDD6-9B70D651AA80}"/>
              </a:ext>
            </a:extLst>
          </p:cNvPr>
          <p:cNvCxnSpPr>
            <a:cxnSpLocks/>
            <a:stCxn id="22" idx="3"/>
          </p:cNvCxnSpPr>
          <p:nvPr/>
        </p:nvCxnSpPr>
        <p:spPr>
          <a:xfrm flipV="1">
            <a:off x="2753708" y="3751981"/>
            <a:ext cx="1802952" cy="522868"/>
          </a:xfrm>
          <a:prstGeom prst="line">
            <a:avLst/>
          </a:prstGeom>
          <a:ln w="63500">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51C702-0A95-9A43-B242-3B313C18F1BC}"/>
              </a:ext>
            </a:extLst>
          </p:cNvPr>
          <p:cNvCxnSpPr>
            <a:cxnSpLocks/>
            <a:stCxn id="24" idx="3"/>
          </p:cNvCxnSpPr>
          <p:nvPr/>
        </p:nvCxnSpPr>
        <p:spPr>
          <a:xfrm flipV="1">
            <a:off x="2745349" y="3751981"/>
            <a:ext cx="1811311" cy="1987145"/>
          </a:xfrm>
          <a:prstGeom prst="line">
            <a:avLst/>
          </a:prstGeom>
          <a:ln w="63500">
            <a:solidFill>
              <a:schemeClr val="accent4"/>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9A080E-74E1-954A-8F92-2BA1E290FDF7}"/>
              </a:ext>
            </a:extLst>
          </p:cNvPr>
          <p:cNvSpPr>
            <a:spLocks noGrp="1"/>
          </p:cNvSpPr>
          <p:nvPr>
            <p:ph type="title"/>
          </p:nvPr>
        </p:nvSpPr>
        <p:spPr>
          <a:xfrm>
            <a:off x="838200" y="267460"/>
            <a:ext cx="10515600" cy="649505"/>
          </a:xfrm>
        </p:spPr>
        <p:txBody>
          <a:bodyPr>
            <a:normAutofit fontScale="90000"/>
          </a:bodyPr>
          <a:lstStyle/>
          <a:p>
            <a:r>
              <a:rPr lang="en-US" dirty="0"/>
              <a:t>The </a:t>
            </a:r>
            <a:r>
              <a:rPr lang="en-US" dirty="0" err="1"/>
              <a:t>DataCloud</a:t>
            </a:r>
            <a:r>
              <a:rPr lang="en-US" dirty="0"/>
              <a:t> WG structure</a:t>
            </a:r>
          </a:p>
        </p:txBody>
      </p:sp>
      <p:sp>
        <p:nvSpPr>
          <p:cNvPr id="32" name="Date Placeholder 31">
            <a:extLst>
              <a:ext uri="{FF2B5EF4-FFF2-40B4-BE49-F238E27FC236}">
                <a16:creationId xmlns:a16="http://schemas.microsoft.com/office/drawing/2014/main" id="{73B20105-3D74-2543-8B3D-E2D22FC961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Davide Salomoni</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3" name="Footer Placeholder 32">
            <a:extLst>
              <a:ext uri="{FF2B5EF4-FFF2-40B4-BE49-F238E27FC236}">
                <a16:creationId xmlns:a16="http://schemas.microsoft.com/office/drawing/2014/main" id="{944CABF6-1CE7-B649-BCBE-DAE78711B0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Ibergrid 2022</a:t>
            </a:r>
          </a:p>
        </p:txBody>
      </p:sp>
      <p:sp>
        <p:nvSpPr>
          <p:cNvPr id="35" name="Slide Number Placeholder 34">
            <a:extLst>
              <a:ext uri="{FF2B5EF4-FFF2-40B4-BE49-F238E27FC236}">
                <a16:creationId xmlns:a16="http://schemas.microsoft.com/office/drawing/2014/main" id="{F760B04D-1ED9-B546-A43A-DD1A09BC52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CABC4-2B5C-FD4D-B0DD-6CB87ECF75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B1D7916F-E18D-64A0-A8E3-E90AC3C705CD}"/>
              </a:ext>
            </a:extLst>
          </p:cNvPr>
          <p:cNvSpPr/>
          <p:nvPr/>
        </p:nvSpPr>
        <p:spPr>
          <a:xfrm>
            <a:off x="7434118" y="3295437"/>
            <a:ext cx="1690865" cy="9685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09D6FC4-2940-8E41-9DA6-59BE2FF701AF}"/>
              </a:ext>
            </a:extLst>
          </p:cNvPr>
          <p:cNvSpPr txBox="1"/>
          <p:nvPr/>
        </p:nvSpPr>
        <p:spPr>
          <a:xfrm>
            <a:off x="7256745" y="3281276"/>
            <a:ext cx="20450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WP7: Integrated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1">
                <a:ln>
                  <a:noFill/>
                </a:ln>
                <a:solidFill>
                  <a:prstClr val="black"/>
                </a:solidFill>
                <a:effectLst/>
                <a:uLnTx/>
                <a:uFillTx/>
                <a:latin typeface="Calibri" panose="020F0502020204030204"/>
                <a:ea typeface="+mn-ea"/>
                <a:cs typeface="+mn-cs"/>
              </a:rPr>
              <a:t>System, Legal Compliance</a:t>
            </a:r>
          </a:p>
        </p:txBody>
      </p:sp>
    </p:spTree>
    <p:extLst>
      <p:ext uri="{BB962C8B-B14F-4D97-AF65-F5344CB8AC3E}">
        <p14:creationId xmlns:p14="http://schemas.microsoft.com/office/powerpoint/2010/main" val="2160137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024B-2122-B0F7-C434-2CC89A5840A6}"/>
              </a:ext>
            </a:extLst>
          </p:cNvPr>
          <p:cNvSpPr>
            <a:spLocks noGrp="1"/>
          </p:cNvSpPr>
          <p:nvPr>
            <p:ph type="title"/>
          </p:nvPr>
        </p:nvSpPr>
        <p:spPr>
          <a:xfrm>
            <a:off x="587829" y="265396"/>
            <a:ext cx="9695424" cy="1325563"/>
          </a:xfrm>
        </p:spPr>
        <p:txBody>
          <a:bodyPr>
            <a:normAutofit/>
          </a:bodyPr>
          <a:lstStyle/>
          <a:p>
            <a:r>
              <a:rPr lang="it-IT" sz="4000"/>
              <a:t>Le attività dei progetti PNRR (e non solo) e i </a:t>
            </a:r>
            <a:r>
              <a:rPr lang="it-IT" sz="4000" err="1"/>
              <a:t>WPs</a:t>
            </a:r>
            <a:r>
              <a:rPr lang="it-IT" sz="4000"/>
              <a:t> Data Cloud</a:t>
            </a:r>
            <a:endParaRPr lang="en-IT" sz="4000"/>
          </a:p>
        </p:txBody>
      </p:sp>
      <p:sp>
        <p:nvSpPr>
          <p:cNvPr id="3" name="Content Placeholder 2">
            <a:extLst>
              <a:ext uri="{FF2B5EF4-FFF2-40B4-BE49-F238E27FC236}">
                <a16:creationId xmlns:a16="http://schemas.microsoft.com/office/drawing/2014/main" id="{E58E303D-03BF-1602-AF36-E7A0FFABED11}"/>
              </a:ext>
            </a:extLst>
          </p:cNvPr>
          <p:cNvSpPr>
            <a:spLocks noGrp="1"/>
          </p:cNvSpPr>
          <p:nvPr>
            <p:ph idx="1"/>
          </p:nvPr>
        </p:nvSpPr>
        <p:spPr>
          <a:xfrm>
            <a:off x="484093" y="1590960"/>
            <a:ext cx="11232777" cy="4765390"/>
          </a:xfrm>
        </p:spPr>
        <p:txBody>
          <a:bodyPr>
            <a:normAutofit lnSpcReduction="10000"/>
          </a:bodyPr>
          <a:lstStyle/>
          <a:p>
            <a:pPr algn="l"/>
            <a:r>
              <a:rPr lang="it-IT" b="1" i="0" dirty="0">
                <a:solidFill>
                  <a:srgbClr val="172B4D"/>
                </a:solidFill>
                <a:effectLst/>
                <a:latin typeface="-apple-system"/>
              </a:rPr>
              <a:t>Tutte le attività legate anche ad iniziative esterne (PNRR, EU, Nazionali) devono sempre trovare una collocazione/riferimento nei WP di Data Cloud</a:t>
            </a:r>
            <a:endParaRPr lang="it-IT" b="0" i="0" dirty="0">
              <a:solidFill>
                <a:srgbClr val="172B4D"/>
              </a:solidFill>
              <a:effectLst/>
              <a:latin typeface="-apple-system"/>
            </a:endParaRPr>
          </a:p>
          <a:p>
            <a:pPr lvl="1"/>
            <a:r>
              <a:rPr lang="it-IT" b="0" i="0" dirty="0">
                <a:solidFill>
                  <a:srgbClr val="172B4D"/>
                </a:solidFill>
                <a:effectLst/>
                <a:latin typeface="-apple-system"/>
              </a:rPr>
              <a:t>Le </a:t>
            </a:r>
            <a:r>
              <a:rPr lang="it-IT" b="0" i="0" dirty="0" err="1">
                <a:solidFill>
                  <a:srgbClr val="172B4D"/>
                </a:solidFill>
                <a:effectLst/>
                <a:latin typeface="-apple-system"/>
              </a:rPr>
              <a:t>operation</a:t>
            </a:r>
            <a:r>
              <a:rPr lang="it-IT" b="0" i="0" dirty="0">
                <a:solidFill>
                  <a:srgbClr val="172B4D"/>
                </a:solidFill>
                <a:effectLst/>
                <a:latin typeface="-apple-system"/>
              </a:rPr>
              <a:t> del ICSC e TERABIT </a:t>
            </a:r>
            <a:r>
              <a:rPr lang="it-IT" b="0" i="0" dirty="0">
                <a:solidFill>
                  <a:srgbClr val="172B4D"/>
                </a:solidFill>
                <a:effectLst/>
                <a:latin typeface="-apple-system"/>
                <a:sym typeface="Wingdings" pitchFamily="2" charset="2"/>
              </a:rPr>
              <a:t> </a:t>
            </a:r>
            <a:r>
              <a:rPr lang="it-IT" b="1" i="0" dirty="0">
                <a:solidFill>
                  <a:srgbClr val="172B4D"/>
                </a:solidFill>
                <a:effectLst/>
                <a:latin typeface="-apple-system"/>
                <a:sym typeface="Wingdings" pitchFamily="2" charset="2"/>
              </a:rPr>
              <a:t>WP1</a:t>
            </a:r>
            <a:r>
              <a:rPr lang="it-IT" b="0" i="0" dirty="0">
                <a:solidFill>
                  <a:srgbClr val="172B4D"/>
                </a:solidFill>
                <a:effectLst/>
                <a:latin typeface="-apple-system"/>
                <a:sym typeface="Wingdings" pitchFamily="2" charset="2"/>
              </a:rPr>
              <a:t> </a:t>
            </a:r>
          </a:p>
          <a:p>
            <a:pPr lvl="1"/>
            <a:r>
              <a:rPr lang="it-IT" dirty="0">
                <a:solidFill>
                  <a:srgbClr val="172B4D"/>
                </a:solidFill>
                <a:latin typeface="-apple-system"/>
                <a:sym typeface="Wingdings" pitchFamily="2" charset="2"/>
              </a:rPr>
              <a:t>Lo user support delle nuove comunità di utenti di ICSC  </a:t>
            </a:r>
            <a:r>
              <a:rPr lang="it-IT" b="1" dirty="0">
                <a:solidFill>
                  <a:srgbClr val="172B4D"/>
                </a:solidFill>
                <a:latin typeface="-apple-system"/>
                <a:sym typeface="Wingdings" pitchFamily="2" charset="2"/>
              </a:rPr>
              <a:t>WP2</a:t>
            </a:r>
          </a:p>
          <a:p>
            <a:pPr lvl="1"/>
            <a:r>
              <a:rPr lang="it-IT" dirty="0">
                <a:solidFill>
                  <a:srgbClr val="172B4D"/>
                </a:solidFill>
                <a:latin typeface="-apple-system"/>
                <a:sym typeface="Wingdings" pitchFamily="2" charset="2"/>
              </a:rPr>
              <a:t>Il planning dell’allocazione delle risorse (IT e personale)  discusso nel contesto di </a:t>
            </a:r>
            <a:r>
              <a:rPr lang="it-IT" b="1" dirty="0">
                <a:solidFill>
                  <a:srgbClr val="172B4D"/>
                </a:solidFill>
                <a:latin typeface="-apple-system"/>
                <a:sym typeface="Wingdings" pitchFamily="2" charset="2"/>
              </a:rPr>
              <a:t>WP3</a:t>
            </a:r>
          </a:p>
          <a:p>
            <a:pPr lvl="2"/>
            <a:r>
              <a:rPr lang="it-IT" dirty="0">
                <a:solidFill>
                  <a:srgbClr val="172B4D"/>
                </a:solidFill>
                <a:latin typeface="-apple-system"/>
                <a:sym typeface="Wingdings" pitchFamily="2" charset="2"/>
              </a:rPr>
              <a:t>C’è stata una intensa attività di pianificazione, di concerto con i responsabili locali delle varie sedi, per ottimizzare la distribuzione delle nuove persone sulle vari attività in corso e necessarie per l’infrastruttura distribuita </a:t>
            </a:r>
            <a:r>
              <a:rPr lang="it-IT" dirty="0" err="1">
                <a:solidFill>
                  <a:srgbClr val="172B4D"/>
                </a:solidFill>
                <a:latin typeface="-apple-system"/>
                <a:sym typeface="Wingdings" pitchFamily="2" charset="2"/>
              </a:rPr>
              <a:t>DataCloud</a:t>
            </a:r>
            <a:endParaRPr lang="it-IT" dirty="0">
              <a:solidFill>
                <a:srgbClr val="172B4D"/>
              </a:solidFill>
              <a:latin typeface="-apple-system"/>
              <a:sym typeface="Wingdings" pitchFamily="2" charset="2"/>
            </a:endParaRPr>
          </a:p>
          <a:p>
            <a:pPr lvl="1"/>
            <a:r>
              <a:rPr lang="it-IT" dirty="0">
                <a:solidFill>
                  <a:srgbClr val="172B4D"/>
                </a:solidFill>
                <a:latin typeface="-apple-system"/>
                <a:sym typeface="Wingdings" pitchFamily="2" charset="2"/>
              </a:rPr>
              <a:t>La security e il supporto a use case con dati sensibili, i problemi per l’accesso alle risorse da persone esterne a INFN  </a:t>
            </a:r>
            <a:r>
              <a:rPr lang="it-IT" b="1" dirty="0">
                <a:solidFill>
                  <a:srgbClr val="172B4D"/>
                </a:solidFill>
                <a:latin typeface="-apple-system"/>
                <a:sym typeface="Wingdings" pitchFamily="2" charset="2"/>
              </a:rPr>
              <a:t>WP4/WP7 </a:t>
            </a:r>
          </a:p>
          <a:p>
            <a:pPr lvl="1"/>
            <a:r>
              <a:rPr lang="it-IT" dirty="0">
                <a:solidFill>
                  <a:srgbClr val="172B4D"/>
                </a:solidFill>
                <a:latin typeface="-apple-system"/>
                <a:sym typeface="Wingdings" pitchFamily="2" charset="2"/>
              </a:rPr>
              <a:t>Le attività di R&amp;D per l’implementazione di nuovi servizi, use case dei progetti, sviluppo/supporto middleware  </a:t>
            </a:r>
            <a:r>
              <a:rPr lang="it-IT" b="1" dirty="0">
                <a:solidFill>
                  <a:srgbClr val="172B4D"/>
                </a:solidFill>
                <a:latin typeface="-apple-system"/>
                <a:sym typeface="Wingdings" pitchFamily="2" charset="2"/>
              </a:rPr>
              <a:t>WP5/WP6</a:t>
            </a:r>
            <a:endParaRPr lang="it-IT" b="1" dirty="0"/>
          </a:p>
        </p:txBody>
      </p:sp>
      <p:sp>
        <p:nvSpPr>
          <p:cNvPr id="4" name="Segnaposto data 3">
            <a:extLst>
              <a:ext uri="{FF2B5EF4-FFF2-40B4-BE49-F238E27FC236}">
                <a16:creationId xmlns:a16="http://schemas.microsoft.com/office/drawing/2014/main" id="{21EDCB00-FDCC-A046-0FD3-AB11F6E76E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Giacinto Donvito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36A55E0A-14B3-2B65-031A-6F5D373BA9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922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I</a:t>
            </a:r>
            <a:r>
              <a:rPr spc="-70" dirty="0"/>
              <a:t> </a:t>
            </a:r>
            <a:r>
              <a:rPr dirty="0"/>
              <a:t>WP</a:t>
            </a:r>
            <a:r>
              <a:rPr spc="-70" dirty="0"/>
              <a:t> </a:t>
            </a:r>
            <a:r>
              <a:rPr dirty="0"/>
              <a:t>di</a:t>
            </a:r>
            <a:r>
              <a:rPr spc="-70" dirty="0"/>
              <a:t> </a:t>
            </a:r>
            <a:r>
              <a:rPr spc="-30" dirty="0"/>
              <a:t>DataCloud</a:t>
            </a:r>
            <a:r>
              <a:rPr spc="-70" dirty="0"/>
              <a:t> </a:t>
            </a:r>
            <a:r>
              <a:rPr dirty="0"/>
              <a:t>e</a:t>
            </a:r>
            <a:r>
              <a:rPr spc="-70" dirty="0"/>
              <a:t> </a:t>
            </a:r>
            <a:r>
              <a:rPr dirty="0"/>
              <a:t>i</a:t>
            </a:r>
            <a:r>
              <a:rPr spc="-70" dirty="0"/>
              <a:t> </a:t>
            </a:r>
            <a:r>
              <a:rPr dirty="0"/>
              <a:t>WP</a:t>
            </a:r>
            <a:r>
              <a:rPr spc="-70" dirty="0"/>
              <a:t> </a:t>
            </a:r>
            <a:r>
              <a:rPr spc="-10" dirty="0"/>
              <a:t>Leader</a:t>
            </a:r>
          </a:p>
        </p:txBody>
      </p:sp>
      <p:sp>
        <p:nvSpPr>
          <p:cNvPr id="6" name="object 6"/>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102</a:t>
            </a:fld>
            <a:endParaRPr kumimoji="0" sz="1200" b="0" i="0" u="none" strike="noStrike" kern="0" cap="none" spc="-25" normalizeH="0" baseline="0" noProof="0" dirty="0">
              <a:ln>
                <a:noFill/>
              </a:ln>
              <a:solidFill>
                <a:srgbClr val="898989"/>
              </a:solidFill>
              <a:effectLst/>
              <a:uLnTx/>
              <a:uFillTx/>
              <a:latin typeface="Calibri"/>
              <a:cs typeface="Calibri"/>
            </a:endParaRPr>
          </a:p>
        </p:txBody>
      </p:sp>
      <p:sp>
        <p:nvSpPr>
          <p:cNvPr id="3" name="object 3"/>
          <p:cNvSpPr txBox="1"/>
          <p:nvPr/>
        </p:nvSpPr>
        <p:spPr>
          <a:xfrm>
            <a:off x="916939" y="1452372"/>
            <a:ext cx="10276840" cy="4713605"/>
          </a:xfrm>
          <a:prstGeom prst="rect">
            <a:avLst/>
          </a:prstGeom>
        </p:spPr>
        <p:txBody>
          <a:bodyPr vert="horz" wrap="square" lIns="0" tIns="60960" rIns="0" bIns="0" rtlCol="0">
            <a:spAutoFit/>
          </a:bodyPr>
          <a:lstStyle/>
          <a:p>
            <a:pPr marL="240665" marR="0" lvl="0" indent="-227965" defTabSz="914400" eaLnBrk="1" fontAlgn="auto" latinLnBrk="0" hangingPunct="1">
              <a:lnSpc>
                <a:spcPct val="100000"/>
              </a:lnSpc>
              <a:spcBef>
                <a:spcPts val="480"/>
              </a:spcBef>
              <a:spcAft>
                <a:spcPts val="0"/>
              </a:spcAft>
              <a:buClrTx/>
              <a:buSzTx/>
              <a:buFont typeface="Arial"/>
              <a:buChar char="•"/>
              <a:tabLst>
                <a:tab pos="240665" algn="l"/>
              </a:tabLst>
              <a:defRPr/>
            </a:pPr>
            <a:r>
              <a:rPr kumimoji="0" sz="2600" b="0" i="0" u="none" strike="noStrike" kern="0" cap="none" spc="0" normalizeH="0" baseline="0" noProof="0" dirty="0">
                <a:ln>
                  <a:noFill/>
                </a:ln>
                <a:solidFill>
                  <a:srgbClr val="1D6FA9"/>
                </a:solidFill>
                <a:effectLst/>
                <a:uLnTx/>
                <a:uFillTx/>
                <a:latin typeface="Calibri"/>
                <a:cs typeface="Calibri"/>
              </a:rPr>
              <a:t>WP</a:t>
            </a:r>
            <a:r>
              <a:rPr kumimoji="0" sz="2600" b="0" i="0" u="none" strike="noStrike" kern="0" cap="none" spc="-6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1</a:t>
            </a:r>
            <a:r>
              <a:rPr kumimoji="0" sz="2600" b="0" i="0" u="none" strike="noStrike" kern="0" cap="none" spc="-5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4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Operations</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Stefano</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Stalio</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(LNGS),</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Diego</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Michelotto</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(CNAF)</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2500"/>
              </a:lnSpc>
              <a:spcBef>
                <a:spcPts val="985"/>
              </a:spcBef>
              <a:spcAft>
                <a:spcPts val="0"/>
              </a:spcAft>
              <a:buClrTx/>
              <a:buSzTx/>
              <a:buFont typeface="Arial"/>
              <a:buChar char="•"/>
              <a:tabLst>
                <a:tab pos="241300" algn="l"/>
              </a:tabLst>
              <a:defRPr/>
            </a:pPr>
            <a:r>
              <a:rPr kumimoji="0" sz="2600" b="0" i="0" u="none" strike="noStrike" kern="0" cap="none" spc="0" normalizeH="0" baseline="0" noProof="0" dirty="0">
                <a:ln>
                  <a:noFill/>
                </a:ln>
                <a:solidFill>
                  <a:srgbClr val="1D6FA9"/>
                </a:solidFill>
                <a:effectLst/>
                <a:uLnTx/>
                <a:uFillTx/>
                <a:latin typeface="Calibri"/>
                <a:cs typeface="Calibri"/>
              </a:rPr>
              <a:t>WP</a:t>
            </a:r>
            <a:r>
              <a:rPr kumimoji="0" sz="2600" b="0" i="0" u="none" strike="noStrike" kern="0" cap="none" spc="-4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2</a:t>
            </a:r>
            <a:r>
              <a:rPr kumimoji="0" sz="2600" b="0" i="0" u="none" strike="noStrike" kern="0" cap="none" spc="-25"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1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User</a:t>
            </a:r>
            <a:r>
              <a:rPr kumimoji="0" sz="2600" b="1" i="0" u="none" strike="noStrike" kern="0" cap="none" spc="-1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&amp;</a:t>
            </a:r>
            <a:r>
              <a:rPr kumimoji="0" sz="2600" b="1" i="0" u="none" strike="noStrike" kern="0" cap="none" spc="-1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Project</a:t>
            </a:r>
            <a:r>
              <a:rPr kumimoji="0" sz="2600" b="1" i="0" u="none" strike="noStrike" kern="0" cap="none" spc="-2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Support</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1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Carmelo</a:t>
            </a:r>
            <a:r>
              <a:rPr kumimoji="0" sz="2600" b="0" i="0" u="none" strike="noStrike" kern="0" cap="none" spc="-1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Pellegrino</a:t>
            </a:r>
            <a:r>
              <a:rPr kumimoji="0" sz="2600" b="0" i="0" u="none" strike="noStrike" kern="0" cap="none" spc="-1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(CNAF),</a:t>
            </a:r>
            <a:r>
              <a:rPr kumimoji="0" sz="2600" b="0" i="0" u="none" strike="noStrike" kern="0" cap="none" spc="-1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Emidio</a:t>
            </a:r>
            <a:r>
              <a:rPr kumimoji="0" sz="2600" b="0" i="0" u="none" strike="noStrike" kern="0" cap="none" spc="-15"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Giorgio (LNS)</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1300" marR="363855" lvl="0" indent="-228600" defTabSz="914400" eaLnBrk="1" fontAlgn="auto" latinLnBrk="0" hangingPunct="1">
              <a:lnSpc>
                <a:spcPts val="2500"/>
              </a:lnSpc>
              <a:spcBef>
                <a:spcPts val="1000"/>
              </a:spcBef>
              <a:spcAft>
                <a:spcPts val="0"/>
              </a:spcAft>
              <a:buClrTx/>
              <a:buSzTx/>
              <a:buFont typeface="Arial"/>
              <a:buChar char="•"/>
              <a:tabLst>
                <a:tab pos="241300" algn="l"/>
              </a:tabLst>
              <a:defRPr/>
            </a:pPr>
            <a:r>
              <a:rPr kumimoji="0" sz="2600" b="0" i="0" u="none" strike="noStrike" kern="0" cap="none" spc="0" normalizeH="0" baseline="0" noProof="0" dirty="0">
                <a:ln>
                  <a:noFill/>
                </a:ln>
                <a:solidFill>
                  <a:srgbClr val="1D6FA9"/>
                </a:solidFill>
                <a:effectLst/>
                <a:uLnTx/>
                <a:uFillTx/>
                <a:latin typeface="Calibri"/>
                <a:cs typeface="Calibri"/>
              </a:rPr>
              <a:t>WP3</a:t>
            </a:r>
            <a:r>
              <a:rPr kumimoji="0" sz="2600" b="0" i="0" u="none" strike="noStrike" kern="0" cap="none" spc="-7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5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Risorse,</a:t>
            </a:r>
            <a:r>
              <a:rPr kumimoji="0" sz="2600" b="1" i="0" u="none" strike="noStrike" kern="0" cap="none" spc="-5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Data</a:t>
            </a:r>
            <a:r>
              <a:rPr kumimoji="0" sz="2600" b="1" i="0" u="none" strike="noStrike" kern="0" cap="none" spc="-5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Lake,</a:t>
            </a:r>
            <a:r>
              <a:rPr kumimoji="0" sz="2600" b="1" i="0" u="none" strike="noStrike" kern="0" cap="none" spc="-5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Sostenibilità</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5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Giacinto</a:t>
            </a:r>
            <a:r>
              <a:rPr kumimoji="0" sz="2600" b="0" i="0" u="none" strike="noStrike" kern="0" cap="none" spc="-5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Donvito</a:t>
            </a:r>
            <a:r>
              <a:rPr kumimoji="0" sz="2600" b="0" i="0" u="none" strike="noStrike" kern="0" cap="none" spc="-5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(Bari),</a:t>
            </a:r>
            <a:r>
              <a:rPr kumimoji="0" sz="2600" b="0" i="0" u="none" strike="noStrike" kern="0" cap="none" spc="-5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Daniele </a:t>
            </a:r>
            <a:r>
              <a:rPr kumimoji="0" sz="2600" b="0" i="0" u="none" strike="noStrike" kern="0" cap="none" spc="0" normalizeH="0" baseline="0" noProof="0" dirty="0">
                <a:ln>
                  <a:noFill/>
                </a:ln>
                <a:solidFill>
                  <a:sysClr val="windowText" lastClr="000000"/>
                </a:solidFill>
                <a:effectLst/>
                <a:uLnTx/>
                <a:uFillTx/>
                <a:latin typeface="Calibri"/>
                <a:cs typeface="Calibri"/>
              </a:rPr>
              <a:t>Cesini</a:t>
            </a:r>
            <a:r>
              <a:rPr kumimoji="0" sz="2600" b="0" i="0" u="none" strike="noStrike" kern="0" cap="none" spc="-2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(CNAF)</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400"/>
              </a:spcBef>
              <a:spcAft>
                <a:spcPts val="0"/>
              </a:spcAft>
              <a:buClrTx/>
              <a:buSzTx/>
              <a:buFont typeface="Arial"/>
              <a:buChar char="•"/>
              <a:tabLst>
                <a:tab pos="240665" algn="l"/>
              </a:tabLst>
              <a:defRPr/>
            </a:pPr>
            <a:r>
              <a:rPr kumimoji="0" sz="2600" b="0" i="0" u="none" strike="noStrike" kern="0" cap="none" spc="0" normalizeH="0" baseline="0" noProof="0" dirty="0">
                <a:ln>
                  <a:noFill/>
                </a:ln>
                <a:solidFill>
                  <a:srgbClr val="1D6FA9"/>
                </a:solidFill>
                <a:effectLst/>
                <a:uLnTx/>
                <a:uFillTx/>
                <a:latin typeface="Calibri"/>
                <a:cs typeface="Calibri"/>
              </a:rPr>
              <a:t>WP4</a:t>
            </a:r>
            <a:r>
              <a:rPr kumimoji="0" sz="2600" b="0" i="0" u="none" strike="noStrike" kern="0" cap="none" spc="-5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10" normalizeH="0" baseline="0" noProof="0" dirty="0">
                <a:ln>
                  <a:noFill/>
                </a:ln>
                <a:solidFill>
                  <a:srgbClr val="1D6FA9"/>
                </a:solidFill>
                <a:effectLst/>
                <a:uLnTx/>
                <a:uFillTx/>
                <a:latin typeface="Calibri"/>
                <a:cs typeface="Calibri"/>
              </a:rPr>
              <a:t>Security,</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Policies</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Vincenzo</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Ciaschini</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(CNAF),</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Luca</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Carbone</a:t>
            </a:r>
            <a:r>
              <a:rPr kumimoji="0" sz="2600" b="0" i="0" u="none" strike="noStrike" kern="0" cap="none" spc="-45"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(MIB)</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1300" marR="30480" lvl="0" indent="-228600" defTabSz="914400" eaLnBrk="1" fontAlgn="auto" latinLnBrk="0" hangingPunct="1">
              <a:lnSpc>
                <a:spcPct val="80000"/>
              </a:lnSpc>
              <a:spcBef>
                <a:spcPts val="915"/>
              </a:spcBef>
              <a:spcAft>
                <a:spcPts val="0"/>
              </a:spcAft>
              <a:buClrTx/>
              <a:buSzTx/>
              <a:buFont typeface="Arial"/>
              <a:buChar char="•"/>
              <a:tabLst>
                <a:tab pos="241300" algn="l"/>
              </a:tabLst>
              <a:defRPr/>
            </a:pPr>
            <a:r>
              <a:rPr kumimoji="0" sz="2600" b="0" i="0" u="none" strike="noStrike" kern="0" cap="none" spc="0" normalizeH="0" baseline="0" noProof="0" dirty="0">
                <a:ln>
                  <a:noFill/>
                </a:ln>
                <a:solidFill>
                  <a:srgbClr val="1D6FA9"/>
                </a:solidFill>
                <a:effectLst/>
                <a:uLnTx/>
                <a:uFillTx/>
                <a:latin typeface="Calibri"/>
                <a:cs typeface="Calibri"/>
              </a:rPr>
              <a:t>WP5</a:t>
            </a:r>
            <a:r>
              <a:rPr kumimoji="0" sz="2600" b="0" i="0" u="none" strike="noStrike" kern="0" cap="none" spc="-50"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2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Middleware,</a:t>
            </a:r>
            <a:r>
              <a:rPr kumimoji="0" sz="2600" b="1" i="0" u="none" strike="noStrike" kern="0" cap="none" spc="-2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Nuovi</a:t>
            </a:r>
            <a:r>
              <a:rPr kumimoji="0" sz="2600" b="1" i="0" u="none" strike="noStrike" kern="0" cap="none" spc="-3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Servizi</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3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Marica</a:t>
            </a:r>
            <a:r>
              <a:rPr kumimoji="0" sz="2600" b="0" i="0" u="none" strike="noStrike" kern="0" cap="none" spc="-2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Antonacci</a:t>
            </a:r>
            <a:r>
              <a:rPr kumimoji="0" sz="2600" b="0" i="0" u="none" strike="noStrike" kern="0" cap="none" spc="-2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(Bari),</a:t>
            </a:r>
            <a:r>
              <a:rPr kumimoji="0" sz="2600" b="0" i="0" u="none" strike="noStrike" kern="0" cap="none" spc="-2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Enrico</a:t>
            </a:r>
            <a:r>
              <a:rPr kumimoji="0" sz="2600" b="0" i="0" u="none" strike="noStrike" kern="0" cap="none" spc="-25"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Vianello (CNAF)</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1300" marR="973455" lvl="0" indent="-228600" defTabSz="914400" eaLnBrk="1" fontAlgn="auto" latinLnBrk="0" hangingPunct="1">
              <a:lnSpc>
                <a:spcPct val="80000"/>
              </a:lnSpc>
              <a:spcBef>
                <a:spcPts val="1005"/>
              </a:spcBef>
              <a:spcAft>
                <a:spcPts val="0"/>
              </a:spcAft>
              <a:buClrTx/>
              <a:buSzTx/>
              <a:buFont typeface="Arial"/>
              <a:buChar char="•"/>
              <a:tabLst>
                <a:tab pos="241300" algn="l"/>
              </a:tabLst>
              <a:defRPr/>
            </a:pPr>
            <a:r>
              <a:rPr kumimoji="0" sz="2600" b="0" i="0" u="none" strike="noStrike" kern="0" cap="none" spc="0" normalizeH="0" baseline="0" noProof="0" dirty="0">
                <a:ln>
                  <a:noFill/>
                </a:ln>
                <a:solidFill>
                  <a:srgbClr val="1D6FA9"/>
                </a:solidFill>
                <a:effectLst/>
                <a:uLnTx/>
                <a:uFillTx/>
                <a:latin typeface="Calibri"/>
                <a:cs typeface="Calibri"/>
              </a:rPr>
              <a:t>WP6</a:t>
            </a:r>
            <a:r>
              <a:rPr kumimoji="0" sz="2600" b="0" i="0" u="none" strike="noStrike" kern="0" cap="none" spc="-55"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R&amp;D,</a:t>
            </a:r>
            <a:r>
              <a:rPr kumimoji="0" sz="2600" b="1" i="0" u="none" strike="noStrike" kern="0" cap="none" spc="-30" normalizeH="0" baseline="0" noProof="0" dirty="0">
                <a:ln>
                  <a:noFill/>
                </a:ln>
                <a:solidFill>
                  <a:srgbClr val="1D6FA9"/>
                </a:solidFill>
                <a:effectLst/>
                <a:uLnTx/>
                <a:uFillTx/>
                <a:latin typeface="Calibri"/>
                <a:cs typeface="Calibri"/>
              </a:rPr>
              <a:t> </a:t>
            </a:r>
            <a:r>
              <a:rPr kumimoji="0" sz="2600" b="1" i="0" u="none" strike="noStrike" kern="0" cap="none" spc="-20" normalizeH="0" baseline="0" noProof="0" dirty="0">
                <a:ln>
                  <a:noFill/>
                </a:ln>
                <a:solidFill>
                  <a:srgbClr val="1D6FA9"/>
                </a:solidFill>
                <a:effectLst/>
                <a:uLnTx/>
                <a:uFillTx/>
                <a:latin typeface="Calibri"/>
                <a:cs typeface="Calibri"/>
              </a:rPr>
              <a:t>Testbeds,</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Use</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Cases</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Daniele</a:t>
            </a:r>
            <a:r>
              <a:rPr kumimoji="0" sz="2600" b="0" i="0" u="none" strike="noStrike" kern="0" cap="none" spc="-4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Spiga</a:t>
            </a:r>
            <a:r>
              <a:rPr kumimoji="0" sz="2600" b="0" i="0" u="none" strike="noStrike" kern="0" cap="none" spc="-3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(Perugia),</a:t>
            </a:r>
            <a:r>
              <a:rPr kumimoji="0" sz="2600" b="0" i="0" u="none" strike="noStrike" kern="0" cap="none" spc="-3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Massimo </a:t>
            </a:r>
            <a:r>
              <a:rPr kumimoji="0" sz="2600" b="0" i="0" u="none" strike="noStrike" kern="0" cap="none" spc="-20" normalizeH="0" baseline="0" noProof="0" dirty="0">
                <a:ln>
                  <a:noFill/>
                </a:ln>
                <a:solidFill>
                  <a:sysClr val="windowText" lastClr="000000"/>
                </a:solidFill>
                <a:effectLst/>
                <a:uLnTx/>
                <a:uFillTx/>
                <a:latin typeface="Calibri"/>
                <a:cs typeface="Calibri"/>
              </a:rPr>
              <a:t>Sgaravatto</a:t>
            </a:r>
            <a:r>
              <a:rPr kumimoji="0" sz="2600" b="0" i="0" u="none" strike="noStrike" kern="0" cap="none" spc="-55"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(Padova)</a:t>
            </a:r>
            <a:endParaRPr kumimoji="0" sz="2600" b="0" i="0" u="none" strike="noStrike" kern="0" cap="none" spc="0" normalizeH="0" baseline="0" noProof="0">
              <a:ln>
                <a:noFill/>
              </a:ln>
              <a:solidFill>
                <a:sysClr val="windowText" lastClr="000000"/>
              </a:solidFill>
              <a:effectLst/>
              <a:uLnTx/>
              <a:uFillTx/>
              <a:latin typeface="Calibri"/>
              <a:cs typeface="Calibri"/>
            </a:endParaRPr>
          </a:p>
          <a:p>
            <a:pPr marL="241300" marR="175895" lvl="0" indent="-228600" defTabSz="914400" eaLnBrk="1" fontAlgn="auto" latinLnBrk="0" hangingPunct="1">
              <a:lnSpc>
                <a:spcPct val="80000"/>
              </a:lnSpc>
              <a:spcBef>
                <a:spcPts val="1010"/>
              </a:spcBef>
              <a:spcAft>
                <a:spcPts val="0"/>
              </a:spcAft>
              <a:buClrTx/>
              <a:buSzTx/>
              <a:buFont typeface="Arial"/>
              <a:buChar char="•"/>
              <a:tabLst>
                <a:tab pos="241300" algn="l"/>
              </a:tabLst>
              <a:defRPr/>
            </a:pPr>
            <a:r>
              <a:rPr kumimoji="0" sz="2600" b="0" i="0" u="none" strike="noStrike" kern="0" cap="none" spc="0" normalizeH="0" baseline="0" noProof="0" dirty="0">
                <a:ln>
                  <a:noFill/>
                </a:ln>
                <a:solidFill>
                  <a:srgbClr val="1D6FA9"/>
                </a:solidFill>
                <a:effectLst/>
                <a:uLnTx/>
                <a:uFillTx/>
                <a:latin typeface="Calibri"/>
                <a:cs typeface="Calibri"/>
              </a:rPr>
              <a:t>WP7</a:t>
            </a:r>
            <a:r>
              <a:rPr kumimoji="0" sz="2600" b="0" i="0" u="none" strike="noStrike" kern="0" cap="none" spc="-55" normalizeH="0" baseline="0" noProof="0" dirty="0">
                <a:ln>
                  <a:noFill/>
                </a:ln>
                <a:solidFill>
                  <a:srgbClr val="1D6FA9"/>
                </a:solidFill>
                <a:effectLst/>
                <a:uLnTx/>
                <a:uFillTx/>
                <a:latin typeface="Calibri"/>
                <a:cs typeface="Calibri"/>
              </a:rPr>
              <a:t> </a:t>
            </a:r>
            <a:r>
              <a:rPr kumimoji="0" sz="2600" b="0" i="0" u="none" strike="noStrike" kern="0" cap="none" spc="0" normalizeH="0" baseline="0" noProof="0" dirty="0">
                <a:ln>
                  <a:noFill/>
                </a:ln>
                <a:solidFill>
                  <a:srgbClr val="1D6FA9"/>
                </a:solidFill>
                <a:effectLst/>
                <a:uLnTx/>
                <a:uFillTx/>
                <a:latin typeface="Calibri"/>
                <a:cs typeface="Calibri"/>
              </a:rPr>
              <a:t>–</a:t>
            </a:r>
            <a:r>
              <a:rPr kumimoji="0" sz="2600" b="0" i="0" u="none" strike="noStrike" kern="0" cap="none" spc="-3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Sistemi</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10" normalizeH="0" baseline="0" noProof="0" dirty="0">
                <a:ln>
                  <a:noFill/>
                </a:ln>
                <a:solidFill>
                  <a:srgbClr val="1D6FA9"/>
                </a:solidFill>
                <a:effectLst/>
                <a:uLnTx/>
                <a:uFillTx/>
                <a:latin typeface="Calibri"/>
                <a:cs typeface="Calibri"/>
              </a:rPr>
              <a:t>Integrati</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di</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Gestione</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e</a:t>
            </a:r>
            <a:r>
              <a:rPr kumimoji="0" sz="2600" b="1" i="0" u="none" strike="noStrike" kern="0" cap="none" spc="-30"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Legal</a:t>
            </a:r>
            <a:r>
              <a:rPr kumimoji="0" sz="2600" b="1" i="0" u="none" strike="noStrike" kern="0" cap="none" spc="-35" normalizeH="0" baseline="0" noProof="0" dirty="0">
                <a:ln>
                  <a:noFill/>
                </a:ln>
                <a:solidFill>
                  <a:srgbClr val="1D6FA9"/>
                </a:solidFill>
                <a:effectLst/>
                <a:uLnTx/>
                <a:uFillTx/>
                <a:latin typeface="Calibri"/>
                <a:cs typeface="Calibri"/>
              </a:rPr>
              <a:t> </a:t>
            </a:r>
            <a:r>
              <a:rPr kumimoji="0" sz="2600" b="1" i="0" u="none" strike="noStrike" kern="0" cap="none" spc="0" normalizeH="0" baseline="0" noProof="0" dirty="0">
                <a:ln>
                  <a:noFill/>
                </a:ln>
                <a:solidFill>
                  <a:srgbClr val="1D6FA9"/>
                </a:solidFill>
                <a:effectLst/>
                <a:uLnTx/>
                <a:uFillTx/>
                <a:latin typeface="Calibri"/>
                <a:cs typeface="Calibri"/>
              </a:rPr>
              <a:t>Compliance</a:t>
            </a:r>
            <a:r>
              <a:rPr kumimoji="0" sz="2600" b="0" i="0" u="none" strike="noStrike" kern="0" cap="none" spc="0" normalizeH="0" baseline="0" noProof="0" dirty="0">
                <a:ln>
                  <a:noFill/>
                </a:ln>
                <a:solidFill>
                  <a:sysClr val="windowText" lastClr="000000"/>
                </a:solidFill>
                <a:effectLst/>
                <a:uLnTx/>
                <a:uFillTx/>
                <a:latin typeface="Calibri"/>
                <a:cs typeface="Calibri"/>
              </a:rPr>
              <a:t>:</a:t>
            </a:r>
            <a:r>
              <a:rPr kumimoji="0" sz="2600" b="0" i="0" u="none" strike="noStrike" kern="0" cap="none" spc="-3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Barbara</a:t>
            </a:r>
            <a:r>
              <a:rPr kumimoji="0" sz="2600" b="0" i="0" u="none" strike="noStrike" kern="0" cap="none" spc="-3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Martelli </a:t>
            </a:r>
            <a:r>
              <a:rPr kumimoji="0" sz="2600" b="0" i="0" u="none" strike="noStrike" kern="0" cap="none" spc="0" normalizeH="0" baseline="0" noProof="0" dirty="0">
                <a:ln>
                  <a:noFill/>
                </a:ln>
                <a:solidFill>
                  <a:sysClr val="windowText" lastClr="000000"/>
                </a:solidFill>
                <a:effectLst/>
                <a:uLnTx/>
                <a:uFillTx/>
                <a:latin typeface="Calibri"/>
                <a:cs typeface="Calibri"/>
              </a:rPr>
              <a:t>(CNAF),</a:t>
            </a:r>
            <a:r>
              <a:rPr kumimoji="0" sz="2600" b="0" i="0" u="none" strike="noStrike" kern="0" cap="none" spc="-45"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Nadina</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0" normalizeH="0" baseline="0" noProof="0" dirty="0">
                <a:ln>
                  <a:noFill/>
                </a:ln>
                <a:solidFill>
                  <a:sysClr val="windowText" lastClr="000000"/>
                </a:solidFill>
                <a:effectLst/>
                <a:uLnTx/>
                <a:uFillTx/>
                <a:latin typeface="Calibri"/>
                <a:cs typeface="Calibri"/>
              </a:rPr>
              <a:t>Foggetti</a:t>
            </a:r>
            <a:r>
              <a:rPr kumimoji="0" sz="2600" b="0" i="0" u="none" strike="noStrike" kern="0" cap="none" spc="-40" normalizeH="0" baseline="0" noProof="0" dirty="0">
                <a:ln>
                  <a:noFill/>
                </a:ln>
                <a:solidFill>
                  <a:sysClr val="windowText" lastClr="000000"/>
                </a:solidFill>
                <a:effectLst/>
                <a:uLnTx/>
                <a:uFillTx/>
                <a:latin typeface="Calibri"/>
                <a:cs typeface="Calibri"/>
              </a:rPr>
              <a:t> </a:t>
            </a:r>
            <a:r>
              <a:rPr kumimoji="0" sz="2600" b="0" i="0" u="none" strike="noStrike" kern="0" cap="none" spc="-10" normalizeH="0" baseline="0" noProof="0" dirty="0">
                <a:ln>
                  <a:noFill/>
                </a:ln>
                <a:solidFill>
                  <a:sysClr val="windowText" lastClr="000000"/>
                </a:solidFill>
                <a:effectLst/>
                <a:uLnTx/>
                <a:uFillTx/>
                <a:latin typeface="Calibri"/>
                <a:cs typeface="Calibri"/>
              </a:rPr>
              <a:t>(Bari)</a:t>
            </a:r>
            <a:endParaRPr kumimoji="0" sz="2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WP1:</a:t>
            </a:r>
            <a:r>
              <a:rPr spc="-160" dirty="0"/>
              <a:t> </a:t>
            </a:r>
            <a:r>
              <a:rPr spc="-35" dirty="0"/>
              <a:t>Operations</a:t>
            </a:r>
          </a:p>
        </p:txBody>
      </p:sp>
      <p:sp>
        <p:nvSpPr>
          <p:cNvPr id="3" name="object 3"/>
          <p:cNvSpPr txBox="1"/>
          <p:nvPr/>
        </p:nvSpPr>
        <p:spPr>
          <a:xfrm>
            <a:off x="916939" y="1716532"/>
            <a:ext cx="10269855" cy="3552190"/>
          </a:xfrm>
          <a:prstGeom prst="rect">
            <a:avLst/>
          </a:prstGeom>
        </p:spPr>
        <p:txBody>
          <a:bodyPr vert="horz" wrap="square" lIns="0" tIns="91440" rIns="0" bIns="0" rtlCol="0">
            <a:spAutoFit/>
          </a:bodyPr>
          <a:lstStyle/>
          <a:p>
            <a:pPr marL="240665" marR="0" lvl="0" indent="-227965" defTabSz="914400" eaLnBrk="1" fontAlgn="auto" latinLnBrk="0" hangingPunct="1">
              <a:lnSpc>
                <a:spcPct val="100000"/>
              </a:lnSpc>
              <a:spcBef>
                <a:spcPts val="72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Monitoring</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dello</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stato</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delle</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risorse,</a:t>
            </a:r>
            <a:r>
              <a:rPr kumimoji="0" sz="2800" b="0"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err="1">
                <a:ln>
                  <a:noFill/>
                </a:ln>
                <a:solidFill>
                  <a:sysClr val="windowText" lastClr="000000"/>
                </a:solidFill>
                <a:effectLst/>
                <a:uLnTx/>
                <a:uFillTx/>
                <a:latin typeface="Calibri"/>
                <a:cs typeface="Calibri"/>
              </a:rPr>
              <a:t>accoun</a:t>
            </a:r>
            <a:r>
              <a:rPr kumimoji="0" lang="it-IT" sz="2800" b="1" i="0" u="none" strike="noStrike" kern="0" cap="none" spc="0" normalizeH="0" baseline="0" noProof="0" dirty="0">
                <a:ln>
                  <a:noFill/>
                </a:ln>
                <a:solidFill>
                  <a:sysClr val="windowText" lastClr="000000"/>
                </a:solidFill>
                <a:effectLst/>
                <a:uLnTx/>
                <a:uFillTx/>
                <a:latin typeface="Calibri"/>
                <a:cs typeface="Calibri"/>
              </a:rPr>
              <a:t>ti</a:t>
            </a:r>
            <a:r>
              <a:rPr kumimoji="0" sz="2800" b="1" i="0" u="none" strike="noStrike" kern="0" cap="none" spc="0" normalizeH="0" baseline="0" noProof="0" dirty="0">
                <a:ln>
                  <a:noFill/>
                </a:ln>
                <a:solidFill>
                  <a:sysClr val="windowText" lastClr="000000"/>
                </a:solidFill>
                <a:effectLst/>
                <a:uLnTx/>
                <a:uFillTx/>
                <a:latin typeface="Calibri"/>
                <a:cs typeface="Calibri"/>
              </a:rPr>
              <a:t>ng</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err="1">
                <a:ln>
                  <a:noFill/>
                </a:ln>
                <a:solidFill>
                  <a:sysClr val="windowText" lastClr="000000"/>
                </a:solidFill>
                <a:effectLst/>
                <a:uLnTx/>
                <a:uFillTx/>
                <a:latin typeface="Calibri"/>
                <a:cs typeface="Calibri"/>
              </a:rPr>
              <a:t>repor</a:t>
            </a:r>
            <a:r>
              <a:rPr kumimoji="0" lang="it-IT" sz="2800" b="0" i="0" u="none" strike="noStrike" kern="0" cap="none" spc="-10" normalizeH="0" baseline="0" noProof="0" dirty="0" err="1">
                <a:ln>
                  <a:noFill/>
                </a:ln>
                <a:solidFill>
                  <a:sysClr val="windowText" lastClr="000000"/>
                </a:solidFill>
                <a:effectLst/>
                <a:uLnTx/>
                <a:uFillTx/>
                <a:latin typeface="Calibri"/>
                <a:cs typeface="Calibri"/>
              </a:rPr>
              <a:t>tisti</a:t>
            </a:r>
            <a:r>
              <a:rPr kumimoji="0" sz="2800" b="0" i="0" u="none" strike="noStrike" kern="0" cap="none" spc="-10" normalizeH="0" baseline="0" noProof="0" dirty="0">
                <a:ln>
                  <a:noFill/>
                </a:ln>
                <a:solidFill>
                  <a:sysClr val="windowText" lastClr="000000"/>
                </a:solidFill>
                <a:effectLst/>
                <a:uLnTx/>
                <a:uFillTx/>
                <a:latin typeface="Calibri"/>
                <a:cs typeface="Calibri"/>
              </a:rPr>
              <a:t>ca.</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625"/>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Manutenzione</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e</a:t>
            </a:r>
            <a:r>
              <a:rPr kumimoji="0" sz="2800" b="1" i="0" u="none" strike="noStrike" kern="0" cap="none" spc="5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err="1">
                <a:ln>
                  <a:noFill/>
                </a:ln>
                <a:solidFill>
                  <a:sysClr val="windowText" lastClr="000000"/>
                </a:solidFill>
                <a:effectLst/>
                <a:uLnTx/>
                <a:uFillTx/>
                <a:latin typeface="Calibri"/>
                <a:cs typeface="Calibri"/>
              </a:rPr>
              <a:t>aggiornamen</a:t>
            </a:r>
            <a:r>
              <a:rPr kumimoji="0" lang="it-IT" sz="2800" b="1" i="0" u="none" strike="noStrike" kern="0" cap="none" spc="0" normalizeH="0" baseline="0" noProof="0" dirty="0">
                <a:ln>
                  <a:noFill/>
                </a:ln>
                <a:solidFill>
                  <a:sysClr val="windowText" lastClr="000000"/>
                </a:solidFill>
                <a:effectLst/>
                <a:uLnTx/>
                <a:uFillTx/>
                <a:latin typeface="Calibri"/>
                <a:cs typeface="Calibri"/>
              </a:rPr>
              <a:t>to</a:t>
            </a:r>
            <a:r>
              <a:rPr kumimoji="0" sz="2800" b="1"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err="1">
                <a:ln>
                  <a:noFill/>
                </a:ln>
                <a:solidFill>
                  <a:sysClr val="windowText" lastClr="000000"/>
                </a:solidFill>
                <a:effectLst/>
                <a:uLnTx/>
                <a:uFillTx/>
                <a:latin typeface="Calibri"/>
                <a:cs typeface="Calibri"/>
              </a:rPr>
              <a:t>dell’infrastru</a:t>
            </a:r>
            <a:r>
              <a:rPr kumimoji="0" lang="it-IT" sz="2800" b="0" i="0" u="none" strike="noStrike" kern="0" cap="none" spc="-10" normalizeH="0" baseline="0" noProof="0" dirty="0" err="1">
                <a:ln>
                  <a:noFill/>
                </a:ln>
                <a:solidFill>
                  <a:sysClr val="windowText" lastClr="000000"/>
                </a:solidFill>
                <a:effectLst/>
                <a:uLnTx/>
                <a:uFillTx/>
                <a:latin typeface="Calibri"/>
                <a:cs typeface="Calibri"/>
              </a:rPr>
              <a:t>tt</a:t>
            </a:r>
            <a:r>
              <a:rPr kumimoji="0" sz="2800" b="0" i="0" u="none" strike="noStrike" kern="0" cap="none" spc="-10" normalizeH="0" baseline="0" noProof="0" dirty="0" err="1">
                <a:ln>
                  <a:noFill/>
                </a:ln>
                <a:solidFill>
                  <a:sysClr val="windowText" lastClr="000000"/>
                </a:solidFill>
                <a:effectLst/>
                <a:uLnTx/>
                <a:uFillTx/>
                <a:latin typeface="Calibri"/>
                <a:cs typeface="Calibri"/>
              </a:rPr>
              <a:t>ura</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698500" marR="5080" lvl="1" indent="-228600" defTabSz="914400" eaLnBrk="1" fontAlgn="auto" latinLnBrk="0" hangingPunct="1">
              <a:lnSpc>
                <a:spcPts val="2590"/>
              </a:lnSpc>
              <a:spcBef>
                <a:spcPts val="585"/>
              </a:spcBef>
              <a:spcAft>
                <a:spcPts val="0"/>
              </a:spcAft>
              <a:buClrTx/>
              <a:buSzTx/>
              <a:buFont typeface="Arial"/>
              <a:buChar char="•"/>
              <a:tabLst>
                <a:tab pos="698500" algn="l"/>
              </a:tabLst>
              <a:defRPr/>
            </a:pPr>
            <a:r>
              <a:rPr kumimoji="0" sz="2400" b="0" i="0" u="none" strike="noStrike" kern="0" cap="none" spc="0" normalizeH="0" baseline="0" noProof="0" dirty="0">
                <a:ln>
                  <a:noFill/>
                </a:ln>
                <a:solidFill>
                  <a:srgbClr val="1D6FA9"/>
                </a:solidFill>
                <a:effectLst/>
                <a:uLnTx/>
                <a:uFillTx/>
                <a:latin typeface="Calibri"/>
                <a:cs typeface="Calibri"/>
              </a:rPr>
              <a:t>Grid</a:t>
            </a:r>
            <a:r>
              <a:rPr kumimoji="0" sz="2400" b="0" i="0" u="none" strike="noStrike" kern="0" cap="none" spc="-2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(federazione</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15" normalizeH="0" baseline="0" noProof="0" dirty="0">
                <a:ln>
                  <a:noFill/>
                </a:ln>
                <a:solidFill>
                  <a:sysClr val="windowText" lastClr="000000"/>
                </a:solidFill>
                <a:effectLst/>
                <a:uLnTx/>
                <a:uFillTx/>
                <a:latin typeface="Calibri"/>
                <a:cs typeface="Calibri"/>
              </a:rPr>
              <a:t>Tier-</a:t>
            </a:r>
            <a:r>
              <a:rPr kumimoji="0" sz="2400" b="0" i="0" u="none" strike="noStrike" kern="0" cap="none" spc="0" normalizeH="0" baseline="0" noProof="0" dirty="0">
                <a:ln>
                  <a:noFill/>
                </a:ln>
                <a:solidFill>
                  <a:sysClr val="windowText" lastClr="000000"/>
                </a:solidFill>
                <a:effectLst/>
                <a:uLnTx/>
                <a:uFillTx/>
                <a:latin typeface="Calibri"/>
                <a:cs typeface="Calibri"/>
              </a:rPr>
              <a:t>2)</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Cloud</a:t>
            </a:r>
            <a:r>
              <a:rPr kumimoji="0" sz="2400" b="0" i="0" u="none" strike="noStrike" kern="0" cap="none" spc="-2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backbone</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alcuni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casi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le</a:t>
            </a:r>
            <a:r>
              <a:rPr kumimoji="0" sz="2400" b="0" i="0" u="none" strike="noStrike" kern="0" cap="none" spc="-10" normalizeH="0" baseline="0" noProof="0" dirty="0">
                <a:ln>
                  <a:noFill/>
                </a:ln>
                <a:solidFill>
                  <a:sysClr val="windowText" lastClr="000000"/>
                </a:solidFill>
                <a:effectLst/>
                <a:uLnTx/>
                <a:uFillTx/>
                <a:latin typeface="Calibri"/>
                <a:cs typeface="Calibri"/>
              </a:rPr>
              <a:t> cloud federate).</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241300" marR="362585" lvl="0" indent="-228600" defTabSz="914400" eaLnBrk="1" fontAlgn="auto" latinLnBrk="0" hangingPunct="1">
              <a:lnSpc>
                <a:spcPts val="3000"/>
              </a:lnSpc>
              <a:spcBef>
                <a:spcPts val="994"/>
              </a:spcBef>
              <a:spcAft>
                <a:spcPts val="0"/>
              </a:spcAft>
              <a:buClrTx/>
              <a:buSzTx/>
              <a:buFont typeface="Arial"/>
              <a:buChar char="•"/>
              <a:tabLst>
                <a:tab pos="241300" algn="l"/>
              </a:tabLst>
              <a:defRPr/>
            </a:pPr>
            <a:r>
              <a:rPr kumimoji="0" sz="2800" b="0" i="0" u="none" strike="noStrike" kern="0" cap="none" spc="0" normalizeH="0" baseline="0" noProof="0" dirty="0" err="1">
                <a:ln>
                  <a:noFill/>
                </a:ln>
                <a:solidFill>
                  <a:sysClr val="windowText" lastClr="000000"/>
                </a:solidFill>
                <a:effectLst/>
                <a:uLnTx/>
                <a:uFillTx/>
                <a:latin typeface="Calibri"/>
                <a:cs typeface="Calibri"/>
              </a:rPr>
              <a:t>Ges</a:t>
            </a:r>
            <a:r>
              <a:rPr kumimoji="0" lang="it-IT" sz="2800" b="0" i="0" u="none" strike="noStrike" kern="0" cap="none" spc="0" normalizeH="0" baseline="0" noProof="0" dirty="0">
                <a:ln>
                  <a:noFill/>
                </a:ln>
                <a:solidFill>
                  <a:sysClr val="windowText" lastClr="000000"/>
                </a:solidFill>
                <a:effectLst/>
                <a:uLnTx/>
                <a:uFillTx/>
                <a:latin typeface="Calibri"/>
                <a:cs typeface="Calibri"/>
              </a:rPr>
              <a:t>ti</a:t>
            </a:r>
            <a:r>
              <a:rPr kumimoji="0" sz="2800" b="0" i="0" u="none" strike="noStrike" kern="0" cap="none" spc="0" normalizeH="0" baseline="0" noProof="0" dirty="0">
                <a:ln>
                  <a:noFill/>
                </a:ln>
                <a:solidFill>
                  <a:sysClr val="windowText" lastClr="000000"/>
                </a:solidFill>
                <a:effectLst/>
                <a:uLnTx/>
                <a:uFillTx/>
                <a:latin typeface="Calibri"/>
                <a:cs typeface="Calibri"/>
              </a:rPr>
              <a:t>one</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err="1">
                <a:ln>
                  <a:noFill/>
                </a:ln>
                <a:solidFill>
                  <a:sysClr val="windowText" lastClr="000000"/>
                </a:solidFill>
                <a:effectLst/>
                <a:uLnTx/>
                <a:uFillTx/>
                <a:latin typeface="Calibri"/>
                <a:cs typeface="Calibri"/>
              </a:rPr>
              <a:t>dell’</a:t>
            </a:r>
            <a:r>
              <a:rPr kumimoji="0" sz="2800" b="1" i="0" u="none" strike="noStrike" kern="0" cap="none" spc="0" normalizeH="0" baseline="0" noProof="0" dirty="0" err="1">
                <a:ln>
                  <a:noFill/>
                </a:ln>
                <a:solidFill>
                  <a:sysClr val="windowText" lastClr="000000"/>
                </a:solidFill>
                <a:effectLst/>
                <a:uLnTx/>
                <a:uFillTx/>
                <a:latin typeface="Calibri"/>
                <a:cs typeface="Calibri"/>
              </a:rPr>
              <a:t>opera</a:t>
            </a:r>
            <a:r>
              <a:rPr kumimoji="0" lang="it-IT" sz="2800" b="1" i="0" u="none" strike="noStrike" kern="0" cap="none" spc="0" normalizeH="0" baseline="0" noProof="0" dirty="0">
                <a:ln>
                  <a:noFill/>
                </a:ln>
                <a:solidFill>
                  <a:sysClr val="windowText" lastClr="000000"/>
                </a:solidFill>
                <a:effectLst/>
                <a:uLnTx/>
                <a:uFillTx/>
                <a:latin typeface="Calibri"/>
                <a:cs typeface="Calibri"/>
              </a:rPr>
              <a:t>ti</a:t>
            </a:r>
            <a:r>
              <a:rPr kumimoji="0" sz="2800" b="1" i="0" u="none" strike="noStrike" kern="0" cap="none" spc="0" normalizeH="0" baseline="0" noProof="0" dirty="0" err="1">
                <a:ln>
                  <a:noFill/>
                </a:ln>
                <a:solidFill>
                  <a:sysClr val="windowText" lastClr="000000"/>
                </a:solidFill>
                <a:effectLst/>
                <a:uLnTx/>
                <a:uFillTx/>
                <a:latin typeface="Calibri"/>
                <a:cs typeface="Calibri"/>
              </a:rPr>
              <a:t>vità</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e</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dei</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processi</a:t>
            </a:r>
            <a:r>
              <a:rPr kumimoji="0" sz="2800" b="1" i="0" u="none" strike="noStrike" kern="0" cap="none" spc="4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delle</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infrastrubure</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ISO</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del </a:t>
            </a:r>
            <a:r>
              <a:rPr kumimoji="0" sz="2800" b="0" i="0" u="none" strike="noStrike" kern="0" cap="none" spc="-10" normalizeH="0" baseline="0" noProof="0" dirty="0">
                <a:ln>
                  <a:noFill/>
                </a:ln>
                <a:solidFill>
                  <a:sysClr val="windowText" lastClr="000000"/>
                </a:solidFill>
                <a:effectLst/>
                <a:uLnTx/>
                <a:uFillTx/>
                <a:latin typeface="Calibri"/>
                <a:cs typeface="Calibri"/>
              </a:rPr>
              <a:t>datalake.</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1300" marR="337820" lvl="0" indent="-228600" defTabSz="914400" eaLnBrk="1" fontAlgn="auto" latinLnBrk="0" hangingPunct="1">
              <a:lnSpc>
                <a:spcPts val="3000"/>
              </a:lnSpc>
              <a:spcBef>
                <a:spcPts val="1080"/>
              </a:spcBef>
              <a:spcAft>
                <a:spcPts val="0"/>
              </a:spcAft>
              <a:buClrTx/>
              <a:buSzTx/>
              <a:buFont typeface="Arial"/>
              <a:buChar char="•"/>
              <a:tabLst>
                <a:tab pos="241300" algn="l"/>
              </a:tabLst>
              <a:defRPr/>
            </a:pPr>
            <a:r>
              <a:rPr kumimoji="0" sz="2800" b="1" i="0" u="none" strike="noStrike" kern="0" cap="none" spc="0" normalizeH="0" baseline="0" noProof="0" dirty="0" err="1">
                <a:ln>
                  <a:noFill/>
                </a:ln>
                <a:solidFill>
                  <a:sysClr val="windowText" lastClr="000000"/>
                </a:solidFill>
                <a:effectLst/>
                <a:uLnTx/>
                <a:uFillTx/>
                <a:latin typeface="Calibri"/>
                <a:cs typeface="Calibri"/>
              </a:rPr>
              <a:t>Rappor</a:t>
            </a:r>
            <a:r>
              <a:rPr kumimoji="0" lang="it-IT" sz="2800" b="1" i="0" u="none" strike="noStrike" kern="0" cap="none" spc="0" normalizeH="0" baseline="0" noProof="0" dirty="0">
                <a:ln>
                  <a:noFill/>
                </a:ln>
                <a:solidFill>
                  <a:sysClr val="windowText" lastClr="000000"/>
                </a:solidFill>
                <a:effectLst/>
                <a:uLnTx/>
                <a:uFillTx/>
                <a:latin typeface="Calibri"/>
                <a:cs typeface="Calibri"/>
              </a:rPr>
              <a:t>ti</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opera</a:t>
            </a:r>
            <a:r>
              <a:rPr kumimoji="0" lang="it-IT" sz="2800" b="1" i="0" u="none" strike="noStrike" kern="0" cap="none" spc="0" normalizeH="0" baseline="0" noProof="0" dirty="0">
                <a:ln>
                  <a:noFill/>
                </a:ln>
                <a:solidFill>
                  <a:sysClr val="windowText" lastClr="000000"/>
                </a:solidFill>
                <a:effectLst/>
                <a:uLnTx/>
                <a:uFillTx/>
                <a:latin typeface="Calibri"/>
                <a:cs typeface="Calibri"/>
              </a:rPr>
              <a:t>ti</a:t>
            </a:r>
            <a:r>
              <a:rPr kumimoji="0" sz="2800" b="1" i="0" u="none" strike="noStrike" kern="0" cap="none" spc="0" normalizeH="0" baseline="0" noProof="0" dirty="0">
                <a:ln>
                  <a:noFill/>
                </a:ln>
                <a:solidFill>
                  <a:sysClr val="windowText" lastClr="000000"/>
                </a:solidFill>
                <a:effectLst/>
                <a:uLnTx/>
                <a:uFillTx/>
                <a:latin typeface="Calibri"/>
                <a:cs typeface="Calibri"/>
              </a:rPr>
              <a:t>vi</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con</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la</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rete</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GARR</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ad</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esempio</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per</a:t>
            </a:r>
            <a:r>
              <a:rPr kumimoji="0" sz="2800" b="0" i="0" u="none" strike="noStrike" kern="0" cap="none" spc="1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le</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soluzioni</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di </a:t>
            </a:r>
            <a:r>
              <a:rPr kumimoji="0" sz="2800" b="0" i="0" u="none" strike="noStrike" kern="0" cap="none" spc="0" normalizeH="0" baseline="0" noProof="0" dirty="0">
                <a:ln>
                  <a:noFill/>
                </a:ln>
                <a:solidFill>
                  <a:sysClr val="windowText" lastClr="000000"/>
                </a:solidFill>
                <a:effectLst/>
                <a:uLnTx/>
                <a:uFillTx/>
                <a:latin typeface="Calibri"/>
                <a:cs typeface="Calibri"/>
              </a:rPr>
              <a:t>virtual</a:t>
            </a:r>
            <a:r>
              <a:rPr kumimoji="0" sz="2800" b="0" i="0" u="none" strike="noStrike" kern="0" cap="none" spc="-8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availability</a:t>
            </a:r>
            <a:r>
              <a:rPr kumimoji="0" sz="2800" b="0" i="0" u="none" strike="noStrike" kern="0" cap="none" spc="-7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zones</a:t>
            </a:r>
            <a:r>
              <a:rPr kumimoji="0" sz="2800" b="0" i="0" u="none" strike="noStrike" kern="0" cap="none" spc="-6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previste</a:t>
            </a:r>
            <a:r>
              <a:rPr kumimoji="0" sz="2800" b="0" i="0" u="none" strike="noStrike" kern="0" cap="none" spc="-7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da</a:t>
            </a:r>
            <a:r>
              <a:rPr kumimoji="0" sz="2800" b="0" i="0" u="none" strike="noStrike" kern="0" cap="none" spc="-8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TeRABIT.</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0185169" y="0"/>
            <a:ext cx="2006831" cy="1304626"/>
          </a:xfrm>
          <a:prstGeom prst="rect">
            <a:avLst/>
          </a:prstGeom>
        </p:spPr>
      </p:pic>
      <p:sp>
        <p:nvSpPr>
          <p:cNvPr id="7" name="object 7"/>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103</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WP2:</a:t>
            </a:r>
            <a:r>
              <a:rPr spc="-145" dirty="0"/>
              <a:t> </a:t>
            </a:r>
            <a:r>
              <a:rPr dirty="0"/>
              <a:t>User</a:t>
            </a:r>
            <a:r>
              <a:rPr spc="-140" dirty="0"/>
              <a:t> </a:t>
            </a:r>
            <a:r>
              <a:rPr dirty="0"/>
              <a:t>&amp;</a:t>
            </a:r>
            <a:r>
              <a:rPr spc="-135" dirty="0"/>
              <a:t> </a:t>
            </a:r>
            <a:r>
              <a:rPr spc="-10" dirty="0"/>
              <a:t>project</a:t>
            </a:r>
            <a:r>
              <a:rPr spc="-130" dirty="0"/>
              <a:t> </a:t>
            </a:r>
            <a:r>
              <a:rPr spc="-10" dirty="0"/>
              <a:t>support</a:t>
            </a:r>
          </a:p>
        </p:txBody>
      </p:sp>
      <p:sp>
        <p:nvSpPr>
          <p:cNvPr id="3" name="object 3"/>
          <p:cNvSpPr txBox="1"/>
          <p:nvPr/>
        </p:nvSpPr>
        <p:spPr>
          <a:xfrm>
            <a:off x="916939" y="1756155"/>
            <a:ext cx="7922259" cy="4338320"/>
          </a:xfrm>
          <a:prstGeom prst="rect">
            <a:avLst/>
          </a:prstGeom>
        </p:spPr>
        <p:txBody>
          <a:bodyPr vert="horz" wrap="square" lIns="0" tIns="92710" rIns="0" bIns="0" rtlCol="0">
            <a:spAutoFit/>
          </a:bodyPr>
          <a:lstStyle/>
          <a:p>
            <a:pPr marL="241300" marR="723900" lvl="0" indent="-228600" defTabSz="914400" eaLnBrk="1" fontAlgn="auto" latinLnBrk="0" hangingPunct="1">
              <a:lnSpc>
                <a:spcPts val="2710"/>
              </a:lnSpc>
              <a:spcBef>
                <a:spcPts val="730"/>
              </a:spcBef>
              <a:spcAft>
                <a:spcPts val="0"/>
              </a:spcAft>
              <a:buClrTx/>
              <a:buSzTx/>
              <a:buFont typeface="Arial"/>
              <a:buChar char="•"/>
              <a:tabLst>
                <a:tab pos="241300"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Supporto</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ai</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siti</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(Tier-</a:t>
            </a:r>
            <a:r>
              <a:rPr kumimoji="0" sz="2800" b="0" i="0" u="none" strike="noStrike" kern="0" cap="none" spc="0" normalizeH="0" baseline="0" noProof="0" dirty="0">
                <a:ln>
                  <a:noFill/>
                </a:ln>
                <a:solidFill>
                  <a:sysClr val="windowText" lastClr="000000"/>
                </a:solidFill>
                <a:effectLst/>
                <a:uLnTx/>
                <a:uFillTx/>
                <a:latin typeface="Calibri"/>
                <a:cs typeface="Calibri"/>
              </a:rPr>
              <a:t>2,</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Cloud</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federate</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20" normalizeH="0" baseline="0" noProof="0" dirty="0">
                <a:ln>
                  <a:noFill/>
                </a:ln>
                <a:solidFill>
                  <a:sysClr val="windowText" lastClr="000000"/>
                </a:solidFill>
                <a:effectLst/>
                <a:uLnTx/>
                <a:uFillTx/>
                <a:latin typeface="Calibri"/>
                <a:cs typeface="Calibri"/>
              </a:rPr>
              <a:t> INFN </a:t>
            </a:r>
            <a:r>
              <a:rPr kumimoji="0" sz="2800" b="0" i="0" u="none" strike="noStrike" kern="0" cap="none" spc="-10" normalizeH="0" baseline="0" noProof="0" dirty="0">
                <a:ln>
                  <a:noFill/>
                </a:ln>
                <a:solidFill>
                  <a:sysClr val="windowText" lastClr="000000"/>
                </a:solidFill>
                <a:effectLst/>
                <a:uLnTx/>
                <a:uFillTx/>
                <a:latin typeface="Calibri"/>
                <a:cs typeface="Calibri"/>
              </a:rPr>
              <a:t>Cloud).</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2690"/>
              </a:lnSpc>
              <a:spcBef>
                <a:spcPts val="1005"/>
              </a:spcBef>
              <a:spcAft>
                <a:spcPts val="0"/>
              </a:spcAft>
              <a:buClrTx/>
              <a:buSzTx/>
              <a:buFont typeface="Arial"/>
              <a:buChar char="•"/>
              <a:tabLst>
                <a:tab pos="241300"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Supporto</a:t>
            </a:r>
            <a:r>
              <a:rPr kumimoji="0" sz="2800" b="1" i="0" u="none" strike="noStrike" kern="0" cap="none" spc="-9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ai</a:t>
            </a:r>
            <a:r>
              <a:rPr kumimoji="0" sz="2800" b="1" i="0" u="none" strike="noStrike" kern="0" cap="none" spc="-7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progetti</a:t>
            </a:r>
            <a:r>
              <a:rPr kumimoji="0" sz="2800" b="1"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implementati</a:t>
            </a:r>
            <a:r>
              <a:rPr kumimoji="0" sz="2800" b="0" i="0" u="none" strike="noStrike" kern="0" cap="none" spc="-8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sull’infrastruttura, </a:t>
            </a:r>
            <a:r>
              <a:rPr kumimoji="0" sz="2800" b="0" i="0" u="none" strike="noStrike" kern="0" cap="none" spc="0" normalizeH="0" baseline="0" noProof="0" dirty="0">
                <a:ln>
                  <a:noFill/>
                </a:ln>
                <a:solidFill>
                  <a:sysClr val="windowText" lastClr="000000"/>
                </a:solidFill>
                <a:effectLst/>
                <a:uLnTx/>
                <a:uFillTx/>
                <a:latin typeface="Calibri"/>
                <a:cs typeface="Calibri"/>
              </a:rPr>
              <a:t>inclusi</a:t>
            </a:r>
            <a:r>
              <a:rPr kumimoji="0" sz="2800" b="0" i="0" u="none" strike="noStrike" kern="0" cap="none" spc="-6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quelli</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derivanti</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da</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proposte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PNRR.</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1300" marR="984250" lvl="0" indent="-228600" defTabSz="914400" eaLnBrk="1" fontAlgn="auto" latinLnBrk="0" hangingPunct="1">
              <a:lnSpc>
                <a:spcPts val="2690"/>
              </a:lnSpc>
              <a:spcBef>
                <a:spcPts val="1030"/>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Supporto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primo</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livello</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per</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tutte</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le</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risorse</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50" normalizeH="0" baseline="0" noProof="0" dirty="0">
                <a:ln>
                  <a:noFill/>
                </a:ln>
                <a:solidFill>
                  <a:sysClr val="windowText" lastClr="000000"/>
                </a:solidFill>
                <a:effectLst/>
                <a:uLnTx/>
                <a:uFillTx/>
                <a:latin typeface="Calibri"/>
                <a:cs typeface="Calibri"/>
              </a:rPr>
              <a:t>e </a:t>
            </a:r>
            <a:r>
              <a:rPr kumimoji="0" sz="2800" b="1" i="0" u="none" strike="noStrike" kern="0" cap="none" spc="0" normalizeH="0" baseline="0" noProof="0" dirty="0">
                <a:ln>
                  <a:noFill/>
                </a:ln>
                <a:solidFill>
                  <a:sysClr val="windowText" lastClr="000000"/>
                </a:solidFill>
                <a:effectLst/>
                <a:uLnTx/>
                <a:uFillTx/>
                <a:latin typeface="Calibri"/>
                <a:cs typeface="Calibri"/>
              </a:rPr>
              <a:t>servizi </a:t>
            </a:r>
            <a:r>
              <a:rPr kumimoji="0" sz="2800" b="0" i="0" u="none" strike="noStrike" kern="0" cap="none" spc="0" normalizeH="0" baseline="0" noProof="0" dirty="0">
                <a:ln>
                  <a:noFill/>
                </a:ln>
                <a:solidFill>
                  <a:sysClr val="windowText" lastClr="000000"/>
                </a:solidFill>
                <a:effectLst/>
                <a:uLnTx/>
                <a:uFillTx/>
                <a:latin typeface="Calibri"/>
                <a:cs typeface="Calibri"/>
              </a:rPr>
              <a:t>(Grid e</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Cloud).</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698500" marR="356870" lvl="1" indent="-228600" defTabSz="914400" eaLnBrk="1" fontAlgn="auto" latinLnBrk="0" hangingPunct="1">
              <a:lnSpc>
                <a:spcPct val="80000"/>
              </a:lnSpc>
              <a:spcBef>
                <a:spcPts val="540"/>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Il</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secondo</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livello</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è</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gestito</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seconda</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del</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problema</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negli </a:t>
            </a:r>
            <a:r>
              <a:rPr kumimoji="0" sz="2400" b="0" i="0" u="none" strike="noStrike" kern="0" cap="none" spc="0" normalizeH="0" baseline="0" noProof="0" dirty="0">
                <a:ln>
                  <a:noFill/>
                </a:ln>
                <a:solidFill>
                  <a:sysClr val="windowText" lastClr="000000"/>
                </a:solidFill>
                <a:effectLst/>
                <a:uLnTx/>
                <a:uFillTx/>
                <a:latin typeface="Calibri"/>
                <a:cs typeface="Calibri"/>
              </a:rPr>
              <a:t>altri</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WP.</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32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Formazione</a:t>
            </a:r>
            <a:r>
              <a:rPr kumimoji="0" sz="2800" b="1"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(corsi,</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webinar)</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comunicazione</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1300" marR="817880" lvl="0" indent="-228600" defTabSz="914400" eaLnBrk="1" fontAlgn="auto" latinLnBrk="0" hangingPunct="1">
              <a:lnSpc>
                <a:spcPct val="80000"/>
              </a:lnSpc>
              <a:spcBef>
                <a:spcPts val="910"/>
              </a:spcBef>
              <a:spcAft>
                <a:spcPts val="0"/>
              </a:spcAft>
              <a:buClrTx/>
              <a:buSzTx/>
              <a:buFont typeface="Arial"/>
              <a:buChar char="•"/>
              <a:tabLst>
                <a:tab pos="241300"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Ticketing</a:t>
            </a:r>
            <a:r>
              <a:rPr kumimoji="0" sz="2800" b="1" i="0" u="none" strike="noStrike" kern="0" cap="none" spc="-1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system,</a:t>
            </a:r>
            <a:r>
              <a:rPr kumimoji="0" sz="2800" b="1" i="0" u="none" strike="noStrike" kern="0" cap="none" spc="-1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documentazione,</a:t>
            </a:r>
            <a:r>
              <a:rPr kumimoji="0" sz="2800" b="1" i="0" u="none" strike="noStrike" kern="0" cap="none" spc="-10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knowledge base.</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grpSp>
        <p:nvGrpSpPr>
          <p:cNvPr id="4" name="object 4"/>
          <p:cNvGrpSpPr/>
          <p:nvPr/>
        </p:nvGrpSpPr>
        <p:grpSpPr>
          <a:xfrm>
            <a:off x="8983803" y="1518878"/>
            <a:ext cx="3150870" cy="4847590"/>
            <a:chOff x="8983803" y="1518878"/>
            <a:chExt cx="3150870" cy="4847590"/>
          </a:xfrm>
        </p:grpSpPr>
        <p:pic>
          <p:nvPicPr>
            <p:cNvPr id="5" name="object 5"/>
            <p:cNvPicPr/>
            <p:nvPr/>
          </p:nvPicPr>
          <p:blipFill>
            <a:blip r:embed="rId2" cstate="print"/>
            <a:stretch>
              <a:fillRect/>
            </a:stretch>
          </p:blipFill>
          <p:spPr>
            <a:xfrm>
              <a:off x="8993328" y="1528403"/>
              <a:ext cx="2966024" cy="3158835"/>
            </a:xfrm>
            <a:prstGeom prst="rect">
              <a:avLst/>
            </a:prstGeom>
          </p:spPr>
        </p:pic>
        <p:sp>
          <p:nvSpPr>
            <p:cNvPr id="6" name="object 6"/>
            <p:cNvSpPr/>
            <p:nvPr/>
          </p:nvSpPr>
          <p:spPr>
            <a:xfrm>
              <a:off x="8988566" y="1523640"/>
              <a:ext cx="2975610" cy="3168650"/>
            </a:xfrm>
            <a:custGeom>
              <a:avLst/>
              <a:gdLst/>
              <a:ahLst/>
              <a:cxnLst/>
              <a:rect l="l" t="t" r="r" b="b"/>
              <a:pathLst>
                <a:path w="2975609" h="3168650">
                  <a:moveTo>
                    <a:pt x="0" y="0"/>
                  </a:moveTo>
                  <a:lnTo>
                    <a:pt x="2975549" y="0"/>
                  </a:lnTo>
                  <a:lnTo>
                    <a:pt x="2975549" y="3168361"/>
                  </a:lnTo>
                  <a:lnTo>
                    <a:pt x="0" y="316836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9203630" y="3603994"/>
              <a:ext cx="2921320" cy="2752355"/>
            </a:xfrm>
            <a:prstGeom prst="rect">
              <a:avLst/>
            </a:prstGeom>
          </p:spPr>
        </p:pic>
        <p:sp>
          <p:nvSpPr>
            <p:cNvPr id="8" name="object 8"/>
            <p:cNvSpPr/>
            <p:nvPr/>
          </p:nvSpPr>
          <p:spPr>
            <a:xfrm>
              <a:off x="9198867" y="3599232"/>
              <a:ext cx="2931160" cy="2762250"/>
            </a:xfrm>
            <a:custGeom>
              <a:avLst/>
              <a:gdLst/>
              <a:ahLst/>
              <a:cxnLst/>
              <a:rect l="l" t="t" r="r" b="b"/>
              <a:pathLst>
                <a:path w="2931159" h="2762250">
                  <a:moveTo>
                    <a:pt x="0" y="0"/>
                  </a:moveTo>
                  <a:lnTo>
                    <a:pt x="2930845" y="0"/>
                  </a:lnTo>
                  <a:lnTo>
                    <a:pt x="2930845" y="2761880"/>
                  </a:lnTo>
                  <a:lnTo>
                    <a:pt x="0" y="2761880"/>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9" name="object 9"/>
          <p:cNvPicPr/>
          <p:nvPr/>
        </p:nvPicPr>
        <p:blipFill>
          <a:blip r:embed="rId4" cstate="print"/>
          <a:stretch>
            <a:fillRect/>
          </a:stretch>
        </p:blipFill>
        <p:spPr>
          <a:xfrm>
            <a:off x="10185169" y="0"/>
            <a:ext cx="2006831" cy="1304626"/>
          </a:xfrm>
          <a:prstGeom prst="rect">
            <a:avLst/>
          </a:prstGeom>
        </p:spPr>
      </p:pic>
      <p:sp>
        <p:nvSpPr>
          <p:cNvPr id="12" name="object 12"/>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104</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WP3:</a:t>
            </a:r>
            <a:r>
              <a:rPr spc="-195" dirty="0"/>
              <a:t> </a:t>
            </a:r>
            <a:r>
              <a:rPr spc="-20" dirty="0"/>
              <a:t>Risorse,</a:t>
            </a:r>
            <a:r>
              <a:rPr spc="-190" dirty="0"/>
              <a:t> </a:t>
            </a:r>
            <a:r>
              <a:rPr spc="-10" dirty="0"/>
              <a:t>data</a:t>
            </a:r>
            <a:r>
              <a:rPr spc="-185" dirty="0"/>
              <a:t> </a:t>
            </a:r>
            <a:r>
              <a:rPr spc="-40" dirty="0"/>
              <a:t>lake,</a:t>
            </a:r>
            <a:r>
              <a:rPr spc="-195" dirty="0"/>
              <a:t> </a:t>
            </a:r>
            <a:r>
              <a:rPr spc="-25" dirty="0"/>
              <a:t>sostenibilità</a:t>
            </a:r>
          </a:p>
        </p:txBody>
      </p:sp>
      <p:sp>
        <p:nvSpPr>
          <p:cNvPr id="3" name="object 3"/>
          <p:cNvSpPr txBox="1"/>
          <p:nvPr/>
        </p:nvSpPr>
        <p:spPr>
          <a:xfrm>
            <a:off x="916939" y="1448308"/>
            <a:ext cx="10281920" cy="4554855"/>
          </a:xfrm>
          <a:prstGeom prst="rect">
            <a:avLst/>
          </a:prstGeom>
        </p:spPr>
        <p:txBody>
          <a:bodyPr vert="horz" wrap="square" lIns="0" tIns="92710" rIns="0" bIns="0" rtlCol="0">
            <a:spAutoFit/>
          </a:bodyPr>
          <a:lstStyle/>
          <a:p>
            <a:pPr marL="241300" marR="577850" lvl="0" indent="-228600" defTabSz="914400" eaLnBrk="1" fontAlgn="auto" latinLnBrk="0" hangingPunct="1">
              <a:lnSpc>
                <a:spcPts val="2710"/>
              </a:lnSpc>
              <a:spcBef>
                <a:spcPts val="730"/>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Report</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C3SN</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per</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validazione</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gare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bandi</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legate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ad</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acquisizione </a:t>
            </a:r>
            <a:r>
              <a:rPr kumimoji="0" sz="2800" b="0" i="0" u="none" strike="noStrike" kern="0" cap="none" spc="0" normalizeH="0" baseline="0" noProof="0" dirty="0">
                <a:ln>
                  <a:noFill/>
                </a:ln>
                <a:solidFill>
                  <a:sysClr val="windowText" lastClr="000000"/>
                </a:solidFill>
                <a:effectLst/>
                <a:uLnTx/>
                <a:uFillTx/>
                <a:latin typeface="Calibri"/>
                <a:cs typeface="Calibri"/>
              </a:rPr>
              <a:t>risorse.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Questo</a:t>
            </a:r>
            <a:r>
              <a:rPr kumimoji="0" sz="2800" b="1" i="0" u="none" strike="noStrike" kern="0" cap="none" spc="-6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comprende</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sia</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hardware</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sia</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personale</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ts val="3329"/>
              </a:lnSpc>
              <a:spcBef>
                <a:spcPts val="355"/>
              </a:spcBef>
              <a:spcAft>
                <a:spcPts val="0"/>
              </a:spcAft>
              <a:buClrTx/>
              <a:buSzTx/>
              <a:buFont typeface="Arial"/>
              <a:buChar char="•"/>
              <a:tabLst>
                <a:tab pos="240665"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Definizione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modelli</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di</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sostenibilità</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697865" marR="0" lvl="1" indent="-227965" defTabSz="914400" eaLnBrk="1" fontAlgn="auto" latinLnBrk="0" hangingPunct="1">
              <a:lnSpc>
                <a:spcPts val="2805"/>
              </a:lnSpc>
              <a:spcBef>
                <a:spcPts val="0"/>
              </a:spcBef>
              <a:spcAft>
                <a:spcPts val="0"/>
              </a:spcAft>
              <a:buClrTx/>
              <a:buSzTx/>
              <a:buFont typeface="Arial"/>
              <a:buChar char="•"/>
              <a:tabLst>
                <a:tab pos="6978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Relazione</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le</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CSN,</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ad</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esempio</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utilizzo</a:t>
            </a:r>
            <a:r>
              <a:rPr kumimoji="0" sz="2400" b="0" i="0" u="none" strike="noStrike" kern="0" cap="none" spc="-3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di</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risorse</a:t>
            </a:r>
            <a:r>
              <a:rPr kumimoji="0" sz="2400" b="0" i="0" u="none" strike="noStrike" kern="0" cap="none" spc="-2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cloud</a:t>
            </a:r>
            <a:r>
              <a:rPr kumimoji="0" sz="2400" b="0" i="0" u="none" strike="noStrike" kern="0" cap="none" spc="-2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vs.</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grid</a:t>
            </a:r>
            <a:r>
              <a:rPr kumimoji="0" sz="2400" b="0" i="0" u="none" strike="noStrike" kern="0" cap="none" spc="-2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vs.</a:t>
            </a:r>
            <a:r>
              <a:rPr kumimoji="0" sz="2400" b="0" i="0" u="none" strike="noStrike" kern="0" cap="none" spc="-30" normalizeH="0" baseline="0" noProof="0" dirty="0">
                <a:ln>
                  <a:noFill/>
                </a:ln>
                <a:solidFill>
                  <a:srgbClr val="1D6FA9"/>
                </a:solidFill>
                <a:effectLst/>
                <a:uLnTx/>
                <a:uFillTx/>
                <a:latin typeface="Calibri"/>
                <a:cs typeface="Calibri"/>
              </a:rPr>
              <a:t> </a:t>
            </a:r>
            <a:r>
              <a:rPr kumimoji="0" sz="2400" b="0" i="0" u="none" strike="noStrike" kern="0" cap="none" spc="-10" normalizeH="0" baseline="0" noProof="0" dirty="0">
                <a:ln>
                  <a:noFill/>
                </a:ln>
                <a:solidFill>
                  <a:srgbClr val="1D6FA9"/>
                </a:solidFill>
                <a:effectLst/>
                <a:uLnTx/>
                <a:uFillTx/>
                <a:latin typeface="Calibri"/>
                <a:cs typeface="Calibri"/>
              </a:rPr>
              <a:t>local.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370205" lvl="1" indent="-228600" defTabSz="914400" eaLnBrk="1" fontAlgn="auto" latinLnBrk="0" hangingPunct="1">
              <a:lnSpc>
                <a:spcPct val="80000"/>
              </a:lnSpc>
              <a:spcBef>
                <a:spcPts val="530"/>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Relazione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quanto</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riguarda</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a:t>
            </a:r>
            <a:r>
              <a:rPr kumimoji="0" sz="2400" b="0" i="0" u="none" strike="noStrike" kern="0" cap="none" spc="0" normalizeH="0" baseline="0" noProof="0" dirty="0">
                <a:ln>
                  <a:noFill/>
                </a:ln>
                <a:solidFill>
                  <a:srgbClr val="1D6FA9"/>
                </a:solidFill>
                <a:effectLst/>
                <a:uLnTx/>
                <a:uFillTx/>
                <a:latin typeface="Calibri"/>
                <a:cs typeface="Calibri"/>
              </a:rPr>
              <a:t>uso</a:t>
            </a:r>
            <a:r>
              <a:rPr kumimoji="0" sz="2400" b="0" i="0" u="none" strike="noStrike" kern="0" cap="none" spc="-5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delle</a:t>
            </a:r>
            <a:r>
              <a:rPr kumimoji="0" sz="2400" b="0" i="0" u="none" strike="noStrike" kern="0" cap="none" spc="-4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risorse</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con</a:t>
            </a:r>
            <a:r>
              <a:rPr kumimoji="0" sz="2400" b="0" i="0" u="none" strike="noStrike" kern="0" cap="none" spc="-5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a:t>
            </a:r>
            <a:r>
              <a:rPr kumimoji="0" sz="2400" b="0" i="0" u="none" strike="noStrike" kern="0" cap="none" spc="-5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progetti</a:t>
            </a:r>
            <a:r>
              <a:rPr kumimoji="0" sz="2400" b="0" i="0" u="none" strike="noStrike" kern="0" cap="none" spc="-5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nazionali</a:t>
            </a:r>
            <a:r>
              <a:rPr kumimoji="0" sz="2400" b="0" i="0" u="none" strike="noStrike" kern="0" cap="none" spc="-50" normalizeH="0" baseline="0" noProof="0" dirty="0">
                <a:ln>
                  <a:noFill/>
                </a:ln>
                <a:solidFill>
                  <a:srgbClr val="1D6FA9"/>
                </a:solidFill>
                <a:effectLst/>
                <a:uLnTx/>
                <a:uFillTx/>
                <a:latin typeface="Calibri"/>
                <a:cs typeface="Calibri"/>
              </a:rPr>
              <a:t> </a:t>
            </a:r>
            <a:r>
              <a:rPr kumimoji="0" sz="2400" b="0" i="0" u="none" strike="noStrike" kern="0" cap="none" spc="-25" normalizeH="0" baseline="0" noProof="0" dirty="0">
                <a:ln>
                  <a:noFill/>
                </a:ln>
                <a:solidFill>
                  <a:srgbClr val="1D6FA9"/>
                </a:solidFill>
                <a:effectLst/>
                <a:uLnTx/>
                <a:uFillTx/>
                <a:latin typeface="Calibri"/>
                <a:cs typeface="Calibri"/>
              </a:rPr>
              <a:t>ed </a:t>
            </a:r>
            <a:r>
              <a:rPr kumimoji="0" sz="2400" b="0" i="0" u="none" strike="noStrike" kern="0" cap="none" spc="0" normalizeH="0" baseline="0" noProof="0" dirty="0">
                <a:ln>
                  <a:noFill/>
                </a:ln>
                <a:solidFill>
                  <a:srgbClr val="1D6FA9"/>
                </a:solidFill>
                <a:effectLst/>
                <a:uLnTx/>
                <a:uFillTx/>
                <a:latin typeface="Calibri"/>
                <a:cs typeface="Calibri"/>
              </a:rPr>
              <a:t>europei,</a:t>
            </a:r>
            <a:r>
              <a:rPr kumimoji="0" sz="2400" b="0" i="0" u="none" strike="noStrike" kern="0" cap="none" spc="-5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in</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collaborazione</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con</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il</a:t>
            </a:r>
            <a:r>
              <a:rPr kumimoji="0" sz="2400" b="0" i="0" u="none" strike="noStrike" kern="0" cap="none" spc="-4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WG</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10" normalizeH="0" baseline="0" noProof="0" dirty="0">
                <a:ln>
                  <a:noFill/>
                </a:ln>
                <a:solidFill>
                  <a:srgbClr val="1D6FA9"/>
                </a:solidFill>
                <a:effectLst/>
                <a:uLnTx/>
                <a:uFillTx/>
                <a:latin typeface="Calibri"/>
                <a:cs typeface="Calibri"/>
              </a:rPr>
              <a:t>Progetti.</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ts val="3329"/>
              </a:lnSpc>
              <a:spcBef>
                <a:spcPts val="32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Data</a:t>
            </a:r>
            <a:r>
              <a:rPr kumimoji="0" sz="2800" b="1" i="0" u="none" strike="noStrike" kern="0" cap="none" spc="-55" normalizeH="0" baseline="0" noProof="0" dirty="0">
                <a:ln>
                  <a:noFill/>
                </a:ln>
                <a:solidFill>
                  <a:sysClr val="windowText" lastClr="000000"/>
                </a:solidFill>
                <a:effectLst/>
                <a:uLnTx/>
                <a:uFillTx/>
                <a:latin typeface="Calibri"/>
                <a:cs typeface="Calibri"/>
              </a:rPr>
              <a:t> </a:t>
            </a:r>
            <a:r>
              <a:rPr kumimoji="0" sz="2800" b="1" i="0" u="none" strike="noStrike" kern="0" cap="none" spc="-20" normalizeH="0" baseline="0" noProof="0" dirty="0">
                <a:ln>
                  <a:noFill/>
                </a:ln>
                <a:solidFill>
                  <a:sysClr val="windowText" lastClr="000000"/>
                </a:solidFill>
                <a:effectLst/>
                <a:uLnTx/>
                <a:uFillTx/>
                <a:latin typeface="Calibri"/>
                <a:cs typeface="Calibri"/>
              </a:rPr>
              <a:t>lake</a:t>
            </a:r>
            <a:r>
              <a:rPr kumimoji="0" sz="2800" b="0" i="0" u="none" strike="noStrike" kern="0" cap="none" spc="-2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697865" marR="0" lvl="1" indent="-227965" defTabSz="914400" eaLnBrk="1" fontAlgn="auto" latinLnBrk="0" hangingPunct="1">
              <a:lnSpc>
                <a:spcPts val="2815"/>
              </a:lnSpc>
              <a:spcBef>
                <a:spcPts val="0"/>
              </a:spcBef>
              <a:spcAft>
                <a:spcPts val="0"/>
              </a:spcAft>
              <a:buClrTx/>
              <a:buSzTx/>
              <a:buFont typeface="Arial"/>
              <a:buChar char="•"/>
              <a:tabLst>
                <a:tab pos="6978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Analisi</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dell’evoluzione</a:t>
            </a:r>
            <a:r>
              <a:rPr kumimoji="0" sz="2400" b="0" i="0" u="none" strike="noStrike" kern="0" cap="none" spc="-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dei</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30" normalizeH="0" baseline="0" noProof="0" dirty="0">
                <a:ln>
                  <a:noFill/>
                </a:ln>
                <a:solidFill>
                  <a:sysClr val="windowText" lastClr="000000"/>
                </a:solidFill>
                <a:effectLst/>
                <a:uLnTx/>
                <a:uFillTx/>
                <a:latin typeface="Calibri"/>
                <a:cs typeface="Calibri"/>
              </a:rPr>
              <a:t>Tier-</a:t>
            </a:r>
            <a:r>
              <a:rPr kumimoji="0" sz="2400" b="0" i="0" u="none" strike="noStrike" kern="0" cap="none" spc="0" normalizeH="0" baseline="0" noProof="0" dirty="0">
                <a:ln>
                  <a:noFill/>
                </a:ln>
                <a:solidFill>
                  <a:sysClr val="windowText" lastClr="000000"/>
                </a:solidFill>
                <a:effectLst/>
                <a:uLnTx/>
                <a:uFillTx/>
                <a:latin typeface="Calibri"/>
                <a:cs typeface="Calibri"/>
              </a:rPr>
              <a:t>x</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1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del</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backbone</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1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INFN</a:t>
            </a:r>
            <a:r>
              <a:rPr kumimoji="0" sz="2400" b="0" i="0" u="none" strike="noStrike" kern="0" cap="none" spc="-10" normalizeH="0" baseline="0" noProof="0" dirty="0">
                <a:ln>
                  <a:noFill/>
                </a:ln>
                <a:solidFill>
                  <a:sysClr val="windowText" lastClr="000000"/>
                </a:solidFill>
                <a:effectLst/>
                <a:uLnTx/>
                <a:uFillTx/>
                <a:latin typeface="Calibri"/>
                <a:cs typeface="Calibri"/>
              </a:rPr>
              <a:t> Cloud.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417195" lvl="1" indent="-228600" defTabSz="914400" eaLnBrk="1" fontAlgn="auto" latinLnBrk="0" hangingPunct="1">
              <a:lnSpc>
                <a:spcPct val="80000"/>
              </a:lnSpc>
              <a:spcBef>
                <a:spcPts val="540"/>
              </a:spcBef>
              <a:spcAft>
                <a:spcPts val="0"/>
              </a:spcAft>
              <a:buClrTx/>
              <a:buSzTx/>
              <a:buFont typeface="Arial"/>
              <a:buChar char="•"/>
              <a:tabLst>
                <a:tab pos="6985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Evoluzione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del</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modello</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architetturale</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data</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lake,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anche</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collaborazione </a:t>
            </a:r>
            <a:r>
              <a:rPr kumimoji="0" sz="2400" b="0" i="0" u="none" strike="noStrike" kern="0" cap="none" spc="0" normalizeH="0" baseline="0" noProof="0" dirty="0">
                <a:ln>
                  <a:noFill/>
                </a:ln>
                <a:solidFill>
                  <a:sysClr val="windowText" lastClr="000000"/>
                </a:solidFill>
                <a:effectLst/>
                <a:uLnTx/>
                <a:uFillTx/>
                <a:latin typeface="Calibri"/>
                <a:cs typeface="Calibri"/>
              </a:rPr>
              <a:t>diretta</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WLCG</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altri</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progetti</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iniziative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collegate.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1300" marR="1515745" lvl="0" indent="-228600" defTabSz="914400" eaLnBrk="1" fontAlgn="auto" latinLnBrk="0" hangingPunct="1">
              <a:lnSpc>
                <a:spcPts val="2690"/>
              </a:lnSpc>
              <a:spcBef>
                <a:spcPts val="965"/>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Rapporto</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infrastrutture</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HPC</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(in</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particolare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CINECA),</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rgbClr val="1D6FA9"/>
                </a:solidFill>
                <a:effectLst/>
                <a:uLnTx/>
                <a:uFillTx/>
                <a:latin typeface="Calibri"/>
                <a:cs typeface="Calibri"/>
              </a:rPr>
              <a:t>in </a:t>
            </a:r>
            <a:r>
              <a:rPr kumimoji="0" sz="2800" b="0" i="0" u="none" strike="noStrike" kern="0" cap="none" spc="0" normalizeH="0" baseline="0" noProof="0" dirty="0">
                <a:ln>
                  <a:noFill/>
                </a:ln>
                <a:solidFill>
                  <a:srgbClr val="1D6FA9"/>
                </a:solidFill>
                <a:effectLst/>
                <a:uLnTx/>
                <a:uFillTx/>
                <a:latin typeface="Calibri"/>
                <a:cs typeface="Calibri"/>
              </a:rPr>
              <a:t>collaborazione</a:t>
            </a:r>
            <a:r>
              <a:rPr kumimoji="0" sz="2800" b="0" i="0" u="none" strike="noStrike" kern="0" cap="none" spc="-55" normalizeH="0" baseline="0" noProof="0" dirty="0">
                <a:ln>
                  <a:noFill/>
                </a:ln>
                <a:solidFill>
                  <a:srgbClr val="1D6FA9"/>
                </a:solidFill>
                <a:effectLst/>
                <a:uLnTx/>
                <a:uFillTx/>
                <a:latin typeface="Calibri"/>
                <a:cs typeface="Calibri"/>
              </a:rPr>
              <a:t> </a:t>
            </a:r>
            <a:r>
              <a:rPr kumimoji="0" sz="2800" b="0" i="0" u="none" strike="noStrike" kern="0" cap="none" spc="0" normalizeH="0" baseline="0" noProof="0" dirty="0">
                <a:ln>
                  <a:noFill/>
                </a:ln>
                <a:solidFill>
                  <a:srgbClr val="1D6FA9"/>
                </a:solidFill>
                <a:effectLst/>
                <a:uLnTx/>
                <a:uFillTx/>
                <a:latin typeface="Calibri"/>
                <a:cs typeface="Calibri"/>
              </a:rPr>
              <a:t>con</a:t>
            </a:r>
            <a:r>
              <a:rPr kumimoji="0" sz="2800" b="0" i="0" u="none" strike="noStrike" kern="0" cap="none" spc="-45" normalizeH="0" baseline="0" noProof="0" dirty="0">
                <a:ln>
                  <a:noFill/>
                </a:ln>
                <a:solidFill>
                  <a:srgbClr val="1D6FA9"/>
                </a:solidFill>
                <a:effectLst/>
                <a:uLnTx/>
                <a:uFillTx/>
                <a:latin typeface="Calibri"/>
                <a:cs typeface="Calibri"/>
              </a:rPr>
              <a:t> </a:t>
            </a:r>
            <a:r>
              <a:rPr kumimoji="0" sz="2800" b="0" i="0" u="none" strike="noStrike" kern="0" cap="none" spc="0" normalizeH="0" baseline="0" noProof="0" dirty="0">
                <a:ln>
                  <a:noFill/>
                </a:ln>
                <a:solidFill>
                  <a:srgbClr val="1D6FA9"/>
                </a:solidFill>
                <a:effectLst/>
                <a:uLnTx/>
                <a:uFillTx/>
                <a:latin typeface="Calibri"/>
                <a:cs typeface="Calibri"/>
              </a:rPr>
              <a:t>il</a:t>
            </a:r>
            <a:r>
              <a:rPr kumimoji="0" sz="2800" b="0" i="0" u="none" strike="noStrike" kern="0" cap="none" spc="-50" normalizeH="0" baseline="0" noProof="0" dirty="0">
                <a:ln>
                  <a:noFill/>
                </a:ln>
                <a:solidFill>
                  <a:srgbClr val="1D6FA9"/>
                </a:solidFill>
                <a:effectLst/>
                <a:uLnTx/>
                <a:uFillTx/>
                <a:latin typeface="Calibri"/>
                <a:cs typeface="Calibri"/>
              </a:rPr>
              <a:t> </a:t>
            </a:r>
            <a:r>
              <a:rPr kumimoji="0" sz="2800" b="0" i="0" u="none" strike="noStrike" kern="0" cap="none" spc="0" normalizeH="0" baseline="0" noProof="0" dirty="0">
                <a:ln>
                  <a:noFill/>
                </a:ln>
                <a:solidFill>
                  <a:srgbClr val="1D6FA9"/>
                </a:solidFill>
                <a:effectLst/>
                <a:uLnTx/>
                <a:uFillTx/>
                <a:latin typeface="Calibri"/>
                <a:cs typeface="Calibri"/>
              </a:rPr>
              <a:t>WG</a:t>
            </a:r>
            <a:r>
              <a:rPr kumimoji="0" sz="2800" b="0" i="0" u="none" strike="noStrike" kern="0" cap="none" spc="-50" normalizeH="0" baseline="0" noProof="0" dirty="0">
                <a:ln>
                  <a:noFill/>
                </a:ln>
                <a:solidFill>
                  <a:srgbClr val="1D6FA9"/>
                </a:solidFill>
                <a:effectLst/>
                <a:uLnTx/>
                <a:uFillTx/>
                <a:latin typeface="Calibri"/>
                <a:cs typeface="Calibri"/>
              </a:rPr>
              <a:t> </a:t>
            </a:r>
            <a:r>
              <a:rPr kumimoji="0" sz="2800" b="0" i="0" u="none" strike="noStrike" kern="0" cap="none" spc="-20" normalizeH="0" baseline="0" noProof="0" dirty="0">
                <a:ln>
                  <a:noFill/>
                </a:ln>
                <a:solidFill>
                  <a:srgbClr val="1D6FA9"/>
                </a:solidFill>
                <a:effectLst/>
                <a:uLnTx/>
                <a:uFillTx/>
                <a:latin typeface="Calibri"/>
                <a:cs typeface="Calibri"/>
              </a:rPr>
              <a:t>HPC</a:t>
            </a:r>
            <a:r>
              <a:rPr kumimoji="0" sz="2800" b="0" i="0" u="none" strike="noStrike" kern="0" cap="none" spc="-2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0185169" y="0"/>
            <a:ext cx="2006831" cy="1304626"/>
          </a:xfrm>
          <a:prstGeom prst="rect">
            <a:avLst/>
          </a:prstGeom>
        </p:spPr>
      </p:pic>
      <p:sp>
        <p:nvSpPr>
          <p:cNvPr id="7" name="object 7"/>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105</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WP4:</a:t>
            </a:r>
            <a:r>
              <a:rPr spc="-130" dirty="0"/>
              <a:t> </a:t>
            </a:r>
            <a:r>
              <a:rPr spc="-10" dirty="0"/>
              <a:t>Security</a:t>
            </a:r>
            <a:r>
              <a:rPr spc="-125" dirty="0"/>
              <a:t> </a:t>
            </a:r>
            <a:r>
              <a:rPr dirty="0"/>
              <a:t>e</a:t>
            </a:r>
            <a:r>
              <a:rPr spc="-120" dirty="0"/>
              <a:t> </a:t>
            </a:r>
            <a:r>
              <a:rPr spc="-10" dirty="0"/>
              <a:t>policies</a:t>
            </a:r>
          </a:p>
        </p:txBody>
      </p:sp>
      <p:sp>
        <p:nvSpPr>
          <p:cNvPr id="3" name="object 3"/>
          <p:cNvSpPr txBox="1"/>
          <p:nvPr/>
        </p:nvSpPr>
        <p:spPr>
          <a:xfrm>
            <a:off x="916939" y="1795779"/>
            <a:ext cx="10210165" cy="3905885"/>
          </a:xfrm>
          <a:prstGeom prst="rect">
            <a:avLst/>
          </a:prstGeom>
        </p:spPr>
        <p:txBody>
          <a:bodyPr vert="horz" wrap="square" lIns="0" tIns="63500" rIns="0" bIns="0" rtlCol="0">
            <a:spAutoFit/>
          </a:bodyPr>
          <a:lstStyle/>
          <a:p>
            <a:pPr marL="241300" marR="469265" lvl="0" indent="-228600" defTabSz="914400" eaLnBrk="1" fontAlgn="auto" latinLnBrk="0" hangingPunct="1">
              <a:lnSpc>
                <a:spcPts val="3000"/>
              </a:lnSpc>
              <a:spcBef>
                <a:spcPts val="500"/>
              </a:spcBef>
              <a:spcAft>
                <a:spcPts val="0"/>
              </a:spcAft>
              <a:buClrTx/>
              <a:buSzTx/>
              <a:buFont typeface="Arial"/>
              <a:buChar char="•"/>
              <a:tabLst>
                <a:tab pos="241300" algn="l"/>
              </a:tabLst>
              <a:defRPr/>
            </a:pPr>
            <a:r>
              <a:rPr kumimoji="0" sz="2800" b="0" i="0" u="none" strike="noStrike" kern="0" cap="none" spc="-10" normalizeH="0" baseline="0" noProof="0" dirty="0">
                <a:ln>
                  <a:noFill/>
                </a:ln>
                <a:solidFill>
                  <a:sysClr val="windowText" lastClr="000000"/>
                </a:solidFill>
                <a:effectLst/>
                <a:uLnTx/>
                <a:uFillTx/>
                <a:latin typeface="Calibri"/>
                <a:cs typeface="Calibri"/>
              </a:rPr>
              <a:t>Interfacciamento</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dell’infrastruttura</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calcolo</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nazionale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CSIRT </a:t>
            </a:r>
            <a:r>
              <a:rPr kumimoji="0" sz="2800" b="1" i="0" u="none" strike="noStrike" kern="0" cap="none" spc="0" normalizeH="0" baseline="0" noProof="0" dirty="0">
                <a:ln>
                  <a:noFill/>
                </a:ln>
                <a:solidFill>
                  <a:sysClr val="windowText" lastClr="000000"/>
                </a:solidFill>
                <a:effectLst/>
                <a:uLnTx/>
                <a:uFillTx/>
                <a:latin typeface="Calibri"/>
                <a:cs typeface="Calibri"/>
              </a:rPr>
              <a:t>nazionali</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e</a:t>
            </a:r>
            <a:r>
              <a:rPr kumimoji="0" sz="2800" b="1" i="0" u="none" strike="noStrike" kern="0" cap="none" spc="-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internazionali</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ct val="91100"/>
              </a:lnSpc>
              <a:spcBef>
                <a:spcPts val="880"/>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Creazione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gestione</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un</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1" i="0" u="none" strike="noStrike" kern="0" cap="none" spc="0" normalizeH="0" baseline="0" noProof="0" dirty="0">
                <a:ln>
                  <a:noFill/>
                </a:ln>
                <a:solidFill>
                  <a:sysClr val="windowText" lastClr="000000"/>
                </a:solidFill>
                <a:effectLst/>
                <a:uLnTx/>
                <a:uFillTx/>
                <a:latin typeface="Calibri"/>
                <a:cs typeface="Calibri"/>
              </a:rPr>
              <a:t>SOC</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Infrastruttura</a:t>
            </a:r>
            <a:r>
              <a:rPr kumimoji="0" sz="2800" b="0" i="0" u="none" strike="noStrike" kern="0" cap="none" spc="-10" normalizeH="0" baseline="0" noProof="0" dirty="0">
                <a:ln>
                  <a:noFill/>
                </a:ln>
                <a:solidFill>
                  <a:sysClr val="windowText" lastClr="000000"/>
                </a:solidFill>
                <a:effectLst/>
                <a:uLnTx/>
                <a:uFillTx/>
                <a:latin typeface="Calibri"/>
                <a:cs typeface="Calibri"/>
              </a:rPr>
              <a:t>».</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45" normalizeH="0" baseline="0" noProof="0" dirty="0">
                <a:ln>
                  <a:noFill/>
                </a:ln>
                <a:solidFill>
                  <a:sysClr val="windowText" lastClr="000000"/>
                </a:solidFill>
                <a:effectLst/>
                <a:uLnTx/>
                <a:uFillTx/>
                <a:latin typeface="Calibri"/>
                <a:cs typeface="Calibri"/>
              </a:rPr>
              <a:t>Tra</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suoi</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compiti,</a:t>
            </a:r>
            <a:r>
              <a:rPr kumimoji="0" sz="2800" b="0" i="0" u="none" strike="noStrike" kern="0" cap="none" spc="-25" normalizeH="0" baseline="0" noProof="0" dirty="0">
                <a:ln>
                  <a:noFill/>
                </a:ln>
                <a:solidFill>
                  <a:sysClr val="windowText" lastClr="000000"/>
                </a:solidFill>
                <a:effectLst/>
                <a:uLnTx/>
                <a:uFillTx/>
                <a:latin typeface="Calibri"/>
                <a:cs typeface="Calibri"/>
              </a:rPr>
              <a:t> la </a:t>
            </a:r>
            <a:r>
              <a:rPr kumimoji="0" sz="2800" b="0" i="0" u="none" strike="noStrike" kern="0" cap="none" spc="0" normalizeH="0" baseline="0" noProof="0" dirty="0">
                <a:ln>
                  <a:noFill/>
                </a:ln>
                <a:solidFill>
                  <a:sysClr val="windowText" lastClr="000000"/>
                </a:solidFill>
                <a:effectLst/>
                <a:uLnTx/>
                <a:uFillTx/>
                <a:latin typeface="Calibri"/>
                <a:cs typeface="Calibri"/>
              </a:rPr>
              <a:t>revisione</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20" normalizeH="0" baseline="0" noProof="0" dirty="0">
                <a:ln>
                  <a:noFill/>
                </a:ln>
                <a:solidFill>
                  <a:sysClr val="windowText" lastClr="000000"/>
                </a:solidFill>
                <a:effectLst/>
                <a:uLnTx/>
                <a:uFillTx/>
                <a:latin typeface="Calibri"/>
                <a:cs typeface="Calibri"/>
              </a:rPr>
              <a:t>l’approvazione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delle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misure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tecniche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legate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alla</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sicurezza informatica</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dell’infrastruttura.</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625"/>
              </a:spcBef>
              <a:spcAft>
                <a:spcPts val="0"/>
              </a:spcAft>
              <a:buClrTx/>
              <a:buSzTx/>
              <a:buFont typeface="Arial"/>
              <a:buChar char="•"/>
              <a:tabLst>
                <a:tab pos="240665"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Definizione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delle</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Rules</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of</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Participation</a:t>
            </a:r>
            <a:r>
              <a:rPr kumimoji="0" sz="2800" b="1"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per</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l’accesso</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alle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risorse.</a:t>
            </a:r>
            <a:endParaRPr kumimoji="0" sz="2800" b="0" i="0" u="none" strike="noStrike" kern="0" cap="none" spc="0" normalizeH="0" baseline="0" noProof="0">
              <a:ln>
                <a:noFill/>
              </a:ln>
              <a:solidFill>
                <a:sysClr val="windowText" lastClr="000000"/>
              </a:solidFill>
              <a:effectLst/>
              <a:uLnTx/>
              <a:uFillTx/>
              <a:latin typeface="Calibri"/>
              <a:cs typeface="Calibri"/>
            </a:endParaRPr>
          </a:p>
          <a:p>
            <a:pPr marL="241300" marR="655955" lvl="0" indent="-228600" defTabSz="914400" eaLnBrk="1" fontAlgn="auto" latinLnBrk="0" hangingPunct="1">
              <a:lnSpc>
                <a:spcPct val="90700"/>
              </a:lnSpc>
              <a:spcBef>
                <a:spcPts val="960"/>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Definizione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delle</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policies</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di</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sicurezza</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e</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di</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accesso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alle</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risorse</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in </a:t>
            </a:r>
            <a:r>
              <a:rPr kumimoji="0" sz="2800" b="0" i="0" u="none" strike="noStrike" kern="0" cap="none" spc="0" normalizeH="0" baseline="0" noProof="0" dirty="0">
                <a:ln>
                  <a:noFill/>
                </a:ln>
                <a:solidFill>
                  <a:sysClr val="windowText" lastClr="000000"/>
                </a:solidFill>
                <a:effectLst/>
                <a:uLnTx/>
                <a:uFillTx/>
                <a:latin typeface="Calibri"/>
                <a:cs typeface="Calibri"/>
              </a:rPr>
              <a:t>collaborazione</a:t>
            </a:r>
            <a:r>
              <a:rPr kumimoji="0" sz="2800" b="0" i="0" u="none" strike="noStrike" kern="0" cap="none" spc="-6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il</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WP7</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«Sistemi</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integrati</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gestione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legal compliance».</a:t>
            </a:r>
            <a:endParaRPr kumimoji="0" sz="2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0185169" y="0"/>
            <a:ext cx="2006831" cy="1304626"/>
          </a:xfrm>
          <a:prstGeom prst="rect">
            <a:avLst/>
          </a:prstGeom>
        </p:spPr>
      </p:pic>
      <p:sp>
        <p:nvSpPr>
          <p:cNvPr id="7" name="object 7"/>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106</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9371"/>
            <a:ext cx="8114030" cy="1293495"/>
          </a:xfrm>
          <a:prstGeom prst="rect">
            <a:avLst/>
          </a:prstGeom>
        </p:spPr>
        <p:txBody>
          <a:bodyPr vert="horz" wrap="square" lIns="0" tIns="93980" rIns="0" bIns="0" rtlCol="0">
            <a:spAutoFit/>
          </a:bodyPr>
          <a:lstStyle/>
          <a:p>
            <a:pPr marL="12700" marR="5080">
              <a:lnSpc>
                <a:spcPts val="4700"/>
              </a:lnSpc>
              <a:spcBef>
                <a:spcPts val="740"/>
              </a:spcBef>
            </a:pPr>
            <a:r>
              <a:rPr dirty="0"/>
              <a:t>WP5:</a:t>
            </a:r>
            <a:r>
              <a:rPr spc="-155" dirty="0"/>
              <a:t> </a:t>
            </a:r>
            <a:r>
              <a:rPr spc="-40" dirty="0"/>
              <a:t>Middleware,</a:t>
            </a:r>
            <a:r>
              <a:rPr spc="-150" dirty="0"/>
              <a:t> </a:t>
            </a:r>
            <a:r>
              <a:rPr spc="-30" dirty="0"/>
              <a:t>Sviluppo</a:t>
            </a:r>
            <a:r>
              <a:rPr spc="-150" dirty="0"/>
              <a:t> </a:t>
            </a:r>
            <a:r>
              <a:rPr dirty="0"/>
              <a:t>di</a:t>
            </a:r>
            <a:r>
              <a:rPr spc="-145" dirty="0"/>
              <a:t> </a:t>
            </a:r>
            <a:r>
              <a:rPr spc="-10" dirty="0"/>
              <a:t>nuovi servizi</a:t>
            </a:r>
          </a:p>
        </p:txBody>
      </p:sp>
      <p:sp>
        <p:nvSpPr>
          <p:cNvPr id="3" name="object 3"/>
          <p:cNvSpPr txBox="1"/>
          <p:nvPr/>
        </p:nvSpPr>
        <p:spPr>
          <a:xfrm>
            <a:off x="916938" y="1676907"/>
            <a:ext cx="10527129" cy="4429802"/>
          </a:xfrm>
          <a:prstGeom prst="rect">
            <a:avLst/>
          </a:prstGeom>
        </p:spPr>
        <p:txBody>
          <a:bodyPr vert="horz" wrap="square" lIns="0" tIns="12700" rIns="0" bIns="0" rtlCol="0">
            <a:spAutoFit/>
          </a:bodyPr>
          <a:lstStyle/>
          <a:p>
            <a:pPr marL="240665" marR="0" lvl="0" indent="-227965" defTabSz="914400" eaLnBrk="1" fontAlgn="auto" latinLnBrk="0" hangingPunct="1">
              <a:lnSpc>
                <a:spcPts val="3320"/>
              </a:lnSpc>
              <a:spcBef>
                <a:spcPts val="1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Calibri"/>
                <a:cs typeface="Calibri"/>
              </a:rPr>
              <a:t>Supporto</a:t>
            </a:r>
            <a:r>
              <a:rPr kumimoji="0" sz="2800" b="1" i="0" u="none" strike="noStrike" kern="0" cap="none" spc="-5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e</a:t>
            </a:r>
            <a:r>
              <a:rPr kumimoji="0" sz="2800" b="1" i="0" u="none" strike="noStrike" kern="0" cap="none" spc="-4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sviluppo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di:</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697865" marR="0" lvl="1" indent="-227965" defTabSz="914400" eaLnBrk="1" fontAlgn="auto" latinLnBrk="0" hangingPunct="1">
              <a:lnSpc>
                <a:spcPts val="2805"/>
              </a:lnSpc>
              <a:spcBef>
                <a:spcPts val="0"/>
              </a:spcBef>
              <a:spcAft>
                <a:spcPts val="0"/>
              </a:spcAft>
              <a:buClrTx/>
              <a:buSzTx/>
              <a:buFont typeface="Arial"/>
              <a:buChar char="•"/>
              <a:tabLst>
                <a:tab pos="697865" algn="l"/>
              </a:tabLst>
              <a:defRPr/>
            </a:pPr>
            <a:r>
              <a:rPr kumimoji="0" sz="2400" b="0" i="0" u="none" strike="noStrike" kern="0" cap="none" spc="0" normalizeH="0" baseline="0" noProof="0" dirty="0">
                <a:ln>
                  <a:noFill/>
                </a:ln>
                <a:solidFill>
                  <a:srgbClr val="1D6FA9"/>
                </a:solidFill>
                <a:effectLst/>
                <a:uLnTx/>
                <a:uFillTx/>
                <a:latin typeface="Calibri"/>
                <a:cs typeface="Calibri"/>
              </a:rPr>
              <a:t>Middleware</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IAM,</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PaaS,</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dashboard</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cloud,</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StoRM,</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VOMS,</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Argus</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7865" marR="0" lvl="1" indent="-227965" defTabSz="914400" eaLnBrk="1" fontAlgn="auto" latinLnBrk="0" hangingPunct="1">
              <a:lnSpc>
                <a:spcPts val="2845"/>
              </a:lnSpc>
              <a:spcBef>
                <a:spcPts val="0"/>
              </a:spcBef>
              <a:spcAft>
                <a:spcPts val="0"/>
              </a:spcAft>
              <a:buClrTx/>
              <a:buSzTx/>
              <a:buFont typeface="Arial"/>
              <a:buChar char="•"/>
              <a:tabLst>
                <a:tab pos="697865" algn="l"/>
              </a:tabLst>
              <a:defRPr/>
            </a:pPr>
            <a:r>
              <a:rPr kumimoji="0" sz="2400" b="0" i="0" u="none" strike="noStrike" kern="0" cap="none" spc="-25" normalizeH="0" baseline="0" noProof="0" dirty="0">
                <a:ln>
                  <a:noFill/>
                </a:ln>
                <a:solidFill>
                  <a:srgbClr val="1D6FA9"/>
                </a:solidFill>
                <a:effectLst/>
                <a:uLnTx/>
                <a:uFillTx/>
                <a:latin typeface="Calibri"/>
                <a:cs typeface="Calibri"/>
              </a:rPr>
              <a:t>Tool</a:t>
            </a:r>
            <a:r>
              <a:rPr kumimoji="0" sz="2400" b="0" i="0" u="none" strike="noStrike" kern="0" cap="none" spc="-25" normalizeH="0" baseline="0" noProof="0" dirty="0">
                <a:ln>
                  <a:noFill/>
                </a:ln>
                <a:solidFill>
                  <a:sysClr val="windowText" lastClr="000000"/>
                </a:solidFill>
                <a:effectLst/>
                <a:uLnTx/>
                <a:uFillTx/>
                <a:latin typeface="Calibri"/>
                <a:cs typeface="Calibri"/>
              </a:rPr>
              <a:t>:</a:t>
            </a:r>
            <a:r>
              <a:rPr kumimoji="0" sz="2400" b="0" i="0" u="none" strike="noStrike" kern="0" cap="none" spc="-8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monitoring,</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65" normalizeH="0" baseline="0" noProof="0" dirty="0">
                <a:ln>
                  <a:noFill/>
                </a:ln>
                <a:solidFill>
                  <a:sysClr val="windowText" lastClr="000000"/>
                </a:solidFill>
                <a:effectLst/>
                <a:uLnTx/>
                <a:uFillTx/>
                <a:latin typeface="Calibri"/>
                <a:cs typeface="Calibri"/>
              </a:rPr>
              <a:t>accouning</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2710"/>
              </a:lnSpc>
              <a:spcBef>
                <a:spcPts val="950"/>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Sviluppo</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nuovi</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servizi</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seconda</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dei</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casi</a:t>
            </a:r>
            <a:r>
              <a:rPr kumimoji="0" sz="2800" b="1" i="0" u="none" strike="noStrike" kern="0" cap="none" spc="-2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d’uso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(ex</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WP5</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20" normalizeH="0" baseline="0" noProof="0" dirty="0">
                <a:ln>
                  <a:noFill/>
                </a:ln>
                <a:solidFill>
                  <a:sysClr val="windowText" lastClr="000000"/>
                </a:solidFill>
                <a:effectLst/>
                <a:uLnTx/>
                <a:uFillTx/>
                <a:latin typeface="Calibri"/>
                <a:cs typeface="Calibri"/>
              </a:rPr>
              <a:t> INFN </a:t>
            </a:r>
            <a:r>
              <a:rPr kumimoji="0" sz="2800" b="0" i="0" u="none" strike="noStrike" kern="0" cap="none" spc="-10" normalizeH="0" baseline="0" noProof="0" dirty="0">
                <a:ln>
                  <a:noFill/>
                </a:ln>
                <a:solidFill>
                  <a:sysClr val="windowText" lastClr="000000"/>
                </a:solidFill>
                <a:effectLst/>
                <a:uLnTx/>
                <a:uFillTx/>
                <a:latin typeface="Calibri"/>
                <a:cs typeface="Calibri"/>
              </a:rPr>
              <a:t>Cloud).</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1300" marR="464184" lvl="0" indent="-228600" defTabSz="914400" eaLnBrk="1" fontAlgn="auto" latinLnBrk="0" hangingPunct="1">
              <a:lnSpc>
                <a:spcPts val="2690"/>
              </a:lnSpc>
              <a:spcBef>
                <a:spcPts val="1005"/>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Sviluppo di</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soluzioni</a:t>
            </a:r>
            <a:r>
              <a:rPr kumimoji="0" sz="2800" b="1" i="0" u="none" strike="noStrike" kern="0" cap="none" spc="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idonee</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alle</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infrastrubure</a:t>
            </a:r>
            <a:r>
              <a:rPr kumimoji="0" sz="2800" b="1" i="0" u="none" strike="noStrike" kern="0" cap="none" spc="1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ISO</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che </a:t>
            </a:r>
            <a:r>
              <a:rPr kumimoji="0" sz="2800" b="0" i="0" u="none" strike="noStrike" kern="0" cap="none" spc="-10" normalizeH="0" baseline="0" noProof="0" dirty="0">
                <a:ln>
                  <a:noFill/>
                </a:ln>
                <a:solidFill>
                  <a:sysClr val="windowText" lastClr="000000"/>
                </a:solidFill>
                <a:effectLst/>
                <a:uLnTx/>
                <a:uFillTx/>
                <a:latin typeface="Calibri"/>
                <a:cs typeface="Calibri"/>
              </a:rPr>
              <a:t>spesso </a:t>
            </a:r>
            <a:r>
              <a:rPr kumimoji="0" sz="2800" b="0" i="0" u="none" strike="noStrike" kern="0" cap="none" spc="0" normalizeH="0" baseline="0" noProof="0" dirty="0">
                <a:ln>
                  <a:noFill/>
                </a:ln>
                <a:solidFill>
                  <a:sysClr val="windowText" lastClr="000000"/>
                </a:solidFill>
                <a:effectLst/>
                <a:uLnTx/>
                <a:uFillTx/>
                <a:latin typeface="Calibri"/>
                <a:cs typeface="Calibri"/>
              </a:rPr>
              <a:t>richiedono</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«bespoke soluEons»</a:t>
            </a:r>
            <a:r>
              <a:rPr kumimoji="0" sz="2800" b="0" i="0" u="none" strike="noStrike" kern="0" cap="none" spc="1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comunque</a:t>
            </a:r>
            <a:r>
              <a:rPr kumimoji="0" sz="2800" b="0" i="0" u="none" strike="noStrike" kern="0" cap="none" spc="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parEcolari.</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1300" marR="35560" lvl="0" indent="-228600" defTabSz="914400" eaLnBrk="1" fontAlgn="auto" latinLnBrk="0" hangingPunct="1">
              <a:lnSpc>
                <a:spcPts val="2710"/>
              </a:lnSpc>
              <a:spcBef>
                <a:spcPts val="985"/>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In</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generale,</a:t>
            </a:r>
            <a:r>
              <a:rPr kumimoji="0" sz="2800" b="0" i="0" u="none" strike="noStrike" kern="0" cap="none" spc="-2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questo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è</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il</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responsabile</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err="1">
                <a:ln>
                  <a:noFill/>
                </a:ln>
                <a:solidFill>
                  <a:sysClr val="windowText" lastClr="000000"/>
                </a:solidFill>
                <a:effectLst/>
                <a:uLnTx/>
                <a:uFillTx/>
                <a:latin typeface="Calibri"/>
                <a:cs typeface="Calibri"/>
              </a:rPr>
              <a:t>delle</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95" normalizeH="0" baseline="0" noProof="0" dirty="0">
                <a:ln>
                  <a:noFill/>
                </a:ln>
                <a:solidFill>
                  <a:sysClr val="windowText" lastClr="000000"/>
                </a:solidFill>
                <a:effectLst/>
                <a:uLnTx/>
                <a:uFillTx/>
                <a:latin typeface="Calibri"/>
                <a:cs typeface="Calibri"/>
              </a:rPr>
              <a:t>a</a:t>
            </a:r>
            <a:r>
              <a:rPr lang="it-IT" sz="2800" kern="0" spc="95" dirty="0" err="1">
                <a:solidFill>
                  <a:sysClr val="windowText" lastClr="000000"/>
                </a:solidFill>
                <a:latin typeface="Calibri"/>
                <a:cs typeface="Calibri"/>
              </a:rPr>
              <a:t>tti</a:t>
            </a:r>
            <a:r>
              <a:rPr kumimoji="0" sz="2800" b="0" i="0" u="none" strike="noStrike" kern="0" cap="none" spc="95" normalizeH="0" baseline="0" noProof="0" dirty="0" err="1">
                <a:ln>
                  <a:noFill/>
                </a:ln>
                <a:solidFill>
                  <a:sysClr val="windowText" lastClr="000000"/>
                </a:solidFill>
                <a:effectLst/>
                <a:uLnTx/>
                <a:uFillTx/>
                <a:latin typeface="Calibri"/>
                <a:cs typeface="Calibri"/>
              </a:rPr>
              <a:t>vità</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a:t>
            </a:r>
            <a:r>
              <a:rPr kumimoji="0" sz="2800" b="0" i="0" u="none" strike="noStrike" kern="0" cap="none" spc="-10" normalizeH="0" baseline="0" noProof="0" dirty="0">
                <a:ln>
                  <a:noFill/>
                </a:ln>
                <a:solidFill>
                  <a:srgbClr val="1D6FA9"/>
                </a:solidFill>
                <a:effectLst/>
                <a:uLnTx/>
                <a:uFillTx/>
                <a:latin typeface="Calibri"/>
                <a:cs typeface="Calibri"/>
              </a:rPr>
              <a:t>so</a:t>
            </a:r>
            <a:r>
              <a:rPr kumimoji="0" lang="it-IT" sz="2800" b="0" i="0" u="none" strike="noStrike" kern="0" cap="none" spc="-10" normalizeH="0" baseline="0" noProof="0" dirty="0" err="1">
                <a:ln>
                  <a:noFill/>
                </a:ln>
                <a:solidFill>
                  <a:srgbClr val="1D6FA9"/>
                </a:solidFill>
                <a:effectLst/>
                <a:uLnTx/>
                <a:uFillTx/>
                <a:latin typeface="Calibri"/>
                <a:cs typeface="Calibri"/>
              </a:rPr>
              <a:t>ft</a:t>
            </a:r>
            <a:r>
              <a:rPr kumimoji="0" sz="2800" b="0" i="0" u="none" strike="noStrike" kern="0" cap="none" spc="-10" normalizeH="0" baseline="0" noProof="0" dirty="0">
                <a:ln>
                  <a:noFill/>
                </a:ln>
                <a:solidFill>
                  <a:srgbClr val="1D6FA9"/>
                </a:solidFill>
                <a:effectLst/>
                <a:uLnTx/>
                <a:uFillTx/>
                <a:latin typeface="Calibri"/>
                <a:cs typeface="Calibri"/>
              </a:rPr>
              <a:t>ware </a:t>
            </a:r>
            <a:r>
              <a:rPr kumimoji="0" sz="2800" b="0" i="0" u="none" strike="noStrike" kern="0" cap="none" spc="0" normalizeH="0" baseline="0" noProof="0" dirty="0">
                <a:ln>
                  <a:noFill/>
                </a:ln>
                <a:solidFill>
                  <a:srgbClr val="1D6FA9"/>
                </a:solidFill>
                <a:effectLst/>
                <a:uLnTx/>
                <a:uFillTx/>
                <a:latin typeface="Calibri"/>
                <a:cs typeface="Calibri"/>
              </a:rPr>
              <a:t>management</a:t>
            </a:r>
            <a:r>
              <a:rPr kumimoji="0" sz="2800" b="0" i="0" u="none" strike="noStrike" kern="0" cap="none" spc="0" normalizeH="0" baseline="0" noProof="0" dirty="0">
                <a:ln>
                  <a:noFill/>
                </a:ln>
                <a:solidFill>
                  <a:sysClr val="windowText" lastClr="000000"/>
                </a:solidFill>
                <a:effectLst/>
                <a:uLnTx/>
                <a:uFillTx/>
                <a:latin typeface="Calibri"/>
                <a:cs typeface="Calibri"/>
              </a:rPr>
              <a:t>»</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(compresa</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la</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45" normalizeH="0" baseline="0" noProof="0" dirty="0">
                <a:ln>
                  <a:noFill/>
                </a:ln>
                <a:solidFill>
                  <a:sysClr val="windowText" lastClr="000000"/>
                </a:solidFill>
                <a:effectLst/>
                <a:uLnTx/>
                <a:uFillTx/>
                <a:latin typeface="Calibri"/>
                <a:cs typeface="Calibri"/>
              </a:rPr>
              <a:t>So</a:t>
            </a:r>
            <a:r>
              <a:rPr kumimoji="0" lang="it-IT" sz="2800" b="0" i="0" u="none" strike="noStrike" kern="0" cap="none" spc="45" normalizeH="0" baseline="0" noProof="0" dirty="0" err="1">
                <a:ln>
                  <a:noFill/>
                </a:ln>
                <a:solidFill>
                  <a:sysClr val="windowText" lastClr="000000"/>
                </a:solidFill>
                <a:effectLst/>
                <a:uLnTx/>
                <a:uFillTx/>
                <a:latin typeface="Calibri"/>
                <a:cs typeface="Calibri"/>
              </a:rPr>
              <a:t>ft</a:t>
            </a:r>
            <a:r>
              <a:rPr kumimoji="0" sz="2800" b="0" i="0" u="none" strike="noStrike" kern="0" cap="none" spc="45" normalizeH="0" baseline="0" noProof="0" dirty="0">
                <a:ln>
                  <a:noFill/>
                </a:ln>
                <a:solidFill>
                  <a:sysClr val="windowText" lastClr="000000"/>
                </a:solidFill>
                <a:effectLst/>
                <a:uLnTx/>
                <a:uFillTx/>
                <a:latin typeface="Calibri"/>
                <a:cs typeface="Calibri"/>
              </a:rPr>
              <a:t>ware</a:t>
            </a:r>
            <a:r>
              <a:rPr kumimoji="0" sz="2800" b="0"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Quality</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Assurance).</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1300" marR="77470" lvl="0" indent="-228600" defTabSz="914400" eaLnBrk="1" fontAlgn="auto" latinLnBrk="0" hangingPunct="1">
              <a:lnSpc>
                <a:spcPct val="80000"/>
              </a:lnSpc>
              <a:spcBef>
                <a:spcPts val="935"/>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Quanto</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testato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sviluppato,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nel</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caso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di</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passaggio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in</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produzione</a:t>
            </a:r>
            <a:r>
              <a:rPr kumimoji="0" sz="2800" b="0" i="0" u="none" strike="noStrike" kern="0" cap="none" spc="-1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passerà</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a:t>
            </a:r>
            <a:r>
              <a:rPr kumimoji="0" sz="2800" b="0" i="0" u="none" strike="noStrike" kern="0" cap="none" spc="-1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WP1</a:t>
            </a:r>
            <a:r>
              <a:rPr kumimoji="0" sz="2800" b="0" i="0" u="none" strike="noStrike" kern="0" cap="none" spc="-1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«Opera</a:t>
            </a:r>
            <a:r>
              <a:rPr kumimoji="0" lang="it-IT" sz="2800" b="0" i="0" u="none" strike="noStrike" kern="0" cap="none" spc="-10" normalizeH="0" baseline="0" noProof="0" dirty="0">
                <a:ln>
                  <a:noFill/>
                </a:ln>
                <a:solidFill>
                  <a:sysClr val="windowText" lastClr="000000"/>
                </a:solidFill>
                <a:effectLst/>
                <a:uLnTx/>
                <a:uFillTx/>
                <a:latin typeface="Calibri"/>
                <a:cs typeface="Calibri"/>
              </a:rPr>
              <a:t>ti</a:t>
            </a:r>
            <a:r>
              <a:rPr kumimoji="0" sz="2800" b="0" i="0" u="none" strike="noStrike" kern="0" cap="none" spc="-10" normalizeH="0" baseline="0" noProof="0" dirty="0" err="1">
                <a:ln>
                  <a:noFill/>
                </a:ln>
                <a:solidFill>
                  <a:sysClr val="windowText" lastClr="000000"/>
                </a:solidFill>
                <a:effectLst/>
                <a:uLnTx/>
                <a:uFillTx/>
                <a:latin typeface="Calibri"/>
                <a:cs typeface="Calibri"/>
              </a:rPr>
              <a:t>ons</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0185169" y="0"/>
            <a:ext cx="2006831" cy="1304626"/>
          </a:xfrm>
          <a:prstGeom prst="rect">
            <a:avLst/>
          </a:prstGeom>
        </p:spPr>
      </p:pic>
      <p:sp>
        <p:nvSpPr>
          <p:cNvPr id="7" name="object 7"/>
          <p:cNvSpPr txBox="1">
            <a:spLocks noGrp="1"/>
          </p:cNvSpPr>
          <p:nvPr>
            <p:ph type="sldNum" sz="quarter" idx="7"/>
          </p:nvPr>
        </p:nvSpPr>
        <p:spPr>
          <a:xfrm>
            <a:off x="10979835" y="6428920"/>
            <a:ext cx="332056"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107</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1450">
              <a:lnSpc>
                <a:spcPct val="100000"/>
              </a:lnSpc>
              <a:spcBef>
                <a:spcPts val="100"/>
              </a:spcBef>
            </a:pPr>
            <a:r>
              <a:rPr dirty="0"/>
              <a:t>WP6:</a:t>
            </a:r>
            <a:r>
              <a:rPr spc="-150" dirty="0"/>
              <a:t> </a:t>
            </a:r>
            <a:r>
              <a:rPr spc="-35" dirty="0"/>
              <a:t>R&amp;D,</a:t>
            </a:r>
            <a:r>
              <a:rPr spc="-145" dirty="0"/>
              <a:t> </a:t>
            </a:r>
            <a:r>
              <a:rPr spc="-20" dirty="0"/>
              <a:t>testbed,</a:t>
            </a:r>
            <a:r>
              <a:rPr spc="-145" dirty="0"/>
              <a:t> </a:t>
            </a:r>
            <a:r>
              <a:rPr dirty="0"/>
              <a:t>use</a:t>
            </a:r>
            <a:r>
              <a:rPr spc="-145" dirty="0"/>
              <a:t> </a:t>
            </a:r>
            <a:r>
              <a:rPr spc="-10" dirty="0"/>
              <a:t>cases</a:t>
            </a:r>
          </a:p>
        </p:txBody>
      </p:sp>
      <p:sp>
        <p:nvSpPr>
          <p:cNvPr id="3" name="object 3"/>
          <p:cNvSpPr txBox="1"/>
          <p:nvPr/>
        </p:nvSpPr>
        <p:spPr>
          <a:xfrm>
            <a:off x="569742" y="1716532"/>
            <a:ext cx="11155680" cy="4277360"/>
          </a:xfrm>
          <a:prstGeom prst="rect">
            <a:avLst/>
          </a:prstGeom>
        </p:spPr>
        <p:txBody>
          <a:bodyPr vert="horz" wrap="square" lIns="0" tIns="91440" rIns="0" bIns="0" rtlCol="0">
            <a:spAutoFit/>
          </a:bodyPr>
          <a:lstStyle/>
          <a:p>
            <a:pPr marL="240665" marR="0" lvl="0" indent="-227965" defTabSz="914400" eaLnBrk="1" fontAlgn="auto" latinLnBrk="0" hangingPunct="1">
              <a:lnSpc>
                <a:spcPct val="100000"/>
              </a:lnSpc>
              <a:spcBef>
                <a:spcPts val="720"/>
              </a:spcBef>
              <a:spcAft>
                <a:spcPts val="0"/>
              </a:spcAft>
              <a:buClrTx/>
              <a:buSzTx/>
              <a:buFont typeface="Arial"/>
              <a:buChar char="•"/>
              <a:tabLst>
                <a:tab pos="240665"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In</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collaborazione</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il</a:t>
            </a:r>
            <a:r>
              <a:rPr kumimoji="0" sz="2800" b="0" i="0" u="none" strike="noStrike" kern="0" cap="none" spc="-5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rgbClr val="1D6FA9"/>
                </a:solidFill>
                <a:effectLst/>
                <a:uLnTx/>
                <a:uFillTx/>
                <a:latin typeface="Calibri"/>
                <a:cs typeface="Calibri"/>
              </a:rPr>
              <a:t>WG</a:t>
            </a:r>
            <a:r>
              <a:rPr kumimoji="0" sz="2800" b="0" i="0" u="none" strike="noStrike" kern="0" cap="none" spc="-45" normalizeH="0" baseline="0" noProof="0" dirty="0">
                <a:ln>
                  <a:noFill/>
                </a:ln>
                <a:solidFill>
                  <a:srgbClr val="1D6FA9"/>
                </a:solidFill>
                <a:effectLst/>
                <a:uLnTx/>
                <a:uFillTx/>
                <a:latin typeface="Calibri"/>
                <a:cs typeface="Calibri"/>
              </a:rPr>
              <a:t> </a:t>
            </a:r>
            <a:r>
              <a:rPr kumimoji="0" sz="2800" b="0" i="0" u="none" strike="noStrike" kern="0" cap="none" spc="0" normalizeH="0" baseline="0" noProof="0" dirty="0">
                <a:ln>
                  <a:noFill/>
                </a:ln>
                <a:solidFill>
                  <a:srgbClr val="1D6FA9"/>
                </a:solidFill>
                <a:effectLst/>
                <a:uLnTx/>
                <a:uFillTx/>
                <a:latin typeface="Calibri"/>
                <a:cs typeface="Calibri"/>
              </a:rPr>
              <a:t>nuove</a:t>
            </a:r>
            <a:r>
              <a:rPr kumimoji="0" sz="2800" b="0" i="0" u="none" strike="noStrike" kern="0" cap="none" spc="-45" normalizeH="0" baseline="0" noProof="0" dirty="0">
                <a:ln>
                  <a:noFill/>
                </a:ln>
                <a:solidFill>
                  <a:srgbClr val="1D6FA9"/>
                </a:solidFill>
                <a:effectLst/>
                <a:uLnTx/>
                <a:uFillTx/>
                <a:latin typeface="Calibri"/>
                <a:cs typeface="Calibri"/>
              </a:rPr>
              <a:t> </a:t>
            </a:r>
            <a:r>
              <a:rPr kumimoji="0" sz="2800" b="0" i="0" u="none" strike="noStrike" kern="0" cap="none" spc="-10" normalizeH="0" baseline="0" noProof="0" dirty="0">
                <a:ln>
                  <a:noFill/>
                </a:ln>
                <a:solidFill>
                  <a:srgbClr val="1D6FA9"/>
                </a:solidFill>
                <a:effectLst/>
                <a:uLnTx/>
                <a:uFillTx/>
                <a:latin typeface="Calibri"/>
                <a:cs typeface="Calibri"/>
              </a:rPr>
              <a:t>tecnologie</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625"/>
              </a:spcBef>
              <a:spcAft>
                <a:spcPts val="0"/>
              </a:spcAft>
              <a:buClrTx/>
              <a:buSzTx/>
              <a:buFont typeface="Arial"/>
              <a:buChar char="•"/>
              <a:tabLst>
                <a:tab pos="240665"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Raccolta</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analisi</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use</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case</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dalle</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err="1">
                <a:ln>
                  <a:noFill/>
                </a:ln>
                <a:solidFill>
                  <a:sysClr val="windowText" lastClr="000000"/>
                </a:solidFill>
                <a:effectLst/>
                <a:uLnTx/>
                <a:uFillTx/>
                <a:latin typeface="Calibri"/>
                <a:cs typeface="Calibri"/>
              </a:rPr>
              <a:t>comunità</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err="1">
                <a:ln>
                  <a:noFill/>
                </a:ln>
                <a:solidFill>
                  <a:sysClr val="windowText" lastClr="000000"/>
                </a:solidFill>
                <a:effectLst/>
                <a:uLnTx/>
                <a:uFillTx/>
                <a:latin typeface="Calibri"/>
                <a:cs typeface="Calibri"/>
              </a:rPr>
              <a:t>scien</a:t>
            </a:r>
            <a:r>
              <a:rPr kumimoji="0" lang="it-IT" sz="2800" b="0" i="0" u="none" strike="noStrike" kern="0" cap="none" spc="-10" normalizeH="0" baseline="0" noProof="0" dirty="0">
                <a:ln>
                  <a:noFill/>
                </a:ln>
                <a:solidFill>
                  <a:sysClr val="windowText" lastClr="000000"/>
                </a:solidFill>
                <a:effectLst/>
                <a:uLnTx/>
                <a:uFillTx/>
                <a:latin typeface="Calibri"/>
                <a:cs typeface="Calibri"/>
              </a:rPr>
              <a:t>ti</a:t>
            </a:r>
            <a:r>
              <a:rPr kumimoji="0" sz="2800" b="0" i="0" u="none" strike="noStrike" kern="0" cap="none" spc="-10" normalizeH="0" baseline="0" noProof="0" dirty="0">
                <a:ln>
                  <a:noFill/>
                </a:ln>
                <a:solidFill>
                  <a:sysClr val="windowText" lastClr="000000"/>
                </a:solidFill>
                <a:effectLst/>
                <a:uLnTx/>
                <a:uFillTx/>
                <a:latin typeface="Calibri"/>
                <a:cs typeface="Calibri"/>
              </a:rPr>
              <a:t>ﬁche.</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650"/>
              </a:spcBef>
              <a:spcAft>
                <a:spcPts val="0"/>
              </a:spcAft>
              <a:buClrTx/>
              <a:buSzTx/>
              <a:buFont typeface="Arial"/>
              <a:buChar char="•"/>
              <a:tabLst>
                <a:tab pos="240665"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Esempi</a:t>
            </a:r>
            <a:r>
              <a:rPr kumimoji="0" sz="2800" b="0" i="0" u="none" strike="noStrike" kern="0" cap="none" spc="-4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di</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testbed</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per</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il</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data</a:t>
            </a:r>
            <a:r>
              <a:rPr kumimoji="0" sz="2800" b="1" i="0" u="none" strike="noStrike" kern="0" cap="none" spc="-15" normalizeH="0" baseline="0" noProof="0" dirty="0">
                <a:ln>
                  <a:noFill/>
                </a:ln>
                <a:solidFill>
                  <a:sysClr val="windowText" lastClr="000000"/>
                </a:solidFill>
                <a:effectLst/>
                <a:uLnTx/>
                <a:uFillTx/>
                <a:latin typeface="Calibri"/>
                <a:cs typeface="Calibri"/>
              </a:rPr>
              <a:t> </a:t>
            </a:r>
            <a:r>
              <a:rPr kumimoji="0" sz="2800" b="1" i="0" u="none" strike="noStrike" kern="0" cap="none" spc="-10" normalizeH="0" baseline="0" noProof="0" dirty="0">
                <a:ln>
                  <a:noFill/>
                </a:ln>
                <a:solidFill>
                  <a:sysClr val="windowText" lastClr="000000"/>
                </a:solidFill>
                <a:effectLst/>
                <a:uLnTx/>
                <a:uFillTx/>
                <a:latin typeface="Calibri"/>
                <a:cs typeface="Calibri"/>
              </a:rPr>
              <a:t>lake</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dirty="0">
              <a:ln>
                <a:noFill/>
              </a:ln>
              <a:solidFill>
                <a:sysClr val="windowText" lastClr="000000"/>
              </a:solidFill>
              <a:effectLst/>
              <a:uLnTx/>
              <a:uFillTx/>
              <a:latin typeface="Calibri"/>
              <a:cs typeface="Calibri"/>
            </a:endParaRPr>
          </a:p>
          <a:p>
            <a:pPr marL="698500" marR="1263015" lvl="1" indent="-228600" defTabSz="914400" eaLnBrk="1" fontAlgn="auto" latinLnBrk="0" hangingPunct="1">
              <a:lnSpc>
                <a:spcPts val="2620"/>
              </a:lnSpc>
              <a:spcBef>
                <a:spcPts val="535"/>
              </a:spcBef>
              <a:spcAft>
                <a:spcPts val="0"/>
              </a:spcAft>
              <a:buClrTx/>
              <a:buSzTx/>
              <a:buFont typeface="Arial"/>
              <a:buChar char="•"/>
              <a:tabLst>
                <a:tab pos="698500" algn="l"/>
              </a:tabLst>
              <a:defRPr/>
            </a:pPr>
            <a:r>
              <a:rPr kumimoji="0" sz="2400" b="0" i="0" u="none" strike="noStrike" kern="0" cap="none" spc="-45" normalizeH="0" baseline="0" noProof="0" dirty="0">
                <a:ln>
                  <a:noFill/>
                </a:ln>
                <a:solidFill>
                  <a:sysClr val="windowText" lastClr="000000"/>
                </a:solidFill>
                <a:effectLst/>
                <a:uLnTx/>
                <a:uFillTx/>
                <a:latin typeface="Calibri"/>
                <a:cs typeface="Calibri"/>
              </a:rPr>
              <a:t>Test</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implementazione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tecnica</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ed</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evoluzioni.</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Ad</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esempio:</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replica </a:t>
            </a:r>
            <a:r>
              <a:rPr kumimoji="0" sz="2400" b="0" i="0" u="none" strike="noStrike" kern="0" cap="none" spc="70" normalizeH="0" baseline="0" noProof="0" dirty="0">
                <a:ln>
                  <a:noFill/>
                </a:ln>
                <a:solidFill>
                  <a:sysClr val="windowText" lastClr="000000"/>
                </a:solidFill>
                <a:effectLst/>
                <a:uLnTx/>
                <a:uFillTx/>
                <a:latin typeface="Calibri"/>
                <a:cs typeface="Calibri"/>
              </a:rPr>
              <a:t>automaica,</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100" normalizeH="0" baseline="0" noProof="0" dirty="0">
                <a:ln>
                  <a:noFill/>
                </a:ln>
                <a:solidFill>
                  <a:sysClr val="windowText" lastClr="000000"/>
                </a:solidFill>
                <a:effectLst/>
                <a:uLnTx/>
                <a:uFillTx/>
                <a:latin typeface="Calibri"/>
                <a:cs typeface="Calibri"/>
              </a:rPr>
              <a:t>uilizzo</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Rucio,</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gerarchia</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cache.</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7865" marR="0" lvl="1" indent="-227965" defTabSz="914400" eaLnBrk="1" fontAlgn="auto" latinLnBrk="0" hangingPunct="1">
              <a:lnSpc>
                <a:spcPct val="100000"/>
              </a:lnSpc>
              <a:spcBef>
                <a:spcPts val="170"/>
              </a:spcBef>
              <a:spcAft>
                <a:spcPts val="0"/>
              </a:spcAft>
              <a:buClrTx/>
              <a:buSzTx/>
              <a:buFont typeface="Arial"/>
              <a:buChar char="•"/>
              <a:tabLst>
                <a:tab pos="6978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Integrazione</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infrastruyure</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20" normalizeH="0" baseline="0" noProof="0" dirty="0">
                <a:ln>
                  <a:noFill/>
                </a:ln>
                <a:solidFill>
                  <a:sysClr val="windowText" lastClr="000000"/>
                </a:solidFill>
                <a:effectLst/>
                <a:uLnTx/>
                <a:uFillTx/>
                <a:latin typeface="Calibri"/>
                <a:cs typeface="Calibri"/>
              </a:rPr>
              <a:t>HPC.</a:t>
            </a:r>
            <a:endParaRPr kumimoji="0" sz="2400" b="0" i="0" u="none" strike="noStrike" kern="0" cap="none" spc="0" normalizeH="0" baseline="0" noProof="0" dirty="0">
              <a:ln>
                <a:noFill/>
              </a:ln>
              <a:solidFill>
                <a:sysClr val="windowText" lastClr="000000"/>
              </a:solidFill>
              <a:effectLst/>
              <a:uLnTx/>
              <a:uFillTx/>
              <a:latin typeface="Calibri"/>
              <a:cs typeface="Calibri"/>
            </a:endParaRPr>
          </a:p>
          <a:p>
            <a:pPr marL="698500" marR="68580" lvl="1" indent="-228600" defTabSz="914400" eaLnBrk="1" fontAlgn="auto" latinLnBrk="0" hangingPunct="1">
              <a:lnSpc>
                <a:spcPts val="2590"/>
              </a:lnSpc>
              <a:spcBef>
                <a:spcPts val="545"/>
              </a:spcBef>
              <a:spcAft>
                <a:spcPts val="0"/>
              </a:spcAft>
              <a:buClrTx/>
              <a:buSzTx/>
              <a:buFont typeface="Arial"/>
              <a:buChar char="•"/>
              <a:tabLst>
                <a:tab pos="698500" algn="l"/>
              </a:tabLst>
              <a:defRPr/>
            </a:pPr>
            <a:r>
              <a:rPr kumimoji="0" lang="it-IT" sz="2400" b="0" i="0" u="none" strike="noStrike" kern="0" cap="none" spc="0" normalizeH="0" baseline="0" dirty="0">
                <a:ln>
                  <a:noFill/>
                </a:ln>
                <a:solidFill>
                  <a:sysClr val="windowText" lastClr="000000"/>
                </a:solidFill>
                <a:effectLst/>
                <a:uLnTx/>
                <a:uFillTx/>
                <a:latin typeface="Calibri"/>
                <a:cs typeface="Calibri"/>
              </a:rPr>
              <a:t>Per</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infrastrutture</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ISO:</a:t>
            </a:r>
            <a:r>
              <a:rPr kumimoji="0" lang="it-IT" sz="2400" b="0" i="0" u="none" strike="noStrike" kern="0" cap="none" spc="-1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federazione</a:t>
            </a:r>
            <a:r>
              <a:rPr kumimoji="0" lang="it-IT" sz="2400" b="0" i="0" u="none" strike="noStrike" kern="0" cap="none" spc="10"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di</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risorse e</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90" normalizeH="0" baseline="0" dirty="0" err="1">
                <a:ln>
                  <a:noFill/>
                </a:ln>
                <a:solidFill>
                  <a:sysClr val="windowText" lastClr="000000"/>
                </a:solidFill>
                <a:effectLst/>
                <a:uLnTx/>
                <a:uFillTx/>
                <a:latin typeface="Calibri"/>
                <a:cs typeface="Calibri"/>
              </a:rPr>
              <a:t>ingesion</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(anche</a:t>
            </a:r>
            <a:r>
              <a:rPr kumimoji="0" lang="it-IT" sz="2400" b="0" i="0" u="none" strike="noStrike" kern="0" cap="none" spc="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in </a:t>
            </a:r>
            <a:r>
              <a:rPr kumimoji="0" lang="it-IT" sz="2400" b="0" i="0" u="none" strike="noStrike" kern="0" cap="none" spc="-10" normalizeH="0" baseline="0" dirty="0">
                <a:ln>
                  <a:noFill/>
                </a:ln>
                <a:solidFill>
                  <a:sysClr val="windowText" lastClr="000000"/>
                </a:solidFill>
                <a:effectLst/>
                <a:uLnTx/>
                <a:uFillTx/>
                <a:latin typeface="Calibri"/>
                <a:cs typeface="Calibri"/>
              </a:rPr>
              <a:t>streaming) </a:t>
            </a:r>
            <a:r>
              <a:rPr kumimoji="0" lang="it-IT" sz="2400" b="0" i="0" u="none" strike="noStrike" kern="0" cap="none" spc="0" normalizeH="0" baseline="0" dirty="0">
                <a:ln>
                  <a:noFill/>
                </a:ln>
                <a:solidFill>
                  <a:sysClr val="windowText" lastClr="000000"/>
                </a:solidFill>
                <a:effectLst/>
                <a:uLnTx/>
                <a:uFillTx/>
                <a:latin typeface="Calibri"/>
                <a:cs typeface="Calibri"/>
              </a:rPr>
              <a:t>di</a:t>
            </a:r>
            <a:r>
              <a:rPr kumimoji="0" lang="it-IT" sz="2400" b="0" i="0" u="none" strike="noStrike" kern="0" cap="none" spc="-20" normalizeH="0" baseline="0" dirty="0">
                <a:ln>
                  <a:noFill/>
                </a:ln>
                <a:solidFill>
                  <a:sysClr val="windowText" lastClr="000000"/>
                </a:solidFill>
                <a:effectLst/>
                <a:uLnTx/>
                <a:uFillTx/>
                <a:latin typeface="Calibri"/>
                <a:cs typeface="Calibri"/>
              </a:rPr>
              <a:t> </a:t>
            </a:r>
            <a:r>
              <a:rPr kumimoji="0" lang="it-IT" sz="2400" b="0" i="0" u="none" strike="noStrike" kern="0" cap="none" spc="250" normalizeH="0" baseline="0" dirty="0">
                <a:ln>
                  <a:noFill/>
                </a:ln>
                <a:solidFill>
                  <a:sysClr val="windowText" lastClr="000000"/>
                </a:solidFill>
                <a:effectLst/>
                <a:uLnTx/>
                <a:uFillTx/>
                <a:latin typeface="Calibri"/>
                <a:cs typeface="Calibri"/>
              </a:rPr>
              <a:t>dai</a:t>
            </a:r>
            <a:r>
              <a:rPr kumimoji="0" lang="it-IT" sz="2400" b="0" i="0" u="none" strike="noStrike" kern="0" cap="none" spc="-20" normalizeH="0" baseline="0" dirty="0">
                <a:ln>
                  <a:noFill/>
                </a:ln>
                <a:solidFill>
                  <a:sysClr val="windowText" lastClr="000000"/>
                </a:solidFill>
                <a:effectLst/>
                <a:uLnTx/>
                <a:uFillTx/>
                <a:latin typeface="Calibri"/>
                <a:cs typeface="Calibri"/>
              </a:rPr>
              <a:t> </a:t>
            </a:r>
            <a:r>
              <a:rPr kumimoji="0" lang="it-IT" sz="2400" b="0" i="0" u="none" strike="noStrike" kern="0" cap="none" spc="70" normalizeH="0" baseline="0" dirty="0">
                <a:ln>
                  <a:noFill/>
                </a:ln>
                <a:solidFill>
                  <a:sysClr val="windowText" lastClr="000000"/>
                </a:solidFill>
                <a:effectLst/>
                <a:uLnTx/>
                <a:uFillTx/>
                <a:latin typeface="Calibri"/>
                <a:cs typeface="Calibri"/>
              </a:rPr>
              <a:t>distribuii</a:t>
            </a:r>
            <a:r>
              <a:rPr kumimoji="0" lang="it-IT" sz="2400" b="0" i="0" u="none" strike="noStrike" kern="0" cap="none" spc="-15"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di</a:t>
            </a:r>
            <a:r>
              <a:rPr kumimoji="0" lang="it-IT" sz="2400" b="0" i="0" u="none" strike="noStrike" kern="0" cap="none" spc="-20" normalizeH="0" baseline="0" dirty="0">
                <a:ln>
                  <a:noFill/>
                </a:ln>
                <a:solidFill>
                  <a:sysClr val="windowText" lastClr="000000"/>
                </a:solidFill>
                <a:effectLst/>
                <a:uLnTx/>
                <a:uFillTx/>
                <a:latin typeface="Calibri"/>
                <a:cs typeface="Calibri"/>
              </a:rPr>
              <a:t> </a:t>
            </a:r>
            <a:r>
              <a:rPr kumimoji="0" lang="it-IT" sz="2400" b="0" i="0" u="none" strike="noStrike" kern="0" cap="none" spc="0" normalizeH="0" baseline="0" dirty="0">
                <a:ln>
                  <a:noFill/>
                </a:ln>
                <a:solidFill>
                  <a:sysClr val="windowText" lastClr="000000"/>
                </a:solidFill>
                <a:effectLst/>
                <a:uLnTx/>
                <a:uFillTx/>
                <a:latin typeface="Calibri"/>
                <a:cs typeface="Calibri"/>
              </a:rPr>
              <a:t>natura</a:t>
            </a:r>
            <a:r>
              <a:rPr kumimoji="0" lang="it-IT" sz="2400" b="0" i="0" u="none" strike="noStrike" kern="0" cap="none" spc="-15" normalizeH="0" baseline="0" dirty="0">
                <a:ln>
                  <a:noFill/>
                </a:ln>
                <a:solidFill>
                  <a:sysClr val="windowText" lastClr="000000"/>
                </a:solidFill>
                <a:effectLst/>
                <a:uLnTx/>
                <a:uFillTx/>
                <a:latin typeface="Calibri"/>
                <a:cs typeface="Calibri"/>
              </a:rPr>
              <a:t> </a:t>
            </a:r>
            <a:r>
              <a:rPr kumimoji="0" lang="it-IT" sz="2400" b="0" i="0" u="none" strike="noStrike" kern="0" cap="none" spc="-10" normalizeH="0" baseline="0" dirty="0">
                <a:ln>
                  <a:noFill/>
                </a:ln>
                <a:solidFill>
                  <a:sysClr val="windowText" lastClr="000000"/>
                </a:solidFill>
                <a:effectLst/>
                <a:uLnTx/>
                <a:uFillTx/>
                <a:latin typeface="Calibri"/>
                <a:cs typeface="Calibri"/>
              </a:rPr>
              <a:t>sensibile.</a:t>
            </a:r>
            <a:endParaRPr kumimoji="0" lang="it-IT" sz="2400" b="0" i="0" u="none" strike="noStrike" kern="0" cap="none" spc="0" normalizeH="0" baseline="0" dirty="0">
              <a:ln>
                <a:noFill/>
              </a:ln>
              <a:solidFill>
                <a:sysClr val="windowText" lastClr="000000"/>
              </a:solidFill>
              <a:effectLst/>
              <a:uLnTx/>
              <a:uFillTx/>
              <a:latin typeface="Calibri"/>
              <a:cs typeface="Calibri"/>
            </a:endParaRPr>
          </a:p>
          <a:p>
            <a:pPr marL="241300" marR="5080" lvl="0" indent="-228600" defTabSz="914400" eaLnBrk="1" fontAlgn="auto" latinLnBrk="0" hangingPunct="1">
              <a:lnSpc>
                <a:spcPts val="3000"/>
              </a:lnSpc>
              <a:spcBef>
                <a:spcPts val="994"/>
              </a:spcBef>
              <a:spcAft>
                <a:spcPts val="0"/>
              </a:spcAft>
              <a:buClrTx/>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cs typeface="Calibri"/>
              </a:rPr>
              <a:t>Quanto</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testato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sviluppato,</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nel</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caso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di</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passaggio</a:t>
            </a:r>
            <a:r>
              <a:rPr kumimoji="0" sz="2800" b="1" i="0" u="none" strike="noStrike" kern="0" cap="none" spc="-35"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in</a:t>
            </a:r>
            <a:r>
              <a:rPr kumimoji="0" sz="2800" b="1" i="0" u="none" strike="noStrike" kern="0" cap="none" spc="-30" normalizeH="0" baseline="0" noProof="0" dirty="0">
                <a:ln>
                  <a:noFill/>
                </a:ln>
                <a:solidFill>
                  <a:sysClr val="windowText" lastClr="000000"/>
                </a:solidFill>
                <a:effectLst/>
                <a:uLnTx/>
                <a:uFillTx/>
                <a:latin typeface="Calibri"/>
                <a:cs typeface="Calibri"/>
              </a:rPr>
              <a:t> </a:t>
            </a:r>
            <a:r>
              <a:rPr kumimoji="0" sz="2800" b="1" i="0" u="none" strike="noStrike" kern="0" cap="none" spc="0" normalizeH="0" baseline="0" noProof="0" dirty="0">
                <a:ln>
                  <a:noFill/>
                </a:ln>
                <a:solidFill>
                  <a:sysClr val="windowText" lastClr="000000"/>
                </a:solidFill>
                <a:effectLst/>
                <a:uLnTx/>
                <a:uFillTx/>
                <a:latin typeface="Calibri"/>
                <a:cs typeface="Calibri"/>
              </a:rPr>
              <a:t>produzione</a:t>
            </a:r>
            <a:r>
              <a:rPr kumimoji="0" sz="2800" b="1" i="0" u="none" strike="noStrike" kern="0" cap="none" spc="-2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e</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25" normalizeH="0" baseline="0" noProof="0" dirty="0">
                <a:ln>
                  <a:noFill/>
                </a:ln>
                <a:solidFill>
                  <a:sysClr val="windowText" lastClr="000000"/>
                </a:solidFill>
                <a:effectLst/>
                <a:uLnTx/>
                <a:uFillTx/>
                <a:latin typeface="Calibri"/>
                <a:cs typeface="Calibri"/>
              </a:rPr>
              <a:t>in </a:t>
            </a:r>
            <a:r>
              <a:rPr kumimoji="0" sz="2800" b="0" i="0" u="none" strike="noStrike" kern="0" cap="none" spc="0" normalizeH="0" baseline="0" noProof="0" dirty="0">
                <a:ln>
                  <a:noFill/>
                </a:ln>
                <a:solidFill>
                  <a:sysClr val="windowText" lastClr="000000"/>
                </a:solidFill>
                <a:effectLst/>
                <a:uLnTx/>
                <a:uFillTx/>
                <a:latin typeface="Calibri"/>
                <a:cs typeface="Calibri"/>
              </a:rPr>
              <a:t>collaborazione</a:t>
            </a:r>
            <a:r>
              <a:rPr kumimoji="0" sz="2800" b="0" i="0" u="none" strike="noStrike" kern="0" cap="none" spc="-5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con</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WP5,</a:t>
            </a:r>
            <a:r>
              <a:rPr kumimoji="0" sz="2800" b="0" i="0" u="none" strike="noStrike" kern="0" cap="none" spc="-35"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passerà</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a</a:t>
            </a:r>
            <a:r>
              <a:rPr kumimoji="0" sz="2800" b="0" i="0" u="none" strike="noStrike" kern="0" cap="none" spc="-40" normalizeH="0" baseline="0" noProof="0" dirty="0">
                <a:ln>
                  <a:noFill/>
                </a:ln>
                <a:solidFill>
                  <a:sysClr val="windowText" lastClr="000000"/>
                </a:solidFill>
                <a:effectLst/>
                <a:uLnTx/>
                <a:uFillTx/>
                <a:latin typeface="Calibri"/>
                <a:cs typeface="Calibri"/>
              </a:rPr>
              <a:t> </a:t>
            </a:r>
            <a:r>
              <a:rPr kumimoji="0" sz="2800" b="0" i="0" u="none" strike="noStrike" kern="0" cap="none" spc="0" normalizeH="0" baseline="0" noProof="0" dirty="0">
                <a:ln>
                  <a:noFill/>
                </a:ln>
                <a:solidFill>
                  <a:sysClr val="windowText" lastClr="000000"/>
                </a:solidFill>
                <a:effectLst/>
                <a:uLnTx/>
                <a:uFillTx/>
                <a:latin typeface="Calibri"/>
                <a:cs typeface="Calibri"/>
              </a:rPr>
              <a:t>WP1</a:t>
            </a:r>
            <a:r>
              <a:rPr kumimoji="0" sz="2800" b="0" i="0" u="none" strike="noStrike" kern="0" cap="none" spc="-30" normalizeH="0" baseline="0" noProof="0" dirty="0">
                <a:ln>
                  <a:noFill/>
                </a:ln>
                <a:solidFill>
                  <a:sysClr val="windowText" lastClr="000000"/>
                </a:solidFill>
                <a:effectLst/>
                <a:uLnTx/>
                <a:uFillTx/>
                <a:latin typeface="Calibri"/>
                <a:cs typeface="Calibri"/>
              </a:rPr>
              <a:t> </a:t>
            </a:r>
            <a:r>
              <a:rPr kumimoji="0" sz="2800" b="0" i="0" u="none" strike="noStrike" kern="0" cap="none" spc="-10" normalizeH="0" baseline="0" noProof="0" dirty="0">
                <a:ln>
                  <a:noFill/>
                </a:ln>
                <a:solidFill>
                  <a:sysClr val="windowText" lastClr="000000"/>
                </a:solidFill>
                <a:effectLst/>
                <a:uLnTx/>
                <a:uFillTx/>
                <a:latin typeface="Calibri"/>
                <a:cs typeface="Calibri"/>
              </a:rPr>
              <a:t>«Opera</a:t>
            </a:r>
            <a:r>
              <a:rPr kumimoji="0" lang="it-IT" sz="2800" b="0" i="0" u="none" strike="noStrike" kern="0" cap="none" spc="-10" normalizeH="0" baseline="0" noProof="0" dirty="0">
                <a:ln>
                  <a:noFill/>
                </a:ln>
                <a:solidFill>
                  <a:sysClr val="windowText" lastClr="000000"/>
                </a:solidFill>
                <a:effectLst/>
                <a:uLnTx/>
                <a:uFillTx/>
                <a:latin typeface="Calibri"/>
                <a:cs typeface="Calibri"/>
              </a:rPr>
              <a:t>ti</a:t>
            </a:r>
            <a:r>
              <a:rPr kumimoji="0" sz="2800" b="0" i="0" u="none" strike="noStrike" kern="0" cap="none" spc="-10" normalizeH="0" baseline="0" noProof="0" dirty="0" err="1">
                <a:ln>
                  <a:noFill/>
                </a:ln>
                <a:solidFill>
                  <a:sysClr val="windowText" lastClr="000000"/>
                </a:solidFill>
                <a:effectLst/>
                <a:uLnTx/>
                <a:uFillTx/>
                <a:latin typeface="Calibri"/>
                <a:cs typeface="Calibri"/>
              </a:rPr>
              <a:t>ons</a:t>
            </a:r>
            <a:r>
              <a:rPr kumimoji="0" sz="2800" b="0" i="0" u="none" strike="noStrike" kern="0" cap="none" spc="-10" normalizeH="0" baseline="0" noProof="0" dirty="0">
                <a:ln>
                  <a:noFill/>
                </a:ln>
                <a:solidFill>
                  <a:sysClr val="windowText" lastClr="000000"/>
                </a:solidFill>
                <a:effectLst/>
                <a:uLnTx/>
                <a:uFillTx/>
                <a:latin typeface="Calibri"/>
                <a:cs typeface="Calibri"/>
              </a:rPr>
              <a:t>».</a:t>
            </a:r>
            <a:endParaRPr kumimoji="0" sz="2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10185169" y="0"/>
            <a:ext cx="2006831" cy="1304626"/>
          </a:xfrm>
          <a:prstGeom prst="rect">
            <a:avLst/>
          </a:prstGeom>
        </p:spPr>
      </p:pic>
      <p:sp>
        <p:nvSpPr>
          <p:cNvPr id="7" name="object 7"/>
          <p:cNvSpPr txBox="1">
            <a:spLocks noGrp="1"/>
          </p:cNvSpPr>
          <p:nvPr>
            <p:ph type="sldNum" sz="quarter" idx="7"/>
          </p:nvPr>
        </p:nvSpPr>
        <p:spPr>
          <a:xfrm>
            <a:off x="11001789" y="6428920"/>
            <a:ext cx="310102"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108</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2709" y="277875"/>
            <a:ext cx="9161542" cy="1181100"/>
          </a:xfrm>
          <a:prstGeom prst="rect">
            <a:avLst/>
          </a:prstGeom>
        </p:spPr>
        <p:txBody>
          <a:bodyPr vert="horz" wrap="square" lIns="0" tIns="83820" rIns="0" bIns="0" rtlCol="0">
            <a:spAutoFit/>
          </a:bodyPr>
          <a:lstStyle/>
          <a:p>
            <a:pPr marL="12700" marR="5080">
              <a:lnSpc>
                <a:spcPts val="4300"/>
              </a:lnSpc>
              <a:spcBef>
                <a:spcPts val="660"/>
              </a:spcBef>
            </a:pPr>
            <a:r>
              <a:rPr sz="4000" dirty="0"/>
              <a:t>WP7:</a:t>
            </a:r>
            <a:r>
              <a:rPr sz="4000" spc="-135" dirty="0"/>
              <a:t> </a:t>
            </a:r>
            <a:r>
              <a:rPr sz="4000" spc="-20" dirty="0"/>
              <a:t>Sistemi</a:t>
            </a:r>
            <a:r>
              <a:rPr sz="4000" spc="-130" dirty="0"/>
              <a:t> </a:t>
            </a:r>
            <a:r>
              <a:rPr sz="4000" spc="-35" dirty="0"/>
              <a:t>integrati</a:t>
            </a:r>
            <a:r>
              <a:rPr sz="4000" spc="-130" dirty="0"/>
              <a:t> </a:t>
            </a:r>
            <a:r>
              <a:rPr sz="4000" dirty="0"/>
              <a:t>di</a:t>
            </a:r>
            <a:r>
              <a:rPr sz="4000" spc="-130" dirty="0"/>
              <a:t> </a:t>
            </a:r>
            <a:r>
              <a:rPr sz="4000" spc="-20" dirty="0"/>
              <a:t>gestione</a:t>
            </a:r>
            <a:r>
              <a:rPr sz="4000" spc="-145" dirty="0"/>
              <a:t> </a:t>
            </a:r>
            <a:r>
              <a:rPr sz="4000" dirty="0"/>
              <a:t>e</a:t>
            </a:r>
            <a:r>
              <a:rPr sz="4000" spc="-135" dirty="0"/>
              <a:t> </a:t>
            </a:r>
            <a:r>
              <a:rPr sz="4000" spc="-10" dirty="0"/>
              <a:t>Legal Compliance</a:t>
            </a:r>
            <a:endParaRPr sz="4000" dirty="0"/>
          </a:p>
        </p:txBody>
      </p:sp>
      <p:sp>
        <p:nvSpPr>
          <p:cNvPr id="3" name="object 3"/>
          <p:cNvSpPr txBox="1"/>
          <p:nvPr/>
        </p:nvSpPr>
        <p:spPr>
          <a:xfrm>
            <a:off x="916939" y="1547876"/>
            <a:ext cx="9717405" cy="39116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 typeface="Arial"/>
              <a:buChar char="•"/>
              <a:tabLst>
                <a:tab pos="2406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Pianificazione,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organizzazione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conduzione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del</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sistema</a:t>
            </a:r>
            <a:r>
              <a:rPr kumimoji="0" sz="2400" b="0" i="0" u="none" strike="noStrike" kern="0" cap="none" spc="-3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di</a:t>
            </a:r>
            <a:r>
              <a:rPr kumimoji="0" sz="2400" b="0" i="0" u="none" strike="noStrike" kern="0" cap="none" spc="-4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gestione</a:t>
            </a:r>
            <a:r>
              <a:rPr kumimoji="0" sz="2400" b="0" i="0" u="none" strike="noStrike" kern="0" cap="none" spc="-30" normalizeH="0" baseline="0" noProof="0" dirty="0">
                <a:ln>
                  <a:noFill/>
                </a:ln>
                <a:solidFill>
                  <a:srgbClr val="1D6FA9"/>
                </a:solidFill>
                <a:effectLst/>
                <a:uLnTx/>
                <a:uFillTx/>
                <a:latin typeface="Calibri"/>
                <a:cs typeface="Calibri"/>
              </a:rPr>
              <a:t> </a:t>
            </a:r>
            <a:r>
              <a:rPr kumimoji="0" sz="2400" b="0" i="0" u="none" strike="noStrike" kern="0" cap="none" spc="-10" normalizeH="0" baseline="0" noProof="0" dirty="0">
                <a:ln>
                  <a:noFill/>
                </a:ln>
                <a:solidFill>
                  <a:srgbClr val="1D6FA9"/>
                </a:solidFill>
                <a:effectLst/>
                <a:uLnTx/>
                <a:uFillTx/>
                <a:latin typeface="Calibri"/>
                <a:cs typeface="Calibri"/>
              </a:rPr>
              <a:t>integrato</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1145539" y="1800859"/>
            <a:ext cx="953071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della</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Infrastruttura</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calcolo</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INFN,</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che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comprende</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l’insieme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dei</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processi</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per</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5" name="object 5"/>
          <p:cNvSpPr txBox="1"/>
          <p:nvPr/>
        </p:nvSpPr>
        <p:spPr>
          <a:xfrm>
            <a:off x="1145539" y="2056891"/>
            <a:ext cx="10098405" cy="670560"/>
          </a:xfrm>
          <a:prstGeom prst="rect">
            <a:avLst/>
          </a:prstGeom>
        </p:spPr>
        <p:txBody>
          <a:bodyPr vert="horz" wrap="square" lIns="0" tIns="12700" rIns="0" bIns="0" rtlCol="0">
            <a:spAutoFit/>
          </a:bodyPr>
          <a:lstStyle/>
          <a:p>
            <a:pPr marL="12700" marR="0" lvl="0" indent="0" defTabSz="914400" eaLnBrk="1" fontAlgn="auto" latinLnBrk="0" hangingPunct="1">
              <a:lnSpc>
                <a:spcPts val="2780"/>
              </a:lnSpc>
              <a:spcBef>
                <a:spcPts val="100"/>
              </a:spcBef>
              <a:spcAft>
                <a:spcPts val="0"/>
              </a:spcAft>
              <a:buClrTx/>
              <a:buSzTx/>
              <a:buFontTx/>
              <a:buNone/>
              <a:tabLst/>
              <a:defRPr/>
            </a:pPr>
            <a:r>
              <a:rPr kumimoji="0" sz="2400" b="0" i="0" u="none" strike="noStrike" kern="0" cap="none" spc="-10" normalizeH="0" baseline="0" noProof="0" dirty="0">
                <a:ln>
                  <a:noFill/>
                </a:ln>
                <a:solidFill>
                  <a:sysClr val="windowText" lastClr="000000"/>
                </a:solidFill>
                <a:effectLst/>
                <a:uLnTx/>
                <a:uFillTx/>
                <a:latin typeface="Calibri"/>
                <a:cs typeface="Calibri"/>
              </a:rPr>
              <a:t>garantire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Information</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security,</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Qualità</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dei</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servizi</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e</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Business</a:t>
            </a:r>
            <a:r>
              <a:rPr kumimoji="0" sz="2400" b="1" i="0" u="none" strike="noStrike" kern="0" cap="none" spc="-30"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continuity</a:t>
            </a:r>
            <a:r>
              <a:rPr kumimoji="0" sz="2400" b="0" i="0" u="none" strike="noStrike" kern="0" cap="none" spc="-10" normalizeH="0" baseline="0" noProof="0" dirty="0">
                <a:ln>
                  <a:noFill/>
                </a:ln>
                <a:solidFill>
                  <a:sysClr val="windowText" lastClr="000000"/>
                </a:solidFill>
                <a:effectLst/>
                <a:uLnTx/>
                <a:uFillTx/>
                <a:latin typeface="Calibri"/>
                <a:cs typeface="Calibri"/>
              </a:rPr>
              <a: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69265" marR="0" lvl="0" indent="-227965" defTabSz="914400" eaLnBrk="1" fontAlgn="auto" latinLnBrk="0" hangingPunct="1">
              <a:lnSpc>
                <a:spcPts val="2300"/>
              </a:lnSpc>
              <a:spcBef>
                <a:spcPts val="0"/>
              </a:spcBef>
              <a:spcAft>
                <a:spcPts val="0"/>
              </a:spcAft>
              <a:buClrTx/>
              <a:buSzTx/>
              <a:buFont typeface="Arial"/>
              <a:buChar char="•"/>
              <a:tabLst>
                <a:tab pos="469265"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Nel</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campo</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della</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information</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security:</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gestione,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stretta</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collaborazione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con</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WP4</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«Security»,</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1602739" y="2613659"/>
            <a:ext cx="908367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dei</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processi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definizione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dei</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requisiti/obiettivi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sicurezza,</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valutazione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rischi,</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audit</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sp>
        <p:nvSpPr>
          <p:cNvPr id="7" name="object 7"/>
          <p:cNvSpPr txBox="1"/>
          <p:nvPr/>
        </p:nvSpPr>
        <p:spPr>
          <a:xfrm>
            <a:off x="1602739" y="2830067"/>
            <a:ext cx="909955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interni</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ed</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esterni,</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gestione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incidenti,</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misurazione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della</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conformità</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dell’andamento</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25" normalizeH="0" baseline="0" noProof="0" dirty="0">
                <a:ln>
                  <a:noFill/>
                </a:ln>
                <a:solidFill>
                  <a:sysClr val="windowText" lastClr="000000"/>
                </a:solidFill>
                <a:effectLst/>
                <a:uLnTx/>
                <a:uFillTx/>
                <a:latin typeface="Calibri"/>
                <a:cs typeface="Calibri"/>
              </a:rPr>
              <a:t>dei</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txBox="1"/>
          <p:nvPr/>
        </p:nvSpPr>
        <p:spPr>
          <a:xfrm>
            <a:off x="1602739" y="3034284"/>
            <a:ext cx="296100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risultati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raggiunti</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nel</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tempo.</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916939" y="3364483"/>
            <a:ext cx="9319895" cy="39116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 typeface="Arial"/>
              <a:buChar char="•"/>
              <a:tabLst>
                <a:tab pos="2406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Definizione,</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stretta</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collaborazione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il</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WP4</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«Security,»</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delle</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security</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10"/>
          <p:cNvSpPr txBox="1"/>
          <p:nvPr/>
        </p:nvSpPr>
        <p:spPr>
          <a:xfrm>
            <a:off x="1145539" y="3617467"/>
            <a:ext cx="106108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ysClr val="windowText" lastClr="000000"/>
                </a:solidFill>
                <a:effectLst/>
                <a:uLnTx/>
                <a:uFillTx/>
                <a:latin typeface="Calibri"/>
                <a:cs typeface="Calibri"/>
              </a:rPr>
              <a:t>policies.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916939" y="3998467"/>
            <a:ext cx="9434195" cy="39116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 typeface="Arial"/>
              <a:buChar char="•"/>
              <a:tabLst>
                <a:tab pos="2406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Supporto</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alla</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definizione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50" normalizeH="0" baseline="0" noProof="0" dirty="0">
                <a:ln>
                  <a:noFill/>
                </a:ln>
                <a:solidFill>
                  <a:sysClr val="windowText" lastClr="000000"/>
                </a:solidFill>
                <a:effectLst/>
                <a:uLnTx/>
                <a:uFillTx/>
                <a:latin typeface="Calibri"/>
                <a:cs typeface="Calibri"/>
              </a:rPr>
              <a:t>DMP,</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legal</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ed</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ethical</a:t>
            </a:r>
            <a:r>
              <a:rPr kumimoji="0" sz="2400" b="1" i="0" u="none" strike="noStrike" kern="0" cap="none" spc="-4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requirements</a:t>
            </a:r>
            <a:r>
              <a:rPr kumimoji="0" sz="2400" b="1"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nuovi</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916939" y="4251452"/>
            <a:ext cx="9728200" cy="1930400"/>
          </a:xfrm>
          <a:prstGeom prst="rect">
            <a:avLst/>
          </a:prstGeom>
        </p:spPr>
        <p:txBody>
          <a:bodyPr vert="horz" wrap="square" lIns="0" tIns="12700" rIns="0" bIns="0" rtlCol="0">
            <a:spAutoFit/>
          </a:bodyPr>
          <a:lstStyle/>
          <a:p>
            <a:pPr marL="2413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progetti</a:t>
            </a:r>
            <a:r>
              <a:rPr kumimoji="0" sz="2400" b="0" i="0" u="none" strike="noStrike" kern="0" cap="none" spc="-8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e/o</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convenzioni,</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in</a:t>
            </a:r>
            <a:r>
              <a:rPr kumimoji="0" sz="2400" b="0" i="0" u="none" strike="noStrike" kern="0" cap="none" spc="-6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collaborazione</a:t>
            </a:r>
            <a:r>
              <a:rPr kumimoji="0" sz="2400" b="0" i="0" u="none" strike="noStrike" kern="0" cap="none" spc="-5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con</a:t>
            </a:r>
            <a:r>
              <a:rPr kumimoji="0" sz="2400" b="0" i="0" u="none" strike="noStrike" kern="0" cap="none" spc="-6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il</a:t>
            </a:r>
            <a:r>
              <a:rPr kumimoji="0" sz="2400" b="0" i="0" u="none" strike="noStrike" kern="0" cap="none" spc="-7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WG</a:t>
            </a:r>
            <a:r>
              <a:rPr kumimoji="0" sz="2400" b="0" i="0" u="none" strike="noStrike" kern="0" cap="none" spc="-65" normalizeH="0" baseline="0" noProof="0" dirty="0">
                <a:ln>
                  <a:noFill/>
                </a:ln>
                <a:solidFill>
                  <a:srgbClr val="1D6FA9"/>
                </a:solidFill>
                <a:effectLst/>
                <a:uLnTx/>
                <a:uFillTx/>
                <a:latin typeface="Calibri"/>
                <a:cs typeface="Calibri"/>
              </a:rPr>
              <a:t> </a:t>
            </a:r>
            <a:r>
              <a:rPr kumimoji="0" sz="2400" b="0" i="0" u="none" strike="noStrike" kern="0" cap="none" spc="-10" normalizeH="0" baseline="0" noProof="0" dirty="0">
                <a:ln>
                  <a:noFill/>
                </a:ln>
                <a:solidFill>
                  <a:srgbClr val="1D6FA9"/>
                </a:solidFill>
                <a:effectLst/>
                <a:uLnTx/>
                <a:uFillTx/>
                <a:latin typeface="Calibri"/>
                <a:cs typeface="Calibri"/>
              </a:rPr>
              <a:t>Progetti.</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120"/>
              </a:spcBef>
              <a:spcAft>
                <a:spcPts val="0"/>
              </a:spcAft>
              <a:buClrTx/>
              <a:buSzTx/>
              <a:buFont typeface="Arial"/>
              <a:buChar char="•"/>
              <a:tabLst>
                <a:tab pos="24066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Data</a:t>
            </a:r>
            <a:r>
              <a:rPr kumimoji="0" sz="2400" b="1"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protection</a:t>
            </a:r>
            <a:r>
              <a:rPr kumimoji="0" sz="2400" b="0" i="0" u="none" strike="noStrike" kern="0" cap="none" spc="0" normalizeH="0" baseline="0" noProof="0" dirty="0">
                <a:ln>
                  <a:noFill/>
                </a:ln>
                <a:solidFill>
                  <a:sysClr val="windowText" lastClr="000000"/>
                </a:solidFill>
                <a:effectLst/>
                <a:uLnTx/>
                <a:uFillTx/>
                <a:latin typeface="Calibri"/>
                <a:cs typeface="Calibri"/>
              </a:rPr>
              <a:t>,</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collaborazione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il</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DPO</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INFN.</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240"/>
              </a:spcBef>
              <a:spcAft>
                <a:spcPts val="0"/>
              </a:spcAft>
              <a:buClrTx/>
              <a:buSzTx/>
              <a:buFont typeface="Arial"/>
              <a:buChar char="•"/>
              <a:tabLst>
                <a:tab pos="240665" algn="l"/>
              </a:tabLst>
              <a:defRPr/>
            </a:pPr>
            <a:r>
              <a:rPr kumimoji="0" sz="2400" b="1" i="0" u="none" strike="noStrike" kern="0" cap="none" spc="0" normalizeH="0" baseline="0" noProof="0" dirty="0">
                <a:ln>
                  <a:noFill/>
                </a:ln>
                <a:solidFill>
                  <a:sysClr val="windowText" lastClr="000000"/>
                </a:solidFill>
                <a:effectLst/>
                <a:uLnTx/>
                <a:uFillTx/>
                <a:latin typeface="Calibri"/>
                <a:cs typeface="Calibri"/>
              </a:rPr>
              <a:t>Certificazione</a:t>
            </a:r>
            <a:r>
              <a:rPr kumimoji="0" sz="2400" b="1"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ISO</a:t>
            </a:r>
            <a:r>
              <a:rPr kumimoji="0" sz="2400" b="1"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per</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diversi</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siti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servizi</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INFN</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livello</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IaaS,</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PaaS</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a:t>
            </a:r>
            <a:r>
              <a:rPr kumimoji="0" sz="2400" b="0" i="0" u="none" strike="noStrike" kern="0" cap="none" spc="-2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SaaS).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120"/>
              </a:spcBef>
              <a:spcAft>
                <a:spcPts val="0"/>
              </a:spcAft>
              <a:buClrTx/>
              <a:buSzTx/>
              <a:buFont typeface="Arial"/>
              <a:buChar char="•"/>
              <a:tabLst>
                <a:tab pos="2406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Questi</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temi</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rgbClr val="1D6FA9"/>
                </a:solidFill>
                <a:effectLst/>
                <a:uLnTx/>
                <a:uFillTx/>
                <a:latin typeface="Calibri"/>
                <a:cs typeface="Calibri"/>
              </a:rPr>
              <a:t>non</a:t>
            </a:r>
            <a:r>
              <a:rPr kumimoji="0" sz="2400" b="1" i="0" u="none" strike="noStrike" kern="0" cap="none" spc="-35" normalizeH="0" baseline="0" noProof="0" dirty="0">
                <a:ln>
                  <a:noFill/>
                </a:ln>
                <a:solidFill>
                  <a:srgbClr val="1D6FA9"/>
                </a:solidFill>
                <a:effectLst/>
                <a:uLnTx/>
                <a:uFillTx/>
                <a:latin typeface="Calibri"/>
                <a:cs typeface="Calibri"/>
              </a:rPr>
              <a:t> </a:t>
            </a:r>
            <a:r>
              <a:rPr kumimoji="0" sz="2400" b="1" i="0" u="none" strike="noStrike" kern="0" cap="none" spc="0" normalizeH="0" baseline="0" noProof="0" dirty="0">
                <a:ln>
                  <a:noFill/>
                </a:ln>
                <a:solidFill>
                  <a:srgbClr val="1D6FA9"/>
                </a:solidFill>
                <a:effectLst/>
                <a:uLnTx/>
                <a:uFillTx/>
                <a:latin typeface="Calibri"/>
                <a:cs typeface="Calibri"/>
              </a:rPr>
              <a:t>sono</a:t>
            </a:r>
            <a:r>
              <a:rPr kumimoji="0" sz="2400" b="1" i="0" u="none" strike="noStrike" kern="0" cap="none" spc="-35" normalizeH="0" baseline="0" noProof="0" dirty="0">
                <a:ln>
                  <a:noFill/>
                </a:ln>
                <a:solidFill>
                  <a:srgbClr val="1D6FA9"/>
                </a:solidFill>
                <a:effectLst/>
                <a:uLnTx/>
                <a:uFillTx/>
                <a:latin typeface="Calibri"/>
                <a:cs typeface="Calibri"/>
              </a:rPr>
              <a:t> </a:t>
            </a:r>
            <a:r>
              <a:rPr kumimoji="0" sz="2400" b="1" i="0" u="none" strike="noStrike" kern="0" cap="none" spc="0" normalizeH="0" baseline="0" noProof="0" dirty="0">
                <a:ln>
                  <a:noFill/>
                </a:ln>
                <a:solidFill>
                  <a:srgbClr val="1D6FA9"/>
                </a:solidFill>
                <a:effectLst/>
                <a:uLnTx/>
                <a:uFillTx/>
                <a:latin typeface="Calibri"/>
                <a:cs typeface="Calibri"/>
              </a:rPr>
              <a:t>da</a:t>
            </a:r>
            <a:r>
              <a:rPr kumimoji="0" sz="2400" b="1" i="0" u="none" strike="noStrike" kern="0" cap="none" spc="-30" normalizeH="0" baseline="0" noProof="0" dirty="0">
                <a:ln>
                  <a:noFill/>
                </a:ln>
                <a:solidFill>
                  <a:srgbClr val="1D6FA9"/>
                </a:solidFill>
                <a:effectLst/>
                <a:uLnTx/>
                <a:uFillTx/>
                <a:latin typeface="Calibri"/>
                <a:cs typeface="Calibri"/>
              </a:rPr>
              <a:t> </a:t>
            </a:r>
            <a:r>
              <a:rPr kumimoji="0" sz="2400" b="1" i="0" u="none" strike="noStrike" kern="0" cap="none" spc="0" normalizeH="0" baseline="0" noProof="0" dirty="0">
                <a:ln>
                  <a:noFill/>
                </a:ln>
                <a:solidFill>
                  <a:srgbClr val="1D6FA9"/>
                </a:solidFill>
                <a:effectLst/>
                <a:uLnTx/>
                <a:uFillTx/>
                <a:latin typeface="Calibri"/>
                <a:cs typeface="Calibri"/>
              </a:rPr>
              <a:t>intendersi</a:t>
            </a:r>
            <a:r>
              <a:rPr kumimoji="0" sz="2400" b="1" i="0" u="none" strike="noStrike" kern="0" cap="none" spc="-35" normalizeH="0" baseline="0" noProof="0" dirty="0">
                <a:ln>
                  <a:noFill/>
                </a:ln>
                <a:solidFill>
                  <a:srgbClr val="1D6FA9"/>
                </a:solidFill>
                <a:effectLst/>
                <a:uLnTx/>
                <a:uFillTx/>
                <a:latin typeface="Calibri"/>
                <a:cs typeface="Calibri"/>
              </a:rPr>
              <a:t> </a:t>
            </a:r>
            <a:r>
              <a:rPr kumimoji="0" sz="2400" b="1" i="0" u="none" strike="noStrike" kern="0" cap="none" spc="0" normalizeH="0" baseline="0" noProof="0" dirty="0">
                <a:ln>
                  <a:noFill/>
                </a:ln>
                <a:solidFill>
                  <a:srgbClr val="1D6FA9"/>
                </a:solidFill>
                <a:effectLst/>
                <a:uLnTx/>
                <a:uFillTx/>
                <a:latin typeface="Calibri"/>
                <a:cs typeface="Calibri"/>
              </a:rPr>
              <a:t>esclusivamente</a:t>
            </a:r>
            <a:r>
              <a:rPr kumimoji="0" sz="2400" b="1" i="0" u="none" strike="noStrike" kern="0" cap="none" spc="-2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per</a:t>
            </a:r>
            <a:r>
              <a:rPr kumimoji="0" sz="2400" b="0" i="0" u="none" strike="noStrike" kern="0" cap="none" spc="-30"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i</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0" normalizeH="0" baseline="0" noProof="0" dirty="0">
                <a:ln>
                  <a:noFill/>
                </a:ln>
                <a:solidFill>
                  <a:srgbClr val="1D6FA9"/>
                </a:solidFill>
                <a:effectLst/>
                <a:uLnTx/>
                <a:uFillTx/>
                <a:latin typeface="Calibri"/>
                <a:cs typeface="Calibri"/>
              </a:rPr>
              <a:t>«siti</a:t>
            </a:r>
            <a:r>
              <a:rPr kumimoji="0" sz="2400" b="0" i="0" u="none" strike="noStrike" kern="0" cap="none" spc="-35" normalizeH="0" baseline="0" noProof="0" dirty="0">
                <a:ln>
                  <a:noFill/>
                </a:ln>
                <a:solidFill>
                  <a:srgbClr val="1D6FA9"/>
                </a:solidFill>
                <a:effectLst/>
                <a:uLnTx/>
                <a:uFillTx/>
                <a:latin typeface="Calibri"/>
                <a:cs typeface="Calibri"/>
              </a:rPr>
              <a:t> </a:t>
            </a:r>
            <a:r>
              <a:rPr kumimoji="0" sz="2400" b="0" i="0" u="none" strike="noStrike" kern="0" cap="none" spc="-10" normalizeH="0" baseline="0" noProof="0" dirty="0">
                <a:ln>
                  <a:noFill/>
                </a:ln>
                <a:solidFill>
                  <a:srgbClr val="1D6FA9"/>
                </a:solidFill>
                <a:effectLst/>
                <a:uLnTx/>
                <a:uFillTx/>
                <a:latin typeface="Calibri"/>
                <a:cs typeface="Calibri"/>
              </a:rPr>
              <a:t>ISO-certified».</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0665" marR="0" lvl="0" indent="-227965" defTabSz="914400" eaLnBrk="1" fontAlgn="auto" latinLnBrk="0" hangingPunct="1">
              <a:lnSpc>
                <a:spcPct val="100000"/>
              </a:lnSpc>
              <a:spcBef>
                <a:spcPts val="120"/>
              </a:spcBef>
              <a:spcAft>
                <a:spcPts val="0"/>
              </a:spcAft>
              <a:buClrTx/>
              <a:buSzTx/>
              <a:buFont typeface="Arial"/>
              <a:buChar char="•"/>
              <a:tabLst>
                <a:tab pos="2406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Collaborazione</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con</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1" i="0" u="none" strike="noStrike" kern="0" cap="none" spc="0" normalizeH="0" baseline="0" noProof="0" dirty="0">
                <a:ln>
                  <a:noFill/>
                </a:ln>
                <a:solidFill>
                  <a:sysClr val="windowText" lastClr="000000"/>
                </a:solidFill>
                <a:effectLst/>
                <a:uLnTx/>
                <a:uFillTx/>
                <a:latin typeface="Calibri"/>
                <a:cs typeface="Calibri"/>
              </a:rPr>
              <a:t>Ufficio</a:t>
            </a:r>
            <a:r>
              <a:rPr kumimoji="0" sz="2400" b="1"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20" normalizeH="0" baseline="0" noProof="0" dirty="0">
                <a:ln>
                  <a:noFill/>
                </a:ln>
                <a:solidFill>
                  <a:sysClr val="windowText" lastClr="000000"/>
                </a:solidFill>
                <a:effectLst/>
                <a:uLnTx/>
                <a:uFillTx/>
                <a:latin typeface="Calibri"/>
                <a:cs typeface="Calibri"/>
              </a:rPr>
              <a:t>Trasferimento</a:t>
            </a:r>
            <a:r>
              <a:rPr kumimoji="0" sz="2400" b="1" i="0" u="none" strike="noStrike" kern="0" cap="none" spc="-55" normalizeH="0" baseline="0" noProof="0" dirty="0">
                <a:ln>
                  <a:noFill/>
                </a:ln>
                <a:solidFill>
                  <a:sysClr val="windowText" lastClr="000000"/>
                </a:solidFill>
                <a:effectLst/>
                <a:uLnTx/>
                <a:uFillTx/>
                <a:latin typeface="Calibri"/>
                <a:cs typeface="Calibri"/>
              </a:rPr>
              <a:t> </a:t>
            </a:r>
            <a:r>
              <a:rPr kumimoji="0" sz="2400" b="1" i="0" u="none" strike="noStrike" kern="0" cap="none" spc="-10" normalizeH="0" baseline="0" noProof="0" dirty="0">
                <a:ln>
                  <a:noFill/>
                </a:ln>
                <a:solidFill>
                  <a:sysClr val="windowText" lastClr="000000"/>
                </a:solidFill>
                <a:effectLst/>
                <a:uLnTx/>
                <a:uFillTx/>
                <a:latin typeface="Calibri"/>
                <a:cs typeface="Calibri"/>
              </a:rPr>
              <a:t>Tecnologico</a:t>
            </a:r>
            <a:r>
              <a:rPr kumimoji="0" sz="2400" b="0" i="0" u="none" strike="noStrike" kern="0" cap="none" spc="-10" normalizeH="0" baseline="0" noProof="0" dirty="0">
                <a:ln>
                  <a:noFill/>
                </a:ln>
                <a:solidFill>
                  <a:sysClr val="windowText" lastClr="000000"/>
                </a:solidFill>
                <a:effectLst/>
                <a:uLnTx/>
                <a:uFillTx/>
                <a:latin typeface="Calibri"/>
                <a:cs typeface="Calibri"/>
              </a:rPr>
              <a:t>.</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pic>
        <p:nvPicPr>
          <p:cNvPr id="13" name="object 13"/>
          <p:cNvPicPr/>
          <p:nvPr/>
        </p:nvPicPr>
        <p:blipFill>
          <a:blip r:embed="rId2" cstate="print"/>
          <a:stretch>
            <a:fillRect/>
          </a:stretch>
        </p:blipFill>
        <p:spPr>
          <a:xfrm>
            <a:off x="10185169" y="0"/>
            <a:ext cx="2006831" cy="1304626"/>
          </a:xfrm>
          <a:prstGeom prst="rect">
            <a:avLst/>
          </a:prstGeom>
        </p:spPr>
      </p:pic>
      <p:sp>
        <p:nvSpPr>
          <p:cNvPr id="16" name="object 16"/>
          <p:cNvSpPr txBox="1">
            <a:spLocks noGrp="1"/>
          </p:cNvSpPr>
          <p:nvPr>
            <p:ph type="sldNum" sz="quarter" idx="7"/>
          </p:nvPr>
        </p:nvSpPr>
        <p:spPr>
          <a:xfrm>
            <a:off x="11067415" y="6428920"/>
            <a:ext cx="376653" cy="189796"/>
          </a:xfrm>
          <a:prstGeom prst="rect">
            <a:avLst/>
          </a:prstGeom>
        </p:spPr>
        <p:txBody>
          <a:bodyPr vert="horz" wrap="square" lIns="0" tIns="5080" rIns="0" bIns="0" rtlCol="0">
            <a:spAutoFit/>
          </a:bodyPr>
          <a:lstStyle/>
          <a:p>
            <a:pPr marL="38100" marR="0" lvl="0" indent="0" defTabSz="91440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0" cap="none" spc="-25" normalizeH="0" baseline="0" noProof="0" dirty="0">
                <a:ln>
                  <a:noFill/>
                </a:ln>
                <a:solidFill>
                  <a:srgbClr val="898989"/>
                </a:solidFill>
                <a:effectLst/>
                <a:uLnTx/>
                <a:uFillTx/>
                <a:latin typeface="Calibri"/>
                <a:cs typeface="Calibri"/>
              </a:rPr>
              <a:pPr marL="38100" marR="0" lvl="0" indent="0" defTabSz="914400" eaLnBrk="1" fontAlgn="auto" latinLnBrk="0" hangingPunct="1">
                <a:lnSpc>
                  <a:spcPct val="100000"/>
                </a:lnSpc>
                <a:spcBef>
                  <a:spcPts val="40"/>
                </a:spcBef>
                <a:spcAft>
                  <a:spcPts val="0"/>
                </a:spcAft>
                <a:buClrTx/>
                <a:buSzTx/>
                <a:buFontTx/>
                <a:buNone/>
                <a:tabLst/>
                <a:defRPr/>
              </a:pPr>
              <a:t>109</a:t>
            </a:fld>
            <a:endParaRPr kumimoji="0" sz="1200" b="0" i="0" u="none" strike="noStrike" kern="0" cap="none" spc="-25" normalizeH="0" baseline="0" noProof="0" dirty="0">
              <a:ln>
                <a:noFill/>
              </a:ln>
              <a:solidFill>
                <a:srgbClr val="898989"/>
              </a:solidFill>
              <a:effectLst/>
              <a:uLnTx/>
              <a:uFillTx/>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8" y="107579"/>
            <a:ext cx="11162714" cy="884974"/>
          </a:xfrm>
        </p:spPr>
        <p:txBody>
          <a:bodyPr/>
          <a:lstStyle/>
          <a:p>
            <a:r>
              <a:rPr lang="en-US" sz="4800" dirty="0"/>
              <a:t>Le </a:t>
            </a:r>
            <a:r>
              <a:rPr lang="en-US" sz="4800" dirty="0" err="1"/>
              <a:t>origini</a:t>
            </a:r>
            <a:r>
              <a:rPr lang="en-US" sz="4800" dirty="0"/>
              <a:t> del </a:t>
            </a:r>
            <a:r>
              <a:rPr lang="en-US" sz="4800" dirty="0" err="1"/>
              <a:t>calcolo</a:t>
            </a:r>
            <a:r>
              <a:rPr lang="en-US" sz="4800" dirty="0"/>
              <a:t> </a:t>
            </a:r>
            <a:r>
              <a:rPr lang="en-US" sz="4800" dirty="0" err="1"/>
              <a:t>distribuito</a:t>
            </a:r>
            <a:endParaRPr lang="en-US" sz="4800" dirty="0"/>
          </a:p>
        </p:txBody>
      </p:sp>
      <p:sp>
        <p:nvSpPr>
          <p:cNvPr id="3" name="Content Placeholder 2"/>
          <p:cNvSpPr>
            <a:spLocks noGrp="1"/>
          </p:cNvSpPr>
          <p:nvPr>
            <p:ph idx="1"/>
          </p:nvPr>
        </p:nvSpPr>
        <p:spPr>
          <a:xfrm>
            <a:off x="140677" y="1400516"/>
            <a:ext cx="11479237" cy="2997200"/>
          </a:xfrm>
        </p:spPr>
        <p:txBody>
          <a:bodyPr/>
          <a:lstStyle/>
          <a:p>
            <a:r>
              <a:rPr lang="en-US" dirty="0" err="1"/>
              <a:t>Questi</a:t>
            </a:r>
            <a:r>
              <a:rPr lang="en-US" dirty="0"/>
              <a:t> </a:t>
            </a:r>
            <a:r>
              <a:rPr lang="en-US" dirty="0" err="1"/>
              <a:t>concetti</a:t>
            </a:r>
            <a:r>
              <a:rPr lang="en-US" dirty="0"/>
              <a:t> </a:t>
            </a:r>
            <a:r>
              <a:rPr lang="en-US" dirty="0" err="1"/>
              <a:t>che</a:t>
            </a:r>
            <a:r>
              <a:rPr lang="en-US" dirty="0"/>
              <a:t> grazie </a:t>
            </a:r>
            <a:r>
              <a:rPr lang="en-US" dirty="0" err="1"/>
              <a:t>alla</a:t>
            </a:r>
            <a:r>
              <a:rPr lang="en-US" dirty="0"/>
              <a:t> </a:t>
            </a:r>
            <a:r>
              <a:rPr lang="en-US" dirty="0" err="1"/>
              <a:t>diffusione</a:t>
            </a:r>
            <a:r>
              <a:rPr lang="en-US" dirty="0"/>
              <a:t> di internet </a:t>
            </a:r>
            <a:r>
              <a:rPr lang="en-US" dirty="0" err="1"/>
              <a:t>hanno</a:t>
            </a:r>
            <a:r>
              <a:rPr lang="en-US" dirty="0"/>
              <a:t> </a:t>
            </a:r>
            <a:r>
              <a:rPr lang="en-US" dirty="0" err="1"/>
              <a:t>raggiunto</a:t>
            </a:r>
            <a:r>
              <a:rPr lang="en-US" dirty="0"/>
              <a:t> </a:t>
            </a:r>
            <a:r>
              <a:rPr lang="en-US" dirty="0" err="1"/>
              <a:t>il</a:t>
            </a:r>
            <a:r>
              <a:rPr lang="en-US" dirty="0"/>
              <a:t> “</a:t>
            </a:r>
            <a:r>
              <a:rPr lang="en-US" dirty="0" err="1"/>
              <a:t>grande</a:t>
            </a:r>
            <a:r>
              <a:rPr lang="en-US" dirty="0"/>
              <a:t> </a:t>
            </a:r>
            <a:r>
              <a:rPr lang="en-US" dirty="0" err="1"/>
              <a:t>pubblico</a:t>
            </a:r>
            <a:r>
              <a:rPr lang="en-US" dirty="0"/>
              <a:t>” </a:t>
            </a:r>
            <a:r>
              <a:rPr lang="en-US" dirty="0" err="1"/>
              <a:t>partono</a:t>
            </a:r>
            <a:r>
              <a:rPr lang="en-US" dirty="0"/>
              <a:t> </a:t>
            </a:r>
            <a:r>
              <a:rPr lang="en-US" dirty="0" err="1"/>
              <a:t>dai</a:t>
            </a:r>
            <a:r>
              <a:rPr lang="en-US" dirty="0"/>
              <a:t> </a:t>
            </a:r>
            <a:r>
              <a:rPr lang="en-US" dirty="0" err="1"/>
              <a:t>laboratori</a:t>
            </a:r>
            <a:r>
              <a:rPr lang="en-US" dirty="0"/>
              <a:t> dove </a:t>
            </a:r>
            <a:r>
              <a:rPr lang="en-US" dirty="0" err="1"/>
              <a:t>si</a:t>
            </a:r>
            <a:r>
              <a:rPr lang="en-US" dirty="0"/>
              <a:t> </a:t>
            </a:r>
            <a:r>
              <a:rPr lang="en-US" dirty="0" err="1"/>
              <a:t>effettuavano</a:t>
            </a:r>
            <a:r>
              <a:rPr lang="en-US" dirty="0"/>
              <a:t> </a:t>
            </a:r>
            <a:r>
              <a:rPr lang="en-US" dirty="0" err="1"/>
              <a:t>complessi</a:t>
            </a:r>
            <a:r>
              <a:rPr lang="en-US" dirty="0"/>
              <a:t> </a:t>
            </a:r>
            <a:r>
              <a:rPr lang="en-US" dirty="0" err="1"/>
              <a:t>calcoli</a:t>
            </a:r>
            <a:r>
              <a:rPr lang="en-US" dirty="0"/>
              <a:t> </a:t>
            </a:r>
            <a:r>
              <a:rPr lang="en-US" dirty="0" err="1"/>
              <a:t>scientifici</a:t>
            </a:r>
            <a:endParaRPr lang="en-US" dirty="0"/>
          </a:p>
          <a:p>
            <a:r>
              <a:rPr lang="en-US" dirty="0"/>
              <a:t>Il </a:t>
            </a:r>
            <a:r>
              <a:rPr lang="en-US" dirty="0" err="1"/>
              <a:t>tutto</a:t>
            </a:r>
            <a:r>
              <a:rPr lang="en-US" dirty="0"/>
              <a:t> </a:t>
            </a:r>
            <a:r>
              <a:rPr lang="en-US" dirty="0" err="1"/>
              <a:t>è</a:t>
            </a:r>
            <a:r>
              <a:rPr lang="en-US" dirty="0"/>
              <a:t> </a:t>
            </a:r>
            <a:r>
              <a:rPr lang="en-US" dirty="0" err="1"/>
              <a:t>nato</a:t>
            </a:r>
            <a:r>
              <a:rPr lang="en-US" dirty="0"/>
              <a:t> con </a:t>
            </a:r>
            <a:r>
              <a:rPr lang="en-US" dirty="0" err="1"/>
              <a:t>i</a:t>
            </a:r>
            <a:r>
              <a:rPr lang="en-US" dirty="0"/>
              <a:t> cluster di </a:t>
            </a:r>
            <a:r>
              <a:rPr lang="en-US" dirty="0" err="1"/>
              <a:t>calcolo</a:t>
            </a:r>
            <a:r>
              <a:rPr lang="en-US" dirty="0"/>
              <a:t> </a:t>
            </a:r>
            <a:r>
              <a:rPr lang="en-US" dirty="0" err="1"/>
              <a:t>scientifico</a:t>
            </a:r>
            <a:r>
              <a:rPr lang="en-US" dirty="0"/>
              <a:t>:</a:t>
            </a:r>
          </a:p>
          <a:p>
            <a:pPr lvl="1"/>
            <a:r>
              <a:rPr lang="en-US" dirty="0"/>
              <a:t>Beowulf cluster</a:t>
            </a:r>
          </a:p>
          <a:p>
            <a:pPr lvl="2"/>
            <a:r>
              <a:rPr lang="en-US" dirty="0" err="1"/>
              <a:t>Tutti</a:t>
            </a:r>
            <a:r>
              <a:rPr lang="en-US" dirty="0"/>
              <a:t> </a:t>
            </a:r>
            <a:r>
              <a:rPr lang="en-US" dirty="0" err="1"/>
              <a:t>i</a:t>
            </a:r>
            <a:r>
              <a:rPr lang="en-US" dirty="0"/>
              <a:t> </a:t>
            </a:r>
            <a:r>
              <a:rPr lang="en-US" dirty="0" err="1"/>
              <a:t>nodi</a:t>
            </a:r>
            <a:r>
              <a:rPr lang="en-US" dirty="0"/>
              <a:t> </a:t>
            </a:r>
            <a:r>
              <a:rPr lang="en-US" dirty="0" err="1"/>
              <a:t>possono</a:t>
            </a:r>
            <a:r>
              <a:rPr lang="en-US" dirty="0"/>
              <a:t> </a:t>
            </a:r>
            <a:r>
              <a:rPr lang="en-US" dirty="0" err="1"/>
              <a:t>essere</a:t>
            </a:r>
            <a:r>
              <a:rPr lang="en-US" dirty="0"/>
              <a:t> </a:t>
            </a:r>
            <a:r>
              <a:rPr lang="en-US" dirty="0" err="1"/>
              <a:t>usati</a:t>
            </a:r>
            <a:r>
              <a:rPr lang="en-US" dirty="0"/>
              <a:t> per </a:t>
            </a:r>
            <a:r>
              <a:rPr lang="en-US" dirty="0" err="1"/>
              <a:t>eseguire</a:t>
            </a:r>
            <a:r>
              <a:rPr lang="en-US" dirty="0"/>
              <a:t> </a:t>
            </a:r>
            <a:r>
              <a:rPr lang="en-US" dirty="0" err="1"/>
              <a:t>processi</a:t>
            </a:r>
            <a:r>
              <a:rPr lang="en-US" dirty="0"/>
              <a:t> </a:t>
            </a:r>
            <a:r>
              <a:rPr lang="en-US" dirty="0" err="1"/>
              <a:t>singoli</a:t>
            </a:r>
            <a:r>
              <a:rPr lang="en-US" dirty="0"/>
              <a:t> in cui un </a:t>
            </a:r>
            <a:r>
              <a:rPr lang="en-US" dirty="0" err="1"/>
              <a:t>problema</a:t>
            </a:r>
            <a:r>
              <a:rPr lang="en-US" dirty="0"/>
              <a:t> </a:t>
            </a:r>
            <a:r>
              <a:rPr lang="en-US" dirty="0" err="1"/>
              <a:t>scientifico</a:t>
            </a:r>
            <a:r>
              <a:rPr lang="en-US" dirty="0"/>
              <a:t> </a:t>
            </a:r>
            <a:r>
              <a:rPr lang="en-US" dirty="0" err="1"/>
              <a:t>viene</a:t>
            </a:r>
            <a:r>
              <a:rPr lang="en-US" dirty="0"/>
              <a:t> </a:t>
            </a:r>
            <a:r>
              <a:rPr lang="en-US" dirty="0" err="1"/>
              <a:t>suddiviso</a:t>
            </a:r>
            <a:endParaRPr lang="en-US" dirty="0"/>
          </a:p>
        </p:txBody>
      </p:sp>
      <p:sp>
        <p:nvSpPr>
          <p:cNvPr id="4" name="Slide Number Placeholder 3"/>
          <p:cNvSpPr>
            <a:spLocks noGrp="1"/>
          </p:cNvSpPr>
          <p:nvPr>
            <p:ph type="sldNum" sz="quarter" idx="12"/>
          </p:nvPr>
        </p:nvSpPr>
        <p:spPr/>
        <p:txBody>
          <a:bodyPr/>
          <a:lstStyle/>
          <a:p>
            <a:fld id="{0EF34559-19B5-334C-9438-BC3902550584}" type="slidenum">
              <a:rPr lang="en-US">
                <a:solidFill>
                  <a:srgbClr val="FFFFFF">
                    <a:tint val="75000"/>
                  </a:srgbClr>
                </a:solidFill>
                <a:latin typeface="Candara"/>
              </a:rPr>
              <a:pPr/>
              <a:t>11</a:t>
            </a:fld>
            <a:endParaRPr lang="en-US">
              <a:solidFill>
                <a:srgbClr val="FFFFFF">
                  <a:tint val="75000"/>
                </a:srgbClr>
              </a:solidFill>
              <a:latin typeface="Candara"/>
            </a:endParaRPr>
          </a:p>
        </p:txBody>
      </p:sp>
      <p:pic>
        <p:nvPicPr>
          <p:cNvPr id="5" name="Picture 4"/>
          <p:cNvPicPr>
            <a:picLocks noChangeAspect="1"/>
          </p:cNvPicPr>
          <p:nvPr/>
        </p:nvPicPr>
        <p:blipFill>
          <a:blip r:embed="rId2"/>
          <a:stretch>
            <a:fillRect/>
          </a:stretch>
        </p:blipFill>
        <p:spPr>
          <a:xfrm>
            <a:off x="8259759" y="3929379"/>
            <a:ext cx="3878315" cy="2140830"/>
          </a:xfrm>
          <a:prstGeom prst="rect">
            <a:avLst/>
          </a:prstGeom>
        </p:spPr>
      </p:pic>
      <p:sp>
        <p:nvSpPr>
          <p:cNvPr id="6" name="Rectangle 5"/>
          <p:cNvSpPr/>
          <p:nvPr/>
        </p:nvSpPr>
        <p:spPr>
          <a:xfrm>
            <a:off x="161778" y="4074151"/>
            <a:ext cx="8180364" cy="1184940"/>
          </a:xfrm>
          <a:prstGeom prst="rect">
            <a:avLst/>
          </a:prstGeom>
        </p:spPr>
        <p:txBody>
          <a:bodyPr wrap="square">
            <a:spAutoFit/>
          </a:bodyPr>
          <a:lstStyle/>
          <a:p>
            <a:pPr marL="806450" lvl="1" indent="-403225" defTabSz="914400">
              <a:spcBef>
                <a:spcPts val="600"/>
              </a:spcBef>
              <a:buBlip>
                <a:blip r:embed="rId3"/>
              </a:buBlip>
            </a:pPr>
            <a:r>
              <a:rPr lang="en-US" sz="2200" b="1" dirty="0">
                <a:solidFill>
                  <a:srgbClr val="FFFFFF"/>
                </a:solidFill>
                <a:effectLst>
                  <a:outerShdw blurRad="101600" dist="63500" dir="2700000" algn="tl" rotWithShape="0">
                    <a:prstClr val="black">
                      <a:alpha val="75000"/>
                    </a:prstClr>
                  </a:outerShdw>
                </a:effectLst>
                <a:latin typeface="Candara"/>
              </a:rPr>
              <a:t>La </a:t>
            </a:r>
            <a:r>
              <a:rPr lang="en-US" sz="2200" b="1" dirty="0" err="1">
                <a:solidFill>
                  <a:srgbClr val="FFFFFF"/>
                </a:solidFill>
                <a:effectLst>
                  <a:outerShdw blurRad="101600" dist="63500" dir="2700000" algn="tl" rotWithShape="0">
                    <a:prstClr val="black">
                      <a:alpha val="75000"/>
                    </a:prstClr>
                  </a:outerShdw>
                </a:effectLst>
                <a:latin typeface="Candara"/>
              </a:rPr>
              <a:t>distribuzione</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dei</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programmi</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fra</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i</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nodi</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viene</a:t>
            </a:r>
            <a:r>
              <a:rPr lang="en-US" sz="2200" b="1" dirty="0">
                <a:solidFill>
                  <a:srgbClr val="FFFFFF"/>
                </a:solidFill>
                <a:effectLst>
                  <a:outerShdw blurRad="101600" dist="63500" dir="2700000" algn="tl" rotWithShape="0">
                    <a:prstClr val="black">
                      <a:alpha val="75000"/>
                    </a:prstClr>
                  </a:outerShdw>
                </a:effectLst>
                <a:latin typeface="Candara"/>
              </a:rPr>
              <a:t> </a:t>
            </a:r>
            <a:r>
              <a:rPr lang="en-US" sz="2200" b="1" dirty="0" err="1">
                <a:solidFill>
                  <a:srgbClr val="FFFFFF"/>
                </a:solidFill>
                <a:effectLst>
                  <a:outerShdw blurRad="101600" dist="63500" dir="2700000" algn="tl" rotWithShape="0">
                    <a:prstClr val="black">
                      <a:alpha val="75000"/>
                    </a:prstClr>
                  </a:outerShdw>
                </a:effectLst>
                <a:latin typeface="Candara"/>
              </a:rPr>
              <a:t>effettuato</a:t>
            </a:r>
            <a:r>
              <a:rPr lang="en-US" sz="2200" b="1" dirty="0">
                <a:solidFill>
                  <a:srgbClr val="FFFFFF"/>
                </a:solidFill>
                <a:effectLst>
                  <a:outerShdw blurRad="101600" dist="63500" dir="2700000" algn="tl" rotWithShape="0">
                    <a:prstClr val="black">
                      <a:alpha val="75000"/>
                    </a:prstClr>
                  </a:outerShdw>
                </a:effectLst>
                <a:latin typeface="Candara"/>
              </a:rPr>
              <a:t> con un software </a:t>
            </a:r>
            <a:r>
              <a:rPr lang="en-US" sz="2200" b="1" dirty="0" err="1">
                <a:solidFill>
                  <a:srgbClr val="FFFFFF"/>
                </a:solidFill>
                <a:effectLst>
                  <a:outerShdw blurRad="101600" dist="63500" dir="2700000" algn="tl" rotWithShape="0">
                    <a:prstClr val="black">
                      <a:alpha val="75000"/>
                    </a:prstClr>
                  </a:outerShdw>
                </a:effectLst>
                <a:latin typeface="Candara"/>
              </a:rPr>
              <a:t>chiamato</a:t>
            </a:r>
            <a:r>
              <a:rPr lang="en-US" sz="2200" b="1" dirty="0">
                <a:solidFill>
                  <a:srgbClr val="FFFFFF"/>
                </a:solidFill>
                <a:effectLst>
                  <a:outerShdw blurRad="101600" dist="63500" dir="2700000" algn="tl" rotWithShape="0">
                    <a:prstClr val="black">
                      <a:alpha val="75000"/>
                    </a:prstClr>
                  </a:outerShdw>
                </a:effectLst>
                <a:latin typeface="Candara"/>
              </a:rPr>
              <a:t>:</a:t>
            </a:r>
          </a:p>
          <a:p>
            <a:pPr marL="1263650" lvl="2" indent="-403225" defTabSz="914400">
              <a:spcBef>
                <a:spcPts val="600"/>
              </a:spcBef>
              <a:buBlip>
                <a:blip r:embed="rId3"/>
              </a:buBlip>
            </a:pPr>
            <a:r>
              <a:rPr lang="en-US" sz="2200" b="1" dirty="0">
                <a:solidFill>
                  <a:srgbClr val="FFFFFF"/>
                </a:solidFill>
                <a:effectLst>
                  <a:outerShdw blurRad="101600" dist="63500" dir="2700000" algn="tl" rotWithShape="0">
                    <a:prstClr val="black">
                      <a:alpha val="75000"/>
                    </a:prstClr>
                  </a:outerShdw>
                </a:effectLst>
                <a:latin typeface="Candara"/>
              </a:rPr>
              <a:t>Batch System (NDR!)</a:t>
            </a:r>
          </a:p>
        </p:txBody>
      </p:sp>
    </p:spTree>
    <p:extLst>
      <p:ext uri="{BB962C8B-B14F-4D97-AF65-F5344CB8AC3E}">
        <p14:creationId xmlns:p14="http://schemas.microsoft.com/office/powerpoint/2010/main" val="3707209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906125-E1A9-7B89-0653-31A851B9B538}"/>
              </a:ext>
            </a:extLst>
          </p:cNvPr>
          <p:cNvSpPr>
            <a:spLocks noGrp="1"/>
          </p:cNvSpPr>
          <p:nvPr>
            <p:ph type="title"/>
          </p:nvPr>
        </p:nvSpPr>
        <p:spPr/>
        <p:txBody>
          <a:bodyPr/>
          <a:lstStyle/>
          <a:p>
            <a:r>
              <a:rPr lang="en-GB" dirty="0" err="1"/>
              <a:t>Conclusioni</a:t>
            </a:r>
            <a:endParaRPr lang="en-GB" dirty="0"/>
          </a:p>
        </p:txBody>
      </p:sp>
      <p:sp>
        <p:nvSpPr>
          <p:cNvPr id="3" name="Segnaposto testo 2">
            <a:extLst>
              <a:ext uri="{FF2B5EF4-FFF2-40B4-BE49-F238E27FC236}">
                <a16:creationId xmlns:a16="http://schemas.microsoft.com/office/drawing/2014/main" id="{DCD8CA21-D152-BFB5-075D-622E617F6D67}"/>
              </a:ext>
            </a:extLst>
          </p:cNvPr>
          <p:cNvSpPr>
            <a:spLocks noGrp="1"/>
          </p:cNvSpPr>
          <p:nvPr>
            <p:ph type="body" idx="1"/>
          </p:nvPr>
        </p:nvSpPr>
        <p:spPr>
          <a:xfrm>
            <a:off x="393894" y="1446275"/>
            <a:ext cx="11422967" cy="5078313"/>
          </a:xfrm>
        </p:spPr>
        <p:txBody>
          <a:bodyPr/>
          <a:lstStyle/>
          <a:p>
            <a:pPr marL="457200" indent="-457200">
              <a:buFont typeface="Arial" panose="020B0604020202020204" pitchFamily="34" charset="0"/>
              <a:buChar char="•"/>
            </a:pPr>
            <a:r>
              <a:rPr lang="it-IT" dirty="0"/>
              <a:t>Sicuramente ciascuno di voi è stato già contattato da un WP di </a:t>
            </a:r>
            <a:r>
              <a:rPr lang="it-IT" dirty="0" err="1"/>
              <a:t>DataCloud</a:t>
            </a:r>
            <a:endParaRPr lang="it-IT" dirty="0"/>
          </a:p>
          <a:p>
            <a:pPr marL="914400" lvl="1" indent="-457200">
              <a:buFont typeface="Arial" panose="020B0604020202020204" pitchFamily="34" charset="0"/>
              <a:buChar char="•"/>
            </a:pPr>
            <a:r>
              <a:rPr lang="it-IT" dirty="0"/>
              <a:t>Se non è successo scrivetemi (</a:t>
            </a:r>
            <a:r>
              <a:rPr lang="it-IT" dirty="0">
                <a:hlinkClick r:id="rId2"/>
              </a:rPr>
              <a:t>donvito@infn.it</a:t>
            </a:r>
            <a:r>
              <a:rPr lang="it-IT" dirty="0"/>
              <a:t>) </a:t>
            </a:r>
          </a:p>
          <a:p>
            <a:pPr marL="457200" indent="-457200">
              <a:buFont typeface="Arial" panose="020B0604020202020204" pitchFamily="34" charset="0"/>
              <a:buChar char="•"/>
            </a:pPr>
            <a:r>
              <a:rPr lang="it-IT" dirty="0"/>
              <a:t>Ricordate i WP di </a:t>
            </a:r>
            <a:r>
              <a:rPr lang="it-IT" dirty="0" err="1"/>
              <a:t>DataCloud</a:t>
            </a:r>
            <a:r>
              <a:rPr lang="it-IT" dirty="0"/>
              <a:t> non sono i WP dei progetti su cui rendicontate!! </a:t>
            </a:r>
            <a:r>
              <a:rPr lang="it-IT" dirty="0">
                <a:sym typeface="Wingdings" pitchFamily="2" charset="2"/>
              </a:rPr>
              <a:t> </a:t>
            </a:r>
          </a:p>
          <a:p>
            <a:pPr marL="457200" indent="-457200">
              <a:buFont typeface="Arial" panose="020B0604020202020204" pitchFamily="34" charset="0"/>
              <a:buChar char="•"/>
            </a:pPr>
            <a:r>
              <a:rPr lang="it-IT" dirty="0"/>
              <a:t>Per noi questo è un periodo molto importante: possiamo veramente realizzare una piattaforma flessibile, scalabile, moderna e aperta a supportare molte comunità scientifiche diverse</a:t>
            </a:r>
          </a:p>
          <a:p>
            <a:pPr marL="457200" indent="-457200">
              <a:buFont typeface="Arial" panose="020B0604020202020204" pitchFamily="34" charset="0"/>
              <a:buChar char="•"/>
            </a:pPr>
            <a:r>
              <a:rPr lang="it-IT" dirty="0"/>
              <a:t>Ci serve tutto il vostro aiuto </a:t>
            </a:r>
          </a:p>
          <a:p>
            <a:pPr marL="457200" indent="-457200">
              <a:buFont typeface="Arial" panose="020B0604020202020204" pitchFamily="34" charset="0"/>
              <a:buChar char="•"/>
            </a:pPr>
            <a:r>
              <a:rPr lang="it-IT" dirty="0"/>
              <a:t>Ma non partiamo da zero… vi trovate in un ambiente dinamico con un elevato tasso di know-how sulle più moderne tecnologie ICT. </a:t>
            </a:r>
          </a:p>
          <a:p>
            <a:pPr marL="457200" indent="-457200">
              <a:buFont typeface="Arial" panose="020B0604020202020204" pitchFamily="34" charset="0"/>
              <a:buChar char="•"/>
            </a:pPr>
            <a:r>
              <a:rPr lang="it-IT" dirty="0"/>
              <a:t>Siamo sicuri che questo movimento sarà anche molto importante per il «sistema paese» </a:t>
            </a:r>
          </a:p>
          <a:p>
            <a:pPr marL="457200" indent="-457200">
              <a:buFont typeface="Arial" panose="020B0604020202020204" pitchFamily="34" charset="0"/>
              <a:buChar char="•"/>
            </a:pPr>
            <a:r>
              <a:rPr lang="it-IT" dirty="0"/>
              <a:t>Se riusciamo a mettere a fattor comune le nostre esperienze a supporto della comunità scientifica italiana</a:t>
            </a:r>
          </a:p>
        </p:txBody>
      </p:sp>
    </p:spTree>
    <p:extLst>
      <p:ext uri="{BB962C8B-B14F-4D97-AF65-F5344CB8AC3E}">
        <p14:creationId xmlns:p14="http://schemas.microsoft.com/office/powerpoint/2010/main" val="3192602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880" y="107578"/>
            <a:ext cx="8778240" cy="1264023"/>
          </a:xfrm>
        </p:spPr>
        <p:txBody>
          <a:bodyPr/>
          <a:lstStyle/>
          <a:p>
            <a:r>
              <a:rPr lang="en-US" sz="4800" dirty="0" err="1"/>
              <a:t>Facciamo</a:t>
            </a:r>
            <a:r>
              <a:rPr lang="en-US" sz="4800" dirty="0"/>
              <a:t> un </a:t>
            </a:r>
            <a:r>
              <a:rPr lang="en-US" sz="4800" dirty="0" err="1"/>
              <a:t>passo</a:t>
            </a:r>
            <a:r>
              <a:rPr lang="en-US" sz="4800" dirty="0"/>
              <a:t> </a:t>
            </a:r>
            <a:r>
              <a:rPr lang="en-US" sz="4800" dirty="0" err="1"/>
              <a:t>indietro</a:t>
            </a:r>
            <a:r>
              <a:rPr lang="en-US" sz="4800" dirty="0"/>
              <a:t>: le </a:t>
            </a:r>
            <a:r>
              <a:rPr lang="en-US" sz="4800" dirty="0" err="1"/>
              <a:t>origini</a:t>
            </a:r>
            <a:r>
              <a:rPr lang="en-US" sz="4800" dirty="0"/>
              <a:t> del </a:t>
            </a:r>
            <a:r>
              <a:rPr lang="en-US" sz="4800" dirty="0" err="1"/>
              <a:t>calcolo</a:t>
            </a:r>
            <a:r>
              <a:rPr lang="en-US" sz="4800" dirty="0"/>
              <a:t> </a:t>
            </a:r>
            <a:r>
              <a:rPr lang="en-US" sz="4800" dirty="0" err="1"/>
              <a:t>distribuito</a:t>
            </a:r>
            <a:endParaRPr lang="en-US" sz="4800" dirty="0"/>
          </a:p>
        </p:txBody>
      </p:sp>
      <p:sp>
        <p:nvSpPr>
          <p:cNvPr id="3" name="Content Placeholder 2"/>
          <p:cNvSpPr>
            <a:spLocks noGrp="1"/>
          </p:cNvSpPr>
          <p:nvPr>
            <p:ph idx="1"/>
          </p:nvPr>
        </p:nvSpPr>
        <p:spPr>
          <a:xfrm>
            <a:off x="246185" y="1808480"/>
            <a:ext cx="11711353" cy="4460240"/>
          </a:xfrm>
        </p:spPr>
        <p:txBody>
          <a:bodyPr/>
          <a:lstStyle/>
          <a:p>
            <a:r>
              <a:rPr lang="it-IT" dirty="0"/>
              <a:t>Gli utenti ottengono un account sul cluster</a:t>
            </a:r>
          </a:p>
          <a:p>
            <a:pPr lvl="1"/>
            <a:r>
              <a:rPr lang="it-IT" dirty="0"/>
              <a:t>Sul nodo di login</a:t>
            </a:r>
          </a:p>
          <a:p>
            <a:pPr lvl="1"/>
            <a:r>
              <a:rPr lang="it-IT" dirty="0"/>
              <a:t>Installa il software di cui ha bisogno</a:t>
            </a:r>
          </a:p>
          <a:p>
            <a:pPr lvl="1"/>
            <a:r>
              <a:rPr lang="it-IT" dirty="0"/>
              <a:t>Trasferisce i dati di input</a:t>
            </a:r>
          </a:p>
          <a:p>
            <a:pPr lvl="1"/>
            <a:r>
              <a:rPr lang="it-IT" dirty="0"/>
              <a:t>Sottomette i “job”</a:t>
            </a:r>
          </a:p>
          <a:p>
            <a:pPr lvl="2"/>
            <a:r>
              <a:rPr lang="it-IT" dirty="0"/>
              <a:t>Programma “atomico” in cui può essere suddiviso il problema </a:t>
            </a:r>
          </a:p>
          <a:p>
            <a:pPr lvl="1"/>
            <a:r>
              <a:rPr lang="it-IT" dirty="0"/>
              <a:t>Controlla lo stato dei singoli job e quando sono finiti…</a:t>
            </a:r>
          </a:p>
          <a:p>
            <a:pPr lvl="1"/>
            <a:r>
              <a:rPr lang="it-IT" dirty="0"/>
              <a:t>…recupera e colleziona l’output</a:t>
            </a:r>
          </a:p>
          <a:p>
            <a:r>
              <a:rPr lang="it-IT" dirty="0"/>
              <a:t>Tutte le operazioni possono essere eseguite manualmente o per mezzo di script o simili</a:t>
            </a:r>
          </a:p>
        </p:txBody>
      </p:sp>
      <p:sp>
        <p:nvSpPr>
          <p:cNvPr id="4" name="Slide Number Placeholder 3"/>
          <p:cNvSpPr>
            <a:spLocks noGrp="1"/>
          </p:cNvSpPr>
          <p:nvPr>
            <p:ph type="sldNum" sz="quarter" idx="12"/>
          </p:nvPr>
        </p:nvSpPr>
        <p:spPr/>
        <p:txBody>
          <a:bodyPr/>
          <a:lstStyle/>
          <a:p>
            <a:fld id="{0EF34559-19B5-334C-9438-BC3902550584}" type="slidenum">
              <a:rPr lang="en-US">
                <a:solidFill>
                  <a:srgbClr val="FFFFFF">
                    <a:tint val="75000"/>
                  </a:srgbClr>
                </a:solidFill>
                <a:latin typeface="Candara"/>
              </a:rPr>
              <a:pPr/>
              <a:t>12</a:t>
            </a:fld>
            <a:endParaRPr lang="en-US">
              <a:solidFill>
                <a:srgbClr val="FFFFFF">
                  <a:tint val="75000"/>
                </a:srgbClr>
              </a:solidFill>
              <a:latin typeface="Candara"/>
            </a:endParaRPr>
          </a:p>
        </p:txBody>
      </p:sp>
    </p:spTree>
    <p:extLst>
      <p:ext uri="{BB962C8B-B14F-4D97-AF65-F5344CB8AC3E}">
        <p14:creationId xmlns:p14="http://schemas.microsoft.com/office/powerpoint/2010/main" val="293836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1485753" y="6507316"/>
            <a:ext cx="92131" cy="205184"/>
          </a:xfrm>
          <a:prstGeom prst="rect">
            <a:avLst/>
          </a:prstGeom>
        </p:spPr>
        <p:txBody>
          <a:bodyPr vert="horz" wrap="square" lIns="0" tIns="0" rIns="0" bIns="0" rtlCol="0">
            <a:spAutoFit/>
          </a:bodyPr>
          <a:lstStyle/>
          <a:p>
            <a:pPr defTabSz="1105601">
              <a:lnSpc>
                <a:spcPts val="1584"/>
              </a:lnSpc>
            </a:pPr>
            <a:r>
              <a:rPr sz="1451" kern="0" dirty="0">
                <a:solidFill>
                  <a:srgbClr val="004485"/>
                </a:solidFill>
                <a:latin typeface="Times New Roman"/>
                <a:cs typeface="Times New Roman"/>
              </a:rPr>
              <a:t>4</a:t>
            </a:r>
            <a:endParaRPr sz="1451" kern="0">
              <a:solidFill>
                <a:sysClr val="windowText" lastClr="000000"/>
              </a:solidFill>
              <a:latin typeface="Times New Roman"/>
              <a:cs typeface="Times New Roman"/>
            </a:endParaRPr>
          </a:p>
        </p:txBody>
      </p:sp>
      <p:grpSp>
        <p:nvGrpSpPr>
          <p:cNvPr id="4" name="object 4"/>
          <p:cNvGrpSpPr/>
          <p:nvPr/>
        </p:nvGrpSpPr>
        <p:grpSpPr>
          <a:xfrm>
            <a:off x="1510058" y="139074"/>
            <a:ext cx="10489880" cy="842231"/>
            <a:chOff x="1248943" y="114232"/>
            <a:chExt cx="8676005" cy="696595"/>
          </a:xfrm>
        </p:grpSpPr>
        <p:pic>
          <p:nvPicPr>
            <p:cNvPr id="5" name="object 5"/>
            <p:cNvPicPr/>
            <p:nvPr/>
          </p:nvPicPr>
          <p:blipFill>
            <a:blip r:embed="rId2" cstate="print"/>
            <a:stretch>
              <a:fillRect/>
            </a:stretch>
          </p:blipFill>
          <p:spPr>
            <a:xfrm>
              <a:off x="8869679" y="234006"/>
              <a:ext cx="1054798" cy="576719"/>
            </a:xfrm>
            <a:prstGeom prst="rect">
              <a:avLst/>
            </a:prstGeom>
          </p:spPr>
        </p:pic>
        <p:sp>
          <p:nvSpPr>
            <p:cNvPr id="6" name="object 6"/>
            <p:cNvSpPr/>
            <p:nvPr/>
          </p:nvSpPr>
          <p:spPr>
            <a:xfrm>
              <a:off x="1287360" y="152650"/>
              <a:ext cx="7505700" cy="635"/>
            </a:xfrm>
            <a:custGeom>
              <a:avLst/>
              <a:gdLst/>
              <a:ahLst/>
              <a:cxnLst/>
              <a:rect l="l" t="t" r="r" b="b"/>
              <a:pathLst>
                <a:path w="7505700" h="635">
                  <a:moveTo>
                    <a:pt x="0" y="0"/>
                  </a:moveTo>
                  <a:lnTo>
                    <a:pt x="7505636" y="355"/>
                  </a:lnTo>
                </a:path>
              </a:pathLst>
            </a:custGeom>
            <a:ln w="76318">
              <a:solidFill>
                <a:srgbClr val="66CCFF"/>
              </a:solidFill>
            </a:ln>
          </p:spPr>
          <p:txBody>
            <a:bodyPr wrap="square" lIns="0" tIns="0" rIns="0" bIns="0" rtlCol="0"/>
            <a:lstStyle/>
            <a:p>
              <a:pPr defTabSz="1105601"/>
              <a:endParaRPr sz="2176" kern="0">
                <a:solidFill>
                  <a:sysClr val="windowText" lastClr="000000"/>
                </a:solidFill>
              </a:endParaRPr>
            </a:p>
          </p:txBody>
        </p:sp>
        <p:sp>
          <p:nvSpPr>
            <p:cNvPr id="7" name="object 7"/>
            <p:cNvSpPr/>
            <p:nvPr/>
          </p:nvSpPr>
          <p:spPr>
            <a:xfrm>
              <a:off x="1458722" y="304923"/>
              <a:ext cx="7162800" cy="635"/>
            </a:xfrm>
            <a:custGeom>
              <a:avLst/>
              <a:gdLst/>
              <a:ahLst/>
              <a:cxnLst/>
              <a:rect l="l" t="t" r="r" b="b"/>
              <a:pathLst>
                <a:path w="7162800" h="635">
                  <a:moveTo>
                    <a:pt x="0" y="0"/>
                  </a:moveTo>
                  <a:lnTo>
                    <a:pt x="7162558" y="368"/>
                  </a:lnTo>
                </a:path>
              </a:pathLst>
            </a:custGeom>
            <a:ln w="76318">
              <a:solidFill>
                <a:srgbClr val="000066"/>
              </a:solidFill>
            </a:ln>
          </p:spPr>
          <p:txBody>
            <a:bodyPr wrap="square" lIns="0" tIns="0" rIns="0" bIns="0" rtlCol="0"/>
            <a:lstStyle/>
            <a:p>
              <a:pPr defTabSz="1105601"/>
              <a:endParaRPr sz="2176" kern="0">
                <a:solidFill>
                  <a:sysClr val="windowText" lastClr="000000"/>
                </a:solidFill>
              </a:endParaRPr>
            </a:p>
          </p:txBody>
        </p:sp>
      </p:grpSp>
      <p:sp>
        <p:nvSpPr>
          <p:cNvPr id="8" name="object 8"/>
          <p:cNvSpPr txBox="1">
            <a:spLocks noGrp="1"/>
          </p:cNvSpPr>
          <p:nvPr>
            <p:ph type="title"/>
          </p:nvPr>
        </p:nvSpPr>
        <p:spPr>
          <a:xfrm>
            <a:off x="4207146" y="457003"/>
            <a:ext cx="3767389" cy="685368"/>
          </a:xfrm>
          <a:prstGeom prst="rect">
            <a:avLst/>
          </a:prstGeom>
        </p:spPr>
        <p:txBody>
          <a:bodyPr vert="horz" wrap="square" lIns="0" tIns="15355" rIns="0" bIns="0" rtlCol="0">
            <a:spAutoFit/>
          </a:bodyPr>
          <a:lstStyle/>
          <a:p>
            <a:pPr marL="15356">
              <a:spcBef>
                <a:spcPts val="121"/>
              </a:spcBef>
            </a:pPr>
            <a:r>
              <a:rPr dirty="0"/>
              <a:t>LHC</a:t>
            </a:r>
            <a:r>
              <a:rPr spc="-133" dirty="0"/>
              <a:t> </a:t>
            </a:r>
            <a:r>
              <a:rPr dirty="0"/>
              <a:t>and</a:t>
            </a:r>
            <a:r>
              <a:rPr spc="-133" dirty="0"/>
              <a:t> </a:t>
            </a:r>
            <a:r>
              <a:rPr dirty="0"/>
              <a:t>Grid</a:t>
            </a:r>
            <a:r>
              <a:rPr spc="-133" dirty="0"/>
              <a:t> </a:t>
            </a:r>
            <a:r>
              <a:rPr spc="-30" dirty="0"/>
              <a:t>era</a:t>
            </a:r>
          </a:p>
        </p:txBody>
      </p:sp>
      <p:sp>
        <p:nvSpPr>
          <p:cNvPr id="9" name="object 9"/>
          <p:cNvSpPr txBox="1"/>
          <p:nvPr/>
        </p:nvSpPr>
        <p:spPr>
          <a:xfrm>
            <a:off x="594445" y="1229168"/>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10" name="object 10"/>
          <p:cNvSpPr txBox="1"/>
          <p:nvPr/>
        </p:nvSpPr>
        <p:spPr>
          <a:xfrm>
            <a:off x="985755" y="1104669"/>
            <a:ext cx="8907530" cy="1018226"/>
          </a:xfrm>
          <a:prstGeom prst="rect">
            <a:avLst/>
          </a:prstGeom>
        </p:spPr>
        <p:txBody>
          <a:bodyPr vert="horz" wrap="square" lIns="0" tIns="76008" rIns="0" bIns="0" rtlCol="0">
            <a:spAutoFit/>
          </a:bodyPr>
          <a:lstStyle/>
          <a:p>
            <a:pPr marL="15356" marR="6142" defTabSz="1105601">
              <a:lnSpc>
                <a:spcPct val="83600"/>
              </a:lnSpc>
              <a:spcBef>
                <a:spcPts val="599"/>
              </a:spcBef>
            </a:pPr>
            <a:r>
              <a:rPr sz="2418" kern="0" dirty="0">
                <a:solidFill>
                  <a:srgbClr val="004485"/>
                </a:solidFill>
                <a:latin typeface="Calibri"/>
                <a:cs typeface="Calibri"/>
              </a:rPr>
              <a:t>INFN</a:t>
            </a:r>
            <a:r>
              <a:rPr sz="2418" kern="0" spc="-12" dirty="0">
                <a:solidFill>
                  <a:srgbClr val="004485"/>
                </a:solidFill>
                <a:latin typeface="Calibri"/>
                <a:cs typeface="Calibri"/>
              </a:rPr>
              <a:t> </a:t>
            </a:r>
            <a:r>
              <a:rPr sz="2418" kern="0" dirty="0">
                <a:solidFill>
                  <a:srgbClr val="004485"/>
                </a:solidFill>
                <a:latin typeface="Calibri"/>
                <a:cs typeface="Calibri"/>
              </a:rPr>
              <a:t>was</a:t>
            </a:r>
            <a:r>
              <a:rPr sz="2418" kern="0" spc="-24" dirty="0">
                <a:solidFill>
                  <a:srgbClr val="004485"/>
                </a:solidFill>
                <a:latin typeface="Calibri"/>
                <a:cs typeface="Calibri"/>
              </a:rPr>
              <a:t> </a:t>
            </a:r>
            <a:r>
              <a:rPr sz="2418" kern="0" dirty="0">
                <a:solidFill>
                  <a:srgbClr val="004485"/>
                </a:solidFill>
                <a:latin typeface="Calibri"/>
                <a:cs typeface="Calibri"/>
              </a:rPr>
              <a:t>one</a:t>
            </a:r>
            <a:r>
              <a:rPr sz="2418" kern="0" spc="-24" dirty="0">
                <a:solidFill>
                  <a:srgbClr val="004485"/>
                </a:solidFill>
                <a:latin typeface="Calibri"/>
                <a:cs typeface="Calibri"/>
              </a:rPr>
              <a:t> </a:t>
            </a:r>
            <a:r>
              <a:rPr sz="2418" kern="0" dirty="0">
                <a:solidFill>
                  <a:srgbClr val="004485"/>
                </a:solidFill>
                <a:latin typeface="Calibri"/>
                <a:cs typeface="Calibri"/>
              </a:rPr>
              <a:t>of</a:t>
            </a:r>
            <a:r>
              <a:rPr sz="2418" kern="0" spc="-18" dirty="0">
                <a:solidFill>
                  <a:srgbClr val="004485"/>
                </a:solidFill>
                <a:latin typeface="Calibri"/>
                <a:cs typeface="Calibri"/>
              </a:rPr>
              <a:t> </a:t>
            </a:r>
            <a:r>
              <a:rPr sz="2418" kern="0" dirty="0">
                <a:solidFill>
                  <a:srgbClr val="004485"/>
                </a:solidFill>
                <a:latin typeface="Calibri"/>
                <a:cs typeface="Calibri"/>
              </a:rPr>
              <a:t>main</a:t>
            </a:r>
            <a:r>
              <a:rPr sz="2418" kern="0" spc="-12" dirty="0">
                <a:solidFill>
                  <a:srgbClr val="004485"/>
                </a:solidFill>
                <a:latin typeface="Calibri"/>
                <a:cs typeface="Calibri"/>
              </a:rPr>
              <a:t> </a:t>
            </a:r>
            <a:r>
              <a:rPr sz="2418" kern="0" dirty="0">
                <a:solidFill>
                  <a:srgbClr val="004485"/>
                </a:solidFill>
                <a:latin typeface="Calibri"/>
                <a:cs typeface="Calibri"/>
              </a:rPr>
              <a:t>promoters</a:t>
            </a:r>
            <a:r>
              <a:rPr sz="2418" kern="0" spc="-30" dirty="0">
                <a:solidFill>
                  <a:srgbClr val="004485"/>
                </a:solidFill>
                <a:latin typeface="Calibri"/>
                <a:cs typeface="Calibri"/>
              </a:rPr>
              <a:t> </a:t>
            </a:r>
            <a:r>
              <a:rPr sz="2418" kern="0" dirty="0">
                <a:solidFill>
                  <a:srgbClr val="004485"/>
                </a:solidFill>
                <a:latin typeface="Calibri"/>
                <a:cs typeface="Calibri"/>
              </a:rPr>
              <a:t>of</a:t>
            </a:r>
            <a:r>
              <a:rPr sz="2418" kern="0" spc="-18" dirty="0">
                <a:solidFill>
                  <a:srgbClr val="004485"/>
                </a:solidFill>
                <a:latin typeface="Calibri"/>
                <a:cs typeface="Calibri"/>
              </a:rPr>
              <a:t> </a:t>
            </a:r>
            <a:r>
              <a:rPr sz="2418" kern="0" dirty="0">
                <a:solidFill>
                  <a:srgbClr val="004485"/>
                </a:solidFill>
                <a:latin typeface="Calibri"/>
                <a:cs typeface="Calibri"/>
              </a:rPr>
              <a:t>the</a:t>
            </a:r>
            <a:r>
              <a:rPr sz="2418" kern="0" spc="-24" dirty="0">
                <a:solidFill>
                  <a:srgbClr val="004485"/>
                </a:solidFill>
                <a:latin typeface="Calibri"/>
                <a:cs typeface="Calibri"/>
              </a:rPr>
              <a:t> </a:t>
            </a:r>
            <a:r>
              <a:rPr sz="2418" kern="0" dirty="0">
                <a:solidFill>
                  <a:srgbClr val="004485"/>
                </a:solidFill>
                <a:latin typeface="Calibri"/>
                <a:cs typeface="Calibri"/>
              </a:rPr>
              <a:t>GRID</a:t>
            </a:r>
            <a:r>
              <a:rPr sz="2418" kern="0" spc="-12" dirty="0">
                <a:solidFill>
                  <a:srgbClr val="004485"/>
                </a:solidFill>
                <a:latin typeface="Calibri"/>
                <a:cs typeface="Calibri"/>
              </a:rPr>
              <a:t> </a:t>
            </a:r>
            <a:r>
              <a:rPr sz="2418" kern="0" dirty="0">
                <a:solidFill>
                  <a:srgbClr val="004485"/>
                </a:solidFill>
                <a:latin typeface="Calibri"/>
                <a:cs typeface="Calibri"/>
              </a:rPr>
              <a:t>project</a:t>
            </a:r>
            <a:r>
              <a:rPr sz="2418" kern="0" spc="-24" dirty="0">
                <a:solidFill>
                  <a:srgbClr val="004485"/>
                </a:solidFill>
                <a:latin typeface="Calibri"/>
                <a:cs typeface="Calibri"/>
              </a:rPr>
              <a:t> </a:t>
            </a:r>
            <a:r>
              <a:rPr sz="2418" kern="0" dirty="0">
                <a:solidFill>
                  <a:srgbClr val="004485"/>
                </a:solidFill>
                <a:latin typeface="Calibri"/>
                <a:cs typeface="Calibri"/>
              </a:rPr>
              <a:t>to</a:t>
            </a:r>
            <a:r>
              <a:rPr sz="2418" kern="0" spc="-24" dirty="0">
                <a:solidFill>
                  <a:srgbClr val="004485"/>
                </a:solidFill>
                <a:latin typeface="Calibri"/>
                <a:cs typeface="Calibri"/>
              </a:rPr>
              <a:t> </a:t>
            </a:r>
            <a:r>
              <a:rPr sz="2418" kern="0" dirty="0">
                <a:solidFill>
                  <a:srgbClr val="004485"/>
                </a:solidFill>
                <a:latin typeface="Calibri"/>
                <a:cs typeface="Calibri"/>
              </a:rPr>
              <a:t>address</a:t>
            </a:r>
            <a:r>
              <a:rPr sz="2418" kern="0" spc="-24" dirty="0">
                <a:solidFill>
                  <a:srgbClr val="004485"/>
                </a:solidFill>
                <a:latin typeface="Calibri"/>
                <a:cs typeface="Calibri"/>
              </a:rPr>
              <a:t> </a:t>
            </a:r>
            <a:r>
              <a:rPr sz="2418" kern="0" spc="-30" dirty="0">
                <a:solidFill>
                  <a:srgbClr val="004485"/>
                </a:solidFill>
                <a:latin typeface="Calibri"/>
                <a:cs typeface="Calibri"/>
              </a:rPr>
              <a:t>LHC </a:t>
            </a:r>
            <a:r>
              <a:rPr sz="2418" kern="0" dirty="0">
                <a:solidFill>
                  <a:srgbClr val="004485"/>
                </a:solidFill>
                <a:latin typeface="Calibri"/>
                <a:cs typeface="Calibri"/>
              </a:rPr>
              <a:t>computing</a:t>
            </a:r>
            <a:r>
              <a:rPr sz="2418" kern="0" spc="-18" dirty="0">
                <a:solidFill>
                  <a:srgbClr val="004485"/>
                </a:solidFill>
                <a:latin typeface="Calibri"/>
                <a:cs typeface="Calibri"/>
              </a:rPr>
              <a:t> </a:t>
            </a:r>
            <a:r>
              <a:rPr sz="2418" kern="0" dirty="0">
                <a:solidFill>
                  <a:srgbClr val="004485"/>
                </a:solidFill>
                <a:latin typeface="Calibri"/>
                <a:cs typeface="Calibri"/>
              </a:rPr>
              <a:t>needs.</a:t>
            </a:r>
            <a:r>
              <a:rPr sz="2418" kern="0" spc="-24" dirty="0">
                <a:solidFill>
                  <a:srgbClr val="004485"/>
                </a:solidFill>
                <a:latin typeface="Calibri"/>
                <a:cs typeface="Calibri"/>
              </a:rPr>
              <a:t> </a:t>
            </a:r>
            <a:r>
              <a:rPr sz="2418" kern="0" dirty="0">
                <a:solidFill>
                  <a:srgbClr val="004485"/>
                </a:solidFill>
                <a:latin typeface="Calibri"/>
                <a:cs typeface="Calibri"/>
              </a:rPr>
              <a:t>Since</a:t>
            </a:r>
            <a:r>
              <a:rPr sz="2418" kern="0" spc="-30" dirty="0">
                <a:solidFill>
                  <a:srgbClr val="004485"/>
                </a:solidFill>
                <a:latin typeface="Calibri"/>
                <a:cs typeface="Calibri"/>
              </a:rPr>
              <a:t> </a:t>
            </a:r>
            <a:r>
              <a:rPr sz="2418" kern="0" dirty="0">
                <a:solidFill>
                  <a:srgbClr val="004485"/>
                </a:solidFill>
                <a:latin typeface="Calibri"/>
                <a:cs typeface="Calibri"/>
              </a:rPr>
              <a:t>then</a:t>
            </a:r>
            <a:r>
              <a:rPr sz="2418" kern="0" spc="-24" dirty="0">
                <a:solidFill>
                  <a:srgbClr val="004485"/>
                </a:solidFill>
                <a:latin typeface="Calibri"/>
                <a:cs typeface="Calibri"/>
              </a:rPr>
              <a:t> </a:t>
            </a:r>
            <a:r>
              <a:rPr sz="2418" kern="0" dirty="0">
                <a:solidFill>
                  <a:srgbClr val="004485"/>
                </a:solidFill>
                <a:latin typeface="Calibri"/>
                <a:cs typeface="Calibri"/>
              </a:rPr>
              <a:t>INFN</a:t>
            </a:r>
            <a:r>
              <a:rPr sz="2418" kern="0" spc="-18" dirty="0">
                <a:solidFill>
                  <a:srgbClr val="004485"/>
                </a:solidFill>
                <a:latin typeface="Calibri"/>
                <a:cs typeface="Calibri"/>
              </a:rPr>
              <a:t> </a:t>
            </a:r>
            <a:r>
              <a:rPr sz="2418" kern="0" dirty="0">
                <a:solidFill>
                  <a:srgbClr val="004485"/>
                </a:solidFill>
                <a:latin typeface="Calibri"/>
                <a:cs typeface="Calibri"/>
              </a:rPr>
              <a:t>has</a:t>
            </a:r>
            <a:r>
              <a:rPr sz="2418" kern="0" spc="-30" dirty="0">
                <a:solidFill>
                  <a:srgbClr val="004485"/>
                </a:solidFill>
                <a:latin typeface="Calibri"/>
                <a:cs typeface="Calibri"/>
              </a:rPr>
              <a:t> </a:t>
            </a:r>
            <a:r>
              <a:rPr sz="2418" kern="0" dirty="0">
                <a:solidFill>
                  <a:srgbClr val="004485"/>
                </a:solidFill>
                <a:latin typeface="Calibri"/>
                <a:cs typeface="Calibri"/>
              </a:rPr>
              <a:t>been</a:t>
            </a:r>
            <a:r>
              <a:rPr sz="2418" kern="0" spc="-18" dirty="0">
                <a:solidFill>
                  <a:srgbClr val="004485"/>
                </a:solidFill>
                <a:latin typeface="Calibri"/>
                <a:cs typeface="Calibri"/>
              </a:rPr>
              <a:t> </a:t>
            </a:r>
            <a:r>
              <a:rPr sz="2418" kern="0" dirty="0">
                <a:solidFill>
                  <a:srgbClr val="004485"/>
                </a:solidFill>
                <a:latin typeface="Calibri"/>
                <a:cs typeface="Calibri"/>
              </a:rPr>
              <a:t>participating</a:t>
            </a:r>
            <a:r>
              <a:rPr sz="2418" kern="0" spc="-24" dirty="0">
                <a:solidFill>
                  <a:srgbClr val="004485"/>
                </a:solidFill>
                <a:latin typeface="Calibri"/>
                <a:cs typeface="Calibri"/>
              </a:rPr>
              <a:t> </a:t>
            </a:r>
            <a:r>
              <a:rPr sz="2418" kern="0" dirty="0">
                <a:solidFill>
                  <a:srgbClr val="004485"/>
                </a:solidFill>
                <a:latin typeface="Calibri"/>
                <a:cs typeface="Calibri"/>
              </a:rPr>
              <a:t>to</a:t>
            </a:r>
            <a:r>
              <a:rPr sz="2418" kern="0" spc="-30" dirty="0">
                <a:solidFill>
                  <a:srgbClr val="004485"/>
                </a:solidFill>
                <a:latin typeface="Calibri"/>
                <a:cs typeface="Calibri"/>
              </a:rPr>
              <a:t> </a:t>
            </a:r>
            <a:r>
              <a:rPr sz="2418" kern="0" dirty="0">
                <a:solidFill>
                  <a:srgbClr val="004485"/>
                </a:solidFill>
                <a:latin typeface="Calibri"/>
                <a:cs typeface="Calibri"/>
              </a:rPr>
              <a:t>WLCG</a:t>
            </a:r>
            <a:r>
              <a:rPr sz="2418" kern="0" spc="-24" dirty="0">
                <a:solidFill>
                  <a:srgbClr val="004485"/>
                </a:solidFill>
                <a:latin typeface="Calibri"/>
                <a:cs typeface="Calibri"/>
              </a:rPr>
              <a:t> that </a:t>
            </a:r>
            <a:r>
              <a:rPr sz="2418" kern="0" dirty="0">
                <a:solidFill>
                  <a:srgbClr val="004485"/>
                </a:solidFill>
                <a:latin typeface="Calibri"/>
                <a:cs typeface="Calibri"/>
              </a:rPr>
              <a:t>includes</a:t>
            </a:r>
            <a:r>
              <a:rPr sz="2418" kern="0" spc="-42" dirty="0">
                <a:solidFill>
                  <a:srgbClr val="004485"/>
                </a:solidFill>
                <a:latin typeface="Calibri"/>
                <a:cs typeface="Calibri"/>
              </a:rPr>
              <a:t> </a:t>
            </a:r>
            <a:r>
              <a:rPr sz="2418" kern="0" dirty="0">
                <a:solidFill>
                  <a:srgbClr val="004485"/>
                </a:solidFill>
                <a:latin typeface="Calibri"/>
                <a:cs typeface="Calibri"/>
              </a:rPr>
              <a:t>more</a:t>
            </a:r>
            <a:r>
              <a:rPr sz="2418" kern="0" spc="-24" dirty="0">
                <a:solidFill>
                  <a:srgbClr val="004485"/>
                </a:solidFill>
                <a:latin typeface="Calibri"/>
                <a:cs typeface="Calibri"/>
              </a:rPr>
              <a:t> </a:t>
            </a:r>
            <a:r>
              <a:rPr sz="2418" kern="0" dirty="0">
                <a:solidFill>
                  <a:srgbClr val="004485"/>
                </a:solidFill>
                <a:latin typeface="Calibri"/>
                <a:cs typeface="Calibri"/>
              </a:rPr>
              <a:t>than</a:t>
            </a:r>
            <a:r>
              <a:rPr sz="2418" kern="0" spc="-18" dirty="0">
                <a:solidFill>
                  <a:srgbClr val="004485"/>
                </a:solidFill>
                <a:latin typeface="Calibri"/>
                <a:cs typeface="Calibri"/>
              </a:rPr>
              <a:t> </a:t>
            </a:r>
            <a:r>
              <a:rPr sz="2418" kern="0" dirty="0">
                <a:solidFill>
                  <a:srgbClr val="004485"/>
                </a:solidFill>
                <a:latin typeface="Calibri"/>
                <a:cs typeface="Calibri"/>
              </a:rPr>
              <a:t>170</a:t>
            </a:r>
            <a:r>
              <a:rPr sz="2418" kern="0" spc="-12" dirty="0">
                <a:solidFill>
                  <a:srgbClr val="004485"/>
                </a:solidFill>
                <a:latin typeface="Calibri"/>
                <a:cs typeface="Calibri"/>
              </a:rPr>
              <a:t> </a:t>
            </a:r>
            <a:r>
              <a:rPr sz="2418" kern="0" dirty="0">
                <a:solidFill>
                  <a:srgbClr val="004485"/>
                </a:solidFill>
                <a:latin typeface="Calibri"/>
                <a:cs typeface="Calibri"/>
              </a:rPr>
              <a:t>sites</a:t>
            </a:r>
            <a:r>
              <a:rPr sz="2418" kern="0" spc="-36" dirty="0">
                <a:solidFill>
                  <a:srgbClr val="004485"/>
                </a:solidFill>
                <a:latin typeface="Calibri"/>
                <a:cs typeface="Calibri"/>
              </a:rPr>
              <a:t> </a:t>
            </a:r>
            <a:r>
              <a:rPr sz="2418" kern="0" dirty="0">
                <a:solidFill>
                  <a:srgbClr val="004485"/>
                </a:solidFill>
                <a:latin typeface="Calibri"/>
                <a:cs typeface="Calibri"/>
              </a:rPr>
              <a:t>around</a:t>
            </a:r>
            <a:r>
              <a:rPr sz="2418" kern="0" spc="-18" dirty="0">
                <a:solidFill>
                  <a:srgbClr val="004485"/>
                </a:solidFill>
                <a:latin typeface="Calibri"/>
                <a:cs typeface="Calibri"/>
              </a:rPr>
              <a:t> </a:t>
            </a:r>
            <a:r>
              <a:rPr sz="2418" kern="0" dirty="0">
                <a:solidFill>
                  <a:srgbClr val="004485"/>
                </a:solidFill>
                <a:latin typeface="Calibri"/>
                <a:cs typeface="Calibri"/>
              </a:rPr>
              <a:t>the</a:t>
            </a:r>
            <a:r>
              <a:rPr sz="2418" kern="0" spc="-24" dirty="0">
                <a:solidFill>
                  <a:srgbClr val="004485"/>
                </a:solidFill>
                <a:latin typeface="Calibri"/>
                <a:cs typeface="Calibri"/>
              </a:rPr>
              <a:t> </a:t>
            </a:r>
            <a:r>
              <a:rPr sz="2418" kern="0" dirty="0">
                <a:solidFill>
                  <a:srgbClr val="004485"/>
                </a:solidFill>
                <a:latin typeface="Calibri"/>
                <a:cs typeface="Calibri"/>
              </a:rPr>
              <a:t>world,</a:t>
            </a:r>
            <a:r>
              <a:rPr sz="2418" kern="0" spc="-18" dirty="0">
                <a:solidFill>
                  <a:srgbClr val="004485"/>
                </a:solidFill>
                <a:latin typeface="Calibri"/>
                <a:cs typeface="Calibri"/>
              </a:rPr>
              <a:t> </a:t>
            </a:r>
            <a:r>
              <a:rPr sz="2418" kern="0" dirty="0">
                <a:solidFill>
                  <a:srgbClr val="004485"/>
                </a:solidFill>
                <a:latin typeface="Calibri"/>
                <a:cs typeface="Calibri"/>
              </a:rPr>
              <a:t>loosely</a:t>
            </a:r>
            <a:r>
              <a:rPr sz="2418" kern="0" spc="-12" dirty="0">
                <a:solidFill>
                  <a:srgbClr val="004485"/>
                </a:solidFill>
                <a:latin typeface="Calibri"/>
                <a:cs typeface="Calibri"/>
              </a:rPr>
              <a:t> organized </a:t>
            </a:r>
            <a:r>
              <a:rPr sz="2418" kern="0" dirty="0">
                <a:solidFill>
                  <a:srgbClr val="004485"/>
                </a:solidFill>
                <a:latin typeface="Calibri"/>
                <a:cs typeface="Calibri"/>
              </a:rPr>
              <a:t>in</a:t>
            </a:r>
            <a:r>
              <a:rPr sz="2418" kern="0" spc="-12" dirty="0">
                <a:solidFill>
                  <a:srgbClr val="004485"/>
                </a:solidFill>
                <a:latin typeface="Calibri"/>
                <a:cs typeface="Calibri"/>
              </a:rPr>
              <a:t> </a:t>
            </a:r>
            <a:r>
              <a:rPr sz="2418" kern="0" spc="-60" dirty="0">
                <a:solidFill>
                  <a:srgbClr val="004485"/>
                </a:solidFill>
                <a:latin typeface="Calibri"/>
                <a:cs typeface="Calibri"/>
              </a:rPr>
              <a:t>a</a:t>
            </a:r>
            <a:endParaRPr sz="2418" kern="0">
              <a:solidFill>
                <a:sysClr val="windowText" lastClr="000000"/>
              </a:solidFill>
              <a:latin typeface="Calibri"/>
              <a:cs typeface="Calibri"/>
            </a:endParaRPr>
          </a:p>
        </p:txBody>
      </p:sp>
      <p:sp>
        <p:nvSpPr>
          <p:cNvPr id="11" name="object 11"/>
          <p:cNvSpPr txBox="1"/>
          <p:nvPr/>
        </p:nvSpPr>
        <p:spPr>
          <a:xfrm>
            <a:off x="985754" y="2027867"/>
            <a:ext cx="1712101" cy="387594"/>
          </a:xfrm>
          <a:prstGeom prst="rect">
            <a:avLst/>
          </a:prstGeom>
        </p:spPr>
        <p:txBody>
          <a:bodyPr vert="horz" wrap="square" lIns="0" tIns="15355" rIns="0" bIns="0" rtlCol="0">
            <a:spAutoFit/>
          </a:bodyPr>
          <a:lstStyle/>
          <a:p>
            <a:pPr marL="15356" defTabSz="1105601">
              <a:spcBef>
                <a:spcPts val="121"/>
              </a:spcBef>
            </a:pPr>
            <a:r>
              <a:rPr sz="2418" kern="0" dirty="0">
                <a:solidFill>
                  <a:srgbClr val="004485"/>
                </a:solidFill>
                <a:latin typeface="Calibri"/>
                <a:cs typeface="Calibri"/>
              </a:rPr>
              <a:t>tiered</a:t>
            </a:r>
            <a:r>
              <a:rPr sz="2418" kern="0" spc="-73" dirty="0">
                <a:solidFill>
                  <a:srgbClr val="004485"/>
                </a:solidFill>
                <a:latin typeface="Calibri"/>
                <a:cs typeface="Calibri"/>
              </a:rPr>
              <a:t> </a:t>
            </a:r>
            <a:r>
              <a:rPr sz="2418" kern="0" spc="-12" dirty="0">
                <a:solidFill>
                  <a:srgbClr val="004485"/>
                </a:solidFill>
                <a:latin typeface="Calibri"/>
                <a:cs typeface="Calibri"/>
              </a:rPr>
              <a:t>model.</a:t>
            </a:r>
            <a:endParaRPr sz="2418" kern="0">
              <a:solidFill>
                <a:sysClr val="windowText" lastClr="000000"/>
              </a:solidFill>
              <a:latin typeface="Calibri"/>
              <a:cs typeface="Calibri"/>
            </a:endParaRPr>
          </a:p>
        </p:txBody>
      </p:sp>
      <p:pic>
        <p:nvPicPr>
          <p:cNvPr id="12" name="object 12"/>
          <p:cNvPicPr/>
          <p:nvPr/>
        </p:nvPicPr>
        <p:blipFill>
          <a:blip r:embed="rId3" cstate="print"/>
          <a:stretch>
            <a:fillRect/>
          </a:stretch>
        </p:blipFill>
        <p:spPr>
          <a:xfrm>
            <a:off x="10375392" y="141563"/>
            <a:ext cx="1664883" cy="1664883"/>
          </a:xfrm>
          <a:prstGeom prst="rect">
            <a:avLst/>
          </a:prstGeom>
        </p:spPr>
      </p:pic>
      <p:grpSp>
        <p:nvGrpSpPr>
          <p:cNvPr id="13" name="object 13"/>
          <p:cNvGrpSpPr/>
          <p:nvPr/>
        </p:nvGrpSpPr>
        <p:grpSpPr>
          <a:xfrm>
            <a:off x="8281563" y="2255863"/>
            <a:ext cx="3726698" cy="4525167"/>
            <a:chOff x="6849543" y="1864993"/>
            <a:chExt cx="3082290" cy="3742690"/>
          </a:xfrm>
        </p:grpSpPr>
        <p:pic>
          <p:nvPicPr>
            <p:cNvPr id="14" name="object 14"/>
            <p:cNvPicPr/>
            <p:nvPr/>
          </p:nvPicPr>
          <p:blipFill>
            <a:blip r:embed="rId4" cstate="print"/>
            <a:stretch>
              <a:fillRect/>
            </a:stretch>
          </p:blipFill>
          <p:spPr>
            <a:xfrm>
              <a:off x="6867715" y="1882809"/>
              <a:ext cx="3045244" cy="3705834"/>
            </a:xfrm>
            <a:prstGeom prst="rect">
              <a:avLst/>
            </a:prstGeom>
          </p:spPr>
        </p:pic>
        <p:sp>
          <p:nvSpPr>
            <p:cNvPr id="15" name="object 15"/>
            <p:cNvSpPr/>
            <p:nvPr/>
          </p:nvSpPr>
          <p:spPr>
            <a:xfrm>
              <a:off x="6858723" y="1874173"/>
              <a:ext cx="3063875" cy="3724275"/>
            </a:xfrm>
            <a:custGeom>
              <a:avLst/>
              <a:gdLst/>
              <a:ahLst/>
              <a:cxnLst/>
              <a:rect l="l" t="t" r="r" b="b"/>
              <a:pathLst>
                <a:path w="3063875" h="3724275">
                  <a:moveTo>
                    <a:pt x="0" y="0"/>
                  </a:moveTo>
                  <a:lnTo>
                    <a:pt x="3063595" y="0"/>
                  </a:lnTo>
                  <a:lnTo>
                    <a:pt x="3063595" y="3724198"/>
                  </a:lnTo>
                  <a:lnTo>
                    <a:pt x="0" y="3724198"/>
                  </a:lnTo>
                  <a:lnTo>
                    <a:pt x="0" y="0"/>
                  </a:lnTo>
                  <a:close/>
                </a:path>
              </a:pathLst>
            </a:custGeom>
            <a:ln w="18359">
              <a:solidFill>
                <a:srgbClr val="3364A3"/>
              </a:solidFill>
            </a:ln>
          </p:spPr>
          <p:txBody>
            <a:bodyPr wrap="square" lIns="0" tIns="0" rIns="0" bIns="0" rtlCol="0"/>
            <a:lstStyle/>
            <a:p>
              <a:pPr defTabSz="1105601"/>
              <a:endParaRPr sz="2176" kern="0">
                <a:solidFill>
                  <a:sysClr val="windowText" lastClr="000000"/>
                </a:solidFill>
              </a:endParaRPr>
            </a:p>
          </p:txBody>
        </p:sp>
      </p:grpSp>
      <p:sp>
        <p:nvSpPr>
          <p:cNvPr id="16" name="object 16"/>
          <p:cNvSpPr txBox="1"/>
          <p:nvPr/>
        </p:nvSpPr>
        <p:spPr>
          <a:xfrm>
            <a:off x="1116335" y="2434841"/>
            <a:ext cx="145874" cy="266664"/>
          </a:xfrm>
          <a:prstGeom prst="rect">
            <a:avLst/>
          </a:prstGeom>
        </p:spPr>
        <p:txBody>
          <a:bodyPr vert="horz" wrap="square" lIns="0" tIns="15355" rIns="0" bIns="0" rtlCol="0">
            <a:spAutoFit/>
          </a:bodyPr>
          <a:lstStyle/>
          <a:p>
            <a:pPr marL="15356" defTabSz="1105601">
              <a:spcBef>
                <a:spcPts val="121"/>
              </a:spcBef>
            </a:pPr>
            <a:r>
              <a:rPr sz="1632" kern="0" spc="-6" dirty="0">
                <a:solidFill>
                  <a:sysClr val="windowText" lastClr="000000"/>
                </a:solidFill>
                <a:latin typeface="Arial"/>
                <a:cs typeface="Arial"/>
              </a:rPr>
              <a:t>–</a:t>
            </a:r>
            <a:endParaRPr sz="1632" kern="0">
              <a:solidFill>
                <a:sysClr val="windowText" lastClr="000000"/>
              </a:solidFill>
              <a:latin typeface="Arial"/>
              <a:cs typeface="Arial"/>
            </a:endParaRPr>
          </a:p>
        </p:txBody>
      </p:sp>
      <p:sp>
        <p:nvSpPr>
          <p:cNvPr id="17" name="object 17"/>
          <p:cNvSpPr txBox="1"/>
          <p:nvPr/>
        </p:nvSpPr>
        <p:spPr>
          <a:xfrm>
            <a:off x="985755" y="2385658"/>
            <a:ext cx="7217695" cy="4132616"/>
          </a:xfrm>
          <a:prstGeom prst="rect">
            <a:avLst/>
          </a:prstGeom>
        </p:spPr>
        <p:txBody>
          <a:bodyPr vert="horz" wrap="square" lIns="0" tIns="69098" rIns="0" bIns="0" rtlCol="0">
            <a:spAutoFit/>
          </a:bodyPr>
          <a:lstStyle/>
          <a:p>
            <a:pPr marL="537445" marR="6142" defTabSz="1105601">
              <a:lnSpc>
                <a:spcPts val="2188"/>
              </a:lnSpc>
              <a:spcBef>
                <a:spcPts val="544"/>
              </a:spcBef>
            </a:pPr>
            <a:r>
              <a:rPr sz="2176" kern="0" dirty="0">
                <a:solidFill>
                  <a:srgbClr val="0066CC"/>
                </a:solidFill>
                <a:latin typeface="Calibri"/>
                <a:cs typeface="Calibri"/>
              </a:rPr>
              <a:t>In</a:t>
            </a:r>
            <a:r>
              <a:rPr sz="2176" kern="0" spc="-36" dirty="0">
                <a:solidFill>
                  <a:srgbClr val="0066CC"/>
                </a:solidFill>
                <a:latin typeface="Calibri"/>
                <a:cs typeface="Calibri"/>
              </a:rPr>
              <a:t> </a:t>
            </a:r>
            <a:r>
              <a:rPr sz="2176" kern="0" spc="-24" dirty="0">
                <a:solidFill>
                  <a:srgbClr val="0066CC"/>
                </a:solidFill>
                <a:latin typeface="Calibri"/>
                <a:cs typeface="Calibri"/>
              </a:rPr>
              <a:t>Italy,</a:t>
            </a:r>
            <a:r>
              <a:rPr sz="2176" kern="0" spc="-30" dirty="0">
                <a:solidFill>
                  <a:srgbClr val="0066CC"/>
                </a:solidFill>
                <a:latin typeface="Calibri"/>
                <a:cs typeface="Calibri"/>
              </a:rPr>
              <a:t> </a:t>
            </a:r>
            <a:r>
              <a:rPr sz="2176" kern="0" dirty="0">
                <a:solidFill>
                  <a:srgbClr val="0066CC"/>
                </a:solidFill>
                <a:latin typeface="Calibri"/>
                <a:cs typeface="Calibri"/>
              </a:rPr>
              <a:t>there</a:t>
            </a:r>
            <a:r>
              <a:rPr sz="2176" kern="0" spc="-18" dirty="0">
                <a:solidFill>
                  <a:srgbClr val="0066CC"/>
                </a:solidFill>
                <a:latin typeface="Calibri"/>
                <a:cs typeface="Calibri"/>
              </a:rPr>
              <a:t> </a:t>
            </a:r>
            <a:r>
              <a:rPr sz="2176" kern="0" dirty="0">
                <a:solidFill>
                  <a:srgbClr val="0066CC"/>
                </a:solidFill>
                <a:latin typeface="Calibri"/>
                <a:cs typeface="Calibri"/>
              </a:rPr>
              <a:t>are</a:t>
            </a:r>
            <a:r>
              <a:rPr sz="2176" kern="0" spc="-24" dirty="0">
                <a:solidFill>
                  <a:srgbClr val="0066CC"/>
                </a:solidFill>
                <a:latin typeface="Calibri"/>
                <a:cs typeface="Calibri"/>
              </a:rPr>
              <a:t> </a:t>
            </a:r>
            <a:r>
              <a:rPr sz="2176" kern="0" dirty="0">
                <a:solidFill>
                  <a:srgbClr val="0066CC"/>
                </a:solidFill>
                <a:latin typeface="Calibri"/>
                <a:cs typeface="Calibri"/>
              </a:rPr>
              <a:t>the</a:t>
            </a:r>
            <a:r>
              <a:rPr sz="2176" kern="0" spc="-24" dirty="0">
                <a:solidFill>
                  <a:srgbClr val="0066CC"/>
                </a:solidFill>
                <a:latin typeface="Calibri"/>
                <a:cs typeface="Calibri"/>
              </a:rPr>
              <a:t> Tier-</a:t>
            </a:r>
            <a:r>
              <a:rPr sz="2176" kern="0" dirty="0">
                <a:solidFill>
                  <a:srgbClr val="0066CC"/>
                </a:solidFill>
                <a:latin typeface="Calibri"/>
                <a:cs typeface="Calibri"/>
              </a:rPr>
              <a:t>1</a:t>
            </a:r>
            <a:r>
              <a:rPr sz="2176" kern="0" spc="-24" dirty="0">
                <a:solidFill>
                  <a:srgbClr val="0066CC"/>
                </a:solidFill>
                <a:latin typeface="Calibri"/>
                <a:cs typeface="Calibri"/>
              </a:rPr>
              <a:t> </a:t>
            </a:r>
            <a:r>
              <a:rPr sz="2176" kern="0" dirty="0">
                <a:solidFill>
                  <a:srgbClr val="0066CC"/>
                </a:solidFill>
                <a:latin typeface="Calibri"/>
                <a:cs typeface="Calibri"/>
              </a:rPr>
              <a:t>at</a:t>
            </a:r>
            <a:r>
              <a:rPr sz="2176" kern="0" spc="-24" dirty="0">
                <a:solidFill>
                  <a:srgbClr val="0066CC"/>
                </a:solidFill>
                <a:latin typeface="Calibri"/>
                <a:cs typeface="Calibri"/>
              </a:rPr>
              <a:t> </a:t>
            </a:r>
            <a:r>
              <a:rPr sz="2176" kern="0" spc="-30" dirty="0">
                <a:solidFill>
                  <a:srgbClr val="0066CC"/>
                </a:solidFill>
                <a:latin typeface="Calibri"/>
                <a:cs typeface="Calibri"/>
              </a:rPr>
              <a:t>CNAF,</a:t>
            </a:r>
            <a:r>
              <a:rPr sz="2176" kern="0" spc="-36" dirty="0">
                <a:solidFill>
                  <a:srgbClr val="0066CC"/>
                </a:solidFill>
                <a:latin typeface="Calibri"/>
                <a:cs typeface="Calibri"/>
              </a:rPr>
              <a:t> </a:t>
            </a:r>
            <a:r>
              <a:rPr sz="2176" kern="0" dirty="0">
                <a:solidFill>
                  <a:srgbClr val="0066CC"/>
                </a:solidFill>
                <a:latin typeface="Calibri"/>
                <a:cs typeface="Calibri"/>
              </a:rPr>
              <a:t>Bologna</a:t>
            </a:r>
            <a:r>
              <a:rPr sz="2176" kern="0" spc="-30" dirty="0">
                <a:solidFill>
                  <a:srgbClr val="0066CC"/>
                </a:solidFill>
                <a:latin typeface="Calibri"/>
                <a:cs typeface="Calibri"/>
              </a:rPr>
              <a:t> </a:t>
            </a:r>
            <a:r>
              <a:rPr sz="2176" kern="0" dirty="0">
                <a:solidFill>
                  <a:srgbClr val="0066CC"/>
                </a:solidFill>
                <a:latin typeface="Calibri"/>
                <a:cs typeface="Calibri"/>
              </a:rPr>
              <a:t>and</a:t>
            </a:r>
            <a:r>
              <a:rPr sz="2176" kern="0" spc="-24" dirty="0">
                <a:solidFill>
                  <a:srgbClr val="0066CC"/>
                </a:solidFill>
                <a:latin typeface="Calibri"/>
                <a:cs typeface="Calibri"/>
              </a:rPr>
              <a:t> </a:t>
            </a:r>
            <a:r>
              <a:rPr sz="2176" kern="0" dirty="0">
                <a:solidFill>
                  <a:srgbClr val="0066CC"/>
                </a:solidFill>
                <a:latin typeface="Calibri"/>
                <a:cs typeface="Calibri"/>
              </a:rPr>
              <a:t>9</a:t>
            </a:r>
            <a:r>
              <a:rPr sz="2176" kern="0" spc="-18" dirty="0">
                <a:solidFill>
                  <a:srgbClr val="0066CC"/>
                </a:solidFill>
                <a:latin typeface="Calibri"/>
                <a:cs typeface="Calibri"/>
              </a:rPr>
              <a:t> </a:t>
            </a:r>
            <a:r>
              <a:rPr sz="2176" kern="0" dirty="0">
                <a:solidFill>
                  <a:srgbClr val="0066CC"/>
                </a:solidFill>
                <a:latin typeface="Calibri"/>
                <a:cs typeface="Calibri"/>
              </a:rPr>
              <a:t>“Tier-</a:t>
            </a:r>
            <a:r>
              <a:rPr sz="2176" kern="0" spc="-30" dirty="0">
                <a:solidFill>
                  <a:srgbClr val="0066CC"/>
                </a:solidFill>
                <a:latin typeface="Calibri"/>
                <a:cs typeface="Calibri"/>
              </a:rPr>
              <a:t>2” </a:t>
            </a:r>
            <a:r>
              <a:rPr sz="2176" kern="0" spc="-12" dirty="0">
                <a:solidFill>
                  <a:srgbClr val="0066CC"/>
                </a:solidFill>
                <a:latin typeface="Calibri"/>
                <a:cs typeface="Calibri"/>
              </a:rPr>
              <a:t>centers.</a:t>
            </a:r>
            <a:endParaRPr sz="2176" kern="0">
              <a:solidFill>
                <a:sysClr val="windowText" lastClr="000000"/>
              </a:solidFill>
              <a:latin typeface="Calibri"/>
              <a:cs typeface="Calibri"/>
            </a:endParaRPr>
          </a:p>
          <a:p>
            <a:pPr marL="15356" marR="220352" defTabSz="1105601">
              <a:lnSpc>
                <a:spcPct val="83400"/>
              </a:lnSpc>
              <a:spcBef>
                <a:spcPts val="520"/>
              </a:spcBef>
            </a:pPr>
            <a:r>
              <a:rPr sz="2418" kern="0" dirty="0">
                <a:solidFill>
                  <a:srgbClr val="004485"/>
                </a:solidFill>
                <a:latin typeface="Calibri"/>
                <a:cs typeface="Calibri"/>
              </a:rPr>
              <a:t>INFN</a:t>
            </a:r>
            <a:r>
              <a:rPr sz="2418" kern="0" spc="-18" dirty="0">
                <a:solidFill>
                  <a:srgbClr val="004485"/>
                </a:solidFill>
                <a:latin typeface="Calibri"/>
                <a:cs typeface="Calibri"/>
              </a:rPr>
              <a:t> </a:t>
            </a:r>
            <a:r>
              <a:rPr sz="2418" kern="0" dirty="0">
                <a:solidFill>
                  <a:srgbClr val="004485"/>
                </a:solidFill>
                <a:latin typeface="Calibri"/>
                <a:cs typeface="Calibri"/>
              </a:rPr>
              <a:t>has</a:t>
            </a:r>
            <a:r>
              <a:rPr sz="2418" kern="0" spc="-24" dirty="0">
                <a:solidFill>
                  <a:srgbClr val="004485"/>
                </a:solidFill>
                <a:latin typeface="Calibri"/>
                <a:cs typeface="Calibri"/>
              </a:rPr>
              <a:t> </a:t>
            </a:r>
            <a:r>
              <a:rPr sz="2418" kern="0" dirty="0">
                <a:solidFill>
                  <a:srgbClr val="004485"/>
                </a:solidFill>
                <a:latin typeface="Calibri"/>
                <a:cs typeface="Calibri"/>
              </a:rPr>
              <a:t>been</a:t>
            </a:r>
            <a:r>
              <a:rPr sz="2418" kern="0" spc="-18" dirty="0">
                <a:solidFill>
                  <a:srgbClr val="004485"/>
                </a:solidFill>
                <a:latin typeface="Calibri"/>
                <a:cs typeface="Calibri"/>
              </a:rPr>
              <a:t> </a:t>
            </a:r>
            <a:r>
              <a:rPr sz="2418" kern="0" dirty="0">
                <a:solidFill>
                  <a:srgbClr val="004485"/>
                </a:solidFill>
                <a:latin typeface="Calibri"/>
                <a:cs typeface="Calibri"/>
              </a:rPr>
              <a:t>running</a:t>
            </a:r>
            <a:r>
              <a:rPr sz="2418" kern="0" spc="-24" dirty="0">
                <a:solidFill>
                  <a:srgbClr val="004485"/>
                </a:solidFill>
                <a:latin typeface="Calibri"/>
                <a:cs typeface="Calibri"/>
              </a:rPr>
              <a:t> </a:t>
            </a:r>
            <a:r>
              <a:rPr sz="2418" kern="0" dirty="0">
                <a:solidFill>
                  <a:srgbClr val="004485"/>
                </a:solidFill>
                <a:latin typeface="Calibri"/>
                <a:cs typeface="Calibri"/>
              </a:rPr>
              <a:t>for</a:t>
            </a:r>
            <a:r>
              <a:rPr sz="2418" kern="0" spc="-24" dirty="0">
                <a:solidFill>
                  <a:srgbClr val="004485"/>
                </a:solidFill>
                <a:latin typeface="Calibri"/>
                <a:cs typeface="Calibri"/>
              </a:rPr>
              <a:t> </a:t>
            </a:r>
            <a:r>
              <a:rPr sz="2418" kern="0" dirty="0">
                <a:solidFill>
                  <a:srgbClr val="004485"/>
                </a:solidFill>
                <a:latin typeface="Calibri"/>
                <a:cs typeface="Calibri"/>
              </a:rPr>
              <a:t>more</a:t>
            </a:r>
            <a:r>
              <a:rPr sz="2418" kern="0" spc="-24" dirty="0">
                <a:solidFill>
                  <a:srgbClr val="004485"/>
                </a:solidFill>
                <a:latin typeface="Calibri"/>
                <a:cs typeface="Calibri"/>
              </a:rPr>
              <a:t> </a:t>
            </a:r>
            <a:r>
              <a:rPr sz="2418" kern="0" dirty="0">
                <a:solidFill>
                  <a:srgbClr val="004485"/>
                </a:solidFill>
                <a:latin typeface="Calibri"/>
                <a:cs typeface="Calibri"/>
              </a:rPr>
              <a:t>than</a:t>
            </a:r>
            <a:r>
              <a:rPr sz="2418" kern="0" spc="-12" dirty="0">
                <a:solidFill>
                  <a:srgbClr val="004485"/>
                </a:solidFill>
                <a:latin typeface="Calibri"/>
                <a:cs typeface="Calibri"/>
              </a:rPr>
              <a:t> </a:t>
            </a:r>
            <a:r>
              <a:rPr sz="2418" kern="0" dirty="0">
                <a:solidFill>
                  <a:srgbClr val="004485"/>
                </a:solidFill>
                <a:latin typeface="Calibri"/>
                <a:cs typeface="Calibri"/>
              </a:rPr>
              <a:t>20</a:t>
            </a:r>
            <a:r>
              <a:rPr sz="2418" kern="0" spc="-12" dirty="0">
                <a:solidFill>
                  <a:srgbClr val="004485"/>
                </a:solidFill>
                <a:latin typeface="Calibri"/>
                <a:cs typeface="Calibri"/>
              </a:rPr>
              <a:t> </a:t>
            </a:r>
            <a:r>
              <a:rPr sz="2418" kern="0" dirty="0">
                <a:solidFill>
                  <a:srgbClr val="004485"/>
                </a:solidFill>
                <a:latin typeface="Calibri"/>
                <a:cs typeface="Calibri"/>
              </a:rPr>
              <a:t>years</a:t>
            </a:r>
            <a:r>
              <a:rPr sz="2418" kern="0" spc="-24" dirty="0">
                <a:solidFill>
                  <a:srgbClr val="004485"/>
                </a:solidFill>
                <a:latin typeface="Calibri"/>
                <a:cs typeface="Calibri"/>
              </a:rPr>
              <a:t> </a:t>
            </a:r>
            <a:r>
              <a:rPr sz="2418" kern="0" spc="-60" dirty="0">
                <a:solidFill>
                  <a:srgbClr val="004485"/>
                </a:solidFill>
                <a:latin typeface="Calibri"/>
                <a:cs typeface="Calibri"/>
              </a:rPr>
              <a:t>a </a:t>
            </a:r>
            <a:r>
              <a:rPr sz="2418" kern="0" dirty="0">
                <a:solidFill>
                  <a:srgbClr val="004485"/>
                </a:solidFill>
                <a:latin typeface="Calibri"/>
                <a:cs typeface="Calibri"/>
              </a:rPr>
              <a:t>distributed</a:t>
            </a:r>
            <a:r>
              <a:rPr sz="2418" kern="0" spc="-85" dirty="0">
                <a:solidFill>
                  <a:srgbClr val="004485"/>
                </a:solidFill>
                <a:latin typeface="Calibri"/>
                <a:cs typeface="Calibri"/>
              </a:rPr>
              <a:t> </a:t>
            </a:r>
            <a:r>
              <a:rPr sz="2418" kern="0" dirty="0">
                <a:solidFill>
                  <a:srgbClr val="004485"/>
                </a:solidFill>
                <a:latin typeface="Calibri"/>
                <a:cs typeface="Calibri"/>
              </a:rPr>
              <a:t>infrastructure</a:t>
            </a:r>
            <a:r>
              <a:rPr sz="2418" kern="0" spc="-73" dirty="0">
                <a:solidFill>
                  <a:srgbClr val="004485"/>
                </a:solidFill>
                <a:latin typeface="Calibri"/>
                <a:cs typeface="Calibri"/>
              </a:rPr>
              <a:t> </a:t>
            </a:r>
            <a:r>
              <a:rPr sz="2418" kern="0" dirty="0">
                <a:solidFill>
                  <a:srgbClr val="004485"/>
                </a:solidFill>
                <a:latin typeface="Calibri"/>
                <a:cs typeface="Calibri"/>
              </a:rPr>
              <a:t>which</a:t>
            </a:r>
            <a:r>
              <a:rPr sz="2418" kern="0" spc="-85" dirty="0">
                <a:solidFill>
                  <a:srgbClr val="004485"/>
                </a:solidFill>
                <a:latin typeface="Calibri"/>
                <a:cs typeface="Calibri"/>
              </a:rPr>
              <a:t> </a:t>
            </a:r>
            <a:r>
              <a:rPr sz="2418" kern="0" dirty="0">
                <a:solidFill>
                  <a:srgbClr val="004485"/>
                </a:solidFill>
                <a:latin typeface="Calibri"/>
                <a:cs typeface="Calibri"/>
              </a:rPr>
              <a:t>currently</a:t>
            </a:r>
            <a:r>
              <a:rPr sz="2418" kern="0" spc="-79" dirty="0">
                <a:solidFill>
                  <a:srgbClr val="004485"/>
                </a:solidFill>
                <a:latin typeface="Calibri"/>
                <a:cs typeface="Calibri"/>
              </a:rPr>
              <a:t> </a:t>
            </a:r>
            <a:r>
              <a:rPr sz="2418" kern="0" spc="-12" dirty="0">
                <a:solidFill>
                  <a:srgbClr val="004485"/>
                </a:solidFill>
                <a:latin typeface="Calibri"/>
                <a:cs typeface="Calibri"/>
              </a:rPr>
              <a:t>offers</a:t>
            </a:r>
            <a:r>
              <a:rPr sz="2418" kern="0" spc="-91" dirty="0">
                <a:solidFill>
                  <a:srgbClr val="004485"/>
                </a:solidFill>
                <a:latin typeface="Calibri"/>
                <a:cs typeface="Calibri"/>
              </a:rPr>
              <a:t> </a:t>
            </a:r>
            <a:r>
              <a:rPr sz="2418" kern="0" spc="-12" dirty="0">
                <a:solidFill>
                  <a:srgbClr val="004485"/>
                </a:solidFill>
                <a:latin typeface="Calibri"/>
                <a:cs typeface="Calibri"/>
              </a:rPr>
              <a:t>about </a:t>
            </a:r>
            <a:r>
              <a:rPr sz="2418" kern="0" dirty="0">
                <a:solidFill>
                  <a:srgbClr val="004485"/>
                </a:solidFill>
                <a:latin typeface="Calibri"/>
                <a:cs typeface="Calibri"/>
              </a:rPr>
              <a:t>150000</a:t>
            </a:r>
            <a:r>
              <a:rPr sz="2418" kern="0" spc="-18" dirty="0">
                <a:solidFill>
                  <a:srgbClr val="004485"/>
                </a:solidFill>
                <a:latin typeface="Calibri"/>
                <a:cs typeface="Calibri"/>
              </a:rPr>
              <a:t> </a:t>
            </a:r>
            <a:r>
              <a:rPr sz="2418" kern="0" dirty="0">
                <a:solidFill>
                  <a:srgbClr val="004485"/>
                </a:solidFill>
                <a:latin typeface="Calibri"/>
                <a:cs typeface="Calibri"/>
              </a:rPr>
              <a:t>CPU</a:t>
            </a:r>
            <a:r>
              <a:rPr sz="2418" kern="0" spc="-12" dirty="0">
                <a:solidFill>
                  <a:srgbClr val="004485"/>
                </a:solidFill>
                <a:latin typeface="Calibri"/>
                <a:cs typeface="Calibri"/>
              </a:rPr>
              <a:t> </a:t>
            </a:r>
            <a:r>
              <a:rPr sz="2418" kern="0" dirty="0">
                <a:solidFill>
                  <a:srgbClr val="004485"/>
                </a:solidFill>
                <a:latin typeface="Calibri"/>
                <a:cs typeface="Calibri"/>
              </a:rPr>
              <a:t>cores,</a:t>
            </a:r>
            <a:r>
              <a:rPr sz="2418" kern="0" spc="-12" dirty="0">
                <a:solidFill>
                  <a:srgbClr val="004485"/>
                </a:solidFill>
                <a:latin typeface="Calibri"/>
                <a:cs typeface="Calibri"/>
              </a:rPr>
              <a:t> </a:t>
            </a:r>
            <a:r>
              <a:rPr sz="2418" kern="0" dirty="0">
                <a:solidFill>
                  <a:srgbClr val="004485"/>
                </a:solidFill>
                <a:latin typeface="Calibri"/>
                <a:cs typeface="Calibri"/>
              </a:rPr>
              <a:t>120 PB</a:t>
            </a:r>
            <a:r>
              <a:rPr sz="2418" kern="0" spc="-6" dirty="0">
                <a:solidFill>
                  <a:srgbClr val="004485"/>
                </a:solidFill>
                <a:latin typeface="Calibri"/>
                <a:cs typeface="Calibri"/>
              </a:rPr>
              <a:t> </a:t>
            </a:r>
            <a:r>
              <a:rPr sz="2418" kern="0" dirty="0">
                <a:solidFill>
                  <a:srgbClr val="004485"/>
                </a:solidFill>
                <a:latin typeface="Calibri"/>
                <a:cs typeface="Calibri"/>
              </a:rPr>
              <a:t>of</a:t>
            </a:r>
            <a:r>
              <a:rPr sz="2418" kern="0" spc="-12" dirty="0">
                <a:solidFill>
                  <a:srgbClr val="004485"/>
                </a:solidFill>
                <a:latin typeface="Calibri"/>
                <a:cs typeface="Calibri"/>
              </a:rPr>
              <a:t> enterprise-</a:t>
            </a:r>
            <a:r>
              <a:rPr sz="2418" kern="0" dirty="0">
                <a:solidFill>
                  <a:srgbClr val="004485"/>
                </a:solidFill>
                <a:latin typeface="Calibri"/>
                <a:cs typeface="Calibri"/>
              </a:rPr>
              <a:t>level</a:t>
            </a:r>
            <a:r>
              <a:rPr sz="2418" kern="0" spc="-18" dirty="0">
                <a:solidFill>
                  <a:srgbClr val="004485"/>
                </a:solidFill>
                <a:latin typeface="Calibri"/>
                <a:cs typeface="Calibri"/>
              </a:rPr>
              <a:t> </a:t>
            </a:r>
            <a:r>
              <a:rPr sz="2418" kern="0" dirty="0">
                <a:solidFill>
                  <a:srgbClr val="004485"/>
                </a:solidFill>
                <a:latin typeface="Calibri"/>
                <a:cs typeface="Calibri"/>
              </a:rPr>
              <a:t>disk</a:t>
            </a:r>
            <a:r>
              <a:rPr sz="2418" kern="0" spc="-6" dirty="0">
                <a:solidFill>
                  <a:srgbClr val="004485"/>
                </a:solidFill>
                <a:latin typeface="Calibri"/>
                <a:cs typeface="Calibri"/>
              </a:rPr>
              <a:t> </a:t>
            </a:r>
            <a:r>
              <a:rPr sz="2418" kern="0" spc="-12" dirty="0">
                <a:solidFill>
                  <a:srgbClr val="004485"/>
                </a:solidFill>
                <a:latin typeface="Calibri"/>
                <a:cs typeface="Calibri"/>
              </a:rPr>
              <a:t>space </a:t>
            </a:r>
            <a:r>
              <a:rPr sz="2418" kern="0" dirty="0">
                <a:solidFill>
                  <a:srgbClr val="004485"/>
                </a:solidFill>
                <a:latin typeface="Calibri"/>
                <a:cs typeface="Calibri"/>
              </a:rPr>
              <a:t>and</a:t>
            </a:r>
            <a:r>
              <a:rPr sz="2418" kern="0" spc="-12" dirty="0">
                <a:solidFill>
                  <a:srgbClr val="004485"/>
                </a:solidFill>
                <a:latin typeface="Calibri"/>
                <a:cs typeface="Calibri"/>
              </a:rPr>
              <a:t> </a:t>
            </a:r>
            <a:r>
              <a:rPr sz="2418" kern="0" dirty="0">
                <a:solidFill>
                  <a:srgbClr val="004485"/>
                </a:solidFill>
                <a:latin typeface="Calibri"/>
                <a:cs typeface="Calibri"/>
              </a:rPr>
              <a:t>120</a:t>
            </a:r>
            <a:r>
              <a:rPr sz="2418" kern="0" spc="-6" dirty="0">
                <a:solidFill>
                  <a:srgbClr val="004485"/>
                </a:solidFill>
                <a:latin typeface="Calibri"/>
                <a:cs typeface="Calibri"/>
              </a:rPr>
              <a:t> </a:t>
            </a:r>
            <a:r>
              <a:rPr sz="2418" kern="0" dirty="0">
                <a:solidFill>
                  <a:srgbClr val="004485"/>
                </a:solidFill>
                <a:latin typeface="Calibri"/>
                <a:cs typeface="Calibri"/>
              </a:rPr>
              <a:t>PB</a:t>
            </a:r>
            <a:r>
              <a:rPr sz="2418" kern="0" spc="-6" dirty="0">
                <a:solidFill>
                  <a:srgbClr val="004485"/>
                </a:solidFill>
                <a:latin typeface="Calibri"/>
                <a:cs typeface="Calibri"/>
              </a:rPr>
              <a:t> </a:t>
            </a:r>
            <a:r>
              <a:rPr sz="2418" kern="0" dirty="0">
                <a:solidFill>
                  <a:srgbClr val="004485"/>
                </a:solidFill>
                <a:latin typeface="Calibri"/>
                <a:cs typeface="Calibri"/>
              </a:rPr>
              <a:t>of</a:t>
            </a:r>
            <a:r>
              <a:rPr sz="2418" kern="0" spc="-12" dirty="0">
                <a:solidFill>
                  <a:srgbClr val="004485"/>
                </a:solidFill>
                <a:latin typeface="Calibri"/>
                <a:cs typeface="Calibri"/>
              </a:rPr>
              <a:t> </a:t>
            </a:r>
            <a:r>
              <a:rPr sz="2418" kern="0" dirty="0">
                <a:solidFill>
                  <a:srgbClr val="004485"/>
                </a:solidFill>
                <a:latin typeface="Calibri"/>
                <a:cs typeface="Calibri"/>
              </a:rPr>
              <a:t>tape</a:t>
            </a:r>
            <a:r>
              <a:rPr sz="2418" kern="0" spc="-6" dirty="0">
                <a:solidFill>
                  <a:srgbClr val="004485"/>
                </a:solidFill>
                <a:latin typeface="Calibri"/>
                <a:cs typeface="Calibri"/>
              </a:rPr>
              <a:t> </a:t>
            </a:r>
            <a:r>
              <a:rPr sz="2418" kern="0" spc="-12" dirty="0">
                <a:solidFill>
                  <a:srgbClr val="004485"/>
                </a:solidFill>
                <a:latin typeface="Calibri"/>
                <a:cs typeface="Calibri"/>
              </a:rPr>
              <a:t>storage, </a:t>
            </a:r>
            <a:r>
              <a:rPr sz="2418" kern="0" dirty="0">
                <a:solidFill>
                  <a:srgbClr val="004485"/>
                </a:solidFill>
                <a:latin typeface="Calibri"/>
                <a:cs typeface="Calibri"/>
              </a:rPr>
              <a:t>serving more</a:t>
            </a:r>
            <a:r>
              <a:rPr sz="2418" kern="0" spc="-18" dirty="0">
                <a:solidFill>
                  <a:srgbClr val="004485"/>
                </a:solidFill>
                <a:latin typeface="Calibri"/>
                <a:cs typeface="Calibri"/>
              </a:rPr>
              <a:t> </a:t>
            </a:r>
            <a:r>
              <a:rPr sz="2418" kern="0" dirty="0">
                <a:solidFill>
                  <a:srgbClr val="004485"/>
                </a:solidFill>
                <a:latin typeface="Calibri"/>
                <a:cs typeface="Calibri"/>
              </a:rPr>
              <a:t>than</a:t>
            </a:r>
            <a:r>
              <a:rPr sz="2418" kern="0" spc="-6" dirty="0">
                <a:solidFill>
                  <a:srgbClr val="004485"/>
                </a:solidFill>
                <a:latin typeface="Calibri"/>
                <a:cs typeface="Calibri"/>
              </a:rPr>
              <a:t> </a:t>
            </a:r>
            <a:r>
              <a:rPr sz="2418" kern="0" spc="-30" dirty="0">
                <a:solidFill>
                  <a:srgbClr val="004485"/>
                </a:solidFill>
                <a:latin typeface="Calibri"/>
                <a:cs typeface="Calibri"/>
              </a:rPr>
              <a:t>40 </a:t>
            </a:r>
            <a:r>
              <a:rPr sz="2418" kern="0" dirty="0">
                <a:solidFill>
                  <a:srgbClr val="004485"/>
                </a:solidFill>
                <a:latin typeface="Calibri"/>
                <a:cs typeface="Calibri"/>
              </a:rPr>
              <a:t>international</a:t>
            </a:r>
            <a:r>
              <a:rPr sz="2418" kern="0" spc="-121" dirty="0">
                <a:solidFill>
                  <a:srgbClr val="004485"/>
                </a:solidFill>
                <a:latin typeface="Calibri"/>
                <a:cs typeface="Calibri"/>
              </a:rPr>
              <a:t> </a:t>
            </a:r>
            <a:r>
              <a:rPr sz="2418" kern="0" dirty="0">
                <a:solidFill>
                  <a:srgbClr val="004485"/>
                </a:solidFill>
                <a:latin typeface="Calibri"/>
                <a:cs typeface="Calibri"/>
              </a:rPr>
              <a:t>scientific</a:t>
            </a:r>
            <a:r>
              <a:rPr sz="2418" kern="0" spc="-109" dirty="0">
                <a:solidFill>
                  <a:srgbClr val="004485"/>
                </a:solidFill>
                <a:latin typeface="Calibri"/>
                <a:cs typeface="Calibri"/>
              </a:rPr>
              <a:t> </a:t>
            </a:r>
            <a:r>
              <a:rPr sz="2418" kern="0" spc="-12" dirty="0">
                <a:solidFill>
                  <a:srgbClr val="004485"/>
                </a:solidFill>
                <a:latin typeface="Calibri"/>
                <a:cs typeface="Calibri"/>
              </a:rPr>
              <a:t>collaborations.</a:t>
            </a:r>
            <a:endParaRPr sz="2418" kern="0">
              <a:solidFill>
                <a:sysClr val="windowText" lastClr="000000"/>
              </a:solidFill>
              <a:latin typeface="Calibri"/>
              <a:cs typeface="Calibri"/>
            </a:endParaRPr>
          </a:p>
          <a:p>
            <a:pPr marL="15356" marR="11517" defTabSz="1105601">
              <a:lnSpc>
                <a:spcPts val="2418"/>
              </a:lnSpc>
              <a:spcBef>
                <a:spcPts val="1294"/>
              </a:spcBef>
            </a:pPr>
            <a:r>
              <a:rPr sz="2418" kern="0" dirty="0">
                <a:solidFill>
                  <a:srgbClr val="004485"/>
                </a:solidFill>
                <a:latin typeface="Calibri"/>
                <a:cs typeface="Calibri"/>
              </a:rPr>
              <a:t>All</a:t>
            </a:r>
            <a:r>
              <a:rPr sz="2418" kern="0" spc="-48" dirty="0">
                <a:solidFill>
                  <a:srgbClr val="004485"/>
                </a:solidFill>
                <a:latin typeface="Calibri"/>
                <a:cs typeface="Calibri"/>
              </a:rPr>
              <a:t> </a:t>
            </a:r>
            <a:r>
              <a:rPr sz="2418" kern="0" dirty="0">
                <a:solidFill>
                  <a:srgbClr val="004485"/>
                </a:solidFill>
                <a:latin typeface="Calibri"/>
                <a:cs typeface="Calibri"/>
              </a:rPr>
              <a:t>the</a:t>
            </a:r>
            <a:r>
              <a:rPr sz="2418" kern="0" spc="-24" dirty="0">
                <a:solidFill>
                  <a:srgbClr val="004485"/>
                </a:solidFill>
                <a:latin typeface="Calibri"/>
                <a:cs typeface="Calibri"/>
              </a:rPr>
              <a:t> </a:t>
            </a:r>
            <a:r>
              <a:rPr sz="2418" kern="0" dirty="0">
                <a:solidFill>
                  <a:srgbClr val="004485"/>
                </a:solidFill>
                <a:latin typeface="Calibri"/>
                <a:cs typeface="Calibri"/>
              </a:rPr>
              <a:t>INFN</a:t>
            </a:r>
            <a:r>
              <a:rPr sz="2418" kern="0" spc="-24" dirty="0">
                <a:solidFill>
                  <a:srgbClr val="004485"/>
                </a:solidFill>
                <a:latin typeface="Calibri"/>
                <a:cs typeface="Calibri"/>
              </a:rPr>
              <a:t> </a:t>
            </a:r>
            <a:r>
              <a:rPr sz="2418" kern="0" dirty="0">
                <a:solidFill>
                  <a:srgbClr val="004485"/>
                </a:solidFill>
                <a:latin typeface="Calibri"/>
                <a:cs typeface="Calibri"/>
              </a:rPr>
              <a:t>centers</a:t>
            </a:r>
            <a:r>
              <a:rPr sz="2418" kern="0" spc="-24" dirty="0">
                <a:solidFill>
                  <a:srgbClr val="004485"/>
                </a:solidFill>
                <a:latin typeface="Calibri"/>
                <a:cs typeface="Calibri"/>
              </a:rPr>
              <a:t> </a:t>
            </a:r>
            <a:r>
              <a:rPr sz="2418" kern="0" dirty="0">
                <a:solidFill>
                  <a:srgbClr val="004485"/>
                </a:solidFill>
                <a:latin typeface="Calibri"/>
                <a:cs typeface="Calibri"/>
              </a:rPr>
              <a:t>are</a:t>
            </a:r>
            <a:r>
              <a:rPr sz="2418" kern="0" spc="-24" dirty="0">
                <a:solidFill>
                  <a:srgbClr val="004485"/>
                </a:solidFill>
                <a:latin typeface="Calibri"/>
                <a:cs typeface="Calibri"/>
              </a:rPr>
              <a:t> </a:t>
            </a:r>
            <a:r>
              <a:rPr sz="2418" kern="0" dirty="0">
                <a:solidFill>
                  <a:srgbClr val="004485"/>
                </a:solidFill>
                <a:latin typeface="Calibri"/>
                <a:cs typeface="Calibri"/>
              </a:rPr>
              <a:t>connected</a:t>
            </a:r>
            <a:r>
              <a:rPr sz="2418" kern="0" spc="-24" dirty="0">
                <a:solidFill>
                  <a:srgbClr val="004485"/>
                </a:solidFill>
                <a:latin typeface="Calibri"/>
                <a:cs typeface="Calibri"/>
              </a:rPr>
              <a:t> </a:t>
            </a:r>
            <a:r>
              <a:rPr sz="2418" kern="0" dirty="0">
                <a:solidFill>
                  <a:srgbClr val="004485"/>
                </a:solidFill>
                <a:latin typeface="Calibri"/>
                <a:cs typeface="Calibri"/>
              </a:rPr>
              <a:t>through</a:t>
            </a:r>
            <a:r>
              <a:rPr sz="2418" kern="0" spc="-12" dirty="0">
                <a:solidFill>
                  <a:srgbClr val="004485"/>
                </a:solidFill>
                <a:latin typeface="Calibri"/>
                <a:cs typeface="Calibri"/>
              </a:rPr>
              <a:t> 10-</a:t>
            </a:r>
            <a:r>
              <a:rPr sz="2418" kern="0" dirty="0">
                <a:solidFill>
                  <a:srgbClr val="004485"/>
                </a:solidFill>
                <a:latin typeface="Calibri"/>
                <a:cs typeface="Calibri"/>
              </a:rPr>
              <a:t>100</a:t>
            </a:r>
            <a:r>
              <a:rPr sz="2418" kern="0" spc="-24" dirty="0">
                <a:solidFill>
                  <a:srgbClr val="004485"/>
                </a:solidFill>
                <a:latin typeface="Calibri"/>
                <a:cs typeface="Calibri"/>
              </a:rPr>
              <a:t> </a:t>
            </a:r>
            <a:r>
              <a:rPr sz="2418" kern="0" spc="-12" dirty="0">
                <a:solidFill>
                  <a:srgbClr val="004485"/>
                </a:solidFill>
                <a:latin typeface="Calibri"/>
                <a:cs typeface="Calibri"/>
              </a:rPr>
              <a:t>Gbit/s </a:t>
            </a:r>
            <a:r>
              <a:rPr sz="2418" kern="0" dirty="0">
                <a:solidFill>
                  <a:srgbClr val="004485"/>
                </a:solidFill>
                <a:latin typeface="Calibri"/>
                <a:cs typeface="Calibri"/>
              </a:rPr>
              <a:t>dedicated</a:t>
            </a:r>
            <a:r>
              <a:rPr sz="2418" kern="0" spc="-42" dirty="0">
                <a:solidFill>
                  <a:srgbClr val="004485"/>
                </a:solidFill>
                <a:latin typeface="Calibri"/>
                <a:cs typeface="Calibri"/>
              </a:rPr>
              <a:t> </a:t>
            </a:r>
            <a:r>
              <a:rPr sz="2418" kern="0" dirty="0">
                <a:solidFill>
                  <a:srgbClr val="004485"/>
                </a:solidFill>
                <a:latin typeface="Calibri"/>
                <a:cs typeface="Calibri"/>
              </a:rPr>
              <a:t>links</a:t>
            </a:r>
            <a:r>
              <a:rPr sz="2418" kern="0" spc="-30" dirty="0">
                <a:solidFill>
                  <a:srgbClr val="004485"/>
                </a:solidFill>
                <a:latin typeface="Calibri"/>
                <a:cs typeface="Calibri"/>
              </a:rPr>
              <a:t> </a:t>
            </a:r>
            <a:r>
              <a:rPr sz="2418" kern="0" dirty="0">
                <a:solidFill>
                  <a:srgbClr val="004485"/>
                </a:solidFill>
                <a:latin typeface="Calibri"/>
                <a:cs typeface="Calibri"/>
              </a:rPr>
              <a:t>via</a:t>
            </a:r>
            <a:r>
              <a:rPr sz="2418" kern="0" spc="-24" dirty="0">
                <a:solidFill>
                  <a:srgbClr val="004485"/>
                </a:solidFill>
                <a:latin typeface="Calibri"/>
                <a:cs typeface="Calibri"/>
              </a:rPr>
              <a:t> </a:t>
            </a:r>
            <a:r>
              <a:rPr sz="2418" kern="0" dirty="0">
                <a:solidFill>
                  <a:srgbClr val="004485"/>
                </a:solidFill>
                <a:latin typeface="Calibri"/>
                <a:cs typeface="Calibri"/>
              </a:rPr>
              <a:t>the</a:t>
            </a:r>
            <a:r>
              <a:rPr sz="2418" kern="0" spc="-30" dirty="0">
                <a:solidFill>
                  <a:srgbClr val="004485"/>
                </a:solidFill>
                <a:latin typeface="Calibri"/>
                <a:cs typeface="Calibri"/>
              </a:rPr>
              <a:t> </a:t>
            </a:r>
            <a:r>
              <a:rPr sz="2418" kern="0" dirty="0">
                <a:solidFill>
                  <a:srgbClr val="004485"/>
                </a:solidFill>
                <a:latin typeface="Calibri"/>
                <a:cs typeface="Calibri"/>
              </a:rPr>
              <a:t>GARR</a:t>
            </a:r>
            <a:r>
              <a:rPr sz="2418" kern="0" spc="-24" dirty="0">
                <a:solidFill>
                  <a:srgbClr val="004485"/>
                </a:solidFill>
                <a:latin typeface="Calibri"/>
                <a:cs typeface="Calibri"/>
              </a:rPr>
              <a:t> </a:t>
            </a:r>
            <a:r>
              <a:rPr sz="2418" kern="0" spc="-12" dirty="0">
                <a:solidFill>
                  <a:srgbClr val="004485"/>
                </a:solidFill>
                <a:latin typeface="Calibri"/>
                <a:cs typeface="Calibri"/>
              </a:rPr>
              <a:t>network.</a:t>
            </a:r>
            <a:endParaRPr sz="2418" kern="0">
              <a:solidFill>
                <a:sysClr val="windowText" lastClr="000000"/>
              </a:solidFill>
              <a:latin typeface="Calibri"/>
              <a:cs typeface="Calibri"/>
            </a:endParaRPr>
          </a:p>
          <a:p>
            <a:pPr marL="15356" marR="55280" defTabSz="1105601">
              <a:lnSpc>
                <a:spcPct val="83600"/>
              </a:lnSpc>
              <a:spcBef>
                <a:spcPts val="1270"/>
              </a:spcBef>
            </a:pPr>
            <a:r>
              <a:rPr sz="2418" kern="0" dirty="0">
                <a:solidFill>
                  <a:srgbClr val="004485"/>
                </a:solidFill>
                <a:latin typeface="Calibri"/>
                <a:cs typeface="Calibri"/>
              </a:rPr>
              <a:t>INFN</a:t>
            </a:r>
            <a:r>
              <a:rPr sz="2418" kern="0" spc="-30" dirty="0">
                <a:solidFill>
                  <a:srgbClr val="004485"/>
                </a:solidFill>
                <a:latin typeface="Calibri"/>
                <a:cs typeface="Calibri"/>
              </a:rPr>
              <a:t> </a:t>
            </a:r>
            <a:r>
              <a:rPr sz="2418" kern="0" dirty="0">
                <a:solidFill>
                  <a:srgbClr val="004485"/>
                </a:solidFill>
                <a:latin typeface="Calibri"/>
                <a:cs typeface="Calibri"/>
              </a:rPr>
              <a:t>manages</a:t>
            </a:r>
            <a:r>
              <a:rPr sz="2418" kern="0" spc="-24" dirty="0">
                <a:solidFill>
                  <a:srgbClr val="004485"/>
                </a:solidFill>
                <a:latin typeface="Calibri"/>
                <a:cs typeface="Calibri"/>
              </a:rPr>
              <a:t> </a:t>
            </a:r>
            <a:r>
              <a:rPr sz="2418" kern="0" dirty="0">
                <a:solidFill>
                  <a:srgbClr val="004485"/>
                </a:solidFill>
                <a:latin typeface="Calibri"/>
                <a:cs typeface="Calibri"/>
              </a:rPr>
              <a:t>and</a:t>
            </a:r>
            <a:r>
              <a:rPr sz="2418" kern="0" spc="-18" dirty="0">
                <a:solidFill>
                  <a:srgbClr val="004485"/>
                </a:solidFill>
                <a:latin typeface="Calibri"/>
                <a:cs typeface="Calibri"/>
              </a:rPr>
              <a:t> </a:t>
            </a:r>
            <a:r>
              <a:rPr sz="2418" kern="0" dirty="0">
                <a:solidFill>
                  <a:srgbClr val="004485"/>
                </a:solidFill>
                <a:latin typeface="Calibri"/>
                <a:cs typeface="Calibri"/>
              </a:rPr>
              <a:t>supports</a:t>
            </a:r>
            <a:r>
              <a:rPr sz="2418" kern="0" spc="-30" dirty="0">
                <a:solidFill>
                  <a:srgbClr val="004485"/>
                </a:solidFill>
                <a:latin typeface="Calibri"/>
                <a:cs typeface="Calibri"/>
              </a:rPr>
              <a:t> </a:t>
            </a:r>
            <a:r>
              <a:rPr sz="2418" kern="0" dirty="0">
                <a:solidFill>
                  <a:srgbClr val="004485"/>
                </a:solidFill>
                <a:latin typeface="Calibri"/>
                <a:cs typeface="Calibri"/>
              </a:rPr>
              <a:t>the</a:t>
            </a:r>
            <a:r>
              <a:rPr sz="2418" kern="0" spc="-24" dirty="0">
                <a:solidFill>
                  <a:srgbClr val="004485"/>
                </a:solidFill>
                <a:latin typeface="Calibri"/>
                <a:cs typeface="Calibri"/>
              </a:rPr>
              <a:t> </a:t>
            </a:r>
            <a:r>
              <a:rPr sz="2418" kern="0" dirty="0">
                <a:solidFill>
                  <a:srgbClr val="004485"/>
                </a:solidFill>
                <a:latin typeface="Calibri"/>
                <a:cs typeface="Calibri"/>
              </a:rPr>
              <a:t>largest</a:t>
            </a:r>
            <a:r>
              <a:rPr sz="2418" kern="0" spc="-30" dirty="0">
                <a:solidFill>
                  <a:srgbClr val="004485"/>
                </a:solidFill>
                <a:latin typeface="Calibri"/>
                <a:cs typeface="Calibri"/>
              </a:rPr>
              <a:t> </a:t>
            </a:r>
            <a:r>
              <a:rPr sz="2418" kern="0" dirty="0">
                <a:solidFill>
                  <a:srgbClr val="004485"/>
                </a:solidFill>
                <a:latin typeface="Calibri"/>
                <a:cs typeface="Calibri"/>
              </a:rPr>
              <a:t>public</a:t>
            </a:r>
            <a:r>
              <a:rPr sz="2418" kern="0" spc="-18" dirty="0">
                <a:solidFill>
                  <a:srgbClr val="004485"/>
                </a:solidFill>
                <a:latin typeface="Calibri"/>
                <a:cs typeface="Calibri"/>
              </a:rPr>
              <a:t> </a:t>
            </a:r>
            <a:r>
              <a:rPr sz="2418" kern="0" spc="-12" dirty="0">
                <a:solidFill>
                  <a:srgbClr val="004485"/>
                </a:solidFill>
                <a:latin typeface="Calibri"/>
                <a:cs typeface="Calibri"/>
              </a:rPr>
              <a:t>computing infrastructure</a:t>
            </a:r>
            <a:r>
              <a:rPr sz="2418" kern="0" spc="-54" dirty="0">
                <a:solidFill>
                  <a:srgbClr val="004485"/>
                </a:solidFill>
                <a:latin typeface="Calibri"/>
                <a:cs typeface="Calibri"/>
              </a:rPr>
              <a:t> </a:t>
            </a:r>
            <a:r>
              <a:rPr sz="2418" kern="0" dirty="0">
                <a:solidFill>
                  <a:srgbClr val="004485"/>
                </a:solidFill>
                <a:latin typeface="Calibri"/>
                <a:cs typeface="Calibri"/>
              </a:rPr>
              <a:t>for</a:t>
            </a:r>
            <a:r>
              <a:rPr sz="2418" kern="0" spc="-60" dirty="0">
                <a:solidFill>
                  <a:srgbClr val="004485"/>
                </a:solidFill>
                <a:latin typeface="Calibri"/>
                <a:cs typeface="Calibri"/>
              </a:rPr>
              <a:t> </a:t>
            </a:r>
            <a:r>
              <a:rPr sz="2418" kern="0" dirty="0">
                <a:solidFill>
                  <a:srgbClr val="004485"/>
                </a:solidFill>
                <a:latin typeface="Calibri"/>
                <a:cs typeface="Calibri"/>
              </a:rPr>
              <a:t>scientific</a:t>
            </a:r>
            <a:r>
              <a:rPr sz="2418" kern="0" spc="-48" dirty="0">
                <a:solidFill>
                  <a:srgbClr val="004485"/>
                </a:solidFill>
                <a:latin typeface="Calibri"/>
                <a:cs typeface="Calibri"/>
              </a:rPr>
              <a:t> </a:t>
            </a:r>
            <a:r>
              <a:rPr sz="2418" kern="0" dirty="0">
                <a:solidFill>
                  <a:srgbClr val="004485"/>
                </a:solidFill>
                <a:latin typeface="Calibri"/>
                <a:cs typeface="Calibri"/>
              </a:rPr>
              <a:t>research</a:t>
            </a:r>
            <a:r>
              <a:rPr sz="2418" kern="0" spc="-48" dirty="0">
                <a:solidFill>
                  <a:srgbClr val="004485"/>
                </a:solidFill>
                <a:latin typeface="Calibri"/>
                <a:cs typeface="Calibri"/>
              </a:rPr>
              <a:t> </a:t>
            </a:r>
            <a:r>
              <a:rPr sz="2418" kern="0" dirty="0">
                <a:solidFill>
                  <a:srgbClr val="004485"/>
                </a:solidFill>
                <a:latin typeface="Calibri"/>
                <a:cs typeface="Calibri"/>
              </a:rPr>
              <a:t>spread</a:t>
            </a:r>
            <a:r>
              <a:rPr sz="2418" kern="0" spc="-48" dirty="0">
                <a:solidFill>
                  <a:srgbClr val="004485"/>
                </a:solidFill>
                <a:latin typeface="Calibri"/>
                <a:cs typeface="Calibri"/>
              </a:rPr>
              <a:t> </a:t>
            </a:r>
            <a:r>
              <a:rPr sz="2418" kern="0" spc="-12" dirty="0">
                <a:solidFill>
                  <a:srgbClr val="004485"/>
                </a:solidFill>
                <a:latin typeface="Calibri"/>
                <a:cs typeface="Calibri"/>
              </a:rPr>
              <a:t>throughout </a:t>
            </a:r>
            <a:r>
              <a:rPr sz="2418" kern="0" dirty="0">
                <a:solidFill>
                  <a:srgbClr val="004485"/>
                </a:solidFill>
                <a:latin typeface="Calibri"/>
                <a:cs typeface="Calibri"/>
              </a:rPr>
              <a:t>the </a:t>
            </a:r>
            <a:r>
              <a:rPr sz="2418" kern="0" spc="-12" dirty="0">
                <a:solidFill>
                  <a:srgbClr val="004485"/>
                </a:solidFill>
                <a:latin typeface="Calibri"/>
                <a:cs typeface="Calibri"/>
              </a:rPr>
              <a:t>country.</a:t>
            </a:r>
            <a:endParaRPr sz="2418" kern="0">
              <a:solidFill>
                <a:sysClr val="windowText" lastClr="000000"/>
              </a:solidFill>
              <a:latin typeface="Calibri"/>
              <a:cs typeface="Calibri"/>
            </a:endParaRPr>
          </a:p>
        </p:txBody>
      </p:sp>
      <p:sp>
        <p:nvSpPr>
          <p:cNvPr id="18" name="object 18"/>
          <p:cNvSpPr txBox="1"/>
          <p:nvPr/>
        </p:nvSpPr>
        <p:spPr>
          <a:xfrm>
            <a:off x="594445" y="3123872"/>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19" name="object 19"/>
          <p:cNvSpPr txBox="1"/>
          <p:nvPr/>
        </p:nvSpPr>
        <p:spPr>
          <a:xfrm>
            <a:off x="594445" y="4825316"/>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20" name="object 20"/>
          <p:cNvSpPr txBox="1"/>
          <p:nvPr/>
        </p:nvSpPr>
        <p:spPr>
          <a:xfrm>
            <a:off x="594445" y="5604008"/>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510369" y="139386"/>
            <a:ext cx="10489112" cy="842231"/>
            <a:chOff x="1249201" y="114490"/>
            <a:chExt cx="8675370" cy="696595"/>
          </a:xfrm>
        </p:grpSpPr>
        <p:pic>
          <p:nvPicPr>
            <p:cNvPr id="4" name="object 4"/>
            <p:cNvPicPr/>
            <p:nvPr/>
          </p:nvPicPr>
          <p:blipFill>
            <a:blip r:embed="rId2" cstate="print"/>
            <a:stretch>
              <a:fillRect/>
            </a:stretch>
          </p:blipFill>
          <p:spPr>
            <a:xfrm>
              <a:off x="8869679" y="234006"/>
              <a:ext cx="1054798" cy="576719"/>
            </a:xfrm>
            <a:prstGeom prst="rect">
              <a:avLst/>
            </a:prstGeom>
          </p:spPr>
        </p:pic>
        <p:sp>
          <p:nvSpPr>
            <p:cNvPr id="5" name="object 5"/>
            <p:cNvSpPr/>
            <p:nvPr/>
          </p:nvSpPr>
          <p:spPr>
            <a:xfrm>
              <a:off x="1287360" y="152650"/>
              <a:ext cx="7505700" cy="635"/>
            </a:xfrm>
            <a:custGeom>
              <a:avLst/>
              <a:gdLst/>
              <a:ahLst/>
              <a:cxnLst/>
              <a:rect l="l" t="t" r="r" b="b"/>
              <a:pathLst>
                <a:path w="7505700" h="635">
                  <a:moveTo>
                    <a:pt x="0" y="0"/>
                  </a:moveTo>
                  <a:lnTo>
                    <a:pt x="7505636" y="355"/>
                  </a:lnTo>
                </a:path>
              </a:pathLst>
            </a:custGeom>
            <a:ln w="76318">
              <a:solidFill>
                <a:srgbClr val="66CCFF"/>
              </a:solidFill>
            </a:ln>
          </p:spPr>
          <p:txBody>
            <a:bodyPr wrap="square" lIns="0" tIns="0" rIns="0" bIns="0" rtlCol="0"/>
            <a:lstStyle/>
            <a:p>
              <a:pPr defTabSz="1105601"/>
              <a:endParaRPr sz="2176" kern="0">
                <a:solidFill>
                  <a:sysClr val="windowText" lastClr="000000"/>
                </a:solidFill>
              </a:endParaRPr>
            </a:p>
          </p:txBody>
        </p:sp>
        <p:sp>
          <p:nvSpPr>
            <p:cNvPr id="6" name="object 6"/>
            <p:cNvSpPr/>
            <p:nvPr/>
          </p:nvSpPr>
          <p:spPr>
            <a:xfrm>
              <a:off x="1458722" y="304923"/>
              <a:ext cx="7162800" cy="635"/>
            </a:xfrm>
            <a:custGeom>
              <a:avLst/>
              <a:gdLst/>
              <a:ahLst/>
              <a:cxnLst/>
              <a:rect l="l" t="t" r="r" b="b"/>
              <a:pathLst>
                <a:path w="7162800" h="635">
                  <a:moveTo>
                    <a:pt x="0" y="0"/>
                  </a:moveTo>
                  <a:lnTo>
                    <a:pt x="7162558" y="368"/>
                  </a:lnTo>
                </a:path>
              </a:pathLst>
            </a:custGeom>
            <a:ln w="76318">
              <a:solidFill>
                <a:srgbClr val="000066"/>
              </a:solidFill>
            </a:ln>
          </p:spPr>
          <p:txBody>
            <a:bodyPr wrap="square" lIns="0" tIns="0" rIns="0" bIns="0" rtlCol="0"/>
            <a:lstStyle/>
            <a:p>
              <a:pPr defTabSz="1105601"/>
              <a:endParaRPr sz="2176" kern="0">
                <a:solidFill>
                  <a:sysClr val="windowText" lastClr="000000"/>
                </a:solidFill>
              </a:endParaRPr>
            </a:p>
          </p:txBody>
        </p:sp>
      </p:grpSp>
      <p:pic>
        <p:nvPicPr>
          <p:cNvPr id="7" name="object 7"/>
          <p:cNvPicPr/>
          <p:nvPr/>
        </p:nvPicPr>
        <p:blipFill>
          <a:blip r:embed="rId3" cstate="print"/>
          <a:stretch>
            <a:fillRect/>
          </a:stretch>
        </p:blipFill>
        <p:spPr>
          <a:xfrm>
            <a:off x="9234134" y="5091822"/>
            <a:ext cx="2641180" cy="1493826"/>
          </a:xfrm>
          <a:prstGeom prst="rect">
            <a:avLst/>
          </a:prstGeom>
        </p:spPr>
      </p:pic>
      <p:sp>
        <p:nvSpPr>
          <p:cNvPr id="8" name="object 8"/>
          <p:cNvSpPr txBox="1">
            <a:spLocks noGrp="1"/>
          </p:cNvSpPr>
          <p:nvPr>
            <p:ph type="title"/>
          </p:nvPr>
        </p:nvSpPr>
        <p:spPr>
          <a:xfrm>
            <a:off x="1658118" y="550923"/>
            <a:ext cx="11424724" cy="685368"/>
          </a:xfrm>
          <a:prstGeom prst="rect">
            <a:avLst/>
          </a:prstGeom>
        </p:spPr>
        <p:txBody>
          <a:bodyPr vert="horz" wrap="square" lIns="0" tIns="15355" rIns="0" bIns="0" rtlCol="0">
            <a:spAutoFit/>
          </a:bodyPr>
          <a:lstStyle/>
          <a:p>
            <a:pPr marL="573531">
              <a:spcBef>
                <a:spcPts val="121"/>
              </a:spcBef>
            </a:pPr>
            <a:r>
              <a:rPr dirty="0"/>
              <a:t>From</a:t>
            </a:r>
            <a:r>
              <a:rPr spc="-175" dirty="0"/>
              <a:t> </a:t>
            </a:r>
            <a:r>
              <a:rPr dirty="0"/>
              <a:t>local</a:t>
            </a:r>
            <a:r>
              <a:rPr spc="-175" dirty="0"/>
              <a:t> </a:t>
            </a:r>
            <a:r>
              <a:rPr spc="-36" dirty="0"/>
              <a:t>experiences</a:t>
            </a:r>
            <a:r>
              <a:rPr spc="-175" dirty="0"/>
              <a:t> </a:t>
            </a:r>
            <a:r>
              <a:rPr dirty="0"/>
              <a:t>to</a:t>
            </a:r>
            <a:r>
              <a:rPr spc="-169" dirty="0"/>
              <a:t> </a:t>
            </a:r>
            <a:r>
              <a:rPr dirty="0"/>
              <a:t>INFN</a:t>
            </a:r>
            <a:r>
              <a:rPr spc="-175" dirty="0"/>
              <a:t> </a:t>
            </a:r>
            <a:r>
              <a:rPr spc="-12" dirty="0"/>
              <a:t>Cloud</a:t>
            </a:r>
          </a:p>
        </p:txBody>
      </p:sp>
      <p:sp>
        <p:nvSpPr>
          <p:cNvPr id="9" name="object 9"/>
          <p:cNvSpPr txBox="1"/>
          <p:nvPr/>
        </p:nvSpPr>
        <p:spPr>
          <a:xfrm>
            <a:off x="7215821" y="6130368"/>
            <a:ext cx="1883311" cy="369133"/>
          </a:xfrm>
          <a:prstGeom prst="rect">
            <a:avLst/>
          </a:prstGeom>
          <a:ln w="18359">
            <a:solidFill>
              <a:srgbClr val="000000"/>
            </a:solidFill>
          </a:ln>
        </p:spPr>
        <p:txBody>
          <a:bodyPr vert="horz" wrap="square" lIns="0" tIns="58350" rIns="0" bIns="0" rtlCol="0">
            <a:spAutoFit/>
          </a:bodyPr>
          <a:lstStyle/>
          <a:p>
            <a:pPr marL="119006" marR="134361" defTabSz="1105601">
              <a:lnSpc>
                <a:spcPts val="1197"/>
              </a:lnSpc>
              <a:spcBef>
                <a:spcPts val="459"/>
              </a:spcBef>
            </a:pPr>
            <a:r>
              <a:rPr sz="1209" b="1" kern="0" spc="-12" dirty="0">
                <a:solidFill>
                  <a:sysClr val="windowText" lastClr="000000"/>
                </a:solidFill>
                <a:latin typeface="Calibri"/>
                <a:cs typeface="Calibri"/>
              </a:rPr>
              <a:t>Federation</a:t>
            </a:r>
            <a:r>
              <a:rPr sz="1209" b="1" kern="0" spc="18" dirty="0">
                <a:solidFill>
                  <a:sysClr val="windowText" lastClr="000000"/>
                </a:solidFill>
                <a:latin typeface="Calibri"/>
                <a:cs typeface="Calibri"/>
              </a:rPr>
              <a:t> </a:t>
            </a:r>
            <a:r>
              <a:rPr sz="1209" b="1" kern="0" dirty="0">
                <a:solidFill>
                  <a:sysClr val="windowText" lastClr="000000"/>
                </a:solidFill>
                <a:latin typeface="Calibri"/>
                <a:cs typeface="Calibri"/>
              </a:rPr>
              <a:t>of</a:t>
            </a:r>
            <a:r>
              <a:rPr sz="1209" b="1" kern="0" spc="6" dirty="0">
                <a:solidFill>
                  <a:sysClr val="windowText" lastClr="000000"/>
                </a:solidFill>
                <a:latin typeface="Calibri"/>
                <a:cs typeface="Calibri"/>
              </a:rPr>
              <a:t> </a:t>
            </a:r>
            <a:r>
              <a:rPr sz="1209" b="1" kern="0" spc="-24" dirty="0">
                <a:solidFill>
                  <a:sysClr val="windowText" lastClr="000000"/>
                </a:solidFill>
                <a:latin typeface="Calibri"/>
                <a:cs typeface="Calibri"/>
              </a:rPr>
              <a:t>data, </a:t>
            </a:r>
            <a:r>
              <a:rPr sz="1209" b="1" kern="0" dirty="0">
                <a:solidFill>
                  <a:sysClr val="windowText" lastClr="000000"/>
                </a:solidFill>
                <a:latin typeface="Calibri"/>
                <a:cs typeface="Calibri"/>
              </a:rPr>
              <a:t>resources</a:t>
            </a:r>
            <a:r>
              <a:rPr sz="1209" b="1" kern="0" spc="-36" dirty="0">
                <a:solidFill>
                  <a:sysClr val="windowText" lastClr="000000"/>
                </a:solidFill>
                <a:latin typeface="Calibri"/>
                <a:cs typeface="Calibri"/>
              </a:rPr>
              <a:t> </a:t>
            </a:r>
            <a:r>
              <a:rPr sz="1209" b="1" kern="0" dirty="0">
                <a:solidFill>
                  <a:sysClr val="windowText" lastClr="000000"/>
                </a:solidFill>
                <a:latin typeface="Calibri"/>
                <a:cs typeface="Calibri"/>
              </a:rPr>
              <a:t>and</a:t>
            </a:r>
            <a:r>
              <a:rPr sz="1209" b="1" kern="0" spc="-24" dirty="0">
                <a:solidFill>
                  <a:sysClr val="windowText" lastClr="000000"/>
                </a:solidFill>
                <a:latin typeface="Calibri"/>
                <a:cs typeface="Calibri"/>
              </a:rPr>
              <a:t> </a:t>
            </a:r>
            <a:r>
              <a:rPr sz="1209" b="1" kern="0" spc="-12" dirty="0">
                <a:solidFill>
                  <a:sysClr val="windowText" lastClr="000000"/>
                </a:solidFill>
                <a:latin typeface="Calibri"/>
                <a:cs typeface="Calibri"/>
              </a:rPr>
              <a:t>knowledge</a:t>
            </a:r>
            <a:endParaRPr sz="1209" kern="0">
              <a:solidFill>
                <a:sysClr val="windowText" lastClr="000000"/>
              </a:solidFill>
              <a:latin typeface="Calibri"/>
              <a:cs typeface="Calibri"/>
            </a:endParaRPr>
          </a:p>
        </p:txBody>
      </p:sp>
      <p:sp>
        <p:nvSpPr>
          <p:cNvPr id="10" name="object 10"/>
          <p:cNvSpPr txBox="1"/>
          <p:nvPr/>
        </p:nvSpPr>
        <p:spPr>
          <a:xfrm>
            <a:off x="680203" y="1361499"/>
            <a:ext cx="138196" cy="177566"/>
          </a:xfrm>
          <a:prstGeom prst="rect">
            <a:avLst/>
          </a:prstGeom>
        </p:spPr>
        <p:txBody>
          <a:bodyPr vert="horz" wrap="square" lIns="0" tIns="19194" rIns="0" bIns="0" rtlCol="0">
            <a:spAutoFit/>
          </a:bodyPr>
          <a:lstStyle/>
          <a:p>
            <a:pPr marL="15356" defTabSz="1105601">
              <a:spcBef>
                <a:spcPts val="151"/>
              </a:spcBef>
            </a:pPr>
            <a:r>
              <a:rPr sz="1028" kern="0" spc="224" dirty="0">
                <a:solidFill>
                  <a:sysClr val="windowText" lastClr="000000"/>
                </a:solidFill>
                <a:latin typeface="Arial"/>
                <a:cs typeface="Arial"/>
              </a:rPr>
              <a:t>●</a:t>
            </a:r>
            <a:endParaRPr sz="1028" kern="0">
              <a:solidFill>
                <a:sysClr val="windowText" lastClr="000000"/>
              </a:solidFill>
              <a:latin typeface="Arial"/>
              <a:cs typeface="Arial"/>
            </a:endParaRPr>
          </a:p>
        </p:txBody>
      </p:sp>
      <p:sp>
        <p:nvSpPr>
          <p:cNvPr id="11" name="object 11"/>
          <p:cNvSpPr txBox="1"/>
          <p:nvPr/>
        </p:nvSpPr>
        <p:spPr>
          <a:xfrm>
            <a:off x="1067153" y="1237000"/>
            <a:ext cx="10535946" cy="695189"/>
          </a:xfrm>
          <a:prstGeom prst="rect">
            <a:avLst/>
          </a:prstGeom>
        </p:spPr>
        <p:txBody>
          <a:bodyPr vert="horz" wrap="square" lIns="0" tIns="76008" rIns="0" bIns="0" rtlCol="0">
            <a:spAutoFit/>
          </a:bodyPr>
          <a:lstStyle/>
          <a:p>
            <a:pPr marL="15356" marR="6142" defTabSz="1105601">
              <a:lnSpc>
                <a:spcPts val="2394"/>
              </a:lnSpc>
              <a:spcBef>
                <a:spcPts val="599"/>
              </a:spcBef>
            </a:pPr>
            <a:r>
              <a:rPr sz="2358" kern="0" spc="-60" dirty="0">
                <a:solidFill>
                  <a:srgbClr val="004485"/>
                </a:solidFill>
                <a:latin typeface="Calibri"/>
                <a:cs typeface="Calibri"/>
              </a:rPr>
              <a:t>To</a:t>
            </a:r>
            <a:r>
              <a:rPr sz="2358" kern="0" spc="18" dirty="0">
                <a:solidFill>
                  <a:srgbClr val="004485"/>
                </a:solidFill>
                <a:latin typeface="Calibri"/>
                <a:cs typeface="Calibri"/>
              </a:rPr>
              <a:t> </a:t>
            </a:r>
            <a:r>
              <a:rPr sz="2358" kern="0" dirty="0">
                <a:solidFill>
                  <a:srgbClr val="004485"/>
                </a:solidFill>
                <a:latin typeface="Calibri"/>
                <a:cs typeface="Calibri"/>
              </a:rPr>
              <a:t>support</a:t>
            </a:r>
            <a:r>
              <a:rPr sz="2358" kern="0" spc="18" dirty="0">
                <a:solidFill>
                  <a:srgbClr val="004485"/>
                </a:solidFill>
                <a:latin typeface="Calibri"/>
                <a:cs typeface="Calibri"/>
              </a:rPr>
              <a:t> </a:t>
            </a:r>
            <a:r>
              <a:rPr sz="2358" kern="0" dirty="0">
                <a:solidFill>
                  <a:srgbClr val="004485"/>
                </a:solidFill>
                <a:latin typeface="Calibri"/>
                <a:cs typeface="Calibri"/>
              </a:rPr>
              <a:t>and</a:t>
            </a:r>
            <a:r>
              <a:rPr sz="2358" kern="0" spc="24" dirty="0">
                <a:solidFill>
                  <a:srgbClr val="004485"/>
                </a:solidFill>
                <a:latin typeface="Calibri"/>
                <a:cs typeface="Calibri"/>
              </a:rPr>
              <a:t> </a:t>
            </a:r>
            <a:r>
              <a:rPr sz="2358" kern="0" dirty="0">
                <a:solidFill>
                  <a:srgbClr val="004485"/>
                </a:solidFill>
                <a:latin typeface="Calibri"/>
                <a:cs typeface="Calibri"/>
              </a:rPr>
              <a:t>evolve</a:t>
            </a:r>
            <a:r>
              <a:rPr sz="2358" kern="0" spc="18" dirty="0">
                <a:solidFill>
                  <a:srgbClr val="004485"/>
                </a:solidFill>
                <a:latin typeface="Calibri"/>
                <a:cs typeface="Calibri"/>
              </a:rPr>
              <a:t> </a:t>
            </a:r>
            <a:r>
              <a:rPr sz="2358" kern="0" dirty="0">
                <a:solidFill>
                  <a:srgbClr val="004485"/>
                </a:solidFill>
                <a:latin typeface="Calibri"/>
                <a:cs typeface="Calibri"/>
              </a:rPr>
              <a:t>use</a:t>
            </a:r>
            <a:r>
              <a:rPr sz="2358" kern="0" spc="6" dirty="0">
                <a:solidFill>
                  <a:srgbClr val="004485"/>
                </a:solidFill>
                <a:latin typeface="Calibri"/>
                <a:cs typeface="Calibri"/>
              </a:rPr>
              <a:t> </a:t>
            </a:r>
            <a:r>
              <a:rPr sz="2358" kern="0" dirty="0">
                <a:solidFill>
                  <a:srgbClr val="004485"/>
                </a:solidFill>
                <a:latin typeface="Calibri"/>
                <a:cs typeface="Calibri"/>
              </a:rPr>
              <a:t>cases</a:t>
            </a:r>
            <a:r>
              <a:rPr sz="2358" kern="0" spc="18" dirty="0">
                <a:solidFill>
                  <a:srgbClr val="004485"/>
                </a:solidFill>
                <a:latin typeface="Calibri"/>
                <a:cs typeface="Calibri"/>
              </a:rPr>
              <a:t> </a:t>
            </a:r>
            <a:r>
              <a:rPr sz="2358" kern="0" dirty="0">
                <a:solidFill>
                  <a:srgbClr val="004485"/>
                </a:solidFill>
                <a:latin typeface="Calibri"/>
                <a:cs typeface="Calibri"/>
              </a:rPr>
              <a:t>that</a:t>
            </a:r>
            <a:r>
              <a:rPr sz="2358" kern="0" spc="18" dirty="0">
                <a:solidFill>
                  <a:srgbClr val="004485"/>
                </a:solidFill>
                <a:latin typeface="Calibri"/>
                <a:cs typeface="Calibri"/>
              </a:rPr>
              <a:t> </a:t>
            </a:r>
            <a:r>
              <a:rPr sz="2358" kern="0" dirty="0">
                <a:solidFill>
                  <a:srgbClr val="004485"/>
                </a:solidFill>
                <a:latin typeface="Calibri"/>
                <a:cs typeface="Calibri"/>
              </a:rPr>
              <a:t>could</a:t>
            </a:r>
            <a:r>
              <a:rPr sz="2358" kern="0" spc="24" dirty="0">
                <a:solidFill>
                  <a:srgbClr val="004485"/>
                </a:solidFill>
                <a:latin typeface="Calibri"/>
                <a:cs typeface="Calibri"/>
              </a:rPr>
              <a:t> </a:t>
            </a:r>
            <a:r>
              <a:rPr sz="2358" kern="0" dirty="0">
                <a:solidFill>
                  <a:srgbClr val="004485"/>
                </a:solidFill>
                <a:latin typeface="Calibri"/>
                <a:cs typeface="Calibri"/>
              </a:rPr>
              <a:t>not</a:t>
            </a:r>
            <a:r>
              <a:rPr sz="2358" kern="0" spc="6" dirty="0">
                <a:solidFill>
                  <a:srgbClr val="004485"/>
                </a:solidFill>
                <a:latin typeface="Calibri"/>
                <a:cs typeface="Calibri"/>
              </a:rPr>
              <a:t> </a:t>
            </a:r>
            <a:r>
              <a:rPr sz="2358" kern="0" dirty="0">
                <a:solidFill>
                  <a:srgbClr val="004485"/>
                </a:solidFill>
                <a:latin typeface="Calibri"/>
                <a:cs typeface="Calibri"/>
              </a:rPr>
              <a:t>easily</a:t>
            </a:r>
            <a:r>
              <a:rPr sz="2358" kern="0" spc="24" dirty="0">
                <a:solidFill>
                  <a:srgbClr val="004485"/>
                </a:solidFill>
                <a:latin typeface="Calibri"/>
                <a:cs typeface="Calibri"/>
              </a:rPr>
              <a:t> </a:t>
            </a:r>
            <a:r>
              <a:rPr sz="2358" kern="0" dirty="0">
                <a:solidFill>
                  <a:srgbClr val="004485"/>
                </a:solidFill>
                <a:latin typeface="Calibri"/>
                <a:cs typeface="Calibri"/>
              </a:rPr>
              <a:t>exploit</a:t>
            </a:r>
            <a:r>
              <a:rPr sz="2358" kern="0" spc="12" dirty="0">
                <a:solidFill>
                  <a:srgbClr val="004485"/>
                </a:solidFill>
                <a:latin typeface="Calibri"/>
                <a:cs typeface="Calibri"/>
              </a:rPr>
              <a:t> </a:t>
            </a:r>
            <a:r>
              <a:rPr sz="2358" kern="0" dirty="0">
                <a:solidFill>
                  <a:srgbClr val="004485"/>
                </a:solidFill>
                <a:latin typeface="Calibri"/>
                <a:cs typeface="Calibri"/>
              </a:rPr>
              <a:t>the</a:t>
            </a:r>
            <a:r>
              <a:rPr sz="2358" kern="0" spc="18" dirty="0">
                <a:solidFill>
                  <a:srgbClr val="004485"/>
                </a:solidFill>
                <a:latin typeface="Calibri"/>
                <a:cs typeface="Calibri"/>
              </a:rPr>
              <a:t> </a:t>
            </a:r>
            <a:r>
              <a:rPr sz="2358" kern="0" dirty="0">
                <a:solidFill>
                  <a:srgbClr val="004485"/>
                </a:solidFill>
                <a:latin typeface="Calibri"/>
                <a:cs typeface="Calibri"/>
              </a:rPr>
              <a:t>Grid</a:t>
            </a:r>
            <a:r>
              <a:rPr sz="2358" kern="0" spc="30" dirty="0">
                <a:solidFill>
                  <a:srgbClr val="004485"/>
                </a:solidFill>
                <a:latin typeface="Calibri"/>
                <a:cs typeface="Calibri"/>
              </a:rPr>
              <a:t> </a:t>
            </a:r>
            <a:r>
              <a:rPr sz="2358" kern="0" dirty="0">
                <a:solidFill>
                  <a:srgbClr val="004485"/>
                </a:solidFill>
                <a:latin typeface="Calibri"/>
                <a:cs typeface="Calibri"/>
              </a:rPr>
              <a:t>paradigm,</a:t>
            </a:r>
            <a:r>
              <a:rPr sz="2358" kern="0" spc="18" dirty="0">
                <a:solidFill>
                  <a:srgbClr val="004485"/>
                </a:solidFill>
                <a:latin typeface="Calibri"/>
                <a:cs typeface="Calibri"/>
              </a:rPr>
              <a:t> </a:t>
            </a:r>
            <a:r>
              <a:rPr sz="2358" kern="0" spc="-30" dirty="0">
                <a:solidFill>
                  <a:srgbClr val="004485"/>
                </a:solidFill>
                <a:latin typeface="Calibri"/>
                <a:cs typeface="Calibri"/>
              </a:rPr>
              <a:t>for </a:t>
            </a:r>
            <a:r>
              <a:rPr sz="2358" kern="0" dirty="0">
                <a:solidFill>
                  <a:srgbClr val="004485"/>
                </a:solidFill>
                <a:latin typeface="Calibri"/>
                <a:cs typeface="Calibri"/>
              </a:rPr>
              <a:t>many</a:t>
            </a:r>
            <a:r>
              <a:rPr sz="2358" kern="0" spc="12" dirty="0">
                <a:solidFill>
                  <a:srgbClr val="004485"/>
                </a:solidFill>
                <a:latin typeface="Calibri"/>
                <a:cs typeface="Calibri"/>
              </a:rPr>
              <a:t> </a:t>
            </a:r>
            <a:r>
              <a:rPr sz="2358" kern="0" dirty="0">
                <a:solidFill>
                  <a:srgbClr val="004485"/>
                </a:solidFill>
                <a:latin typeface="Calibri"/>
                <a:cs typeface="Calibri"/>
              </a:rPr>
              <a:t>years</a:t>
            </a:r>
            <a:r>
              <a:rPr sz="2358" kern="0" spc="18" dirty="0">
                <a:solidFill>
                  <a:srgbClr val="004485"/>
                </a:solidFill>
                <a:latin typeface="Calibri"/>
                <a:cs typeface="Calibri"/>
              </a:rPr>
              <a:t> </a:t>
            </a:r>
            <a:r>
              <a:rPr sz="2358" kern="0" dirty="0">
                <a:solidFill>
                  <a:srgbClr val="004485"/>
                </a:solidFill>
                <a:latin typeface="Calibri"/>
                <a:cs typeface="Calibri"/>
              </a:rPr>
              <a:t>several</a:t>
            </a:r>
            <a:r>
              <a:rPr sz="2358" kern="0" spc="6" dirty="0">
                <a:solidFill>
                  <a:srgbClr val="004485"/>
                </a:solidFill>
                <a:latin typeface="Calibri"/>
                <a:cs typeface="Calibri"/>
              </a:rPr>
              <a:t> </a:t>
            </a:r>
            <a:r>
              <a:rPr sz="2358" kern="0" dirty="0">
                <a:solidFill>
                  <a:srgbClr val="004485"/>
                </a:solidFill>
                <a:latin typeface="Calibri"/>
                <a:cs typeface="Calibri"/>
              </a:rPr>
              <a:t>INFN sites</a:t>
            </a:r>
            <a:r>
              <a:rPr sz="2358" kern="0" spc="6" dirty="0">
                <a:solidFill>
                  <a:srgbClr val="004485"/>
                </a:solidFill>
                <a:latin typeface="Calibri"/>
                <a:cs typeface="Calibri"/>
              </a:rPr>
              <a:t> </a:t>
            </a:r>
            <a:r>
              <a:rPr sz="2358" kern="0" dirty="0">
                <a:solidFill>
                  <a:srgbClr val="004485"/>
                </a:solidFill>
                <a:latin typeface="Calibri"/>
                <a:cs typeface="Calibri"/>
              </a:rPr>
              <a:t>have been</a:t>
            </a:r>
            <a:r>
              <a:rPr sz="2358" kern="0" spc="12" dirty="0">
                <a:solidFill>
                  <a:srgbClr val="004485"/>
                </a:solidFill>
                <a:latin typeface="Calibri"/>
                <a:cs typeface="Calibri"/>
              </a:rPr>
              <a:t> </a:t>
            </a:r>
            <a:r>
              <a:rPr sz="2358" kern="0" dirty="0">
                <a:solidFill>
                  <a:srgbClr val="004485"/>
                </a:solidFill>
                <a:latin typeface="Calibri"/>
                <a:cs typeface="Calibri"/>
              </a:rPr>
              <a:t>investing</a:t>
            </a:r>
            <a:r>
              <a:rPr sz="2358" kern="0" spc="12" dirty="0">
                <a:solidFill>
                  <a:srgbClr val="004485"/>
                </a:solidFill>
                <a:latin typeface="Calibri"/>
                <a:cs typeface="Calibri"/>
              </a:rPr>
              <a:t> </a:t>
            </a:r>
            <a:r>
              <a:rPr sz="2358" kern="0" dirty="0">
                <a:solidFill>
                  <a:srgbClr val="004485"/>
                </a:solidFill>
                <a:latin typeface="Calibri"/>
                <a:cs typeface="Calibri"/>
              </a:rPr>
              <a:t>in</a:t>
            </a:r>
            <a:r>
              <a:rPr sz="2358" kern="0" spc="12" dirty="0">
                <a:solidFill>
                  <a:srgbClr val="004485"/>
                </a:solidFill>
                <a:latin typeface="Calibri"/>
                <a:cs typeface="Calibri"/>
              </a:rPr>
              <a:t> </a:t>
            </a:r>
            <a:r>
              <a:rPr sz="2358" kern="0" dirty="0">
                <a:solidFill>
                  <a:srgbClr val="004485"/>
                </a:solidFill>
                <a:latin typeface="Calibri"/>
                <a:cs typeface="Calibri"/>
              </a:rPr>
              <a:t>Cloud computing</a:t>
            </a:r>
            <a:r>
              <a:rPr sz="2358" kern="0" spc="18" dirty="0">
                <a:solidFill>
                  <a:srgbClr val="004485"/>
                </a:solidFill>
                <a:latin typeface="Calibri"/>
                <a:cs typeface="Calibri"/>
              </a:rPr>
              <a:t> </a:t>
            </a:r>
            <a:r>
              <a:rPr sz="2358" kern="0" spc="-12" dirty="0">
                <a:solidFill>
                  <a:srgbClr val="004485"/>
                </a:solidFill>
                <a:latin typeface="Calibri"/>
                <a:cs typeface="Calibri"/>
              </a:rPr>
              <a:t>infrastructures</a:t>
            </a:r>
            <a:endParaRPr sz="2358" kern="0">
              <a:solidFill>
                <a:sysClr val="windowText" lastClr="000000"/>
              </a:solidFill>
              <a:latin typeface="Calibri"/>
              <a:cs typeface="Calibri"/>
            </a:endParaRPr>
          </a:p>
        </p:txBody>
      </p:sp>
      <p:sp>
        <p:nvSpPr>
          <p:cNvPr id="12" name="object 12"/>
          <p:cNvSpPr txBox="1"/>
          <p:nvPr/>
        </p:nvSpPr>
        <p:spPr>
          <a:xfrm>
            <a:off x="1195982" y="2052697"/>
            <a:ext cx="144339" cy="262083"/>
          </a:xfrm>
          <a:prstGeom prst="rect">
            <a:avLst/>
          </a:prstGeom>
        </p:spPr>
        <p:txBody>
          <a:bodyPr vert="horz" wrap="square" lIns="0" tIns="19962" rIns="0" bIns="0" rtlCol="0">
            <a:spAutoFit/>
          </a:bodyPr>
          <a:lstStyle/>
          <a:p>
            <a:pPr marL="15356" defTabSz="1105601">
              <a:spcBef>
                <a:spcPts val="157"/>
              </a:spcBef>
            </a:pPr>
            <a:r>
              <a:rPr sz="1572" kern="0" spc="18" dirty="0">
                <a:solidFill>
                  <a:sysClr val="windowText" lastClr="000000"/>
                </a:solidFill>
                <a:latin typeface="Arial"/>
                <a:cs typeface="Arial"/>
              </a:rPr>
              <a:t>–</a:t>
            </a:r>
            <a:endParaRPr sz="1572" kern="0">
              <a:solidFill>
                <a:sysClr val="windowText" lastClr="000000"/>
              </a:solidFill>
              <a:latin typeface="Arial"/>
              <a:cs typeface="Arial"/>
            </a:endParaRPr>
          </a:p>
        </p:txBody>
      </p:sp>
      <p:sp>
        <p:nvSpPr>
          <p:cNvPr id="13" name="object 13"/>
          <p:cNvSpPr txBox="1"/>
          <p:nvPr/>
        </p:nvSpPr>
        <p:spPr>
          <a:xfrm>
            <a:off x="1584684" y="2003054"/>
            <a:ext cx="6780073" cy="345759"/>
          </a:xfrm>
          <a:prstGeom prst="rect">
            <a:avLst/>
          </a:prstGeom>
        </p:spPr>
        <p:txBody>
          <a:bodyPr vert="horz" wrap="square" lIns="0" tIns="19962" rIns="0" bIns="0" rtlCol="0">
            <a:spAutoFit/>
          </a:bodyPr>
          <a:lstStyle/>
          <a:p>
            <a:pPr marL="15356" defTabSz="1105601">
              <a:spcBef>
                <a:spcPts val="157"/>
              </a:spcBef>
            </a:pPr>
            <a:r>
              <a:rPr sz="2116" kern="0" dirty="0">
                <a:solidFill>
                  <a:srgbClr val="0066CC"/>
                </a:solidFill>
                <a:latin typeface="Calibri"/>
                <a:cs typeface="Calibri"/>
              </a:rPr>
              <a:t>heterogeneous</a:t>
            </a:r>
            <a:r>
              <a:rPr sz="2116" kern="0" spc="-18" dirty="0">
                <a:solidFill>
                  <a:srgbClr val="0066CC"/>
                </a:solidFill>
                <a:latin typeface="Calibri"/>
                <a:cs typeface="Calibri"/>
              </a:rPr>
              <a:t> </a:t>
            </a:r>
            <a:r>
              <a:rPr sz="2116" kern="0" dirty="0">
                <a:solidFill>
                  <a:srgbClr val="0066CC"/>
                </a:solidFill>
                <a:latin typeface="Calibri"/>
                <a:cs typeface="Calibri"/>
              </a:rPr>
              <a:t>in</a:t>
            </a:r>
            <a:r>
              <a:rPr sz="2116" kern="0" spc="-12" dirty="0">
                <a:solidFill>
                  <a:srgbClr val="0066CC"/>
                </a:solidFill>
                <a:latin typeface="Calibri"/>
                <a:cs typeface="Calibri"/>
              </a:rPr>
              <a:t> </a:t>
            </a:r>
            <a:r>
              <a:rPr sz="2116" kern="0" dirty="0">
                <a:solidFill>
                  <a:srgbClr val="0066CC"/>
                </a:solidFill>
                <a:latin typeface="Calibri"/>
                <a:cs typeface="Calibri"/>
              </a:rPr>
              <a:t>hardware,</a:t>
            </a:r>
            <a:r>
              <a:rPr sz="2116" kern="0" spc="-18" dirty="0">
                <a:solidFill>
                  <a:srgbClr val="0066CC"/>
                </a:solidFill>
                <a:latin typeface="Calibri"/>
                <a:cs typeface="Calibri"/>
              </a:rPr>
              <a:t> </a:t>
            </a:r>
            <a:r>
              <a:rPr sz="2116" kern="0" dirty="0">
                <a:solidFill>
                  <a:srgbClr val="0066CC"/>
                </a:solidFill>
                <a:latin typeface="Calibri"/>
                <a:cs typeface="Calibri"/>
              </a:rPr>
              <a:t>software</a:t>
            </a:r>
            <a:r>
              <a:rPr sz="2116" kern="0" spc="-12" dirty="0">
                <a:solidFill>
                  <a:srgbClr val="0066CC"/>
                </a:solidFill>
                <a:latin typeface="Calibri"/>
                <a:cs typeface="Calibri"/>
              </a:rPr>
              <a:t> </a:t>
            </a:r>
            <a:r>
              <a:rPr sz="2116" kern="0" dirty="0">
                <a:solidFill>
                  <a:srgbClr val="0066CC"/>
                </a:solidFill>
                <a:latin typeface="Calibri"/>
                <a:cs typeface="Calibri"/>
              </a:rPr>
              <a:t>and</a:t>
            </a:r>
            <a:r>
              <a:rPr sz="2116" kern="0" spc="-12" dirty="0">
                <a:solidFill>
                  <a:srgbClr val="0066CC"/>
                </a:solidFill>
                <a:latin typeface="Calibri"/>
                <a:cs typeface="Calibri"/>
              </a:rPr>
              <a:t> </a:t>
            </a:r>
            <a:r>
              <a:rPr sz="2116" kern="0" dirty="0">
                <a:solidFill>
                  <a:srgbClr val="0066CC"/>
                </a:solidFill>
                <a:latin typeface="Calibri"/>
                <a:cs typeface="Calibri"/>
              </a:rPr>
              <a:t>cloud</a:t>
            </a:r>
            <a:r>
              <a:rPr sz="2116" kern="0" spc="-18" dirty="0">
                <a:solidFill>
                  <a:srgbClr val="0066CC"/>
                </a:solidFill>
                <a:latin typeface="Calibri"/>
                <a:cs typeface="Calibri"/>
              </a:rPr>
              <a:t> </a:t>
            </a:r>
            <a:r>
              <a:rPr sz="2116" kern="0" spc="-12" dirty="0">
                <a:solidFill>
                  <a:srgbClr val="0066CC"/>
                </a:solidFill>
                <a:latin typeface="Calibri"/>
                <a:cs typeface="Calibri"/>
              </a:rPr>
              <a:t>middleware.</a:t>
            </a:r>
            <a:endParaRPr sz="2116" kern="0">
              <a:solidFill>
                <a:sysClr val="windowText" lastClr="000000"/>
              </a:solidFill>
              <a:latin typeface="Calibri"/>
              <a:cs typeface="Calibri"/>
            </a:endParaRPr>
          </a:p>
        </p:txBody>
      </p:sp>
      <p:sp>
        <p:nvSpPr>
          <p:cNvPr id="14" name="object 14"/>
          <p:cNvSpPr txBox="1"/>
          <p:nvPr/>
        </p:nvSpPr>
        <p:spPr>
          <a:xfrm>
            <a:off x="680203" y="2554549"/>
            <a:ext cx="138196" cy="177566"/>
          </a:xfrm>
          <a:prstGeom prst="rect">
            <a:avLst/>
          </a:prstGeom>
        </p:spPr>
        <p:txBody>
          <a:bodyPr vert="horz" wrap="square" lIns="0" tIns="19194" rIns="0" bIns="0" rtlCol="0">
            <a:spAutoFit/>
          </a:bodyPr>
          <a:lstStyle/>
          <a:p>
            <a:pPr marL="15356" defTabSz="1105601">
              <a:spcBef>
                <a:spcPts val="151"/>
              </a:spcBef>
            </a:pPr>
            <a:r>
              <a:rPr sz="1028" kern="0" spc="224" dirty="0">
                <a:solidFill>
                  <a:sysClr val="windowText" lastClr="000000"/>
                </a:solidFill>
                <a:latin typeface="Arial"/>
                <a:cs typeface="Arial"/>
              </a:rPr>
              <a:t>●</a:t>
            </a:r>
            <a:endParaRPr sz="1028" kern="0">
              <a:solidFill>
                <a:sysClr val="windowText" lastClr="000000"/>
              </a:solidFill>
              <a:latin typeface="Arial"/>
              <a:cs typeface="Arial"/>
            </a:endParaRPr>
          </a:p>
        </p:txBody>
      </p:sp>
      <p:sp>
        <p:nvSpPr>
          <p:cNvPr id="15" name="object 15"/>
          <p:cNvSpPr txBox="1"/>
          <p:nvPr/>
        </p:nvSpPr>
        <p:spPr>
          <a:xfrm>
            <a:off x="1067152" y="2430065"/>
            <a:ext cx="9029603" cy="695189"/>
          </a:xfrm>
          <a:prstGeom prst="rect">
            <a:avLst/>
          </a:prstGeom>
        </p:spPr>
        <p:txBody>
          <a:bodyPr vert="horz" wrap="square" lIns="0" tIns="76008" rIns="0" bIns="0" rtlCol="0">
            <a:spAutoFit/>
          </a:bodyPr>
          <a:lstStyle/>
          <a:p>
            <a:pPr marL="15356" marR="6142" defTabSz="1105601">
              <a:lnSpc>
                <a:spcPts val="2394"/>
              </a:lnSpc>
              <a:spcBef>
                <a:spcPts val="599"/>
              </a:spcBef>
            </a:pPr>
            <a:r>
              <a:rPr sz="2358" kern="0" spc="-60" dirty="0">
                <a:solidFill>
                  <a:srgbClr val="004485"/>
                </a:solidFill>
                <a:latin typeface="Calibri"/>
                <a:cs typeface="Calibri"/>
              </a:rPr>
              <a:t>To</a:t>
            </a:r>
            <a:r>
              <a:rPr sz="2358" kern="0" spc="6" dirty="0">
                <a:solidFill>
                  <a:srgbClr val="004485"/>
                </a:solidFill>
                <a:latin typeface="Calibri"/>
                <a:cs typeface="Calibri"/>
              </a:rPr>
              <a:t> </a:t>
            </a:r>
            <a:r>
              <a:rPr sz="2358" kern="0" dirty="0">
                <a:solidFill>
                  <a:srgbClr val="004485"/>
                </a:solidFill>
                <a:latin typeface="Calibri"/>
                <a:cs typeface="Calibri"/>
              </a:rPr>
              <a:t>optimize</a:t>
            </a:r>
            <a:r>
              <a:rPr sz="2358" kern="0" spc="12" dirty="0">
                <a:solidFill>
                  <a:srgbClr val="004485"/>
                </a:solidFill>
                <a:latin typeface="Calibri"/>
                <a:cs typeface="Calibri"/>
              </a:rPr>
              <a:t> </a:t>
            </a:r>
            <a:r>
              <a:rPr sz="2358" kern="0" dirty="0">
                <a:solidFill>
                  <a:srgbClr val="004485"/>
                </a:solidFill>
                <a:latin typeface="Calibri"/>
                <a:cs typeface="Calibri"/>
              </a:rPr>
              <a:t>the</a:t>
            </a:r>
            <a:r>
              <a:rPr sz="2358" kern="0" spc="6" dirty="0">
                <a:solidFill>
                  <a:srgbClr val="004485"/>
                </a:solidFill>
                <a:latin typeface="Calibri"/>
                <a:cs typeface="Calibri"/>
              </a:rPr>
              <a:t> </a:t>
            </a:r>
            <a:r>
              <a:rPr sz="2358" kern="0" dirty="0">
                <a:solidFill>
                  <a:srgbClr val="004485"/>
                </a:solidFill>
                <a:latin typeface="Calibri"/>
                <a:cs typeface="Calibri"/>
              </a:rPr>
              <a:t>use</a:t>
            </a:r>
            <a:r>
              <a:rPr sz="2358" kern="0" spc="12" dirty="0">
                <a:solidFill>
                  <a:srgbClr val="004485"/>
                </a:solidFill>
                <a:latin typeface="Calibri"/>
                <a:cs typeface="Calibri"/>
              </a:rPr>
              <a:t> </a:t>
            </a:r>
            <a:r>
              <a:rPr sz="2358" kern="0" dirty="0">
                <a:solidFill>
                  <a:srgbClr val="004485"/>
                </a:solidFill>
                <a:latin typeface="Calibri"/>
                <a:cs typeface="Calibri"/>
              </a:rPr>
              <a:t>of</a:t>
            </a:r>
            <a:r>
              <a:rPr sz="2358" kern="0" spc="6" dirty="0">
                <a:solidFill>
                  <a:srgbClr val="004485"/>
                </a:solidFill>
                <a:latin typeface="Calibri"/>
                <a:cs typeface="Calibri"/>
              </a:rPr>
              <a:t> </a:t>
            </a:r>
            <a:r>
              <a:rPr sz="2358" kern="0" dirty="0">
                <a:solidFill>
                  <a:srgbClr val="004485"/>
                </a:solidFill>
                <a:latin typeface="Calibri"/>
                <a:cs typeface="Calibri"/>
              </a:rPr>
              <a:t>available</a:t>
            </a:r>
            <a:r>
              <a:rPr sz="2358" kern="0" spc="12" dirty="0">
                <a:solidFill>
                  <a:srgbClr val="004485"/>
                </a:solidFill>
                <a:latin typeface="Calibri"/>
                <a:cs typeface="Calibri"/>
              </a:rPr>
              <a:t> </a:t>
            </a:r>
            <a:r>
              <a:rPr sz="2358" kern="0" dirty="0">
                <a:solidFill>
                  <a:srgbClr val="004485"/>
                </a:solidFill>
                <a:latin typeface="Calibri"/>
                <a:cs typeface="Calibri"/>
              </a:rPr>
              <a:t>resources</a:t>
            </a:r>
            <a:r>
              <a:rPr sz="2358" kern="0" spc="24" dirty="0">
                <a:solidFill>
                  <a:srgbClr val="004485"/>
                </a:solidFill>
                <a:latin typeface="Calibri"/>
                <a:cs typeface="Calibri"/>
              </a:rPr>
              <a:t> </a:t>
            </a:r>
            <a:r>
              <a:rPr sz="2358" kern="0" dirty="0">
                <a:solidFill>
                  <a:srgbClr val="004485"/>
                </a:solidFill>
                <a:latin typeface="Calibri"/>
                <a:cs typeface="Calibri"/>
              </a:rPr>
              <a:t>and</a:t>
            </a:r>
            <a:r>
              <a:rPr sz="2358" kern="0" spc="12" dirty="0">
                <a:solidFill>
                  <a:srgbClr val="004485"/>
                </a:solidFill>
                <a:latin typeface="Calibri"/>
                <a:cs typeface="Calibri"/>
              </a:rPr>
              <a:t> </a:t>
            </a:r>
            <a:r>
              <a:rPr sz="2358" kern="0" dirty="0">
                <a:solidFill>
                  <a:srgbClr val="004485"/>
                </a:solidFill>
                <a:latin typeface="Calibri"/>
                <a:cs typeface="Calibri"/>
              </a:rPr>
              <a:t>expertise,</a:t>
            </a:r>
            <a:r>
              <a:rPr sz="2358" kern="0" spc="12" dirty="0">
                <a:solidFill>
                  <a:srgbClr val="004485"/>
                </a:solidFill>
                <a:latin typeface="Calibri"/>
                <a:cs typeface="Calibri"/>
              </a:rPr>
              <a:t> </a:t>
            </a:r>
            <a:r>
              <a:rPr sz="2358" kern="0" dirty="0">
                <a:solidFill>
                  <a:srgbClr val="004485"/>
                </a:solidFill>
                <a:latin typeface="Calibri"/>
                <a:cs typeface="Calibri"/>
              </a:rPr>
              <a:t>INFN decided</a:t>
            </a:r>
            <a:r>
              <a:rPr sz="2358" kern="0" spc="6" dirty="0">
                <a:solidFill>
                  <a:srgbClr val="004485"/>
                </a:solidFill>
                <a:latin typeface="Calibri"/>
                <a:cs typeface="Calibri"/>
              </a:rPr>
              <a:t> </a:t>
            </a:r>
            <a:r>
              <a:rPr sz="2358" kern="0" spc="-30" dirty="0">
                <a:solidFill>
                  <a:srgbClr val="004485"/>
                </a:solidFill>
                <a:latin typeface="Calibri"/>
                <a:cs typeface="Calibri"/>
              </a:rPr>
              <a:t>to </a:t>
            </a:r>
            <a:r>
              <a:rPr sz="2358" kern="0" dirty="0">
                <a:solidFill>
                  <a:srgbClr val="004485"/>
                </a:solidFill>
                <a:latin typeface="Calibri"/>
                <a:cs typeface="Calibri"/>
              </a:rPr>
              <a:t>implement</a:t>
            </a:r>
            <a:r>
              <a:rPr sz="2358" kern="0" spc="6" dirty="0">
                <a:solidFill>
                  <a:srgbClr val="004485"/>
                </a:solidFill>
                <a:latin typeface="Calibri"/>
                <a:cs typeface="Calibri"/>
              </a:rPr>
              <a:t> </a:t>
            </a:r>
            <a:r>
              <a:rPr sz="2358" kern="0" dirty="0">
                <a:solidFill>
                  <a:srgbClr val="004485"/>
                </a:solidFill>
                <a:latin typeface="Calibri"/>
                <a:cs typeface="Calibri"/>
              </a:rPr>
              <a:t>a</a:t>
            </a:r>
            <a:r>
              <a:rPr sz="2358" kern="0" spc="6" dirty="0">
                <a:solidFill>
                  <a:srgbClr val="004485"/>
                </a:solidFill>
                <a:latin typeface="Calibri"/>
                <a:cs typeface="Calibri"/>
              </a:rPr>
              <a:t> </a:t>
            </a:r>
            <a:r>
              <a:rPr sz="2358" kern="0" dirty="0">
                <a:solidFill>
                  <a:srgbClr val="004485"/>
                </a:solidFill>
                <a:latin typeface="Calibri"/>
                <a:cs typeface="Calibri"/>
              </a:rPr>
              <a:t>national</a:t>
            </a:r>
            <a:r>
              <a:rPr sz="2358" kern="0" spc="18" dirty="0">
                <a:solidFill>
                  <a:srgbClr val="004485"/>
                </a:solidFill>
                <a:latin typeface="Calibri"/>
                <a:cs typeface="Calibri"/>
              </a:rPr>
              <a:t> </a:t>
            </a:r>
            <a:r>
              <a:rPr sz="2358" kern="0" dirty="0">
                <a:solidFill>
                  <a:srgbClr val="004485"/>
                </a:solidFill>
                <a:latin typeface="Calibri"/>
                <a:cs typeface="Calibri"/>
              </a:rPr>
              <a:t>Cloud</a:t>
            </a:r>
            <a:r>
              <a:rPr sz="2358" kern="0" spc="18" dirty="0">
                <a:solidFill>
                  <a:srgbClr val="004485"/>
                </a:solidFill>
                <a:latin typeface="Calibri"/>
                <a:cs typeface="Calibri"/>
              </a:rPr>
              <a:t> </a:t>
            </a:r>
            <a:r>
              <a:rPr sz="2358" kern="0" dirty="0">
                <a:solidFill>
                  <a:srgbClr val="004485"/>
                </a:solidFill>
                <a:latin typeface="Calibri"/>
                <a:cs typeface="Calibri"/>
              </a:rPr>
              <a:t>infrastructure</a:t>
            </a:r>
            <a:r>
              <a:rPr sz="2358" kern="0" spc="18" dirty="0">
                <a:solidFill>
                  <a:srgbClr val="004485"/>
                </a:solidFill>
                <a:latin typeface="Calibri"/>
                <a:cs typeface="Calibri"/>
              </a:rPr>
              <a:t> </a:t>
            </a:r>
            <a:r>
              <a:rPr sz="2358" kern="0" dirty="0">
                <a:solidFill>
                  <a:srgbClr val="004485"/>
                </a:solidFill>
                <a:latin typeface="Calibri"/>
                <a:cs typeface="Calibri"/>
              </a:rPr>
              <a:t>for</a:t>
            </a:r>
            <a:r>
              <a:rPr sz="2358" kern="0" spc="18" dirty="0">
                <a:solidFill>
                  <a:srgbClr val="004485"/>
                </a:solidFill>
                <a:latin typeface="Calibri"/>
                <a:cs typeface="Calibri"/>
              </a:rPr>
              <a:t> </a:t>
            </a:r>
            <a:r>
              <a:rPr sz="2358" kern="0" spc="-12" dirty="0">
                <a:solidFill>
                  <a:srgbClr val="004485"/>
                </a:solidFill>
                <a:latin typeface="Calibri"/>
                <a:cs typeface="Calibri"/>
              </a:rPr>
              <a:t>research</a:t>
            </a:r>
            <a:endParaRPr sz="2358" kern="0">
              <a:solidFill>
                <a:sysClr val="windowText" lastClr="000000"/>
              </a:solidFill>
              <a:latin typeface="Calibri"/>
              <a:cs typeface="Calibri"/>
            </a:endParaRPr>
          </a:p>
        </p:txBody>
      </p:sp>
      <p:sp>
        <p:nvSpPr>
          <p:cNvPr id="16" name="object 16"/>
          <p:cNvSpPr txBox="1"/>
          <p:nvPr/>
        </p:nvSpPr>
        <p:spPr>
          <a:xfrm>
            <a:off x="1195982" y="3222683"/>
            <a:ext cx="144339" cy="262083"/>
          </a:xfrm>
          <a:prstGeom prst="rect">
            <a:avLst/>
          </a:prstGeom>
        </p:spPr>
        <p:txBody>
          <a:bodyPr vert="horz" wrap="square" lIns="0" tIns="19962" rIns="0" bIns="0" rtlCol="0">
            <a:spAutoFit/>
          </a:bodyPr>
          <a:lstStyle/>
          <a:p>
            <a:pPr marL="15356" defTabSz="1105601">
              <a:spcBef>
                <a:spcPts val="157"/>
              </a:spcBef>
            </a:pPr>
            <a:r>
              <a:rPr sz="1572" kern="0" spc="18" dirty="0">
                <a:solidFill>
                  <a:sysClr val="windowText" lastClr="000000"/>
                </a:solidFill>
                <a:latin typeface="Arial"/>
                <a:cs typeface="Arial"/>
              </a:rPr>
              <a:t>–</a:t>
            </a:r>
            <a:endParaRPr sz="1572" kern="0">
              <a:solidFill>
                <a:sysClr val="windowText" lastClr="000000"/>
              </a:solidFill>
              <a:latin typeface="Arial"/>
              <a:cs typeface="Arial"/>
            </a:endParaRPr>
          </a:p>
        </p:txBody>
      </p:sp>
      <p:sp>
        <p:nvSpPr>
          <p:cNvPr id="17" name="object 17"/>
          <p:cNvSpPr txBox="1"/>
          <p:nvPr/>
        </p:nvSpPr>
        <p:spPr>
          <a:xfrm>
            <a:off x="1584684" y="3173486"/>
            <a:ext cx="9471833" cy="2020890"/>
          </a:xfrm>
          <a:prstGeom prst="rect">
            <a:avLst/>
          </a:prstGeom>
        </p:spPr>
        <p:txBody>
          <a:bodyPr vert="horz" wrap="square" lIns="0" tIns="69866" rIns="0" bIns="0" rtlCol="0">
            <a:spAutoFit/>
          </a:bodyPr>
          <a:lstStyle/>
          <a:p>
            <a:pPr marL="15356" marR="30711" defTabSz="1105601">
              <a:lnSpc>
                <a:spcPts val="2152"/>
              </a:lnSpc>
              <a:spcBef>
                <a:spcPts val="550"/>
              </a:spcBef>
            </a:pPr>
            <a:r>
              <a:rPr sz="2116" kern="0" dirty="0">
                <a:solidFill>
                  <a:srgbClr val="0066CC"/>
                </a:solidFill>
                <a:latin typeface="Calibri"/>
                <a:cs typeface="Calibri"/>
              </a:rPr>
              <a:t>as</a:t>
            </a:r>
            <a:r>
              <a:rPr sz="2116" kern="0" spc="-12" dirty="0">
                <a:solidFill>
                  <a:srgbClr val="0066CC"/>
                </a:solidFill>
                <a:latin typeface="Calibri"/>
                <a:cs typeface="Calibri"/>
              </a:rPr>
              <a:t> </a:t>
            </a:r>
            <a:r>
              <a:rPr sz="2116" kern="0" dirty="0">
                <a:solidFill>
                  <a:srgbClr val="0066CC"/>
                </a:solidFill>
                <a:latin typeface="Calibri"/>
                <a:cs typeface="Calibri"/>
              </a:rPr>
              <a:t>a</a:t>
            </a:r>
            <a:r>
              <a:rPr sz="2116" kern="0" spc="-6" dirty="0">
                <a:solidFill>
                  <a:srgbClr val="0066CC"/>
                </a:solidFill>
                <a:latin typeface="Calibri"/>
                <a:cs typeface="Calibri"/>
              </a:rPr>
              <a:t> </a:t>
            </a:r>
            <a:r>
              <a:rPr sz="2116" kern="0" dirty="0">
                <a:solidFill>
                  <a:srgbClr val="0066CC"/>
                </a:solidFill>
                <a:latin typeface="Calibri"/>
                <a:cs typeface="Calibri"/>
              </a:rPr>
              <a:t>federation</a:t>
            </a:r>
            <a:r>
              <a:rPr sz="2116" kern="0" spc="6" dirty="0">
                <a:solidFill>
                  <a:srgbClr val="0066CC"/>
                </a:solidFill>
                <a:latin typeface="Calibri"/>
                <a:cs typeface="Calibri"/>
              </a:rPr>
              <a:t> </a:t>
            </a:r>
            <a:r>
              <a:rPr sz="2116" kern="0" dirty="0">
                <a:solidFill>
                  <a:srgbClr val="0066CC"/>
                </a:solidFill>
                <a:latin typeface="Calibri"/>
                <a:cs typeface="Calibri"/>
              </a:rPr>
              <a:t>of</a:t>
            </a:r>
            <a:r>
              <a:rPr sz="2116" kern="0" spc="-6" dirty="0">
                <a:solidFill>
                  <a:srgbClr val="0066CC"/>
                </a:solidFill>
                <a:latin typeface="Calibri"/>
                <a:cs typeface="Calibri"/>
              </a:rPr>
              <a:t> </a:t>
            </a:r>
            <a:r>
              <a:rPr sz="2116" kern="0" dirty="0">
                <a:solidFill>
                  <a:srgbClr val="0066CC"/>
                </a:solidFill>
                <a:latin typeface="Calibri"/>
                <a:cs typeface="Calibri"/>
              </a:rPr>
              <a:t>existing</a:t>
            </a:r>
            <a:r>
              <a:rPr sz="2116" kern="0" spc="6" dirty="0">
                <a:solidFill>
                  <a:srgbClr val="0066CC"/>
                </a:solidFill>
                <a:latin typeface="Calibri"/>
                <a:cs typeface="Calibri"/>
              </a:rPr>
              <a:t> </a:t>
            </a:r>
            <a:r>
              <a:rPr sz="2116" kern="0" dirty="0">
                <a:solidFill>
                  <a:srgbClr val="0066CC"/>
                </a:solidFill>
                <a:latin typeface="Calibri"/>
                <a:cs typeface="Calibri"/>
              </a:rPr>
              <a:t>distributed</a:t>
            </a:r>
            <a:r>
              <a:rPr sz="2116" kern="0" spc="-6" dirty="0">
                <a:solidFill>
                  <a:srgbClr val="0066CC"/>
                </a:solidFill>
                <a:latin typeface="Calibri"/>
                <a:cs typeface="Calibri"/>
              </a:rPr>
              <a:t> </a:t>
            </a:r>
            <a:r>
              <a:rPr sz="2116" kern="0" dirty="0">
                <a:solidFill>
                  <a:srgbClr val="0066CC"/>
                </a:solidFill>
                <a:latin typeface="Calibri"/>
                <a:cs typeface="Calibri"/>
              </a:rPr>
              <a:t>infrastructures extending</a:t>
            </a:r>
            <a:r>
              <a:rPr sz="2116" kern="0" spc="-12" dirty="0">
                <a:solidFill>
                  <a:srgbClr val="0066CC"/>
                </a:solidFill>
                <a:latin typeface="Calibri"/>
                <a:cs typeface="Calibri"/>
              </a:rPr>
              <a:t> </a:t>
            </a:r>
            <a:r>
              <a:rPr sz="2116" kern="0" dirty="0">
                <a:solidFill>
                  <a:srgbClr val="0066CC"/>
                </a:solidFill>
                <a:latin typeface="Calibri"/>
                <a:cs typeface="Calibri"/>
              </a:rPr>
              <a:t>them</a:t>
            </a:r>
            <a:r>
              <a:rPr sz="2116" kern="0" spc="-12" dirty="0">
                <a:solidFill>
                  <a:srgbClr val="0066CC"/>
                </a:solidFill>
                <a:latin typeface="Calibri"/>
                <a:cs typeface="Calibri"/>
              </a:rPr>
              <a:t> </a:t>
            </a:r>
            <a:r>
              <a:rPr sz="2116" kern="0" dirty="0">
                <a:solidFill>
                  <a:srgbClr val="0066CC"/>
                </a:solidFill>
                <a:latin typeface="Calibri"/>
                <a:cs typeface="Calibri"/>
              </a:rPr>
              <a:t>if</a:t>
            </a:r>
            <a:r>
              <a:rPr sz="2116" kern="0" spc="-18" dirty="0">
                <a:solidFill>
                  <a:srgbClr val="0066CC"/>
                </a:solidFill>
                <a:latin typeface="Calibri"/>
                <a:cs typeface="Calibri"/>
              </a:rPr>
              <a:t> </a:t>
            </a:r>
            <a:r>
              <a:rPr sz="2116" kern="0" dirty="0">
                <a:solidFill>
                  <a:srgbClr val="0066CC"/>
                </a:solidFill>
                <a:latin typeface="Calibri"/>
                <a:cs typeface="Calibri"/>
              </a:rPr>
              <a:t>necessary</a:t>
            </a:r>
            <a:r>
              <a:rPr sz="2116" kern="0" spc="-12" dirty="0">
                <a:solidFill>
                  <a:srgbClr val="0066CC"/>
                </a:solidFill>
                <a:latin typeface="Calibri"/>
                <a:cs typeface="Calibri"/>
              </a:rPr>
              <a:t> </a:t>
            </a:r>
            <a:r>
              <a:rPr sz="2116" kern="0" dirty="0">
                <a:solidFill>
                  <a:srgbClr val="0066CC"/>
                </a:solidFill>
                <a:latin typeface="Calibri"/>
                <a:cs typeface="Calibri"/>
              </a:rPr>
              <a:t>in</a:t>
            </a:r>
            <a:r>
              <a:rPr sz="2116" kern="0" spc="-6" dirty="0">
                <a:solidFill>
                  <a:srgbClr val="0066CC"/>
                </a:solidFill>
                <a:latin typeface="Calibri"/>
                <a:cs typeface="Calibri"/>
              </a:rPr>
              <a:t> </a:t>
            </a:r>
            <a:r>
              <a:rPr sz="2116" kern="0" spc="-60" dirty="0">
                <a:solidFill>
                  <a:srgbClr val="0066CC"/>
                </a:solidFill>
                <a:latin typeface="Calibri"/>
                <a:cs typeface="Calibri"/>
              </a:rPr>
              <a:t>a </a:t>
            </a:r>
            <a:r>
              <a:rPr sz="2116" kern="0" dirty="0">
                <a:solidFill>
                  <a:srgbClr val="0066CC"/>
                </a:solidFill>
                <a:latin typeface="Calibri"/>
                <a:cs typeface="Calibri"/>
              </a:rPr>
              <a:t>transparent</a:t>
            </a:r>
            <a:r>
              <a:rPr sz="2116" kern="0" spc="-18" dirty="0">
                <a:solidFill>
                  <a:srgbClr val="0066CC"/>
                </a:solidFill>
                <a:latin typeface="Calibri"/>
                <a:cs typeface="Calibri"/>
              </a:rPr>
              <a:t> </a:t>
            </a:r>
            <a:r>
              <a:rPr sz="2116" kern="0" dirty="0">
                <a:solidFill>
                  <a:srgbClr val="0066CC"/>
                </a:solidFill>
                <a:latin typeface="Calibri"/>
                <a:cs typeface="Calibri"/>
              </a:rPr>
              <a:t>way</a:t>
            </a:r>
            <a:r>
              <a:rPr sz="2116" kern="0" spc="-24" dirty="0">
                <a:solidFill>
                  <a:srgbClr val="0066CC"/>
                </a:solidFill>
                <a:latin typeface="Calibri"/>
                <a:cs typeface="Calibri"/>
              </a:rPr>
              <a:t> </a:t>
            </a:r>
            <a:r>
              <a:rPr sz="2116" kern="0" dirty="0">
                <a:solidFill>
                  <a:srgbClr val="0066CC"/>
                </a:solidFill>
                <a:latin typeface="Calibri"/>
                <a:cs typeface="Calibri"/>
              </a:rPr>
              <a:t>to</a:t>
            </a:r>
            <a:r>
              <a:rPr sz="2116" kern="0" spc="-30" dirty="0">
                <a:solidFill>
                  <a:srgbClr val="0066CC"/>
                </a:solidFill>
                <a:latin typeface="Calibri"/>
                <a:cs typeface="Calibri"/>
              </a:rPr>
              <a:t> </a:t>
            </a:r>
            <a:r>
              <a:rPr sz="2116" kern="0" dirty="0">
                <a:solidFill>
                  <a:srgbClr val="0066CC"/>
                </a:solidFill>
                <a:latin typeface="Calibri"/>
                <a:cs typeface="Calibri"/>
              </a:rPr>
              <a:t>private</a:t>
            </a:r>
            <a:r>
              <a:rPr sz="2116" kern="0" spc="-12" dirty="0">
                <a:solidFill>
                  <a:srgbClr val="0066CC"/>
                </a:solidFill>
                <a:latin typeface="Calibri"/>
                <a:cs typeface="Calibri"/>
              </a:rPr>
              <a:t> </a:t>
            </a:r>
            <a:r>
              <a:rPr sz="2116" kern="0" dirty="0">
                <a:solidFill>
                  <a:srgbClr val="0066CC"/>
                </a:solidFill>
                <a:latin typeface="Calibri"/>
                <a:cs typeface="Calibri"/>
              </a:rPr>
              <a:t>and</a:t>
            </a:r>
            <a:r>
              <a:rPr sz="2116" kern="0" spc="-18" dirty="0">
                <a:solidFill>
                  <a:srgbClr val="0066CC"/>
                </a:solidFill>
                <a:latin typeface="Calibri"/>
                <a:cs typeface="Calibri"/>
              </a:rPr>
              <a:t> </a:t>
            </a:r>
            <a:r>
              <a:rPr sz="2116" kern="0" dirty="0">
                <a:solidFill>
                  <a:srgbClr val="0066CC"/>
                </a:solidFill>
                <a:latin typeface="Calibri"/>
                <a:cs typeface="Calibri"/>
              </a:rPr>
              <a:t>commercial</a:t>
            </a:r>
            <a:r>
              <a:rPr sz="2116" kern="0" spc="-30" dirty="0">
                <a:solidFill>
                  <a:srgbClr val="0066CC"/>
                </a:solidFill>
                <a:latin typeface="Calibri"/>
                <a:cs typeface="Calibri"/>
              </a:rPr>
              <a:t> </a:t>
            </a:r>
            <a:r>
              <a:rPr sz="2116" kern="0" spc="-12" dirty="0">
                <a:solidFill>
                  <a:srgbClr val="0066CC"/>
                </a:solidFill>
                <a:latin typeface="Calibri"/>
                <a:cs typeface="Calibri"/>
              </a:rPr>
              <a:t>providers;</a:t>
            </a:r>
            <a:endParaRPr sz="2116" kern="0" dirty="0">
              <a:solidFill>
                <a:sysClr val="windowText" lastClr="000000"/>
              </a:solidFill>
              <a:latin typeface="Calibri"/>
              <a:cs typeface="Calibri"/>
            </a:endParaRPr>
          </a:p>
          <a:p>
            <a:pPr marL="15356" marR="6142" defTabSz="1105601">
              <a:lnSpc>
                <a:spcPts val="2152"/>
              </a:lnSpc>
              <a:spcBef>
                <a:spcPts val="1004"/>
              </a:spcBef>
            </a:pPr>
            <a:r>
              <a:rPr sz="2116" kern="0" dirty="0">
                <a:solidFill>
                  <a:srgbClr val="0066CC"/>
                </a:solidFill>
                <a:latin typeface="Calibri"/>
                <a:cs typeface="Calibri"/>
              </a:rPr>
              <a:t>as an</a:t>
            </a:r>
            <a:r>
              <a:rPr sz="2116" kern="0" spc="6" dirty="0">
                <a:solidFill>
                  <a:srgbClr val="0066CC"/>
                </a:solidFill>
                <a:latin typeface="Calibri"/>
                <a:cs typeface="Calibri"/>
              </a:rPr>
              <a:t> </a:t>
            </a:r>
            <a:r>
              <a:rPr sz="2116" kern="0" spc="-12" dirty="0">
                <a:solidFill>
                  <a:srgbClr val="0066CC"/>
                </a:solidFill>
                <a:latin typeface="Calibri"/>
                <a:cs typeface="Calibri"/>
              </a:rPr>
              <a:t>“user-</a:t>
            </a:r>
            <a:r>
              <a:rPr sz="2116" kern="0" dirty="0">
                <a:solidFill>
                  <a:srgbClr val="0066CC"/>
                </a:solidFill>
                <a:latin typeface="Calibri"/>
                <a:cs typeface="Calibri"/>
              </a:rPr>
              <a:t>centric”</a:t>
            </a:r>
            <a:r>
              <a:rPr sz="2116" kern="0" spc="6" dirty="0">
                <a:solidFill>
                  <a:srgbClr val="0066CC"/>
                </a:solidFill>
                <a:latin typeface="Calibri"/>
                <a:cs typeface="Calibri"/>
              </a:rPr>
              <a:t> </a:t>
            </a:r>
            <a:r>
              <a:rPr sz="2116" kern="0" dirty="0">
                <a:solidFill>
                  <a:srgbClr val="0066CC"/>
                </a:solidFill>
                <a:latin typeface="Calibri"/>
                <a:cs typeface="Calibri"/>
              </a:rPr>
              <a:t>infrastructure</a:t>
            </a:r>
            <a:r>
              <a:rPr sz="2116" kern="0" spc="6" dirty="0">
                <a:solidFill>
                  <a:srgbClr val="0066CC"/>
                </a:solidFill>
                <a:latin typeface="Calibri"/>
                <a:cs typeface="Calibri"/>
              </a:rPr>
              <a:t> </a:t>
            </a:r>
            <a:r>
              <a:rPr sz="2116" kern="0" dirty="0">
                <a:solidFill>
                  <a:srgbClr val="0066CC"/>
                </a:solidFill>
                <a:latin typeface="Calibri"/>
                <a:cs typeface="Calibri"/>
              </a:rPr>
              <a:t>making</a:t>
            </a:r>
            <a:r>
              <a:rPr sz="2116" kern="0" spc="-6" dirty="0">
                <a:solidFill>
                  <a:srgbClr val="0066CC"/>
                </a:solidFill>
                <a:latin typeface="Calibri"/>
                <a:cs typeface="Calibri"/>
              </a:rPr>
              <a:t> </a:t>
            </a:r>
            <a:r>
              <a:rPr sz="2116" kern="0" dirty="0">
                <a:solidFill>
                  <a:srgbClr val="0066CC"/>
                </a:solidFill>
                <a:latin typeface="Calibri"/>
                <a:cs typeface="Calibri"/>
              </a:rPr>
              <a:t>available</a:t>
            </a:r>
            <a:r>
              <a:rPr sz="2116" kern="0" spc="18" dirty="0">
                <a:solidFill>
                  <a:srgbClr val="0066CC"/>
                </a:solidFill>
                <a:latin typeface="Calibri"/>
                <a:cs typeface="Calibri"/>
              </a:rPr>
              <a:t> </a:t>
            </a:r>
            <a:r>
              <a:rPr sz="2116" kern="0" dirty="0">
                <a:solidFill>
                  <a:srgbClr val="0066CC"/>
                </a:solidFill>
                <a:latin typeface="Calibri"/>
                <a:cs typeface="Calibri"/>
              </a:rPr>
              <a:t>to</a:t>
            </a:r>
            <a:r>
              <a:rPr sz="2116" kern="0" spc="-6" dirty="0">
                <a:solidFill>
                  <a:srgbClr val="0066CC"/>
                </a:solidFill>
                <a:latin typeface="Calibri"/>
                <a:cs typeface="Calibri"/>
              </a:rPr>
              <a:t> </a:t>
            </a:r>
            <a:r>
              <a:rPr sz="2116" kern="0" dirty="0">
                <a:solidFill>
                  <a:srgbClr val="0066CC"/>
                </a:solidFill>
                <a:latin typeface="Calibri"/>
                <a:cs typeface="Calibri"/>
              </a:rPr>
              <a:t>the</a:t>
            </a:r>
            <a:r>
              <a:rPr sz="2116" kern="0" spc="6" dirty="0">
                <a:solidFill>
                  <a:srgbClr val="0066CC"/>
                </a:solidFill>
                <a:latin typeface="Calibri"/>
                <a:cs typeface="Calibri"/>
              </a:rPr>
              <a:t> </a:t>
            </a:r>
            <a:r>
              <a:rPr sz="2116" kern="0" dirty="0">
                <a:solidFill>
                  <a:srgbClr val="0066CC"/>
                </a:solidFill>
                <a:latin typeface="Calibri"/>
                <a:cs typeface="Calibri"/>
              </a:rPr>
              <a:t>final</a:t>
            </a:r>
            <a:r>
              <a:rPr sz="2116" kern="0" spc="-6" dirty="0">
                <a:solidFill>
                  <a:srgbClr val="0066CC"/>
                </a:solidFill>
                <a:latin typeface="Calibri"/>
                <a:cs typeface="Calibri"/>
              </a:rPr>
              <a:t> </a:t>
            </a:r>
            <a:r>
              <a:rPr sz="2116" kern="0" dirty="0">
                <a:solidFill>
                  <a:srgbClr val="0066CC"/>
                </a:solidFill>
                <a:latin typeface="Calibri"/>
                <a:cs typeface="Calibri"/>
              </a:rPr>
              <a:t>users</a:t>
            </a:r>
            <a:r>
              <a:rPr sz="2116" kern="0" spc="6" dirty="0">
                <a:solidFill>
                  <a:srgbClr val="0066CC"/>
                </a:solidFill>
                <a:latin typeface="Calibri"/>
                <a:cs typeface="Calibri"/>
              </a:rPr>
              <a:t> </a:t>
            </a:r>
            <a:r>
              <a:rPr sz="2116" kern="0" dirty="0">
                <a:solidFill>
                  <a:srgbClr val="0066CC"/>
                </a:solidFill>
                <a:latin typeface="Calibri"/>
                <a:cs typeface="Calibri"/>
              </a:rPr>
              <a:t>a</a:t>
            </a:r>
            <a:r>
              <a:rPr sz="2116" kern="0" spc="6" dirty="0">
                <a:solidFill>
                  <a:srgbClr val="0066CC"/>
                </a:solidFill>
                <a:latin typeface="Calibri"/>
                <a:cs typeface="Calibri"/>
              </a:rPr>
              <a:t> </a:t>
            </a:r>
            <a:r>
              <a:rPr sz="2116" kern="0" dirty="0">
                <a:solidFill>
                  <a:srgbClr val="0066CC"/>
                </a:solidFill>
                <a:latin typeface="Calibri"/>
                <a:cs typeface="Calibri"/>
              </a:rPr>
              <a:t>dynamic</a:t>
            </a:r>
            <a:r>
              <a:rPr sz="2116" kern="0" spc="6" dirty="0">
                <a:solidFill>
                  <a:srgbClr val="0066CC"/>
                </a:solidFill>
                <a:latin typeface="Calibri"/>
                <a:cs typeface="Calibri"/>
              </a:rPr>
              <a:t> </a:t>
            </a:r>
            <a:r>
              <a:rPr sz="2116" kern="0" dirty="0">
                <a:solidFill>
                  <a:srgbClr val="0066CC"/>
                </a:solidFill>
                <a:latin typeface="Calibri"/>
                <a:cs typeface="Calibri"/>
              </a:rPr>
              <a:t>set </a:t>
            </a:r>
            <a:r>
              <a:rPr sz="2116" kern="0" spc="-30" dirty="0">
                <a:solidFill>
                  <a:srgbClr val="0066CC"/>
                </a:solidFill>
                <a:latin typeface="Calibri"/>
                <a:cs typeface="Calibri"/>
              </a:rPr>
              <a:t>of </a:t>
            </a:r>
            <a:r>
              <a:rPr sz="2116" kern="0" dirty="0">
                <a:solidFill>
                  <a:srgbClr val="0066CC"/>
                </a:solidFill>
                <a:latin typeface="Calibri"/>
                <a:cs typeface="Calibri"/>
              </a:rPr>
              <a:t>services</a:t>
            </a:r>
            <a:r>
              <a:rPr sz="2116" kern="0" spc="12" dirty="0">
                <a:solidFill>
                  <a:srgbClr val="0066CC"/>
                </a:solidFill>
                <a:latin typeface="Calibri"/>
                <a:cs typeface="Calibri"/>
              </a:rPr>
              <a:t> </a:t>
            </a:r>
            <a:r>
              <a:rPr sz="2116" kern="0" dirty="0">
                <a:solidFill>
                  <a:srgbClr val="0066CC"/>
                </a:solidFill>
                <a:latin typeface="Calibri"/>
                <a:cs typeface="Calibri"/>
              </a:rPr>
              <a:t>tailored</a:t>
            </a:r>
            <a:r>
              <a:rPr sz="2116" kern="0" spc="12" dirty="0">
                <a:solidFill>
                  <a:srgbClr val="0066CC"/>
                </a:solidFill>
                <a:latin typeface="Calibri"/>
                <a:cs typeface="Calibri"/>
              </a:rPr>
              <a:t> </a:t>
            </a:r>
            <a:r>
              <a:rPr sz="2116" kern="0" dirty="0">
                <a:solidFill>
                  <a:srgbClr val="0066CC"/>
                </a:solidFill>
                <a:latin typeface="Calibri"/>
                <a:cs typeface="Calibri"/>
              </a:rPr>
              <a:t>on</a:t>
            </a:r>
            <a:r>
              <a:rPr sz="2116" kern="0" spc="30" dirty="0">
                <a:solidFill>
                  <a:srgbClr val="0066CC"/>
                </a:solidFill>
                <a:latin typeface="Calibri"/>
                <a:cs typeface="Calibri"/>
              </a:rPr>
              <a:t> </a:t>
            </a:r>
            <a:r>
              <a:rPr sz="2116" kern="0" dirty="0">
                <a:solidFill>
                  <a:srgbClr val="0066CC"/>
                </a:solidFill>
                <a:latin typeface="Calibri"/>
                <a:cs typeface="Calibri"/>
              </a:rPr>
              <a:t>specific</a:t>
            </a:r>
            <a:r>
              <a:rPr sz="2116" kern="0" spc="24" dirty="0">
                <a:solidFill>
                  <a:srgbClr val="0066CC"/>
                </a:solidFill>
                <a:latin typeface="Calibri"/>
                <a:cs typeface="Calibri"/>
              </a:rPr>
              <a:t> </a:t>
            </a:r>
            <a:r>
              <a:rPr sz="2116" kern="0" dirty="0">
                <a:solidFill>
                  <a:srgbClr val="0066CC"/>
                </a:solidFill>
                <a:latin typeface="Calibri"/>
                <a:cs typeface="Calibri"/>
              </a:rPr>
              <a:t>use</a:t>
            </a:r>
            <a:r>
              <a:rPr sz="2116" kern="0" spc="24" dirty="0">
                <a:solidFill>
                  <a:srgbClr val="0066CC"/>
                </a:solidFill>
                <a:latin typeface="Calibri"/>
                <a:cs typeface="Calibri"/>
              </a:rPr>
              <a:t> </a:t>
            </a:r>
            <a:r>
              <a:rPr sz="2116" kern="0" spc="-12" dirty="0">
                <a:solidFill>
                  <a:srgbClr val="0066CC"/>
                </a:solidFill>
                <a:latin typeface="Calibri"/>
                <a:cs typeface="Calibri"/>
              </a:rPr>
              <a:t>cases;</a:t>
            </a:r>
            <a:endParaRPr sz="2116" kern="0" dirty="0">
              <a:solidFill>
                <a:sysClr val="windowText" lastClr="000000"/>
              </a:solidFill>
              <a:latin typeface="Calibri"/>
              <a:cs typeface="Calibri"/>
            </a:endParaRPr>
          </a:p>
          <a:p>
            <a:pPr marL="15356" marR="33782" defTabSz="1105601">
              <a:lnSpc>
                <a:spcPts val="2152"/>
              </a:lnSpc>
              <a:spcBef>
                <a:spcPts val="1004"/>
              </a:spcBef>
            </a:pPr>
            <a:r>
              <a:rPr sz="2116" kern="0" dirty="0">
                <a:solidFill>
                  <a:srgbClr val="0066CC"/>
                </a:solidFill>
                <a:latin typeface="Calibri"/>
                <a:cs typeface="Calibri"/>
              </a:rPr>
              <a:t>leveraging</a:t>
            </a:r>
            <a:r>
              <a:rPr sz="2116" kern="0" spc="-12" dirty="0">
                <a:solidFill>
                  <a:srgbClr val="0066CC"/>
                </a:solidFill>
                <a:latin typeface="Calibri"/>
                <a:cs typeface="Calibri"/>
              </a:rPr>
              <a:t> </a:t>
            </a:r>
            <a:r>
              <a:rPr sz="2116" kern="0" dirty="0">
                <a:solidFill>
                  <a:srgbClr val="0066CC"/>
                </a:solidFill>
                <a:latin typeface="Calibri"/>
                <a:cs typeface="Calibri"/>
              </a:rPr>
              <a:t>the outcomes</a:t>
            </a:r>
            <a:r>
              <a:rPr sz="2116" kern="0" spc="-6" dirty="0">
                <a:solidFill>
                  <a:srgbClr val="0066CC"/>
                </a:solidFill>
                <a:latin typeface="Calibri"/>
                <a:cs typeface="Calibri"/>
              </a:rPr>
              <a:t> </a:t>
            </a:r>
            <a:r>
              <a:rPr sz="2116" kern="0" dirty="0">
                <a:solidFill>
                  <a:srgbClr val="0066CC"/>
                </a:solidFill>
                <a:latin typeface="Calibri"/>
                <a:cs typeface="Calibri"/>
              </a:rPr>
              <a:t>of</a:t>
            </a:r>
            <a:r>
              <a:rPr sz="2116" kern="0" spc="6" dirty="0">
                <a:solidFill>
                  <a:srgbClr val="0066CC"/>
                </a:solidFill>
                <a:latin typeface="Calibri"/>
                <a:cs typeface="Calibri"/>
              </a:rPr>
              <a:t> </a:t>
            </a:r>
            <a:r>
              <a:rPr sz="2116" kern="0" dirty="0">
                <a:solidFill>
                  <a:srgbClr val="0066CC"/>
                </a:solidFill>
                <a:latin typeface="Calibri"/>
                <a:cs typeface="Calibri"/>
              </a:rPr>
              <a:t>several national and European</a:t>
            </a:r>
            <a:r>
              <a:rPr sz="2116" kern="0" spc="-6" dirty="0">
                <a:solidFill>
                  <a:srgbClr val="0066CC"/>
                </a:solidFill>
                <a:latin typeface="Calibri"/>
                <a:cs typeface="Calibri"/>
              </a:rPr>
              <a:t> </a:t>
            </a:r>
            <a:r>
              <a:rPr sz="2116" kern="0" dirty="0">
                <a:solidFill>
                  <a:srgbClr val="0066CC"/>
                </a:solidFill>
                <a:latin typeface="Calibri"/>
                <a:cs typeface="Calibri"/>
              </a:rPr>
              <a:t>cloud projects where</a:t>
            </a:r>
            <a:r>
              <a:rPr sz="2116" kern="0" spc="-6" dirty="0">
                <a:solidFill>
                  <a:srgbClr val="0066CC"/>
                </a:solidFill>
                <a:latin typeface="Calibri"/>
                <a:cs typeface="Calibri"/>
              </a:rPr>
              <a:t> </a:t>
            </a:r>
            <a:r>
              <a:rPr sz="2116" kern="0" spc="-24" dirty="0">
                <a:solidFill>
                  <a:srgbClr val="0066CC"/>
                </a:solidFill>
                <a:latin typeface="Calibri"/>
                <a:cs typeface="Calibri"/>
              </a:rPr>
              <a:t>INFN </a:t>
            </a:r>
            <a:r>
              <a:rPr sz="2116" kern="0" dirty="0">
                <a:solidFill>
                  <a:srgbClr val="0066CC"/>
                </a:solidFill>
                <a:latin typeface="Calibri"/>
                <a:cs typeface="Calibri"/>
              </a:rPr>
              <a:t>actively</a:t>
            </a:r>
            <a:r>
              <a:rPr sz="2116" kern="0" spc="-12" dirty="0">
                <a:solidFill>
                  <a:srgbClr val="0066CC"/>
                </a:solidFill>
                <a:latin typeface="Calibri"/>
                <a:cs typeface="Calibri"/>
              </a:rPr>
              <a:t> participated.</a:t>
            </a:r>
            <a:endParaRPr sz="2116" kern="0" dirty="0">
              <a:solidFill>
                <a:sysClr val="windowText" lastClr="000000"/>
              </a:solidFill>
              <a:latin typeface="Calibri"/>
              <a:cs typeface="Calibri"/>
            </a:endParaRPr>
          </a:p>
        </p:txBody>
      </p:sp>
      <p:sp>
        <p:nvSpPr>
          <p:cNvPr id="18" name="object 18"/>
          <p:cNvSpPr txBox="1"/>
          <p:nvPr/>
        </p:nvSpPr>
        <p:spPr>
          <a:xfrm>
            <a:off x="9573960" y="6471913"/>
            <a:ext cx="2019972" cy="201582"/>
          </a:xfrm>
          <a:prstGeom prst="rect">
            <a:avLst/>
          </a:prstGeom>
        </p:spPr>
        <p:txBody>
          <a:bodyPr vert="horz" wrap="square" lIns="0" tIns="15355" rIns="0" bIns="0" rtlCol="0">
            <a:spAutoFit/>
          </a:bodyPr>
          <a:lstStyle/>
          <a:p>
            <a:pPr marL="15356" defTabSz="1105601">
              <a:spcBef>
                <a:spcPts val="121"/>
              </a:spcBef>
              <a:tabLst>
                <a:tab pos="1911768" algn="l"/>
              </a:tabLst>
            </a:pPr>
            <a:r>
              <a:rPr sz="1209" b="1" kern="0" spc="-12" dirty="0">
                <a:solidFill>
                  <a:srgbClr val="004485"/>
                </a:solidFill>
                <a:latin typeface="Calibri"/>
                <a:cs typeface="Calibri"/>
              </a:rPr>
              <a:t>https:</a:t>
            </a:r>
            <a:r>
              <a:rPr sz="1209" b="1" kern="0" spc="-12" dirty="0">
                <a:solidFill>
                  <a:srgbClr val="004485"/>
                </a:solidFill>
                <a:latin typeface="Calibri"/>
                <a:cs typeface="Calibri"/>
                <a:hlinkClick r:id="rId4"/>
              </a:rPr>
              <a:t>//w</a:t>
            </a:r>
            <a:r>
              <a:rPr sz="1209" b="1" kern="0" spc="-12" dirty="0">
                <a:solidFill>
                  <a:srgbClr val="004485"/>
                </a:solidFill>
                <a:latin typeface="Calibri"/>
                <a:cs typeface="Calibri"/>
              </a:rPr>
              <a:t>ww</a:t>
            </a:r>
            <a:r>
              <a:rPr sz="1209" b="1" kern="0" spc="-12" dirty="0">
                <a:solidFill>
                  <a:srgbClr val="004485"/>
                </a:solidFill>
                <a:latin typeface="Calibri"/>
                <a:cs typeface="Calibri"/>
                <a:hlinkClick r:id="rId4"/>
              </a:rPr>
              <a:t>.cloud.infn.it</a:t>
            </a:r>
            <a:r>
              <a:rPr sz="1209" b="1" kern="0" dirty="0">
                <a:solidFill>
                  <a:srgbClr val="004485"/>
                </a:solidFill>
                <a:latin typeface="Calibri"/>
                <a:cs typeface="Calibri"/>
              </a:rPr>
              <a:t>	</a:t>
            </a:r>
            <a:endParaRPr sz="1451" kern="0" dirty="0">
              <a:solidFill>
                <a:sysClr val="windowText" lastClr="000000"/>
              </a:solidFill>
              <a:latin typeface="Times New Roman"/>
              <a:cs typeface="Times New Roman"/>
            </a:endParaRPr>
          </a:p>
        </p:txBody>
      </p:sp>
      <p:sp>
        <p:nvSpPr>
          <p:cNvPr id="19" name="object 19"/>
          <p:cNvSpPr txBox="1"/>
          <p:nvPr/>
        </p:nvSpPr>
        <p:spPr>
          <a:xfrm>
            <a:off x="1195982" y="3896468"/>
            <a:ext cx="144339" cy="262083"/>
          </a:xfrm>
          <a:prstGeom prst="rect">
            <a:avLst/>
          </a:prstGeom>
        </p:spPr>
        <p:txBody>
          <a:bodyPr vert="horz" wrap="square" lIns="0" tIns="19962" rIns="0" bIns="0" rtlCol="0">
            <a:spAutoFit/>
          </a:bodyPr>
          <a:lstStyle/>
          <a:p>
            <a:pPr marL="15356" defTabSz="1105601">
              <a:spcBef>
                <a:spcPts val="157"/>
              </a:spcBef>
            </a:pPr>
            <a:r>
              <a:rPr sz="1572" kern="0" spc="18" dirty="0">
                <a:solidFill>
                  <a:sysClr val="windowText" lastClr="000000"/>
                </a:solidFill>
                <a:latin typeface="Arial"/>
                <a:cs typeface="Arial"/>
              </a:rPr>
              <a:t>–</a:t>
            </a:r>
            <a:endParaRPr sz="1572" kern="0">
              <a:solidFill>
                <a:sysClr val="windowText" lastClr="000000"/>
              </a:solidFill>
              <a:latin typeface="Arial"/>
              <a:cs typeface="Arial"/>
            </a:endParaRPr>
          </a:p>
        </p:txBody>
      </p:sp>
      <p:sp>
        <p:nvSpPr>
          <p:cNvPr id="20" name="object 20"/>
          <p:cNvSpPr txBox="1"/>
          <p:nvPr/>
        </p:nvSpPr>
        <p:spPr>
          <a:xfrm>
            <a:off x="1195982" y="4572433"/>
            <a:ext cx="144339" cy="262083"/>
          </a:xfrm>
          <a:prstGeom prst="rect">
            <a:avLst/>
          </a:prstGeom>
        </p:spPr>
        <p:txBody>
          <a:bodyPr vert="horz" wrap="square" lIns="0" tIns="19962" rIns="0" bIns="0" rtlCol="0">
            <a:spAutoFit/>
          </a:bodyPr>
          <a:lstStyle/>
          <a:p>
            <a:pPr marL="15356" defTabSz="1105601">
              <a:spcBef>
                <a:spcPts val="157"/>
              </a:spcBef>
            </a:pPr>
            <a:r>
              <a:rPr sz="1572" kern="0" spc="18" dirty="0">
                <a:solidFill>
                  <a:sysClr val="windowText" lastClr="000000"/>
                </a:solidFill>
                <a:latin typeface="Arial"/>
                <a:cs typeface="Arial"/>
              </a:rPr>
              <a:t>–</a:t>
            </a:r>
            <a:endParaRPr sz="1572" kern="0">
              <a:solidFill>
                <a:sysClr val="windowText" lastClr="000000"/>
              </a:solidFill>
              <a:latin typeface="Arial"/>
              <a:cs typeface="Arial"/>
            </a:endParaRPr>
          </a:p>
        </p:txBody>
      </p:sp>
      <p:sp>
        <p:nvSpPr>
          <p:cNvPr id="21" name="object 21"/>
          <p:cNvSpPr txBox="1"/>
          <p:nvPr/>
        </p:nvSpPr>
        <p:spPr>
          <a:xfrm>
            <a:off x="680203" y="5346333"/>
            <a:ext cx="138196" cy="177566"/>
          </a:xfrm>
          <a:prstGeom prst="rect">
            <a:avLst/>
          </a:prstGeom>
        </p:spPr>
        <p:txBody>
          <a:bodyPr vert="horz" wrap="square" lIns="0" tIns="19194" rIns="0" bIns="0" rtlCol="0">
            <a:spAutoFit/>
          </a:bodyPr>
          <a:lstStyle/>
          <a:p>
            <a:pPr marL="15356" defTabSz="1105601">
              <a:spcBef>
                <a:spcPts val="151"/>
              </a:spcBef>
            </a:pPr>
            <a:r>
              <a:rPr sz="1028" kern="0" spc="224" dirty="0">
                <a:solidFill>
                  <a:sysClr val="windowText" lastClr="000000"/>
                </a:solidFill>
                <a:latin typeface="Arial"/>
                <a:cs typeface="Arial"/>
              </a:rPr>
              <a:t>●</a:t>
            </a:r>
            <a:endParaRPr sz="1028" kern="0">
              <a:solidFill>
                <a:sysClr val="windowText" lastClr="000000"/>
              </a:solidFill>
              <a:latin typeface="Arial"/>
              <a:cs typeface="Arial"/>
            </a:endParaRPr>
          </a:p>
        </p:txBody>
      </p:sp>
      <p:sp>
        <p:nvSpPr>
          <p:cNvPr id="22" name="object 22"/>
          <p:cNvSpPr txBox="1"/>
          <p:nvPr/>
        </p:nvSpPr>
        <p:spPr>
          <a:xfrm>
            <a:off x="1067153" y="5221418"/>
            <a:ext cx="7958580" cy="383013"/>
          </a:xfrm>
          <a:prstGeom prst="rect">
            <a:avLst/>
          </a:prstGeom>
        </p:spPr>
        <p:txBody>
          <a:bodyPr vert="horz" wrap="square" lIns="0" tIns="19962" rIns="0" bIns="0" rtlCol="0">
            <a:spAutoFit/>
          </a:bodyPr>
          <a:lstStyle/>
          <a:p>
            <a:pPr marL="15356" defTabSz="1105601">
              <a:spcBef>
                <a:spcPts val="157"/>
              </a:spcBef>
            </a:pPr>
            <a:r>
              <a:rPr sz="2358" kern="0" dirty="0">
                <a:solidFill>
                  <a:srgbClr val="004485"/>
                </a:solidFill>
                <a:latin typeface="Calibri"/>
                <a:cs typeface="Calibri"/>
              </a:rPr>
              <a:t>INFN</a:t>
            </a:r>
            <a:r>
              <a:rPr sz="2358" kern="0" spc="18" dirty="0">
                <a:solidFill>
                  <a:srgbClr val="004485"/>
                </a:solidFill>
                <a:latin typeface="Calibri"/>
                <a:cs typeface="Calibri"/>
              </a:rPr>
              <a:t> </a:t>
            </a:r>
            <a:r>
              <a:rPr sz="2358" kern="0" dirty="0">
                <a:solidFill>
                  <a:srgbClr val="004485"/>
                </a:solidFill>
                <a:latin typeface="Calibri"/>
                <a:cs typeface="Calibri"/>
              </a:rPr>
              <a:t>Cloud</a:t>
            </a:r>
            <a:r>
              <a:rPr sz="2358" kern="0" spc="18" dirty="0">
                <a:solidFill>
                  <a:srgbClr val="004485"/>
                </a:solidFill>
                <a:latin typeface="Calibri"/>
                <a:cs typeface="Calibri"/>
              </a:rPr>
              <a:t> </a:t>
            </a:r>
            <a:r>
              <a:rPr sz="2358" kern="0" dirty="0">
                <a:solidFill>
                  <a:srgbClr val="004485"/>
                </a:solidFill>
                <a:latin typeface="Calibri"/>
                <a:cs typeface="Calibri"/>
              </a:rPr>
              <a:t>was</a:t>
            </a:r>
            <a:r>
              <a:rPr sz="2358" kern="0" spc="18" dirty="0">
                <a:solidFill>
                  <a:srgbClr val="004485"/>
                </a:solidFill>
                <a:latin typeface="Calibri"/>
                <a:cs typeface="Calibri"/>
              </a:rPr>
              <a:t> </a:t>
            </a:r>
            <a:r>
              <a:rPr sz="2358" kern="0" dirty="0">
                <a:solidFill>
                  <a:srgbClr val="004485"/>
                </a:solidFill>
                <a:latin typeface="Calibri"/>
                <a:cs typeface="Calibri"/>
              </a:rPr>
              <a:t>officially</a:t>
            </a:r>
            <a:r>
              <a:rPr sz="2358" kern="0" spc="12" dirty="0">
                <a:solidFill>
                  <a:srgbClr val="004485"/>
                </a:solidFill>
                <a:latin typeface="Calibri"/>
                <a:cs typeface="Calibri"/>
              </a:rPr>
              <a:t> </a:t>
            </a:r>
            <a:r>
              <a:rPr sz="2358" kern="0" dirty="0">
                <a:solidFill>
                  <a:srgbClr val="004485"/>
                </a:solidFill>
                <a:latin typeface="Calibri"/>
                <a:cs typeface="Calibri"/>
              </a:rPr>
              <a:t>made</a:t>
            </a:r>
            <a:r>
              <a:rPr sz="2358" kern="0" spc="18" dirty="0">
                <a:solidFill>
                  <a:srgbClr val="004485"/>
                </a:solidFill>
                <a:latin typeface="Calibri"/>
                <a:cs typeface="Calibri"/>
              </a:rPr>
              <a:t> </a:t>
            </a:r>
            <a:r>
              <a:rPr sz="2358" kern="0" dirty="0">
                <a:solidFill>
                  <a:srgbClr val="004485"/>
                </a:solidFill>
                <a:latin typeface="Calibri"/>
                <a:cs typeface="Calibri"/>
              </a:rPr>
              <a:t>available</a:t>
            </a:r>
            <a:r>
              <a:rPr sz="2358" kern="0" spc="12" dirty="0">
                <a:solidFill>
                  <a:srgbClr val="004485"/>
                </a:solidFill>
                <a:latin typeface="Calibri"/>
                <a:cs typeface="Calibri"/>
              </a:rPr>
              <a:t> </a:t>
            </a:r>
            <a:r>
              <a:rPr sz="2358" kern="0" dirty="0">
                <a:solidFill>
                  <a:srgbClr val="004485"/>
                </a:solidFill>
                <a:latin typeface="Calibri"/>
                <a:cs typeface="Calibri"/>
              </a:rPr>
              <a:t>to users</a:t>
            </a:r>
            <a:r>
              <a:rPr sz="2358" kern="0" spc="30" dirty="0">
                <a:solidFill>
                  <a:srgbClr val="004485"/>
                </a:solidFill>
                <a:latin typeface="Calibri"/>
                <a:cs typeface="Calibri"/>
              </a:rPr>
              <a:t> </a:t>
            </a:r>
            <a:r>
              <a:rPr sz="2358" kern="0" dirty="0">
                <a:solidFill>
                  <a:srgbClr val="004485"/>
                </a:solidFill>
                <a:latin typeface="Calibri"/>
                <a:cs typeface="Calibri"/>
              </a:rPr>
              <a:t>in</a:t>
            </a:r>
            <a:r>
              <a:rPr sz="2358" kern="0" spc="18" dirty="0">
                <a:solidFill>
                  <a:srgbClr val="004485"/>
                </a:solidFill>
                <a:latin typeface="Calibri"/>
                <a:cs typeface="Calibri"/>
              </a:rPr>
              <a:t> </a:t>
            </a:r>
            <a:r>
              <a:rPr sz="2358" kern="0" dirty="0">
                <a:solidFill>
                  <a:srgbClr val="004485"/>
                </a:solidFill>
                <a:latin typeface="Calibri"/>
                <a:cs typeface="Calibri"/>
              </a:rPr>
              <a:t>March</a:t>
            </a:r>
            <a:r>
              <a:rPr sz="2358" kern="0" spc="24" dirty="0">
                <a:solidFill>
                  <a:srgbClr val="004485"/>
                </a:solidFill>
                <a:latin typeface="Calibri"/>
                <a:cs typeface="Calibri"/>
              </a:rPr>
              <a:t> </a:t>
            </a:r>
            <a:r>
              <a:rPr sz="2358" kern="0" spc="-12" dirty="0">
                <a:solidFill>
                  <a:srgbClr val="004485"/>
                </a:solidFill>
                <a:latin typeface="Calibri"/>
                <a:cs typeface="Calibri"/>
              </a:rPr>
              <a:t>2021.</a:t>
            </a:r>
            <a:endParaRPr sz="2358" kern="0">
              <a:solidFill>
                <a:sysClr val="windowText" lastClr="000000"/>
              </a:solidFill>
              <a:latin typeface="Calibri"/>
              <a:cs typeface="Calibri"/>
            </a:endParaRPr>
          </a:p>
        </p:txBody>
      </p:sp>
      <p:sp>
        <p:nvSpPr>
          <p:cNvPr id="23" name="object 23"/>
          <p:cNvSpPr txBox="1"/>
          <p:nvPr/>
        </p:nvSpPr>
        <p:spPr>
          <a:xfrm>
            <a:off x="10384097" y="1970101"/>
            <a:ext cx="1540123" cy="622273"/>
          </a:xfrm>
          <a:prstGeom prst="rect">
            <a:avLst/>
          </a:prstGeom>
          <a:ln w="18359">
            <a:solidFill>
              <a:srgbClr val="295F99"/>
            </a:solidFill>
          </a:ln>
        </p:spPr>
        <p:txBody>
          <a:bodyPr vert="horz" wrap="square" lIns="0" tIns="57582" rIns="0" bIns="0" rtlCol="0">
            <a:spAutoFit/>
          </a:bodyPr>
          <a:lstStyle/>
          <a:p>
            <a:pPr marL="120541" marR="432259" defTabSz="1105601">
              <a:lnSpc>
                <a:spcPct val="83600"/>
              </a:lnSpc>
              <a:spcBef>
                <a:spcPts val="453"/>
              </a:spcBef>
            </a:pPr>
            <a:r>
              <a:rPr sz="1088" b="1" kern="0" dirty="0">
                <a:solidFill>
                  <a:srgbClr val="295F99"/>
                </a:solidFill>
                <a:latin typeface="Calibri"/>
                <a:cs typeface="Calibri"/>
              </a:rPr>
              <a:t>Cloud</a:t>
            </a:r>
            <a:r>
              <a:rPr sz="1088" b="1" kern="0" spc="-42" dirty="0">
                <a:solidFill>
                  <a:srgbClr val="295F99"/>
                </a:solidFill>
                <a:latin typeface="Calibri"/>
                <a:cs typeface="Calibri"/>
              </a:rPr>
              <a:t> </a:t>
            </a:r>
            <a:r>
              <a:rPr sz="1088" b="1" kern="0" dirty="0">
                <a:solidFill>
                  <a:srgbClr val="295F99"/>
                </a:solidFill>
                <a:latin typeface="Calibri"/>
                <a:cs typeface="Calibri"/>
              </a:rPr>
              <a:t>at</a:t>
            </a:r>
            <a:r>
              <a:rPr sz="1088" b="1" kern="0" spc="-30" dirty="0">
                <a:solidFill>
                  <a:srgbClr val="295F99"/>
                </a:solidFill>
                <a:latin typeface="Calibri"/>
                <a:cs typeface="Calibri"/>
              </a:rPr>
              <a:t> </a:t>
            </a:r>
            <a:r>
              <a:rPr sz="1088" b="1" kern="0" spc="-24" dirty="0">
                <a:solidFill>
                  <a:srgbClr val="295F99"/>
                </a:solidFill>
                <a:latin typeface="Calibri"/>
                <a:cs typeface="Calibri"/>
              </a:rPr>
              <a:t>CNAF</a:t>
            </a:r>
            <a:r>
              <a:rPr sz="1088" b="1" kern="0" dirty="0">
                <a:solidFill>
                  <a:srgbClr val="295F99"/>
                </a:solidFill>
                <a:latin typeface="Calibri"/>
                <a:cs typeface="Calibri"/>
              </a:rPr>
              <a:t> Cloud</a:t>
            </a:r>
            <a:r>
              <a:rPr sz="1088" b="1" kern="0" spc="-42" dirty="0">
                <a:solidFill>
                  <a:srgbClr val="295F99"/>
                </a:solidFill>
                <a:latin typeface="Calibri"/>
                <a:cs typeface="Calibri"/>
              </a:rPr>
              <a:t> </a:t>
            </a:r>
            <a:r>
              <a:rPr sz="1088" b="1" kern="0" dirty="0">
                <a:solidFill>
                  <a:srgbClr val="295F99"/>
                </a:solidFill>
                <a:latin typeface="Calibri"/>
                <a:cs typeface="Calibri"/>
              </a:rPr>
              <a:t>at</a:t>
            </a:r>
            <a:r>
              <a:rPr sz="1088" b="1" kern="0" spc="-30" dirty="0">
                <a:solidFill>
                  <a:srgbClr val="295F99"/>
                </a:solidFill>
                <a:latin typeface="Calibri"/>
                <a:cs typeface="Calibri"/>
              </a:rPr>
              <a:t> </a:t>
            </a:r>
            <a:r>
              <a:rPr sz="1088" b="1" kern="0" spc="-24" dirty="0">
                <a:solidFill>
                  <a:srgbClr val="295F99"/>
                </a:solidFill>
                <a:latin typeface="Calibri"/>
                <a:cs typeface="Calibri"/>
              </a:rPr>
              <a:t>Bari</a:t>
            </a:r>
            <a:r>
              <a:rPr sz="1088" b="1" kern="0" spc="605" dirty="0">
                <a:solidFill>
                  <a:srgbClr val="295F99"/>
                </a:solidFill>
                <a:latin typeface="Calibri"/>
                <a:cs typeface="Calibri"/>
              </a:rPr>
              <a:t> </a:t>
            </a:r>
            <a:r>
              <a:rPr sz="1088" b="1" kern="0" spc="-12" dirty="0">
                <a:solidFill>
                  <a:srgbClr val="295F99"/>
                </a:solidFill>
                <a:latin typeface="Calibri"/>
                <a:cs typeface="Calibri"/>
              </a:rPr>
              <a:t>CloudVeneto</a:t>
            </a:r>
            <a:r>
              <a:rPr sz="1088" b="1" kern="0" dirty="0">
                <a:solidFill>
                  <a:srgbClr val="295F99"/>
                </a:solidFill>
                <a:latin typeface="Calibri"/>
                <a:cs typeface="Calibri"/>
              </a:rPr>
              <a:t> Cloud</a:t>
            </a:r>
            <a:r>
              <a:rPr sz="1088" b="1" kern="0" spc="-30" dirty="0">
                <a:solidFill>
                  <a:srgbClr val="295F99"/>
                </a:solidFill>
                <a:latin typeface="Calibri"/>
                <a:cs typeface="Calibri"/>
              </a:rPr>
              <a:t> </a:t>
            </a:r>
            <a:r>
              <a:rPr sz="1088" b="1" kern="0" dirty="0">
                <a:solidFill>
                  <a:srgbClr val="295F99"/>
                </a:solidFill>
                <a:latin typeface="Calibri"/>
                <a:cs typeface="Calibri"/>
              </a:rPr>
              <a:t>at</a:t>
            </a:r>
            <a:r>
              <a:rPr sz="1088" b="1" kern="0" spc="-30" dirty="0">
                <a:solidFill>
                  <a:srgbClr val="295F99"/>
                </a:solidFill>
                <a:latin typeface="Calibri"/>
                <a:cs typeface="Calibri"/>
              </a:rPr>
              <a:t> </a:t>
            </a:r>
            <a:r>
              <a:rPr sz="1088" b="1" kern="0" spc="-12" dirty="0">
                <a:solidFill>
                  <a:srgbClr val="295F99"/>
                </a:solidFill>
                <a:latin typeface="Calibri"/>
                <a:cs typeface="Calibri"/>
              </a:rPr>
              <a:t>Torino...</a:t>
            </a:r>
            <a:endParaRPr sz="1088" kern="0">
              <a:solidFill>
                <a:sysClr val="windowText" lastClr="000000"/>
              </a:solidFill>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loud Computing VS Grid Computing | What's the Difference? - SkySilk Cloud  Blog">
            <a:extLst>
              <a:ext uri="{FF2B5EF4-FFF2-40B4-BE49-F238E27FC236}">
                <a16:creationId xmlns:a16="http://schemas.microsoft.com/office/drawing/2014/main" id="{A378930D-8B75-5F5A-029A-0B7D30D4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8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6560" y="353568"/>
            <a:ext cx="8052789" cy="570253"/>
          </a:xfrm>
          <a:prstGeom prst="rect">
            <a:avLst/>
          </a:prstGeom>
        </p:spPr>
        <p:txBody>
          <a:bodyPr vert="horz" wrap="square" lIns="0" tIns="11526" rIns="0" bIns="0" rtlCol="0">
            <a:spAutoFit/>
          </a:bodyPr>
          <a:lstStyle/>
          <a:p>
            <a:pPr marL="2655710">
              <a:spcBef>
                <a:spcPts val="91"/>
              </a:spcBef>
            </a:pPr>
            <a:r>
              <a:rPr spc="145" dirty="0"/>
              <a:t>Concetti</a:t>
            </a:r>
            <a:r>
              <a:rPr spc="100" dirty="0"/>
              <a:t> </a:t>
            </a:r>
            <a:r>
              <a:rPr spc="127" dirty="0"/>
              <a:t>di</a:t>
            </a:r>
            <a:r>
              <a:rPr spc="100" dirty="0"/>
              <a:t> </a:t>
            </a:r>
            <a:r>
              <a:rPr spc="163" dirty="0"/>
              <a:t>Base</a:t>
            </a:r>
          </a:p>
        </p:txBody>
      </p:sp>
      <p:pic>
        <p:nvPicPr>
          <p:cNvPr id="3" name="object 3"/>
          <p:cNvPicPr/>
          <p:nvPr/>
        </p:nvPicPr>
        <p:blipFill>
          <a:blip r:embed="rId2" cstate="print"/>
          <a:stretch>
            <a:fillRect/>
          </a:stretch>
        </p:blipFill>
        <p:spPr>
          <a:xfrm>
            <a:off x="1894755" y="1372751"/>
            <a:ext cx="8479715" cy="5289305"/>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4580" defTabSz="829909">
              <a:lnSpc>
                <a:spcPts val="1479"/>
              </a:lnSpc>
            </a:pPr>
            <a:fld id="{81D60167-4931-47E6-BA6A-407CBD079E47}" type="slidenum">
              <a:rPr kern="0" spc="-23" dirty="0">
                <a:solidFill>
                  <a:prstClr val="white"/>
                </a:solidFill>
              </a:rPr>
              <a:pPr marL="34580" defTabSz="829909">
                <a:lnSpc>
                  <a:spcPts val="1479"/>
                </a:lnSpc>
              </a:pPr>
              <a:t>16</a:t>
            </a:fld>
            <a:endParaRPr kern="0" spc="-23" dirty="0">
              <a:solidFill>
                <a:prstClr val="whit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6560" y="353568"/>
            <a:ext cx="8052789" cy="570253"/>
          </a:xfrm>
          <a:prstGeom prst="rect">
            <a:avLst/>
          </a:prstGeom>
        </p:spPr>
        <p:txBody>
          <a:bodyPr vert="horz" wrap="square" lIns="0" tIns="11526" rIns="0" bIns="0" rtlCol="0">
            <a:spAutoFit/>
          </a:bodyPr>
          <a:lstStyle/>
          <a:p>
            <a:pPr marL="2655710">
              <a:spcBef>
                <a:spcPts val="91"/>
              </a:spcBef>
            </a:pPr>
            <a:r>
              <a:rPr spc="145" dirty="0"/>
              <a:t>Concetti</a:t>
            </a:r>
            <a:r>
              <a:rPr spc="100" dirty="0"/>
              <a:t> </a:t>
            </a:r>
            <a:r>
              <a:rPr spc="127" dirty="0"/>
              <a:t>di</a:t>
            </a:r>
            <a:r>
              <a:rPr spc="100" dirty="0"/>
              <a:t> </a:t>
            </a:r>
            <a:r>
              <a:rPr spc="163" dirty="0"/>
              <a:t>Base</a:t>
            </a:r>
          </a:p>
        </p:txBody>
      </p:sp>
      <p:pic>
        <p:nvPicPr>
          <p:cNvPr id="3" name="object 3"/>
          <p:cNvPicPr/>
          <p:nvPr/>
        </p:nvPicPr>
        <p:blipFill>
          <a:blip r:embed="rId2" cstate="print"/>
          <a:stretch>
            <a:fillRect/>
          </a:stretch>
        </p:blipFill>
        <p:spPr>
          <a:xfrm>
            <a:off x="1872855" y="1371600"/>
            <a:ext cx="8599586" cy="5162518"/>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4580" defTabSz="829909">
              <a:lnSpc>
                <a:spcPts val="1479"/>
              </a:lnSpc>
            </a:pPr>
            <a:fld id="{81D60167-4931-47E6-BA6A-407CBD079E47}" type="slidenum">
              <a:rPr kern="0" spc="-23" dirty="0">
                <a:solidFill>
                  <a:prstClr val="white"/>
                </a:solidFill>
              </a:rPr>
              <a:pPr marL="34580" defTabSz="829909">
                <a:lnSpc>
                  <a:spcPts val="1479"/>
                </a:lnSpc>
              </a:pPr>
              <a:t>17</a:t>
            </a:fld>
            <a:endParaRPr kern="0" spc="-23" dirty="0">
              <a:solidFill>
                <a:prstClr val="whit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6560" y="353568"/>
            <a:ext cx="8052789" cy="570253"/>
          </a:xfrm>
          <a:prstGeom prst="rect">
            <a:avLst/>
          </a:prstGeom>
        </p:spPr>
        <p:txBody>
          <a:bodyPr vert="horz" wrap="square" lIns="0" tIns="11526" rIns="0" bIns="0" rtlCol="0">
            <a:spAutoFit/>
          </a:bodyPr>
          <a:lstStyle/>
          <a:p>
            <a:pPr marL="2655710">
              <a:spcBef>
                <a:spcPts val="91"/>
              </a:spcBef>
            </a:pPr>
            <a:r>
              <a:rPr spc="145" dirty="0"/>
              <a:t>Concetti</a:t>
            </a:r>
            <a:r>
              <a:rPr spc="100" dirty="0"/>
              <a:t> </a:t>
            </a:r>
            <a:r>
              <a:rPr spc="127" dirty="0"/>
              <a:t>di</a:t>
            </a:r>
            <a:r>
              <a:rPr spc="100" dirty="0"/>
              <a:t> </a:t>
            </a:r>
            <a:r>
              <a:rPr spc="163" dirty="0"/>
              <a:t>Base</a:t>
            </a:r>
          </a:p>
        </p:txBody>
      </p:sp>
      <p:pic>
        <p:nvPicPr>
          <p:cNvPr id="3" name="object 3"/>
          <p:cNvPicPr/>
          <p:nvPr/>
        </p:nvPicPr>
        <p:blipFill>
          <a:blip r:embed="rId2" cstate="print"/>
          <a:stretch>
            <a:fillRect/>
          </a:stretch>
        </p:blipFill>
        <p:spPr>
          <a:xfrm>
            <a:off x="1781799" y="1437298"/>
            <a:ext cx="8560398" cy="5092209"/>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4580" defTabSz="829909">
              <a:lnSpc>
                <a:spcPts val="1479"/>
              </a:lnSpc>
            </a:pPr>
            <a:fld id="{81D60167-4931-47E6-BA6A-407CBD079E47}" type="slidenum">
              <a:rPr kern="0" spc="-23" dirty="0">
                <a:solidFill>
                  <a:prstClr val="white"/>
                </a:solidFill>
              </a:rPr>
              <a:pPr marL="34580" defTabSz="829909">
                <a:lnSpc>
                  <a:spcPts val="1479"/>
                </a:lnSpc>
              </a:pPr>
              <a:t>18</a:t>
            </a:fld>
            <a:endParaRPr kern="0" spc="-23" dirty="0">
              <a:solidFill>
                <a:prstClr val="whit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6560" y="353568"/>
            <a:ext cx="8052789" cy="570253"/>
          </a:xfrm>
          <a:prstGeom prst="rect">
            <a:avLst/>
          </a:prstGeom>
        </p:spPr>
        <p:txBody>
          <a:bodyPr vert="horz" wrap="square" lIns="0" tIns="11526" rIns="0" bIns="0" rtlCol="0">
            <a:spAutoFit/>
          </a:bodyPr>
          <a:lstStyle/>
          <a:p>
            <a:pPr marL="2655710">
              <a:spcBef>
                <a:spcPts val="91"/>
              </a:spcBef>
            </a:pPr>
            <a:r>
              <a:rPr spc="145" dirty="0"/>
              <a:t>Concetti</a:t>
            </a:r>
            <a:r>
              <a:rPr spc="100" dirty="0"/>
              <a:t> </a:t>
            </a:r>
            <a:r>
              <a:rPr spc="127" dirty="0"/>
              <a:t>di</a:t>
            </a:r>
            <a:r>
              <a:rPr spc="100" dirty="0"/>
              <a:t> </a:t>
            </a:r>
            <a:r>
              <a:rPr spc="163" dirty="0"/>
              <a:t>Base</a:t>
            </a:r>
          </a:p>
        </p:txBody>
      </p:sp>
      <p:pic>
        <p:nvPicPr>
          <p:cNvPr id="3" name="object 3"/>
          <p:cNvPicPr/>
          <p:nvPr/>
        </p:nvPicPr>
        <p:blipFill>
          <a:blip r:embed="rId2" cstate="print"/>
          <a:stretch>
            <a:fillRect/>
          </a:stretch>
        </p:blipFill>
        <p:spPr>
          <a:xfrm>
            <a:off x="1899365" y="1437298"/>
            <a:ext cx="8377133" cy="4806363"/>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4580" defTabSz="829909">
              <a:lnSpc>
                <a:spcPts val="1479"/>
              </a:lnSpc>
            </a:pPr>
            <a:fld id="{81D60167-4931-47E6-BA6A-407CBD079E47}" type="slidenum">
              <a:rPr kern="0" spc="-23" dirty="0">
                <a:solidFill>
                  <a:prstClr val="white"/>
                </a:solidFill>
              </a:rPr>
              <a:pPr marL="34580" defTabSz="829909">
                <a:lnSpc>
                  <a:spcPts val="1479"/>
                </a:lnSpc>
              </a:pPr>
              <a:t>19</a:t>
            </a:fld>
            <a:endParaRPr kern="0" spc="-23" dirty="0">
              <a:solidFill>
                <a:prstClr val="whit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081DE-FEBA-E101-539F-7828D447EC11}"/>
              </a:ext>
            </a:extLst>
          </p:cNvPr>
          <p:cNvSpPr>
            <a:spLocks noGrp="1"/>
          </p:cNvSpPr>
          <p:nvPr>
            <p:ph type="title"/>
          </p:nvPr>
        </p:nvSpPr>
        <p:spPr/>
        <p:txBody>
          <a:bodyPr/>
          <a:lstStyle/>
          <a:p>
            <a:r>
              <a:rPr lang="en-GB" dirty="0"/>
              <a:t>Chi </a:t>
            </a:r>
            <a:r>
              <a:rPr lang="en-GB" dirty="0" err="1"/>
              <a:t>sono</a:t>
            </a:r>
            <a:r>
              <a:rPr lang="en-GB" dirty="0"/>
              <a:t>?</a:t>
            </a:r>
          </a:p>
        </p:txBody>
      </p:sp>
      <p:sp>
        <p:nvSpPr>
          <p:cNvPr id="3" name="Segnaposto contenuto 2">
            <a:extLst>
              <a:ext uri="{FF2B5EF4-FFF2-40B4-BE49-F238E27FC236}">
                <a16:creationId xmlns:a16="http://schemas.microsoft.com/office/drawing/2014/main" id="{8EFBB4EF-5F6B-4D78-4C00-AFAA0F3C5DA3}"/>
              </a:ext>
            </a:extLst>
          </p:cNvPr>
          <p:cNvSpPr>
            <a:spLocks noGrp="1"/>
          </p:cNvSpPr>
          <p:nvPr>
            <p:ph idx="1"/>
          </p:nvPr>
        </p:nvSpPr>
        <p:spPr>
          <a:xfrm>
            <a:off x="464234" y="1603718"/>
            <a:ext cx="11317458" cy="4881488"/>
          </a:xfrm>
        </p:spPr>
        <p:txBody>
          <a:bodyPr/>
          <a:lstStyle/>
          <a:p>
            <a:r>
              <a:rPr lang="it-IT" dirty="0"/>
              <a:t>Laureato in fisica nel 2004 in CMS, mi occupo di calcolo scientifico da allora</a:t>
            </a:r>
          </a:p>
          <a:p>
            <a:r>
              <a:rPr lang="it-IT" dirty="0"/>
              <a:t>Non solo a servizio della fisica, ma anche di altre scienze</a:t>
            </a:r>
          </a:p>
          <a:p>
            <a:r>
              <a:rPr lang="it-IT" dirty="0"/>
              <a:t>Partecipa ad attività di R&amp;D sia su progetti interni che in progetti competitivi finanziati </a:t>
            </a:r>
          </a:p>
          <a:p>
            <a:r>
              <a:rPr lang="it-IT" dirty="0"/>
              <a:t>Si occupa di progettazione e implementazione di architetture di </a:t>
            </a:r>
            <a:r>
              <a:rPr lang="it-IT" dirty="0" err="1"/>
              <a:t>distributed</a:t>
            </a:r>
            <a:r>
              <a:rPr lang="it-IT" dirty="0"/>
              <a:t> and cloud computing and storage</a:t>
            </a:r>
          </a:p>
          <a:p>
            <a:r>
              <a:rPr lang="it-IT" dirty="0"/>
              <a:t>Responsabile tecnico del data center </a:t>
            </a:r>
            <a:r>
              <a:rPr lang="it-IT" dirty="0" err="1"/>
              <a:t>ReCaS</a:t>
            </a:r>
            <a:r>
              <a:rPr lang="it-IT" dirty="0"/>
              <a:t>-Bari</a:t>
            </a:r>
          </a:p>
          <a:p>
            <a:r>
              <a:rPr lang="it-IT" dirty="0"/>
              <a:t>Responsabile INFN del progetto </a:t>
            </a:r>
            <a:r>
              <a:rPr lang="it-IT" dirty="0" err="1"/>
              <a:t>Terabit</a:t>
            </a:r>
            <a:r>
              <a:rPr lang="it-IT" dirty="0"/>
              <a:t> e di un po’ di altri progetti R&amp;D Europei</a:t>
            </a:r>
          </a:p>
        </p:txBody>
      </p:sp>
    </p:spTree>
    <p:extLst>
      <p:ext uri="{BB962C8B-B14F-4D97-AF65-F5344CB8AC3E}">
        <p14:creationId xmlns:p14="http://schemas.microsoft.com/office/powerpoint/2010/main" val="153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3"/>
          <p:cNvSpPr>
            <a:spLocks noGrp="1"/>
          </p:cNvSpPr>
          <p:nvPr>
            <p:ph type="sldNum" sz="quarter" idx="10"/>
          </p:nvPr>
        </p:nvSpPr>
        <p:spPr/>
        <p:txBody>
          <a:bodyPr/>
          <a:lstStyle/>
          <a:p>
            <a:pPr defTabSz="914400" fontAlgn="base">
              <a:spcBef>
                <a:spcPct val="0"/>
              </a:spcBef>
              <a:spcAft>
                <a:spcPct val="0"/>
              </a:spcAft>
            </a:pPr>
            <a:fld id="{CB2139C6-DA18-3E4F-9427-9E150A1D0BB9}" type="slidenum">
              <a:rPr lang="en-US">
                <a:ea typeface="ＭＳ Ｐゴシック" charset="0"/>
                <a:cs typeface="Arial" charset="0"/>
              </a:rPr>
              <a:pPr defTabSz="914400" fontAlgn="base">
                <a:spcBef>
                  <a:spcPct val="0"/>
                </a:spcBef>
                <a:spcAft>
                  <a:spcPct val="0"/>
                </a:spcAft>
              </a:pPr>
              <a:t>20</a:t>
            </a:fld>
            <a:endParaRPr lang="en-US">
              <a:ea typeface="ＭＳ Ｐゴシック" charset="0"/>
              <a:cs typeface="Arial" charset="0"/>
            </a:endParaRPr>
          </a:p>
        </p:txBody>
      </p:sp>
      <p:sp>
        <p:nvSpPr>
          <p:cNvPr id="5121" name="Rectangle 1"/>
          <p:cNvSpPr>
            <a:spLocks noGrp="1" noChangeArrowheads="1"/>
          </p:cNvSpPr>
          <p:nvPr>
            <p:ph type="title"/>
          </p:nvPr>
        </p:nvSpPr>
        <p:spPr>
          <a:xfrm>
            <a:off x="6406410" y="332657"/>
            <a:ext cx="4261296" cy="792163"/>
          </a:xfrm>
          <a:ln/>
        </p:spPr>
        <p:txBody>
          <a:bodyPr vert="horz" wrap="square" lIns="91440" tIns="45720" rIns="132080" bIns="45720" numCol="1" anchor="ctr" anchorCtr="0" compatLnSpc="1">
            <a:prstTxWarp prst="textNoShape">
              <a:avLst/>
            </a:prstTxWarp>
            <a:noAutofit/>
          </a:bodyPr>
          <a:lstStyle/>
          <a:p>
            <a:r>
              <a:rPr lang="en-US" dirty="0"/>
              <a:t>Middleware services</a:t>
            </a:r>
          </a:p>
        </p:txBody>
      </p:sp>
      <p:sp>
        <p:nvSpPr>
          <p:cNvPr id="5122" name="Rectangle 2"/>
          <p:cNvSpPr>
            <a:spLocks/>
          </p:cNvSpPr>
          <p:nvPr/>
        </p:nvSpPr>
        <p:spPr bwMode="auto">
          <a:xfrm>
            <a:off x="6254750" y="4149726"/>
            <a:ext cx="3232150" cy="1738313"/>
          </a:xfrm>
          <a:prstGeom prst="rect">
            <a:avLst/>
          </a:prstGeom>
          <a:solidFill>
            <a:srgbClr val="FFFFFF"/>
          </a:solidFill>
          <a:ln w="25400" cap="flat">
            <a:solidFill>
              <a:srgbClr val="000000"/>
            </a:solidFill>
            <a:prstDash val="solid"/>
            <a:miter lim="800000"/>
            <a:headEnd type="none" w="med" len="med"/>
            <a:tailEnd type="none" w="med" len="med"/>
          </a:ln>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23" name="Rectangle 3"/>
          <p:cNvSpPr>
            <a:spLocks/>
          </p:cNvSpPr>
          <p:nvPr/>
        </p:nvSpPr>
        <p:spPr bwMode="auto">
          <a:xfrm>
            <a:off x="6149975" y="4225926"/>
            <a:ext cx="3232150" cy="1736725"/>
          </a:xfrm>
          <a:prstGeom prst="rect">
            <a:avLst/>
          </a:prstGeom>
          <a:solidFill>
            <a:srgbClr val="FFFFFF"/>
          </a:solidFill>
          <a:ln w="25400" cap="flat">
            <a:solidFill>
              <a:srgbClr val="000000"/>
            </a:solidFill>
            <a:prstDash val="solid"/>
            <a:miter lim="800000"/>
            <a:headEnd type="none" w="med" len="med"/>
            <a:tailEnd type="none" w="med" len="med"/>
          </a:ln>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24" name="Rectangle 4"/>
          <p:cNvSpPr>
            <a:spLocks/>
          </p:cNvSpPr>
          <p:nvPr/>
        </p:nvSpPr>
        <p:spPr bwMode="auto">
          <a:xfrm>
            <a:off x="6024563" y="4300538"/>
            <a:ext cx="3232150" cy="1738312"/>
          </a:xfrm>
          <a:prstGeom prst="rect">
            <a:avLst/>
          </a:prstGeom>
          <a:solidFill>
            <a:srgbClr val="FFFFFF"/>
          </a:solidFill>
          <a:ln w="25400" cap="flat">
            <a:solidFill>
              <a:srgbClr val="000000"/>
            </a:solidFill>
            <a:prstDash val="solid"/>
            <a:miter lim="800000"/>
            <a:headEnd type="none" w="med" len="med"/>
            <a:tailEnd type="none" w="med" len="med"/>
          </a:ln>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nvGrpSpPr>
          <p:cNvPr id="5132" name="Group 12"/>
          <p:cNvGrpSpPr>
            <a:grpSpLocks/>
          </p:cNvGrpSpPr>
          <p:nvPr/>
        </p:nvGrpSpPr>
        <p:grpSpPr bwMode="auto">
          <a:xfrm>
            <a:off x="6149975" y="4792664"/>
            <a:ext cx="1316038" cy="1157287"/>
            <a:chOff x="0" y="0"/>
            <a:chExt cx="828" cy="728"/>
          </a:xfrm>
        </p:grpSpPr>
        <p:pic>
          <p:nvPicPr>
            <p:cNvPr id="5125" name="Picture 5"/>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4" y="0"/>
              <a:ext cx="176"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26" name="Picture 6"/>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0" y="76"/>
              <a:ext cx="17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27" name="Picture 7"/>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6" y="152"/>
              <a:ext cx="17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28" name="Picture 8"/>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2" y="228"/>
              <a:ext cx="17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29" name="Picture 9"/>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7" y="304"/>
              <a:ext cx="176"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30" name="Picture 10"/>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3" y="380"/>
              <a:ext cx="17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131" name="Picture 11"/>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7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5133" name="Rectangle 13"/>
          <p:cNvSpPr>
            <a:spLocks/>
          </p:cNvSpPr>
          <p:nvPr/>
        </p:nvSpPr>
        <p:spPr bwMode="auto">
          <a:xfrm>
            <a:off x="6240464" y="4508501"/>
            <a:ext cx="1512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lIns="0" tIns="0" rIns="40639" bIns="0"/>
          <a:lstStyle/>
          <a:p>
            <a:pPr marL="39688" defTabSz="914400" fontAlgn="base">
              <a:spcBef>
                <a:spcPts val="950"/>
              </a:spcBef>
              <a:spcAft>
                <a:spcPct val="0"/>
              </a:spcAft>
            </a:pPr>
            <a:r>
              <a:rPr lang="en-US" sz="1600" b="1">
                <a:solidFill>
                  <a:srgbClr val="05A004"/>
                </a:solidFill>
                <a:latin typeface="Tahoma" charset="0"/>
                <a:ea typeface="ＭＳ Ｐゴシック" charset="0"/>
                <a:cs typeface="Tahoma" charset="0"/>
                <a:sym typeface="Tahoma" charset="0"/>
              </a:rPr>
              <a:t>Computing Element</a:t>
            </a:r>
          </a:p>
        </p:txBody>
      </p:sp>
      <p:sp>
        <p:nvSpPr>
          <p:cNvPr id="5134" name="Rectangle 14"/>
          <p:cNvSpPr>
            <a:spLocks/>
          </p:cNvSpPr>
          <p:nvPr/>
        </p:nvSpPr>
        <p:spPr bwMode="auto">
          <a:xfrm>
            <a:off x="6096001" y="4479925"/>
            <a:ext cx="1412875" cy="1404938"/>
          </a:xfrm>
          <a:prstGeom prst="rect">
            <a:avLst/>
          </a:prstGeom>
          <a:noFill/>
          <a:ln w="25400" cap="flat">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nvGrpSpPr>
          <p:cNvPr id="5142" name="Group 22"/>
          <p:cNvGrpSpPr>
            <a:grpSpLocks/>
          </p:cNvGrpSpPr>
          <p:nvPr/>
        </p:nvGrpSpPr>
        <p:grpSpPr bwMode="auto">
          <a:xfrm>
            <a:off x="7658101" y="4833939"/>
            <a:ext cx="1470025" cy="1171575"/>
            <a:chOff x="0" y="0"/>
            <a:chExt cx="925" cy="738"/>
          </a:xfrm>
        </p:grpSpPr>
        <p:pic>
          <p:nvPicPr>
            <p:cNvPr id="5135" name="Picture 15"/>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4" y="28"/>
              <a:ext cx="30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36" name="Picture 16"/>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 y="104"/>
              <a:ext cx="30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37" name="Picture 17"/>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 y="180"/>
              <a:ext cx="30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38" name="Picture 18"/>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 y="257"/>
              <a:ext cx="30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39" name="Picture 19"/>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7" y="333"/>
              <a:ext cx="30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40" name="Picture 20"/>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3" y="409"/>
              <a:ext cx="30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a:tailEnd/>
                </a14:hiddenLine>
              </a:ext>
            </a:extLst>
          </p:spPr>
        </p:pic>
        <p:pic>
          <p:nvPicPr>
            <p:cNvPr id="5141" name="Picture 21"/>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7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5143" name="Rectangle 23"/>
          <p:cNvSpPr>
            <a:spLocks/>
          </p:cNvSpPr>
          <p:nvPr/>
        </p:nvSpPr>
        <p:spPr bwMode="auto">
          <a:xfrm>
            <a:off x="8186738" y="4508501"/>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lIns="0" tIns="0" rIns="40639" bIns="0"/>
          <a:lstStyle/>
          <a:p>
            <a:pPr marL="39688" defTabSz="914400" fontAlgn="base">
              <a:spcBef>
                <a:spcPts val="950"/>
              </a:spcBef>
              <a:spcAft>
                <a:spcPct val="0"/>
              </a:spcAft>
            </a:pPr>
            <a:r>
              <a:rPr lang="en-US" sz="1600" b="1">
                <a:solidFill>
                  <a:srgbClr val="05A004"/>
                </a:solidFill>
                <a:latin typeface="Tahoma" charset="0"/>
                <a:ea typeface="ＭＳ Ｐゴシック" charset="0"/>
                <a:cs typeface="Tahoma" charset="0"/>
                <a:sym typeface="Tahoma" charset="0"/>
              </a:rPr>
              <a:t>Storage Element</a:t>
            </a:r>
          </a:p>
        </p:txBody>
      </p:sp>
      <p:sp>
        <p:nvSpPr>
          <p:cNvPr id="5144" name="Rectangle 24"/>
          <p:cNvSpPr>
            <a:spLocks/>
          </p:cNvSpPr>
          <p:nvPr/>
        </p:nvSpPr>
        <p:spPr bwMode="auto">
          <a:xfrm>
            <a:off x="7678739" y="4486275"/>
            <a:ext cx="1563687" cy="1390650"/>
          </a:xfrm>
          <a:prstGeom prst="rect">
            <a:avLst/>
          </a:prstGeom>
          <a:noFill/>
          <a:ln w="25400" cap="flat">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45" name="Rectangle 25"/>
          <p:cNvSpPr>
            <a:spLocks/>
          </p:cNvSpPr>
          <p:nvPr/>
        </p:nvSpPr>
        <p:spPr bwMode="auto">
          <a:xfrm>
            <a:off x="6038850" y="4308475"/>
            <a:ext cx="1143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lIns="0" tIns="0" rIns="40639" bIns="0"/>
          <a:lstStyle/>
          <a:p>
            <a:pPr marL="39688" defTabSz="914400" fontAlgn="base">
              <a:spcBef>
                <a:spcPts val="1150"/>
              </a:spcBef>
              <a:spcAft>
                <a:spcPct val="0"/>
              </a:spcAft>
            </a:pPr>
            <a:r>
              <a:rPr lang="en-US" sz="1600">
                <a:solidFill>
                  <a:prstClr val="black"/>
                </a:solidFill>
                <a:latin typeface="Comic Sans MS" charset="0"/>
                <a:ea typeface="ＭＳ Ｐゴシック" charset="0"/>
                <a:cs typeface="Comic Sans MS" charset="0"/>
                <a:sym typeface="Comic Sans MS" charset="0"/>
              </a:rPr>
              <a:t>Site X</a:t>
            </a:r>
          </a:p>
        </p:txBody>
      </p:sp>
      <p:pic>
        <p:nvPicPr>
          <p:cNvPr id="5146" name="Picture 26"/>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4764" y="2012951"/>
            <a:ext cx="8286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47" name="Rectangle 27"/>
          <p:cNvSpPr>
            <a:spLocks/>
          </p:cNvSpPr>
          <p:nvPr/>
        </p:nvSpPr>
        <p:spPr bwMode="auto">
          <a:xfrm>
            <a:off x="7340601" y="1751014"/>
            <a:ext cx="21493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600" b="1">
                <a:solidFill>
                  <a:srgbClr val="05A004"/>
                </a:solidFill>
                <a:latin typeface="Tahoma" charset="0"/>
                <a:ea typeface="ＭＳ Ｐゴシック" charset="0"/>
                <a:cs typeface="Tahoma" charset="0"/>
                <a:sym typeface="Tahoma" charset="0"/>
              </a:rPr>
              <a:t>Information System</a:t>
            </a:r>
          </a:p>
        </p:txBody>
      </p:sp>
      <p:sp>
        <p:nvSpPr>
          <p:cNvPr id="5148" name="Line 28"/>
          <p:cNvSpPr>
            <a:spLocks noChangeShapeType="1"/>
          </p:cNvSpPr>
          <p:nvPr/>
        </p:nvSpPr>
        <p:spPr bwMode="auto">
          <a:xfrm>
            <a:off x="3973513" y="2305051"/>
            <a:ext cx="1503362" cy="542925"/>
          </a:xfrm>
          <a:prstGeom prst="line">
            <a:avLst/>
          </a:prstGeom>
          <a:noFill/>
          <a:ln w="38100" cap="flat">
            <a:solidFill>
              <a:srgbClr val="00279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49" name="Line 29"/>
          <p:cNvSpPr>
            <a:spLocks noChangeShapeType="1"/>
          </p:cNvSpPr>
          <p:nvPr/>
        </p:nvSpPr>
        <p:spPr bwMode="auto">
          <a:xfrm>
            <a:off x="3913188" y="2425701"/>
            <a:ext cx="1503362" cy="542925"/>
          </a:xfrm>
          <a:prstGeom prst="line">
            <a:avLst/>
          </a:prstGeom>
          <a:noFill/>
          <a:ln w="38100" cap="flat">
            <a:solidFill>
              <a:srgbClr val="00279F"/>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50" name="Line 30"/>
          <p:cNvSpPr>
            <a:spLocks noChangeShapeType="1"/>
          </p:cNvSpPr>
          <p:nvPr/>
        </p:nvSpPr>
        <p:spPr bwMode="auto">
          <a:xfrm>
            <a:off x="6316663" y="3324225"/>
            <a:ext cx="1052512" cy="996950"/>
          </a:xfrm>
          <a:prstGeom prst="line">
            <a:avLst/>
          </a:prstGeom>
          <a:noFill/>
          <a:ln w="38100" cap="flat">
            <a:solidFill>
              <a:srgbClr val="00279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51" name="Line 31"/>
          <p:cNvSpPr>
            <a:spLocks noChangeShapeType="1"/>
          </p:cNvSpPr>
          <p:nvPr/>
        </p:nvSpPr>
        <p:spPr bwMode="auto">
          <a:xfrm>
            <a:off x="6199188" y="3332164"/>
            <a:ext cx="1141412" cy="1087437"/>
          </a:xfrm>
          <a:prstGeom prst="line">
            <a:avLst/>
          </a:prstGeom>
          <a:noFill/>
          <a:ln w="38100" cap="flat">
            <a:solidFill>
              <a:srgbClr val="00279F"/>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52" name="Line 32"/>
          <p:cNvSpPr>
            <a:spLocks noChangeShapeType="1"/>
          </p:cNvSpPr>
          <p:nvPr/>
        </p:nvSpPr>
        <p:spPr bwMode="auto">
          <a:xfrm rot="10800000" flipH="1">
            <a:off x="6499225" y="2305050"/>
            <a:ext cx="1143000" cy="361950"/>
          </a:xfrm>
          <a:prstGeom prst="line">
            <a:avLst/>
          </a:prstGeom>
          <a:noFill/>
          <a:ln w="38100" cap="flat">
            <a:solidFill>
              <a:srgbClr val="00279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53" name="Line 33"/>
          <p:cNvSpPr>
            <a:spLocks noChangeShapeType="1"/>
          </p:cNvSpPr>
          <p:nvPr/>
        </p:nvSpPr>
        <p:spPr bwMode="auto">
          <a:xfrm rot="10800000" flipH="1">
            <a:off x="8123239" y="2968626"/>
            <a:ext cx="1587" cy="1541463"/>
          </a:xfrm>
          <a:prstGeom prst="line">
            <a:avLst/>
          </a:prstGeom>
          <a:noFill/>
          <a:ln w="38100" cap="flat">
            <a:solidFill>
              <a:srgbClr val="00279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54" name="Rectangle 34"/>
          <p:cNvSpPr>
            <a:spLocks/>
          </p:cNvSpPr>
          <p:nvPr/>
        </p:nvSpPr>
        <p:spPr bwMode="auto">
          <a:xfrm>
            <a:off x="4214813" y="2182813"/>
            <a:ext cx="5639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dirty="0">
                <a:solidFill>
                  <a:srgbClr val="3333CC"/>
                </a:solidFill>
                <a:latin typeface="Comic Sans MS" charset="0"/>
                <a:ea typeface="ＭＳ Ｐゴシック" charset="0"/>
                <a:cs typeface="Comic Sans MS" charset="0"/>
                <a:sym typeface="Comic Sans MS" charset="0"/>
              </a:rPr>
              <a:t>submit</a:t>
            </a:r>
          </a:p>
        </p:txBody>
      </p:sp>
      <p:sp>
        <p:nvSpPr>
          <p:cNvPr id="5155" name="Rectangle 35"/>
          <p:cNvSpPr>
            <a:spLocks/>
          </p:cNvSpPr>
          <p:nvPr/>
        </p:nvSpPr>
        <p:spPr bwMode="auto">
          <a:xfrm>
            <a:off x="6680200" y="3429000"/>
            <a:ext cx="5639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submit</a:t>
            </a:r>
          </a:p>
        </p:txBody>
      </p:sp>
      <p:sp>
        <p:nvSpPr>
          <p:cNvPr id="5156" name="Rectangle 36"/>
          <p:cNvSpPr>
            <a:spLocks/>
          </p:cNvSpPr>
          <p:nvPr/>
        </p:nvSpPr>
        <p:spPr bwMode="auto">
          <a:xfrm>
            <a:off x="6672263" y="2217738"/>
            <a:ext cx="4805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query</a:t>
            </a:r>
          </a:p>
        </p:txBody>
      </p:sp>
      <p:sp>
        <p:nvSpPr>
          <p:cNvPr id="5157" name="Rectangle 37"/>
          <p:cNvSpPr>
            <a:spLocks/>
          </p:cNvSpPr>
          <p:nvPr/>
        </p:nvSpPr>
        <p:spPr bwMode="auto">
          <a:xfrm>
            <a:off x="3719514" y="2578100"/>
            <a:ext cx="6745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retrieve</a:t>
            </a:r>
          </a:p>
        </p:txBody>
      </p:sp>
      <p:sp>
        <p:nvSpPr>
          <p:cNvPr id="5158" name="Rectangle 38"/>
          <p:cNvSpPr>
            <a:spLocks/>
          </p:cNvSpPr>
          <p:nvPr/>
        </p:nvSpPr>
        <p:spPr bwMode="auto">
          <a:xfrm>
            <a:off x="5951539" y="3716338"/>
            <a:ext cx="6745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retrieve</a:t>
            </a:r>
          </a:p>
        </p:txBody>
      </p:sp>
      <p:sp>
        <p:nvSpPr>
          <p:cNvPr id="5159" name="Rectangle 39"/>
          <p:cNvSpPr>
            <a:spLocks/>
          </p:cNvSpPr>
          <p:nvPr/>
        </p:nvSpPr>
        <p:spPr bwMode="auto">
          <a:xfrm>
            <a:off x="4740904" y="1700214"/>
            <a:ext cx="25292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algn="ctr" defTabSz="914400" fontAlgn="base">
              <a:spcBef>
                <a:spcPct val="0"/>
              </a:spcBef>
              <a:spcAft>
                <a:spcPct val="0"/>
              </a:spcAft>
            </a:pPr>
            <a:r>
              <a:rPr lang="en-US" sz="1600" b="1">
                <a:solidFill>
                  <a:srgbClr val="05A004"/>
                </a:solidFill>
                <a:latin typeface="Tahoma" charset="0"/>
                <a:ea typeface="ＭＳ Ｐゴシック" charset="0"/>
                <a:cs typeface="Tahoma" charset="0"/>
                <a:sym typeface="Tahoma" charset="0"/>
              </a:rPr>
              <a:t>Workload Management</a:t>
            </a:r>
          </a:p>
          <a:p>
            <a:pPr marL="39688" algn="ctr" defTabSz="914400" fontAlgn="base">
              <a:spcBef>
                <a:spcPct val="0"/>
              </a:spcBef>
              <a:spcAft>
                <a:spcPct val="0"/>
              </a:spcAft>
            </a:pPr>
            <a:r>
              <a:rPr lang="en-US" sz="1600" b="1">
                <a:solidFill>
                  <a:srgbClr val="05A004"/>
                </a:solidFill>
                <a:latin typeface="Tahoma" charset="0"/>
                <a:ea typeface="ＭＳ Ｐゴシック" charset="0"/>
                <a:cs typeface="Tahoma" charset="0"/>
                <a:sym typeface="Tahoma" charset="0"/>
              </a:rPr>
              <a:t>Logging &amp; Bookkeeping</a:t>
            </a:r>
          </a:p>
        </p:txBody>
      </p:sp>
      <p:pic>
        <p:nvPicPr>
          <p:cNvPr id="5160" name="Picture 40"/>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21325" y="2436814"/>
            <a:ext cx="8636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61" name="Rectangle 41"/>
          <p:cNvSpPr>
            <a:spLocks/>
          </p:cNvSpPr>
          <p:nvPr/>
        </p:nvSpPr>
        <p:spPr bwMode="auto">
          <a:xfrm>
            <a:off x="2711450" y="1619251"/>
            <a:ext cx="15722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600" b="1">
                <a:solidFill>
                  <a:srgbClr val="05A004"/>
                </a:solidFill>
                <a:latin typeface="Tahoma" charset="0"/>
                <a:ea typeface="ＭＳ Ｐゴシック" charset="0"/>
                <a:cs typeface="Tahoma" charset="0"/>
                <a:sym typeface="Tahoma" charset="0"/>
              </a:rPr>
              <a:t>User Interface</a:t>
            </a:r>
          </a:p>
        </p:txBody>
      </p:sp>
      <p:pic>
        <p:nvPicPr>
          <p:cNvPr id="5162" name="Picture 42"/>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2114" y="1952625"/>
            <a:ext cx="8477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63" name="Line 43"/>
          <p:cNvSpPr>
            <a:spLocks noChangeShapeType="1"/>
          </p:cNvSpPr>
          <p:nvPr/>
        </p:nvSpPr>
        <p:spPr bwMode="auto">
          <a:xfrm rot="10800000" flipH="1">
            <a:off x="2892425" y="1760539"/>
            <a:ext cx="2584450" cy="2536825"/>
          </a:xfrm>
          <a:prstGeom prst="line">
            <a:avLst/>
          </a:prstGeom>
          <a:noFill/>
          <a:ln w="38100" cap="flat">
            <a:solidFill>
              <a:srgbClr val="CCCCFF"/>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64" name="Rectangle 44"/>
          <p:cNvSpPr>
            <a:spLocks/>
          </p:cNvSpPr>
          <p:nvPr/>
        </p:nvSpPr>
        <p:spPr bwMode="auto">
          <a:xfrm>
            <a:off x="8096250" y="3452813"/>
            <a:ext cx="583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publish</a:t>
            </a:r>
          </a:p>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state</a:t>
            </a:r>
          </a:p>
        </p:txBody>
      </p:sp>
      <p:pic>
        <p:nvPicPr>
          <p:cNvPr id="5165" name="Picture 45"/>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79777" y="5805265"/>
            <a:ext cx="9683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66" name="Rectangle 46"/>
          <p:cNvSpPr>
            <a:spLocks/>
          </p:cNvSpPr>
          <p:nvPr/>
        </p:nvSpPr>
        <p:spPr bwMode="auto">
          <a:xfrm>
            <a:off x="3538166" y="5365081"/>
            <a:ext cx="1711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600" b="1" dirty="0">
                <a:solidFill>
                  <a:srgbClr val="05A004"/>
                </a:solidFill>
                <a:latin typeface="Tahoma" charset="0"/>
                <a:ea typeface="ＭＳ Ｐゴシック" charset="0"/>
                <a:cs typeface="Tahoma" charset="0"/>
                <a:sym typeface="Tahoma" charset="0"/>
              </a:rPr>
              <a:t>File and Replica</a:t>
            </a:r>
            <a:br>
              <a:rPr lang="en-US" sz="1600" b="1" dirty="0">
                <a:solidFill>
                  <a:srgbClr val="05A004"/>
                </a:solidFill>
                <a:latin typeface="Tahoma" charset="0"/>
                <a:ea typeface="ＭＳ Ｐゴシック" charset="0"/>
                <a:cs typeface="Tahoma" charset="0"/>
                <a:sym typeface="Tahoma" charset="0"/>
              </a:rPr>
            </a:br>
            <a:r>
              <a:rPr lang="en-US" sz="1600" b="1" dirty="0">
                <a:solidFill>
                  <a:srgbClr val="05A004"/>
                </a:solidFill>
                <a:latin typeface="Tahoma" charset="0"/>
                <a:ea typeface="ＭＳ Ｐゴシック" charset="0"/>
                <a:cs typeface="Tahoma" charset="0"/>
                <a:sym typeface="Tahoma" charset="0"/>
              </a:rPr>
              <a:t>Catalogs</a:t>
            </a:r>
          </a:p>
        </p:txBody>
      </p:sp>
      <p:pic>
        <p:nvPicPr>
          <p:cNvPr id="5167" name="Picture 4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351584" y="4660900"/>
            <a:ext cx="8175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68" name="Rectangle 48"/>
          <p:cNvSpPr>
            <a:spLocks/>
          </p:cNvSpPr>
          <p:nvPr/>
        </p:nvSpPr>
        <p:spPr bwMode="auto">
          <a:xfrm>
            <a:off x="1813024" y="5653113"/>
            <a:ext cx="14856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600" b="1" dirty="0">
                <a:solidFill>
                  <a:srgbClr val="05A004"/>
                </a:solidFill>
                <a:latin typeface="Tahoma" charset="0"/>
                <a:ea typeface="ＭＳ Ｐゴシック" charset="0"/>
                <a:cs typeface="Tahoma" charset="0"/>
                <a:sym typeface="Tahoma" charset="0"/>
              </a:rPr>
              <a:t>Authorization</a:t>
            </a:r>
            <a:br>
              <a:rPr lang="en-US" sz="1600" b="1" dirty="0">
                <a:solidFill>
                  <a:srgbClr val="05A004"/>
                </a:solidFill>
                <a:latin typeface="Tahoma" charset="0"/>
                <a:ea typeface="ＭＳ Ｐゴシック" charset="0"/>
                <a:cs typeface="Tahoma" charset="0"/>
                <a:sym typeface="Tahoma" charset="0"/>
              </a:rPr>
            </a:br>
            <a:r>
              <a:rPr lang="en-US" sz="1600" b="1" dirty="0">
                <a:solidFill>
                  <a:srgbClr val="05A004"/>
                </a:solidFill>
                <a:latin typeface="Tahoma" charset="0"/>
                <a:ea typeface="ＭＳ Ｐゴシック" charset="0"/>
                <a:cs typeface="Tahoma" charset="0"/>
                <a:sym typeface="Tahoma" charset="0"/>
              </a:rPr>
              <a:t>Service</a:t>
            </a:r>
          </a:p>
        </p:txBody>
      </p:sp>
      <p:sp>
        <p:nvSpPr>
          <p:cNvPr id="5169" name="Line 49"/>
          <p:cNvSpPr>
            <a:spLocks noChangeShapeType="1"/>
          </p:cNvSpPr>
          <p:nvPr/>
        </p:nvSpPr>
        <p:spPr bwMode="auto">
          <a:xfrm rot="10800000" flipH="1">
            <a:off x="4727849" y="3271838"/>
            <a:ext cx="1050653" cy="2029370"/>
          </a:xfrm>
          <a:prstGeom prst="line">
            <a:avLst/>
          </a:prstGeom>
          <a:noFill/>
          <a:ln w="38100" cap="flat">
            <a:solidFill>
              <a:srgbClr val="00279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70" name="Rectangle 50"/>
          <p:cNvSpPr>
            <a:spLocks/>
          </p:cNvSpPr>
          <p:nvPr/>
        </p:nvSpPr>
        <p:spPr bwMode="auto">
          <a:xfrm>
            <a:off x="4943475" y="3536950"/>
            <a:ext cx="4805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query</a:t>
            </a:r>
          </a:p>
        </p:txBody>
      </p:sp>
      <p:sp>
        <p:nvSpPr>
          <p:cNvPr id="5171" name="Line 51"/>
          <p:cNvSpPr>
            <a:spLocks noChangeShapeType="1"/>
          </p:cNvSpPr>
          <p:nvPr/>
        </p:nvSpPr>
        <p:spPr bwMode="auto">
          <a:xfrm rot="10800000">
            <a:off x="3192463" y="2727325"/>
            <a:ext cx="815305" cy="2573883"/>
          </a:xfrm>
          <a:prstGeom prst="line">
            <a:avLst/>
          </a:prstGeom>
          <a:noFill/>
          <a:ln w="38100" cap="flat">
            <a:solidFill>
              <a:srgbClr val="00279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72" name="Rectangle 52"/>
          <p:cNvSpPr>
            <a:spLocks/>
          </p:cNvSpPr>
          <p:nvPr/>
        </p:nvSpPr>
        <p:spPr bwMode="auto">
          <a:xfrm>
            <a:off x="3287689" y="2776984"/>
            <a:ext cx="8091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dirty="0">
                <a:solidFill>
                  <a:srgbClr val="3333CC"/>
                </a:solidFill>
                <a:latin typeface="Comic Sans MS" charset="0"/>
                <a:ea typeface="ＭＳ Ｐゴシック" charset="0"/>
                <a:cs typeface="Comic Sans MS" charset="0"/>
                <a:sym typeface="Comic Sans MS" charset="0"/>
              </a:rPr>
              <a:t>update</a:t>
            </a:r>
          </a:p>
          <a:p>
            <a:pPr marL="39688" defTabSz="914400" fontAlgn="base">
              <a:spcBef>
                <a:spcPct val="0"/>
              </a:spcBef>
              <a:spcAft>
                <a:spcPct val="0"/>
              </a:spcAft>
            </a:pPr>
            <a:r>
              <a:rPr lang="en-US" sz="1200" dirty="0">
                <a:solidFill>
                  <a:srgbClr val="3333CC"/>
                </a:solidFill>
                <a:latin typeface="Comic Sans MS" charset="0"/>
                <a:ea typeface="ＭＳ Ｐゴシック" charset="0"/>
                <a:cs typeface="Comic Sans MS" charset="0"/>
                <a:sym typeface="Comic Sans MS" charset="0"/>
              </a:rPr>
              <a:t>credential</a:t>
            </a:r>
          </a:p>
        </p:txBody>
      </p:sp>
      <p:grpSp>
        <p:nvGrpSpPr>
          <p:cNvPr id="5175" name="Group 55"/>
          <p:cNvGrpSpPr>
            <a:grpSpLocks/>
          </p:cNvGrpSpPr>
          <p:nvPr/>
        </p:nvGrpSpPr>
        <p:grpSpPr bwMode="auto">
          <a:xfrm>
            <a:off x="6237289" y="3005138"/>
            <a:ext cx="1887537" cy="1498600"/>
            <a:chOff x="0" y="0"/>
            <a:chExt cx="1188" cy="943"/>
          </a:xfrm>
        </p:grpSpPr>
        <p:sp>
          <p:nvSpPr>
            <p:cNvPr id="5173" name="AutoShape 53"/>
            <p:cNvSpPr>
              <a:spLocks/>
            </p:cNvSpPr>
            <p:nvPr/>
          </p:nvSpPr>
          <p:spPr bwMode="auto">
            <a:xfrm>
              <a:off x="0" y="0"/>
              <a:ext cx="1188" cy="943"/>
            </a:xfrm>
            <a:custGeom>
              <a:avLst/>
              <a:gdLst/>
              <a:ahLst/>
              <a:cxnLst/>
              <a:rect l="0" t="0" r="r" b="b"/>
              <a:pathLst>
                <a:path w="21600" h="21600">
                  <a:moveTo>
                    <a:pt x="0" y="0"/>
                  </a:moveTo>
                  <a:lnTo>
                    <a:pt x="1375" y="24"/>
                  </a:lnTo>
                  <a:cubicBezTo>
                    <a:pt x="12545" y="24"/>
                    <a:pt x="21600" y="9684"/>
                    <a:pt x="21600" y="21600"/>
                  </a:cubicBezTo>
                </a:path>
              </a:pathLst>
            </a:custGeom>
            <a:noFill/>
            <a:ln w="38100" cap="flat">
              <a:solidFill>
                <a:srgbClr val="000000"/>
              </a:solidFill>
              <a:prstDash val="dash"/>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174" name="AutoShape 54"/>
            <p:cNvSpPr>
              <a:spLocks/>
            </p:cNvSpPr>
            <p:nvPr/>
          </p:nvSpPr>
          <p:spPr bwMode="auto">
            <a:xfrm>
              <a:off x="75" y="1"/>
              <a:ext cx="1113" cy="942"/>
            </a:xfrm>
            <a:custGeom>
              <a:avLst/>
              <a:gdLst/>
              <a:ahLst/>
              <a:cxnLst/>
              <a:rect l="0" t="0" r="r" b="b"/>
              <a:pathLst>
                <a:path w="21600" h="21600">
                  <a:moveTo>
                    <a:pt x="0" y="0"/>
                  </a:moveTo>
                  <a:cubicBezTo>
                    <a:pt x="11929" y="0"/>
                    <a:pt x="21600" y="9671"/>
                    <a:pt x="21600" y="21600"/>
                  </a:cubicBezTo>
                  <a:lnTo>
                    <a:pt x="0" y="216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000000"/>
                  </a:solidFill>
                  <a:round/>
                  <a:headEnd type="none" w="med" len="med"/>
                  <a:tailEnd type="none" w="med" len="med"/>
                </a14:hiddenLine>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grpSp>
      <p:sp>
        <p:nvSpPr>
          <p:cNvPr id="5176" name="Rectangle 56"/>
          <p:cNvSpPr>
            <a:spLocks/>
          </p:cNvSpPr>
          <p:nvPr/>
        </p:nvSpPr>
        <p:spPr bwMode="auto">
          <a:xfrm>
            <a:off x="7319963" y="2944813"/>
            <a:ext cx="583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publish</a:t>
            </a:r>
          </a:p>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state</a:t>
            </a:r>
          </a:p>
        </p:txBody>
      </p:sp>
      <p:sp>
        <p:nvSpPr>
          <p:cNvPr id="5177" name="Rectangle 57"/>
          <p:cNvSpPr>
            <a:spLocks/>
          </p:cNvSpPr>
          <p:nvPr/>
        </p:nvSpPr>
        <p:spPr bwMode="auto">
          <a:xfrm>
            <a:off x="6829425" y="2540000"/>
            <a:ext cx="682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discover</a:t>
            </a:r>
          </a:p>
          <a:p>
            <a:pPr marL="39688" defTabSz="914400" fontAlgn="base">
              <a:spcBef>
                <a:spcPct val="0"/>
              </a:spcBef>
              <a:spcAft>
                <a:spcPct val="0"/>
              </a:spcAft>
            </a:pPr>
            <a:r>
              <a:rPr lang="en-US" sz="1200">
                <a:solidFill>
                  <a:srgbClr val="3333CC"/>
                </a:solidFill>
                <a:latin typeface="Comic Sans MS" charset="0"/>
                <a:ea typeface="ＭＳ Ｐゴシック" charset="0"/>
                <a:cs typeface="Comic Sans MS" charset="0"/>
                <a:sym typeface="Comic Sans MS" charset="0"/>
              </a:rPr>
              <a:t>services</a:t>
            </a:r>
          </a:p>
        </p:txBody>
      </p:sp>
      <p:sp>
        <p:nvSpPr>
          <p:cNvPr id="61" name="Line 28"/>
          <p:cNvSpPr>
            <a:spLocks noChangeShapeType="1"/>
          </p:cNvSpPr>
          <p:nvPr/>
        </p:nvSpPr>
        <p:spPr bwMode="auto">
          <a:xfrm>
            <a:off x="3719736" y="2708920"/>
            <a:ext cx="2232248" cy="2304256"/>
          </a:xfrm>
          <a:prstGeom prst="line">
            <a:avLst/>
          </a:prstGeom>
          <a:noFill/>
          <a:ln w="38100" cap="flat">
            <a:solidFill>
              <a:srgbClr val="00279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4" name="Rectangle 34"/>
          <p:cNvSpPr>
            <a:spLocks/>
          </p:cNvSpPr>
          <p:nvPr/>
        </p:nvSpPr>
        <p:spPr bwMode="auto">
          <a:xfrm>
            <a:off x="4295800" y="3861048"/>
            <a:ext cx="5639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279F"/>
                </a:solidFill>
                <a:miter lim="800000"/>
                <a:headEnd type="none" w="med" len="med"/>
                <a:tailEnd type="none" w="med" len="med"/>
              </a14:hiddenLine>
            </a:ext>
          </a:extLst>
        </p:spPr>
        <p:txBody>
          <a:bodyPr wrap="none" lIns="0" tIns="0" rIns="40639" bIns="0">
            <a:spAutoFit/>
          </a:bodyPr>
          <a:lstStyle/>
          <a:p>
            <a:pPr marL="39688" defTabSz="914400" fontAlgn="base">
              <a:spcBef>
                <a:spcPct val="0"/>
              </a:spcBef>
              <a:spcAft>
                <a:spcPct val="0"/>
              </a:spcAft>
            </a:pPr>
            <a:r>
              <a:rPr lang="en-US" sz="1200" dirty="0">
                <a:solidFill>
                  <a:srgbClr val="3333CC"/>
                </a:solidFill>
                <a:latin typeface="Comic Sans MS" charset="0"/>
                <a:ea typeface="ＭＳ Ｐゴシック" charset="0"/>
                <a:cs typeface="Comic Sans MS" charset="0"/>
                <a:sym typeface="Comic Sans MS" charset="0"/>
              </a:rPr>
              <a:t>submit</a:t>
            </a:r>
          </a:p>
        </p:txBody>
      </p:sp>
      <p:sp>
        <p:nvSpPr>
          <p:cNvPr id="3" name="Rounded Rectangle 2"/>
          <p:cNvSpPr/>
          <p:nvPr/>
        </p:nvSpPr>
        <p:spPr>
          <a:xfrm>
            <a:off x="4583832" y="1556792"/>
            <a:ext cx="2808312" cy="720080"/>
          </a:xfrm>
          <a:prstGeom prst="roundRect">
            <a:avLst/>
          </a:prstGeom>
          <a:solidFill>
            <a:srgbClr val="FFFF00">
              <a:alpha val="38000"/>
            </a:srgbClr>
          </a:solidFill>
          <a:ln>
            <a:solidFill>
              <a:srgbClr val="CCFFCC">
                <a:alpha val="27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67" name="Rounded Rectangle 66"/>
          <p:cNvSpPr/>
          <p:nvPr/>
        </p:nvSpPr>
        <p:spPr>
          <a:xfrm>
            <a:off x="5951984" y="4365104"/>
            <a:ext cx="1800200" cy="720080"/>
          </a:xfrm>
          <a:prstGeom prst="roundRect">
            <a:avLst/>
          </a:prstGeom>
          <a:solidFill>
            <a:srgbClr val="FFFF00">
              <a:alpha val="38000"/>
            </a:srgbClr>
          </a:solidFill>
          <a:ln>
            <a:solidFill>
              <a:srgbClr val="CCFFCC">
                <a:alpha val="27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415186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84">
            <a:extLst>
              <a:ext uri="{FF2B5EF4-FFF2-40B4-BE49-F238E27FC236}">
                <a16:creationId xmlns:a16="http://schemas.microsoft.com/office/drawing/2014/main" id="{8DB410C9-690F-8D84-30F7-4047E41EF35D}"/>
              </a:ext>
            </a:extLst>
          </p:cNvPr>
          <p:cNvSpPr>
            <a:spLocks noGrp="1"/>
          </p:cNvSpPr>
          <p:nvPr>
            <p:ph type="title"/>
          </p:nvPr>
        </p:nvSpPr>
        <p:spPr/>
        <p:txBody>
          <a:bodyPr/>
          <a:lstStyle/>
          <a:p>
            <a:r>
              <a:rPr lang="it-IT" altLang="it-IT" dirty="0" err="1">
                <a:ea typeface="ＭＳ Ｐゴシック" panose="020B0600070205080204" pitchFamily="34" charset="-128"/>
              </a:rPr>
              <a:t>Glidein</a:t>
            </a:r>
            <a:r>
              <a:rPr lang="it-IT" altLang="it-IT" dirty="0">
                <a:ea typeface="ＭＳ Ｐゴシック" panose="020B0600070205080204" pitchFamily="34" charset="-128"/>
              </a:rPr>
              <a:t>-WMS </a:t>
            </a:r>
            <a:r>
              <a:rPr lang="it-IT" altLang="it-IT" dirty="0" err="1">
                <a:ea typeface="ＭＳ Ｐゴシック" panose="020B0600070205080204" pitchFamily="34" charset="-128"/>
              </a:rPr>
              <a:t>based</a:t>
            </a:r>
            <a:r>
              <a:rPr lang="it-IT" altLang="it-IT" dirty="0">
                <a:ea typeface="ＭＳ Ｐゴシック" panose="020B0600070205080204" pitchFamily="34" charset="-128"/>
              </a:rPr>
              <a:t> pilot jobs</a:t>
            </a:r>
          </a:p>
        </p:txBody>
      </p:sp>
      <p:sp>
        <p:nvSpPr>
          <p:cNvPr id="17410" name="Date Placeholder 4">
            <a:extLst>
              <a:ext uri="{FF2B5EF4-FFF2-40B4-BE49-F238E27FC236}">
                <a16:creationId xmlns:a16="http://schemas.microsoft.com/office/drawing/2014/main" id="{3D545B78-EDF2-F5F9-A52D-FEB1C82F5AD8}"/>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r>
              <a:rPr lang="en-US" altLang="it-IT" sz="1400">
                <a:solidFill>
                  <a:srgbClr val="002060"/>
                </a:solidFill>
              </a:rPr>
              <a:t>13-11-2012</a:t>
            </a:r>
          </a:p>
        </p:txBody>
      </p:sp>
      <p:sp>
        <p:nvSpPr>
          <p:cNvPr id="17411" name="Footer Placeholder 5">
            <a:extLst>
              <a:ext uri="{FF2B5EF4-FFF2-40B4-BE49-F238E27FC236}">
                <a16:creationId xmlns:a16="http://schemas.microsoft.com/office/drawing/2014/main" id="{B7369DB0-797A-E7CC-DB67-CE1DA7962E9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r>
              <a:rPr lang="en-US" altLang="it-IT" sz="1400">
                <a:solidFill>
                  <a:srgbClr val="002060"/>
                </a:solidFill>
              </a:rPr>
              <a:t>CMS Italia - Bologna</a:t>
            </a:r>
          </a:p>
        </p:txBody>
      </p:sp>
      <p:sp>
        <p:nvSpPr>
          <p:cNvPr id="17412" name="Slide Number Placeholder 6">
            <a:extLst>
              <a:ext uri="{FF2B5EF4-FFF2-40B4-BE49-F238E27FC236}">
                <a16:creationId xmlns:a16="http://schemas.microsoft.com/office/drawing/2014/main" id="{F2B5F38B-6219-D2FE-FD8C-DAE34552AC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fld id="{584A2F92-EBEC-6543-A34C-530114BF6A88}" type="slidenum">
              <a:rPr lang="en-US" altLang="it-IT" sz="1400">
                <a:solidFill>
                  <a:srgbClr val="002060"/>
                </a:solidFill>
              </a:rPr>
              <a:pPr defTabSz="914400" eaLnBrk="1" fontAlgn="base" hangingPunct="1">
                <a:spcBef>
                  <a:spcPct val="0"/>
                </a:spcBef>
                <a:spcAft>
                  <a:spcPct val="0"/>
                </a:spcAft>
              </a:pPr>
              <a:t>21</a:t>
            </a:fld>
            <a:endParaRPr lang="en-US" altLang="it-IT" sz="1400">
              <a:solidFill>
                <a:srgbClr val="002060"/>
              </a:solidFill>
            </a:endParaRPr>
          </a:p>
        </p:txBody>
      </p:sp>
      <p:sp>
        <p:nvSpPr>
          <p:cNvPr id="12" name="Flowchart: Terminator 11">
            <a:extLst>
              <a:ext uri="{FF2B5EF4-FFF2-40B4-BE49-F238E27FC236}">
                <a16:creationId xmlns:a16="http://schemas.microsoft.com/office/drawing/2014/main" id="{597DC78A-AE8A-B966-20B6-70396E6C5978}"/>
              </a:ext>
            </a:extLst>
          </p:cNvPr>
          <p:cNvSpPr/>
          <p:nvPr/>
        </p:nvSpPr>
        <p:spPr>
          <a:xfrm>
            <a:off x="1887538" y="1966913"/>
            <a:ext cx="1644650" cy="615950"/>
          </a:xfrm>
          <a:prstGeom prst="flowChartTerminator">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Global Task Queue</a:t>
            </a:r>
            <a:endParaRPr lang="it-IT" dirty="0">
              <a:solidFill>
                <a:srgbClr val="000000"/>
              </a:solidFill>
              <a:latin typeface="Arial"/>
            </a:endParaRPr>
          </a:p>
        </p:txBody>
      </p:sp>
      <p:sp>
        <p:nvSpPr>
          <p:cNvPr id="13" name="Flowchart: Terminator 12">
            <a:extLst>
              <a:ext uri="{FF2B5EF4-FFF2-40B4-BE49-F238E27FC236}">
                <a16:creationId xmlns:a16="http://schemas.microsoft.com/office/drawing/2014/main" id="{4DC810ED-668A-9ADE-E852-D37F67A36948}"/>
              </a:ext>
            </a:extLst>
          </p:cNvPr>
          <p:cNvSpPr/>
          <p:nvPr/>
        </p:nvSpPr>
        <p:spPr>
          <a:xfrm>
            <a:off x="1876425" y="898525"/>
            <a:ext cx="515938" cy="427038"/>
          </a:xfrm>
          <a:prstGeom prst="flowChartTerminator">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UI</a:t>
            </a:r>
            <a:endParaRPr lang="it-IT" dirty="0">
              <a:solidFill>
                <a:srgbClr val="000000"/>
              </a:solidFill>
              <a:latin typeface="Arial"/>
            </a:endParaRPr>
          </a:p>
        </p:txBody>
      </p:sp>
      <p:grpSp>
        <p:nvGrpSpPr>
          <p:cNvPr id="17415" name="Group 29">
            <a:extLst>
              <a:ext uri="{FF2B5EF4-FFF2-40B4-BE49-F238E27FC236}">
                <a16:creationId xmlns:a16="http://schemas.microsoft.com/office/drawing/2014/main" id="{1687537D-2F4D-FC43-A779-32A52E3C44B6}"/>
              </a:ext>
            </a:extLst>
          </p:cNvPr>
          <p:cNvGrpSpPr>
            <a:grpSpLocks/>
          </p:cNvGrpSpPr>
          <p:nvPr/>
        </p:nvGrpSpPr>
        <p:grpSpPr bwMode="auto">
          <a:xfrm>
            <a:off x="2265363" y="3209926"/>
            <a:ext cx="2379662" cy="1001713"/>
            <a:chOff x="3379174" y="844061"/>
            <a:chExt cx="2379787" cy="1002323"/>
          </a:xfrm>
        </p:grpSpPr>
        <p:sp>
          <p:nvSpPr>
            <p:cNvPr id="14" name="Flowchart: Terminator 13">
              <a:extLst>
                <a:ext uri="{FF2B5EF4-FFF2-40B4-BE49-F238E27FC236}">
                  <a16:creationId xmlns:a16="http://schemas.microsoft.com/office/drawing/2014/main" id="{4D8A19F6-881B-A4E3-C89C-EEBFDACB1536}"/>
                </a:ext>
              </a:extLst>
            </p:cNvPr>
            <p:cNvSpPr/>
            <p:nvPr/>
          </p:nvSpPr>
          <p:spPr>
            <a:xfrm>
              <a:off x="3379174" y="844061"/>
              <a:ext cx="2379787" cy="1002323"/>
            </a:xfrm>
            <a:prstGeom prst="flowChartTerminator">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Local Task Queue </a:t>
              </a:r>
              <a:r>
                <a:rPr lang="en-GB" dirty="0" err="1">
                  <a:solidFill>
                    <a:srgbClr val="000000"/>
                  </a:solidFill>
                  <a:latin typeface="Arial"/>
                </a:rPr>
                <a:t>WMAgent</a:t>
              </a:r>
              <a:endParaRPr lang="en-GB" dirty="0">
                <a:solidFill>
                  <a:srgbClr val="000000"/>
                </a:solidFill>
                <a:latin typeface="Arial"/>
              </a:endParaRPr>
            </a:p>
            <a:p>
              <a:pPr algn="ctr" defTabSz="914400" fontAlgn="base">
                <a:spcBef>
                  <a:spcPct val="0"/>
                </a:spcBef>
                <a:spcAft>
                  <a:spcPct val="0"/>
                </a:spcAft>
                <a:defRPr/>
              </a:pPr>
              <a:endParaRPr lang="it-IT" dirty="0">
                <a:solidFill>
                  <a:srgbClr val="000000"/>
                </a:solidFill>
                <a:latin typeface="Arial"/>
              </a:endParaRPr>
            </a:p>
          </p:txBody>
        </p:sp>
        <p:sp>
          <p:nvSpPr>
            <p:cNvPr id="15" name="Rectangle 14">
              <a:extLst>
                <a:ext uri="{FF2B5EF4-FFF2-40B4-BE49-F238E27FC236}">
                  <a16:creationId xmlns:a16="http://schemas.microsoft.com/office/drawing/2014/main" id="{6A716829-18E3-4224-8A89-DC525E36D313}"/>
                </a:ext>
              </a:extLst>
            </p:cNvPr>
            <p:cNvSpPr/>
            <p:nvPr/>
          </p:nvSpPr>
          <p:spPr>
            <a:xfrm>
              <a:off x="3930065" y="1512806"/>
              <a:ext cx="1195451" cy="26368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schedd</a:t>
              </a:r>
              <a:endParaRPr lang="it-IT" dirty="0">
                <a:solidFill>
                  <a:srgbClr val="000000"/>
                </a:solidFill>
                <a:latin typeface="Arial"/>
              </a:endParaRPr>
            </a:p>
          </p:txBody>
        </p:sp>
      </p:grpSp>
      <p:cxnSp>
        <p:nvCxnSpPr>
          <p:cNvPr id="33" name="Straight Arrow Connector 32">
            <a:extLst>
              <a:ext uri="{FF2B5EF4-FFF2-40B4-BE49-F238E27FC236}">
                <a16:creationId xmlns:a16="http://schemas.microsoft.com/office/drawing/2014/main" id="{DEB9B301-4330-4EB3-AE18-9412D6F6880B}"/>
              </a:ext>
            </a:extLst>
          </p:cNvPr>
          <p:cNvCxnSpPr>
            <a:stCxn id="15" idx="2"/>
            <a:endCxn id="20" idx="1"/>
          </p:cNvCxnSpPr>
          <p:nvPr/>
        </p:nvCxnSpPr>
        <p:spPr>
          <a:xfrm rot="16200000" flipH="1">
            <a:off x="3823494" y="3731419"/>
            <a:ext cx="696912" cy="15176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417" name="Group 155">
            <a:extLst>
              <a:ext uri="{FF2B5EF4-FFF2-40B4-BE49-F238E27FC236}">
                <a16:creationId xmlns:a16="http://schemas.microsoft.com/office/drawing/2014/main" id="{A74FD360-9DD1-9C5D-A5B1-03DB71D9ACF1}"/>
              </a:ext>
            </a:extLst>
          </p:cNvPr>
          <p:cNvGrpSpPr>
            <a:grpSpLocks/>
          </p:cNvGrpSpPr>
          <p:nvPr/>
        </p:nvGrpSpPr>
        <p:grpSpPr bwMode="auto">
          <a:xfrm>
            <a:off x="5106988" y="2300288"/>
            <a:ext cx="1784350" cy="1073150"/>
            <a:chOff x="3974124" y="3297115"/>
            <a:chExt cx="1784839" cy="1072661"/>
          </a:xfrm>
        </p:grpSpPr>
        <p:grpSp>
          <p:nvGrpSpPr>
            <p:cNvPr id="17447" name="Group 43">
              <a:extLst>
                <a:ext uri="{FF2B5EF4-FFF2-40B4-BE49-F238E27FC236}">
                  <a16:creationId xmlns:a16="http://schemas.microsoft.com/office/drawing/2014/main" id="{89BCB0F4-AB54-16B4-F0ED-3EB4ED6416D7}"/>
                </a:ext>
              </a:extLst>
            </p:cNvPr>
            <p:cNvGrpSpPr>
              <a:grpSpLocks/>
            </p:cNvGrpSpPr>
            <p:nvPr/>
          </p:nvGrpSpPr>
          <p:grpSpPr bwMode="auto">
            <a:xfrm>
              <a:off x="3974124" y="3297115"/>
              <a:ext cx="1784839" cy="1072661"/>
              <a:chOff x="1072661" y="2822331"/>
              <a:chExt cx="1784839" cy="1072661"/>
            </a:xfrm>
          </p:grpSpPr>
          <p:sp>
            <p:nvSpPr>
              <p:cNvPr id="18" name="Rectangle 17">
                <a:extLst>
                  <a:ext uri="{FF2B5EF4-FFF2-40B4-BE49-F238E27FC236}">
                    <a16:creationId xmlns:a16="http://schemas.microsoft.com/office/drawing/2014/main" id="{6CE7487F-A5FD-BBC1-8653-6C19D8B6DAF1}"/>
                  </a:ext>
                </a:extLst>
              </p:cNvPr>
              <p:cNvSpPr/>
              <p:nvPr/>
            </p:nvSpPr>
            <p:spPr>
              <a:xfrm>
                <a:off x="1072661" y="2822331"/>
                <a:ext cx="1784839" cy="107266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Glidein</a:t>
                </a:r>
                <a:r>
                  <a:rPr lang="en-GB" dirty="0">
                    <a:solidFill>
                      <a:srgbClr val="000000"/>
                    </a:solidFill>
                    <a:latin typeface="Arial"/>
                  </a:rPr>
                  <a:t> Factory</a:t>
                </a: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it-IT" dirty="0">
                  <a:solidFill>
                    <a:srgbClr val="000000"/>
                  </a:solidFill>
                  <a:latin typeface="Arial"/>
                </a:endParaRPr>
              </a:p>
            </p:txBody>
          </p:sp>
          <p:sp>
            <p:nvSpPr>
              <p:cNvPr id="19" name="Rectangle 18">
                <a:extLst>
                  <a:ext uri="{FF2B5EF4-FFF2-40B4-BE49-F238E27FC236}">
                    <a16:creationId xmlns:a16="http://schemas.microsoft.com/office/drawing/2014/main" id="{C1DE0BD5-883F-DFF3-0695-49FE133D0B4D}"/>
                  </a:ext>
                </a:extLst>
              </p:cNvPr>
              <p:cNvSpPr/>
              <p:nvPr/>
            </p:nvSpPr>
            <p:spPr>
              <a:xfrm>
                <a:off x="1329906" y="3176182"/>
                <a:ext cx="1195715" cy="26499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schedd</a:t>
                </a:r>
                <a:endParaRPr lang="it-IT" dirty="0">
                  <a:solidFill>
                    <a:srgbClr val="000000"/>
                  </a:solidFill>
                  <a:latin typeface="Arial"/>
                </a:endParaRPr>
              </a:p>
            </p:txBody>
          </p:sp>
          <p:sp>
            <p:nvSpPr>
              <p:cNvPr id="21" name="Rectangle 20">
                <a:extLst>
                  <a:ext uri="{FF2B5EF4-FFF2-40B4-BE49-F238E27FC236}">
                    <a16:creationId xmlns:a16="http://schemas.microsoft.com/office/drawing/2014/main" id="{C7DC9436-DB6A-15F7-BE26-9EB5D1C7345A}"/>
                  </a:ext>
                </a:extLst>
              </p:cNvPr>
              <p:cNvSpPr/>
              <p:nvPr/>
            </p:nvSpPr>
            <p:spPr>
              <a:xfrm>
                <a:off x="1333082" y="3583984"/>
                <a:ext cx="1195715" cy="26340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collector</a:t>
                </a:r>
                <a:endParaRPr lang="it-IT" dirty="0">
                  <a:solidFill>
                    <a:srgbClr val="000000"/>
                  </a:solidFill>
                  <a:latin typeface="Arial"/>
                </a:endParaRPr>
              </a:p>
            </p:txBody>
          </p:sp>
        </p:grpSp>
        <p:cxnSp>
          <p:nvCxnSpPr>
            <p:cNvPr id="41" name="Straight Arrow Connector 40">
              <a:extLst>
                <a:ext uri="{FF2B5EF4-FFF2-40B4-BE49-F238E27FC236}">
                  <a16:creationId xmlns:a16="http://schemas.microsoft.com/office/drawing/2014/main" id="{B9C03CEA-B8AC-75C3-C808-7AFC5E48D982}"/>
                </a:ext>
              </a:extLst>
            </p:cNvPr>
            <p:cNvCxnSpPr>
              <a:stCxn id="21" idx="0"/>
              <a:endCxn id="19" idx="2"/>
            </p:cNvCxnSpPr>
            <p:nvPr/>
          </p:nvCxnSpPr>
          <p:spPr>
            <a:xfrm rot="16200000" flipV="1">
              <a:off x="4760203" y="3985775"/>
              <a:ext cx="142810" cy="31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a:extLst>
              <a:ext uri="{FF2B5EF4-FFF2-40B4-BE49-F238E27FC236}">
                <a16:creationId xmlns:a16="http://schemas.microsoft.com/office/drawing/2014/main" id="{88F797D3-A32C-86AE-67C9-01D550BC67E0}"/>
              </a:ext>
            </a:extLst>
          </p:cNvPr>
          <p:cNvCxnSpPr>
            <a:stCxn id="19" idx="3"/>
            <a:endCxn id="46" idx="1"/>
          </p:cNvCxnSpPr>
          <p:nvPr/>
        </p:nvCxnSpPr>
        <p:spPr>
          <a:xfrm flipV="1">
            <a:off x="6559550" y="2779714"/>
            <a:ext cx="1028700" cy="79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EB814F7-68E1-BD5D-5497-E1743A53AE01}"/>
              </a:ext>
            </a:extLst>
          </p:cNvPr>
          <p:cNvCxnSpPr>
            <a:stCxn id="13" idx="2"/>
            <a:endCxn id="12" idx="0"/>
          </p:cNvCxnSpPr>
          <p:nvPr/>
        </p:nvCxnSpPr>
        <p:spPr>
          <a:xfrm rot="16200000" flipH="1">
            <a:off x="2101851" y="1358901"/>
            <a:ext cx="641350" cy="5746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7D51734-BE6E-45EB-2CDC-09A1EE3CCE8A}"/>
              </a:ext>
            </a:extLst>
          </p:cNvPr>
          <p:cNvCxnSpPr>
            <a:stCxn id="12" idx="2"/>
            <a:endCxn id="14" idx="0"/>
          </p:cNvCxnSpPr>
          <p:nvPr/>
        </p:nvCxnSpPr>
        <p:spPr>
          <a:xfrm rot="16200000" flipH="1">
            <a:off x="2768601" y="2524126"/>
            <a:ext cx="627062" cy="7445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421" name="Group 154">
            <a:extLst>
              <a:ext uri="{FF2B5EF4-FFF2-40B4-BE49-F238E27FC236}">
                <a16:creationId xmlns:a16="http://schemas.microsoft.com/office/drawing/2014/main" id="{3AE5BA0E-D346-A591-7DD4-C8143D8BC4DD}"/>
              </a:ext>
            </a:extLst>
          </p:cNvPr>
          <p:cNvGrpSpPr>
            <a:grpSpLocks/>
          </p:cNvGrpSpPr>
          <p:nvPr/>
        </p:nvGrpSpPr>
        <p:grpSpPr bwMode="auto">
          <a:xfrm>
            <a:off x="7588251" y="2344739"/>
            <a:ext cx="2798763" cy="4035425"/>
            <a:chOff x="6195641" y="2382715"/>
            <a:chExt cx="2798890" cy="4035639"/>
          </a:xfrm>
        </p:grpSpPr>
        <p:sp>
          <p:nvSpPr>
            <p:cNvPr id="45" name="Rectangle 44">
              <a:extLst>
                <a:ext uri="{FF2B5EF4-FFF2-40B4-BE49-F238E27FC236}">
                  <a16:creationId xmlns:a16="http://schemas.microsoft.com/office/drawing/2014/main" id="{40609104-1C2C-0335-9F26-E1B64BAEA35D}"/>
                </a:ext>
              </a:extLst>
            </p:cNvPr>
            <p:cNvSpPr/>
            <p:nvPr/>
          </p:nvSpPr>
          <p:spPr>
            <a:xfrm>
              <a:off x="6392500" y="2698644"/>
              <a:ext cx="2602031" cy="371971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sz="2400">
                <a:solidFill>
                  <a:srgbClr val="FFFFFF"/>
                </a:solidFill>
                <a:latin typeface="Arial"/>
              </a:endParaRPr>
            </a:p>
          </p:txBody>
        </p:sp>
        <p:sp>
          <p:nvSpPr>
            <p:cNvPr id="46" name="Rectangle 45">
              <a:extLst>
                <a:ext uri="{FF2B5EF4-FFF2-40B4-BE49-F238E27FC236}">
                  <a16:creationId xmlns:a16="http://schemas.microsoft.com/office/drawing/2014/main" id="{923E0DE0-C182-C1FE-5AC5-CF92DA49DC81}"/>
                </a:ext>
              </a:extLst>
            </p:cNvPr>
            <p:cNvSpPr/>
            <p:nvPr/>
          </p:nvSpPr>
          <p:spPr>
            <a:xfrm>
              <a:off x="6195641" y="2587513"/>
              <a:ext cx="882690" cy="460399"/>
            </a:xfrm>
            <a:prstGeom prst="rect">
              <a:avLst/>
            </a:prstGeom>
            <a:solidFill>
              <a:schemeClr val="bg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CE</a:t>
              </a:r>
            </a:p>
          </p:txBody>
        </p:sp>
        <p:sp>
          <p:nvSpPr>
            <p:cNvPr id="52" name="Rectangle 51">
              <a:extLst>
                <a:ext uri="{FF2B5EF4-FFF2-40B4-BE49-F238E27FC236}">
                  <a16:creationId xmlns:a16="http://schemas.microsoft.com/office/drawing/2014/main" id="{7A0B667E-AE1C-1531-176F-F8E57081F9E2}"/>
                </a:ext>
              </a:extLst>
            </p:cNvPr>
            <p:cNvSpPr/>
            <p:nvPr/>
          </p:nvSpPr>
          <p:spPr>
            <a:xfrm>
              <a:off x="7324405" y="2846290"/>
              <a:ext cx="881102" cy="458811"/>
            </a:xfrm>
            <a:prstGeom prst="rect">
              <a:avLst/>
            </a:prstGeom>
            <a:solidFill>
              <a:schemeClr val="bg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LRMS</a:t>
              </a:r>
            </a:p>
          </p:txBody>
        </p:sp>
        <p:cxnSp>
          <p:nvCxnSpPr>
            <p:cNvPr id="54" name="Straight Arrow Connector 53">
              <a:extLst>
                <a:ext uri="{FF2B5EF4-FFF2-40B4-BE49-F238E27FC236}">
                  <a16:creationId xmlns:a16="http://schemas.microsoft.com/office/drawing/2014/main" id="{BE6A5C75-0E8D-F116-F4BA-4A5DFBFF148F}"/>
                </a:ext>
              </a:extLst>
            </p:cNvPr>
            <p:cNvCxnSpPr>
              <a:stCxn id="46" idx="3"/>
              <a:endCxn id="52" idx="1"/>
            </p:cNvCxnSpPr>
            <p:nvPr/>
          </p:nvCxnSpPr>
          <p:spPr>
            <a:xfrm>
              <a:off x="7078331" y="2817713"/>
              <a:ext cx="246074" cy="2587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437" name="Group 67">
              <a:extLst>
                <a:ext uri="{FF2B5EF4-FFF2-40B4-BE49-F238E27FC236}">
                  <a16:creationId xmlns:a16="http://schemas.microsoft.com/office/drawing/2014/main" id="{4186F42B-8EEF-A14B-DC6B-D3701280480F}"/>
                </a:ext>
              </a:extLst>
            </p:cNvPr>
            <p:cNvGrpSpPr>
              <a:grpSpLocks/>
            </p:cNvGrpSpPr>
            <p:nvPr/>
          </p:nvGrpSpPr>
          <p:grpSpPr bwMode="auto">
            <a:xfrm>
              <a:off x="6523893" y="3508098"/>
              <a:ext cx="2373923" cy="2769577"/>
              <a:chOff x="6400800" y="1820008"/>
              <a:chExt cx="2373923" cy="2769577"/>
            </a:xfrm>
          </p:grpSpPr>
          <p:sp>
            <p:nvSpPr>
              <p:cNvPr id="62" name="Rectangle 61">
                <a:extLst>
                  <a:ext uri="{FF2B5EF4-FFF2-40B4-BE49-F238E27FC236}">
                    <a16:creationId xmlns:a16="http://schemas.microsoft.com/office/drawing/2014/main" id="{A7154EE9-C080-3C8D-E33F-2A6F5BCBC585}"/>
                  </a:ext>
                </a:extLst>
              </p:cNvPr>
              <p:cNvSpPr/>
              <p:nvPr/>
            </p:nvSpPr>
            <p:spPr>
              <a:xfrm>
                <a:off x="6594860" y="2453669"/>
                <a:ext cx="2038443" cy="2030520"/>
              </a:xfrm>
              <a:prstGeom prst="rect">
                <a:avLst/>
              </a:prstGeom>
              <a:solidFill>
                <a:schemeClr val="bg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Grid job</a:t>
                </a: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p:txBody>
          </p:sp>
          <p:sp>
            <p:nvSpPr>
              <p:cNvPr id="22" name="Rectangle 21">
                <a:extLst>
                  <a:ext uri="{FF2B5EF4-FFF2-40B4-BE49-F238E27FC236}">
                    <a16:creationId xmlns:a16="http://schemas.microsoft.com/office/drawing/2014/main" id="{4C00F3BC-80E9-422E-D076-60E1521A0952}"/>
                  </a:ext>
                </a:extLst>
              </p:cNvPr>
              <p:cNvSpPr/>
              <p:nvPr/>
            </p:nvSpPr>
            <p:spPr>
              <a:xfrm>
                <a:off x="6661538" y="2814050"/>
                <a:ext cx="1887623" cy="156377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Glidein</a:t>
                </a:r>
                <a:r>
                  <a:rPr lang="en-GB" dirty="0">
                    <a:solidFill>
                      <a:srgbClr val="000000"/>
                    </a:solidFill>
                    <a:latin typeface="Arial"/>
                  </a:rPr>
                  <a:t> </a:t>
                </a:r>
                <a:r>
                  <a:rPr lang="en-GB" dirty="0" err="1">
                    <a:solidFill>
                      <a:srgbClr val="000000"/>
                    </a:solidFill>
                    <a:latin typeface="Arial"/>
                  </a:rPr>
                  <a:t>Startup</a:t>
                </a: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it-IT" dirty="0">
                  <a:solidFill>
                    <a:srgbClr val="000000"/>
                  </a:solidFill>
                  <a:latin typeface="Arial"/>
                </a:endParaRPr>
              </a:p>
            </p:txBody>
          </p:sp>
          <p:sp>
            <p:nvSpPr>
              <p:cNvPr id="23" name="Rectangle 22">
                <a:extLst>
                  <a:ext uri="{FF2B5EF4-FFF2-40B4-BE49-F238E27FC236}">
                    <a16:creationId xmlns:a16="http://schemas.microsoft.com/office/drawing/2014/main" id="{F1796388-1642-FCF3-50B5-680A5B1D23A3}"/>
                  </a:ext>
                </a:extLst>
              </p:cNvPr>
              <p:cNvSpPr/>
              <p:nvPr/>
            </p:nvSpPr>
            <p:spPr>
              <a:xfrm>
                <a:off x="7017154" y="3226822"/>
                <a:ext cx="1195441" cy="26353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startd</a:t>
                </a:r>
                <a:endParaRPr lang="it-IT" dirty="0">
                  <a:solidFill>
                    <a:srgbClr val="000000"/>
                  </a:solidFill>
                  <a:latin typeface="Arial"/>
                </a:endParaRPr>
              </a:p>
            </p:txBody>
          </p:sp>
          <p:sp>
            <p:nvSpPr>
              <p:cNvPr id="57" name="Rectangle 56">
                <a:extLst>
                  <a:ext uri="{FF2B5EF4-FFF2-40B4-BE49-F238E27FC236}">
                    <a16:creationId xmlns:a16="http://schemas.microsoft.com/office/drawing/2014/main" id="{B8CD8188-BA20-CC32-9D9D-C6C8DCB060DA}"/>
                  </a:ext>
                </a:extLst>
              </p:cNvPr>
              <p:cNvSpPr/>
              <p:nvPr/>
            </p:nvSpPr>
            <p:spPr>
              <a:xfrm>
                <a:off x="7060018" y="3698335"/>
                <a:ext cx="1111301" cy="574706"/>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CMS job</a:t>
                </a:r>
              </a:p>
            </p:txBody>
          </p:sp>
          <p:cxnSp>
            <p:nvCxnSpPr>
              <p:cNvPr id="59" name="Straight Arrow Connector 58">
                <a:extLst>
                  <a:ext uri="{FF2B5EF4-FFF2-40B4-BE49-F238E27FC236}">
                    <a16:creationId xmlns:a16="http://schemas.microsoft.com/office/drawing/2014/main" id="{9AB479C8-BBFF-9D88-3ECD-70A4950DF6BD}"/>
                  </a:ext>
                </a:extLst>
              </p:cNvPr>
              <p:cNvCxnSpPr>
                <a:stCxn id="23" idx="2"/>
                <a:endCxn id="57" idx="0"/>
              </p:cNvCxnSpPr>
              <p:nvPr/>
            </p:nvCxnSpPr>
            <p:spPr>
              <a:xfrm rot="16200000" flipH="1">
                <a:off x="7510888" y="3593554"/>
                <a:ext cx="207974"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A1CD1AA9-A141-9947-85F8-3087067E43BF}"/>
                  </a:ext>
                </a:extLst>
              </p:cNvPr>
              <p:cNvSpPr/>
              <p:nvPr/>
            </p:nvSpPr>
            <p:spPr>
              <a:xfrm>
                <a:off x="6401176" y="2056773"/>
                <a:ext cx="2373420" cy="253219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sz="2400">
                  <a:solidFill>
                    <a:srgbClr val="FFFFFF"/>
                  </a:solidFill>
                  <a:latin typeface="Arial"/>
                </a:endParaRPr>
              </a:p>
            </p:txBody>
          </p:sp>
          <p:sp>
            <p:nvSpPr>
              <p:cNvPr id="53" name="Rectangle 52">
                <a:extLst>
                  <a:ext uri="{FF2B5EF4-FFF2-40B4-BE49-F238E27FC236}">
                    <a16:creationId xmlns:a16="http://schemas.microsoft.com/office/drawing/2014/main" id="{9632435F-229F-59D5-E850-49D79F50D259}"/>
                  </a:ext>
                </a:extLst>
              </p:cNvPr>
              <p:cNvSpPr/>
              <p:nvPr/>
            </p:nvSpPr>
            <p:spPr>
              <a:xfrm>
                <a:off x="7204488" y="1820222"/>
                <a:ext cx="881102" cy="460399"/>
              </a:xfrm>
              <a:prstGeom prst="rect">
                <a:avLst/>
              </a:prstGeom>
              <a:solidFill>
                <a:schemeClr val="bg1"/>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WN</a:t>
                </a:r>
              </a:p>
            </p:txBody>
          </p:sp>
        </p:grpSp>
        <p:cxnSp>
          <p:nvCxnSpPr>
            <p:cNvPr id="83" name="Straight Arrow Connector 82">
              <a:extLst>
                <a:ext uri="{FF2B5EF4-FFF2-40B4-BE49-F238E27FC236}">
                  <a16:creationId xmlns:a16="http://schemas.microsoft.com/office/drawing/2014/main" id="{70FD597C-EA5E-87CC-B4B1-B0B4CC437D72}"/>
                </a:ext>
              </a:extLst>
            </p:cNvPr>
            <p:cNvCxnSpPr>
              <a:stCxn id="52" idx="2"/>
            </p:cNvCxnSpPr>
            <p:nvPr/>
          </p:nvCxnSpPr>
          <p:spPr>
            <a:xfrm rot="16200000" flipH="1">
              <a:off x="7664939" y="3405912"/>
              <a:ext cx="203211"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39" name="TextBox 147">
              <a:extLst>
                <a:ext uri="{FF2B5EF4-FFF2-40B4-BE49-F238E27FC236}">
                  <a16:creationId xmlns:a16="http://schemas.microsoft.com/office/drawing/2014/main" id="{8073291E-9F2D-D6FC-9E3D-F923CC59384E}"/>
                </a:ext>
              </a:extLst>
            </p:cNvPr>
            <p:cNvSpPr txBox="1">
              <a:spLocks noChangeArrowheads="1"/>
            </p:cNvSpPr>
            <p:nvPr/>
          </p:nvSpPr>
          <p:spPr bwMode="auto">
            <a:xfrm>
              <a:off x="7385539" y="2382715"/>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r>
                <a:rPr lang="en-GB" altLang="it-IT" sz="1800" i="1">
                  <a:solidFill>
                    <a:srgbClr val="000000"/>
                  </a:solidFill>
                </a:rPr>
                <a:t>Site boundary</a:t>
              </a:r>
              <a:endParaRPr lang="it-IT" altLang="it-IT" sz="1800" i="1">
                <a:solidFill>
                  <a:srgbClr val="000000"/>
                </a:solidFill>
              </a:endParaRPr>
            </a:p>
          </p:txBody>
        </p:sp>
      </p:grpSp>
      <p:cxnSp>
        <p:nvCxnSpPr>
          <p:cNvPr id="34" name="Straight Arrow Connector 33">
            <a:extLst>
              <a:ext uri="{FF2B5EF4-FFF2-40B4-BE49-F238E27FC236}">
                <a16:creationId xmlns:a16="http://schemas.microsoft.com/office/drawing/2014/main" id="{CFDC36EE-7477-3064-3F87-3987892E2C5E}"/>
              </a:ext>
            </a:extLst>
          </p:cNvPr>
          <p:cNvCxnSpPr>
            <a:stCxn id="20" idx="0"/>
            <a:endCxn id="21" idx="2"/>
          </p:cNvCxnSpPr>
          <p:nvPr/>
        </p:nvCxnSpPr>
        <p:spPr>
          <a:xfrm rot="16200000" flipV="1">
            <a:off x="5561014" y="3729039"/>
            <a:ext cx="808037"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48">
            <a:extLst>
              <a:ext uri="{FF2B5EF4-FFF2-40B4-BE49-F238E27FC236}">
                <a16:creationId xmlns:a16="http://schemas.microsoft.com/office/drawing/2014/main" id="{D71178C6-D5C8-9DA8-DCB3-AC223D2B29F7}"/>
              </a:ext>
            </a:extLst>
          </p:cNvPr>
          <p:cNvGrpSpPr>
            <a:grpSpLocks/>
          </p:cNvGrpSpPr>
          <p:nvPr/>
        </p:nvGrpSpPr>
        <p:grpSpPr bwMode="auto">
          <a:xfrm>
            <a:off x="3511551" y="1973263"/>
            <a:ext cx="3713163" cy="1706562"/>
            <a:chOff x="1987550" y="2063750"/>
            <a:chExt cx="3713163" cy="1706563"/>
          </a:xfrm>
        </p:grpSpPr>
        <p:sp>
          <p:nvSpPr>
            <p:cNvPr id="180" name="Oval 179">
              <a:extLst>
                <a:ext uri="{FF2B5EF4-FFF2-40B4-BE49-F238E27FC236}">
                  <a16:creationId xmlns:a16="http://schemas.microsoft.com/office/drawing/2014/main" id="{72584113-EF01-D968-288E-3930F72F91BB}"/>
                </a:ext>
              </a:extLst>
            </p:cNvPr>
            <p:cNvSpPr/>
            <p:nvPr/>
          </p:nvSpPr>
          <p:spPr>
            <a:xfrm>
              <a:off x="3352800" y="2108200"/>
              <a:ext cx="2347913" cy="1662113"/>
            </a:xfrm>
            <a:prstGeom prst="ellipse">
              <a:avLst/>
            </a:prstGeom>
            <a:noFill/>
            <a:ln>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sz="2400" dirty="0">
                <a:solidFill>
                  <a:srgbClr val="3333FF"/>
                </a:solidFill>
                <a:latin typeface="Arial"/>
              </a:endParaRPr>
            </a:p>
          </p:txBody>
        </p:sp>
        <p:sp>
          <p:nvSpPr>
            <p:cNvPr id="17432" name="TextBox 180">
              <a:extLst>
                <a:ext uri="{FF2B5EF4-FFF2-40B4-BE49-F238E27FC236}">
                  <a16:creationId xmlns:a16="http://schemas.microsoft.com/office/drawing/2014/main" id="{6CEEBED9-6B3C-75E8-5A90-33C5B63710D3}"/>
                </a:ext>
              </a:extLst>
            </p:cNvPr>
            <p:cNvSpPr txBox="1">
              <a:spLocks noChangeArrowheads="1"/>
            </p:cNvSpPr>
            <p:nvPr/>
          </p:nvSpPr>
          <p:spPr bwMode="auto">
            <a:xfrm>
              <a:off x="1987550" y="2063750"/>
              <a:ext cx="1503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r>
                <a:rPr lang="en-GB" altLang="it-IT" i="1">
                  <a:solidFill>
                    <a:srgbClr val="3333FF"/>
                  </a:solidFill>
                </a:rPr>
                <a:t>Resource</a:t>
              </a:r>
            </a:p>
            <a:p>
              <a:pPr defTabSz="914400" eaLnBrk="1" fontAlgn="base" hangingPunct="1">
                <a:spcBef>
                  <a:spcPct val="0"/>
                </a:spcBef>
                <a:spcAft>
                  <a:spcPct val="0"/>
                </a:spcAft>
              </a:pPr>
              <a:r>
                <a:rPr lang="en-GB" altLang="it-IT" i="1">
                  <a:solidFill>
                    <a:srgbClr val="3333FF"/>
                  </a:solidFill>
                </a:rPr>
                <a:t>allocation</a:t>
              </a:r>
              <a:endParaRPr lang="it-IT" altLang="it-IT" i="1">
                <a:solidFill>
                  <a:srgbClr val="3333FF"/>
                </a:solidFill>
              </a:endParaRPr>
            </a:p>
          </p:txBody>
        </p:sp>
      </p:grpSp>
      <p:grpSp>
        <p:nvGrpSpPr>
          <p:cNvPr id="8" name="Group 47">
            <a:extLst>
              <a:ext uri="{FF2B5EF4-FFF2-40B4-BE49-F238E27FC236}">
                <a16:creationId xmlns:a16="http://schemas.microsoft.com/office/drawing/2014/main" id="{A8E2E4AA-4CD4-6A22-F477-074453B1CCD4}"/>
              </a:ext>
            </a:extLst>
          </p:cNvPr>
          <p:cNvGrpSpPr>
            <a:grpSpLocks/>
          </p:cNvGrpSpPr>
          <p:nvPr/>
        </p:nvGrpSpPr>
        <p:grpSpPr bwMode="auto">
          <a:xfrm>
            <a:off x="1689101" y="3598863"/>
            <a:ext cx="8990013" cy="2265362"/>
            <a:chOff x="165100" y="3689350"/>
            <a:chExt cx="8990013" cy="2265363"/>
          </a:xfrm>
        </p:grpSpPr>
        <p:sp>
          <p:nvSpPr>
            <p:cNvPr id="183" name="Oval 182">
              <a:extLst>
                <a:ext uri="{FF2B5EF4-FFF2-40B4-BE49-F238E27FC236}">
                  <a16:creationId xmlns:a16="http://schemas.microsoft.com/office/drawing/2014/main" id="{E3871BFD-31E6-9B8A-8008-0E258B53937C}"/>
                </a:ext>
              </a:extLst>
            </p:cNvPr>
            <p:cNvSpPr/>
            <p:nvPr/>
          </p:nvSpPr>
          <p:spPr>
            <a:xfrm rot="960843">
              <a:off x="165100" y="3689350"/>
              <a:ext cx="8990013" cy="2265363"/>
            </a:xfrm>
            <a:prstGeom prst="ellipse">
              <a:avLst/>
            </a:prstGeom>
            <a:noFill/>
            <a:ln>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t-IT" sz="2400" dirty="0">
                <a:solidFill>
                  <a:srgbClr val="FF3300"/>
                </a:solidFill>
                <a:latin typeface="Arial"/>
              </a:endParaRPr>
            </a:p>
          </p:txBody>
        </p:sp>
        <p:sp>
          <p:nvSpPr>
            <p:cNvPr id="17430" name="TextBox 183">
              <a:extLst>
                <a:ext uri="{FF2B5EF4-FFF2-40B4-BE49-F238E27FC236}">
                  <a16:creationId xmlns:a16="http://schemas.microsoft.com/office/drawing/2014/main" id="{02402D6F-B038-142F-0B4B-663D1AB4F24F}"/>
                </a:ext>
              </a:extLst>
            </p:cNvPr>
            <p:cNvSpPr txBox="1">
              <a:spLocks noChangeArrowheads="1"/>
            </p:cNvSpPr>
            <p:nvPr/>
          </p:nvSpPr>
          <p:spPr bwMode="auto">
            <a:xfrm rot="1416335">
              <a:off x="793750" y="5235575"/>
              <a:ext cx="256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base" hangingPunct="1">
                <a:spcBef>
                  <a:spcPct val="0"/>
                </a:spcBef>
                <a:spcAft>
                  <a:spcPct val="0"/>
                </a:spcAft>
              </a:pPr>
              <a:r>
                <a:rPr lang="en-GB" altLang="it-IT" i="1">
                  <a:solidFill>
                    <a:srgbClr val="FF3300"/>
                  </a:solidFill>
                </a:rPr>
                <a:t>Job management</a:t>
              </a:r>
              <a:endParaRPr lang="it-IT" altLang="it-IT" i="1">
                <a:solidFill>
                  <a:srgbClr val="FF3300"/>
                </a:solidFill>
              </a:endParaRPr>
            </a:p>
          </p:txBody>
        </p:sp>
      </p:grpSp>
      <p:grpSp>
        <p:nvGrpSpPr>
          <p:cNvPr id="17425" name="Group 73">
            <a:extLst>
              <a:ext uri="{FF2B5EF4-FFF2-40B4-BE49-F238E27FC236}">
                <a16:creationId xmlns:a16="http://schemas.microsoft.com/office/drawing/2014/main" id="{792D36CB-4E5A-659D-1B1D-9FBB680254B6}"/>
              </a:ext>
            </a:extLst>
          </p:cNvPr>
          <p:cNvGrpSpPr>
            <a:grpSpLocks/>
          </p:cNvGrpSpPr>
          <p:nvPr/>
        </p:nvGrpSpPr>
        <p:grpSpPr bwMode="auto">
          <a:xfrm>
            <a:off x="4930776" y="4133850"/>
            <a:ext cx="2068513" cy="1411288"/>
            <a:chOff x="2790788" y="4128829"/>
            <a:chExt cx="2068290" cy="1410734"/>
          </a:xfrm>
        </p:grpSpPr>
        <p:sp>
          <p:nvSpPr>
            <p:cNvPr id="20" name="Rectangle 19">
              <a:extLst>
                <a:ext uri="{FF2B5EF4-FFF2-40B4-BE49-F238E27FC236}">
                  <a16:creationId xmlns:a16="http://schemas.microsoft.com/office/drawing/2014/main" id="{BA0C3A99-EC12-FB22-F4D3-30DB4028A001}"/>
                </a:ext>
              </a:extLst>
            </p:cNvPr>
            <p:cNvSpPr/>
            <p:nvPr/>
          </p:nvSpPr>
          <p:spPr>
            <a:xfrm>
              <a:off x="2790788" y="4128829"/>
              <a:ext cx="2068290" cy="1410734"/>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err="1">
                  <a:solidFill>
                    <a:srgbClr val="000000"/>
                  </a:solidFill>
                  <a:latin typeface="Arial"/>
                </a:rPr>
                <a:t>Glidein</a:t>
              </a:r>
              <a:r>
                <a:rPr lang="en-GB" dirty="0">
                  <a:solidFill>
                    <a:srgbClr val="000000"/>
                  </a:solidFill>
                  <a:latin typeface="Arial"/>
                </a:rPr>
                <a:t> Frontend</a:t>
              </a: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a:p>
              <a:pPr algn="ctr" defTabSz="914400" fontAlgn="base">
                <a:spcBef>
                  <a:spcPct val="0"/>
                </a:spcBef>
                <a:spcAft>
                  <a:spcPct val="0"/>
                </a:spcAft>
                <a:defRPr/>
              </a:pPr>
              <a:endParaRPr lang="en-GB" dirty="0">
                <a:solidFill>
                  <a:srgbClr val="000000"/>
                </a:solidFill>
                <a:latin typeface="Arial"/>
              </a:endParaRPr>
            </a:p>
          </p:txBody>
        </p:sp>
        <p:sp>
          <p:nvSpPr>
            <p:cNvPr id="56" name="Rectangle 55">
              <a:extLst>
                <a:ext uri="{FF2B5EF4-FFF2-40B4-BE49-F238E27FC236}">
                  <a16:creationId xmlns:a16="http://schemas.microsoft.com/office/drawing/2014/main" id="{F2BA9719-98B5-8C06-7F55-07068BDFE03C}"/>
                </a:ext>
              </a:extLst>
            </p:cNvPr>
            <p:cNvSpPr/>
            <p:nvPr/>
          </p:nvSpPr>
          <p:spPr bwMode="auto">
            <a:xfrm>
              <a:off x="2895552" y="4554112"/>
              <a:ext cx="1888921" cy="8997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GB" dirty="0">
                  <a:solidFill>
                    <a:srgbClr val="000000"/>
                  </a:solidFill>
                  <a:latin typeface="Arial"/>
                </a:rPr>
                <a:t>Central Manager</a:t>
              </a:r>
            </a:p>
            <a:p>
              <a:pPr algn="ctr" defTabSz="914400" fontAlgn="base">
                <a:spcBef>
                  <a:spcPct val="0"/>
                </a:spcBef>
                <a:spcAft>
                  <a:spcPct val="0"/>
                </a:spcAft>
                <a:defRPr/>
              </a:pPr>
              <a:r>
                <a:rPr lang="en-GB" dirty="0">
                  <a:solidFill>
                    <a:srgbClr val="000000"/>
                  </a:solidFill>
                  <a:latin typeface="Arial"/>
                </a:rPr>
                <a:t>collector</a:t>
              </a:r>
            </a:p>
            <a:p>
              <a:pPr algn="ctr" defTabSz="914400" fontAlgn="base">
                <a:spcBef>
                  <a:spcPct val="0"/>
                </a:spcBef>
                <a:spcAft>
                  <a:spcPct val="0"/>
                </a:spcAft>
                <a:defRPr/>
              </a:pPr>
              <a:r>
                <a:rPr lang="en-GB" dirty="0">
                  <a:solidFill>
                    <a:srgbClr val="000000"/>
                  </a:solidFill>
                  <a:latin typeface="Arial"/>
                </a:rPr>
                <a:t>negotiator</a:t>
              </a:r>
              <a:endParaRPr lang="it-IT" dirty="0">
                <a:solidFill>
                  <a:srgbClr val="000000"/>
                </a:solidFill>
                <a:latin typeface="Arial"/>
              </a:endParaRPr>
            </a:p>
          </p:txBody>
        </p:sp>
      </p:grpSp>
      <p:cxnSp>
        <p:nvCxnSpPr>
          <p:cNvPr id="88" name="Straight Arrow Connector 87">
            <a:extLst>
              <a:ext uri="{FF2B5EF4-FFF2-40B4-BE49-F238E27FC236}">
                <a16:creationId xmlns:a16="http://schemas.microsoft.com/office/drawing/2014/main" id="{27A193B1-90AB-D3DC-4118-EEE43AA65702}"/>
              </a:ext>
            </a:extLst>
          </p:cNvPr>
          <p:cNvCxnSpPr>
            <a:stCxn id="23" idx="1"/>
            <a:endCxn id="56" idx="3"/>
          </p:cNvCxnSpPr>
          <p:nvPr/>
        </p:nvCxnSpPr>
        <p:spPr>
          <a:xfrm rot="10800000" flipV="1">
            <a:off x="6924675" y="5008564"/>
            <a:ext cx="1608138"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ED012F07-D8AF-FC46-AA3C-B238F1303B01}"/>
              </a:ext>
            </a:extLst>
          </p:cNvPr>
          <p:cNvSpPr txBox="1">
            <a:spLocks noChangeArrowheads="1"/>
          </p:cNvSpPr>
          <p:nvPr/>
        </p:nvSpPr>
        <p:spPr bwMode="auto">
          <a:xfrm>
            <a:off x="2198689" y="-11113"/>
            <a:ext cx="7526337" cy="7016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endParaRPr lang="en-GB" sz="4000" dirty="0">
              <a:solidFill>
                <a:srgbClr val="000066"/>
              </a:solidFill>
            </a:endParaRPr>
          </a:p>
        </p:txBody>
      </p:sp>
      <p:sp>
        <p:nvSpPr>
          <p:cNvPr id="46083" name="Text Box 2">
            <a:extLst>
              <a:ext uri="{FF2B5EF4-FFF2-40B4-BE49-F238E27FC236}">
                <a16:creationId xmlns:a16="http://schemas.microsoft.com/office/drawing/2014/main" id="{46E85591-BE18-2EF1-E793-2D6AE735DB92}"/>
              </a:ext>
            </a:extLst>
          </p:cNvPr>
          <p:cNvSpPr txBox="1">
            <a:spLocks noChangeArrowheads="1"/>
          </p:cNvSpPr>
          <p:nvPr/>
        </p:nvSpPr>
        <p:spPr bwMode="auto">
          <a:xfrm>
            <a:off x="1676400" y="617539"/>
            <a:ext cx="8915400" cy="2574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cs typeface="ＭＳ Ｐゴシック" charset="0"/>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bg1"/>
                </a:solidFill>
                <a:latin typeface="Arial" charset="0"/>
                <a:ea typeface="ＭＳ Ｐゴシック" charset="0"/>
              </a:defRPr>
            </a:lvl9pPr>
          </a:lstStyle>
          <a:p>
            <a:pPr defTabSz="914400" eaLnBrk="1" fontAlgn="base" hangingPunct="1">
              <a:lnSpc>
                <a:spcPct val="90000"/>
              </a:lnSpc>
              <a:spcBef>
                <a:spcPts val="700"/>
              </a:spcBef>
              <a:spcAft>
                <a:spcPct val="0"/>
              </a:spcAft>
              <a:buFont typeface="Arial" charset="0"/>
              <a:buChar char="•"/>
              <a:defRPr/>
            </a:pPr>
            <a:r>
              <a:rPr lang="en-GB" sz="2800" dirty="0">
                <a:solidFill>
                  <a:srgbClr val="000000"/>
                </a:solidFill>
              </a:rPr>
              <a:t>In this first two years of data taking at least two issues were evident:</a:t>
            </a:r>
          </a:p>
          <a:p>
            <a:pPr lvl="1" defTabSz="914400" eaLnBrk="1" fontAlgn="base" hangingPunct="1">
              <a:lnSpc>
                <a:spcPct val="90000"/>
              </a:lnSpc>
              <a:spcBef>
                <a:spcPts val="700"/>
              </a:spcBef>
              <a:spcAft>
                <a:spcPct val="0"/>
              </a:spcAft>
              <a:buFont typeface="Arial" charset="0"/>
              <a:buChar char="•"/>
              <a:defRPr/>
            </a:pPr>
            <a:r>
              <a:rPr lang="it-IT" sz="2800" dirty="0">
                <a:solidFill>
                  <a:srgbClr val="000000"/>
                </a:solidFill>
              </a:rPr>
              <a:t>The network and </a:t>
            </a:r>
            <a:r>
              <a:rPr lang="it-IT" sz="2800" dirty="0" err="1">
                <a:solidFill>
                  <a:srgbClr val="000000"/>
                </a:solidFill>
              </a:rPr>
              <a:t>storage</a:t>
            </a:r>
            <a:r>
              <a:rPr lang="it-IT" sz="2800" dirty="0">
                <a:solidFill>
                  <a:srgbClr val="000000"/>
                </a:solidFill>
              </a:rPr>
              <a:t> </a:t>
            </a:r>
            <a:r>
              <a:rPr lang="it-IT" sz="2800" dirty="0" err="1">
                <a:solidFill>
                  <a:srgbClr val="000000"/>
                </a:solidFill>
              </a:rPr>
              <a:t>technologies</a:t>
            </a:r>
            <a:r>
              <a:rPr lang="it-IT" sz="2800" dirty="0">
                <a:solidFill>
                  <a:srgbClr val="000000"/>
                </a:solidFill>
              </a:rPr>
              <a:t> are </a:t>
            </a:r>
            <a:r>
              <a:rPr lang="it-IT" sz="2800" dirty="0" err="1">
                <a:solidFill>
                  <a:srgbClr val="000000"/>
                </a:solidFill>
              </a:rPr>
              <a:t>evolving</a:t>
            </a:r>
            <a:r>
              <a:rPr lang="it-IT" sz="2800" dirty="0">
                <a:solidFill>
                  <a:srgbClr val="000000"/>
                </a:solidFill>
              </a:rPr>
              <a:t> </a:t>
            </a:r>
            <a:r>
              <a:rPr lang="it-IT" sz="2800" dirty="0" err="1">
                <a:solidFill>
                  <a:srgbClr val="000000"/>
                </a:solidFill>
              </a:rPr>
              <a:t>different</a:t>
            </a:r>
            <a:r>
              <a:rPr lang="it-IT" sz="2800" dirty="0">
                <a:solidFill>
                  <a:srgbClr val="000000"/>
                </a:solidFill>
              </a:rPr>
              <a:t> from </a:t>
            </a:r>
            <a:r>
              <a:rPr lang="it-IT" sz="2800" dirty="0" err="1">
                <a:solidFill>
                  <a:srgbClr val="000000"/>
                </a:solidFill>
              </a:rPr>
              <a:t>what</a:t>
            </a:r>
            <a:r>
              <a:rPr lang="it-IT" sz="2800" dirty="0">
                <a:solidFill>
                  <a:srgbClr val="000000"/>
                </a:solidFill>
              </a:rPr>
              <a:t> </a:t>
            </a:r>
            <a:r>
              <a:rPr lang="it-IT" sz="2800" dirty="0" err="1">
                <a:solidFill>
                  <a:srgbClr val="000000"/>
                </a:solidFill>
              </a:rPr>
              <a:t>expected</a:t>
            </a:r>
            <a:endParaRPr lang="it-IT" sz="2800" dirty="0">
              <a:solidFill>
                <a:srgbClr val="000000"/>
              </a:solidFill>
            </a:endParaRPr>
          </a:p>
          <a:p>
            <a:pPr lvl="1" defTabSz="914400" eaLnBrk="1" fontAlgn="base" hangingPunct="1">
              <a:lnSpc>
                <a:spcPct val="90000"/>
              </a:lnSpc>
              <a:spcBef>
                <a:spcPts val="700"/>
              </a:spcBef>
              <a:spcAft>
                <a:spcPct val="0"/>
              </a:spcAft>
              <a:buFont typeface="Arial" charset="0"/>
              <a:buChar char="•"/>
              <a:defRPr/>
            </a:pPr>
            <a:r>
              <a:rPr lang="it-IT" sz="2800" dirty="0">
                <a:solidFill>
                  <a:srgbClr val="000000"/>
                </a:solidFill>
              </a:rPr>
              <a:t>The </a:t>
            </a:r>
            <a:r>
              <a:rPr lang="it-IT" sz="2800" dirty="0" err="1">
                <a:solidFill>
                  <a:srgbClr val="000000"/>
                </a:solidFill>
              </a:rPr>
              <a:t>schematic</a:t>
            </a:r>
            <a:r>
              <a:rPr lang="it-IT" sz="2800" dirty="0">
                <a:solidFill>
                  <a:srgbClr val="000000"/>
                </a:solidFill>
              </a:rPr>
              <a:t> and </a:t>
            </a:r>
            <a:r>
              <a:rPr lang="it-IT" sz="2800" dirty="0" err="1">
                <a:solidFill>
                  <a:srgbClr val="000000"/>
                </a:solidFill>
              </a:rPr>
              <a:t>rigid</a:t>
            </a:r>
            <a:r>
              <a:rPr lang="it-IT" sz="2800" dirty="0">
                <a:solidFill>
                  <a:srgbClr val="000000"/>
                </a:solidFill>
              </a:rPr>
              <a:t> data </a:t>
            </a:r>
            <a:r>
              <a:rPr lang="it-IT" sz="2800" dirty="0" err="1">
                <a:solidFill>
                  <a:srgbClr val="000000"/>
                </a:solidFill>
              </a:rPr>
              <a:t>movement</a:t>
            </a:r>
            <a:r>
              <a:rPr lang="it-IT" sz="2800" dirty="0">
                <a:solidFill>
                  <a:srgbClr val="000000"/>
                </a:solidFill>
              </a:rPr>
              <a:t> </a:t>
            </a:r>
            <a:r>
              <a:rPr lang="it-IT" sz="2800" dirty="0" err="1">
                <a:solidFill>
                  <a:srgbClr val="000000"/>
                </a:solidFill>
              </a:rPr>
              <a:t>foreseen</a:t>
            </a:r>
            <a:r>
              <a:rPr lang="it-IT" sz="2800" dirty="0">
                <a:solidFill>
                  <a:srgbClr val="000000"/>
                </a:solidFill>
              </a:rPr>
              <a:t> by the </a:t>
            </a:r>
            <a:r>
              <a:rPr lang="it-IT" sz="2800" dirty="0" err="1">
                <a:solidFill>
                  <a:srgbClr val="000000"/>
                </a:solidFill>
              </a:rPr>
              <a:t>computing</a:t>
            </a:r>
            <a:r>
              <a:rPr lang="it-IT" sz="2800" dirty="0">
                <a:solidFill>
                  <a:srgbClr val="000000"/>
                </a:solidFill>
              </a:rPr>
              <a:t> model </a:t>
            </a:r>
            <a:r>
              <a:rPr lang="it-IT" sz="2800" dirty="0" err="1">
                <a:solidFill>
                  <a:srgbClr val="000000"/>
                </a:solidFill>
              </a:rPr>
              <a:t>was</a:t>
            </a:r>
            <a:r>
              <a:rPr lang="it-IT" sz="2800" dirty="0">
                <a:solidFill>
                  <a:srgbClr val="000000"/>
                </a:solidFill>
              </a:rPr>
              <a:t> </a:t>
            </a:r>
            <a:r>
              <a:rPr lang="it-IT" sz="2800" dirty="0" err="1">
                <a:solidFill>
                  <a:srgbClr val="000000"/>
                </a:solidFill>
              </a:rPr>
              <a:t>not</a:t>
            </a:r>
            <a:r>
              <a:rPr lang="it-IT" sz="2800" dirty="0">
                <a:solidFill>
                  <a:srgbClr val="000000"/>
                </a:solidFill>
              </a:rPr>
              <a:t> </a:t>
            </a:r>
            <a:r>
              <a:rPr lang="it-IT" sz="2800" dirty="0" err="1">
                <a:solidFill>
                  <a:srgbClr val="000000"/>
                </a:solidFill>
              </a:rPr>
              <a:t>strictly</a:t>
            </a:r>
            <a:r>
              <a:rPr lang="it-IT" sz="2800" dirty="0">
                <a:solidFill>
                  <a:srgbClr val="000000"/>
                </a:solidFill>
              </a:rPr>
              <a:t> </a:t>
            </a:r>
            <a:r>
              <a:rPr lang="it-IT" sz="2800" dirty="0" err="1">
                <a:solidFill>
                  <a:srgbClr val="000000"/>
                </a:solidFill>
              </a:rPr>
              <a:t>respected</a:t>
            </a:r>
            <a:r>
              <a:rPr lang="it-IT" sz="2800" dirty="0">
                <a:solidFill>
                  <a:srgbClr val="000000"/>
                </a:solidFill>
              </a:rPr>
              <a:t> </a:t>
            </a:r>
          </a:p>
        </p:txBody>
      </p:sp>
      <p:sp>
        <p:nvSpPr>
          <p:cNvPr id="46084" name="Text Box 3">
            <a:extLst>
              <a:ext uri="{FF2B5EF4-FFF2-40B4-BE49-F238E27FC236}">
                <a16:creationId xmlns:a16="http://schemas.microsoft.com/office/drawing/2014/main" id="{961D5C9E-A758-1D4E-DCBB-42CDB65A086F}"/>
              </a:ext>
            </a:extLst>
          </p:cNvPr>
          <p:cNvSpPr txBox="1">
            <a:spLocks noChangeArrowheads="1"/>
          </p:cNvSpPr>
          <p:nvPr/>
        </p:nvSpPr>
        <p:spPr bwMode="auto">
          <a:xfrm>
            <a:off x="8486775" y="6553200"/>
            <a:ext cx="1581150"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1400">
                <a:solidFill>
                  <a:srgbClr val="002060"/>
                </a:solidFill>
              </a:rPr>
              <a:t>13-11-2012</a:t>
            </a:r>
          </a:p>
        </p:txBody>
      </p:sp>
      <p:sp>
        <p:nvSpPr>
          <p:cNvPr id="46085" name="Text Box 4">
            <a:extLst>
              <a:ext uri="{FF2B5EF4-FFF2-40B4-BE49-F238E27FC236}">
                <a16:creationId xmlns:a16="http://schemas.microsoft.com/office/drawing/2014/main" id="{F7C84776-9FD7-3AB0-B020-5A00039241BD}"/>
              </a:ext>
            </a:extLst>
          </p:cNvPr>
          <p:cNvSpPr txBox="1">
            <a:spLocks noChangeArrowheads="1"/>
          </p:cNvSpPr>
          <p:nvPr/>
        </p:nvSpPr>
        <p:spPr bwMode="auto">
          <a:xfrm>
            <a:off x="4100514" y="6548438"/>
            <a:ext cx="4333875" cy="309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1400">
                <a:solidFill>
                  <a:srgbClr val="002060"/>
                </a:solidFill>
              </a:rPr>
              <a:t>CMS Italia - Bologna</a:t>
            </a:r>
          </a:p>
        </p:txBody>
      </p:sp>
      <p:sp>
        <p:nvSpPr>
          <p:cNvPr id="46086" name="Text Box 5">
            <a:extLst>
              <a:ext uri="{FF2B5EF4-FFF2-40B4-BE49-F238E27FC236}">
                <a16:creationId xmlns:a16="http://schemas.microsoft.com/office/drawing/2014/main" id="{35D145A4-2384-22F5-ABA6-E10671D4ABBE}"/>
              </a:ext>
            </a:extLst>
          </p:cNvPr>
          <p:cNvSpPr txBox="1">
            <a:spLocks noChangeArrowheads="1"/>
          </p:cNvSpPr>
          <p:nvPr/>
        </p:nvSpPr>
        <p:spPr bwMode="auto">
          <a:xfrm>
            <a:off x="9982200" y="6553200"/>
            <a:ext cx="685800"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fontAlgn="base" hangingPunct="1">
              <a:spcBef>
                <a:spcPct val="0"/>
              </a:spcBef>
              <a:spcAft>
                <a:spcPct val="0"/>
              </a:spcAft>
            </a:pPr>
            <a:fld id="{5DE8A6BD-4A3C-E443-AD78-F197EBC0C3F3}" type="slidenum">
              <a:rPr lang="en-US" altLang="it-IT" sz="1400">
                <a:solidFill>
                  <a:srgbClr val="002060"/>
                </a:solidFill>
              </a:rPr>
              <a:pPr algn="r" defTabSz="914400" eaLnBrk="1" fontAlgn="base" hangingPunct="1">
                <a:spcBef>
                  <a:spcPct val="0"/>
                </a:spcBef>
                <a:spcAft>
                  <a:spcPct val="0"/>
                </a:spcAft>
              </a:pPr>
              <a:t>22</a:t>
            </a:fld>
            <a:endParaRPr lang="en-US" altLang="it-IT" sz="1400">
              <a:solidFill>
                <a:srgbClr val="002060"/>
              </a:solidFill>
            </a:endParaRPr>
          </a:p>
        </p:txBody>
      </p:sp>
      <p:pic>
        <p:nvPicPr>
          <p:cNvPr id="46087" name="Picture 1">
            <a:extLst>
              <a:ext uri="{FF2B5EF4-FFF2-40B4-BE49-F238E27FC236}">
                <a16:creationId xmlns:a16="http://schemas.microsoft.com/office/drawing/2014/main" id="{7E7D6A9C-904D-BA03-4845-FD72064CC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3306764"/>
            <a:ext cx="2735262" cy="3284537"/>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pic>
        <p:nvPicPr>
          <p:cNvPr id="46088" name="Picture 2">
            <a:extLst>
              <a:ext uri="{FF2B5EF4-FFF2-40B4-BE49-F238E27FC236}">
                <a16:creationId xmlns:a16="http://schemas.microsoft.com/office/drawing/2014/main" id="{4EEE3994-5A69-06F7-8704-24ABC4D47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25800"/>
            <a:ext cx="2482850" cy="3373438"/>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46089" name="Right Arrow 1">
            <a:extLst>
              <a:ext uri="{FF2B5EF4-FFF2-40B4-BE49-F238E27FC236}">
                <a16:creationId xmlns:a16="http://schemas.microsoft.com/office/drawing/2014/main" id="{1EA2B4B6-EA58-97C0-C63D-815298DCA063}"/>
              </a:ext>
            </a:extLst>
          </p:cNvPr>
          <p:cNvSpPr>
            <a:spLocks noChangeArrowheads="1"/>
          </p:cNvSpPr>
          <p:nvPr/>
        </p:nvSpPr>
        <p:spPr bwMode="auto">
          <a:xfrm>
            <a:off x="4800601" y="4437063"/>
            <a:ext cx="2447925" cy="569912"/>
          </a:xfrm>
          <a:prstGeom prst="rightArrow">
            <a:avLst>
              <a:gd name="adj1" fmla="val 50000"/>
              <a:gd name="adj2" fmla="val 50052"/>
            </a:avLst>
          </a:prstGeom>
          <a:solidFill>
            <a:srgbClr val="00B8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914400" fontAlgn="base">
              <a:spcBef>
                <a:spcPct val="0"/>
              </a:spcBef>
              <a:spcAft>
                <a:spcPct val="0"/>
              </a:spcAft>
              <a:defRPr/>
            </a:pPr>
            <a:endParaRPr lang="it-IT" sz="2400">
              <a:solidFill>
                <a:srgbClr val="000000"/>
              </a:solidFill>
              <a:latin typeface="Arial" charset="0"/>
              <a:ea typeface="ＭＳ Ｐゴシック" charset="0"/>
            </a:endParaRPr>
          </a:p>
        </p:txBody>
      </p:sp>
      <p:sp>
        <p:nvSpPr>
          <p:cNvPr id="2" name="Title 184">
            <a:extLst>
              <a:ext uri="{FF2B5EF4-FFF2-40B4-BE49-F238E27FC236}">
                <a16:creationId xmlns:a16="http://schemas.microsoft.com/office/drawing/2014/main" id="{DF0F3482-D285-6D0C-DE34-64213677C43C}"/>
              </a:ext>
            </a:extLst>
          </p:cNvPr>
          <p:cNvSpPr txBox="1">
            <a:spLocks/>
          </p:cNvSpPr>
          <p:nvPr/>
        </p:nvSpPr>
        <p:spPr>
          <a:xfrm>
            <a:off x="899585" y="6350"/>
            <a:ext cx="10035116" cy="666750"/>
          </a:xfrm>
          <a:prstGeom prst="rect">
            <a:avLst/>
          </a:prstGeom>
        </p:spPr>
        <p:txBody>
          <a:bodyPr/>
          <a:lstStyle>
            <a:lvl1pPr algn="ctr" rtl="0" eaLnBrk="0" fontAlgn="base" hangingPunct="0">
              <a:spcBef>
                <a:spcPct val="0"/>
              </a:spcBef>
              <a:spcAft>
                <a:spcPct val="0"/>
              </a:spcAft>
              <a:defRPr sz="4000">
                <a:solidFill>
                  <a:srgbClr val="000066"/>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000066"/>
                </a:solidFill>
                <a:latin typeface="Arial" charset="0"/>
                <a:ea typeface="ＭＳ Ｐゴシック" charset="0"/>
                <a:cs typeface="ＭＳ Ｐゴシック" charset="0"/>
              </a:defRPr>
            </a:lvl5pPr>
            <a:lvl6pPr marL="457200" algn="ctr" rtl="0" fontAlgn="base">
              <a:spcBef>
                <a:spcPct val="0"/>
              </a:spcBef>
              <a:spcAft>
                <a:spcPct val="0"/>
              </a:spcAft>
              <a:defRPr sz="4000">
                <a:solidFill>
                  <a:srgbClr val="000066"/>
                </a:solidFill>
                <a:latin typeface="Arial" charset="0"/>
              </a:defRPr>
            </a:lvl6pPr>
            <a:lvl7pPr marL="914400" algn="ctr" rtl="0" fontAlgn="base">
              <a:spcBef>
                <a:spcPct val="0"/>
              </a:spcBef>
              <a:spcAft>
                <a:spcPct val="0"/>
              </a:spcAft>
              <a:defRPr sz="4000">
                <a:solidFill>
                  <a:srgbClr val="000066"/>
                </a:solidFill>
                <a:latin typeface="Arial" charset="0"/>
              </a:defRPr>
            </a:lvl7pPr>
            <a:lvl8pPr marL="1371600" algn="ctr" rtl="0" fontAlgn="base">
              <a:spcBef>
                <a:spcPct val="0"/>
              </a:spcBef>
              <a:spcAft>
                <a:spcPct val="0"/>
              </a:spcAft>
              <a:defRPr sz="4000">
                <a:solidFill>
                  <a:srgbClr val="000066"/>
                </a:solidFill>
                <a:latin typeface="Arial" charset="0"/>
              </a:defRPr>
            </a:lvl8pPr>
            <a:lvl9pPr marL="1828800" algn="ctr" rtl="0" fontAlgn="base">
              <a:spcBef>
                <a:spcPct val="0"/>
              </a:spcBef>
              <a:spcAft>
                <a:spcPct val="0"/>
              </a:spcAft>
              <a:defRPr sz="4000">
                <a:solidFill>
                  <a:srgbClr val="000066"/>
                </a:solidFill>
                <a:latin typeface="Arial" charset="0"/>
              </a:defRPr>
            </a:lvl9pPr>
          </a:lstStyle>
          <a:p>
            <a:pPr defTabSz="914400"/>
            <a:r>
              <a:rPr lang="en-GB" altLang="it-IT" kern="0" dirty="0">
                <a:ea typeface="ＭＳ Ｐゴシック" panose="020B0600070205080204" pitchFamily="34" charset="-128"/>
              </a:rPr>
              <a:t>Data access/movement evolution</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A7264AEC-48A3-138E-3346-353776FBE0BD}"/>
              </a:ext>
            </a:extLst>
          </p:cNvPr>
          <p:cNvSpPr txBox="1">
            <a:spLocks noChangeArrowheads="1"/>
          </p:cNvSpPr>
          <p:nvPr/>
        </p:nvSpPr>
        <p:spPr bwMode="auto">
          <a:xfrm>
            <a:off x="2198689" y="-11113"/>
            <a:ext cx="7642225" cy="7016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ctr" eaLnBrk="1" hangingPunct="1">
              <a:defRPr/>
            </a:pPr>
            <a:r>
              <a:rPr lang="en-GB" sz="4000" dirty="0">
                <a:solidFill>
                  <a:srgbClr val="000066"/>
                </a:solidFill>
              </a:rPr>
              <a:t>Data layers in LHC experiments</a:t>
            </a:r>
          </a:p>
        </p:txBody>
      </p:sp>
      <p:pic>
        <p:nvPicPr>
          <p:cNvPr id="4" name="Picture 3">
            <a:extLst>
              <a:ext uri="{FF2B5EF4-FFF2-40B4-BE49-F238E27FC236}">
                <a16:creationId xmlns:a16="http://schemas.microsoft.com/office/drawing/2014/main" id="{6C7B30C6-7AA4-E6CC-D540-1AC3CD93B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268413"/>
            <a:ext cx="8647113"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FDEE3C-37F2-FE8C-2D52-4A097E44F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800100"/>
            <a:ext cx="8572500" cy="52578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sp>
        <p:nvSpPr>
          <p:cNvPr id="2" name="Date Placeholder 1">
            <a:extLst>
              <a:ext uri="{FF2B5EF4-FFF2-40B4-BE49-F238E27FC236}">
                <a16:creationId xmlns:a16="http://schemas.microsoft.com/office/drawing/2014/main" id="{55A32356-0BE0-5BE7-7675-E7480890E2DE}"/>
              </a:ext>
            </a:extLst>
          </p:cNvPr>
          <p:cNvSpPr>
            <a:spLocks noGrp="1"/>
          </p:cNvSpPr>
          <p:nvPr>
            <p:ph type="dt" sz="quarter" idx="10"/>
          </p:nvPr>
        </p:nvSpPr>
        <p:spPr/>
        <p:txBody>
          <a:bodyPr/>
          <a:lstStyle/>
          <a:p>
            <a:pPr>
              <a:defRPr/>
            </a:pPr>
            <a:r>
              <a:rPr lang="en-US"/>
              <a:t>13-11-2012</a:t>
            </a:r>
          </a:p>
        </p:txBody>
      </p:sp>
      <p:sp>
        <p:nvSpPr>
          <p:cNvPr id="6" name="Footer Placeholder 5">
            <a:extLst>
              <a:ext uri="{FF2B5EF4-FFF2-40B4-BE49-F238E27FC236}">
                <a16:creationId xmlns:a16="http://schemas.microsoft.com/office/drawing/2014/main" id="{3335E078-2BFD-9C3A-A1DB-A5929771818E}"/>
              </a:ext>
            </a:extLst>
          </p:cNvPr>
          <p:cNvSpPr>
            <a:spLocks noGrp="1"/>
          </p:cNvSpPr>
          <p:nvPr>
            <p:ph type="ftr" sz="quarter" idx="11"/>
          </p:nvPr>
        </p:nvSpPr>
        <p:spPr/>
        <p:txBody>
          <a:bodyPr/>
          <a:lstStyle/>
          <a:p>
            <a:pPr>
              <a:defRPr/>
            </a:pPr>
            <a:r>
              <a:rPr lang="en-US"/>
              <a:t>CMS Italia - Bologna</a:t>
            </a:r>
          </a:p>
        </p:txBody>
      </p:sp>
      <p:sp>
        <p:nvSpPr>
          <p:cNvPr id="7" name="Slide Number Placeholder 6">
            <a:extLst>
              <a:ext uri="{FF2B5EF4-FFF2-40B4-BE49-F238E27FC236}">
                <a16:creationId xmlns:a16="http://schemas.microsoft.com/office/drawing/2014/main" id="{1C0532C8-9DF8-5D54-FEC7-991ED6F2861E}"/>
              </a:ext>
            </a:extLst>
          </p:cNvPr>
          <p:cNvSpPr>
            <a:spLocks noGrp="1"/>
          </p:cNvSpPr>
          <p:nvPr>
            <p:ph type="sldNum" sz="quarter" idx="12"/>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7995ED3-2275-5049-BDBE-7343213E30F7}" type="slidenum">
              <a:rPr lang="en-US" altLang="it-IT" sz="1400">
                <a:solidFill>
                  <a:srgbClr val="002060"/>
                </a:solidFill>
              </a:rPr>
              <a:pPr eaLnBrk="1" hangingPunct="1"/>
              <a:t>23</a:t>
            </a:fld>
            <a:endParaRPr lang="en-US" altLang="it-IT" sz="1400">
              <a:solidFill>
                <a:srgbClr val="002060"/>
              </a:solidFill>
            </a:endParaRP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xit" presetSubtype="4" fill="hold"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800" decel="100000"/>
                                        <p:tgtEl>
                                          <p:spTgt spid="5"/>
                                        </p:tgtEl>
                                      </p:cBhvr>
                                    </p:animEffect>
                                    <p:anim calcmode="lin" valueType="num">
                                      <p:cBhvr>
                                        <p:cTn id="14" dur="800" decel="100000" fill="hold"/>
                                        <p:tgtEl>
                                          <p:spTgt spid="5"/>
                                        </p:tgtEl>
                                        <p:attrNameLst>
                                          <p:attrName>style.rotation</p:attrName>
                                        </p:attrNameLst>
                                      </p:cBhvr>
                                      <p:tavLst>
                                        <p:tav tm="0">
                                          <p:val>
                                            <p:fltVal val="-90"/>
                                          </p:val>
                                        </p:tav>
                                        <p:tav tm="100000">
                                          <p:val>
                                            <p:fltVal val="0"/>
                                          </p:val>
                                        </p:tav>
                                      </p:tavLst>
                                    </p:anim>
                                    <p:anim calcmode="lin" valueType="num">
                                      <p:cBhvr>
                                        <p:cTn id="15" dur="800" decel="100000" fill="hold"/>
                                        <p:tgtEl>
                                          <p:spTgt spid="5"/>
                                        </p:tgtEl>
                                        <p:attrNameLst>
                                          <p:attrName>ppt_x</p:attrName>
                                        </p:attrNameLst>
                                      </p:cBhvr>
                                      <p:tavLst>
                                        <p:tav tm="0">
                                          <p:val>
                                            <p:strVal val="#ppt_x+0.4"/>
                                          </p:val>
                                        </p:tav>
                                        <p:tav tm="100000">
                                          <p:val>
                                            <p:strVal val="#ppt_x-0.05"/>
                                          </p:val>
                                        </p:tav>
                                      </p:tavLst>
                                    </p:anim>
                                    <p:anim calcmode="lin" valueType="num">
                                      <p:cBhvr>
                                        <p:cTn id="16" dur="800" decel="100000" fill="hold"/>
                                        <p:tgtEl>
                                          <p:spTgt spid="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loud Computing VS Grid Computing | What's the Difference? - SkySilk Cloud  Blog">
            <a:extLst>
              <a:ext uri="{FF2B5EF4-FFF2-40B4-BE49-F238E27FC236}">
                <a16:creationId xmlns:a16="http://schemas.microsoft.com/office/drawing/2014/main" id="{A378930D-8B75-5F5A-029A-0B7D30D4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0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9077" y="454713"/>
            <a:ext cx="8754049" cy="5790374"/>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data 2">
            <a:extLst>
              <a:ext uri="{FF2B5EF4-FFF2-40B4-BE49-F238E27FC236}">
                <a16:creationId xmlns:a16="http://schemas.microsoft.com/office/drawing/2014/main" id="{9F9984BA-9BC6-7BED-50B1-7D1207BC4D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AFA12ED0-8D52-8C87-B310-63A5D39DE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69313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7500" y="393700"/>
            <a:ext cx="9004300" cy="60706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data 2">
            <a:extLst>
              <a:ext uri="{FF2B5EF4-FFF2-40B4-BE49-F238E27FC236}">
                <a16:creationId xmlns:a16="http://schemas.microsoft.com/office/drawing/2014/main" id="{CED7B786-0F63-BEA6-C579-1F6DDE92F7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E281A512-A933-608D-76A2-14ABF46655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95415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3400" y="368300"/>
            <a:ext cx="8572500" cy="61214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data 2">
            <a:extLst>
              <a:ext uri="{FF2B5EF4-FFF2-40B4-BE49-F238E27FC236}">
                <a16:creationId xmlns:a16="http://schemas.microsoft.com/office/drawing/2014/main" id="{0B21CEBB-176D-08DD-4474-7D69AA1866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07BE75EE-F74A-38DC-A2AC-B360F55B6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771271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magine 2"/>
          <p:cNvPicPr>
            <a:picLocks noChangeAspect="1"/>
          </p:cNvPicPr>
          <p:nvPr/>
        </p:nvPicPr>
        <p:blipFill>
          <a:blip r:embed="rId2"/>
          <a:stretch>
            <a:fillRect/>
          </a:stretch>
        </p:blipFill>
        <p:spPr>
          <a:xfrm>
            <a:off x="2922076" y="2079233"/>
            <a:ext cx="6806320" cy="4534927"/>
          </a:xfrm>
          <a:prstGeom prst="rect">
            <a:avLst/>
          </a:prstGeom>
        </p:spPr>
      </p:pic>
      <p:sp>
        <p:nvSpPr>
          <p:cNvPr id="2" name="Segnaposto data 1">
            <a:extLst>
              <a:ext uri="{FF2B5EF4-FFF2-40B4-BE49-F238E27FC236}">
                <a16:creationId xmlns:a16="http://schemas.microsoft.com/office/drawing/2014/main" id="{38AD2F71-DEA4-F4DC-33DB-9F5B41A56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F45D627F-3F04-639C-7416-DD11647D83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016764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What is Software as a Service? (SaaS)</a:t>
            </a:r>
          </a:p>
        </p:txBody>
      </p:sp>
      <p:sp>
        <p:nvSpPr>
          <p:cNvPr id="3" name="Content Placeholder 2"/>
          <p:cNvSpPr>
            <a:spLocks noGrp="1"/>
          </p:cNvSpPr>
          <p:nvPr>
            <p:ph idx="1"/>
          </p:nvPr>
        </p:nvSpPr>
        <p:spPr>
          <a:xfrm>
            <a:off x="1981200" y="2133600"/>
            <a:ext cx="7620000" cy="4267200"/>
          </a:xfrm>
        </p:spPr>
        <p:txBody>
          <a:bodyPr/>
          <a:lstStyle/>
          <a:p>
            <a:r>
              <a:rPr lang="en-US" sz="3200"/>
              <a:t>SaaS is a software delivery methodology that provides  licensed multi-tenant access to software and its functions remotely as a Web-based service. </a:t>
            </a:r>
            <a:br>
              <a:rPr lang="en-US" sz="3200"/>
            </a:br>
            <a:endParaRPr lang="en-US" sz="3200"/>
          </a:p>
          <a:p>
            <a:pPr lvl="1"/>
            <a:r>
              <a:rPr lang="en-US" sz="3000"/>
              <a:t>Usually billed based on usage</a:t>
            </a:r>
          </a:p>
          <a:p>
            <a:pPr lvl="1"/>
            <a:r>
              <a:rPr lang="en-US" sz="3000"/>
              <a:t>Usually multi tenant environment</a:t>
            </a:r>
          </a:p>
          <a:p>
            <a:pPr lvl="1"/>
            <a:r>
              <a:rPr lang="en-US" sz="3000"/>
              <a:t>Highly scalable architecture</a:t>
            </a:r>
          </a:p>
          <a:p>
            <a:pPr lvl="1"/>
            <a:endParaRPr lang="en-US" sz="30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DF3D9E81-73B4-AF04-8EB9-85C3FFD10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9184EBF7-1AC4-0FE4-2E4F-0B44F4265D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90279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081DE-FEBA-E101-539F-7828D447EC11}"/>
              </a:ext>
            </a:extLst>
          </p:cNvPr>
          <p:cNvSpPr>
            <a:spLocks noGrp="1"/>
          </p:cNvSpPr>
          <p:nvPr>
            <p:ph type="title"/>
          </p:nvPr>
        </p:nvSpPr>
        <p:spPr>
          <a:xfrm>
            <a:off x="526536" y="115093"/>
            <a:ext cx="9404723" cy="869645"/>
          </a:xfrm>
        </p:spPr>
        <p:txBody>
          <a:bodyPr/>
          <a:lstStyle/>
          <a:p>
            <a:r>
              <a:rPr lang="en-GB" dirty="0"/>
              <a:t>DI COSA VORREI PARLARVI</a:t>
            </a:r>
          </a:p>
        </p:txBody>
      </p:sp>
      <p:sp>
        <p:nvSpPr>
          <p:cNvPr id="3" name="Segnaposto contenuto 2">
            <a:extLst>
              <a:ext uri="{FF2B5EF4-FFF2-40B4-BE49-F238E27FC236}">
                <a16:creationId xmlns:a16="http://schemas.microsoft.com/office/drawing/2014/main" id="{8EFBB4EF-5F6B-4D78-4C00-AFAA0F3C5DA3}"/>
              </a:ext>
            </a:extLst>
          </p:cNvPr>
          <p:cNvSpPr>
            <a:spLocks noGrp="1"/>
          </p:cNvSpPr>
          <p:nvPr>
            <p:ph idx="1"/>
          </p:nvPr>
        </p:nvSpPr>
        <p:spPr>
          <a:xfrm>
            <a:off x="386862" y="1287194"/>
            <a:ext cx="11394830" cy="5198012"/>
          </a:xfrm>
        </p:spPr>
        <p:txBody>
          <a:bodyPr anchor="ctr"/>
          <a:lstStyle/>
          <a:p>
            <a:r>
              <a:rPr lang="it-IT" dirty="0"/>
              <a:t>I componenti principali dell’infrastruttura di calcolo nazionale dell’INFN</a:t>
            </a:r>
          </a:p>
          <a:p>
            <a:r>
              <a:rPr lang="it-IT" dirty="0"/>
              <a:t>Come è organizzata da un punto di vista tecnico</a:t>
            </a:r>
          </a:p>
          <a:p>
            <a:r>
              <a:rPr lang="it-IT" dirty="0"/>
              <a:t>Alcuni dettagli tecnici dei progetti PNRR in corso che avranno un impatto importante sulla infrastruttura esistente</a:t>
            </a:r>
          </a:p>
          <a:p>
            <a:r>
              <a:rPr lang="it-IT" dirty="0"/>
              <a:t>La visione su come vogliamo evolvere la nostra infrastruttura di calcolo </a:t>
            </a:r>
            <a:r>
              <a:rPr lang="it-IT" b="1" dirty="0">
                <a:solidFill>
                  <a:srgbClr val="C00000"/>
                </a:solidFill>
              </a:rPr>
              <a:t>***grazie al vostro contributo***</a:t>
            </a:r>
          </a:p>
          <a:p>
            <a:r>
              <a:rPr lang="it-IT" dirty="0"/>
              <a:t>Come è organizzata l’attività di tutte le persone che lavorano sul calcolo </a:t>
            </a:r>
            <a:r>
              <a:rPr lang="it-IT" b="1" dirty="0">
                <a:solidFill>
                  <a:srgbClr val="C00000"/>
                </a:solidFill>
              </a:rPr>
              <a:t>(si anche voi!!) </a:t>
            </a:r>
            <a:endParaRPr lang="it-IT" dirty="0"/>
          </a:p>
        </p:txBody>
      </p:sp>
    </p:spTree>
    <p:extLst>
      <p:ext uri="{BB962C8B-B14F-4D97-AF65-F5344CB8AC3E}">
        <p14:creationId xmlns:p14="http://schemas.microsoft.com/office/powerpoint/2010/main" val="221085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What is Software as a Service? (SaaS)</a:t>
            </a:r>
          </a:p>
        </p:txBody>
      </p:sp>
      <p:sp>
        <p:nvSpPr>
          <p:cNvPr id="3" name="Content Placeholder 2"/>
          <p:cNvSpPr>
            <a:spLocks noGrp="1"/>
          </p:cNvSpPr>
          <p:nvPr>
            <p:ph idx="1"/>
          </p:nvPr>
        </p:nvSpPr>
        <p:spPr>
          <a:xfrm>
            <a:off x="558800" y="1716705"/>
            <a:ext cx="11328400" cy="4760294"/>
          </a:xfrm>
        </p:spPr>
        <p:txBody>
          <a:bodyPr>
            <a:normAutofit/>
          </a:bodyPr>
          <a:lstStyle/>
          <a:p>
            <a:r>
              <a:rPr lang="en-GB"/>
              <a:t>Cloud application services or “Software as a Service” (SaaS) are probably the most popular form of cloud computing and are easy to use. </a:t>
            </a:r>
            <a:r>
              <a:rPr lang="en-GB" err="1"/>
              <a:t>SaaS</a:t>
            </a:r>
            <a:r>
              <a:rPr lang="en-GB"/>
              <a:t> uses the Web to deliver applications that are managed by a third-party vendor and whose interface is accessed on the clients’ side. Most </a:t>
            </a:r>
            <a:r>
              <a:rPr lang="en-GB" err="1"/>
              <a:t>SaaS</a:t>
            </a:r>
            <a:r>
              <a:rPr lang="en-GB"/>
              <a:t> applications can be run directly from a Web browser, without any downloads or installations required. </a:t>
            </a:r>
            <a:r>
              <a:rPr lang="en-GB" err="1"/>
              <a:t>SaaS</a:t>
            </a:r>
            <a:r>
              <a:rPr lang="en-GB"/>
              <a:t> eliminates the need to install and run applications on individual computers. With </a:t>
            </a:r>
            <a:r>
              <a:rPr lang="en-GB" err="1"/>
              <a:t>SaaS</a:t>
            </a:r>
            <a:r>
              <a:rPr lang="en-GB"/>
              <a:t>, it’s easy for enterprises to streamline their maintenance and support, because everything can be managed by vendors: applications, runtime, data, middleware, O/S, virtualization, servers, storage, and networking. Gmail is one famous example of an </a:t>
            </a:r>
            <a:r>
              <a:rPr lang="en-GB" err="1"/>
              <a:t>SaaS</a:t>
            </a:r>
            <a:r>
              <a:rPr lang="en-GB"/>
              <a:t> mail provider.</a:t>
            </a:r>
            <a:endParaRPr lang="en-US" sz="30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B5818579-34FD-FDE5-77C8-5F6DA13C1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F0B52016-0D6B-2F98-F59A-E653BEE708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56177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SaaS Examples</a:t>
            </a:r>
          </a:p>
        </p:txBody>
      </p:sp>
      <p:pic>
        <p:nvPicPr>
          <p:cNvPr id="2050" name="Picture 2" descr="http://t0.gstatic.com/images?q=tbn:ANd9GcTliclbzYOB1lvqjEnm9WBaDejVwS42psNRbLzsZeF4_sW6hv0&amp;t=1&amp;usg=__cZB_3rGzg8xvJPYY4tc82NblvWI="/>
          <p:cNvPicPr>
            <a:picLocks noChangeAspect="1" noChangeArrowheads="1"/>
          </p:cNvPicPr>
          <p:nvPr/>
        </p:nvPicPr>
        <p:blipFill>
          <a:blip r:embed="rId3" cstate="print"/>
          <a:srcRect/>
          <a:stretch>
            <a:fillRect/>
          </a:stretch>
        </p:blipFill>
        <p:spPr bwMode="auto">
          <a:xfrm>
            <a:off x="2461283" y="1619431"/>
            <a:ext cx="2466975" cy="1847851"/>
          </a:xfrm>
          <a:prstGeom prst="rect">
            <a:avLst/>
          </a:prstGeom>
          <a:noFill/>
        </p:spPr>
      </p:pic>
      <p:pic>
        <p:nvPicPr>
          <p:cNvPr id="2052" name="Picture 4" descr="http://www.techworld.com/cmsdata/news/3240189/Google%20Apps.jpg"/>
          <p:cNvPicPr>
            <a:picLocks noChangeAspect="1" noChangeArrowheads="1"/>
          </p:cNvPicPr>
          <p:nvPr/>
        </p:nvPicPr>
        <p:blipFill>
          <a:blip r:embed="rId4" cstate="print"/>
          <a:srcRect/>
          <a:stretch>
            <a:fillRect/>
          </a:stretch>
        </p:blipFill>
        <p:spPr bwMode="auto">
          <a:xfrm>
            <a:off x="2308882" y="3372030"/>
            <a:ext cx="2514600" cy="1874824"/>
          </a:xfrm>
          <a:prstGeom prst="rect">
            <a:avLst/>
          </a:prstGeom>
          <a:noFill/>
        </p:spPr>
      </p:pic>
      <p:pic>
        <p:nvPicPr>
          <p:cNvPr id="2054" name="Picture 6" descr="http://t2.gstatic.com/images?q=tbn:ANd9GcQqbJmSmTD3o9k__9ttyqvyj95bzDyDyeID_4oOwwMpvpKDLwM&amp;t=1&amp;usg=__0199aaMna2MUAhEr1vbyxNnQI9w="/>
          <p:cNvPicPr>
            <a:picLocks noChangeAspect="1" noChangeArrowheads="1"/>
          </p:cNvPicPr>
          <p:nvPr/>
        </p:nvPicPr>
        <p:blipFill>
          <a:blip r:embed="rId5" cstate="print"/>
          <a:srcRect/>
          <a:stretch>
            <a:fillRect/>
          </a:stretch>
        </p:blipFill>
        <p:spPr bwMode="auto">
          <a:xfrm>
            <a:off x="1927883" y="5353230"/>
            <a:ext cx="3248025" cy="1409700"/>
          </a:xfrm>
          <a:prstGeom prst="rect">
            <a:avLst/>
          </a:prstGeom>
          <a:noFill/>
        </p:spPr>
      </p:pic>
      <p:pic>
        <p:nvPicPr>
          <p:cNvPr id="24578" name="Picture 2" descr="http://www.mindfiresolutions.com/images/netsuite.jpg"/>
          <p:cNvPicPr>
            <a:picLocks noChangeAspect="1" noChangeArrowheads="1"/>
          </p:cNvPicPr>
          <p:nvPr/>
        </p:nvPicPr>
        <p:blipFill>
          <a:blip r:embed="rId6" cstate="print"/>
          <a:srcRect/>
          <a:stretch>
            <a:fillRect/>
          </a:stretch>
        </p:blipFill>
        <p:spPr bwMode="auto">
          <a:xfrm>
            <a:off x="6576082" y="2000431"/>
            <a:ext cx="2667000" cy="1086803"/>
          </a:xfrm>
          <a:prstGeom prst="rect">
            <a:avLst/>
          </a:prstGeom>
          <a:noFill/>
        </p:spPr>
      </p:pic>
      <p:pic>
        <p:nvPicPr>
          <p:cNvPr id="8" name="Picture 2"/>
          <p:cNvPicPr>
            <a:picLocks noChangeAspect="1" noChangeArrowheads="1"/>
          </p:cNvPicPr>
          <p:nvPr/>
        </p:nvPicPr>
        <p:blipFill>
          <a:blip r:embed="rId7" cstate="print"/>
          <a:srcRect/>
          <a:stretch>
            <a:fillRect/>
          </a:stretch>
        </p:blipFill>
        <p:spPr bwMode="auto">
          <a:xfrm>
            <a:off x="7109483" y="5505630"/>
            <a:ext cx="1362075" cy="514350"/>
          </a:xfrm>
          <a:prstGeom prst="rect">
            <a:avLst/>
          </a:prstGeom>
          <a:noFill/>
          <a:ln w="9525">
            <a:noFill/>
            <a:miter lim="800000"/>
            <a:headEnd/>
            <a:tailEnd/>
          </a:ln>
        </p:spPr>
      </p:pic>
      <p:pic>
        <p:nvPicPr>
          <p:cNvPr id="36866" name="Picture 2" descr="http://t0.gstatic.com/images?q=tbn:ANd9GcTzkF-qqiIbINVzvZEYMevQhwiXvWzPOgQVNzEbDxfM-2jwvZg&amp;t=1&amp;usg=__siwPRYn1rB_U51TBD1ogvdsj2Rw="/>
          <p:cNvPicPr>
            <a:picLocks noChangeAspect="1" noChangeArrowheads="1"/>
          </p:cNvPicPr>
          <p:nvPr/>
        </p:nvPicPr>
        <p:blipFill>
          <a:blip r:embed="rId8" cstate="print"/>
          <a:srcRect/>
          <a:stretch>
            <a:fillRect/>
          </a:stretch>
        </p:blipFill>
        <p:spPr bwMode="auto">
          <a:xfrm>
            <a:off x="6728483" y="3524431"/>
            <a:ext cx="2130425" cy="867951"/>
          </a:xfrm>
          <a:prstGeom prst="rect">
            <a:avLst/>
          </a:prstGeom>
          <a:noFill/>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data 3">
            <a:extLst>
              <a:ext uri="{FF2B5EF4-FFF2-40B4-BE49-F238E27FC236}">
                <a16:creationId xmlns:a16="http://schemas.microsoft.com/office/drawing/2014/main" id="{A7D45B3E-73C5-7BB7-2AEC-0A411AB85A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4B526032-8EBA-10CF-F3D7-F32E8E450C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916996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Immagine 1"/>
          <p:cNvPicPr>
            <a:picLocks noChangeAspect="1"/>
          </p:cNvPicPr>
          <p:nvPr/>
        </p:nvPicPr>
        <p:blipFill>
          <a:blip r:embed="rId2"/>
          <a:stretch>
            <a:fillRect/>
          </a:stretch>
        </p:blipFill>
        <p:spPr>
          <a:xfrm>
            <a:off x="2274531" y="783940"/>
            <a:ext cx="7443927" cy="5754972"/>
          </a:xfrm>
          <a:prstGeom prst="rect">
            <a:avLst/>
          </a:prstGeom>
        </p:spPr>
      </p:pic>
      <p:sp>
        <p:nvSpPr>
          <p:cNvPr id="3" name="Segnaposto data 2">
            <a:extLst>
              <a:ext uri="{FF2B5EF4-FFF2-40B4-BE49-F238E27FC236}">
                <a16:creationId xmlns:a16="http://schemas.microsoft.com/office/drawing/2014/main" id="{C65994F9-4A7A-D899-64B8-DA93C8542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02CD720C-A639-B9AA-1392-259F7B688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4060838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Platform as a Service (PaaS)</a:t>
            </a:r>
          </a:p>
        </p:txBody>
      </p:sp>
      <p:sp>
        <p:nvSpPr>
          <p:cNvPr id="3" name="Content Placeholder 2"/>
          <p:cNvSpPr>
            <a:spLocks noGrp="1"/>
          </p:cNvSpPr>
          <p:nvPr>
            <p:ph idx="1"/>
          </p:nvPr>
        </p:nvSpPr>
        <p:spPr>
          <a:xfrm>
            <a:off x="1053548" y="1889919"/>
            <a:ext cx="9601200" cy="4267200"/>
          </a:xfrm>
        </p:spPr>
        <p:txBody>
          <a:bodyPr>
            <a:normAutofit/>
          </a:bodyPr>
          <a:lstStyle/>
          <a:p>
            <a:r>
              <a:rPr lang="en-US" sz="3200" dirty="0"/>
              <a:t>PaaS  provides all the facilities required to support the complete life cycle of building and delivering web applications and services entirely from the Internet.</a:t>
            </a:r>
            <a:br>
              <a:rPr lang="en-US" sz="3200" dirty="0"/>
            </a:br>
            <a:endParaRPr lang="en-US" sz="3200" dirty="0"/>
          </a:p>
          <a:p>
            <a:pPr lvl="1"/>
            <a:r>
              <a:rPr lang="en-US" sz="3000" dirty="0"/>
              <a:t>Typically, applications must be developed with a particular platform in mind</a:t>
            </a:r>
          </a:p>
          <a:p>
            <a:pPr lvl="1"/>
            <a:r>
              <a:rPr lang="en-US" sz="3000" dirty="0"/>
              <a:t>Multi tenant environments</a:t>
            </a:r>
          </a:p>
          <a:p>
            <a:pPr lvl="1"/>
            <a:r>
              <a:rPr lang="en-US" sz="3000" dirty="0"/>
              <a:t>Highly scalable multi tier architecture</a:t>
            </a:r>
          </a:p>
          <a:p>
            <a:pPr lvl="1"/>
            <a:endParaRPr lang="en-US" sz="3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79247EFF-C655-BE51-A1AC-8BF1B9EAA4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EC5D4885-2DC7-E4DB-8016-47CCE0A295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518637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01625"/>
            <a:ext cx="10515600" cy="942975"/>
          </a:xfrm>
        </p:spPr>
        <p:txBody>
          <a:bodyPr/>
          <a:lstStyle/>
          <a:p>
            <a:r>
              <a:rPr lang="en-US"/>
              <a:t>Platform as a Service (</a:t>
            </a:r>
            <a:r>
              <a:rPr lang="en-US" err="1"/>
              <a:t>PaaS</a:t>
            </a:r>
            <a:r>
              <a:rPr lang="en-US"/>
              <a:t>)</a:t>
            </a:r>
            <a:endParaRPr lang="en-GB"/>
          </a:p>
        </p:txBody>
      </p:sp>
      <p:sp>
        <p:nvSpPr>
          <p:cNvPr id="3" name="Content Placeholder 2"/>
          <p:cNvSpPr>
            <a:spLocks noGrp="1"/>
          </p:cNvSpPr>
          <p:nvPr>
            <p:ph idx="1"/>
          </p:nvPr>
        </p:nvSpPr>
        <p:spPr>
          <a:xfrm>
            <a:off x="342900" y="1385107"/>
            <a:ext cx="11506199" cy="4729943"/>
          </a:xfrm>
        </p:spPr>
        <p:txBody>
          <a:bodyPr>
            <a:normAutofit fontScale="85000" lnSpcReduction="20000"/>
          </a:bodyPr>
          <a:lstStyle/>
          <a:p>
            <a:r>
              <a:rPr lang="en-GB"/>
              <a:t>The most complex of the three, cloud platform services or “Platform as a Service” (</a:t>
            </a:r>
            <a:r>
              <a:rPr lang="en-GB" err="1"/>
              <a:t>PaaS</a:t>
            </a:r>
            <a:r>
              <a:rPr lang="en-GB"/>
              <a:t>) deliver computational resources through a platform. What developers gain with </a:t>
            </a:r>
            <a:r>
              <a:rPr lang="en-GB" err="1"/>
              <a:t>PaaS</a:t>
            </a:r>
            <a:r>
              <a:rPr lang="en-GB"/>
              <a:t> is a framework they can build upon to develop or customize applications. </a:t>
            </a:r>
            <a:r>
              <a:rPr lang="en-GB" err="1"/>
              <a:t>PaaS</a:t>
            </a:r>
            <a:r>
              <a:rPr lang="en-GB"/>
              <a:t> makes the development, testing, and deployment of applications quick, simple, and cost-effective, eliminating the need to buy the underlying layers of hardware and software. One comparison between </a:t>
            </a:r>
            <a:r>
              <a:rPr lang="en-GB" err="1"/>
              <a:t>SaaS</a:t>
            </a:r>
            <a:r>
              <a:rPr lang="en-GB"/>
              <a:t> vs. </a:t>
            </a:r>
            <a:r>
              <a:rPr lang="en-GB" err="1"/>
              <a:t>PaaS</a:t>
            </a:r>
            <a:r>
              <a:rPr lang="en-GB"/>
              <a:t> has to do with what aspects must be managed by users, rather than providers: With </a:t>
            </a:r>
            <a:r>
              <a:rPr lang="en-GB" err="1"/>
              <a:t>PaaS</a:t>
            </a:r>
            <a:r>
              <a:rPr lang="en-GB"/>
              <a:t>, vendors still manage runtime, middleware, O/S, virtualization, servers, storage, and networking, but users manage applications and data.</a:t>
            </a:r>
          </a:p>
          <a:p>
            <a:r>
              <a:rPr lang="en-GB" err="1"/>
              <a:t>PaaS</a:t>
            </a:r>
            <a:r>
              <a:rPr lang="en-GB"/>
              <a:t> provides the computing infrastructure, the hardware, and the platforms that are installed on top of the hardware. Similar to the way that you might create macros in Excel, </a:t>
            </a:r>
            <a:r>
              <a:rPr lang="en-GB" err="1"/>
              <a:t>PaaS</a:t>
            </a:r>
            <a:r>
              <a:rPr lang="en-GB"/>
              <a:t> allows you to create applications using software components that are controlled by a third-party vendor. </a:t>
            </a:r>
            <a:r>
              <a:rPr lang="en-GB" err="1"/>
              <a:t>PaaS</a:t>
            </a:r>
            <a:r>
              <a:rPr lang="en-GB"/>
              <a:t> is highly scalable , and users don’t have to worry about platform upgrades or having their site go down during maintenance. Users who benefit most from </a:t>
            </a:r>
            <a:r>
              <a:rPr lang="en-GB" err="1"/>
              <a:t>PaaS</a:t>
            </a:r>
            <a:r>
              <a:rPr lang="en-GB"/>
              <a:t> include companies who want to increase the effectiveness and interactivity of a large staff. For the needs of larger companies and independent software vendors, </a:t>
            </a:r>
            <a:r>
              <a:rPr lang="en-GB" err="1"/>
              <a:t>Apprenda</a:t>
            </a:r>
            <a:r>
              <a:rPr lang="en-GB"/>
              <a:t> is one provider of a private </a:t>
            </a:r>
            <a:r>
              <a:rPr lang="en-GB" err="1"/>
              <a:t>PaaS</a:t>
            </a:r>
            <a:r>
              <a:rPr lang="en-GB"/>
              <a:t> for </a:t>
            </a:r>
            <a:r>
              <a:rPr lang="en-GB" err="1"/>
              <a:t>.Net</a:t>
            </a:r>
            <a:r>
              <a:rPr lang="en-GB"/>
              <a:t> business-application development and deployment.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FC3CF3ED-A9E8-4D21-ACB7-F053F2B50B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55C96FC9-6B08-0029-69B7-54F63D1A5D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96198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a:t>PaaS Examples</a:t>
            </a:r>
          </a:p>
        </p:txBody>
      </p:sp>
      <p:pic>
        <p:nvPicPr>
          <p:cNvPr id="9" name="Picture 6"/>
          <p:cNvPicPr>
            <a:picLocks noChangeAspect="1" noChangeArrowheads="1"/>
          </p:cNvPicPr>
          <p:nvPr/>
        </p:nvPicPr>
        <p:blipFill>
          <a:blip r:embed="rId3" cstate="print"/>
          <a:srcRect/>
          <a:stretch>
            <a:fillRect/>
          </a:stretch>
        </p:blipFill>
        <p:spPr bwMode="auto">
          <a:xfrm>
            <a:off x="2472944" y="2271384"/>
            <a:ext cx="2467495" cy="990600"/>
          </a:xfrm>
          <a:prstGeom prst="rect">
            <a:avLst/>
          </a:prstGeom>
          <a:noFill/>
          <a:ln w="9525">
            <a:noFill/>
            <a:miter lim="800000"/>
            <a:headEnd/>
            <a:tailEnd/>
          </a:ln>
        </p:spPr>
      </p:pic>
      <p:pic>
        <p:nvPicPr>
          <p:cNvPr id="10" name="Picture 7"/>
          <p:cNvPicPr>
            <a:picLocks noChangeAspect="1" noChangeArrowheads="1"/>
          </p:cNvPicPr>
          <p:nvPr/>
        </p:nvPicPr>
        <p:blipFill>
          <a:blip r:embed="rId4" cstate="print"/>
          <a:srcRect/>
          <a:stretch>
            <a:fillRect/>
          </a:stretch>
        </p:blipFill>
        <p:spPr bwMode="auto">
          <a:xfrm>
            <a:off x="6740143" y="5552747"/>
            <a:ext cx="1929072" cy="752475"/>
          </a:xfrm>
          <a:prstGeom prst="rect">
            <a:avLst/>
          </a:prstGeom>
          <a:noFill/>
          <a:ln w="9525">
            <a:noFill/>
            <a:miter lim="800000"/>
            <a:headEnd/>
            <a:tailEnd/>
          </a:ln>
        </p:spPr>
      </p:pic>
      <p:sp>
        <p:nvSpPr>
          <p:cNvPr id="52236" name="AutoShape 12" descr="data:image/jpg;base64,/9j/4AAQSkZJRgABAQAAAQABAAD/2wCEAAkGBhQSERQRERMWFRUWFx8UFBgUGBwdIBocFBQVFhUXFB4eJyYqGBwjJRUXHy8sIycqOCwuGB8yOzItQSc3LDUBCQoKDQsOGQ4PGTUhHiI1NS8yLzU1NTQ2LCwpNS4pNCk1LzU1LCw1Lyw0KS8pLDIsKTUpNjUpNCw0MCwsLCksLP/AABEIACgAoAMBIgACEQEDEQH/xAAbAAACAwEBAQAAAAAAAAAAAAAABAMFBgECB//EADoQAAIBAwIEAggDBgcBAAAAAAECAwAEERIhBQYTMQdRIjJBYXGBkbFyodEUM0JiweFDUlSSotLiI//EABsBAAIDAQEBAAAAAAAAAAAAAAACAQMEBQYH/8QAMBEAAQIDBQYDCQAAAAAAAAAAAQACAwQREiExQVEyYXGh0fAFE+EGFCJSYoGRwfH/2gAMAwEAAhEDEQA/APuNGaUvL8Jt3Pl+tVU/EC27HA+grnTPiMGXNmtTormQXPvVzJdqPb9KhbiI9g+tZG95lC7RjUfM7D+9VaPdXLaULHzCeiB+I/qa5jvFnvNlgv3LUJQAVcttc8eVPXdE+JGfpVXPzzCv+IzfgU/1xSlh4d53nkx5hP6sf0q+tOULWPtEGPm/pffatLGT0W8/Dx9EhMBm9Z5/EBScJFK3zA+2a9LzPdP6llIfiW/QVtIrdU2VQo/lAH2qStAk4p2onJIY7MmLFjifET2tAPix/wCwr2Lnif8Ap4/93/qtjXasEkPnPLol8/6QsgL3iY720Z+En96kXjV+PWsifwyCtXRTe6kYRHcuijzgcWhZlea5B+8s7hfgmr7VPFzpbnZyYz5SKV+4q+xXl4wdiAR796byowwifkfxRbYcW81Ba8SjkGUdWHuINM5qun5et2OTCgPmo0n6riuJwhk/dTOP5X9Mfng/nTB0Zu00Hh0PVKQw4HvvcrOilIp3G0ij8SHI+YO4/Omgaua8OSEUXaKKKdQsheXJ6j6u+o5+tVfEJS/o/wAP3+NanjXAur6cZAf257N8fI1lJi0TaZlK/Efbz+VfO56QmJWK5zqkHPj+12YMRjxdiu8I4N1pQh2Hdj7h5e+k/EvjE1tLaWdg7Qs4Zj08DOSFTPfPZzV9wi5COJF9IdjjyNR3nJjXPE4+IdZDFGoVY9JzsjDc9u7k9q9H7NRJey4nbFcdMvt3oss5atDRfOo+eb17SCJLmTryXLLryNWnREqL27apCflV14j3XELGTqi+bRK5EUabFVjQbkkb+zPvanOXvBuSC5gmkuI3WJw5UIwJ07jGTtvg/KtBzvyHJxC4t5OqqxReshUknMgZ8EHAyFAr2BiQg8UpS/JYUhw3lfiphcvxE65I16eQf/mSys5O25wCvzNZLgN1xO7u5bSLiDgxasyH1T03CZAxncmvtsgODpxnG2e2fZmsb4fcgPw95pJZVleUKAVUjGCzNnPfJI+lVNjCy4mlcrlCkteJXaunD4WjlmhiV7q4n1FQZCdKqq4LMcE7kYApqXniO3zHdEtJGB+0vbxu0UWs+h1Cc6cjB9uKL/l25S7kurKaJDMipMk6MwzHkI6aSCDgkYOxpG+5GmdrmJZ0FtdyiacaD1OyB0Rs4CtoG5G2TSCwce9fRCsLvxDtY5GjbqnRKIHdYmKhyoZV1DuTnAx7a8jxFtsLhZy7O8XSETaw8KqzqV9mzKfnS1pyOyiENIpC3r3suFPpE6xEq+WnK9/8tRWPIkkcrzGZDIUucEKdpLuQMH79lVVX5UUhaoTkHiTaONQMoUxPOrNGwVlhGZQhPdl9o86av+d7eFdUhcD9nF2fQO0ZZVGfJiWAx8ao7rw2Z4UhEwVY7E2iHSfXdkZ5Dv6p0Yx33Ndm5DuJmZ7iaIl/2dCI0YARW0hleNck+sQu599TZhaoVjd87RvDL0meKVXjhAmgYkNcMBEenkFlbfG47U5bc4xSNIsSTyLGG1SRxMUZovWRGHrtnbbuaQueTHkujcNIuDdpclcHOm3gMcSfEMxbNJR8k3S2bWK3EXSVg0J0OrMvV6jR3BVt1Iyp04NRSHqhNcV8RY44ZHSCYypIsJhdCpDS4MevvgMDtjOTtUsnOsaSyF3YKqxIIei3UMs4Lqo39JtI3XHo+01Wx+HkqRt05IVkN3HdgCNhHiFAqxlQc4By2c96YuOR5eo1zHNH1xdm6TWjFNJhEIjcA52UZyPbU0haoVgef7bQr4l1NMbfpdJuoJFXWUZO42wfmK4niDbssfTWZ3k14iSIl16LaZda/wAOk7UpwnkeSO5iuZZlkcPLPLhSA0syJGugZ9FEVNIzk70jH4fT6beMzQjpS9cyqjiUO8xklEZ1YCvkKc5+dFIWvd6Fv6jnt1caXUMD7GGRXKKzEA3FCpbjk6InVEXib+Q7fMGoo+F3cRyjxyj35jb8sg0UVidIS7jaDaHUXK4R34E1T0PFJRtLbyD3phh/xP8ASnYeII3tI9zAr98UUVbR0IbVeKgUflRM0UUVpVSKKKKEIooooQiiiihCKKKKEIooooQiiiihC//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38" name="AutoShape 14" descr="data:image/jpg;base64,/9j/4AAQSkZJRgABAQAAAQABAAD/2wCEAAkGBhQSERQRERMWFRUWFx8UFBgUGBwdIBocFBQVFhUXFB4eJyYqGBwjJRUXHy8sIycqOCwuGB8yOzItQSc3LDUBCQoKDQsOGQ4PGTUhHiI1NS8yLzU1NTQ2LCwpNS4pNCk1LzU1LCw1Lyw0KS8pLDIsKTUpNjUpNCw0MCwsLCksLP/AABEIACgAoAMBIgACEQEDEQH/xAAbAAACAwEBAQAAAAAAAAAAAAAABAMFBgECB//EADoQAAIBAwIEAggDBgcBAAAAAAECAwAEERIhBQYTMQdRIjJBYXGBkbFyodEUM0JiweFDUlSSotLiI//EABsBAAIDAQEBAAAAAAAAAAAAAAACAQMEBQYH/8QAMBEAAQIDBQYDCQAAAAAAAAAAAQACAwQREiExQVEyYXGh0fAFE+EGFCJSYoGRwfH/2gAMAwEAAhEDEQA/APuNGaUvL8Jt3Pl+tVU/EC27HA+grnTPiMGXNmtTormQXPvVzJdqPb9KhbiI9g+tZG95lC7RjUfM7D+9VaPdXLaULHzCeiB+I/qa5jvFnvNlgv3LUJQAVcttc8eVPXdE+JGfpVXPzzCv+IzfgU/1xSlh4d53nkx5hP6sf0q+tOULWPtEGPm/pffatLGT0W8/Dx9EhMBm9Z5/EBScJFK3zA+2a9LzPdP6llIfiW/QVtIrdU2VQo/lAH2qStAk4p2onJIY7MmLFjifET2tAPix/wCwr2Lnif8Ap4/93/qtjXasEkPnPLol8/6QsgL3iY720Z+En96kXjV+PWsifwyCtXRTe6kYRHcuijzgcWhZlea5B+8s7hfgmr7VPFzpbnZyYz5SKV+4q+xXl4wdiAR796byowwifkfxRbYcW81Ba8SjkGUdWHuINM5qun5et2OTCgPmo0n6riuJwhk/dTOP5X9Mfng/nTB0Zu00Hh0PVKQw4HvvcrOilIp3G0ij8SHI+YO4/Omgaua8OSEUXaKKKdQsheXJ6j6u+o5+tVfEJS/o/wAP3+NanjXAur6cZAf257N8fI1lJi0TaZlK/Efbz+VfO56QmJWK5zqkHPj+12YMRjxdiu8I4N1pQh2Hdj7h5e+k/EvjE1tLaWdg7Qs4Zj08DOSFTPfPZzV9wi5COJF9IdjjyNR3nJjXPE4+IdZDFGoVY9JzsjDc9u7k9q9H7NRJey4nbFcdMvt3oss5atDRfOo+eb17SCJLmTryXLLryNWnREqL27apCflV14j3XELGTqi+bRK5EUabFVjQbkkb+zPvanOXvBuSC5gmkuI3WJw5UIwJ07jGTtvg/KtBzvyHJxC4t5OqqxReshUknMgZ8EHAyFAr2BiQg8UpS/JYUhw3lfiphcvxE65I16eQf/mSys5O25wCvzNZLgN1xO7u5bSLiDgxasyH1T03CZAxncmvtsgODpxnG2e2fZmsb4fcgPw95pJZVleUKAVUjGCzNnPfJI+lVNjCy4mlcrlCkteJXaunD4WjlmhiV7q4n1FQZCdKqq4LMcE7kYApqXniO3zHdEtJGB+0vbxu0UWs+h1Cc6cjB9uKL/l25S7kurKaJDMipMk6MwzHkI6aSCDgkYOxpG+5GmdrmJZ0FtdyiacaD1OyB0Rs4CtoG5G2TSCwce9fRCsLvxDtY5GjbqnRKIHdYmKhyoZV1DuTnAx7a8jxFtsLhZy7O8XSETaw8KqzqV9mzKfnS1pyOyiENIpC3r3suFPpE6xEq+WnK9/8tRWPIkkcrzGZDIUucEKdpLuQMH79lVVX5UUhaoTkHiTaONQMoUxPOrNGwVlhGZQhPdl9o86av+d7eFdUhcD9nF2fQO0ZZVGfJiWAx8ao7rw2Z4UhEwVY7E2iHSfXdkZ5Dv6p0Yx33Ndm5DuJmZ7iaIl/2dCI0YARW0hleNck+sQu599TZhaoVjd87RvDL0meKVXjhAmgYkNcMBEenkFlbfG47U5bc4xSNIsSTyLGG1SRxMUZovWRGHrtnbbuaQueTHkujcNIuDdpclcHOm3gMcSfEMxbNJR8k3S2bWK3EXSVg0J0OrMvV6jR3BVt1Iyp04NRSHqhNcV8RY44ZHSCYypIsJhdCpDS4MevvgMDtjOTtUsnOsaSyF3YKqxIIei3UMs4Lqo39JtI3XHo+01Wx+HkqRt05IVkN3HdgCNhHiFAqxlQc4By2c96YuOR5eo1zHNH1xdm6TWjFNJhEIjcA52UZyPbU0haoVgef7bQr4l1NMbfpdJuoJFXWUZO42wfmK4niDbssfTWZ3k14iSIl16LaZda/wAOk7UpwnkeSO5iuZZlkcPLPLhSA0syJGugZ9FEVNIzk70jH4fT6beMzQjpS9cyqjiUO8xklEZ1YCvkKc5+dFIWvd6Fv6jnt1caXUMD7GGRXKKzEA3FCpbjk6InVEXib+Q7fMGoo+F3cRyjxyj35jb8sg0UVidIS7jaDaHUXK4R34E1T0PFJRtLbyD3phh/xP8ASnYeII3tI9zAr98UUVbR0IbVeKgUflRM0UUVpVSKKKKEIooooQiiiihCKKKKEIooooQiiiihC//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42" name="AutoShape 18" descr="data:image/jpg;base64,/9j/4AAQSkZJRgABAQAAAQABAAD/2wCEAAkGBhISERQUEBQWFRUVFxcWFRQWGB8aFxYVFhYVHRwXFRgdGyYeGBojGRUUHy8gIygpLCwtFSAyNTAqNSYrLCkBCQoKDgwOGg8PGi4jHyQpKSosKSwsLzUsLC0vLC0sLy8vNCo0LSwpLzQqLCwsLCkuKSwsLCksLCwsLCwsLCwsLP/AABEIAGMAiQMBIgACEQEDEQH/xAAcAAABBAMBAAAAAAAAAAAAAAAEAwUGBwABAgj/xABLEAABAgMEBAoECgYLAQAAAAABAgMABBEFEiExBkFRYQcTIjJxgZGTodFDU7HTFBUzQlJicoPB0lSjs8Lh8BYjJTR0gpKisuLxJP/EABoBAAIDAQEAAAAAAAAAAAAAAAMEAQIFAAb/xAAwEQACAQIEBAQFBAMAAAAAAAABAgADEQQSIVExYXHBEyJB0RSBkaGxBTJC8BUz4f/aAAwDAQACEQMRAD8AYJGzmSw0S02SW2ySUJqSUJxJpCgsdk5NN92nygmzJc8QyCPRNEdbaYf5KzUpSVuEJSMyf5zj2IamiAkDhPOgMzHWMsrow0r0Lfdp8odGNBmjiWW+7T5RNJCyxTAU3w7s2YIx636gt/Is0Uwh/kZXh0HZp8iz3aPKA5nQ9pPoWu7T+WLYTZydkJPWOk6oCmPsdVEu2E2Mpp+w2U+ha7tP5YF+LGR6Fru0+UWLbtltocSgkBSwSnfQ5eXQYi0/Z5SThG1h6tKoNBMyqjIeMZRZrPqWu7T5Ro2Yz6lru0+UFERzSG/DTYRbO28FNls+pa7tPlGCy2fUtd2nygukbAici7CdnbeB/FTPqmu7T5Rv4qZ9U13afKDKRsJjsi7CRnbeCCymfUtd2nyjfxUz6lru0+UFxukRkXYTs7bwVNksVH9S1mPRp/LFYU6IttAxHSPbFS0jH/U1AyW59ppYBic1+XeembL0fbds6UWaJKZVhRVqoGEVr1Vhn0lspS2UlsFSEG8UgYlJGCqa6fjDjNzCxYculvBS5WXBpncDTd6nV7Yj+j2lTrACAOMbH0jQgfVV5iEaHisoKm9jwhMS9JGKPpmHGd2RpPMsgJF1SBkleNBsBGI7YkDPCKBz2U1+qv8AApjhdr2W/wD3hsoUczQjtKDj2QVLWTZCuYtPW4U/8qQZvCOr0yOgiiGuNKVZSOZ7ERNfCaimDOO9f/WG97TqbfNyXSgE6kJUtXjh4RJmNHrNGIS0rpWFfvQ5InpRkUC2WxsCkp8AYD4lBf2UyTz/AKYfwsS/+ysAOX9EiFi6DvuOh+dUcwq4VVUojEXjkkbh4QRpNZqQq7hVQUoDaEkVp2jth2ndO5VANxfGq1JRl/qOAhps2UfmnVTUym4kIKWUbjr2036zuEWFSrm8WpoB6ewkqtFR4NHzEnU8fmTIJOsXTAoESO2JLlxH5m35Fk3XX03hmlIKiOm6CBG78SioGYxI0WZrKJyEwQ3JkiDbFVLzQKpZxLgTzgMFJ6UnERDtNtLmFOSok31gIWePu3k4BSc8r2AVAK2PRFzDWEpYR3ax0kiUyRHN2HCWt+SnHSiUcK1AFVCgp5IIFcRvEA2tpNIyrnFPOErFLwQm9d3KOVd0X+Np5cxMGcNUzZQJiUQQmTJGUGyKWnWw80oKaIKrw2JrWozqKHCIRpNpowuck1Sz7gYQU8fQKSPlKmqfncmBVsclMAjW8vSwrVCQdLST8TQjpHtin4umXtyUm1K+CLKwgpKqpKaBRNM+gxTFIRx9QVVRl59o7gkNMspG3eX5NWqthiyiBVHwRu8n6VWmcOnkg9UKjR9mbTfkXUpPzmlaujWnxEbtJptVm2cHDdSuXZRxn0HOIbKCfqkXweqI/NSrktS8CPoKScFb0qECwwuoymzfmBxjZWOcZl+49u8c3NE5hrNlR+snlezHwgZUo6PQvH7tXlBdm6WzjYxdvDYsBQ7Tj4w7M8JTvqUr3glPtrDmauPQHofeZ2XCn+RXqL/iMcvYs0s8mWc6VJujtVSHuS4P3l/KlDY2c5Xhh4wYjhJOuW7HAf3Y5XwnDIMEHVeXh4JgTvijoqgfP/sPTTArq7k/Ijt3j1ZWhEqwQq5fWPnLxodychHWktthpIab5T7vJbQMwTUXjsAhlM9ak18iEsoOayKYbQVVJ6hDgzZLUmhTqyXHTgVnnKUrC6gZ4mg24boRdSDmqtmO3vtNKmwK5aCZV9WIt9N+sYrQkyClOZSAK7aACvhEKmLVsKSdc41pLzqlErSlHGBKtYF43E68BriV6XTDglJgt/KBpRFMwaY03gFVOiI5wVz1lsSSXFuMIfqovKcUkODlKoE3sbt2lLvtgtZyQqHaXpKASwkZsG2ZVVuy67OaWw07yHGlAAVUFBV0AkXeYabRDnwt2PLNPyHEstovuK4y6kC/y2+dtzPbA07pY3PaQyrjNS02pDaFEUvXbxKqb1KNNwEOHDKSDJPUqhtwhVNRqhQHWEq7IUAuhPOMk2cCTRmyJVl4lhhps4iqEhJpUYYasB2RWLVvN2bOWky4w3NuPqIaVVKsVlRurONOeKgY3k0iwLWttt+SmHZB1C3OJWtIQoFaajWnnJUMcxmIiOiVi2NMWOoTDrTUwSpTjq1gOtrClXCkE1Ui7TkjnVOuDVyCFCwNAEXLR/0PsX4tkkNz60NreWpQbWoCl4JFzE0KqUqBlepEb4QLGlmrTs5DbLaELKeMQlIAX/XU5Q14YQ16F2smZtCWFpPlaGEFEoVjkLUlXIvKPgTrSkGH/haVxc7Z8yQS2hVFEDIpcCqdN0k9UUzZqfSXtlqdZJZ6Rl2FkS7TbV4itxN2tDhWnSe2KJi9pmdYmCFy7qHBgeQoEgE4XhmnriiaQ3iguRMvPtFMKW8R83LvPUNn2OmZseWbOuVlyk7FpZbII9kQiUtaYlV8UsBbdDyFpvIVTWmuWOrVrEWXoaf7Pk/8NL/sW4a9KdGnCovSyUrri7LqHJX9dH0V7aZ+1ShVC+VuENiaJbzobEbbd5HG56znzR1pxkjMtqqns/hDrK2BZy+bMnoKkpPikRHG25Mro5xsss5hQvIqOnlCHSX0Vac+TmkKHQK9l6HmZQP3MPuO/wCZnKjMf2K32Pb8STy+iciMTy/tOVHgQIOQqSl8iy3TemvnEaZ0Db+e8T9lAHiSYJ+J7Pl8XCkkesXX/aPKFHKtoXZvl7x1FdNRTVeZPtHJzTFtaiiVQt9f1RdQPtLOUNr6F3y5MrC3ADdQn5NpJ+iNajleOrKO/jsrTdlW7iB6RabqelCMCrpNB05Qy2lNhIKQSScVKJqVHafKCUKOZrKLD7yKtXKLsbn6D3PXhtA5q0SFwwO6I2c4u+tgVJqQlSkpJ+yDSCnVVMcUjbbDowAYTJGJdTdTFnbNlLzSksoSpj5K7UXca5A447YIemEOpUh5IWhWBSoVBgOkYIkYdALASDiHJuTOrEseVk1qXLIKFKF1XKJFK1oAThCEzojZziy4tgXiakJUpKSfsg0haNiB/CU7WtLfF1L3vF7TkJR9tttxlBQ1g2kClwHMJpqOdNuMKzCmnWi08gLboBdVjlljnUbc4EpGRcYemPSUOJqHW84suxJaVKvgyCm+U3qqKq3SaZnDnGKbi6UZjpHtil4zMei0wgXn2mlgKjVC5bl3nrLQ1X/wSf8Ahpf9iiHkPpGFRUZjXFWzWmfESclLtKosysspxQzSCyiiRsJzO6m2N2Zp0GxTMnt7Iz1oMy3E17yw5+ypeYBC0pUegE9kMD+gbROCE9pH4xF7Q01vG8klKhkRgQYmeh+lCZxhSlEBxs3XN9RVKgNQUK9aTElHpi4MG6I/ECN39Ckj0ZP+dVPbBkvovcFUNIB3UvdpxhwetIhygJpTOmFemC2Zs0rWo844mpbU3+sAop38ot0AkLtK0SCUkEEGhGWMMj5vCvti0i+lXOQOmlYFn7CZdBN26o/OAEO0sYqaFbRKrg3fUNeV7ZFil9RBXcSM1UvEk1oEiortzyh/e0ATcvJfIpmXEgJpTVQ4Y7YXasxMvQ1qVHMCmW78YIthRUyjOgV1ZYHpglXE1GcZGsOkpRoIEPiLc9YBZthstoo4G3HAb1+hIFKUSATQgbxjWHhNiS0wFBTSQSAeMQm4qoGY3+EAWcwkUqT/AAiTSrd3m4gwpXqte+Y3jdCmpFiBbaVLMMhK1JBvBKiArK8AaVA30hWUs9x2oabUumd0Vp0nIZHOLTmrLZXTjGkKwu1KRgmtabhWFEywQAG0gDUAKAbctsM/5Ty6Lrzi3+M82racpWs9o0+02HFp5JzocUE/TGrphrpFtTbIdZKClVFgoOogHAnGIXaOhLjYq2rjcaBITQ0OutaQbDY4PpVNjeBxOBKa09RaRtAxHSPbFK0i/laPPpIKm1UqMcNuUUJc3QH9QdWy2O/aG/TkZS9xt3lnaOTS0z0wFFYAspKgUc4JEjLlJTiMRjTfCLFplUhPPNreU6j4MhC3cHkyqjyyCDgku3klQOQArD5pLodMOyMlOWapaZhEnLoeQ0opW62GkEFJBBKkn5usUpimhqj+kc2h/jS+8H0i7xhWrjAMRdJJrTcYz1Nxpym1J3ohpBNrmHUvuO1+BTDgCqgkhhNxw5EqupRRRxwEPXAnPOvvTi3VqWC00FqJqSqpCanWbqVY7oq+zZuemZk/B1vuzDvJUUKUXFg531VwTgK1IAAxyi+tDdFhZkmGVKHHOm++tOpVKBCdqUjCu0k64sdTaUchVuZJJiRvABDyk01XUqx8I0qTcQCAsGo51ACdmGUIy7gTTM78/wDyC1TBKFKIOFaAZk6qRJJGnpFLLx9es7alRTllROuhI68KQJMLbQo85WNcVGgprArCkpMlXJUm6oZ1y6oQtNAVhTLEmm7IGOAOaxkNYrcQCZng4vkpAA15k+UEzTaiyaHZhAbKQSAmHN0cgge2mftgrELa0GgzXJjXITRScDSJBK2oNcR5uynTXkkfzqjaFqQbp/msc6q8shZDJAu0FFeVU9GUH8aSBQCurHZshKWIU2nDMY9UL1oMqQkxHoI4oPEmIm+cyMqkVhJ2YcS2ShF9QySCBSFFoFQVVoNZOHWBgYTlUobvXVUBJIrqJ1CJHSUN78ZDLScmXFBSgogkCiUqoMRUYjDGPO0eqLfadUQppxVBQ3U4UO041xFY8s1VvhqtUzItresVw1PK7g3PDX6yU2bwl2k022ht8BKEISkcU0aJSkACpbqcAM45nNNZqYUTMcQ6o/OXKy6lYby1WMjIQJmmItJcIk/L1Eu400DmG5ZhNabaNYxzM8KFpqPKmK/dNe7jUZEqSNZVgDxiSeEi0Rk/+qb/ACQo3wnWlWpmATvaa93GRkEzNvKFFvwhB4U7U/SB3LPu42vhUtQihmB3LPu4yMgdzL5V2g44TLS9enuWvdwsnhUtSv8AeB3LPu4yMizMZCoo4CLHhbtb9JHcs+7gV/hNtJRqXwcvQtavu4yMiASOEswBGsJb4WrVGUyB9yz7uOzwuWt+k/qWfdxqMipk+k0rhZtU5zI7ln3cYOFa1P0gdwz7uNxkdedYQWZ4TbSUoKL4qKeia1V1cXEE+Fq2+A8oyMi9yQJQKATYT//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44" name="AutoShape 20" descr="data:image/jpg;base64,/9j/4AAQSkZJRgABAQAAAQABAAD/2wCEAAkGBhISERQUEBQWFRUVFxcWFRQWGB8aFxYVFhYVHRwXFRgdGyYeGBojGRUUHy8gIygpLCwtFSAyNTAqNSYrLCkBCQoKDgwOGg8PGi4jHyQpKSosKSwsLzUsLC0vLC0sLy8vNCo0LSwpLzQqLCwsLCkuKSwsLCksLCwsLCwsLCwsLP/AABEIAGMAiQMBIgACEQEDEQH/xAAcAAABBAMBAAAAAAAAAAAAAAAEAwUGBwABAgj/xABLEAABAgMEBAoECgYLAQAAAAABAgMABBEFEiExBkFRYQcTIjJxgZGTodFDU7HTFBUzQlJicoPB0lSjs8Lh8BYjJTR0gpKisuLxJP/EABoBAAIDAQEAAAAAAAAAAAAAAAMEAQIFAAb/xAAwEQACAQIEBAQFBAMAAAAAAAABAgADEQQSIVExYXHBEyJB0RSBkaGxBTJC8BUz4f/aAAwDAQACEQMRAD8AYJGzmSw0S02SW2ySUJqSUJxJpCgsdk5NN92nygmzJc8QyCPRNEdbaYf5KzUpSVuEJSMyf5zj2IamiAkDhPOgMzHWMsrow0r0Lfdp8odGNBmjiWW+7T5RNJCyxTAU3w7s2YIx636gt/Is0Uwh/kZXh0HZp8iz3aPKA5nQ9pPoWu7T+WLYTZydkJPWOk6oCmPsdVEu2E2Mpp+w2U+ha7tP5YF+LGR6Fru0+UWLbtltocSgkBSwSnfQ5eXQYi0/Z5SThG1h6tKoNBMyqjIeMZRZrPqWu7T5Ro2Yz6lru0+UFERzSG/DTYRbO28FNls+pa7tPlGCy2fUtd2nygukbAici7CdnbeB/FTPqmu7T5Rv4qZ9U13afKDKRsJjsi7CRnbeCCymfUtd2nyjfxUz6lru0+UFxukRkXYTs7bwVNksVH9S1mPRp/LFYU6IttAxHSPbFS0jH/U1AyW59ppYBic1+XeembL0fbds6UWaJKZVhRVqoGEVr1Vhn0lspS2UlsFSEG8UgYlJGCqa6fjDjNzCxYculvBS5WXBpncDTd6nV7Yj+j2lTrACAOMbH0jQgfVV5iEaHisoKm9jwhMS9JGKPpmHGd2RpPMsgJF1SBkleNBsBGI7YkDPCKBz2U1+qv8AApjhdr2W/wD3hsoUczQjtKDj2QVLWTZCuYtPW4U/8qQZvCOr0yOgiiGuNKVZSOZ7ERNfCaimDOO9f/WG97TqbfNyXSgE6kJUtXjh4RJmNHrNGIS0rpWFfvQ5InpRkUC2WxsCkp8AYD4lBf2UyTz/AKYfwsS/+ysAOX9EiFi6DvuOh+dUcwq4VVUojEXjkkbh4QRpNZqQq7hVQUoDaEkVp2jth2ndO5VANxfGq1JRl/qOAhps2UfmnVTUym4kIKWUbjr2036zuEWFSrm8WpoB6ewkqtFR4NHzEnU8fmTIJOsXTAoESO2JLlxH5m35Fk3XX03hmlIKiOm6CBG78SioGYxI0WZrKJyEwQ3JkiDbFVLzQKpZxLgTzgMFJ6UnERDtNtLmFOSok31gIWePu3k4BSc8r2AVAK2PRFzDWEpYR3ax0kiUyRHN2HCWt+SnHSiUcK1AFVCgp5IIFcRvEA2tpNIyrnFPOErFLwQm9d3KOVd0X+Np5cxMGcNUzZQJiUQQmTJGUGyKWnWw80oKaIKrw2JrWozqKHCIRpNpowuck1Sz7gYQU8fQKSPlKmqfncmBVsclMAjW8vSwrVCQdLST8TQjpHtin4umXtyUm1K+CLKwgpKqpKaBRNM+gxTFIRx9QVVRl59o7gkNMspG3eX5NWqthiyiBVHwRu8n6VWmcOnkg9UKjR9mbTfkXUpPzmlaujWnxEbtJptVm2cHDdSuXZRxn0HOIbKCfqkXweqI/NSrktS8CPoKScFb0qECwwuoymzfmBxjZWOcZl+49u8c3NE5hrNlR+snlezHwgZUo6PQvH7tXlBdm6WzjYxdvDYsBQ7Tj4w7M8JTvqUr3glPtrDmauPQHofeZ2XCn+RXqL/iMcvYs0s8mWc6VJujtVSHuS4P3l/KlDY2c5Xhh4wYjhJOuW7HAf3Y5XwnDIMEHVeXh4JgTvijoqgfP/sPTTArq7k/Ijt3j1ZWhEqwQq5fWPnLxodychHWktthpIab5T7vJbQMwTUXjsAhlM9ak18iEsoOayKYbQVVJ6hDgzZLUmhTqyXHTgVnnKUrC6gZ4mg24boRdSDmqtmO3vtNKmwK5aCZV9WIt9N+sYrQkyClOZSAK7aACvhEKmLVsKSdc41pLzqlErSlHGBKtYF43E68BriV6XTDglJgt/KBpRFMwaY03gFVOiI5wVz1lsSSXFuMIfqovKcUkODlKoE3sbt2lLvtgtZyQqHaXpKASwkZsG2ZVVuy67OaWw07yHGlAAVUFBV0AkXeYabRDnwt2PLNPyHEstovuK4y6kC/y2+dtzPbA07pY3PaQyrjNS02pDaFEUvXbxKqb1KNNwEOHDKSDJPUqhtwhVNRqhQHWEq7IUAuhPOMk2cCTRmyJVl4lhhps4iqEhJpUYYasB2RWLVvN2bOWky4w3NuPqIaVVKsVlRurONOeKgY3k0iwLWttt+SmHZB1C3OJWtIQoFaajWnnJUMcxmIiOiVi2NMWOoTDrTUwSpTjq1gOtrClXCkE1Ui7TkjnVOuDVyCFCwNAEXLR/0PsX4tkkNz60NreWpQbWoCl4JFzE0KqUqBlepEb4QLGlmrTs5DbLaELKeMQlIAX/XU5Q14YQ16F2smZtCWFpPlaGEFEoVjkLUlXIvKPgTrSkGH/haVxc7Z8yQS2hVFEDIpcCqdN0k9UUzZqfSXtlqdZJZ6Rl2FkS7TbV4itxN2tDhWnSe2KJi9pmdYmCFy7qHBgeQoEgE4XhmnriiaQ3iguRMvPtFMKW8R83LvPUNn2OmZseWbOuVlyk7FpZbII9kQiUtaYlV8UsBbdDyFpvIVTWmuWOrVrEWXoaf7Pk/8NL/sW4a9KdGnCovSyUrri7LqHJX9dH0V7aZ+1ShVC+VuENiaJbzobEbbd5HG56znzR1pxkjMtqqns/hDrK2BZy+bMnoKkpPikRHG25Mro5xsss5hQvIqOnlCHSX0Vac+TmkKHQK9l6HmZQP3MPuO/wCZnKjMf2K32Pb8STy+iciMTy/tOVHgQIOQqSl8iy3TemvnEaZ0Db+e8T9lAHiSYJ+J7Pl8XCkkesXX/aPKFHKtoXZvl7x1FdNRTVeZPtHJzTFtaiiVQt9f1RdQPtLOUNr6F3y5MrC3ADdQn5NpJ+iNajleOrKO/jsrTdlW7iB6RabqelCMCrpNB05Qy2lNhIKQSScVKJqVHafKCUKOZrKLD7yKtXKLsbn6D3PXhtA5q0SFwwO6I2c4u+tgVJqQlSkpJ+yDSCnVVMcUjbbDowAYTJGJdTdTFnbNlLzSksoSpj5K7UXca5A447YIemEOpUh5IWhWBSoVBgOkYIkYdALASDiHJuTOrEseVk1qXLIKFKF1XKJFK1oAThCEzojZziy4tgXiakJUpKSfsg0haNiB/CU7WtLfF1L3vF7TkJR9tttxlBQ1g2kClwHMJpqOdNuMKzCmnWi08gLboBdVjlljnUbc4EpGRcYemPSUOJqHW84suxJaVKvgyCm+U3qqKq3SaZnDnGKbi6UZjpHtil4zMei0wgXn2mlgKjVC5bl3nrLQ1X/wSf8Ahpf9iiHkPpGFRUZjXFWzWmfESclLtKosysspxQzSCyiiRsJzO6m2N2Zp0GxTMnt7Iz1oMy3E17yw5+ypeYBC0pUegE9kMD+gbROCE9pH4xF7Q01vG8klKhkRgQYmeh+lCZxhSlEBxs3XN9RVKgNQUK9aTElHpi4MG6I/ECN39Ckj0ZP+dVPbBkvovcFUNIB3UvdpxhwetIhygJpTOmFemC2Zs0rWo844mpbU3+sAop38ot0AkLtK0SCUkEEGhGWMMj5vCvti0i+lXOQOmlYFn7CZdBN26o/OAEO0sYqaFbRKrg3fUNeV7ZFil9RBXcSM1UvEk1oEiortzyh/e0ATcvJfIpmXEgJpTVQ4Y7YXasxMvQ1qVHMCmW78YIthRUyjOgV1ZYHpglXE1GcZGsOkpRoIEPiLc9YBZthstoo4G3HAb1+hIFKUSATQgbxjWHhNiS0wFBTSQSAeMQm4qoGY3+EAWcwkUqT/AAiTSrd3m4gwpXqte+Y3jdCmpFiBbaVLMMhK1JBvBKiArK8AaVA30hWUs9x2oabUumd0Vp0nIZHOLTmrLZXTjGkKwu1KRgmtabhWFEywQAG0gDUAKAbctsM/5Ty6Lrzi3+M82racpWs9o0+02HFp5JzocUE/TGrphrpFtTbIdZKClVFgoOogHAnGIXaOhLjYq2rjcaBITQ0OutaQbDY4PpVNjeBxOBKa09RaRtAxHSPbFK0i/laPPpIKm1UqMcNuUUJc3QH9QdWy2O/aG/TkZS9xt3lnaOTS0z0wFFYAspKgUc4JEjLlJTiMRjTfCLFplUhPPNreU6j4MhC3cHkyqjyyCDgku3klQOQArD5pLodMOyMlOWapaZhEnLoeQ0opW62GkEFJBBKkn5usUpimhqj+kc2h/jS+8H0i7xhWrjAMRdJJrTcYz1Nxpym1J3ohpBNrmHUvuO1+BTDgCqgkhhNxw5EqupRRRxwEPXAnPOvvTi3VqWC00FqJqSqpCanWbqVY7oq+zZuemZk/B1vuzDvJUUKUXFg531VwTgK1IAAxyi+tDdFhZkmGVKHHOm++tOpVKBCdqUjCu0k64sdTaUchVuZJJiRvABDyk01XUqx8I0qTcQCAsGo51ACdmGUIy7gTTM78/wDyC1TBKFKIOFaAZk6qRJJGnpFLLx9es7alRTllROuhI68KQJMLbQo85WNcVGgprArCkpMlXJUm6oZ1y6oQtNAVhTLEmm7IGOAOaxkNYrcQCZng4vkpAA15k+UEzTaiyaHZhAbKQSAmHN0cgge2mftgrELa0GgzXJjXITRScDSJBK2oNcR5uynTXkkfzqjaFqQbp/msc6q8shZDJAu0FFeVU9GUH8aSBQCurHZshKWIU2nDMY9UL1oMqQkxHoI4oPEmIm+cyMqkVhJ2YcS2ShF9QySCBSFFoFQVVoNZOHWBgYTlUobvXVUBJIrqJ1CJHSUN78ZDLScmXFBSgogkCiUqoMRUYjDGPO0eqLfadUQppxVBQ3U4UO041xFY8s1VvhqtUzItresVw1PK7g3PDX6yU2bwl2k022ht8BKEISkcU0aJSkACpbqcAM45nNNZqYUTMcQ6o/OXKy6lYby1WMjIQJmmItJcIk/L1Eu400DmG5ZhNabaNYxzM8KFpqPKmK/dNe7jUZEqSNZVgDxiSeEi0Rk/+qb/ACQo3wnWlWpmATvaa93GRkEzNvKFFvwhB4U7U/SB3LPu42vhUtQihmB3LPu4yMgdzL5V2g44TLS9enuWvdwsnhUtSv8AeB3LPu4yMizMZCoo4CLHhbtb9JHcs+7gV/hNtJRqXwcvQtavu4yMiASOEswBGsJb4WrVGUyB9yz7uOzwuWt+k/qWfdxqMipk+k0rhZtU5zI7ln3cYOFa1P0gdwz7uNxkdedYQWZ4TbSUoKL4qKeia1V1cXEE+Fq2+A8oyMi9yQJQKATYT//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2" descr="http://t0.gstatic.com/images?q=tbn:ANd9GcTliclbzYOB1lvqjEnm9WBaDejVwS42psNRbLzsZeF4_sW6hv0&amp;t=1&amp;usg=__cZB_3rGzg8xvJPYY4tc82NblvWI="/>
          <p:cNvPicPr>
            <a:picLocks noChangeAspect="1" noChangeArrowheads="1"/>
          </p:cNvPicPr>
          <p:nvPr/>
        </p:nvPicPr>
        <p:blipFill>
          <a:blip r:embed="rId5" cstate="print"/>
          <a:srcRect/>
          <a:stretch>
            <a:fillRect/>
          </a:stretch>
        </p:blipFill>
        <p:spPr bwMode="auto">
          <a:xfrm>
            <a:off x="6740144" y="1525879"/>
            <a:ext cx="2466975" cy="1847851"/>
          </a:xfrm>
          <a:prstGeom prst="rect">
            <a:avLst/>
          </a:prstGeom>
          <a:noFill/>
        </p:spPr>
      </p:pic>
      <p:pic>
        <p:nvPicPr>
          <p:cNvPr id="56322" name="Picture 2" descr="https://static.fsf.org/fsforg/patrons/joyent-web.png"/>
          <p:cNvPicPr>
            <a:picLocks noChangeAspect="1" noChangeArrowheads="1"/>
          </p:cNvPicPr>
          <p:nvPr/>
        </p:nvPicPr>
        <p:blipFill>
          <a:blip r:embed="rId6" cstate="print"/>
          <a:srcRect/>
          <a:stretch>
            <a:fillRect/>
          </a:stretch>
        </p:blipFill>
        <p:spPr bwMode="auto">
          <a:xfrm>
            <a:off x="6816343" y="3197900"/>
            <a:ext cx="2076450" cy="730911"/>
          </a:xfrm>
          <a:prstGeom prst="rect">
            <a:avLst/>
          </a:prstGeom>
          <a:noFill/>
        </p:spPr>
      </p:pic>
      <p:pic>
        <p:nvPicPr>
          <p:cNvPr id="56324" name="Picture 4" descr="3Tera utility computing logo"/>
          <p:cNvPicPr>
            <a:picLocks noChangeAspect="1" noChangeArrowheads="1"/>
          </p:cNvPicPr>
          <p:nvPr/>
        </p:nvPicPr>
        <p:blipFill>
          <a:blip r:embed="rId7" cstate="print"/>
          <a:srcRect/>
          <a:stretch>
            <a:fillRect/>
          </a:stretch>
        </p:blipFill>
        <p:spPr bwMode="auto">
          <a:xfrm>
            <a:off x="2701543" y="5928984"/>
            <a:ext cx="3333750" cy="428626"/>
          </a:xfrm>
          <a:prstGeom prst="rect">
            <a:avLst/>
          </a:prstGeom>
          <a:noFill/>
        </p:spPr>
      </p:pic>
      <p:pic>
        <p:nvPicPr>
          <p:cNvPr id="56326" name="Picture 6" descr="http://www.jackbe.com/enterprise-mashup/sites/default/files/azure-logo_2.jpg"/>
          <p:cNvPicPr>
            <a:picLocks noChangeAspect="1" noChangeArrowheads="1"/>
          </p:cNvPicPr>
          <p:nvPr/>
        </p:nvPicPr>
        <p:blipFill>
          <a:blip r:embed="rId8" cstate="print"/>
          <a:srcRect/>
          <a:stretch>
            <a:fillRect/>
          </a:stretch>
        </p:blipFill>
        <p:spPr bwMode="auto">
          <a:xfrm>
            <a:off x="3234943" y="3642984"/>
            <a:ext cx="1447800" cy="1447800"/>
          </a:xfrm>
          <a:prstGeom prst="rect">
            <a:avLst/>
          </a:prstGeom>
          <a:noFill/>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descr="google-app-engine-logo.png"/>
          <p:cNvPicPr>
            <a:picLocks noChangeAspect="1"/>
          </p:cNvPicPr>
          <p:nvPr/>
        </p:nvPicPr>
        <p:blipFill>
          <a:blip r:embed="rId9"/>
          <a:stretch>
            <a:fillRect/>
          </a:stretch>
        </p:blipFill>
        <p:spPr>
          <a:xfrm>
            <a:off x="9036246" y="4125584"/>
            <a:ext cx="1384300" cy="1270000"/>
          </a:xfrm>
          <a:prstGeom prst="rect">
            <a:avLst/>
          </a:prstGeom>
        </p:spPr>
      </p:pic>
      <p:pic>
        <p:nvPicPr>
          <p:cNvPr id="15" name="Picture 14" descr="gridgain.png"/>
          <p:cNvPicPr>
            <a:picLocks noChangeAspect="1"/>
          </p:cNvPicPr>
          <p:nvPr/>
        </p:nvPicPr>
        <p:blipFill>
          <a:blip r:embed="rId10"/>
          <a:stretch>
            <a:fillRect/>
          </a:stretch>
        </p:blipFill>
        <p:spPr>
          <a:xfrm>
            <a:off x="6035293" y="4495852"/>
            <a:ext cx="1809750" cy="511229"/>
          </a:xfrm>
          <a:prstGeom prst="rect">
            <a:avLst/>
          </a:prstGeom>
        </p:spPr>
      </p:pic>
      <p:sp>
        <p:nvSpPr>
          <p:cNvPr id="4" name="Segnaposto data 3">
            <a:extLst>
              <a:ext uri="{FF2B5EF4-FFF2-40B4-BE49-F238E27FC236}">
                <a16:creationId xmlns:a16="http://schemas.microsoft.com/office/drawing/2014/main" id="{FFDBD3C8-0A6C-F5EA-3951-526A6CA9D8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E90E9CCB-6DEF-590D-19F8-F9E05817BE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002852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magine 4"/>
          <p:cNvPicPr>
            <a:picLocks noChangeAspect="1"/>
          </p:cNvPicPr>
          <p:nvPr/>
        </p:nvPicPr>
        <p:blipFill>
          <a:blip r:embed="rId2"/>
          <a:stretch>
            <a:fillRect/>
          </a:stretch>
        </p:blipFill>
        <p:spPr>
          <a:xfrm>
            <a:off x="2431821" y="998120"/>
            <a:ext cx="7102710" cy="5320512"/>
          </a:xfrm>
          <a:prstGeom prst="rect">
            <a:avLst/>
          </a:prstGeom>
        </p:spPr>
      </p:pic>
      <p:sp>
        <p:nvSpPr>
          <p:cNvPr id="2" name="Segnaposto data 1">
            <a:extLst>
              <a:ext uri="{FF2B5EF4-FFF2-40B4-BE49-F238E27FC236}">
                <a16:creationId xmlns:a16="http://schemas.microsoft.com/office/drawing/2014/main" id="{0ADB511A-5665-6B10-9BB1-D9589FAEC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C3180939-3826-E21B-9560-6C288FF4FB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1417076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Infrastructure as a Service (IaaS)</a:t>
            </a:r>
          </a:p>
        </p:txBody>
      </p:sp>
      <p:sp>
        <p:nvSpPr>
          <p:cNvPr id="3" name="Content Placeholder 2"/>
          <p:cNvSpPr>
            <a:spLocks noGrp="1"/>
          </p:cNvSpPr>
          <p:nvPr>
            <p:ph idx="1"/>
          </p:nvPr>
        </p:nvSpPr>
        <p:spPr>
          <a:xfrm>
            <a:off x="838200" y="1754320"/>
            <a:ext cx="10337800" cy="4519480"/>
          </a:xfrm>
        </p:spPr>
        <p:txBody>
          <a:bodyPr>
            <a:normAutofit/>
          </a:bodyPr>
          <a:lstStyle/>
          <a:p>
            <a:r>
              <a:rPr lang="en-US" sz="3200"/>
              <a:t>IaaS is the delivery of technology infrastructure as an on demand scalable service </a:t>
            </a:r>
            <a:br>
              <a:rPr lang="en-US" sz="3200"/>
            </a:br>
            <a:endParaRPr lang="en-US" sz="3200"/>
          </a:p>
          <a:p>
            <a:pPr lvl="1"/>
            <a:r>
              <a:rPr lang="en-US" sz="3000"/>
              <a:t>Usually billed based on usage</a:t>
            </a:r>
          </a:p>
          <a:p>
            <a:pPr lvl="1"/>
            <a:r>
              <a:rPr lang="en-US" sz="3000"/>
              <a:t>Usually multi tenant virtualized environment</a:t>
            </a:r>
          </a:p>
          <a:p>
            <a:pPr lvl="1"/>
            <a:r>
              <a:rPr lang="en-US" sz="3000"/>
              <a:t>Can be coupled with </a:t>
            </a:r>
            <a:r>
              <a:rPr lang="en-US" sz="3000" u="sng"/>
              <a:t>Managed</a:t>
            </a:r>
            <a:r>
              <a:rPr lang="en-US" sz="3000"/>
              <a:t> Services for OS and application support</a:t>
            </a:r>
          </a:p>
          <a:p>
            <a:pPr lvl="1"/>
            <a:endParaRPr lang="en-US" sz="300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D7CA9901-5EBC-A054-89AF-A8117660A7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9F29AFD5-A0C2-1204-DA35-640623A5B7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112003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625"/>
            <a:ext cx="10515600" cy="1325563"/>
          </a:xfrm>
        </p:spPr>
        <p:txBody>
          <a:bodyPr/>
          <a:lstStyle/>
          <a:p>
            <a:r>
              <a:rPr lang="en-GB" err="1"/>
              <a:t>IaaS</a:t>
            </a:r>
            <a:r>
              <a:rPr lang="en-GB"/>
              <a:t>: Infrastructure as a Service</a:t>
            </a:r>
          </a:p>
        </p:txBody>
      </p:sp>
      <p:sp>
        <p:nvSpPr>
          <p:cNvPr id="3" name="Content Placeholder 2"/>
          <p:cNvSpPr>
            <a:spLocks noGrp="1"/>
          </p:cNvSpPr>
          <p:nvPr>
            <p:ph idx="1"/>
          </p:nvPr>
        </p:nvSpPr>
        <p:spPr>
          <a:xfrm>
            <a:off x="584200" y="1519156"/>
            <a:ext cx="11137900" cy="4914949"/>
          </a:xfrm>
        </p:spPr>
        <p:txBody>
          <a:bodyPr>
            <a:normAutofit lnSpcReduction="10000"/>
          </a:bodyPr>
          <a:lstStyle/>
          <a:p>
            <a:r>
              <a:rPr lang="en-GB"/>
              <a:t>Cloud infrastructure services, known as “Infrastructure as a Service” (IaaS), deliver computer infrastructure (such as a platform virtualization environment), storage, and networking. Instead of having to purchase software, servers, or network equipment, users can buy these as a fully outsourced service that is usually billed according to the amount of resources consumed. Basically, in exchange for a rental fee, a third party allows you to install a virtual server on their IT infrastructure. Compared to </a:t>
            </a:r>
            <a:r>
              <a:rPr lang="en-GB" err="1"/>
              <a:t>SaaS</a:t>
            </a:r>
            <a:r>
              <a:rPr lang="en-GB"/>
              <a:t> and </a:t>
            </a:r>
            <a:r>
              <a:rPr lang="en-GB" err="1"/>
              <a:t>PaaS</a:t>
            </a:r>
            <a:r>
              <a:rPr lang="en-GB"/>
              <a:t>, </a:t>
            </a:r>
            <a:r>
              <a:rPr lang="en-GB" err="1"/>
              <a:t>IaaS</a:t>
            </a:r>
            <a:r>
              <a:rPr lang="en-GB"/>
              <a:t> users are responsible for managing more: applications, data, runtime, middleware, and O/S. Vendors still manage virtualization, servers, hard drives, storage, and networking. What users gain with </a:t>
            </a:r>
            <a:r>
              <a:rPr lang="en-GB" err="1"/>
              <a:t>IaaS</a:t>
            </a:r>
            <a:r>
              <a:rPr lang="en-GB"/>
              <a:t> is infrastructure on top of which they can install any required platforms. Users are responsible for updating these if new versions are released.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105BBB6F-35BF-5B35-0178-399D4B5709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AA5F1FFB-32D4-0D06-7004-ECC3979E2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413037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01700" y="1370463"/>
            <a:ext cx="10706100" cy="5093837"/>
          </a:xfrm>
        </p:spPr>
        <p:txBody>
          <a:bodyPr>
            <a:noAutofit/>
          </a:bodyPr>
          <a:lstStyle/>
          <a:p>
            <a:r>
              <a:rPr lang="en-US" sz="3200"/>
              <a:t>Advantages</a:t>
            </a:r>
          </a:p>
          <a:p>
            <a:pPr lvl="1"/>
            <a:r>
              <a:rPr lang="en-US" sz="2800"/>
              <a:t>Customized environment with “root” access</a:t>
            </a:r>
          </a:p>
          <a:p>
            <a:pPr lvl="1"/>
            <a:r>
              <a:rPr lang="en-US" sz="2800"/>
              <a:t>Easy access to scalable resources</a:t>
            </a:r>
          </a:p>
          <a:p>
            <a:r>
              <a:rPr lang="en-US" sz="3200"/>
              <a:t>Disadvantages</a:t>
            </a:r>
          </a:p>
          <a:p>
            <a:pPr lvl="1"/>
            <a:r>
              <a:rPr lang="en-US" sz="2800"/>
              <a:t>Variety of APIs and interfaces</a:t>
            </a:r>
          </a:p>
          <a:p>
            <a:pPr lvl="1"/>
            <a:r>
              <a:rPr lang="en-US" sz="2800"/>
              <a:t>VM image creation is difficult and time-consuming</a:t>
            </a:r>
          </a:p>
          <a:p>
            <a:r>
              <a:rPr lang="en-US" sz="3200"/>
              <a:t>Trends</a:t>
            </a:r>
          </a:p>
          <a:p>
            <a:pPr lvl="1"/>
            <a:r>
              <a:rPr lang="en-US" sz="2800"/>
              <a:t>Lots of specialized cloud providers appearing</a:t>
            </a:r>
          </a:p>
          <a:p>
            <a:pPr lvl="1"/>
            <a:r>
              <a:rPr lang="en-US" sz="2800"/>
              <a:t>Orchestration pushing into </a:t>
            </a:r>
            <a:r>
              <a:rPr lang="en-US" sz="2800" err="1"/>
              <a:t>PaaS</a:t>
            </a:r>
            <a:r>
              <a:rPr lang="en-US" sz="2800"/>
              <a:t> space</a:t>
            </a:r>
          </a:p>
        </p:txBody>
      </p:sp>
      <p:sp>
        <p:nvSpPr>
          <p:cNvPr id="3" name="Title 2"/>
          <p:cNvSpPr>
            <a:spLocks noGrp="1"/>
          </p:cNvSpPr>
          <p:nvPr>
            <p:ph type="title"/>
          </p:nvPr>
        </p:nvSpPr>
        <p:spPr>
          <a:xfrm>
            <a:off x="1828800" y="76200"/>
            <a:ext cx="8490842" cy="1240724"/>
          </a:xfrm>
        </p:spPr>
        <p:txBody>
          <a:bodyPr>
            <a:noAutofit/>
          </a:bodyPr>
          <a:lstStyle/>
          <a:p>
            <a:r>
              <a:rPr lang="en-US"/>
              <a:t>Infrastructure as a Service (</a:t>
            </a:r>
            <a:r>
              <a:rPr lang="en-US" err="1"/>
              <a:t>IaaS</a:t>
            </a:r>
            <a:r>
              <a:rPr lang="en-US"/>
              <a:t>)</a:t>
            </a:r>
          </a:p>
        </p:txBody>
      </p:sp>
    </p:spTree>
    <p:extLst>
      <p:ext uri="{BB962C8B-B14F-4D97-AF65-F5344CB8AC3E}">
        <p14:creationId xmlns:p14="http://schemas.microsoft.com/office/powerpoint/2010/main" val="342974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33" name="Picture 103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5" name="Picture 103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7" name="Oval 103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9" name="Picture 103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41" name="Picture 104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3" name="Rectangle 104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5" name="Rectangle 1044">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266E6A0-79B4-A1C8-8557-6DF4B4453F1E}"/>
              </a:ext>
            </a:extLst>
          </p:cNvPr>
          <p:cNvSpPr>
            <a:spLocks noGrp="1"/>
          </p:cNvSpPr>
          <p:nvPr>
            <p:ph type="title"/>
          </p:nvPr>
        </p:nvSpPr>
        <p:spPr>
          <a:xfrm>
            <a:off x="4872012" y="1447800"/>
            <a:ext cx="5798333" cy="3329581"/>
          </a:xfrm>
        </p:spPr>
        <p:txBody>
          <a:bodyPr vert="horz" lIns="91440" tIns="45720" rIns="91440" bIns="45720" rtlCol="0" anchor="b">
            <a:normAutofit/>
          </a:bodyPr>
          <a:lstStyle/>
          <a:p>
            <a:r>
              <a:rPr lang="it-IT" sz="4400" dirty="0">
                <a:solidFill>
                  <a:srgbClr val="EBEBEB"/>
                </a:solidFill>
              </a:rPr>
              <a:t>Qualche definizione di base</a:t>
            </a:r>
          </a:p>
        </p:txBody>
      </p:sp>
      <p:sp>
        <p:nvSpPr>
          <p:cNvPr id="1047"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8" name="Picture 4">
            <a:extLst>
              <a:ext uri="{FF2B5EF4-FFF2-40B4-BE49-F238E27FC236}">
                <a16:creationId xmlns:a16="http://schemas.microsoft.com/office/drawing/2014/main" id="{66FE94A1-5F3B-2E57-154F-81413AEC8C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4637"/>
          <a:stretch/>
        </p:blipFill>
        <p:spPr bwMode="auto">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58485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925"/>
            <a:ext cx="10515600" cy="1325563"/>
          </a:xfrm>
        </p:spPr>
        <p:txBody>
          <a:bodyPr/>
          <a:lstStyle/>
          <a:p>
            <a:r>
              <a:rPr lang="en-US"/>
              <a:t>IaaS is not Managed Hosting</a:t>
            </a:r>
          </a:p>
        </p:txBody>
      </p:sp>
      <p:sp>
        <p:nvSpPr>
          <p:cNvPr id="3" name="Content Placeholder 2"/>
          <p:cNvSpPr>
            <a:spLocks noGrp="1"/>
          </p:cNvSpPr>
          <p:nvPr>
            <p:ph idx="1"/>
          </p:nvPr>
        </p:nvSpPr>
        <p:spPr>
          <a:xfrm>
            <a:off x="533400" y="1828800"/>
            <a:ext cx="10972800" cy="4267200"/>
          </a:xfrm>
        </p:spPr>
        <p:txBody>
          <a:bodyPr>
            <a:normAutofit/>
          </a:bodyPr>
          <a:lstStyle/>
          <a:p>
            <a:r>
              <a:rPr lang="en-US" sz="3200"/>
              <a:t>Traditional managed hosting is a form of web hosting where a user chooses to lease entire server(s) housed in an off-site data center. </a:t>
            </a:r>
            <a:br>
              <a:rPr lang="en-US" sz="3200"/>
            </a:br>
            <a:endParaRPr lang="en-US" sz="3200"/>
          </a:p>
          <a:p>
            <a:pPr lvl="1"/>
            <a:r>
              <a:rPr lang="en-US" sz="3000"/>
              <a:t>Term based contracts based on projected resource requirements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1FADF5F7-CC71-1E89-2826-209E163F7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04CACFB1-DD0E-3E9A-37E0-B0B3DC562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1014706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IaaS Examples</a:t>
            </a:r>
          </a:p>
        </p:txBody>
      </p:sp>
      <p:pic>
        <p:nvPicPr>
          <p:cNvPr id="52226" name="Picture 2" descr="http://wire.ggl.com/wp/wp-content/uploads/2009/05/blizzard-logo.gif"/>
          <p:cNvPicPr>
            <a:picLocks noChangeAspect="1" noChangeArrowheads="1"/>
          </p:cNvPicPr>
          <p:nvPr/>
        </p:nvPicPr>
        <p:blipFill>
          <a:blip r:embed="rId3" cstate="print"/>
          <a:srcRect/>
          <a:stretch>
            <a:fillRect/>
          </a:stretch>
        </p:blipFill>
        <p:spPr bwMode="auto">
          <a:xfrm>
            <a:off x="2687063" y="5319265"/>
            <a:ext cx="1568697" cy="944712"/>
          </a:xfrm>
          <a:prstGeom prst="rect">
            <a:avLst/>
          </a:prstGeom>
          <a:noFill/>
        </p:spPr>
      </p:pic>
      <p:pic>
        <p:nvPicPr>
          <p:cNvPr id="52234" name="Picture 10" descr="http://fusecapital.com/images/portfolio/logos/opsource.gif"/>
          <p:cNvPicPr>
            <a:picLocks noChangeAspect="1" noChangeArrowheads="1"/>
          </p:cNvPicPr>
          <p:nvPr/>
        </p:nvPicPr>
        <p:blipFill>
          <a:blip r:embed="rId4" cstate="print"/>
          <a:srcRect/>
          <a:stretch>
            <a:fillRect/>
          </a:stretch>
        </p:blipFill>
        <p:spPr bwMode="auto">
          <a:xfrm>
            <a:off x="1905000" y="1768177"/>
            <a:ext cx="3200400" cy="1719223"/>
          </a:xfrm>
          <a:prstGeom prst="rect">
            <a:avLst/>
          </a:prstGeom>
          <a:noFill/>
        </p:spPr>
      </p:pic>
      <p:sp>
        <p:nvSpPr>
          <p:cNvPr id="52236" name="AutoShape 12" descr="data:image/jpg;base64,/9j/4AAQSkZJRgABAQAAAQABAAD/2wCEAAkGBhQSERQRERMWFRUWFx8UFBgUGBwdIBocFBQVFhUXFB4eJyYqGBwjJRUXHy8sIycqOCwuGB8yOzItQSc3LDUBCQoKDQsOGQ4PGTUhHiI1NS8yLzU1NTQ2LCwpNS4pNCk1LzU1LCw1Lyw0KS8pLDIsKTUpNjUpNCw0MCwsLCksLP/AABEIACgAoAMBIgACEQEDEQH/xAAbAAACAwEBAQAAAAAAAAAAAAAABAMFBgECB//EADoQAAIBAwIEAggDBgcBAAAAAAECAwAEERIhBQYTMQdRIjJBYXGBkbFyodEUM0JiweFDUlSSotLiI//EABsBAAIDAQEBAAAAAAAAAAAAAAACAQMEBQYH/8QAMBEAAQIDBQYDCQAAAAAAAAAAAQACAwQREiExQVEyYXGh0fAFE+EGFCJSYoGRwfH/2gAMAwEAAhEDEQA/APuNGaUvL8Jt3Pl+tVU/EC27HA+grnTPiMGXNmtTormQXPvVzJdqPb9KhbiI9g+tZG95lC7RjUfM7D+9VaPdXLaULHzCeiB+I/qa5jvFnvNlgv3LUJQAVcttc8eVPXdE+JGfpVXPzzCv+IzfgU/1xSlh4d53nkx5hP6sf0q+tOULWPtEGPm/pffatLGT0W8/Dx9EhMBm9Z5/EBScJFK3zA+2a9LzPdP6llIfiW/QVtIrdU2VQo/lAH2qStAk4p2onJIY7MmLFjifET2tAPix/wCwr2Lnif8Ap4/93/qtjXasEkPnPLol8/6QsgL3iY720Z+En96kXjV+PWsifwyCtXRTe6kYRHcuijzgcWhZlea5B+8s7hfgmr7VPFzpbnZyYz5SKV+4q+xXl4wdiAR796byowwifkfxRbYcW81Ba8SjkGUdWHuINM5qun5et2OTCgPmo0n6riuJwhk/dTOP5X9Mfng/nTB0Zu00Hh0PVKQw4HvvcrOilIp3G0ij8SHI+YO4/Omgaua8OSEUXaKKKdQsheXJ6j6u+o5+tVfEJS/o/wAP3+NanjXAur6cZAf257N8fI1lJi0TaZlK/Efbz+VfO56QmJWK5zqkHPj+12YMRjxdiu8I4N1pQh2Hdj7h5e+k/EvjE1tLaWdg7Qs4Zj08DOSFTPfPZzV9wi5COJF9IdjjyNR3nJjXPE4+IdZDFGoVY9JzsjDc9u7k9q9H7NRJey4nbFcdMvt3oss5atDRfOo+eb17SCJLmTryXLLryNWnREqL27apCflV14j3XELGTqi+bRK5EUabFVjQbkkb+zPvanOXvBuSC5gmkuI3WJw5UIwJ07jGTtvg/KtBzvyHJxC4t5OqqxReshUknMgZ8EHAyFAr2BiQg8UpS/JYUhw3lfiphcvxE65I16eQf/mSys5O25wCvzNZLgN1xO7u5bSLiDgxasyH1T03CZAxncmvtsgODpxnG2e2fZmsb4fcgPw95pJZVleUKAVUjGCzNnPfJI+lVNjCy4mlcrlCkteJXaunD4WjlmhiV7q4n1FQZCdKqq4LMcE7kYApqXniO3zHdEtJGB+0vbxu0UWs+h1Cc6cjB9uKL/l25S7kurKaJDMipMk6MwzHkI6aSCDgkYOxpG+5GmdrmJZ0FtdyiacaD1OyB0Rs4CtoG5G2TSCwce9fRCsLvxDtY5GjbqnRKIHdYmKhyoZV1DuTnAx7a8jxFtsLhZy7O8XSETaw8KqzqV9mzKfnS1pyOyiENIpC3r3suFPpE6xEq+WnK9/8tRWPIkkcrzGZDIUucEKdpLuQMH79lVVX5UUhaoTkHiTaONQMoUxPOrNGwVlhGZQhPdl9o86av+d7eFdUhcD9nF2fQO0ZZVGfJiWAx8ao7rw2Z4UhEwVY7E2iHSfXdkZ5Dv6p0Yx33Ndm5DuJmZ7iaIl/2dCI0YARW0hleNck+sQu599TZhaoVjd87RvDL0meKVXjhAmgYkNcMBEenkFlbfG47U5bc4xSNIsSTyLGG1SRxMUZovWRGHrtnbbuaQueTHkujcNIuDdpclcHOm3gMcSfEMxbNJR8k3S2bWK3EXSVg0J0OrMvV6jR3BVt1Iyp04NRSHqhNcV8RY44ZHSCYypIsJhdCpDS4MevvgMDtjOTtUsnOsaSyF3YKqxIIei3UMs4Lqo39JtI3XHo+01Wx+HkqRt05IVkN3HdgCNhHiFAqxlQc4By2c96YuOR5eo1zHNH1xdm6TWjFNJhEIjcA52UZyPbU0haoVgef7bQr4l1NMbfpdJuoJFXWUZO42wfmK4niDbssfTWZ3k14iSIl16LaZda/wAOk7UpwnkeSO5iuZZlkcPLPLhSA0syJGugZ9FEVNIzk70jH4fT6beMzQjpS9cyqjiUO8xklEZ1YCvkKc5+dFIWvd6Fv6jnt1caXUMD7GGRXKKzEA3FCpbjk6InVEXib+Q7fMGoo+F3cRyjxyj35jb8sg0UVidIS7jaDaHUXK4R34E1T0PFJRtLbyD3phh/xP8ASnYeII3tI9zAr98UUVbR0IbVeKgUflRM0UUVpVSKKKKEIooooQiiiihCKKKKEIooooQiiiihC//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38" name="AutoShape 14" descr="data:image/jpg;base64,/9j/4AAQSkZJRgABAQAAAQABAAD/2wCEAAkGBhQSERQRERMWFRUWFx8UFBgUGBwdIBocFBQVFhUXFB4eJyYqGBwjJRUXHy8sIycqOCwuGB8yOzItQSc3LDUBCQoKDQsOGQ4PGTUhHiI1NS8yLzU1NTQ2LCwpNS4pNCk1LzU1LCw1Lyw0KS8pLDIsKTUpNjUpNCw0MCwsLCksLP/AABEIACgAoAMBIgACEQEDEQH/xAAbAAACAwEBAQAAAAAAAAAAAAAABAMFBgECB//EADoQAAIBAwIEAggDBgcBAAAAAAECAwAEERIhBQYTMQdRIjJBYXGBkbFyodEUM0JiweFDUlSSotLiI//EABsBAAIDAQEBAAAAAAAAAAAAAAACAQMEBQYH/8QAMBEAAQIDBQYDCQAAAAAAAAAAAQACAwQREiExQVEyYXGh0fAFE+EGFCJSYoGRwfH/2gAMAwEAAhEDEQA/APuNGaUvL8Jt3Pl+tVU/EC27HA+grnTPiMGXNmtTormQXPvVzJdqPb9KhbiI9g+tZG95lC7RjUfM7D+9VaPdXLaULHzCeiB+I/qa5jvFnvNlgv3LUJQAVcttc8eVPXdE+JGfpVXPzzCv+IzfgU/1xSlh4d53nkx5hP6sf0q+tOULWPtEGPm/pffatLGT0W8/Dx9EhMBm9Z5/EBScJFK3zA+2a9LzPdP6llIfiW/QVtIrdU2VQo/lAH2qStAk4p2onJIY7MmLFjifET2tAPix/wCwr2Lnif8Ap4/93/qtjXasEkPnPLol8/6QsgL3iY720Z+En96kXjV+PWsifwyCtXRTe6kYRHcuijzgcWhZlea5B+8s7hfgmr7VPFzpbnZyYz5SKV+4q+xXl4wdiAR796byowwifkfxRbYcW81Ba8SjkGUdWHuINM5qun5et2OTCgPmo0n6riuJwhk/dTOP5X9Mfng/nTB0Zu00Hh0PVKQw4HvvcrOilIp3G0ij8SHI+YO4/Omgaua8OSEUXaKKKdQsheXJ6j6u+o5+tVfEJS/o/wAP3+NanjXAur6cZAf257N8fI1lJi0TaZlK/Efbz+VfO56QmJWK5zqkHPj+12YMRjxdiu8I4N1pQh2Hdj7h5e+k/EvjE1tLaWdg7Qs4Zj08DOSFTPfPZzV9wi5COJF9IdjjyNR3nJjXPE4+IdZDFGoVY9JzsjDc9u7k9q9H7NRJey4nbFcdMvt3oss5atDRfOo+eb17SCJLmTryXLLryNWnREqL27apCflV14j3XELGTqi+bRK5EUabFVjQbkkb+zPvanOXvBuSC5gmkuI3WJw5UIwJ07jGTtvg/KtBzvyHJxC4t5OqqxReshUknMgZ8EHAyFAr2BiQg8UpS/JYUhw3lfiphcvxE65I16eQf/mSys5O25wCvzNZLgN1xO7u5bSLiDgxasyH1T03CZAxncmvtsgODpxnG2e2fZmsb4fcgPw95pJZVleUKAVUjGCzNnPfJI+lVNjCy4mlcrlCkteJXaunD4WjlmhiV7q4n1FQZCdKqq4LMcE7kYApqXniO3zHdEtJGB+0vbxu0UWs+h1Cc6cjB9uKL/l25S7kurKaJDMipMk6MwzHkI6aSCDgkYOxpG+5GmdrmJZ0FtdyiacaD1OyB0Rs4CtoG5G2TSCwce9fRCsLvxDtY5GjbqnRKIHdYmKhyoZV1DuTnAx7a8jxFtsLhZy7O8XSETaw8KqzqV9mzKfnS1pyOyiENIpC3r3suFPpE6xEq+WnK9/8tRWPIkkcrzGZDIUucEKdpLuQMH79lVVX5UUhaoTkHiTaONQMoUxPOrNGwVlhGZQhPdl9o86av+d7eFdUhcD9nF2fQO0ZZVGfJiWAx8ao7rw2Z4UhEwVY7E2iHSfXdkZ5Dv6p0Yx33Ndm5DuJmZ7iaIl/2dCI0YARW0hleNck+sQu599TZhaoVjd87RvDL0meKVXjhAmgYkNcMBEenkFlbfG47U5bc4xSNIsSTyLGG1SRxMUZovWRGHrtnbbuaQueTHkujcNIuDdpclcHOm3gMcSfEMxbNJR8k3S2bWK3EXSVg0J0OrMvV6jR3BVt1Iyp04NRSHqhNcV8RY44ZHSCYypIsJhdCpDS4MevvgMDtjOTtUsnOsaSyF3YKqxIIei3UMs4Lqo39JtI3XHo+01Wx+HkqRt05IVkN3HdgCNhHiFAqxlQc4By2c96YuOR5eo1zHNH1xdm6TWjFNJhEIjcA52UZyPbU0haoVgef7bQr4l1NMbfpdJuoJFXWUZO42wfmK4niDbssfTWZ3k14iSIl16LaZda/wAOk7UpwnkeSO5iuZZlkcPLPLhSA0syJGugZ9FEVNIzk70jH4fT6beMzQjpS9cyqjiUO8xklEZ1YCvkKc5+dFIWvd6Fv6jnt1caXUMD7GGRXKKzEA3FCpbjk6InVEXib+Q7fMGoo+F3cRyjxyj35jb8sg0UVidIS7jaDaHUXK4R34E1T0PFJRtLbyD3phh/xP8ASnYeII3tI9zAr98UUVbR0IbVeKgUflRM0UUVpVSKKKKEIooooQiiiihCKKKKEIooooQiiiihC//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2240" name="Picture 16" descr="http://www.wsta.org/var/plain_site/storage/images/media/images/logos/resource_guide_logos/ntt_communications_logo/515-1-eng-US/ntt_communications_logo_resourceGuideLogo.jpg"/>
          <p:cNvPicPr>
            <a:picLocks noChangeAspect="1" noChangeArrowheads="1"/>
          </p:cNvPicPr>
          <p:nvPr/>
        </p:nvPicPr>
        <p:blipFill>
          <a:blip r:embed="rId5" cstate="print"/>
          <a:srcRect/>
          <a:stretch>
            <a:fillRect/>
          </a:stretch>
        </p:blipFill>
        <p:spPr bwMode="auto">
          <a:xfrm>
            <a:off x="7114249" y="2530176"/>
            <a:ext cx="3048000" cy="762000"/>
          </a:xfrm>
          <a:prstGeom prst="rect">
            <a:avLst/>
          </a:prstGeom>
          <a:noFill/>
        </p:spPr>
      </p:pic>
      <p:sp>
        <p:nvSpPr>
          <p:cNvPr id="52242" name="AutoShape 18" descr="data:image/jpg;base64,/9j/4AAQSkZJRgABAQAAAQABAAD/2wCEAAkGBhISERQUEBQWFRUVFxcWFRQWGB8aFxYVFhYVHRwXFRgdGyYeGBojGRUUHy8gIygpLCwtFSAyNTAqNSYrLCkBCQoKDgwOGg8PGi4jHyQpKSosKSwsLzUsLC0vLC0sLy8vNCo0LSwpLzQqLCwsLCkuKSwsLCksLCwsLCwsLCwsLP/AABEIAGMAiQMBIgACEQEDEQH/xAAcAAABBAMBAAAAAAAAAAAAAAAEAwUGBwABAgj/xABLEAABAgMEBAoECgYLAQAAAAABAgMABBEFEiExBkFRYQcTIjJxgZGTodFDU7HTFBUzQlJicoPB0lSjs8Lh8BYjJTR0gpKisuLxJP/EABoBAAIDAQEAAAAAAAAAAAAAAAMEAQIFAAb/xAAwEQACAQIEBAQFBAMAAAAAAAABAgADEQQSIVExYXHBEyJB0RSBkaGxBTJC8BUz4f/aAAwDAQACEQMRAD8AYJGzmSw0S02SW2ySUJqSUJxJpCgsdk5NN92nygmzJc8QyCPRNEdbaYf5KzUpSVuEJSMyf5zj2IamiAkDhPOgMzHWMsrow0r0Lfdp8odGNBmjiWW+7T5RNJCyxTAU3w7s2YIx636gt/Is0Uwh/kZXh0HZp8iz3aPKA5nQ9pPoWu7T+WLYTZydkJPWOk6oCmPsdVEu2E2Mpp+w2U+ha7tP5YF+LGR6Fru0+UWLbtltocSgkBSwSnfQ5eXQYi0/Z5SThG1h6tKoNBMyqjIeMZRZrPqWu7T5Ro2Yz6lru0+UFERzSG/DTYRbO28FNls+pa7tPlGCy2fUtd2nygukbAici7CdnbeB/FTPqmu7T5Rv4qZ9U13afKDKRsJjsi7CRnbeCCymfUtd2nyjfxUz6lru0+UFxukRkXYTs7bwVNksVH9S1mPRp/LFYU6IttAxHSPbFS0jH/U1AyW59ppYBic1+XeembL0fbds6UWaJKZVhRVqoGEVr1Vhn0lspS2UlsFSEG8UgYlJGCqa6fjDjNzCxYculvBS5WXBpncDTd6nV7Yj+j2lTrACAOMbH0jQgfVV5iEaHisoKm9jwhMS9JGKPpmHGd2RpPMsgJF1SBkleNBsBGI7YkDPCKBz2U1+qv8AApjhdr2W/wD3hsoUczQjtKDj2QVLWTZCuYtPW4U/8qQZvCOr0yOgiiGuNKVZSOZ7ERNfCaimDOO9f/WG97TqbfNyXSgE6kJUtXjh4RJmNHrNGIS0rpWFfvQ5InpRkUC2WxsCkp8AYD4lBf2UyTz/AKYfwsS/+ysAOX9EiFi6DvuOh+dUcwq4VVUojEXjkkbh4QRpNZqQq7hVQUoDaEkVp2jth2ndO5VANxfGq1JRl/qOAhps2UfmnVTUym4kIKWUbjr2036zuEWFSrm8WpoB6ewkqtFR4NHzEnU8fmTIJOsXTAoESO2JLlxH5m35Fk3XX03hmlIKiOm6CBG78SioGYxI0WZrKJyEwQ3JkiDbFVLzQKpZxLgTzgMFJ6UnERDtNtLmFOSok31gIWePu3k4BSc8r2AVAK2PRFzDWEpYR3ax0kiUyRHN2HCWt+SnHSiUcK1AFVCgp5IIFcRvEA2tpNIyrnFPOErFLwQm9d3KOVd0X+Np5cxMGcNUzZQJiUQQmTJGUGyKWnWw80oKaIKrw2JrWozqKHCIRpNpowuck1Sz7gYQU8fQKSPlKmqfncmBVsclMAjW8vSwrVCQdLST8TQjpHtin4umXtyUm1K+CLKwgpKqpKaBRNM+gxTFIRx9QVVRl59o7gkNMspG3eX5NWqthiyiBVHwRu8n6VWmcOnkg9UKjR9mbTfkXUpPzmlaujWnxEbtJptVm2cHDdSuXZRxn0HOIbKCfqkXweqI/NSrktS8CPoKScFb0qECwwuoymzfmBxjZWOcZl+49u8c3NE5hrNlR+snlezHwgZUo6PQvH7tXlBdm6WzjYxdvDYsBQ7Tj4w7M8JTvqUr3glPtrDmauPQHofeZ2XCn+RXqL/iMcvYs0s8mWc6VJujtVSHuS4P3l/KlDY2c5Xhh4wYjhJOuW7HAf3Y5XwnDIMEHVeXh4JgTvijoqgfP/sPTTArq7k/Ijt3j1ZWhEqwQq5fWPnLxodychHWktthpIab5T7vJbQMwTUXjsAhlM9ak18iEsoOayKYbQVVJ6hDgzZLUmhTqyXHTgVnnKUrC6gZ4mg24boRdSDmqtmO3vtNKmwK5aCZV9WIt9N+sYrQkyClOZSAK7aACvhEKmLVsKSdc41pLzqlErSlHGBKtYF43E68BriV6XTDglJgt/KBpRFMwaY03gFVOiI5wVz1lsSSXFuMIfqovKcUkODlKoE3sbt2lLvtgtZyQqHaXpKASwkZsG2ZVVuy67OaWw07yHGlAAVUFBV0AkXeYabRDnwt2PLNPyHEstovuK4y6kC/y2+dtzPbA07pY3PaQyrjNS02pDaFEUvXbxKqb1KNNwEOHDKSDJPUqhtwhVNRqhQHWEq7IUAuhPOMk2cCTRmyJVl4lhhps4iqEhJpUYYasB2RWLVvN2bOWky4w3NuPqIaVVKsVlRurONOeKgY3k0iwLWttt+SmHZB1C3OJWtIQoFaajWnnJUMcxmIiOiVi2NMWOoTDrTUwSpTjq1gOtrClXCkE1Ui7TkjnVOuDVyCFCwNAEXLR/0PsX4tkkNz60NreWpQbWoCl4JFzE0KqUqBlepEb4QLGlmrTs5DbLaELKeMQlIAX/XU5Q14YQ16F2smZtCWFpPlaGEFEoVjkLUlXIvKPgTrSkGH/haVxc7Z8yQS2hVFEDIpcCqdN0k9UUzZqfSXtlqdZJZ6Rl2FkS7TbV4itxN2tDhWnSe2KJi9pmdYmCFy7qHBgeQoEgE4XhmnriiaQ3iguRMvPtFMKW8R83LvPUNn2OmZseWbOuVlyk7FpZbII9kQiUtaYlV8UsBbdDyFpvIVTWmuWOrVrEWXoaf7Pk/8NL/sW4a9KdGnCovSyUrri7LqHJX9dH0V7aZ+1ShVC+VuENiaJbzobEbbd5HG56znzR1pxkjMtqqns/hDrK2BZy+bMnoKkpPikRHG25Mro5xsss5hQvIqOnlCHSX0Vac+TmkKHQK9l6HmZQP3MPuO/wCZnKjMf2K32Pb8STy+iciMTy/tOVHgQIOQqSl8iy3TemvnEaZ0Db+e8T9lAHiSYJ+J7Pl8XCkkesXX/aPKFHKtoXZvl7x1FdNRTVeZPtHJzTFtaiiVQt9f1RdQPtLOUNr6F3y5MrC3ADdQn5NpJ+iNajleOrKO/jsrTdlW7iB6RabqelCMCrpNB05Qy2lNhIKQSScVKJqVHafKCUKOZrKLD7yKtXKLsbn6D3PXhtA5q0SFwwO6I2c4u+tgVJqQlSkpJ+yDSCnVVMcUjbbDowAYTJGJdTdTFnbNlLzSksoSpj5K7UXca5A447YIemEOpUh5IWhWBSoVBgOkYIkYdALASDiHJuTOrEseVk1qXLIKFKF1XKJFK1oAThCEzojZziy4tgXiakJUpKSfsg0haNiB/CU7WtLfF1L3vF7TkJR9tttxlBQ1g2kClwHMJpqOdNuMKzCmnWi08gLboBdVjlljnUbc4EpGRcYemPSUOJqHW84suxJaVKvgyCm+U3qqKq3SaZnDnGKbi6UZjpHtil4zMei0wgXn2mlgKjVC5bl3nrLQ1X/wSf8Ahpf9iiHkPpGFRUZjXFWzWmfESclLtKosysspxQzSCyiiRsJzO6m2N2Zp0GxTMnt7Iz1oMy3E17yw5+ypeYBC0pUegE9kMD+gbROCE9pH4xF7Q01vG8klKhkRgQYmeh+lCZxhSlEBxs3XN9RVKgNQUK9aTElHpi4MG6I/ECN39Ckj0ZP+dVPbBkvovcFUNIB3UvdpxhwetIhygJpTOmFemC2Zs0rWo844mpbU3+sAop38ot0AkLtK0SCUkEEGhGWMMj5vCvti0i+lXOQOmlYFn7CZdBN26o/OAEO0sYqaFbRKrg3fUNeV7ZFil9RBXcSM1UvEk1oEiortzyh/e0ATcvJfIpmXEgJpTVQ4Y7YXasxMvQ1qVHMCmW78YIthRUyjOgV1ZYHpglXE1GcZGsOkpRoIEPiLc9YBZthstoo4G3HAb1+hIFKUSATQgbxjWHhNiS0wFBTSQSAeMQm4qoGY3+EAWcwkUqT/AAiTSrd3m4gwpXqte+Y3jdCmpFiBbaVLMMhK1JBvBKiArK8AaVA30hWUs9x2oabUumd0Vp0nIZHOLTmrLZXTjGkKwu1KRgmtabhWFEywQAG0gDUAKAbctsM/5Ty6Lrzi3+M82racpWs9o0+02HFp5JzocUE/TGrphrpFtTbIdZKClVFgoOogHAnGIXaOhLjYq2rjcaBITQ0OutaQbDY4PpVNjeBxOBKa09RaRtAxHSPbFK0i/laPPpIKm1UqMcNuUUJc3QH9QdWy2O/aG/TkZS9xt3lnaOTS0z0wFFYAspKgUc4JEjLlJTiMRjTfCLFplUhPPNreU6j4MhC3cHkyqjyyCDgku3klQOQArD5pLodMOyMlOWapaZhEnLoeQ0opW62GkEFJBBKkn5usUpimhqj+kc2h/jS+8H0i7xhWrjAMRdJJrTcYz1Nxpym1J3ohpBNrmHUvuO1+BTDgCqgkhhNxw5EqupRRRxwEPXAnPOvvTi3VqWC00FqJqSqpCanWbqVY7oq+zZuemZk/B1vuzDvJUUKUXFg531VwTgK1IAAxyi+tDdFhZkmGVKHHOm++tOpVKBCdqUjCu0k64sdTaUchVuZJJiRvABDyk01XUqx8I0qTcQCAsGo51ACdmGUIy7gTTM78/wDyC1TBKFKIOFaAZk6qRJJGnpFLLx9es7alRTllROuhI68KQJMLbQo85WNcVGgprArCkpMlXJUm6oZ1y6oQtNAVhTLEmm7IGOAOaxkNYrcQCZng4vkpAA15k+UEzTaiyaHZhAbKQSAmHN0cgge2mftgrELa0GgzXJjXITRScDSJBK2oNcR5uynTXkkfzqjaFqQbp/msc6q8shZDJAu0FFeVU9GUH8aSBQCurHZshKWIU2nDMY9UL1oMqQkxHoI4oPEmIm+cyMqkVhJ2YcS2ShF9QySCBSFFoFQVVoNZOHWBgYTlUobvXVUBJIrqJ1CJHSUN78ZDLScmXFBSgogkCiUqoMRUYjDGPO0eqLfadUQppxVBQ3U4UO041xFY8s1VvhqtUzItresVw1PK7g3PDX6yU2bwl2k022ht8BKEISkcU0aJSkACpbqcAM45nNNZqYUTMcQ6o/OXKy6lYby1WMjIQJmmItJcIk/L1Eu400DmG5ZhNabaNYxzM8KFpqPKmK/dNe7jUZEqSNZVgDxiSeEi0Rk/+qb/ACQo3wnWlWpmATvaa93GRkEzNvKFFvwhB4U7U/SB3LPu42vhUtQihmB3LPu4yMgdzL5V2g44TLS9enuWvdwsnhUtSv8AeB3LPu4yMizMZCoo4CLHhbtb9JHcs+7gV/hNtJRqXwcvQtavu4yMiASOEswBGsJb4WrVGUyB9yz7uOzwuWt+k/qWfdxqMipk+k0rhZtU5zI7ln3cYOFa1P0gdwz7uNxkdedYQWZ4TbSUoKL4qKeia1V1cXEE+Fq2+A8oyMi9yQJQKATYT//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44" name="AutoShape 20" descr="data:image/jpg;base64,/9j/4AAQSkZJRgABAQAAAQABAAD/2wCEAAkGBhISERQUEBQWFRUVFxcWFRQWGB8aFxYVFhYVHRwXFRgdGyYeGBojGRUUHy8gIygpLCwtFSAyNTAqNSYrLCkBCQoKDgwOGg8PGi4jHyQpKSosKSwsLzUsLC0vLC0sLy8vNCo0LSwpLzQqLCwsLCkuKSwsLCksLCwsLCwsLCwsLP/AABEIAGMAiQMBIgACEQEDEQH/xAAcAAABBAMBAAAAAAAAAAAAAAAEAwUGBwABAgj/xABLEAABAgMEBAoECgYLAQAAAAABAgMABBEFEiExBkFRYQcTIjJxgZGTodFDU7HTFBUzQlJicoPB0lSjs8Lh8BYjJTR0gpKisuLxJP/EABoBAAIDAQEAAAAAAAAAAAAAAAMEAQIFAAb/xAAwEQACAQIEBAQFBAMAAAAAAAABAgADEQQSIVExYXHBEyJB0RSBkaGxBTJC8BUz4f/aAAwDAQACEQMRAD8AYJGzmSw0S02SW2ySUJqSUJxJpCgsdk5NN92nygmzJc8QyCPRNEdbaYf5KzUpSVuEJSMyf5zj2IamiAkDhPOgMzHWMsrow0r0Lfdp8odGNBmjiWW+7T5RNJCyxTAU3w7s2YIx636gt/Is0Uwh/kZXh0HZp8iz3aPKA5nQ9pPoWu7T+WLYTZydkJPWOk6oCmPsdVEu2E2Mpp+w2U+ha7tP5YF+LGR6Fru0+UWLbtltocSgkBSwSnfQ5eXQYi0/Z5SThG1h6tKoNBMyqjIeMZRZrPqWu7T5Ro2Yz6lru0+UFERzSG/DTYRbO28FNls+pa7tPlGCy2fUtd2nygukbAici7CdnbeB/FTPqmu7T5Rv4qZ9U13afKDKRsJjsi7CRnbeCCymfUtd2nyjfxUz6lru0+UFxukRkXYTs7bwVNksVH9S1mPRp/LFYU6IttAxHSPbFS0jH/U1AyW59ppYBic1+XeembL0fbds6UWaJKZVhRVqoGEVr1Vhn0lspS2UlsFSEG8UgYlJGCqa6fjDjNzCxYculvBS5WXBpncDTd6nV7Yj+j2lTrACAOMbH0jQgfVV5iEaHisoKm9jwhMS9JGKPpmHGd2RpPMsgJF1SBkleNBsBGI7YkDPCKBz2U1+qv8AApjhdr2W/wD3hsoUczQjtKDj2QVLWTZCuYtPW4U/8qQZvCOr0yOgiiGuNKVZSOZ7ERNfCaimDOO9f/WG97TqbfNyXSgE6kJUtXjh4RJmNHrNGIS0rpWFfvQ5InpRkUC2WxsCkp8AYD4lBf2UyTz/AKYfwsS/+ysAOX9EiFi6DvuOh+dUcwq4VVUojEXjkkbh4QRpNZqQq7hVQUoDaEkVp2jth2ndO5VANxfGq1JRl/qOAhps2UfmnVTUym4kIKWUbjr2036zuEWFSrm8WpoB6ewkqtFR4NHzEnU8fmTIJOsXTAoESO2JLlxH5m35Fk3XX03hmlIKiOm6CBG78SioGYxI0WZrKJyEwQ3JkiDbFVLzQKpZxLgTzgMFJ6UnERDtNtLmFOSok31gIWePu3k4BSc8r2AVAK2PRFzDWEpYR3ax0kiUyRHN2HCWt+SnHSiUcK1AFVCgp5IIFcRvEA2tpNIyrnFPOErFLwQm9d3KOVd0X+Np5cxMGcNUzZQJiUQQmTJGUGyKWnWw80oKaIKrw2JrWozqKHCIRpNpowuck1Sz7gYQU8fQKSPlKmqfncmBVsclMAjW8vSwrVCQdLST8TQjpHtin4umXtyUm1K+CLKwgpKqpKaBRNM+gxTFIRx9QVVRl59o7gkNMspG3eX5NWqthiyiBVHwRu8n6VWmcOnkg9UKjR9mbTfkXUpPzmlaujWnxEbtJptVm2cHDdSuXZRxn0HOIbKCfqkXweqI/NSrktS8CPoKScFb0qECwwuoymzfmBxjZWOcZl+49u8c3NE5hrNlR+snlezHwgZUo6PQvH7tXlBdm6WzjYxdvDYsBQ7Tj4w7M8JTvqUr3glPtrDmauPQHofeZ2XCn+RXqL/iMcvYs0s8mWc6VJujtVSHuS4P3l/KlDY2c5Xhh4wYjhJOuW7HAf3Y5XwnDIMEHVeXh4JgTvijoqgfP/sPTTArq7k/Ijt3j1ZWhEqwQq5fWPnLxodychHWktthpIab5T7vJbQMwTUXjsAhlM9ak18iEsoOayKYbQVVJ6hDgzZLUmhTqyXHTgVnnKUrC6gZ4mg24boRdSDmqtmO3vtNKmwK5aCZV9WIt9N+sYrQkyClOZSAK7aACvhEKmLVsKSdc41pLzqlErSlHGBKtYF43E68BriV6XTDglJgt/KBpRFMwaY03gFVOiI5wVz1lsSSXFuMIfqovKcUkODlKoE3sbt2lLvtgtZyQqHaXpKASwkZsG2ZVVuy67OaWw07yHGlAAVUFBV0AkXeYabRDnwt2PLNPyHEstovuK4y6kC/y2+dtzPbA07pY3PaQyrjNS02pDaFEUvXbxKqb1KNNwEOHDKSDJPUqhtwhVNRqhQHWEq7IUAuhPOMk2cCTRmyJVl4lhhps4iqEhJpUYYasB2RWLVvN2bOWky4w3NuPqIaVVKsVlRurONOeKgY3k0iwLWttt+SmHZB1C3OJWtIQoFaajWnnJUMcxmIiOiVi2NMWOoTDrTUwSpTjq1gOtrClXCkE1Ui7TkjnVOuDVyCFCwNAEXLR/0PsX4tkkNz60NreWpQbWoCl4JFzE0KqUqBlepEb4QLGlmrTs5DbLaELKeMQlIAX/XU5Q14YQ16F2smZtCWFpPlaGEFEoVjkLUlXIvKPgTrSkGH/haVxc7Z8yQS2hVFEDIpcCqdN0k9UUzZqfSXtlqdZJZ6Rl2FkS7TbV4itxN2tDhWnSe2KJi9pmdYmCFy7qHBgeQoEgE4XhmnriiaQ3iguRMvPtFMKW8R83LvPUNn2OmZseWbOuVlyk7FpZbII9kQiUtaYlV8UsBbdDyFpvIVTWmuWOrVrEWXoaf7Pk/8NL/sW4a9KdGnCovSyUrri7LqHJX9dH0V7aZ+1ShVC+VuENiaJbzobEbbd5HG56znzR1pxkjMtqqns/hDrK2BZy+bMnoKkpPikRHG25Mro5xsss5hQvIqOnlCHSX0Vac+TmkKHQK9l6HmZQP3MPuO/wCZnKjMf2K32Pb8STy+iciMTy/tOVHgQIOQqSl8iy3TemvnEaZ0Db+e8T9lAHiSYJ+J7Pl8XCkkesXX/aPKFHKtoXZvl7x1FdNRTVeZPtHJzTFtaiiVQt9f1RdQPtLOUNr6F3y5MrC3ADdQn5NpJ+iNajleOrKO/jsrTdlW7iB6RabqelCMCrpNB05Qy2lNhIKQSScVKJqVHafKCUKOZrKLD7yKtXKLsbn6D3PXhtA5q0SFwwO6I2c4u+tgVJqQlSkpJ+yDSCnVVMcUjbbDowAYTJGJdTdTFnbNlLzSksoSpj5K7UXca5A447YIemEOpUh5IWhWBSoVBgOkYIkYdALASDiHJuTOrEseVk1qXLIKFKF1XKJFK1oAThCEzojZziy4tgXiakJUpKSfsg0haNiB/CU7WtLfF1L3vF7TkJR9tttxlBQ1g2kClwHMJpqOdNuMKzCmnWi08gLboBdVjlljnUbc4EpGRcYemPSUOJqHW84suxJaVKvgyCm+U3qqKq3SaZnDnGKbi6UZjpHtil4zMei0wgXn2mlgKjVC5bl3nrLQ1X/wSf8Ahpf9iiHkPpGFRUZjXFWzWmfESclLtKosysspxQzSCyiiRsJzO6m2N2Zp0GxTMnt7Iz1oMy3E17yw5+ypeYBC0pUegE9kMD+gbROCE9pH4xF7Q01vG8klKhkRgQYmeh+lCZxhSlEBxs3XN9RVKgNQUK9aTElHpi4MG6I/ECN39Ckj0ZP+dVPbBkvovcFUNIB3UvdpxhwetIhygJpTOmFemC2Zs0rWo844mpbU3+sAop38ot0AkLtK0SCUkEEGhGWMMj5vCvti0i+lXOQOmlYFn7CZdBN26o/OAEO0sYqaFbRKrg3fUNeV7ZFil9RBXcSM1UvEk1oEiortzyh/e0ATcvJfIpmXEgJpTVQ4Y7YXasxMvQ1qVHMCmW78YIthRUyjOgV1ZYHpglXE1GcZGsOkpRoIEPiLc9YBZthstoo4G3HAb1+hIFKUSATQgbxjWHhNiS0wFBTSQSAeMQm4qoGY3+EAWcwkUqT/AAiTSrd3m4gwpXqte+Y3jdCmpFiBbaVLMMhK1JBvBKiArK8AaVA30hWUs9x2oabUumd0Vp0nIZHOLTmrLZXTjGkKwu1KRgmtabhWFEywQAG0gDUAKAbctsM/5Ty6Lrzi3+M82racpWs9o0+02HFp5JzocUE/TGrphrpFtTbIdZKClVFgoOogHAnGIXaOhLjYq2rjcaBITQ0OutaQbDY4PpVNjeBxOBKa09RaRtAxHSPbFK0i/laPPpIKm1UqMcNuUUJc3QH9QdWy2O/aG/TkZS9xt3lnaOTS0z0wFFYAspKgUc4JEjLlJTiMRjTfCLFplUhPPNreU6j4MhC3cHkyqjyyCDgku3klQOQArD5pLodMOyMlOWapaZhEnLoeQ0opW62GkEFJBBKkn5usUpimhqj+kc2h/jS+8H0i7xhWrjAMRdJJrTcYz1Nxpym1J3ohpBNrmHUvuO1+BTDgCqgkhhNxw5EqupRRRxwEPXAnPOvvTi3VqWC00FqJqSqpCanWbqVY7oq+zZuemZk/B1vuzDvJUUKUXFg531VwTgK1IAAxyi+tDdFhZkmGVKHHOm++tOpVKBCdqUjCu0k64sdTaUchVuZJJiRvABDyk01XUqx8I0qTcQCAsGo51ACdmGUIy7gTTM78/wDyC1TBKFKIOFaAZk6qRJJGnpFLLx9es7alRTllROuhI68KQJMLbQo85WNcVGgprArCkpMlXJUm6oZ1y6oQtNAVhTLEmm7IGOAOaxkNYrcQCZng4vkpAA15k+UEzTaiyaHZhAbKQSAmHN0cgge2mftgrELa0GgzXJjXITRScDSJBK2oNcR5uynTXkkfzqjaFqQbp/msc6q8shZDJAu0FFeVU9GUH8aSBQCurHZshKWIU2nDMY9UL1oMqQkxHoI4oPEmIm+cyMqkVhJ2YcS2ShF9QySCBSFFoFQVVoNZOHWBgYTlUobvXVUBJIrqJ1CJHSUN78ZDLScmXFBSgogkCiUqoMRUYjDGPO0eqLfadUQppxVBQ3U4UO041xFY8s1VvhqtUzItresVw1PK7g3PDX6yU2bwl2k022ht8BKEISkcU0aJSkACpbqcAM45nNNZqYUTMcQ6o/OXKy6lYby1WMjIQJmmItJcIk/L1Eu400DmG5ZhNabaNYxzM8KFpqPKmK/dNe7jUZEqSNZVgDxiSeEi0Rk/+qb/ACQo3wnWlWpmATvaa93GRkEzNvKFFvwhB4U7U/SB3LPu42vhUtQihmB3LPu4yMgdzL5V2g44TLS9enuWvdwsnhUtSv8AeB3LPu4yMizMZCoo4CLHhbtb9JHcs+7gV/hNtJRqXwcvQtavu4yMiASOEswBGsJb4WrVGUyB9yz7uOzwuWt+k/qWfdxqMipk+k0rhZtU5zI7ln3cYOFa1P0gdwz7uNxkdedYQWZ4TbSUoKL4qKeia1V1cXEE+Fq2+A8oyMi9yQJQKATYT//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2246" name="Picture 22" descr="http://www.technewsworld.com/images/rw570375/cloud-att.jpg"/>
          <p:cNvPicPr>
            <a:picLocks noChangeAspect="1" noChangeArrowheads="1"/>
          </p:cNvPicPr>
          <p:nvPr/>
        </p:nvPicPr>
        <p:blipFill>
          <a:blip r:embed="rId6" cstate="print"/>
          <a:srcRect/>
          <a:stretch>
            <a:fillRect/>
          </a:stretch>
        </p:blipFill>
        <p:spPr bwMode="auto">
          <a:xfrm>
            <a:off x="7800049" y="5120977"/>
            <a:ext cx="1638300" cy="1181101"/>
          </a:xfrm>
          <a:prstGeom prst="rect">
            <a:avLst/>
          </a:prstGeom>
          <a:noFill/>
        </p:spPr>
      </p:pic>
      <p:pic>
        <p:nvPicPr>
          <p:cNvPr id="52248" name="Picture 24" descr="http://profile.ak.fbcdn.net/object3/1343/89/n12731148364_5930.jpg"/>
          <p:cNvPicPr>
            <a:picLocks noChangeAspect="1" noChangeArrowheads="1"/>
          </p:cNvPicPr>
          <p:nvPr/>
        </p:nvPicPr>
        <p:blipFill>
          <a:blip r:embed="rId7" cstate="print"/>
          <a:srcRect/>
          <a:stretch>
            <a:fillRect/>
          </a:stretch>
        </p:blipFill>
        <p:spPr bwMode="auto">
          <a:xfrm>
            <a:off x="2884159" y="3596977"/>
            <a:ext cx="1219200" cy="1219201"/>
          </a:xfrm>
          <a:prstGeom prst="rect">
            <a:avLst/>
          </a:prstGeom>
          <a:noFill/>
        </p:spPr>
      </p:pic>
      <p:pic>
        <p:nvPicPr>
          <p:cNvPr id="24" name="Picture 10"/>
          <p:cNvPicPr>
            <a:picLocks noChangeAspect="1" noChangeArrowheads="1"/>
          </p:cNvPicPr>
          <p:nvPr/>
        </p:nvPicPr>
        <p:blipFill>
          <a:blip r:embed="rId8" cstate="print"/>
          <a:srcRect/>
          <a:stretch>
            <a:fillRect/>
          </a:stretch>
        </p:blipFill>
        <p:spPr bwMode="auto">
          <a:xfrm>
            <a:off x="8028649" y="3825577"/>
            <a:ext cx="1181100" cy="695325"/>
          </a:xfrm>
          <a:prstGeom prst="rect">
            <a:avLst/>
          </a:prstGeom>
          <a:noFill/>
          <a:ln w="9525">
            <a:noFill/>
            <a:miter lim="800000"/>
            <a:headEnd/>
            <a:tailEnd/>
          </a:ln>
        </p:spPr>
      </p:pic>
      <p:pic>
        <p:nvPicPr>
          <p:cNvPr id="13" name="Picture 6"/>
          <p:cNvPicPr>
            <a:picLocks noChangeAspect="1" noChangeArrowheads="1"/>
          </p:cNvPicPr>
          <p:nvPr/>
        </p:nvPicPr>
        <p:blipFill>
          <a:blip r:embed="rId9" cstate="print"/>
          <a:srcRect/>
          <a:stretch>
            <a:fillRect/>
          </a:stretch>
        </p:blipFill>
        <p:spPr bwMode="auto">
          <a:xfrm>
            <a:off x="4680418" y="3825577"/>
            <a:ext cx="2467495" cy="9906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6" name="Picture 3"/>
          <p:cNvPicPr>
            <a:picLocks noChangeAspect="1" noChangeArrowheads="1"/>
          </p:cNvPicPr>
          <p:nvPr/>
        </p:nvPicPr>
        <p:blipFill>
          <a:blip r:embed="rId10"/>
          <a:srcRect r="12303"/>
          <a:stretch>
            <a:fillRect/>
          </a:stretch>
        </p:blipFill>
        <p:spPr bwMode="auto">
          <a:xfrm>
            <a:off x="4904445" y="2993237"/>
            <a:ext cx="1981200" cy="494163"/>
          </a:xfrm>
          <a:prstGeom prst="rect">
            <a:avLst/>
          </a:prstGeom>
          <a:noFill/>
          <a:ln w="9525">
            <a:noFill/>
            <a:miter lim="800000"/>
            <a:headEnd/>
            <a:tailEnd/>
          </a:ln>
        </p:spPr>
      </p:pic>
      <p:pic>
        <p:nvPicPr>
          <p:cNvPr id="17" name="Picture 16" descr="Flexiant.png"/>
          <p:cNvPicPr>
            <a:picLocks noChangeAspect="1"/>
          </p:cNvPicPr>
          <p:nvPr/>
        </p:nvPicPr>
        <p:blipFill>
          <a:blip r:embed="rId11"/>
          <a:stretch>
            <a:fillRect/>
          </a:stretch>
        </p:blipFill>
        <p:spPr>
          <a:xfrm>
            <a:off x="5449799" y="5319265"/>
            <a:ext cx="1994647" cy="1143000"/>
          </a:xfrm>
          <a:prstGeom prst="rect">
            <a:avLst/>
          </a:prstGeom>
        </p:spPr>
      </p:pic>
      <p:pic>
        <p:nvPicPr>
          <p:cNvPr id="18" name="Picture 17" descr="ElasticHosts_logo.png"/>
          <p:cNvPicPr>
            <a:picLocks noChangeAspect="1"/>
          </p:cNvPicPr>
          <p:nvPr/>
        </p:nvPicPr>
        <p:blipFill>
          <a:blip r:embed="rId12"/>
          <a:stretch>
            <a:fillRect/>
          </a:stretch>
        </p:blipFill>
        <p:spPr>
          <a:xfrm>
            <a:off x="4904445" y="1768176"/>
            <a:ext cx="2540000" cy="546100"/>
          </a:xfrm>
          <a:prstGeom prst="rect">
            <a:avLst/>
          </a:prstGeom>
        </p:spPr>
      </p:pic>
      <p:sp>
        <p:nvSpPr>
          <p:cNvPr id="4" name="Segnaposto data 3">
            <a:extLst>
              <a:ext uri="{FF2B5EF4-FFF2-40B4-BE49-F238E27FC236}">
                <a16:creationId xmlns:a16="http://schemas.microsoft.com/office/drawing/2014/main" id="{9D64FD93-4805-66E1-3CC3-2A5CAB2A41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14E49DB-1B99-FD22-2B1F-F5AE0F823A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957241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5300" y="69799"/>
            <a:ext cx="9563232" cy="6489826"/>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data 2">
            <a:extLst>
              <a:ext uri="{FF2B5EF4-FFF2-40B4-BE49-F238E27FC236}">
                <a16:creationId xmlns:a16="http://schemas.microsoft.com/office/drawing/2014/main" id="{5AEC1448-402C-123D-674C-E721CF2453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a:extLst>
              <a:ext uri="{FF2B5EF4-FFF2-40B4-BE49-F238E27FC236}">
                <a16:creationId xmlns:a16="http://schemas.microsoft.com/office/drawing/2014/main" id="{CF4362E8-D196-28E1-3176-2F0F4E3277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80727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025"/>
            <a:ext cx="10515600" cy="1325563"/>
          </a:xfrm>
        </p:spPr>
        <p:txBody>
          <a:bodyPr/>
          <a:lstStyle/>
          <a:p>
            <a:r>
              <a:rPr lang="en-US"/>
              <a:t>Deployment Models</a:t>
            </a:r>
          </a:p>
        </p:txBody>
      </p:sp>
      <p:sp>
        <p:nvSpPr>
          <p:cNvPr id="3" name="Content Placeholder 2"/>
          <p:cNvSpPr>
            <a:spLocks noGrp="1"/>
          </p:cNvSpPr>
          <p:nvPr>
            <p:ph idx="1"/>
          </p:nvPr>
        </p:nvSpPr>
        <p:spPr>
          <a:xfrm>
            <a:off x="381000" y="1231053"/>
            <a:ext cx="11417300" cy="5034445"/>
          </a:xfrm>
        </p:spPr>
        <p:txBody>
          <a:bodyPr>
            <a:normAutofit lnSpcReduction="10000"/>
          </a:bodyPr>
          <a:lstStyle/>
          <a:p>
            <a:pPr marL="114300" indent="0">
              <a:buNone/>
            </a:pPr>
            <a:r>
              <a:rPr lang="en-US" sz="1600" b="1"/>
              <a:t>Public cloud</a:t>
            </a:r>
          </a:p>
          <a:p>
            <a:r>
              <a:rPr lang="en-US" sz="1600" i="1"/>
              <a:t>Public cloud</a:t>
            </a:r>
            <a:r>
              <a:rPr lang="en-US" sz="1600"/>
              <a:t> (off-site and remote) describes cloud computing where resources are dynamically provisioned on an on-demand, self-service basis over the Internet, via web applications/web services, open API,  from a third-party provider who bills on a utility computing basis.</a:t>
            </a:r>
          </a:p>
          <a:p>
            <a:pPr marL="114300" indent="0">
              <a:buNone/>
            </a:pPr>
            <a:endParaRPr lang="en-US" sz="1600"/>
          </a:p>
          <a:p>
            <a:pPr marL="114300" indent="0">
              <a:buNone/>
            </a:pPr>
            <a:r>
              <a:rPr lang="en-US" sz="1600" b="1"/>
              <a:t>Private cloud</a:t>
            </a:r>
          </a:p>
          <a:p>
            <a:r>
              <a:rPr lang="en-US" sz="1600"/>
              <a:t>A </a:t>
            </a:r>
            <a:r>
              <a:rPr lang="en-US" sz="1600" i="1"/>
              <a:t>private cloud</a:t>
            </a:r>
            <a:r>
              <a:rPr lang="en-US" sz="1600"/>
              <a:t> environment is often the first step for a corporation prior to adopting a public cloud initiative. Corporations have discovered the benefits of consolidating shared services on virtualized hardware deployed from a primary datacenter to serve local and remote users. </a:t>
            </a:r>
          </a:p>
          <a:p>
            <a:endParaRPr lang="en-US" sz="1600"/>
          </a:p>
          <a:p>
            <a:pPr marL="114300" indent="0">
              <a:buNone/>
            </a:pPr>
            <a:r>
              <a:rPr lang="en-US" sz="1600" b="1"/>
              <a:t>Hybrid cloud</a:t>
            </a:r>
          </a:p>
          <a:p>
            <a:r>
              <a:rPr lang="en-US" sz="1600"/>
              <a:t>A </a:t>
            </a:r>
            <a:r>
              <a:rPr lang="en-US" sz="1600" i="1"/>
              <a:t>hybrid cloud</a:t>
            </a:r>
            <a:r>
              <a:rPr lang="en-US" sz="1600"/>
              <a:t> environment consists of some portion of computing resources on-site (on premise) and off-site (</a:t>
            </a:r>
            <a:r>
              <a:rPr lang="en-US" sz="1600" i="1"/>
              <a:t>public cloud)</a:t>
            </a:r>
            <a:r>
              <a:rPr lang="en-US" sz="1600"/>
              <a:t>. By integrating public cloud services, users can leverage cloud solutions for specific functions that are too costly to maintain on-premise such as virtual server disaster recovery, backups and test/development environments. </a:t>
            </a:r>
            <a:r>
              <a:rPr lang="en-US" sz="1600" b="1"/>
              <a:t> </a:t>
            </a:r>
          </a:p>
          <a:p>
            <a:pPr>
              <a:buNone/>
            </a:pPr>
            <a:endParaRPr lang="en-US" sz="1600" b="1"/>
          </a:p>
          <a:p>
            <a:pPr marL="114300" indent="0">
              <a:buNone/>
            </a:pPr>
            <a:r>
              <a:rPr lang="en-US" sz="1600" b="1"/>
              <a:t>Community cloud</a:t>
            </a:r>
          </a:p>
          <a:p>
            <a:r>
              <a:rPr lang="en-US" sz="1600"/>
              <a:t>A </a:t>
            </a:r>
            <a:r>
              <a:rPr lang="en-US" sz="1600" i="1"/>
              <a:t>community cloud</a:t>
            </a:r>
            <a:r>
              <a:rPr lang="en-US" sz="1600"/>
              <a:t> is formed when several organizations with similar requirements share common infrastructure. Costs are spread over fewer users than a </a:t>
            </a:r>
            <a:r>
              <a:rPr lang="en-US" sz="1600" i="1"/>
              <a:t>public cloud</a:t>
            </a:r>
            <a:r>
              <a:rPr lang="en-US" sz="1600"/>
              <a:t> but more than a single tenant.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data 4">
            <a:extLst>
              <a:ext uri="{FF2B5EF4-FFF2-40B4-BE49-F238E27FC236}">
                <a16:creationId xmlns:a16="http://schemas.microsoft.com/office/drawing/2014/main" id="{08196615-A578-79B4-F16F-7FD399F136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C6260588-C770-19F8-9D9B-8CAEA35C35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939010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63500"/>
            <a:ext cx="9745877" cy="6396241"/>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CC0A7-437B-2D49-8D9A-E80F4026376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data 2">
            <a:extLst>
              <a:ext uri="{FF2B5EF4-FFF2-40B4-BE49-F238E27FC236}">
                <a16:creationId xmlns:a16="http://schemas.microsoft.com/office/drawing/2014/main" id="{F392F908-5791-A96C-A188-A802F38678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15A951-DDDA-3056-3F3D-CBB7F8EA90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1201167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A4F18480-80AC-4370-9C37-7865EFEF4AD5}"/>
              </a:ext>
            </a:extLst>
          </p:cNvPr>
          <p:cNvSpPr>
            <a:spLocks noGrp="1"/>
          </p:cNvSpPr>
          <p:nvPr>
            <p:ph type="title"/>
          </p:nvPr>
        </p:nvSpPr>
        <p:spPr>
          <a:xfrm>
            <a:off x="838200" y="365125"/>
            <a:ext cx="10515600" cy="1325563"/>
          </a:xfrm>
        </p:spPr>
        <p:txBody>
          <a:bodyPr/>
          <a:lstStyle/>
          <a:p>
            <a:r>
              <a:rPr lang="en-US"/>
              <a:t>Cloud Federation</a:t>
            </a:r>
          </a:p>
        </p:txBody>
      </p:sp>
      <p:pic>
        <p:nvPicPr>
          <p:cNvPr id="1026" name="Picture 2" descr="Policy Automation for Cloud Federation | SDxCentral">
            <a:extLst>
              <a:ext uri="{FF2B5EF4-FFF2-40B4-BE49-F238E27FC236}">
                <a16:creationId xmlns:a16="http://schemas.microsoft.com/office/drawing/2014/main" id="{404ABDF3-641A-48C2-8A0A-37494D53F7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97" b="10743"/>
          <a:stretch/>
        </p:blipFill>
        <p:spPr bwMode="auto">
          <a:xfrm>
            <a:off x="838200" y="1825625"/>
            <a:ext cx="10515600" cy="4351338"/>
          </a:xfrm>
          <a:prstGeom prst="rect">
            <a:avLst/>
          </a:prstGeom>
          <a:solidFill>
            <a:srgbClr val="FFFFFF"/>
          </a:solidFill>
        </p:spPr>
      </p:pic>
      <p:sp>
        <p:nvSpPr>
          <p:cNvPr id="4" name="Segnaposto data 3">
            <a:extLst>
              <a:ext uri="{FF2B5EF4-FFF2-40B4-BE49-F238E27FC236}">
                <a16:creationId xmlns:a16="http://schemas.microsoft.com/office/drawing/2014/main" id="{3CEC81CE-51B5-4A49-B0FB-61A2B406F067}"/>
              </a:ext>
            </a:extLst>
          </p:cNvPr>
          <p:cNvSpPr>
            <a:spLocks noGrp="1"/>
          </p:cNvSpPr>
          <p:nvPr>
            <p:ph type="dt" sz="half" idx="10"/>
          </p:nvPr>
        </p:nvSpPr>
        <p:spPr>
          <a:xfrm>
            <a:off x="838200" y="635635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1118B96E-0A6D-4277-A973-E97022C80680}"/>
              </a:ext>
            </a:extLst>
          </p:cNvPr>
          <p:cNvSpPr>
            <a:spLocks noGrp="1"/>
          </p:cNvSpPr>
          <p:nvPr>
            <p:ph type="ftr" sz="quarter" idx="11"/>
          </p:nvPr>
        </p:nvSpPr>
        <p:spPr>
          <a:xfrm>
            <a:off x="4038600" y="6356350"/>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40C7EF36-E151-4B9A-AB50-0BCB89FEBD69}"/>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36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7752B54-C585-4C15-8294-4204866D6C8C}"/>
              </a:ext>
            </a:extLst>
          </p:cNvPr>
          <p:cNvSpPr>
            <a:spLocks noGrp="1"/>
          </p:cNvSpPr>
          <p:nvPr>
            <p:ph type="title"/>
          </p:nvPr>
        </p:nvSpPr>
        <p:spPr>
          <a:xfrm>
            <a:off x="838200" y="290478"/>
            <a:ext cx="10515600" cy="829192"/>
          </a:xfrm>
        </p:spPr>
        <p:txBody>
          <a:bodyPr/>
          <a:lstStyle/>
          <a:p>
            <a:r>
              <a:rPr lang="en-US"/>
              <a:t>Tipi di </a:t>
            </a:r>
            <a:r>
              <a:rPr lang="en-US" err="1"/>
              <a:t>Federazioni</a:t>
            </a:r>
            <a:r>
              <a:rPr lang="en-US"/>
              <a:t> di Cloud</a:t>
            </a:r>
          </a:p>
        </p:txBody>
      </p:sp>
      <p:sp>
        <p:nvSpPr>
          <p:cNvPr id="15" name="Content Placeholder 2">
            <a:extLst>
              <a:ext uri="{FF2B5EF4-FFF2-40B4-BE49-F238E27FC236}">
                <a16:creationId xmlns:a16="http://schemas.microsoft.com/office/drawing/2014/main" id="{B8E59243-FF9B-4F26-995C-CC12932496E8}"/>
              </a:ext>
            </a:extLst>
          </p:cNvPr>
          <p:cNvSpPr>
            <a:spLocks noGrp="1"/>
          </p:cNvSpPr>
          <p:nvPr>
            <p:ph sz="half" idx="1"/>
          </p:nvPr>
        </p:nvSpPr>
        <p:spPr>
          <a:xfrm>
            <a:off x="838200" y="1194318"/>
            <a:ext cx="5646576" cy="4982645"/>
          </a:xfrm>
        </p:spPr>
        <p:txBody>
          <a:bodyPr/>
          <a:lstStyle/>
          <a:p>
            <a:r>
              <a:rPr lang="en-US"/>
              <a:t>Loosely Coupled Federation</a:t>
            </a:r>
          </a:p>
          <a:p>
            <a:endParaRPr lang="en-US"/>
          </a:p>
          <a:p>
            <a:endParaRPr lang="en-US"/>
          </a:p>
          <a:p>
            <a:endParaRPr lang="en-US"/>
          </a:p>
        </p:txBody>
      </p:sp>
      <p:pic>
        <p:nvPicPr>
          <p:cNvPr id="8" name="Immagine 7">
            <a:extLst>
              <a:ext uri="{FF2B5EF4-FFF2-40B4-BE49-F238E27FC236}">
                <a16:creationId xmlns:a16="http://schemas.microsoft.com/office/drawing/2014/main" id="{8037B423-FC6E-4118-9308-4D271476B482}"/>
              </a:ext>
            </a:extLst>
          </p:cNvPr>
          <p:cNvPicPr>
            <a:picLocks noChangeAspect="1"/>
          </p:cNvPicPr>
          <p:nvPr/>
        </p:nvPicPr>
        <p:blipFill>
          <a:blip r:embed="rId2"/>
          <a:stretch>
            <a:fillRect/>
          </a:stretch>
        </p:blipFill>
        <p:spPr>
          <a:xfrm>
            <a:off x="6250294" y="2043406"/>
            <a:ext cx="5747328" cy="3836701"/>
          </a:xfrm>
          <a:prstGeom prst="rect">
            <a:avLst/>
          </a:prstGeom>
          <a:noFill/>
        </p:spPr>
      </p:pic>
      <p:sp>
        <p:nvSpPr>
          <p:cNvPr id="4" name="Segnaposto data 3">
            <a:extLst>
              <a:ext uri="{FF2B5EF4-FFF2-40B4-BE49-F238E27FC236}">
                <a16:creationId xmlns:a16="http://schemas.microsoft.com/office/drawing/2014/main" id="{F4B07FDE-D233-496A-914D-5EEB4664D317}"/>
              </a:ext>
            </a:extLst>
          </p:cNvPr>
          <p:cNvSpPr>
            <a:spLocks noGrp="1"/>
          </p:cNvSpPr>
          <p:nvPr>
            <p:ph type="dt" sz="half" idx="10"/>
          </p:nvPr>
        </p:nvSpPr>
        <p:spPr>
          <a:xfrm>
            <a:off x="838200" y="635635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D3835C46-DDE3-4F9A-BCF5-8B7CBCD42B60}"/>
              </a:ext>
            </a:extLst>
          </p:cNvPr>
          <p:cNvSpPr>
            <a:spLocks noGrp="1"/>
          </p:cNvSpPr>
          <p:nvPr>
            <p:ph type="ftr" sz="quarter" idx="11"/>
          </p:nvPr>
        </p:nvSpPr>
        <p:spPr>
          <a:xfrm>
            <a:off x="4038600" y="6356350"/>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B6818D69-8BE7-48FA-BBA0-C6660C743C72}"/>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11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AF43458-80DC-4927-A86A-0C0F06971BF0}"/>
              </a:ext>
            </a:extLst>
          </p:cNvPr>
          <p:cNvSpPr>
            <a:spLocks noGrp="1"/>
          </p:cNvSpPr>
          <p:nvPr>
            <p:ph type="title"/>
          </p:nvPr>
        </p:nvSpPr>
        <p:spPr>
          <a:xfrm>
            <a:off x="1981200" y="184558"/>
            <a:ext cx="7543800" cy="1034642"/>
          </a:xfrm>
        </p:spPr>
        <p:txBody>
          <a:bodyPr/>
          <a:lstStyle/>
          <a:p>
            <a:pPr algn="ctr"/>
            <a:r>
              <a:rPr lang="en-US" altLang="en-US" sz="3600"/>
              <a:t>Cloud Federation</a:t>
            </a:r>
          </a:p>
        </p:txBody>
      </p:sp>
      <p:sp>
        <p:nvSpPr>
          <p:cNvPr id="28675" name="Content Placeholder 2">
            <a:extLst>
              <a:ext uri="{FF2B5EF4-FFF2-40B4-BE49-F238E27FC236}">
                <a16:creationId xmlns:a16="http://schemas.microsoft.com/office/drawing/2014/main" id="{F6F9D469-791B-4087-B605-3178AFE841B0}"/>
              </a:ext>
            </a:extLst>
          </p:cNvPr>
          <p:cNvSpPr>
            <a:spLocks noGrp="1"/>
          </p:cNvSpPr>
          <p:nvPr>
            <p:ph idx="1"/>
          </p:nvPr>
        </p:nvSpPr>
        <p:spPr>
          <a:xfrm>
            <a:off x="486561" y="1484852"/>
            <a:ext cx="11258026" cy="4804794"/>
          </a:xfrm>
        </p:spPr>
        <p:txBody>
          <a:bodyPr>
            <a:normAutofit/>
          </a:bodyPr>
          <a:lstStyle/>
          <a:p>
            <a:pPr algn="just"/>
            <a:r>
              <a:rPr lang="en-US" altLang="en-US" sz="2400"/>
              <a:t>Cloud federation,  which enables cloud providers and IT companies to collaborate and share their resources, is associated with many portability and interoperability issues.</a:t>
            </a:r>
          </a:p>
          <a:p>
            <a:pPr algn="just"/>
            <a:endParaRPr lang="en-US" altLang="en-US" sz="2400"/>
          </a:p>
          <a:p>
            <a:pPr algn="just"/>
            <a:r>
              <a:rPr lang="en-US" altLang="en-US" sz="2400"/>
              <a:t>Cloud developers and researchers have proposed or implemented numerous federation architectures, including </a:t>
            </a:r>
            <a:r>
              <a:rPr lang="en-US" altLang="en-US" sz="2400" b="1" i="1"/>
              <a:t>cloud bursting, brokering,</a:t>
            </a:r>
            <a:r>
              <a:rPr lang="en-US" altLang="en-US" sz="2400"/>
              <a:t> </a:t>
            </a:r>
            <a:r>
              <a:rPr lang="en-US" altLang="en-US" sz="2400" b="1" i="1"/>
              <a:t>aggregation, </a:t>
            </a:r>
            <a:r>
              <a:rPr lang="en-US" altLang="en-US" sz="2400"/>
              <a:t>and</a:t>
            </a:r>
            <a:r>
              <a:rPr lang="en-US" altLang="en-US" sz="2400" b="1" i="1"/>
              <a:t> multitier.</a:t>
            </a:r>
          </a:p>
          <a:p>
            <a:pPr algn="just"/>
            <a:endParaRPr lang="en-US" altLang="en-US" sz="2400" b="1" i="1"/>
          </a:p>
          <a:p>
            <a:pPr algn="just"/>
            <a:r>
              <a:rPr lang="en-US" altLang="en-US" sz="2400"/>
              <a:t>These architectures can be classified according to the level of coupling or interoperation among the cloud instances involved, ranging from </a:t>
            </a:r>
            <a:r>
              <a:rPr lang="en-US" altLang="en-US" sz="2400" b="1" i="1"/>
              <a:t>loosely coupled</a:t>
            </a:r>
            <a:r>
              <a:rPr lang="en-US" altLang="en-US" sz="2400" i="1"/>
              <a:t> </a:t>
            </a:r>
            <a:r>
              <a:rPr lang="en-US" altLang="en-US" sz="2400"/>
              <a:t>(with no or little interoperability among cloud instances) to </a:t>
            </a:r>
            <a:r>
              <a:rPr lang="en-US" altLang="en-US" sz="2400" b="1" i="1"/>
              <a:t>tightly coupled</a:t>
            </a:r>
            <a:r>
              <a:rPr lang="en-US" altLang="en-US" sz="2400"/>
              <a:t> (with full interoperability among cloud instances).</a:t>
            </a:r>
          </a:p>
        </p:txBody>
      </p:sp>
      <p:sp>
        <p:nvSpPr>
          <p:cNvPr id="2" name="Segnaposto data 1">
            <a:extLst>
              <a:ext uri="{FF2B5EF4-FFF2-40B4-BE49-F238E27FC236}">
                <a16:creationId xmlns:a16="http://schemas.microsoft.com/office/drawing/2014/main" id="{76FEB79B-48D2-7779-A3F8-215C83EED6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E92B1697-A49D-C93A-5300-33A15C8889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2DBF592E-24F0-FCD2-3246-42BBD42E6F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CCCA58-1F85-4D85-B011-8B1F8E1F00F1}"/>
              </a:ext>
            </a:extLst>
          </p:cNvPr>
          <p:cNvSpPr>
            <a:spLocks noGrp="1"/>
          </p:cNvSpPr>
          <p:nvPr>
            <p:ph type="title"/>
          </p:nvPr>
        </p:nvSpPr>
        <p:spPr>
          <a:xfrm>
            <a:off x="1981200" y="243280"/>
            <a:ext cx="7543800" cy="975919"/>
          </a:xfrm>
        </p:spPr>
        <p:txBody>
          <a:bodyPr/>
          <a:lstStyle/>
          <a:p>
            <a:pPr algn="ctr"/>
            <a:r>
              <a:rPr lang="en-US" altLang="en-US" sz="3600"/>
              <a:t>Loosely Coupled Federation</a:t>
            </a:r>
          </a:p>
        </p:txBody>
      </p:sp>
      <p:sp>
        <p:nvSpPr>
          <p:cNvPr id="29699" name="Content Placeholder 2">
            <a:extLst>
              <a:ext uri="{FF2B5EF4-FFF2-40B4-BE49-F238E27FC236}">
                <a16:creationId xmlns:a16="http://schemas.microsoft.com/office/drawing/2014/main" id="{57FE3561-E9BE-439E-8378-E990753CECE9}"/>
              </a:ext>
            </a:extLst>
          </p:cNvPr>
          <p:cNvSpPr>
            <a:spLocks noGrp="1"/>
          </p:cNvSpPr>
          <p:nvPr>
            <p:ph idx="1"/>
          </p:nvPr>
        </p:nvSpPr>
        <p:spPr>
          <a:xfrm>
            <a:off x="478172" y="1585518"/>
            <a:ext cx="11274804" cy="4586681"/>
          </a:xfrm>
        </p:spPr>
        <p:txBody>
          <a:bodyPr>
            <a:normAutofit/>
          </a:bodyPr>
          <a:lstStyle/>
          <a:p>
            <a:pPr algn="just"/>
            <a:r>
              <a:rPr lang="en-US" altLang="en-US" sz="2400"/>
              <a:t>This scenario is formed by independent cloud instances—for example, a private cloud complementing its infrastructure with resources from an external commercial cloud—with limited interoperation between them.</a:t>
            </a:r>
          </a:p>
          <a:p>
            <a:pPr algn="just"/>
            <a:endParaRPr lang="en-US" altLang="en-US" sz="2400"/>
          </a:p>
          <a:p>
            <a:pPr algn="just"/>
            <a:r>
              <a:rPr lang="en-US" altLang="en-US" sz="2400"/>
              <a:t>A cloud instance has little or no control over remote resources (for example, decisions about VM placement are not allowed), monitoring information is limited (for example, only CPU, memory, or disk consumption of each VM is reported), and there is no support for advanced features such as cross-site networks or VM migration.</a:t>
            </a:r>
            <a:endParaRPr lang="en-US" altLang="en-US" sz="2400" b="1" i="1"/>
          </a:p>
        </p:txBody>
      </p:sp>
      <p:sp>
        <p:nvSpPr>
          <p:cNvPr id="2" name="Segnaposto data 1">
            <a:extLst>
              <a:ext uri="{FF2B5EF4-FFF2-40B4-BE49-F238E27FC236}">
                <a16:creationId xmlns:a16="http://schemas.microsoft.com/office/drawing/2014/main" id="{EB97637A-E877-3D59-9B62-5F50961836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E8CD3657-5DD8-3809-91F3-19DE614E1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0CCAE070-A859-4BEB-0F56-E2FB426A61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7EFF0CC-4F78-439E-8A02-9169455A017C}"/>
              </a:ext>
            </a:extLst>
          </p:cNvPr>
          <p:cNvSpPr>
            <a:spLocks noGrp="1"/>
          </p:cNvSpPr>
          <p:nvPr>
            <p:ph type="title"/>
          </p:nvPr>
        </p:nvSpPr>
        <p:spPr>
          <a:xfrm>
            <a:off x="1981200" y="151001"/>
            <a:ext cx="7543800" cy="1126921"/>
          </a:xfrm>
        </p:spPr>
        <p:txBody>
          <a:bodyPr/>
          <a:lstStyle/>
          <a:p>
            <a:pPr algn="ctr"/>
            <a:r>
              <a:rPr lang="en-US" altLang="en-US" sz="3600"/>
              <a:t>Partially Coupled Federation</a:t>
            </a:r>
          </a:p>
        </p:txBody>
      </p:sp>
      <p:sp>
        <p:nvSpPr>
          <p:cNvPr id="30723" name="Content Placeholder 2">
            <a:extLst>
              <a:ext uri="{FF2B5EF4-FFF2-40B4-BE49-F238E27FC236}">
                <a16:creationId xmlns:a16="http://schemas.microsoft.com/office/drawing/2014/main" id="{7C7103B4-CB3A-405A-9DCA-C4FE914FB83D}"/>
              </a:ext>
            </a:extLst>
          </p:cNvPr>
          <p:cNvSpPr>
            <a:spLocks noGrp="1"/>
          </p:cNvSpPr>
          <p:nvPr>
            <p:ph idx="1"/>
          </p:nvPr>
        </p:nvSpPr>
        <p:spPr>
          <a:xfrm>
            <a:off x="578839" y="1677798"/>
            <a:ext cx="11031523" cy="4494402"/>
          </a:xfrm>
        </p:spPr>
        <p:txBody>
          <a:bodyPr>
            <a:normAutofit/>
          </a:bodyPr>
          <a:lstStyle/>
          <a:p>
            <a:pPr algn="just"/>
            <a:r>
              <a:rPr lang="en-US" altLang="en-US" sz="2400"/>
              <a:t>This scenario typically consists of various partner clouds that establish a contract or framework agreement stating the terms and conditions under which one partner cloud can use resources from another.</a:t>
            </a:r>
          </a:p>
          <a:p>
            <a:pPr algn="just"/>
            <a:endParaRPr lang="en-US" altLang="en-US" sz="2400"/>
          </a:p>
          <a:p>
            <a:pPr algn="just"/>
            <a:r>
              <a:rPr lang="en-US" altLang="en-US" sz="2400"/>
              <a:t>This contract can enable a certain level of control over remote resources (for example, allowing the definition of affinity rules to force two or more remote VMs to be placed in the same physical cluster); can agree to the interchange of more detailed monitoring information (for example, providing information about the host where the VM is located, energy consumption, and so on); and can enable some advanced networking features among partner clouds (for example, the creation of virtual networks across site boundaries).</a:t>
            </a:r>
            <a:endParaRPr lang="en-US" altLang="en-US" sz="2400" b="1" i="1"/>
          </a:p>
        </p:txBody>
      </p:sp>
      <p:sp>
        <p:nvSpPr>
          <p:cNvPr id="2" name="Segnaposto data 1">
            <a:extLst>
              <a:ext uri="{FF2B5EF4-FFF2-40B4-BE49-F238E27FC236}">
                <a16:creationId xmlns:a16="http://schemas.microsoft.com/office/drawing/2014/main" id="{67403311-75C0-3B12-5A7A-6AE2BEA313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7A5B88BC-B1B4-DDCF-F05B-AC36AAC80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5784A362-58CD-5919-54C2-F7F98F7949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8" y="-5745"/>
            <a:ext cx="10099322" cy="1653988"/>
          </a:xfrm>
        </p:spPr>
        <p:txBody>
          <a:bodyPr/>
          <a:lstStyle/>
          <a:p>
            <a:r>
              <a:rPr lang="en-US" dirty="0" err="1"/>
              <a:t>Perchè</a:t>
            </a:r>
            <a:r>
              <a:rPr lang="en-US" dirty="0"/>
              <a:t> non </a:t>
            </a:r>
            <a:r>
              <a:rPr lang="en-US" dirty="0" err="1"/>
              <a:t>basta</a:t>
            </a:r>
            <a:r>
              <a:rPr lang="en-US" dirty="0"/>
              <a:t> un </a:t>
            </a:r>
            <a:r>
              <a:rPr lang="en-US" dirty="0" err="1"/>
              <a:t>singolo</a:t>
            </a:r>
            <a:r>
              <a:rPr lang="en-US" dirty="0"/>
              <a:t> computer?</a:t>
            </a:r>
          </a:p>
        </p:txBody>
      </p:sp>
      <p:sp>
        <p:nvSpPr>
          <p:cNvPr id="3" name="Content Placeholder 2"/>
          <p:cNvSpPr>
            <a:spLocks noGrp="1"/>
          </p:cNvSpPr>
          <p:nvPr>
            <p:ph idx="1"/>
          </p:nvPr>
        </p:nvSpPr>
        <p:spPr>
          <a:xfrm>
            <a:off x="345158" y="1949717"/>
            <a:ext cx="11549076" cy="4508888"/>
          </a:xfrm>
        </p:spPr>
        <p:txBody>
          <a:bodyPr>
            <a:normAutofit/>
          </a:bodyPr>
          <a:lstStyle/>
          <a:p>
            <a:r>
              <a:rPr lang="it-IT" dirty="0"/>
              <a:t>Biologia:</a:t>
            </a:r>
          </a:p>
          <a:p>
            <a:pPr lvl="1"/>
            <a:r>
              <a:rPr lang="it-IT" dirty="0"/>
              <a:t>Confronto del genoma dell’essere umano con quello del Topo:</a:t>
            </a:r>
          </a:p>
          <a:p>
            <a:pPr lvl="2"/>
            <a:r>
              <a:rPr lang="it-IT" dirty="0">
                <a:solidFill>
                  <a:srgbClr val="FF0000"/>
                </a:solidFill>
              </a:rPr>
              <a:t>Circa 80anni di CPU </a:t>
            </a:r>
          </a:p>
          <a:p>
            <a:r>
              <a:rPr lang="it-IT" dirty="0"/>
              <a:t>Fisica:</a:t>
            </a:r>
          </a:p>
          <a:p>
            <a:pPr lvl="1"/>
            <a:r>
              <a:rPr lang="it-IT" dirty="0"/>
              <a:t>Avete già visto quanti dati produce un esperimento di fisica moderno</a:t>
            </a:r>
            <a:endParaRPr lang="it-IT" dirty="0">
              <a:solidFill>
                <a:srgbClr val="FF0000"/>
              </a:solidFill>
            </a:endParaRPr>
          </a:p>
          <a:p>
            <a:r>
              <a:rPr lang="it-IT" dirty="0"/>
              <a:t>Rendering:</a:t>
            </a:r>
          </a:p>
          <a:p>
            <a:pPr lvl="1"/>
            <a:r>
              <a:rPr lang="it-IT" dirty="0"/>
              <a:t>Per produrre </a:t>
            </a:r>
            <a:r>
              <a:rPr lang="it-IT" i="1" dirty="0"/>
              <a:t>Avatar</a:t>
            </a:r>
            <a:r>
              <a:rPr lang="it-IT" dirty="0"/>
              <a:t> è stato necessario costruire un cluster ad-hoc di </a:t>
            </a:r>
            <a:r>
              <a:rPr lang="it-IT" dirty="0">
                <a:solidFill>
                  <a:srgbClr val="FF0000"/>
                </a:solidFill>
              </a:rPr>
              <a:t>4’000 nodi e 35’000 processori</a:t>
            </a:r>
          </a:p>
          <a:p>
            <a:pPr lvl="1"/>
            <a:r>
              <a:rPr lang="it-IT" dirty="0"/>
              <a:t>Per Avatar 2: «Rendering </a:t>
            </a:r>
            <a:r>
              <a:rPr lang="it-IT" dirty="0" err="1">
                <a:solidFill>
                  <a:srgbClr val="C00000"/>
                </a:solidFill>
              </a:rPr>
              <a:t>each</a:t>
            </a:r>
            <a:r>
              <a:rPr lang="it-IT" dirty="0">
                <a:solidFill>
                  <a:srgbClr val="C00000"/>
                </a:solidFill>
              </a:rPr>
              <a:t> frame </a:t>
            </a:r>
            <a:r>
              <a:rPr lang="it-IT" dirty="0" err="1"/>
              <a:t>took</a:t>
            </a:r>
            <a:r>
              <a:rPr lang="it-IT" dirty="0"/>
              <a:t> </a:t>
            </a:r>
            <a:r>
              <a:rPr lang="it-IT" b="1" dirty="0"/>
              <a:t>8,000 </a:t>
            </a:r>
            <a:r>
              <a:rPr lang="it-IT" b="1" dirty="0" err="1"/>
              <a:t>thread</a:t>
            </a:r>
            <a:r>
              <a:rPr lang="it-IT" b="1" dirty="0"/>
              <a:t> hours</a:t>
            </a:r>
            <a:r>
              <a:rPr lang="it-IT" dirty="0"/>
              <a:t>, or the </a:t>
            </a:r>
            <a:r>
              <a:rPr lang="it-IT" dirty="0" err="1"/>
              <a:t>combined</a:t>
            </a:r>
            <a:r>
              <a:rPr lang="it-IT" dirty="0"/>
              <a:t> power of </a:t>
            </a:r>
            <a:r>
              <a:rPr lang="it-IT" b="1" dirty="0"/>
              <a:t>3,000 </a:t>
            </a:r>
            <a:r>
              <a:rPr lang="it-IT" b="1" dirty="0" err="1"/>
              <a:t>vCPUs</a:t>
            </a:r>
            <a:r>
              <a:rPr lang="it-IT" dirty="0"/>
              <a:t> </a:t>
            </a:r>
            <a:r>
              <a:rPr lang="it-IT" dirty="0">
                <a:solidFill>
                  <a:srgbClr val="C00000"/>
                </a:solidFill>
              </a:rPr>
              <a:t>in the cloud</a:t>
            </a:r>
            <a:r>
              <a:rPr lang="it-IT" dirty="0"/>
              <a:t> for an hour.»</a:t>
            </a:r>
          </a:p>
        </p:txBody>
      </p:sp>
      <p:sp>
        <p:nvSpPr>
          <p:cNvPr id="4" name="Slide Number Placeholder 3"/>
          <p:cNvSpPr>
            <a:spLocks noGrp="1"/>
          </p:cNvSpPr>
          <p:nvPr>
            <p:ph type="sldNum" sz="quarter" idx="12"/>
          </p:nvPr>
        </p:nvSpPr>
        <p:spPr/>
        <p:txBody>
          <a:bodyPr/>
          <a:lstStyle/>
          <a:p>
            <a:fld id="{0EF34559-19B5-334C-9438-BC3902550584}" type="slidenum">
              <a:rPr lang="en-US" smtClean="0"/>
              <a:t>5</a:t>
            </a:fld>
            <a:endParaRPr lang="en-US"/>
          </a:p>
        </p:txBody>
      </p:sp>
    </p:spTree>
    <p:extLst>
      <p:ext uri="{BB962C8B-B14F-4D97-AF65-F5344CB8AC3E}">
        <p14:creationId xmlns:p14="http://schemas.microsoft.com/office/powerpoint/2010/main" val="1097805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10537976-3917-4F16-9932-7C66F6E1B3EF}"/>
              </a:ext>
            </a:extLst>
          </p:cNvPr>
          <p:cNvSpPr>
            <a:spLocks noGrp="1"/>
          </p:cNvSpPr>
          <p:nvPr>
            <p:ph type="title"/>
          </p:nvPr>
        </p:nvSpPr>
        <p:spPr>
          <a:xfrm>
            <a:off x="1981200" y="226502"/>
            <a:ext cx="7543800" cy="992697"/>
          </a:xfrm>
        </p:spPr>
        <p:txBody>
          <a:bodyPr/>
          <a:lstStyle/>
          <a:p>
            <a:pPr algn="ctr"/>
            <a:r>
              <a:rPr lang="en-US" altLang="en-US" sz="3600"/>
              <a:t>Tightly Coupled Federation</a:t>
            </a:r>
          </a:p>
        </p:txBody>
      </p:sp>
      <p:sp>
        <p:nvSpPr>
          <p:cNvPr id="31747" name="Content Placeholder 2">
            <a:extLst>
              <a:ext uri="{FF2B5EF4-FFF2-40B4-BE49-F238E27FC236}">
                <a16:creationId xmlns:a16="http://schemas.microsoft.com/office/drawing/2014/main" id="{2FADB84A-14F9-4162-8878-157C904D8A3A}"/>
              </a:ext>
            </a:extLst>
          </p:cNvPr>
          <p:cNvSpPr>
            <a:spLocks noGrp="1"/>
          </p:cNvSpPr>
          <p:nvPr>
            <p:ph idx="1"/>
          </p:nvPr>
        </p:nvSpPr>
        <p:spPr>
          <a:xfrm>
            <a:off x="570451" y="1609987"/>
            <a:ext cx="11115413" cy="4800600"/>
          </a:xfrm>
        </p:spPr>
        <p:txBody>
          <a:bodyPr>
            <a:normAutofit/>
          </a:bodyPr>
          <a:lstStyle/>
          <a:p>
            <a:pPr algn="just"/>
            <a:r>
              <a:rPr lang="en-US" altLang="en-US" sz="2400"/>
              <a:t>This scenario usually includes clouds belonging to the same organization and is normally governed by the same cloud OS type. </a:t>
            </a:r>
          </a:p>
          <a:p>
            <a:pPr algn="just"/>
            <a:endParaRPr lang="en-US" altLang="en-US" sz="2400"/>
          </a:p>
          <a:p>
            <a:pPr algn="just"/>
            <a:r>
              <a:rPr lang="en-US" altLang="en-US" sz="2400"/>
              <a:t>In this scenario, a cloud instance can have advanced control over remote resources—for example, allowing decisions about the exact placement of a remote VM—and can access all the monitoring information available about remote resources.</a:t>
            </a:r>
          </a:p>
          <a:p>
            <a:pPr algn="just"/>
            <a:endParaRPr lang="en-US" altLang="en-US" sz="2400" b="1" i="1"/>
          </a:p>
          <a:p>
            <a:pPr algn="just"/>
            <a:r>
              <a:rPr lang="en-US" altLang="en-US" sz="2400"/>
              <a:t>In addition, it can allow other advanced features, including the creation of cross-site networks, cross-site migration of VMs, implementation of high availability techniques among remote cloud instances, and creation of virtual storage systems across site boundaries.</a:t>
            </a:r>
            <a:endParaRPr lang="en-US" altLang="en-US" sz="2400" b="1" i="1"/>
          </a:p>
        </p:txBody>
      </p:sp>
      <p:sp>
        <p:nvSpPr>
          <p:cNvPr id="2" name="Segnaposto data 1">
            <a:extLst>
              <a:ext uri="{FF2B5EF4-FFF2-40B4-BE49-F238E27FC236}">
                <a16:creationId xmlns:a16="http://schemas.microsoft.com/office/drawing/2014/main" id="{4F512A75-EE92-A756-15F2-ACADD1327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83A8334C-C1CA-0025-639E-7D95CCFFEE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E2BB5134-5171-5613-3C6D-A8102D50CE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246B7F0-F069-430F-995B-80160B106628}"/>
              </a:ext>
            </a:extLst>
          </p:cNvPr>
          <p:cNvSpPr>
            <a:spLocks noGrp="1" noChangeArrowheads="1"/>
          </p:cNvSpPr>
          <p:nvPr>
            <p:ph type="title"/>
          </p:nvPr>
        </p:nvSpPr>
        <p:spPr>
          <a:xfrm>
            <a:off x="2057400" y="54529"/>
            <a:ext cx="7543800" cy="1249363"/>
          </a:xfrm>
        </p:spPr>
        <p:txBody>
          <a:bodyPr/>
          <a:lstStyle/>
          <a:p>
            <a:pPr algn="ctr" eaLnBrk="1" hangingPunct="1"/>
            <a:r>
              <a:rPr lang="en-US" altLang="en-US" sz="4000"/>
              <a:t>Cloud Federation Architectures</a:t>
            </a:r>
          </a:p>
        </p:txBody>
      </p:sp>
      <p:sp>
        <p:nvSpPr>
          <p:cNvPr id="4099" name="Rectangle 3">
            <a:extLst>
              <a:ext uri="{FF2B5EF4-FFF2-40B4-BE49-F238E27FC236}">
                <a16:creationId xmlns:a16="http://schemas.microsoft.com/office/drawing/2014/main" id="{95605275-D2D0-4A42-986B-5133C83B9674}"/>
              </a:ext>
            </a:extLst>
          </p:cNvPr>
          <p:cNvSpPr>
            <a:spLocks noGrp="1" noChangeArrowheads="1"/>
          </p:cNvSpPr>
          <p:nvPr>
            <p:ph type="body" idx="1"/>
          </p:nvPr>
        </p:nvSpPr>
        <p:spPr>
          <a:xfrm>
            <a:off x="1981200" y="990601"/>
            <a:ext cx="8229600" cy="5140325"/>
          </a:xfrm>
        </p:spPr>
        <p:txBody>
          <a:bodyPr/>
          <a:lstStyle/>
          <a:p>
            <a:pPr marL="0" indent="0">
              <a:buNone/>
              <a:defRPr/>
            </a:pPr>
            <a:endParaRPr lang="en-US" sz="1400"/>
          </a:p>
          <a:p>
            <a:pPr eaLnBrk="1" hangingPunct="1">
              <a:defRPr/>
            </a:pPr>
            <a:endParaRPr lang="en-US" sz="1400"/>
          </a:p>
          <a:p>
            <a:pPr eaLnBrk="1" hangingPunct="1">
              <a:buFont typeface="Wingdings" panose="05000000000000000000" pitchFamily="2" charset="2"/>
              <a:buNone/>
              <a:defRPr/>
            </a:pPr>
            <a:r>
              <a:rPr lang="en-US" sz="1400"/>
              <a:t> </a:t>
            </a:r>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endParaRPr lang="en-US" sz="1200"/>
          </a:p>
          <a:p>
            <a:pPr eaLnBrk="1" hangingPunct="1">
              <a:buFont typeface="Wingdings" panose="05000000000000000000" pitchFamily="2" charset="2"/>
              <a:buNone/>
              <a:defRPr/>
            </a:pPr>
            <a:r>
              <a:rPr lang="en-US" sz="1200"/>
              <a:t>	</a:t>
            </a:r>
          </a:p>
          <a:p>
            <a:pPr eaLnBrk="1" hangingPunct="1">
              <a:buFont typeface="Wingdings" panose="05000000000000000000" pitchFamily="2" charset="2"/>
              <a:buNone/>
              <a:defRPr/>
            </a:pPr>
            <a:r>
              <a:rPr lang="en-US" sz="1200"/>
              <a:t> </a:t>
            </a:r>
            <a:endParaRPr lang="en-US" sz="1800"/>
          </a:p>
          <a:p>
            <a:pPr eaLnBrk="1" hangingPunct="1">
              <a:buFont typeface="Wingdings" panose="05000000000000000000" pitchFamily="2" charset="2"/>
              <a:buNone/>
              <a:defRPr/>
            </a:pPr>
            <a:endParaRPr lang="en-US" sz="1800"/>
          </a:p>
        </p:txBody>
      </p:sp>
      <p:pic>
        <p:nvPicPr>
          <p:cNvPr id="32772" name="Picture 3">
            <a:extLst>
              <a:ext uri="{FF2B5EF4-FFF2-40B4-BE49-F238E27FC236}">
                <a16:creationId xmlns:a16="http://schemas.microsoft.com/office/drawing/2014/main" id="{AB52278E-701B-4091-BC4A-8E90F6D61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1370188"/>
            <a:ext cx="754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C52592CB-D6A4-C306-2D09-FEC8955D1D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3C8C5C57-3EAC-C5D0-ED41-BE1B14325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CF43DBF6-F446-2193-34EA-315F8162A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118C21D-B61D-4491-968C-19DE3A29D8C7}"/>
              </a:ext>
            </a:extLst>
          </p:cNvPr>
          <p:cNvSpPr>
            <a:spLocks noGrp="1"/>
          </p:cNvSpPr>
          <p:nvPr>
            <p:ph type="title"/>
          </p:nvPr>
        </p:nvSpPr>
        <p:spPr>
          <a:xfrm>
            <a:off x="1981200" y="117446"/>
            <a:ext cx="7543800" cy="1101754"/>
          </a:xfrm>
        </p:spPr>
        <p:txBody>
          <a:bodyPr/>
          <a:lstStyle/>
          <a:p>
            <a:pPr algn="ctr"/>
            <a:r>
              <a:rPr lang="en-US" altLang="en-US" sz="3600"/>
              <a:t>Bursting (Hybrid) Architecture</a:t>
            </a:r>
          </a:p>
        </p:txBody>
      </p:sp>
      <p:sp>
        <p:nvSpPr>
          <p:cNvPr id="33795" name="Content Placeholder 2">
            <a:extLst>
              <a:ext uri="{FF2B5EF4-FFF2-40B4-BE49-F238E27FC236}">
                <a16:creationId xmlns:a16="http://schemas.microsoft.com/office/drawing/2014/main" id="{956FCCB4-83F1-49B7-A972-FA657225B8FD}"/>
              </a:ext>
            </a:extLst>
          </p:cNvPr>
          <p:cNvSpPr>
            <a:spLocks noGrp="1"/>
          </p:cNvSpPr>
          <p:nvPr>
            <p:ph idx="1"/>
          </p:nvPr>
        </p:nvSpPr>
        <p:spPr>
          <a:xfrm>
            <a:off x="645952" y="1752600"/>
            <a:ext cx="10872132" cy="4800600"/>
          </a:xfrm>
        </p:spPr>
        <p:txBody>
          <a:bodyPr>
            <a:normAutofit/>
          </a:bodyPr>
          <a:lstStyle/>
          <a:p>
            <a:pPr algn="just"/>
            <a:r>
              <a:rPr lang="en-US" altLang="en-US" sz="2400"/>
              <a:t>Cloud bursting or hybrid architecture combines the existing on-premise infrastructure (usually a private cloud) with remote resources from one or more public clouds to provide extra capacity to satisfy peak demand periods.</a:t>
            </a:r>
          </a:p>
          <a:p>
            <a:pPr algn="just"/>
            <a:endParaRPr lang="en-US" altLang="en-US" sz="2400"/>
          </a:p>
          <a:p>
            <a:pPr algn="just"/>
            <a:r>
              <a:rPr lang="en-US" altLang="en-US" sz="2400"/>
              <a:t>Because the local cloud OS has no advanced control over the virtual resources deployed in external clouds beyond the basic operations the providers allow, this architecture is loosely coupled. Most existing open cloud managers support the hybrid cloud architecture and is used in infrastructures such as </a:t>
            </a:r>
            <a:r>
              <a:rPr lang="en-US" altLang="en-US" sz="2400" err="1"/>
              <a:t>StratusLab</a:t>
            </a:r>
            <a:r>
              <a:rPr lang="en-US" altLang="en-US" sz="2400"/>
              <a:t> (</a:t>
            </a:r>
            <a:r>
              <a:rPr lang="en-US" altLang="en-US" sz="2400">
                <a:hlinkClick r:id="rId3"/>
              </a:rPr>
              <a:t>http://stratuslab.eu</a:t>
            </a:r>
            <a:r>
              <a:rPr lang="en-US" altLang="en-US" sz="2400"/>
              <a:t>).</a:t>
            </a:r>
          </a:p>
        </p:txBody>
      </p:sp>
      <p:sp>
        <p:nvSpPr>
          <p:cNvPr id="2" name="Segnaposto data 1">
            <a:extLst>
              <a:ext uri="{FF2B5EF4-FFF2-40B4-BE49-F238E27FC236}">
                <a16:creationId xmlns:a16="http://schemas.microsoft.com/office/drawing/2014/main" id="{D77C6FA5-3E9A-E5CD-5D86-4EB83F9247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473639F9-B5E4-22A8-04BE-BE7AAC6598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83A6FBD9-D7D9-8AA9-2969-C09AF55996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529867C-DA96-4A77-B8AD-C409701B8723}"/>
              </a:ext>
            </a:extLst>
          </p:cNvPr>
          <p:cNvSpPr>
            <a:spLocks noGrp="1"/>
          </p:cNvSpPr>
          <p:nvPr>
            <p:ph type="title"/>
          </p:nvPr>
        </p:nvSpPr>
        <p:spPr>
          <a:xfrm>
            <a:off x="1981200" y="-699"/>
            <a:ext cx="7543800" cy="1295400"/>
          </a:xfrm>
        </p:spPr>
        <p:txBody>
          <a:bodyPr/>
          <a:lstStyle/>
          <a:p>
            <a:pPr algn="ctr"/>
            <a:r>
              <a:rPr lang="en-US" altLang="en-US" sz="3600"/>
              <a:t>Broker Architecture</a:t>
            </a:r>
          </a:p>
        </p:txBody>
      </p:sp>
      <p:sp>
        <p:nvSpPr>
          <p:cNvPr id="34819" name="Content Placeholder 2">
            <a:extLst>
              <a:ext uri="{FF2B5EF4-FFF2-40B4-BE49-F238E27FC236}">
                <a16:creationId xmlns:a16="http://schemas.microsoft.com/office/drawing/2014/main" id="{70C41CB1-DBE9-4C23-B907-E7B0D6B0B2D1}"/>
              </a:ext>
            </a:extLst>
          </p:cNvPr>
          <p:cNvSpPr>
            <a:spLocks noGrp="1"/>
          </p:cNvSpPr>
          <p:nvPr>
            <p:ph idx="1"/>
          </p:nvPr>
        </p:nvSpPr>
        <p:spPr>
          <a:xfrm>
            <a:off x="511728" y="1266737"/>
            <a:ext cx="11190914" cy="5051571"/>
          </a:xfrm>
        </p:spPr>
        <p:txBody>
          <a:bodyPr>
            <a:normAutofit/>
          </a:bodyPr>
          <a:lstStyle/>
          <a:p>
            <a:pPr algn="just"/>
            <a:r>
              <a:rPr lang="en-US" altLang="en-US" sz="2400"/>
              <a:t>The central component of the</a:t>
            </a:r>
            <a:r>
              <a:rPr lang="en-US" altLang="en-US" sz="2400" b="1" i="1"/>
              <a:t> </a:t>
            </a:r>
            <a:r>
              <a:rPr lang="en-US" altLang="en-US" sz="2400"/>
              <a:t>broker</a:t>
            </a:r>
            <a:r>
              <a:rPr lang="en-US" altLang="en-US" sz="2400" b="1" i="1"/>
              <a:t> </a:t>
            </a:r>
            <a:r>
              <a:rPr lang="en-US" altLang="en-US" sz="2400"/>
              <a:t>architecture is a broker that serves various users and has access to several public cloud infrastructures. A simple broker should be able to deploy virtual resources in the cloud as selected by the user.</a:t>
            </a:r>
          </a:p>
          <a:p>
            <a:pPr algn="just"/>
            <a:endParaRPr lang="en-US" altLang="en-US" sz="2400" b="1" i="1"/>
          </a:p>
          <a:p>
            <a:pPr algn="just"/>
            <a:r>
              <a:rPr lang="en-US" altLang="en-US" sz="2400"/>
              <a:t>An advanced broker offering service management capabilities could make scheduling decisions based on optimization criteria such as cost, performance, or energy consumption to automatically deploy virtual user service in the most suitable cloud, or it could even distribute the service components across multiple clouds. This architecture is also loosely coupled since public clouds typically do not allow advanced control over the deployed virtual resources. </a:t>
            </a:r>
          </a:p>
          <a:p>
            <a:pPr algn="just"/>
            <a:endParaRPr lang="en-US" altLang="en-US" sz="2400" b="1" i="1"/>
          </a:p>
          <a:p>
            <a:pPr algn="just"/>
            <a:r>
              <a:rPr lang="en-US" altLang="en-US" sz="2400"/>
              <a:t>Brokering is the most common federation scenario. Examples include </a:t>
            </a:r>
            <a:r>
              <a:rPr lang="en-US" altLang="en-US" sz="2400" err="1"/>
              <a:t>BonFIRE</a:t>
            </a:r>
            <a:r>
              <a:rPr lang="en-US" altLang="en-US" sz="2400"/>
              <a:t> (www.bonfire-project.eu), Open Cirrus, and </a:t>
            </a:r>
            <a:r>
              <a:rPr lang="en-US" altLang="en-US" sz="2400" err="1"/>
              <a:t>FutureGrid</a:t>
            </a:r>
            <a:r>
              <a:rPr lang="en-US" altLang="en-US" sz="2400"/>
              <a:t> (</a:t>
            </a:r>
            <a:r>
              <a:rPr lang="en-US" altLang="en-US" sz="2400">
                <a:hlinkClick r:id="rId3"/>
              </a:rPr>
              <a:t>http://futuregrid.org</a:t>
            </a:r>
            <a:r>
              <a:rPr lang="en-US" altLang="en-US" sz="2400"/>
              <a:t>).</a:t>
            </a:r>
          </a:p>
        </p:txBody>
      </p:sp>
      <p:sp>
        <p:nvSpPr>
          <p:cNvPr id="2" name="Segnaposto data 1">
            <a:extLst>
              <a:ext uri="{FF2B5EF4-FFF2-40B4-BE49-F238E27FC236}">
                <a16:creationId xmlns:a16="http://schemas.microsoft.com/office/drawing/2014/main" id="{72020E43-4967-2278-FE45-BDBE8F60C6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a:extLst>
              <a:ext uri="{FF2B5EF4-FFF2-40B4-BE49-F238E27FC236}">
                <a16:creationId xmlns:a16="http://schemas.microsoft.com/office/drawing/2014/main" id="{63996EBF-6501-0F6D-D048-2059D995F2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4" name="Segnaposto numero diapositiva 3">
            <a:extLst>
              <a:ext uri="{FF2B5EF4-FFF2-40B4-BE49-F238E27FC236}">
                <a16:creationId xmlns:a16="http://schemas.microsoft.com/office/drawing/2014/main" id="{24203C74-5D1E-FD42-FF78-1DBEAEFDD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838200" y="147011"/>
            <a:ext cx="10515600" cy="1325563"/>
          </a:xfrm>
        </p:spPr>
        <p:txBody>
          <a:bodyPr/>
          <a:lstStyle/>
          <a:p>
            <a:r>
              <a:rPr lang="it-IT"/>
              <a:t>INFN Cloud</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491236"/>
            <a:ext cx="11509695" cy="4704389"/>
          </a:xfrm>
        </p:spPr>
        <p:txBody>
          <a:bodyPr anchor="ctr">
            <a:normAutofit/>
          </a:bodyPr>
          <a:lstStyle/>
          <a:p>
            <a:r>
              <a:rPr lang="it-IT" sz="3200"/>
              <a:t>È un mix (la somma) di due approcci diversi: </a:t>
            </a:r>
          </a:p>
          <a:p>
            <a:pPr lvl="1"/>
            <a:r>
              <a:rPr lang="it-IT" sz="2800" err="1"/>
              <a:t>Tightly</a:t>
            </a:r>
            <a:r>
              <a:rPr lang="it-IT" sz="2800"/>
              <a:t> </a:t>
            </a:r>
            <a:r>
              <a:rPr lang="it-IT" sz="2800" err="1"/>
              <a:t>Coupled</a:t>
            </a:r>
            <a:r>
              <a:rPr lang="it-IT" sz="2800"/>
              <a:t> Federation</a:t>
            </a:r>
          </a:p>
          <a:p>
            <a:pPr lvl="2"/>
            <a:r>
              <a:rPr lang="it-IT" sz="2400"/>
              <a:t>Lo chiameremo INFN-</a:t>
            </a:r>
            <a:r>
              <a:rPr lang="it-IT" sz="2400" err="1"/>
              <a:t>Backbone</a:t>
            </a:r>
            <a:endParaRPr lang="it-IT" sz="2400"/>
          </a:p>
          <a:p>
            <a:pPr lvl="1"/>
            <a:r>
              <a:rPr lang="it-IT" sz="2800" err="1"/>
              <a:t>Loosely</a:t>
            </a:r>
            <a:r>
              <a:rPr lang="it-IT" sz="2800"/>
              <a:t> </a:t>
            </a:r>
            <a:r>
              <a:rPr lang="it-IT" sz="2800" err="1"/>
              <a:t>Coupled</a:t>
            </a:r>
            <a:r>
              <a:rPr lang="it-IT" sz="2800"/>
              <a:t> Federation</a:t>
            </a:r>
          </a:p>
          <a:p>
            <a:pPr lvl="2"/>
            <a:r>
              <a:rPr lang="it-IT" sz="2400"/>
              <a:t>Cloud Federate via Layer PaaS</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82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74" y="1006736"/>
            <a:ext cx="3148667" cy="1019908"/>
          </a:xfrm>
        </p:spPr>
        <p:txBody>
          <a:bodyPr>
            <a:normAutofit fontScale="90000"/>
          </a:bodyPr>
          <a:lstStyle/>
          <a:p>
            <a:r>
              <a:rPr lang="en-GB" b="1"/>
              <a:t>INFN Cloud</a:t>
            </a:r>
            <a:br>
              <a:rPr lang="en-GB" b="1"/>
            </a:br>
            <a:r>
              <a:rPr lang="en-GB" b="1"/>
              <a:t>Federation approach</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50A53-50C5-684D-90C7-6825C0931F4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ombo 5"/>
          <p:cNvSpPr/>
          <p:nvPr/>
        </p:nvSpPr>
        <p:spPr>
          <a:xfrm>
            <a:off x="8761733" y="2573114"/>
            <a:ext cx="2994552" cy="135745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Docker </a:t>
            </a:r>
            <a:r>
              <a:rPr kumimoji="0" lang="it-IT" sz="1800" b="1" i="0" u="none" strike="noStrike" kern="1200" cap="none" spc="0" normalizeH="0" baseline="0" noProof="0" err="1">
                <a:ln>
                  <a:noFill/>
                </a:ln>
                <a:solidFill>
                  <a:prstClr val="white"/>
                </a:solidFill>
                <a:effectLst/>
                <a:uLnTx/>
                <a:uFillTx/>
                <a:latin typeface="Calibri" panose="020F0502020204030204"/>
                <a:ea typeface="+mn-ea"/>
                <a:cs typeface="+mn-cs"/>
              </a:rPr>
              <a:t>Orchestrators</a:t>
            </a:r>
            <a:endParaRPr kumimoji="0" lang="it-IT"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it-IT" sz="1800" b="1" i="0" u="none" strike="noStrike" kern="1200" cap="none" spc="0" normalizeH="0" baseline="0" noProof="0" err="1">
                <a:ln>
                  <a:noFill/>
                </a:ln>
                <a:solidFill>
                  <a:prstClr val="white"/>
                </a:solidFill>
                <a:effectLst/>
                <a:uLnTx/>
                <a:uFillTx/>
                <a:latin typeface="Calibri" panose="020F0502020204030204"/>
                <a:ea typeface="+mn-ea"/>
                <a:cs typeface="+mn-cs"/>
              </a:rPr>
              <a:t>Mesos</a:t>
            </a: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8" name="Nuvola 7"/>
          <p:cNvSpPr/>
          <p:nvPr/>
        </p:nvSpPr>
        <p:spPr>
          <a:xfrm>
            <a:off x="4366490" y="3056445"/>
            <a:ext cx="2689411" cy="1519518"/>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err="1">
                <a:ln>
                  <a:noFill/>
                </a:ln>
                <a:solidFill>
                  <a:prstClr val="white"/>
                </a:solidFill>
                <a:effectLst/>
                <a:uLnTx/>
                <a:uFillTx/>
                <a:latin typeface="Calibri" panose="020F0502020204030204"/>
                <a:ea typeface="+mn-ea"/>
                <a:cs typeface="+mn-cs"/>
              </a:rPr>
              <a:t>PaaS</a:t>
            </a:r>
            <a:r>
              <a:rPr kumimoji="0" lang="it-IT" sz="32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err="1">
                <a:ln>
                  <a:noFill/>
                </a:ln>
                <a:solidFill>
                  <a:prstClr val="white"/>
                </a:solidFill>
                <a:effectLst/>
                <a:uLnTx/>
                <a:uFillTx/>
                <a:latin typeface="Calibri" panose="020F0502020204030204"/>
                <a:ea typeface="+mn-ea"/>
                <a:cs typeface="+mn-cs"/>
              </a:rPr>
              <a:t>Layer</a:t>
            </a:r>
            <a:endParaRPr kumimoji="0" lang="it-IT"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entagono regolare 8"/>
          <p:cNvSpPr/>
          <p:nvPr/>
        </p:nvSpPr>
        <p:spPr>
          <a:xfrm>
            <a:off x="5194554" y="5480451"/>
            <a:ext cx="1116106" cy="1129553"/>
          </a:xfrm>
          <a:prstGeom prst="pentag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entagono regolare 9"/>
          <p:cNvSpPr/>
          <p:nvPr/>
        </p:nvSpPr>
        <p:spPr>
          <a:xfrm>
            <a:off x="7297216" y="5480451"/>
            <a:ext cx="1116106" cy="1129553"/>
          </a:xfrm>
          <a:prstGeom prst="pentag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ttore 2 11"/>
          <p:cNvCxnSpPr/>
          <p:nvPr/>
        </p:nvCxnSpPr>
        <p:spPr>
          <a:xfrm>
            <a:off x="6310660" y="6045226"/>
            <a:ext cx="986556" cy="0"/>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5917103" y="4987840"/>
            <a:ext cx="17360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Infrastructure level mirror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Backbone</a:t>
            </a:r>
          </a:p>
        </p:txBody>
      </p:sp>
      <p:sp>
        <p:nvSpPr>
          <p:cNvPr id="18" name="CasellaDiTesto 17"/>
          <p:cNvSpPr txBox="1"/>
          <p:nvPr/>
        </p:nvSpPr>
        <p:spPr>
          <a:xfrm>
            <a:off x="3488723" y="1899282"/>
            <a:ext cx="3495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User level service/application deployment</a:t>
            </a:r>
          </a:p>
        </p:txBody>
      </p:sp>
      <p:cxnSp>
        <p:nvCxnSpPr>
          <p:cNvPr id="20" name="Connettore 2 19"/>
          <p:cNvCxnSpPr/>
          <p:nvPr/>
        </p:nvCxnSpPr>
        <p:spPr>
          <a:xfrm>
            <a:off x="5194554" y="2573115"/>
            <a:ext cx="307148" cy="49052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5318403" y="4472930"/>
            <a:ext cx="281548" cy="100752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p:cNvCxnSpPr>
            <a:endCxn id="10" idx="0"/>
          </p:cNvCxnSpPr>
          <p:nvPr/>
        </p:nvCxnSpPr>
        <p:spPr>
          <a:xfrm>
            <a:off x="6875803" y="4120834"/>
            <a:ext cx="979466" cy="1359617"/>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a:cxnSpLocks/>
            <a:endCxn id="6" idx="1"/>
          </p:cNvCxnSpPr>
          <p:nvPr/>
        </p:nvCxnSpPr>
        <p:spPr>
          <a:xfrm flipV="1">
            <a:off x="7055900" y="3251840"/>
            <a:ext cx="1705833" cy="326678"/>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Smile 31"/>
          <p:cNvSpPr/>
          <p:nvPr/>
        </p:nvSpPr>
        <p:spPr>
          <a:xfrm>
            <a:off x="4646186" y="714086"/>
            <a:ext cx="763871" cy="71348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Connettore 2 33"/>
          <p:cNvCxnSpPr/>
          <p:nvPr/>
        </p:nvCxnSpPr>
        <p:spPr>
          <a:xfrm>
            <a:off x="5097522" y="1436320"/>
            <a:ext cx="97032" cy="554617"/>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Pentagono regolare 8">
            <a:extLst>
              <a:ext uri="{FF2B5EF4-FFF2-40B4-BE49-F238E27FC236}">
                <a16:creationId xmlns:a16="http://schemas.microsoft.com/office/drawing/2014/main" id="{CF3A483F-2429-452E-BEC6-3E5CB8E35FF6}"/>
              </a:ext>
            </a:extLst>
          </p:cNvPr>
          <p:cNvSpPr/>
          <p:nvPr/>
        </p:nvSpPr>
        <p:spPr>
          <a:xfrm>
            <a:off x="2389588" y="5480449"/>
            <a:ext cx="1116106" cy="1129553"/>
          </a:xfrm>
          <a:prstGeom prst="pentag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Connettore 2 24">
            <a:extLst>
              <a:ext uri="{FF2B5EF4-FFF2-40B4-BE49-F238E27FC236}">
                <a16:creationId xmlns:a16="http://schemas.microsoft.com/office/drawing/2014/main" id="{3CFAF3CD-0F5D-40D0-A93E-F5F03CA483CC}"/>
              </a:ext>
            </a:extLst>
          </p:cNvPr>
          <p:cNvCxnSpPr>
            <a:cxnSpLocks/>
          </p:cNvCxnSpPr>
          <p:nvPr/>
        </p:nvCxnSpPr>
        <p:spPr>
          <a:xfrm flipH="1">
            <a:off x="2947641" y="4300849"/>
            <a:ext cx="1577027" cy="1108046"/>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4013A278-CF4B-4E50-BBFC-736A07A0823D}"/>
              </a:ext>
            </a:extLst>
          </p:cNvPr>
          <p:cNvCxnSpPr>
            <a:cxnSpLocks/>
          </p:cNvCxnSpPr>
          <p:nvPr/>
        </p:nvCxnSpPr>
        <p:spPr>
          <a:xfrm flipV="1">
            <a:off x="6096000" y="6610002"/>
            <a:ext cx="1378591" cy="5433"/>
          </a:xfrm>
          <a:prstGeom prst="straightConnector1">
            <a:avLst/>
          </a:prstGeom>
          <a:ln w="38100">
            <a:solidFill>
              <a:schemeClr val="accent3">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BB6CC3DA-39A5-4507-9EA1-49E1CA2E1EBD}"/>
              </a:ext>
            </a:extLst>
          </p:cNvPr>
          <p:cNvSpPr txBox="1"/>
          <p:nvPr/>
        </p:nvSpPr>
        <p:spPr>
          <a:xfrm>
            <a:off x="5851472" y="6215325"/>
            <a:ext cx="17360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black"/>
                </a:solidFill>
                <a:effectLst/>
                <a:uLnTx/>
                <a:uFillTx/>
                <a:latin typeface="Calibri" panose="020F0502020204030204"/>
                <a:ea typeface="+mn-ea"/>
                <a:cs typeface="+mn-cs"/>
              </a:rPr>
              <a:t>L3 VPN</a:t>
            </a:r>
          </a:p>
        </p:txBody>
      </p:sp>
      <p:sp>
        <p:nvSpPr>
          <p:cNvPr id="21" name="CasellaDiTesto 20">
            <a:extLst>
              <a:ext uri="{FF2B5EF4-FFF2-40B4-BE49-F238E27FC236}">
                <a16:creationId xmlns:a16="http://schemas.microsoft.com/office/drawing/2014/main" id="{F160E27B-09C1-4FD2-987C-C3B196A23FC3}"/>
              </a:ext>
            </a:extLst>
          </p:cNvPr>
          <p:cNvSpPr txBox="1"/>
          <p:nvPr/>
        </p:nvSpPr>
        <p:spPr>
          <a:xfrm>
            <a:off x="1396830" y="5207352"/>
            <a:ext cx="17360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Federated IaaS</a:t>
            </a:r>
          </a:p>
        </p:txBody>
      </p:sp>
      <p:sp>
        <p:nvSpPr>
          <p:cNvPr id="31" name="Pentagono regolare 8">
            <a:extLst>
              <a:ext uri="{FF2B5EF4-FFF2-40B4-BE49-F238E27FC236}">
                <a16:creationId xmlns:a16="http://schemas.microsoft.com/office/drawing/2014/main" id="{C68FBF2F-827A-4438-B9C9-3620538F98C1}"/>
              </a:ext>
            </a:extLst>
          </p:cNvPr>
          <p:cNvSpPr/>
          <p:nvPr/>
        </p:nvSpPr>
        <p:spPr>
          <a:xfrm>
            <a:off x="318903" y="3829214"/>
            <a:ext cx="1116106" cy="1129553"/>
          </a:xfrm>
          <a:prstGeom prst="pentagon">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sellaDiTesto 34">
            <a:extLst>
              <a:ext uri="{FF2B5EF4-FFF2-40B4-BE49-F238E27FC236}">
                <a16:creationId xmlns:a16="http://schemas.microsoft.com/office/drawing/2014/main" id="{82D361A1-FDDA-4D99-B2D1-C8E4D44B66D4}"/>
              </a:ext>
            </a:extLst>
          </p:cNvPr>
          <p:cNvSpPr txBox="1"/>
          <p:nvPr/>
        </p:nvSpPr>
        <p:spPr>
          <a:xfrm>
            <a:off x="641820" y="3509236"/>
            <a:ext cx="17360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Federated IaaS</a:t>
            </a:r>
          </a:p>
        </p:txBody>
      </p:sp>
      <p:cxnSp>
        <p:nvCxnSpPr>
          <p:cNvPr id="40" name="Connettore 2 39">
            <a:extLst>
              <a:ext uri="{FF2B5EF4-FFF2-40B4-BE49-F238E27FC236}">
                <a16:creationId xmlns:a16="http://schemas.microsoft.com/office/drawing/2014/main" id="{395F5834-5CD5-45E2-B3FA-B426D1307682}"/>
              </a:ext>
            </a:extLst>
          </p:cNvPr>
          <p:cNvCxnSpPr>
            <a:cxnSpLocks/>
            <a:stCxn id="8" idx="2"/>
          </p:cNvCxnSpPr>
          <p:nvPr/>
        </p:nvCxnSpPr>
        <p:spPr>
          <a:xfrm flipH="1">
            <a:off x="1435010" y="3816204"/>
            <a:ext cx="2939822" cy="577787"/>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egnaposto data 2">
            <a:extLst>
              <a:ext uri="{FF2B5EF4-FFF2-40B4-BE49-F238E27FC236}">
                <a16:creationId xmlns:a16="http://schemas.microsoft.com/office/drawing/2014/main" id="{CA7570B6-D23B-E758-6E28-0B5856280D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piè di pagina 6">
            <a:extLst>
              <a:ext uri="{FF2B5EF4-FFF2-40B4-BE49-F238E27FC236}">
                <a16:creationId xmlns:a16="http://schemas.microsoft.com/office/drawing/2014/main" id="{E9B109C8-6DC3-9D1A-CD9D-18E721D6E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3552860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74" y="1006736"/>
            <a:ext cx="3148667" cy="1019908"/>
          </a:xfrm>
        </p:spPr>
        <p:txBody>
          <a:bodyPr>
            <a:normAutofit fontScale="90000"/>
          </a:bodyPr>
          <a:lstStyle/>
          <a:p>
            <a:r>
              <a:rPr lang="en-GB" b="1"/>
              <a:t>INFN Cloud</a:t>
            </a:r>
            <a:br>
              <a:rPr lang="en-GB" b="1"/>
            </a:br>
            <a:r>
              <a:rPr lang="en-GB" b="1"/>
              <a:t>Federation approach</a:t>
            </a:r>
          </a:p>
        </p:txBody>
      </p:sp>
      <p:sp>
        <p:nvSpPr>
          <p:cNvPr id="3" name="Titolo 2">
            <a:extLst>
              <a:ext uri="{FF2B5EF4-FFF2-40B4-BE49-F238E27FC236}">
                <a16:creationId xmlns:a16="http://schemas.microsoft.com/office/drawing/2014/main" id="{06D76C0A-64AB-4B7B-85C5-378A89D1F288}"/>
              </a:ext>
            </a:extLst>
          </p:cNvPr>
          <p:cNvSpPr txBox="1">
            <a:spLocks/>
          </p:cNvSpPr>
          <p:nvPr/>
        </p:nvSpPr>
        <p:spPr>
          <a:xfrm>
            <a:off x="2765760" y="404582"/>
            <a:ext cx="4326673" cy="993531"/>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a:ln w="3175" cmpd="sng">
                  <a:noFill/>
                </a:ln>
                <a:solidFill>
                  <a:prstClr val="black"/>
                </a:solidFill>
                <a:effectLst/>
                <a:uLnTx/>
                <a:uFillTx/>
                <a:latin typeface="Calibri Light" panose="020F0302020204030204"/>
                <a:ea typeface="+mj-ea"/>
                <a:cs typeface="+mj-cs"/>
              </a:rPr>
              <a:t>Swift highlight </a:t>
            </a:r>
          </a:p>
        </p:txBody>
      </p:sp>
      <p:pic>
        <p:nvPicPr>
          <p:cNvPr id="5" name="Immagine 4">
            <a:extLst>
              <a:ext uri="{FF2B5EF4-FFF2-40B4-BE49-F238E27FC236}">
                <a16:creationId xmlns:a16="http://schemas.microsoft.com/office/drawing/2014/main" id="{246393F5-F3C7-4510-887C-DE03082810FC}"/>
              </a:ext>
            </a:extLst>
          </p:cNvPr>
          <p:cNvPicPr>
            <a:picLocks noChangeAspect="1"/>
          </p:cNvPicPr>
          <p:nvPr/>
        </p:nvPicPr>
        <p:blipFill>
          <a:blip r:embed="rId2"/>
          <a:stretch>
            <a:fillRect/>
          </a:stretch>
        </p:blipFill>
        <p:spPr>
          <a:xfrm>
            <a:off x="703296" y="2902105"/>
            <a:ext cx="3008765" cy="3858503"/>
          </a:xfrm>
          <a:prstGeom prst="rect">
            <a:avLst/>
          </a:prstGeom>
        </p:spPr>
      </p:pic>
      <p:pic>
        <p:nvPicPr>
          <p:cNvPr id="7" name="Immagine 6">
            <a:extLst>
              <a:ext uri="{FF2B5EF4-FFF2-40B4-BE49-F238E27FC236}">
                <a16:creationId xmlns:a16="http://schemas.microsoft.com/office/drawing/2014/main" id="{FD4D3675-CF53-418E-B5FB-BB553E758487}"/>
              </a:ext>
            </a:extLst>
          </p:cNvPr>
          <p:cNvPicPr>
            <a:picLocks noChangeAspect="1"/>
          </p:cNvPicPr>
          <p:nvPr/>
        </p:nvPicPr>
        <p:blipFill>
          <a:blip r:embed="rId3"/>
          <a:stretch>
            <a:fillRect/>
          </a:stretch>
        </p:blipFill>
        <p:spPr>
          <a:xfrm>
            <a:off x="4374561" y="3405497"/>
            <a:ext cx="7046059" cy="3371682"/>
          </a:xfrm>
          <a:prstGeom prst="rect">
            <a:avLst/>
          </a:prstGeom>
        </p:spPr>
      </p:pic>
      <p:pic>
        <p:nvPicPr>
          <p:cNvPr id="11" name="Immagine 10">
            <a:extLst>
              <a:ext uri="{FF2B5EF4-FFF2-40B4-BE49-F238E27FC236}">
                <a16:creationId xmlns:a16="http://schemas.microsoft.com/office/drawing/2014/main" id="{2E10866C-7063-45CC-89E1-8BB7CB8BDF5D}"/>
              </a:ext>
            </a:extLst>
          </p:cNvPr>
          <p:cNvPicPr>
            <a:picLocks noChangeAspect="1"/>
          </p:cNvPicPr>
          <p:nvPr/>
        </p:nvPicPr>
        <p:blipFill>
          <a:blip r:embed="rId4"/>
          <a:stretch>
            <a:fillRect/>
          </a:stretch>
        </p:blipFill>
        <p:spPr>
          <a:xfrm>
            <a:off x="8872468" y="901348"/>
            <a:ext cx="1793488" cy="2451100"/>
          </a:xfrm>
          <a:prstGeom prst="rect">
            <a:avLst/>
          </a:prstGeom>
        </p:spPr>
      </p:pic>
      <p:sp>
        <p:nvSpPr>
          <p:cNvPr id="4" name="Segnaposto data 3">
            <a:extLst>
              <a:ext uri="{FF2B5EF4-FFF2-40B4-BE49-F238E27FC236}">
                <a16:creationId xmlns:a16="http://schemas.microsoft.com/office/drawing/2014/main" id="{A28AE53C-5F5C-E956-92A8-6003FFA424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B073B4E8-F6EB-313E-6B36-8945B91EAB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8" name="Segnaposto numero diapositiva 7">
            <a:extLst>
              <a:ext uri="{FF2B5EF4-FFF2-40B4-BE49-F238E27FC236}">
                <a16:creationId xmlns:a16="http://schemas.microsoft.com/office/drawing/2014/main" id="{747023DC-919D-3C7B-552B-9F01151EB5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8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838200" y="147011"/>
            <a:ext cx="10515600" cy="1325563"/>
          </a:xfrm>
        </p:spPr>
        <p:txBody>
          <a:bodyPr/>
          <a:lstStyle/>
          <a:p>
            <a:r>
              <a:rPr lang="it-IT"/>
              <a:t>INFN Cloud: modello di Federazione</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491236"/>
            <a:ext cx="11509695" cy="4704389"/>
          </a:xfrm>
        </p:spPr>
        <p:txBody>
          <a:bodyPr anchor="t">
            <a:normAutofit/>
          </a:bodyPr>
          <a:lstStyle/>
          <a:p>
            <a:r>
              <a:rPr lang="it-IT" sz="2400"/>
              <a:t>La federazione «</a:t>
            </a:r>
            <a:r>
              <a:rPr lang="it-IT" sz="2400" err="1"/>
              <a:t>Loosely</a:t>
            </a:r>
            <a:r>
              <a:rPr lang="it-IT" sz="2400"/>
              <a:t> </a:t>
            </a:r>
            <a:r>
              <a:rPr lang="it-IT" sz="2400" err="1"/>
              <a:t>Coupled</a:t>
            </a:r>
            <a:r>
              <a:rPr lang="it-IT" sz="2400"/>
              <a:t>» permette di: </a:t>
            </a:r>
          </a:p>
          <a:p>
            <a:pPr lvl="1"/>
            <a:r>
              <a:rPr lang="it-IT" sz="2000"/>
              <a:t>Avere una buona indipendenza nei singoli siti per quanto riguarda la gestione di </a:t>
            </a:r>
            <a:r>
              <a:rPr lang="it-IT" sz="2000" err="1"/>
              <a:t>hw</a:t>
            </a:r>
            <a:r>
              <a:rPr lang="it-IT" sz="2000"/>
              <a:t> e </a:t>
            </a:r>
            <a:r>
              <a:rPr lang="it-IT" sz="2000" err="1"/>
              <a:t>sw</a:t>
            </a:r>
            <a:r>
              <a:rPr lang="it-IT" sz="2000"/>
              <a:t> </a:t>
            </a:r>
            <a:r>
              <a:rPr lang="it-IT" sz="2000" err="1"/>
              <a:t>stack</a:t>
            </a:r>
            <a:r>
              <a:rPr lang="it-IT" sz="2000"/>
              <a:t> di cloud</a:t>
            </a:r>
          </a:p>
          <a:p>
            <a:pPr lvl="2"/>
            <a:r>
              <a:rPr lang="it-IT" sz="1600"/>
              <a:t>Siamo riusciti a federare non solo </a:t>
            </a:r>
            <a:r>
              <a:rPr lang="it-IT" sz="1600" err="1"/>
              <a:t>OpenStack</a:t>
            </a:r>
            <a:r>
              <a:rPr lang="it-IT" sz="1600"/>
              <a:t>, ma anche </a:t>
            </a:r>
            <a:r>
              <a:rPr lang="it-IT" sz="1600" err="1"/>
              <a:t>OpenNebula</a:t>
            </a:r>
            <a:r>
              <a:rPr lang="it-IT" sz="1600"/>
              <a:t>, AWS, Azure, </a:t>
            </a:r>
            <a:r>
              <a:rPr lang="it-IT" sz="1600" err="1"/>
              <a:t>etc</a:t>
            </a:r>
            <a:r>
              <a:rPr lang="it-IT" sz="1600"/>
              <a:t> insieme a </a:t>
            </a:r>
            <a:r>
              <a:rPr lang="it-IT" sz="1600" err="1"/>
              <a:t>Mesos</a:t>
            </a:r>
            <a:r>
              <a:rPr lang="it-IT" sz="1600"/>
              <a:t>, etc.</a:t>
            </a:r>
          </a:p>
          <a:p>
            <a:pPr lvl="1"/>
            <a:r>
              <a:rPr lang="it-IT" sz="2000"/>
              <a:t>È sufficiente individuare attentamente le </a:t>
            </a:r>
            <a:r>
              <a:rPr lang="it-IT" sz="2000" err="1"/>
              <a:t>APIs</a:t>
            </a:r>
            <a:r>
              <a:rPr lang="it-IT" sz="2000"/>
              <a:t> e le configurazioni supportate (e richieste) dal </a:t>
            </a:r>
            <a:r>
              <a:rPr lang="it-IT" sz="2000" err="1"/>
              <a:t>layer</a:t>
            </a:r>
            <a:r>
              <a:rPr lang="it-IT" sz="2000"/>
              <a:t> di federazione</a:t>
            </a:r>
          </a:p>
          <a:p>
            <a:pPr lvl="1"/>
            <a:endParaRPr lang="it-IT" sz="2000"/>
          </a:p>
          <a:p>
            <a:r>
              <a:rPr lang="it-IT" sz="2400"/>
              <a:t>È però necessario fare attenzione alle seguenti criticità (gestite a livello di PaaS e anche di IaaS): </a:t>
            </a:r>
          </a:p>
          <a:p>
            <a:pPr lvl="1"/>
            <a:r>
              <a:rPr lang="it-IT" sz="2000"/>
              <a:t>La presenza di una buona gestione delle </a:t>
            </a:r>
            <a:r>
              <a:rPr lang="it-IT" sz="2000" err="1"/>
              <a:t>SLAs</a:t>
            </a:r>
            <a:r>
              <a:rPr lang="it-IT" sz="2000"/>
              <a:t> </a:t>
            </a:r>
          </a:p>
          <a:p>
            <a:pPr lvl="1"/>
            <a:r>
              <a:rPr lang="it-IT" sz="2000"/>
              <a:t>Un buon monitoring della risorse da federare</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386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838200" y="147011"/>
            <a:ext cx="10515600" cy="1325563"/>
          </a:xfrm>
        </p:spPr>
        <p:txBody>
          <a:bodyPr/>
          <a:lstStyle/>
          <a:p>
            <a:r>
              <a:rPr lang="it-IT"/>
              <a:t>INFN Cloud: modello di Federazione</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491236"/>
            <a:ext cx="11509695" cy="4704389"/>
          </a:xfrm>
        </p:spPr>
        <p:txBody>
          <a:bodyPr anchor="t">
            <a:normAutofit/>
          </a:bodyPr>
          <a:lstStyle/>
          <a:p>
            <a:r>
              <a:rPr lang="it-IT" sz="2400"/>
              <a:t>La federazione «</a:t>
            </a:r>
            <a:r>
              <a:rPr lang="it-IT" sz="2400" err="1"/>
              <a:t>Tightly</a:t>
            </a:r>
            <a:r>
              <a:rPr lang="it-IT" sz="2400"/>
              <a:t> </a:t>
            </a:r>
            <a:r>
              <a:rPr lang="it-IT" sz="2400" err="1"/>
              <a:t>Coupled</a:t>
            </a:r>
            <a:r>
              <a:rPr lang="it-IT" sz="2400"/>
              <a:t>» permette di: </a:t>
            </a:r>
          </a:p>
          <a:p>
            <a:pPr lvl="1"/>
            <a:r>
              <a:rPr lang="it-IT" sz="2000"/>
              <a:t>Avere una replica di dati e servizi a livello di infrastruttura senza richiedere lavoro a livello applicativo</a:t>
            </a:r>
          </a:p>
          <a:p>
            <a:pPr lvl="1"/>
            <a:r>
              <a:rPr lang="it-IT" sz="2000"/>
              <a:t>Non si aggiungono </a:t>
            </a:r>
            <a:r>
              <a:rPr lang="it-IT" sz="2000" err="1"/>
              <a:t>layer</a:t>
            </a:r>
            <a:r>
              <a:rPr lang="it-IT" sz="2000"/>
              <a:t> aggiuntivi richiesti per il funzionamento</a:t>
            </a:r>
          </a:p>
          <a:p>
            <a:pPr lvl="1"/>
            <a:r>
              <a:rPr lang="it-IT" sz="2000"/>
              <a:t>Le operazioni possono essere gestite in modo distribuito fra i due team di lavoro</a:t>
            </a:r>
          </a:p>
          <a:p>
            <a:pPr marL="457200" lvl="1" indent="0">
              <a:buNone/>
            </a:pPr>
            <a:endParaRPr lang="it-IT" sz="2000"/>
          </a:p>
          <a:p>
            <a:r>
              <a:rPr lang="it-IT" sz="2400"/>
              <a:t>È però necessario fare attenzione alle seguenti criticità (gestite a livello di PaaS e anche di IaaS): </a:t>
            </a:r>
          </a:p>
          <a:p>
            <a:pPr lvl="1"/>
            <a:r>
              <a:rPr lang="it-IT" sz="2000"/>
              <a:t>I siti devono avere un elevato livello di trust </a:t>
            </a:r>
          </a:p>
          <a:p>
            <a:pPr lvl="1"/>
            <a:r>
              <a:rPr lang="it-IT" sz="2000"/>
              <a:t>È necessario che il </a:t>
            </a:r>
            <a:r>
              <a:rPr lang="it-IT" sz="2000" err="1"/>
              <a:t>sw</a:t>
            </a:r>
            <a:r>
              <a:rPr lang="it-IT" sz="2000"/>
              <a:t> </a:t>
            </a:r>
            <a:r>
              <a:rPr lang="it-IT" sz="2000" err="1"/>
              <a:t>stack</a:t>
            </a:r>
            <a:r>
              <a:rPr lang="it-IT" sz="2000"/>
              <a:t> sia perfettamente allineato</a:t>
            </a:r>
          </a:p>
          <a:p>
            <a:pPr lvl="1"/>
            <a:r>
              <a:rPr lang="it-IT" sz="2000"/>
              <a:t>I team che si occupano delle risorse devono avere un buon coordinamento</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077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838200" y="147011"/>
            <a:ext cx="10515600" cy="1325563"/>
          </a:xfrm>
        </p:spPr>
        <p:txBody>
          <a:bodyPr/>
          <a:lstStyle/>
          <a:p>
            <a:r>
              <a:rPr lang="it-IT"/>
              <a:t>INFN Cloud: Modello di PaaS</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491236"/>
            <a:ext cx="11509695" cy="4704389"/>
          </a:xfrm>
        </p:spPr>
        <p:txBody>
          <a:bodyPr anchor="t">
            <a:normAutofit/>
          </a:bodyPr>
          <a:lstStyle/>
          <a:p>
            <a:r>
              <a:rPr lang="it-IT" sz="2400"/>
              <a:t>SDK-like: PaaS come un toolkit in cui sviluppare codice in una serie di linguaggi supportati dal cloud provider</a:t>
            </a:r>
          </a:p>
          <a:p>
            <a:endParaRPr lang="it-IT" sz="2400"/>
          </a:p>
          <a:p>
            <a:r>
              <a:rPr lang="it-IT" sz="2400" err="1"/>
              <a:t>automation</a:t>
            </a:r>
            <a:r>
              <a:rPr lang="it-IT" sz="2400"/>
              <a:t>-like: PaaS con un set  di servizi già pronti che possono essere usati:</a:t>
            </a:r>
          </a:p>
          <a:p>
            <a:pPr lvl="1"/>
            <a:r>
              <a:rPr lang="it-IT" sz="2000"/>
              <a:t>Per sviluppare applicazioni</a:t>
            </a:r>
          </a:p>
          <a:p>
            <a:pPr lvl="1"/>
            <a:r>
              <a:rPr lang="it-IT" sz="2000"/>
              <a:t>Per </a:t>
            </a:r>
            <a:r>
              <a:rPr lang="it-IT" sz="2000" err="1"/>
              <a:t>deployare</a:t>
            </a:r>
            <a:r>
              <a:rPr lang="it-IT" sz="2000"/>
              <a:t> servizi</a:t>
            </a:r>
          </a:p>
          <a:p>
            <a:pPr lvl="1"/>
            <a:r>
              <a:rPr lang="it-IT" sz="2000"/>
              <a:t>Per automatizzare il deployment di servizi e applicazioni</a:t>
            </a:r>
          </a:p>
          <a:p>
            <a:pPr lvl="1"/>
            <a:endParaRPr lang="it-IT" sz="2000"/>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4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009"/>
            <a:ext cx="8869680" cy="1573268"/>
          </a:xfrm>
        </p:spPr>
        <p:txBody>
          <a:bodyPr/>
          <a:lstStyle/>
          <a:p>
            <a:r>
              <a:rPr lang="en-US" dirty="0" err="1"/>
              <a:t>Cos’è</a:t>
            </a:r>
            <a:r>
              <a:rPr lang="en-US" dirty="0"/>
              <a:t> </a:t>
            </a:r>
            <a:r>
              <a:rPr lang="en-US" dirty="0" err="1"/>
              <a:t>il</a:t>
            </a:r>
            <a:r>
              <a:rPr lang="en-US" dirty="0"/>
              <a:t> </a:t>
            </a:r>
            <a:r>
              <a:rPr lang="en-US" dirty="0" err="1"/>
              <a:t>calcolo</a:t>
            </a:r>
            <a:r>
              <a:rPr lang="en-US" dirty="0"/>
              <a:t> </a:t>
            </a:r>
            <a:r>
              <a:rPr lang="en-US" dirty="0" err="1"/>
              <a:t>distribuito</a:t>
            </a:r>
            <a:r>
              <a:rPr lang="en-US" dirty="0"/>
              <a:t>?</a:t>
            </a:r>
          </a:p>
        </p:txBody>
      </p:sp>
      <p:sp>
        <p:nvSpPr>
          <p:cNvPr id="3" name="Content Placeholder 2"/>
          <p:cNvSpPr>
            <a:spLocks noGrp="1"/>
          </p:cNvSpPr>
          <p:nvPr>
            <p:ph idx="1"/>
          </p:nvPr>
        </p:nvSpPr>
        <p:spPr>
          <a:xfrm>
            <a:off x="189914" y="1737360"/>
            <a:ext cx="11711354" cy="4765040"/>
          </a:xfrm>
        </p:spPr>
        <p:txBody>
          <a:bodyPr>
            <a:normAutofit/>
          </a:bodyPr>
          <a:lstStyle/>
          <a:p>
            <a:r>
              <a:rPr lang="it-IT" dirty="0"/>
              <a:t>Il calcolo distribuito è un campo dell'informatica che studia i sistemi distribuiti. </a:t>
            </a:r>
          </a:p>
          <a:p>
            <a:r>
              <a:rPr lang="it-IT" dirty="0"/>
              <a:t>Un sistema distribuito consiste in tanti ed autonomi computer che comunicano attraverso una rete. </a:t>
            </a:r>
          </a:p>
          <a:p>
            <a:r>
              <a:rPr lang="it-IT" dirty="0"/>
              <a:t>I computer interagiscono tra loro al fine di raggiungere un obiettivo comune.</a:t>
            </a:r>
          </a:p>
          <a:p>
            <a:r>
              <a:rPr lang="it-IT" dirty="0"/>
              <a:t>Il calcolo distribuito si riferisce all'uso di sistemi distribuiti per risolvere problemi computazionali. </a:t>
            </a:r>
          </a:p>
          <a:p>
            <a:r>
              <a:rPr lang="it-IT" dirty="0"/>
              <a:t>Nel calcolo distribuito, un problema è diviso in molti compiti ognuno dei quali è risolto da un singolo computer.</a:t>
            </a:r>
          </a:p>
        </p:txBody>
      </p:sp>
      <p:sp>
        <p:nvSpPr>
          <p:cNvPr id="4" name="Slide Number Placeholder 3"/>
          <p:cNvSpPr>
            <a:spLocks noGrp="1"/>
          </p:cNvSpPr>
          <p:nvPr>
            <p:ph type="sldNum" sz="quarter" idx="12"/>
          </p:nvPr>
        </p:nvSpPr>
        <p:spPr/>
        <p:txBody>
          <a:bodyPr/>
          <a:lstStyle/>
          <a:p>
            <a:fld id="{0EF34559-19B5-334C-9438-BC3902550584}" type="slidenum">
              <a:rPr lang="en-US" smtClean="0"/>
              <a:t>6</a:t>
            </a:fld>
            <a:endParaRPr lang="en-US"/>
          </a:p>
        </p:txBody>
      </p:sp>
    </p:spTree>
    <p:extLst>
      <p:ext uri="{BB962C8B-B14F-4D97-AF65-F5344CB8AC3E}">
        <p14:creationId xmlns:p14="http://schemas.microsoft.com/office/powerpoint/2010/main" val="3677881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369115" y="147011"/>
            <a:ext cx="10058401" cy="1325563"/>
          </a:xfrm>
        </p:spPr>
        <p:txBody>
          <a:bodyPr>
            <a:normAutofit/>
          </a:bodyPr>
          <a:lstStyle/>
          <a:p>
            <a:r>
              <a:rPr lang="it-IT" sz="4000"/>
              <a:t>INFN Cloud: Caratteristiche dei modelli di PaaS</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199626"/>
            <a:ext cx="11509695" cy="5156724"/>
          </a:xfrm>
        </p:spPr>
        <p:txBody>
          <a:bodyPr anchor="t">
            <a:normAutofit fontScale="92500" lnSpcReduction="10000"/>
          </a:bodyPr>
          <a:lstStyle/>
          <a:p>
            <a:r>
              <a:rPr lang="it-IT" sz="2400" dirty="0"/>
              <a:t>SDK-like:</a:t>
            </a:r>
          </a:p>
          <a:p>
            <a:pPr lvl="1"/>
            <a:r>
              <a:rPr lang="it-IT" sz="2000" dirty="0"/>
              <a:t>PRO:</a:t>
            </a:r>
          </a:p>
          <a:p>
            <a:pPr lvl="2"/>
            <a:r>
              <a:rPr lang="it-IT" dirty="0"/>
              <a:t>Se il linguaggio è quello dell’applicazione di interesse, il </a:t>
            </a:r>
            <a:r>
              <a:rPr lang="it-IT" dirty="0" err="1"/>
              <a:t>porting</a:t>
            </a:r>
            <a:r>
              <a:rPr lang="it-IT" dirty="0"/>
              <a:t> è facile è la piattaforma pensa a tutto </a:t>
            </a:r>
          </a:p>
          <a:p>
            <a:pPr lvl="1"/>
            <a:r>
              <a:rPr lang="it-IT" sz="2000" dirty="0"/>
              <a:t>Contro: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Spesso sono funzionalità/librerie proprietarie da usare per ottenere il massimo dalla piattaforma.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Se l’applicazione usasse un linguaggio diverso da quello supportato non esiste modo di fare il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porting</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l’applicazione va riscritta.</a:t>
            </a:r>
          </a:p>
          <a:p>
            <a:pPr marL="914400" lvl="2" indent="0">
              <a:buNone/>
            </a:pPr>
            <a:endParaRPr lang="it-IT" sz="1600" dirty="0"/>
          </a:p>
          <a:p>
            <a:r>
              <a:rPr lang="it-IT" sz="2400" dirty="0" err="1"/>
              <a:t>automation</a:t>
            </a:r>
            <a:r>
              <a:rPr lang="it-IT" sz="2400" dirty="0"/>
              <a:t>-like:</a:t>
            </a:r>
          </a:p>
          <a:p>
            <a:pPr lvl="1"/>
            <a:r>
              <a:rPr lang="it-IT" sz="2000" dirty="0"/>
              <a:t>PRO:</a:t>
            </a:r>
          </a:p>
          <a:p>
            <a:pPr lvl="2"/>
            <a:r>
              <a:rPr lang="it-IT" dirty="0"/>
              <a:t>È molto semplice aggiungere linguaggi framework non già supportati dalla piattaforma</a:t>
            </a:r>
          </a:p>
          <a:p>
            <a:pPr lvl="2"/>
            <a:r>
              <a:rPr lang="it-IT" sz="2000" dirty="0"/>
              <a:t>È possibile or</a:t>
            </a:r>
            <a:r>
              <a:rPr lang="it-IT" dirty="0"/>
              <a:t>chestrare servizi già disponibili senza bisogno di pensate code-</a:t>
            </a:r>
            <a:r>
              <a:rPr lang="it-IT" dirty="0" err="1"/>
              <a:t>rafactoring</a:t>
            </a:r>
            <a:r>
              <a:rPr lang="it-IT" dirty="0"/>
              <a:t>.</a:t>
            </a:r>
          </a:p>
          <a:p>
            <a:pPr lvl="2"/>
            <a:r>
              <a:rPr lang="it-IT" dirty="0"/>
              <a:t>È semplice fare il </a:t>
            </a:r>
            <a:r>
              <a:rPr lang="it-IT" dirty="0" err="1"/>
              <a:t>porting</a:t>
            </a:r>
            <a:r>
              <a:rPr lang="it-IT" dirty="0"/>
              <a:t> su altri provider cloud, perché non si usano librerie o funzionalità specifiche</a:t>
            </a:r>
          </a:p>
          <a:p>
            <a:pPr lvl="1"/>
            <a:r>
              <a:rPr lang="it-IT" dirty="0"/>
              <a:t>Contro:</a:t>
            </a:r>
          </a:p>
          <a:p>
            <a:pPr lvl="2"/>
            <a:r>
              <a:rPr lang="it-IT" dirty="0"/>
              <a:t>Meno trasparente per dell’altro approccio: richiedere uno studio preventivo dello use case per trovare l’implementazione migliore per il determinato problema </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822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369115" y="147011"/>
            <a:ext cx="10058401" cy="1325563"/>
          </a:xfrm>
        </p:spPr>
        <p:txBody>
          <a:bodyPr>
            <a:normAutofit/>
          </a:bodyPr>
          <a:lstStyle/>
          <a:p>
            <a:r>
              <a:rPr lang="it-IT" sz="4000" dirty="0"/>
              <a:t>INFN Cloud: Caratteristiche dei modelli di PaaS</a:t>
            </a:r>
          </a:p>
        </p:txBody>
      </p:sp>
      <p:sp>
        <p:nvSpPr>
          <p:cNvPr id="3" name="Segnaposto contenuto 2">
            <a:extLst>
              <a:ext uri="{FF2B5EF4-FFF2-40B4-BE49-F238E27FC236}">
                <a16:creationId xmlns:a16="http://schemas.microsoft.com/office/drawing/2014/main" id="{206F380A-92E4-49F1-B58F-0535024AB793}"/>
              </a:ext>
            </a:extLst>
          </p:cNvPr>
          <p:cNvSpPr>
            <a:spLocks noGrp="1"/>
          </p:cNvSpPr>
          <p:nvPr>
            <p:ph idx="1"/>
          </p:nvPr>
        </p:nvSpPr>
        <p:spPr>
          <a:xfrm>
            <a:off x="369115" y="1702964"/>
            <a:ext cx="11509695" cy="4653385"/>
          </a:xfrm>
        </p:spPr>
        <p:txBody>
          <a:bodyPr anchor="t">
            <a:normAutofit/>
          </a:bodyPr>
          <a:lstStyle/>
          <a:p>
            <a:r>
              <a:rPr lang="it-IT" dirty="0"/>
              <a:t>INFN Cloud ha adottato un approccio a orchestrazione/automazione</a:t>
            </a:r>
          </a:p>
          <a:p>
            <a:r>
              <a:rPr lang="it-IT" dirty="0"/>
              <a:t>I servizi sono definiti da «TEMPLATE TOSCA»</a:t>
            </a:r>
          </a:p>
          <a:p>
            <a:pPr lvl="1"/>
            <a:r>
              <a:rPr lang="it-IT" sz="2800" dirty="0"/>
              <a:t>Che descrivono: </a:t>
            </a:r>
          </a:p>
          <a:p>
            <a:pPr lvl="2"/>
            <a:r>
              <a:rPr lang="it-IT" sz="2400" dirty="0"/>
              <a:t>i componenti</a:t>
            </a:r>
          </a:p>
          <a:p>
            <a:pPr lvl="2"/>
            <a:r>
              <a:rPr lang="it-IT" sz="2400" dirty="0"/>
              <a:t>Le relazioni fra i componenti</a:t>
            </a:r>
          </a:p>
          <a:p>
            <a:pPr lvl="2"/>
            <a:r>
              <a:rPr lang="it-IT" sz="2400" dirty="0"/>
              <a:t>Come installare/configurare i componenti</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803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A270B-4910-4D74-8798-6EF17FBC4FBC}"/>
              </a:ext>
            </a:extLst>
          </p:cNvPr>
          <p:cNvSpPr>
            <a:spLocks noGrp="1"/>
          </p:cNvSpPr>
          <p:nvPr>
            <p:ph type="title"/>
          </p:nvPr>
        </p:nvSpPr>
        <p:spPr>
          <a:xfrm>
            <a:off x="838200" y="96677"/>
            <a:ext cx="10515600" cy="1325563"/>
          </a:xfrm>
        </p:spPr>
        <p:txBody>
          <a:bodyPr/>
          <a:lstStyle/>
          <a:p>
            <a:r>
              <a:rPr lang="it-IT"/>
              <a:t>INFN Cloud: «Marketplace»</a:t>
            </a:r>
          </a:p>
        </p:txBody>
      </p:sp>
      <p:sp>
        <p:nvSpPr>
          <p:cNvPr id="4" name="Segnaposto data 3">
            <a:extLst>
              <a:ext uri="{FF2B5EF4-FFF2-40B4-BE49-F238E27FC236}">
                <a16:creationId xmlns:a16="http://schemas.microsoft.com/office/drawing/2014/main" id="{5DC066A5-97D4-4600-B208-2749EEE5E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6AD816CC-8482-42B4-AD3E-DBF2023E5F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egnaposto numero diapositiva 5">
            <a:extLst>
              <a:ext uri="{FF2B5EF4-FFF2-40B4-BE49-F238E27FC236}">
                <a16:creationId xmlns:a16="http://schemas.microsoft.com/office/drawing/2014/main" id="{0E607896-55C7-43D8-AA82-F59D90120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Immagine 9" descr="Immagine che contiene screenshot, monitor, schermo, computer&#10;&#10;Descrizione generata automaticamente">
            <a:extLst>
              <a:ext uri="{FF2B5EF4-FFF2-40B4-BE49-F238E27FC236}">
                <a16:creationId xmlns:a16="http://schemas.microsoft.com/office/drawing/2014/main" id="{C5647CC9-1B0D-456A-813F-BFCDF2AF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94" y="1506065"/>
            <a:ext cx="9507893" cy="4597666"/>
          </a:xfrm>
          <a:prstGeom prst="rect">
            <a:avLst/>
          </a:prstGeom>
        </p:spPr>
      </p:pic>
      <p:sp>
        <p:nvSpPr>
          <p:cNvPr id="13" name="Segnaposto contenuto 2">
            <a:extLst>
              <a:ext uri="{FF2B5EF4-FFF2-40B4-BE49-F238E27FC236}">
                <a16:creationId xmlns:a16="http://schemas.microsoft.com/office/drawing/2014/main" id="{35DBCB95-B54D-49BB-9EDD-EF03C36E4183}"/>
              </a:ext>
            </a:extLst>
          </p:cNvPr>
          <p:cNvSpPr>
            <a:spLocks noGrp="1"/>
          </p:cNvSpPr>
          <p:nvPr>
            <p:ph idx="1"/>
          </p:nvPr>
        </p:nvSpPr>
        <p:spPr>
          <a:xfrm>
            <a:off x="9773174" y="1929468"/>
            <a:ext cx="2105636" cy="4247495"/>
          </a:xfrm>
        </p:spPr>
        <p:txBody>
          <a:bodyPr/>
          <a:lstStyle/>
          <a:p>
            <a:pPr marL="0" indent="0" algn="r">
              <a:buNone/>
            </a:pPr>
            <a:r>
              <a:rPr lang="it-IT"/>
              <a:t>Se ASW ha la sua dashboard…</a:t>
            </a:r>
          </a:p>
          <a:p>
            <a:pPr marL="0" indent="0" algn="r">
              <a:buNone/>
            </a:pPr>
            <a:endParaRPr lang="it-IT"/>
          </a:p>
          <a:p>
            <a:pPr marL="0" indent="0" algn="r">
              <a:buNone/>
            </a:pPr>
            <a:endParaRPr lang="it-IT"/>
          </a:p>
          <a:p>
            <a:pPr marL="0" indent="0" algn="r">
              <a:buNone/>
            </a:pPr>
            <a:r>
              <a:rPr lang="it-IT"/>
              <a:t> cosa abbiamo in INFN Cloud??</a:t>
            </a:r>
          </a:p>
        </p:txBody>
      </p:sp>
    </p:spTree>
    <p:extLst>
      <p:ext uri="{BB962C8B-B14F-4D97-AF65-F5344CB8AC3E}">
        <p14:creationId xmlns:p14="http://schemas.microsoft.com/office/powerpoint/2010/main" val="641202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165A-E757-9F44-BF2F-FF46085FECDC}"/>
              </a:ext>
            </a:extLst>
          </p:cNvPr>
          <p:cNvSpPr>
            <a:spLocks noGrp="1"/>
          </p:cNvSpPr>
          <p:nvPr>
            <p:ph type="title"/>
          </p:nvPr>
        </p:nvSpPr>
        <p:spPr/>
        <p:txBody>
          <a:bodyPr/>
          <a:lstStyle/>
          <a:p>
            <a:r>
              <a:rPr lang="it-IT" dirty="0"/>
              <a:t>Che cosa fornisce INFN Cloud?</a:t>
            </a:r>
          </a:p>
        </p:txBody>
      </p:sp>
      <p:sp>
        <p:nvSpPr>
          <p:cNvPr id="3" name="Content Placeholder 2">
            <a:extLst>
              <a:ext uri="{FF2B5EF4-FFF2-40B4-BE49-F238E27FC236}">
                <a16:creationId xmlns:a16="http://schemas.microsoft.com/office/drawing/2014/main" id="{2A02F71A-C053-9446-96F9-D3BAB0B13508}"/>
              </a:ext>
            </a:extLst>
          </p:cNvPr>
          <p:cNvSpPr>
            <a:spLocks noGrp="1"/>
          </p:cNvSpPr>
          <p:nvPr>
            <p:ph idx="1"/>
          </p:nvPr>
        </p:nvSpPr>
        <p:spPr>
          <a:xfrm>
            <a:off x="838200" y="1447672"/>
            <a:ext cx="10515600" cy="4908677"/>
          </a:xfrm>
        </p:spPr>
        <p:txBody>
          <a:bodyPr>
            <a:normAutofit fontScale="77500" lnSpcReduction="20000"/>
          </a:bodyPr>
          <a:lstStyle/>
          <a:p>
            <a:r>
              <a:rPr lang="it-IT" dirty="0"/>
              <a:t>Un «portafoglio» di servizi che include la possibilità di istanziare:</a:t>
            </a:r>
          </a:p>
          <a:p>
            <a:pPr lvl="1"/>
            <a:r>
              <a:rPr lang="it-IT" b="1" dirty="0"/>
              <a:t>Macchine virtuali</a:t>
            </a:r>
            <a:r>
              <a:rPr lang="it-IT" dirty="0"/>
              <a:t> (VM) di differenti dimensioni e tipi, con o senza volumi esterni.</a:t>
            </a:r>
          </a:p>
          <a:p>
            <a:pPr lvl="1"/>
            <a:r>
              <a:rPr lang="it-IT" b="1" dirty="0"/>
              <a:t>Docker containers</a:t>
            </a:r>
            <a:r>
              <a:rPr lang="it-IT" dirty="0"/>
              <a:t> oppure </a:t>
            </a:r>
            <a:r>
              <a:rPr lang="it-IT" b="1" dirty="0"/>
              <a:t>applicazioni a container multipli</a:t>
            </a:r>
            <a:r>
              <a:rPr lang="it-IT" dirty="0"/>
              <a:t> definite attraverso file </a:t>
            </a:r>
            <a:r>
              <a:rPr lang="it-IT" sz="2300" dirty="0" err="1">
                <a:latin typeface="Courier New" panose="02070309020205020404" pitchFamily="49" charset="0"/>
                <a:cs typeface="Courier New" panose="02070309020205020404" pitchFamily="49" charset="0"/>
              </a:rPr>
              <a:t>docker</a:t>
            </a:r>
            <a:r>
              <a:rPr lang="it-IT" sz="2300" dirty="0">
                <a:latin typeface="Courier New" panose="02070309020205020404" pitchFamily="49" charset="0"/>
                <a:cs typeface="Courier New" panose="02070309020205020404" pitchFamily="49" charset="0"/>
              </a:rPr>
              <a:t>-compose</a:t>
            </a:r>
            <a:r>
              <a:rPr lang="it-IT" dirty="0"/>
              <a:t>.</a:t>
            </a:r>
          </a:p>
          <a:p>
            <a:pPr lvl="1"/>
            <a:r>
              <a:rPr lang="it-IT" b="1" dirty="0"/>
              <a:t>Cluster basati su orchestratori di container come </a:t>
            </a:r>
            <a:r>
              <a:rPr lang="it-IT" b="1" dirty="0" err="1"/>
              <a:t>Mesos</a:t>
            </a:r>
            <a:r>
              <a:rPr lang="it-IT" b="1" dirty="0"/>
              <a:t> e </a:t>
            </a:r>
            <a:r>
              <a:rPr lang="it-IT" b="1" dirty="0" err="1"/>
              <a:t>Kubernetes</a:t>
            </a:r>
            <a:r>
              <a:rPr lang="it-IT" dirty="0"/>
              <a:t>. Un utente può cioè chiedere autonomamente ad esempio un «cluster </a:t>
            </a:r>
            <a:r>
              <a:rPr lang="it-IT" dirty="0" err="1"/>
              <a:t>Kubernetes</a:t>
            </a:r>
            <a:r>
              <a:rPr lang="it-IT" dirty="0"/>
              <a:t> </a:t>
            </a:r>
            <a:r>
              <a:rPr lang="it-IT" dirty="0" err="1"/>
              <a:t>as</a:t>
            </a:r>
            <a:r>
              <a:rPr lang="it-IT" dirty="0"/>
              <a:t> a service» e poi utilizzarlo per istanziarvi le proprie applicazioni.</a:t>
            </a:r>
          </a:p>
          <a:p>
            <a:pPr lvl="1"/>
            <a:r>
              <a:rPr lang="it-IT" b="1" dirty="0"/>
              <a:t>Ambienti </a:t>
            </a:r>
            <a:r>
              <a:rPr lang="it-IT" b="1" dirty="0" err="1"/>
              <a:t>pre</a:t>
            </a:r>
            <a:r>
              <a:rPr lang="it-IT" b="1" dirty="0"/>
              <a:t>-configurati per data </a:t>
            </a:r>
            <a:r>
              <a:rPr lang="it-IT" b="1" dirty="0" err="1"/>
              <a:t>analytics</a:t>
            </a:r>
            <a:r>
              <a:rPr lang="it-IT" dirty="0"/>
              <a:t> (che usino es. </a:t>
            </a:r>
            <a:r>
              <a:rPr lang="it-IT" dirty="0" err="1"/>
              <a:t>Spark</a:t>
            </a:r>
            <a:r>
              <a:rPr lang="it-IT" dirty="0"/>
              <a:t> e/o </a:t>
            </a:r>
            <a:r>
              <a:rPr lang="it-IT" dirty="0" err="1"/>
              <a:t>ElasticSearch</a:t>
            </a:r>
            <a:r>
              <a:rPr lang="it-IT" dirty="0"/>
              <a:t> e </a:t>
            </a:r>
            <a:r>
              <a:rPr lang="it-IT" dirty="0" err="1"/>
              <a:t>Kibana</a:t>
            </a:r>
            <a:r>
              <a:rPr lang="it-IT" dirty="0"/>
              <a:t>, </a:t>
            </a:r>
            <a:r>
              <a:rPr lang="it-IT" dirty="0" err="1"/>
              <a:t>R</a:t>
            </a:r>
            <a:r>
              <a:rPr lang="it-IT" dirty="0"/>
              <a:t>, etc.).</a:t>
            </a:r>
          </a:p>
          <a:p>
            <a:pPr lvl="1"/>
            <a:r>
              <a:rPr lang="it-IT" dirty="0"/>
              <a:t>Soluzioni di </a:t>
            </a:r>
            <a:r>
              <a:rPr lang="it-IT" b="1" dirty="0" err="1"/>
              <a:t>storage</a:t>
            </a:r>
            <a:r>
              <a:rPr lang="it-IT" b="1" dirty="0"/>
              <a:t> a oggetti e </a:t>
            </a:r>
            <a:r>
              <a:rPr lang="it-IT" b="1" dirty="0" err="1"/>
              <a:t>posix</a:t>
            </a:r>
            <a:r>
              <a:rPr lang="it-IT" dirty="0"/>
              <a:t>, anche connesse a servizi applicativi ad alto livello; ad esempio, </a:t>
            </a:r>
            <a:r>
              <a:rPr lang="it-IT" b="1" dirty="0" err="1"/>
              <a:t>Jupyter</a:t>
            </a:r>
            <a:r>
              <a:rPr lang="it-IT" b="1" dirty="0"/>
              <a:t> Notebooks dotati di </a:t>
            </a:r>
            <a:r>
              <a:rPr lang="it-IT" b="1" dirty="0" err="1"/>
              <a:t>storage</a:t>
            </a:r>
            <a:r>
              <a:rPr lang="it-IT" b="1" dirty="0"/>
              <a:t> permanente e automaticamente replicato</a:t>
            </a:r>
            <a:r>
              <a:rPr lang="it-IT" dirty="0"/>
              <a:t>.</a:t>
            </a:r>
          </a:p>
          <a:p>
            <a:pPr lvl="1"/>
            <a:r>
              <a:rPr lang="it-IT" b="1" dirty="0"/>
              <a:t>Cluster </a:t>
            </a:r>
            <a:r>
              <a:rPr lang="it-IT" b="1" i="1" dirty="0"/>
              <a:t>dinamici</a:t>
            </a:r>
            <a:r>
              <a:rPr lang="it-IT" b="1" dirty="0"/>
              <a:t> realizzati secondo specifiche di esperimento o collaborazione</a:t>
            </a:r>
            <a:r>
              <a:rPr lang="it-IT" dirty="0"/>
              <a:t>; ad esempio, cluster con un </a:t>
            </a:r>
            <a:r>
              <a:rPr lang="it-IT" dirty="0" err="1"/>
              <a:t>HTCondor</a:t>
            </a:r>
            <a:r>
              <a:rPr lang="it-IT" dirty="0"/>
              <a:t> batch </a:t>
            </a:r>
            <a:r>
              <a:rPr lang="it-IT" dirty="0" err="1"/>
              <a:t>system</a:t>
            </a:r>
            <a:r>
              <a:rPr lang="it-IT" dirty="0"/>
              <a:t>, ambienti ottimizzati per ML con GPU, </a:t>
            </a:r>
            <a:r>
              <a:rPr lang="en-GB" dirty="0"/>
              <a:t>notebook pre-</a:t>
            </a:r>
            <a:r>
              <a:rPr lang="en-GB" dirty="0" err="1"/>
              <a:t>configurati</a:t>
            </a:r>
            <a:r>
              <a:rPr lang="en-GB" dirty="0"/>
              <a:t> con </a:t>
            </a:r>
            <a:r>
              <a:rPr lang="en-GB" dirty="0" err="1"/>
              <a:t>simulatori</a:t>
            </a:r>
            <a:r>
              <a:rPr lang="en-GB" dirty="0"/>
              <a:t> di Quantum Computing, etc.)</a:t>
            </a:r>
            <a:r>
              <a:rPr lang="it-IT" dirty="0"/>
              <a:t>.</a:t>
            </a:r>
          </a:p>
          <a:p>
            <a:pPr lvl="1"/>
            <a:r>
              <a:rPr lang="it-IT" dirty="0"/>
              <a:t>Servizi che necessitino di </a:t>
            </a:r>
            <a:r>
              <a:rPr lang="it-IT" b="1" dirty="0" err="1"/>
              <a:t>user-level</a:t>
            </a:r>
            <a:r>
              <a:rPr lang="it-IT" b="1" dirty="0"/>
              <a:t> </a:t>
            </a:r>
            <a:r>
              <a:rPr lang="it-IT" b="1" dirty="0" err="1"/>
              <a:t>encryption</a:t>
            </a:r>
            <a:r>
              <a:rPr lang="it-IT" b="1" dirty="0"/>
              <a:t> di dischi</a:t>
            </a:r>
            <a:r>
              <a:rPr lang="it-IT" dirty="0"/>
              <a:t> (sull’intera infrastruttura INFN Cloud) o dedicati al </a:t>
            </a:r>
            <a:r>
              <a:rPr lang="it-IT" b="1" dirty="0"/>
              <a:t>trattamento di dati sensibili</a:t>
            </a:r>
            <a:r>
              <a:rPr lang="it-IT" dirty="0"/>
              <a:t> (per ora solo sulla infrastruttura Cloud certificata IEC/ISO 27001 presso il CNAF).</a:t>
            </a:r>
          </a:p>
          <a:p>
            <a:r>
              <a:rPr lang="it-IT" b="1" dirty="0"/>
              <a:t>Il portafoglio di INFN Cloud può venire facilmente esteso</a:t>
            </a:r>
            <a:r>
              <a:rPr lang="it-IT" dirty="0"/>
              <a:t> a fronte di nuove esigenze, grazie ad un linguaggio ad alto livello che ci consente di riusare e comporre una serie di moduli standard («service </a:t>
            </a:r>
            <a:r>
              <a:rPr lang="it-IT" dirty="0" err="1"/>
              <a:t>composition</a:t>
            </a:r>
            <a:r>
              <a:rPr lang="it-IT" dirty="0"/>
              <a:t>»).</a:t>
            </a:r>
          </a:p>
        </p:txBody>
      </p:sp>
      <p:sp>
        <p:nvSpPr>
          <p:cNvPr id="4" name="Date Placeholder 3">
            <a:extLst>
              <a:ext uri="{FF2B5EF4-FFF2-40B4-BE49-F238E27FC236}">
                <a16:creationId xmlns:a16="http://schemas.microsoft.com/office/drawing/2014/main" id="{8A7B62F4-1CB8-B24C-B897-28248562BE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9B76E4-BC42-924F-AA64-8D200C4DBF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1800282-941D-0843-B62E-20057B5023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44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9EC58-694A-7E4B-9B54-AC921D6A3AC5}"/>
              </a:ext>
            </a:extLst>
          </p:cNvPr>
          <p:cNvSpPr>
            <a:spLocks noGrp="1"/>
          </p:cNvSpPr>
          <p:nvPr>
            <p:ph type="title"/>
          </p:nvPr>
        </p:nvSpPr>
        <p:spPr>
          <a:xfrm>
            <a:off x="99885" y="351375"/>
            <a:ext cx="10515600" cy="1325563"/>
          </a:xfrm>
        </p:spPr>
        <p:txBody>
          <a:bodyPr/>
          <a:lstStyle/>
          <a:p>
            <a:r>
              <a:rPr lang="it-IT" dirty="0"/>
              <a:t>La nuova Dashboard: </a:t>
            </a:r>
            <a:r>
              <a:rPr lang="it-IT" dirty="0">
                <a:hlinkClick r:id="rId2"/>
              </a:rPr>
              <a:t>https://my.cloud.infn.it</a:t>
            </a:r>
            <a:r>
              <a:rPr lang="it-IT" dirty="0"/>
              <a:t> </a:t>
            </a:r>
          </a:p>
        </p:txBody>
      </p:sp>
      <p:sp>
        <p:nvSpPr>
          <p:cNvPr id="4" name="Date Placeholder 3">
            <a:extLst>
              <a:ext uri="{FF2B5EF4-FFF2-40B4-BE49-F238E27FC236}">
                <a16:creationId xmlns:a16="http://schemas.microsoft.com/office/drawing/2014/main" id="{C6FACE70-7D81-9942-8281-B52A58DB4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8A8C4B-DF55-7D41-BDF9-ECC4F0E45C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EDC825-55DA-964A-AE12-F26301858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Graphical user interface, application&#10;&#10;Description automatically generated">
            <a:extLst>
              <a:ext uri="{FF2B5EF4-FFF2-40B4-BE49-F238E27FC236}">
                <a16:creationId xmlns:a16="http://schemas.microsoft.com/office/drawing/2014/main" id="{686D56F0-6FE1-A746-BA7D-25C08AEAF7BF}"/>
              </a:ext>
            </a:extLst>
          </p:cNvPr>
          <p:cNvPicPr>
            <a:picLocks noChangeAspect="1"/>
          </p:cNvPicPr>
          <p:nvPr/>
        </p:nvPicPr>
        <p:blipFill>
          <a:blip r:embed="rId3"/>
          <a:stretch>
            <a:fillRect/>
          </a:stretch>
        </p:blipFill>
        <p:spPr>
          <a:xfrm>
            <a:off x="2227757" y="1590959"/>
            <a:ext cx="8387728" cy="4795108"/>
          </a:xfrm>
          <a:prstGeom prst="rect">
            <a:avLst/>
          </a:prstGeom>
          <a:ln>
            <a:solidFill>
              <a:schemeClr val="tx1"/>
            </a:solidFill>
          </a:ln>
        </p:spPr>
      </p:pic>
    </p:spTree>
    <p:extLst>
      <p:ext uri="{BB962C8B-B14F-4D97-AF65-F5344CB8AC3E}">
        <p14:creationId xmlns:p14="http://schemas.microsoft.com/office/powerpoint/2010/main" val="3498317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A38F-187A-334C-AB48-A97EE259F6EB}"/>
              </a:ext>
            </a:extLst>
          </p:cNvPr>
          <p:cNvSpPr>
            <a:spLocks noGrp="1"/>
          </p:cNvSpPr>
          <p:nvPr>
            <p:ph type="title"/>
          </p:nvPr>
        </p:nvSpPr>
        <p:spPr>
          <a:xfrm>
            <a:off x="1270495" y="228452"/>
            <a:ext cx="9012758" cy="1325563"/>
          </a:xfrm>
        </p:spPr>
        <p:txBody>
          <a:bodyPr/>
          <a:lstStyle/>
          <a:p>
            <a:r>
              <a:rPr lang="en-US" dirty="0"/>
              <a:t>INFN Cloud, </a:t>
            </a:r>
            <a:r>
              <a:rPr lang="en-US" dirty="0">
                <a:hlinkClick r:id="rId2"/>
              </a:rPr>
              <a:t>https://www.cloud.infn.it/</a:t>
            </a:r>
            <a:endParaRPr lang="en-US" dirty="0"/>
          </a:p>
        </p:txBody>
      </p:sp>
      <p:sp>
        <p:nvSpPr>
          <p:cNvPr id="3" name="Content Placeholder 2">
            <a:extLst>
              <a:ext uri="{FF2B5EF4-FFF2-40B4-BE49-F238E27FC236}">
                <a16:creationId xmlns:a16="http://schemas.microsoft.com/office/drawing/2014/main" id="{67766104-FE9B-DB46-A97C-52637D3AB75B}"/>
              </a:ext>
            </a:extLst>
          </p:cNvPr>
          <p:cNvSpPr>
            <a:spLocks noGrp="1"/>
          </p:cNvSpPr>
          <p:nvPr>
            <p:ph idx="1"/>
          </p:nvPr>
        </p:nvSpPr>
        <p:spPr>
          <a:xfrm>
            <a:off x="4638260" y="1414530"/>
            <a:ext cx="7315200" cy="4994207"/>
          </a:xfrm>
        </p:spPr>
        <p:txBody>
          <a:bodyPr>
            <a:normAutofit fontScale="92500" lnSpcReduction="10000"/>
          </a:bodyPr>
          <a:lstStyle/>
          <a:p>
            <a:r>
              <a:rPr lang="en-GB" dirty="0"/>
              <a:t>In </a:t>
            </a:r>
            <a:r>
              <a:rPr lang="en-GB" b="1" dirty="0"/>
              <a:t>production</a:t>
            </a:r>
            <a:r>
              <a:rPr lang="en-GB" dirty="0"/>
              <a:t> since March 2021.</a:t>
            </a:r>
          </a:p>
          <a:p>
            <a:r>
              <a:rPr lang="en-US" dirty="0"/>
              <a:t>The </a:t>
            </a:r>
            <a:r>
              <a:rPr lang="en-US" b="1" dirty="0"/>
              <a:t>seed </a:t>
            </a:r>
            <a:r>
              <a:rPr lang="en-US" dirty="0"/>
              <a:t>of a National Datalake </a:t>
            </a:r>
            <a:r>
              <a:rPr lang="en-US" dirty="0">
                <a:solidFill>
                  <a:schemeClr val="accent4"/>
                </a:solidFill>
              </a:rPr>
              <a:t>for research and </a:t>
            </a:r>
            <a:r>
              <a:rPr lang="en-GB" dirty="0">
                <a:solidFill>
                  <a:schemeClr val="accent4"/>
                </a:solidFill>
              </a:rPr>
              <a:t>beyond</a:t>
            </a:r>
            <a:r>
              <a:rPr lang="en-GB" dirty="0"/>
              <a:t>, building on existing, renewed or new e-Infrastructures.</a:t>
            </a:r>
          </a:p>
          <a:p>
            <a:r>
              <a:rPr lang="en-GB" dirty="0"/>
              <a:t>The </a:t>
            </a:r>
            <a:r>
              <a:rPr lang="en-GB" b="1" dirty="0"/>
              <a:t>base of the evolution </a:t>
            </a:r>
            <a:r>
              <a:rPr lang="en-GB" dirty="0"/>
              <a:t>of the INFN Distributed Computing vision.</a:t>
            </a:r>
          </a:p>
          <a:p>
            <a:r>
              <a:rPr lang="en-GB" dirty="0"/>
              <a:t>Built on a </a:t>
            </a:r>
            <a:r>
              <a:rPr lang="en-GB" b="1" dirty="0"/>
              <a:t>thin middleware layer </a:t>
            </a:r>
            <a:r>
              <a:rPr lang="en-GB" dirty="0"/>
              <a:t>running on top of </a:t>
            </a:r>
            <a:r>
              <a:rPr lang="en-GB" i="1" dirty="0"/>
              <a:t>federated clouds</a:t>
            </a:r>
            <a:r>
              <a:rPr lang="en-GB" dirty="0"/>
              <a:t>, decoupling physical and logical views via a </a:t>
            </a:r>
            <a:r>
              <a:rPr lang="en-GB" b="1" dirty="0"/>
              <a:t>service composition </a:t>
            </a:r>
            <a:r>
              <a:rPr lang="en-GB" dirty="0"/>
              <a:t>mechanism.</a:t>
            </a:r>
          </a:p>
          <a:p>
            <a:r>
              <a:rPr lang="en-GB" dirty="0"/>
              <a:t>The </a:t>
            </a:r>
            <a:r>
              <a:rPr lang="en-GB" b="1" dirty="0"/>
              <a:t>INFN foundation</a:t>
            </a:r>
            <a:r>
              <a:rPr lang="en-GB" dirty="0"/>
              <a:t> of all the NRRP computing-related initiatives.</a:t>
            </a:r>
          </a:p>
          <a:p>
            <a:r>
              <a:rPr lang="en-GB" dirty="0"/>
              <a:t>A </a:t>
            </a:r>
            <a:r>
              <a:rPr lang="en-GB" b="1" dirty="0"/>
              <a:t>multi-site, federated Cloud </a:t>
            </a:r>
            <a:r>
              <a:rPr lang="en-GB" dirty="0"/>
              <a:t>infrastructure </a:t>
            </a:r>
            <a:r>
              <a:rPr lang="en-GB" dirty="0">
                <a:solidFill>
                  <a:schemeClr val="accent4"/>
                </a:solidFill>
              </a:rPr>
              <a:t>integrating HPC and HTC resources</a:t>
            </a:r>
            <a:r>
              <a:rPr lang="en-GB" dirty="0"/>
              <a:t>.</a:t>
            </a:r>
          </a:p>
          <a:p>
            <a:endParaRPr lang="en-GB" dirty="0"/>
          </a:p>
        </p:txBody>
      </p:sp>
      <p:sp>
        <p:nvSpPr>
          <p:cNvPr id="5" name="Footer Placeholder 4">
            <a:extLst>
              <a:ext uri="{FF2B5EF4-FFF2-40B4-BE49-F238E27FC236}">
                <a16:creationId xmlns:a16="http://schemas.microsoft.com/office/drawing/2014/main" id="{91B9848A-322C-4E4C-8DA4-63FD715072EC}"/>
              </a:ext>
            </a:extLst>
          </p:cNvPr>
          <p:cNvSpPr>
            <a:spLocks noGrp="1"/>
          </p:cNvSpPr>
          <p:nvPr>
            <p:ph type="ftr" sz="quarter" idx="11"/>
          </p:nvPr>
        </p:nvSpPr>
        <p:spPr/>
        <p:txBody>
          <a:bodyPr/>
          <a:lstStyle/>
          <a:p>
            <a:r>
              <a:rPr lang="it-IT" noProof="0">
                <a:solidFill>
                  <a:prstClr val="black">
                    <a:tint val="75000"/>
                  </a:prstClr>
                </a:solidFill>
              </a:rPr>
              <a:t>Giacinto DONVITO - SIF 2023 - Computing</a:t>
            </a:r>
            <a:endParaRPr lang="en-US" noProof="0" dirty="0">
              <a:solidFill>
                <a:prstClr val="black">
                  <a:tint val="75000"/>
                </a:prstClr>
              </a:solidFill>
            </a:endParaRPr>
          </a:p>
        </p:txBody>
      </p:sp>
      <p:sp>
        <p:nvSpPr>
          <p:cNvPr id="6" name="Slide Number Placeholder 5">
            <a:extLst>
              <a:ext uri="{FF2B5EF4-FFF2-40B4-BE49-F238E27FC236}">
                <a16:creationId xmlns:a16="http://schemas.microsoft.com/office/drawing/2014/main" id="{23B39184-B480-9D4F-B4F2-79B92F6A470E}"/>
              </a:ext>
            </a:extLst>
          </p:cNvPr>
          <p:cNvSpPr>
            <a:spLocks noGrp="1"/>
          </p:cNvSpPr>
          <p:nvPr>
            <p:ph type="sldNum" sz="quarter" idx="12"/>
          </p:nvPr>
        </p:nvSpPr>
        <p:spPr/>
        <p:txBody>
          <a:bodyPr/>
          <a:lstStyle/>
          <a:p>
            <a:fld id="{FB9A8ED0-FD20-44DD-A327-F4E81162D0AA}" type="slidenum">
              <a:rPr lang="en-US" noProof="0" smtClean="0">
                <a:solidFill>
                  <a:prstClr val="black">
                    <a:tint val="75000"/>
                  </a:prstClr>
                </a:solidFill>
              </a:rPr>
              <a:pPr/>
              <a:t>65</a:t>
            </a:fld>
            <a:endParaRPr lang="en-US" noProof="0">
              <a:solidFill>
                <a:prstClr val="black">
                  <a:tint val="75000"/>
                </a:prstClr>
              </a:solidFill>
            </a:endParaRPr>
          </a:p>
        </p:txBody>
      </p:sp>
      <p:pic>
        <p:nvPicPr>
          <p:cNvPr id="7" name="Immagine 6">
            <a:extLst>
              <a:ext uri="{FF2B5EF4-FFF2-40B4-BE49-F238E27FC236}">
                <a16:creationId xmlns:a16="http://schemas.microsoft.com/office/drawing/2014/main" id="{D1AA0FB3-52CF-0E7A-6C9E-9A304B7573AA}"/>
              </a:ext>
            </a:extLst>
          </p:cNvPr>
          <p:cNvPicPr>
            <a:picLocks noChangeAspect="1"/>
          </p:cNvPicPr>
          <p:nvPr/>
        </p:nvPicPr>
        <p:blipFill>
          <a:blip r:embed="rId3"/>
          <a:stretch>
            <a:fillRect/>
          </a:stretch>
        </p:blipFill>
        <p:spPr>
          <a:xfrm>
            <a:off x="639108" y="1356475"/>
            <a:ext cx="3906388" cy="5052262"/>
          </a:xfrm>
          <a:prstGeom prst="rect">
            <a:avLst/>
          </a:prstGeom>
          <a:ln>
            <a:solidFill>
              <a:schemeClr val="tx1"/>
            </a:solidFill>
          </a:ln>
        </p:spPr>
      </p:pic>
    </p:spTree>
    <p:extLst>
      <p:ext uri="{BB962C8B-B14F-4D97-AF65-F5344CB8AC3E}">
        <p14:creationId xmlns:p14="http://schemas.microsoft.com/office/powerpoint/2010/main" val="920332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1F5C53-55AD-B6CD-4F07-9E74B749F27E}"/>
              </a:ext>
            </a:extLst>
          </p:cNvPr>
          <p:cNvSpPr>
            <a:spLocks noGrp="1"/>
          </p:cNvSpPr>
          <p:nvPr>
            <p:ph type="title"/>
          </p:nvPr>
        </p:nvSpPr>
        <p:spPr>
          <a:xfrm>
            <a:off x="1270495" y="265396"/>
            <a:ext cx="9012758" cy="1325563"/>
          </a:xfrm>
        </p:spPr>
        <p:txBody>
          <a:bodyPr/>
          <a:lstStyle/>
          <a:p>
            <a:r>
              <a:rPr lang="en-US" dirty="0"/>
              <a:t>INFN Cloud</a:t>
            </a:r>
          </a:p>
        </p:txBody>
      </p:sp>
      <p:pic>
        <p:nvPicPr>
          <p:cNvPr id="8" name="Picture 7" descr="A picture containing text, circle, screenshot, font&#10;&#10;Description automatically generated">
            <a:extLst>
              <a:ext uri="{FF2B5EF4-FFF2-40B4-BE49-F238E27FC236}">
                <a16:creationId xmlns:a16="http://schemas.microsoft.com/office/drawing/2014/main" id="{31C7D68C-07AD-3DF3-48BE-6D382A9E58EC}"/>
              </a:ext>
            </a:extLst>
          </p:cNvPr>
          <p:cNvPicPr>
            <a:picLocks noChangeAspect="1"/>
          </p:cNvPicPr>
          <p:nvPr/>
        </p:nvPicPr>
        <p:blipFill>
          <a:blip r:embed="rId2"/>
          <a:stretch>
            <a:fillRect/>
          </a:stretch>
        </p:blipFill>
        <p:spPr>
          <a:xfrm>
            <a:off x="1100488" y="1590959"/>
            <a:ext cx="9504669" cy="4586004"/>
          </a:xfrm>
          <a:prstGeom prst="rect">
            <a:avLst/>
          </a:prstGeom>
          <a:noFill/>
        </p:spPr>
      </p:pic>
      <p:sp>
        <p:nvSpPr>
          <p:cNvPr id="5" name="Footer Placeholder 4">
            <a:extLst>
              <a:ext uri="{FF2B5EF4-FFF2-40B4-BE49-F238E27FC236}">
                <a16:creationId xmlns:a16="http://schemas.microsoft.com/office/drawing/2014/main" id="{F52185F2-FCCE-CC2F-4E49-5613631FF49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4D6FC677-4E49-9185-4063-C66EA635075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66</a:t>
            </a:fld>
            <a:endParaRPr lang="en-US" noProof="0">
              <a:solidFill>
                <a:prstClr val="black">
                  <a:tint val="75000"/>
                </a:prstClr>
              </a:solidFill>
            </a:endParaRPr>
          </a:p>
        </p:txBody>
      </p:sp>
    </p:spTree>
    <p:extLst>
      <p:ext uri="{BB962C8B-B14F-4D97-AF65-F5344CB8AC3E}">
        <p14:creationId xmlns:p14="http://schemas.microsoft.com/office/powerpoint/2010/main" val="3174674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AE3D4AE-9BED-AECE-7B03-B42D4CFCEAD4}"/>
              </a:ext>
            </a:extLst>
          </p:cNvPr>
          <p:cNvSpPr>
            <a:spLocks noGrp="1"/>
          </p:cNvSpPr>
          <p:nvPr>
            <p:ph type="title"/>
          </p:nvPr>
        </p:nvSpPr>
        <p:spPr>
          <a:xfrm>
            <a:off x="1270495" y="265396"/>
            <a:ext cx="9012758" cy="1325563"/>
          </a:xfrm>
        </p:spPr>
        <p:txBody>
          <a:bodyPr/>
          <a:lstStyle/>
          <a:p>
            <a:r>
              <a:rPr lang="en-US" dirty="0"/>
              <a:t>Federation</a:t>
            </a:r>
          </a:p>
        </p:txBody>
      </p:sp>
      <p:pic>
        <p:nvPicPr>
          <p:cNvPr id="8" name="Picture 7" descr="A picture containing text, screenshot, font, design&#10;&#10;Description automatically generated">
            <a:extLst>
              <a:ext uri="{FF2B5EF4-FFF2-40B4-BE49-F238E27FC236}">
                <a16:creationId xmlns:a16="http://schemas.microsoft.com/office/drawing/2014/main" id="{DEF5390C-9BEF-6FD4-C910-DB9088D9E8D5}"/>
              </a:ext>
            </a:extLst>
          </p:cNvPr>
          <p:cNvPicPr>
            <a:picLocks noChangeAspect="1"/>
          </p:cNvPicPr>
          <p:nvPr/>
        </p:nvPicPr>
        <p:blipFill>
          <a:blip r:embed="rId2"/>
          <a:stretch>
            <a:fillRect/>
          </a:stretch>
        </p:blipFill>
        <p:spPr>
          <a:xfrm>
            <a:off x="995423" y="1500626"/>
            <a:ext cx="9264537" cy="4840721"/>
          </a:xfrm>
          <a:prstGeom prst="rect">
            <a:avLst/>
          </a:prstGeom>
          <a:noFill/>
        </p:spPr>
      </p:pic>
      <p:sp>
        <p:nvSpPr>
          <p:cNvPr id="5" name="Footer Placeholder 4">
            <a:extLst>
              <a:ext uri="{FF2B5EF4-FFF2-40B4-BE49-F238E27FC236}">
                <a16:creationId xmlns:a16="http://schemas.microsoft.com/office/drawing/2014/main" id="{24BF100B-F588-ACD1-05B5-F0A837CD313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07A7D128-FE88-5CC2-5D51-C340C5D19F6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67</a:t>
            </a:fld>
            <a:endParaRPr lang="en-US" noProof="0">
              <a:solidFill>
                <a:prstClr val="black">
                  <a:tint val="75000"/>
                </a:prstClr>
              </a:solidFill>
            </a:endParaRPr>
          </a:p>
        </p:txBody>
      </p:sp>
    </p:spTree>
    <p:extLst>
      <p:ext uri="{BB962C8B-B14F-4D97-AF65-F5344CB8AC3E}">
        <p14:creationId xmlns:p14="http://schemas.microsoft.com/office/powerpoint/2010/main" val="19171449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D23084-D14F-95E2-DA09-3752DDA2F7DB}"/>
              </a:ext>
            </a:extLst>
          </p:cNvPr>
          <p:cNvSpPr>
            <a:spLocks noGrp="1"/>
          </p:cNvSpPr>
          <p:nvPr>
            <p:ph type="title"/>
          </p:nvPr>
        </p:nvSpPr>
        <p:spPr>
          <a:xfrm>
            <a:off x="1270495" y="265396"/>
            <a:ext cx="9012758" cy="1325563"/>
          </a:xfrm>
        </p:spPr>
        <p:txBody>
          <a:bodyPr/>
          <a:lstStyle/>
          <a:p>
            <a:r>
              <a:rPr lang="en-US" dirty="0"/>
              <a:t>Middleware</a:t>
            </a:r>
          </a:p>
        </p:txBody>
      </p:sp>
      <p:pic>
        <p:nvPicPr>
          <p:cNvPr id="8" name="Picture 7" descr="A picture containing text, screenshot&#10;&#10;Description automatically generated">
            <a:extLst>
              <a:ext uri="{FF2B5EF4-FFF2-40B4-BE49-F238E27FC236}">
                <a16:creationId xmlns:a16="http://schemas.microsoft.com/office/drawing/2014/main" id="{A11D0EC6-41E8-493F-7919-06BACF39BFED}"/>
              </a:ext>
            </a:extLst>
          </p:cNvPr>
          <p:cNvPicPr>
            <a:picLocks noChangeAspect="1"/>
          </p:cNvPicPr>
          <p:nvPr/>
        </p:nvPicPr>
        <p:blipFill>
          <a:blip r:embed="rId2"/>
          <a:stretch>
            <a:fillRect/>
          </a:stretch>
        </p:blipFill>
        <p:spPr>
          <a:xfrm>
            <a:off x="1270495" y="1406119"/>
            <a:ext cx="8817558" cy="4805569"/>
          </a:xfrm>
          <a:prstGeom prst="rect">
            <a:avLst/>
          </a:prstGeom>
          <a:noFill/>
        </p:spPr>
      </p:pic>
      <p:sp>
        <p:nvSpPr>
          <p:cNvPr id="5" name="Footer Placeholder 4">
            <a:extLst>
              <a:ext uri="{FF2B5EF4-FFF2-40B4-BE49-F238E27FC236}">
                <a16:creationId xmlns:a16="http://schemas.microsoft.com/office/drawing/2014/main" id="{00CCAB4C-8CA8-8343-5D01-CD9AE3420182}"/>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5D99D657-AA6E-6DC7-784B-6DF5EBDC88E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68</a:t>
            </a:fld>
            <a:endParaRPr lang="en-US" noProof="0">
              <a:solidFill>
                <a:prstClr val="black">
                  <a:tint val="75000"/>
                </a:prstClr>
              </a:solidFill>
            </a:endParaRPr>
          </a:p>
        </p:txBody>
      </p:sp>
    </p:spTree>
    <p:extLst>
      <p:ext uri="{BB962C8B-B14F-4D97-AF65-F5344CB8AC3E}">
        <p14:creationId xmlns:p14="http://schemas.microsoft.com/office/powerpoint/2010/main" val="12182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16B83065-3F03-54D2-11E3-F0C069D1B705}"/>
              </a:ext>
            </a:extLst>
          </p:cNvPr>
          <p:cNvSpPr/>
          <p:nvPr/>
        </p:nvSpPr>
        <p:spPr>
          <a:xfrm>
            <a:off x="753775" y="4309702"/>
            <a:ext cx="10392270" cy="910050"/>
          </a:xfrm>
          <a:prstGeom prst="round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2C9DCDF-2416-4229-AD02-86B1E2B83605}"/>
              </a:ext>
            </a:extLst>
          </p:cNvPr>
          <p:cNvSpPr>
            <a:spLocks noGrp="1"/>
          </p:cNvSpPr>
          <p:nvPr>
            <p:ph type="ftr" sz="quarter" idx="11"/>
          </p:nvPr>
        </p:nvSpPr>
        <p:spPr/>
        <p:txBody>
          <a:bodyPr/>
          <a:lstStyle/>
          <a:p>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275CEA92-A7AE-2159-F300-AB2B7EE73DE7}"/>
              </a:ext>
            </a:extLst>
          </p:cNvPr>
          <p:cNvSpPr>
            <a:spLocks noGrp="1"/>
          </p:cNvSpPr>
          <p:nvPr>
            <p:ph type="sldNum" sz="quarter" idx="12"/>
          </p:nvPr>
        </p:nvSpPr>
        <p:spPr/>
        <p:txBody>
          <a:bodyPr/>
          <a:lstStyle/>
          <a:p>
            <a:fld id="{FB9A8ED0-FD20-44DD-A327-F4E81162D0AA}" type="slidenum">
              <a:rPr lang="en-US" noProof="0" smtClean="0">
                <a:solidFill>
                  <a:prstClr val="black">
                    <a:tint val="75000"/>
                  </a:prstClr>
                </a:solidFill>
              </a:rPr>
              <a:pPr/>
              <a:t>69</a:t>
            </a:fld>
            <a:endParaRPr lang="en-US" noProof="0">
              <a:solidFill>
                <a:prstClr val="black">
                  <a:tint val="75000"/>
                </a:prstClr>
              </a:solidFill>
            </a:endParaRPr>
          </a:p>
        </p:txBody>
      </p:sp>
      <p:sp>
        <p:nvSpPr>
          <p:cNvPr id="7" name="Title 6">
            <a:extLst>
              <a:ext uri="{FF2B5EF4-FFF2-40B4-BE49-F238E27FC236}">
                <a16:creationId xmlns:a16="http://schemas.microsoft.com/office/drawing/2014/main" id="{C3ED7FB2-B334-21B9-BFB9-3879B26FCF71}"/>
              </a:ext>
            </a:extLst>
          </p:cNvPr>
          <p:cNvSpPr>
            <a:spLocks noGrp="1"/>
          </p:cNvSpPr>
          <p:nvPr>
            <p:ph type="title"/>
          </p:nvPr>
        </p:nvSpPr>
        <p:spPr/>
        <p:txBody>
          <a:bodyPr/>
          <a:lstStyle/>
          <a:p>
            <a:r>
              <a:rPr lang="en-US" dirty="0"/>
              <a:t>Large scale </a:t>
            </a:r>
            <a:r>
              <a:rPr lang="en-US" dirty="0" err="1"/>
              <a:t>datalake</a:t>
            </a:r>
            <a:r>
              <a:rPr lang="en-US" dirty="0"/>
              <a:t>: Architectural overview</a:t>
            </a:r>
          </a:p>
        </p:txBody>
      </p:sp>
      <p:sp>
        <p:nvSpPr>
          <p:cNvPr id="9" name="Rounded Rectangle 8">
            <a:extLst>
              <a:ext uri="{FF2B5EF4-FFF2-40B4-BE49-F238E27FC236}">
                <a16:creationId xmlns:a16="http://schemas.microsoft.com/office/drawing/2014/main" id="{317A5100-F85D-2F46-7A62-0AA4B9AC361E}"/>
              </a:ext>
            </a:extLst>
          </p:cNvPr>
          <p:cNvSpPr/>
          <p:nvPr/>
        </p:nvSpPr>
        <p:spPr>
          <a:xfrm>
            <a:off x="3133619" y="5317692"/>
            <a:ext cx="1181528" cy="606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1</a:t>
            </a:r>
          </a:p>
        </p:txBody>
      </p:sp>
      <p:sp>
        <p:nvSpPr>
          <p:cNvPr id="10" name="Rounded Rectangle 9">
            <a:extLst>
              <a:ext uri="{FF2B5EF4-FFF2-40B4-BE49-F238E27FC236}">
                <a16:creationId xmlns:a16="http://schemas.microsoft.com/office/drawing/2014/main" id="{86EC98CD-B507-41C0-539D-5F0B2DB61D18}"/>
              </a:ext>
            </a:extLst>
          </p:cNvPr>
          <p:cNvSpPr/>
          <p:nvPr/>
        </p:nvSpPr>
        <p:spPr>
          <a:xfrm>
            <a:off x="4831649" y="5315980"/>
            <a:ext cx="1181528" cy="606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2</a:t>
            </a:r>
          </a:p>
        </p:txBody>
      </p:sp>
      <p:sp>
        <p:nvSpPr>
          <p:cNvPr id="11" name="Rounded Rectangle 10">
            <a:extLst>
              <a:ext uri="{FF2B5EF4-FFF2-40B4-BE49-F238E27FC236}">
                <a16:creationId xmlns:a16="http://schemas.microsoft.com/office/drawing/2014/main" id="{E7E93116-A29D-6F4C-FBE4-586D7AC1D672}"/>
              </a:ext>
            </a:extLst>
          </p:cNvPr>
          <p:cNvSpPr/>
          <p:nvPr/>
        </p:nvSpPr>
        <p:spPr>
          <a:xfrm>
            <a:off x="7876855" y="5315979"/>
            <a:ext cx="1181528" cy="606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n</a:t>
            </a:r>
          </a:p>
        </p:txBody>
      </p:sp>
      <p:sp>
        <p:nvSpPr>
          <p:cNvPr id="12" name="TextBox 11">
            <a:extLst>
              <a:ext uri="{FF2B5EF4-FFF2-40B4-BE49-F238E27FC236}">
                <a16:creationId xmlns:a16="http://schemas.microsoft.com/office/drawing/2014/main" id="{4AA4C51A-E2F6-43E6-9586-ED3115BDEC7E}"/>
              </a:ext>
            </a:extLst>
          </p:cNvPr>
          <p:cNvSpPr txBox="1"/>
          <p:nvPr/>
        </p:nvSpPr>
        <p:spPr>
          <a:xfrm>
            <a:off x="6712596" y="5219752"/>
            <a:ext cx="468398" cy="584775"/>
          </a:xfrm>
          <a:prstGeom prst="rect">
            <a:avLst/>
          </a:prstGeom>
          <a:noFill/>
        </p:spPr>
        <p:txBody>
          <a:bodyPr wrap="none" rtlCol="0">
            <a:spAutoFit/>
          </a:bodyPr>
          <a:lstStyle/>
          <a:p>
            <a:r>
              <a:rPr lang="en-US" sz="3200" dirty="0"/>
              <a:t>…</a:t>
            </a:r>
          </a:p>
        </p:txBody>
      </p:sp>
      <p:sp>
        <p:nvSpPr>
          <p:cNvPr id="15" name="Oval 14">
            <a:extLst>
              <a:ext uri="{FF2B5EF4-FFF2-40B4-BE49-F238E27FC236}">
                <a16:creationId xmlns:a16="http://schemas.microsoft.com/office/drawing/2014/main" id="{63D7B39F-8586-D891-346D-6D29E8561A7E}"/>
              </a:ext>
            </a:extLst>
          </p:cNvPr>
          <p:cNvSpPr/>
          <p:nvPr/>
        </p:nvSpPr>
        <p:spPr>
          <a:xfrm>
            <a:off x="2239619" y="4956313"/>
            <a:ext cx="7938052" cy="1298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765F9B-E2C1-A0CB-C169-5F4706AC0A9C}"/>
              </a:ext>
            </a:extLst>
          </p:cNvPr>
          <p:cNvSpPr txBox="1"/>
          <p:nvPr/>
        </p:nvSpPr>
        <p:spPr>
          <a:xfrm>
            <a:off x="9557148" y="5381247"/>
            <a:ext cx="1588897" cy="461665"/>
          </a:xfrm>
          <a:prstGeom prst="rect">
            <a:avLst/>
          </a:prstGeom>
          <a:noFill/>
        </p:spPr>
        <p:txBody>
          <a:bodyPr wrap="none" rtlCol="0">
            <a:spAutoFit/>
          </a:bodyPr>
          <a:lstStyle/>
          <a:p>
            <a:r>
              <a:rPr lang="en-US" sz="2400" dirty="0"/>
              <a:t>INFN Cloud</a:t>
            </a:r>
          </a:p>
        </p:txBody>
      </p:sp>
      <p:pic>
        <p:nvPicPr>
          <p:cNvPr id="18" name="Graphic 17" descr="Database outline">
            <a:extLst>
              <a:ext uri="{FF2B5EF4-FFF2-40B4-BE49-F238E27FC236}">
                <a16:creationId xmlns:a16="http://schemas.microsoft.com/office/drawing/2014/main" id="{FE54AFAF-C5F9-AEE2-ABB1-326D1C295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5535" y="1461814"/>
            <a:ext cx="1325563" cy="1325563"/>
          </a:xfrm>
          <a:prstGeom prst="rect">
            <a:avLst/>
          </a:prstGeom>
        </p:spPr>
      </p:pic>
      <p:pic>
        <p:nvPicPr>
          <p:cNvPr id="20" name="Graphic 19" descr="Alterations &amp; Tailoring outline">
            <a:extLst>
              <a:ext uri="{FF2B5EF4-FFF2-40B4-BE49-F238E27FC236}">
                <a16:creationId xmlns:a16="http://schemas.microsoft.com/office/drawing/2014/main" id="{05F1151F-A7AD-002E-2A49-E362D66F8C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8676" y="2464458"/>
            <a:ext cx="914400" cy="914400"/>
          </a:xfrm>
          <a:prstGeom prst="rect">
            <a:avLst/>
          </a:prstGeom>
        </p:spPr>
      </p:pic>
      <p:sp>
        <p:nvSpPr>
          <p:cNvPr id="21" name="TextBox 20">
            <a:extLst>
              <a:ext uri="{FF2B5EF4-FFF2-40B4-BE49-F238E27FC236}">
                <a16:creationId xmlns:a16="http://schemas.microsoft.com/office/drawing/2014/main" id="{E21C78BA-E9CB-F34A-D4B7-A6B4AC732BDE}"/>
              </a:ext>
            </a:extLst>
          </p:cNvPr>
          <p:cNvSpPr txBox="1"/>
          <p:nvPr/>
        </p:nvSpPr>
        <p:spPr>
          <a:xfrm>
            <a:off x="541824" y="1620104"/>
            <a:ext cx="1721252" cy="923330"/>
          </a:xfrm>
          <a:prstGeom prst="rect">
            <a:avLst/>
          </a:prstGeom>
          <a:noFill/>
        </p:spPr>
        <p:txBody>
          <a:bodyPr wrap="square" rtlCol="0">
            <a:spAutoFit/>
          </a:bodyPr>
          <a:lstStyle/>
          <a:p>
            <a:pPr algn="ctr"/>
            <a:r>
              <a:rPr lang="en-US" dirty="0"/>
              <a:t>Cloud</a:t>
            </a:r>
          </a:p>
          <a:p>
            <a:pPr algn="ctr"/>
            <a:r>
              <a:rPr lang="en-US" dirty="0"/>
              <a:t>Storage</a:t>
            </a:r>
          </a:p>
          <a:p>
            <a:pPr algn="ctr"/>
            <a:r>
              <a:rPr lang="en-US" dirty="0"/>
              <a:t>(Object + POSIX)</a:t>
            </a:r>
          </a:p>
        </p:txBody>
      </p:sp>
      <p:sp>
        <p:nvSpPr>
          <p:cNvPr id="22" name="TextBox 21">
            <a:extLst>
              <a:ext uri="{FF2B5EF4-FFF2-40B4-BE49-F238E27FC236}">
                <a16:creationId xmlns:a16="http://schemas.microsoft.com/office/drawing/2014/main" id="{91F1D53F-19BE-0A88-8729-3918245F2C22}"/>
              </a:ext>
            </a:extLst>
          </p:cNvPr>
          <p:cNvSpPr txBox="1"/>
          <p:nvPr/>
        </p:nvSpPr>
        <p:spPr>
          <a:xfrm>
            <a:off x="1419107" y="3147629"/>
            <a:ext cx="626710" cy="369332"/>
          </a:xfrm>
          <a:prstGeom prst="rect">
            <a:avLst/>
          </a:prstGeom>
          <a:noFill/>
        </p:spPr>
        <p:txBody>
          <a:bodyPr wrap="none" rtlCol="0">
            <a:spAutoFit/>
          </a:bodyPr>
          <a:lstStyle/>
          <a:p>
            <a:r>
              <a:rPr lang="en-US" dirty="0"/>
              <a:t>Tape</a:t>
            </a:r>
          </a:p>
        </p:txBody>
      </p:sp>
      <p:pic>
        <p:nvPicPr>
          <p:cNvPr id="24" name="Graphic 23" descr="Open folder outline">
            <a:extLst>
              <a:ext uri="{FF2B5EF4-FFF2-40B4-BE49-F238E27FC236}">
                <a16:creationId xmlns:a16="http://schemas.microsoft.com/office/drawing/2014/main" id="{87A0E2D0-14B1-B4BC-875E-D0C107001E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23791" y="1696975"/>
            <a:ext cx="914400" cy="914400"/>
          </a:xfrm>
          <a:prstGeom prst="rect">
            <a:avLst/>
          </a:prstGeom>
        </p:spPr>
      </p:pic>
      <p:pic>
        <p:nvPicPr>
          <p:cNvPr id="28" name="Graphic 27" descr="Internet Of Things outline">
            <a:extLst>
              <a:ext uri="{FF2B5EF4-FFF2-40B4-BE49-F238E27FC236}">
                <a16:creationId xmlns:a16="http://schemas.microsoft.com/office/drawing/2014/main" id="{A06D37EC-E15C-59AB-ADD6-8CF43DB590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559" y="4393815"/>
            <a:ext cx="722440" cy="722440"/>
          </a:xfrm>
          <a:prstGeom prst="rect">
            <a:avLst/>
          </a:prstGeom>
        </p:spPr>
      </p:pic>
      <p:pic>
        <p:nvPicPr>
          <p:cNvPr id="30" name="Graphic 29" descr="Check In outline">
            <a:extLst>
              <a:ext uri="{FF2B5EF4-FFF2-40B4-BE49-F238E27FC236}">
                <a16:creationId xmlns:a16="http://schemas.microsoft.com/office/drawing/2014/main" id="{DB523F6A-ADF0-97BB-3FD1-7117A3057A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53000" y="3095909"/>
            <a:ext cx="914400" cy="914400"/>
          </a:xfrm>
          <a:prstGeom prst="rect">
            <a:avLst/>
          </a:prstGeom>
        </p:spPr>
      </p:pic>
      <p:sp>
        <p:nvSpPr>
          <p:cNvPr id="31" name="TextBox 30">
            <a:extLst>
              <a:ext uri="{FF2B5EF4-FFF2-40B4-BE49-F238E27FC236}">
                <a16:creationId xmlns:a16="http://schemas.microsoft.com/office/drawing/2014/main" id="{CD509C79-31C2-9A87-2575-352F965AA079}"/>
              </a:ext>
            </a:extLst>
          </p:cNvPr>
          <p:cNvSpPr txBox="1"/>
          <p:nvPr/>
        </p:nvSpPr>
        <p:spPr>
          <a:xfrm>
            <a:off x="9110200" y="3229943"/>
            <a:ext cx="1687938" cy="646331"/>
          </a:xfrm>
          <a:prstGeom prst="rect">
            <a:avLst/>
          </a:prstGeom>
          <a:noFill/>
        </p:spPr>
        <p:txBody>
          <a:bodyPr wrap="square" rtlCol="0">
            <a:spAutoFit/>
          </a:bodyPr>
          <a:lstStyle/>
          <a:p>
            <a:pPr algn="ctr"/>
            <a:r>
              <a:rPr lang="en-US" dirty="0"/>
              <a:t>Sync and</a:t>
            </a:r>
          </a:p>
          <a:p>
            <a:pPr algn="ctr"/>
            <a:r>
              <a:rPr lang="en-US" dirty="0"/>
              <a:t>Share</a:t>
            </a:r>
          </a:p>
        </p:txBody>
      </p:sp>
      <p:sp>
        <p:nvSpPr>
          <p:cNvPr id="32" name="Rounded Rectangle 31">
            <a:extLst>
              <a:ext uri="{FF2B5EF4-FFF2-40B4-BE49-F238E27FC236}">
                <a16:creationId xmlns:a16="http://schemas.microsoft.com/office/drawing/2014/main" id="{5F29CE2F-1506-292C-1579-E2BDB5675A42}"/>
              </a:ext>
            </a:extLst>
          </p:cNvPr>
          <p:cNvSpPr/>
          <p:nvPr/>
        </p:nvSpPr>
        <p:spPr>
          <a:xfrm>
            <a:off x="6629953" y="4696923"/>
            <a:ext cx="1787008" cy="43836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PaaS Layer</a:t>
            </a:r>
          </a:p>
        </p:txBody>
      </p:sp>
      <p:sp>
        <p:nvSpPr>
          <p:cNvPr id="33" name="Oval 32">
            <a:extLst>
              <a:ext uri="{FF2B5EF4-FFF2-40B4-BE49-F238E27FC236}">
                <a16:creationId xmlns:a16="http://schemas.microsoft.com/office/drawing/2014/main" id="{E34DCF44-0AC9-6168-3CCE-0ED4EC057FF4}"/>
              </a:ext>
            </a:extLst>
          </p:cNvPr>
          <p:cNvSpPr/>
          <p:nvPr/>
        </p:nvSpPr>
        <p:spPr>
          <a:xfrm>
            <a:off x="322696" y="1461814"/>
            <a:ext cx="3569139" cy="205514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74C87A9-C692-63C6-12C1-A2284F481B5C}"/>
              </a:ext>
            </a:extLst>
          </p:cNvPr>
          <p:cNvSpPr txBox="1"/>
          <p:nvPr/>
        </p:nvSpPr>
        <p:spPr>
          <a:xfrm>
            <a:off x="8187738" y="1367695"/>
            <a:ext cx="1687938" cy="923330"/>
          </a:xfrm>
          <a:prstGeom prst="rect">
            <a:avLst/>
          </a:prstGeom>
          <a:noFill/>
        </p:spPr>
        <p:txBody>
          <a:bodyPr wrap="square" rtlCol="0">
            <a:spAutoFit/>
          </a:bodyPr>
          <a:lstStyle/>
          <a:p>
            <a:pPr algn="ctr"/>
            <a:r>
              <a:rPr lang="en-US" dirty="0"/>
              <a:t>Object</a:t>
            </a:r>
          </a:p>
          <a:p>
            <a:pPr algn="ctr"/>
            <a:r>
              <a:rPr lang="en-US" dirty="0"/>
              <a:t>Storage as a</a:t>
            </a:r>
          </a:p>
          <a:p>
            <a:pPr algn="ctr"/>
            <a:r>
              <a:rPr lang="en-US" dirty="0"/>
              <a:t>Service</a:t>
            </a:r>
          </a:p>
        </p:txBody>
      </p:sp>
      <p:sp>
        <p:nvSpPr>
          <p:cNvPr id="35" name="Oval 34">
            <a:extLst>
              <a:ext uri="{FF2B5EF4-FFF2-40B4-BE49-F238E27FC236}">
                <a16:creationId xmlns:a16="http://schemas.microsoft.com/office/drawing/2014/main" id="{2D51F424-8738-8A6E-818D-48A3B922A8A8}"/>
              </a:ext>
            </a:extLst>
          </p:cNvPr>
          <p:cNvSpPr/>
          <p:nvPr/>
        </p:nvSpPr>
        <p:spPr>
          <a:xfrm>
            <a:off x="7006152" y="1191167"/>
            <a:ext cx="2960928" cy="13843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55CCD6C-EA30-2D15-2AD3-EF010C91E5B6}"/>
              </a:ext>
            </a:extLst>
          </p:cNvPr>
          <p:cNvSpPr txBox="1"/>
          <p:nvPr/>
        </p:nvSpPr>
        <p:spPr>
          <a:xfrm>
            <a:off x="5052907" y="1830526"/>
            <a:ext cx="1687938" cy="646331"/>
          </a:xfrm>
          <a:prstGeom prst="rect">
            <a:avLst/>
          </a:prstGeom>
          <a:noFill/>
        </p:spPr>
        <p:txBody>
          <a:bodyPr wrap="square" rtlCol="0">
            <a:spAutoFit/>
          </a:bodyPr>
          <a:lstStyle/>
          <a:p>
            <a:pPr algn="ctr"/>
            <a:r>
              <a:rPr lang="en-US" dirty="0"/>
              <a:t>Distributed</a:t>
            </a:r>
          </a:p>
          <a:p>
            <a:pPr algn="ctr"/>
            <a:r>
              <a:rPr lang="en-US" dirty="0"/>
              <a:t>File System</a:t>
            </a:r>
          </a:p>
        </p:txBody>
      </p:sp>
      <p:sp>
        <p:nvSpPr>
          <p:cNvPr id="37" name="Oval 36">
            <a:extLst>
              <a:ext uri="{FF2B5EF4-FFF2-40B4-BE49-F238E27FC236}">
                <a16:creationId xmlns:a16="http://schemas.microsoft.com/office/drawing/2014/main" id="{35E4D257-3585-52A6-2208-111F711C65E3}"/>
              </a:ext>
            </a:extLst>
          </p:cNvPr>
          <p:cNvSpPr/>
          <p:nvPr/>
        </p:nvSpPr>
        <p:spPr>
          <a:xfrm>
            <a:off x="4158480" y="1590959"/>
            <a:ext cx="2582365" cy="10942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3A23599-4BB6-8C7E-A1D3-40D43F032CE3}"/>
              </a:ext>
            </a:extLst>
          </p:cNvPr>
          <p:cNvSpPr/>
          <p:nvPr/>
        </p:nvSpPr>
        <p:spPr>
          <a:xfrm>
            <a:off x="8215773" y="2993373"/>
            <a:ext cx="2582365" cy="10942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B65E334-C23F-FF1D-0F89-569A55224C5F}"/>
              </a:ext>
            </a:extLst>
          </p:cNvPr>
          <p:cNvCxnSpPr>
            <a:cxnSpLocks/>
            <a:stCxn id="33" idx="5"/>
            <a:endCxn id="8" idx="0"/>
          </p:cNvCxnSpPr>
          <p:nvPr/>
        </p:nvCxnSpPr>
        <p:spPr>
          <a:xfrm>
            <a:off x="3369147" y="3215992"/>
            <a:ext cx="1361241" cy="1480931"/>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D442FF-6858-056B-6650-540D69E1526D}"/>
              </a:ext>
            </a:extLst>
          </p:cNvPr>
          <p:cNvCxnSpPr>
            <a:cxnSpLocks/>
            <a:stCxn id="37" idx="4"/>
            <a:endCxn id="8" idx="0"/>
          </p:cNvCxnSpPr>
          <p:nvPr/>
        </p:nvCxnSpPr>
        <p:spPr>
          <a:xfrm flipH="1">
            <a:off x="4730388" y="2685217"/>
            <a:ext cx="719275" cy="2011706"/>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195543-CA48-9EC8-E96B-00E10176D366}"/>
              </a:ext>
            </a:extLst>
          </p:cNvPr>
          <p:cNvCxnSpPr>
            <a:cxnSpLocks/>
            <a:stCxn id="38" idx="3"/>
          </p:cNvCxnSpPr>
          <p:nvPr/>
        </p:nvCxnSpPr>
        <p:spPr>
          <a:xfrm flipH="1">
            <a:off x="7524206" y="3927381"/>
            <a:ext cx="1069746" cy="769542"/>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CB1C55-EFAC-517E-0BF6-D6AF40319F8D}"/>
              </a:ext>
            </a:extLst>
          </p:cNvPr>
          <p:cNvCxnSpPr>
            <a:cxnSpLocks/>
            <a:stCxn id="35" idx="3"/>
          </p:cNvCxnSpPr>
          <p:nvPr/>
        </p:nvCxnSpPr>
        <p:spPr>
          <a:xfrm flipH="1">
            <a:off x="7421749" y="2372780"/>
            <a:ext cx="18021" cy="2324143"/>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A79F6B4-402E-2D93-7363-F180C48FFC1B}"/>
              </a:ext>
            </a:extLst>
          </p:cNvPr>
          <p:cNvSpPr/>
          <p:nvPr/>
        </p:nvSpPr>
        <p:spPr>
          <a:xfrm>
            <a:off x="3371030" y="4696923"/>
            <a:ext cx="2718716" cy="43836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Management Service</a:t>
            </a:r>
          </a:p>
        </p:txBody>
      </p:sp>
      <p:cxnSp>
        <p:nvCxnSpPr>
          <p:cNvPr id="58" name="Straight Connector 57">
            <a:extLst>
              <a:ext uri="{FF2B5EF4-FFF2-40B4-BE49-F238E27FC236}">
                <a16:creationId xmlns:a16="http://schemas.microsoft.com/office/drawing/2014/main" id="{5C378C24-6F8B-9F98-20E2-1FF576C3058B}"/>
              </a:ext>
            </a:extLst>
          </p:cNvPr>
          <p:cNvCxnSpPr>
            <a:cxnSpLocks/>
            <a:stCxn id="32" idx="1"/>
            <a:endCxn id="8" idx="3"/>
          </p:cNvCxnSpPr>
          <p:nvPr/>
        </p:nvCxnSpPr>
        <p:spPr>
          <a:xfrm flipH="1">
            <a:off x="6089746" y="4916107"/>
            <a:ext cx="540207" cy="0"/>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C63386-BF6D-97D4-E660-6B6E5FDF1116}"/>
              </a:ext>
            </a:extLst>
          </p:cNvPr>
          <p:cNvSpPr txBox="1"/>
          <p:nvPr/>
        </p:nvSpPr>
        <p:spPr>
          <a:xfrm>
            <a:off x="10093908" y="4318297"/>
            <a:ext cx="1084656" cy="400110"/>
          </a:xfrm>
          <a:prstGeom prst="rect">
            <a:avLst/>
          </a:prstGeom>
          <a:noFill/>
        </p:spPr>
        <p:txBody>
          <a:bodyPr wrap="none" rtlCol="0">
            <a:spAutoFit/>
          </a:bodyPr>
          <a:lstStyle/>
          <a:p>
            <a:r>
              <a:rPr lang="en-US" sz="2000" dirty="0"/>
              <a:t>Portfolio</a:t>
            </a:r>
          </a:p>
        </p:txBody>
      </p:sp>
      <p:pic>
        <p:nvPicPr>
          <p:cNvPr id="1028" name="Picture 4" descr="Ericdallo/spring S3 Properties Loader - Object Storage Bucket Icon -  (480x480) Png Clipart Download">
            <a:extLst>
              <a:ext uri="{FF2B5EF4-FFF2-40B4-BE49-F238E27FC236}">
                <a16:creationId xmlns:a16="http://schemas.microsoft.com/office/drawing/2014/main" id="{40E84261-4DAB-542F-FB4C-19D5FA2201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3457" y="1420633"/>
            <a:ext cx="832955" cy="84707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F6CA3C3-8EA3-6975-46D7-8E872ADDCBE2}"/>
              </a:ext>
            </a:extLst>
          </p:cNvPr>
          <p:cNvSpPr txBox="1"/>
          <p:nvPr/>
        </p:nvSpPr>
        <p:spPr>
          <a:xfrm>
            <a:off x="1462462" y="4361035"/>
            <a:ext cx="1361241" cy="830997"/>
          </a:xfrm>
          <a:prstGeom prst="rect">
            <a:avLst/>
          </a:prstGeom>
          <a:noFill/>
        </p:spPr>
        <p:txBody>
          <a:bodyPr wrap="square" rtlCol="0">
            <a:spAutoFit/>
          </a:bodyPr>
          <a:lstStyle/>
          <a:p>
            <a:pPr algn="ctr"/>
            <a:r>
              <a:rPr lang="en-US" sz="1600" dirty="0"/>
              <a:t>Software Distribution Tool</a:t>
            </a:r>
          </a:p>
        </p:txBody>
      </p:sp>
    </p:spTree>
    <p:extLst>
      <p:ext uri="{BB962C8B-B14F-4D97-AF65-F5344CB8AC3E}">
        <p14:creationId xmlns:p14="http://schemas.microsoft.com/office/powerpoint/2010/main" val="6428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 y="111282"/>
            <a:ext cx="10033614" cy="1365825"/>
          </a:xfrm>
        </p:spPr>
        <p:txBody>
          <a:bodyPr/>
          <a:lstStyle/>
          <a:p>
            <a:r>
              <a:rPr lang="en-US" b="1" dirty="0" err="1"/>
              <a:t>C’è</a:t>
            </a:r>
            <a:r>
              <a:rPr lang="en-US" b="1" dirty="0"/>
              <a:t> </a:t>
            </a:r>
            <a:r>
              <a:rPr lang="en-US" b="1" dirty="0" err="1"/>
              <a:t>differenza</a:t>
            </a:r>
            <a:r>
              <a:rPr lang="en-US" b="1" dirty="0"/>
              <a:t> </a:t>
            </a:r>
            <a:r>
              <a:rPr lang="en-US" b="1" dirty="0" err="1"/>
              <a:t>fra</a:t>
            </a:r>
            <a:r>
              <a:rPr lang="en-US" b="1" dirty="0"/>
              <a:t> </a:t>
            </a:r>
            <a:r>
              <a:rPr lang="en-US" b="1" dirty="0" err="1"/>
              <a:t>Calcolo</a:t>
            </a:r>
            <a:r>
              <a:rPr lang="en-US" b="1" dirty="0"/>
              <a:t> </a:t>
            </a:r>
            <a:r>
              <a:rPr lang="en-US" b="1" dirty="0" err="1"/>
              <a:t>distribuito</a:t>
            </a:r>
            <a:r>
              <a:rPr lang="en-US" b="1" dirty="0"/>
              <a:t> e </a:t>
            </a:r>
            <a:r>
              <a:rPr lang="en-US" b="1" dirty="0" err="1"/>
              <a:t>parallelo</a:t>
            </a:r>
            <a:r>
              <a:rPr lang="en-US" b="1" dirty="0"/>
              <a:t>?</a:t>
            </a:r>
          </a:p>
        </p:txBody>
      </p:sp>
      <p:pic>
        <p:nvPicPr>
          <p:cNvPr id="6" name="Content Placeholder 5"/>
          <p:cNvPicPr>
            <a:picLocks noGrp="1" noChangeAspect="1"/>
          </p:cNvPicPr>
          <p:nvPr>
            <p:ph idx="1"/>
          </p:nvPr>
        </p:nvPicPr>
        <p:blipFill>
          <a:blip r:embed="rId2"/>
          <a:srcRect l="-35463" r="-35463"/>
          <a:stretch>
            <a:fillRect/>
          </a:stretch>
        </p:blipFill>
        <p:spPr>
          <a:xfrm>
            <a:off x="7919720" y="1582968"/>
            <a:ext cx="4272280" cy="4477678"/>
          </a:xfrm>
          <a:solidFill>
            <a:schemeClr val="tx1"/>
          </a:solidFill>
        </p:spPr>
      </p:pic>
      <p:sp>
        <p:nvSpPr>
          <p:cNvPr id="4" name="Slide Number Placeholder 3"/>
          <p:cNvSpPr>
            <a:spLocks noGrp="1"/>
          </p:cNvSpPr>
          <p:nvPr>
            <p:ph type="sldNum" sz="quarter" idx="12"/>
          </p:nvPr>
        </p:nvSpPr>
        <p:spPr/>
        <p:txBody>
          <a:bodyPr/>
          <a:lstStyle/>
          <a:p>
            <a:fld id="{0EF34559-19B5-334C-9438-BC3902550584}" type="slidenum">
              <a:rPr lang="en-US" smtClean="0"/>
              <a:t>7</a:t>
            </a:fld>
            <a:endParaRPr lang="en-US"/>
          </a:p>
        </p:txBody>
      </p:sp>
      <p:sp>
        <p:nvSpPr>
          <p:cNvPr id="7" name="Rectangle 6"/>
          <p:cNvSpPr/>
          <p:nvPr/>
        </p:nvSpPr>
        <p:spPr>
          <a:xfrm>
            <a:off x="162369" y="1659547"/>
            <a:ext cx="7563029" cy="4780796"/>
          </a:xfrm>
          <a:prstGeom prst="rect">
            <a:avLst/>
          </a:prstGeom>
        </p:spPr>
        <p:txBody>
          <a:bodyPr wrap="square">
            <a:spAutoFit/>
          </a:bodyPr>
          <a:lstStyle/>
          <a:p>
            <a:pPr marL="403225" indent="-403225" defTabSz="914400">
              <a:spcBef>
                <a:spcPts val="2000"/>
              </a:spcBef>
              <a:buBlip>
                <a:blip r:embed="rId3"/>
              </a:buBlip>
            </a:pPr>
            <a:r>
              <a:rPr lang="it-IT" sz="2400" b="1" dirty="0">
                <a:solidFill>
                  <a:srgbClr val="FFFFFF"/>
                </a:solidFill>
                <a:effectLst>
                  <a:outerShdw blurRad="101600" dist="63500" dir="2700000" algn="tl" rotWithShape="0">
                    <a:prstClr val="black">
                      <a:alpha val="75000"/>
                    </a:prstClr>
                  </a:outerShdw>
                </a:effectLst>
              </a:rPr>
              <a:t>Nel calcolo parallelo tutti i processori devono accedere ad una memoria condivisa. Le informazioni fra i processori possono essere scambiate usando la memoria condivisa o tramite passaggi di messaggi sulla rete di collegamento</a:t>
            </a:r>
          </a:p>
          <a:p>
            <a:pPr marL="403225" indent="-403225" defTabSz="914400">
              <a:spcBef>
                <a:spcPts val="2000"/>
              </a:spcBef>
              <a:buBlip>
                <a:blip r:embed="rId3"/>
              </a:buBlip>
            </a:pPr>
            <a:r>
              <a:rPr lang="it-IT" sz="2400" b="1" dirty="0">
                <a:solidFill>
                  <a:srgbClr val="FFFFFF"/>
                </a:solidFill>
                <a:effectLst>
                  <a:outerShdw blurRad="101600" dist="63500" dir="2700000" algn="tl" rotWithShape="0">
                    <a:prstClr val="black">
                      <a:alpha val="75000"/>
                    </a:prstClr>
                  </a:outerShdw>
                </a:effectLst>
              </a:rPr>
              <a:t>Nel calcolo distribuito ogni processore ha la propria memoria privata (memoria distribuita). I processi non comunicano durante la loro esecuzione con gli altri. Di solito la comunicazione con l’esterno può avvenire solo all’inizio e/o alla fine del processo</a:t>
            </a:r>
          </a:p>
        </p:txBody>
      </p:sp>
    </p:spTree>
    <p:extLst>
      <p:ext uri="{BB962C8B-B14F-4D97-AF65-F5344CB8AC3E}">
        <p14:creationId xmlns:p14="http://schemas.microsoft.com/office/powerpoint/2010/main" val="3827159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3F9123-C158-581C-58DA-D129669C23B5}"/>
              </a:ext>
            </a:extLst>
          </p:cNvPr>
          <p:cNvSpPr>
            <a:spLocks noGrp="1"/>
          </p:cNvSpPr>
          <p:nvPr>
            <p:ph type="title"/>
          </p:nvPr>
        </p:nvSpPr>
        <p:spPr>
          <a:xfrm>
            <a:off x="1270495" y="265396"/>
            <a:ext cx="9012758" cy="1325563"/>
          </a:xfrm>
        </p:spPr>
        <p:txBody>
          <a:bodyPr/>
          <a:lstStyle/>
          <a:p>
            <a:r>
              <a:rPr lang="en-US" dirty="0"/>
              <a:t>Implementation: adaptive solutions</a:t>
            </a:r>
          </a:p>
        </p:txBody>
      </p:sp>
      <p:pic>
        <p:nvPicPr>
          <p:cNvPr id="8" name="Picture 7" descr="A picture containing text, screenshot, font&#10;&#10;Description automatically generated">
            <a:extLst>
              <a:ext uri="{FF2B5EF4-FFF2-40B4-BE49-F238E27FC236}">
                <a16:creationId xmlns:a16="http://schemas.microsoft.com/office/drawing/2014/main" id="{8673F905-D370-7C68-C9CF-D6DD7A187DF1}"/>
              </a:ext>
            </a:extLst>
          </p:cNvPr>
          <p:cNvPicPr>
            <a:picLocks noChangeAspect="1"/>
          </p:cNvPicPr>
          <p:nvPr/>
        </p:nvPicPr>
        <p:blipFill>
          <a:blip r:embed="rId2"/>
          <a:stretch>
            <a:fillRect/>
          </a:stretch>
        </p:blipFill>
        <p:spPr>
          <a:xfrm>
            <a:off x="1157468" y="1590959"/>
            <a:ext cx="9508505" cy="4730481"/>
          </a:xfrm>
          <a:prstGeom prst="rect">
            <a:avLst/>
          </a:prstGeom>
          <a:noFill/>
        </p:spPr>
      </p:pic>
      <p:sp>
        <p:nvSpPr>
          <p:cNvPr id="5" name="Footer Placeholder 4">
            <a:extLst>
              <a:ext uri="{FF2B5EF4-FFF2-40B4-BE49-F238E27FC236}">
                <a16:creationId xmlns:a16="http://schemas.microsoft.com/office/drawing/2014/main" id="{913627D6-A18F-2613-D246-99DEC3CEA03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7BEA501B-6478-E983-0FD5-814330B4989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70</a:t>
            </a:fld>
            <a:endParaRPr lang="en-US" noProof="0">
              <a:solidFill>
                <a:prstClr val="black">
                  <a:tint val="75000"/>
                </a:prstClr>
              </a:solidFill>
            </a:endParaRPr>
          </a:p>
        </p:txBody>
      </p:sp>
      <p:sp>
        <p:nvSpPr>
          <p:cNvPr id="2" name="Oval 1">
            <a:extLst>
              <a:ext uri="{FF2B5EF4-FFF2-40B4-BE49-F238E27FC236}">
                <a16:creationId xmlns:a16="http://schemas.microsoft.com/office/drawing/2014/main" id="{EB27C63F-80F9-CB9B-8FA3-9EC7A3043B8C}"/>
              </a:ext>
            </a:extLst>
          </p:cNvPr>
          <p:cNvSpPr/>
          <p:nvPr/>
        </p:nvSpPr>
        <p:spPr>
          <a:xfrm>
            <a:off x="4962418" y="2743201"/>
            <a:ext cx="3492469" cy="3930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95E6BF-0966-423A-3EE2-265048272D4D}"/>
              </a:ext>
            </a:extLst>
          </p:cNvPr>
          <p:cNvCxnSpPr>
            <a:cxnSpLocks/>
          </p:cNvCxnSpPr>
          <p:nvPr/>
        </p:nvCxnSpPr>
        <p:spPr>
          <a:xfrm flipH="1">
            <a:off x="8240853" y="2331518"/>
            <a:ext cx="369747" cy="411683"/>
          </a:xfrm>
          <a:prstGeom prst="line">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4F812D9-F412-FC8A-3F62-D0CE953B99FA}"/>
              </a:ext>
            </a:extLst>
          </p:cNvPr>
          <p:cNvSpPr txBox="1"/>
          <p:nvPr/>
        </p:nvSpPr>
        <p:spPr>
          <a:xfrm>
            <a:off x="8240853" y="1685187"/>
            <a:ext cx="2132764" cy="646331"/>
          </a:xfrm>
          <a:prstGeom prst="rect">
            <a:avLst/>
          </a:prstGeom>
          <a:noFill/>
        </p:spPr>
        <p:txBody>
          <a:bodyPr wrap="none" rtlCol="0">
            <a:spAutoFit/>
          </a:bodyPr>
          <a:lstStyle/>
          <a:p>
            <a:pPr algn="ctr"/>
            <a:r>
              <a:rPr lang="en-US" dirty="0">
                <a:solidFill>
                  <a:srgbClr val="FF0000"/>
                </a:solidFill>
              </a:rPr>
              <a:t>Keyword:</a:t>
            </a:r>
          </a:p>
          <a:p>
            <a:pPr algn="ctr"/>
            <a:r>
              <a:rPr lang="en-US" b="1" dirty="0">
                <a:solidFill>
                  <a:srgbClr val="FF0000"/>
                </a:solidFill>
              </a:rPr>
              <a:t>Service Composition</a:t>
            </a:r>
          </a:p>
        </p:txBody>
      </p:sp>
    </p:spTree>
    <p:extLst>
      <p:ext uri="{BB962C8B-B14F-4D97-AF65-F5344CB8AC3E}">
        <p14:creationId xmlns:p14="http://schemas.microsoft.com/office/powerpoint/2010/main" val="3565869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BB84D8D-4E84-2675-06D4-217A9A40862B}"/>
              </a:ext>
            </a:extLst>
          </p:cNvPr>
          <p:cNvSpPr>
            <a:spLocks noGrp="1"/>
          </p:cNvSpPr>
          <p:nvPr>
            <p:ph type="title"/>
          </p:nvPr>
        </p:nvSpPr>
        <p:spPr>
          <a:xfrm>
            <a:off x="1270495" y="265396"/>
            <a:ext cx="9012758" cy="1325563"/>
          </a:xfrm>
        </p:spPr>
        <p:txBody>
          <a:bodyPr/>
          <a:lstStyle/>
          <a:p>
            <a:r>
              <a:rPr lang="en-US" dirty="0"/>
              <a:t>Front-ends</a:t>
            </a:r>
          </a:p>
        </p:txBody>
      </p:sp>
      <p:pic>
        <p:nvPicPr>
          <p:cNvPr id="8" name="Picture 7" descr="A screenshot of a computer&#10;&#10;Description automatically generated with medium confidence">
            <a:extLst>
              <a:ext uri="{FF2B5EF4-FFF2-40B4-BE49-F238E27FC236}">
                <a16:creationId xmlns:a16="http://schemas.microsoft.com/office/drawing/2014/main" id="{A0462BCB-400D-BBFA-CAC6-1A789BD852C2}"/>
              </a:ext>
            </a:extLst>
          </p:cNvPr>
          <p:cNvPicPr>
            <a:picLocks noChangeAspect="1"/>
          </p:cNvPicPr>
          <p:nvPr/>
        </p:nvPicPr>
        <p:blipFill>
          <a:blip r:embed="rId2"/>
          <a:stretch>
            <a:fillRect/>
          </a:stretch>
        </p:blipFill>
        <p:spPr>
          <a:xfrm>
            <a:off x="825550" y="1449038"/>
            <a:ext cx="10157925" cy="4774224"/>
          </a:xfrm>
          <a:prstGeom prst="rect">
            <a:avLst/>
          </a:prstGeom>
          <a:noFill/>
        </p:spPr>
      </p:pic>
      <p:sp>
        <p:nvSpPr>
          <p:cNvPr id="5" name="Footer Placeholder 4">
            <a:extLst>
              <a:ext uri="{FF2B5EF4-FFF2-40B4-BE49-F238E27FC236}">
                <a16:creationId xmlns:a16="http://schemas.microsoft.com/office/drawing/2014/main" id="{3E1834FF-1833-44F8-1DD7-90AA79280F12}"/>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19698180-102E-4ED1-5AD0-256358D00DE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71</a:t>
            </a:fld>
            <a:endParaRPr lang="en-US" noProof="0">
              <a:solidFill>
                <a:prstClr val="black">
                  <a:tint val="75000"/>
                </a:prstClr>
              </a:solidFill>
            </a:endParaRPr>
          </a:p>
        </p:txBody>
      </p:sp>
    </p:spTree>
    <p:extLst>
      <p:ext uri="{BB962C8B-B14F-4D97-AF65-F5344CB8AC3E}">
        <p14:creationId xmlns:p14="http://schemas.microsoft.com/office/powerpoint/2010/main" val="545703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D30CFD7-6F8E-EDE8-DF5F-6D185C167527}"/>
              </a:ext>
            </a:extLst>
          </p:cNvPr>
          <p:cNvSpPr>
            <a:spLocks noGrp="1"/>
          </p:cNvSpPr>
          <p:nvPr>
            <p:ph type="title"/>
          </p:nvPr>
        </p:nvSpPr>
        <p:spPr>
          <a:xfrm>
            <a:off x="1270495" y="265396"/>
            <a:ext cx="9012758" cy="1325563"/>
          </a:xfrm>
        </p:spPr>
        <p:txBody>
          <a:bodyPr/>
          <a:lstStyle/>
          <a:p>
            <a:r>
              <a:rPr lang="en-US" dirty="0"/>
              <a:t>Self-provisioning</a:t>
            </a:r>
          </a:p>
        </p:txBody>
      </p:sp>
      <p:pic>
        <p:nvPicPr>
          <p:cNvPr id="8" name="Picture 7" descr="A screenshot of a computer&#10;&#10;Description automatically generated with medium confidence">
            <a:extLst>
              <a:ext uri="{FF2B5EF4-FFF2-40B4-BE49-F238E27FC236}">
                <a16:creationId xmlns:a16="http://schemas.microsoft.com/office/drawing/2014/main" id="{7AE1FDCE-BBBA-0EF8-E83A-F9DD0104D3A7}"/>
              </a:ext>
            </a:extLst>
          </p:cNvPr>
          <p:cNvPicPr>
            <a:picLocks noChangeAspect="1"/>
          </p:cNvPicPr>
          <p:nvPr/>
        </p:nvPicPr>
        <p:blipFill>
          <a:blip r:embed="rId2"/>
          <a:stretch>
            <a:fillRect/>
          </a:stretch>
        </p:blipFill>
        <p:spPr>
          <a:xfrm>
            <a:off x="1275580" y="1377387"/>
            <a:ext cx="9100232" cy="4845874"/>
          </a:xfrm>
          <a:prstGeom prst="rect">
            <a:avLst/>
          </a:prstGeom>
          <a:noFill/>
        </p:spPr>
      </p:pic>
      <p:sp>
        <p:nvSpPr>
          <p:cNvPr id="5" name="Footer Placeholder 4">
            <a:extLst>
              <a:ext uri="{FF2B5EF4-FFF2-40B4-BE49-F238E27FC236}">
                <a16:creationId xmlns:a16="http://schemas.microsoft.com/office/drawing/2014/main" id="{8BE21C9D-2059-A676-F28A-DCA9AE4CA074}"/>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noProof="0">
                <a:solidFill>
                  <a:prstClr val="black">
                    <a:tint val="75000"/>
                  </a:prstClr>
                </a:solidFill>
              </a:rPr>
              <a:t>Giacinto DONVITO - SIF 2023 - Computing</a:t>
            </a:r>
            <a:endParaRPr lang="en-US" noProof="0">
              <a:solidFill>
                <a:prstClr val="black">
                  <a:tint val="75000"/>
                </a:prstClr>
              </a:solidFill>
            </a:endParaRPr>
          </a:p>
        </p:txBody>
      </p:sp>
      <p:sp>
        <p:nvSpPr>
          <p:cNvPr id="6" name="Slide Number Placeholder 5">
            <a:extLst>
              <a:ext uri="{FF2B5EF4-FFF2-40B4-BE49-F238E27FC236}">
                <a16:creationId xmlns:a16="http://schemas.microsoft.com/office/drawing/2014/main" id="{E2EA48F2-3AEC-9513-8D92-4D7AAE2C2CA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FB9A8ED0-FD20-44DD-A327-F4E81162D0AA}" type="slidenum">
              <a:rPr lang="en-US" noProof="0" smtClean="0">
                <a:solidFill>
                  <a:prstClr val="black">
                    <a:tint val="75000"/>
                  </a:prstClr>
                </a:solidFill>
              </a:rPr>
              <a:pPr>
                <a:spcAft>
                  <a:spcPts val="600"/>
                </a:spcAft>
              </a:pPr>
              <a:t>72</a:t>
            </a:fld>
            <a:endParaRPr lang="en-US" noProof="0">
              <a:solidFill>
                <a:prstClr val="black">
                  <a:tint val="75000"/>
                </a:prstClr>
              </a:solidFill>
            </a:endParaRPr>
          </a:p>
        </p:txBody>
      </p:sp>
    </p:spTree>
    <p:extLst>
      <p:ext uri="{BB962C8B-B14F-4D97-AF65-F5344CB8AC3E}">
        <p14:creationId xmlns:p14="http://schemas.microsoft.com/office/powerpoint/2010/main" val="2618603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5C0AC-29DE-E7D3-A1D5-74BF8F985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98B953-EBAA-A144-AE9A-A8759C2ED3EC}" type="datetime1">
              <a:rPr kumimoji="0" lang="it-IT" sz="1200" b="0" i="0" u="none" strike="noStrike" kern="1200" cap="none" spc="0" normalizeH="0" baseline="0" noProof="0" smtClean="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pPr marL="0" marR="0" lvl="0" indent="0" algn="l" defTabSz="914400" rtl="0" eaLnBrk="1" fontAlgn="auto" latinLnBrk="0" hangingPunct="1">
                <a:lnSpc>
                  <a:spcPct val="100000"/>
                </a:lnSpc>
                <a:spcBef>
                  <a:spcPts val="0"/>
                </a:spcBef>
                <a:spcAft>
                  <a:spcPts val="0"/>
                </a:spcAft>
                <a:buClrTx/>
                <a:buSzTx/>
                <a:buFontTx/>
                <a:buNone/>
                <a:tabLst/>
                <a:defRPr/>
              </a:pPr>
              <a:t>07/10/23</a:t>
            </a:fld>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3" name="Footer Placeholder 2">
            <a:extLst>
              <a:ext uri="{FF2B5EF4-FFF2-40B4-BE49-F238E27FC236}">
                <a16:creationId xmlns:a16="http://schemas.microsoft.com/office/drawing/2014/main" id="{F0013DBE-2A78-A53E-FEE1-A8865A4336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t>INFN-Cloud </a:t>
            </a:r>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4" name="Slide Number Placeholder 3">
            <a:extLst>
              <a:ext uri="{FF2B5EF4-FFF2-40B4-BE49-F238E27FC236}">
                <a16:creationId xmlns:a16="http://schemas.microsoft.com/office/drawing/2014/main" id="{05D8922A-8A39-BD2E-6AE9-738DD148D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61B12-E862-CA45-A112-8753F74D8BFF}" type="slidenum">
              <a:rPr kumimoji="0" lang="en-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AAE85AF-19E4-57C9-4060-BAFFB9C32335}"/>
              </a:ext>
            </a:extLst>
          </p:cNvPr>
          <p:cNvSpPr>
            <a:spLocks noGrp="1"/>
          </p:cNvSpPr>
          <p:nvPr>
            <p:ph type="title"/>
          </p:nvPr>
        </p:nvSpPr>
        <p:spPr/>
        <p:txBody>
          <a:bodyPr/>
          <a:lstStyle/>
          <a:p>
            <a:r>
              <a:rPr lang="en-IT"/>
              <a:t>Architettura vari livelli</a:t>
            </a:r>
          </a:p>
        </p:txBody>
      </p:sp>
      <p:sp>
        <p:nvSpPr>
          <p:cNvPr id="7" name="Content Placeholder 6">
            <a:extLst>
              <a:ext uri="{FF2B5EF4-FFF2-40B4-BE49-F238E27FC236}">
                <a16:creationId xmlns:a16="http://schemas.microsoft.com/office/drawing/2014/main" id="{C727CC3D-B531-F8F2-5065-D1A5F5936A50}"/>
              </a:ext>
            </a:extLst>
          </p:cNvPr>
          <p:cNvSpPr>
            <a:spLocks noGrp="1"/>
          </p:cNvSpPr>
          <p:nvPr>
            <p:ph sz="quarter" idx="15"/>
          </p:nvPr>
        </p:nvSpPr>
        <p:spPr>
          <a:xfrm>
            <a:off x="615950" y="1666874"/>
            <a:ext cx="9391650" cy="3433763"/>
          </a:xfrm>
        </p:spPr>
        <p:txBody>
          <a:bodyPr/>
          <a:lstStyle/>
          <a:p>
            <a:r>
              <a:rPr lang="en-IT"/>
              <a:t>IaaS</a:t>
            </a:r>
          </a:p>
          <a:p>
            <a:endParaRPr lang="en-IT"/>
          </a:p>
          <a:p>
            <a:r>
              <a:rPr lang="en-IT"/>
              <a:t>PaaS</a:t>
            </a:r>
          </a:p>
          <a:p>
            <a:endParaRPr lang="en-IT"/>
          </a:p>
          <a:p>
            <a:r>
              <a:rPr lang="en-GB"/>
              <a:t>I</a:t>
            </a:r>
            <a:r>
              <a:rPr lang="en-IT"/>
              <a:t>nfrastrutture federate</a:t>
            </a:r>
          </a:p>
        </p:txBody>
      </p:sp>
      <p:pic>
        <p:nvPicPr>
          <p:cNvPr id="8" name="Picture 7" descr="Graphical user interface, diagram&#10;&#10;Description automatically generated with medium confidence">
            <a:extLst>
              <a:ext uri="{FF2B5EF4-FFF2-40B4-BE49-F238E27FC236}">
                <a16:creationId xmlns:a16="http://schemas.microsoft.com/office/drawing/2014/main" id="{F896DF2E-7CE4-3B83-427D-00BF394B2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675" y="1308622"/>
            <a:ext cx="9062318" cy="5230290"/>
          </a:xfrm>
          <a:prstGeom prst="rect">
            <a:avLst/>
          </a:prstGeom>
        </p:spPr>
      </p:pic>
      <p:pic>
        <p:nvPicPr>
          <p:cNvPr id="9" name="Picture 8" descr="Diagram&#10;&#10;Description automatically generated">
            <a:extLst>
              <a:ext uri="{FF2B5EF4-FFF2-40B4-BE49-F238E27FC236}">
                <a16:creationId xmlns:a16="http://schemas.microsoft.com/office/drawing/2014/main" id="{E8D9D474-5CF5-2E04-0853-02A145757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341566"/>
            <a:ext cx="9525000" cy="5092700"/>
          </a:xfrm>
          <a:prstGeom prst="rect">
            <a:avLst/>
          </a:prstGeom>
        </p:spPr>
      </p:pic>
      <p:grpSp>
        <p:nvGrpSpPr>
          <p:cNvPr id="10" name="Group 9">
            <a:extLst>
              <a:ext uri="{FF2B5EF4-FFF2-40B4-BE49-F238E27FC236}">
                <a16:creationId xmlns:a16="http://schemas.microsoft.com/office/drawing/2014/main" id="{8D03E8C3-69C2-3A4D-22D1-E42A4B79B3CA}"/>
              </a:ext>
            </a:extLst>
          </p:cNvPr>
          <p:cNvGrpSpPr/>
          <p:nvPr/>
        </p:nvGrpSpPr>
        <p:grpSpPr>
          <a:xfrm>
            <a:off x="5396753" y="1666874"/>
            <a:ext cx="6619239" cy="4525965"/>
            <a:chOff x="4354225" y="631734"/>
            <a:chExt cx="7661767" cy="5561105"/>
          </a:xfrm>
        </p:grpSpPr>
        <p:pic>
          <p:nvPicPr>
            <p:cNvPr id="11" name="Picture 10" descr="Graphical user interface, application&#10;&#10;Description automatically generated">
              <a:extLst>
                <a:ext uri="{FF2B5EF4-FFF2-40B4-BE49-F238E27FC236}">
                  <a16:creationId xmlns:a16="http://schemas.microsoft.com/office/drawing/2014/main" id="{ACBF2017-6DD9-D47A-13E8-A99046BB5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694" y="631734"/>
              <a:ext cx="1820708" cy="1459577"/>
            </a:xfrm>
            <a:prstGeom prst="rect">
              <a:avLst/>
            </a:prstGeom>
          </p:spPr>
        </p:pic>
        <p:pic>
          <p:nvPicPr>
            <p:cNvPr id="12" name="Picture 11" descr="Icon&#10;&#10;Description automatically generated">
              <a:extLst>
                <a:ext uri="{FF2B5EF4-FFF2-40B4-BE49-F238E27FC236}">
                  <a16:creationId xmlns:a16="http://schemas.microsoft.com/office/drawing/2014/main" id="{AEF5BE0F-7A4F-B6CC-D962-752DCAF82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4269" y="2665578"/>
              <a:ext cx="1921723" cy="1015768"/>
            </a:xfrm>
            <a:prstGeom prst="rect">
              <a:avLst/>
            </a:prstGeom>
          </p:spPr>
        </p:pic>
        <p:pic>
          <p:nvPicPr>
            <p:cNvPr id="13" name="Picture 12" descr="Icon&#10;&#10;Description automatically generated">
              <a:extLst>
                <a:ext uri="{FF2B5EF4-FFF2-40B4-BE49-F238E27FC236}">
                  <a16:creationId xmlns:a16="http://schemas.microsoft.com/office/drawing/2014/main" id="{8A77DF9D-438A-CEDF-1CF5-F08339F4F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528" y="1621281"/>
              <a:ext cx="1868419" cy="987593"/>
            </a:xfrm>
            <a:prstGeom prst="rect">
              <a:avLst/>
            </a:prstGeom>
          </p:spPr>
        </p:pic>
        <p:pic>
          <p:nvPicPr>
            <p:cNvPr id="14" name="Picture 13" descr="Icon&#10;&#10;Description automatically generated">
              <a:extLst>
                <a:ext uri="{FF2B5EF4-FFF2-40B4-BE49-F238E27FC236}">
                  <a16:creationId xmlns:a16="http://schemas.microsoft.com/office/drawing/2014/main" id="{48619B3C-65D4-E1D0-923E-7C0854A37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402" y="4851400"/>
              <a:ext cx="2507823" cy="1325563"/>
            </a:xfrm>
            <a:prstGeom prst="rect">
              <a:avLst/>
            </a:prstGeom>
          </p:spPr>
        </p:pic>
        <p:pic>
          <p:nvPicPr>
            <p:cNvPr id="15" name="Picture 14" descr="Icon&#10;&#10;Description automatically generated">
              <a:extLst>
                <a:ext uri="{FF2B5EF4-FFF2-40B4-BE49-F238E27FC236}">
                  <a16:creationId xmlns:a16="http://schemas.microsoft.com/office/drawing/2014/main" id="{758C1D14-6273-1D99-1220-E038506EF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225" y="4867276"/>
              <a:ext cx="2507821" cy="1325563"/>
            </a:xfrm>
            <a:prstGeom prst="rect">
              <a:avLst/>
            </a:prstGeom>
          </p:spPr>
        </p:pic>
        <p:pic>
          <p:nvPicPr>
            <p:cNvPr id="16" name="Picture 15" descr="Icon&#10;&#10;Description automatically generated">
              <a:extLst>
                <a:ext uri="{FF2B5EF4-FFF2-40B4-BE49-F238E27FC236}">
                  <a16:creationId xmlns:a16="http://schemas.microsoft.com/office/drawing/2014/main" id="{5300281D-08B9-3D61-78B2-D6211E802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524" y="3856523"/>
              <a:ext cx="1868419" cy="987593"/>
            </a:xfrm>
            <a:prstGeom prst="rect">
              <a:avLst/>
            </a:prstGeom>
          </p:spPr>
        </p:pic>
        <p:sp>
          <p:nvSpPr>
            <p:cNvPr id="17" name="TextBox 16">
              <a:extLst>
                <a:ext uri="{FF2B5EF4-FFF2-40B4-BE49-F238E27FC236}">
                  <a16:creationId xmlns:a16="http://schemas.microsoft.com/office/drawing/2014/main" id="{09B50618-B692-EF31-E0E5-0951B5B9F8FA}"/>
                </a:ext>
              </a:extLst>
            </p:cNvPr>
            <p:cNvSpPr txBox="1"/>
            <p:nvPr/>
          </p:nvSpPr>
          <p:spPr>
            <a:xfrm>
              <a:off x="7546200" y="5413572"/>
              <a:ext cx="1288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Backbone CNAF</a:t>
              </a:r>
            </a:p>
          </p:txBody>
        </p:sp>
        <p:sp>
          <p:nvSpPr>
            <p:cNvPr id="18" name="TextBox 17">
              <a:extLst>
                <a:ext uri="{FF2B5EF4-FFF2-40B4-BE49-F238E27FC236}">
                  <a16:creationId xmlns:a16="http://schemas.microsoft.com/office/drawing/2014/main" id="{E043328C-3BBC-B666-9CB1-5B82F19233F3}"/>
                </a:ext>
              </a:extLst>
            </p:cNvPr>
            <p:cNvSpPr txBox="1"/>
            <p:nvPr/>
          </p:nvSpPr>
          <p:spPr>
            <a:xfrm>
              <a:off x="5038379" y="5413572"/>
              <a:ext cx="1365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Backbone Bari</a:t>
              </a:r>
            </a:p>
          </p:txBody>
        </p:sp>
        <p:sp>
          <p:nvSpPr>
            <p:cNvPr id="19" name="TextBox 18">
              <a:extLst>
                <a:ext uri="{FF2B5EF4-FFF2-40B4-BE49-F238E27FC236}">
                  <a16:creationId xmlns:a16="http://schemas.microsoft.com/office/drawing/2014/main" id="{0F00B746-8A4B-7207-80B0-EF07C5574179}"/>
                </a:ext>
              </a:extLst>
            </p:cNvPr>
            <p:cNvSpPr txBox="1"/>
            <p:nvPr/>
          </p:nvSpPr>
          <p:spPr>
            <a:xfrm>
              <a:off x="9607525" y="2091310"/>
              <a:ext cx="1466531" cy="4538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ReCAS Bari</a:t>
              </a:r>
            </a:p>
          </p:txBody>
        </p:sp>
        <p:sp>
          <p:nvSpPr>
            <p:cNvPr id="20" name="TextBox 19">
              <a:extLst>
                <a:ext uri="{FF2B5EF4-FFF2-40B4-BE49-F238E27FC236}">
                  <a16:creationId xmlns:a16="http://schemas.microsoft.com/office/drawing/2014/main" id="{506714AA-31CB-32E7-2ACB-71B18A97F5BE}"/>
                </a:ext>
              </a:extLst>
            </p:cNvPr>
            <p:cNvSpPr txBox="1"/>
            <p:nvPr/>
          </p:nvSpPr>
          <p:spPr>
            <a:xfrm>
              <a:off x="10191468" y="3176140"/>
              <a:ext cx="1719960" cy="4538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Cloud@CNAF</a:t>
              </a:r>
            </a:p>
          </p:txBody>
        </p:sp>
        <p:sp>
          <p:nvSpPr>
            <p:cNvPr id="21" name="TextBox 20">
              <a:extLst>
                <a:ext uri="{FF2B5EF4-FFF2-40B4-BE49-F238E27FC236}">
                  <a16:creationId xmlns:a16="http://schemas.microsoft.com/office/drawing/2014/main" id="{FE1728D5-CEF3-8CBE-14F5-167B984A5E45}"/>
                </a:ext>
              </a:extLst>
            </p:cNvPr>
            <p:cNvSpPr txBox="1"/>
            <p:nvPr/>
          </p:nvSpPr>
          <p:spPr>
            <a:xfrm>
              <a:off x="9747144" y="4286904"/>
              <a:ext cx="1625118" cy="4538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T" sz="1800" b="0" i="0" u="none" strike="noStrike" kern="1200" cap="none" spc="0" normalizeH="0" baseline="0" noProof="0">
                  <a:ln>
                    <a:noFill/>
                  </a:ln>
                  <a:solidFill>
                    <a:prstClr val="black"/>
                  </a:solidFill>
                  <a:effectLst/>
                  <a:uLnTx/>
                  <a:uFillTx/>
                  <a:latin typeface="Calibri" panose="020F0502020204030204"/>
                  <a:ea typeface="+mn-ea"/>
                  <a:cs typeface="+mn-cs"/>
                </a:rPr>
                <a:t>CloudVeneto</a:t>
              </a:r>
            </a:p>
          </p:txBody>
        </p:sp>
        <p:pic>
          <p:nvPicPr>
            <p:cNvPr id="22" name="Picture 21" descr="A screen shot of a computer&#10;&#10;Description automatically generated with low confidence">
              <a:extLst>
                <a:ext uri="{FF2B5EF4-FFF2-40B4-BE49-F238E27FC236}">
                  <a16:creationId xmlns:a16="http://schemas.microsoft.com/office/drawing/2014/main" id="{0D3449A7-832A-AC09-753E-5029BDED3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698" y="1759643"/>
              <a:ext cx="4947401" cy="2932129"/>
            </a:xfrm>
            <a:prstGeom prst="rect">
              <a:avLst/>
            </a:prstGeom>
          </p:spPr>
        </p:pic>
        <p:cxnSp>
          <p:nvCxnSpPr>
            <p:cNvPr id="23" name="Straight Arrow Connector 22">
              <a:extLst>
                <a:ext uri="{FF2B5EF4-FFF2-40B4-BE49-F238E27FC236}">
                  <a16:creationId xmlns:a16="http://schemas.microsoft.com/office/drawing/2014/main" id="{26C4A7EF-63EF-A051-BE97-F0469B7EA6C4}"/>
                </a:ext>
              </a:extLst>
            </p:cNvPr>
            <p:cNvCxnSpPr/>
            <p:nvPr/>
          </p:nvCxnSpPr>
          <p:spPr>
            <a:xfrm>
              <a:off x="6006967" y="2134465"/>
              <a:ext cx="610948" cy="242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6CC2150-866E-FD95-DCA3-96C8631CED66}"/>
                </a:ext>
              </a:extLst>
            </p:cNvPr>
            <p:cNvCxnSpPr>
              <a:cxnSpLocks/>
            </p:cNvCxnSpPr>
            <p:nvPr/>
          </p:nvCxnSpPr>
          <p:spPr>
            <a:xfrm>
              <a:off x="5798818" y="2254531"/>
              <a:ext cx="42724" cy="415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D6179BA-DD8A-80FE-6D9E-B48BA642949E}"/>
                </a:ext>
              </a:extLst>
            </p:cNvPr>
            <p:cNvCxnSpPr>
              <a:cxnSpLocks/>
            </p:cNvCxnSpPr>
            <p:nvPr/>
          </p:nvCxnSpPr>
          <p:spPr>
            <a:xfrm flipH="1">
              <a:off x="5558683" y="2255887"/>
              <a:ext cx="162596" cy="863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29FE7A3-80AD-5DF7-1C41-65B887CB226D}"/>
                </a:ext>
              </a:extLst>
            </p:cNvPr>
            <p:cNvCxnSpPr>
              <a:endCxn id="15" idx="0"/>
            </p:cNvCxnSpPr>
            <p:nvPr/>
          </p:nvCxnSpPr>
          <p:spPr>
            <a:xfrm flipH="1">
              <a:off x="5608136" y="3545471"/>
              <a:ext cx="31845" cy="132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AE5A593-DE5C-195E-0DA4-25694691ECAE}"/>
                </a:ext>
              </a:extLst>
            </p:cNvPr>
            <p:cNvCxnSpPr>
              <a:cxnSpLocks/>
            </p:cNvCxnSpPr>
            <p:nvPr/>
          </p:nvCxnSpPr>
          <p:spPr>
            <a:xfrm>
              <a:off x="5913828" y="3571796"/>
              <a:ext cx="1068161" cy="1841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58A7DEC-07CD-F1FB-F6F3-1134237E84CC}"/>
                </a:ext>
              </a:extLst>
            </p:cNvPr>
            <p:cNvCxnSpPr>
              <a:cxnSpLocks/>
            </p:cNvCxnSpPr>
            <p:nvPr/>
          </p:nvCxnSpPr>
          <p:spPr>
            <a:xfrm>
              <a:off x="5985176" y="3571796"/>
              <a:ext cx="3563093" cy="975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A1D6FD4-E9A7-5C0E-C059-77BD5FF55540}"/>
                </a:ext>
              </a:extLst>
            </p:cNvPr>
            <p:cNvCxnSpPr>
              <a:cxnSpLocks/>
            </p:cNvCxnSpPr>
            <p:nvPr/>
          </p:nvCxnSpPr>
          <p:spPr>
            <a:xfrm>
              <a:off x="5880612" y="2236984"/>
              <a:ext cx="1392897" cy="1822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94D5FAF-4D63-11E8-72C5-6D901A2D0C45}"/>
                </a:ext>
              </a:extLst>
            </p:cNvPr>
            <p:cNvCxnSpPr>
              <a:cxnSpLocks/>
            </p:cNvCxnSpPr>
            <p:nvPr/>
          </p:nvCxnSpPr>
          <p:spPr>
            <a:xfrm flipV="1">
              <a:off x="6170073" y="3360754"/>
              <a:ext cx="3924196" cy="54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8F5D656-D162-F776-F67C-5C4F80048877}"/>
                </a:ext>
              </a:extLst>
            </p:cNvPr>
            <p:cNvCxnSpPr>
              <a:cxnSpLocks/>
            </p:cNvCxnSpPr>
            <p:nvPr/>
          </p:nvCxnSpPr>
          <p:spPr>
            <a:xfrm flipV="1">
              <a:off x="6185981" y="2408738"/>
              <a:ext cx="3127244" cy="887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6305A19-D021-22FF-1BF4-037E52D7C6B1}"/>
                </a:ext>
              </a:extLst>
            </p:cNvPr>
            <p:cNvCxnSpPr>
              <a:cxnSpLocks/>
            </p:cNvCxnSpPr>
            <p:nvPr/>
          </p:nvCxnSpPr>
          <p:spPr>
            <a:xfrm flipH="1">
              <a:off x="5881495" y="4123715"/>
              <a:ext cx="578172" cy="743561"/>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316FA3-1CA6-D1B7-7406-CE96A4FA2DAC}"/>
                </a:ext>
              </a:extLst>
            </p:cNvPr>
            <p:cNvCxnSpPr>
              <a:cxnSpLocks/>
            </p:cNvCxnSpPr>
            <p:nvPr/>
          </p:nvCxnSpPr>
          <p:spPr>
            <a:xfrm>
              <a:off x="6617915" y="4117038"/>
              <a:ext cx="655594" cy="122382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ED6DD2E-C94B-C652-4E2A-C9B5AF9E9E07}"/>
                </a:ext>
              </a:extLst>
            </p:cNvPr>
            <p:cNvCxnSpPr>
              <a:cxnSpLocks/>
            </p:cNvCxnSpPr>
            <p:nvPr/>
          </p:nvCxnSpPr>
          <p:spPr>
            <a:xfrm>
              <a:off x="6740544" y="4123715"/>
              <a:ext cx="2752928" cy="54839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295FE70-2BAD-5D99-6DDD-8F9C9F2505FA}"/>
                </a:ext>
              </a:extLst>
            </p:cNvPr>
            <p:cNvCxnSpPr>
              <a:cxnSpLocks/>
            </p:cNvCxnSpPr>
            <p:nvPr/>
          </p:nvCxnSpPr>
          <p:spPr>
            <a:xfrm flipV="1">
              <a:off x="6893860" y="3545296"/>
              <a:ext cx="3200409" cy="43231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3C6AFD-A495-8F53-F590-DE72C114C579}"/>
                </a:ext>
              </a:extLst>
            </p:cNvPr>
            <p:cNvCxnSpPr>
              <a:cxnSpLocks/>
            </p:cNvCxnSpPr>
            <p:nvPr/>
          </p:nvCxnSpPr>
          <p:spPr>
            <a:xfrm flipV="1">
              <a:off x="6919229" y="2524658"/>
              <a:ext cx="2352197" cy="1313577"/>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8F07E48F-46FE-15E9-7161-255857662ECB}"/>
                </a:ext>
              </a:extLst>
            </p:cNvPr>
            <p:cNvCxnSpPr/>
            <p:nvPr/>
          </p:nvCxnSpPr>
          <p:spPr>
            <a:xfrm flipV="1">
              <a:off x="7347568" y="2071221"/>
              <a:ext cx="2031101" cy="306087"/>
            </a:xfrm>
            <a:prstGeom prst="curvedConnector3">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AD048B3-DBBA-9910-33DB-DB9F078FB3D4}"/>
                </a:ext>
              </a:extLst>
            </p:cNvPr>
            <p:cNvCxnSpPr>
              <a:cxnSpLocks/>
            </p:cNvCxnSpPr>
            <p:nvPr/>
          </p:nvCxnSpPr>
          <p:spPr>
            <a:xfrm>
              <a:off x="7514140" y="2477698"/>
              <a:ext cx="2837702" cy="672016"/>
            </a:xfrm>
            <a:prstGeom prst="curvedConnector3">
              <a:avLst>
                <a:gd name="adj1" fmla="val 58555"/>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9F3FF54F-A26B-093F-4D01-7D3642D01D7D}"/>
                </a:ext>
              </a:extLst>
            </p:cNvPr>
            <p:cNvCxnSpPr>
              <a:cxnSpLocks/>
              <a:endCxn id="16" idx="1"/>
            </p:cNvCxnSpPr>
            <p:nvPr/>
          </p:nvCxnSpPr>
          <p:spPr>
            <a:xfrm>
              <a:off x="7288983" y="2556473"/>
              <a:ext cx="2318541" cy="1793847"/>
            </a:xfrm>
            <a:prstGeom prst="curvedConnector3">
              <a:avLst>
                <a:gd name="adj1" fmla="val 50000"/>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4619A923-F119-F567-0863-819502462C17}"/>
                </a:ext>
              </a:extLst>
            </p:cNvPr>
            <p:cNvCxnSpPr>
              <a:cxnSpLocks/>
            </p:cNvCxnSpPr>
            <p:nvPr/>
          </p:nvCxnSpPr>
          <p:spPr>
            <a:xfrm rot="16200000" flipH="1">
              <a:off x="5858409" y="3676598"/>
              <a:ext cx="2623550" cy="616277"/>
            </a:xfrm>
            <a:prstGeom prst="curvedConnector3">
              <a:avLst>
                <a:gd name="adj1" fmla="val 50000"/>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1233B980-9616-0D4B-B568-84F854C120EC}"/>
                </a:ext>
              </a:extLst>
            </p:cNvPr>
            <p:cNvCxnSpPr>
              <a:cxnSpLocks/>
            </p:cNvCxnSpPr>
            <p:nvPr/>
          </p:nvCxnSpPr>
          <p:spPr>
            <a:xfrm rot="5400000">
              <a:off x="5421577" y="3597719"/>
              <a:ext cx="2640798" cy="645873"/>
            </a:xfrm>
            <a:prstGeom prst="curvedConnector3">
              <a:avLst>
                <a:gd name="adj1" fmla="val 50000"/>
              </a:avLst>
            </a:prstGeom>
            <a:ln w="412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
            <p14:nvContentPartPr>
              <p14:cNvPr id="42" name="Ink 41">
                <a:extLst>
                  <a:ext uri="{FF2B5EF4-FFF2-40B4-BE49-F238E27FC236}">
                    <a16:creationId xmlns:a16="http://schemas.microsoft.com/office/drawing/2014/main" id="{35152898-1D09-E4DF-3F1F-354CC6FE7317}"/>
                  </a:ext>
                </a:extLst>
              </p14:cNvPr>
              <p14:cNvContentPartPr/>
              <p14:nvPr/>
            </p14:nvContentPartPr>
            <p14:xfrm>
              <a:off x="1241461" y="1926404"/>
              <a:ext cx="9524" cy="9524"/>
            </p14:xfrm>
          </p:contentPart>
        </mc:Choice>
        <mc:Fallback xmlns="">
          <p:pic>
            <p:nvPicPr>
              <p:cNvPr id="42" name="Ink 41">
                <a:extLst>
                  <a:ext uri="{FF2B5EF4-FFF2-40B4-BE49-F238E27FC236}">
                    <a16:creationId xmlns:a16="http://schemas.microsoft.com/office/drawing/2014/main" id="{35152898-1D09-E4DF-3F1F-354CC6FE7317}"/>
                  </a:ext>
                </a:extLst>
              </p:cNvPr>
              <p:cNvPicPr/>
              <p:nvPr/>
            </p:nvPicPr>
            <p:blipFill>
              <a:blip r:embed="rId8"/>
              <a:stretch>
                <a:fillRect/>
              </a:stretch>
            </p:blipFill>
            <p:spPr>
              <a:xfrm>
                <a:off x="765261" y="1450204"/>
                <a:ext cx="9524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52426004-92A6-4B48-16E8-8D25170A68EB}"/>
                  </a:ext>
                </a:extLst>
              </p14:cNvPr>
              <p14:cNvContentPartPr/>
              <p14:nvPr/>
            </p14:nvContentPartPr>
            <p14:xfrm>
              <a:off x="1241461" y="1926404"/>
              <a:ext cx="9524" cy="9524"/>
            </p14:xfrm>
          </p:contentPart>
        </mc:Choice>
        <mc:Fallback xmlns="">
          <p:pic>
            <p:nvPicPr>
              <p:cNvPr id="43" name="Ink 42">
                <a:extLst>
                  <a:ext uri="{FF2B5EF4-FFF2-40B4-BE49-F238E27FC236}">
                    <a16:creationId xmlns:a16="http://schemas.microsoft.com/office/drawing/2014/main" id="{52426004-92A6-4B48-16E8-8D25170A68EB}"/>
                  </a:ext>
                </a:extLst>
              </p:cNvPr>
              <p:cNvPicPr/>
              <p:nvPr/>
            </p:nvPicPr>
            <p:blipFill>
              <a:blip r:embed="rId8"/>
              <a:stretch>
                <a:fillRect/>
              </a:stretch>
            </p:blipFill>
            <p:spPr>
              <a:xfrm>
                <a:off x="765261" y="1450204"/>
                <a:ext cx="952400" cy="952400"/>
              </a:xfrm>
              <a:prstGeom prst="rect">
                <a:avLst/>
              </a:prstGeom>
            </p:spPr>
          </p:pic>
        </mc:Fallback>
      </mc:AlternateContent>
    </p:spTree>
    <p:extLst>
      <p:ext uri="{BB962C8B-B14F-4D97-AF65-F5344CB8AC3E}">
        <p14:creationId xmlns:p14="http://schemas.microsoft.com/office/powerpoint/2010/main" val="382837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30039 -0.17824 C -0.26719 -0.06782 -0.23386 0.04259 -0.20951 0.02801 C -0.18503 0.0132 -0.16954 -0.12662 -0.15404 -0.2662 " pathEditMode="relative" rAng="0" ptsTypes="AAA">
                                      <p:cBhvr>
                                        <p:cTn id="14" dur="1000" fill="hold"/>
                                        <p:tgtEl>
                                          <p:spTgt spid="8"/>
                                        </p:tgtEl>
                                        <p:attrNameLst>
                                          <p:attrName>ppt_x</p:attrName>
                                          <p:attrName>ppt_y</p:attrName>
                                        </p:attrNameLst>
                                      </p:cBhvr>
                                      <p:rCtr x="7318" y="5972"/>
                                    </p:animMotion>
                                  </p:childTnLst>
                                </p:cTn>
                              </p:par>
                              <p:par>
                                <p:cTn id="15" presetID="6" presetClass="emph" presetSubtype="0" fill="hold" nodeType="withEffect">
                                  <p:stCondLst>
                                    <p:cond delay="0"/>
                                  </p:stCondLst>
                                  <p:childTnLst>
                                    <p:animScale>
                                      <p:cBhvr>
                                        <p:cTn id="16" dur="1000" fill="hold"/>
                                        <p:tgtEl>
                                          <p:spTgt spid="8"/>
                                        </p:tgtEl>
                                      </p:cBhvr>
                                      <p:by x="25000" y="25000"/>
                                    </p:animScale>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linds(horizontal)">
                                      <p:cBhvr>
                                        <p:cTn id="20" dur="500"/>
                                        <p:tgtEl>
                                          <p:spTgt spid="7">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43139 0.11666 C -0.35951 0.25139 -0.28737 0.38657 -0.20105 0.32824 C -0.11433 0.27037 -0.01342 0.01921 0.08777 -0.23148 " pathEditMode="relative" rAng="0" ptsTypes="AAA">
                                      <p:cBhvr>
                                        <p:cTn id="27" dur="1000" fill="hold"/>
                                        <p:tgtEl>
                                          <p:spTgt spid="9"/>
                                        </p:tgtEl>
                                        <p:attrNameLst>
                                          <p:attrName>ppt_x</p:attrName>
                                          <p:attrName>ppt_y</p:attrName>
                                        </p:attrNameLst>
                                      </p:cBhvr>
                                      <p:rCtr x="25951" y="-6134"/>
                                    </p:animMotion>
                                  </p:childTnLst>
                                </p:cTn>
                              </p:par>
                              <p:par>
                                <p:cTn id="28" presetID="6" presetClass="emph" presetSubtype="0" fill="hold" nodeType="withEffect">
                                  <p:stCondLst>
                                    <p:cond delay="0"/>
                                  </p:stCondLst>
                                  <p:childTnLst>
                                    <p:animScale>
                                      <p:cBhvr>
                                        <p:cTn id="29" dur="1000" fill="hold"/>
                                        <p:tgtEl>
                                          <p:spTgt spid="9"/>
                                        </p:tgtEl>
                                      </p:cBhvr>
                                      <p:by x="25000" y="25000"/>
                                    </p:animScale>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blinds(horizontal)">
                                      <p:cBhvr>
                                        <p:cTn id="33" dur="500"/>
                                        <p:tgtEl>
                                          <p:spTgt spid="7">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24791 0.275 C -0.17552 0.33588 -0.10299 0.39676 -0.04531 0.36944 C 0.01224 0.34189 0.05508 0.22615 0.09792 0.11064 " pathEditMode="relative" rAng="0" ptsTypes="AAA">
                                      <p:cBhvr>
                                        <p:cTn id="40" dur="1000" fill="hold"/>
                                        <p:tgtEl>
                                          <p:spTgt spid="10"/>
                                        </p:tgtEl>
                                        <p:attrNameLst>
                                          <p:attrName>ppt_x</p:attrName>
                                          <p:attrName>ppt_y</p:attrName>
                                        </p:attrNameLst>
                                      </p:cBhvr>
                                      <p:rCtr x="17292" y="-3171"/>
                                    </p:animMotion>
                                  </p:childTnLst>
                                </p:cTn>
                              </p:par>
                              <p:par>
                                <p:cTn id="41" presetID="6" presetClass="emph" presetSubtype="0" fill="hold" nodeType="withEffect">
                                  <p:stCondLst>
                                    <p:cond delay="0"/>
                                  </p:stCondLst>
                                  <p:childTnLst>
                                    <p:animScale>
                                      <p:cBhvr>
                                        <p:cTn id="42" dur="1000" fill="hold"/>
                                        <p:tgtEl>
                                          <p:spTgt spid="1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837" y="485765"/>
            <a:ext cx="9519037" cy="958717"/>
          </a:xfrm>
        </p:spPr>
        <p:txBody>
          <a:bodyPr>
            <a:noAutofit/>
          </a:bodyPr>
          <a:lstStyle/>
          <a:p>
            <a:r>
              <a:rPr lang="es-ES" err="1"/>
              <a:t>Mesos</a:t>
            </a:r>
            <a:r>
              <a:rPr lang="es-ES"/>
              <a:t> </a:t>
            </a:r>
            <a:r>
              <a:rPr lang="es-ES" err="1"/>
              <a:t>PaaS</a:t>
            </a:r>
            <a:r>
              <a:rPr lang="es-ES"/>
              <a:t> </a:t>
            </a:r>
            <a:r>
              <a:rPr lang="es-ES" err="1"/>
              <a:t>solution</a:t>
            </a:r>
            <a:r>
              <a:rPr lang="es-ES"/>
              <a:t> </a:t>
            </a:r>
            <a:r>
              <a:rPr lang="es-ES" err="1"/>
              <a:t>exploiting</a:t>
            </a:r>
            <a:r>
              <a:rPr lang="es-ES"/>
              <a:t> INDIGO </a:t>
            </a:r>
            <a:r>
              <a:rPr lang="es-ES" err="1"/>
              <a:t>platform</a:t>
            </a:r>
            <a:endParaRPr lang="es-ES"/>
          </a:p>
        </p:txBody>
      </p:sp>
      <p:cxnSp>
        <p:nvCxnSpPr>
          <p:cNvPr id="7" name="Conector recto de flecha 6"/>
          <p:cNvCxnSpPr/>
          <p:nvPr/>
        </p:nvCxnSpPr>
        <p:spPr>
          <a:xfrm>
            <a:off x="4953815" y="2862909"/>
            <a:ext cx="80724" cy="1693069"/>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8" name="Rectángulo 7"/>
          <p:cNvSpPr/>
          <p:nvPr/>
        </p:nvSpPr>
        <p:spPr>
          <a:xfrm>
            <a:off x="6826994" y="2095021"/>
            <a:ext cx="2326356" cy="841152"/>
          </a:xfrm>
          <a:prstGeom prst="rect">
            <a:avLst/>
          </a:prstGeom>
          <a:noFill/>
          <a:ln w="952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redondeado 8"/>
          <p:cNvSpPr/>
          <p:nvPr/>
        </p:nvSpPr>
        <p:spPr>
          <a:xfrm>
            <a:off x="7052283" y="2221829"/>
            <a:ext cx="1349669" cy="59528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white"/>
                </a:solidFill>
                <a:effectLst/>
                <a:uLnTx/>
                <a:uFillTx/>
                <a:latin typeface="Calibri" panose="020F0502020204030204"/>
                <a:ea typeface="+mn-ea"/>
                <a:cs typeface="+mn-cs"/>
              </a:rPr>
              <a:t>Future</a:t>
            </a:r>
            <a:r>
              <a:rPr kumimoji="0" lang="es-ES" sz="1050" b="0" i="0" u="none" strike="noStrike" kern="1200" cap="none" spc="0" normalizeH="0" baseline="0" noProof="0">
                <a:ln>
                  <a:noFill/>
                </a:ln>
                <a:solidFill>
                  <a:prstClr val="white"/>
                </a:solidFill>
                <a:effectLst/>
                <a:uLnTx/>
                <a:uFillTx/>
                <a:latin typeface="Calibri" panose="020F0502020204030204"/>
                <a:ea typeface="+mn-ea"/>
                <a:cs typeface="+mn-cs"/>
              </a:rPr>
              <a:t> Gateway API Server</a:t>
            </a:r>
          </a:p>
        </p:txBody>
      </p:sp>
      <p:cxnSp>
        <p:nvCxnSpPr>
          <p:cNvPr id="12" name="Conector recto de flecha 11"/>
          <p:cNvCxnSpPr>
            <a:stCxn id="9" idx="2"/>
          </p:cNvCxnSpPr>
          <p:nvPr/>
        </p:nvCxnSpPr>
        <p:spPr>
          <a:xfrm>
            <a:off x="7727116" y="2817115"/>
            <a:ext cx="0" cy="302222"/>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16" name="CuadroTexto 15"/>
          <p:cNvSpPr txBox="1"/>
          <p:nvPr/>
        </p:nvSpPr>
        <p:spPr>
          <a:xfrm>
            <a:off x="8722885" y="2058388"/>
            <a:ext cx="43794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SaaS</a:t>
            </a:r>
          </a:p>
        </p:txBody>
      </p:sp>
      <p:sp>
        <p:nvSpPr>
          <p:cNvPr id="18" name="CuadroTexto 17"/>
          <p:cNvSpPr txBox="1"/>
          <p:nvPr/>
        </p:nvSpPr>
        <p:spPr>
          <a:xfrm>
            <a:off x="9923410" y="2709366"/>
            <a:ext cx="4443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PaaS</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Imagen 20" descr="skd182040s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050" y="2135784"/>
            <a:ext cx="640179" cy="767376"/>
          </a:xfrm>
          <a:prstGeom prst="rect">
            <a:avLst/>
          </a:prstGeom>
        </p:spPr>
      </p:pic>
      <p:cxnSp>
        <p:nvCxnSpPr>
          <p:cNvPr id="24" name="Conector recto de flecha 23"/>
          <p:cNvCxnSpPr>
            <a:stCxn id="21" idx="3"/>
            <a:endCxn id="9" idx="1"/>
          </p:cNvCxnSpPr>
          <p:nvPr/>
        </p:nvCxnSpPr>
        <p:spPr>
          <a:xfrm>
            <a:off x="5265228" y="2519472"/>
            <a:ext cx="1787054" cy="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29" name="Rectángulo 28"/>
          <p:cNvSpPr/>
          <p:nvPr/>
        </p:nvSpPr>
        <p:spPr>
          <a:xfrm>
            <a:off x="5310555" y="4978464"/>
            <a:ext cx="870094" cy="4560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white"/>
                </a:solidFill>
                <a:effectLst/>
                <a:uLnTx/>
                <a:uFillTx/>
                <a:latin typeface="Calibri" panose="020F0502020204030204"/>
                <a:ea typeface="+mn-ea"/>
                <a:cs typeface="+mn-cs"/>
              </a:rPr>
              <a:t>Mesos</a:t>
            </a:r>
            <a:r>
              <a:rPr kumimoji="0" lang="es-ES" sz="1050" b="0" i="0" u="none" strike="noStrike" kern="1200" cap="none" spc="0" normalizeH="0" baseline="0" noProof="0">
                <a:ln>
                  <a:noFill/>
                </a:ln>
                <a:solidFill>
                  <a:prstClr val="white"/>
                </a:solidFill>
                <a:effectLst/>
                <a:uLnTx/>
                <a:uFillTx/>
                <a:latin typeface="Calibri" panose="020F0502020204030204"/>
                <a:ea typeface="+mn-ea"/>
                <a:cs typeface="+mn-cs"/>
              </a:rPr>
              <a:t> Masters</a:t>
            </a:r>
          </a:p>
        </p:txBody>
      </p:sp>
      <p:cxnSp>
        <p:nvCxnSpPr>
          <p:cNvPr id="30" name="Conector recto 29"/>
          <p:cNvCxnSpPr/>
          <p:nvPr/>
        </p:nvCxnSpPr>
        <p:spPr>
          <a:xfrm flipH="1">
            <a:off x="6226444" y="5352305"/>
            <a:ext cx="953170" cy="36762"/>
          </a:xfrm>
          <a:prstGeom prst="line">
            <a:avLst/>
          </a:prstGeom>
          <a:ln w="19050" cmpd="sng"/>
        </p:spPr>
        <p:style>
          <a:lnRef idx="2">
            <a:schemeClr val="accent1"/>
          </a:lnRef>
          <a:fillRef idx="0">
            <a:schemeClr val="accent1"/>
          </a:fillRef>
          <a:effectRef idx="1">
            <a:schemeClr val="accent1"/>
          </a:effectRef>
          <a:fontRef idx="minor">
            <a:schemeClr val="tx1"/>
          </a:fontRef>
        </p:style>
      </p:cxnSp>
      <p:sp>
        <p:nvSpPr>
          <p:cNvPr id="31" name="Recortar rectángulo de esquina diagonal 30"/>
          <p:cNvSpPr/>
          <p:nvPr/>
        </p:nvSpPr>
        <p:spPr>
          <a:xfrm>
            <a:off x="4681420" y="4526869"/>
            <a:ext cx="717215" cy="218318"/>
          </a:xfrm>
          <a:prstGeom prst="snip2DiagRect">
            <a:avLst>
              <a:gd name="adj1" fmla="val 48333"/>
              <a:gd name="adj2"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Public</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IP</a:t>
            </a:r>
          </a:p>
        </p:txBody>
      </p:sp>
      <p:pic>
        <p:nvPicPr>
          <p:cNvPr id="32" name="Imagen 31"/>
          <p:cNvPicPr>
            <a:picLocks noChangeAspect="1"/>
          </p:cNvPicPr>
          <p:nvPr/>
        </p:nvPicPr>
        <p:blipFill>
          <a:blip r:embed="rId3"/>
          <a:stretch>
            <a:fillRect/>
          </a:stretch>
        </p:blipFill>
        <p:spPr>
          <a:xfrm>
            <a:off x="5402602" y="3490935"/>
            <a:ext cx="1172426" cy="336582"/>
          </a:xfrm>
          <a:prstGeom prst="rect">
            <a:avLst/>
          </a:prstGeom>
        </p:spPr>
      </p:pic>
      <p:sp>
        <p:nvSpPr>
          <p:cNvPr id="33" name="CuadroTexto 32"/>
          <p:cNvSpPr txBox="1"/>
          <p:nvPr/>
        </p:nvSpPr>
        <p:spPr>
          <a:xfrm>
            <a:off x="5265229" y="3788381"/>
            <a:ext cx="143591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Provider</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 name="Conector recto de flecha 33"/>
          <p:cNvCxnSpPr/>
          <p:nvPr/>
        </p:nvCxnSpPr>
        <p:spPr>
          <a:xfrm flipV="1">
            <a:off x="3755820" y="3786665"/>
            <a:ext cx="1642815" cy="1261951"/>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38" name="CuadroTexto 37"/>
          <p:cNvSpPr txBox="1"/>
          <p:nvPr/>
        </p:nvSpPr>
        <p:spPr>
          <a:xfrm>
            <a:off x="4748536" y="2414152"/>
            <a:ext cx="44275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err="1">
                <a:ln>
                  <a:noFill/>
                </a:ln>
                <a:solidFill>
                  <a:prstClr val="black"/>
                </a:solidFill>
                <a:effectLst/>
                <a:uLnTx/>
                <a:uFillTx/>
                <a:latin typeface="Calibri" panose="020F0502020204030204"/>
                <a:ea typeface="+mn-ea"/>
                <a:cs typeface="+mn-cs"/>
              </a:rPr>
              <a:t>User</a:t>
            </a:r>
            <a:endParaRPr kumimoji="0" lang="es-ES" sz="105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CuadroTexto 40"/>
          <p:cNvSpPr txBox="1"/>
          <p:nvPr/>
        </p:nvSpPr>
        <p:spPr>
          <a:xfrm>
            <a:off x="5214048" y="2117201"/>
            <a:ext cx="172839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black"/>
                </a:solidFill>
                <a:effectLst/>
                <a:uLnTx/>
                <a:uFillTx/>
                <a:latin typeface="Calibri" panose="020F0502020204030204"/>
                <a:ea typeface="+mn-ea"/>
                <a:cs typeface="+mn-cs"/>
              </a:rPr>
              <a:t>2) Deploy TOSCA with Vanilla VM / Container</a:t>
            </a:r>
          </a:p>
        </p:txBody>
      </p:sp>
      <p:sp>
        <p:nvSpPr>
          <p:cNvPr id="42" name="CuadroTexto 41"/>
          <p:cNvSpPr txBox="1"/>
          <p:nvPr/>
        </p:nvSpPr>
        <p:spPr>
          <a:xfrm>
            <a:off x="5645501" y="2807957"/>
            <a:ext cx="100747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1)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Stage</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Data</a:t>
            </a:r>
          </a:p>
        </p:txBody>
      </p:sp>
      <p:sp>
        <p:nvSpPr>
          <p:cNvPr id="43" name="CuadroTexto 42"/>
          <p:cNvSpPr txBox="1"/>
          <p:nvPr/>
        </p:nvSpPr>
        <p:spPr>
          <a:xfrm>
            <a:off x="4137259" y="4229516"/>
            <a:ext cx="90690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5) Mount</a:t>
            </a:r>
          </a:p>
        </p:txBody>
      </p:sp>
      <p:cxnSp>
        <p:nvCxnSpPr>
          <p:cNvPr id="44" name="Conector recto de flecha 43"/>
          <p:cNvCxnSpPr>
            <a:endCxn id="32" idx="0"/>
          </p:cNvCxnSpPr>
          <p:nvPr/>
        </p:nvCxnSpPr>
        <p:spPr>
          <a:xfrm>
            <a:off x="5214050" y="2817115"/>
            <a:ext cx="774767" cy="67382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45" name="CuadroTexto 44"/>
          <p:cNvSpPr txBox="1"/>
          <p:nvPr/>
        </p:nvSpPr>
        <p:spPr>
          <a:xfrm>
            <a:off x="4152598" y="2842573"/>
            <a:ext cx="93546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6) Access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Mesos</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Services</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ángulo redondeado 45"/>
          <p:cNvSpPr/>
          <p:nvPr/>
        </p:nvSpPr>
        <p:spPr>
          <a:xfrm>
            <a:off x="4440280" y="4757789"/>
            <a:ext cx="901142" cy="42308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Chronos</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Marathon</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3" name="Conector recto de flecha 52"/>
          <p:cNvCxnSpPr>
            <a:endCxn id="29" idx="3"/>
          </p:cNvCxnSpPr>
          <p:nvPr/>
        </p:nvCxnSpPr>
        <p:spPr>
          <a:xfrm flipH="1">
            <a:off x="6180649" y="4892291"/>
            <a:ext cx="698828" cy="31419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54" name="CuadroTexto 53"/>
          <p:cNvSpPr txBox="1"/>
          <p:nvPr/>
        </p:nvSpPr>
        <p:spPr>
          <a:xfrm>
            <a:off x="6405333" y="4535408"/>
            <a:ext cx="90365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4)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Install</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 Configure</a:t>
            </a:r>
          </a:p>
        </p:txBody>
      </p:sp>
      <p:sp>
        <p:nvSpPr>
          <p:cNvPr id="55" name="Rectángulo 54"/>
          <p:cNvSpPr/>
          <p:nvPr/>
        </p:nvSpPr>
        <p:spPr>
          <a:xfrm>
            <a:off x="3669270" y="5065234"/>
            <a:ext cx="738317" cy="3238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white"/>
                </a:solidFill>
                <a:effectLst/>
                <a:uLnTx/>
                <a:uFillTx/>
                <a:latin typeface="Calibri" panose="020F0502020204030204"/>
                <a:ea typeface="+mn-ea"/>
                <a:cs typeface="+mn-cs"/>
              </a:rPr>
              <a:t>Workers</a:t>
            </a:r>
          </a:p>
        </p:txBody>
      </p:sp>
      <p:sp>
        <p:nvSpPr>
          <p:cNvPr id="58" name="CuadroTexto 57"/>
          <p:cNvSpPr txBox="1"/>
          <p:nvPr/>
        </p:nvSpPr>
        <p:spPr>
          <a:xfrm>
            <a:off x="3333715" y="5048614"/>
            <a:ext cx="27764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0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ángulo 58"/>
          <p:cNvSpPr/>
          <p:nvPr/>
        </p:nvSpPr>
        <p:spPr>
          <a:xfrm>
            <a:off x="2042812" y="4483412"/>
            <a:ext cx="4183632" cy="1103742"/>
          </a:xfrm>
          <a:prstGeom prst="rect">
            <a:avLst/>
          </a:prstGeom>
          <a:noFill/>
          <a:ln w="952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CuadroTexto 59"/>
          <p:cNvSpPr txBox="1"/>
          <p:nvPr/>
        </p:nvSpPr>
        <p:spPr>
          <a:xfrm>
            <a:off x="2042812" y="4541985"/>
            <a:ext cx="1345240"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Virtual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Elastic</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Mesos</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Cluster</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2" name="Conector recto de flecha 61"/>
          <p:cNvCxnSpPr/>
          <p:nvPr/>
        </p:nvCxnSpPr>
        <p:spPr>
          <a:xfrm>
            <a:off x="3333717" y="5131038"/>
            <a:ext cx="25802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3" name="Conector recto de flecha 62"/>
          <p:cNvCxnSpPr/>
          <p:nvPr/>
        </p:nvCxnSpPr>
        <p:spPr>
          <a:xfrm>
            <a:off x="3330542" y="5355237"/>
            <a:ext cx="25802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1" name="Rectángulo redondeado 9"/>
          <p:cNvSpPr/>
          <p:nvPr/>
        </p:nvSpPr>
        <p:spPr>
          <a:xfrm>
            <a:off x="7052283" y="3119337"/>
            <a:ext cx="1349669" cy="5952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Orchestrator</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ángulo redondeado 10"/>
          <p:cNvSpPr/>
          <p:nvPr/>
        </p:nvSpPr>
        <p:spPr>
          <a:xfrm>
            <a:off x="7321575" y="4583450"/>
            <a:ext cx="833459" cy="4866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IM</a:t>
            </a:r>
          </a:p>
        </p:txBody>
      </p:sp>
      <p:cxnSp>
        <p:nvCxnSpPr>
          <p:cNvPr id="65" name="Conector recto de flecha 12"/>
          <p:cNvCxnSpPr>
            <a:stCxn id="71" idx="2"/>
            <a:endCxn id="72" idx="0"/>
          </p:cNvCxnSpPr>
          <p:nvPr/>
        </p:nvCxnSpPr>
        <p:spPr>
          <a:xfrm>
            <a:off x="7727116" y="3714623"/>
            <a:ext cx="11186" cy="868828"/>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66" name="Rectángulo redondeado 13"/>
          <p:cNvSpPr/>
          <p:nvPr/>
        </p:nvSpPr>
        <p:spPr>
          <a:xfrm>
            <a:off x="7157255" y="5335699"/>
            <a:ext cx="1171425" cy="4856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OpenNebula</a:t>
            </a:r>
          </a:p>
        </p:txBody>
      </p:sp>
      <p:cxnSp>
        <p:nvCxnSpPr>
          <p:cNvPr id="67" name="Conector recto de flecha 15"/>
          <p:cNvCxnSpPr>
            <a:stCxn id="72" idx="2"/>
            <a:endCxn id="75" idx="0"/>
          </p:cNvCxnSpPr>
          <p:nvPr/>
        </p:nvCxnSpPr>
        <p:spPr>
          <a:xfrm>
            <a:off x="7738302" y="5070112"/>
            <a:ext cx="4664" cy="265589"/>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68" name="Rectángulo 18"/>
          <p:cNvSpPr/>
          <p:nvPr/>
        </p:nvSpPr>
        <p:spPr>
          <a:xfrm>
            <a:off x="6826996" y="2986367"/>
            <a:ext cx="3535329" cy="1154741"/>
          </a:xfrm>
          <a:prstGeom prst="rect">
            <a:avLst/>
          </a:prstGeom>
          <a:noFill/>
          <a:ln w="952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ángulo 20"/>
          <p:cNvSpPr/>
          <p:nvPr/>
        </p:nvSpPr>
        <p:spPr>
          <a:xfrm>
            <a:off x="6828142" y="4343086"/>
            <a:ext cx="3534180" cy="1647827"/>
          </a:xfrm>
          <a:prstGeom prst="rect">
            <a:avLst/>
          </a:prstGeom>
          <a:noFill/>
          <a:ln w="952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CuadroTexto 21"/>
          <p:cNvSpPr txBox="1"/>
          <p:nvPr/>
        </p:nvSpPr>
        <p:spPr>
          <a:xfrm>
            <a:off x="9892622" y="4278977"/>
            <a:ext cx="40908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IaaS</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ángulo redondeado 26"/>
          <p:cNvSpPr/>
          <p:nvPr/>
        </p:nvSpPr>
        <p:spPr>
          <a:xfrm>
            <a:off x="8979333" y="3119337"/>
            <a:ext cx="1190655" cy="5952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Other</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PaaS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Core</a:t>
            </a: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Services</a:t>
            </a:r>
          </a:p>
        </p:txBody>
      </p:sp>
      <p:cxnSp>
        <p:nvCxnSpPr>
          <p:cNvPr id="72" name="Conector recto de flecha 27"/>
          <p:cNvCxnSpPr>
            <a:stCxn id="71" idx="3"/>
          </p:cNvCxnSpPr>
          <p:nvPr/>
        </p:nvCxnSpPr>
        <p:spPr>
          <a:xfrm>
            <a:off x="8401952" y="3416980"/>
            <a:ext cx="577381" cy="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73" name="Rectángulo 28"/>
          <p:cNvSpPr/>
          <p:nvPr/>
        </p:nvSpPr>
        <p:spPr>
          <a:xfrm>
            <a:off x="6942444" y="4457384"/>
            <a:ext cx="1533151" cy="1437188"/>
          </a:xfrm>
          <a:prstGeom prst="rect">
            <a:avLst/>
          </a:prstGeom>
          <a:noFill/>
          <a:ln w="952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CuadroTexto 29"/>
          <p:cNvSpPr txBox="1"/>
          <p:nvPr/>
        </p:nvSpPr>
        <p:spPr>
          <a:xfrm>
            <a:off x="8363087" y="4457384"/>
            <a:ext cx="67119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Cloud </a:t>
            </a: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Site</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Rectángulo redondeado 63"/>
          <p:cNvSpPr/>
          <p:nvPr/>
        </p:nvSpPr>
        <p:spPr>
          <a:xfrm>
            <a:off x="9052599" y="5339233"/>
            <a:ext cx="971560" cy="4856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OpenStack</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ectángulo redondeado 64"/>
          <p:cNvSpPr/>
          <p:nvPr/>
        </p:nvSpPr>
        <p:spPr>
          <a:xfrm>
            <a:off x="9144192" y="4628408"/>
            <a:ext cx="770063" cy="4866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Heat</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7" name="Conector recto de flecha 69"/>
          <p:cNvCxnSpPr/>
          <p:nvPr/>
        </p:nvCxnSpPr>
        <p:spPr>
          <a:xfrm>
            <a:off x="9529222" y="5115070"/>
            <a:ext cx="9158" cy="224165"/>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cxnSp>
        <p:nvCxnSpPr>
          <p:cNvPr id="78" name="Conector recto de flecha 72"/>
          <p:cNvCxnSpPr>
            <a:stCxn id="71" idx="2"/>
          </p:cNvCxnSpPr>
          <p:nvPr/>
        </p:nvCxnSpPr>
        <p:spPr>
          <a:xfrm>
            <a:off x="7727118" y="3714625"/>
            <a:ext cx="1802105" cy="913785"/>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79" name="Rectángulo 75"/>
          <p:cNvSpPr/>
          <p:nvPr/>
        </p:nvSpPr>
        <p:spPr>
          <a:xfrm>
            <a:off x="8944325" y="4525522"/>
            <a:ext cx="1225662" cy="1437188"/>
          </a:xfrm>
          <a:prstGeom prst="rect">
            <a:avLst/>
          </a:prstGeom>
          <a:noFill/>
          <a:ln w="952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ángulo redondeado 10"/>
          <p:cNvSpPr/>
          <p:nvPr/>
        </p:nvSpPr>
        <p:spPr>
          <a:xfrm>
            <a:off x="5524399" y="4739638"/>
            <a:ext cx="656250" cy="2398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err="1">
                <a:ln>
                  <a:noFill/>
                </a:ln>
                <a:solidFill>
                  <a:prstClr val="black"/>
                </a:solidFill>
                <a:effectLst/>
                <a:uLnTx/>
                <a:uFillTx/>
                <a:latin typeface="Calibri" panose="020F0502020204030204"/>
                <a:ea typeface="+mn-ea"/>
                <a:cs typeface="+mn-cs"/>
              </a:rPr>
              <a:t>Clues</a:t>
            </a:r>
            <a:endParaRPr kumimoji="0" lang="es-E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ectángulo redondeado 10"/>
          <p:cNvSpPr/>
          <p:nvPr/>
        </p:nvSpPr>
        <p:spPr>
          <a:xfrm>
            <a:off x="7422662" y="3810169"/>
            <a:ext cx="833459" cy="304028"/>
          </a:xfrm>
          <a:prstGeom prst="roundRect">
            <a:avLst/>
          </a:prstGeom>
          <a:gradFill>
            <a:gsLst>
              <a:gs pos="0">
                <a:schemeClr val="accent2">
                  <a:lumMod val="110000"/>
                  <a:satMod val="105000"/>
                  <a:tint val="67000"/>
                  <a:alpha val="39000"/>
                </a:schemeClr>
              </a:gs>
              <a:gs pos="50000">
                <a:schemeClr val="accent2">
                  <a:lumMod val="105000"/>
                  <a:satMod val="103000"/>
                  <a:tint val="73000"/>
                  <a:alpha val="49000"/>
                </a:schemeClr>
              </a:gs>
              <a:gs pos="100000">
                <a:schemeClr val="accent2">
                  <a:lumMod val="105000"/>
                  <a:satMod val="109000"/>
                  <a:tint val="81000"/>
                  <a:alpha val="67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IM</a:t>
            </a:r>
          </a:p>
        </p:txBody>
      </p:sp>
      <p:cxnSp>
        <p:nvCxnSpPr>
          <p:cNvPr id="83" name="Conector recto de flecha 6"/>
          <p:cNvCxnSpPr>
            <a:stCxn id="81" idx="0"/>
          </p:cNvCxnSpPr>
          <p:nvPr/>
        </p:nvCxnSpPr>
        <p:spPr>
          <a:xfrm flipV="1">
            <a:off x="5852526" y="3714625"/>
            <a:ext cx="1304729" cy="1025015"/>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80" name="Slide Number Placeholder 5"/>
          <p:cNvSpPr>
            <a:spLocks noGrp="1"/>
          </p:cNvSpPr>
          <p:nvPr>
            <p:ph type="sldNum" sz="quarter" idx="12"/>
          </p:nvPr>
        </p:nvSpPr>
        <p:spPr>
          <a:xfrm>
            <a:off x="1625584" y="5676009"/>
            <a:ext cx="729503"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33</a:t>
            </a:r>
          </a:p>
        </p:txBody>
      </p:sp>
      <p:pic>
        <p:nvPicPr>
          <p:cNvPr id="3" name="Immagine 2"/>
          <p:cNvPicPr>
            <a:picLocks noChangeAspect="1"/>
          </p:cNvPicPr>
          <p:nvPr/>
        </p:nvPicPr>
        <p:blipFill>
          <a:blip r:embed="rId4"/>
          <a:stretch>
            <a:fillRect/>
          </a:stretch>
        </p:blipFill>
        <p:spPr>
          <a:xfrm>
            <a:off x="1643620" y="2196888"/>
            <a:ext cx="2430082" cy="2261326"/>
          </a:xfrm>
          <a:prstGeom prst="rect">
            <a:avLst/>
          </a:prstGeom>
        </p:spPr>
      </p:pic>
      <p:sp>
        <p:nvSpPr>
          <p:cNvPr id="84" name="Rectángulo 54"/>
          <p:cNvSpPr/>
          <p:nvPr/>
        </p:nvSpPr>
        <p:spPr>
          <a:xfrm>
            <a:off x="2501545" y="5073190"/>
            <a:ext cx="738317" cy="3238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white"/>
                </a:solidFill>
                <a:effectLst/>
                <a:uLnTx/>
                <a:uFillTx/>
                <a:latin typeface="Calibri" panose="020F0502020204030204"/>
                <a:ea typeface="+mn-ea"/>
                <a:cs typeface="+mn-cs"/>
              </a:rPr>
              <a:t>Workers</a:t>
            </a:r>
          </a:p>
        </p:txBody>
      </p:sp>
      <p:sp>
        <p:nvSpPr>
          <p:cNvPr id="4" name="Segnaposto data 3">
            <a:extLst>
              <a:ext uri="{FF2B5EF4-FFF2-40B4-BE49-F238E27FC236}">
                <a16:creationId xmlns:a16="http://schemas.microsoft.com/office/drawing/2014/main" id="{B78BDC30-6EED-4E74-5271-9DF69032CD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DC728CD1-0E01-A8EE-00C3-72AFA443A1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Tree>
    <p:extLst>
      <p:ext uri="{BB962C8B-B14F-4D97-AF65-F5344CB8AC3E}">
        <p14:creationId xmlns:p14="http://schemas.microsoft.com/office/powerpoint/2010/main" val="24530598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2D4F-8158-FB41-81E1-9B6603B4779E}"/>
              </a:ext>
            </a:extLst>
          </p:cNvPr>
          <p:cNvSpPr>
            <a:spLocks noGrp="1"/>
          </p:cNvSpPr>
          <p:nvPr>
            <p:ph type="title"/>
          </p:nvPr>
        </p:nvSpPr>
        <p:spPr/>
        <p:txBody>
          <a:bodyPr/>
          <a:lstStyle/>
          <a:p>
            <a:r>
              <a:rPr lang="it-IT" dirty="0"/>
              <a:t>Chi usa INFN Cloud già oggi</a:t>
            </a:r>
          </a:p>
        </p:txBody>
      </p:sp>
      <p:sp>
        <p:nvSpPr>
          <p:cNvPr id="3" name="Content Placeholder 2">
            <a:extLst>
              <a:ext uri="{FF2B5EF4-FFF2-40B4-BE49-F238E27FC236}">
                <a16:creationId xmlns:a16="http://schemas.microsoft.com/office/drawing/2014/main" id="{71F43A12-21E8-7A4C-B67B-7B6D880C88D3}"/>
              </a:ext>
            </a:extLst>
          </p:cNvPr>
          <p:cNvSpPr>
            <a:spLocks noGrp="1"/>
          </p:cNvSpPr>
          <p:nvPr>
            <p:ph idx="1"/>
          </p:nvPr>
        </p:nvSpPr>
        <p:spPr>
          <a:xfrm>
            <a:off x="838200" y="1385354"/>
            <a:ext cx="10515600" cy="5207250"/>
          </a:xfrm>
        </p:spPr>
        <p:txBody>
          <a:bodyPr>
            <a:normAutofit fontScale="92500" lnSpcReduction="20000"/>
          </a:bodyPr>
          <a:lstStyle/>
          <a:p>
            <a:r>
              <a:rPr lang="it-IT" dirty="0"/>
              <a:t>A parte casi d’uso «semplici» (creazione di VM, container, etc.), abbiamo realizzato soluzioni (che possono poi essere riutilizzate da altri in modo generale) in collaborazione con e adottate da:</a:t>
            </a:r>
          </a:p>
          <a:p>
            <a:pPr lvl="1"/>
            <a:r>
              <a:rPr lang="it-IT" b="1" dirty="0"/>
              <a:t>ML-INFN</a:t>
            </a:r>
            <a:r>
              <a:rPr lang="it-IT" dirty="0"/>
              <a:t> (gruppo 5) </a:t>
            </a:r>
            <a:r>
              <a:rPr lang="it-IT" dirty="0">
                <a:sym typeface="Wingdings" pitchFamily="2" charset="2"/>
              </a:rPr>
              <a:t> interfaccia </a:t>
            </a:r>
            <a:r>
              <a:rPr lang="it-IT" dirty="0" err="1"/>
              <a:t>Jupyter</a:t>
            </a:r>
            <a:r>
              <a:rPr lang="it-IT" dirty="0"/>
              <a:t> con soluzione di cache </a:t>
            </a:r>
            <a:r>
              <a:rPr lang="it-IT" dirty="0" err="1"/>
              <a:t>embedded</a:t>
            </a:r>
            <a:r>
              <a:rPr lang="it-IT" dirty="0"/>
              <a:t> per sfruttare NVME, con accesso a GPU.</a:t>
            </a:r>
          </a:p>
          <a:p>
            <a:pPr lvl="1"/>
            <a:r>
              <a:rPr lang="it-IT" b="1" dirty="0"/>
              <a:t>CYGNO</a:t>
            </a:r>
            <a:r>
              <a:rPr lang="it-IT" dirty="0"/>
              <a:t> (gruppo 2) </a:t>
            </a:r>
            <a:r>
              <a:rPr lang="it-IT" dirty="0">
                <a:sym typeface="Wingdings" pitchFamily="2" charset="2"/>
              </a:rPr>
              <a:t> </a:t>
            </a:r>
            <a:r>
              <a:rPr lang="it-IT" dirty="0"/>
              <a:t>integrazione nativa di </a:t>
            </a:r>
            <a:r>
              <a:rPr lang="it-IT" dirty="0" err="1"/>
              <a:t>storage</a:t>
            </a:r>
            <a:r>
              <a:rPr lang="it-IT" dirty="0"/>
              <a:t> a oggetti (con interfaccia S3) fornito dal </a:t>
            </a:r>
            <a:r>
              <a:rPr lang="it-IT" dirty="0" err="1"/>
              <a:t>backbone</a:t>
            </a:r>
            <a:r>
              <a:rPr lang="it-IT" dirty="0"/>
              <a:t>, dove attualmente ci sono i dati di esperimento.</a:t>
            </a:r>
          </a:p>
          <a:p>
            <a:pPr lvl="1"/>
            <a:r>
              <a:rPr lang="it-IT" b="1" dirty="0"/>
              <a:t>CMS</a:t>
            </a:r>
            <a:r>
              <a:rPr lang="it-IT" dirty="0"/>
              <a:t> (gruppo 1) </a:t>
            </a:r>
            <a:r>
              <a:rPr lang="it-IT" dirty="0">
                <a:sym typeface="Wingdings" pitchFamily="2" charset="2"/>
              </a:rPr>
              <a:t> utilizzo di Cloud-INFN per l’implementazione di DODAS, cioè risorse opportunistiche on-demand che si connettano</a:t>
            </a:r>
            <a:r>
              <a:rPr lang="it-IT" dirty="0"/>
              <a:t> in modo trasparente alla CMS </a:t>
            </a:r>
            <a:r>
              <a:rPr lang="it-IT" dirty="0" err="1"/>
              <a:t>main</a:t>
            </a:r>
            <a:r>
              <a:rPr lang="it-IT" dirty="0"/>
              <a:t> job </a:t>
            </a:r>
            <a:r>
              <a:rPr lang="it-IT" dirty="0" err="1"/>
              <a:t>queue</a:t>
            </a:r>
            <a:r>
              <a:rPr lang="it-IT" dirty="0"/>
              <a:t> al CERN, e potenzialmente per </a:t>
            </a:r>
            <a:r>
              <a:rPr lang="it-IT" dirty="0" err="1"/>
              <a:t>analysis</a:t>
            </a:r>
            <a:r>
              <a:rPr lang="it-IT" dirty="0"/>
              <a:t> </a:t>
            </a:r>
            <a:r>
              <a:rPr lang="it-IT" dirty="0" err="1"/>
              <a:t>facility</a:t>
            </a:r>
            <a:r>
              <a:rPr lang="it-IT" dirty="0"/>
              <a:t> HL-LHC.</a:t>
            </a:r>
          </a:p>
          <a:p>
            <a:pPr lvl="1"/>
            <a:r>
              <a:rPr lang="it-IT" b="1" dirty="0"/>
              <a:t>AMS</a:t>
            </a:r>
            <a:r>
              <a:rPr lang="it-IT" dirty="0"/>
              <a:t> (gruppo 2) </a:t>
            </a:r>
            <a:r>
              <a:rPr lang="it-IT" dirty="0">
                <a:sym typeface="Wingdings" pitchFamily="2" charset="2"/>
              </a:rPr>
              <a:t> calcolo opportunistico su infrastrutture Cloud (risorse INFN Cloud integrate con risorse reperite presso ASI, Google e T-Systems in modo trasparente).</a:t>
            </a:r>
            <a:endParaRPr lang="it-IT" dirty="0"/>
          </a:p>
          <a:p>
            <a:pPr lvl="1"/>
            <a:r>
              <a:rPr lang="it-IT" b="1" dirty="0"/>
              <a:t>TIFPA</a:t>
            </a:r>
            <a:r>
              <a:rPr lang="it-IT" dirty="0"/>
              <a:t> </a:t>
            </a:r>
            <a:r>
              <a:rPr lang="it-IT" dirty="0">
                <a:sym typeface="Wingdings" pitchFamily="2" charset="2"/>
              </a:rPr>
              <a:t> </a:t>
            </a:r>
            <a:r>
              <a:rPr lang="it-IT" dirty="0" err="1"/>
              <a:t>storage</a:t>
            </a:r>
            <a:r>
              <a:rPr lang="it-IT" dirty="0"/>
              <a:t> basato su </a:t>
            </a:r>
            <a:r>
              <a:rPr lang="it-IT" dirty="0" err="1"/>
              <a:t>Owncloud</a:t>
            </a:r>
            <a:r>
              <a:rPr lang="it-IT" dirty="0"/>
              <a:t> con </a:t>
            </a:r>
            <a:r>
              <a:rPr lang="it-IT" dirty="0" err="1"/>
              <a:t>backend</a:t>
            </a:r>
            <a:r>
              <a:rPr lang="it-IT" dirty="0"/>
              <a:t> S3 realizzato sul </a:t>
            </a:r>
            <a:r>
              <a:rPr lang="it-IT" dirty="0" err="1"/>
              <a:t>backbone</a:t>
            </a:r>
            <a:r>
              <a:rPr lang="it-IT" dirty="0"/>
              <a:t> di INFN Cloud, con setup completamente automatizzato e completato con </a:t>
            </a:r>
            <a:r>
              <a:rPr lang="it-IT" dirty="0" err="1"/>
              <a:t>monitoring</a:t>
            </a:r>
            <a:r>
              <a:rPr lang="it-IT" dirty="0"/>
              <a:t>. </a:t>
            </a:r>
          </a:p>
          <a:p>
            <a:pPr lvl="1"/>
            <a:r>
              <a:rPr lang="it-IT" b="1" dirty="0"/>
              <a:t>FERMI</a:t>
            </a:r>
            <a:r>
              <a:rPr lang="it-IT" dirty="0"/>
              <a:t> (gruppo 2) </a:t>
            </a:r>
            <a:r>
              <a:rPr lang="it-IT" dirty="0">
                <a:sym typeface="Wingdings" pitchFamily="2" charset="2"/>
              </a:rPr>
              <a:t> (work in progress) </a:t>
            </a:r>
            <a:r>
              <a:rPr lang="it-IT" dirty="0"/>
              <a:t>sistema batch integrato con </a:t>
            </a:r>
            <a:r>
              <a:rPr lang="it-IT" dirty="0" err="1"/>
              <a:t>cloud</a:t>
            </a:r>
            <a:r>
              <a:rPr lang="it-IT" dirty="0"/>
              <a:t> </a:t>
            </a:r>
            <a:r>
              <a:rPr lang="it-IT" dirty="0" err="1"/>
              <a:t>storage</a:t>
            </a:r>
            <a:r>
              <a:rPr lang="it-IT" dirty="0"/>
              <a:t> per i </a:t>
            </a:r>
            <a:r>
              <a:rPr lang="it-IT" dirty="0" err="1"/>
              <a:t>workflow</a:t>
            </a:r>
            <a:r>
              <a:rPr lang="it-IT" dirty="0"/>
              <a:t> di analisi dati.</a:t>
            </a:r>
          </a:p>
          <a:p>
            <a:pPr lvl="1"/>
            <a:r>
              <a:rPr lang="it-IT" b="1" dirty="0"/>
              <a:t>Jennifer II</a:t>
            </a:r>
            <a:r>
              <a:rPr lang="it-IT" dirty="0"/>
              <a:t> (gruppo 1) </a:t>
            </a:r>
            <a:r>
              <a:rPr lang="it-IT" dirty="0">
                <a:sym typeface="Wingdings" pitchFamily="2" charset="2"/>
              </a:rPr>
              <a:t>(work in progress) </a:t>
            </a:r>
            <a:r>
              <a:rPr lang="it-IT" dirty="0"/>
              <a:t>integrazione tra un sistema esterno (</a:t>
            </a:r>
            <a:r>
              <a:rPr lang="it-IT" dirty="0" err="1"/>
              <a:t>vcycle</a:t>
            </a:r>
            <a:r>
              <a:rPr lang="it-IT" dirty="0"/>
              <a:t>) e l’orchestratore di INFN Cloud. </a:t>
            </a:r>
          </a:p>
        </p:txBody>
      </p:sp>
      <p:sp>
        <p:nvSpPr>
          <p:cNvPr id="4" name="Date Placeholder 3">
            <a:extLst>
              <a:ext uri="{FF2B5EF4-FFF2-40B4-BE49-F238E27FC236}">
                <a16:creationId xmlns:a16="http://schemas.microsoft.com/office/drawing/2014/main" id="{F048DCDE-F573-F240-A12E-15E1CF2070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63EDC0C-2661-4047-B462-4FDA99432F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CC6682-E024-6741-9830-F09DDFAD66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946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6D26-07CE-9948-8E14-884881B35643}"/>
              </a:ext>
            </a:extLst>
          </p:cNvPr>
          <p:cNvSpPr>
            <a:spLocks noGrp="1"/>
          </p:cNvSpPr>
          <p:nvPr>
            <p:ph type="title"/>
          </p:nvPr>
        </p:nvSpPr>
        <p:spPr/>
        <p:txBody>
          <a:bodyPr/>
          <a:lstStyle/>
          <a:p>
            <a:r>
              <a:rPr lang="it-IT" dirty="0"/>
              <a:t>Altre comunità «in Cloud»…</a:t>
            </a:r>
          </a:p>
        </p:txBody>
      </p:sp>
      <p:sp>
        <p:nvSpPr>
          <p:cNvPr id="3" name="Content Placeholder 2">
            <a:extLst>
              <a:ext uri="{FF2B5EF4-FFF2-40B4-BE49-F238E27FC236}">
                <a16:creationId xmlns:a16="http://schemas.microsoft.com/office/drawing/2014/main" id="{0155DA44-8BDE-BD45-8B50-4E493B9E7A81}"/>
              </a:ext>
            </a:extLst>
          </p:cNvPr>
          <p:cNvSpPr>
            <a:spLocks noGrp="1"/>
          </p:cNvSpPr>
          <p:nvPr>
            <p:ph idx="1"/>
          </p:nvPr>
        </p:nvSpPr>
        <p:spPr>
          <a:xfrm>
            <a:off x="838200" y="1271153"/>
            <a:ext cx="10515600" cy="5236107"/>
          </a:xfrm>
        </p:spPr>
        <p:txBody>
          <a:bodyPr>
            <a:normAutofit fontScale="77500" lnSpcReduction="20000"/>
          </a:bodyPr>
          <a:lstStyle/>
          <a:p>
            <a:r>
              <a:rPr lang="it-IT" dirty="0"/>
              <a:t>Ci sono anche diversi altri esperimenti che già usano risorse fornite in </a:t>
            </a:r>
            <a:r>
              <a:rPr lang="it-IT" dirty="0" err="1"/>
              <a:t>Cloud</a:t>
            </a:r>
            <a:r>
              <a:rPr lang="it-IT" dirty="0"/>
              <a:t> e magari </a:t>
            </a:r>
            <a:r>
              <a:rPr lang="it-IT" i="1" dirty="0"/>
              <a:t>non lo sanno / non lo vedono</a:t>
            </a:r>
            <a:r>
              <a:rPr lang="it-IT" dirty="0"/>
              <a:t>. </a:t>
            </a:r>
            <a:r>
              <a:rPr lang="it-IT" b="1" dirty="0"/>
              <a:t>Non c’è in questi casi ancora esplicita connessione a INFN </a:t>
            </a:r>
            <a:r>
              <a:rPr lang="it-IT" b="1" dirty="0" err="1"/>
              <a:t>Cloud</a:t>
            </a:r>
            <a:r>
              <a:rPr lang="it-IT" dirty="0"/>
              <a:t> ma per tutti prevediamo la possibilità di utilizzare in futuro il portafoglio di INFN </a:t>
            </a:r>
            <a:r>
              <a:rPr lang="it-IT" dirty="0" err="1"/>
              <a:t>Cloud</a:t>
            </a:r>
            <a:r>
              <a:rPr lang="it-IT" dirty="0"/>
              <a:t>. Alcuni </a:t>
            </a:r>
            <a:r>
              <a:rPr lang="it-IT" i="1" dirty="0"/>
              <a:t>esempi </a:t>
            </a:r>
            <a:r>
              <a:rPr lang="it-IT" dirty="0"/>
              <a:t>su </a:t>
            </a:r>
            <a:r>
              <a:rPr lang="it-IT" dirty="0" err="1"/>
              <a:t>Cloud@CNAF</a:t>
            </a:r>
            <a:r>
              <a:rPr lang="it-IT" i="1" dirty="0"/>
              <a:t>:</a:t>
            </a:r>
            <a:endParaRPr lang="it-IT" dirty="0"/>
          </a:p>
          <a:p>
            <a:pPr lvl="1"/>
            <a:r>
              <a:rPr lang="en-US" b="1" dirty="0"/>
              <a:t>Neutrino/Dune </a:t>
            </a:r>
            <a:r>
              <a:rPr lang="en-US" dirty="0"/>
              <a:t>(gruppo 2) </a:t>
            </a:r>
            <a:r>
              <a:rPr lang="en-US" dirty="0">
                <a:sym typeface="Wingdings" pitchFamily="2" charset="2"/>
              </a:rPr>
              <a:t> </a:t>
            </a:r>
            <a:r>
              <a:rPr lang="en-US" dirty="0"/>
              <a:t>interactive node (16CPU) for analysis with scratch space on cloud volumes -  archive storage on t1 storage – graphical access via x2go.</a:t>
            </a:r>
          </a:p>
          <a:p>
            <a:pPr lvl="1"/>
            <a:r>
              <a:rPr lang="en-US" b="1" dirty="0"/>
              <a:t>AMS e Darkside</a:t>
            </a:r>
            <a:r>
              <a:rPr lang="en-US" dirty="0"/>
              <a:t> (gruppo 2) </a:t>
            </a:r>
            <a:r>
              <a:rPr lang="en-US" dirty="0">
                <a:sym typeface="Wingdings" pitchFamily="2" charset="2"/>
              </a:rPr>
              <a:t> </a:t>
            </a:r>
            <a:r>
              <a:rPr lang="en-US" dirty="0"/>
              <a:t>ancillary services (monitoring information).</a:t>
            </a:r>
          </a:p>
          <a:p>
            <a:pPr lvl="1"/>
            <a:r>
              <a:rPr lang="en-US" b="1" dirty="0"/>
              <a:t>Virgo </a:t>
            </a:r>
            <a:r>
              <a:rPr lang="en-US" dirty="0"/>
              <a:t>(gruppo 2) </a:t>
            </a:r>
            <a:r>
              <a:rPr lang="en-US" dirty="0">
                <a:sym typeface="Wingdings" pitchFamily="2" charset="2"/>
              </a:rPr>
              <a:t></a:t>
            </a:r>
            <a:r>
              <a:rPr lang="en-US" dirty="0"/>
              <a:t> ancillary services (monitoring information), Kubernetes cluster (5 nodes, it might become a Kubernetes as a Service with INFN Cloud for low-latency analysis (to avoid batch system queues delay), plus several powerful user interfaces for interactive access (currently only virtualized but not cloudified yet).</a:t>
            </a:r>
          </a:p>
          <a:p>
            <a:pPr lvl="1"/>
            <a:r>
              <a:rPr lang="en-US" b="1" dirty="0"/>
              <a:t>Icarus </a:t>
            </a:r>
            <a:r>
              <a:rPr lang="en-US" dirty="0"/>
              <a:t>(gruppo 2) </a:t>
            </a:r>
            <a:r>
              <a:rPr lang="en-US" dirty="0">
                <a:sym typeface="Wingdings" pitchFamily="2" charset="2"/>
              </a:rPr>
              <a:t> </a:t>
            </a:r>
            <a:r>
              <a:rPr lang="en-US" dirty="0"/>
              <a:t>interactive node (16CPU), for analysis with scratch space on cloud volumes.</a:t>
            </a:r>
          </a:p>
          <a:p>
            <a:pPr lvl="1"/>
            <a:r>
              <a:rPr lang="en-US" b="1" dirty="0"/>
              <a:t>JUNO </a:t>
            </a:r>
            <a:r>
              <a:rPr lang="en-US" dirty="0"/>
              <a:t>(gruppo 2) </a:t>
            </a:r>
            <a:r>
              <a:rPr lang="en-US" dirty="0">
                <a:sym typeface="Wingdings" pitchFamily="2" charset="2"/>
              </a:rPr>
              <a:t> </a:t>
            </a:r>
            <a:r>
              <a:rPr lang="en-US" dirty="0"/>
              <a:t>ancillary services for Testbeds (RUCIO+FTS) and infrastructure developments plus INDIGO-IAM test instance (to be moved to production).</a:t>
            </a:r>
          </a:p>
          <a:p>
            <a:pPr lvl="1"/>
            <a:r>
              <a:rPr lang="en-US" b="1" dirty="0"/>
              <a:t>FAZIA, N_TOF</a:t>
            </a:r>
            <a:r>
              <a:rPr lang="en-US" dirty="0"/>
              <a:t> (gruppo 3) </a:t>
            </a:r>
            <a:r>
              <a:rPr lang="en-US" dirty="0">
                <a:sym typeface="Wingdings" pitchFamily="2" charset="2"/>
              </a:rPr>
              <a:t> </a:t>
            </a:r>
            <a:r>
              <a:rPr lang="en-US" dirty="0"/>
              <a:t>small clusters (4/5 nodes)  for production/analysis, with scratch space on Cloud volumes, instantiated on demand.</a:t>
            </a:r>
          </a:p>
          <a:p>
            <a:pPr lvl="1"/>
            <a:r>
              <a:rPr lang="en-US" b="1" dirty="0"/>
              <a:t>ASFIN </a:t>
            </a:r>
            <a:r>
              <a:rPr lang="en-US" dirty="0"/>
              <a:t>(gruppo 3) </a:t>
            </a:r>
            <a:r>
              <a:rPr lang="en-US" dirty="0">
                <a:sym typeface="Wingdings" pitchFamily="2" charset="2"/>
              </a:rPr>
              <a:t> </a:t>
            </a:r>
            <a:r>
              <a:rPr lang="en-US" dirty="0"/>
              <a:t>powerful (16 cores) node for interactive/graphical HPC jobs – performance issues more cores needed, with scratch space on cloud volumes.</a:t>
            </a:r>
          </a:p>
          <a:p>
            <a:r>
              <a:rPr lang="it-IT" dirty="0"/>
              <a:t>Vogliamo dunque discutere se e in che modo integrare o espandere i servizi di INFN </a:t>
            </a:r>
            <a:r>
              <a:rPr lang="it-IT" dirty="0" err="1"/>
              <a:t>Cloud</a:t>
            </a:r>
            <a:r>
              <a:rPr lang="it-IT" dirty="0"/>
              <a:t> per queste comunità e le loro applicazioni, eventualmente portate in modalità </a:t>
            </a:r>
            <a:r>
              <a:rPr lang="it-IT" i="1" dirty="0" err="1"/>
              <a:t>cloud</a:t>
            </a:r>
            <a:r>
              <a:rPr lang="it-IT" i="1" dirty="0"/>
              <a:t>-native</a:t>
            </a:r>
            <a:r>
              <a:rPr lang="it-IT" dirty="0"/>
              <a:t>.</a:t>
            </a:r>
          </a:p>
        </p:txBody>
      </p:sp>
      <p:sp>
        <p:nvSpPr>
          <p:cNvPr id="4" name="Date Placeholder 3">
            <a:extLst>
              <a:ext uri="{FF2B5EF4-FFF2-40B4-BE49-F238E27FC236}">
                <a16:creationId xmlns:a16="http://schemas.microsoft.com/office/drawing/2014/main" id="{038378D0-885D-4C42-B6E9-275CEB4F05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D1B098-FD30-6C49-AD5F-C5A7222CA1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E67985-AD06-8449-9437-6D3EFF23F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835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309FED-67E3-B041-A4E4-2E278FAD50BD}"/>
              </a:ext>
            </a:extLst>
          </p:cNvPr>
          <p:cNvSpPr>
            <a:spLocks noGrp="1"/>
          </p:cNvSpPr>
          <p:nvPr>
            <p:ph type="body" sz="quarter" idx="14"/>
          </p:nvPr>
        </p:nvSpPr>
        <p:spPr>
          <a:xfrm>
            <a:off x="704878" y="5430970"/>
            <a:ext cx="11035177" cy="917964"/>
          </a:xfrm>
        </p:spPr>
        <p:txBody>
          <a:bodyPr>
            <a:normAutofit/>
          </a:bodyPr>
          <a:lstStyle/>
          <a:p>
            <a:pPr marL="0" indent="0">
              <a:buNone/>
            </a:pPr>
            <a:r>
              <a:rPr lang="en-IT"/>
              <a:t>Il catalogo è costruito a partire da componenti modulari altamente configurabili.</a:t>
            </a:r>
          </a:p>
        </p:txBody>
      </p:sp>
      <p:sp>
        <p:nvSpPr>
          <p:cNvPr id="3" name="Title 2">
            <a:extLst>
              <a:ext uri="{FF2B5EF4-FFF2-40B4-BE49-F238E27FC236}">
                <a16:creationId xmlns:a16="http://schemas.microsoft.com/office/drawing/2014/main" id="{B3AC34A3-F33D-C54A-BEE5-E73643F1EA07}"/>
              </a:ext>
            </a:extLst>
          </p:cNvPr>
          <p:cNvSpPr>
            <a:spLocks noGrp="1"/>
          </p:cNvSpPr>
          <p:nvPr>
            <p:ph type="title"/>
          </p:nvPr>
        </p:nvSpPr>
        <p:spPr/>
        <p:txBody>
          <a:bodyPr/>
          <a:lstStyle/>
          <a:p>
            <a:r>
              <a:rPr lang="en-IT"/>
              <a:t>Risultati: il catalogo dei servizi</a:t>
            </a:r>
          </a:p>
        </p:txBody>
      </p:sp>
      <p:sp>
        <p:nvSpPr>
          <p:cNvPr id="4" name="Content Placeholder 3">
            <a:extLst>
              <a:ext uri="{FF2B5EF4-FFF2-40B4-BE49-F238E27FC236}">
                <a16:creationId xmlns:a16="http://schemas.microsoft.com/office/drawing/2014/main" id="{39665379-7D98-1D46-9F51-74BE5ECB2516}"/>
              </a:ext>
            </a:extLst>
          </p:cNvPr>
          <p:cNvSpPr>
            <a:spLocks noGrp="1"/>
          </p:cNvSpPr>
          <p:nvPr>
            <p:ph sz="quarter" idx="15"/>
          </p:nvPr>
        </p:nvSpPr>
        <p:spPr>
          <a:xfrm>
            <a:off x="249945" y="1413495"/>
            <a:ext cx="6755908" cy="3988371"/>
          </a:xfrm>
        </p:spPr>
        <p:txBody>
          <a:bodyPr vert="horz" lIns="91440" tIns="45720" rIns="91440" bIns="45720" rtlCol="0" anchor="t">
            <a:normAutofit fontScale="92500" lnSpcReduction="10000"/>
          </a:bodyPr>
          <a:lstStyle/>
          <a:p>
            <a:pPr>
              <a:lnSpc>
                <a:spcPct val="120000"/>
              </a:lnSpc>
            </a:pPr>
            <a:r>
              <a:rPr lang="en-IT" sz="1800" err="1">
                <a:latin typeface="Fira Sans"/>
              </a:rPr>
              <a:t>Abbiamo</a:t>
            </a:r>
            <a:r>
              <a:rPr lang="en-IT" sz="1800">
                <a:latin typeface="Fira Sans"/>
              </a:rPr>
              <a:t> </a:t>
            </a:r>
            <a:r>
              <a:rPr lang="en-IT" sz="1800" err="1">
                <a:latin typeface="Fira Sans"/>
              </a:rPr>
              <a:t>sviluppato</a:t>
            </a:r>
            <a:r>
              <a:rPr lang="en-IT" sz="1800">
                <a:latin typeface="Fira Sans"/>
              </a:rPr>
              <a:t> e </a:t>
            </a:r>
            <a:r>
              <a:rPr lang="en-IT" sz="1800" err="1">
                <a:latin typeface="Fira Sans"/>
              </a:rPr>
              <a:t>messo</a:t>
            </a:r>
            <a:r>
              <a:rPr lang="en-IT" sz="1800">
                <a:latin typeface="Fira Sans"/>
              </a:rPr>
              <a:t> a </a:t>
            </a:r>
            <a:r>
              <a:rPr lang="en-IT" sz="1800" err="1">
                <a:latin typeface="Fira Sans"/>
              </a:rPr>
              <a:t>disposizione</a:t>
            </a:r>
            <a:r>
              <a:rPr lang="en-IT" sz="1800">
                <a:latin typeface="Fira Sans"/>
              </a:rPr>
              <a:t> </a:t>
            </a:r>
            <a:r>
              <a:rPr lang="it-IT" sz="1800" b="1" dirty="0">
                <a:latin typeface="Fira Sans"/>
              </a:rPr>
              <a:t>molti</a:t>
            </a:r>
            <a:r>
              <a:rPr lang="en-IT" sz="1800" b="1">
                <a:latin typeface="Fira Sans"/>
              </a:rPr>
              <a:t> </a:t>
            </a:r>
            <a:r>
              <a:rPr lang="en-IT" sz="1800" b="1" err="1">
                <a:latin typeface="Fira Sans"/>
              </a:rPr>
              <a:t>servizi</a:t>
            </a:r>
            <a:r>
              <a:rPr lang="en-IT" sz="1800" b="1">
                <a:latin typeface="Fira Sans"/>
              </a:rPr>
              <a:t> </a:t>
            </a:r>
            <a:r>
              <a:rPr lang="en-IT" sz="1800">
                <a:latin typeface="Fira Sans"/>
              </a:rPr>
              <a:t>di alto </a:t>
            </a:r>
            <a:r>
              <a:rPr lang="en-IT" sz="1800" err="1">
                <a:latin typeface="Fira Sans"/>
              </a:rPr>
              <a:t>livello</a:t>
            </a:r>
            <a:r>
              <a:rPr lang="en-IT" sz="1800">
                <a:latin typeface="Fira Sans"/>
              </a:rPr>
              <a:t> </a:t>
            </a:r>
            <a:r>
              <a:rPr lang="en-IT" sz="1800" err="1">
                <a:latin typeface="Fira Sans"/>
              </a:rPr>
              <a:t>tra</a:t>
            </a:r>
            <a:r>
              <a:rPr lang="en-IT" sz="1800">
                <a:latin typeface="Fira Sans"/>
              </a:rPr>
              <a:t> cui:</a:t>
            </a:r>
            <a:endParaRPr lang="en-US" sz="1800" dirty="0">
              <a:latin typeface="Fira Sans"/>
            </a:endParaRPr>
          </a:p>
          <a:p>
            <a:pPr lvl="1">
              <a:lnSpc>
                <a:spcPct val="120000"/>
              </a:lnSpc>
            </a:pPr>
            <a:r>
              <a:rPr lang="en-IT" sz="1600" b="1" err="1">
                <a:latin typeface="Fira Sans"/>
              </a:rPr>
              <a:t>ambienti</a:t>
            </a:r>
            <a:r>
              <a:rPr lang="en-IT" sz="1600" b="1">
                <a:latin typeface="Fira Sans"/>
              </a:rPr>
              <a:t> di </a:t>
            </a:r>
            <a:r>
              <a:rPr lang="en-IT" sz="1600" b="1" err="1">
                <a:latin typeface="Fira Sans"/>
              </a:rPr>
              <a:t>sviluppo</a:t>
            </a:r>
            <a:r>
              <a:rPr lang="en-IT" sz="1600" b="1">
                <a:latin typeface="Fira Sans"/>
              </a:rPr>
              <a:t> </a:t>
            </a:r>
            <a:r>
              <a:rPr lang="en-IT" sz="1600" b="1" err="1">
                <a:latin typeface="Fira Sans"/>
              </a:rPr>
              <a:t>interattivi</a:t>
            </a:r>
            <a:r>
              <a:rPr lang="en-IT" sz="1600" b="1">
                <a:latin typeface="Fira Sans"/>
              </a:rPr>
              <a:t>, </a:t>
            </a:r>
            <a:r>
              <a:rPr lang="en-IT" sz="1600" b="1" err="1">
                <a:latin typeface="Fira Sans"/>
              </a:rPr>
              <a:t>dinamici</a:t>
            </a:r>
            <a:r>
              <a:rPr lang="en-IT" sz="1600" b="1">
                <a:latin typeface="Fira Sans"/>
              </a:rPr>
              <a:t>, multi-</a:t>
            </a:r>
            <a:r>
              <a:rPr lang="en-IT" sz="1600" b="1" err="1">
                <a:latin typeface="Fira Sans"/>
              </a:rPr>
              <a:t>utente</a:t>
            </a:r>
            <a:r>
              <a:rPr lang="en-IT" sz="1600" b="1">
                <a:latin typeface="Fira Sans"/>
              </a:rPr>
              <a:t>, </a:t>
            </a:r>
            <a:r>
              <a:rPr lang="en-IT" sz="1600" b="1" err="1">
                <a:latin typeface="Fira Sans"/>
              </a:rPr>
              <a:t>basati</a:t>
            </a:r>
            <a:r>
              <a:rPr lang="en-IT" sz="1600" b="1">
                <a:latin typeface="Fira Sans"/>
              </a:rPr>
              <a:t> </a:t>
            </a:r>
            <a:r>
              <a:rPr lang="en-IT" sz="1600" b="1" err="1">
                <a:latin typeface="Fira Sans"/>
              </a:rPr>
              <a:t>su</a:t>
            </a:r>
            <a:r>
              <a:rPr lang="en-IT" sz="1600" b="1">
                <a:latin typeface="Fira Sans"/>
              </a:rPr>
              <a:t> </a:t>
            </a:r>
            <a:r>
              <a:rPr lang="en-IT" sz="1600" b="1" err="1">
                <a:latin typeface="Fira Sans"/>
              </a:rPr>
              <a:t>Jupyter</a:t>
            </a:r>
            <a:r>
              <a:rPr lang="en-IT" sz="1600" b="1">
                <a:latin typeface="Fira Sans"/>
              </a:rPr>
              <a:t> Notebook</a:t>
            </a:r>
          </a:p>
          <a:p>
            <a:pPr lvl="2">
              <a:lnSpc>
                <a:spcPct val="120000"/>
              </a:lnSpc>
            </a:pPr>
            <a:r>
              <a:rPr lang="en-GB" sz="1400" dirty="0">
                <a:latin typeface="Fira Sans"/>
              </a:rPr>
              <a:t>F</a:t>
            </a:r>
            <a:r>
              <a:rPr lang="en-IT" sz="1400" err="1">
                <a:latin typeface="Fira Sans"/>
              </a:rPr>
              <a:t>acilmente</a:t>
            </a:r>
            <a:r>
              <a:rPr lang="en-IT" sz="1400">
                <a:latin typeface="Fira Sans"/>
              </a:rPr>
              <a:t> </a:t>
            </a:r>
            <a:r>
              <a:rPr lang="en-IT" sz="1400" err="1">
                <a:latin typeface="Fira Sans"/>
              </a:rPr>
              <a:t>customizzabili</a:t>
            </a:r>
            <a:r>
              <a:rPr lang="en-IT" sz="1400">
                <a:latin typeface="Fira Sans"/>
              </a:rPr>
              <a:t> in base alle </a:t>
            </a:r>
            <a:r>
              <a:rPr lang="en-IT" sz="1400" err="1">
                <a:latin typeface="Fira Sans"/>
              </a:rPr>
              <a:t>esigenze</a:t>
            </a:r>
            <a:r>
              <a:rPr lang="en-IT" sz="1400">
                <a:latin typeface="Fira Sans"/>
              </a:rPr>
              <a:t> </a:t>
            </a:r>
          </a:p>
          <a:p>
            <a:pPr lvl="2">
              <a:lnSpc>
                <a:spcPct val="120000"/>
              </a:lnSpc>
            </a:pPr>
            <a:r>
              <a:rPr lang="en-IT" sz="1400" err="1">
                <a:latin typeface="Fira Sans"/>
              </a:rPr>
              <a:t>Soluzioni</a:t>
            </a:r>
            <a:r>
              <a:rPr lang="en-IT" sz="1400">
                <a:latin typeface="Fira Sans"/>
              </a:rPr>
              <a:t> integrate pre la </a:t>
            </a:r>
            <a:r>
              <a:rPr lang="en-IT" sz="1400" err="1">
                <a:latin typeface="Fira Sans"/>
              </a:rPr>
              <a:t>persistenza</a:t>
            </a:r>
            <a:r>
              <a:rPr lang="en-IT" sz="1400">
                <a:latin typeface="Fira Sans"/>
              </a:rPr>
              <a:t> </a:t>
            </a:r>
            <a:r>
              <a:rPr lang="en-IT" sz="1400" err="1">
                <a:latin typeface="Fira Sans"/>
              </a:rPr>
              <a:t>dei</a:t>
            </a:r>
            <a:r>
              <a:rPr lang="en-IT" sz="1400">
                <a:latin typeface="Fira Sans"/>
              </a:rPr>
              <a:t> </a:t>
            </a:r>
            <a:r>
              <a:rPr lang="en-IT" sz="1400" err="1">
                <a:latin typeface="Fira Sans"/>
              </a:rPr>
              <a:t>dati</a:t>
            </a:r>
            <a:endParaRPr lang="en-IT" sz="1400" err="1"/>
          </a:p>
          <a:p>
            <a:pPr lvl="1">
              <a:lnSpc>
                <a:spcPct val="120000"/>
              </a:lnSpc>
            </a:pPr>
            <a:r>
              <a:rPr lang="en-IT" sz="1600" b="1" err="1">
                <a:latin typeface="Fira Sans"/>
              </a:rPr>
              <a:t>ambienti</a:t>
            </a:r>
            <a:r>
              <a:rPr lang="en-IT" sz="1600" b="1">
                <a:latin typeface="Fira Sans"/>
              </a:rPr>
              <a:t> di </a:t>
            </a:r>
            <a:r>
              <a:rPr lang="en-IT" sz="1600" b="1" err="1">
                <a:latin typeface="Fira Sans"/>
              </a:rPr>
              <a:t>calcolo</a:t>
            </a:r>
            <a:r>
              <a:rPr lang="en-IT" sz="1600" b="1">
                <a:latin typeface="Fira Sans"/>
              </a:rPr>
              <a:t> per </a:t>
            </a:r>
            <a:r>
              <a:rPr lang="en-IT" sz="1600" b="1" err="1">
                <a:latin typeface="Fira Sans"/>
              </a:rPr>
              <a:t>l’esecuzione</a:t>
            </a:r>
            <a:r>
              <a:rPr lang="en-IT" sz="1600" b="1">
                <a:latin typeface="Fira Sans"/>
              </a:rPr>
              <a:t> di job in </a:t>
            </a:r>
            <a:r>
              <a:rPr lang="en-IT" sz="1600" b="1" err="1">
                <a:latin typeface="Fira Sans"/>
              </a:rPr>
              <a:t>modalità</a:t>
            </a:r>
            <a:r>
              <a:rPr lang="en-IT" sz="1600" b="1">
                <a:latin typeface="Fira Sans"/>
              </a:rPr>
              <a:t> batch </a:t>
            </a:r>
            <a:r>
              <a:rPr lang="en-IT" sz="1600">
                <a:latin typeface="Fira Sans"/>
              </a:rPr>
              <a:t>(</a:t>
            </a:r>
            <a:r>
              <a:rPr lang="en-IT" sz="1600" err="1">
                <a:latin typeface="Fira Sans"/>
              </a:rPr>
              <a:t>basati</a:t>
            </a:r>
            <a:r>
              <a:rPr lang="en-IT" sz="1600">
                <a:latin typeface="Fira Sans"/>
              </a:rPr>
              <a:t> </a:t>
            </a:r>
            <a:r>
              <a:rPr lang="en-IT" sz="1600" err="1">
                <a:latin typeface="Fira Sans"/>
              </a:rPr>
              <a:t>su</a:t>
            </a:r>
            <a:r>
              <a:rPr lang="en-IT" sz="1600">
                <a:latin typeface="Fira Sans"/>
              </a:rPr>
              <a:t> cluster </a:t>
            </a:r>
            <a:r>
              <a:rPr lang="en-IT" sz="1600" err="1">
                <a:latin typeface="Fira Sans"/>
              </a:rPr>
              <a:t>HTCondor</a:t>
            </a:r>
            <a:r>
              <a:rPr lang="en-IT" sz="1600">
                <a:latin typeface="Fira Sans"/>
              </a:rPr>
              <a:t>)</a:t>
            </a:r>
          </a:p>
          <a:p>
            <a:pPr lvl="2">
              <a:lnSpc>
                <a:spcPct val="120000"/>
              </a:lnSpc>
            </a:pPr>
            <a:r>
              <a:rPr lang="en-IT" sz="1400">
                <a:latin typeface="Fira Sans"/>
              </a:rPr>
              <a:t>Integrazione con </a:t>
            </a:r>
            <a:r>
              <a:rPr lang="en-IT" sz="1400" err="1">
                <a:latin typeface="Fira Sans"/>
              </a:rPr>
              <a:t>soluzioni</a:t>
            </a:r>
            <a:r>
              <a:rPr lang="en-IT" sz="1400">
                <a:latin typeface="Fira Sans"/>
              </a:rPr>
              <a:t> di data access  </a:t>
            </a:r>
          </a:p>
          <a:p>
            <a:pPr lvl="1">
              <a:lnSpc>
                <a:spcPct val="120000"/>
              </a:lnSpc>
            </a:pPr>
            <a:r>
              <a:rPr lang="en-IT" sz="1600" b="1">
                <a:latin typeface="Fira Sans"/>
              </a:rPr>
              <a:t>accesso </a:t>
            </a:r>
            <a:r>
              <a:rPr lang="en-IT" sz="1600" b="1" err="1">
                <a:latin typeface="Fira Sans"/>
              </a:rPr>
              <a:t>allo</a:t>
            </a:r>
            <a:r>
              <a:rPr lang="en-IT" sz="1600" b="1">
                <a:latin typeface="Fira Sans"/>
              </a:rPr>
              <a:t> storage con </a:t>
            </a:r>
            <a:r>
              <a:rPr lang="en-IT" sz="1600" b="1" err="1">
                <a:latin typeface="Fira Sans"/>
              </a:rPr>
              <a:t>modalità</a:t>
            </a:r>
            <a:r>
              <a:rPr lang="en-IT" sz="1600" b="1">
                <a:latin typeface="Fira Sans"/>
              </a:rPr>
              <a:t> diverse </a:t>
            </a:r>
            <a:r>
              <a:rPr lang="en-IT" sz="1600">
                <a:latin typeface="Fira Sans"/>
              </a:rPr>
              <a:t>(</a:t>
            </a:r>
            <a:r>
              <a:rPr lang="en-IT" sz="1600" err="1">
                <a:latin typeface="Fira Sans"/>
              </a:rPr>
              <a:t>posix</a:t>
            </a:r>
            <a:r>
              <a:rPr lang="en-IT" sz="1600">
                <a:latin typeface="Fira Sans"/>
              </a:rPr>
              <a:t>, S3) a </a:t>
            </a:r>
            <a:r>
              <a:rPr lang="en-IT" sz="1600" err="1">
                <a:latin typeface="Fira Sans"/>
              </a:rPr>
              <a:t>seconda</a:t>
            </a:r>
            <a:r>
              <a:rPr lang="en-IT" sz="1600">
                <a:latin typeface="Fira Sans"/>
              </a:rPr>
              <a:t> </a:t>
            </a:r>
            <a:r>
              <a:rPr lang="en-IT" sz="1600" err="1">
                <a:latin typeface="Fira Sans"/>
              </a:rPr>
              <a:t>degli</a:t>
            </a:r>
            <a:r>
              <a:rPr lang="en-IT" sz="1600">
                <a:latin typeface="Fira Sans"/>
              </a:rPr>
              <a:t> use-case   </a:t>
            </a:r>
          </a:p>
          <a:p>
            <a:pPr>
              <a:lnSpc>
                <a:spcPct val="120000"/>
              </a:lnSpc>
            </a:pPr>
            <a:r>
              <a:rPr lang="en-IT" sz="2000" err="1">
                <a:latin typeface="Fira Sans"/>
              </a:rPr>
              <a:t>Abilitatato</a:t>
            </a:r>
            <a:r>
              <a:rPr lang="en-IT" sz="2000">
                <a:latin typeface="Fira Sans"/>
              </a:rPr>
              <a:t> un notebook as a service </a:t>
            </a:r>
            <a:endParaRPr lang="en-IT" sz="2000"/>
          </a:p>
          <a:p>
            <a:pPr lvl="1">
              <a:lnSpc>
                <a:spcPct val="120000"/>
              </a:lnSpc>
            </a:pPr>
            <a:r>
              <a:rPr lang="en-IT" sz="1600" err="1">
                <a:latin typeface="Fira Sans"/>
              </a:rPr>
              <a:t>Esempio</a:t>
            </a:r>
            <a:r>
              <a:rPr lang="en-IT" sz="1600">
                <a:latin typeface="Fira Sans"/>
              </a:rPr>
              <a:t> di </a:t>
            </a:r>
            <a:r>
              <a:rPr lang="en-IT" sz="1600" err="1">
                <a:latin typeface="Fira Sans"/>
              </a:rPr>
              <a:t>sinergia</a:t>
            </a:r>
            <a:r>
              <a:rPr lang="en-IT" sz="1600">
                <a:latin typeface="Fira Sans"/>
              </a:rPr>
              <a:t> </a:t>
            </a:r>
            <a:r>
              <a:rPr lang="en-IT" sz="1600" err="1">
                <a:latin typeface="Fira Sans"/>
              </a:rPr>
              <a:t>tra</a:t>
            </a:r>
            <a:r>
              <a:rPr lang="en-IT" sz="1600">
                <a:latin typeface="Fira Sans"/>
              </a:rPr>
              <a:t> WPs </a:t>
            </a:r>
            <a:endParaRPr lang="en-IT" sz="1600"/>
          </a:p>
        </p:txBody>
      </p:sp>
      <p:sp>
        <p:nvSpPr>
          <p:cNvPr id="5" name="Date Placeholder 4">
            <a:extLst>
              <a:ext uri="{FF2B5EF4-FFF2-40B4-BE49-F238E27FC236}">
                <a16:creationId xmlns:a16="http://schemas.microsoft.com/office/drawing/2014/main" id="{86FABACE-30B4-1C4F-BAB9-B218070C25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58DDE6-0F20-2E45-8082-6B6B72058F82}" type="datetime1">
              <a:rPr kumimoji="0" lang="it-IT" sz="1200" b="0" i="0" u="none" strike="noStrike" kern="1200" cap="none" spc="0" normalizeH="0" baseline="0" noProof="0" smtClean="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pPr marL="0" marR="0" lvl="0" indent="0" algn="l" defTabSz="914400" rtl="0" eaLnBrk="1" fontAlgn="auto" latinLnBrk="0" hangingPunct="1">
                <a:lnSpc>
                  <a:spcPct val="100000"/>
                </a:lnSpc>
                <a:spcBef>
                  <a:spcPts val="0"/>
                </a:spcBef>
                <a:spcAft>
                  <a:spcPts val="0"/>
                </a:spcAft>
                <a:buClrTx/>
                <a:buSzTx/>
                <a:buFontTx/>
                <a:buNone/>
                <a:tabLst/>
                <a:defRPr/>
              </a:pPr>
              <a:t>07/10/23</a:t>
            </a:fld>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6" name="Footer Placeholder 5">
            <a:extLst>
              <a:ext uri="{FF2B5EF4-FFF2-40B4-BE49-F238E27FC236}">
                <a16:creationId xmlns:a16="http://schemas.microsoft.com/office/drawing/2014/main" id="{2AF18E58-02C0-2341-842B-49210F49B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t>INFN-Cloud </a:t>
            </a:r>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7" name="Slide Number Placeholder 6">
            <a:extLst>
              <a:ext uri="{FF2B5EF4-FFF2-40B4-BE49-F238E27FC236}">
                <a16:creationId xmlns:a16="http://schemas.microsoft.com/office/drawing/2014/main" id="{B39E635C-2A1C-CA49-B57B-B06B766DD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61B12-E862-CA45-A112-8753F74D8BFF}" type="slidenum">
              <a:rPr kumimoji="0" lang="en-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EFBD09-34B8-1048-95B9-096941774C66}"/>
              </a:ext>
            </a:extLst>
          </p:cNvPr>
          <p:cNvPicPr>
            <a:picLocks noChangeAspect="1"/>
          </p:cNvPicPr>
          <p:nvPr/>
        </p:nvPicPr>
        <p:blipFill>
          <a:blip r:embed="rId2"/>
          <a:stretch>
            <a:fillRect/>
          </a:stretch>
        </p:blipFill>
        <p:spPr>
          <a:xfrm>
            <a:off x="7100735" y="1404932"/>
            <a:ext cx="4871081" cy="3988371"/>
          </a:xfrm>
          <a:prstGeom prst="rect">
            <a:avLst/>
          </a:prstGeom>
        </p:spPr>
      </p:pic>
    </p:spTree>
    <p:extLst>
      <p:ext uri="{BB962C8B-B14F-4D97-AF65-F5344CB8AC3E}">
        <p14:creationId xmlns:p14="http://schemas.microsoft.com/office/powerpoint/2010/main" val="4117561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AC34A3-F33D-C54A-BEE5-E73643F1EA07}"/>
              </a:ext>
            </a:extLst>
          </p:cNvPr>
          <p:cNvSpPr>
            <a:spLocks noGrp="1"/>
          </p:cNvSpPr>
          <p:nvPr>
            <p:ph type="title"/>
          </p:nvPr>
        </p:nvSpPr>
        <p:spPr/>
        <p:txBody>
          <a:bodyPr/>
          <a:lstStyle/>
          <a:p>
            <a:r>
              <a:rPr lang="en-IT"/>
              <a:t>Risultati: funzionalità</a:t>
            </a:r>
            <a:r>
              <a:rPr lang="it-IT" dirty="0"/>
              <a:t> avanzate</a:t>
            </a:r>
            <a:endParaRPr lang="en-IT"/>
          </a:p>
        </p:txBody>
      </p:sp>
      <p:sp>
        <p:nvSpPr>
          <p:cNvPr id="4" name="Content Placeholder 3">
            <a:extLst>
              <a:ext uri="{FF2B5EF4-FFF2-40B4-BE49-F238E27FC236}">
                <a16:creationId xmlns:a16="http://schemas.microsoft.com/office/drawing/2014/main" id="{39665379-7D98-1D46-9F51-74BE5ECB2516}"/>
              </a:ext>
            </a:extLst>
          </p:cNvPr>
          <p:cNvSpPr>
            <a:spLocks noGrp="1"/>
          </p:cNvSpPr>
          <p:nvPr>
            <p:ph sz="quarter" idx="15"/>
          </p:nvPr>
        </p:nvSpPr>
        <p:spPr>
          <a:xfrm>
            <a:off x="615950" y="1666874"/>
            <a:ext cx="11082064" cy="4452449"/>
          </a:xfrm>
        </p:spPr>
        <p:txBody>
          <a:bodyPr vert="horz" lIns="91440" tIns="45720" rIns="91440" bIns="45720" rtlCol="0" anchor="t">
            <a:normAutofit fontScale="70000" lnSpcReduction="20000"/>
          </a:bodyPr>
          <a:lstStyle/>
          <a:p>
            <a:pPr>
              <a:lnSpc>
                <a:spcPct val="120000"/>
              </a:lnSpc>
            </a:pPr>
            <a:r>
              <a:rPr lang="en-IT" err="1">
                <a:latin typeface="Fira Sans"/>
              </a:rPr>
              <a:t>L’Orchestrator</a:t>
            </a:r>
            <a:r>
              <a:rPr lang="en-IT">
                <a:latin typeface="Fira Sans"/>
              </a:rPr>
              <a:t> e </a:t>
            </a:r>
            <a:r>
              <a:rPr lang="en-IT" err="1">
                <a:latin typeface="Fira Sans"/>
              </a:rPr>
              <a:t>gli</a:t>
            </a:r>
            <a:r>
              <a:rPr lang="en-IT">
                <a:latin typeface="Fira Sans"/>
              </a:rPr>
              <a:t> </a:t>
            </a:r>
            <a:r>
              <a:rPr lang="en-IT" err="1">
                <a:latin typeface="Fira Sans"/>
              </a:rPr>
              <a:t>altri</a:t>
            </a:r>
            <a:r>
              <a:rPr lang="en-IT">
                <a:latin typeface="Fira Sans"/>
              </a:rPr>
              <a:t> </a:t>
            </a:r>
            <a:r>
              <a:rPr lang="en-IT" err="1">
                <a:latin typeface="Fira Sans"/>
              </a:rPr>
              <a:t>componenti</a:t>
            </a:r>
            <a:r>
              <a:rPr lang="en-IT">
                <a:latin typeface="Fira Sans"/>
              </a:rPr>
              <a:t> </a:t>
            </a:r>
            <a:r>
              <a:rPr lang="en-IT" err="1">
                <a:latin typeface="Fira Sans"/>
              </a:rPr>
              <a:t>della</a:t>
            </a:r>
            <a:r>
              <a:rPr lang="en-IT">
                <a:latin typeface="Fira Sans"/>
              </a:rPr>
              <a:t> PaaS </a:t>
            </a:r>
            <a:r>
              <a:rPr lang="en-IT" err="1">
                <a:latin typeface="Fira Sans"/>
              </a:rPr>
              <a:t>sono</a:t>
            </a:r>
            <a:r>
              <a:rPr lang="en-IT">
                <a:latin typeface="Fira Sans"/>
              </a:rPr>
              <a:t> </a:t>
            </a:r>
            <a:r>
              <a:rPr lang="en-IT" err="1">
                <a:latin typeface="Fira Sans"/>
              </a:rPr>
              <a:t>stati</a:t>
            </a:r>
            <a:r>
              <a:rPr lang="en-IT">
                <a:latin typeface="Fira Sans"/>
              </a:rPr>
              <a:t> </a:t>
            </a:r>
            <a:r>
              <a:rPr lang="en-IT" err="1">
                <a:latin typeface="Fira Sans"/>
              </a:rPr>
              <a:t>modificati</a:t>
            </a:r>
            <a:r>
              <a:rPr lang="en-IT">
                <a:latin typeface="Fira Sans"/>
              </a:rPr>
              <a:t> ed </a:t>
            </a:r>
            <a:r>
              <a:rPr lang="en-IT" err="1">
                <a:latin typeface="Fira Sans"/>
              </a:rPr>
              <a:t>estesi</a:t>
            </a:r>
            <a:r>
              <a:rPr lang="en-IT">
                <a:latin typeface="Fira Sans"/>
              </a:rPr>
              <a:t> per </a:t>
            </a:r>
            <a:r>
              <a:rPr lang="en-IT" b="1" err="1">
                <a:latin typeface="Fira Sans"/>
              </a:rPr>
              <a:t>migliorare</a:t>
            </a:r>
            <a:r>
              <a:rPr lang="en-IT" b="1">
                <a:latin typeface="Fira Sans"/>
              </a:rPr>
              <a:t> le </a:t>
            </a:r>
            <a:r>
              <a:rPr lang="en-IT" b="1" err="1">
                <a:latin typeface="Fira Sans"/>
              </a:rPr>
              <a:t>capacità</a:t>
            </a:r>
            <a:r>
              <a:rPr lang="en-IT" b="1">
                <a:latin typeface="Fira Sans"/>
              </a:rPr>
              <a:t> di </a:t>
            </a:r>
            <a:r>
              <a:rPr lang="en-IT" b="1" err="1">
                <a:latin typeface="Fira Sans"/>
              </a:rPr>
              <a:t>federazione</a:t>
            </a:r>
            <a:r>
              <a:rPr lang="en-IT" b="1">
                <a:latin typeface="Fira Sans"/>
              </a:rPr>
              <a:t> </a:t>
            </a:r>
            <a:r>
              <a:rPr lang="en-IT" b="1" err="1">
                <a:latin typeface="Fira Sans"/>
              </a:rPr>
              <a:t>dei</a:t>
            </a:r>
            <a:r>
              <a:rPr lang="en-IT" b="1">
                <a:latin typeface="Fira Sans"/>
              </a:rPr>
              <a:t> </a:t>
            </a:r>
            <a:r>
              <a:rPr lang="en-IT" b="1" err="1">
                <a:latin typeface="Fira Sans"/>
              </a:rPr>
              <a:t>siti</a:t>
            </a:r>
            <a:r>
              <a:rPr lang="en-IT" b="1">
                <a:latin typeface="Fira Sans"/>
              </a:rPr>
              <a:t> </a:t>
            </a:r>
            <a:r>
              <a:rPr lang="en-IT">
                <a:latin typeface="Fira Sans"/>
              </a:rPr>
              <a:t>e di </a:t>
            </a:r>
            <a:r>
              <a:rPr lang="en-IT" b="1">
                <a:latin typeface="Fira Sans"/>
              </a:rPr>
              <a:t>scheduling </a:t>
            </a:r>
            <a:r>
              <a:rPr lang="en-IT" b="1" err="1">
                <a:latin typeface="Fira Sans"/>
              </a:rPr>
              <a:t>dei</a:t>
            </a:r>
            <a:r>
              <a:rPr lang="en-IT" b="1">
                <a:latin typeface="Fira Sans"/>
              </a:rPr>
              <a:t> deployment</a:t>
            </a:r>
            <a:r>
              <a:rPr lang="en-IT">
                <a:latin typeface="Fira Sans"/>
              </a:rPr>
              <a:t>.</a:t>
            </a:r>
            <a:endParaRPr lang="en-US">
              <a:latin typeface="Fira Sans"/>
            </a:endParaRPr>
          </a:p>
          <a:p>
            <a:pPr>
              <a:lnSpc>
                <a:spcPct val="120000"/>
              </a:lnSpc>
            </a:pPr>
            <a:r>
              <a:rPr lang="en-GB">
                <a:latin typeface="Fira Sans"/>
              </a:rPr>
              <a:t>Highlights: </a:t>
            </a:r>
            <a:endParaRPr lang="en-IT"/>
          </a:p>
          <a:p>
            <a:pPr lvl="1">
              <a:lnSpc>
                <a:spcPct val="120000"/>
              </a:lnSpc>
            </a:pPr>
            <a:r>
              <a:rPr lang="en-IT" b="1">
                <a:latin typeface="Fira Sans"/>
              </a:rPr>
              <a:t>Disk QoS: </a:t>
            </a:r>
            <a:r>
              <a:rPr lang="en-IT">
                <a:latin typeface="Fira Sans"/>
              </a:rPr>
              <a:t>È </a:t>
            </a:r>
            <a:r>
              <a:rPr lang="en-IT" err="1">
                <a:latin typeface="Fira Sans"/>
              </a:rPr>
              <a:t>possibile</a:t>
            </a:r>
            <a:r>
              <a:rPr lang="en-IT">
                <a:latin typeface="Fira Sans"/>
              </a:rPr>
              <a:t> </a:t>
            </a:r>
            <a:r>
              <a:rPr lang="en-IT" err="1">
                <a:latin typeface="Fira Sans"/>
              </a:rPr>
              <a:t>richiedere</a:t>
            </a:r>
            <a:r>
              <a:rPr lang="en-IT">
                <a:latin typeface="Fira Sans"/>
              </a:rPr>
              <a:t> </a:t>
            </a:r>
            <a:r>
              <a:rPr lang="en-IT" err="1">
                <a:latin typeface="Fira Sans"/>
              </a:rPr>
              <a:t>volumi</a:t>
            </a:r>
            <a:r>
              <a:rPr lang="en-IT">
                <a:latin typeface="Fira Sans"/>
              </a:rPr>
              <a:t> di </a:t>
            </a:r>
            <a:r>
              <a:rPr lang="en-IT" err="1">
                <a:latin typeface="Fira Sans"/>
              </a:rPr>
              <a:t>diverso</a:t>
            </a:r>
            <a:r>
              <a:rPr lang="en-IT">
                <a:latin typeface="Fira Sans"/>
              </a:rPr>
              <a:t> </a:t>
            </a:r>
            <a:r>
              <a:rPr lang="en-IT" err="1">
                <a:latin typeface="Fira Sans"/>
              </a:rPr>
              <a:t>tipo</a:t>
            </a:r>
            <a:r>
              <a:rPr lang="en-IT">
                <a:latin typeface="Fira Sans"/>
              </a:rPr>
              <a:t> (</a:t>
            </a:r>
            <a:r>
              <a:rPr lang="en-IT" err="1">
                <a:latin typeface="Fira Sans"/>
              </a:rPr>
              <a:t>p.e.</a:t>
            </a:r>
            <a:r>
              <a:rPr lang="en-IT">
                <a:latin typeface="Fira Sans"/>
              </a:rPr>
              <a:t> in base </a:t>
            </a:r>
            <a:r>
              <a:rPr lang="en-IT" err="1">
                <a:latin typeface="Fira Sans"/>
              </a:rPr>
              <a:t>alla</a:t>
            </a:r>
            <a:r>
              <a:rPr lang="en-IT">
                <a:latin typeface="Fira Sans"/>
              </a:rPr>
              <a:t> replica, performance, etc.);</a:t>
            </a:r>
          </a:p>
          <a:p>
            <a:pPr lvl="1">
              <a:lnSpc>
                <a:spcPct val="120000"/>
              </a:lnSpc>
            </a:pPr>
            <a:r>
              <a:rPr lang="en-IT" b="1" err="1">
                <a:latin typeface="Fira Sans"/>
              </a:rPr>
              <a:t>Acceleratori</a:t>
            </a:r>
            <a:r>
              <a:rPr lang="en-IT" b="1">
                <a:latin typeface="Fira Sans"/>
              </a:rPr>
              <a:t>: </a:t>
            </a:r>
            <a:r>
              <a:rPr lang="en-IT">
                <a:latin typeface="Fira Sans"/>
              </a:rPr>
              <a:t>è </a:t>
            </a:r>
            <a:r>
              <a:rPr lang="en-IT" err="1">
                <a:latin typeface="Fira Sans"/>
              </a:rPr>
              <a:t>possibile</a:t>
            </a:r>
            <a:r>
              <a:rPr lang="en-IT">
                <a:latin typeface="Fira Sans"/>
              </a:rPr>
              <a:t> </a:t>
            </a:r>
            <a:r>
              <a:rPr lang="en-IT" err="1">
                <a:latin typeface="Fira Sans"/>
              </a:rPr>
              <a:t>scegliere</a:t>
            </a:r>
            <a:r>
              <a:rPr lang="en-IT">
                <a:latin typeface="Fira Sans"/>
              </a:rPr>
              <a:t> il </a:t>
            </a:r>
            <a:r>
              <a:rPr lang="en-IT" err="1">
                <a:latin typeface="Fira Sans"/>
              </a:rPr>
              <a:t>modello</a:t>
            </a:r>
            <a:r>
              <a:rPr lang="en-IT">
                <a:latin typeface="Fira Sans"/>
              </a:rPr>
              <a:t> per le GPU;</a:t>
            </a:r>
            <a:r>
              <a:rPr lang="en-IT" b="1">
                <a:latin typeface="Fira Sans"/>
              </a:rPr>
              <a:t> </a:t>
            </a:r>
            <a:endParaRPr lang="en-IT" b="1"/>
          </a:p>
          <a:p>
            <a:pPr lvl="1">
              <a:lnSpc>
                <a:spcPct val="120000"/>
              </a:lnSpc>
            </a:pPr>
            <a:r>
              <a:rPr lang="en-IT" b="1">
                <a:latin typeface="Fira Sans"/>
              </a:rPr>
              <a:t>Networking: è possible </a:t>
            </a:r>
            <a:r>
              <a:rPr lang="en-IT" b="1" err="1">
                <a:latin typeface="Fira Sans"/>
              </a:rPr>
              <a:t>configurare</a:t>
            </a:r>
            <a:r>
              <a:rPr lang="en-IT" b="1">
                <a:latin typeface="Fira Sans"/>
              </a:rPr>
              <a:t> </a:t>
            </a:r>
            <a:r>
              <a:rPr lang="en-GB" b="1">
                <a:latin typeface="Fira Sans"/>
              </a:rPr>
              <a:t>le </a:t>
            </a:r>
            <a:r>
              <a:rPr lang="en-GB" b="1" err="1">
                <a:latin typeface="Fira Sans"/>
              </a:rPr>
              <a:t>porte</a:t>
            </a:r>
            <a:r>
              <a:rPr lang="en-GB" b="1">
                <a:latin typeface="Fira Sans"/>
              </a:rPr>
              <a:t> </a:t>
            </a:r>
            <a:r>
              <a:rPr lang="en-GB" b="1" err="1">
                <a:latin typeface="Fira Sans"/>
              </a:rPr>
              <a:t>aprendole</a:t>
            </a:r>
            <a:r>
              <a:rPr lang="en-GB" b="1">
                <a:latin typeface="Fira Sans"/>
              </a:rPr>
              <a:t> solo verso subnet o </a:t>
            </a:r>
            <a:r>
              <a:rPr lang="en-GB" b="1" err="1">
                <a:latin typeface="Fira Sans"/>
              </a:rPr>
              <a:t>ip</a:t>
            </a:r>
            <a:r>
              <a:rPr lang="en-GB" b="1">
                <a:latin typeface="Fira Sans"/>
              </a:rPr>
              <a:t> </a:t>
            </a:r>
            <a:r>
              <a:rPr lang="en-GB" b="1" err="1">
                <a:latin typeface="Fira Sans"/>
              </a:rPr>
              <a:t>specifici</a:t>
            </a:r>
            <a:r>
              <a:rPr lang="en-GB" b="1">
                <a:latin typeface="Fira Sans"/>
              </a:rPr>
              <a:t>;</a:t>
            </a:r>
          </a:p>
          <a:p>
            <a:pPr lvl="1">
              <a:lnSpc>
                <a:spcPct val="120000"/>
              </a:lnSpc>
            </a:pPr>
            <a:r>
              <a:rPr lang="en-GB" b="1">
                <a:latin typeface="Fira Sans"/>
              </a:rPr>
              <a:t>Security: è </a:t>
            </a:r>
            <a:r>
              <a:rPr lang="en-GB" b="1" err="1">
                <a:latin typeface="Fira Sans"/>
              </a:rPr>
              <a:t>possibile</a:t>
            </a:r>
            <a:r>
              <a:rPr lang="en-GB" b="1">
                <a:latin typeface="Fira Sans"/>
              </a:rPr>
              <a:t> </a:t>
            </a:r>
            <a:r>
              <a:rPr lang="en-GB" b="1" err="1">
                <a:latin typeface="Fira Sans"/>
              </a:rPr>
              <a:t>creare</a:t>
            </a:r>
            <a:r>
              <a:rPr lang="en-GB" b="1">
                <a:latin typeface="Fira Sans"/>
              </a:rPr>
              <a:t> deployment </a:t>
            </a:r>
            <a:r>
              <a:rPr lang="en-GB" b="1" err="1">
                <a:latin typeface="Fira Sans"/>
              </a:rPr>
              <a:t>su</a:t>
            </a:r>
            <a:r>
              <a:rPr lang="en-GB" b="1">
                <a:latin typeface="Fira Sans"/>
              </a:rPr>
              <a:t> rete private (</a:t>
            </a:r>
            <a:r>
              <a:rPr lang="en-GB" b="1" err="1">
                <a:latin typeface="Fira Sans"/>
              </a:rPr>
              <a:t>accessibile</a:t>
            </a:r>
            <a:r>
              <a:rPr lang="en-GB" b="1">
                <a:latin typeface="Fira Sans"/>
              </a:rPr>
              <a:t> </a:t>
            </a:r>
            <a:r>
              <a:rPr lang="en-GB" b="1" err="1">
                <a:latin typeface="Fira Sans"/>
              </a:rPr>
              <a:t>tramite</a:t>
            </a:r>
            <a:r>
              <a:rPr lang="en-GB" b="1">
                <a:latin typeface="Fira Sans"/>
              </a:rPr>
              <a:t> VPN con </a:t>
            </a:r>
            <a:r>
              <a:rPr lang="en-GB" b="1" err="1">
                <a:latin typeface="Fira Sans"/>
              </a:rPr>
              <a:t>autenticazione</a:t>
            </a:r>
            <a:r>
              <a:rPr lang="en-GB" b="1">
                <a:latin typeface="Fira Sans"/>
              </a:rPr>
              <a:t> IAM)</a:t>
            </a:r>
          </a:p>
          <a:p>
            <a:pPr>
              <a:lnSpc>
                <a:spcPct val="120000"/>
              </a:lnSpc>
            </a:pPr>
            <a:r>
              <a:rPr lang="en-GB">
                <a:latin typeface="Fira Sans"/>
              </a:rPr>
              <a:t>Dashboard evolution: </a:t>
            </a:r>
            <a:endParaRPr lang="en-IT"/>
          </a:p>
          <a:p>
            <a:pPr lvl="1">
              <a:lnSpc>
                <a:spcPct val="120000"/>
              </a:lnSpc>
            </a:pPr>
            <a:r>
              <a:rPr lang="en-GB" err="1">
                <a:latin typeface="Fira Sans"/>
              </a:rPr>
              <a:t>Obiettivo</a:t>
            </a:r>
            <a:r>
              <a:rPr lang="en-GB">
                <a:latin typeface="Fira Sans"/>
              </a:rPr>
              <a:t> è </a:t>
            </a:r>
            <a:r>
              <a:rPr lang="en-GB" err="1">
                <a:latin typeface="Fira Sans"/>
              </a:rPr>
              <a:t>semplificare</a:t>
            </a:r>
            <a:r>
              <a:rPr lang="en-GB">
                <a:latin typeface="Fira Sans"/>
              </a:rPr>
              <a:t> </a:t>
            </a:r>
            <a:r>
              <a:rPr lang="en-GB" err="1">
                <a:latin typeface="Fira Sans"/>
              </a:rPr>
              <a:t>l’interazione</a:t>
            </a:r>
            <a:r>
              <a:rPr lang="en-GB">
                <a:latin typeface="Fira Sans"/>
              </a:rPr>
              <a:t> </a:t>
            </a:r>
            <a:r>
              <a:rPr lang="en-GB" err="1">
                <a:latin typeface="Fira Sans"/>
              </a:rPr>
              <a:t>utente</a:t>
            </a:r>
            <a:r>
              <a:rPr lang="en-GB">
                <a:latin typeface="Fira Sans"/>
              </a:rPr>
              <a:t>-PaaS </a:t>
            </a:r>
            <a:r>
              <a:rPr lang="en-GB" err="1">
                <a:latin typeface="Fira Sans"/>
              </a:rPr>
              <a:t>nella</a:t>
            </a:r>
            <a:r>
              <a:rPr lang="en-GB">
                <a:latin typeface="Fira Sans"/>
              </a:rPr>
              <a:t> </a:t>
            </a:r>
            <a:r>
              <a:rPr lang="en-GB" err="1">
                <a:latin typeface="Fira Sans"/>
              </a:rPr>
              <a:t>gestione</a:t>
            </a:r>
            <a:r>
              <a:rPr lang="en-GB">
                <a:latin typeface="Fira Sans"/>
              </a:rPr>
              <a:t> di </a:t>
            </a:r>
            <a:r>
              <a:rPr lang="en-GB" err="1">
                <a:latin typeface="Fira Sans"/>
              </a:rPr>
              <a:t>parametri</a:t>
            </a:r>
            <a:r>
              <a:rPr lang="en-GB">
                <a:latin typeface="Fira Sans"/>
              </a:rPr>
              <a:t> di </a:t>
            </a:r>
            <a:r>
              <a:rPr lang="en-GB" err="1">
                <a:latin typeface="Fira Sans"/>
              </a:rPr>
              <a:t>configurazione</a:t>
            </a:r>
            <a:r>
              <a:rPr lang="en-GB">
                <a:latin typeface="Fira Sans"/>
              </a:rPr>
              <a:t> </a:t>
            </a:r>
            <a:r>
              <a:rPr lang="en-GB" err="1">
                <a:latin typeface="Fira Sans"/>
              </a:rPr>
              <a:t>dei</a:t>
            </a:r>
            <a:r>
              <a:rPr lang="en-GB">
                <a:latin typeface="Fira Sans"/>
              </a:rPr>
              <a:t> template ( TOSCA ) i.e. </a:t>
            </a:r>
            <a:r>
              <a:rPr lang="en-GB" err="1">
                <a:latin typeface="Fira Sans"/>
              </a:rPr>
              <a:t>prendendo</a:t>
            </a:r>
            <a:r>
              <a:rPr lang="en-GB">
                <a:latin typeface="Fira Sans"/>
              </a:rPr>
              <a:t> </a:t>
            </a:r>
            <a:r>
              <a:rPr lang="en-GB" err="1">
                <a:latin typeface="Fira Sans"/>
              </a:rPr>
              <a:t>automaticamente</a:t>
            </a:r>
            <a:r>
              <a:rPr lang="en-GB">
                <a:latin typeface="Fira Sans"/>
              </a:rPr>
              <a:t> </a:t>
            </a:r>
            <a:r>
              <a:rPr lang="en-GB" err="1">
                <a:latin typeface="Fira Sans"/>
              </a:rPr>
              <a:t>authN</a:t>
            </a:r>
            <a:r>
              <a:rPr lang="en-GB">
                <a:latin typeface="Fira Sans"/>
              </a:rPr>
              <a:t> information, etc.</a:t>
            </a:r>
            <a:endParaRPr lang="en-GB"/>
          </a:p>
        </p:txBody>
      </p:sp>
      <p:sp>
        <p:nvSpPr>
          <p:cNvPr id="5" name="Date Placeholder 4">
            <a:extLst>
              <a:ext uri="{FF2B5EF4-FFF2-40B4-BE49-F238E27FC236}">
                <a16:creationId xmlns:a16="http://schemas.microsoft.com/office/drawing/2014/main" id="{86FABACE-30B4-1C4F-BAB9-B218070C25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14CE7C-5E3B-784A-AC48-E89F0C074352}" type="datetime1">
              <a:rPr kumimoji="0" lang="it-IT" sz="1200" b="0" i="0" u="none" strike="noStrike" kern="1200" cap="none" spc="0" normalizeH="0" baseline="0" noProof="0" smtClean="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pPr marL="0" marR="0" lvl="0" indent="0" algn="l" defTabSz="914400" rtl="0" eaLnBrk="1" fontAlgn="auto" latinLnBrk="0" hangingPunct="1">
                <a:lnSpc>
                  <a:spcPct val="100000"/>
                </a:lnSpc>
                <a:spcBef>
                  <a:spcPts val="0"/>
                </a:spcBef>
                <a:spcAft>
                  <a:spcPts val="0"/>
                </a:spcAft>
                <a:buClrTx/>
                <a:buSzTx/>
                <a:buFontTx/>
                <a:buNone/>
                <a:tabLst/>
                <a:defRPr/>
              </a:pPr>
              <a:t>07/10/23</a:t>
            </a:fld>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6" name="Footer Placeholder 5">
            <a:extLst>
              <a:ext uri="{FF2B5EF4-FFF2-40B4-BE49-F238E27FC236}">
                <a16:creationId xmlns:a16="http://schemas.microsoft.com/office/drawing/2014/main" id="{2AF18E58-02C0-2341-842B-49210F49B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rPr>
              <a:t>INFN-Cloud </a:t>
            </a:r>
            <a:endParaRPr kumimoji="0" lang="en-IT" sz="1200" b="0" i="0" u="none" strike="noStrike" kern="1200" cap="none" spc="0" normalizeH="0" baseline="0" noProof="0">
              <a:ln>
                <a:noFill/>
              </a:ln>
              <a:solidFill>
                <a:prstClr val="black">
                  <a:tint val="75000"/>
                </a:prstClr>
              </a:solidFill>
              <a:effectLst/>
              <a:uLnTx/>
              <a:uFillTx/>
              <a:latin typeface="Fira Code" panose="020B0809050000020004" pitchFamily="49" charset="0"/>
              <a:ea typeface="Fira Code" panose="020B0809050000020004" pitchFamily="49" charset="0"/>
              <a:cs typeface="Fira Code" panose="020B0809050000020004" pitchFamily="49" charset="0"/>
            </a:endParaRPr>
          </a:p>
        </p:txBody>
      </p:sp>
      <p:sp>
        <p:nvSpPr>
          <p:cNvPr id="7" name="Slide Number Placeholder 6">
            <a:extLst>
              <a:ext uri="{FF2B5EF4-FFF2-40B4-BE49-F238E27FC236}">
                <a16:creationId xmlns:a16="http://schemas.microsoft.com/office/drawing/2014/main" id="{B39E635C-2A1C-CA49-B57B-B06B766DD2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61B12-E862-CA45-A112-8753F74D8BFF}" type="slidenum">
              <a:rPr kumimoji="0" lang="en-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393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80FA-A865-4648-B0CC-BADAFFBABFC2}"/>
              </a:ext>
            </a:extLst>
          </p:cNvPr>
          <p:cNvSpPr>
            <a:spLocks noGrp="1"/>
          </p:cNvSpPr>
          <p:nvPr>
            <p:ph type="title"/>
          </p:nvPr>
        </p:nvSpPr>
        <p:spPr/>
        <p:txBody>
          <a:bodyPr/>
          <a:lstStyle/>
          <a:p>
            <a:r>
              <a:rPr lang="en-US" err="1">
                <a:cs typeface="Calibri Light"/>
              </a:rPr>
              <a:t>Altri</a:t>
            </a:r>
            <a:r>
              <a:rPr lang="en-US">
                <a:cs typeface="Calibri Light"/>
              </a:rPr>
              <a:t> </a:t>
            </a:r>
            <a:r>
              <a:rPr lang="en-US" err="1">
                <a:cs typeface="Calibri Light"/>
              </a:rPr>
              <a:t>servizi</a:t>
            </a:r>
            <a:r>
              <a:rPr lang="en-US">
                <a:cs typeface="Calibri Light"/>
              </a:rPr>
              <a:t> / object storage </a:t>
            </a:r>
            <a:endParaRPr lang="en-US"/>
          </a:p>
        </p:txBody>
      </p:sp>
      <p:sp>
        <p:nvSpPr>
          <p:cNvPr id="3" name="Content Placeholder 2">
            <a:extLst>
              <a:ext uri="{FF2B5EF4-FFF2-40B4-BE49-F238E27FC236}">
                <a16:creationId xmlns:a16="http://schemas.microsoft.com/office/drawing/2014/main" id="{4627CB8B-4329-4CA5-86FA-8E192C8ECCF0}"/>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Il backbone di INFN Cloud </a:t>
            </a:r>
            <a:r>
              <a:rPr lang="en-US" dirty="0" err="1">
                <a:cs typeface="Calibri"/>
              </a:rPr>
              <a:t>offre</a:t>
            </a:r>
            <a:r>
              <a:rPr lang="en-US" dirty="0">
                <a:cs typeface="Calibri"/>
              </a:rPr>
              <a:t> un </a:t>
            </a:r>
            <a:r>
              <a:rPr lang="en-US" dirty="0" err="1">
                <a:cs typeface="Calibri"/>
              </a:rPr>
              <a:t>servizio</a:t>
            </a:r>
            <a:r>
              <a:rPr lang="en-US" dirty="0">
                <a:cs typeface="Calibri"/>
              </a:rPr>
              <a:t> di </a:t>
            </a:r>
            <a:r>
              <a:rPr lang="en-US" b="1" dirty="0">
                <a:cs typeface="Calibri"/>
              </a:rPr>
              <a:t>Object storage </a:t>
            </a:r>
            <a:r>
              <a:rPr lang="en-US" b="1" dirty="0" err="1">
                <a:cs typeface="Calibri"/>
              </a:rPr>
              <a:t>remoto</a:t>
            </a:r>
            <a:r>
              <a:rPr lang="en-US" b="1" dirty="0">
                <a:cs typeface="Calibri"/>
              </a:rPr>
              <a:t> e </a:t>
            </a:r>
            <a:r>
              <a:rPr lang="en-US" b="1" dirty="0" err="1">
                <a:cs typeface="Calibri"/>
              </a:rPr>
              <a:t>geograficamente</a:t>
            </a:r>
            <a:r>
              <a:rPr lang="en-US" dirty="0">
                <a:cs typeface="Calibri"/>
              </a:rPr>
              <a:t> </a:t>
            </a:r>
            <a:r>
              <a:rPr lang="en-US" dirty="0" err="1">
                <a:cs typeface="Calibri"/>
              </a:rPr>
              <a:t>replicato</a:t>
            </a:r>
            <a:endParaRPr lang="en-US" dirty="0"/>
          </a:p>
          <a:p>
            <a:pPr marL="0" indent="0">
              <a:buNone/>
            </a:pPr>
            <a:endParaRPr lang="en-US" b="1" dirty="0">
              <a:cs typeface="Calibri"/>
            </a:endParaRPr>
          </a:p>
          <a:p>
            <a:pPr lvl="1"/>
            <a:r>
              <a:rPr lang="en-US" dirty="0">
                <a:cs typeface="Calibri"/>
              </a:rPr>
              <a:t>Use case di </a:t>
            </a:r>
            <a:r>
              <a:rPr lang="en-US" dirty="0" err="1">
                <a:cs typeface="Calibri"/>
              </a:rPr>
              <a:t>vario</a:t>
            </a:r>
            <a:r>
              <a:rPr lang="en-US" dirty="0">
                <a:cs typeface="Calibri"/>
              </a:rPr>
              <a:t> </a:t>
            </a:r>
            <a:r>
              <a:rPr lang="en-US" dirty="0" err="1">
                <a:cs typeface="Calibri"/>
              </a:rPr>
              <a:t>genere</a:t>
            </a:r>
            <a:r>
              <a:rPr lang="en-US" dirty="0">
                <a:cs typeface="Calibri"/>
              </a:rPr>
              <a:t> (backup, archiving, </a:t>
            </a:r>
            <a:r>
              <a:rPr lang="en-US" dirty="0" err="1">
                <a:cs typeface="Calibri"/>
              </a:rPr>
              <a:t>distribuzione</a:t>
            </a:r>
            <a:r>
              <a:rPr lang="en-US" dirty="0">
                <a:cs typeface="Calibri"/>
              </a:rPr>
              <a:t> </a:t>
            </a:r>
            <a:r>
              <a:rPr lang="en-US" dirty="0" err="1">
                <a:cs typeface="Calibri"/>
              </a:rPr>
              <a:t>dei</a:t>
            </a:r>
            <a:r>
              <a:rPr lang="en-US" dirty="0">
                <a:cs typeface="Calibri"/>
              </a:rPr>
              <a:t> </a:t>
            </a:r>
            <a:r>
              <a:rPr lang="en-US" dirty="0" err="1">
                <a:cs typeface="Calibri"/>
              </a:rPr>
              <a:t>dati</a:t>
            </a:r>
            <a:r>
              <a:rPr lang="en-US" dirty="0">
                <a:cs typeface="Calibri"/>
              </a:rPr>
              <a:t>)</a:t>
            </a:r>
          </a:p>
          <a:p>
            <a:pPr lvl="1"/>
            <a:r>
              <a:rPr lang="en-US" dirty="0" err="1">
                <a:cs typeface="Calibri"/>
              </a:rPr>
              <a:t>Servizio</a:t>
            </a:r>
            <a:r>
              <a:rPr lang="en-US" dirty="0">
                <a:cs typeface="Calibri"/>
              </a:rPr>
              <a:t> a </a:t>
            </a:r>
            <a:r>
              <a:rPr lang="en-US" dirty="0" err="1">
                <a:cs typeface="Calibri"/>
              </a:rPr>
              <a:t>livello</a:t>
            </a:r>
            <a:r>
              <a:rPr lang="en-US" dirty="0">
                <a:cs typeface="Calibri"/>
              </a:rPr>
              <a:t> basso, </a:t>
            </a:r>
            <a:r>
              <a:rPr lang="en-US" dirty="0" err="1">
                <a:cs typeface="Calibri"/>
              </a:rPr>
              <a:t>integrabile</a:t>
            </a:r>
            <a:r>
              <a:rPr lang="en-US" dirty="0">
                <a:cs typeface="Calibri"/>
              </a:rPr>
              <a:t> con </a:t>
            </a:r>
            <a:r>
              <a:rPr lang="en-US" dirty="0" err="1">
                <a:cs typeface="Calibri"/>
              </a:rPr>
              <a:t>applicazioni</a:t>
            </a:r>
            <a:r>
              <a:rPr lang="en-US" dirty="0">
                <a:cs typeface="Calibri"/>
              </a:rPr>
              <a:t> di alto </a:t>
            </a:r>
            <a:r>
              <a:rPr lang="en-US" dirty="0" err="1">
                <a:cs typeface="Calibri"/>
              </a:rPr>
              <a:t>livello</a:t>
            </a:r>
            <a:endParaRPr lang="en-US" dirty="0">
              <a:cs typeface="Calibri"/>
            </a:endParaRPr>
          </a:p>
          <a:p>
            <a:pPr lvl="1"/>
            <a:r>
              <a:rPr lang="en-US" dirty="0">
                <a:cs typeface="Calibri"/>
              </a:rPr>
              <a:t>API Swift, </a:t>
            </a:r>
            <a:r>
              <a:rPr lang="en-US" dirty="0" err="1">
                <a:cs typeface="Calibri"/>
              </a:rPr>
              <a:t>prevista</a:t>
            </a:r>
            <a:r>
              <a:rPr lang="en-US" dirty="0">
                <a:cs typeface="Calibri"/>
              </a:rPr>
              <a:t> </a:t>
            </a:r>
            <a:r>
              <a:rPr lang="en-US" dirty="0" err="1">
                <a:cs typeface="Calibri"/>
              </a:rPr>
              <a:t>disponibilità</a:t>
            </a:r>
            <a:r>
              <a:rPr lang="en-US" dirty="0">
                <a:cs typeface="Calibri"/>
              </a:rPr>
              <a:t> </a:t>
            </a:r>
            <a:r>
              <a:rPr lang="en-US" dirty="0" err="1">
                <a:cs typeface="Calibri"/>
              </a:rPr>
              <a:t>anche</a:t>
            </a:r>
            <a:r>
              <a:rPr lang="en-US" dirty="0">
                <a:cs typeface="Calibri"/>
              </a:rPr>
              <a:t> API S3 dopo aggiornamento software OpenStack</a:t>
            </a:r>
          </a:p>
        </p:txBody>
      </p:sp>
      <p:sp>
        <p:nvSpPr>
          <p:cNvPr id="4" name="Date Placeholder 3">
            <a:extLst>
              <a:ext uri="{FF2B5EF4-FFF2-40B4-BE49-F238E27FC236}">
                <a16:creationId xmlns:a16="http://schemas.microsoft.com/office/drawing/2014/main" id="{9362865E-B324-42AE-B667-E41ACB91BA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B2E91B-9EBD-44BA-BE7E-D077CB7E44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p>
        </p:txBody>
      </p:sp>
      <p:sp>
        <p:nvSpPr>
          <p:cNvPr id="6" name="Slide Number Placeholder 5">
            <a:extLst>
              <a:ext uri="{FF2B5EF4-FFF2-40B4-BE49-F238E27FC236}">
                <a16:creationId xmlns:a16="http://schemas.microsoft.com/office/drawing/2014/main" id="{632D8265-80BF-47D7-8485-523E487FA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4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99" y="63420"/>
            <a:ext cx="10097141" cy="1091303"/>
          </a:xfrm>
        </p:spPr>
        <p:txBody>
          <a:bodyPr/>
          <a:lstStyle/>
          <a:p>
            <a:r>
              <a:rPr lang="it-IT" sz="4800" dirty="0"/>
              <a:t>C’è differenza fra Calcolo distribuito e parallelo?</a:t>
            </a:r>
          </a:p>
        </p:txBody>
      </p:sp>
      <p:sp>
        <p:nvSpPr>
          <p:cNvPr id="4" name="Slide Number Placeholder 3"/>
          <p:cNvSpPr>
            <a:spLocks noGrp="1"/>
          </p:cNvSpPr>
          <p:nvPr>
            <p:ph type="sldNum" sz="quarter" idx="12"/>
          </p:nvPr>
        </p:nvSpPr>
        <p:spPr/>
        <p:txBody>
          <a:bodyPr/>
          <a:lstStyle/>
          <a:p>
            <a:fld id="{0EF34559-19B5-334C-9438-BC3902550584}" type="slidenum">
              <a:rPr lang="en-US" smtClean="0"/>
              <a:t>8</a:t>
            </a:fld>
            <a:endParaRPr lang="en-US"/>
          </a:p>
        </p:txBody>
      </p:sp>
      <p:sp>
        <p:nvSpPr>
          <p:cNvPr id="7" name="Rectangle 6"/>
          <p:cNvSpPr/>
          <p:nvPr/>
        </p:nvSpPr>
        <p:spPr>
          <a:xfrm>
            <a:off x="367469" y="2314007"/>
            <a:ext cx="11519731" cy="3939540"/>
          </a:xfrm>
          <a:prstGeom prst="rect">
            <a:avLst/>
          </a:prstGeom>
        </p:spPr>
        <p:txBody>
          <a:bodyPr wrap="square">
            <a:spAutoFit/>
          </a:bodyPr>
          <a:lstStyle/>
          <a:p>
            <a:pPr marL="403225" indent="-403225" defTabSz="914400">
              <a:spcBef>
                <a:spcPts val="2000"/>
              </a:spcBef>
              <a:buBlip>
                <a:blip r:embed="rId2"/>
              </a:buBlip>
            </a:pPr>
            <a:r>
              <a:rPr lang="en-US" sz="2000" b="1" dirty="0" err="1">
                <a:solidFill>
                  <a:srgbClr val="FFFFFF"/>
                </a:solidFill>
                <a:effectLst>
                  <a:outerShdw blurRad="101600" dist="63500" dir="2700000" algn="tl" rotWithShape="0">
                    <a:prstClr val="black">
                      <a:alpha val="75000"/>
                    </a:prstClr>
                  </a:outerShdw>
                </a:effectLst>
              </a:rPr>
              <a:t>Calcolo</a:t>
            </a:r>
            <a:r>
              <a:rPr lang="en-US" sz="2000" b="1" dirty="0">
                <a:solidFill>
                  <a:srgbClr val="FFFFFF"/>
                </a:solidFill>
                <a:effectLst>
                  <a:outerShdw blurRad="101600" dist="63500" dir="2700000" algn="tl" rotWithShape="0">
                    <a:prstClr val="black">
                      <a:alpha val="75000"/>
                    </a:prstClr>
                  </a:outerShdw>
                </a:effectLst>
              </a:rPr>
              <a:t> </a:t>
            </a:r>
            <a:r>
              <a:rPr lang="en-US" sz="2000" b="1" dirty="0" err="1">
                <a:solidFill>
                  <a:srgbClr val="FFFFFF"/>
                </a:solidFill>
                <a:effectLst>
                  <a:outerShdw blurRad="101600" dist="63500" dir="2700000" algn="tl" rotWithShape="0">
                    <a:prstClr val="black">
                      <a:alpha val="75000"/>
                    </a:prstClr>
                  </a:outerShdw>
                </a:effectLst>
              </a:rPr>
              <a:t>Parallelo</a:t>
            </a:r>
            <a:r>
              <a:rPr lang="en-US" sz="2000" b="1" dirty="0">
                <a:solidFill>
                  <a:srgbClr val="FFFFFF"/>
                </a:solidFill>
                <a:effectLst>
                  <a:outerShdw blurRad="101600" dist="63500" dir="2700000" algn="tl" rotWithShape="0">
                    <a:prstClr val="black">
                      <a:alpha val="75000"/>
                    </a:prstClr>
                  </a:outerShdw>
                </a:effectLst>
              </a:rPr>
              <a:t>: High Performance Computing (HPC)</a:t>
            </a:r>
          </a:p>
          <a:p>
            <a:pPr marL="860425" lvl="1" indent="-403225" defTabSz="914400">
              <a:spcBef>
                <a:spcPts val="2000"/>
              </a:spcBef>
              <a:buBlip>
                <a:blip r:embed="rId2"/>
              </a:buBlip>
            </a:pPr>
            <a:r>
              <a:rPr lang="en-US" sz="2000" b="1" dirty="0">
                <a:solidFill>
                  <a:srgbClr val="FFFFFF"/>
                </a:solidFill>
                <a:effectLst>
                  <a:outerShdw blurRad="101600" dist="63500" dir="2700000" algn="tl" rotWithShape="0">
                    <a:prstClr val="black">
                      <a:alpha val="75000"/>
                    </a:prstClr>
                  </a:outerShdw>
                </a:effectLst>
              </a:rPr>
              <a:t>HPC tasks are characterized as needing large amounts of computing power for short periods of time, whereas HTC tasks also require large amounts of computing, but for much longer times (months and years, rather than hours and days). HPC environments are often measured in terms of FLOPS.</a:t>
            </a:r>
          </a:p>
          <a:p>
            <a:pPr marL="403225" indent="-403225" defTabSz="914400">
              <a:spcBef>
                <a:spcPts val="2000"/>
              </a:spcBef>
              <a:buBlip>
                <a:blip r:embed="rId2"/>
              </a:buBlip>
            </a:pPr>
            <a:r>
              <a:rPr lang="en-US" sz="2000" b="1" dirty="0" err="1">
                <a:solidFill>
                  <a:srgbClr val="FFFFFF"/>
                </a:solidFill>
                <a:effectLst>
                  <a:outerShdw blurRad="101600" dist="63500" dir="2700000" algn="tl" rotWithShape="0">
                    <a:prstClr val="black">
                      <a:alpha val="75000"/>
                    </a:prstClr>
                  </a:outerShdw>
                </a:effectLst>
              </a:rPr>
              <a:t>Calcolo</a:t>
            </a:r>
            <a:r>
              <a:rPr lang="en-US" sz="2000" b="1" dirty="0">
                <a:solidFill>
                  <a:srgbClr val="FFFFFF"/>
                </a:solidFill>
                <a:effectLst>
                  <a:outerShdw blurRad="101600" dist="63500" dir="2700000" algn="tl" rotWithShape="0">
                    <a:prstClr val="black">
                      <a:alpha val="75000"/>
                    </a:prstClr>
                  </a:outerShdw>
                </a:effectLst>
              </a:rPr>
              <a:t> </a:t>
            </a:r>
            <a:r>
              <a:rPr lang="en-US" sz="2000" b="1" dirty="0" err="1">
                <a:solidFill>
                  <a:srgbClr val="FFFFFF"/>
                </a:solidFill>
                <a:effectLst>
                  <a:outerShdw blurRad="101600" dist="63500" dir="2700000" algn="tl" rotWithShape="0">
                    <a:prstClr val="black">
                      <a:alpha val="75000"/>
                    </a:prstClr>
                  </a:outerShdw>
                </a:effectLst>
              </a:rPr>
              <a:t>Distribuito</a:t>
            </a:r>
            <a:r>
              <a:rPr lang="en-US" sz="2000" b="1" dirty="0">
                <a:solidFill>
                  <a:srgbClr val="FFFFFF"/>
                </a:solidFill>
                <a:effectLst>
                  <a:outerShdw blurRad="101600" dist="63500" dir="2700000" algn="tl" rotWithShape="0">
                    <a:prstClr val="black">
                      <a:alpha val="75000"/>
                    </a:prstClr>
                  </a:outerShdw>
                </a:effectLst>
              </a:rPr>
              <a:t>: High Throughput Computing (HTC)</a:t>
            </a:r>
          </a:p>
          <a:p>
            <a:pPr marL="860425" lvl="1" indent="-403225" defTabSz="914400">
              <a:spcBef>
                <a:spcPts val="2000"/>
              </a:spcBef>
              <a:buBlip>
                <a:blip r:embed="rId2"/>
              </a:buBlip>
            </a:pPr>
            <a:r>
              <a:rPr lang="en-US" sz="2000" b="1" dirty="0">
                <a:solidFill>
                  <a:srgbClr val="FFFFFF"/>
                </a:solidFill>
                <a:effectLst>
                  <a:outerShdw blurRad="101600" dist="63500" dir="2700000" algn="tl" rotWithShape="0">
                    <a:prstClr val="black">
                      <a:alpha val="75000"/>
                    </a:prstClr>
                  </a:outerShdw>
                </a:effectLst>
              </a:rPr>
              <a:t>The HTC community, however, is not concerned about operations per second, but rather operations per month or per year. Therefore, the HTC field is more interested in how many jobs can be completed over a long period of time instead of how fast an individual job can complete.</a:t>
            </a:r>
          </a:p>
        </p:txBody>
      </p:sp>
    </p:spTree>
    <p:extLst>
      <p:ext uri="{BB962C8B-B14F-4D97-AF65-F5344CB8AC3E}">
        <p14:creationId xmlns:p14="http://schemas.microsoft.com/office/powerpoint/2010/main" val="4207609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838200" y="365125"/>
            <a:ext cx="10515600" cy="99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INFN Cloud: la vision</a:t>
            </a:r>
            <a:endParaRPr/>
          </a:p>
        </p:txBody>
      </p:sp>
      <p:sp>
        <p:nvSpPr>
          <p:cNvPr id="106" name="Google Shape;106;p15"/>
          <p:cNvSpPr txBox="1">
            <a:spLocks noGrp="1"/>
          </p:cNvSpPr>
          <p:nvPr>
            <p:ph type="body" idx="1"/>
          </p:nvPr>
        </p:nvSpPr>
        <p:spPr>
          <a:xfrm>
            <a:off x="838200" y="1597025"/>
            <a:ext cx="10515600" cy="4351200"/>
          </a:xfrm>
          <a:prstGeom prst="rect">
            <a:avLst/>
          </a:prstGeom>
          <a:noFill/>
          <a:ln>
            <a:noFill/>
          </a:ln>
        </p:spPr>
        <p:txBody>
          <a:bodyPr spcFirstLastPara="1" wrap="square" lIns="91425" tIns="45700" rIns="91425" bIns="45700" anchor="t" anchorCtr="0">
            <a:noAutofit/>
          </a:bodyPr>
          <a:lstStyle/>
          <a:p>
            <a:pPr marL="457200" lvl="0" indent="-368300" algn="l" rtl="0">
              <a:spcBef>
                <a:spcPts val="0"/>
              </a:spcBef>
              <a:spcAft>
                <a:spcPts val="0"/>
              </a:spcAft>
              <a:buSzPts val="2200"/>
              <a:buChar char="•"/>
            </a:pPr>
            <a:r>
              <a:rPr lang="en-US" b="1" dirty="0"/>
              <a:t>INFN Cloud </a:t>
            </a:r>
            <a:r>
              <a:rPr lang="en-US" b="1" dirty="0" err="1"/>
              <a:t>offre</a:t>
            </a:r>
            <a:r>
              <a:rPr lang="en-US" b="1" dirty="0"/>
              <a:t> un </a:t>
            </a:r>
            <a:r>
              <a:rPr lang="en-US" b="1" dirty="0" err="1"/>
              <a:t>catalogo</a:t>
            </a:r>
            <a:r>
              <a:rPr lang="en-US" b="1" dirty="0"/>
              <a:t> di </a:t>
            </a:r>
            <a:r>
              <a:rPr lang="en-US" b="1" dirty="0" err="1"/>
              <a:t>servizi</a:t>
            </a:r>
            <a:r>
              <a:rPr lang="en-US" b="1" dirty="0"/>
              <a:t> in continua </a:t>
            </a:r>
            <a:r>
              <a:rPr lang="en-US" b="1" dirty="0" err="1"/>
              <a:t>evoluzione</a:t>
            </a:r>
            <a:endParaRPr b="1" dirty="0"/>
          </a:p>
          <a:p>
            <a:pPr marL="914400" lvl="1" indent="-342900" algn="l" rtl="0">
              <a:spcBef>
                <a:spcPts val="0"/>
              </a:spcBef>
              <a:spcAft>
                <a:spcPts val="0"/>
              </a:spcAft>
              <a:buSzPts val="1800"/>
              <a:buChar char="•"/>
            </a:pPr>
            <a:r>
              <a:rPr lang="en-US" dirty="0" err="1"/>
              <a:t>fornendo</a:t>
            </a:r>
            <a:r>
              <a:rPr lang="en-US" dirty="0"/>
              <a:t> </a:t>
            </a:r>
            <a:r>
              <a:rPr lang="en-US" dirty="0" err="1"/>
              <a:t>supporto</a:t>
            </a:r>
            <a:r>
              <a:rPr lang="en-US" dirty="0"/>
              <a:t> </a:t>
            </a:r>
            <a:r>
              <a:rPr lang="en-US" dirty="0" err="1"/>
              <a:t>tecnico</a:t>
            </a:r>
            <a:r>
              <a:rPr lang="en-US" dirty="0"/>
              <a:t> per il </a:t>
            </a:r>
            <a:r>
              <a:rPr lang="en-US" dirty="0">
                <a:solidFill>
                  <a:srgbClr val="FF0000"/>
                </a:solidFill>
              </a:rPr>
              <a:t>porting di </a:t>
            </a:r>
            <a:r>
              <a:rPr lang="en-US" dirty="0" err="1">
                <a:solidFill>
                  <a:srgbClr val="FF0000"/>
                </a:solidFill>
              </a:rPr>
              <a:t>nuove</a:t>
            </a:r>
            <a:r>
              <a:rPr lang="en-US" dirty="0">
                <a:solidFill>
                  <a:srgbClr val="FF0000"/>
                </a:solidFill>
              </a:rPr>
              <a:t> </a:t>
            </a:r>
            <a:r>
              <a:rPr lang="en-US" dirty="0" err="1">
                <a:solidFill>
                  <a:srgbClr val="FF0000"/>
                </a:solidFill>
              </a:rPr>
              <a:t>applicazioni</a:t>
            </a:r>
            <a:r>
              <a:rPr lang="en-US" dirty="0"/>
              <a:t> in cloud</a:t>
            </a:r>
            <a:endParaRPr dirty="0"/>
          </a:p>
          <a:p>
            <a:pPr marL="457200" lvl="0" indent="-368300" algn="l" rtl="0">
              <a:spcBef>
                <a:spcPts val="0"/>
              </a:spcBef>
              <a:spcAft>
                <a:spcPts val="0"/>
              </a:spcAft>
              <a:buSzPts val="2200"/>
              <a:buChar char="•"/>
            </a:pPr>
            <a:r>
              <a:rPr lang="en-US" b="1" dirty="0"/>
              <a:t>INFN Cloud </a:t>
            </a:r>
            <a:r>
              <a:rPr lang="en-US" b="1" dirty="0" err="1"/>
              <a:t>è</a:t>
            </a:r>
            <a:r>
              <a:rPr lang="en-US" b="1" dirty="0"/>
              <a:t> una </a:t>
            </a:r>
            <a:r>
              <a:rPr lang="en-US" b="1" dirty="0" err="1"/>
              <a:t>federazione</a:t>
            </a:r>
            <a:r>
              <a:rPr lang="en-US" b="1" dirty="0"/>
              <a:t> di </a:t>
            </a:r>
            <a:r>
              <a:rPr lang="en-US" b="1" dirty="0" err="1"/>
              <a:t>infrastrutture</a:t>
            </a:r>
            <a:r>
              <a:rPr lang="en-US" b="1" dirty="0"/>
              <a:t> cloud </a:t>
            </a:r>
            <a:r>
              <a:rPr lang="en-US" b="1" dirty="0" err="1"/>
              <a:t>esistenti</a:t>
            </a:r>
            <a:endParaRPr b="1" dirty="0"/>
          </a:p>
          <a:p>
            <a:pPr marL="914400" lvl="1" indent="-342900" algn="l" rtl="0">
              <a:spcBef>
                <a:spcPts val="0"/>
              </a:spcBef>
              <a:spcAft>
                <a:spcPts val="0"/>
              </a:spcAft>
              <a:buSzPts val="1800"/>
              <a:buChar char="•"/>
            </a:pPr>
            <a:r>
              <a:rPr lang="en-US" dirty="0"/>
              <a:t>Il backbone, </a:t>
            </a:r>
            <a:r>
              <a:rPr lang="en-US" dirty="0" err="1"/>
              <a:t>fatto</a:t>
            </a:r>
            <a:r>
              <a:rPr lang="en-US" dirty="0"/>
              <a:t> di 2 </a:t>
            </a:r>
            <a:r>
              <a:rPr lang="en-US" dirty="0" err="1"/>
              <a:t>siti</a:t>
            </a:r>
            <a:r>
              <a:rPr lang="en-US" dirty="0"/>
              <a:t>: CNAF e Bari</a:t>
            </a:r>
            <a:endParaRPr dirty="0"/>
          </a:p>
          <a:p>
            <a:pPr marL="914400" lvl="1" indent="-342900" algn="l" rtl="0">
              <a:spcBef>
                <a:spcPts val="0"/>
              </a:spcBef>
              <a:spcAft>
                <a:spcPts val="0"/>
              </a:spcAft>
              <a:buSzPts val="1800"/>
              <a:buChar char="•"/>
            </a:pPr>
            <a:r>
              <a:rPr lang="en-US" dirty="0"/>
              <a:t>Un set di </a:t>
            </a:r>
            <a:r>
              <a:rPr lang="en-US" dirty="0" err="1"/>
              <a:t>infrastrutture</a:t>
            </a:r>
            <a:r>
              <a:rPr lang="en-US" dirty="0"/>
              <a:t> cloud </a:t>
            </a:r>
            <a:r>
              <a:rPr lang="en-US" dirty="0" err="1"/>
              <a:t>distribuite</a:t>
            </a:r>
            <a:r>
              <a:rPr lang="en-US" dirty="0"/>
              <a:t> </a:t>
            </a:r>
            <a:r>
              <a:rPr lang="en-US" dirty="0" err="1"/>
              <a:t>geograficamente</a:t>
            </a:r>
            <a:r>
              <a:rPr lang="en-US" dirty="0"/>
              <a:t> (</a:t>
            </a:r>
            <a:r>
              <a:rPr lang="en-US" dirty="0" err="1"/>
              <a:t>p.e.</a:t>
            </a:r>
            <a:r>
              <a:rPr lang="en-US" dirty="0"/>
              <a:t> RECAS-BARI, CLOUD@CNAF, CLOUD-Veneto)</a:t>
            </a:r>
            <a:endParaRPr dirty="0"/>
          </a:p>
          <a:p>
            <a:pPr marL="457200" lvl="0" indent="-368300" algn="l" rtl="0">
              <a:spcBef>
                <a:spcPts val="0"/>
              </a:spcBef>
              <a:spcAft>
                <a:spcPts val="0"/>
              </a:spcAft>
              <a:buSzPts val="2200"/>
              <a:buChar char="•"/>
            </a:pPr>
            <a:r>
              <a:rPr lang="en-US" b="1" dirty="0"/>
              <a:t>La </a:t>
            </a:r>
            <a:r>
              <a:rPr lang="en-US" b="1" dirty="0" err="1"/>
              <a:t>federazione</a:t>
            </a:r>
            <a:r>
              <a:rPr lang="en-US" b="1" dirty="0"/>
              <a:t> </a:t>
            </a:r>
            <a:r>
              <a:rPr lang="en-US" b="1" dirty="0" err="1"/>
              <a:t>delle</a:t>
            </a:r>
            <a:r>
              <a:rPr lang="en-US" b="1" dirty="0"/>
              <a:t> </a:t>
            </a:r>
            <a:r>
              <a:rPr lang="en-US" b="1" dirty="0" err="1"/>
              <a:t>risorse</a:t>
            </a:r>
            <a:r>
              <a:rPr lang="en-US" dirty="0"/>
              <a:t> </a:t>
            </a:r>
            <a:r>
              <a:rPr lang="en-US" dirty="0" err="1"/>
              <a:t>è</a:t>
            </a:r>
            <a:r>
              <a:rPr lang="en-US" dirty="0"/>
              <a:t> </a:t>
            </a:r>
            <a:r>
              <a:rPr lang="en-US" dirty="0" err="1"/>
              <a:t>abilitata</a:t>
            </a:r>
            <a:r>
              <a:rPr lang="en-US" dirty="0"/>
              <a:t> </a:t>
            </a:r>
            <a:r>
              <a:rPr lang="en-US" dirty="0" err="1"/>
              <a:t>tramite</a:t>
            </a:r>
            <a:endParaRPr dirty="0"/>
          </a:p>
          <a:p>
            <a:pPr marL="914400" lvl="1" indent="-342900" algn="l" rtl="0">
              <a:spcBef>
                <a:spcPts val="0"/>
              </a:spcBef>
              <a:spcAft>
                <a:spcPts val="0"/>
              </a:spcAft>
              <a:buSzPts val="1800"/>
              <a:buChar char="•"/>
            </a:pPr>
            <a:r>
              <a:rPr lang="en-US" dirty="0"/>
              <a:t>uno </a:t>
            </a:r>
            <a:r>
              <a:rPr lang="en-US" dirty="0" err="1"/>
              <a:t>stesso</a:t>
            </a:r>
            <a:r>
              <a:rPr lang="en-US" dirty="0"/>
              <a:t> layer di </a:t>
            </a:r>
            <a:r>
              <a:rPr lang="en-US" dirty="0" err="1"/>
              <a:t>autenticazione</a:t>
            </a:r>
            <a:r>
              <a:rPr lang="en-US" dirty="0"/>
              <a:t>/</a:t>
            </a:r>
            <a:r>
              <a:rPr lang="en-US" dirty="0" err="1"/>
              <a:t>autorizzazione</a:t>
            </a:r>
            <a:r>
              <a:rPr lang="en-US" dirty="0"/>
              <a:t> </a:t>
            </a:r>
            <a:r>
              <a:rPr lang="en-US" dirty="0" err="1"/>
              <a:t>basato</a:t>
            </a:r>
            <a:r>
              <a:rPr lang="en-US" dirty="0"/>
              <a:t> </a:t>
            </a:r>
            <a:r>
              <a:rPr lang="en-US" dirty="0" err="1"/>
              <a:t>su</a:t>
            </a:r>
            <a:r>
              <a:rPr lang="en-US" dirty="0"/>
              <a:t> </a:t>
            </a:r>
            <a:r>
              <a:rPr lang="en-US" b="1" dirty="0"/>
              <a:t>INDIGO-IAM</a:t>
            </a:r>
            <a:endParaRPr b="1" dirty="0"/>
          </a:p>
          <a:p>
            <a:pPr marL="914400" lvl="1" indent="-342900" algn="l" rtl="0">
              <a:spcBef>
                <a:spcPts val="0"/>
              </a:spcBef>
              <a:spcAft>
                <a:spcPts val="0"/>
              </a:spcAft>
              <a:buSzPts val="1800"/>
              <a:buChar char="•"/>
            </a:pPr>
            <a:r>
              <a:rPr lang="en-US"/>
              <a:t>un set di policy </a:t>
            </a:r>
            <a:r>
              <a:rPr lang="en-US" dirty="0" err="1"/>
              <a:t>consistenti</a:t>
            </a:r>
            <a:r>
              <a:rPr lang="en-US" dirty="0"/>
              <a:t> per la </a:t>
            </a:r>
            <a:r>
              <a:rPr lang="en-US" dirty="0" err="1"/>
              <a:t>gestione</a:t>
            </a:r>
            <a:r>
              <a:rPr lang="en-US" dirty="0"/>
              <a:t> </a:t>
            </a:r>
            <a:r>
              <a:rPr lang="en-US" dirty="0" err="1"/>
              <a:t>degli</a:t>
            </a:r>
            <a:r>
              <a:rPr lang="en-US" dirty="0"/>
              <a:t> </a:t>
            </a:r>
            <a:r>
              <a:rPr lang="en-US" dirty="0" err="1"/>
              <a:t>utenti</a:t>
            </a:r>
            <a:r>
              <a:rPr lang="en-US" dirty="0"/>
              <a:t>, </a:t>
            </a:r>
            <a:r>
              <a:rPr lang="en-US" dirty="0" err="1"/>
              <a:t>delle</a:t>
            </a:r>
            <a:r>
              <a:rPr lang="en-US" dirty="0"/>
              <a:t> </a:t>
            </a:r>
            <a:r>
              <a:rPr lang="en-US" dirty="0" err="1"/>
              <a:t>risorse</a:t>
            </a:r>
            <a:r>
              <a:rPr lang="en-US" dirty="0"/>
              <a:t> (</a:t>
            </a:r>
            <a:r>
              <a:rPr lang="en-US" dirty="0" err="1"/>
              <a:t>reti</a:t>
            </a:r>
            <a:r>
              <a:rPr lang="en-US" dirty="0"/>
              <a:t>, compute, storage), etc. </a:t>
            </a:r>
            <a:endParaRPr dirty="0"/>
          </a:p>
          <a:p>
            <a:pPr marL="914400" lvl="1" indent="-342900" algn="l" rtl="0">
              <a:spcBef>
                <a:spcPts val="0"/>
              </a:spcBef>
              <a:spcAft>
                <a:spcPts val="0"/>
              </a:spcAft>
              <a:buSzPts val="1800"/>
              <a:buChar char="•"/>
            </a:pPr>
            <a:r>
              <a:rPr lang="en-US" dirty="0" err="1"/>
              <a:t>orchestrazione</a:t>
            </a:r>
            <a:r>
              <a:rPr lang="en-US" dirty="0"/>
              <a:t> </a:t>
            </a:r>
            <a:r>
              <a:rPr lang="en-US" dirty="0" err="1"/>
              <a:t>trasparente</a:t>
            </a:r>
            <a:r>
              <a:rPr lang="en-US" dirty="0"/>
              <a:t> e </a:t>
            </a:r>
            <a:r>
              <a:rPr lang="en-US" dirty="0" err="1"/>
              <a:t>dinamica</a:t>
            </a:r>
            <a:r>
              <a:rPr lang="en-US" dirty="0"/>
              <a:t> </a:t>
            </a:r>
            <a:r>
              <a:rPr lang="en-US" dirty="0" err="1"/>
              <a:t>delle</a:t>
            </a:r>
            <a:r>
              <a:rPr lang="en-US" dirty="0"/>
              <a:t> </a:t>
            </a:r>
            <a:r>
              <a:rPr lang="en-US" dirty="0" err="1"/>
              <a:t>risorse</a:t>
            </a:r>
            <a:r>
              <a:rPr lang="en-US" dirty="0"/>
              <a:t> </a:t>
            </a:r>
            <a:r>
              <a:rPr lang="en-US" dirty="0" err="1"/>
              <a:t>su</a:t>
            </a:r>
            <a:r>
              <a:rPr lang="en-US" dirty="0"/>
              <a:t> </a:t>
            </a:r>
            <a:r>
              <a:rPr lang="en-US" dirty="0" err="1"/>
              <a:t>tutte</a:t>
            </a:r>
            <a:r>
              <a:rPr lang="en-US" dirty="0"/>
              <a:t> le </a:t>
            </a:r>
            <a:r>
              <a:rPr lang="en-US" dirty="0" err="1"/>
              <a:t>infrastrutture</a:t>
            </a:r>
            <a:r>
              <a:rPr lang="en-US" dirty="0"/>
              <a:t> federate </a:t>
            </a:r>
            <a:r>
              <a:rPr lang="en-US" dirty="0" err="1"/>
              <a:t>tramite</a:t>
            </a:r>
            <a:r>
              <a:rPr lang="en-US" dirty="0"/>
              <a:t> </a:t>
            </a:r>
            <a:r>
              <a:rPr lang="en-US" dirty="0" err="1"/>
              <a:t>l’</a:t>
            </a:r>
            <a:r>
              <a:rPr lang="en-US" b="1" dirty="0" err="1"/>
              <a:t>INDIGO</a:t>
            </a:r>
            <a:r>
              <a:rPr lang="en-US" b="1" dirty="0"/>
              <a:t> PaaS Orchestrator</a:t>
            </a:r>
            <a:r>
              <a:rPr lang="en-US" dirty="0"/>
              <a:t>  </a:t>
            </a:r>
            <a:endParaRPr dirty="0"/>
          </a:p>
          <a:p>
            <a:pPr marL="0" lvl="0" indent="0" algn="l" rtl="0">
              <a:spcBef>
                <a:spcPts val="1000"/>
              </a:spcBef>
              <a:spcAft>
                <a:spcPts val="1000"/>
              </a:spcAft>
              <a:buNone/>
            </a:pPr>
            <a:r>
              <a:rPr lang="en-US" dirty="0"/>
              <a:t> </a:t>
            </a:r>
            <a:endParaRPr dirty="0"/>
          </a:p>
        </p:txBody>
      </p:sp>
      <p:sp>
        <p:nvSpPr>
          <p:cNvPr id="107" name="Google Shape;107;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en-US" sz="1200" b="0" i="1" u="none" strike="noStrike" kern="1200" cap="none" spc="0" normalizeH="0" baseline="0" noProof="0">
                <a:ln>
                  <a:noFill/>
                </a:ln>
                <a:solidFill>
                  <a:prstClr val="black">
                    <a:tint val="75000"/>
                  </a:prstClr>
                </a:solidFill>
                <a:effectLst/>
                <a:uLnTx/>
                <a:uFillTx/>
                <a:latin typeface="Calibri" panose="020F0502020204030204"/>
                <a:ea typeface="+mn-ea"/>
                <a:cs typeface="+mn-cs"/>
              </a:rPr>
              <a:t>GIacinto Donvito</a:t>
            </a:r>
            <a:endParaRPr kumimoji="0" sz="1200" b="0"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8" name="Google Shape;108;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80</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Segnaposto data 1">
            <a:extLst>
              <a:ext uri="{FF2B5EF4-FFF2-40B4-BE49-F238E27FC236}">
                <a16:creationId xmlns:a16="http://schemas.microsoft.com/office/drawing/2014/main" id="{04C6EE41-5076-4193-EE60-B5BBF2218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Cloud - Architettura</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asellaDiTesto 66">
            <a:extLst>
              <a:ext uri="{FF2B5EF4-FFF2-40B4-BE49-F238E27FC236}">
                <a16:creationId xmlns:a16="http://schemas.microsoft.com/office/drawing/2014/main" id="{9A303975-88B3-2342-9994-4C2291F94611}"/>
              </a:ext>
            </a:extLst>
          </p:cNvPr>
          <p:cNvSpPr txBox="1"/>
          <p:nvPr/>
        </p:nvSpPr>
        <p:spPr>
          <a:xfrm>
            <a:off x="6776720" y="-77216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6953819-C536-EE47-8192-256CFA61E99C}"/>
              </a:ext>
            </a:extLst>
          </p:cNvPr>
          <p:cNvSpPr txBox="1"/>
          <p:nvPr/>
        </p:nvSpPr>
        <p:spPr>
          <a:xfrm>
            <a:off x="67908" y="2534177"/>
            <a:ext cx="3027363" cy="135421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C7FFF"/>
                </a:solidFill>
                <a:effectLst/>
                <a:uLnTx/>
                <a:uFillTx/>
                <a:latin typeface="Titillium Web" pitchFamily="2" charset="77"/>
                <a:ea typeface="+mn-ea"/>
                <a:cs typeface="+mn-cs"/>
              </a:rPr>
              <a:t>L’ICSC includes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528BC"/>
                </a:solidFill>
                <a:effectLst/>
                <a:uLnTx/>
                <a:uFillTx/>
                <a:latin typeface="Titillium Web" pitchFamily="2" charset="77"/>
                <a:ea typeface="+mn-ea"/>
                <a:cs typeface="+mn-cs"/>
              </a:rPr>
              <a:t>10 thematic spokes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528BC"/>
                </a:solidFill>
                <a:effectLst/>
                <a:uLnTx/>
                <a:uFillTx/>
                <a:latin typeface="Titillium Web" pitchFamily="2" charset="77"/>
                <a:ea typeface="+mn-ea"/>
                <a:cs typeface="+mn-cs"/>
              </a:rPr>
              <a:t>1 infrastructure spoke</a:t>
            </a:r>
            <a:endParaRPr kumimoji="0" lang="it-IT" sz="22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200" b="0" i="0" u="none" strike="noStrike" kern="1200" cap="none" spc="0" normalizeH="0" baseline="0" noProof="0" dirty="0">
              <a:ln>
                <a:noFill/>
              </a:ln>
              <a:solidFill>
                <a:srgbClr val="1528BC"/>
              </a:solidFill>
              <a:effectLst/>
              <a:uLnTx/>
              <a:uFillTx/>
              <a:latin typeface="Titillium Web" pitchFamily="2" charset="77"/>
              <a:ea typeface="+mn-ea"/>
              <a:cs typeface="+mn-cs"/>
            </a:endParaRPr>
          </a:p>
        </p:txBody>
      </p:sp>
      <p:grpSp>
        <p:nvGrpSpPr>
          <p:cNvPr id="2" name="Gruppo 1">
            <a:extLst>
              <a:ext uri="{FF2B5EF4-FFF2-40B4-BE49-F238E27FC236}">
                <a16:creationId xmlns:a16="http://schemas.microsoft.com/office/drawing/2014/main" id="{27874521-0913-4B41-90B5-D4E57F996282}"/>
              </a:ext>
            </a:extLst>
          </p:cNvPr>
          <p:cNvGrpSpPr/>
          <p:nvPr/>
        </p:nvGrpSpPr>
        <p:grpSpPr>
          <a:xfrm>
            <a:off x="7497137" y="1161793"/>
            <a:ext cx="4694863" cy="4905731"/>
            <a:chOff x="6939281" y="1238190"/>
            <a:chExt cx="5232399" cy="5467410"/>
          </a:xfrm>
        </p:grpSpPr>
        <p:sp>
          <p:nvSpPr>
            <p:cNvPr id="37" name="Rettangolo 84">
              <a:extLst>
                <a:ext uri="{FF2B5EF4-FFF2-40B4-BE49-F238E27FC236}">
                  <a16:creationId xmlns:a16="http://schemas.microsoft.com/office/drawing/2014/main" id="{410C07F2-27AF-6C40-B341-725AA3C13DF9}"/>
                </a:ext>
              </a:extLst>
            </p:cNvPr>
            <p:cNvSpPr/>
            <p:nvPr/>
          </p:nvSpPr>
          <p:spPr>
            <a:xfrm rot="16200000">
              <a:off x="6639561" y="1539238"/>
              <a:ext cx="5466079" cy="4866640"/>
            </a:xfrm>
            <a:prstGeom prst="rect">
              <a:avLst/>
            </a:prstGeom>
            <a:solidFill>
              <a:schemeClr val="bg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528BC"/>
                  </a:solidFill>
                  <a:effectLst/>
                  <a:uLnTx/>
                  <a:uFillTx/>
                  <a:latin typeface="Titillium Web" pitchFamily="2" charset="77"/>
                  <a:ea typeface="+mn-ea"/>
                  <a:cs typeface="+mn-cs"/>
                </a:rPr>
                <a:t>ISTRUZIONE E FORMAZIONE, IMPRENDITORIALITÀ,</a:t>
              </a:r>
            </a:p>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528BC"/>
                  </a:solidFill>
                  <a:effectLst/>
                  <a:uLnTx/>
                  <a:uFillTx/>
                  <a:latin typeface="Titillium Web" pitchFamily="2" charset="77"/>
                  <a:ea typeface="+mn-ea"/>
                  <a:cs typeface="+mn-cs"/>
                </a:rPr>
                <a:t>TRASFERIMENTO DI CONOSCENZE, POLICY, OUTREACH</a:t>
              </a:r>
            </a:p>
          </p:txBody>
        </p:sp>
        <p:pic>
          <p:nvPicPr>
            <p:cNvPr id="47" name="Immagine 46">
              <a:extLst>
                <a:ext uri="{FF2B5EF4-FFF2-40B4-BE49-F238E27FC236}">
                  <a16:creationId xmlns:a16="http://schemas.microsoft.com/office/drawing/2014/main" id="{0D383680-7977-694C-88AD-9A081F3C47A2}"/>
                </a:ext>
              </a:extLst>
            </p:cNvPr>
            <p:cNvPicPr>
              <a:picLocks noChangeAspect="1"/>
            </p:cNvPicPr>
            <p:nvPr/>
          </p:nvPicPr>
          <p:blipFill>
            <a:blip r:embed="rId2"/>
            <a:stretch>
              <a:fillRect/>
            </a:stretch>
          </p:blipFill>
          <p:spPr>
            <a:xfrm>
              <a:off x="7704868" y="1238190"/>
              <a:ext cx="4060412" cy="5467410"/>
            </a:xfrm>
            <a:prstGeom prst="rect">
              <a:avLst/>
            </a:prstGeom>
          </p:spPr>
        </p:pic>
        <p:sp>
          <p:nvSpPr>
            <p:cNvPr id="17" name="Rettangolo 16">
              <a:extLst>
                <a:ext uri="{FF2B5EF4-FFF2-40B4-BE49-F238E27FC236}">
                  <a16:creationId xmlns:a16="http://schemas.microsoft.com/office/drawing/2014/main" id="{8BE0E7B7-8B74-A847-8743-A181582EFE10}"/>
                </a:ext>
              </a:extLst>
            </p:cNvPr>
            <p:cNvSpPr/>
            <p:nvPr/>
          </p:nvSpPr>
          <p:spPr>
            <a:xfrm>
              <a:off x="7780722" y="1727200"/>
              <a:ext cx="1421930" cy="5486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FUTURE HPC</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BIG DATA</a:t>
              </a:r>
            </a:p>
          </p:txBody>
        </p:sp>
        <p:sp>
          <p:nvSpPr>
            <p:cNvPr id="18" name="Rettangolo 17">
              <a:extLst>
                <a:ext uri="{FF2B5EF4-FFF2-40B4-BE49-F238E27FC236}">
                  <a16:creationId xmlns:a16="http://schemas.microsoft.com/office/drawing/2014/main" id="{42B8A304-91F8-F94C-80FC-E6FF9DB538BE}"/>
                </a:ext>
              </a:extLst>
            </p:cNvPr>
            <p:cNvSpPr/>
            <p:nvPr/>
          </p:nvSpPr>
          <p:spPr>
            <a:xfrm>
              <a:off x="9804400" y="1544320"/>
              <a:ext cx="1798320" cy="72052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FUNDAMENTAL RESEARCH</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SPACE ECONOMY</a:t>
              </a:r>
            </a:p>
          </p:txBody>
        </p:sp>
        <p:sp>
          <p:nvSpPr>
            <p:cNvPr id="19" name="Rettangolo 28">
              <a:extLst>
                <a:ext uri="{FF2B5EF4-FFF2-40B4-BE49-F238E27FC236}">
                  <a16:creationId xmlns:a16="http://schemas.microsoft.com/office/drawing/2014/main" id="{6C72078D-0E10-054B-BF6F-3DF2B8C9C8E2}"/>
                </a:ext>
              </a:extLst>
            </p:cNvPr>
            <p:cNvSpPr/>
            <p:nvPr/>
          </p:nvSpPr>
          <p:spPr>
            <a:xfrm>
              <a:off x="7703488" y="2651760"/>
              <a:ext cx="2009472" cy="726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ASTROPHYSICS &amp; COSMOS OBSERVATIONS</a:t>
              </a:r>
            </a:p>
          </p:txBody>
        </p:sp>
        <p:sp>
          <p:nvSpPr>
            <p:cNvPr id="20" name="Rettangolo 29">
              <a:extLst>
                <a:ext uri="{FF2B5EF4-FFF2-40B4-BE49-F238E27FC236}">
                  <a16:creationId xmlns:a16="http://schemas.microsoft.com/office/drawing/2014/main" id="{79492131-7312-CC4C-9484-F6835C120B01}"/>
                </a:ext>
              </a:extLst>
            </p:cNvPr>
            <p:cNvSpPr/>
            <p:nvPr/>
          </p:nvSpPr>
          <p:spPr>
            <a:xfrm>
              <a:off x="9802803" y="2661920"/>
              <a:ext cx="1421930" cy="7163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EARTH</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CLIMATE</a:t>
              </a:r>
            </a:p>
          </p:txBody>
        </p:sp>
        <p:sp>
          <p:nvSpPr>
            <p:cNvPr id="21" name="Rettangolo 31">
              <a:extLst>
                <a:ext uri="{FF2B5EF4-FFF2-40B4-BE49-F238E27FC236}">
                  <a16:creationId xmlns:a16="http://schemas.microsoft.com/office/drawing/2014/main" id="{DDB979D1-9F40-0947-A372-260B5E2FC39C}"/>
                </a:ext>
              </a:extLst>
            </p:cNvPr>
            <p:cNvSpPr/>
            <p:nvPr/>
          </p:nvSpPr>
          <p:spPr>
            <a:xfrm>
              <a:off x="7724104" y="3881120"/>
              <a:ext cx="2059976" cy="6105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ENVIRONMENT</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NATURAL DISASTERS</a:t>
              </a:r>
            </a:p>
          </p:txBody>
        </p:sp>
        <p:sp>
          <p:nvSpPr>
            <p:cNvPr id="22" name="Rettangolo 32">
              <a:extLst>
                <a:ext uri="{FF2B5EF4-FFF2-40B4-BE49-F238E27FC236}">
                  <a16:creationId xmlns:a16="http://schemas.microsoft.com/office/drawing/2014/main" id="{0065F782-E46B-4346-96DA-9886A3C8E947}"/>
                </a:ext>
              </a:extLst>
            </p:cNvPr>
            <p:cNvSpPr/>
            <p:nvPr/>
          </p:nvSpPr>
          <p:spPr>
            <a:xfrm>
              <a:off x="9794240" y="3820160"/>
              <a:ext cx="2377440" cy="7019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MULTISCALE MODELING </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ENGINEERING APPLICATIONS</a:t>
              </a:r>
            </a:p>
          </p:txBody>
        </p:sp>
        <p:sp>
          <p:nvSpPr>
            <p:cNvPr id="23" name="Rettangolo 34">
              <a:extLst>
                <a:ext uri="{FF2B5EF4-FFF2-40B4-BE49-F238E27FC236}">
                  <a16:creationId xmlns:a16="http://schemas.microsoft.com/office/drawing/2014/main" id="{FE716B34-B148-D244-95B8-39519CCCD3F7}"/>
                </a:ext>
              </a:extLst>
            </p:cNvPr>
            <p:cNvSpPr/>
            <p:nvPr/>
          </p:nvSpPr>
          <p:spPr>
            <a:xfrm>
              <a:off x="7693328" y="4917440"/>
              <a:ext cx="1978992" cy="6367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MATERIALS &amp;</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MOLECULAR SCIENCES</a:t>
              </a:r>
            </a:p>
          </p:txBody>
        </p:sp>
        <p:sp>
          <p:nvSpPr>
            <p:cNvPr id="24" name="Rettangolo 35">
              <a:extLst>
                <a:ext uri="{FF2B5EF4-FFF2-40B4-BE49-F238E27FC236}">
                  <a16:creationId xmlns:a16="http://schemas.microsoft.com/office/drawing/2014/main" id="{13895DAE-BB10-1745-809E-AD7A14D0144C}"/>
                </a:ext>
              </a:extLst>
            </p:cNvPr>
            <p:cNvSpPr/>
            <p:nvPr/>
          </p:nvSpPr>
          <p:spPr>
            <a:xfrm>
              <a:off x="9833282" y="4691446"/>
              <a:ext cx="1657677" cy="8729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IN-SILICO MEDICINE</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OMICS DATA</a:t>
              </a:r>
            </a:p>
          </p:txBody>
        </p:sp>
        <p:sp>
          <p:nvSpPr>
            <p:cNvPr id="25" name="Rettangolo 37">
              <a:extLst>
                <a:ext uri="{FF2B5EF4-FFF2-40B4-BE49-F238E27FC236}">
                  <a16:creationId xmlns:a16="http://schemas.microsoft.com/office/drawing/2014/main" id="{FB7A9B83-37CC-2C41-8E23-8D85260A4DDE}"/>
                </a:ext>
              </a:extLst>
            </p:cNvPr>
            <p:cNvSpPr/>
            <p:nvPr/>
          </p:nvSpPr>
          <p:spPr>
            <a:xfrm>
              <a:off x="7733968" y="5812343"/>
              <a:ext cx="1938352" cy="8729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DIGITAL SOCIETY</a:t>
              </a:r>
            </a:p>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&amp; SMART CITIES</a:t>
              </a:r>
            </a:p>
          </p:txBody>
        </p:sp>
        <p:sp>
          <p:nvSpPr>
            <p:cNvPr id="26" name="Rettangolo 38">
              <a:extLst>
                <a:ext uri="{FF2B5EF4-FFF2-40B4-BE49-F238E27FC236}">
                  <a16:creationId xmlns:a16="http://schemas.microsoft.com/office/drawing/2014/main" id="{BBC14168-7D25-F14C-8270-2471261274DA}"/>
                </a:ext>
              </a:extLst>
            </p:cNvPr>
            <p:cNvSpPr/>
            <p:nvPr/>
          </p:nvSpPr>
          <p:spPr>
            <a:xfrm>
              <a:off x="9833283" y="6106160"/>
              <a:ext cx="1421930" cy="558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Titillium Web" pitchFamily="2" charset="77"/>
                  <a:ea typeface="+mn-ea"/>
                  <a:cs typeface="+mn-cs"/>
                </a:rPr>
                <a:t>QUANTUM COMPUTING</a:t>
              </a:r>
            </a:p>
          </p:txBody>
        </p:sp>
        <p:sp>
          <p:nvSpPr>
            <p:cNvPr id="45" name="CasellaDiTesto 44">
              <a:extLst>
                <a:ext uri="{FF2B5EF4-FFF2-40B4-BE49-F238E27FC236}">
                  <a16:creationId xmlns:a16="http://schemas.microsoft.com/office/drawing/2014/main" id="{2B8C15F5-3AB8-2F47-9ED3-3A562AC6EAA1}"/>
                </a:ext>
              </a:extLst>
            </p:cNvPr>
            <p:cNvSpPr txBox="1"/>
            <p:nvPr/>
          </p:nvSpPr>
          <p:spPr>
            <a:xfrm>
              <a:off x="7711440" y="125984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1</a:t>
              </a:r>
            </a:p>
          </p:txBody>
        </p:sp>
        <p:sp>
          <p:nvSpPr>
            <p:cNvPr id="48" name="CasellaDiTesto 47">
              <a:extLst>
                <a:ext uri="{FF2B5EF4-FFF2-40B4-BE49-F238E27FC236}">
                  <a16:creationId xmlns:a16="http://schemas.microsoft.com/office/drawing/2014/main" id="{ACA330D5-D32F-904D-8027-573A6B9E661C}"/>
                </a:ext>
              </a:extLst>
            </p:cNvPr>
            <p:cNvSpPr txBox="1"/>
            <p:nvPr/>
          </p:nvSpPr>
          <p:spPr>
            <a:xfrm>
              <a:off x="9804400" y="124968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2</a:t>
              </a:r>
            </a:p>
          </p:txBody>
        </p:sp>
        <p:sp>
          <p:nvSpPr>
            <p:cNvPr id="49" name="CasellaDiTesto 48">
              <a:extLst>
                <a:ext uri="{FF2B5EF4-FFF2-40B4-BE49-F238E27FC236}">
                  <a16:creationId xmlns:a16="http://schemas.microsoft.com/office/drawing/2014/main" id="{0ECFFF78-3D73-1046-A1C2-0704B55A7C7B}"/>
                </a:ext>
              </a:extLst>
            </p:cNvPr>
            <p:cNvSpPr txBox="1"/>
            <p:nvPr/>
          </p:nvSpPr>
          <p:spPr>
            <a:xfrm>
              <a:off x="7691120" y="235712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3</a:t>
              </a:r>
            </a:p>
          </p:txBody>
        </p:sp>
        <p:sp>
          <p:nvSpPr>
            <p:cNvPr id="50" name="CasellaDiTesto 49">
              <a:extLst>
                <a:ext uri="{FF2B5EF4-FFF2-40B4-BE49-F238E27FC236}">
                  <a16:creationId xmlns:a16="http://schemas.microsoft.com/office/drawing/2014/main" id="{E9AD4878-45DA-6344-B8DE-22B96AAC8E2E}"/>
                </a:ext>
              </a:extLst>
            </p:cNvPr>
            <p:cNvSpPr txBox="1"/>
            <p:nvPr/>
          </p:nvSpPr>
          <p:spPr>
            <a:xfrm>
              <a:off x="9784080" y="234696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4</a:t>
              </a:r>
            </a:p>
          </p:txBody>
        </p:sp>
        <p:sp>
          <p:nvSpPr>
            <p:cNvPr id="51" name="CasellaDiTesto 50">
              <a:extLst>
                <a:ext uri="{FF2B5EF4-FFF2-40B4-BE49-F238E27FC236}">
                  <a16:creationId xmlns:a16="http://schemas.microsoft.com/office/drawing/2014/main" id="{13AF6402-9907-254C-A0B8-433EF8D33DB6}"/>
                </a:ext>
              </a:extLst>
            </p:cNvPr>
            <p:cNvSpPr txBox="1"/>
            <p:nvPr/>
          </p:nvSpPr>
          <p:spPr>
            <a:xfrm>
              <a:off x="7721600" y="347472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5</a:t>
              </a:r>
            </a:p>
          </p:txBody>
        </p:sp>
        <p:sp>
          <p:nvSpPr>
            <p:cNvPr id="52" name="CasellaDiTesto 51">
              <a:extLst>
                <a:ext uri="{FF2B5EF4-FFF2-40B4-BE49-F238E27FC236}">
                  <a16:creationId xmlns:a16="http://schemas.microsoft.com/office/drawing/2014/main" id="{8C394FE7-FDCD-C741-B4FD-907E3BD9CE51}"/>
                </a:ext>
              </a:extLst>
            </p:cNvPr>
            <p:cNvSpPr txBox="1"/>
            <p:nvPr/>
          </p:nvSpPr>
          <p:spPr>
            <a:xfrm>
              <a:off x="9814560" y="346456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6</a:t>
              </a:r>
            </a:p>
          </p:txBody>
        </p:sp>
        <p:sp>
          <p:nvSpPr>
            <p:cNvPr id="53" name="CasellaDiTesto 52">
              <a:extLst>
                <a:ext uri="{FF2B5EF4-FFF2-40B4-BE49-F238E27FC236}">
                  <a16:creationId xmlns:a16="http://schemas.microsoft.com/office/drawing/2014/main" id="{4B47D2AA-AFDB-1543-990E-46F033746F97}"/>
                </a:ext>
              </a:extLst>
            </p:cNvPr>
            <p:cNvSpPr txBox="1"/>
            <p:nvPr/>
          </p:nvSpPr>
          <p:spPr>
            <a:xfrm>
              <a:off x="7701280" y="457200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7</a:t>
              </a:r>
            </a:p>
          </p:txBody>
        </p:sp>
        <p:sp>
          <p:nvSpPr>
            <p:cNvPr id="54" name="CasellaDiTesto 53">
              <a:extLst>
                <a:ext uri="{FF2B5EF4-FFF2-40B4-BE49-F238E27FC236}">
                  <a16:creationId xmlns:a16="http://schemas.microsoft.com/office/drawing/2014/main" id="{4C18F73E-C851-984B-83CA-CF8C73DE09BC}"/>
                </a:ext>
              </a:extLst>
            </p:cNvPr>
            <p:cNvSpPr txBox="1"/>
            <p:nvPr/>
          </p:nvSpPr>
          <p:spPr>
            <a:xfrm>
              <a:off x="9794240" y="456184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8</a:t>
              </a:r>
            </a:p>
          </p:txBody>
        </p:sp>
        <p:sp>
          <p:nvSpPr>
            <p:cNvPr id="55" name="CasellaDiTesto 54">
              <a:extLst>
                <a:ext uri="{FF2B5EF4-FFF2-40B4-BE49-F238E27FC236}">
                  <a16:creationId xmlns:a16="http://schemas.microsoft.com/office/drawing/2014/main" id="{6A9B78BE-2EFE-A144-BCA3-E4E4294C6C46}"/>
                </a:ext>
              </a:extLst>
            </p:cNvPr>
            <p:cNvSpPr txBox="1"/>
            <p:nvPr/>
          </p:nvSpPr>
          <p:spPr>
            <a:xfrm>
              <a:off x="7701280" y="5699760"/>
              <a:ext cx="357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9</a:t>
              </a:r>
            </a:p>
          </p:txBody>
        </p:sp>
        <p:sp>
          <p:nvSpPr>
            <p:cNvPr id="56" name="CasellaDiTesto 55">
              <a:extLst>
                <a:ext uri="{FF2B5EF4-FFF2-40B4-BE49-F238E27FC236}">
                  <a16:creationId xmlns:a16="http://schemas.microsoft.com/office/drawing/2014/main" id="{D02BDC7C-F311-984E-9FBB-7A1F6F075368}"/>
                </a:ext>
              </a:extLst>
            </p:cNvPr>
            <p:cNvSpPr txBox="1"/>
            <p:nvPr/>
          </p:nvSpPr>
          <p:spPr>
            <a:xfrm>
              <a:off x="9794240" y="5689600"/>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10</a:t>
              </a:r>
            </a:p>
          </p:txBody>
        </p:sp>
      </p:grpSp>
      <p:pic>
        <p:nvPicPr>
          <p:cNvPr id="66" name="Immagine 65">
            <a:extLst>
              <a:ext uri="{FF2B5EF4-FFF2-40B4-BE49-F238E27FC236}">
                <a16:creationId xmlns:a16="http://schemas.microsoft.com/office/drawing/2014/main" id="{7A647ED5-563B-3143-9D27-0A5DE989C0C6}"/>
              </a:ext>
            </a:extLst>
          </p:cNvPr>
          <p:cNvPicPr>
            <a:picLocks noChangeAspect="1"/>
          </p:cNvPicPr>
          <p:nvPr/>
        </p:nvPicPr>
        <p:blipFill>
          <a:blip r:embed="rId3"/>
          <a:stretch>
            <a:fillRect/>
          </a:stretch>
        </p:blipFill>
        <p:spPr>
          <a:xfrm>
            <a:off x="6321664" y="2759464"/>
            <a:ext cx="1489781" cy="903645"/>
          </a:xfrm>
          <a:prstGeom prst="rect">
            <a:avLst/>
          </a:prstGeom>
        </p:spPr>
      </p:pic>
      <p:pic>
        <p:nvPicPr>
          <p:cNvPr id="3" name="Immagine 2">
            <a:extLst>
              <a:ext uri="{FF2B5EF4-FFF2-40B4-BE49-F238E27FC236}">
                <a16:creationId xmlns:a16="http://schemas.microsoft.com/office/drawing/2014/main" id="{E216634C-AC01-929A-F336-474834510F98}"/>
              </a:ext>
            </a:extLst>
          </p:cNvPr>
          <p:cNvPicPr>
            <a:picLocks noChangeAspect="1"/>
          </p:cNvPicPr>
          <p:nvPr/>
        </p:nvPicPr>
        <p:blipFill>
          <a:blip r:embed="rId4"/>
          <a:stretch>
            <a:fillRect/>
          </a:stretch>
        </p:blipFill>
        <p:spPr>
          <a:xfrm>
            <a:off x="-1" y="0"/>
            <a:ext cx="12192001" cy="850899"/>
          </a:xfrm>
          <a:prstGeom prst="rect">
            <a:avLst/>
          </a:prstGeom>
        </p:spPr>
      </p:pic>
      <p:grpSp>
        <p:nvGrpSpPr>
          <p:cNvPr id="5" name="Gruppo 4">
            <a:extLst>
              <a:ext uri="{FF2B5EF4-FFF2-40B4-BE49-F238E27FC236}">
                <a16:creationId xmlns:a16="http://schemas.microsoft.com/office/drawing/2014/main" id="{DC7E102F-08EB-C2A0-E5CF-857D84CF3A1D}"/>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CEE8A858-BE23-EB13-077A-FDDACA191C60}"/>
                </a:ext>
              </a:extLst>
            </p:cNvPr>
            <p:cNvPicPr>
              <a:picLocks noChangeAspect="1"/>
            </p:cNvPicPr>
            <p:nvPr/>
          </p:nvPicPr>
          <p:blipFill>
            <a:blip r:embed="rId5"/>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2B46BD58-4CF2-B6F2-CB2B-570555D67870}"/>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alpha val="50000"/>
                    </a:prstClr>
                  </a:solidFill>
                  <a:effectLst/>
                  <a:uLnTx/>
                  <a:uFillTx/>
                  <a:latin typeface="Titillium" pitchFamily="2" charset="77"/>
                  <a:ea typeface="+mn-ea"/>
                  <a:cs typeface="+mn-cs"/>
                </a:rPr>
                <a:t>Missione 4 </a:t>
              </a:r>
              <a:r>
                <a:rPr kumimoji="0" lang="it-IT" sz="1400" b="1" i="0" u="none" strike="noStrike" kern="1200" cap="none" spc="0" normalizeH="0" baseline="0" noProof="0" dirty="0">
                  <a:ln>
                    <a:noFill/>
                  </a:ln>
                  <a:solidFill>
                    <a:prstClr val="white">
                      <a:alpha val="50000"/>
                    </a:prstClr>
                  </a:solidFill>
                  <a:effectLst/>
                  <a:uLnTx/>
                  <a:uFillTx/>
                  <a:latin typeface="Titillium" pitchFamily="2" charset="77"/>
                  <a:ea typeface="+mn-ea"/>
                  <a:cs typeface="+mn-cs"/>
                </a:rPr>
                <a:t>• Istruzione e Ricerca </a:t>
              </a:r>
              <a:endParaRPr kumimoji="0" lang="it-IT" sz="1400" b="0" i="0" u="none" strike="noStrike" kern="1200" cap="none" spc="0" normalizeH="0" baseline="0" noProof="0" dirty="0">
                <a:ln>
                  <a:noFill/>
                </a:ln>
                <a:solidFill>
                  <a:prstClr val="white">
                    <a:alpha val="50000"/>
                  </a:prstClr>
                </a:solidFill>
                <a:effectLst/>
                <a:uLnTx/>
                <a:uFillTx/>
                <a:latin typeface="Titillium" pitchFamily="2" charset="77"/>
                <a:ea typeface="+mn-ea"/>
                <a:cs typeface="+mn-cs"/>
              </a:endParaRPr>
            </a:p>
          </p:txBody>
        </p:sp>
        <p:sp>
          <p:nvSpPr>
            <p:cNvPr id="30" name="CasellaDiTesto 29">
              <a:extLst>
                <a:ext uri="{FF2B5EF4-FFF2-40B4-BE49-F238E27FC236}">
                  <a16:creationId xmlns:a16="http://schemas.microsoft.com/office/drawing/2014/main" id="{39896A54-73E7-79EB-AADE-14C54F1A289E}"/>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ICSC </a:t>
              </a:r>
              <a:r>
                <a:rPr kumimoji="0" lang="it-IT" sz="1400" b="0" i="0" u="none" strike="noStrike" kern="1200" cap="none" spc="0" normalizeH="0" baseline="0" noProof="0" dirty="0" err="1">
                  <a:ln>
                    <a:noFill/>
                  </a:ln>
                  <a:solidFill>
                    <a:prstClr val="white"/>
                  </a:solidFill>
                  <a:effectLst/>
                  <a:uLnTx/>
                  <a:uFillTx/>
                  <a:latin typeface="Titillium Web" pitchFamily="2" charset="77"/>
                  <a:ea typeface="+mn-ea"/>
                  <a:cs typeface="+mn-cs"/>
                </a:rPr>
                <a:t>Italian</a:t>
              </a: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 </a:t>
              </a:r>
              <a:r>
                <a:rPr kumimoji="0" lang="it-IT" sz="1400" b="0" i="0" u="none" strike="noStrike" kern="1200" cap="none" spc="0" normalizeH="0" baseline="0" noProof="0" dirty="0" err="1">
                  <a:ln>
                    <a:noFill/>
                  </a:ln>
                  <a:solidFill>
                    <a:prstClr val="white"/>
                  </a:solidFill>
                  <a:effectLst/>
                  <a:uLnTx/>
                  <a:uFillTx/>
                  <a:latin typeface="Titillium Web" pitchFamily="2" charset="77"/>
                  <a:ea typeface="+mn-ea"/>
                  <a:cs typeface="+mn-cs"/>
                </a:rPr>
                <a:t>Research</a:t>
              </a: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 Center on High-Performance Computing, Big Data and Quantum Computing</a:t>
              </a:r>
            </a:p>
          </p:txBody>
        </p:sp>
      </p:grpSp>
      <p:grpSp>
        <p:nvGrpSpPr>
          <p:cNvPr id="29" name="Gruppo 28">
            <a:extLst>
              <a:ext uri="{FF2B5EF4-FFF2-40B4-BE49-F238E27FC236}">
                <a16:creationId xmlns:a16="http://schemas.microsoft.com/office/drawing/2014/main" id="{579EAB01-5795-AF2B-1EAC-4FD97D2EA0AF}"/>
              </a:ext>
            </a:extLst>
          </p:cNvPr>
          <p:cNvGrpSpPr/>
          <p:nvPr/>
        </p:nvGrpSpPr>
        <p:grpSpPr>
          <a:xfrm>
            <a:off x="2774238" y="1165573"/>
            <a:ext cx="4319437" cy="4901951"/>
            <a:chOff x="2774238" y="1383286"/>
            <a:chExt cx="4319437" cy="4901951"/>
          </a:xfrm>
        </p:grpSpPr>
        <p:grpSp>
          <p:nvGrpSpPr>
            <p:cNvPr id="13" name="Gruppo 12">
              <a:extLst>
                <a:ext uri="{FF2B5EF4-FFF2-40B4-BE49-F238E27FC236}">
                  <a16:creationId xmlns:a16="http://schemas.microsoft.com/office/drawing/2014/main" id="{C08D48C4-4ADE-BD43-A9EF-167475915959}"/>
                </a:ext>
              </a:extLst>
            </p:cNvPr>
            <p:cNvGrpSpPr/>
            <p:nvPr/>
          </p:nvGrpSpPr>
          <p:grpSpPr>
            <a:xfrm>
              <a:off x="2774238" y="1383286"/>
              <a:ext cx="4275517" cy="4901951"/>
              <a:chOff x="528321" y="1242403"/>
              <a:chExt cx="4765040" cy="5463197"/>
            </a:xfrm>
          </p:grpSpPr>
          <p:sp>
            <p:nvSpPr>
              <p:cNvPr id="12" name="Rettangolo 11">
                <a:extLst>
                  <a:ext uri="{FF2B5EF4-FFF2-40B4-BE49-F238E27FC236}">
                    <a16:creationId xmlns:a16="http://schemas.microsoft.com/office/drawing/2014/main" id="{F61A9B47-F518-DD40-A585-B0507EC46857}"/>
                  </a:ext>
                </a:extLst>
              </p:cNvPr>
              <p:cNvSpPr/>
              <p:nvPr/>
            </p:nvSpPr>
            <p:spPr>
              <a:xfrm>
                <a:off x="548641" y="1493078"/>
                <a:ext cx="4744720" cy="5212522"/>
              </a:xfrm>
              <a:prstGeom prst="rect">
                <a:avLst/>
              </a:prstGeom>
              <a:solidFill>
                <a:srgbClr val="FF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52">
                <a:extLst>
                  <a:ext uri="{FF2B5EF4-FFF2-40B4-BE49-F238E27FC236}">
                    <a16:creationId xmlns:a16="http://schemas.microsoft.com/office/drawing/2014/main" id="{9DBD3087-10A8-574F-A099-49231DEF1AED}"/>
                  </a:ext>
                </a:extLst>
              </p:cNvPr>
              <p:cNvSpPr txBox="1"/>
              <p:nvPr/>
            </p:nvSpPr>
            <p:spPr>
              <a:xfrm>
                <a:off x="721361" y="6126184"/>
                <a:ext cx="4216400" cy="480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Titillium Web SemiBold" pitchFamily="2" charset="77"/>
                    <a:ea typeface="+mn-ea"/>
                    <a:cs typeface="+mn-cs"/>
                  </a:rPr>
                  <a:t>High-level teams of experts integrating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Titillium Web SemiBold" pitchFamily="2" charset="77"/>
                    <a:ea typeface="+mn-ea"/>
                    <a:cs typeface="+mn-cs"/>
                  </a:rPr>
                  <a:t>the Spokes working groups (mixed cross-sectional teams)</a:t>
                </a:r>
              </a:p>
            </p:txBody>
          </p:sp>
          <p:sp>
            <p:nvSpPr>
              <p:cNvPr id="10" name="Rettangolo 7">
                <a:extLst>
                  <a:ext uri="{FF2B5EF4-FFF2-40B4-BE49-F238E27FC236}">
                    <a16:creationId xmlns:a16="http://schemas.microsoft.com/office/drawing/2014/main" id="{956B0B8D-E573-784E-842C-C2132887906B}"/>
                  </a:ext>
                </a:extLst>
              </p:cNvPr>
              <p:cNvSpPr/>
              <p:nvPr/>
            </p:nvSpPr>
            <p:spPr>
              <a:xfrm>
                <a:off x="538481" y="1242403"/>
                <a:ext cx="4754879" cy="464498"/>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Titillium Web" pitchFamily="2" charset="77"/>
                    <a:ea typeface="+mn-ea"/>
                    <a:cs typeface="+mn-cs"/>
                  </a:rPr>
                  <a:t>SUPERCOMPUTING CLOUD INFRASTRUCTURE</a:t>
                </a:r>
              </a:p>
            </p:txBody>
          </p:sp>
          <p:sp>
            <p:nvSpPr>
              <p:cNvPr id="57" name="CasellaDiTesto 56">
                <a:extLst>
                  <a:ext uri="{FF2B5EF4-FFF2-40B4-BE49-F238E27FC236}">
                    <a16:creationId xmlns:a16="http://schemas.microsoft.com/office/drawing/2014/main" id="{F2D22AE6-E61E-A449-868D-82ADC05B56C3}"/>
                  </a:ext>
                </a:extLst>
              </p:cNvPr>
              <p:cNvSpPr txBox="1"/>
              <p:nvPr/>
            </p:nvSpPr>
            <p:spPr>
              <a:xfrm>
                <a:off x="528321" y="1259840"/>
                <a:ext cx="3577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Titillium Web" pitchFamily="2" charset="77"/>
                    <a:ea typeface="+mn-ea"/>
                    <a:cs typeface="+mn-cs"/>
                  </a:rPr>
                  <a:t>0</a:t>
                </a:r>
              </a:p>
            </p:txBody>
          </p:sp>
        </p:grpSp>
        <p:pic>
          <p:nvPicPr>
            <p:cNvPr id="28" name="Immagine 27" descr="Immagine che contiene testo, mappa, persona&#10;&#10;Descrizione generata automaticamente">
              <a:extLst>
                <a:ext uri="{FF2B5EF4-FFF2-40B4-BE49-F238E27FC236}">
                  <a16:creationId xmlns:a16="http://schemas.microsoft.com/office/drawing/2014/main" id="{9750C307-CAF3-AB50-F0B2-32F3746E1126}"/>
                </a:ext>
              </a:extLst>
            </p:cNvPr>
            <p:cNvPicPr>
              <a:picLocks noChangeAspect="1"/>
            </p:cNvPicPr>
            <p:nvPr/>
          </p:nvPicPr>
          <p:blipFill>
            <a:blip r:embed="rId6"/>
            <a:stretch>
              <a:fillRect/>
            </a:stretch>
          </p:blipFill>
          <p:spPr>
            <a:xfrm>
              <a:off x="2832295" y="1765297"/>
              <a:ext cx="4261380" cy="4227289"/>
            </a:xfrm>
            <a:prstGeom prst="rect">
              <a:avLst/>
            </a:prstGeom>
          </p:spPr>
        </p:pic>
      </p:grpSp>
    </p:spTree>
    <p:extLst>
      <p:ext uri="{BB962C8B-B14F-4D97-AF65-F5344CB8AC3E}">
        <p14:creationId xmlns:p14="http://schemas.microsoft.com/office/powerpoint/2010/main" val="2447949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5A24A0-EFB1-A960-90D7-DDE21E002EC0}"/>
              </a:ext>
            </a:extLst>
          </p:cNvPr>
          <p:cNvPicPr>
            <a:picLocks noChangeAspect="1"/>
          </p:cNvPicPr>
          <p:nvPr/>
        </p:nvPicPr>
        <p:blipFill>
          <a:blip r:embed="rId2"/>
          <a:stretch>
            <a:fillRect/>
          </a:stretch>
        </p:blipFill>
        <p:spPr>
          <a:xfrm>
            <a:off x="-1" y="0"/>
            <a:ext cx="12192001" cy="850899"/>
          </a:xfrm>
          <a:prstGeom prst="rect">
            <a:avLst/>
          </a:prstGeom>
        </p:spPr>
      </p:pic>
      <p:grpSp>
        <p:nvGrpSpPr>
          <p:cNvPr id="5" name="Gruppo 4">
            <a:extLst>
              <a:ext uri="{FF2B5EF4-FFF2-40B4-BE49-F238E27FC236}">
                <a16:creationId xmlns:a16="http://schemas.microsoft.com/office/drawing/2014/main" id="{38BC5639-8F5A-C3CC-966D-6DEF0C7EA146}"/>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D48D69D3-09A5-A820-1616-4919BDA40957}"/>
                </a:ext>
              </a:extLst>
            </p:cNvPr>
            <p:cNvPicPr>
              <a:picLocks noChangeAspect="1"/>
            </p:cNvPicPr>
            <p:nvPr/>
          </p:nvPicPr>
          <p:blipFill>
            <a:blip r:embed="rId3"/>
            <a:stretch>
              <a:fillRect/>
            </a:stretch>
          </p:blipFill>
          <p:spPr>
            <a:xfrm>
              <a:off x="0" y="6511282"/>
              <a:ext cx="12192000" cy="361767"/>
            </a:xfrm>
            <a:prstGeom prst="rect">
              <a:avLst/>
            </a:prstGeom>
          </p:spPr>
        </p:pic>
        <p:sp>
          <p:nvSpPr>
            <p:cNvPr id="20" name="CasellaDiTesto 19">
              <a:extLst>
                <a:ext uri="{FF2B5EF4-FFF2-40B4-BE49-F238E27FC236}">
                  <a16:creationId xmlns:a16="http://schemas.microsoft.com/office/drawing/2014/main" id="{998CC3C0-40C6-FACA-E60E-9DB16439BD1A}"/>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Missione 4 </a:t>
              </a:r>
              <a:r>
                <a:rPr kumimoji="0" lang="en-GB" sz="1400" b="1" i="0" u="none" strike="noStrike" kern="1200" cap="none" spc="0" normalizeH="0" baseline="0" noProof="0">
                  <a:ln>
                    <a:noFill/>
                  </a:ln>
                  <a:solidFill>
                    <a:prstClr val="white">
                      <a:alpha val="50000"/>
                    </a:prstClr>
                  </a:solidFill>
                  <a:effectLst/>
                  <a:uLnTx/>
                  <a:uFillTx/>
                  <a:latin typeface="Titillium" pitchFamily="2" charset="77"/>
                  <a:ea typeface="+mn-ea"/>
                  <a:cs typeface="+mn-cs"/>
                </a:rPr>
                <a:t>• Istruzione e Ricerca </a:t>
              </a:r>
              <a:endPar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21" name="CasellaDiTesto 20">
              <a:extLst>
                <a:ext uri="{FF2B5EF4-FFF2-40B4-BE49-F238E27FC236}">
                  <a16:creationId xmlns:a16="http://schemas.microsoft.com/office/drawing/2014/main" id="{BEA43F6E-826B-9A37-29C6-323718BDCD39}"/>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itillium Web" pitchFamily="2" charset="77"/>
                  <a:ea typeface="+mn-ea"/>
                  <a:cs typeface="+mn-cs"/>
                </a:rPr>
                <a:t>ICSC Italian Research Center on High-Performance Computing, Big Data and Quantum Computing</a:t>
              </a:r>
            </a:p>
          </p:txBody>
        </p:sp>
      </p:grpSp>
      <p:sp>
        <p:nvSpPr>
          <p:cNvPr id="2" name="Segnaposto contenuto 9">
            <a:extLst>
              <a:ext uri="{FF2B5EF4-FFF2-40B4-BE49-F238E27FC236}">
                <a16:creationId xmlns:a16="http://schemas.microsoft.com/office/drawing/2014/main" id="{DB82C8D1-2475-4600-0D09-1660BA2B8188}"/>
              </a:ext>
            </a:extLst>
          </p:cNvPr>
          <p:cNvSpPr txBox="1">
            <a:spLocks/>
          </p:cNvSpPr>
          <p:nvPr/>
        </p:nvSpPr>
        <p:spPr>
          <a:xfrm>
            <a:off x="467555" y="1953500"/>
            <a:ext cx="7877102" cy="4164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INFN has been chosen by the Italian Ministry for University and Research (MUR) for driving the preparation and execution of the ICSC project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Acknowledgement of the experience in computing technologies and Big Data in particular of </a:t>
            </a:r>
            <a:r>
              <a:rPr kumimoji="0" lang="en-GB" sz="1800" b="1" i="0" u="none" strike="noStrike" kern="1200" cap="none" spc="0" normalizeH="0" baseline="0" noProof="0" dirty="0">
                <a:ln>
                  <a:noFill/>
                </a:ln>
                <a:solidFill>
                  <a:srgbClr val="1C7FFF"/>
                </a:solidFill>
                <a:effectLst/>
                <a:uLnTx/>
                <a:uFillTx/>
                <a:latin typeface="Titillium Web" pitchFamily="2" charset="77"/>
                <a:ea typeface="+mn-ea"/>
                <a:cs typeface="+mn-cs"/>
              </a:rPr>
              <a:t>INFN</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and </a:t>
            </a:r>
            <a:r>
              <a:rPr kumimoji="0" lang="en-GB" sz="1800" b="1" i="0" u="none" strike="noStrike" kern="1200" cap="none" spc="0" normalizeH="0" baseline="0" noProof="0" dirty="0">
                <a:ln>
                  <a:noFill/>
                </a:ln>
                <a:solidFill>
                  <a:srgbClr val="1C7FFF"/>
                </a:solidFill>
                <a:effectLst/>
                <a:uLnTx/>
                <a:uFillTx/>
                <a:latin typeface="Titillium Web" pitchFamily="2" charset="77"/>
                <a:ea typeface="+mn-ea"/>
                <a:cs typeface="+mn-cs"/>
              </a:rPr>
              <a:t>HEP</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in general</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Strategic partners for the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Supercomputing Infrastructure Cloud</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1" i="0" u="none" strike="noStrike" kern="1200" cap="none" spc="0" normalizeH="0" baseline="0" noProof="0" dirty="0">
                <a:ln>
                  <a:noFill/>
                </a:ln>
                <a:solidFill>
                  <a:srgbClr val="1C7FFF"/>
                </a:solidFill>
                <a:effectLst/>
                <a:uLnTx/>
                <a:uFillTx/>
                <a:latin typeface="Titillium Web" pitchFamily="2" charset="77"/>
                <a:ea typeface="+mn-ea"/>
                <a:cs typeface="+mn-cs"/>
              </a:rPr>
              <a:t>CINECA</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for HPC</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1" i="0" u="none" strike="noStrike" kern="1200" cap="none" spc="0" normalizeH="0" baseline="0" noProof="0" dirty="0">
                <a:ln>
                  <a:noFill/>
                </a:ln>
                <a:solidFill>
                  <a:srgbClr val="1C7FFF"/>
                </a:solidFill>
                <a:effectLst/>
                <a:uLnTx/>
                <a:uFillTx/>
                <a:latin typeface="Titillium Web" pitchFamily="2" charset="77"/>
                <a:ea typeface="+mn-ea"/>
                <a:cs typeface="+mn-cs"/>
              </a:rPr>
              <a:t>GARR</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for networks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INFN leading role also in spoke 2 and 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Fundamental Research &amp; Space Economy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Astrophysics &amp; Cosmos Observations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p:txBody>
      </p:sp>
      <p:sp>
        <p:nvSpPr>
          <p:cNvPr id="17" name="Titolo 8">
            <a:extLst>
              <a:ext uri="{FF2B5EF4-FFF2-40B4-BE49-F238E27FC236}">
                <a16:creationId xmlns:a16="http://schemas.microsoft.com/office/drawing/2014/main" id="{BFE31CB4-2400-A39B-A801-42726E4002F0}"/>
              </a:ext>
            </a:extLst>
          </p:cNvPr>
          <p:cNvSpPr txBox="1">
            <a:spLocks/>
          </p:cNvSpPr>
          <p:nvPr/>
        </p:nvSpPr>
        <p:spPr>
          <a:xfrm>
            <a:off x="3523715" y="1153925"/>
            <a:ext cx="4038228" cy="580867"/>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solidFill>
                <a:latin typeface="Titillium Web"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1C7FFF"/>
                </a:solidFill>
                <a:effectLst/>
                <a:uLnTx/>
                <a:uFillTx/>
                <a:latin typeface="Titillium Web" pitchFamily="2" charset="77"/>
                <a:ea typeface="+mj-ea"/>
                <a:cs typeface="+mj-cs"/>
              </a:rPr>
              <a:t>Role of INFN and HEP</a:t>
            </a:r>
          </a:p>
        </p:txBody>
      </p:sp>
      <p:pic>
        <p:nvPicPr>
          <p:cNvPr id="18" name="Immagine 17" descr="Immagine che contiene Carattere, Elementi grafici, schermata, logo&#10;&#10;Descrizione generata automaticamente">
            <a:extLst>
              <a:ext uri="{FF2B5EF4-FFF2-40B4-BE49-F238E27FC236}">
                <a16:creationId xmlns:a16="http://schemas.microsoft.com/office/drawing/2014/main" id="{BA93834C-AB9F-E55E-88AC-A904E38831DF}"/>
              </a:ext>
            </a:extLst>
          </p:cNvPr>
          <p:cNvPicPr>
            <a:picLocks noChangeAspect="1"/>
          </p:cNvPicPr>
          <p:nvPr/>
        </p:nvPicPr>
        <p:blipFill>
          <a:blip r:embed="rId4"/>
          <a:stretch>
            <a:fillRect/>
          </a:stretch>
        </p:blipFill>
        <p:spPr>
          <a:xfrm>
            <a:off x="8668286" y="1153925"/>
            <a:ext cx="3256086" cy="1907606"/>
          </a:xfrm>
          <a:prstGeom prst="rect">
            <a:avLst/>
          </a:prstGeom>
        </p:spPr>
      </p:pic>
      <p:pic>
        <p:nvPicPr>
          <p:cNvPr id="22" name="Immagine 21" descr="Immagine che contiene Elementi grafici, Carattere, logo, grafica&#10;&#10;Descrizione generata automaticamente">
            <a:extLst>
              <a:ext uri="{FF2B5EF4-FFF2-40B4-BE49-F238E27FC236}">
                <a16:creationId xmlns:a16="http://schemas.microsoft.com/office/drawing/2014/main" id="{0CDB57A8-DA77-9270-ECCD-13E91045070C}"/>
              </a:ext>
            </a:extLst>
          </p:cNvPr>
          <p:cNvPicPr>
            <a:picLocks noChangeAspect="1"/>
          </p:cNvPicPr>
          <p:nvPr/>
        </p:nvPicPr>
        <p:blipFill>
          <a:blip r:embed="rId5"/>
          <a:stretch>
            <a:fillRect/>
          </a:stretch>
        </p:blipFill>
        <p:spPr>
          <a:xfrm>
            <a:off x="7837715" y="3500433"/>
            <a:ext cx="2918257" cy="796529"/>
          </a:xfrm>
          <a:prstGeom prst="rect">
            <a:avLst/>
          </a:prstGeom>
        </p:spPr>
      </p:pic>
      <p:pic>
        <p:nvPicPr>
          <p:cNvPr id="24" name="Immagine 23" descr="Immagine che contiene Carattere, Elementi grafici, grafica, design&#10;&#10;Descrizione generata automaticamente">
            <a:extLst>
              <a:ext uri="{FF2B5EF4-FFF2-40B4-BE49-F238E27FC236}">
                <a16:creationId xmlns:a16="http://schemas.microsoft.com/office/drawing/2014/main" id="{EF92F9AE-D25C-F98A-5642-9DB3B562A466}"/>
              </a:ext>
            </a:extLst>
          </p:cNvPr>
          <p:cNvPicPr>
            <a:picLocks noChangeAspect="1"/>
          </p:cNvPicPr>
          <p:nvPr/>
        </p:nvPicPr>
        <p:blipFill>
          <a:blip r:embed="rId6"/>
          <a:stretch>
            <a:fillRect/>
          </a:stretch>
        </p:blipFill>
        <p:spPr>
          <a:xfrm>
            <a:off x="6444343" y="4767848"/>
            <a:ext cx="3327372" cy="1261537"/>
          </a:xfrm>
          <a:prstGeom prst="rect">
            <a:avLst/>
          </a:prstGeom>
        </p:spPr>
      </p:pic>
    </p:spTree>
    <p:extLst>
      <p:ext uri="{BB962C8B-B14F-4D97-AF65-F5344CB8AC3E}">
        <p14:creationId xmlns:p14="http://schemas.microsoft.com/office/powerpoint/2010/main" val="4085303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B50862E-CE19-629B-082D-2A5B842D3196}"/>
              </a:ext>
            </a:extLst>
          </p:cNvPr>
          <p:cNvSpPr txBox="1"/>
          <p:nvPr/>
        </p:nvSpPr>
        <p:spPr>
          <a:xfrm>
            <a:off x="10344867" y="556535"/>
            <a:ext cx="10603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itillium Web" pitchFamily="2" charset="77"/>
                <a:ea typeface="+mn-ea"/>
                <a:cs typeface="+mn-cs"/>
              </a:rPr>
              <a:t>INSERIRE LOGO </a:t>
            </a:r>
          </a:p>
        </p:txBody>
      </p:sp>
      <p:pic>
        <p:nvPicPr>
          <p:cNvPr id="3" name="Immagine 2">
            <a:extLst>
              <a:ext uri="{FF2B5EF4-FFF2-40B4-BE49-F238E27FC236}">
                <a16:creationId xmlns:a16="http://schemas.microsoft.com/office/drawing/2014/main" id="{D97F3019-C189-AFD8-ACE3-C7276F88B204}"/>
              </a:ext>
            </a:extLst>
          </p:cNvPr>
          <p:cNvPicPr>
            <a:picLocks noChangeAspect="1"/>
          </p:cNvPicPr>
          <p:nvPr/>
        </p:nvPicPr>
        <p:blipFill>
          <a:blip r:embed="rId2"/>
          <a:stretch>
            <a:fillRect/>
          </a:stretch>
        </p:blipFill>
        <p:spPr>
          <a:xfrm>
            <a:off x="0" y="-25841"/>
            <a:ext cx="12192000" cy="1101247"/>
          </a:xfrm>
          <a:prstGeom prst="rect">
            <a:avLst/>
          </a:prstGeom>
        </p:spPr>
      </p:pic>
      <p:pic>
        <p:nvPicPr>
          <p:cNvPr id="4" name="Immagine 3">
            <a:extLst>
              <a:ext uri="{FF2B5EF4-FFF2-40B4-BE49-F238E27FC236}">
                <a16:creationId xmlns:a16="http://schemas.microsoft.com/office/drawing/2014/main" id="{02BD14D1-3721-A0B3-F586-C6625C47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078" y="243940"/>
            <a:ext cx="2353586" cy="682817"/>
          </a:xfrm>
          <a:prstGeom prst="rect">
            <a:avLst/>
          </a:prstGeom>
        </p:spPr>
      </p:pic>
      <p:grpSp>
        <p:nvGrpSpPr>
          <p:cNvPr id="5" name="Gruppo 4">
            <a:extLst>
              <a:ext uri="{FF2B5EF4-FFF2-40B4-BE49-F238E27FC236}">
                <a16:creationId xmlns:a16="http://schemas.microsoft.com/office/drawing/2014/main" id="{FCAF0016-F5C9-14DF-EECD-612253656014}"/>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E399DA40-C9FF-8DA2-EA20-0497C6EACBA9}"/>
                </a:ext>
              </a:extLst>
            </p:cNvPr>
            <p:cNvPicPr>
              <a:picLocks noChangeAspect="1"/>
            </p:cNvPicPr>
            <p:nvPr/>
          </p:nvPicPr>
          <p:blipFill>
            <a:blip r:embed="rId4"/>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66F60341-1AEC-9840-8FF8-799522EE75BA}"/>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alpha val="50000"/>
                    </a:prstClr>
                  </a:solidFill>
                  <a:effectLst/>
                  <a:uLnTx/>
                  <a:uFillTx/>
                  <a:latin typeface="Titillium Web" pitchFamily="2" charset="77"/>
                  <a:ea typeface="+mn-ea"/>
                  <a:cs typeface="+mn-cs"/>
                </a:rPr>
                <a:t>Missione 4 </a:t>
              </a:r>
              <a:r>
                <a:rPr kumimoji="0" lang="en-GB" sz="1400" b="1" i="0" u="none" strike="noStrike" kern="1200" cap="none" spc="0" normalizeH="0" baseline="0" noProof="0">
                  <a:ln>
                    <a:noFill/>
                  </a:ln>
                  <a:solidFill>
                    <a:prstClr val="white">
                      <a:alpha val="50000"/>
                    </a:prstClr>
                  </a:solidFill>
                  <a:effectLst/>
                  <a:uLnTx/>
                  <a:uFillTx/>
                  <a:latin typeface="Titillium Web" pitchFamily="2" charset="77"/>
                  <a:ea typeface="+mn-ea"/>
                  <a:cs typeface="+mn-cs"/>
                </a:rPr>
                <a:t>• Istruzione e Ricerca </a:t>
              </a:r>
              <a:endParaRPr kumimoji="0" lang="en-GB" sz="1400" b="0" i="0" u="none" strike="noStrike" kern="1200" cap="none" spc="0" normalizeH="0" baseline="0" noProof="0">
                <a:ln>
                  <a:noFill/>
                </a:ln>
                <a:solidFill>
                  <a:prstClr val="white">
                    <a:alpha val="50000"/>
                  </a:prstClr>
                </a:solidFill>
                <a:effectLst/>
                <a:uLnTx/>
                <a:uFillTx/>
                <a:latin typeface="Titillium Web" pitchFamily="2" charset="77"/>
                <a:ea typeface="+mn-ea"/>
                <a:cs typeface="+mn-cs"/>
              </a:endParaRPr>
            </a:p>
          </p:txBody>
        </p:sp>
        <p:sp>
          <p:nvSpPr>
            <p:cNvPr id="8" name="CasellaDiTesto 7">
              <a:extLst>
                <a:ext uri="{FF2B5EF4-FFF2-40B4-BE49-F238E27FC236}">
                  <a16:creationId xmlns:a16="http://schemas.microsoft.com/office/drawing/2014/main" id="{68FF8DA2-A1D8-DFE9-4057-CCCDC208B9FD}"/>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itillium Web" pitchFamily="2" charset="77"/>
                  <a:ea typeface="+mn-ea"/>
                  <a:cs typeface="+mn-cs"/>
                </a:rPr>
                <a:t>ICSC Italian Research Center on High-Performance Computing, Big Data and Quantum Computing</a:t>
              </a:r>
            </a:p>
          </p:txBody>
        </p:sp>
      </p:grpSp>
      <p:sp>
        <p:nvSpPr>
          <p:cNvPr id="10" name="Segnaposto contenuto 9">
            <a:extLst>
              <a:ext uri="{FF2B5EF4-FFF2-40B4-BE49-F238E27FC236}">
                <a16:creationId xmlns:a16="http://schemas.microsoft.com/office/drawing/2014/main" id="{B420512F-0365-7D51-2C61-09DC8700BA87}"/>
              </a:ext>
            </a:extLst>
          </p:cNvPr>
          <p:cNvSpPr>
            <a:spLocks noGrp="1"/>
          </p:cNvSpPr>
          <p:nvPr>
            <p:ph sz="half" idx="1"/>
          </p:nvPr>
        </p:nvSpPr>
        <p:spPr>
          <a:xfrm>
            <a:off x="2039257" y="2088240"/>
            <a:ext cx="7953829" cy="1552074"/>
          </a:xfrm>
        </p:spPr>
        <p:txBody>
          <a:bodyPr/>
          <a:lstStyle/>
          <a:p>
            <a:pPr marL="0" indent="0">
              <a:buNone/>
            </a:pPr>
            <a:r>
              <a:rPr lang="en-GB" sz="1800" dirty="0" err="1">
                <a:solidFill>
                  <a:srgbClr val="1528BC"/>
                </a:solidFill>
                <a:latin typeface="Titillium Web" pitchFamily="2" charset="77"/>
              </a:rPr>
              <a:t>TeRABIT</a:t>
            </a:r>
            <a:r>
              <a:rPr lang="en-GB" sz="1800" dirty="0">
                <a:solidFill>
                  <a:srgbClr val="1528BC"/>
                </a:solidFill>
                <a:latin typeface="Titillium Web" pitchFamily="2" charset="77"/>
              </a:rPr>
              <a:t> is a Research Infrastructure project synergic with ICSC</a:t>
            </a:r>
          </a:p>
          <a:p>
            <a:pPr marL="0" indent="0">
              <a:buNone/>
            </a:pPr>
            <a:r>
              <a:rPr lang="en-GB" sz="1800" dirty="0">
                <a:solidFill>
                  <a:srgbClr val="1528BC"/>
                </a:solidFill>
                <a:latin typeface="Titillium Web" pitchFamily="2" charset="77"/>
              </a:rPr>
              <a:t>Partners are the same of the ICSC Spoke-0 (Supercomputing Cloud Infrastructure): </a:t>
            </a:r>
          </a:p>
          <a:p>
            <a:pPr marL="0" indent="0" algn="ctr">
              <a:buNone/>
            </a:pPr>
            <a:r>
              <a:rPr lang="en-GB" sz="1800" b="1" dirty="0">
                <a:solidFill>
                  <a:srgbClr val="1528BC"/>
                </a:solidFill>
                <a:latin typeface="Titillium Web" pitchFamily="2" charset="77"/>
              </a:rPr>
              <a:t>INFN, CINECA and GARR</a:t>
            </a:r>
            <a:endParaRPr lang="en-GB" sz="1800" dirty="0">
              <a:solidFill>
                <a:srgbClr val="1528BC"/>
              </a:solidFill>
              <a:latin typeface="Titillium Web" pitchFamily="2" charset="77"/>
            </a:endParaRPr>
          </a:p>
          <a:p>
            <a:pPr marL="0" indent="0">
              <a:buNone/>
            </a:pPr>
            <a:r>
              <a:rPr lang="en-GB" sz="1800" dirty="0">
                <a:solidFill>
                  <a:srgbClr val="1528BC"/>
                </a:solidFill>
                <a:latin typeface="Titillium Web" pitchFamily="2" charset="77"/>
              </a:rPr>
              <a:t>Covers areas complementary to those of the ICSC infrastructure</a:t>
            </a:r>
          </a:p>
        </p:txBody>
      </p:sp>
      <p:sp>
        <p:nvSpPr>
          <p:cNvPr id="9" name="Titolo 8">
            <a:extLst>
              <a:ext uri="{FF2B5EF4-FFF2-40B4-BE49-F238E27FC236}">
                <a16:creationId xmlns:a16="http://schemas.microsoft.com/office/drawing/2014/main" id="{699FF69F-41C4-3625-F5CD-64F4D4D2F977}"/>
              </a:ext>
            </a:extLst>
          </p:cNvPr>
          <p:cNvSpPr>
            <a:spLocks noGrp="1"/>
          </p:cNvSpPr>
          <p:nvPr>
            <p:ph type="title"/>
          </p:nvPr>
        </p:nvSpPr>
        <p:spPr>
          <a:xfrm>
            <a:off x="79829" y="1372347"/>
            <a:ext cx="12075884" cy="580867"/>
          </a:xfrm>
        </p:spPr>
        <p:txBody>
          <a:bodyPr>
            <a:noAutofit/>
          </a:bodyPr>
          <a:lstStyle/>
          <a:p>
            <a:r>
              <a:rPr lang="en-GB" sz="3200" dirty="0" err="1">
                <a:solidFill>
                  <a:srgbClr val="1C7FFF"/>
                </a:solidFill>
                <a:latin typeface="Titillium Web" pitchFamily="2" charset="77"/>
              </a:rPr>
              <a:t>TeRABIT</a:t>
            </a:r>
            <a:r>
              <a:rPr lang="en-GB" sz="3200" dirty="0">
                <a:solidFill>
                  <a:srgbClr val="1C7FFF"/>
                </a:solidFill>
                <a:latin typeface="Titillium Web" pitchFamily="2" charset="77"/>
              </a:rPr>
              <a:t>: Terabit Network for Research and Academic Big Data in </a:t>
            </a:r>
            <a:r>
              <a:rPr lang="en-GB" sz="3200" dirty="0" err="1">
                <a:solidFill>
                  <a:srgbClr val="1C7FFF"/>
                </a:solidFill>
                <a:latin typeface="Titillium Web" pitchFamily="2" charset="77"/>
              </a:rPr>
              <a:t>ITaly</a:t>
            </a:r>
            <a:endParaRPr lang="en-GB" sz="3200" dirty="0">
              <a:solidFill>
                <a:srgbClr val="1C7FFF"/>
              </a:solidFill>
              <a:latin typeface="Titillium Web" pitchFamily="2" charset="77"/>
            </a:endParaRPr>
          </a:p>
        </p:txBody>
      </p:sp>
      <p:sp>
        <p:nvSpPr>
          <p:cNvPr id="11" name="CasellaDiTesto 10">
            <a:extLst>
              <a:ext uri="{FF2B5EF4-FFF2-40B4-BE49-F238E27FC236}">
                <a16:creationId xmlns:a16="http://schemas.microsoft.com/office/drawing/2014/main" id="{4BAEAB4B-1EF7-0B02-81FE-820FDA95F879}"/>
              </a:ext>
            </a:extLst>
          </p:cNvPr>
          <p:cNvSpPr txBox="1"/>
          <p:nvPr/>
        </p:nvSpPr>
        <p:spPr>
          <a:xfrm>
            <a:off x="9606122" y="1042649"/>
            <a:ext cx="25378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28BC"/>
                </a:solidFill>
                <a:effectLst/>
                <a:uLnTx/>
                <a:uFillTx/>
                <a:latin typeface="Titillium Web" pitchFamily="2" charset="77"/>
                <a:ea typeface="+mn-ea"/>
                <a:cs typeface="+mn-cs"/>
                <a:hlinkClick r:id="rId5"/>
              </a:rPr>
              <a:t>https://</a:t>
            </a:r>
            <a:r>
              <a:rPr kumimoji="0" lang="en-GB" sz="1400" b="0" i="0" u="none" strike="noStrike" kern="1200" cap="none" spc="0" normalizeH="0" baseline="0" noProof="0" dirty="0" err="1">
                <a:ln>
                  <a:noFill/>
                </a:ln>
                <a:solidFill>
                  <a:srgbClr val="1528BC"/>
                </a:solidFill>
                <a:effectLst/>
                <a:uLnTx/>
                <a:uFillTx/>
                <a:latin typeface="Titillium Web" pitchFamily="2" charset="77"/>
                <a:ea typeface="+mn-ea"/>
                <a:cs typeface="+mn-cs"/>
                <a:hlinkClick r:id="rId5"/>
              </a:rPr>
              <a:t>www.terabit-project.it</a:t>
            </a:r>
            <a:r>
              <a:rPr kumimoji="0" lang="en-GB" sz="1400" b="0" i="0" u="none" strike="noStrike" kern="1200" cap="none" spc="0" normalizeH="0" baseline="0" noProof="0" dirty="0">
                <a:ln>
                  <a:noFill/>
                </a:ln>
                <a:solidFill>
                  <a:srgbClr val="1528BC"/>
                </a:solidFill>
                <a:effectLst/>
                <a:uLnTx/>
                <a:uFillTx/>
                <a:latin typeface="Titillium Web" pitchFamily="2" charset="77"/>
                <a:ea typeface="+mn-ea"/>
                <a:cs typeface="+mn-cs"/>
                <a:hlinkClick r:id="rId5"/>
              </a:rPr>
              <a:t>/</a:t>
            </a:r>
            <a:endParaRPr kumimoji="0" lang="en-GB" sz="1400" b="0" i="0" u="none" strike="noStrike" kern="1200" cap="none" spc="0" normalizeH="0" baseline="0" noProof="0" dirty="0">
              <a:ln>
                <a:noFill/>
              </a:ln>
              <a:solidFill>
                <a:srgbClr val="1528BC"/>
              </a:solidFill>
              <a:effectLst/>
              <a:uLnTx/>
              <a:uFillTx/>
              <a:latin typeface="Titillium Web" pitchFamily="2" charset="77"/>
              <a:ea typeface="+mn-ea"/>
              <a:cs typeface="+mn-cs"/>
            </a:endParaRPr>
          </a:p>
        </p:txBody>
      </p:sp>
      <p:pic>
        <p:nvPicPr>
          <p:cNvPr id="13" name="Immagine 12" descr="Immagine che contiene interno, appendiabiti, arte&#10;&#10;Descrizione generata automaticamente con attendibilità media">
            <a:extLst>
              <a:ext uri="{FF2B5EF4-FFF2-40B4-BE49-F238E27FC236}">
                <a16:creationId xmlns:a16="http://schemas.microsoft.com/office/drawing/2014/main" id="{03FC1A71-35BD-846A-A48D-5CD5EC2F3E03}"/>
              </a:ext>
            </a:extLst>
          </p:cNvPr>
          <p:cNvPicPr>
            <a:picLocks noChangeAspect="1"/>
          </p:cNvPicPr>
          <p:nvPr/>
        </p:nvPicPr>
        <p:blipFill>
          <a:blip r:embed="rId6"/>
          <a:stretch>
            <a:fillRect/>
          </a:stretch>
        </p:blipFill>
        <p:spPr>
          <a:xfrm>
            <a:off x="-1" y="3646142"/>
            <a:ext cx="12191999" cy="2743200"/>
          </a:xfrm>
          <a:prstGeom prst="rect">
            <a:avLst/>
          </a:prstGeom>
        </p:spPr>
      </p:pic>
    </p:spTree>
    <p:extLst>
      <p:ext uri="{BB962C8B-B14F-4D97-AF65-F5344CB8AC3E}">
        <p14:creationId xmlns:p14="http://schemas.microsoft.com/office/powerpoint/2010/main" val="2341122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5A24A0-EFB1-A960-90D7-DDE21E002EC0}"/>
              </a:ext>
            </a:extLst>
          </p:cNvPr>
          <p:cNvPicPr>
            <a:picLocks noChangeAspect="1"/>
          </p:cNvPicPr>
          <p:nvPr/>
        </p:nvPicPr>
        <p:blipFill>
          <a:blip r:embed="rId2"/>
          <a:stretch>
            <a:fillRect/>
          </a:stretch>
        </p:blipFill>
        <p:spPr>
          <a:xfrm>
            <a:off x="-1" y="0"/>
            <a:ext cx="12192001" cy="850899"/>
          </a:xfrm>
          <a:prstGeom prst="rect">
            <a:avLst/>
          </a:prstGeom>
        </p:spPr>
      </p:pic>
      <p:grpSp>
        <p:nvGrpSpPr>
          <p:cNvPr id="5" name="Gruppo 4">
            <a:extLst>
              <a:ext uri="{FF2B5EF4-FFF2-40B4-BE49-F238E27FC236}">
                <a16:creationId xmlns:a16="http://schemas.microsoft.com/office/drawing/2014/main" id="{38BC5639-8F5A-C3CC-966D-6DEF0C7EA146}"/>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D48D69D3-09A5-A820-1616-4919BDA40957}"/>
                </a:ext>
              </a:extLst>
            </p:cNvPr>
            <p:cNvPicPr>
              <a:picLocks noChangeAspect="1"/>
            </p:cNvPicPr>
            <p:nvPr/>
          </p:nvPicPr>
          <p:blipFill>
            <a:blip r:embed="rId3"/>
            <a:stretch>
              <a:fillRect/>
            </a:stretch>
          </p:blipFill>
          <p:spPr>
            <a:xfrm>
              <a:off x="0" y="6511282"/>
              <a:ext cx="12192000" cy="361767"/>
            </a:xfrm>
            <a:prstGeom prst="rect">
              <a:avLst/>
            </a:prstGeom>
          </p:spPr>
        </p:pic>
        <p:sp>
          <p:nvSpPr>
            <p:cNvPr id="20" name="CasellaDiTesto 19">
              <a:extLst>
                <a:ext uri="{FF2B5EF4-FFF2-40B4-BE49-F238E27FC236}">
                  <a16:creationId xmlns:a16="http://schemas.microsoft.com/office/drawing/2014/main" id="{998CC3C0-40C6-FACA-E60E-9DB16439BD1A}"/>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Missione 4 </a:t>
              </a:r>
              <a:r>
                <a:rPr kumimoji="0" lang="en-GB" sz="1400" b="1" i="0" u="none" strike="noStrike" kern="1200" cap="none" spc="0" normalizeH="0" baseline="0" noProof="0">
                  <a:ln>
                    <a:noFill/>
                  </a:ln>
                  <a:solidFill>
                    <a:prstClr val="white">
                      <a:alpha val="50000"/>
                    </a:prstClr>
                  </a:solidFill>
                  <a:effectLst/>
                  <a:uLnTx/>
                  <a:uFillTx/>
                  <a:latin typeface="Titillium" pitchFamily="2" charset="77"/>
                  <a:ea typeface="+mn-ea"/>
                  <a:cs typeface="+mn-cs"/>
                </a:rPr>
                <a:t>• Istruzione e Ricerca </a:t>
              </a:r>
              <a:endPar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21" name="CasellaDiTesto 20">
              <a:extLst>
                <a:ext uri="{FF2B5EF4-FFF2-40B4-BE49-F238E27FC236}">
                  <a16:creationId xmlns:a16="http://schemas.microsoft.com/office/drawing/2014/main" id="{BEA43F6E-826B-9A37-29C6-323718BDCD39}"/>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itillium Web" pitchFamily="2" charset="77"/>
                  <a:ea typeface="+mn-ea"/>
                  <a:cs typeface="+mn-cs"/>
                </a:rPr>
                <a:t>ICSC Italian Research Center on High-Performance Computing, Big Data and Quantum Computing</a:t>
              </a:r>
            </a:p>
          </p:txBody>
        </p:sp>
      </p:grpSp>
      <p:sp>
        <p:nvSpPr>
          <p:cNvPr id="17" name="Titolo 8">
            <a:extLst>
              <a:ext uri="{FF2B5EF4-FFF2-40B4-BE49-F238E27FC236}">
                <a16:creationId xmlns:a16="http://schemas.microsoft.com/office/drawing/2014/main" id="{BFE31CB4-2400-A39B-A801-42726E4002F0}"/>
              </a:ext>
            </a:extLst>
          </p:cNvPr>
          <p:cNvSpPr txBox="1">
            <a:spLocks/>
          </p:cNvSpPr>
          <p:nvPr/>
        </p:nvSpPr>
        <p:spPr>
          <a:xfrm>
            <a:off x="467555" y="1305185"/>
            <a:ext cx="1024932" cy="580867"/>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solidFill>
                <a:latin typeface="Titillium Web"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1C7FFF"/>
                </a:solidFill>
                <a:effectLst/>
                <a:uLnTx/>
                <a:uFillTx/>
                <a:latin typeface="Titillium Web" pitchFamily="2" charset="77"/>
                <a:ea typeface="+mj-ea"/>
                <a:cs typeface="+mj-cs"/>
              </a:rPr>
              <a:t>HPC</a:t>
            </a:r>
          </a:p>
        </p:txBody>
      </p:sp>
      <p:pic>
        <p:nvPicPr>
          <p:cNvPr id="7" name="Immagine 6" descr="Immagine che contiene testo, schermata, Carattere, design&#10;&#10;Descrizione generata automaticamente">
            <a:extLst>
              <a:ext uri="{FF2B5EF4-FFF2-40B4-BE49-F238E27FC236}">
                <a16:creationId xmlns:a16="http://schemas.microsoft.com/office/drawing/2014/main" id="{08480A10-6E86-EE13-BA2B-303F5792EE3E}"/>
              </a:ext>
            </a:extLst>
          </p:cNvPr>
          <p:cNvPicPr>
            <a:picLocks noChangeAspect="1"/>
          </p:cNvPicPr>
          <p:nvPr/>
        </p:nvPicPr>
        <p:blipFill>
          <a:blip r:embed="rId4"/>
          <a:stretch>
            <a:fillRect/>
          </a:stretch>
        </p:blipFill>
        <p:spPr>
          <a:xfrm>
            <a:off x="2163602" y="850899"/>
            <a:ext cx="9986946" cy="5625864"/>
          </a:xfrm>
          <a:prstGeom prst="rect">
            <a:avLst/>
          </a:prstGeom>
        </p:spPr>
      </p:pic>
      <p:pic>
        <p:nvPicPr>
          <p:cNvPr id="8" name="Immagine 7" descr="Immagine che contiene Elementi grafici, Carattere, logo, grafica&#10;&#10;Descrizione generata automaticamente">
            <a:extLst>
              <a:ext uri="{FF2B5EF4-FFF2-40B4-BE49-F238E27FC236}">
                <a16:creationId xmlns:a16="http://schemas.microsoft.com/office/drawing/2014/main" id="{61BF7A62-0663-4BC8-AB1A-1675CD0CC9AB}"/>
              </a:ext>
            </a:extLst>
          </p:cNvPr>
          <p:cNvPicPr>
            <a:picLocks noChangeAspect="1"/>
          </p:cNvPicPr>
          <p:nvPr/>
        </p:nvPicPr>
        <p:blipFill>
          <a:blip r:embed="rId5"/>
          <a:stretch>
            <a:fillRect/>
          </a:stretch>
        </p:blipFill>
        <p:spPr>
          <a:xfrm>
            <a:off x="200969" y="5858189"/>
            <a:ext cx="1799453" cy="491155"/>
          </a:xfrm>
          <a:prstGeom prst="rect">
            <a:avLst/>
          </a:prstGeom>
        </p:spPr>
      </p:pic>
    </p:spTree>
    <p:extLst>
      <p:ext uri="{BB962C8B-B14F-4D97-AF65-F5344CB8AC3E}">
        <p14:creationId xmlns:p14="http://schemas.microsoft.com/office/powerpoint/2010/main" val="2407955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42F211CA-5E02-1221-EEA2-2DC1974F0C99}"/>
              </a:ext>
            </a:extLst>
          </p:cNvPr>
          <p:cNvSpPr>
            <a:spLocks noGrp="1"/>
          </p:cNvSpPr>
          <p:nvPr>
            <p:ph sz="half" idx="1"/>
          </p:nvPr>
        </p:nvSpPr>
        <p:spPr>
          <a:xfrm>
            <a:off x="6712746" y="1123008"/>
            <a:ext cx="5058340" cy="5094912"/>
          </a:xfrm>
        </p:spPr>
        <p:txBody>
          <a:bodyPr/>
          <a:lstStyle/>
          <a:p>
            <a:pPr marL="0" indent="0">
              <a:spcBef>
                <a:spcPts val="0"/>
              </a:spcBef>
              <a:buNone/>
            </a:pPr>
            <a:r>
              <a:rPr lang="en-GB" sz="3200" dirty="0">
                <a:solidFill>
                  <a:srgbClr val="1C7FFF"/>
                </a:solidFill>
                <a:effectLst/>
                <a:latin typeface="Titillium Web" pitchFamily="2" charset="77"/>
              </a:rPr>
              <a:t>Network</a:t>
            </a:r>
          </a:p>
          <a:p>
            <a:pPr marL="0" indent="0">
              <a:spcBef>
                <a:spcPts val="0"/>
              </a:spcBef>
              <a:buNone/>
            </a:pPr>
            <a:endParaRPr lang="en-GB" sz="2000" b="1" i="1" dirty="0">
              <a:solidFill>
                <a:srgbClr val="1528BC"/>
              </a:solidFill>
              <a:effectLst/>
              <a:latin typeface="Titillium Web" pitchFamily="2" charset="77"/>
            </a:endParaRPr>
          </a:p>
          <a:p>
            <a:pPr marL="0" indent="0">
              <a:spcBef>
                <a:spcPts val="0"/>
              </a:spcBef>
              <a:buNone/>
            </a:pPr>
            <a:endParaRPr lang="en-GB" sz="2000" b="1" i="1" dirty="0">
              <a:solidFill>
                <a:srgbClr val="1528BC"/>
              </a:solidFill>
              <a:effectLst/>
              <a:latin typeface="Titillium Web" pitchFamily="2" charset="77"/>
            </a:endParaRPr>
          </a:p>
          <a:p>
            <a:pPr marL="457200" lvl="1" indent="0">
              <a:spcBef>
                <a:spcPts val="0"/>
              </a:spcBef>
              <a:buNone/>
            </a:pPr>
            <a:r>
              <a:rPr lang="en-GB" sz="2000" b="1" i="1" dirty="0">
                <a:solidFill>
                  <a:srgbClr val="1528BC"/>
                </a:solidFill>
                <a:effectLst/>
                <a:latin typeface="Titillium Web" pitchFamily="2" charset="77"/>
              </a:rPr>
              <a:t>GARR-T</a:t>
            </a:r>
            <a:endParaRPr lang="en-GB" sz="2000" b="1" dirty="0">
              <a:solidFill>
                <a:srgbClr val="1528BC"/>
              </a:solidFill>
              <a:effectLst/>
              <a:latin typeface="Titillium Web" pitchFamily="2" charset="77"/>
            </a:endParaRPr>
          </a:p>
          <a:p>
            <a:pPr marL="457200" lvl="1" indent="0">
              <a:spcBef>
                <a:spcPts val="0"/>
              </a:spcBef>
              <a:buNone/>
            </a:pPr>
            <a:r>
              <a:rPr lang="en-GB" sz="2000" i="1" dirty="0">
                <a:solidFill>
                  <a:srgbClr val="1528BC"/>
                </a:solidFill>
                <a:effectLst/>
                <a:latin typeface="Titillium Web" pitchFamily="2" charset="77"/>
              </a:rPr>
              <a:t>Upgrade of the optical network centre-north</a:t>
            </a:r>
            <a:endParaRPr lang="en-GB" sz="2000" dirty="0">
              <a:solidFill>
                <a:srgbClr val="1528BC"/>
              </a:solidFill>
              <a:effectLst/>
              <a:latin typeface="Titillium Web" pitchFamily="2" charset="77"/>
            </a:endParaRPr>
          </a:p>
          <a:p>
            <a:pPr marL="457200" lvl="1" indent="0">
              <a:spcBef>
                <a:spcPts val="0"/>
              </a:spcBef>
              <a:buNone/>
            </a:pPr>
            <a:r>
              <a:rPr lang="en-GB" sz="2000" i="1" dirty="0">
                <a:solidFill>
                  <a:srgbClr val="1528BC"/>
                </a:solidFill>
                <a:effectLst/>
                <a:latin typeface="Titillium Web" pitchFamily="2" charset="77"/>
              </a:rPr>
              <a:t>OLS+DCI (100G+, 400G+)</a:t>
            </a:r>
          </a:p>
          <a:p>
            <a:pPr marL="457200" lvl="1" indent="0">
              <a:spcBef>
                <a:spcPts val="0"/>
              </a:spcBef>
              <a:buNone/>
            </a:pPr>
            <a:endParaRPr lang="en-GB" sz="2000" dirty="0">
              <a:effectLst/>
              <a:latin typeface="Titillium Web" pitchFamily="2" charset="77"/>
            </a:endParaRPr>
          </a:p>
          <a:p>
            <a:pPr marL="457200" lvl="1" indent="0">
              <a:spcBef>
                <a:spcPts val="0"/>
              </a:spcBef>
              <a:buNone/>
            </a:pPr>
            <a:endParaRPr lang="en-GB" sz="2000" dirty="0">
              <a:effectLst/>
              <a:latin typeface="Titillium Web" pitchFamily="2" charset="77"/>
            </a:endParaRPr>
          </a:p>
          <a:p>
            <a:pPr marL="457200" lvl="1" indent="0">
              <a:spcBef>
                <a:spcPts val="0"/>
              </a:spcBef>
              <a:buNone/>
            </a:pPr>
            <a:r>
              <a:rPr lang="en-GB" sz="2000" b="1" i="1" u="sng" dirty="0">
                <a:solidFill>
                  <a:srgbClr val="00B050"/>
                </a:solidFill>
                <a:effectLst/>
                <a:latin typeface="Titillium Web" pitchFamily="2" charset="77"/>
              </a:rPr>
              <a:t>ICSC </a:t>
            </a:r>
          </a:p>
          <a:p>
            <a:pPr marL="457200" lvl="1" indent="0">
              <a:spcBef>
                <a:spcPts val="0"/>
              </a:spcBef>
              <a:buNone/>
            </a:pPr>
            <a:r>
              <a:rPr lang="en-GB" sz="2000" i="1" u="sng" dirty="0">
                <a:solidFill>
                  <a:srgbClr val="00B050"/>
                </a:solidFill>
                <a:effectLst/>
                <a:latin typeface="Titillium Web" pitchFamily="2" charset="77"/>
              </a:rPr>
              <a:t>Upgrade of the GARR-X Progress network</a:t>
            </a:r>
            <a:endParaRPr lang="en-GB" sz="2000" u="sng" dirty="0">
              <a:solidFill>
                <a:srgbClr val="00B050"/>
              </a:solidFill>
              <a:effectLst/>
              <a:latin typeface="Titillium Web" pitchFamily="2" charset="77"/>
            </a:endParaRPr>
          </a:p>
          <a:p>
            <a:pPr marL="457200" lvl="1" indent="0">
              <a:spcBef>
                <a:spcPts val="0"/>
              </a:spcBef>
              <a:buNone/>
            </a:pPr>
            <a:r>
              <a:rPr lang="en-GB" sz="2000" i="1" u="sng" dirty="0">
                <a:solidFill>
                  <a:srgbClr val="00B050"/>
                </a:solidFill>
                <a:effectLst/>
                <a:latin typeface="Titillium Web" pitchFamily="2" charset="77"/>
              </a:rPr>
              <a:t>(OLS) upgrade (100G+, 400G+)</a:t>
            </a:r>
          </a:p>
          <a:p>
            <a:pPr marL="457200" lvl="1" indent="0">
              <a:spcBef>
                <a:spcPts val="0"/>
              </a:spcBef>
              <a:buNone/>
            </a:pPr>
            <a:endParaRPr lang="en-GB" sz="2000" dirty="0">
              <a:effectLst/>
              <a:latin typeface="Titillium Web" pitchFamily="2" charset="77"/>
            </a:endParaRPr>
          </a:p>
          <a:p>
            <a:pPr marL="457200" lvl="1" indent="0">
              <a:spcBef>
                <a:spcPts val="0"/>
              </a:spcBef>
              <a:buNone/>
            </a:pPr>
            <a:endParaRPr lang="en-GB" sz="2000" dirty="0">
              <a:effectLst/>
              <a:latin typeface="Titillium Web" pitchFamily="2" charset="77"/>
            </a:endParaRPr>
          </a:p>
          <a:p>
            <a:pPr marL="457200" lvl="1" indent="0">
              <a:spcBef>
                <a:spcPts val="0"/>
              </a:spcBef>
              <a:buNone/>
            </a:pPr>
            <a:r>
              <a:rPr lang="en-GB" sz="2000" b="1" i="1" dirty="0" err="1">
                <a:solidFill>
                  <a:srgbClr val="FF0000"/>
                </a:solidFill>
                <a:effectLst/>
                <a:latin typeface="Titillium Web" pitchFamily="2" charset="77"/>
              </a:rPr>
              <a:t>TeRABIT</a:t>
            </a:r>
            <a:endParaRPr lang="en-GB" sz="2000" b="1" dirty="0">
              <a:solidFill>
                <a:srgbClr val="FF0000"/>
              </a:solidFill>
              <a:effectLst/>
              <a:latin typeface="Titillium Web" pitchFamily="2" charset="77"/>
            </a:endParaRPr>
          </a:p>
          <a:p>
            <a:pPr marL="457200" lvl="1" indent="0">
              <a:spcBef>
                <a:spcPts val="0"/>
              </a:spcBef>
              <a:buNone/>
            </a:pPr>
            <a:r>
              <a:rPr lang="en-GB" sz="2000" i="1" dirty="0">
                <a:solidFill>
                  <a:srgbClr val="FF0000"/>
                </a:solidFill>
                <a:effectLst/>
                <a:latin typeface="Titillium Web" pitchFamily="2" charset="77"/>
              </a:rPr>
              <a:t>Acquisition of optical fibre in Sardinia and interventions in </a:t>
            </a:r>
            <a:r>
              <a:rPr lang="en-GB" sz="2000" i="1" dirty="0" err="1">
                <a:solidFill>
                  <a:srgbClr val="FF0000"/>
                </a:solidFill>
                <a:effectLst/>
                <a:latin typeface="Titillium Web" pitchFamily="2" charset="77"/>
              </a:rPr>
              <a:t>souther</a:t>
            </a:r>
            <a:endParaRPr lang="en-GB" sz="2800" dirty="0"/>
          </a:p>
        </p:txBody>
      </p:sp>
      <p:pic>
        <p:nvPicPr>
          <p:cNvPr id="17" name="Immagine 16">
            <a:extLst>
              <a:ext uri="{FF2B5EF4-FFF2-40B4-BE49-F238E27FC236}">
                <a16:creationId xmlns:a16="http://schemas.microsoft.com/office/drawing/2014/main" id="{2F4A832C-2E53-9F41-22F0-72C7886CEA70}"/>
              </a:ext>
            </a:extLst>
          </p:cNvPr>
          <p:cNvPicPr>
            <a:picLocks noChangeAspect="1"/>
          </p:cNvPicPr>
          <p:nvPr/>
        </p:nvPicPr>
        <p:blipFill>
          <a:blip r:embed="rId3"/>
          <a:stretch>
            <a:fillRect/>
          </a:stretch>
        </p:blipFill>
        <p:spPr>
          <a:xfrm>
            <a:off x="-1" y="0"/>
            <a:ext cx="12173388" cy="849600"/>
          </a:xfrm>
          <a:prstGeom prst="rect">
            <a:avLst/>
          </a:prstGeom>
        </p:spPr>
      </p:pic>
      <p:grpSp>
        <p:nvGrpSpPr>
          <p:cNvPr id="18" name="Gruppo 17">
            <a:extLst>
              <a:ext uri="{FF2B5EF4-FFF2-40B4-BE49-F238E27FC236}">
                <a16:creationId xmlns:a16="http://schemas.microsoft.com/office/drawing/2014/main" id="{AB9CF355-A484-3944-E4E9-BFDB66C0FD6A}"/>
              </a:ext>
            </a:extLst>
          </p:cNvPr>
          <p:cNvGrpSpPr/>
          <p:nvPr/>
        </p:nvGrpSpPr>
        <p:grpSpPr>
          <a:xfrm>
            <a:off x="0" y="6511282"/>
            <a:ext cx="12192000" cy="361767"/>
            <a:chOff x="0" y="6511282"/>
            <a:chExt cx="12192000" cy="361767"/>
          </a:xfrm>
        </p:grpSpPr>
        <p:pic>
          <p:nvPicPr>
            <p:cNvPr id="19" name="Immagine 18">
              <a:extLst>
                <a:ext uri="{FF2B5EF4-FFF2-40B4-BE49-F238E27FC236}">
                  <a16:creationId xmlns:a16="http://schemas.microsoft.com/office/drawing/2014/main" id="{041D90FD-977A-53C8-E416-106C153ACF62}"/>
                </a:ext>
              </a:extLst>
            </p:cNvPr>
            <p:cNvPicPr>
              <a:picLocks noChangeAspect="1"/>
            </p:cNvPicPr>
            <p:nvPr/>
          </p:nvPicPr>
          <p:blipFill>
            <a:blip r:embed="rId4"/>
            <a:stretch>
              <a:fillRect/>
            </a:stretch>
          </p:blipFill>
          <p:spPr>
            <a:xfrm>
              <a:off x="0" y="6511282"/>
              <a:ext cx="12192000" cy="361767"/>
            </a:xfrm>
            <a:prstGeom prst="rect">
              <a:avLst/>
            </a:prstGeom>
          </p:spPr>
        </p:pic>
        <p:sp>
          <p:nvSpPr>
            <p:cNvPr id="20" name="CasellaDiTesto 19">
              <a:extLst>
                <a:ext uri="{FF2B5EF4-FFF2-40B4-BE49-F238E27FC236}">
                  <a16:creationId xmlns:a16="http://schemas.microsoft.com/office/drawing/2014/main" id="{2DBE0DB2-8BD6-5F98-42D1-4816AC43259F}"/>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alpha val="50000"/>
                    </a:prstClr>
                  </a:solidFill>
                  <a:effectLst/>
                  <a:uLnTx/>
                  <a:uFillTx/>
                  <a:latin typeface="Titillium" pitchFamily="2" charset="77"/>
                  <a:ea typeface="+mn-ea"/>
                  <a:cs typeface="+mn-cs"/>
                </a:rPr>
                <a:t>Missione 4 </a:t>
              </a:r>
              <a:r>
                <a:rPr kumimoji="0" lang="it-IT" sz="1400" b="1" i="0" u="none" strike="noStrike" kern="1200" cap="none" spc="0" normalizeH="0" baseline="0" noProof="0" dirty="0">
                  <a:ln>
                    <a:noFill/>
                  </a:ln>
                  <a:solidFill>
                    <a:prstClr val="white">
                      <a:alpha val="50000"/>
                    </a:prstClr>
                  </a:solidFill>
                  <a:effectLst/>
                  <a:uLnTx/>
                  <a:uFillTx/>
                  <a:latin typeface="Titillium" pitchFamily="2" charset="77"/>
                  <a:ea typeface="+mn-ea"/>
                  <a:cs typeface="+mn-cs"/>
                </a:rPr>
                <a:t>• Istruzione e Ricerca </a:t>
              </a:r>
              <a:endParaRPr kumimoji="0" lang="it-IT" sz="1400" b="0" i="0" u="none" strike="noStrike" kern="1200" cap="none" spc="0" normalizeH="0" baseline="0" noProof="0" dirty="0">
                <a:ln>
                  <a:noFill/>
                </a:ln>
                <a:solidFill>
                  <a:prstClr val="white">
                    <a:alpha val="50000"/>
                  </a:prstClr>
                </a:solidFill>
                <a:effectLst/>
                <a:uLnTx/>
                <a:uFillTx/>
                <a:latin typeface="Titillium" pitchFamily="2" charset="77"/>
                <a:ea typeface="+mn-ea"/>
                <a:cs typeface="+mn-cs"/>
              </a:endParaRPr>
            </a:p>
          </p:txBody>
        </p:sp>
        <p:sp>
          <p:nvSpPr>
            <p:cNvPr id="21" name="CasellaDiTesto 20">
              <a:extLst>
                <a:ext uri="{FF2B5EF4-FFF2-40B4-BE49-F238E27FC236}">
                  <a16:creationId xmlns:a16="http://schemas.microsoft.com/office/drawing/2014/main" id="{302334AF-0B82-0934-5738-FC004ABD541A}"/>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ICSC </a:t>
              </a:r>
              <a:r>
                <a:rPr kumimoji="0" lang="it-IT" sz="1400" b="0" i="0" u="none" strike="noStrike" kern="1200" cap="none" spc="0" normalizeH="0" baseline="0" noProof="0" dirty="0" err="1">
                  <a:ln>
                    <a:noFill/>
                  </a:ln>
                  <a:solidFill>
                    <a:prstClr val="white"/>
                  </a:solidFill>
                  <a:effectLst/>
                  <a:uLnTx/>
                  <a:uFillTx/>
                  <a:latin typeface="Titillium Web" pitchFamily="2" charset="77"/>
                  <a:ea typeface="+mn-ea"/>
                  <a:cs typeface="+mn-cs"/>
                </a:rPr>
                <a:t>Italian</a:t>
              </a: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 </a:t>
              </a:r>
              <a:r>
                <a:rPr kumimoji="0" lang="it-IT" sz="1400" b="0" i="0" u="none" strike="noStrike" kern="1200" cap="none" spc="0" normalizeH="0" baseline="0" noProof="0" dirty="0" err="1">
                  <a:ln>
                    <a:noFill/>
                  </a:ln>
                  <a:solidFill>
                    <a:prstClr val="white"/>
                  </a:solidFill>
                  <a:effectLst/>
                  <a:uLnTx/>
                  <a:uFillTx/>
                  <a:latin typeface="Titillium Web" pitchFamily="2" charset="77"/>
                  <a:ea typeface="+mn-ea"/>
                  <a:cs typeface="+mn-cs"/>
                </a:rPr>
                <a:t>Research</a:t>
              </a:r>
              <a:r>
                <a:rPr kumimoji="0" lang="it-IT" sz="1400" b="0" i="0" u="none" strike="noStrike" kern="1200" cap="none" spc="0" normalizeH="0" baseline="0" noProof="0" dirty="0">
                  <a:ln>
                    <a:noFill/>
                  </a:ln>
                  <a:solidFill>
                    <a:prstClr val="white"/>
                  </a:solidFill>
                  <a:effectLst/>
                  <a:uLnTx/>
                  <a:uFillTx/>
                  <a:latin typeface="Titillium Web" pitchFamily="2" charset="77"/>
                  <a:ea typeface="+mn-ea"/>
                  <a:cs typeface="+mn-cs"/>
                </a:rPr>
                <a:t> Center on High-Performance Computing, Big Data and Quantum Computing</a:t>
              </a:r>
            </a:p>
          </p:txBody>
        </p:sp>
      </p:grpSp>
      <p:pic>
        <p:nvPicPr>
          <p:cNvPr id="6" name="Immagine 5" descr="Immagine che contiene testo, diagramma, mappa, Carattere&#10;&#10;Descrizione generata automaticamente">
            <a:extLst>
              <a:ext uri="{FF2B5EF4-FFF2-40B4-BE49-F238E27FC236}">
                <a16:creationId xmlns:a16="http://schemas.microsoft.com/office/drawing/2014/main" id="{4372C636-B119-C481-937F-17D876EF3D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7555" y="849600"/>
            <a:ext cx="5294663" cy="5675325"/>
          </a:xfrm>
          <a:prstGeom prst="rect">
            <a:avLst/>
          </a:prstGeom>
        </p:spPr>
      </p:pic>
      <p:pic>
        <p:nvPicPr>
          <p:cNvPr id="3" name="Immagine 2" descr="Immagine che contiene Carattere, Elementi grafici, grafica, design&#10;&#10;Descrizione generata automaticamente">
            <a:extLst>
              <a:ext uri="{FF2B5EF4-FFF2-40B4-BE49-F238E27FC236}">
                <a16:creationId xmlns:a16="http://schemas.microsoft.com/office/drawing/2014/main" id="{ED27A3CE-AE42-E999-63EF-C4FD40B56D89}"/>
              </a:ext>
            </a:extLst>
          </p:cNvPr>
          <p:cNvPicPr>
            <a:picLocks noChangeAspect="1"/>
          </p:cNvPicPr>
          <p:nvPr/>
        </p:nvPicPr>
        <p:blipFill>
          <a:blip r:embed="rId6"/>
          <a:stretch>
            <a:fillRect/>
          </a:stretch>
        </p:blipFill>
        <p:spPr>
          <a:xfrm>
            <a:off x="74945" y="5436158"/>
            <a:ext cx="2448818" cy="928443"/>
          </a:xfrm>
          <a:prstGeom prst="rect">
            <a:avLst/>
          </a:prstGeom>
        </p:spPr>
      </p:pic>
    </p:spTree>
    <p:extLst>
      <p:ext uri="{BB962C8B-B14F-4D97-AF65-F5344CB8AC3E}">
        <p14:creationId xmlns:p14="http://schemas.microsoft.com/office/powerpoint/2010/main" val="1057628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5A24A0-EFB1-A960-90D7-DDE21E002EC0}"/>
              </a:ext>
            </a:extLst>
          </p:cNvPr>
          <p:cNvPicPr>
            <a:picLocks noChangeAspect="1"/>
          </p:cNvPicPr>
          <p:nvPr/>
        </p:nvPicPr>
        <p:blipFill>
          <a:blip r:embed="rId2"/>
          <a:stretch>
            <a:fillRect/>
          </a:stretch>
        </p:blipFill>
        <p:spPr>
          <a:xfrm>
            <a:off x="-1" y="0"/>
            <a:ext cx="12192001" cy="850899"/>
          </a:xfrm>
          <a:prstGeom prst="rect">
            <a:avLst/>
          </a:prstGeom>
        </p:spPr>
      </p:pic>
      <p:grpSp>
        <p:nvGrpSpPr>
          <p:cNvPr id="5" name="Gruppo 4">
            <a:extLst>
              <a:ext uri="{FF2B5EF4-FFF2-40B4-BE49-F238E27FC236}">
                <a16:creationId xmlns:a16="http://schemas.microsoft.com/office/drawing/2014/main" id="{38BC5639-8F5A-C3CC-966D-6DEF0C7EA146}"/>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D48D69D3-09A5-A820-1616-4919BDA40957}"/>
                </a:ext>
              </a:extLst>
            </p:cNvPr>
            <p:cNvPicPr>
              <a:picLocks noChangeAspect="1"/>
            </p:cNvPicPr>
            <p:nvPr/>
          </p:nvPicPr>
          <p:blipFill>
            <a:blip r:embed="rId3"/>
            <a:stretch>
              <a:fillRect/>
            </a:stretch>
          </p:blipFill>
          <p:spPr>
            <a:xfrm>
              <a:off x="0" y="6511282"/>
              <a:ext cx="12192000" cy="361767"/>
            </a:xfrm>
            <a:prstGeom prst="rect">
              <a:avLst/>
            </a:prstGeom>
          </p:spPr>
        </p:pic>
        <p:sp>
          <p:nvSpPr>
            <p:cNvPr id="20" name="CasellaDiTesto 19">
              <a:extLst>
                <a:ext uri="{FF2B5EF4-FFF2-40B4-BE49-F238E27FC236}">
                  <a16:creationId xmlns:a16="http://schemas.microsoft.com/office/drawing/2014/main" id="{998CC3C0-40C6-FACA-E60E-9DB16439BD1A}"/>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Missione 4 </a:t>
              </a:r>
              <a:r>
                <a:rPr kumimoji="0" lang="en-GB" sz="1400" b="1" i="0" u="none" strike="noStrike" kern="1200" cap="none" spc="0" normalizeH="0" baseline="0" noProof="0">
                  <a:ln>
                    <a:noFill/>
                  </a:ln>
                  <a:solidFill>
                    <a:prstClr val="white">
                      <a:alpha val="50000"/>
                    </a:prstClr>
                  </a:solidFill>
                  <a:effectLst/>
                  <a:uLnTx/>
                  <a:uFillTx/>
                  <a:latin typeface="Titillium" pitchFamily="2" charset="77"/>
                  <a:ea typeface="+mn-ea"/>
                  <a:cs typeface="+mn-cs"/>
                </a:rPr>
                <a:t>• Istruzione e Ricerca </a:t>
              </a:r>
              <a:endPar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21" name="CasellaDiTesto 20">
              <a:extLst>
                <a:ext uri="{FF2B5EF4-FFF2-40B4-BE49-F238E27FC236}">
                  <a16:creationId xmlns:a16="http://schemas.microsoft.com/office/drawing/2014/main" id="{BEA43F6E-826B-9A37-29C6-323718BDCD39}"/>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itillium Web" pitchFamily="2" charset="77"/>
                  <a:ea typeface="+mn-ea"/>
                  <a:cs typeface="+mn-cs"/>
                </a:rPr>
                <a:t>ICSC Italian Research Center on High-Performance Computing, Big Data and Quantum Computing</a:t>
              </a:r>
            </a:p>
          </p:txBody>
        </p:sp>
      </p:grpSp>
      <p:sp>
        <p:nvSpPr>
          <p:cNvPr id="2" name="Segnaposto contenuto 9">
            <a:extLst>
              <a:ext uri="{FF2B5EF4-FFF2-40B4-BE49-F238E27FC236}">
                <a16:creationId xmlns:a16="http://schemas.microsoft.com/office/drawing/2014/main" id="{DB82C8D1-2475-4600-0D09-1660BA2B8188}"/>
              </a:ext>
            </a:extLst>
          </p:cNvPr>
          <p:cNvSpPr txBox="1">
            <a:spLocks/>
          </p:cNvSpPr>
          <p:nvPr/>
        </p:nvSpPr>
        <p:spPr>
          <a:xfrm>
            <a:off x="2688240" y="2270928"/>
            <a:ext cx="9212309" cy="3927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INFN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WLCG Tier-1 &amp; Tier-2 infrastructure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Currently about 100,000 CPU cores, 100 PB disk (net), 150 PB tape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About 100,000 more CPU cores, 80 PB disk (net), &gt;30 PB tape + a new library at CNAF</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30 M€ investment in ICSC</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HPC bubbles: HPC systems in a selected number of sites, equipped with CPUs, GPUs (Nvidia H100), FPGA, fast storage, </a:t>
            </a:r>
            <a:r>
              <a:rPr kumimoji="0" lang="en-GB" sz="1800" b="0" i="0" u="none" strike="noStrike" kern="1200" cap="none" spc="0" normalizeH="0" baseline="0" noProof="0" dirty="0" err="1">
                <a:ln>
                  <a:noFill/>
                </a:ln>
                <a:solidFill>
                  <a:srgbClr val="1528BC"/>
                </a:solidFill>
                <a:effectLst/>
                <a:uLnTx/>
                <a:uFillTx/>
                <a:latin typeface="Titillium Web" pitchFamily="2" charset="77"/>
                <a:ea typeface="+mn-ea"/>
                <a:cs typeface="+mn-cs"/>
              </a:rPr>
              <a:t>Infiniband</a:t>
            </a: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t>
            </a: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~10 M€ investment in </a:t>
            </a:r>
            <a:r>
              <a:rPr kumimoji="0" lang="en-GB" sz="1800" b="0" i="0" u="none" strike="noStrike" kern="1200" cap="none" spc="0" normalizeH="0" baseline="0" noProof="0" dirty="0" err="1">
                <a:ln>
                  <a:noFill/>
                </a:ln>
                <a:solidFill>
                  <a:srgbClr val="1C7FFF"/>
                </a:solidFill>
                <a:effectLst/>
                <a:uLnTx/>
                <a:uFillTx/>
                <a:latin typeface="Titillium Web" pitchFamily="2" charset="77"/>
                <a:ea typeface="+mn-ea"/>
                <a:cs typeface="+mn-cs"/>
              </a:rPr>
              <a:t>TeRABIT</a:t>
            </a:r>
            <a:endPar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New data centres for Disaster Recovery (Gran </a:t>
            </a:r>
            <a:r>
              <a:rPr kumimoji="0" lang="en-GB" sz="1800" b="0" i="0" u="none" strike="noStrike" kern="1200" cap="none" spc="0" normalizeH="0" baseline="0" noProof="0" dirty="0" err="1">
                <a:ln>
                  <a:noFill/>
                </a:ln>
                <a:solidFill>
                  <a:srgbClr val="1528BC"/>
                </a:solidFill>
                <a:effectLst/>
                <a:uLnTx/>
                <a:uFillTx/>
                <a:latin typeface="Titillium Web" pitchFamily="2" charset="77"/>
                <a:ea typeface="+mn-ea"/>
                <a:cs typeface="+mn-cs"/>
              </a:rPr>
              <a:t>Sasso</a:t>
            </a: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 and Space Economy (Frascati)</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C7FFF"/>
                </a:solidFill>
                <a:effectLst/>
                <a:uLnTx/>
                <a:uFillTx/>
                <a:latin typeface="Titillium Web" pitchFamily="2" charset="77"/>
                <a:ea typeface="+mn-ea"/>
                <a:cs typeface="+mn-cs"/>
              </a:rPr>
              <a:t>9 M€ investment in ICSC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endParaRPr>
          </a:p>
        </p:txBody>
      </p:sp>
      <p:sp>
        <p:nvSpPr>
          <p:cNvPr id="17" name="Titolo 8">
            <a:extLst>
              <a:ext uri="{FF2B5EF4-FFF2-40B4-BE49-F238E27FC236}">
                <a16:creationId xmlns:a16="http://schemas.microsoft.com/office/drawing/2014/main" id="{BFE31CB4-2400-A39B-A801-42726E4002F0}"/>
              </a:ext>
            </a:extLst>
          </p:cNvPr>
          <p:cNvSpPr txBox="1">
            <a:spLocks/>
          </p:cNvSpPr>
          <p:nvPr/>
        </p:nvSpPr>
        <p:spPr>
          <a:xfrm>
            <a:off x="1225899" y="1153925"/>
            <a:ext cx="9212308" cy="580867"/>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1"/>
                </a:solidFill>
                <a:latin typeface="Titillium Web"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1C7FFF"/>
                </a:solidFill>
                <a:effectLst/>
                <a:uLnTx/>
                <a:uFillTx/>
                <a:latin typeface="Titillium Web" pitchFamily="2" charset="77"/>
                <a:ea typeface="+mj-ea"/>
                <a:cs typeface="+mj-cs"/>
              </a:rPr>
              <a:t>Big Data and Federated Cloud</a:t>
            </a:r>
          </a:p>
        </p:txBody>
      </p:sp>
      <p:pic>
        <p:nvPicPr>
          <p:cNvPr id="18" name="Immagine 17" descr="Immagine che contiene Carattere, Elementi grafici, schermata, logo&#10;&#10;Descrizione generata automaticamente">
            <a:extLst>
              <a:ext uri="{FF2B5EF4-FFF2-40B4-BE49-F238E27FC236}">
                <a16:creationId xmlns:a16="http://schemas.microsoft.com/office/drawing/2014/main" id="{BA93834C-AB9F-E55E-88AC-A904E38831DF}"/>
              </a:ext>
            </a:extLst>
          </p:cNvPr>
          <p:cNvPicPr>
            <a:picLocks noChangeAspect="1"/>
          </p:cNvPicPr>
          <p:nvPr/>
        </p:nvPicPr>
        <p:blipFill>
          <a:blip r:embed="rId4"/>
          <a:stretch>
            <a:fillRect/>
          </a:stretch>
        </p:blipFill>
        <p:spPr>
          <a:xfrm>
            <a:off x="93597" y="5040706"/>
            <a:ext cx="2264604" cy="1326738"/>
          </a:xfrm>
          <a:prstGeom prst="rect">
            <a:avLst/>
          </a:prstGeom>
        </p:spPr>
      </p:pic>
    </p:spTree>
    <p:extLst>
      <p:ext uri="{BB962C8B-B14F-4D97-AF65-F5344CB8AC3E}">
        <p14:creationId xmlns:p14="http://schemas.microsoft.com/office/powerpoint/2010/main" val="1528863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F04C60D-0F12-D283-94F3-7C4C6CEC0AF3}"/>
              </a:ext>
            </a:extLst>
          </p:cNvPr>
          <p:cNvSpPr txBox="1"/>
          <p:nvPr/>
        </p:nvSpPr>
        <p:spPr>
          <a:xfrm>
            <a:off x="283776" y="1006881"/>
            <a:ext cx="71625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C7FFF"/>
                </a:solidFill>
                <a:effectLst/>
                <a:uLnTx/>
                <a:uFillTx/>
                <a:latin typeface="Titillium Web" pitchFamily="2" charset="77"/>
                <a:ea typeface="+mn-ea"/>
                <a:cs typeface="+mn-cs"/>
              </a:rPr>
              <a:t>A </a:t>
            </a:r>
            <a:r>
              <a:rPr kumimoji="0" lang="en-GB" sz="3200" b="0" i="1" u="none" strike="noStrike" kern="1200" cap="none" spc="0" normalizeH="0" baseline="0" noProof="0" dirty="0">
                <a:ln>
                  <a:noFill/>
                </a:ln>
                <a:solidFill>
                  <a:srgbClr val="1C7FFF"/>
                </a:solidFill>
                <a:effectLst/>
                <a:uLnTx/>
                <a:uFillTx/>
                <a:latin typeface="Titillium Web" pitchFamily="2" charset="77"/>
                <a:ea typeface="+mn-ea"/>
                <a:cs typeface="+mn-cs"/>
              </a:rPr>
              <a:t>data lake for research</a:t>
            </a:r>
            <a:r>
              <a:rPr kumimoji="0" lang="en-GB" sz="3200" b="0" i="0" u="none" strike="noStrike" kern="1200" cap="none" spc="0" normalizeH="0" baseline="0" noProof="0" dirty="0">
                <a:ln>
                  <a:noFill/>
                </a:ln>
                <a:solidFill>
                  <a:srgbClr val="1C7FFF"/>
                </a:solidFill>
                <a:effectLst/>
                <a:uLnTx/>
                <a:uFillTx/>
                <a:latin typeface="Titillium Web" pitchFamily="2" charset="77"/>
                <a:ea typeface="+mn-ea"/>
                <a:cs typeface="+mn-cs"/>
              </a:rPr>
              <a:t> – High-level view</a:t>
            </a:r>
          </a:p>
        </p:txBody>
      </p:sp>
      <p:sp>
        <p:nvSpPr>
          <p:cNvPr id="7" name="CasellaDiTesto 6">
            <a:extLst>
              <a:ext uri="{FF2B5EF4-FFF2-40B4-BE49-F238E27FC236}">
                <a16:creationId xmlns:a16="http://schemas.microsoft.com/office/drawing/2014/main" id="{4B2D113D-62E1-5FA4-E73F-4168E17B54E6}"/>
              </a:ext>
            </a:extLst>
          </p:cNvPr>
          <p:cNvSpPr txBox="1"/>
          <p:nvPr/>
        </p:nvSpPr>
        <p:spPr>
          <a:xfrm>
            <a:off x="449120" y="1682238"/>
            <a:ext cx="380591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528BC"/>
                </a:solidFill>
                <a:effectLst/>
                <a:uLnTx/>
                <a:uFillTx/>
                <a:latin typeface="Titillium Web" pitchFamily="2" charset="77"/>
                <a:ea typeface="+mn-ea"/>
                <a:cs typeface="+mn-cs"/>
              </a:rPr>
              <a:t>The proposed model is based 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Existing infrastructures aggregation, upgraded and made available to scientific domains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 dynamic model, where infrastructures and domains can also be temporary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 clear separation between the physical and the logical levels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 high speed network interconnection to hide the actual resource locations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srgbClr val="1528BC"/>
                </a:solidFill>
                <a:effectLst/>
                <a:uLnTx/>
                <a:uFillTx/>
                <a:latin typeface="Titillium Web" pitchFamily="2" charset="77"/>
                <a:ea typeface="+mn-ea"/>
                <a:cs typeface="+mn-cs"/>
              </a:rPr>
              <a:t>A unified vision (when needed) of an Italian research data-lake</a:t>
            </a:r>
          </a:p>
        </p:txBody>
      </p:sp>
      <p:pic>
        <p:nvPicPr>
          <p:cNvPr id="8" name="Immagine 7">
            <a:extLst>
              <a:ext uri="{FF2B5EF4-FFF2-40B4-BE49-F238E27FC236}">
                <a16:creationId xmlns:a16="http://schemas.microsoft.com/office/drawing/2014/main" id="{DCBF97D6-61B0-51BE-7C16-1A6C94FA3C92}"/>
              </a:ext>
            </a:extLst>
          </p:cNvPr>
          <p:cNvPicPr>
            <a:picLocks noChangeAspect="1"/>
          </p:cNvPicPr>
          <p:nvPr/>
        </p:nvPicPr>
        <p:blipFill>
          <a:blip r:embed="rId2"/>
          <a:stretch>
            <a:fillRect/>
          </a:stretch>
        </p:blipFill>
        <p:spPr>
          <a:xfrm>
            <a:off x="4419600" y="643479"/>
            <a:ext cx="7772400" cy="6045199"/>
          </a:xfrm>
          <a:prstGeom prst="rect">
            <a:avLst/>
          </a:prstGeom>
        </p:spPr>
      </p:pic>
      <p:sp>
        <p:nvSpPr>
          <p:cNvPr id="9" name="CasellaDiTesto 8">
            <a:extLst>
              <a:ext uri="{FF2B5EF4-FFF2-40B4-BE49-F238E27FC236}">
                <a16:creationId xmlns:a16="http://schemas.microsoft.com/office/drawing/2014/main" id="{F258756A-8357-9A48-E175-BF78910E1A40}"/>
              </a:ext>
            </a:extLst>
          </p:cNvPr>
          <p:cNvSpPr txBox="1"/>
          <p:nvPr/>
        </p:nvSpPr>
        <p:spPr>
          <a:xfrm>
            <a:off x="8485709" y="5699161"/>
            <a:ext cx="19944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28BC"/>
                </a:solidFill>
                <a:effectLst/>
                <a:uLnTx/>
                <a:uFillTx/>
                <a:latin typeface="Titillium Web" pitchFamily="2" charset="77"/>
                <a:ea typeface="+mn-ea"/>
                <a:cs typeface="+mn-cs"/>
              </a:rPr>
              <a:t>Data centres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28BC"/>
                </a:solidFill>
                <a:effectLst/>
                <a:uLnTx/>
                <a:uFillTx/>
                <a:latin typeface="Titillium Web" pitchFamily="2" charset="77"/>
                <a:ea typeface="+mn-ea"/>
                <a:cs typeface="+mn-cs"/>
              </a:rPr>
              <a:t>resource providers</a:t>
            </a:r>
          </a:p>
        </p:txBody>
      </p:sp>
      <p:sp>
        <p:nvSpPr>
          <p:cNvPr id="10" name="CasellaDiTesto 9">
            <a:extLst>
              <a:ext uri="{FF2B5EF4-FFF2-40B4-BE49-F238E27FC236}">
                <a16:creationId xmlns:a16="http://schemas.microsoft.com/office/drawing/2014/main" id="{3ECF646F-99DD-BFFA-C846-01F7F4C3C7A7}"/>
              </a:ext>
            </a:extLst>
          </p:cNvPr>
          <p:cNvSpPr txBox="1"/>
          <p:nvPr/>
        </p:nvSpPr>
        <p:spPr>
          <a:xfrm>
            <a:off x="9385079" y="4461232"/>
            <a:ext cx="17604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28BC"/>
                </a:solidFill>
                <a:effectLst/>
                <a:uLnTx/>
                <a:uFillTx/>
                <a:latin typeface="Titillium Web" pitchFamily="2" charset="77"/>
                <a:ea typeface="+mn-ea"/>
                <a:cs typeface="+mn-cs"/>
              </a:rPr>
              <a:t>Generic services</a:t>
            </a:r>
          </a:p>
        </p:txBody>
      </p:sp>
      <p:sp>
        <p:nvSpPr>
          <p:cNvPr id="11" name="CasellaDiTesto 10">
            <a:extLst>
              <a:ext uri="{FF2B5EF4-FFF2-40B4-BE49-F238E27FC236}">
                <a16:creationId xmlns:a16="http://schemas.microsoft.com/office/drawing/2014/main" id="{FD4AA0B2-475C-0959-A2D7-FE8E89C60A5F}"/>
              </a:ext>
            </a:extLst>
          </p:cNvPr>
          <p:cNvSpPr txBox="1"/>
          <p:nvPr/>
        </p:nvSpPr>
        <p:spPr>
          <a:xfrm>
            <a:off x="9726598" y="3223304"/>
            <a:ext cx="242406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28BC"/>
                </a:solidFill>
                <a:effectLst/>
                <a:uLnTx/>
                <a:uFillTx/>
                <a:latin typeface="Titillium Web" pitchFamily="2" charset="77"/>
                <a:ea typeface="+mn-ea"/>
                <a:cs typeface="+mn-cs"/>
              </a:rPr>
              <a:t>Individual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528BC"/>
                </a:solidFill>
                <a:effectLst/>
                <a:uLnTx/>
                <a:uFillTx/>
                <a:latin typeface="Titillium Web" pitchFamily="2" charset="77"/>
                <a:ea typeface="+mn-ea"/>
                <a:cs typeface="+mn-cs"/>
              </a:rPr>
              <a:t>services</a:t>
            </a:r>
          </a:p>
        </p:txBody>
      </p:sp>
      <p:sp>
        <p:nvSpPr>
          <p:cNvPr id="12" name="CasellaDiTesto 11">
            <a:extLst>
              <a:ext uri="{FF2B5EF4-FFF2-40B4-BE49-F238E27FC236}">
                <a16:creationId xmlns:a16="http://schemas.microsoft.com/office/drawing/2014/main" id="{C14EC10F-FBAF-9016-B022-55236D7EF08A}"/>
              </a:ext>
            </a:extLst>
          </p:cNvPr>
          <p:cNvSpPr txBox="1"/>
          <p:nvPr/>
        </p:nvSpPr>
        <p:spPr>
          <a:xfrm>
            <a:off x="4768048" y="1928255"/>
            <a:ext cx="1553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E0737"/>
                </a:solidFill>
                <a:effectLst/>
                <a:uLnTx/>
                <a:uFillTx/>
                <a:latin typeface="Titillium Web" pitchFamily="2" charset="77"/>
                <a:ea typeface="+mn-ea"/>
                <a:cs typeface="+mn-cs"/>
              </a:rPr>
              <a:t>Unified vision</a:t>
            </a:r>
          </a:p>
        </p:txBody>
      </p:sp>
      <p:sp>
        <p:nvSpPr>
          <p:cNvPr id="13" name="CasellaDiTesto 12">
            <a:extLst>
              <a:ext uri="{FF2B5EF4-FFF2-40B4-BE49-F238E27FC236}">
                <a16:creationId xmlns:a16="http://schemas.microsoft.com/office/drawing/2014/main" id="{BEBF5523-A522-253E-B08E-357D88D409DE}"/>
              </a:ext>
            </a:extLst>
          </p:cNvPr>
          <p:cNvSpPr txBox="1"/>
          <p:nvPr/>
        </p:nvSpPr>
        <p:spPr>
          <a:xfrm>
            <a:off x="7658537" y="1197477"/>
            <a:ext cx="17508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Titillium Web SemiBold" pitchFamily="2" charset="77"/>
                <a:ea typeface="+mn-ea"/>
                <a:cs typeface="+mn-cs"/>
              </a:rPr>
              <a:t>Data Lake Entry Point</a:t>
            </a:r>
          </a:p>
        </p:txBody>
      </p:sp>
      <p:sp>
        <p:nvSpPr>
          <p:cNvPr id="14" name="CasellaDiTesto 13">
            <a:extLst>
              <a:ext uri="{FF2B5EF4-FFF2-40B4-BE49-F238E27FC236}">
                <a16:creationId xmlns:a16="http://schemas.microsoft.com/office/drawing/2014/main" id="{79BAACA6-7083-B766-5C6F-570D19C41138}"/>
              </a:ext>
            </a:extLst>
          </p:cNvPr>
          <p:cNvSpPr txBox="1"/>
          <p:nvPr/>
        </p:nvSpPr>
        <p:spPr>
          <a:xfrm>
            <a:off x="5296031" y="4165030"/>
            <a:ext cx="13740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Titillium Web SemiBold" pitchFamily="2" charset="77"/>
                <a:ea typeface="+mn-ea"/>
                <a:cs typeface="+mn-cs"/>
              </a:rPr>
              <a:t>General Services</a:t>
            </a:r>
          </a:p>
        </p:txBody>
      </p:sp>
      <p:sp>
        <p:nvSpPr>
          <p:cNvPr id="15" name="CasellaDiTesto 14">
            <a:extLst>
              <a:ext uri="{FF2B5EF4-FFF2-40B4-BE49-F238E27FC236}">
                <a16:creationId xmlns:a16="http://schemas.microsoft.com/office/drawing/2014/main" id="{7C976D1E-6996-A8B0-FC9C-C51CBFDAEA0B}"/>
              </a:ext>
            </a:extLst>
          </p:cNvPr>
          <p:cNvSpPr txBox="1"/>
          <p:nvPr/>
        </p:nvSpPr>
        <p:spPr>
          <a:xfrm>
            <a:off x="4724400" y="4840183"/>
            <a:ext cx="15600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Titillium Web SemiBold" pitchFamily="2" charset="77"/>
                <a:ea typeface="+mn-ea"/>
                <a:cs typeface="+mn-cs"/>
              </a:rPr>
              <a:t>Infrastructure sites</a:t>
            </a:r>
          </a:p>
        </p:txBody>
      </p:sp>
      <p:sp>
        <p:nvSpPr>
          <p:cNvPr id="16" name="CasellaDiTesto 15">
            <a:extLst>
              <a:ext uri="{FF2B5EF4-FFF2-40B4-BE49-F238E27FC236}">
                <a16:creationId xmlns:a16="http://schemas.microsoft.com/office/drawing/2014/main" id="{2DB463DB-1DD8-985D-2745-65BF5C7647C9}"/>
              </a:ext>
            </a:extLst>
          </p:cNvPr>
          <p:cNvSpPr txBox="1"/>
          <p:nvPr/>
        </p:nvSpPr>
        <p:spPr>
          <a:xfrm>
            <a:off x="6670125" y="2302434"/>
            <a:ext cx="20056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prstClr val="black"/>
                </a:solidFill>
                <a:effectLst/>
                <a:uLnTx/>
                <a:uFillTx/>
                <a:latin typeface="Titillium Web SemiBold" pitchFamily="2" charset="77"/>
                <a:ea typeface="+mn-ea"/>
                <a:cs typeface="+mn-cs"/>
              </a:rPr>
              <a:t>User Community Services</a:t>
            </a:r>
          </a:p>
        </p:txBody>
      </p:sp>
      <p:pic>
        <p:nvPicPr>
          <p:cNvPr id="3" name="Immagine 2">
            <a:extLst>
              <a:ext uri="{FF2B5EF4-FFF2-40B4-BE49-F238E27FC236}">
                <a16:creationId xmlns:a16="http://schemas.microsoft.com/office/drawing/2014/main" id="{085A24A0-EFB1-A960-90D7-DDE21E002EC0}"/>
              </a:ext>
            </a:extLst>
          </p:cNvPr>
          <p:cNvPicPr>
            <a:picLocks noChangeAspect="1"/>
          </p:cNvPicPr>
          <p:nvPr/>
        </p:nvPicPr>
        <p:blipFill>
          <a:blip r:embed="rId3"/>
          <a:stretch>
            <a:fillRect/>
          </a:stretch>
        </p:blipFill>
        <p:spPr>
          <a:xfrm>
            <a:off x="-1" y="0"/>
            <a:ext cx="12192001" cy="850899"/>
          </a:xfrm>
          <a:prstGeom prst="rect">
            <a:avLst/>
          </a:prstGeom>
        </p:spPr>
      </p:pic>
      <p:grpSp>
        <p:nvGrpSpPr>
          <p:cNvPr id="5" name="Gruppo 4">
            <a:extLst>
              <a:ext uri="{FF2B5EF4-FFF2-40B4-BE49-F238E27FC236}">
                <a16:creationId xmlns:a16="http://schemas.microsoft.com/office/drawing/2014/main" id="{38BC5639-8F5A-C3CC-966D-6DEF0C7EA146}"/>
              </a:ext>
            </a:extLst>
          </p:cNvPr>
          <p:cNvGrpSpPr/>
          <p:nvPr/>
        </p:nvGrpSpPr>
        <p:grpSpPr>
          <a:xfrm>
            <a:off x="0" y="6511282"/>
            <a:ext cx="12192000" cy="361767"/>
            <a:chOff x="0" y="6511282"/>
            <a:chExt cx="12192000" cy="361767"/>
          </a:xfrm>
        </p:grpSpPr>
        <p:pic>
          <p:nvPicPr>
            <p:cNvPr id="6" name="Immagine 5">
              <a:extLst>
                <a:ext uri="{FF2B5EF4-FFF2-40B4-BE49-F238E27FC236}">
                  <a16:creationId xmlns:a16="http://schemas.microsoft.com/office/drawing/2014/main" id="{D48D69D3-09A5-A820-1616-4919BDA40957}"/>
                </a:ext>
              </a:extLst>
            </p:cNvPr>
            <p:cNvPicPr>
              <a:picLocks noChangeAspect="1"/>
            </p:cNvPicPr>
            <p:nvPr/>
          </p:nvPicPr>
          <p:blipFill>
            <a:blip r:embed="rId4"/>
            <a:stretch>
              <a:fillRect/>
            </a:stretch>
          </p:blipFill>
          <p:spPr>
            <a:xfrm>
              <a:off x="0" y="6511282"/>
              <a:ext cx="12192000" cy="361767"/>
            </a:xfrm>
            <a:prstGeom prst="rect">
              <a:avLst/>
            </a:prstGeom>
          </p:spPr>
        </p:pic>
        <p:sp>
          <p:nvSpPr>
            <p:cNvPr id="20" name="CasellaDiTesto 19">
              <a:extLst>
                <a:ext uri="{FF2B5EF4-FFF2-40B4-BE49-F238E27FC236}">
                  <a16:creationId xmlns:a16="http://schemas.microsoft.com/office/drawing/2014/main" id="{998CC3C0-40C6-FACA-E60E-9DB16439BD1A}"/>
                </a:ext>
              </a:extLst>
            </p:cNvPr>
            <p:cNvSpPr txBox="1"/>
            <p:nvPr/>
          </p:nvSpPr>
          <p:spPr>
            <a:xfrm>
              <a:off x="6712747" y="6536581"/>
              <a:ext cx="531722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Missione 4 </a:t>
              </a:r>
              <a:r>
                <a:rPr kumimoji="0" lang="en-GB" sz="1400" b="1" i="0" u="none" strike="noStrike" kern="1200" cap="none" spc="0" normalizeH="0" baseline="0" noProof="0">
                  <a:ln>
                    <a:noFill/>
                  </a:ln>
                  <a:solidFill>
                    <a:prstClr val="white">
                      <a:alpha val="50000"/>
                    </a:prstClr>
                  </a:solidFill>
                  <a:effectLst/>
                  <a:uLnTx/>
                  <a:uFillTx/>
                  <a:latin typeface="Titillium" pitchFamily="2" charset="77"/>
                  <a:ea typeface="+mn-ea"/>
                  <a:cs typeface="+mn-cs"/>
                </a:rPr>
                <a:t>• Istruzione e Ricerca </a:t>
              </a:r>
              <a:endParaRPr kumimoji="0" lang="en-GB"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21" name="CasellaDiTesto 20">
              <a:extLst>
                <a:ext uri="{FF2B5EF4-FFF2-40B4-BE49-F238E27FC236}">
                  <a16:creationId xmlns:a16="http://schemas.microsoft.com/office/drawing/2014/main" id="{BEA43F6E-826B-9A37-29C6-323718BDCD39}"/>
                </a:ext>
              </a:extLst>
            </p:cNvPr>
            <p:cNvSpPr txBox="1"/>
            <p:nvPr/>
          </p:nvSpPr>
          <p:spPr>
            <a:xfrm>
              <a:off x="467555" y="6530753"/>
              <a:ext cx="7919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Titillium Web" pitchFamily="2" charset="77"/>
                  <a:ea typeface="+mn-ea"/>
                  <a:cs typeface="+mn-cs"/>
                </a:rPr>
                <a:t>ICSC Italian Research Center on High-Performance Computing, Big Data and Quantum Computing</a:t>
              </a:r>
            </a:p>
          </p:txBody>
        </p:sp>
      </p:grpSp>
    </p:spTree>
    <p:extLst>
      <p:ext uri="{BB962C8B-B14F-4D97-AF65-F5344CB8AC3E}">
        <p14:creationId xmlns:p14="http://schemas.microsoft.com/office/powerpoint/2010/main" val="9715553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118" y="550923"/>
            <a:ext cx="11424724" cy="685368"/>
          </a:xfrm>
          <a:prstGeom prst="rect">
            <a:avLst/>
          </a:prstGeom>
        </p:spPr>
        <p:txBody>
          <a:bodyPr vert="horz" wrap="square" lIns="0" tIns="15355" rIns="0" bIns="0" rtlCol="0">
            <a:spAutoFit/>
          </a:bodyPr>
          <a:lstStyle/>
          <a:p>
            <a:pPr marL="1439585">
              <a:spcBef>
                <a:spcPts val="121"/>
              </a:spcBef>
            </a:pPr>
            <a:r>
              <a:rPr dirty="0"/>
              <a:t>The</a:t>
            </a:r>
            <a:r>
              <a:rPr spc="-157" dirty="0"/>
              <a:t> </a:t>
            </a:r>
            <a:r>
              <a:rPr spc="-12" dirty="0"/>
              <a:t>“Cloud-</a:t>
            </a:r>
            <a:r>
              <a:rPr spc="-24" dirty="0"/>
              <a:t>Data</a:t>
            </a:r>
            <a:r>
              <a:rPr spc="-151" dirty="0"/>
              <a:t> </a:t>
            </a:r>
            <a:r>
              <a:rPr spc="-48" dirty="0"/>
              <a:t>lake”</a:t>
            </a:r>
            <a:r>
              <a:rPr spc="-151" dirty="0"/>
              <a:t> </a:t>
            </a:r>
            <a:r>
              <a:rPr spc="-12" dirty="0"/>
              <a:t>model</a:t>
            </a:r>
          </a:p>
        </p:txBody>
      </p:sp>
      <p:sp>
        <p:nvSpPr>
          <p:cNvPr id="17" name="object 17"/>
          <p:cNvSpPr txBox="1">
            <a:spLocks noGrp="1"/>
          </p:cNvSpPr>
          <p:nvPr>
            <p:ph type="sldNum" sz="quarter" idx="7"/>
          </p:nvPr>
        </p:nvSpPr>
        <p:spPr>
          <a:xfrm>
            <a:off x="11347420" y="6492819"/>
            <a:ext cx="291748" cy="436017"/>
          </a:xfrm>
          <a:prstGeom prst="rect">
            <a:avLst/>
          </a:prstGeom>
        </p:spPr>
        <p:txBody>
          <a:bodyPr vert="horz" wrap="square" lIns="0" tIns="0" rIns="0" bIns="0" rtlCol="0">
            <a:spAutoFit/>
          </a:bodyPr>
          <a:lstStyle>
            <a:defPPr>
              <a:defRPr lang="it-IT"/>
            </a:defPPr>
            <a:lvl1pPr marL="0" algn="l" defTabSz="914400" rtl="0" eaLnBrk="1" latinLnBrk="0" hangingPunct="1">
              <a:defRPr sz="1451" b="0" i="0" kern="1200">
                <a:solidFill>
                  <a:srgbClr val="004485"/>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067" defTabSz="1105601">
              <a:lnSpc>
                <a:spcPts val="1705"/>
              </a:lnSpc>
            </a:pPr>
            <a:fld id="{81D60167-4931-47E6-BA6A-407CBD079E47}" type="slidenum">
              <a:rPr lang="it-IT" spc="-30" smtClean="0"/>
              <a:pPr marL="46067" defTabSz="1105601">
                <a:lnSpc>
                  <a:spcPts val="1705"/>
                </a:lnSpc>
              </a:pPr>
              <a:t>88</a:t>
            </a:fld>
            <a:endParaRPr kern="0" spc="-30" dirty="0"/>
          </a:p>
        </p:txBody>
      </p:sp>
      <p:sp>
        <p:nvSpPr>
          <p:cNvPr id="3" name="object 3"/>
          <p:cNvSpPr txBox="1"/>
          <p:nvPr/>
        </p:nvSpPr>
        <p:spPr>
          <a:xfrm>
            <a:off x="824711" y="1368885"/>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4" name="object 4"/>
          <p:cNvSpPr txBox="1"/>
          <p:nvPr/>
        </p:nvSpPr>
        <p:spPr>
          <a:xfrm>
            <a:off x="1216006" y="1244400"/>
            <a:ext cx="9484117" cy="1167761"/>
          </a:xfrm>
          <a:prstGeom prst="rect">
            <a:avLst/>
          </a:prstGeom>
        </p:spPr>
        <p:txBody>
          <a:bodyPr vert="horz" wrap="square" lIns="0" tIns="76776" rIns="0" bIns="0" rtlCol="0">
            <a:spAutoFit/>
          </a:bodyPr>
          <a:lstStyle/>
          <a:p>
            <a:pPr marL="15356" marR="6142" defTabSz="1105601">
              <a:lnSpc>
                <a:spcPts val="2418"/>
              </a:lnSpc>
              <a:spcBef>
                <a:spcPts val="605"/>
              </a:spcBef>
            </a:pPr>
            <a:r>
              <a:rPr sz="2418" kern="0" dirty="0">
                <a:solidFill>
                  <a:srgbClr val="004485"/>
                </a:solidFill>
                <a:latin typeface="Calibri"/>
                <a:cs typeface="Calibri"/>
              </a:rPr>
              <a:t>It</a:t>
            </a:r>
            <a:r>
              <a:rPr sz="2418" kern="0" spc="-18" dirty="0">
                <a:solidFill>
                  <a:srgbClr val="004485"/>
                </a:solidFill>
                <a:latin typeface="Calibri"/>
                <a:cs typeface="Calibri"/>
              </a:rPr>
              <a:t> </a:t>
            </a:r>
            <a:r>
              <a:rPr sz="2418" kern="0" dirty="0">
                <a:solidFill>
                  <a:srgbClr val="004485"/>
                </a:solidFill>
                <a:latin typeface="Calibri"/>
                <a:cs typeface="Calibri"/>
              </a:rPr>
              <a:t>is</a:t>
            </a:r>
            <a:r>
              <a:rPr sz="2418" kern="0" spc="-18" dirty="0">
                <a:solidFill>
                  <a:srgbClr val="004485"/>
                </a:solidFill>
                <a:latin typeface="Calibri"/>
                <a:cs typeface="Calibri"/>
              </a:rPr>
              <a:t> </a:t>
            </a:r>
            <a:r>
              <a:rPr sz="2418" kern="0" dirty="0">
                <a:solidFill>
                  <a:srgbClr val="004485"/>
                </a:solidFill>
                <a:latin typeface="Calibri"/>
                <a:cs typeface="Calibri"/>
              </a:rPr>
              <a:t>the</a:t>
            </a:r>
            <a:r>
              <a:rPr sz="2418" kern="0" spc="-12" dirty="0">
                <a:solidFill>
                  <a:srgbClr val="004485"/>
                </a:solidFill>
                <a:latin typeface="Calibri"/>
                <a:cs typeface="Calibri"/>
              </a:rPr>
              <a:t> </a:t>
            </a:r>
            <a:r>
              <a:rPr sz="2418" kern="0" dirty="0">
                <a:solidFill>
                  <a:srgbClr val="004485"/>
                </a:solidFill>
                <a:latin typeface="Calibri"/>
                <a:cs typeface="Calibri"/>
              </a:rPr>
              <a:t>evolution</a:t>
            </a:r>
            <a:r>
              <a:rPr sz="2418" kern="0" spc="-12" dirty="0">
                <a:solidFill>
                  <a:srgbClr val="004485"/>
                </a:solidFill>
                <a:latin typeface="Calibri"/>
                <a:cs typeface="Calibri"/>
              </a:rPr>
              <a:t> </a:t>
            </a:r>
            <a:r>
              <a:rPr sz="2418" kern="0" dirty="0">
                <a:solidFill>
                  <a:srgbClr val="004485"/>
                </a:solidFill>
                <a:latin typeface="Calibri"/>
                <a:cs typeface="Calibri"/>
              </a:rPr>
              <a:t>of</a:t>
            </a:r>
            <a:r>
              <a:rPr sz="2418" kern="0" spc="-12" dirty="0">
                <a:solidFill>
                  <a:srgbClr val="004485"/>
                </a:solidFill>
                <a:latin typeface="Calibri"/>
                <a:cs typeface="Calibri"/>
              </a:rPr>
              <a:t> </a:t>
            </a:r>
            <a:r>
              <a:rPr sz="2418" kern="0" dirty="0">
                <a:solidFill>
                  <a:srgbClr val="004485"/>
                </a:solidFill>
                <a:latin typeface="Calibri"/>
                <a:cs typeface="Calibri"/>
              </a:rPr>
              <a:t>the</a:t>
            </a:r>
            <a:r>
              <a:rPr sz="2418" kern="0" spc="-6" dirty="0">
                <a:solidFill>
                  <a:srgbClr val="004485"/>
                </a:solidFill>
                <a:latin typeface="Calibri"/>
                <a:cs typeface="Calibri"/>
              </a:rPr>
              <a:t> </a:t>
            </a:r>
            <a:r>
              <a:rPr sz="2418" kern="0" dirty="0">
                <a:solidFill>
                  <a:srgbClr val="004485"/>
                </a:solidFill>
                <a:latin typeface="Calibri"/>
                <a:cs typeface="Calibri"/>
              </a:rPr>
              <a:t>computing</a:t>
            </a:r>
            <a:r>
              <a:rPr sz="2418" kern="0" spc="-6" dirty="0">
                <a:solidFill>
                  <a:srgbClr val="004485"/>
                </a:solidFill>
                <a:latin typeface="Calibri"/>
                <a:cs typeface="Calibri"/>
              </a:rPr>
              <a:t> </a:t>
            </a:r>
            <a:r>
              <a:rPr sz="2418" kern="0" spc="-12" dirty="0">
                <a:solidFill>
                  <a:srgbClr val="004485"/>
                </a:solidFill>
                <a:latin typeface="Calibri"/>
                <a:cs typeface="Calibri"/>
              </a:rPr>
              <a:t>infrastructure </a:t>
            </a:r>
            <a:r>
              <a:rPr sz="2418" kern="0" dirty="0">
                <a:solidFill>
                  <a:srgbClr val="004485"/>
                </a:solidFill>
                <a:latin typeface="Calibri"/>
                <a:cs typeface="Calibri"/>
              </a:rPr>
              <a:t>for</a:t>
            </a:r>
            <a:r>
              <a:rPr sz="2418" kern="0" spc="-24" dirty="0">
                <a:solidFill>
                  <a:srgbClr val="004485"/>
                </a:solidFill>
                <a:latin typeface="Calibri"/>
                <a:cs typeface="Calibri"/>
              </a:rPr>
              <a:t> </a:t>
            </a:r>
            <a:r>
              <a:rPr sz="2418" kern="0" dirty="0">
                <a:solidFill>
                  <a:srgbClr val="004485"/>
                </a:solidFill>
                <a:latin typeface="Calibri"/>
                <a:cs typeface="Calibri"/>
              </a:rPr>
              <a:t>both</a:t>
            </a:r>
            <a:r>
              <a:rPr sz="2418" kern="0" spc="-18" dirty="0">
                <a:solidFill>
                  <a:srgbClr val="004485"/>
                </a:solidFill>
                <a:latin typeface="Calibri"/>
                <a:cs typeface="Calibri"/>
              </a:rPr>
              <a:t> </a:t>
            </a:r>
            <a:r>
              <a:rPr sz="2418" kern="0" dirty="0">
                <a:solidFill>
                  <a:srgbClr val="004485"/>
                </a:solidFill>
                <a:latin typeface="Calibri"/>
                <a:cs typeface="Calibri"/>
              </a:rPr>
              <a:t>Hep</a:t>
            </a:r>
            <a:r>
              <a:rPr sz="2418" kern="0" spc="-6" dirty="0">
                <a:solidFill>
                  <a:srgbClr val="004485"/>
                </a:solidFill>
                <a:latin typeface="Calibri"/>
                <a:cs typeface="Calibri"/>
              </a:rPr>
              <a:t> </a:t>
            </a:r>
            <a:r>
              <a:rPr sz="2418" kern="0" dirty="0">
                <a:solidFill>
                  <a:srgbClr val="004485"/>
                </a:solidFill>
                <a:latin typeface="Calibri"/>
                <a:cs typeface="Calibri"/>
              </a:rPr>
              <a:t>and</a:t>
            </a:r>
            <a:r>
              <a:rPr sz="2418" kern="0" spc="-12" dirty="0">
                <a:solidFill>
                  <a:srgbClr val="004485"/>
                </a:solidFill>
                <a:latin typeface="Calibri"/>
                <a:cs typeface="Calibri"/>
              </a:rPr>
              <a:t> </a:t>
            </a:r>
            <a:r>
              <a:rPr sz="2418" kern="0" dirty="0">
                <a:solidFill>
                  <a:srgbClr val="004485"/>
                </a:solidFill>
                <a:latin typeface="Calibri"/>
                <a:cs typeface="Calibri"/>
              </a:rPr>
              <a:t>not</a:t>
            </a:r>
            <a:r>
              <a:rPr sz="2418" kern="0" spc="-24" dirty="0">
                <a:solidFill>
                  <a:srgbClr val="004485"/>
                </a:solidFill>
                <a:latin typeface="Calibri"/>
                <a:cs typeface="Calibri"/>
              </a:rPr>
              <a:t> </a:t>
            </a:r>
            <a:r>
              <a:rPr sz="2418" kern="0" spc="-30" dirty="0">
                <a:solidFill>
                  <a:srgbClr val="004485"/>
                </a:solidFill>
                <a:latin typeface="Calibri"/>
                <a:cs typeface="Calibri"/>
              </a:rPr>
              <a:t>Hep </a:t>
            </a:r>
            <a:r>
              <a:rPr sz="2418" kern="0" spc="-12" dirty="0">
                <a:solidFill>
                  <a:srgbClr val="004485"/>
                </a:solidFill>
                <a:latin typeface="Calibri"/>
                <a:cs typeface="Calibri"/>
              </a:rPr>
              <a:t>experiments.</a:t>
            </a:r>
            <a:endParaRPr sz="2418" kern="0">
              <a:solidFill>
                <a:sysClr val="windowText" lastClr="000000"/>
              </a:solidFill>
              <a:latin typeface="Calibri"/>
              <a:cs typeface="Calibri"/>
            </a:endParaRPr>
          </a:p>
          <a:p>
            <a:pPr marL="15356" defTabSz="1105601">
              <a:spcBef>
                <a:spcPts val="810"/>
              </a:spcBef>
            </a:pPr>
            <a:r>
              <a:rPr sz="2418" kern="0" dirty="0">
                <a:solidFill>
                  <a:srgbClr val="004485"/>
                </a:solidFill>
                <a:latin typeface="Calibri"/>
                <a:cs typeface="Calibri"/>
              </a:rPr>
              <a:t>Resources</a:t>
            </a:r>
            <a:r>
              <a:rPr sz="2418" kern="0" spc="-48" dirty="0">
                <a:solidFill>
                  <a:srgbClr val="004485"/>
                </a:solidFill>
                <a:latin typeface="Calibri"/>
                <a:cs typeface="Calibri"/>
              </a:rPr>
              <a:t> </a:t>
            </a:r>
            <a:r>
              <a:rPr sz="2418" kern="0" dirty="0">
                <a:solidFill>
                  <a:srgbClr val="004485"/>
                </a:solidFill>
                <a:latin typeface="Calibri"/>
                <a:cs typeface="Calibri"/>
              </a:rPr>
              <a:t>no</a:t>
            </a:r>
            <a:r>
              <a:rPr sz="2418" kern="0" spc="-42" dirty="0">
                <a:solidFill>
                  <a:srgbClr val="004485"/>
                </a:solidFill>
                <a:latin typeface="Calibri"/>
                <a:cs typeface="Calibri"/>
              </a:rPr>
              <a:t> </a:t>
            </a:r>
            <a:r>
              <a:rPr sz="2418" kern="0" dirty="0">
                <a:solidFill>
                  <a:srgbClr val="004485"/>
                </a:solidFill>
                <a:latin typeface="Calibri"/>
                <a:cs typeface="Calibri"/>
              </a:rPr>
              <a:t>longer</a:t>
            </a:r>
            <a:r>
              <a:rPr sz="2418" kern="0" spc="-48" dirty="0">
                <a:solidFill>
                  <a:srgbClr val="004485"/>
                </a:solidFill>
                <a:latin typeface="Calibri"/>
                <a:cs typeface="Calibri"/>
              </a:rPr>
              <a:t> </a:t>
            </a:r>
            <a:r>
              <a:rPr sz="2418" kern="0" dirty="0">
                <a:solidFill>
                  <a:srgbClr val="004485"/>
                </a:solidFill>
                <a:latin typeface="Calibri"/>
                <a:cs typeface="Calibri"/>
              </a:rPr>
              <a:t>provisioned</a:t>
            </a:r>
            <a:r>
              <a:rPr sz="2418" kern="0" spc="-42" dirty="0">
                <a:solidFill>
                  <a:srgbClr val="004485"/>
                </a:solidFill>
                <a:latin typeface="Calibri"/>
                <a:cs typeface="Calibri"/>
              </a:rPr>
              <a:t> </a:t>
            </a:r>
            <a:r>
              <a:rPr sz="2418" kern="0" dirty="0">
                <a:solidFill>
                  <a:srgbClr val="004485"/>
                </a:solidFill>
                <a:latin typeface="Calibri"/>
                <a:cs typeface="Calibri"/>
              </a:rPr>
              <a:t>only</a:t>
            </a:r>
            <a:r>
              <a:rPr sz="2418" kern="0" spc="-42" dirty="0">
                <a:solidFill>
                  <a:srgbClr val="004485"/>
                </a:solidFill>
                <a:latin typeface="Calibri"/>
                <a:cs typeface="Calibri"/>
              </a:rPr>
              <a:t> </a:t>
            </a:r>
            <a:r>
              <a:rPr sz="2418" kern="0" dirty="0">
                <a:solidFill>
                  <a:srgbClr val="004485"/>
                </a:solidFill>
                <a:latin typeface="Calibri"/>
                <a:cs typeface="Calibri"/>
              </a:rPr>
              <a:t>through</a:t>
            </a:r>
            <a:r>
              <a:rPr sz="2418" kern="0" spc="-36" dirty="0">
                <a:solidFill>
                  <a:srgbClr val="004485"/>
                </a:solidFill>
                <a:latin typeface="Calibri"/>
                <a:cs typeface="Calibri"/>
              </a:rPr>
              <a:t> </a:t>
            </a:r>
            <a:r>
              <a:rPr sz="2418" kern="0" dirty="0">
                <a:solidFill>
                  <a:srgbClr val="004485"/>
                </a:solidFill>
                <a:latin typeface="Calibri"/>
                <a:cs typeface="Calibri"/>
              </a:rPr>
              <a:t>dedicated</a:t>
            </a:r>
            <a:r>
              <a:rPr sz="2418" kern="0" spc="-42" dirty="0">
                <a:solidFill>
                  <a:srgbClr val="004485"/>
                </a:solidFill>
                <a:latin typeface="Calibri"/>
                <a:cs typeface="Calibri"/>
              </a:rPr>
              <a:t> </a:t>
            </a:r>
            <a:r>
              <a:rPr sz="2418" kern="0" dirty="0">
                <a:solidFill>
                  <a:srgbClr val="004485"/>
                </a:solidFill>
                <a:latin typeface="Calibri"/>
                <a:cs typeface="Calibri"/>
              </a:rPr>
              <a:t>grid</a:t>
            </a:r>
            <a:r>
              <a:rPr sz="2418" kern="0" spc="-36" dirty="0">
                <a:solidFill>
                  <a:srgbClr val="004485"/>
                </a:solidFill>
                <a:latin typeface="Calibri"/>
                <a:cs typeface="Calibri"/>
              </a:rPr>
              <a:t> </a:t>
            </a:r>
            <a:r>
              <a:rPr sz="2418" kern="0" spc="-12" dirty="0">
                <a:solidFill>
                  <a:srgbClr val="004485"/>
                </a:solidFill>
                <a:latin typeface="Calibri"/>
                <a:cs typeface="Calibri"/>
              </a:rPr>
              <a:t>sites</a:t>
            </a:r>
            <a:endParaRPr sz="2418" kern="0">
              <a:solidFill>
                <a:sysClr val="windowText" lastClr="000000"/>
              </a:solidFill>
              <a:latin typeface="Calibri"/>
              <a:cs typeface="Calibri"/>
            </a:endParaRPr>
          </a:p>
        </p:txBody>
      </p:sp>
      <p:sp>
        <p:nvSpPr>
          <p:cNvPr id="5" name="object 5"/>
          <p:cNvSpPr txBox="1"/>
          <p:nvPr/>
        </p:nvSpPr>
        <p:spPr>
          <a:xfrm>
            <a:off x="824711" y="2147575"/>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6" name="object 6"/>
          <p:cNvSpPr txBox="1"/>
          <p:nvPr/>
        </p:nvSpPr>
        <p:spPr>
          <a:xfrm>
            <a:off x="1348321" y="2517989"/>
            <a:ext cx="145874" cy="266664"/>
          </a:xfrm>
          <a:prstGeom prst="rect">
            <a:avLst/>
          </a:prstGeom>
        </p:spPr>
        <p:txBody>
          <a:bodyPr vert="horz" wrap="square" lIns="0" tIns="15355" rIns="0" bIns="0" rtlCol="0">
            <a:spAutoFit/>
          </a:bodyPr>
          <a:lstStyle/>
          <a:p>
            <a:pPr marL="15356" defTabSz="1105601">
              <a:spcBef>
                <a:spcPts val="121"/>
              </a:spcBef>
            </a:pPr>
            <a:r>
              <a:rPr sz="1632" kern="0" spc="-6" dirty="0">
                <a:solidFill>
                  <a:sysClr val="windowText" lastClr="000000"/>
                </a:solidFill>
                <a:latin typeface="Arial"/>
                <a:cs typeface="Arial"/>
              </a:rPr>
              <a:t>–</a:t>
            </a:r>
            <a:endParaRPr sz="1632" kern="0">
              <a:solidFill>
                <a:sysClr val="windowText" lastClr="000000"/>
              </a:solidFill>
              <a:latin typeface="Arial"/>
              <a:cs typeface="Arial"/>
            </a:endParaRPr>
          </a:p>
        </p:txBody>
      </p:sp>
      <p:sp>
        <p:nvSpPr>
          <p:cNvPr id="7" name="object 7"/>
          <p:cNvSpPr txBox="1"/>
          <p:nvPr/>
        </p:nvSpPr>
        <p:spPr>
          <a:xfrm>
            <a:off x="1739633" y="2468361"/>
            <a:ext cx="9504846" cy="637108"/>
          </a:xfrm>
          <a:prstGeom prst="rect">
            <a:avLst/>
          </a:prstGeom>
        </p:spPr>
        <p:txBody>
          <a:bodyPr vert="horz" wrap="square" lIns="0" tIns="69098" rIns="0" bIns="0" rtlCol="0">
            <a:spAutoFit/>
          </a:bodyPr>
          <a:lstStyle/>
          <a:p>
            <a:pPr marL="15356" marR="6142" defTabSz="1105601">
              <a:lnSpc>
                <a:spcPts val="2188"/>
              </a:lnSpc>
              <a:spcBef>
                <a:spcPts val="544"/>
              </a:spcBef>
            </a:pPr>
            <a:r>
              <a:rPr sz="2176" kern="0" dirty="0">
                <a:solidFill>
                  <a:srgbClr val="0066CC"/>
                </a:solidFill>
                <a:latin typeface="Calibri"/>
                <a:cs typeface="Calibri"/>
              </a:rPr>
              <a:t>inclusion</a:t>
            </a:r>
            <a:r>
              <a:rPr sz="2176" kern="0" spc="-54" dirty="0">
                <a:solidFill>
                  <a:srgbClr val="0066CC"/>
                </a:solidFill>
                <a:latin typeface="Calibri"/>
                <a:cs typeface="Calibri"/>
              </a:rPr>
              <a:t> </a:t>
            </a:r>
            <a:r>
              <a:rPr sz="2176" kern="0" dirty="0">
                <a:solidFill>
                  <a:srgbClr val="0066CC"/>
                </a:solidFill>
                <a:latin typeface="Calibri"/>
                <a:cs typeface="Calibri"/>
              </a:rPr>
              <a:t>of</a:t>
            </a:r>
            <a:r>
              <a:rPr sz="2176" kern="0" spc="-30" dirty="0">
                <a:solidFill>
                  <a:srgbClr val="0066CC"/>
                </a:solidFill>
                <a:latin typeface="Calibri"/>
                <a:cs typeface="Calibri"/>
              </a:rPr>
              <a:t> </a:t>
            </a:r>
            <a:r>
              <a:rPr sz="2176" kern="0" dirty="0">
                <a:solidFill>
                  <a:srgbClr val="0066CC"/>
                </a:solidFill>
                <a:latin typeface="Calibri"/>
                <a:cs typeface="Calibri"/>
              </a:rPr>
              <a:t>HPC</a:t>
            </a:r>
            <a:r>
              <a:rPr sz="2176" kern="0" spc="-36" dirty="0">
                <a:solidFill>
                  <a:srgbClr val="0066CC"/>
                </a:solidFill>
                <a:latin typeface="Calibri"/>
                <a:cs typeface="Calibri"/>
              </a:rPr>
              <a:t> </a:t>
            </a:r>
            <a:r>
              <a:rPr sz="2176" kern="0" dirty="0">
                <a:solidFill>
                  <a:srgbClr val="0066CC"/>
                </a:solidFill>
                <a:latin typeface="Calibri"/>
                <a:cs typeface="Calibri"/>
              </a:rPr>
              <a:t>systems</a:t>
            </a:r>
            <a:r>
              <a:rPr sz="2176" kern="0" spc="-36" dirty="0">
                <a:solidFill>
                  <a:srgbClr val="0066CC"/>
                </a:solidFill>
                <a:latin typeface="Calibri"/>
                <a:cs typeface="Calibri"/>
              </a:rPr>
              <a:t> </a:t>
            </a:r>
            <a:r>
              <a:rPr sz="2176" kern="0" dirty="0">
                <a:solidFill>
                  <a:srgbClr val="0066CC"/>
                </a:solidFill>
                <a:latin typeface="Calibri"/>
                <a:cs typeface="Calibri"/>
              </a:rPr>
              <a:t>and</a:t>
            </a:r>
            <a:r>
              <a:rPr sz="2176" kern="0" spc="-42" dirty="0">
                <a:solidFill>
                  <a:srgbClr val="0066CC"/>
                </a:solidFill>
                <a:latin typeface="Calibri"/>
                <a:cs typeface="Calibri"/>
              </a:rPr>
              <a:t> </a:t>
            </a:r>
            <a:r>
              <a:rPr sz="2176" kern="0" dirty="0">
                <a:solidFill>
                  <a:srgbClr val="0066CC"/>
                </a:solidFill>
                <a:latin typeface="Calibri"/>
                <a:cs typeface="Calibri"/>
              </a:rPr>
              <a:t>commercial</a:t>
            </a:r>
            <a:r>
              <a:rPr sz="2176" kern="0" spc="-36" dirty="0">
                <a:solidFill>
                  <a:srgbClr val="0066CC"/>
                </a:solidFill>
                <a:latin typeface="Calibri"/>
                <a:cs typeface="Calibri"/>
              </a:rPr>
              <a:t> </a:t>
            </a:r>
            <a:r>
              <a:rPr sz="2176" kern="0" dirty="0">
                <a:solidFill>
                  <a:srgbClr val="0066CC"/>
                </a:solidFill>
                <a:latin typeface="Calibri"/>
                <a:cs typeface="Calibri"/>
              </a:rPr>
              <a:t>clouds</a:t>
            </a:r>
            <a:r>
              <a:rPr sz="2176" kern="0" spc="-36" dirty="0">
                <a:solidFill>
                  <a:srgbClr val="0066CC"/>
                </a:solidFill>
                <a:latin typeface="Calibri"/>
                <a:cs typeface="Calibri"/>
              </a:rPr>
              <a:t> </a:t>
            </a:r>
            <a:r>
              <a:rPr sz="2176" kern="0" dirty="0">
                <a:solidFill>
                  <a:srgbClr val="0066CC"/>
                </a:solidFill>
                <a:latin typeface="Calibri"/>
                <a:cs typeface="Calibri"/>
              </a:rPr>
              <a:t>as</a:t>
            </a:r>
            <a:r>
              <a:rPr sz="2176" kern="0" spc="-42" dirty="0">
                <a:solidFill>
                  <a:srgbClr val="0066CC"/>
                </a:solidFill>
                <a:latin typeface="Calibri"/>
                <a:cs typeface="Calibri"/>
              </a:rPr>
              <a:t> </a:t>
            </a:r>
            <a:r>
              <a:rPr sz="2176" kern="0" dirty="0">
                <a:solidFill>
                  <a:srgbClr val="0066CC"/>
                </a:solidFill>
                <a:latin typeface="Calibri"/>
                <a:cs typeface="Calibri"/>
              </a:rPr>
              <a:t>part</a:t>
            </a:r>
            <a:r>
              <a:rPr sz="2176" kern="0" spc="-36" dirty="0">
                <a:solidFill>
                  <a:srgbClr val="0066CC"/>
                </a:solidFill>
                <a:latin typeface="Calibri"/>
                <a:cs typeface="Calibri"/>
              </a:rPr>
              <a:t> </a:t>
            </a:r>
            <a:r>
              <a:rPr sz="2176" kern="0" dirty="0">
                <a:solidFill>
                  <a:srgbClr val="0066CC"/>
                </a:solidFill>
                <a:latin typeface="Calibri"/>
                <a:cs typeface="Calibri"/>
              </a:rPr>
              <a:t>of</a:t>
            </a:r>
            <a:r>
              <a:rPr sz="2176" kern="0" spc="-36" dirty="0">
                <a:solidFill>
                  <a:srgbClr val="0066CC"/>
                </a:solidFill>
                <a:latin typeface="Calibri"/>
                <a:cs typeface="Calibri"/>
              </a:rPr>
              <a:t> </a:t>
            </a:r>
            <a:r>
              <a:rPr sz="2176" kern="0" dirty="0">
                <a:solidFill>
                  <a:srgbClr val="0066CC"/>
                </a:solidFill>
                <a:latin typeface="Calibri"/>
                <a:cs typeface="Calibri"/>
              </a:rPr>
              <a:t>the</a:t>
            </a:r>
            <a:r>
              <a:rPr sz="2176" kern="0" spc="-30" dirty="0">
                <a:solidFill>
                  <a:srgbClr val="0066CC"/>
                </a:solidFill>
                <a:latin typeface="Calibri"/>
                <a:cs typeface="Calibri"/>
              </a:rPr>
              <a:t> </a:t>
            </a:r>
            <a:r>
              <a:rPr sz="2176" kern="0" dirty="0">
                <a:solidFill>
                  <a:srgbClr val="0066CC"/>
                </a:solidFill>
                <a:latin typeface="Calibri"/>
                <a:cs typeface="Calibri"/>
              </a:rPr>
              <a:t>resources</a:t>
            </a:r>
            <a:r>
              <a:rPr sz="2176" kern="0" spc="-30" dirty="0">
                <a:solidFill>
                  <a:srgbClr val="0066CC"/>
                </a:solidFill>
                <a:latin typeface="Calibri"/>
                <a:cs typeface="Calibri"/>
              </a:rPr>
              <a:t> </a:t>
            </a:r>
            <a:r>
              <a:rPr sz="2176" kern="0" dirty="0">
                <a:solidFill>
                  <a:srgbClr val="0066CC"/>
                </a:solidFill>
                <a:latin typeface="Calibri"/>
                <a:cs typeface="Calibri"/>
              </a:rPr>
              <a:t>we</a:t>
            </a:r>
            <a:r>
              <a:rPr sz="2176" kern="0" spc="-30" dirty="0">
                <a:solidFill>
                  <a:srgbClr val="0066CC"/>
                </a:solidFill>
                <a:latin typeface="Calibri"/>
                <a:cs typeface="Calibri"/>
              </a:rPr>
              <a:t> </a:t>
            </a:r>
            <a:r>
              <a:rPr sz="2176" kern="0" dirty="0">
                <a:solidFill>
                  <a:srgbClr val="0066CC"/>
                </a:solidFill>
                <a:latin typeface="Calibri"/>
                <a:cs typeface="Calibri"/>
              </a:rPr>
              <a:t>must</a:t>
            </a:r>
            <a:r>
              <a:rPr sz="2176" kern="0" spc="-36" dirty="0">
                <a:solidFill>
                  <a:srgbClr val="0066CC"/>
                </a:solidFill>
                <a:latin typeface="Calibri"/>
                <a:cs typeface="Calibri"/>
              </a:rPr>
              <a:t> </a:t>
            </a:r>
            <a:r>
              <a:rPr sz="2176" kern="0" spc="-30" dirty="0">
                <a:solidFill>
                  <a:srgbClr val="0066CC"/>
                </a:solidFill>
                <a:latin typeface="Calibri"/>
                <a:cs typeface="Calibri"/>
              </a:rPr>
              <a:t>be </a:t>
            </a:r>
            <a:r>
              <a:rPr sz="2176" kern="0" dirty="0">
                <a:solidFill>
                  <a:srgbClr val="0066CC"/>
                </a:solidFill>
                <a:latin typeface="Calibri"/>
                <a:cs typeface="Calibri"/>
              </a:rPr>
              <a:t>able</a:t>
            </a:r>
            <a:r>
              <a:rPr sz="2176" kern="0" spc="-60" dirty="0">
                <a:solidFill>
                  <a:srgbClr val="0066CC"/>
                </a:solidFill>
                <a:latin typeface="Calibri"/>
                <a:cs typeface="Calibri"/>
              </a:rPr>
              <a:t> </a:t>
            </a:r>
            <a:r>
              <a:rPr sz="2176" kern="0" dirty="0">
                <a:solidFill>
                  <a:srgbClr val="0066CC"/>
                </a:solidFill>
                <a:latin typeface="Calibri"/>
                <a:cs typeface="Calibri"/>
              </a:rPr>
              <a:t>to</a:t>
            </a:r>
            <a:r>
              <a:rPr sz="2176" kern="0" spc="-42" dirty="0">
                <a:solidFill>
                  <a:srgbClr val="0066CC"/>
                </a:solidFill>
                <a:latin typeface="Calibri"/>
                <a:cs typeface="Calibri"/>
              </a:rPr>
              <a:t> </a:t>
            </a:r>
            <a:r>
              <a:rPr sz="2176" kern="0" dirty="0">
                <a:solidFill>
                  <a:srgbClr val="0066CC"/>
                </a:solidFill>
                <a:latin typeface="Calibri"/>
                <a:cs typeface="Calibri"/>
              </a:rPr>
              <a:t>take</a:t>
            </a:r>
            <a:r>
              <a:rPr sz="2176" kern="0" spc="-42" dirty="0">
                <a:solidFill>
                  <a:srgbClr val="0066CC"/>
                </a:solidFill>
                <a:latin typeface="Calibri"/>
                <a:cs typeface="Calibri"/>
              </a:rPr>
              <a:t> </a:t>
            </a:r>
            <a:r>
              <a:rPr sz="2176" kern="0" spc="-12" dirty="0">
                <a:solidFill>
                  <a:srgbClr val="0066CC"/>
                </a:solidFill>
                <a:latin typeface="Calibri"/>
                <a:cs typeface="Calibri"/>
              </a:rPr>
              <a:t>advantage</a:t>
            </a:r>
            <a:r>
              <a:rPr sz="2176" kern="0" spc="-42" dirty="0">
                <a:solidFill>
                  <a:srgbClr val="0066CC"/>
                </a:solidFill>
                <a:latin typeface="Calibri"/>
                <a:cs typeface="Calibri"/>
              </a:rPr>
              <a:t> </a:t>
            </a:r>
            <a:r>
              <a:rPr sz="2176" kern="0" spc="-30" dirty="0">
                <a:solidFill>
                  <a:srgbClr val="0066CC"/>
                </a:solidFill>
                <a:latin typeface="Calibri"/>
                <a:cs typeface="Calibri"/>
              </a:rPr>
              <a:t>of</a:t>
            </a:r>
            <a:endParaRPr sz="2176" kern="0">
              <a:solidFill>
                <a:sysClr val="windowText" lastClr="000000"/>
              </a:solidFill>
              <a:latin typeface="Calibri"/>
              <a:cs typeface="Calibri"/>
            </a:endParaRPr>
          </a:p>
        </p:txBody>
      </p:sp>
      <p:sp>
        <p:nvSpPr>
          <p:cNvPr id="8" name="object 8"/>
          <p:cNvSpPr txBox="1"/>
          <p:nvPr/>
        </p:nvSpPr>
        <p:spPr>
          <a:xfrm>
            <a:off x="1913300" y="3227459"/>
            <a:ext cx="112860" cy="138760"/>
          </a:xfrm>
          <a:prstGeom prst="rect">
            <a:avLst/>
          </a:prstGeom>
        </p:spPr>
        <p:txBody>
          <a:bodyPr vert="horz" wrap="square" lIns="0" tIns="17657" rIns="0" bIns="0" rtlCol="0">
            <a:spAutoFit/>
          </a:bodyPr>
          <a:lstStyle/>
          <a:p>
            <a:pPr marL="15356" defTabSz="1105601">
              <a:spcBef>
                <a:spcPts val="138"/>
              </a:spcBef>
            </a:pPr>
            <a:r>
              <a:rPr sz="786" kern="0" spc="163" dirty="0">
                <a:solidFill>
                  <a:sysClr val="windowText" lastClr="000000"/>
                </a:solidFill>
                <a:latin typeface="Arial"/>
                <a:cs typeface="Arial"/>
              </a:rPr>
              <a:t>●</a:t>
            </a:r>
            <a:endParaRPr sz="786" kern="0">
              <a:solidFill>
                <a:sysClr val="windowText" lastClr="000000"/>
              </a:solidFill>
              <a:latin typeface="Arial"/>
              <a:cs typeface="Arial"/>
            </a:endParaRPr>
          </a:p>
        </p:txBody>
      </p:sp>
      <p:sp>
        <p:nvSpPr>
          <p:cNvPr id="9" name="object 9"/>
          <p:cNvSpPr txBox="1"/>
          <p:nvPr/>
        </p:nvSpPr>
        <p:spPr>
          <a:xfrm>
            <a:off x="2261954" y="3133454"/>
            <a:ext cx="9412715" cy="527405"/>
          </a:xfrm>
          <a:prstGeom prst="rect">
            <a:avLst/>
          </a:prstGeom>
        </p:spPr>
        <p:txBody>
          <a:bodyPr vert="horz" wrap="square" lIns="0" tIns="61421" rIns="0" bIns="0" rtlCol="0">
            <a:spAutoFit/>
          </a:bodyPr>
          <a:lstStyle/>
          <a:p>
            <a:pPr marL="15356" marR="6142" defTabSz="1105601">
              <a:lnSpc>
                <a:spcPts val="1814"/>
              </a:lnSpc>
              <a:spcBef>
                <a:spcPts val="484"/>
              </a:spcBef>
            </a:pPr>
            <a:r>
              <a:rPr sz="1814" kern="0" dirty="0">
                <a:solidFill>
                  <a:srgbClr val="004485"/>
                </a:solidFill>
                <a:latin typeface="Calibri"/>
                <a:cs typeface="Calibri"/>
              </a:rPr>
              <a:t>INFN</a:t>
            </a:r>
            <a:r>
              <a:rPr sz="1814" kern="0" spc="-18" dirty="0">
                <a:solidFill>
                  <a:srgbClr val="004485"/>
                </a:solidFill>
                <a:latin typeface="Calibri"/>
                <a:cs typeface="Calibri"/>
              </a:rPr>
              <a:t> </a:t>
            </a:r>
            <a:r>
              <a:rPr sz="1814" kern="0" dirty="0">
                <a:solidFill>
                  <a:srgbClr val="004485"/>
                </a:solidFill>
                <a:latin typeface="Calibri"/>
                <a:cs typeface="Calibri"/>
              </a:rPr>
              <a:t>already</a:t>
            </a:r>
            <a:r>
              <a:rPr sz="1814" kern="0" spc="-18" dirty="0">
                <a:solidFill>
                  <a:srgbClr val="004485"/>
                </a:solidFill>
                <a:latin typeface="Calibri"/>
                <a:cs typeface="Calibri"/>
              </a:rPr>
              <a:t> </a:t>
            </a:r>
            <a:r>
              <a:rPr sz="1814" kern="0" spc="-12" dirty="0">
                <a:solidFill>
                  <a:srgbClr val="004485"/>
                </a:solidFill>
                <a:latin typeface="Calibri"/>
                <a:cs typeface="Calibri"/>
              </a:rPr>
              <a:t>demonstrated</a:t>
            </a:r>
            <a:r>
              <a:rPr sz="1814" kern="0" spc="-30" dirty="0">
                <a:solidFill>
                  <a:srgbClr val="004485"/>
                </a:solidFill>
                <a:latin typeface="Calibri"/>
                <a:cs typeface="Calibri"/>
              </a:rPr>
              <a:t> </a:t>
            </a:r>
            <a:r>
              <a:rPr sz="1814" kern="0" dirty="0">
                <a:solidFill>
                  <a:srgbClr val="004485"/>
                </a:solidFill>
                <a:latin typeface="Calibri"/>
                <a:cs typeface="Calibri"/>
              </a:rPr>
              <a:t>the</a:t>
            </a:r>
            <a:r>
              <a:rPr sz="1814" kern="0" spc="-24" dirty="0">
                <a:solidFill>
                  <a:srgbClr val="004485"/>
                </a:solidFill>
                <a:latin typeface="Calibri"/>
                <a:cs typeface="Calibri"/>
              </a:rPr>
              <a:t> </a:t>
            </a:r>
            <a:r>
              <a:rPr sz="1814" kern="0" dirty="0">
                <a:solidFill>
                  <a:srgbClr val="004485"/>
                </a:solidFill>
                <a:latin typeface="Calibri"/>
                <a:cs typeface="Calibri"/>
              </a:rPr>
              <a:t>capability</a:t>
            </a:r>
            <a:r>
              <a:rPr sz="1814" kern="0" spc="-12" dirty="0">
                <a:solidFill>
                  <a:srgbClr val="004485"/>
                </a:solidFill>
                <a:latin typeface="Calibri"/>
                <a:cs typeface="Calibri"/>
              </a:rPr>
              <a:t> </a:t>
            </a:r>
            <a:r>
              <a:rPr sz="1814" kern="0" dirty="0">
                <a:solidFill>
                  <a:srgbClr val="004485"/>
                </a:solidFill>
                <a:latin typeface="Calibri"/>
                <a:cs typeface="Calibri"/>
              </a:rPr>
              <a:t>to</a:t>
            </a:r>
            <a:r>
              <a:rPr sz="1814" kern="0" spc="-24" dirty="0">
                <a:solidFill>
                  <a:srgbClr val="004485"/>
                </a:solidFill>
                <a:latin typeface="Calibri"/>
                <a:cs typeface="Calibri"/>
              </a:rPr>
              <a:t> </a:t>
            </a:r>
            <a:r>
              <a:rPr sz="1814" kern="0" spc="-12" dirty="0">
                <a:solidFill>
                  <a:srgbClr val="004485"/>
                </a:solidFill>
                <a:latin typeface="Calibri"/>
                <a:cs typeface="Calibri"/>
              </a:rPr>
              <a:t>execute</a:t>
            </a:r>
            <a:r>
              <a:rPr sz="1814" kern="0" spc="-24" dirty="0">
                <a:solidFill>
                  <a:srgbClr val="004485"/>
                </a:solidFill>
                <a:latin typeface="Calibri"/>
                <a:cs typeface="Calibri"/>
              </a:rPr>
              <a:t> </a:t>
            </a:r>
            <a:r>
              <a:rPr sz="1814" kern="0" dirty="0">
                <a:solidFill>
                  <a:srgbClr val="004485"/>
                </a:solidFill>
                <a:latin typeface="Calibri"/>
                <a:cs typeface="Calibri"/>
              </a:rPr>
              <a:t>LHC</a:t>
            </a:r>
            <a:r>
              <a:rPr sz="1814" kern="0" spc="-24" dirty="0">
                <a:solidFill>
                  <a:srgbClr val="004485"/>
                </a:solidFill>
                <a:latin typeface="Calibri"/>
                <a:cs typeface="Calibri"/>
              </a:rPr>
              <a:t> </a:t>
            </a:r>
            <a:r>
              <a:rPr sz="1814" kern="0" dirty="0">
                <a:solidFill>
                  <a:srgbClr val="004485"/>
                </a:solidFill>
                <a:latin typeface="Calibri"/>
                <a:cs typeface="Calibri"/>
              </a:rPr>
              <a:t>workflows</a:t>
            </a:r>
            <a:r>
              <a:rPr sz="1814" kern="0" spc="-18" dirty="0">
                <a:solidFill>
                  <a:srgbClr val="004485"/>
                </a:solidFill>
                <a:latin typeface="Calibri"/>
                <a:cs typeface="Calibri"/>
              </a:rPr>
              <a:t> </a:t>
            </a:r>
            <a:r>
              <a:rPr sz="1814" kern="0" dirty="0">
                <a:solidFill>
                  <a:srgbClr val="004485"/>
                </a:solidFill>
                <a:latin typeface="Calibri"/>
                <a:cs typeface="Calibri"/>
              </a:rPr>
              <a:t>on</a:t>
            </a:r>
            <a:r>
              <a:rPr sz="1814" kern="0" spc="-12" dirty="0">
                <a:solidFill>
                  <a:srgbClr val="004485"/>
                </a:solidFill>
                <a:latin typeface="Calibri"/>
                <a:cs typeface="Calibri"/>
              </a:rPr>
              <a:t> </a:t>
            </a:r>
            <a:r>
              <a:rPr sz="1814" kern="0" dirty="0">
                <a:solidFill>
                  <a:srgbClr val="004485"/>
                </a:solidFill>
                <a:latin typeface="Calibri"/>
                <a:cs typeface="Calibri"/>
              </a:rPr>
              <a:t>HPC</a:t>
            </a:r>
            <a:r>
              <a:rPr sz="1814" kern="0" spc="-24" dirty="0">
                <a:solidFill>
                  <a:srgbClr val="004485"/>
                </a:solidFill>
                <a:latin typeface="Calibri"/>
                <a:cs typeface="Calibri"/>
              </a:rPr>
              <a:t> </a:t>
            </a:r>
            <a:r>
              <a:rPr sz="1814" kern="0" spc="-12" dirty="0">
                <a:solidFill>
                  <a:srgbClr val="004485"/>
                </a:solidFill>
                <a:latin typeface="Calibri"/>
                <a:cs typeface="Calibri"/>
              </a:rPr>
              <a:t>systems</a:t>
            </a:r>
            <a:r>
              <a:rPr sz="1814" kern="0" spc="-30" dirty="0">
                <a:solidFill>
                  <a:srgbClr val="004485"/>
                </a:solidFill>
                <a:latin typeface="Calibri"/>
                <a:cs typeface="Calibri"/>
              </a:rPr>
              <a:t> </a:t>
            </a:r>
            <a:r>
              <a:rPr sz="1814" kern="0" dirty="0">
                <a:solidFill>
                  <a:srgbClr val="004485"/>
                </a:solidFill>
                <a:latin typeface="Calibri"/>
                <a:cs typeface="Calibri"/>
              </a:rPr>
              <a:t>(in</a:t>
            </a:r>
            <a:r>
              <a:rPr sz="1814" kern="0" spc="-12" dirty="0">
                <a:solidFill>
                  <a:srgbClr val="004485"/>
                </a:solidFill>
                <a:latin typeface="Calibri"/>
                <a:cs typeface="Calibri"/>
              </a:rPr>
              <a:t> </a:t>
            </a:r>
            <a:r>
              <a:rPr sz="1814" kern="0" dirty="0">
                <a:solidFill>
                  <a:srgbClr val="004485"/>
                </a:solidFill>
                <a:latin typeface="Calibri"/>
                <a:cs typeface="Calibri"/>
              </a:rPr>
              <a:t>particular</a:t>
            </a:r>
            <a:r>
              <a:rPr sz="1814" kern="0" spc="-24" dirty="0">
                <a:solidFill>
                  <a:srgbClr val="004485"/>
                </a:solidFill>
                <a:latin typeface="Calibri"/>
                <a:cs typeface="Calibri"/>
              </a:rPr>
              <a:t> </a:t>
            </a:r>
            <a:r>
              <a:rPr sz="1814" kern="0" spc="-60" dirty="0">
                <a:solidFill>
                  <a:srgbClr val="004485"/>
                </a:solidFill>
                <a:latin typeface="Calibri"/>
                <a:cs typeface="Calibri"/>
              </a:rPr>
              <a:t>@ </a:t>
            </a:r>
            <a:r>
              <a:rPr sz="1814" kern="0" dirty="0">
                <a:solidFill>
                  <a:srgbClr val="004485"/>
                </a:solidFill>
                <a:latin typeface="Calibri"/>
                <a:cs typeface="Calibri"/>
              </a:rPr>
              <a:t>CINECA)</a:t>
            </a:r>
            <a:r>
              <a:rPr sz="1814" kern="0" spc="-18" dirty="0">
                <a:solidFill>
                  <a:srgbClr val="004485"/>
                </a:solidFill>
                <a:latin typeface="Calibri"/>
                <a:cs typeface="Calibri"/>
              </a:rPr>
              <a:t> </a:t>
            </a:r>
            <a:r>
              <a:rPr sz="1814" kern="0" dirty="0">
                <a:solidFill>
                  <a:srgbClr val="004485"/>
                </a:solidFill>
                <a:latin typeface="Calibri"/>
                <a:cs typeface="Calibri"/>
              </a:rPr>
              <a:t>and</a:t>
            </a:r>
            <a:r>
              <a:rPr sz="1814" kern="0" spc="-18" dirty="0">
                <a:solidFill>
                  <a:srgbClr val="004485"/>
                </a:solidFill>
                <a:latin typeface="Calibri"/>
                <a:cs typeface="Calibri"/>
              </a:rPr>
              <a:t> </a:t>
            </a:r>
            <a:r>
              <a:rPr sz="1814" kern="0" dirty="0">
                <a:solidFill>
                  <a:srgbClr val="004485"/>
                </a:solidFill>
                <a:latin typeface="Calibri"/>
                <a:cs typeface="Calibri"/>
              </a:rPr>
              <a:t>on</a:t>
            </a:r>
            <a:r>
              <a:rPr sz="1814" kern="0" spc="-18" dirty="0">
                <a:solidFill>
                  <a:srgbClr val="004485"/>
                </a:solidFill>
                <a:latin typeface="Calibri"/>
                <a:cs typeface="Calibri"/>
              </a:rPr>
              <a:t> </a:t>
            </a:r>
            <a:r>
              <a:rPr sz="1814" kern="0" dirty="0">
                <a:solidFill>
                  <a:srgbClr val="004485"/>
                </a:solidFill>
                <a:latin typeface="Calibri"/>
                <a:cs typeface="Calibri"/>
              </a:rPr>
              <a:t>commercial</a:t>
            </a:r>
            <a:r>
              <a:rPr sz="1814" kern="0" spc="-18" dirty="0">
                <a:solidFill>
                  <a:srgbClr val="004485"/>
                </a:solidFill>
                <a:latin typeface="Calibri"/>
                <a:cs typeface="Calibri"/>
              </a:rPr>
              <a:t> </a:t>
            </a:r>
            <a:r>
              <a:rPr sz="1814" kern="0" dirty="0">
                <a:solidFill>
                  <a:srgbClr val="004485"/>
                </a:solidFill>
                <a:latin typeface="Calibri"/>
                <a:cs typeface="Calibri"/>
              </a:rPr>
              <a:t>clouds</a:t>
            </a:r>
            <a:r>
              <a:rPr sz="1814" kern="0" spc="-30" dirty="0">
                <a:solidFill>
                  <a:srgbClr val="004485"/>
                </a:solidFill>
                <a:latin typeface="Calibri"/>
                <a:cs typeface="Calibri"/>
              </a:rPr>
              <a:t> </a:t>
            </a:r>
            <a:r>
              <a:rPr sz="1814" kern="0" dirty="0">
                <a:solidFill>
                  <a:srgbClr val="004485"/>
                </a:solidFill>
                <a:latin typeface="Calibri"/>
                <a:cs typeface="Calibri"/>
              </a:rPr>
              <a:t>(e.g.</a:t>
            </a:r>
            <a:r>
              <a:rPr sz="1814" kern="0" spc="-18" dirty="0">
                <a:solidFill>
                  <a:srgbClr val="004485"/>
                </a:solidFill>
                <a:latin typeface="Calibri"/>
                <a:cs typeface="Calibri"/>
              </a:rPr>
              <a:t> </a:t>
            </a:r>
            <a:r>
              <a:rPr sz="1814" kern="0" spc="-12" dirty="0">
                <a:solidFill>
                  <a:srgbClr val="004485"/>
                </a:solidFill>
                <a:latin typeface="Calibri"/>
                <a:cs typeface="Calibri"/>
              </a:rPr>
              <a:t>ARUBA).</a:t>
            </a:r>
            <a:endParaRPr sz="1814" kern="0">
              <a:solidFill>
                <a:sysClr val="windowText" lastClr="000000"/>
              </a:solidFill>
              <a:latin typeface="Calibri"/>
              <a:cs typeface="Calibri"/>
            </a:endParaRPr>
          </a:p>
        </p:txBody>
      </p:sp>
      <p:sp>
        <p:nvSpPr>
          <p:cNvPr id="10" name="object 10"/>
          <p:cNvSpPr txBox="1"/>
          <p:nvPr/>
        </p:nvSpPr>
        <p:spPr>
          <a:xfrm>
            <a:off x="824711" y="3861212"/>
            <a:ext cx="141266" cy="182923"/>
          </a:xfrm>
          <a:prstGeom prst="rect">
            <a:avLst/>
          </a:prstGeom>
        </p:spPr>
        <p:txBody>
          <a:bodyPr vert="horz" wrap="square" lIns="0" tIns="15355" rIns="0" bIns="0" rtlCol="0">
            <a:spAutoFit/>
          </a:bodyPr>
          <a:lstStyle/>
          <a:p>
            <a:pPr marL="15356" defTabSz="1105601">
              <a:spcBef>
                <a:spcPts val="121"/>
              </a:spcBef>
            </a:pPr>
            <a:r>
              <a:rPr sz="1088" kern="0" spc="206" dirty="0">
                <a:solidFill>
                  <a:sysClr val="windowText" lastClr="000000"/>
                </a:solidFill>
                <a:latin typeface="Arial"/>
                <a:cs typeface="Arial"/>
              </a:rPr>
              <a:t>●</a:t>
            </a:r>
            <a:endParaRPr sz="1088" kern="0">
              <a:solidFill>
                <a:sysClr val="windowText" lastClr="000000"/>
              </a:solidFill>
              <a:latin typeface="Arial"/>
              <a:cs typeface="Arial"/>
            </a:endParaRPr>
          </a:p>
        </p:txBody>
      </p:sp>
      <p:sp>
        <p:nvSpPr>
          <p:cNvPr id="11" name="object 11"/>
          <p:cNvSpPr txBox="1"/>
          <p:nvPr/>
        </p:nvSpPr>
        <p:spPr>
          <a:xfrm>
            <a:off x="1216006" y="3736713"/>
            <a:ext cx="5279105" cy="387594"/>
          </a:xfrm>
          <a:prstGeom prst="rect">
            <a:avLst/>
          </a:prstGeom>
        </p:spPr>
        <p:txBody>
          <a:bodyPr vert="horz" wrap="square" lIns="0" tIns="15355" rIns="0" bIns="0" rtlCol="0">
            <a:spAutoFit/>
          </a:bodyPr>
          <a:lstStyle/>
          <a:p>
            <a:pPr marL="15356" defTabSz="1105601">
              <a:spcBef>
                <a:spcPts val="121"/>
              </a:spcBef>
            </a:pPr>
            <a:r>
              <a:rPr sz="2418" kern="0" dirty="0">
                <a:solidFill>
                  <a:srgbClr val="004485"/>
                </a:solidFill>
                <a:latin typeface="Calibri"/>
                <a:cs typeface="Calibri"/>
              </a:rPr>
              <a:t>Optimize</a:t>
            </a:r>
            <a:r>
              <a:rPr sz="2418" kern="0" spc="-42" dirty="0">
                <a:solidFill>
                  <a:srgbClr val="004485"/>
                </a:solidFill>
                <a:latin typeface="Calibri"/>
                <a:cs typeface="Calibri"/>
              </a:rPr>
              <a:t> </a:t>
            </a:r>
            <a:r>
              <a:rPr sz="2418" kern="0" spc="-12" dirty="0">
                <a:solidFill>
                  <a:srgbClr val="004485"/>
                </a:solidFill>
                <a:latin typeface="Calibri"/>
                <a:cs typeface="Calibri"/>
              </a:rPr>
              <a:t>storage</a:t>
            </a:r>
            <a:r>
              <a:rPr sz="2418" kern="0" spc="-42" dirty="0">
                <a:solidFill>
                  <a:srgbClr val="004485"/>
                </a:solidFill>
                <a:latin typeface="Calibri"/>
                <a:cs typeface="Calibri"/>
              </a:rPr>
              <a:t> </a:t>
            </a:r>
            <a:r>
              <a:rPr sz="2418" kern="0" dirty="0">
                <a:solidFill>
                  <a:srgbClr val="004485"/>
                </a:solidFill>
                <a:latin typeface="Calibri"/>
                <a:cs typeface="Calibri"/>
              </a:rPr>
              <a:t>access</a:t>
            </a:r>
            <a:r>
              <a:rPr sz="2418" kern="0" spc="-48" dirty="0">
                <a:solidFill>
                  <a:srgbClr val="004485"/>
                </a:solidFill>
                <a:latin typeface="Calibri"/>
                <a:cs typeface="Calibri"/>
              </a:rPr>
              <a:t> </a:t>
            </a:r>
            <a:r>
              <a:rPr sz="2418" kern="0" dirty="0">
                <a:solidFill>
                  <a:srgbClr val="004485"/>
                </a:solidFill>
                <a:latin typeface="Calibri"/>
                <a:cs typeface="Calibri"/>
              </a:rPr>
              <a:t>and</a:t>
            </a:r>
            <a:r>
              <a:rPr sz="2418" kern="0" spc="-36" dirty="0">
                <a:solidFill>
                  <a:srgbClr val="004485"/>
                </a:solidFill>
                <a:latin typeface="Calibri"/>
                <a:cs typeface="Calibri"/>
              </a:rPr>
              <a:t> </a:t>
            </a:r>
            <a:r>
              <a:rPr sz="2418" kern="0" spc="-12" dirty="0">
                <a:solidFill>
                  <a:srgbClr val="004485"/>
                </a:solidFill>
                <a:latin typeface="Calibri"/>
                <a:cs typeface="Calibri"/>
              </a:rPr>
              <a:t>management</a:t>
            </a:r>
            <a:endParaRPr sz="2418" kern="0">
              <a:solidFill>
                <a:sysClr val="windowText" lastClr="000000"/>
              </a:solidFill>
              <a:latin typeface="Calibri"/>
              <a:cs typeface="Calibri"/>
            </a:endParaRPr>
          </a:p>
        </p:txBody>
      </p:sp>
      <p:sp>
        <p:nvSpPr>
          <p:cNvPr id="12" name="object 12"/>
          <p:cNvSpPr txBox="1"/>
          <p:nvPr/>
        </p:nvSpPr>
        <p:spPr>
          <a:xfrm>
            <a:off x="1348321" y="4231625"/>
            <a:ext cx="145874" cy="266664"/>
          </a:xfrm>
          <a:prstGeom prst="rect">
            <a:avLst/>
          </a:prstGeom>
        </p:spPr>
        <p:txBody>
          <a:bodyPr vert="horz" wrap="square" lIns="0" tIns="15355" rIns="0" bIns="0" rtlCol="0">
            <a:spAutoFit/>
          </a:bodyPr>
          <a:lstStyle/>
          <a:p>
            <a:pPr marL="15356" defTabSz="1105601">
              <a:spcBef>
                <a:spcPts val="121"/>
              </a:spcBef>
            </a:pPr>
            <a:r>
              <a:rPr sz="1632" kern="0" spc="-6" dirty="0">
                <a:solidFill>
                  <a:sysClr val="windowText" lastClr="000000"/>
                </a:solidFill>
                <a:latin typeface="Arial"/>
                <a:cs typeface="Arial"/>
              </a:rPr>
              <a:t>–</a:t>
            </a:r>
            <a:endParaRPr sz="1632" kern="0">
              <a:solidFill>
                <a:sysClr val="windowText" lastClr="000000"/>
              </a:solidFill>
              <a:latin typeface="Arial"/>
              <a:cs typeface="Arial"/>
            </a:endParaRPr>
          </a:p>
        </p:txBody>
      </p:sp>
      <p:sp>
        <p:nvSpPr>
          <p:cNvPr id="13" name="object 13"/>
          <p:cNvSpPr txBox="1"/>
          <p:nvPr/>
        </p:nvSpPr>
        <p:spPr>
          <a:xfrm>
            <a:off x="1739633" y="4104944"/>
            <a:ext cx="7517120" cy="1250971"/>
          </a:xfrm>
          <a:prstGeom prst="rect">
            <a:avLst/>
          </a:prstGeom>
        </p:spPr>
        <p:txBody>
          <a:bodyPr vert="horz" wrap="square" lIns="0" tIns="15355" rIns="0" bIns="0" rtlCol="0">
            <a:spAutoFit/>
          </a:bodyPr>
          <a:lstStyle/>
          <a:p>
            <a:pPr marL="15356" marR="6142" defTabSz="1105601">
              <a:lnSpc>
                <a:spcPct val="123200"/>
              </a:lnSpc>
              <a:spcBef>
                <a:spcPts val="121"/>
              </a:spcBef>
            </a:pPr>
            <a:r>
              <a:rPr sz="2176" kern="0" dirty="0">
                <a:solidFill>
                  <a:srgbClr val="0066CC"/>
                </a:solidFill>
                <a:latin typeface="Calibri"/>
                <a:cs typeface="Calibri"/>
              </a:rPr>
              <a:t>reduce</a:t>
            </a:r>
            <a:r>
              <a:rPr sz="2176" kern="0" spc="-42" dirty="0">
                <a:solidFill>
                  <a:srgbClr val="0066CC"/>
                </a:solidFill>
                <a:latin typeface="Calibri"/>
                <a:cs typeface="Calibri"/>
              </a:rPr>
              <a:t> </a:t>
            </a:r>
            <a:r>
              <a:rPr sz="2176" kern="0" dirty="0">
                <a:solidFill>
                  <a:srgbClr val="0066CC"/>
                </a:solidFill>
                <a:latin typeface="Calibri"/>
                <a:cs typeface="Calibri"/>
              </a:rPr>
              <a:t>the</a:t>
            </a:r>
            <a:r>
              <a:rPr sz="2176" kern="0" spc="-24" dirty="0">
                <a:solidFill>
                  <a:srgbClr val="0066CC"/>
                </a:solidFill>
                <a:latin typeface="Calibri"/>
                <a:cs typeface="Calibri"/>
              </a:rPr>
              <a:t> </a:t>
            </a:r>
            <a:r>
              <a:rPr sz="2176" kern="0" dirty="0">
                <a:solidFill>
                  <a:srgbClr val="0066CC"/>
                </a:solidFill>
                <a:latin typeface="Calibri"/>
                <a:cs typeface="Calibri"/>
              </a:rPr>
              <a:t>number</a:t>
            </a:r>
            <a:r>
              <a:rPr sz="2176" kern="0" spc="-42" dirty="0">
                <a:solidFill>
                  <a:srgbClr val="0066CC"/>
                </a:solidFill>
                <a:latin typeface="Calibri"/>
                <a:cs typeface="Calibri"/>
              </a:rPr>
              <a:t> </a:t>
            </a:r>
            <a:r>
              <a:rPr sz="2176" kern="0" dirty="0">
                <a:solidFill>
                  <a:srgbClr val="0066CC"/>
                </a:solidFill>
                <a:latin typeface="Calibri"/>
                <a:cs typeface="Calibri"/>
              </a:rPr>
              <a:t>of</a:t>
            </a:r>
            <a:r>
              <a:rPr sz="2176" kern="0" spc="-24" dirty="0">
                <a:solidFill>
                  <a:srgbClr val="0066CC"/>
                </a:solidFill>
                <a:latin typeface="Calibri"/>
                <a:cs typeface="Calibri"/>
              </a:rPr>
              <a:t> </a:t>
            </a:r>
            <a:r>
              <a:rPr sz="2176" kern="0" dirty="0">
                <a:solidFill>
                  <a:srgbClr val="0066CC"/>
                </a:solidFill>
                <a:latin typeface="Calibri"/>
                <a:cs typeface="Calibri"/>
              </a:rPr>
              <a:t>replicas,</a:t>
            </a:r>
            <a:r>
              <a:rPr sz="2176" kern="0" spc="-42" dirty="0">
                <a:solidFill>
                  <a:srgbClr val="0066CC"/>
                </a:solidFill>
                <a:latin typeface="Calibri"/>
                <a:cs typeface="Calibri"/>
              </a:rPr>
              <a:t> </a:t>
            </a:r>
            <a:r>
              <a:rPr sz="2176" kern="0" dirty="0">
                <a:solidFill>
                  <a:srgbClr val="0066CC"/>
                </a:solidFill>
                <a:latin typeface="Calibri"/>
                <a:cs typeface="Calibri"/>
              </a:rPr>
              <a:t>few</a:t>
            </a:r>
            <a:r>
              <a:rPr sz="2176" kern="0" spc="-42" dirty="0">
                <a:solidFill>
                  <a:srgbClr val="0066CC"/>
                </a:solidFill>
                <a:latin typeface="Calibri"/>
                <a:cs typeface="Calibri"/>
              </a:rPr>
              <a:t> </a:t>
            </a:r>
            <a:r>
              <a:rPr sz="2176" kern="0" dirty="0">
                <a:solidFill>
                  <a:srgbClr val="0066CC"/>
                </a:solidFill>
                <a:latin typeface="Calibri"/>
                <a:cs typeface="Calibri"/>
              </a:rPr>
              <a:t>big</a:t>
            </a:r>
            <a:r>
              <a:rPr sz="2176" kern="0" spc="-24" dirty="0">
                <a:solidFill>
                  <a:srgbClr val="0066CC"/>
                </a:solidFill>
                <a:latin typeface="Calibri"/>
                <a:cs typeface="Calibri"/>
              </a:rPr>
              <a:t> </a:t>
            </a:r>
            <a:r>
              <a:rPr sz="2176" kern="0" dirty="0">
                <a:solidFill>
                  <a:srgbClr val="0066CC"/>
                </a:solidFill>
                <a:latin typeface="Calibri"/>
                <a:cs typeface="Calibri"/>
              </a:rPr>
              <a:t>sites</a:t>
            </a:r>
            <a:r>
              <a:rPr sz="2176" kern="0" spc="-24" dirty="0">
                <a:solidFill>
                  <a:srgbClr val="0066CC"/>
                </a:solidFill>
                <a:latin typeface="Calibri"/>
                <a:cs typeface="Calibri"/>
              </a:rPr>
              <a:t> </a:t>
            </a:r>
            <a:r>
              <a:rPr sz="2176" kern="0" dirty="0">
                <a:solidFill>
                  <a:srgbClr val="0066CC"/>
                </a:solidFill>
                <a:latin typeface="Calibri"/>
                <a:cs typeface="Calibri"/>
              </a:rPr>
              <a:t>high</a:t>
            </a:r>
            <a:r>
              <a:rPr sz="2176" kern="0" spc="-36" dirty="0">
                <a:solidFill>
                  <a:srgbClr val="0066CC"/>
                </a:solidFill>
                <a:latin typeface="Calibri"/>
                <a:cs typeface="Calibri"/>
              </a:rPr>
              <a:t> </a:t>
            </a:r>
            <a:r>
              <a:rPr sz="2176" kern="0" dirty="0">
                <a:solidFill>
                  <a:srgbClr val="0066CC"/>
                </a:solidFill>
                <a:latin typeface="Calibri"/>
                <a:cs typeface="Calibri"/>
              </a:rPr>
              <a:t>speed</a:t>
            </a:r>
            <a:r>
              <a:rPr sz="2176" kern="0" spc="-24" dirty="0">
                <a:solidFill>
                  <a:srgbClr val="0066CC"/>
                </a:solidFill>
                <a:latin typeface="Calibri"/>
                <a:cs typeface="Calibri"/>
              </a:rPr>
              <a:t> </a:t>
            </a:r>
            <a:r>
              <a:rPr sz="2176" kern="0" spc="-12" dirty="0">
                <a:solidFill>
                  <a:srgbClr val="0066CC"/>
                </a:solidFill>
                <a:latin typeface="Calibri"/>
                <a:cs typeface="Calibri"/>
              </a:rPr>
              <a:t>connected; </a:t>
            </a:r>
            <a:r>
              <a:rPr sz="2176" kern="0" dirty="0">
                <a:solidFill>
                  <a:srgbClr val="0066CC"/>
                </a:solidFill>
                <a:latin typeface="Calibri"/>
                <a:cs typeface="Calibri"/>
              </a:rPr>
              <a:t>cpu</a:t>
            </a:r>
            <a:r>
              <a:rPr sz="2176" kern="0" spc="-54" dirty="0">
                <a:solidFill>
                  <a:srgbClr val="0066CC"/>
                </a:solidFill>
                <a:latin typeface="Calibri"/>
                <a:cs typeface="Calibri"/>
              </a:rPr>
              <a:t> </a:t>
            </a:r>
            <a:r>
              <a:rPr sz="2176" kern="0" dirty="0">
                <a:solidFill>
                  <a:srgbClr val="0066CC"/>
                </a:solidFill>
                <a:latin typeface="Calibri"/>
                <a:cs typeface="Calibri"/>
              </a:rPr>
              <a:t>and</a:t>
            </a:r>
            <a:r>
              <a:rPr sz="2176" kern="0" spc="-42" dirty="0">
                <a:solidFill>
                  <a:srgbClr val="0066CC"/>
                </a:solidFill>
                <a:latin typeface="Calibri"/>
                <a:cs typeface="Calibri"/>
              </a:rPr>
              <a:t> </a:t>
            </a:r>
            <a:r>
              <a:rPr sz="2176" kern="0" dirty="0">
                <a:solidFill>
                  <a:srgbClr val="0066CC"/>
                </a:solidFill>
                <a:latin typeface="Calibri"/>
                <a:cs typeface="Calibri"/>
              </a:rPr>
              <a:t>storage</a:t>
            </a:r>
            <a:r>
              <a:rPr sz="2176" kern="0" spc="-42" dirty="0">
                <a:solidFill>
                  <a:srgbClr val="0066CC"/>
                </a:solidFill>
                <a:latin typeface="Calibri"/>
                <a:cs typeface="Calibri"/>
              </a:rPr>
              <a:t> </a:t>
            </a:r>
            <a:r>
              <a:rPr sz="2176" kern="0" dirty="0">
                <a:solidFill>
                  <a:srgbClr val="0066CC"/>
                </a:solidFill>
                <a:latin typeface="Calibri"/>
                <a:cs typeface="Calibri"/>
              </a:rPr>
              <a:t>no</a:t>
            </a:r>
            <a:r>
              <a:rPr sz="2176" kern="0" spc="-36" dirty="0">
                <a:solidFill>
                  <a:srgbClr val="0066CC"/>
                </a:solidFill>
                <a:latin typeface="Calibri"/>
                <a:cs typeface="Calibri"/>
              </a:rPr>
              <a:t> </a:t>
            </a:r>
            <a:r>
              <a:rPr sz="2176" kern="0" dirty="0">
                <a:solidFill>
                  <a:srgbClr val="0066CC"/>
                </a:solidFill>
                <a:latin typeface="Calibri"/>
                <a:cs typeface="Calibri"/>
              </a:rPr>
              <a:t>longer</a:t>
            </a:r>
            <a:r>
              <a:rPr sz="2176" kern="0" spc="-48" dirty="0">
                <a:solidFill>
                  <a:srgbClr val="0066CC"/>
                </a:solidFill>
                <a:latin typeface="Calibri"/>
                <a:cs typeface="Calibri"/>
              </a:rPr>
              <a:t> </a:t>
            </a:r>
            <a:r>
              <a:rPr sz="2176" kern="0" dirty="0">
                <a:solidFill>
                  <a:srgbClr val="0066CC"/>
                </a:solidFill>
                <a:latin typeface="Calibri"/>
                <a:cs typeface="Calibri"/>
              </a:rPr>
              <a:t>coupled</a:t>
            </a:r>
            <a:r>
              <a:rPr sz="2176" kern="0" spc="-36" dirty="0">
                <a:solidFill>
                  <a:srgbClr val="0066CC"/>
                </a:solidFill>
                <a:latin typeface="Calibri"/>
                <a:cs typeface="Calibri"/>
              </a:rPr>
              <a:t> </a:t>
            </a:r>
            <a:r>
              <a:rPr sz="2176" kern="0" spc="-12" dirty="0">
                <a:solidFill>
                  <a:srgbClr val="0066CC"/>
                </a:solidFill>
                <a:latin typeface="Calibri"/>
                <a:cs typeface="Calibri"/>
              </a:rPr>
              <a:t>together;</a:t>
            </a:r>
            <a:endParaRPr sz="2176" kern="0">
              <a:solidFill>
                <a:sysClr val="windowText" lastClr="000000"/>
              </a:solidFill>
              <a:latin typeface="Calibri"/>
              <a:cs typeface="Calibri"/>
            </a:endParaRPr>
          </a:p>
          <a:p>
            <a:pPr marL="15356" defTabSz="1105601">
              <a:spcBef>
                <a:spcPts val="605"/>
              </a:spcBef>
            </a:pPr>
            <a:r>
              <a:rPr sz="2176" kern="0" dirty="0">
                <a:solidFill>
                  <a:srgbClr val="0066CC"/>
                </a:solidFill>
                <a:latin typeface="Calibri"/>
                <a:cs typeface="Calibri"/>
              </a:rPr>
              <a:t>deploy</a:t>
            </a:r>
            <a:r>
              <a:rPr sz="2176" kern="0" spc="-48" dirty="0">
                <a:solidFill>
                  <a:srgbClr val="0066CC"/>
                </a:solidFill>
                <a:latin typeface="Calibri"/>
                <a:cs typeface="Calibri"/>
              </a:rPr>
              <a:t> </a:t>
            </a:r>
            <a:r>
              <a:rPr sz="2176" kern="0" dirty="0">
                <a:solidFill>
                  <a:srgbClr val="0066CC"/>
                </a:solidFill>
                <a:latin typeface="Calibri"/>
                <a:cs typeface="Calibri"/>
              </a:rPr>
              <a:t>caches</a:t>
            </a:r>
            <a:r>
              <a:rPr sz="2176" kern="0" spc="-36" dirty="0">
                <a:solidFill>
                  <a:srgbClr val="0066CC"/>
                </a:solidFill>
                <a:latin typeface="Calibri"/>
                <a:cs typeface="Calibri"/>
              </a:rPr>
              <a:t> </a:t>
            </a:r>
            <a:r>
              <a:rPr sz="2176" kern="0" dirty="0">
                <a:solidFill>
                  <a:srgbClr val="0066CC"/>
                </a:solidFill>
                <a:latin typeface="Calibri"/>
                <a:cs typeface="Calibri"/>
              </a:rPr>
              <a:t>where</a:t>
            </a:r>
            <a:r>
              <a:rPr sz="2176" kern="0" spc="-36" dirty="0">
                <a:solidFill>
                  <a:srgbClr val="0066CC"/>
                </a:solidFill>
                <a:latin typeface="Calibri"/>
                <a:cs typeface="Calibri"/>
              </a:rPr>
              <a:t> </a:t>
            </a:r>
            <a:r>
              <a:rPr sz="2176" kern="0" spc="-12" dirty="0">
                <a:solidFill>
                  <a:srgbClr val="0066CC"/>
                </a:solidFill>
                <a:latin typeface="Calibri"/>
                <a:cs typeface="Calibri"/>
              </a:rPr>
              <a:t>needed.</a:t>
            </a:r>
            <a:endParaRPr sz="2176" kern="0">
              <a:solidFill>
                <a:sysClr val="windowText" lastClr="000000"/>
              </a:solidFill>
              <a:latin typeface="Calibri"/>
              <a:cs typeface="Calibri"/>
            </a:endParaRPr>
          </a:p>
        </p:txBody>
      </p:sp>
      <p:sp>
        <p:nvSpPr>
          <p:cNvPr id="14" name="object 14"/>
          <p:cNvSpPr txBox="1"/>
          <p:nvPr/>
        </p:nvSpPr>
        <p:spPr>
          <a:xfrm>
            <a:off x="1348321" y="4639903"/>
            <a:ext cx="145874" cy="266664"/>
          </a:xfrm>
          <a:prstGeom prst="rect">
            <a:avLst/>
          </a:prstGeom>
        </p:spPr>
        <p:txBody>
          <a:bodyPr vert="horz" wrap="square" lIns="0" tIns="15355" rIns="0" bIns="0" rtlCol="0">
            <a:spAutoFit/>
          </a:bodyPr>
          <a:lstStyle/>
          <a:p>
            <a:pPr marL="15356" defTabSz="1105601">
              <a:spcBef>
                <a:spcPts val="121"/>
              </a:spcBef>
            </a:pPr>
            <a:r>
              <a:rPr sz="1632" kern="0" spc="-6" dirty="0">
                <a:solidFill>
                  <a:sysClr val="windowText" lastClr="000000"/>
                </a:solidFill>
                <a:latin typeface="Arial"/>
                <a:cs typeface="Arial"/>
              </a:rPr>
              <a:t>–</a:t>
            </a:r>
            <a:endParaRPr sz="1632" kern="0">
              <a:solidFill>
                <a:sysClr val="windowText" lastClr="000000"/>
              </a:solidFill>
              <a:latin typeface="Arial"/>
              <a:cs typeface="Arial"/>
            </a:endParaRPr>
          </a:p>
        </p:txBody>
      </p:sp>
      <p:sp>
        <p:nvSpPr>
          <p:cNvPr id="15" name="object 15"/>
          <p:cNvSpPr txBox="1"/>
          <p:nvPr/>
        </p:nvSpPr>
        <p:spPr>
          <a:xfrm>
            <a:off x="1348321" y="5046878"/>
            <a:ext cx="145874" cy="266664"/>
          </a:xfrm>
          <a:prstGeom prst="rect">
            <a:avLst/>
          </a:prstGeom>
        </p:spPr>
        <p:txBody>
          <a:bodyPr vert="horz" wrap="square" lIns="0" tIns="15355" rIns="0" bIns="0" rtlCol="0">
            <a:spAutoFit/>
          </a:bodyPr>
          <a:lstStyle/>
          <a:p>
            <a:pPr marL="15356" defTabSz="1105601">
              <a:spcBef>
                <a:spcPts val="121"/>
              </a:spcBef>
            </a:pPr>
            <a:r>
              <a:rPr sz="1632" kern="0" spc="-6" dirty="0">
                <a:solidFill>
                  <a:sysClr val="windowText" lastClr="000000"/>
                </a:solidFill>
                <a:latin typeface="Arial"/>
                <a:cs typeface="Arial"/>
              </a:rPr>
              <a:t>–</a:t>
            </a:r>
            <a:endParaRPr sz="1632" kern="0">
              <a:solidFill>
                <a:sysClr val="windowText" lastClr="000000"/>
              </a:solidFill>
              <a:latin typeface="Arial"/>
              <a:cs typeface="Arial"/>
            </a:endParaRPr>
          </a:p>
        </p:txBody>
      </p:sp>
      <p:sp>
        <p:nvSpPr>
          <p:cNvPr id="16" name="object 16"/>
          <p:cNvSpPr txBox="1"/>
          <p:nvPr/>
        </p:nvSpPr>
        <p:spPr>
          <a:xfrm>
            <a:off x="1216006" y="5430326"/>
            <a:ext cx="10317902" cy="1018226"/>
          </a:xfrm>
          <a:prstGeom prst="rect">
            <a:avLst/>
          </a:prstGeom>
        </p:spPr>
        <p:txBody>
          <a:bodyPr vert="horz" wrap="square" lIns="0" tIns="76008" rIns="0" bIns="0" rtlCol="0">
            <a:spAutoFit/>
          </a:bodyPr>
          <a:lstStyle/>
          <a:p>
            <a:pPr marL="15356" marR="6142" defTabSz="1105601">
              <a:lnSpc>
                <a:spcPct val="83600"/>
              </a:lnSpc>
              <a:spcBef>
                <a:spcPts val="599"/>
              </a:spcBef>
            </a:pPr>
            <a:r>
              <a:rPr sz="2418" kern="0" dirty="0">
                <a:solidFill>
                  <a:srgbClr val="152C4C"/>
                </a:solidFill>
                <a:latin typeface="Calibri"/>
                <a:cs typeface="Calibri"/>
              </a:rPr>
              <a:t>INFN</a:t>
            </a:r>
            <a:r>
              <a:rPr sz="2418" kern="0" spc="-24" dirty="0">
                <a:solidFill>
                  <a:srgbClr val="152C4C"/>
                </a:solidFill>
                <a:latin typeface="Calibri"/>
                <a:cs typeface="Calibri"/>
              </a:rPr>
              <a:t> </a:t>
            </a:r>
            <a:r>
              <a:rPr sz="2418" kern="0" dirty="0">
                <a:solidFill>
                  <a:srgbClr val="152C4C"/>
                </a:solidFill>
                <a:latin typeface="Calibri"/>
                <a:cs typeface="Calibri"/>
              </a:rPr>
              <a:t>Cloud</a:t>
            </a:r>
            <a:r>
              <a:rPr sz="2418" kern="0" spc="-30" dirty="0">
                <a:solidFill>
                  <a:srgbClr val="152C4C"/>
                </a:solidFill>
                <a:latin typeface="Calibri"/>
                <a:cs typeface="Calibri"/>
              </a:rPr>
              <a:t> </a:t>
            </a:r>
            <a:r>
              <a:rPr sz="2418" kern="0" dirty="0">
                <a:solidFill>
                  <a:srgbClr val="152C4C"/>
                </a:solidFill>
                <a:latin typeface="Calibri"/>
                <a:cs typeface="Calibri"/>
              </a:rPr>
              <a:t>is</a:t>
            </a:r>
            <a:r>
              <a:rPr sz="2418" kern="0" spc="-30" dirty="0">
                <a:solidFill>
                  <a:srgbClr val="152C4C"/>
                </a:solidFill>
                <a:latin typeface="Calibri"/>
                <a:cs typeface="Calibri"/>
              </a:rPr>
              <a:t> </a:t>
            </a:r>
            <a:r>
              <a:rPr sz="2418" kern="0" dirty="0">
                <a:solidFill>
                  <a:srgbClr val="152C4C"/>
                </a:solidFill>
                <a:latin typeface="Calibri"/>
                <a:cs typeface="Calibri"/>
              </a:rPr>
              <a:t>the</a:t>
            </a:r>
            <a:r>
              <a:rPr sz="2418" kern="0" spc="-24" dirty="0">
                <a:solidFill>
                  <a:srgbClr val="152C4C"/>
                </a:solidFill>
                <a:latin typeface="Calibri"/>
                <a:cs typeface="Calibri"/>
              </a:rPr>
              <a:t> </a:t>
            </a:r>
            <a:r>
              <a:rPr sz="2418" kern="0" dirty="0">
                <a:solidFill>
                  <a:srgbClr val="152C4C"/>
                </a:solidFill>
                <a:latin typeface="Calibri"/>
                <a:cs typeface="Calibri"/>
              </a:rPr>
              <a:t>initial</a:t>
            </a:r>
            <a:r>
              <a:rPr sz="2418" kern="0" spc="-36" dirty="0">
                <a:solidFill>
                  <a:srgbClr val="152C4C"/>
                </a:solidFill>
                <a:latin typeface="Calibri"/>
                <a:cs typeface="Calibri"/>
              </a:rPr>
              <a:t> </a:t>
            </a:r>
            <a:r>
              <a:rPr sz="2418" kern="0" dirty="0">
                <a:solidFill>
                  <a:srgbClr val="152C4C"/>
                </a:solidFill>
                <a:latin typeface="Calibri"/>
                <a:cs typeface="Calibri"/>
              </a:rPr>
              <a:t>seed</a:t>
            </a:r>
            <a:r>
              <a:rPr sz="2418" kern="0" spc="-24" dirty="0">
                <a:solidFill>
                  <a:srgbClr val="152C4C"/>
                </a:solidFill>
                <a:latin typeface="Calibri"/>
                <a:cs typeface="Calibri"/>
              </a:rPr>
              <a:t> </a:t>
            </a:r>
            <a:r>
              <a:rPr sz="2418" kern="0" dirty="0">
                <a:solidFill>
                  <a:srgbClr val="152C4C"/>
                </a:solidFill>
                <a:latin typeface="Calibri"/>
                <a:cs typeface="Calibri"/>
              </a:rPr>
              <a:t>of</a:t>
            </a:r>
            <a:r>
              <a:rPr sz="2418" kern="0" spc="-18" dirty="0">
                <a:solidFill>
                  <a:srgbClr val="152C4C"/>
                </a:solidFill>
                <a:latin typeface="Calibri"/>
                <a:cs typeface="Calibri"/>
              </a:rPr>
              <a:t> </a:t>
            </a:r>
            <a:r>
              <a:rPr sz="2418" kern="0" dirty="0">
                <a:solidFill>
                  <a:srgbClr val="152C4C"/>
                </a:solidFill>
                <a:latin typeface="Calibri"/>
                <a:cs typeface="Calibri"/>
              </a:rPr>
              <a:t>a</a:t>
            </a:r>
            <a:r>
              <a:rPr sz="2418" kern="0" spc="-36" dirty="0">
                <a:solidFill>
                  <a:srgbClr val="152C4C"/>
                </a:solidFill>
                <a:latin typeface="Calibri"/>
                <a:cs typeface="Calibri"/>
              </a:rPr>
              <a:t> </a:t>
            </a:r>
            <a:r>
              <a:rPr sz="2418" kern="0" dirty="0">
                <a:solidFill>
                  <a:srgbClr val="152C4C"/>
                </a:solidFill>
                <a:latin typeface="Calibri"/>
                <a:cs typeface="Calibri"/>
              </a:rPr>
              <a:t>national</a:t>
            </a:r>
            <a:r>
              <a:rPr sz="2418" kern="0" spc="-36" dirty="0">
                <a:solidFill>
                  <a:srgbClr val="152C4C"/>
                </a:solidFill>
                <a:latin typeface="Calibri"/>
                <a:cs typeface="Calibri"/>
              </a:rPr>
              <a:t> </a:t>
            </a:r>
            <a:r>
              <a:rPr sz="2418" kern="0" dirty="0">
                <a:solidFill>
                  <a:srgbClr val="152C4C"/>
                </a:solidFill>
                <a:latin typeface="Calibri"/>
                <a:cs typeface="Calibri"/>
              </a:rPr>
              <a:t>data</a:t>
            </a:r>
            <a:r>
              <a:rPr sz="2418" kern="0" spc="-18" dirty="0">
                <a:solidFill>
                  <a:srgbClr val="152C4C"/>
                </a:solidFill>
                <a:latin typeface="Calibri"/>
                <a:cs typeface="Calibri"/>
              </a:rPr>
              <a:t> </a:t>
            </a:r>
            <a:r>
              <a:rPr sz="2418" kern="0" dirty="0">
                <a:solidFill>
                  <a:srgbClr val="152C4C"/>
                </a:solidFill>
                <a:latin typeface="Calibri"/>
                <a:cs typeface="Calibri"/>
              </a:rPr>
              <a:t>lake</a:t>
            </a:r>
            <a:r>
              <a:rPr sz="2418" kern="0" spc="-30" dirty="0">
                <a:solidFill>
                  <a:srgbClr val="152C4C"/>
                </a:solidFill>
                <a:latin typeface="Calibri"/>
                <a:cs typeface="Calibri"/>
              </a:rPr>
              <a:t> </a:t>
            </a:r>
            <a:r>
              <a:rPr sz="2418" kern="0" spc="-12" dirty="0">
                <a:solidFill>
                  <a:srgbClr val="152C4C"/>
                </a:solidFill>
                <a:latin typeface="Calibri"/>
                <a:cs typeface="Calibri"/>
              </a:rPr>
              <a:t>infrastructure</a:t>
            </a:r>
            <a:r>
              <a:rPr sz="2418" kern="0" spc="-30" dirty="0">
                <a:solidFill>
                  <a:srgbClr val="152C4C"/>
                </a:solidFill>
                <a:latin typeface="Calibri"/>
                <a:cs typeface="Calibri"/>
              </a:rPr>
              <a:t> </a:t>
            </a:r>
            <a:r>
              <a:rPr sz="2418" kern="0" dirty="0">
                <a:solidFill>
                  <a:srgbClr val="152C4C"/>
                </a:solidFill>
                <a:latin typeface="Calibri"/>
                <a:cs typeface="Calibri"/>
              </a:rPr>
              <a:t>for</a:t>
            </a:r>
            <a:r>
              <a:rPr sz="2418" kern="0" spc="-36" dirty="0">
                <a:solidFill>
                  <a:srgbClr val="152C4C"/>
                </a:solidFill>
                <a:latin typeface="Calibri"/>
                <a:cs typeface="Calibri"/>
              </a:rPr>
              <a:t> </a:t>
            </a:r>
            <a:r>
              <a:rPr sz="2418" kern="0" dirty="0">
                <a:solidFill>
                  <a:srgbClr val="152C4C"/>
                </a:solidFill>
                <a:latin typeface="Calibri"/>
                <a:cs typeface="Calibri"/>
              </a:rPr>
              <a:t>research</a:t>
            </a:r>
            <a:r>
              <a:rPr sz="2418" kern="0" spc="-24" dirty="0">
                <a:solidFill>
                  <a:srgbClr val="152C4C"/>
                </a:solidFill>
                <a:latin typeface="Calibri"/>
                <a:cs typeface="Calibri"/>
              </a:rPr>
              <a:t> </a:t>
            </a:r>
            <a:r>
              <a:rPr sz="2418" kern="0" spc="-30" dirty="0">
                <a:solidFill>
                  <a:srgbClr val="152C4C"/>
                </a:solidFill>
                <a:latin typeface="Calibri"/>
                <a:cs typeface="Calibri"/>
              </a:rPr>
              <a:t>and </a:t>
            </a:r>
            <a:r>
              <a:rPr sz="2418" kern="0" dirty="0">
                <a:solidFill>
                  <a:srgbClr val="152C4C"/>
                </a:solidFill>
                <a:latin typeface="Calibri"/>
                <a:cs typeface="Calibri"/>
              </a:rPr>
              <a:t>beyond.</a:t>
            </a:r>
            <a:r>
              <a:rPr sz="2418" kern="0" spc="-30" dirty="0">
                <a:solidFill>
                  <a:srgbClr val="152C4C"/>
                </a:solidFill>
                <a:latin typeface="Calibri"/>
                <a:cs typeface="Calibri"/>
              </a:rPr>
              <a:t> </a:t>
            </a:r>
            <a:r>
              <a:rPr sz="2418" kern="0" dirty="0">
                <a:solidFill>
                  <a:srgbClr val="152C4C"/>
                </a:solidFill>
                <a:latin typeface="Calibri"/>
                <a:cs typeface="Calibri"/>
              </a:rPr>
              <a:t>It</a:t>
            </a:r>
            <a:r>
              <a:rPr sz="2418" kern="0" spc="-24" dirty="0">
                <a:solidFill>
                  <a:srgbClr val="152C4C"/>
                </a:solidFill>
                <a:latin typeface="Calibri"/>
                <a:cs typeface="Calibri"/>
              </a:rPr>
              <a:t> </a:t>
            </a:r>
            <a:r>
              <a:rPr sz="2418" kern="0" dirty="0">
                <a:solidFill>
                  <a:srgbClr val="152C4C"/>
                </a:solidFill>
                <a:latin typeface="Calibri"/>
                <a:cs typeface="Calibri"/>
              </a:rPr>
              <a:t>also</a:t>
            </a:r>
            <a:r>
              <a:rPr sz="2418" kern="0" spc="-30" dirty="0">
                <a:solidFill>
                  <a:srgbClr val="152C4C"/>
                </a:solidFill>
                <a:latin typeface="Calibri"/>
                <a:cs typeface="Calibri"/>
              </a:rPr>
              <a:t> </a:t>
            </a:r>
            <a:r>
              <a:rPr sz="2418" kern="0" dirty="0">
                <a:solidFill>
                  <a:srgbClr val="152C4C"/>
                </a:solidFill>
                <a:latin typeface="Calibri"/>
                <a:cs typeface="Calibri"/>
              </a:rPr>
              <a:t>has</a:t>
            </a:r>
            <a:r>
              <a:rPr sz="2418" kern="0" spc="-36" dirty="0">
                <a:solidFill>
                  <a:srgbClr val="152C4C"/>
                </a:solidFill>
                <a:latin typeface="Calibri"/>
                <a:cs typeface="Calibri"/>
              </a:rPr>
              <a:t> </a:t>
            </a:r>
            <a:r>
              <a:rPr sz="2418" kern="0" dirty="0">
                <a:solidFill>
                  <a:srgbClr val="152C4C"/>
                </a:solidFill>
                <a:latin typeface="Calibri"/>
                <a:cs typeface="Calibri"/>
              </a:rPr>
              <a:t>a</a:t>
            </a:r>
            <a:r>
              <a:rPr sz="2418" kern="0" spc="-24" dirty="0">
                <a:solidFill>
                  <a:srgbClr val="152C4C"/>
                </a:solidFill>
                <a:latin typeface="Calibri"/>
                <a:cs typeface="Calibri"/>
              </a:rPr>
              <a:t> </a:t>
            </a:r>
            <a:r>
              <a:rPr sz="2418" kern="0" dirty="0">
                <a:solidFill>
                  <a:srgbClr val="152C4C"/>
                </a:solidFill>
                <a:latin typeface="Calibri"/>
                <a:cs typeface="Calibri"/>
              </a:rPr>
              <a:t>central</a:t>
            </a:r>
            <a:r>
              <a:rPr sz="2418" kern="0" spc="-36" dirty="0">
                <a:solidFill>
                  <a:srgbClr val="152C4C"/>
                </a:solidFill>
                <a:latin typeface="Calibri"/>
                <a:cs typeface="Calibri"/>
              </a:rPr>
              <a:t> </a:t>
            </a:r>
            <a:r>
              <a:rPr sz="2418" kern="0" dirty="0">
                <a:solidFill>
                  <a:srgbClr val="152C4C"/>
                </a:solidFill>
                <a:latin typeface="Calibri"/>
                <a:cs typeface="Calibri"/>
              </a:rPr>
              <a:t>role</a:t>
            </a:r>
            <a:r>
              <a:rPr sz="2418" kern="0" spc="-30" dirty="0">
                <a:solidFill>
                  <a:srgbClr val="152C4C"/>
                </a:solidFill>
                <a:latin typeface="Calibri"/>
                <a:cs typeface="Calibri"/>
              </a:rPr>
              <a:t> </a:t>
            </a:r>
            <a:r>
              <a:rPr sz="2418" kern="0" dirty="0">
                <a:solidFill>
                  <a:srgbClr val="152C4C"/>
                </a:solidFill>
                <a:latin typeface="Calibri"/>
                <a:cs typeface="Calibri"/>
              </a:rPr>
              <a:t>in</a:t>
            </a:r>
            <a:r>
              <a:rPr sz="2418" kern="0" spc="-30" dirty="0">
                <a:solidFill>
                  <a:srgbClr val="152C4C"/>
                </a:solidFill>
                <a:latin typeface="Calibri"/>
                <a:cs typeface="Calibri"/>
              </a:rPr>
              <a:t> </a:t>
            </a:r>
            <a:r>
              <a:rPr sz="2418" kern="0" dirty="0">
                <a:solidFill>
                  <a:srgbClr val="152C4C"/>
                </a:solidFill>
                <a:latin typeface="Calibri"/>
                <a:cs typeface="Calibri"/>
              </a:rPr>
              <a:t>the</a:t>
            </a:r>
            <a:r>
              <a:rPr sz="2418" kern="0" spc="-24" dirty="0">
                <a:solidFill>
                  <a:srgbClr val="152C4C"/>
                </a:solidFill>
                <a:latin typeface="Calibri"/>
                <a:cs typeface="Calibri"/>
              </a:rPr>
              <a:t> </a:t>
            </a:r>
            <a:r>
              <a:rPr sz="2418" kern="0" dirty="0">
                <a:solidFill>
                  <a:srgbClr val="152C4C"/>
                </a:solidFill>
                <a:latin typeface="Calibri"/>
                <a:cs typeface="Calibri"/>
              </a:rPr>
              <a:t>Italian</a:t>
            </a:r>
            <a:r>
              <a:rPr sz="2418" kern="0" spc="-24" dirty="0">
                <a:solidFill>
                  <a:srgbClr val="152C4C"/>
                </a:solidFill>
                <a:latin typeface="Calibri"/>
                <a:cs typeface="Calibri"/>
              </a:rPr>
              <a:t> </a:t>
            </a:r>
            <a:r>
              <a:rPr sz="2418" kern="0" dirty="0">
                <a:solidFill>
                  <a:srgbClr val="152C4C"/>
                </a:solidFill>
                <a:latin typeface="Calibri"/>
                <a:cs typeface="Calibri"/>
              </a:rPr>
              <a:t>National</a:t>
            </a:r>
            <a:r>
              <a:rPr sz="2418" kern="0" spc="-36" dirty="0">
                <a:solidFill>
                  <a:srgbClr val="152C4C"/>
                </a:solidFill>
                <a:latin typeface="Calibri"/>
                <a:cs typeface="Calibri"/>
              </a:rPr>
              <a:t> </a:t>
            </a:r>
            <a:r>
              <a:rPr sz="2418" kern="0" dirty="0">
                <a:solidFill>
                  <a:srgbClr val="152C4C"/>
                </a:solidFill>
                <a:latin typeface="Calibri"/>
                <a:cs typeface="Calibri"/>
              </a:rPr>
              <a:t>Recovery</a:t>
            </a:r>
            <a:r>
              <a:rPr sz="2418" kern="0" spc="-24" dirty="0">
                <a:solidFill>
                  <a:srgbClr val="152C4C"/>
                </a:solidFill>
                <a:latin typeface="Calibri"/>
                <a:cs typeface="Calibri"/>
              </a:rPr>
              <a:t> </a:t>
            </a:r>
            <a:r>
              <a:rPr sz="2418" kern="0" dirty="0">
                <a:solidFill>
                  <a:srgbClr val="152C4C"/>
                </a:solidFill>
                <a:latin typeface="Calibri"/>
                <a:cs typeface="Calibri"/>
              </a:rPr>
              <a:t>and</a:t>
            </a:r>
            <a:r>
              <a:rPr sz="2418" kern="0" spc="-30" dirty="0">
                <a:solidFill>
                  <a:srgbClr val="152C4C"/>
                </a:solidFill>
                <a:latin typeface="Calibri"/>
                <a:cs typeface="Calibri"/>
              </a:rPr>
              <a:t> </a:t>
            </a:r>
            <a:r>
              <a:rPr sz="2418" kern="0" spc="-12" dirty="0">
                <a:solidFill>
                  <a:srgbClr val="152C4C"/>
                </a:solidFill>
                <a:latin typeface="Calibri"/>
                <a:cs typeface="Calibri"/>
              </a:rPr>
              <a:t>Resilience </a:t>
            </a:r>
            <a:r>
              <a:rPr sz="2418" kern="0" dirty="0">
                <a:solidFill>
                  <a:srgbClr val="152C4C"/>
                </a:solidFill>
                <a:latin typeface="Calibri"/>
                <a:cs typeface="Calibri"/>
              </a:rPr>
              <a:t>Plan</a:t>
            </a:r>
            <a:r>
              <a:rPr sz="2418" kern="0" spc="-42" dirty="0">
                <a:solidFill>
                  <a:srgbClr val="152C4C"/>
                </a:solidFill>
                <a:latin typeface="Calibri"/>
                <a:cs typeface="Calibri"/>
              </a:rPr>
              <a:t> </a:t>
            </a:r>
            <a:r>
              <a:rPr sz="2418" kern="0" dirty="0">
                <a:solidFill>
                  <a:srgbClr val="152C4C"/>
                </a:solidFill>
                <a:latin typeface="Calibri"/>
                <a:cs typeface="Calibri"/>
              </a:rPr>
              <a:t>(</a:t>
            </a:r>
            <a:r>
              <a:rPr lang="it-IT" sz="2418" kern="0" dirty="0">
                <a:solidFill>
                  <a:srgbClr val="152C4C"/>
                </a:solidFill>
                <a:latin typeface="Calibri"/>
                <a:cs typeface="Calibri"/>
              </a:rPr>
              <a:t>PNRR</a:t>
            </a:r>
            <a:r>
              <a:rPr sz="2418" kern="0" dirty="0">
                <a:solidFill>
                  <a:srgbClr val="152C4C"/>
                </a:solidFill>
                <a:latin typeface="Calibri"/>
                <a:cs typeface="Calibri"/>
              </a:rPr>
              <a:t>)</a:t>
            </a:r>
            <a:r>
              <a:rPr sz="2418" kern="0" spc="-36" dirty="0">
                <a:solidFill>
                  <a:srgbClr val="152C4C"/>
                </a:solidFill>
                <a:latin typeface="Calibri"/>
                <a:cs typeface="Calibri"/>
              </a:rPr>
              <a:t> </a:t>
            </a:r>
            <a:r>
              <a:rPr sz="2418" kern="0" dirty="0">
                <a:solidFill>
                  <a:srgbClr val="152C4C"/>
                </a:solidFill>
                <a:latin typeface="Calibri"/>
                <a:cs typeface="Calibri"/>
              </a:rPr>
              <a:t>computing</a:t>
            </a:r>
            <a:r>
              <a:rPr sz="2418" kern="0" spc="-36" dirty="0">
                <a:solidFill>
                  <a:srgbClr val="152C4C"/>
                </a:solidFill>
                <a:latin typeface="Calibri"/>
                <a:cs typeface="Calibri"/>
              </a:rPr>
              <a:t> </a:t>
            </a:r>
            <a:r>
              <a:rPr sz="2418" kern="0" dirty="0">
                <a:solidFill>
                  <a:srgbClr val="152C4C"/>
                </a:solidFill>
                <a:latin typeface="Calibri"/>
                <a:cs typeface="Calibri"/>
              </a:rPr>
              <a:t>related</a:t>
            </a:r>
            <a:r>
              <a:rPr sz="2418" kern="0" spc="-36" dirty="0">
                <a:solidFill>
                  <a:srgbClr val="152C4C"/>
                </a:solidFill>
                <a:latin typeface="Calibri"/>
                <a:cs typeface="Calibri"/>
              </a:rPr>
              <a:t> </a:t>
            </a:r>
            <a:r>
              <a:rPr sz="2418" kern="0" spc="-12" dirty="0">
                <a:solidFill>
                  <a:srgbClr val="152C4C"/>
                </a:solidFill>
                <a:latin typeface="Calibri"/>
                <a:cs typeface="Calibri"/>
              </a:rPr>
              <a:t>initiatives.</a:t>
            </a:r>
            <a:endParaRPr sz="2418" kern="0" dirty="0">
              <a:solidFill>
                <a:sysClr val="windowText" lastClr="000000"/>
              </a:solidFill>
              <a:latin typeface="Calibri"/>
              <a:cs typeface="Calibri"/>
            </a:endParaRPr>
          </a:p>
        </p:txBody>
      </p:sp>
      <p:sp>
        <p:nvSpPr>
          <p:cNvPr id="19" name="object 20">
            <a:extLst>
              <a:ext uri="{FF2B5EF4-FFF2-40B4-BE49-F238E27FC236}">
                <a16:creationId xmlns:a16="http://schemas.microsoft.com/office/drawing/2014/main" id="{E21FA178-7C5A-9F0D-2CDD-43FB9FF0AB3F}"/>
              </a:ext>
            </a:extLst>
          </p:cNvPr>
          <p:cNvSpPr txBox="1">
            <a:spLocks noGrp="1"/>
          </p:cNvSpPr>
          <p:nvPr>
            <p:ph type="ftr" sz="quarter" idx="5"/>
          </p:nvPr>
        </p:nvSpPr>
        <p:spPr>
          <a:xfrm>
            <a:off x="537431" y="6535592"/>
            <a:ext cx="3756640" cy="166712"/>
          </a:xfrm>
          <a:prstGeom prst="rect">
            <a:avLst/>
          </a:prstGeom>
        </p:spPr>
        <p:txBody>
          <a:bodyPr vert="horz" wrap="square" lIns="0" tIns="0" rIns="0" bIns="0" rtlCol="0">
            <a:spAutoFit/>
          </a:bodyPr>
          <a:lstStyle>
            <a:defPPr>
              <a:defRPr lang="it-IT"/>
            </a:defPPr>
            <a:lvl1pPr marL="0" algn="l" defTabSz="914400" rtl="0" eaLnBrk="1" latinLnBrk="0" hangingPunct="1">
              <a:defRPr sz="1209" b="0" i="0" kern="1200">
                <a:solidFill>
                  <a:srgbClr val="152C4C"/>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356" defTabSz="1105601">
              <a:lnSpc>
                <a:spcPts val="1270"/>
              </a:lnSpc>
            </a:pPr>
            <a:r>
              <a:rPr lang="it-IT" spc="-12"/>
              <a:t>Federica Fanzago</a:t>
            </a:r>
            <a:r>
              <a:rPr lang="it-IT" spc="-18"/>
              <a:t> </a:t>
            </a:r>
            <a:r>
              <a:rPr lang="it-IT" spc="-12"/>
              <a:t>INFN-</a:t>
            </a:r>
            <a:r>
              <a:rPr lang="it-IT"/>
              <a:t>Padova</a:t>
            </a:r>
            <a:r>
              <a:rPr lang="it-IT" spc="514"/>
              <a:t> </a:t>
            </a:r>
            <a:r>
              <a:rPr lang="it-IT"/>
              <a:t>CHEP</a:t>
            </a:r>
            <a:r>
              <a:rPr lang="it-IT" spc="-6"/>
              <a:t> </a:t>
            </a:r>
            <a:r>
              <a:rPr lang="it-IT"/>
              <a:t>2023,</a:t>
            </a:r>
            <a:r>
              <a:rPr lang="it-IT" spc="-12"/>
              <a:t> </a:t>
            </a:r>
            <a:r>
              <a:rPr lang="it-IT"/>
              <a:t>Norfolk</a:t>
            </a:r>
            <a:r>
              <a:rPr lang="it-IT" spc="-6"/>
              <a:t> </a:t>
            </a:r>
            <a:r>
              <a:rPr lang="it-IT" spc="-12"/>
              <a:t>Virginia</a:t>
            </a:r>
            <a:endParaRPr kern="0" spc="-12"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2039-2A7F-050C-9BF2-B722B684397C}"/>
              </a:ext>
            </a:extLst>
          </p:cNvPr>
          <p:cNvSpPr>
            <a:spLocks noGrp="1"/>
          </p:cNvSpPr>
          <p:nvPr>
            <p:ph type="title"/>
          </p:nvPr>
        </p:nvSpPr>
        <p:spPr/>
        <p:txBody>
          <a:bodyPr/>
          <a:lstStyle/>
          <a:p>
            <a:r>
              <a:rPr lang="it-IT" dirty="0"/>
              <a:t>Le “</a:t>
            </a:r>
            <a:r>
              <a:rPr lang="it-IT" b="1" dirty="0"/>
              <a:t>HPC </a:t>
            </a:r>
            <a:r>
              <a:rPr lang="it-IT" b="1" dirty="0" err="1"/>
              <a:t>Bubbles</a:t>
            </a:r>
            <a:r>
              <a:rPr lang="it-IT" dirty="0"/>
              <a:t>”</a:t>
            </a:r>
            <a:endParaRPr lang="en-US" dirty="0"/>
          </a:p>
        </p:txBody>
      </p:sp>
      <p:sp>
        <p:nvSpPr>
          <p:cNvPr id="4" name="Date Placeholder 3">
            <a:extLst>
              <a:ext uri="{FF2B5EF4-FFF2-40B4-BE49-F238E27FC236}">
                <a16:creationId xmlns:a16="http://schemas.microsoft.com/office/drawing/2014/main" id="{3637D95D-55C1-4709-D874-5E384FA18E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 Stalio, D. Michelotto</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43FE3F-537C-AF21-C816-65A67BD937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INFN DataCloud for T2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9A621A-CEB7-39F2-83C4-8874774E41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9AA087AC-2B57-B3B3-B8A8-0CA4C1B466FD}"/>
              </a:ext>
            </a:extLst>
          </p:cNvPr>
          <p:cNvSpPr>
            <a:spLocks noGrp="1"/>
          </p:cNvSpPr>
          <p:nvPr>
            <p:ph idx="1"/>
          </p:nvPr>
        </p:nvSpPr>
        <p:spPr>
          <a:xfrm>
            <a:off x="268061" y="2028824"/>
            <a:ext cx="8092170" cy="4384675"/>
          </a:xfrm>
        </p:spPr>
        <p:txBody>
          <a:bodyPr>
            <a:normAutofit fontScale="92500" lnSpcReduction="10000"/>
          </a:bodyPr>
          <a:lstStyle/>
          <a:p>
            <a:pPr algn="ctr"/>
            <a:r>
              <a:rPr lang="it-IT" sz="2800" dirty="0"/>
              <a:t>Sono regioni, distribuite sul territorio nazionale e </a:t>
            </a:r>
            <a:r>
              <a:rPr lang="it-IT" sz="2800" dirty="0">
                <a:solidFill>
                  <a:schemeClr val="accent4"/>
                </a:solidFill>
              </a:rPr>
              <a:t>accessibili in modalità Cloud Computing </a:t>
            </a:r>
            <a:r>
              <a:rPr lang="it-IT" sz="2800" dirty="0"/>
              <a:t>che espanderanno </a:t>
            </a:r>
            <a:r>
              <a:rPr lang="it-IT" sz="2800" b="1" dirty="0"/>
              <a:t>l’infrastruttura INFN HPC-BD-AI </a:t>
            </a:r>
            <a:r>
              <a:rPr lang="it-IT" sz="2800" dirty="0"/>
              <a:t>e su cui sarà possibile eseguire </a:t>
            </a:r>
            <a:r>
              <a:rPr lang="it-IT" sz="2800" dirty="0">
                <a:solidFill>
                  <a:schemeClr val="accent4"/>
                </a:solidFill>
              </a:rPr>
              <a:t>calcoli ad altissime prestazioni (HPC)</a:t>
            </a:r>
            <a:r>
              <a:rPr lang="it-IT" sz="2800" dirty="0"/>
              <a:t>. </a:t>
            </a:r>
          </a:p>
          <a:p>
            <a:pPr algn="ctr"/>
            <a:endParaRPr lang="it-IT" sz="2800" dirty="0"/>
          </a:p>
          <a:p>
            <a:pPr algn="ctr"/>
            <a:r>
              <a:rPr lang="it-IT" sz="2800" dirty="0"/>
              <a:t>Forniranno </a:t>
            </a:r>
            <a:r>
              <a:rPr lang="it-IT" sz="2800" dirty="0">
                <a:solidFill>
                  <a:srgbClr val="FF0000"/>
                </a:solidFill>
              </a:rPr>
              <a:t>cluster e soluzioni modulari e flessibili con risorse di tipo CPU, GPU, FPGA e storage veloce</a:t>
            </a:r>
            <a:r>
              <a:rPr lang="it-IT" sz="2800" dirty="0"/>
              <a:t>, saranno </a:t>
            </a:r>
            <a:r>
              <a:rPr lang="it-IT" sz="2800" b="1" dirty="0"/>
              <a:t>combinabili tra di loro</a:t>
            </a:r>
            <a:r>
              <a:rPr lang="it-IT" sz="2800" dirty="0"/>
              <a:t> e si </a:t>
            </a:r>
            <a:r>
              <a:rPr lang="it-IT" sz="2800" b="1" dirty="0"/>
              <a:t>integreranno con i grandi centri HPC nazionali</a:t>
            </a:r>
            <a:r>
              <a:rPr lang="it-IT" sz="2800" dirty="0"/>
              <a:t>, come Leonardo o </a:t>
            </a:r>
            <a:r>
              <a:rPr lang="it-IT" sz="2800" noProof="1"/>
              <a:t>PRACE-Italy</a:t>
            </a:r>
            <a:r>
              <a:rPr lang="it-IT" sz="2800" dirty="0"/>
              <a:t>, </a:t>
            </a:r>
            <a:r>
              <a:rPr lang="it-IT" sz="2800" b="1" dirty="0"/>
              <a:t>con il Centro Nazionale ICSC</a:t>
            </a:r>
            <a:r>
              <a:rPr lang="it-IT" sz="2800" dirty="0"/>
              <a:t> e con altre Cloud o centri HPC internazionali.</a:t>
            </a:r>
          </a:p>
        </p:txBody>
      </p:sp>
      <p:pic>
        <p:nvPicPr>
          <p:cNvPr id="9" name="Picture 8" descr="A picture containing bubble, object, bell jar&#10;&#10;Description automatically generated">
            <a:extLst>
              <a:ext uri="{FF2B5EF4-FFF2-40B4-BE49-F238E27FC236}">
                <a16:creationId xmlns:a16="http://schemas.microsoft.com/office/drawing/2014/main" id="{A6250540-06C7-84DE-A897-55AB4A6679C3}"/>
              </a:ext>
            </a:extLst>
          </p:cNvPr>
          <p:cNvPicPr>
            <a:picLocks noChangeAspect="1"/>
          </p:cNvPicPr>
          <p:nvPr/>
        </p:nvPicPr>
        <p:blipFill>
          <a:blip r:embed="rId2"/>
          <a:stretch>
            <a:fillRect/>
          </a:stretch>
        </p:blipFill>
        <p:spPr>
          <a:xfrm>
            <a:off x="8360231" y="2869366"/>
            <a:ext cx="3755572" cy="2502736"/>
          </a:xfrm>
          <a:prstGeom prst="rect">
            <a:avLst/>
          </a:prstGeom>
        </p:spPr>
      </p:pic>
    </p:spTree>
    <p:extLst>
      <p:ext uri="{BB962C8B-B14F-4D97-AF65-F5344CB8AC3E}">
        <p14:creationId xmlns:p14="http://schemas.microsoft.com/office/powerpoint/2010/main" val="1219485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F34559-19B5-334C-9438-BC3902550584}" type="slidenum">
              <a:rPr lang="en-US" smtClean="0"/>
              <a:t>9</a:t>
            </a:fld>
            <a:endParaRPr lang="en-US"/>
          </a:p>
        </p:txBody>
      </p:sp>
      <p:pic>
        <p:nvPicPr>
          <p:cNvPr id="2" name="Picture 1"/>
          <p:cNvPicPr>
            <a:picLocks noChangeAspect="1"/>
          </p:cNvPicPr>
          <p:nvPr/>
        </p:nvPicPr>
        <p:blipFill>
          <a:blip r:embed="rId2"/>
          <a:stretch>
            <a:fillRect/>
          </a:stretch>
        </p:blipFill>
        <p:spPr>
          <a:xfrm>
            <a:off x="2032000" y="548100"/>
            <a:ext cx="8128000" cy="5245100"/>
          </a:xfrm>
          <a:prstGeom prst="rect">
            <a:avLst/>
          </a:prstGeom>
        </p:spPr>
      </p:pic>
    </p:spTree>
    <p:extLst>
      <p:ext uri="{BB962C8B-B14F-4D97-AF65-F5344CB8AC3E}">
        <p14:creationId xmlns:p14="http://schemas.microsoft.com/office/powerpoint/2010/main" val="34851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4FD9-89BC-2BD1-F043-3D08392B291C}"/>
              </a:ext>
            </a:extLst>
          </p:cNvPr>
          <p:cNvSpPr>
            <a:spLocks noGrp="1"/>
          </p:cNvSpPr>
          <p:nvPr>
            <p:ph type="title"/>
          </p:nvPr>
        </p:nvSpPr>
        <p:spPr>
          <a:xfrm>
            <a:off x="633046" y="265397"/>
            <a:ext cx="9650207" cy="937392"/>
          </a:xfrm>
        </p:spPr>
        <p:txBody>
          <a:bodyPr/>
          <a:lstStyle/>
          <a:p>
            <a:r>
              <a:rPr lang="en-GB" dirty="0"/>
              <a:t>Terabit project will provide “HPC Bubbles”</a:t>
            </a:r>
          </a:p>
        </p:txBody>
      </p:sp>
      <p:sp>
        <p:nvSpPr>
          <p:cNvPr id="3" name="Content Placeholder 2">
            <a:extLst>
              <a:ext uri="{FF2B5EF4-FFF2-40B4-BE49-F238E27FC236}">
                <a16:creationId xmlns:a16="http://schemas.microsoft.com/office/drawing/2014/main" id="{9A620074-1D74-4260-5C2B-5F99EEB189C2}"/>
              </a:ext>
            </a:extLst>
          </p:cNvPr>
          <p:cNvSpPr>
            <a:spLocks noGrp="1"/>
          </p:cNvSpPr>
          <p:nvPr>
            <p:ph idx="1"/>
          </p:nvPr>
        </p:nvSpPr>
        <p:spPr>
          <a:xfrm>
            <a:off x="710418" y="1382031"/>
            <a:ext cx="10643382" cy="4794932"/>
          </a:xfrm>
        </p:spPr>
        <p:txBody>
          <a:bodyPr>
            <a:normAutofit fontScale="62500" lnSpcReduction="20000"/>
          </a:bodyPr>
          <a:lstStyle/>
          <a:p>
            <a:pPr>
              <a:buFont typeface="Wingdings" pitchFamily="2" charset="2"/>
              <a:buChar char="v"/>
            </a:pPr>
            <a:r>
              <a:rPr lang="en-GB" sz="3300" dirty="0">
                <a:solidFill>
                  <a:srgbClr val="FF0000"/>
                </a:solidFill>
              </a:rPr>
              <a:t>Founded on TERABIT PNRR project we will acquire HPC-Bubbles on several INFN data </a:t>
            </a:r>
            <a:r>
              <a:rPr lang="en-GB" sz="3300" dirty="0" err="1">
                <a:solidFill>
                  <a:srgbClr val="FF0000"/>
                </a:solidFill>
              </a:rPr>
              <a:t>centers</a:t>
            </a:r>
            <a:endParaRPr lang="en-GB" sz="3300" dirty="0">
              <a:solidFill>
                <a:srgbClr val="FF0000"/>
              </a:solidFill>
            </a:endParaRPr>
          </a:p>
          <a:p>
            <a:pPr>
              <a:buFont typeface="Wingdings" pitchFamily="2" charset="2"/>
              <a:buChar char="v"/>
            </a:pPr>
            <a:r>
              <a:rPr lang="en-GB" b="1" dirty="0"/>
              <a:t>CPU clusters: </a:t>
            </a:r>
          </a:p>
          <a:p>
            <a:pPr lvl="1">
              <a:buFont typeface="Wingdings" pitchFamily="2" charset="2"/>
              <a:buChar char="v"/>
            </a:pPr>
            <a:r>
              <a:rPr lang="en-GB" dirty="0"/>
              <a:t>&gt; 1.5TB / server  </a:t>
            </a:r>
          </a:p>
          <a:p>
            <a:pPr lvl="1">
              <a:buFont typeface="Wingdings" pitchFamily="2" charset="2"/>
              <a:buChar char="v"/>
            </a:pPr>
            <a:r>
              <a:rPr lang="en-GB" dirty="0"/>
              <a:t>&gt; 200 core / server)</a:t>
            </a:r>
          </a:p>
          <a:p>
            <a:pPr lvl="1">
              <a:buFont typeface="Wingdings" pitchFamily="2" charset="2"/>
              <a:buChar char="v"/>
            </a:pPr>
            <a:r>
              <a:rPr lang="en-GB" dirty="0"/>
              <a:t>InfiniBand Connected</a:t>
            </a:r>
          </a:p>
          <a:p>
            <a:pPr>
              <a:buFont typeface="Wingdings" pitchFamily="2" charset="2"/>
              <a:buChar char="v"/>
            </a:pPr>
            <a:r>
              <a:rPr lang="en-GB" b="1" dirty="0"/>
              <a:t>CPU+GPU clusters:</a:t>
            </a:r>
          </a:p>
          <a:p>
            <a:pPr lvl="1">
              <a:buFont typeface="Wingdings" pitchFamily="2" charset="2"/>
              <a:buChar char="v"/>
            </a:pPr>
            <a:r>
              <a:rPr lang="en-GB" dirty="0"/>
              <a:t>At least 4 x GPU [h100] / server</a:t>
            </a:r>
          </a:p>
          <a:p>
            <a:pPr lvl="1">
              <a:buFont typeface="Wingdings" pitchFamily="2" charset="2"/>
              <a:buChar char="v"/>
            </a:pPr>
            <a:r>
              <a:rPr lang="en-GB" dirty="0"/>
              <a:t>InfiniBand Connected</a:t>
            </a:r>
          </a:p>
          <a:p>
            <a:pPr>
              <a:buFont typeface="Wingdings" pitchFamily="2" charset="2"/>
              <a:buChar char="v"/>
            </a:pPr>
            <a:r>
              <a:rPr lang="en-GB" b="1" dirty="0"/>
              <a:t>CPU+FPGA Clusters: </a:t>
            </a:r>
          </a:p>
          <a:p>
            <a:pPr lvl="1">
              <a:buFont typeface="Wingdings" pitchFamily="2" charset="2"/>
              <a:buChar char="v"/>
            </a:pPr>
            <a:r>
              <a:rPr lang="en-GB" dirty="0"/>
              <a:t>2 vendors FPGAs</a:t>
            </a:r>
          </a:p>
          <a:p>
            <a:pPr lvl="1">
              <a:buFont typeface="Wingdings" pitchFamily="2" charset="2"/>
              <a:buChar char="v"/>
            </a:pPr>
            <a:r>
              <a:rPr lang="en-GB" dirty="0"/>
              <a:t>FPGA-mesh</a:t>
            </a:r>
          </a:p>
          <a:p>
            <a:pPr>
              <a:buFont typeface="Wingdings" pitchFamily="2" charset="2"/>
              <a:buChar char="v"/>
            </a:pPr>
            <a:r>
              <a:rPr lang="en-GB" b="1" dirty="0"/>
              <a:t>Fast storage Clusters </a:t>
            </a:r>
          </a:p>
          <a:p>
            <a:pPr lvl="1">
              <a:buFont typeface="Wingdings" pitchFamily="2" charset="2"/>
              <a:buChar char="v"/>
            </a:pPr>
            <a:r>
              <a:rPr lang="en-GB" dirty="0"/>
              <a:t>&gt; 1 PB </a:t>
            </a:r>
            <a:r>
              <a:rPr lang="en-GB" dirty="0" err="1"/>
              <a:t>ssd+hdd</a:t>
            </a:r>
            <a:endParaRPr lang="en-GB" dirty="0"/>
          </a:p>
          <a:p>
            <a:pPr>
              <a:buFont typeface="Wingdings" pitchFamily="2" charset="2"/>
              <a:buChar char="v"/>
            </a:pPr>
            <a:endParaRPr lang="en-GB" dirty="0"/>
          </a:p>
          <a:p>
            <a:pPr>
              <a:buFont typeface="Wingdings" pitchFamily="2" charset="2"/>
              <a:buChar char="v"/>
            </a:pPr>
            <a:r>
              <a:rPr lang="en-GB" sz="3300" dirty="0">
                <a:solidFill>
                  <a:srgbClr val="FF0000"/>
                </a:solidFill>
              </a:rPr>
              <a:t>Services specification:</a:t>
            </a:r>
          </a:p>
          <a:p>
            <a:pPr lvl="1">
              <a:buFont typeface="Wingdings" pitchFamily="2" charset="2"/>
              <a:buChar char="v"/>
            </a:pPr>
            <a:r>
              <a:rPr lang="en-GB" dirty="0"/>
              <a:t>Perfectly integrated with </a:t>
            </a:r>
            <a:r>
              <a:rPr lang="en-GB" b="1" dirty="0"/>
              <a:t>INFN-Cloud Services</a:t>
            </a:r>
          </a:p>
          <a:p>
            <a:pPr lvl="1">
              <a:buFont typeface="Wingdings" pitchFamily="2" charset="2"/>
              <a:buChar char="v"/>
            </a:pPr>
            <a:r>
              <a:rPr lang="en-GB" dirty="0"/>
              <a:t>Connections among the </a:t>
            </a:r>
            <a:r>
              <a:rPr lang="en-GB" b="1" dirty="0"/>
              <a:t>HPC Bubbles </a:t>
            </a:r>
            <a:r>
              <a:rPr lang="en-GB" dirty="0"/>
              <a:t>(</a:t>
            </a:r>
            <a:r>
              <a:rPr lang="en-GB" dirty="0">
                <a:solidFill>
                  <a:schemeClr val="accent1"/>
                </a:solidFill>
              </a:rPr>
              <a:t>Virtual HPC Bubbles</a:t>
            </a:r>
            <a:r>
              <a:rPr lang="en-GB" dirty="0"/>
              <a:t>)</a:t>
            </a:r>
          </a:p>
          <a:p>
            <a:pPr lvl="1">
              <a:buFont typeface="Wingdings" pitchFamily="2" charset="2"/>
              <a:buChar char="v"/>
            </a:pPr>
            <a:r>
              <a:rPr lang="en-GB" dirty="0"/>
              <a:t>Connections among </a:t>
            </a:r>
            <a:r>
              <a:rPr lang="en-GB" b="1" dirty="0"/>
              <a:t>HPC Bubbles and HPC traditional centres </a:t>
            </a:r>
            <a:r>
              <a:rPr lang="en-GB"/>
              <a:t>(i.e</a:t>
            </a:r>
            <a:r>
              <a:rPr lang="en-GB" dirty="0"/>
              <a:t>. Leonardo, PRACE-Italy, VEGA and others)</a:t>
            </a:r>
          </a:p>
        </p:txBody>
      </p:sp>
      <p:sp>
        <p:nvSpPr>
          <p:cNvPr id="5" name="Slide Number Placeholder 4">
            <a:extLst>
              <a:ext uri="{FF2B5EF4-FFF2-40B4-BE49-F238E27FC236}">
                <a16:creationId xmlns:a16="http://schemas.microsoft.com/office/drawing/2014/main" id="{E407BDAE-9C2E-BA28-06ED-3F65F5425E9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D561A4-101B-4C7B-87D1-8EDCA554B10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object 20">
            <a:extLst>
              <a:ext uri="{FF2B5EF4-FFF2-40B4-BE49-F238E27FC236}">
                <a16:creationId xmlns:a16="http://schemas.microsoft.com/office/drawing/2014/main" id="{C98A36C9-E697-FBA1-EFC9-3752BC300455}"/>
              </a:ext>
            </a:extLst>
          </p:cNvPr>
          <p:cNvSpPr txBox="1">
            <a:spLocks/>
          </p:cNvSpPr>
          <p:nvPr/>
        </p:nvSpPr>
        <p:spPr>
          <a:xfrm>
            <a:off x="537431" y="6535592"/>
            <a:ext cx="3756640" cy="166712"/>
          </a:xfrm>
          <a:prstGeom prst="rect">
            <a:avLst/>
          </a:prstGeom>
        </p:spPr>
        <p:txBody>
          <a:bodyPr vert="horz" wrap="square" lIns="0" tIns="0" rIns="0" bIns="0" rtlCol="0">
            <a:spAutoFit/>
          </a:bodyPr>
          <a:lstStyle>
            <a:defPPr>
              <a:defRPr lang="it-IT"/>
            </a:defPPr>
            <a:lvl1pPr marL="0" algn="l" defTabSz="914400" rtl="0" eaLnBrk="1" latinLnBrk="0" hangingPunct="1">
              <a:defRPr sz="1209" b="0" i="0" kern="1200">
                <a:solidFill>
                  <a:srgbClr val="152C4C"/>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356" marR="0" lvl="0" indent="0" algn="l" defTabSz="1105601" rtl="0" eaLnBrk="1" fontAlgn="auto" latinLnBrk="0" hangingPunct="1">
              <a:lnSpc>
                <a:spcPts val="1270"/>
              </a:lnSpc>
              <a:spcBef>
                <a:spcPts val="0"/>
              </a:spcBef>
              <a:spcAft>
                <a:spcPts val="0"/>
              </a:spcAft>
              <a:buClrTx/>
              <a:buSzTx/>
              <a:buFontTx/>
              <a:buNone/>
              <a:tabLst/>
              <a:defRPr/>
            </a:pPr>
            <a:r>
              <a:rPr kumimoji="0" lang="it-IT" sz="1209" b="0" i="0" u="none" strike="noStrike" kern="0" cap="none" spc="-12" normalizeH="0" baseline="0" noProof="0">
                <a:ln>
                  <a:noFill/>
                </a:ln>
                <a:solidFill>
                  <a:srgbClr val="152C4C"/>
                </a:solidFill>
                <a:effectLst/>
                <a:uLnTx/>
                <a:uFillTx/>
                <a:latin typeface="Calibri"/>
                <a:ea typeface="+mn-ea"/>
                <a:cs typeface="Calibri"/>
              </a:rPr>
              <a:t>Giacinto Donvito INFN-</a:t>
            </a:r>
            <a:r>
              <a:rPr kumimoji="0" lang="it-IT" sz="1209" b="0" i="0" u="none" strike="noStrike" kern="0" cap="none" spc="0" normalizeH="0" baseline="0" noProof="0">
                <a:ln>
                  <a:noFill/>
                </a:ln>
                <a:solidFill>
                  <a:srgbClr val="152C4C"/>
                </a:solidFill>
                <a:effectLst/>
                <a:uLnTx/>
                <a:uFillTx/>
                <a:latin typeface="Calibri"/>
                <a:ea typeface="+mn-ea"/>
                <a:cs typeface="Calibri"/>
              </a:rPr>
              <a:t>Bari</a:t>
            </a:r>
            <a:r>
              <a:rPr kumimoji="0" lang="it-IT" sz="1209" b="0" i="0" u="none" strike="noStrike" kern="0" cap="none" spc="514" normalizeH="0" baseline="0" noProof="0">
                <a:ln>
                  <a:noFill/>
                </a:ln>
                <a:solidFill>
                  <a:srgbClr val="152C4C"/>
                </a:solidFill>
                <a:effectLst/>
                <a:uLnTx/>
                <a:uFillTx/>
                <a:latin typeface="Calibri"/>
                <a:ea typeface="+mn-ea"/>
                <a:cs typeface="Calibri"/>
              </a:rPr>
              <a:t> </a:t>
            </a:r>
            <a:r>
              <a:rPr kumimoji="0" lang="it-IT" sz="1209" b="0" i="0" u="none" strike="noStrike" kern="0" cap="none" spc="0" normalizeH="0" baseline="0" noProof="0">
                <a:ln>
                  <a:noFill/>
                </a:ln>
                <a:solidFill>
                  <a:srgbClr val="152C4C"/>
                </a:solidFill>
                <a:effectLst/>
                <a:uLnTx/>
                <a:uFillTx/>
                <a:latin typeface="Calibri"/>
                <a:ea typeface="+mn-ea"/>
                <a:cs typeface="Calibri"/>
              </a:rPr>
              <a:t>EGI Conference</a:t>
            </a:r>
            <a:r>
              <a:rPr kumimoji="0" lang="it-IT" sz="1209" b="0" i="0" u="none" strike="noStrike" kern="0" cap="none" spc="-6" normalizeH="0" baseline="0" noProof="0">
                <a:ln>
                  <a:noFill/>
                </a:ln>
                <a:solidFill>
                  <a:srgbClr val="152C4C"/>
                </a:solidFill>
                <a:effectLst/>
                <a:uLnTx/>
                <a:uFillTx/>
                <a:latin typeface="Calibri"/>
                <a:ea typeface="+mn-ea"/>
                <a:cs typeface="Calibri"/>
              </a:rPr>
              <a:t> </a:t>
            </a:r>
            <a:r>
              <a:rPr kumimoji="0" lang="it-IT" sz="1209" b="0" i="0" u="none" strike="noStrike" kern="0" cap="none" spc="0" normalizeH="0" baseline="0" noProof="0">
                <a:ln>
                  <a:noFill/>
                </a:ln>
                <a:solidFill>
                  <a:srgbClr val="152C4C"/>
                </a:solidFill>
                <a:effectLst/>
                <a:uLnTx/>
                <a:uFillTx/>
                <a:latin typeface="Calibri"/>
                <a:ea typeface="+mn-ea"/>
                <a:cs typeface="Calibri"/>
              </a:rPr>
              <a:t>2023</a:t>
            </a:r>
            <a:endParaRPr kumimoji="0" lang="it-IT" sz="1209" b="0" i="0" u="none" strike="noStrike" kern="0" cap="none" spc="-12" normalizeH="0" baseline="0" noProof="0" dirty="0">
              <a:ln>
                <a:noFill/>
              </a:ln>
              <a:solidFill>
                <a:srgbClr val="152C4C"/>
              </a:solidFill>
              <a:effectLst/>
              <a:uLnTx/>
              <a:uFillTx/>
              <a:latin typeface="Calibri"/>
              <a:ea typeface="+mn-ea"/>
              <a:cs typeface="Calibri"/>
            </a:endParaRPr>
          </a:p>
        </p:txBody>
      </p:sp>
    </p:spTree>
    <p:extLst>
      <p:ext uri="{BB962C8B-B14F-4D97-AF65-F5344CB8AC3E}">
        <p14:creationId xmlns:p14="http://schemas.microsoft.com/office/powerpoint/2010/main" val="37976021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D7D3D-BFE3-D1BA-13CA-7AED6E634058}"/>
              </a:ext>
            </a:extLst>
          </p:cNvPr>
          <p:cNvPicPr>
            <a:picLocks noChangeAspect="1"/>
          </p:cNvPicPr>
          <p:nvPr/>
        </p:nvPicPr>
        <p:blipFill rotWithShape="1">
          <a:blip r:embed="rId2"/>
          <a:srcRect t="2212"/>
          <a:stretch/>
        </p:blipFill>
        <p:spPr>
          <a:xfrm>
            <a:off x="639553" y="1097933"/>
            <a:ext cx="10237935" cy="5680553"/>
          </a:xfrm>
          <a:prstGeom prst="rect">
            <a:avLst/>
          </a:prstGeom>
        </p:spPr>
      </p:pic>
      <p:sp>
        <p:nvSpPr>
          <p:cNvPr id="5" name="Title 1">
            <a:extLst>
              <a:ext uri="{FF2B5EF4-FFF2-40B4-BE49-F238E27FC236}">
                <a16:creationId xmlns:a16="http://schemas.microsoft.com/office/drawing/2014/main" id="{7584B02C-8271-D071-2218-E7C302A3D390}"/>
              </a:ext>
            </a:extLst>
          </p:cNvPr>
          <p:cNvSpPr>
            <a:spLocks noGrp="1"/>
          </p:cNvSpPr>
          <p:nvPr>
            <p:ph type="title"/>
          </p:nvPr>
        </p:nvSpPr>
        <p:spPr>
          <a:xfrm>
            <a:off x="838200" y="0"/>
            <a:ext cx="10515600" cy="1325563"/>
          </a:xfrm>
        </p:spPr>
        <p:txBody>
          <a:bodyPr/>
          <a:lstStyle/>
          <a:p>
            <a:r>
              <a:rPr lang="it-IT" dirty="0">
                <a:effectLst/>
              </a:rPr>
              <a:t>PNRR: </a:t>
            </a:r>
            <a:r>
              <a:rPr lang="it-IT" dirty="0" err="1">
                <a:effectLst/>
              </a:rPr>
              <a:t>DigitAl</a:t>
            </a:r>
            <a:r>
              <a:rPr lang="it-IT" dirty="0">
                <a:effectLst/>
              </a:rPr>
              <a:t> lifelong </a:t>
            </a:r>
            <a:r>
              <a:rPr lang="it-IT" dirty="0" err="1">
                <a:effectLst/>
              </a:rPr>
              <a:t>pRevEntion</a:t>
            </a:r>
            <a:r>
              <a:rPr lang="it-IT" dirty="0">
                <a:effectLst/>
              </a:rPr>
              <a:t> (DARE)</a:t>
            </a:r>
            <a:endParaRPr lang="it-IT" dirty="0"/>
          </a:p>
        </p:txBody>
      </p:sp>
      <p:sp>
        <p:nvSpPr>
          <p:cNvPr id="2" name="Oval 1">
            <a:extLst>
              <a:ext uri="{FF2B5EF4-FFF2-40B4-BE49-F238E27FC236}">
                <a16:creationId xmlns:a16="http://schemas.microsoft.com/office/drawing/2014/main" id="{BEC41AFC-28EF-07C6-4F03-CA8AD0FBE55B}"/>
              </a:ext>
            </a:extLst>
          </p:cNvPr>
          <p:cNvSpPr/>
          <p:nvPr/>
        </p:nvSpPr>
        <p:spPr>
          <a:xfrm>
            <a:off x="3524250" y="1511300"/>
            <a:ext cx="920750" cy="723900"/>
          </a:xfrm>
          <a:prstGeom prst="ellipse">
            <a:avLst/>
          </a:prstGeom>
          <a:solidFill>
            <a:srgbClr val="FF0000">
              <a:alpha val="835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5D177C80-B009-65E6-5C23-61E30E4C37CD}"/>
              </a:ext>
            </a:extLst>
          </p:cNvPr>
          <p:cNvSpPr/>
          <p:nvPr/>
        </p:nvSpPr>
        <p:spPr>
          <a:xfrm>
            <a:off x="4603750" y="2012950"/>
            <a:ext cx="2101850" cy="254000"/>
          </a:xfrm>
          <a:prstGeom prst="ellipse">
            <a:avLst/>
          </a:prstGeom>
          <a:solidFill>
            <a:srgbClr val="FF0000">
              <a:alpha val="835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337D3C9-D8B9-4DD4-4A73-C26C92B99B43}"/>
              </a:ext>
            </a:extLst>
          </p:cNvPr>
          <p:cNvSpPr/>
          <p:nvPr/>
        </p:nvSpPr>
        <p:spPr>
          <a:xfrm>
            <a:off x="4591050" y="1695450"/>
            <a:ext cx="2101850" cy="254000"/>
          </a:xfrm>
          <a:prstGeom prst="ellipse">
            <a:avLst/>
          </a:prstGeom>
          <a:solidFill>
            <a:srgbClr val="FF0000">
              <a:alpha val="835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3B18D7E2-FE19-6E16-7031-4297D335B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Davide Salomoni</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2B73B7E-300B-19B3-E1AC-2F25814A97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Ibergrid 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0ADFCEA-1FF5-156C-492D-99006E3307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29A7513-3095-604F-7481-A23B697816EF}"/>
              </a:ext>
            </a:extLst>
          </p:cNvPr>
          <p:cNvSpPr/>
          <p:nvPr/>
        </p:nvSpPr>
        <p:spPr>
          <a:xfrm>
            <a:off x="4283537" y="2340724"/>
            <a:ext cx="2949469" cy="254000"/>
          </a:xfrm>
          <a:prstGeom prst="ellipse">
            <a:avLst/>
          </a:prstGeom>
          <a:solidFill>
            <a:srgbClr val="FF0000">
              <a:alpha val="835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35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A59E-AD62-D172-8BC3-38DFCA87C87C}"/>
              </a:ext>
            </a:extLst>
          </p:cNvPr>
          <p:cNvSpPr>
            <a:spLocks noGrp="1"/>
          </p:cNvSpPr>
          <p:nvPr>
            <p:ph type="title"/>
          </p:nvPr>
        </p:nvSpPr>
        <p:spPr/>
        <p:txBody>
          <a:bodyPr>
            <a:normAutofit/>
          </a:bodyPr>
          <a:lstStyle/>
          <a:p>
            <a:r>
              <a:rPr lang="it-IT" sz="4000"/>
              <a:t>The </a:t>
            </a:r>
            <a:r>
              <a:rPr lang="it-IT" sz="4000" i="1"/>
              <a:t>continuum</a:t>
            </a:r>
            <a:r>
              <a:rPr lang="it-IT" sz="4000"/>
              <a:t> from Edge, to Cloud, to HPC</a:t>
            </a:r>
            <a:endParaRPr lang="en-US" sz="4000"/>
          </a:p>
        </p:txBody>
      </p:sp>
      <p:sp>
        <p:nvSpPr>
          <p:cNvPr id="6" name="Slide Number Placeholder 5">
            <a:extLst>
              <a:ext uri="{FF2B5EF4-FFF2-40B4-BE49-F238E27FC236}">
                <a16:creationId xmlns:a16="http://schemas.microsoft.com/office/drawing/2014/main" id="{7687BD65-5650-12B6-5145-2426DFC60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Diagram&#10;&#10;Description automatically generated">
            <a:extLst>
              <a:ext uri="{FF2B5EF4-FFF2-40B4-BE49-F238E27FC236}">
                <a16:creationId xmlns:a16="http://schemas.microsoft.com/office/drawing/2014/main" id="{62DDCABE-2DE2-A0D8-DB3C-F44C391B4922}"/>
              </a:ext>
            </a:extLst>
          </p:cNvPr>
          <p:cNvPicPr>
            <a:picLocks noChangeAspect="1"/>
          </p:cNvPicPr>
          <p:nvPr/>
        </p:nvPicPr>
        <p:blipFill>
          <a:blip r:embed="rId2"/>
          <a:stretch>
            <a:fillRect/>
          </a:stretch>
        </p:blipFill>
        <p:spPr>
          <a:xfrm>
            <a:off x="1320793" y="1592496"/>
            <a:ext cx="9016404" cy="4777764"/>
          </a:xfrm>
          <a:prstGeom prst="rect">
            <a:avLst/>
          </a:prstGeom>
        </p:spPr>
      </p:pic>
      <p:sp>
        <p:nvSpPr>
          <p:cNvPr id="3" name="object 20">
            <a:extLst>
              <a:ext uri="{FF2B5EF4-FFF2-40B4-BE49-F238E27FC236}">
                <a16:creationId xmlns:a16="http://schemas.microsoft.com/office/drawing/2014/main" id="{3460802D-06B0-6B73-F7A7-61304C931E3D}"/>
              </a:ext>
            </a:extLst>
          </p:cNvPr>
          <p:cNvSpPr txBox="1">
            <a:spLocks/>
          </p:cNvSpPr>
          <p:nvPr/>
        </p:nvSpPr>
        <p:spPr>
          <a:xfrm>
            <a:off x="537431" y="6535592"/>
            <a:ext cx="3756640" cy="166712"/>
          </a:xfrm>
          <a:prstGeom prst="rect">
            <a:avLst/>
          </a:prstGeom>
        </p:spPr>
        <p:txBody>
          <a:bodyPr vert="horz" wrap="square" lIns="0" tIns="0" rIns="0" bIns="0" rtlCol="0">
            <a:spAutoFit/>
          </a:bodyPr>
          <a:lstStyle>
            <a:defPPr>
              <a:defRPr lang="it-IT"/>
            </a:defPPr>
            <a:lvl1pPr marL="0" algn="l" defTabSz="914400" rtl="0" eaLnBrk="1" latinLnBrk="0" hangingPunct="1">
              <a:defRPr sz="1209" b="0" i="0" kern="1200">
                <a:solidFill>
                  <a:srgbClr val="152C4C"/>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356" marR="0" lvl="0" indent="0" algn="l" defTabSz="1105601" rtl="0" eaLnBrk="1" fontAlgn="auto" latinLnBrk="0" hangingPunct="1">
              <a:lnSpc>
                <a:spcPts val="1270"/>
              </a:lnSpc>
              <a:spcBef>
                <a:spcPts val="0"/>
              </a:spcBef>
              <a:spcAft>
                <a:spcPts val="0"/>
              </a:spcAft>
              <a:buClrTx/>
              <a:buSzTx/>
              <a:buFontTx/>
              <a:buNone/>
              <a:tabLst/>
              <a:defRPr/>
            </a:pPr>
            <a:r>
              <a:rPr kumimoji="0" lang="it-IT" sz="1209" b="0" i="0" u="none" strike="noStrike" kern="0" cap="none" spc="-12" normalizeH="0" baseline="0" noProof="0">
                <a:ln>
                  <a:noFill/>
                </a:ln>
                <a:solidFill>
                  <a:srgbClr val="152C4C"/>
                </a:solidFill>
                <a:effectLst/>
                <a:uLnTx/>
                <a:uFillTx/>
                <a:latin typeface="Calibri"/>
                <a:ea typeface="+mn-ea"/>
                <a:cs typeface="Calibri"/>
              </a:rPr>
              <a:t>Giacinto Donvito INFN-</a:t>
            </a:r>
            <a:r>
              <a:rPr kumimoji="0" lang="it-IT" sz="1209" b="0" i="0" u="none" strike="noStrike" kern="0" cap="none" spc="0" normalizeH="0" baseline="0" noProof="0">
                <a:ln>
                  <a:noFill/>
                </a:ln>
                <a:solidFill>
                  <a:srgbClr val="152C4C"/>
                </a:solidFill>
                <a:effectLst/>
                <a:uLnTx/>
                <a:uFillTx/>
                <a:latin typeface="Calibri"/>
                <a:ea typeface="+mn-ea"/>
                <a:cs typeface="Calibri"/>
              </a:rPr>
              <a:t>Bari</a:t>
            </a:r>
            <a:r>
              <a:rPr kumimoji="0" lang="it-IT" sz="1209" b="0" i="0" u="none" strike="noStrike" kern="0" cap="none" spc="514" normalizeH="0" baseline="0" noProof="0">
                <a:ln>
                  <a:noFill/>
                </a:ln>
                <a:solidFill>
                  <a:srgbClr val="152C4C"/>
                </a:solidFill>
                <a:effectLst/>
                <a:uLnTx/>
                <a:uFillTx/>
                <a:latin typeface="Calibri"/>
                <a:ea typeface="+mn-ea"/>
                <a:cs typeface="Calibri"/>
              </a:rPr>
              <a:t> </a:t>
            </a:r>
            <a:r>
              <a:rPr kumimoji="0" lang="it-IT" sz="1209" b="0" i="0" u="none" strike="noStrike" kern="0" cap="none" spc="0" normalizeH="0" baseline="0" noProof="0">
                <a:ln>
                  <a:noFill/>
                </a:ln>
                <a:solidFill>
                  <a:srgbClr val="152C4C"/>
                </a:solidFill>
                <a:effectLst/>
                <a:uLnTx/>
                <a:uFillTx/>
                <a:latin typeface="Calibri"/>
                <a:ea typeface="+mn-ea"/>
                <a:cs typeface="Calibri"/>
              </a:rPr>
              <a:t>EGI Conference</a:t>
            </a:r>
            <a:r>
              <a:rPr kumimoji="0" lang="it-IT" sz="1209" b="0" i="0" u="none" strike="noStrike" kern="0" cap="none" spc="-6" normalizeH="0" baseline="0" noProof="0">
                <a:ln>
                  <a:noFill/>
                </a:ln>
                <a:solidFill>
                  <a:srgbClr val="152C4C"/>
                </a:solidFill>
                <a:effectLst/>
                <a:uLnTx/>
                <a:uFillTx/>
                <a:latin typeface="Calibri"/>
                <a:ea typeface="+mn-ea"/>
                <a:cs typeface="Calibri"/>
              </a:rPr>
              <a:t> </a:t>
            </a:r>
            <a:r>
              <a:rPr kumimoji="0" lang="it-IT" sz="1209" b="0" i="0" u="none" strike="noStrike" kern="0" cap="none" spc="0" normalizeH="0" baseline="0" noProof="0">
                <a:ln>
                  <a:noFill/>
                </a:ln>
                <a:solidFill>
                  <a:srgbClr val="152C4C"/>
                </a:solidFill>
                <a:effectLst/>
                <a:uLnTx/>
                <a:uFillTx/>
                <a:latin typeface="Calibri"/>
                <a:ea typeface="+mn-ea"/>
                <a:cs typeface="Calibri"/>
              </a:rPr>
              <a:t>2023</a:t>
            </a:r>
            <a:endParaRPr kumimoji="0" lang="it-IT" sz="1209" b="0" i="0" u="none" strike="noStrike" kern="0" cap="none" spc="-12" normalizeH="0" baseline="0" noProof="0" dirty="0">
              <a:ln>
                <a:noFill/>
              </a:ln>
              <a:solidFill>
                <a:srgbClr val="152C4C"/>
              </a:solidFill>
              <a:effectLst/>
              <a:uLnTx/>
              <a:uFillTx/>
              <a:latin typeface="Calibri"/>
              <a:ea typeface="+mn-ea"/>
              <a:cs typeface="Calibri"/>
            </a:endParaRPr>
          </a:p>
        </p:txBody>
      </p:sp>
    </p:spTree>
    <p:extLst>
      <p:ext uri="{BB962C8B-B14F-4D97-AF65-F5344CB8AC3E}">
        <p14:creationId xmlns:p14="http://schemas.microsoft.com/office/powerpoint/2010/main" val="1308812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C36E-C2C8-CD80-DE37-833D9449A4AC}"/>
              </a:ext>
            </a:extLst>
          </p:cNvPr>
          <p:cNvSpPr>
            <a:spLocks noGrp="1"/>
          </p:cNvSpPr>
          <p:nvPr>
            <p:ph type="title"/>
          </p:nvPr>
        </p:nvSpPr>
        <p:spPr>
          <a:xfrm>
            <a:off x="1270495" y="327040"/>
            <a:ext cx="9012758" cy="1325563"/>
          </a:xfrm>
        </p:spPr>
        <p:txBody>
          <a:bodyPr>
            <a:normAutofit fontScale="90000"/>
          </a:bodyPr>
          <a:lstStyle/>
          <a:p>
            <a:r>
              <a:rPr lang="en-US" dirty="0"/>
              <a:t>EPIC Cloud</a:t>
            </a:r>
            <a:br>
              <a:rPr lang="en-US" dirty="0"/>
            </a:br>
            <a:r>
              <a:rPr lang="en-US" sz="2700" dirty="0"/>
              <a:t>Enhanced Privacy and Compliance Cloud – The INFN Cloud partition located at CNAF for personal and confidential data processing </a:t>
            </a:r>
          </a:p>
        </p:txBody>
      </p:sp>
      <p:sp>
        <p:nvSpPr>
          <p:cNvPr id="3" name="Content Placeholder 2">
            <a:extLst>
              <a:ext uri="{FF2B5EF4-FFF2-40B4-BE49-F238E27FC236}">
                <a16:creationId xmlns:a16="http://schemas.microsoft.com/office/drawing/2014/main" id="{9FF1200F-4B7C-0579-99C3-DF6FA8C9EDB2}"/>
              </a:ext>
            </a:extLst>
          </p:cNvPr>
          <p:cNvSpPr>
            <a:spLocks noGrp="1"/>
          </p:cNvSpPr>
          <p:nvPr>
            <p:ph idx="1"/>
          </p:nvPr>
        </p:nvSpPr>
        <p:spPr>
          <a:xfrm>
            <a:off x="838200" y="1753707"/>
            <a:ext cx="10515600" cy="4351338"/>
          </a:xfrm>
        </p:spPr>
        <p:txBody>
          <a:bodyPr>
            <a:normAutofit fontScale="77500" lnSpcReduction="20000"/>
          </a:bodyPr>
          <a:lstStyle/>
          <a:p>
            <a:r>
              <a:rPr lang="en-US" dirty="0">
                <a:latin typeface="Fira Sans"/>
              </a:rPr>
              <a:t>Motivation: the GDPR states that Clinical and medical data (in particular genomic) is personal data (it fits in the Art.9 special categories of personal data).</a:t>
            </a:r>
          </a:p>
          <a:p>
            <a:pPr lvl="1">
              <a:lnSpc>
                <a:spcPct val="120000"/>
              </a:lnSpc>
            </a:pPr>
            <a:r>
              <a:rPr lang="en-US" dirty="0">
                <a:latin typeface="Fira Sans"/>
              </a:rPr>
              <a:t>Genomic data is mostly impossible to be anonymized </a:t>
            </a:r>
            <a:r>
              <a:rPr lang="en-US" dirty="0">
                <a:latin typeface="Fira Sans"/>
                <a:sym typeface="Wingdings" pitchFamily="2" charset="2"/>
              </a:rPr>
              <a:t></a:t>
            </a:r>
            <a:r>
              <a:rPr lang="en-US" dirty="0">
                <a:latin typeface="Fira Sans"/>
              </a:rPr>
              <a:t> GDPR shall always be applied</a:t>
            </a:r>
          </a:p>
          <a:p>
            <a:pPr lvl="1">
              <a:lnSpc>
                <a:spcPct val="120000"/>
              </a:lnSpc>
            </a:pPr>
            <a:r>
              <a:rPr lang="en-US" dirty="0">
                <a:latin typeface="Fira Sans"/>
              </a:rPr>
              <a:t>ISO/IEC 27001 is the main certification mechanism compliant with GDPR requirements (Art. 43, 58, 63)</a:t>
            </a:r>
          </a:p>
          <a:p>
            <a:pPr>
              <a:lnSpc>
                <a:spcPct val="120000"/>
              </a:lnSpc>
            </a:pPr>
            <a:r>
              <a:rPr lang="en-US" dirty="0">
                <a:latin typeface="Fira Sans"/>
              </a:rPr>
              <a:t>In order to comply with the requirements of health research projects INFN is involved in, we created </a:t>
            </a:r>
            <a:r>
              <a:rPr lang="en-US" b="1" dirty="0">
                <a:latin typeface="Fira Sans"/>
              </a:rPr>
              <a:t>a region of the INFN Cloud infrastructure</a:t>
            </a:r>
            <a:r>
              <a:rPr lang="en-US" dirty="0">
                <a:latin typeface="Fira Sans"/>
              </a:rPr>
              <a:t>, applied specific organizational and technical security measures, and certified it ISO/IEC 27001, 27017, 27018.</a:t>
            </a:r>
          </a:p>
          <a:p>
            <a:pPr lvl="1">
              <a:lnSpc>
                <a:spcPct val="120000"/>
              </a:lnSpc>
            </a:pPr>
            <a:r>
              <a:rPr lang="en-US" dirty="0">
                <a:latin typeface="Fira Sans"/>
              </a:rPr>
              <a:t>This is the </a:t>
            </a:r>
            <a:r>
              <a:rPr lang="en-US" b="1" dirty="0">
                <a:latin typeface="Fira Sans"/>
              </a:rPr>
              <a:t>EPIC Cloud</a:t>
            </a:r>
            <a:r>
              <a:rPr lang="en-US" dirty="0">
                <a:latin typeface="Fira Sans"/>
              </a:rPr>
              <a:t>: a reference Cloud implementation for the treatment of sensitive data at INFN.</a:t>
            </a:r>
            <a:endParaRPr lang="en-US" dirty="0"/>
          </a:p>
          <a:p>
            <a:endParaRPr lang="en-US" dirty="0"/>
          </a:p>
        </p:txBody>
      </p:sp>
      <p:sp>
        <p:nvSpPr>
          <p:cNvPr id="4" name="Date Placeholder 3">
            <a:extLst>
              <a:ext uri="{FF2B5EF4-FFF2-40B4-BE49-F238E27FC236}">
                <a16:creationId xmlns:a16="http://schemas.microsoft.com/office/drawing/2014/main" id="{DFDC6BC0-4460-1F18-1C6E-CFC73E8C8D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Davide Salomoni</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5C6F9F-40B0-D447-BB5E-F4C4075CDE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Ibergrid 2022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266729-662E-A59C-76A8-C0C5E60B58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testo 6">
            <a:extLst>
              <a:ext uri="{FF2B5EF4-FFF2-40B4-BE49-F238E27FC236}">
                <a16:creationId xmlns:a16="http://schemas.microsoft.com/office/drawing/2014/main" id="{5A9EC137-A691-D6F3-8FFB-6434E64DF8B0}"/>
              </a:ext>
            </a:extLst>
          </p:cNvPr>
          <p:cNvSpPr txBox="1">
            <a:spLocks/>
          </p:cNvSpPr>
          <p:nvPr/>
        </p:nvSpPr>
        <p:spPr>
          <a:xfrm>
            <a:off x="3642109" y="5654888"/>
            <a:ext cx="8549891" cy="721042"/>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it-IT" sz="2800" b="1" i="0" u="none" strike="noStrike" kern="1200" cap="none" spc="0" normalizeH="0" baseline="0" noProof="0" dirty="0">
                <a:ln>
                  <a:noFill/>
                </a:ln>
                <a:solidFill>
                  <a:srgbClr val="1D6FA9"/>
                </a:solidFill>
                <a:effectLst/>
                <a:uLnTx/>
                <a:uFillTx/>
                <a:latin typeface="Fira Sans"/>
                <a:ea typeface="+mn-ea"/>
                <a:cs typeface="+mn-cs"/>
              </a:rPr>
              <a:t>From the Data Controller side, the </a:t>
            </a:r>
            <a:r>
              <a:rPr kumimoji="0" lang="en-US" sz="2800" b="1" i="0" u="none" strike="noStrike" kern="1200" cap="none" spc="0" normalizeH="0" baseline="0" noProof="0" dirty="0">
                <a:ln>
                  <a:noFill/>
                </a:ln>
                <a:solidFill>
                  <a:srgbClr val="1D6FA9"/>
                </a:solidFill>
                <a:effectLst/>
                <a:uLnTx/>
                <a:uFillTx/>
                <a:latin typeface="Fira Sans"/>
                <a:ea typeface="+mn-ea"/>
                <a:cs typeface="+mn-cs"/>
              </a:rPr>
              <a:t>fact</a:t>
            </a:r>
            <a:r>
              <a:rPr kumimoji="0" lang="it-IT" sz="2800" b="1" i="0" u="none" strike="noStrike" kern="1200" cap="none" spc="0" normalizeH="0" baseline="0" noProof="0" dirty="0">
                <a:ln>
                  <a:noFill/>
                </a:ln>
                <a:solidFill>
                  <a:srgbClr val="1D6FA9"/>
                </a:solidFill>
                <a:effectLst/>
                <a:uLnTx/>
                <a:uFillTx/>
                <a:latin typeface="Fira Sans"/>
                <a:ea typeface="+mn-ea"/>
                <a:cs typeface="+mn-cs"/>
              </a:rPr>
              <a:t> </a:t>
            </a:r>
            <a:r>
              <a:rPr kumimoji="0" lang="en-US" sz="2800" b="1" i="0" u="none" strike="noStrike" kern="1200" cap="none" spc="0" normalizeH="0" baseline="0" noProof="0" dirty="0">
                <a:ln>
                  <a:noFill/>
                </a:ln>
                <a:solidFill>
                  <a:srgbClr val="1D6FA9"/>
                </a:solidFill>
                <a:effectLst/>
                <a:uLnTx/>
                <a:uFillTx/>
                <a:latin typeface="Fira Sans"/>
                <a:ea typeface="+mn-ea"/>
                <a:cs typeface="+mn-cs"/>
              </a:rPr>
              <a:t>that EPIC Cloud is ISO-</a:t>
            </a:r>
            <a:r>
              <a:rPr kumimoji="0" lang="it-IT" sz="2800" b="1" i="0" u="none" strike="noStrike" kern="1200" cap="none" spc="0" normalizeH="0" baseline="0" noProof="0" dirty="0">
                <a:ln>
                  <a:noFill/>
                </a:ln>
                <a:solidFill>
                  <a:srgbClr val="1D6FA9"/>
                </a:solidFill>
                <a:effectLst/>
                <a:uLnTx/>
                <a:uFillTx/>
                <a:latin typeface="Fira Sans"/>
                <a:ea typeface="+mn-ea"/>
                <a:cs typeface="+mn-cs"/>
              </a:rPr>
              <a:t>certified </a:t>
            </a:r>
            <a:r>
              <a:rPr kumimoji="0" lang="en-US" sz="2800" b="1" i="0" u="none" strike="noStrike" kern="1200" cap="none" spc="0" normalizeH="0" baseline="0" noProof="0" dirty="0">
                <a:ln>
                  <a:noFill/>
                </a:ln>
                <a:solidFill>
                  <a:srgbClr val="1D6FA9"/>
                </a:solidFill>
                <a:effectLst/>
                <a:uLnTx/>
                <a:uFillTx/>
                <a:latin typeface="Fira Sans"/>
                <a:ea typeface="+mn-ea"/>
                <a:cs typeface="+mn-cs"/>
              </a:rPr>
              <a:t>is</a:t>
            </a:r>
            <a:r>
              <a:rPr kumimoji="0" lang="it-IT" sz="2800" b="1" i="0" u="none" strike="noStrike" kern="1200" cap="none" spc="0" normalizeH="0" baseline="0" noProof="0" dirty="0">
                <a:ln>
                  <a:noFill/>
                </a:ln>
                <a:solidFill>
                  <a:srgbClr val="1D6FA9"/>
                </a:solidFill>
                <a:effectLst/>
                <a:uLnTx/>
                <a:uFillTx/>
                <a:latin typeface="Fira Sans"/>
                <a:ea typeface="+mn-ea"/>
                <a:cs typeface="+mn-cs"/>
              </a:rPr>
              <a:t> a way to </a:t>
            </a:r>
            <a:r>
              <a:rPr kumimoji="0" lang="en-US" sz="2800" b="1" i="0" u="none" strike="noStrike" kern="1200" cap="none" spc="0" normalizeH="0" baseline="0" noProof="0" dirty="0">
                <a:ln>
                  <a:noFill/>
                </a:ln>
                <a:solidFill>
                  <a:srgbClr val="1D6FA9"/>
                </a:solidFill>
                <a:effectLst/>
                <a:uLnTx/>
                <a:uFillTx/>
                <a:latin typeface="Fira Sans"/>
                <a:ea typeface="+mn-ea"/>
                <a:cs typeface="+mn-cs"/>
              </a:rPr>
              <a:t>demonstrate</a:t>
            </a:r>
            <a:r>
              <a:rPr kumimoji="0" lang="it-IT" sz="2800" b="1" i="0" u="none" strike="noStrike" kern="1200" cap="none" spc="0" normalizeH="0" baseline="0" noProof="0" dirty="0">
                <a:ln>
                  <a:noFill/>
                </a:ln>
                <a:solidFill>
                  <a:srgbClr val="1D6FA9"/>
                </a:solidFill>
                <a:effectLst/>
                <a:uLnTx/>
                <a:uFillTx/>
                <a:latin typeface="Fira Sans"/>
                <a:ea typeface="+mn-ea"/>
                <a:cs typeface="+mn-cs"/>
              </a:rPr>
              <a:t> </a:t>
            </a:r>
            <a:r>
              <a:rPr kumimoji="0" lang="en-US" sz="2800" b="1" i="0" u="none" strike="noStrike" kern="1200" cap="none" spc="0" normalizeH="0" baseline="0" noProof="0" dirty="0">
                <a:ln>
                  <a:noFill/>
                </a:ln>
                <a:solidFill>
                  <a:srgbClr val="1D6FA9"/>
                </a:solidFill>
                <a:effectLst/>
                <a:uLnTx/>
                <a:uFillTx/>
                <a:latin typeface="Fira Sans"/>
                <a:ea typeface="+mn-ea"/>
                <a:cs typeface="+mn-cs"/>
              </a:rPr>
              <a:t>that processing is performed in accordance with the GDPR.</a:t>
            </a:r>
            <a:endParaRPr kumimoji="0" lang="it-IT" sz="2800" b="1" i="0" u="none" strike="noStrike" kern="1200" cap="none" spc="0" normalizeH="0" baseline="0" noProof="0" dirty="0">
              <a:ln>
                <a:noFill/>
              </a:ln>
              <a:solidFill>
                <a:srgbClr val="1D6FA9"/>
              </a:solidFill>
              <a:effectLst/>
              <a:uLnTx/>
              <a:uFillTx/>
              <a:latin typeface="Fira Sans"/>
              <a:ea typeface="+mn-ea"/>
              <a:cs typeface="+mn-cs"/>
            </a:endParaRPr>
          </a:p>
        </p:txBody>
      </p:sp>
      <p:sp>
        <p:nvSpPr>
          <p:cNvPr id="8" name="TextBox 7">
            <a:extLst>
              <a:ext uri="{FF2B5EF4-FFF2-40B4-BE49-F238E27FC236}">
                <a16:creationId xmlns:a16="http://schemas.microsoft.com/office/drawing/2014/main" id="{2CA1CD54-08ED-AC4A-7B8A-532422937D1B}"/>
              </a:ext>
            </a:extLst>
          </p:cNvPr>
          <p:cNvSpPr txBox="1"/>
          <p:nvPr/>
        </p:nvSpPr>
        <p:spPr>
          <a:xfrm>
            <a:off x="458374" y="5710019"/>
            <a:ext cx="2845627" cy="584775"/>
          </a:xfrm>
          <a:prstGeom prst="rect">
            <a:avLst/>
          </a:prstGeom>
          <a:solidFill>
            <a:schemeClr val="accent4">
              <a:lumMod val="20000"/>
              <a:lumOff val="80000"/>
            </a:schemeClr>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See the presentation on EPIC on 11/10 for more details</a:t>
            </a:r>
          </a:p>
        </p:txBody>
      </p:sp>
    </p:spTree>
    <p:extLst>
      <p:ext uri="{BB962C8B-B14F-4D97-AF65-F5344CB8AC3E}">
        <p14:creationId xmlns:p14="http://schemas.microsoft.com/office/powerpoint/2010/main" val="21303952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1"/>
          <p:cNvSpPr txBox="1">
            <a:spLocks noGrp="1"/>
          </p:cNvSpPr>
          <p:nvPr>
            <p:ph type="title"/>
          </p:nvPr>
        </p:nvSpPr>
        <p:spPr>
          <a:xfrm>
            <a:off x="435812" y="413861"/>
            <a:ext cx="9742800" cy="77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70C0"/>
              </a:buClr>
              <a:buFont typeface="Corbel"/>
              <a:buNone/>
            </a:pPr>
            <a:r>
              <a:rPr lang="de-DE"/>
              <a:t>Laniakea architecture</a:t>
            </a:r>
            <a:endParaRPr sz="4400" b="1" i="1" u="none" strike="noStrike" cap="none">
              <a:solidFill>
                <a:srgbClr val="EC5414"/>
              </a:solidFill>
              <a:latin typeface="Corbel"/>
              <a:ea typeface="Corbel"/>
              <a:cs typeface="Corbel"/>
              <a:sym typeface="Corbel"/>
            </a:endParaRPr>
          </a:p>
        </p:txBody>
      </p:sp>
      <p:pic>
        <p:nvPicPr>
          <p:cNvPr id="492" name="Google Shape;492;p51" descr="Elixir-Ita_LOGO.png"/>
          <p:cNvPicPr preferRelativeResize="0"/>
          <p:nvPr/>
        </p:nvPicPr>
        <p:blipFill rotWithShape="1">
          <a:blip r:embed="rId3">
            <a:alphaModFix/>
          </a:blip>
          <a:srcRect/>
          <a:stretch/>
        </p:blipFill>
        <p:spPr>
          <a:xfrm>
            <a:off x="10291788" y="17403"/>
            <a:ext cx="1900200" cy="1563000"/>
          </a:xfrm>
          <a:prstGeom prst="rect">
            <a:avLst/>
          </a:prstGeom>
          <a:noFill/>
          <a:ln>
            <a:noFill/>
          </a:ln>
        </p:spPr>
      </p:pic>
      <p:sp>
        <p:nvSpPr>
          <p:cNvPr id="493" name="Google Shape;493;p51"/>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4" name="Google Shape;494;p51"/>
          <p:cNvSpPr txBox="1"/>
          <p:nvPr/>
        </p:nvSpPr>
        <p:spPr>
          <a:xfrm>
            <a:off x="7676675" y="1500675"/>
            <a:ext cx="4039500" cy="5048400"/>
          </a:xfrm>
          <a:prstGeom prst="rect">
            <a:avLst/>
          </a:prstGeom>
          <a:noFill/>
          <a:ln>
            <a:noFill/>
          </a:ln>
        </p:spPr>
        <p:txBody>
          <a:bodyPr spcFirstLastPara="1" wrap="square" lIns="91425" tIns="91425" rIns="91425" bIns="91425" anchor="t" anchorCtr="0">
            <a:noAutofit/>
          </a:bodyPr>
          <a:lstStyle/>
          <a:p>
            <a:pPr marL="457200" marR="0" lvl="0" indent="-355600" algn="l" defTabSz="914400" rtl="0" eaLnBrk="1" fontAlgn="auto" latinLnBrk="0" hangingPunct="1">
              <a:lnSpc>
                <a:spcPct val="115000"/>
              </a:lnSpc>
              <a:spcBef>
                <a:spcPts val="0"/>
              </a:spcBef>
              <a:spcAft>
                <a:spcPts val="0"/>
              </a:spcAft>
              <a:buClr>
                <a:srgbClr val="CC0000"/>
              </a:buClr>
              <a:buSzPts val="2000"/>
              <a:buFont typeface="Corbel"/>
              <a:buChar char="●"/>
              <a:tabLst/>
              <a:defRPr/>
            </a:pPr>
            <a:r>
              <a:rPr kumimoji="0" lang="de-DE" sz="2000" b="1" i="0" u="none" strike="noStrike" kern="0" cap="none" spc="0" normalizeH="0" baseline="0" noProof="0">
                <a:ln>
                  <a:noFill/>
                </a:ln>
                <a:solidFill>
                  <a:srgbClr val="CC0000"/>
                </a:solidFill>
                <a:effectLst/>
                <a:uLnTx/>
                <a:uFillTx/>
                <a:latin typeface="Corbel"/>
                <a:ea typeface="Corbel"/>
                <a:cs typeface="Corbel"/>
                <a:sym typeface="Corbel"/>
              </a:rPr>
              <a:t>Dashboard</a:t>
            </a:r>
            <a:r>
              <a:rPr kumimoji="0" lang="de-DE" sz="2000" b="0" i="0" u="none" strike="noStrike" kern="0" cap="none" spc="0" normalizeH="0" baseline="0" noProof="0">
                <a:ln>
                  <a:noFill/>
                </a:ln>
                <a:solidFill>
                  <a:srgbClr val="CC0000"/>
                </a:solidFill>
                <a:effectLst/>
                <a:uLnTx/>
                <a:uFillTx/>
                <a:latin typeface="Corbel"/>
                <a:ea typeface="Corbel"/>
                <a:cs typeface="Corbel"/>
                <a:sym typeface="Corbel"/>
              </a:rPr>
              <a:t> - User friendly access to configuration and  and launch of a Galaxy instance</a:t>
            </a:r>
            <a:endParaRPr kumimoji="0" sz="2000" b="0" i="0" u="none" strike="noStrike" kern="0" cap="none" spc="0" normalizeH="0" baseline="0" noProof="0">
              <a:ln>
                <a:noFill/>
              </a:ln>
              <a:solidFill>
                <a:srgbClr val="CC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orbel"/>
              <a:buChar char="●"/>
              <a:tabLst/>
              <a:defRPr/>
            </a:pPr>
            <a:r>
              <a:rPr kumimoji="0" lang="de-DE" sz="2000" b="1" i="0" u="none" strike="noStrike" kern="0" cap="none" spc="0" normalizeH="0" baseline="0" noProof="0">
                <a:ln>
                  <a:noFill/>
                </a:ln>
                <a:solidFill>
                  <a:srgbClr val="000000"/>
                </a:solidFill>
                <a:effectLst/>
                <a:uLnTx/>
                <a:uFillTx/>
                <a:latin typeface="Corbel"/>
                <a:ea typeface="Corbel"/>
                <a:cs typeface="Corbel"/>
                <a:sym typeface="Corbel"/>
              </a:rPr>
              <a:t>INDIGO-IAM</a:t>
            </a:r>
            <a:r>
              <a:rPr kumimoji="0" lang="de-DE" sz="2000" b="0" i="0" u="none" strike="noStrike" kern="0" cap="none" spc="0" normalizeH="0" baseline="0" noProof="0">
                <a:ln>
                  <a:noFill/>
                </a:ln>
                <a:solidFill>
                  <a:srgbClr val="000000"/>
                </a:solidFill>
                <a:effectLst/>
                <a:uLnTx/>
                <a:uFillTx/>
                <a:latin typeface="Corbel"/>
                <a:ea typeface="Corbel"/>
                <a:cs typeface="Corbel"/>
                <a:sym typeface="Corbel"/>
              </a:rPr>
              <a:t> - Authentication and Authorization system</a:t>
            </a:r>
            <a:endParaRPr kumimoji="0" sz="20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orbel"/>
              <a:buChar char="●"/>
              <a:tabLst/>
              <a:defRPr/>
            </a:pPr>
            <a:r>
              <a:rPr kumimoji="0" lang="de-DE" sz="2000" b="1" i="0" u="none" strike="noStrike" kern="0" cap="none" spc="0" normalizeH="0" baseline="0" noProof="0">
                <a:ln>
                  <a:noFill/>
                </a:ln>
                <a:solidFill>
                  <a:srgbClr val="000000"/>
                </a:solidFill>
                <a:effectLst/>
                <a:uLnTx/>
                <a:uFillTx/>
                <a:latin typeface="Corbel"/>
                <a:ea typeface="Corbel"/>
                <a:cs typeface="Corbel"/>
                <a:sym typeface="Corbel"/>
              </a:rPr>
              <a:t>INDIGO-PaaS</a:t>
            </a:r>
            <a:r>
              <a:rPr kumimoji="0" lang="de-DE" sz="2000" b="0" i="0" u="none" strike="noStrike" kern="0" cap="none" spc="0" normalizeH="0" baseline="0" noProof="0">
                <a:ln>
                  <a:noFill/>
                </a:ln>
                <a:solidFill>
                  <a:srgbClr val="000000"/>
                </a:solidFill>
                <a:effectLst/>
                <a:uLnTx/>
                <a:uFillTx/>
                <a:latin typeface="Corbel"/>
                <a:ea typeface="Corbel"/>
                <a:cs typeface="Corbel"/>
                <a:sym typeface="Corbel"/>
              </a:rPr>
              <a:t> - PaaS layer for Galaxy deployment</a:t>
            </a:r>
            <a:endParaRPr kumimoji="0" sz="20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orbel"/>
              <a:buChar char="●"/>
              <a:tabLst/>
              <a:defRPr/>
            </a:pPr>
            <a:r>
              <a:rPr kumimoji="0" lang="de-DE" sz="2000" b="0" i="0" u="none" strike="noStrike" kern="0" cap="none" spc="0" normalizeH="0" baseline="0" noProof="0">
                <a:ln>
                  <a:noFill/>
                </a:ln>
                <a:solidFill>
                  <a:srgbClr val="000000"/>
                </a:solidFill>
                <a:effectLst/>
                <a:uLnTx/>
                <a:uFillTx/>
                <a:latin typeface="Corbel"/>
                <a:ea typeface="Corbel"/>
                <a:cs typeface="Corbel"/>
                <a:sym typeface="Corbel"/>
              </a:rPr>
              <a:t>Cloud Provider - ReCaS Bari</a:t>
            </a:r>
            <a:endParaRPr kumimoji="0" sz="20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orbel"/>
              <a:buChar char="●"/>
              <a:tabLst/>
              <a:defRPr/>
            </a:pPr>
            <a:r>
              <a:rPr kumimoji="0" lang="de-DE" sz="2000" b="1" i="0" u="none" strike="noStrike" kern="0" cap="none" spc="0" normalizeH="0" baseline="0" noProof="0">
                <a:ln>
                  <a:noFill/>
                </a:ln>
                <a:solidFill>
                  <a:srgbClr val="000000"/>
                </a:solidFill>
                <a:effectLst/>
                <a:uLnTx/>
                <a:uFillTx/>
                <a:latin typeface="Corbel"/>
                <a:ea typeface="Corbel"/>
                <a:cs typeface="Corbel"/>
                <a:sym typeface="Corbel"/>
              </a:rPr>
              <a:t>Persistent storage </a:t>
            </a:r>
            <a:r>
              <a:rPr kumimoji="0" lang="de-DE" sz="2000" b="0" i="0" u="none" strike="noStrike" kern="0" cap="none" spc="0" normalizeH="0" baseline="0" noProof="0">
                <a:ln>
                  <a:noFill/>
                </a:ln>
                <a:solidFill>
                  <a:srgbClr val="000000"/>
                </a:solidFill>
                <a:effectLst/>
                <a:uLnTx/>
                <a:uFillTx/>
                <a:latin typeface="Corbel"/>
                <a:ea typeface="Corbel"/>
                <a:cs typeface="Corbel"/>
                <a:sym typeface="Corbel"/>
              </a:rPr>
              <a:t>with/without encryption</a:t>
            </a:r>
            <a:endParaRPr kumimoji="0" sz="20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CC0000"/>
              </a:buClr>
              <a:buSzPts val="2000"/>
              <a:buFont typeface="Corbel"/>
              <a:buChar char="●"/>
              <a:tabLst/>
              <a:defRPr/>
            </a:pPr>
            <a:r>
              <a:rPr kumimoji="0" lang="de-DE" sz="2000" b="1" i="0" u="none" strike="noStrike" kern="0" cap="none" spc="0" normalizeH="0" baseline="0" noProof="0">
                <a:ln>
                  <a:noFill/>
                </a:ln>
                <a:solidFill>
                  <a:srgbClr val="CC0000"/>
                </a:solidFill>
                <a:effectLst/>
                <a:uLnTx/>
                <a:uFillTx/>
                <a:latin typeface="Corbel"/>
                <a:ea typeface="Corbel"/>
                <a:cs typeface="Corbel"/>
                <a:sym typeface="Corbel"/>
              </a:rPr>
              <a:t>Hashicorp Vault</a:t>
            </a:r>
            <a:r>
              <a:rPr kumimoji="0" lang="de-DE" sz="2000" b="0" i="0" u="none" strike="noStrike" kern="0" cap="none" spc="0" normalizeH="0" baseline="0" noProof="0">
                <a:ln>
                  <a:noFill/>
                </a:ln>
                <a:solidFill>
                  <a:srgbClr val="CC0000"/>
                </a:solidFill>
                <a:effectLst/>
                <a:uLnTx/>
                <a:uFillTx/>
                <a:latin typeface="Corbel"/>
                <a:ea typeface="Corbel"/>
                <a:cs typeface="Corbel"/>
                <a:sym typeface="Corbel"/>
              </a:rPr>
              <a:t> - secrets management</a:t>
            </a:r>
            <a:endParaRPr kumimoji="0" sz="2000" b="0" i="0" u="none" strike="noStrike" kern="0" cap="none" spc="0" normalizeH="0" baseline="0" noProof="0">
              <a:ln>
                <a:noFill/>
              </a:ln>
              <a:solidFill>
                <a:srgbClr val="CC0000"/>
              </a:solidFill>
              <a:effectLst/>
              <a:uLnTx/>
              <a:uFillTx/>
              <a:latin typeface="Corbel"/>
              <a:ea typeface="Corbel"/>
              <a:cs typeface="Corbel"/>
              <a:sym typeface="Corbel"/>
            </a:endParaRPr>
          </a:p>
          <a:p>
            <a:pPr marL="457200" marR="0" lvl="0" indent="-355600" algn="l" defTabSz="914400" rtl="0" eaLnBrk="1" fontAlgn="auto" latinLnBrk="0" hangingPunct="1">
              <a:lnSpc>
                <a:spcPct val="115000"/>
              </a:lnSpc>
              <a:spcBef>
                <a:spcPts val="0"/>
              </a:spcBef>
              <a:spcAft>
                <a:spcPts val="0"/>
              </a:spcAft>
              <a:buClr>
                <a:srgbClr val="000000"/>
              </a:buClr>
              <a:buSzPts val="2000"/>
              <a:buFont typeface="Corbel"/>
              <a:buChar char="●"/>
              <a:tabLst/>
              <a:defRPr/>
            </a:pPr>
            <a:r>
              <a:rPr kumimoji="0" lang="de-DE" sz="2000" b="1" i="0" u="none" strike="noStrike" kern="0" cap="none" spc="0" normalizeH="0" baseline="0" noProof="0">
                <a:ln>
                  <a:noFill/>
                </a:ln>
                <a:solidFill>
                  <a:srgbClr val="000000"/>
                </a:solidFill>
                <a:effectLst/>
                <a:uLnTx/>
                <a:uFillTx/>
                <a:latin typeface="Corbel"/>
                <a:ea typeface="Corbel"/>
                <a:cs typeface="Corbel"/>
                <a:sym typeface="Corbel"/>
              </a:rPr>
              <a:t>Reference data</a:t>
            </a:r>
            <a:r>
              <a:rPr kumimoji="0" lang="de-DE" sz="2000" b="0" i="0" u="none" strike="noStrike" kern="0" cap="none" spc="0" normalizeH="0" baseline="0" noProof="0">
                <a:ln>
                  <a:noFill/>
                </a:ln>
                <a:solidFill>
                  <a:srgbClr val="000000"/>
                </a:solidFill>
                <a:effectLst/>
                <a:uLnTx/>
                <a:uFillTx/>
                <a:latin typeface="Corbel"/>
                <a:ea typeface="Corbel"/>
                <a:cs typeface="Corbel"/>
                <a:sym typeface="Corbel"/>
              </a:rPr>
              <a:t> availability with CERN-VM FS</a:t>
            </a:r>
            <a:endParaRPr kumimoji="0" sz="2300" b="1"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495" name="Google Shape;495;p51"/>
          <p:cNvPicPr preferRelativeResize="0"/>
          <p:nvPr/>
        </p:nvPicPr>
        <p:blipFill>
          <a:blip r:embed="rId4">
            <a:alphaModFix/>
          </a:blip>
          <a:stretch>
            <a:fillRect/>
          </a:stretch>
        </p:blipFill>
        <p:spPr>
          <a:xfrm>
            <a:off x="435800" y="1702675"/>
            <a:ext cx="7073327" cy="44983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8"/>
          <p:cNvSpPr txBox="1">
            <a:spLocks noGrp="1"/>
          </p:cNvSpPr>
          <p:nvPr>
            <p:ph type="title"/>
          </p:nvPr>
        </p:nvSpPr>
        <p:spPr>
          <a:xfrm>
            <a:off x="435812" y="413861"/>
            <a:ext cx="9742800" cy="77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70C0"/>
              </a:buClr>
              <a:buFont typeface="Corbel"/>
              <a:buNone/>
            </a:pPr>
            <a:r>
              <a:rPr lang="de-DE"/>
              <a:t>The underlying infrastructure</a:t>
            </a:r>
            <a:endParaRPr sz="4400" b="1" i="1" u="none" strike="noStrike" cap="none">
              <a:solidFill>
                <a:srgbClr val="EC5414"/>
              </a:solidFill>
              <a:latin typeface="Corbel"/>
              <a:ea typeface="Corbel"/>
              <a:cs typeface="Corbel"/>
              <a:sym typeface="Corbel"/>
            </a:endParaRPr>
          </a:p>
        </p:txBody>
      </p:sp>
      <p:pic>
        <p:nvPicPr>
          <p:cNvPr id="563" name="Google Shape;563;p58" descr="Elixir-Ita_LOGO.png"/>
          <p:cNvPicPr preferRelativeResize="0"/>
          <p:nvPr/>
        </p:nvPicPr>
        <p:blipFill rotWithShape="1">
          <a:blip r:embed="rId3">
            <a:alphaModFix/>
          </a:blip>
          <a:srcRect/>
          <a:stretch/>
        </p:blipFill>
        <p:spPr>
          <a:xfrm>
            <a:off x="10291788" y="17403"/>
            <a:ext cx="1900200" cy="1563000"/>
          </a:xfrm>
          <a:prstGeom prst="rect">
            <a:avLst/>
          </a:prstGeom>
          <a:noFill/>
          <a:ln>
            <a:noFill/>
          </a:ln>
        </p:spPr>
      </p:pic>
      <p:sp>
        <p:nvSpPr>
          <p:cNvPr id="564" name="Google Shape;564;p58"/>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5" name="Google Shape;565;p58"/>
          <p:cNvSpPr txBox="1"/>
          <p:nvPr/>
        </p:nvSpPr>
        <p:spPr>
          <a:xfrm>
            <a:off x="435800" y="1504200"/>
            <a:ext cx="6731100" cy="51411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a:ln>
                  <a:noFill/>
                </a:ln>
                <a:solidFill>
                  <a:srgbClr val="E43D12"/>
                </a:solidFill>
                <a:effectLst/>
                <a:uLnTx/>
                <a:uFillTx/>
                <a:latin typeface="Corbel"/>
                <a:ea typeface="Corbel"/>
                <a:cs typeface="Corbel"/>
                <a:sym typeface="Corbel"/>
              </a:rPr>
              <a:t>LUKS - Linux Unified Kernel Setup</a:t>
            </a:r>
            <a:endParaRPr kumimoji="0" sz="1800" b="1" i="0" u="none" strike="noStrike" kern="0" cap="none" spc="0" normalizeH="0" baseline="0" noProof="0">
              <a:ln>
                <a:noFill/>
              </a:ln>
              <a:solidFill>
                <a:srgbClr val="E43D12"/>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A python package (pyLUKS) is used to encrypt the storage using a random passphrase and then store it on </a:t>
            </a:r>
            <a:r>
              <a:rPr kumimoji="0" lang="de-DE" sz="1800" b="1" i="0" u="none" strike="noStrike" kern="0" cap="none" spc="0" normalizeH="0" baseline="0" noProof="0">
                <a:ln>
                  <a:noFill/>
                </a:ln>
                <a:solidFill>
                  <a:srgbClr val="000000"/>
                </a:solidFill>
                <a:effectLst/>
                <a:uLnTx/>
                <a:uFillTx/>
                <a:latin typeface="Corbel"/>
                <a:ea typeface="Corbel"/>
                <a:cs typeface="Corbel"/>
                <a:sym typeface="Corbel"/>
              </a:rPr>
              <a:t>Hashicorp Vault</a:t>
            </a: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800"/>
              </a:spcBef>
              <a:spcAft>
                <a:spcPts val="0"/>
              </a:spcAft>
              <a:buClr>
                <a:srgbClr val="000000"/>
              </a:buClr>
              <a:buSzTx/>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The encryption layer sits between the physical disk and the file system. </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800"/>
              </a:spcBef>
              <a:spcAft>
                <a:spcPts val="0"/>
              </a:spcAft>
              <a:buClr>
                <a:srgbClr val="000000"/>
              </a:buClr>
              <a:buSzTx/>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Galaxy, or any other application, is unaware of storage encryption.</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800"/>
              </a:spcBef>
              <a:spcAft>
                <a:spcPts val="0"/>
              </a:spcAft>
              <a:buClr>
                <a:srgbClr val="000000"/>
              </a:buClr>
              <a:buSzTx/>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Galaxy exploits a specific mount point in order to store and retrieve files. Files are encrypted when stored to disk and decrypted when read.</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8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800"/>
              </a:spcBef>
              <a:spcAft>
                <a:spcPts val="0"/>
              </a:spcAft>
              <a:buClr>
                <a:srgbClr val="000000"/>
              </a:buClr>
              <a:buSzTx/>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Default encryption algorithm:</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42900" algn="just" defTabSz="914400" rtl="0" eaLnBrk="1" fontAlgn="auto" latinLnBrk="0" hangingPunct="1">
              <a:lnSpc>
                <a:spcPct val="100000"/>
              </a:lnSpc>
              <a:spcBef>
                <a:spcPts val="1200"/>
              </a:spcBef>
              <a:spcAft>
                <a:spcPts val="0"/>
              </a:spcAft>
              <a:buClr>
                <a:srgbClr val="000000"/>
              </a:buClr>
              <a:buSzPts val="1800"/>
              <a:buFont typeface="Corbel"/>
              <a:buChar char="●"/>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aes-xts-plain64 encryption</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orbel"/>
              <a:buChar char="●"/>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256 bit key</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457200" marR="0" lvl="0" indent="-342900" algn="just" defTabSz="914400" rtl="0" eaLnBrk="1" fontAlgn="auto" latinLnBrk="0" hangingPunct="1">
              <a:lnSpc>
                <a:spcPct val="100000"/>
              </a:lnSpc>
              <a:spcBef>
                <a:spcPts val="0"/>
              </a:spcBef>
              <a:spcAft>
                <a:spcPts val="0"/>
              </a:spcAft>
              <a:buClr>
                <a:srgbClr val="000000"/>
              </a:buClr>
              <a:buSzPts val="1800"/>
              <a:buFont typeface="Corbel"/>
              <a:buChar char="●"/>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sha256 as hash algorithm used for key derivation.</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sz="1800" b="1" i="0" u="none" strike="noStrike" kern="0" cap="none" spc="0" normalizeH="0" baseline="0" noProof="0">
              <a:ln>
                <a:noFill/>
              </a:ln>
              <a:solidFill>
                <a:srgbClr val="E43D12"/>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600"/>
              </a:spcBef>
              <a:spcAft>
                <a:spcPts val="100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orbel"/>
              <a:ea typeface="Corbel"/>
              <a:cs typeface="Corbel"/>
              <a:sym typeface="Corbel"/>
            </a:endParaRPr>
          </a:p>
        </p:txBody>
      </p:sp>
      <p:pic>
        <p:nvPicPr>
          <p:cNvPr id="566" name="Google Shape;566;p58"/>
          <p:cNvPicPr preferRelativeResize="0"/>
          <p:nvPr/>
        </p:nvPicPr>
        <p:blipFill>
          <a:blip r:embed="rId4">
            <a:alphaModFix/>
          </a:blip>
          <a:stretch>
            <a:fillRect/>
          </a:stretch>
        </p:blipFill>
        <p:spPr>
          <a:xfrm>
            <a:off x="7589425" y="1763925"/>
            <a:ext cx="3993074" cy="461932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66"/>
          <p:cNvPicPr preferRelativeResize="0"/>
          <p:nvPr/>
        </p:nvPicPr>
        <p:blipFill>
          <a:blip r:embed="rId3">
            <a:alphaModFix/>
          </a:blip>
          <a:stretch>
            <a:fillRect/>
          </a:stretch>
        </p:blipFill>
        <p:spPr>
          <a:xfrm>
            <a:off x="4289725" y="1580400"/>
            <a:ext cx="7644001" cy="4567726"/>
          </a:xfrm>
          <a:prstGeom prst="rect">
            <a:avLst/>
          </a:prstGeom>
          <a:noFill/>
          <a:ln>
            <a:noFill/>
          </a:ln>
        </p:spPr>
      </p:pic>
      <p:sp>
        <p:nvSpPr>
          <p:cNvPr id="640" name="Google Shape;640;p66"/>
          <p:cNvSpPr txBox="1">
            <a:spLocks noGrp="1"/>
          </p:cNvSpPr>
          <p:nvPr>
            <p:ph type="title"/>
          </p:nvPr>
        </p:nvSpPr>
        <p:spPr>
          <a:xfrm>
            <a:off x="435812" y="413861"/>
            <a:ext cx="9742800" cy="77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70C0"/>
              </a:buClr>
              <a:buFont typeface="Corbel"/>
              <a:buNone/>
            </a:pPr>
            <a:r>
              <a:rPr lang="de-DE"/>
              <a:t>Deployments under VPN</a:t>
            </a:r>
            <a:endParaRPr sz="4400" b="1" i="1" u="none" strike="noStrike" cap="none">
              <a:solidFill>
                <a:srgbClr val="EC5414"/>
              </a:solidFill>
              <a:latin typeface="Corbel"/>
              <a:ea typeface="Corbel"/>
              <a:cs typeface="Corbel"/>
              <a:sym typeface="Corbel"/>
            </a:endParaRPr>
          </a:p>
        </p:txBody>
      </p:sp>
      <p:pic>
        <p:nvPicPr>
          <p:cNvPr id="641" name="Google Shape;641;p66" descr="Elixir-Ita_LOGO.png"/>
          <p:cNvPicPr preferRelativeResize="0"/>
          <p:nvPr/>
        </p:nvPicPr>
        <p:blipFill rotWithShape="1">
          <a:blip r:embed="rId4">
            <a:alphaModFix/>
          </a:blip>
          <a:srcRect/>
          <a:stretch/>
        </p:blipFill>
        <p:spPr>
          <a:xfrm>
            <a:off x="10291788" y="17403"/>
            <a:ext cx="1900200" cy="1563000"/>
          </a:xfrm>
          <a:prstGeom prst="rect">
            <a:avLst/>
          </a:prstGeom>
          <a:noFill/>
          <a:ln>
            <a:noFill/>
          </a:ln>
        </p:spPr>
      </p:pic>
      <p:sp>
        <p:nvSpPr>
          <p:cNvPr id="642" name="Google Shape;642;p66"/>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43" name="Google Shape;643;p66"/>
          <p:cNvPicPr preferRelativeResize="0"/>
          <p:nvPr/>
        </p:nvPicPr>
        <p:blipFill>
          <a:blip r:embed="rId5">
            <a:alphaModFix/>
          </a:blip>
          <a:stretch>
            <a:fillRect/>
          </a:stretch>
        </p:blipFill>
        <p:spPr>
          <a:xfrm>
            <a:off x="10640150" y="1639574"/>
            <a:ext cx="1203508" cy="689450"/>
          </a:xfrm>
          <a:prstGeom prst="rect">
            <a:avLst/>
          </a:prstGeom>
          <a:noFill/>
          <a:ln>
            <a:noFill/>
          </a:ln>
        </p:spPr>
      </p:pic>
      <p:sp>
        <p:nvSpPr>
          <p:cNvPr id="644" name="Google Shape;644;p66"/>
          <p:cNvSpPr txBox="1"/>
          <p:nvPr/>
        </p:nvSpPr>
        <p:spPr>
          <a:xfrm>
            <a:off x="435800" y="2195213"/>
            <a:ext cx="3681600" cy="33381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a:ln>
                  <a:noFill/>
                </a:ln>
                <a:solidFill>
                  <a:srgbClr val="000000"/>
                </a:solidFill>
                <a:effectLst/>
                <a:uLnTx/>
                <a:uFillTx/>
                <a:latin typeface="Corbel"/>
                <a:ea typeface="Corbel"/>
                <a:cs typeface="Corbel"/>
                <a:sym typeface="Corbel"/>
              </a:rPr>
              <a:t>VPN isolated environments</a:t>
            </a: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 - Automatic deployments of virtual environments on private networks.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15000"/>
              </a:lnSpc>
              <a:spcBef>
                <a:spcPts val="1000"/>
              </a:spcBef>
              <a:spcAft>
                <a:spcPts val="0"/>
              </a:spcAft>
              <a:buClr>
                <a:srgbClr val="000000"/>
              </a:buClr>
              <a:buSzPts val="1100"/>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Isolation is reached using Tenant and security groups properties, granting the access only through VPN authentication.</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a:p>
            <a:pPr marL="0" marR="0" lvl="0" indent="0" algn="just" defTabSz="914400" rtl="0" eaLnBrk="1" fontAlgn="auto" latinLnBrk="0" hangingPunct="1">
              <a:lnSpc>
                <a:spcPct val="115000"/>
              </a:lnSpc>
              <a:spcBef>
                <a:spcPts val="1200"/>
              </a:spcBef>
              <a:spcAft>
                <a:spcPts val="1200"/>
              </a:spcAft>
              <a:buClr>
                <a:srgbClr val="000000"/>
              </a:buClr>
              <a:buSzPts val="1100"/>
              <a:buFont typeface="Arial"/>
              <a:buNone/>
              <a:tabLst/>
              <a:defRPr/>
            </a:pPr>
            <a:r>
              <a:rPr kumimoji="0" lang="de-DE" sz="1800" b="0" i="0" u="none" strike="noStrike" kern="0" cap="none" spc="0" normalizeH="0" baseline="0" noProof="0">
                <a:ln>
                  <a:noFill/>
                </a:ln>
                <a:solidFill>
                  <a:srgbClr val="000000"/>
                </a:solidFill>
                <a:effectLst/>
                <a:uLnTx/>
                <a:uFillTx/>
                <a:latin typeface="Corbel"/>
                <a:ea typeface="Corbel"/>
                <a:cs typeface="Corbel"/>
                <a:sym typeface="Corbel"/>
              </a:rPr>
              <a:t>User authentication to the VPN using the same Laniakea credentials.</a:t>
            </a: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AD4E-FCE4-41CC-B51B-556A1BE14384}"/>
              </a:ext>
            </a:extLst>
          </p:cNvPr>
          <p:cNvSpPr>
            <a:spLocks noGrp="1"/>
          </p:cNvSpPr>
          <p:nvPr>
            <p:ph type="title"/>
          </p:nvPr>
        </p:nvSpPr>
        <p:spPr>
          <a:xfrm>
            <a:off x="1270495" y="265396"/>
            <a:ext cx="9012758" cy="1001185"/>
          </a:xfrm>
        </p:spPr>
        <p:txBody>
          <a:bodyPr/>
          <a:lstStyle/>
          <a:p>
            <a:r>
              <a:rPr lang="en-GB" dirty="0"/>
              <a:t>The goal: a federated datalake </a:t>
            </a:r>
          </a:p>
        </p:txBody>
      </p:sp>
      <p:sp>
        <p:nvSpPr>
          <p:cNvPr id="3" name="Content Placeholder 2">
            <a:extLst>
              <a:ext uri="{FF2B5EF4-FFF2-40B4-BE49-F238E27FC236}">
                <a16:creationId xmlns:a16="http://schemas.microsoft.com/office/drawing/2014/main" id="{8340CBBD-849F-4773-B9DC-605CA6646A98}"/>
              </a:ext>
            </a:extLst>
          </p:cNvPr>
          <p:cNvSpPr>
            <a:spLocks noGrp="1"/>
          </p:cNvSpPr>
          <p:nvPr>
            <p:ph idx="1"/>
          </p:nvPr>
        </p:nvSpPr>
        <p:spPr>
          <a:xfrm>
            <a:off x="838200" y="1126991"/>
            <a:ext cx="3987571" cy="5337634"/>
          </a:xfrm>
        </p:spPr>
        <p:txBody>
          <a:bodyPr vert="horz" lIns="91440" tIns="45720" rIns="91440" bIns="45720" rtlCol="0" anchor="t">
            <a:normAutofit lnSpcReduction="10000"/>
          </a:bodyPr>
          <a:lstStyle/>
          <a:p>
            <a:pPr marL="0" indent="0">
              <a:spcBef>
                <a:spcPts val="0"/>
              </a:spcBef>
              <a:buNone/>
            </a:pPr>
            <a:r>
              <a:rPr lang="en-US" sz="2200" dirty="0">
                <a:solidFill>
                  <a:srgbClr val="000000"/>
                </a:solidFill>
                <a:latin typeface="Calibri"/>
                <a:ea typeface="Times New Roman" panose="02020603050405020304" pitchFamily="18" charset="0"/>
                <a:cs typeface="Calibri"/>
              </a:rPr>
              <a:t>Multiple ways to ingest and process data are possible. For example, to handle sensitive data (e.g., in the nation-wide Health Big Data project), we are working on supporting these options:</a:t>
            </a:r>
          </a:p>
          <a:p>
            <a:pPr marL="0" indent="0" algn="just">
              <a:spcBef>
                <a:spcPts val="0"/>
              </a:spcBef>
              <a:buNone/>
            </a:pPr>
            <a:endParaRPr lang="en-US" sz="2000" dirty="0">
              <a:solidFill>
                <a:srgbClr val="000000"/>
              </a:solidFill>
              <a:effectLst/>
              <a:latin typeface="Calibri" panose="020F0502020204030204" pitchFamily="34" charset="0"/>
              <a:ea typeface="Times New Roman" panose="02020603050405020304" pitchFamily="18" charset="0"/>
              <a:cs typeface="Calibri"/>
            </a:endParaRPr>
          </a:p>
          <a:p>
            <a:pPr marL="342900" marR="0" lvl="0" indent="-342900">
              <a:spcBef>
                <a:spcPts val="0"/>
              </a:spcBef>
              <a:spcAft>
                <a:spcPts val="0"/>
              </a:spcAft>
              <a:buFont typeface="+mj-lt"/>
              <a:buAutoNum type="arabicPeriod"/>
            </a:pPr>
            <a:r>
              <a:rPr lang="en-US" sz="1800" b="1" dirty="0">
                <a:solidFill>
                  <a:srgbClr val="000000"/>
                </a:solidFill>
                <a:effectLst/>
                <a:latin typeface="Calibri"/>
                <a:ea typeface="Times New Roman" panose="02020603050405020304" pitchFamily="18" charset="0"/>
                <a:cs typeface="Calibri"/>
              </a:rPr>
              <a:t>Central harvesting</a:t>
            </a:r>
            <a:r>
              <a:rPr lang="en-US" sz="1800" dirty="0">
                <a:solidFill>
                  <a:srgbClr val="000000"/>
                </a:solidFill>
                <a:effectLst/>
                <a:latin typeface="Calibri"/>
                <a:ea typeface="Times New Roman" panose="02020603050405020304" pitchFamily="18" charset="0"/>
                <a:cs typeface="Calibri"/>
              </a:rPr>
              <a:t> of data generated remotely</a:t>
            </a:r>
            <a:endParaRPr lang="en-US" sz="1800" dirty="0">
              <a:effectLst/>
              <a:latin typeface="Times New Roman"/>
              <a:ea typeface="Times New Roman" panose="02020603050405020304" pitchFamily="18" charset="0"/>
              <a:cs typeface="Times New Roman"/>
            </a:endParaRPr>
          </a:p>
          <a:p>
            <a:pPr marL="342900" marR="0" lvl="0" indent="-342900">
              <a:spcBef>
                <a:spcPts val="0"/>
              </a:spcBef>
              <a:spcAft>
                <a:spcPts val="0"/>
              </a:spcAft>
              <a:buFont typeface="+mj-lt"/>
              <a:buAutoNum type="arabicPeriod"/>
            </a:pPr>
            <a:r>
              <a:rPr lang="en-US" sz="1800" b="1" dirty="0">
                <a:solidFill>
                  <a:srgbClr val="000000"/>
                </a:solidFill>
                <a:effectLst/>
                <a:latin typeface="Calibri"/>
                <a:ea typeface="Times New Roman" panose="02020603050405020304" pitchFamily="18" charset="0"/>
                <a:cs typeface="Calibri"/>
              </a:rPr>
              <a:t>Edge-level anonymization</a:t>
            </a:r>
            <a:r>
              <a:rPr lang="en-US" sz="1800" dirty="0">
                <a:solidFill>
                  <a:srgbClr val="000000"/>
                </a:solidFill>
                <a:effectLst/>
                <a:latin typeface="Calibri"/>
                <a:ea typeface="Times New Roman" panose="02020603050405020304" pitchFamily="18" charset="0"/>
                <a:cs typeface="Calibri"/>
              </a:rPr>
              <a:t>, followed by central ingestion and analysis of data</a:t>
            </a:r>
            <a:endParaRPr lang="en-US" sz="1800" dirty="0">
              <a:effectLst/>
              <a:latin typeface="Times New Roman"/>
              <a:ea typeface="Times New Roman" panose="02020603050405020304" pitchFamily="18" charset="0"/>
              <a:cs typeface="Times New Roman"/>
            </a:endParaRPr>
          </a:p>
          <a:p>
            <a:pPr marL="342900" marR="0" lvl="0" indent="-342900">
              <a:spcBef>
                <a:spcPts val="0"/>
              </a:spcBef>
              <a:spcAft>
                <a:spcPts val="0"/>
              </a:spcAft>
              <a:buFont typeface="+mj-lt"/>
              <a:buAutoNum type="arabicPeriod"/>
            </a:pPr>
            <a:r>
              <a:rPr lang="en-US" sz="1800" b="1" dirty="0">
                <a:solidFill>
                  <a:srgbClr val="000000"/>
                </a:solidFill>
                <a:effectLst/>
                <a:latin typeface="Calibri"/>
                <a:ea typeface="Times New Roman" panose="02020603050405020304" pitchFamily="18" charset="0"/>
                <a:cs typeface="Calibri"/>
              </a:rPr>
              <a:t>Edge-level feature extraction</a:t>
            </a:r>
            <a:r>
              <a:rPr lang="en-US" sz="1800" dirty="0">
                <a:solidFill>
                  <a:srgbClr val="000000"/>
                </a:solidFill>
                <a:effectLst/>
                <a:latin typeface="Calibri"/>
                <a:ea typeface="Times New Roman" panose="02020603050405020304" pitchFamily="18" charset="0"/>
                <a:cs typeface="Calibri"/>
              </a:rPr>
              <a:t>, followed by central ingestion and analysis of features</a:t>
            </a:r>
            <a:endParaRPr lang="en-US" sz="1800" dirty="0">
              <a:effectLst/>
              <a:latin typeface="Times New Roman"/>
              <a:ea typeface="Times New Roman" panose="02020603050405020304" pitchFamily="18" charset="0"/>
              <a:cs typeface="Times New Roman"/>
            </a:endParaRPr>
          </a:p>
          <a:p>
            <a:pPr marL="342900" marR="0" lvl="0" indent="-342900">
              <a:spcBef>
                <a:spcPts val="0"/>
              </a:spcBef>
              <a:spcAft>
                <a:spcPts val="0"/>
              </a:spcAft>
              <a:buFont typeface="+mj-lt"/>
              <a:buAutoNum type="arabicPeriod"/>
            </a:pPr>
            <a:r>
              <a:rPr lang="en-US" sz="1800" b="1" dirty="0">
                <a:solidFill>
                  <a:srgbClr val="000000"/>
                </a:solidFill>
                <a:effectLst/>
                <a:latin typeface="Calibri"/>
                <a:ea typeface="Times New Roman" panose="02020603050405020304" pitchFamily="18" charset="0"/>
                <a:cs typeface="Calibri"/>
              </a:rPr>
              <a:t>Federated learning</a:t>
            </a:r>
            <a:r>
              <a:rPr lang="en-US" sz="1800" dirty="0">
                <a:solidFill>
                  <a:srgbClr val="000000"/>
                </a:solidFill>
                <a:effectLst/>
                <a:latin typeface="Calibri"/>
                <a:ea typeface="Times New Roman" panose="02020603050405020304" pitchFamily="18" charset="0"/>
                <a:cs typeface="Calibri"/>
              </a:rPr>
              <a:t> based on edge-level training, followed by publishing of the trained methods and by inference performed either centrally or at other edge locations.</a:t>
            </a:r>
            <a:endParaRPr lang="en-US" sz="1800" dirty="0">
              <a:effectLst/>
              <a:latin typeface="Times New Roman"/>
              <a:ea typeface="Times New Roman" panose="02020603050405020304" pitchFamily="18" charset="0"/>
              <a:cs typeface="Times New Roman"/>
            </a:endParaRPr>
          </a:p>
        </p:txBody>
      </p:sp>
      <p:pic>
        <p:nvPicPr>
          <p:cNvPr id="4" name="Picture 2">
            <a:extLst>
              <a:ext uri="{FF2B5EF4-FFF2-40B4-BE49-F238E27FC236}">
                <a16:creationId xmlns:a16="http://schemas.microsoft.com/office/drawing/2014/main" id="{9B485DC9-E06A-41B0-B2F5-9DB1EBB2A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68" y="1266581"/>
            <a:ext cx="6999946" cy="49042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25D3A28-7343-24B8-4C60-C9F17CCACCF9}"/>
              </a:ext>
            </a:extLst>
          </p:cNvPr>
          <p:cNvSpPr/>
          <p:nvPr/>
        </p:nvSpPr>
        <p:spPr>
          <a:xfrm rot="1587135">
            <a:off x="7736794" y="4982090"/>
            <a:ext cx="4396140" cy="523220"/>
          </a:xfrm>
          <a:prstGeom prst="rect">
            <a:avLst/>
          </a:prstGeom>
          <a:noFill/>
          <a:ln>
            <a:solidFill>
              <a:srgbClr val="C00000"/>
            </a:solidFill>
          </a:ln>
        </p:spPr>
        <p:txBody>
          <a:bodyPr wrap="none" lIns="91440" tIns="45720" rIns="91440" bIns="45720">
            <a:spAutoFit/>
          </a:bodyPr>
          <a:lstStyle/>
          <a:p>
            <a:pPr algn="ctr"/>
            <a:r>
              <a:rPr lang="en-GB" sz="2800" b="1" dirty="0">
                <a:ln w="9525">
                  <a:solidFill>
                    <a:schemeClr val="bg1"/>
                  </a:solidFill>
                  <a:prstDash val="solid"/>
                </a:ln>
                <a:solidFill>
                  <a:schemeClr val="accent4"/>
                </a:solidFill>
                <a:effectLst>
                  <a:outerShdw blurRad="12700" dist="38100" dir="2700000" algn="tl" rotWithShape="0">
                    <a:schemeClr val="accent5">
                      <a:lumMod val="60000"/>
                      <a:lumOff val="40000"/>
                    </a:schemeClr>
                  </a:outerShdw>
                </a:effectLst>
              </a:rPr>
              <a:t>Edge-Cloud-HPC Continuum</a:t>
            </a:r>
          </a:p>
        </p:txBody>
      </p:sp>
      <p:sp>
        <p:nvSpPr>
          <p:cNvPr id="6" name="Segnaposto data 5">
            <a:extLst>
              <a:ext uri="{FF2B5EF4-FFF2-40B4-BE49-F238E27FC236}">
                <a16:creationId xmlns:a16="http://schemas.microsoft.com/office/drawing/2014/main" id="{E8B6B5AE-5DB6-4561-A966-56990FCFC5B3}"/>
              </a:ext>
            </a:extLst>
          </p:cNvPr>
          <p:cNvSpPr>
            <a:spLocks noGrp="1"/>
          </p:cNvSpPr>
          <p:nvPr>
            <p:ph type="dt" sz="half" idx="10"/>
          </p:nvPr>
        </p:nvSpPr>
        <p:spPr/>
        <p:txBody>
          <a:bodyPr/>
          <a:lstStyle/>
          <a:p>
            <a:r>
              <a:rPr lang="it-IT"/>
              <a:t>S. Stalio, D. Michelotto</a:t>
            </a:r>
            <a:endParaRPr lang="en-US"/>
          </a:p>
        </p:txBody>
      </p:sp>
      <p:sp>
        <p:nvSpPr>
          <p:cNvPr id="7" name="Segnaposto piè di pagina 6">
            <a:extLst>
              <a:ext uri="{FF2B5EF4-FFF2-40B4-BE49-F238E27FC236}">
                <a16:creationId xmlns:a16="http://schemas.microsoft.com/office/drawing/2014/main" id="{75ED8FF0-1550-4045-BE03-E0F600930362}"/>
              </a:ext>
            </a:extLst>
          </p:cNvPr>
          <p:cNvSpPr>
            <a:spLocks noGrp="1"/>
          </p:cNvSpPr>
          <p:nvPr>
            <p:ph type="ftr" sz="quarter" idx="11"/>
          </p:nvPr>
        </p:nvSpPr>
        <p:spPr/>
        <p:txBody>
          <a:bodyPr/>
          <a:lstStyle/>
          <a:p>
            <a:r>
              <a:rPr lang="en-US"/>
              <a:t>INFN DataCloud for T2</a:t>
            </a:r>
          </a:p>
        </p:txBody>
      </p:sp>
      <p:sp>
        <p:nvSpPr>
          <p:cNvPr id="8" name="Segnaposto numero diapositiva 7">
            <a:extLst>
              <a:ext uri="{FF2B5EF4-FFF2-40B4-BE49-F238E27FC236}">
                <a16:creationId xmlns:a16="http://schemas.microsoft.com/office/drawing/2014/main" id="{CD9D93BD-DA69-4518-9A7E-891E8C903CD2}"/>
              </a:ext>
            </a:extLst>
          </p:cNvPr>
          <p:cNvSpPr>
            <a:spLocks noGrp="1"/>
          </p:cNvSpPr>
          <p:nvPr>
            <p:ph type="sldNum" sz="quarter" idx="12"/>
          </p:nvPr>
        </p:nvSpPr>
        <p:spPr/>
        <p:txBody>
          <a:bodyPr/>
          <a:lstStyle/>
          <a:p>
            <a:fld id="{330EA680-D336-4FF7-8B7A-9848BB0A1C32}" type="slidenum">
              <a:rPr lang="en-US" smtClean="0"/>
              <a:t>97</a:t>
            </a:fld>
            <a:endParaRPr lang="en-US"/>
          </a:p>
        </p:txBody>
      </p:sp>
      <p:sp>
        <p:nvSpPr>
          <p:cNvPr id="9" name="TextBox 8">
            <a:extLst>
              <a:ext uri="{FF2B5EF4-FFF2-40B4-BE49-F238E27FC236}">
                <a16:creationId xmlns:a16="http://schemas.microsoft.com/office/drawing/2014/main" id="{76459EDB-98F3-C329-5A59-89338FF00296}"/>
              </a:ext>
            </a:extLst>
          </p:cNvPr>
          <p:cNvSpPr txBox="1"/>
          <p:nvPr/>
        </p:nvSpPr>
        <p:spPr>
          <a:xfrm>
            <a:off x="838200" y="5987799"/>
            <a:ext cx="4802661" cy="276999"/>
          </a:xfrm>
          <a:prstGeom prst="rect">
            <a:avLst/>
          </a:prstGeom>
          <a:noFill/>
        </p:spPr>
        <p:txBody>
          <a:bodyPr wrap="none" rtlCol="0">
            <a:spAutoFit/>
          </a:bodyPr>
          <a:lstStyle/>
          <a:p>
            <a:r>
              <a:rPr lang="en-GB" sz="1200" dirty="0">
                <a:hlinkClick r:id="rId3"/>
              </a:rPr>
              <a:t>https://www.physicamedica.com/article/S1120-1797(21)00320-3/fulltext</a:t>
            </a:r>
            <a:r>
              <a:rPr lang="en-GB" sz="1200" dirty="0"/>
              <a:t> </a:t>
            </a:r>
          </a:p>
        </p:txBody>
      </p:sp>
    </p:spTree>
    <p:extLst>
      <p:ext uri="{BB962C8B-B14F-4D97-AF65-F5344CB8AC3E}">
        <p14:creationId xmlns:p14="http://schemas.microsoft.com/office/powerpoint/2010/main" val="889087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FC9F-4919-F884-16FB-72F4B95E6A0F}"/>
              </a:ext>
            </a:extLst>
          </p:cNvPr>
          <p:cNvSpPr>
            <a:spLocks noGrp="1"/>
          </p:cNvSpPr>
          <p:nvPr>
            <p:ph type="title"/>
          </p:nvPr>
        </p:nvSpPr>
        <p:spPr/>
        <p:txBody>
          <a:bodyPr/>
          <a:lstStyle/>
          <a:p>
            <a:r>
              <a:rPr lang="en-US" dirty="0"/>
              <a:t>The New INFN Computing Structure</a:t>
            </a:r>
          </a:p>
        </p:txBody>
      </p:sp>
      <p:sp>
        <p:nvSpPr>
          <p:cNvPr id="6" name="Slide Number Placeholder 5">
            <a:extLst>
              <a:ext uri="{FF2B5EF4-FFF2-40B4-BE49-F238E27FC236}">
                <a16:creationId xmlns:a16="http://schemas.microsoft.com/office/drawing/2014/main" id="{4733A728-4A21-5243-F177-FB3A806AEF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A8ED0-FD20-44DD-A327-F4E81162D0A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36C122E-2BDD-D587-17F0-23052538FC20}"/>
              </a:ext>
            </a:extLst>
          </p:cNvPr>
          <p:cNvPicPr>
            <a:picLocks noChangeAspect="1"/>
          </p:cNvPicPr>
          <p:nvPr/>
        </p:nvPicPr>
        <p:blipFill>
          <a:blip r:embed="rId2"/>
          <a:stretch>
            <a:fillRect/>
          </a:stretch>
        </p:blipFill>
        <p:spPr>
          <a:xfrm>
            <a:off x="282783" y="1715783"/>
            <a:ext cx="8849854" cy="4640567"/>
          </a:xfrm>
          <a:prstGeom prst="rect">
            <a:avLst/>
          </a:prstGeom>
          <a:ln>
            <a:solidFill>
              <a:schemeClr val="tx1"/>
            </a:solidFill>
          </a:ln>
        </p:spPr>
      </p:pic>
      <p:sp>
        <p:nvSpPr>
          <p:cNvPr id="8" name="TextBox 7">
            <a:extLst>
              <a:ext uri="{FF2B5EF4-FFF2-40B4-BE49-F238E27FC236}">
                <a16:creationId xmlns:a16="http://schemas.microsoft.com/office/drawing/2014/main" id="{12F50B24-E22F-126F-09DD-C0303FA9EEBA}"/>
              </a:ext>
            </a:extLst>
          </p:cNvPr>
          <p:cNvSpPr txBox="1"/>
          <p:nvPr/>
        </p:nvSpPr>
        <p:spPr>
          <a:xfrm>
            <a:off x="9395466" y="2346706"/>
            <a:ext cx="2644133" cy="1200329"/>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One of these WGs is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D6FA9"/>
                </a:solidFill>
                <a:effectLst/>
                <a:uLnTx/>
                <a:uFillTx/>
                <a:latin typeface="Calibri" panose="020F0502020204030204"/>
                <a:ea typeface="+mn-ea"/>
                <a:cs typeface="+mn-cs"/>
              </a:rPr>
              <a:t>DataCloud</a:t>
            </a:r>
            <a:r>
              <a:rPr kumimoji="0" lang="en-US" sz="1800" b="1" i="0" u="none" strike="noStrike" kern="1200" cap="none" spc="0" normalizeH="0" baseline="0" noProof="0" dirty="0">
                <a:ln>
                  <a:noFill/>
                </a:ln>
                <a:solidFill>
                  <a:srgbClr val="1D6FA9"/>
                </a:solidFill>
                <a:effectLst/>
                <a:uLnTx/>
                <a:uFillTx/>
                <a:latin typeface="Calibri" panose="020F0502020204030204"/>
                <a:ea typeface="+mn-ea"/>
                <a:cs typeface="+mn-cs"/>
              </a:rPr>
              <a:t> WG</a:t>
            </a:r>
            <a:r>
              <a:rPr kumimoji="0" lang="en-US" sz="1800" b="0" i="0" u="none" strike="noStrike" kern="1200" cap="none" spc="0" normalizeH="0" baseline="0" noProof="0" dirty="0">
                <a:ln>
                  <a:noFill/>
                </a:ln>
                <a:solidFill>
                  <a:srgbClr val="1D6FA9"/>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extending and evolving the existing INFN Cloud project.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3A63D6B-A4A8-68EB-AD01-DCEDDA007B68}"/>
              </a:ext>
            </a:extLst>
          </p:cNvPr>
          <p:cNvCxnSpPr>
            <a:cxnSpLocks/>
            <a:endCxn id="8" idx="1"/>
          </p:cNvCxnSpPr>
          <p:nvPr/>
        </p:nvCxnSpPr>
        <p:spPr>
          <a:xfrm flipV="1">
            <a:off x="4216400" y="2946871"/>
            <a:ext cx="5179066" cy="1336896"/>
          </a:xfrm>
          <a:prstGeom prst="line">
            <a:avLst/>
          </a:prstGeom>
          <a:ln w="38100">
            <a:solidFill>
              <a:schemeClr val="accent4"/>
            </a:solidFill>
            <a:prstDash val="dash"/>
            <a:headEnd type="stealth"/>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CB81FD-FA93-1BBF-8821-EAF281691095}"/>
              </a:ext>
            </a:extLst>
          </p:cNvPr>
          <p:cNvSpPr txBox="1"/>
          <p:nvPr/>
        </p:nvSpPr>
        <p:spPr>
          <a:xfrm>
            <a:off x="9422296" y="4055164"/>
            <a:ext cx="2486921" cy="133882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Datalake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INFN Cloud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DataCloud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1732EFD-5932-0782-D7AD-2F3612414B6D}"/>
              </a:ext>
            </a:extLst>
          </p:cNvPr>
          <p:cNvPicPr>
            <a:picLocks noChangeAspect="1"/>
          </p:cNvPicPr>
          <p:nvPr/>
        </p:nvPicPr>
        <p:blipFill>
          <a:blip r:embed="rId3"/>
          <a:stretch>
            <a:fillRect/>
          </a:stretch>
        </p:blipFill>
        <p:spPr>
          <a:xfrm>
            <a:off x="10215984" y="5517956"/>
            <a:ext cx="899543" cy="611689"/>
          </a:xfrm>
          <a:prstGeom prst="rect">
            <a:avLst/>
          </a:prstGeom>
        </p:spPr>
      </p:pic>
    </p:spTree>
    <p:extLst>
      <p:ext uri="{BB962C8B-B14F-4D97-AF65-F5344CB8AC3E}">
        <p14:creationId xmlns:p14="http://schemas.microsoft.com/office/powerpoint/2010/main" val="5678281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4DFF1-AB14-B245-9788-AD77605B864E}"/>
              </a:ext>
            </a:extLst>
          </p:cNvPr>
          <p:cNvSpPr>
            <a:spLocks noGrp="1"/>
          </p:cNvSpPr>
          <p:nvPr>
            <p:ph type="title"/>
          </p:nvPr>
        </p:nvSpPr>
        <p:spPr/>
        <p:txBody>
          <a:bodyPr/>
          <a:lstStyle/>
          <a:p>
            <a:r>
              <a:rPr lang="en-US" dirty="0"/>
              <a:t>The mandate of the </a:t>
            </a:r>
            <a:r>
              <a:rPr lang="en-US" dirty="0" err="1"/>
              <a:t>DataCloud</a:t>
            </a:r>
            <a:r>
              <a:rPr lang="en-US" dirty="0"/>
              <a:t> WG</a:t>
            </a:r>
          </a:p>
        </p:txBody>
      </p:sp>
      <p:sp>
        <p:nvSpPr>
          <p:cNvPr id="3" name="Content Placeholder 2">
            <a:extLst>
              <a:ext uri="{FF2B5EF4-FFF2-40B4-BE49-F238E27FC236}">
                <a16:creationId xmlns:a16="http://schemas.microsoft.com/office/drawing/2014/main" id="{2C57C407-CC2A-A54C-8383-879A866D024C}"/>
              </a:ext>
            </a:extLst>
          </p:cNvPr>
          <p:cNvSpPr>
            <a:spLocks noGrp="1"/>
          </p:cNvSpPr>
          <p:nvPr>
            <p:ph idx="1"/>
          </p:nvPr>
        </p:nvSpPr>
        <p:spPr>
          <a:xfrm>
            <a:off x="838200" y="1404385"/>
            <a:ext cx="10515600" cy="4811479"/>
          </a:xfrm>
        </p:spPr>
        <p:txBody>
          <a:bodyPr>
            <a:normAutofit lnSpcReduction="10000"/>
          </a:bodyPr>
          <a:lstStyle/>
          <a:p>
            <a:r>
              <a:rPr lang="en-US" dirty="0"/>
              <a:t>The </a:t>
            </a:r>
            <a:r>
              <a:rPr lang="en-US" dirty="0" err="1"/>
              <a:t>DataCloud</a:t>
            </a:r>
            <a:r>
              <a:rPr lang="en-US" dirty="0"/>
              <a:t> WG deals with </a:t>
            </a:r>
            <a:r>
              <a:rPr lang="en-US" b="1" dirty="0"/>
              <a:t>several core activities related to computing @ INFN</a:t>
            </a:r>
            <a:r>
              <a:rPr lang="en-US" dirty="0"/>
              <a:t>:</a:t>
            </a:r>
          </a:p>
          <a:p>
            <a:pPr lvl="1"/>
            <a:r>
              <a:rPr lang="en-US" dirty="0"/>
              <a:t>Development, implementation &amp; management of the </a:t>
            </a:r>
            <a:r>
              <a:rPr lang="en-US" dirty="0">
                <a:solidFill>
                  <a:schemeClr val="accent4"/>
                </a:solidFill>
              </a:rPr>
              <a:t>INFN Datalake architecture.</a:t>
            </a:r>
          </a:p>
          <a:p>
            <a:pPr lvl="1"/>
            <a:r>
              <a:rPr lang="en-US" dirty="0"/>
              <a:t>Development of </a:t>
            </a:r>
            <a:r>
              <a:rPr lang="en-US" dirty="0">
                <a:solidFill>
                  <a:schemeClr val="accent4"/>
                </a:solidFill>
              </a:rPr>
              <a:t>ISO-Certified solutions.</a:t>
            </a:r>
            <a:r>
              <a:rPr lang="en-US" dirty="0"/>
              <a:t> These have been seeing strong demand, thanks also to activities linked to the National Recovery and Resilience Plan (NRRP) and to various collaborations.</a:t>
            </a:r>
          </a:p>
          <a:p>
            <a:pPr lvl="1"/>
            <a:r>
              <a:rPr lang="en-US" dirty="0">
                <a:solidFill>
                  <a:schemeClr val="accent4"/>
                </a:solidFill>
              </a:rPr>
              <a:t>Support</a:t>
            </a:r>
            <a:r>
              <a:rPr lang="en-US" dirty="0"/>
              <a:t> to </a:t>
            </a:r>
            <a:r>
              <a:rPr lang="en-US" dirty="0">
                <a:solidFill>
                  <a:schemeClr val="accent4"/>
                </a:solidFill>
              </a:rPr>
              <a:t>users</a:t>
            </a:r>
            <a:r>
              <a:rPr lang="en-US" dirty="0"/>
              <a:t> and to the management and operation of </a:t>
            </a:r>
            <a:r>
              <a:rPr lang="en-US" dirty="0">
                <a:solidFill>
                  <a:schemeClr val="accent4"/>
                </a:solidFill>
              </a:rPr>
              <a:t>INFN Tier-x sites</a:t>
            </a:r>
            <a:r>
              <a:rPr lang="en-US" dirty="0"/>
              <a:t>.</a:t>
            </a:r>
          </a:p>
          <a:p>
            <a:pPr lvl="1"/>
            <a:r>
              <a:rPr lang="en-US" dirty="0"/>
              <a:t>Development of </a:t>
            </a:r>
            <a:r>
              <a:rPr lang="en-US" dirty="0">
                <a:solidFill>
                  <a:schemeClr val="accent4"/>
                </a:solidFill>
              </a:rPr>
              <a:t>new services</a:t>
            </a:r>
            <a:r>
              <a:rPr lang="en-US" dirty="0"/>
              <a:t>.</a:t>
            </a:r>
          </a:p>
          <a:p>
            <a:r>
              <a:rPr lang="en-US" dirty="0"/>
              <a:t>A key point of this WG is the </a:t>
            </a:r>
            <a:r>
              <a:rPr lang="en-US" b="1" dirty="0">
                <a:solidFill>
                  <a:srgbClr val="FF0000"/>
                </a:solidFill>
              </a:rPr>
              <a:t>integration</a:t>
            </a:r>
            <a:r>
              <a:rPr lang="en-US" dirty="0">
                <a:solidFill>
                  <a:srgbClr val="FF0000"/>
                </a:solidFill>
              </a:rPr>
              <a:t> between the traditional, WLCG-like Tier-x infrastructure and the “Cloud Native” model (currently represented by INFN Cloud).</a:t>
            </a:r>
          </a:p>
          <a:p>
            <a:pPr lvl="1"/>
            <a:r>
              <a:rPr lang="en-US" b="1" dirty="0"/>
              <a:t>Integration of what?</a:t>
            </a:r>
            <a:r>
              <a:rPr lang="en-US" dirty="0"/>
              <a:t> </a:t>
            </a:r>
            <a:r>
              <a:rPr lang="en-US" dirty="0">
                <a:sym typeface="Wingdings" pitchFamily="2" charset="2"/>
              </a:rPr>
              <a:t> Of resources, methods, people, solutions</a:t>
            </a:r>
            <a:r>
              <a:rPr lang="en-US" dirty="0"/>
              <a:t>.</a:t>
            </a:r>
          </a:p>
        </p:txBody>
      </p:sp>
      <p:sp>
        <p:nvSpPr>
          <p:cNvPr id="6" name="Slide Number Placeholder 5">
            <a:extLst>
              <a:ext uri="{FF2B5EF4-FFF2-40B4-BE49-F238E27FC236}">
                <a16:creationId xmlns:a16="http://schemas.microsoft.com/office/drawing/2014/main" id="{8942ABED-73D9-E345-83A8-538990C8D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CABC4-2B5C-FD4D-B0DD-6CB87ECF75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28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27.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Presentation1">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N Template Davide Salomoni" id="{B5C9A9ED-3A6D-864A-B52F-15106869E212}" vid="{3FFC58CD-5EA3-9C4E-B55B-6A6DFFDE3A9A}"/>
    </a:ext>
  </a:ext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N_Cloud_ppt_template" id="{68924557-5EB5-E845-8214-043DE1F8D742}" vid="{6FA82C01-5B5A-4E44-82A9-82C1E4D160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plate-IG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ms talk">
  <a:themeElements>
    <a:clrScheme name="cms talk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cms tal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ms tal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 tal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 tal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 tal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 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 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 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ms talk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resentation1">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N Template Davide Salomoni" id="{B5C9A9ED-3A6D-864A-B52F-15106869E212}" vid="{3FFC58CD-5EA3-9C4E-B55B-6A6DFFDE3A9A}"/>
    </a:ext>
  </a:extLst>
</a:theme>
</file>

<file path=ppt/theme/theme8.xml><?xml version="1.0" encoding="utf-8"?>
<a:theme xmlns:a="http://schemas.openxmlformats.org/drawingml/2006/main" name="1_Presentation1">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N Template Davide Salomoni" id="{B5C9A9ED-3A6D-864A-B52F-15106869E212}" vid="{3FFC58CD-5EA3-9C4E-B55B-6A6DFFDE3A9A}"/>
    </a:ext>
  </a:extLst>
</a:theme>
</file>

<file path=ppt/theme/theme9.xml><?xml version="1.0" encoding="utf-8"?>
<a:theme xmlns:a="http://schemas.openxmlformats.org/drawingml/2006/main" name="elixir-ital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{FD4F6538-5E20-7440-B981-150215470CAA}tf10001062</Template>
  <TotalTime>2633</TotalTime>
  <Words>8368</Words>
  <Application>Microsoft Macintosh PowerPoint</Application>
  <PresentationFormat>Widescreen</PresentationFormat>
  <Paragraphs>1046</Paragraphs>
  <Slides>110</Slides>
  <Notes>23</Notes>
  <HiddenSlides>1</HiddenSlides>
  <MMClips>0</MMClips>
  <ScaleCrop>false</ScaleCrop>
  <HeadingPairs>
    <vt:vector size="8" baseType="variant">
      <vt:variant>
        <vt:lpstr>Caratteri utilizzati</vt:lpstr>
      </vt:variant>
      <vt:variant>
        <vt:i4>22</vt:i4>
      </vt:variant>
      <vt:variant>
        <vt:lpstr>Tema</vt:lpstr>
      </vt:variant>
      <vt:variant>
        <vt:i4>12</vt:i4>
      </vt:variant>
      <vt:variant>
        <vt:lpstr>Server OLE incorporati</vt:lpstr>
      </vt:variant>
      <vt:variant>
        <vt:i4>1</vt:i4>
      </vt:variant>
      <vt:variant>
        <vt:lpstr>Titoli diapositive</vt:lpstr>
      </vt:variant>
      <vt:variant>
        <vt:i4>110</vt:i4>
      </vt:variant>
    </vt:vector>
  </HeadingPairs>
  <TitlesOfParts>
    <vt:vector size="145" baseType="lpstr">
      <vt:lpstr>ＭＳ Ｐゴシック</vt:lpstr>
      <vt:lpstr>-apple-system</vt:lpstr>
      <vt:lpstr>Adobe Caslon Pro Bold</vt:lpstr>
      <vt:lpstr>Arial</vt:lpstr>
      <vt:lpstr>Calibri</vt:lpstr>
      <vt:lpstr>Calibri Light</vt:lpstr>
      <vt:lpstr>Candara</vt:lpstr>
      <vt:lpstr>Century Gothic</vt:lpstr>
      <vt:lpstr>Comic Sans MS</vt:lpstr>
      <vt:lpstr>Corbel</vt:lpstr>
      <vt:lpstr>Courier New</vt:lpstr>
      <vt:lpstr>EYInterstate Light</vt:lpstr>
      <vt:lpstr>Fira Code</vt:lpstr>
      <vt:lpstr>Fira Sans</vt:lpstr>
      <vt:lpstr>Open Sans</vt:lpstr>
      <vt:lpstr>Tahoma</vt:lpstr>
      <vt:lpstr>Times New Roman</vt:lpstr>
      <vt:lpstr>Titillium</vt:lpstr>
      <vt:lpstr>Titillium Web</vt:lpstr>
      <vt:lpstr>Titillium Web SemiBold</vt:lpstr>
      <vt:lpstr>Wingdings</vt:lpstr>
      <vt:lpstr>Wingdings 3</vt:lpstr>
      <vt:lpstr>Ione</vt:lpstr>
      <vt:lpstr>1_office theme</vt:lpstr>
      <vt:lpstr>Office Theme</vt:lpstr>
      <vt:lpstr>2_Office Theme</vt:lpstr>
      <vt:lpstr>template-IGI</vt:lpstr>
      <vt:lpstr>cms talk</vt:lpstr>
      <vt:lpstr>Presentation1</vt:lpstr>
      <vt:lpstr>1_Presentation1</vt:lpstr>
      <vt:lpstr>elixir-italy</vt:lpstr>
      <vt:lpstr>3_Office Theme</vt:lpstr>
      <vt:lpstr>Orbit</vt:lpstr>
      <vt:lpstr>2_Presentation1</vt:lpstr>
      <vt:lpstr>Diapositiva think-cell</vt:lpstr>
      <vt:lpstr>Infrastrutture per il calcolo scientifico nell’INFN</vt:lpstr>
      <vt:lpstr>Chi sono?</vt:lpstr>
      <vt:lpstr>DI COSA VORREI PARLARVI</vt:lpstr>
      <vt:lpstr>Qualche definizione di base</vt:lpstr>
      <vt:lpstr>Perchè non basta un singolo computer?</vt:lpstr>
      <vt:lpstr>Cos’è il calcolo distribuito?</vt:lpstr>
      <vt:lpstr>C’è differenza fra Calcolo distribuito e parallelo?</vt:lpstr>
      <vt:lpstr>C’è differenza fra Calcolo distribuito e parallelo?</vt:lpstr>
      <vt:lpstr>Presentazione standard di PowerPoint</vt:lpstr>
      <vt:lpstr>Presentazione standard di PowerPoint</vt:lpstr>
      <vt:lpstr>Le origini del calcolo distribuito</vt:lpstr>
      <vt:lpstr>Facciamo un passo indietro: le origini del calcolo distribuito</vt:lpstr>
      <vt:lpstr>LHC and Grid era</vt:lpstr>
      <vt:lpstr>From local experiences to INFN Cloud</vt:lpstr>
      <vt:lpstr>Presentazione standard di PowerPoint</vt:lpstr>
      <vt:lpstr>Concetti di Base</vt:lpstr>
      <vt:lpstr>Concetti di Base</vt:lpstr>
      <vt:lpstr>Concetti di Base</vt:lpstr>
      <vt:lpstr>Concetti di Base</vt:lpstr>
      <vt:lpstr>Middleware services</vt:lpstr>
      <vt:lpstr>Glidein-WMS based pilot jobs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is Software as a Service? (SaaS)</vt:lpstr>
      <vt:lpstr>What is Software as a Service? (SaaS)</vt:lpstr>
      <vt:lpstr>SaaS Examples</vt:lpstr>
      <vt:lpstr>Presentazione standard di PowerPoint</vt:lpstr>
      <vt:lpstr>Platform as a Service (PaaS)</vt:lpstr>
      <vt:lpstr>Platform as a Service (PaaS)</vt:lpstr>
      <vt:lpstr>PaaS Examples</vt:lpstr>
      <vt:lpstr>Presentazione standard di PowerPoint</vt:lpstr>
      <vt:lpstr>Infrastructure as a Service (IaaS)</vt:lpstr>
      <vt:lpstr>IaaS: Infrastructure as a Service</vt:lpstr>
      <vt:lpstr>Infrastructure as a Service (IaaS)</vt:lpstr>
      <vt:lpstr>IaaS is not Managed Hosting</vt:lpstr>
      <vt:lpstr>IaaS Examples</vt:lpstr>
      <vt:lpstr>Presentazione standard di PowerPoint</vt:lpstr>
      <vt:lpstr>Deployment Models</vt:lpstr>
      <vt:lpstr>Presentazione standard di PowerPoint</vt:lpstr>
      <vt:lpstr>Cloud Federation</vt:lpstr>
      <vt:lpstr>Tipi di Federazioni di Cloud</vt:lpstr>
      <vt:lpstr>Cloud Federation</vt:lpstr>
      <vt:lpstr>Loosely Coupled Federation</vt:lpstr>
      <vt:lpstr>Partially Coupled Federation</vt:lpstr>
      <vt:lpstr>Tightly Coupled Federation</vt:lpstr>
      <vt:lpstr>Cloud Federation Architectures</vt:lpstr>
      <vt:lpstr>Bursting (Hybrid) Architecture</vt:lpstr>
      <vt:lpstr>Broker Architecture</vt:lpstr>
      <vt:lpstr>INFN Cloud</vt:lpstr>
      <vt:lpstr>INFN Cloud Federation approach</vt:lpstr>
      <vt:lpstr>INFN Cloud Federation approach</vt:lpstr>
      <vt:lpstr>INFN Cloud: modello di Federazione</vt:lpstr>
      <vt:lpstr>INFN Cloud: modello di Federazione</vt:lpstr>
      <vt:lpstr>INFN Cloud: Modello di PaaS</vt:lpstr>
      <vt:lpstr>INFN Cloud: Caratteristiche dei modelli di PaaS</vt:lpstr>
      <vt:lpstr>INFN Cloud: Caratteristiche dei modelli di PaaS</vt:lpstr>
      <vt:lpstr>INFN Cloud: «Marketplace»</vt:lpstr>
      <vt:lpstr>Che cosa fornisce INFN Cloud?</vt:lpstr>
      <vt:lpstr>La nuova Dashboard: https://my.cloud.infn.it </vt:lpstr>
      <vt:lpstr>INFN Cloud, https://www.cloud.infn.it/</vt:lpstr>
      <vt:lpstr>INFN Cloud</vt:lpstr>
      <vt:lpstr>Federation</vt:lpstr>
      <vt:lpstr>Middleware</vt:lpstr>
      <vt:lpstr>Large scale datalake: Architectural overview</vt:lpstr>
      <vt:lpstr>Implementation: adaptive solutions</vt:lpstr>
      <vt:lpstr>Front-ends</vt:lpstr>
      <vt:lpstr>Self-provisioning</vt:lpstr>
      <vt:lpstr>Architettura vari livelli</vt:lpstr>
      <vt:lpstr>Mesos PaaS solution exploiting INDIGO platform</vt:lpstr>
      <vt:lpstr>Chi usa INFN Cloud già oggi</vt:lpstr>
      <vt:lpstr>Altre comunità «in Cloud»…</vt:lpstr>
      <vt:lpstr>Risultati: il catalogo dei servizi</vt:lpstr>
      <vt:lpstr>Risultati: funzionalità avanzate</vt:lpstr>
      <vt:lpstr>Altri servizi / object storage </vt:lpstr>
      <vt:lpstr>INFN Cloud: la vision</vt:lpstr>
      <vt:lpstr>Presentazione standard di PowerPoint</vt:lpstr>
      <vt:lpstr>Presentazione standard di PowerPoint</vt:lpstr>
      <vt:lpstr>TeRABIT: Terabit Network for Research and Academic Big Data in ITaly</vt:lpstr>
      <vt:lpstr>Presentazione standard di PowerPoint</vt:lpstr>
      <vt:lpstr>Presentazione standard di PowerPoint</vt:lpstr>
      <vt:lpstr>Presentazione standard di PowerPoint</vt:lpstr>
      <vt:lpstr>Presentazione standard di PowerPoint</vt:lpstr>
      <vt:lpstr>The “Cloud-Data lake” model</vt:lpstr>
      <vt:lpstr>Le “HPC Bubbles”</vt:lpstr>
      <vt:lpstr>Terabit project will provide “HPC Bubbles”</vt:lpstr>
      <vt:lpstr>PNRR: DigitAl lifelong pRevEntion (DARE)</vt:lpstr>
      <vt:lpstr>The continuum from Edge, to Cloud, to HPC</vt:lpstr>
      <vt:lpstr>EPIC Cloud Enhanced Privacy and Compliance Cloud – The INFN Cloud partition located at CNAF for personal and confidential data processing </vt:lpstr>
      <vt:lpstr>Laniakea architecture</vt:lpstr>
      <vt:lpstr>The underlying infrastructure</vt:lpstr>
      <vt:lpstr>Deployments under VPN</vt:lpstr>
      <vt:lpstr>The goal: a federated datalake </vt:lpstr>
      <vt:lpstr>The New INFN Computing Structure</vt:lpstr>
      <vt:lpstr>The mandate of the DataCloud WG</vt:lpstr>
      <vt:lpstr>The DataCloud WG structure</vt:lpstr>
      <vt:lpstr>Le attività dei progetti PNRR (e non solo) e i WPs Data Cloud</vt:lpstr>
      <vt:lpstr>I WP di DataCloud e i WP Leader</vt:lpstr>
      <vt:lpstr>WP1: Operations</vt:lpstr>
      <vt:lpstr>WP2: User &amp; project support</vt:lpstr>
      <vt:lpstr>WP3: Risorse, data lake, sostenibilità</vt:lpstr>
      <vt:lpstr>WP4: Security e policies</vt:lpstr>
      <vt:lpstr>WP5: Middleware, Sviluppo di nuovi servizi</vt:lpstr>
      <vt:lpstr>WP6: R&amp;D, testbed, use cases</vt:lpstr>
      <vt:lpstr>WP7: Sistemi integrati di gestione e Legal Compliance</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Giacinto Donvito</dc:creator>
  <cp:lastModifiedBy>Giacinto Donvito</cp:lastModifiedBy>
  <cp:revision>1</cp:revision>
  <dcterms:created xsi:type="dcterms:W3CDTF">2023-10-07T15:54:39Z</dcterms:created>
  <dcterms:modified xsi:type="dcterms:W3CDTF">2023-10-09T11:48:13Z</dcterms:modified>
</cp:coreProperties>
</file>