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52"/>
  </p:notesMasterIdLst>
  <p:sldIdLst>
    <p:sldId id="256" r:id="rId2"/>
    <p:sldId id="257" r:id="rId3"/>
    <p:sldId id="258" r:id="rId4"/>
    <p:sldId id="284" r:id="rId5"/>
    <p:sldId id="260" r:id="rId6"/>
    <p:sldId id="261" r:id="rId7"/>
    <p:sldId id="262" r:id="rId8"/>
    <p:sldId id="281" r:id="rId9"/>
    <p:sldId id="285" r:id="rId10"/>
    <p:sldId id="287" r:id="rId11"/>
    <p:sldId id="286" r:id="rId12"/>
    <p:sldId id="288" r:id="rId13"/>
    <p:sldId id="289" r:id="rId14"/>
    <p:sldId id="323" r:id="rId15"/>
    <p:sldId id="291" r:id="rId16"/>
    <p:sldId id="290" r:id="rId17"/>
    <p:sldId id="292" r:id="rId18"/>
    <p:sldId id="313" r:id="rId19"/>
    <p:sldId id="319" r:id="rId20"/>
    <p:sldId id="293" r:id="rId21"/>
    <p:sldId id="295" r:id="rId22"/>
    <p:sldId id="306" r:id="rId23"/>
    <p:sldId id="324" r:id="rId24"/>
    <p:sldId id="294" r:id="rId25"/>
    <p:sldId id="325" r:id="rId26"/>
    <p:sldId id="296" r:id="rId27"/>
    <p:sldId id="297" r:id="rId28"/>
    <p:sldId id="298" r:id="rId29"/>
    <p:sldId id="300" r:id="rId30"/>
    <p:sldId id="302" r:id="rId31"/>
    <p:sldId id="303" r:id="rId32"/>
    <p:sldId id="301" r:id="rId33"/>
    <p:sldId id="304" r:id="rId34"/>
    <p:sldId id="299" r:id="rId35"/>
    <p:sldId id="305" r:id="rId36"/>
    <p:sldId id="307" r:id="rId37"/>
    <p:sldId id="308" r:id="rId38"/>
    <p:sldId id="309" r:id="rId39"/>
    <p:sldId id="310" r:id="rId40"/>
    <p:sldId id="312" r:id="rId41"/>
    <p:sldId id="311" r:id="rId42"/>
    <p:sldId id="317" r:id="rId43"/>
    <p:sldId id="314" r:id="rId44"/>
    <p:sldId id="315" r:id="rId45"/>
    <p:sldId id="322" r:id="rId46"/>
    <p:sldId id="316" r:id="rId47"/>
    <p:sldId id="318" r:id="rId48"/>
    <p:sldId id="326" r:id="rId49"/>
    <p:sldId id="320" r:id="rId50"/>
    <p:sldId id="321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53"/>
    <p:restoredTop sz="94656"/>
  </p:normalViewPr>
  <p:slideViewPr>
    <p:cSldViewPr snapToGrid="0">
      <p:cViewPr varScale="1">
        <p:scale>
          <a:sx n="194" d="100"/>
          <a:sy n="194" d="100"/>
        </p:scale>
        <p:origin x="11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3B282-9F96-6B46-915A-F308A80BFC13}" type="datetimeFigureOut">
              <a:rPr lang="it-IT" smtClean="0"/>
              <a:t>11/10/23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69791-F73E-C24C-BA64-67D7BA354A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130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892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922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530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393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07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11/10/23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14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11/10/23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55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11/10/23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60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166" y="2015732"/>
            <a:ext cx="10790688" cy="3450613"/>
          </a:xfr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11/10/23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13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11/10/23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4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914" y="2029512"/>
            <a:ext cx="5236277" cy="343814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2646" y="2017343"/>
            <a:ext cx="5236277" cy="344152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11/10/23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1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11/10/23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06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11/10/23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170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11/10/23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19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11/10/23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76182E2C-C021-CC41-A0C6-17BBEBA802D8}" type="datetimeFigureOut">
              <a:rPr lang="it-IT" smtClean="0"/>
              <a:t>11/10/23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2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82E2C-C021-CC41-A0C6-17BBEBA802D8}" type="datetimeFigureOut">
              <a:rPr lang="it-IT" smtClean="0"/>
              <a:t>11/10/23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71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d.com/magazine/2013/04/bigdata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indico.jlab.org/event/459/contributions/11617/attachments/9592/14077/CHEP-2023-Cloud-Comparison-v1.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2.jp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F14BB-7817-11C8-709C-EFB2DEB282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i="0" dirty="0" err="1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Investire</a:t>
            </a:r>
            <a:r>
              <a:rPr lang="en-GB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1" i="0" dirty="0" err="1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sulle</a:t>
            </a:r>
            <a:r>
              <a:rPr lang="en-GB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1" i="0" dirty="0" err="1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tecnologie</a:t>
            </a:r>
            <a:r>
              <a:rPr lang="en-GB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di </a:t>
            </a:r>
            <a:r>
              <a:rPr lang="en-GB" b="1" i="0" dirty="0" err="1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calcolo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8BDC08-0088-DF68-3101-F3108116FE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Tommaso boccali (INFN-Pisa)</a:t>
            </a:r>
          </a:p>
        </p:txBody>
      </p:sp>
      <p:pic>
        <p:nvPicPr>
          <p:cNvPr id="6" name="Immagine 14">
            <a:extLst>
              <a:ext uri="{FF2B5EF4-FFF2-40B4-BE49-F238E27FC236}">
                <a16:creationId xmlns:a16="http://schemas.microsoft.com/office/drawing/2014/main" id="{16B77A4A-8D8C-CF42-8EE0-505B769A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74" y="5074264"/>
            <a:ext cx="9144001" cy="8858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F589F58-08CA-5640-A10A-4724DB83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5" y="5960089"/>
            <a:ext cx="9144000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810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74B22-0B2F-204A-BBEE-AC08EA0E6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Piccola Conclusione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3F386-8B55-2349-98F4-502E5F271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6" y="2353189"/>
            <a:ext cx="10790688" cy="3450613"/>
          </a:xfrm>
        </p:spPr>
        <p:txBody>
          <a:bodyPr/>
          <a:lstStyle/>
          <a:p>
            <a:r>
              <a:rPr lang="it-IT" dirty="0"/>
              <a:t>L’INFN </a:t>
            </a:r>
            <a:r>
              <a:rPr lang="it-IT" dirty="0" err="1"/>
              <a:t>e’</a:t>
            </a:r>
            <a:r>
              <a:rPr lang="it-IT" dirty="0"/>
              <a:t> stata </a:t>
            </a:r>
            <a:r>
              <a:rPr lang="it-IT" b="1" dirty="0"/>
              <a:t>costretta</a:t>
            </a:r>
            <a:r>
              <a:rPr lang="it-IT" dirty="0"/>
              <a:t> a acquisire e operare ingenti </a:t>
            </a:r>
            <a:r>
              <a:rPr lang="it-IT" dirty="0" err="1"/>
              <a:t>quantita’</a:t>
            </a:r>
            <a:r>
              <a:rPr lang="it-IT" dirty="0"/>
              <a:t> di calcolo</a:t>
            </a:r>
          </a:p>
          <a:p>
            <a:r>
              <a:rPr lang="it-IT" dirty="0"/>
              <a:t>In alcuni casi, non c’era nulla che si potesse comprare </a:t>
            </a:r>
            <a:r>
              <a:rPr lang="it-IT" dirty="0">
                <a:sym typeface="Wingdings" pitchFamily="2" charset="2"/>
              </a:rPr>
              <a:t> l’INFN </a:t>
            </a:r>
            <a:r>
              <a:rPr lang="it-IT" dirty="0" err="1">
                <a:sym typeface="Wingdings" pitchFamily="2" charset="2"/>
              </a:rPr>
              <a:t>e’</a:t>
            </a:r>
            <a:r>
              <a:rPr lang="it-IT" dirty="0">
                <a:sym typeface="Wingdings" pitchFamily="2" charset="2"/>
              </a:rPr>
              <a:t> stata </a:t>
            </a:r>
            <a:r>
              <a:rPr lang="it-IT" b="1" dirty="0">
                <a:sym typeface="Wingdings" pitchFamily="2" charset="2"/>
              </a:rPr>
              <a:t>costretta</a:t>
            </a:r>
            <a:r>
              <a:rPr lang="it-IT" dirty="0">
                <a:sym typeface="Wingdings" pitchFamily="2" charset="2"/>
              </a:rPr>
              <a:t> a sviluppare tecnologie in proprio</a:t>
            </a:r>
          </a:p>
          <a:p>
            <a:pPr lvl="1"/>
            <a:r>
              <a:rPr lang="it-IT" dirty="0">
                <a:solidFill>
                  <a:schemeClr val="accent5"/>
                </a:solidFill>
                <a:sym typeface="Wingdings" pitchFamily="2" charset="2"/>
              </a:rPr>
              <a:t>A volte le ha poi abbandonate per soluzioni standard, una volta arrivate; altre volte queste sono diventate le soluzioni standard!</a:t>
            </a:r>
          </a:p>
          <a:p>
            <a:pPr lvl="2"/>
            <a:r>
              <a:rPr lang="it-IT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APE  HPC</a:t>
            </a:r>
          </a:p>
          <a:p>
            <a:pPr lvl="2"/>
            <a:r>
              <a:rPr lang="it-IT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VOMS  Indigo-IAM come sistema di autorizzazione e autenticazione</a:t>
            </a:r>
          </a:p>
        </p:txBody>
      </p:sp>
    </p:spTree>
    <p:extLst>
      <p:ext uri="{BB962C8B-B14F-4D97-AF65-F5344CB8AC3E}">
        <p14:creationId xmlns:p14="http://schemas.microsoft.com/office/powerpoint/2010/main" val="3978842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6EAE7-6DAD-8041-B759-5E5645FE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piccolo excursus del calcolo che serve OGGI alle </a:t>
            </a:r>
            <a:r>
              <a:rPr lang="it-IT" dirty="0" err="1"/>
              <a:t>attivita’</a:t>
            </a:r>
            <a:r>
              <a:rPr lang="it-IT" dirty="0"/>
              <a:t> INFN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BA89A-F0D3-294F-86AC-4D5BF6DF1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6" y="2255218"/>
            <a:ext cx="10790688" cy="345061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it-IT" dirty="0"/>
              <a:t>Analisi dati da apparecchiature scientifiche </a:t>
            </a:r>
            <a:r>
              <a:rPr lang="it-IT" dirty="0">
                <a:sym typeface="Wingdings" pitchFamily="2" charset="2"/>
              </a:rPr>
              <a:t> esempio di LHC</a:t>
            </a:r>
            <a:endParaRPr lang="it-IT" dirty="0"/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Simulazioni di stati fisici </a:t>
            </a:r>
            <a:r>
              <a:rPr lang="it-IT" dirty="0">
                <a:sym typeface="Wingdings" pitchFamily="2" charset="2"/>
              </a:rPr>
              <a:t> esempio della Lattice QCD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ym typeface="Wingdings" pitchFamily="2" charset="2"/>
              </a:rPr>
              <a:t>Utilizzo di dati Sensibili  esempio della fisica medica o comunque dei dati sanitari</a:t>
            </a:r>
            <a:endParaRPr lang="it-IT" dirty="0"/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ym typeface="Wingdings" pitchFamily="2" charset="2"/>
              </a:rPr>
              <a:t>Dati distribuiti / eterogenei  l’idea del </a:t>
            </a:r>
            <a:r>
              <a:rPr lang="it-IT" dirty="0" err="1">
                <a:sym typeface="Wingdings" pitchFamily="2" charset="2"/>
              </a:rPr>
              <a:t>Datalake</a:t>
            </a:r>
            <a:endParaRPr lang="it-IT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9960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8B07-3D58-B64F-A80E-8EE384D7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calcolo di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A51CE-8261-9746-B06D-BB973016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47" y="1963105"/>
            <a:ext cx="5567592" cy="3450613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A LHC/CERN, collisioni protone protone a 40 MHz</a:t>
            </a:r>
          </a:p>
          <a:p>
            <a:r>
              <a:rPr lang="it-IT" dirty="0">
                <a:solidFill>
                  <a:schemeClr val="accent5"/>
                </a:solidFill>
              </a:rPr>
              <a:t>Ogni rivelatore (4 i principali) ha ~ 100Milioni di canali di lettura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A 1 byte/canale, farebbero 4x4 PB/</a:t>
            </a:r>
            <a:r>
              <a:rPr lang="it-IT" dirty="0" err="1">
                <a:solidFill>
                  <a:schemeClr val="accent4"/>
                </a:solidFill>
              </a:rPr>
              <a:t>s</a:t>
            </a:r>
            <a:r>
              <a:rPr lang="it-IT" dirty="0">
                <a:solidFill>
                  <a:schemeClr val="accent4"/>
                </a:solidFill>
              </a:rPr>
              <a:t> – ovviamente ingestibili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Dopo vari sistemi di riduzione (trigger ASIC/FPGA, trigger SW su macchine </a:t>
            </a:r>
            <a:r>
              <a:rPr lang="it-IT" dirty="0" err="1">
                <a:solidFill>
                  <a:schemeClr val="accent4"/>
                </a:solidFill>
              </a:rPr>
              <a:t>linux</a:t>
            </a:r>
            <a:r>
              <a:rPr lang="it-IT" dirty="0">
                <a:solidFill>
                  <a:schemeClr val="accent4"/>
                </a:solidFill>
              </a:rPr>
              <a:t>) si scende a livelli </a:t>
            </a:r>
            <a:r>
              <a:rPr lang="it-IT" dirty="0" err="1">
                <a:solidFill>
                  <a:schemeClr val="accent4"/>
                </a:solidFill>
              </a:rPr>
              <a:t>piu’</a:t>
            </a:r>
            <a:r>
              <a:rPr lang="it-IT" dirty="0">
                <a:solidFill>
                  <a:schemeClr val="accent4"/>
                </a:solidFill>
              </a:rPr>
              <a:t> gestibili</a:t>
            </a:r>
          </a:p>
          <a:p>
            <a:pPr lvl="2"/>
            <a:r>
              <a:rPr lang="it-IT" dirty="0">
                <a:solidFill>
                  <a:schemeClr val="accent5"/>
                </a:solidFill>
              </a:rPr>
              <a:t>ATLAS/CMS &lt; 10 GB/</a:t>
            </a:r>
            <a:r>
              <a:rPr lang="it-IT" dirty="0" err="1">
                <a:solidFill>
                  <a:schemeClr val="accent5"/>
                </a:solidFill>
              </a:rPr>
              <a:t>s</a:t>
            </a:r>
            <a:endParaRPr lang="it-IT" dirty="0">
              <a:solidFill>
                <a:schemeClr val="accent5"/>
              </a:solidFill>
            </a:endParaRPr>
          </a:p>
          <a:p>
            <a:pPr lvl="2"/>
            <a:r>
              <a:rPr lang="it-IT" dirty="0" err="1">
                <a:solidFill>
                  <a:schemeClr val="accent5"/>
                </a:solidFill>
              </a:rPr>
              <a:t>LHCb</a:t>
            </a:r>
            <a:r>
              <a:rPr lang="it-IT" dirty="0">
                <a:solidFill>
                  <a:schemeClr val="accent5"/>
                </a:solidFill>
              </a:rPr>
              <a:t> e ALICE  numeri </a:t>
            </a:r>
            <a:r>
              <a:rPr lang="it-IT" dirty="0" err="1">
                <a:solidFill>
                  <a:schemeClr val="accent5"/>
                </a:solidFill>
              </a:rPr>
              <a:t>piu’</a:t>
            </a:r>
            <a:r>
              <a:rPr lang="it-IT" dirty="0">
                <a:solidFill>
                  <a:schemeClr val="accent5"/>
                </a:solidFill>
              </a:rPr>
              <a:t> alti, ma tecnicamente sono </a:t>
            </a:r>
            <a:r>
              <a:rPr lang="it-IT" dirty="0" err="1">
                <a:solidFill>
                  <a:schemeClr val="accent5"/>
                </a:solidFill>
              </a:rPr>
              <a:t>giu’</a:t>
            </a:r>
            <a:r>
              <a:rPr lang="it-IT" dirty="0">
                <a:solidFill>
                  <a:schemeClr val="accent5"/>
                </a:solidFill>
              </a:rPr>
              <a:t> all’Upgrade di Fase2</a:t>
            </a:r>
          </a:p>
          <a:p>
            <a:r>
              <a:rPr lang="it-IT" dirty="0"/>
              <a:t>Quanto calcolo serve?</a:t>
            </a:r>
          </a:p>
        </p:txBody>
      </p:sp>
      <p:pic>
        <p:nvPicPr>
          <p:cNvPr id="1026" name="Picture 2" descr="An aerial view of the LHC, showing a section of the accelerator and the...  | Download Scientific Diagram">
            <a:extLst>
              <a:ext uri="{FF2B5EF4-FFF2-40B4-BE49-F238E27FC236}">
                <a16:creationId xmlns:a16="http://schemas.microsoft.com/office/drawing/2014/main" id="{48A74EFD-6F1B-B04C-A9A2-7CEE132EF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16" y="1853754"/>
            <a:ext cx="5021238" cy="37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4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5924-428F-4342-A5E7-DA764906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1" y="608739"/>
            <a:ext cx="9520158" cy="1049235"/>
          </a:xfrm>
        </p:spPr>
        <p:txBody>
          <a:bodyPr/>
          <a:lstStyle/>
          <a:p>
            <a:r>
              <a:rPr lang="it-IT" dirty="0"/>
              <a:t>Stima molto poco dettagliata,</a:t>
            </a:r>
            <a:br>
              <a:rPr lang="it-IT" dirty="0"/>
            </a:br>
            <a:r>
              <a:rPr lang="it-IT" dirty="0"/>
              <a:t>ma realistica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4BA18-9C82-D44A-BD95-95C047EAD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06" y="2081047"/>
            <a:ext cx="5144165" cy="3450613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5 GB/</a:t>
            </a:r>
            <a:r>
              <a:rPr lang="it-IT" dirty="0" err="1"/>
              <a:t>s</a:t>
            </a:r>
            <a:r>
              <a:rPr lang="it-IT" dirty="0"/>
              <a:t> di dati per 6 Milioni di secondi l’anno </a:t>
            </a:r>
            <a:r>
              <a:rPr lang="it-IT" dirty="0">
                <a:sym typeface="Wingdings" pitchFamily="2" charset="2"/>
              </a:rPr>
              <a:t> 30 PB/anno</a:t>
            </a:r>
          </a:p>
          <a:p>
            <a:pPr lvl="1"/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Dati derivati almeno la stessa </a:t>
            </a:r>
            <a:r>
              <a:rPr lang="it-IT" dirty="0" err="1">
                <a:solidFill>
                  <a:schemeClr val="accent4"/>
                </a:solidFill>
                <a:sym typeface="Wingdings" pitchFamily="2" charset="2"/>
              </a:rPr>
              <a:t>quantita’</a:t>
            </a:r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  30 PB/anno</a:t>
            </a:r>
          </a:p>
          <a:p>
            <a:r>
              <a:rPr lang="it-IT" dirty="0">
                <a:sym typeface="Wingdings" pitchFamily="2" charset="2"/>
              </a:rPr>
              <a:t>Simulazioni Monte Carlo almeno per la stessa </a:t>
            </a:r>
            <a:r>
              <a:rPr lang="it-IT" dirty="0" err="1">
                <a:sym typeface="Wingdings" pitchFamily="2" charset="2"/>
              </a:rPr>
              <a:t>quantita’</a:t>
            </a:r>
            <a:r>
              <a:rPr lang="it-IT" dirty="0">
                <a:sym typeface="Wingdings" pitchFamily="2" charset="2"/>
              </a:rPr>
              <a:t>  30 PB/anno</a:t>
            </a:r>
          </a:p>
          <a:p>
            <a:pPr lvl="1"/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E i dati derivati anche qui  30 PB/anno</a:t>
            </a:r>
          </a:p>
          <a:p>
            <a:r>
              <a:rPr lang="it-IT" dirty="0">
                <a:sym typeface="Wingdings" pitchFamily="2" charset="2"/>
              </a:rPr>
              <a:t>Quindi ogni singolo esperimento ha bisogno di avere </a:t>
            </a:r>
            <a:r>
              <a:rPr lang="it-IT" dirty="0" err="1">
                <a:sym typeface="Wingdings" pitchFamily="2" charset="2"/>
              </a:rPr>
              <a:t>storage</a:t>
            </a:r>
            <a:r>
              <a:rPr lang="it-IT" dirty="0">
                <a:sym typeface="Wingdings" pitchFamily="2" charset="2"/>
              </a:rPr>
              <a:t> per &gt; 100 PB anno</a:t>
            </a:r>
          </a:p>
          <a:p>
            <a:pPr lvl="1"/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Alcuni di questi dati (i RAW data) non vengono mai cancellati e magari si tengono in due copie, per il resto si tengono magari versioni ridotte</a:t>
            </a:r>
          </a:p>
          <a:p>
            <a:r>
              <a:rPr lang="it-IT" dirty="0">
                <a:sym typeface="Wingdings" pitchFamily="2" charset="2"/>
              </a:rPr>
              <a:t>1 singolo anno di LHC adesso (2023) </a:t>
            </a:r>
            <a:r>
              <a:rPr lang="it-IT" dirty="0" err="1">
                <a:sym typeface="Wingdings" pitchFamily="2" charset="2"/>
              </a:rPr>
              <a:t>e’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gia’</a:t>
            </a:r>
            <a:r>
              <a:rPr lang="it-IT" dirty="0">
                <a:sym typeface="Wingdings" pitchFamily="2" charset="2"/>
              </a:rPr>
              <a:t> almeno alla scala dell’Exabyte</a:t>
            </a:r>
          </a:p>
          <a:p>
            <a:pPr lvl="1"/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Il totale dei dati salvati da LHC di certo lo </a:t>
            </a:r>
            <a:r>
              <a:rPr lang="it-IT" dirty="0" err="1">
                <a:solidFill>
                  <a:schemeClr val="accent4"/>
                </a:solidFill>
                <a:sym typeface="Wingdings" pitchFamily="2" charset="2"/>
              </a:rPr>
              <a:t>e’</a:t>
            </a:r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:</a:t>
            </a:r>
            <a:endParaRPr lang="it-IT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C7AA77-0914-2747-9ECC-F3E337F04E79}"/>
              </a:ext>
            </a:extLst>
          </p:cNvPr>
          <p:cNvSpPr txBox="1"/>
          <p:nvPr/>
        </p:nvSpPr>
        <p:spPr>
          <a:xfrm>
            <a:off x="7617194" y="785792"/>
            <a:ext cx="2427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Totale LHC 2023: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1 EB di Disco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1.5 EB di Tape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~1 Milione di CPU </a:t>
            </a:r>
            <a:r>
              <a:rPr lang="it-IT" b="1" dirty="0" err="1"/>
              <a:t>cores</a:t>
            </a:r>
            <a:endParaRPr lang="it-IT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20519-9D73-304C-8C7A-47ECA6E73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983" y="2440173"/>
            <a:ext cx="5828302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19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8546D-ED0A-6F69-6F45-D17BAA1C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5C88A-1CE9-20D0-A8DC-ED8A4774D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67F86-0EC6-393E-2DCC-13A4506D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775" y="319182"/>
            <a:ext cx="8577470" cy="621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15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F00C7-C0C0-E146-BE4E-30FCC35D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92467"/>
            <a:ext cx="9520158" cy="1049235"/>
          </a:xfrm>
        </p:spPr>
        <p:txBody>
          <a:bodyPr/>
          <a:lstStyle/>
          <a:p>
            <a:r>
              <a:rPr lang="it-IT" dirty="0"/>
              <a:t>(parentesi: a che serve la </a:t>
            </a:r>
            <a:br>
              <a:rPr lang="it-IT" dirty="0"/>
            </a:br>
            <a:r>
              <a:rPr lang="it-IT" dirty="0"/>
              <a:t>CPU?)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84B73-512B-6044-9558-9A6066AA7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644421" cy="3450613"/>
          </a:xfrm>
        </p:spPr>
        <p:txBody>
          <a:bodyPr/>
          <a:lstStyle/>
          <a:p>
            <a:r>
              <a:rPr lang="it-IT" dirty="0"/>
              <a:t>Algoritmi di ricostruzione: link the </a:t>
            </a:r>
            <a:r>
              <a:rPr lang="it-IT" dirty="0" err="1"/>
              <a:t>dots</a:t>
            </a:r>
            <a:endParaRPr lang="it-IT" dirty="0"/>
          </a:p>
          <a:p>
            <a:r>
              <a:rPr lang="it-IT" dirty="0"/>
              <a:t>Simulazioni: soprattutto Generatori e Geant4</a:t>
            </a:r>
          </a:p>
          <a:p>
            <a:r>
              <a:rPr lang="it-IT" dirty="0"/>
              <a:t>Analisi: calcolo di </a:t>
            </a:r>
            <a:r>
              <a:rPr lang="it-IT" dirty="0" err="1"/>
              <a:t>likelyhood</a:t>
            </a:r>
            <a:r>
              <a:rPr lang="it-IT" dirty="0"/>
              <a:t>, </a:t>
            </a:r>
            <a:r>
              <a:rPr lang="it-IT" dirty="0" err="1"/>
              <a:t>toy</a:t>
            </a:r>
            <a:r>
              <a:rPr lang="it-IT" dirty="0"/>
              <a:t> </a:t>
            </a:r>
            <a:r>
              <a:rPr lang="it-IT" dirty="0" err="1"/>
              <a:t>MonteCarlo</a:t>
            </a:r>
            <a:r>
              <a:rPr lang="it-IT" dirty="0"/>
              <a:t>, </a:t>
            </a:r>
            <a:r>
              <a:rPr lang="it-IT" dirty="0" err="1"/>
              <a:t>etc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8D325-2051-EE44-BEFF-EF9203CF6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193" y="-77771"/>
            <a:ext cx="3913807" cy="3506771"/>
          </a:xfrm>
          <a:prstGeom prst="rect">
            <a:avLst/>
          </a:prstGeom>
        </p:spPr>
      </p:pic>
      <p:pic>
        <p:nvPicPr>
          <p:cNvPr id="5" name="Picture 2" descr="a GEANT4 Simulation | Nuclear Physics 101">
            <a:extLst>
              <a:ext uri="{FF2B5EF4-FFF2-40B4-BE49-F238E27FC236}">
                <a16:creationId xmlns:a16="http://schemas.microsoft.com/office/drawing/2014/main" id="{2DF19AA9-6965-0245-B584-99BBFE9AA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02" y="3036034"/>
            <a:ext cx="3913807" cy="301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O, NLO, and NNLO contributions to the NN interaction. Solid lines... |  Download Scientific Diagram">
            <a:extLst>
              <a:ext uri="{FF2B5EF4-FFF2-40B4-BE49-F238E27FC236}">
                <a16:creationId xmlns:a16="http://schemas.microsoft.com/office/drawing/2014/main" id="{76EC560D-7AAE-CC4F-A29A-458100863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20841"/>
          <a:stretch/>
        </p:blipFill>
        <p:spPr bwMode="auto">
          <a:xfrm>
            <a:off x="6211658" y="2083306"/>
            <a:ext cx="2497843" cy="190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38086-DDCE-1142-A942-8068E1B2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189" y="343719"/>
            <a:ext cx="5045766" cy="555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5A7A-C7A0-1041-B5E0-FAC5A28F8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73" y="290209"/>
            <a:ext cx="9520158" cy="1049235"/>
          </a:xfrm>
        </p:spPr>
        <p:txBody>
          <a:bodyPr/>
          <a:lstStyle/>
          <a:p>
            <a:r>
              <a:rPr lang="it-IT" dirty="0"/>
              <a:t>Diverso share per esperimenti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4BFC4-A797-5845-A164-47DE215BD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28" y="2236280"/>
            <a:ext cx="4153233" cy="3450613"/>
          </a:xfrm>
        </p:spPr>
        <p:txBody>
          <a:bodyPr/>
          <a:lstStyle/>
          <a:p>
            <a:r>
              <a:rPr lang="it-IT" dirty="0"/>
              <a:t>CMS ~ 2029: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Ricostruzione </a:t>
            </a:r>
          </a:p>
          <a:p>
            <a:r>
              <a:rPr lang="it-IT" dirty="0"/>
              <a:t>ATLAS 2029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Situazione molto meno uniforme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9FD18-069B-8742-8DB0-B9C500231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642" y="58183"/>
            <a:ext cx="4203358" cy="3158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3EA57D-A5A6-2FA6-028B-216A418E6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643" y="2491388"/>
            <a:ext cx="4860340" cy="35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76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D48F3EC-FC91-154E-A2A2-8CC71467A804}"/>
              </a:ext>
            </a:extLst>
          </p:cNvPr>
          <p:cNvSpPr txBox="1">
            <a:spLocks/>
          </p:cNvSpPr>
          <p:nvPr/>
        </p:nvSpPr>
        <p:spPr>
          <a:xfrm>
            <a:off x="1432953" y="547824"/>
            <a:ext cx="9219191" cy="82589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i="1" dirty="0"/>
              <a:t>Comparison with the rest of the world - 2012</a:t>
            </a:r>
            <a:endParaRPr lang="en-US" sz="32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D98B27-2E81-7F45-8C3C-ED8D2A22C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95" y="1302902"/>
            <a:ext cx="5251041" cy="4299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E97AEF-9419-8C44-B277-DB94FABD82E3}"/>
              </a:ext>
            </a:extLst>
          </p:cNvPr>
          <p:cNvSpPr txBox="1"/>
          <p:nvPr/>
        </p:nvSpPr>
        <p:spPr>
          <a:xfrm>
            <a:off x="1432953" y="1415161"/>
            <a:ext cx="2852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Business emails sent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3000PB/year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(Doesn’t count; not managed as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a coherent data set)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F7BF6-CE45-F947-ACBE-56B8021C6CEC}"/>
              </a:ext>
            </a:extLst>
          </p:cNvPr>
          <p:cNvSpPr txBox="1"/>
          <p:nvPr/>
        </p:nvSpPr>
        <p:spPr>
          <a:xfrm>
            <a:off x="3094923" y="5116158"/>
            <a:ext cx="1369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Google search</a:t>
            </a:r>
          </a:p>
          <a:p>
            <a:pPr algn="ctr"/>
            <a:r>
              <a:rPr lang="en-US" sz="1600" dirty="0"/>
              <a:t>100PB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E1443-C00E-624D-B993-808FF4DDEE46}"/>
              </a:ext>
            </a:extLst>
          </p:cNvPr>
          <p:cNvSpPr txBox="1"/>
          <p:nvPr/>
        </p:nvSpPr>
        <p:spPr>
          <a:xfrm>
            <a:off x="4516138" y="2845275"/>
            <a:ext cx="16871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Facebook uploads</a:t>
            </a:r>
          </a:p>
          <a:p>
            <a:pPr algn="ctr"/>
            <a:r>
              <a:rPr lang="en-US" sz="1600" dirty="0"/>
              <a:t>180PB/year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6A2EA-3243-D34E-8B33-8D075630580E}"/>
              </a:ext>
            </a:extLst>
          </p:cNvPr>
          <p:cNvSpPr txBox="1"/>
          <p:nvPr/>
        </p:nvSpPr>
        <p:spPr>
          <a:xfrm>
            <a:off x="5129711" y="4583718"/>
            <a:ext cx="121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Kaiser</a:t>
            </a:r>
          </a:p>
          <a:p>
            <a:pPr algn="ctr"/>
            <a:r>
              <a:rPr lang="en-US" sz="1600" dirty="0"/>
              <a:t>Permanente</a:t>
            </a:r>
          </a:p>
          <a:p>
            <a:pPr algn="ctr"/>
            <a:r>
              <a:rPr lang="en-US" sz="1600" dirty="0"/>
              <a:t>30PB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BC0574-6992-AC4E-996F-D70D86D07FC5}"/>
              </a:ext>
            </a:extLst>
          </p:cNvPr>
          <p:cNvSpPr txBox="1"/>
          <p:nvPr/>
        </p:nvSpPr>
        <p:spPr>
          <a:xfrm>
            <a:off x="1306594" y="4020970"/>
            <a:ext cx="939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LHC data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15PB/</a:t>
            </a:r>
            <a:r>
              <a:rPr lang="en-US" sz="1600" b="1" dirty="0" err="1">
                <a:solidFill>
                  <a:schemeClr val="bg1"/>
                </a:solidFill>
              </a:rPr>
              <a:t>yr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83AA0-B121-5A42-B83A-1703381D819E}"/>
              </a:ext>
            </a:extLst>
          </p:cNvPr>
          <p:cNvSpPr txBox="1"/>
          <p:nvPr/>
        </p:nvSpPr>
        <p:spPr>
          <a:xfrm>
            <a:off x="4129572" y="4541898"/>
            <a:ext cx="9183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YouTube</a:t>
            </a:r>
          </a:p>
          <a:p>
            <a:pPr algn="ctr"/>
            <a:r>
              <a:rPr lang="en-US" sz="1600" dirty="0"/>
              <a:t>15PB/</a:t>
            </a:r>
            <a:r>
              <a:rPr lang="en-US" sz="1600" dirty="0" err="1"/>
              <a:t>yr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972F2A-BEC1-1F45-B2A6-7C0E6848C788}"/>
              </a:ext>
            </a:extLst>
          </p:cNvPr>
          <p:cNvSpPr txBox="1"/>
          <p:nvPr/>
        </p:nvSpPr>
        <p:spPr>
          <a:xfrm>
            <a:off x="1738397" y="4650880"/>
            <a:ext cx="5886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US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</a:rPr>
              <a:t>Census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47E809-B041-A542-8448-EDC14442D7F2}"/>
              </a:ext>
            </a:extLst>
          </p:cNvPr>
          <p:cNvSpPr txBox="1"/>
          <p:nvPr/>
        </p:nvSpPr>
        <p:spPr>
          <a:xfrm>
            <a:off x="4533003" y="1362697"/>
            <a:ext cx="7044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Lib of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</a:rPr>
              <a:t>Congress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95440F-0F6D-7348-9D41-F974F8380DF0}"/>
              </a:ext>
            </a:extLst>
          </p:cNvPr>
          <p:cNvSpPr txBox="1"/>
          <p:nvPr/>
        </p:nvSpPr>
        <p:spPr>
          <a:xfrm>
            <a:off x="3425445" y="2880753"/>
            <a:ext cx="66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Climate</a:t>
            </a:r>
          </a:p>
          <a:p>
            <a:pPr algn="ctr"/>
            <a:r>
              <a:rPr lang="en-US" sz="1200" dirty="0"/>
              <a:t>DB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D6910-C97C-8A44-A422-FD9A6750224B}"/>
              </a:ext>
            </a:extLst>
          </p:cNvPr>
          <p:cNvSpPr txBox="1"/>
          <p:nvPr/>
        </p:nvSpPr>
        <p:spPr>
          <a:xfrm>
            <a:off x="3934515" y="4280288"/>
            <a:ext cx="614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rgbClr val="FFFFFF"/>
                </a:solidFill>
              </a:rPr>
              <a:t>Nasdaq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882B6F-87B5-C44B-9BAC-9E4E5342E78E}"/>
              </a:ext>
            </a:extLst>
          </p:cNvPr>
          <p:cNvSpPr txBox="1"/>
          <p:nvPr/>
        </p:nvSpPr>
        <p:spPr>
          <a:xfrm>
            <a:off x="1064270" y="5425115"/>
            <a:ext cx="1877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Wired 4/2013</a:t>
            </a:r>
            <a:endParaRPr lang="en-US" sz="16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86C6931-2B52-974F-9382-1FEFF342649D}"/>
              </a:ext>
            </a:extLst>
          </p:cNvPr>
          <p:cNvSpPr/>
          <p:nvPr/>
        </p:nvSpPr>
        <p:spPr>
          <a:xfrm>
            <a:off x="6973735" y="2781071"/>
            <a:ext cx="2777670" cy="277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Current ATLAS data set, all data products: 140 PB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2116C5-A3AE-4649-892E-5E20A3C8E5B7}"/>
              </a:ext>
            </a:extLst>
          </p:cNvPr>
          <p:cNvSpPr txBox="1"/>
          <p:nvPr/>
        </p:nvSpPr>
        <p:spPr>
          <a:xfrm>
            <a:off x="5969191" y="1264861"/>
            <a:ext cx="157702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Big Data in 2012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16A01C-304D-3F4B-8975-9F76B1D37CE4}"/>
              </a:ext>
            </a:extLst>
          </p:cNvPr>
          <p:cNvSpPr txBox="1"/>
          <p:nvPr/>
        </p:nvSpPr>
        <p:spPr>
          <a:xfrm>
            <a:off x="7187365" y="1457632"/>
            <a:ext cx="3096097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0090"/>
                </a:solidFill>
              </a:rPr>
              <a:t>We are big…</a:t>
            </a:r>
          </a:p>
          <a:p>
            <a:pPr algn="ctr"/>
            <a:r>
              <a:rPr lang="en-US" sz="2000" b="1" i="1" dirty="0">
                <a:solidFill>
                  <a:srgbClr val="000090"/>
                </a:solidFill>
              </a:rPr>
              <a:t>not NSA-big, but big</a:t>
            </a:r>
          </a:p>
          <a:p>
            <a:pPr algn="ctr"/>
            <a:r>
              <a:rPr lang="en-US" sz="2000" b="1" i="1" dirty="0">
                <a:solidFill>
                  <a:srgbClr val="000090"/>
                </a:solidFill>
              </a:rPr>
              <a:t>(and more cost efficient)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388D67-4EAF-6D4A-9133-8A732D75823F}"/>
              </a:ext>
            </a:extLst>
          </p:cNvPr>
          <p:cNvSpPr txBox="1"/>
          <p:nvPr/>
        </p:nvSpPr>
        <p:spPr>
          <a:xfrm>
            <a:off x="1275547" y="3079672"/>
            <a:ext cx="2523358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</a:rPr>
              <a:t>~14x growth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expected 2012-2020 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BDC51CC7-E3C0-7A41-AA64-17F426720484}"/>
              </a:ext>
            </a:extLst>
          </p:cNvPr>
          <p:cNvSpPr txBox="1">
            <a:spLocks/>
          </p:cNvSpPr>
          <p:nvPr/>
        </p:nvSpPr>
        <p:spPr>
          <a:xfrm>
            <a:off x="8797537" y="590611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fld id="{57492F09-B50E-5640-B371-7207A843608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96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5217A-F204-B994-8C5E-4EC93C833E4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729680" y="4131179"/>
            <a:ext cx="456900" cy="468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]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49D045-2C8B-C9A3-D09B-48D17F47DACF}"/>
              </a:ext>
            </a:extLst>
          </p:cNvPr>
          <p:cNvSpPr txBox="1">
            <a:spLocks/>
          </p:cNvSpPr>
          <p:nvPr/>
        </p:nvSpPr>
        <p:spPr>
          <a:xfrm>
            <a:off x="9473767" y="5385572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8149FB-5557-EF44-8086-097FDC3138FA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6" name="Text Box 41">
            <a:extLst>
              <a:ext uri="{FF2B5EF4-FFF2-40B4-BE49-F238E27FC236}">
                <a16:creationId xmlns:a16="http://schemas.microsoft.com/office/drawing/2014/main" id="{DD4FD9DD-51F5-1243-945A-75B0A1164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780" y="2678954"/>
            <a:ext cx="4968875" cy="8540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99"/>
                </a:solidFill>
                <a:latin typeface="Tahoma" charset="0"/>
              </a:rPr>
              <a:t>A second copy of RAW data (Backup)</a:t>
            </a:r>
          </a:p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99"/>
                </a:solidFill>
                <a:latin typeface="Tahoma" charset="0"/>
              </a:rPr>
              <a:t>Re-reconstructions with better calibrations</a:t>
            </a:r>
            <a:endParaRPr lang="it-IT" sz="2000" dirty="0">
              <a:solidFill>
                <a:srgbClr val="000099"/>
              </a:solidFill>
              <a:latin typeface="Tahoma" charset="0"/>
            </a:endParaRPr>
          </a:p>
        </p:txBody>
      </p:sp>
      <p:sp>
        <p:nvSpPr>
          <p:cNvPr id="7" name="Text Box 42">
            <a:extLst>
              <a:ext uri="{FF2B5EF4-FFF2-40B4-BE49-F238E27FC236}">
                <a16:creationId xmlns:a16="http://schemas.microsoft.com/office/drawing/2014/main" id="{92BF1C66-4106-2AF5-6220-855B1AE1C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780" y="3710829"/>
            <a:ext cx="4968875" cy="1169551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99"/>
                </a:solidFill>
                <a:latin typeface="Tahoma" charset="0"/>
              </a:rPr>
              <a:t>Analysis Activity</a:t>
            </a:r>
          </a:p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99"/>
                </a:solidFill>
                <a:latin typeface="Tahoma" charset="0"/>
              </a:rPr>
              <a:t>They are dimensioned to help ~ 50 physicists in their analysis activities</a:t>
            </a:r>
            <a:endParaRPr lang="it-IT" sz="2000" dirty="0">
              <a:solidFill>
                <a:srgbClr val="000099"/>
              </a:solidFill>
              <a:latin typeface="Tahoma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20D7219-15CD-D248-C286-20CC30A02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5" y="937467"/>
            <a:ext cx="1706563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60B9A70E-F4FD-A1C4-10B7-8CAD8A17C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0418" y="1353392"/>
            <a:ext cx="207327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6">
            <a:extLst>
              <a:ext uri="{FF2B5EF4-FFF2-40B4-BE49-F238E27FC236}">
                <a16:creationId xmlns:a16="http://schemas.microsoft.com/office/drawing/2014/main" id="{0A20BFA1-39F2-3832-3E4C-894170068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655" y="2807542"/>
            <a:ext cx="1752600" cy="533400"/>
          </a:xfrm>
          <a:prstGeom prst="ellipse">
            <a:avLst/>
          </a:prstGeom>
          <a:solidFill>
            <a:srgbClr val="1DCBE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1</a:t>
            </a:r>
            <a:endParaRPr lang="it-IT" sz="2400"/>
          </a:p>
        </p:txBody>
      </p:sp>
      <p:sp>
        <p:nvSpPr>
          <p:cNvPr id="11" name="Oval 18">
            <a:extLst>
              <a:ext uri="{FF2B5EF4-FFF2-40B4-BE49-F238E27FC236}">
                <a16:creationId xmlns:a16="http://schemas.microsoft.com/office/drawing/2014/main" id="{881EE093-0652-7195-5607-F3FCCBC62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780" y="2840879"/>
            <a:ext cx="1752600" cy="533400"/>
          </a:xfrm>
          <a:prstGeom prst="ellipse">
            <a:avLst/>
          </a:prstGeom>
          <a:solidFill>
            <a:srgbClr val="F078D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1</a:t>
            </a:r>
            <a:endParaRPr lang="it-IT" sz="2400"/>
          </a:p>
        </p:txBody>
      </p:sp>
      <p:sp>
        <p:nvSpPr>
          <p:cNvPr id="12" name="Oval 19">
            <a:extLst>
              <a:ext uri="{FF2B5EF4-FFF2-40B4-BE49-F238E27FC236}">
                <a16:creationId xmlns:a16="http://schemas.microsoft.com/office/drawing/2014/main" id="{5FAEB5CA-5670-D494-ED81-4389EB697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168" y="2737692"/>
            <a:ext cx="1752600" cy="533400"/>
          </a:xfrm>
          <a:prstGeom prst="ellipse">
            <a:avLst/>
          </a:prstGeom>
          <a:solidFill>
            <a:srgbClr val="FB05F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1</a:t>
            </a:r>
            <a:endParaRPr lang="it-IT" sz="2400"/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9C302B2D-8949-3514-F9AF-60B4AA59F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668" y="2769442"/>
            <a:ext cx="1752600" cy="533400"/>
          </a:xfrm>
          <a:prstGeom prst="ellipse">
            <a:avLst/>
          </a:prstGeom>
          <a:solidFill>
            <a:srgbClr val="05FB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1</a:t>
            </a:r>
            <a:endParaRPr lang="it-IT" sz="2400"/>
          </a:p>
        </p:txBody>
      </p:sp>
      <p:sp>
        <p:nvSpPr>
          <p:cNvPr id="14" name="Oval 21">
            <a:extLst>
              <a:ext uri="{FF2B5EF4-FFF2-40B4-BE49-F238E27FC236}">
                <a16:creationId xmlns:a16="http://schemas.microsoft.com/office/drawing/2014/main" id="{44A7AE47-6B8C-26F0-3A5B-3B2B13F1D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555" y="2920254"/>
            <a:ext cx="1752600" cy="533400"/>
          </a:xfrm>
          <a:prstGeom prst="ellipse">
            <a:avLst/>
          </a:prstGeom>
          <a:solidFill>
            <a:srgbClr val="FFE26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1</a:t>
            </a:r>
            <a:endParaRPr lang="it-IT" sz="2400"/>
          </a:p>
        </p:txBody>
      </p:sp>
      <p:sp>
        <p:nvSpPr>
          <p:cNvPr id="15" name="Line 25">
            <a:extLst>
              <a:ext uri="{FF2B5EF4-FFF2-40B4-BE49-F238E27FC236}">
                <a16:creationId xmlns:a16="http://schemas.microsoft.com/office/drawing/2014/main" id="{E30BFE07-4327-5D9E-ADEF-9E9415E991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28443" y="2209054"/>
            <a:ext cx="1625600" cy="5349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" name="Group 43">
            <a:extLst>
              <a:ext uri="{FF2B5EF4-FFF2-40B4-BE49-F238E27FC236}">
                <a16:creationId xmlns:a16="http://schemas.microsoft.com/office/drawing/2014/main" id="{BB44F540-01FB-922A-B810-2C5172710258}"/>
              </a:ext>
            </a:extLst>
          </p:cNvPr>
          <p:cNvGrpSpPr>
            <a:grpSpLocks/>
          </p:cNvGrpSpPr>
          <p:nvPr/>
        </p:nvGrpSpPr>
        <p:grpSpPr bwMode="auto">
          <a:xfrm>
            <a:off x="1536268" y="2140792"/>
            <a:ext cx="3013075" cy="617537"/>
            <a:chOff x="287" y="1667"/>
            <a:chExt cx="1898" cy="718"/>
          </a:xfrm>
        </p:grpSpPr>
        <p:sp>
          <p:nvSpPr>
            <p:cNvPr id="17" name="Line 24">
              <a:extLst>
                <a:ext uri="{FF2B5EF4-FFF2-40B4-BE49-F238E27FC236}">
                  <a16:creationId xmlns:a16="http://schemas.microsoft.com/office/drawing/2014/main" id="{E22B07DA-69BE-F8E0-BE5A-6B799F53D0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" y="1670"/>
              <a:ext cx="1498" cy="67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6">
              <a:extLst>
                <a:ext uri="{FF2B5EF4-FFF2-40B4-BE49-F238E27FC236}">
                  <a16:creationId xmlns:a16="http://schemas.microsoft.com/office/drawing/2014/main" id="{84A131D4-1677-868E-C017-79388B547E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73" y="1702"/>
              <a:ext cx="788" cy="56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7">
              <a:extLst>
                <a:ext uri="{FF2B5EF4-FFF2-40B4-BE49-F238E27FC236}">
                  <a16:creationId xmlns:a16="http://schemas.microsoft.com/office/drawing/2014/main" id="{872D6129-F326-D98E-84CF-09E3F979CF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09" y="1694"/>
              <a:ext cx="269" cy="691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8">
              <a:extLst>
                <a:ext uri="{FF2B5EF4-FFF2-40B4-BE49-F238E27FC236}">
                  <a16:creationId xmlns:a16="http://schemas.microsoft.com/office/drawing/2014/main" id="{46EE962B-8B12-1564-4179-97CF3C6853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5" y="1667"/>
              <a:ext cx="10" cy="66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Oval 30">
            <a:extLst>
              <a:ext uri="{FF2B5EF4-FFF2-40B4-BE49-F238E27FC236}">
                <a16:creationId xmlns:a16="http://schemas.microsoft.com/office/drawing/2014/main" id="{4C307466-66DF-3AC8-F1A2-A7B0881C5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655" y="4068017"/>
            <a:ext cx="1752600" cy="533400"/>
          </a:xfrm>
          <a:prstGeom prst="ellipse">
            <a:avLst/>
          </a:prstGeom>
          <a:solidFill>
            <a:srgbClr val="1DCBE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22" name="Oval 31">
            <a:extLst>
              <a:ext uri="{FF2B5EF4-FFF2-40B4-BE49-F238E27FC236}">
                <a16:creationId xmlns:a16="http://schemas.microsoft.com/office/drawing/2014/main" id="{9B5CB7E3-8A54-F8FF-51D5-B2B97F365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680" y="4085479"/>
            <a:ext cx="1752600" cy="533400"/>
          </a:xfrm>
          <a:prstGeom prst="ellipse">
            <a:avLst/>
          </a:prstGeom>
          <a:solidFill>
            <a:srgbClr val="F078D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23" name="Oval 32">
            <a:extLst>
              <a:ext uri="{FF2B5EF4-FFF2-40B4-BE49-F238E27FC236}">
                <a16:creationId xmlns:a16="http://schemas.microsoft.com/office/drawing/2014/main" id="{82CD9E7F-DD22-9A43-4FC6-9435CF215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068" y="3982292"/>
            <a:ext cx="1752600" cy="533400"/>
          </a:xfrm>
          <a:prstGeom prst="ellipse">
            <a:avLst/>
          </a:prstGeom>
          <a:solidFill>
            <a:srgbClr val="FB05F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24" name="Oval 33">
            <a:extLst>
              <a:ext uri="{FF2B5EF4-FFF2-40B4-BE49-F238E27FC236}">
                <a16:creationId xmlns:a16="http://schemas.microsoft.com/office/drawing/2014/main" id="{53F11A71-1FCC-BDD2-A3CF-4345E16C0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568" y="4014042"/>
            <a:ext cx="1752600" cy="533400"/>
          </a:xfrm>
          <a:prstGeom prst="ellipse">
            <a:avLst/>
          </a:prstGeom>
          <a:solidFill>
            <a:srgbClr val="05FB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25" name="Oval 34">
            <a:extLst>
              <a:ext uri="{FF2B5EF4-FFF2-40B4-BE49-F238E27FC236}">
                <a16:creationId xmlns:a16="http://schemas.microsoft.com/office/drawing/2014/main" id="{75D2A647-B030-DF45-89BD-848369DEE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455" y="4164854"/>
            <a:ext cx="1752600" cy="533400"/>
          </a:xfrm>
          <a:prstGeom prst="ellipse">
            <a:avLst/>
          </a:prstGeom>
          <a:solidFill>
            <a:srgbClr val="FFE26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grpSp>
        <p:nvGrpSpPr>
          <p:cNvPr id="26" name="Group 44">
            <a:extLst>
              <a:ext uri="{FF2B5EF4-FFF2-40B4-BE49-F238E27FC236}">
                <a16:creationId xmlns:a16="http://schemas.microsoft.com/office/drawing/2014/main" id="{2AFD233E-8069-CBC5-4B8E-78F1AB88BA87}"/>
              </a:ext>
            </a:extLst>
          </p:cNvPr>
          <p:cNvGrpSpPr>
            <a:grpSpLocks/>
          </p:cNvGrpSpPr>
          <p:nvPr/>
        </p:nvGrpSpPr>
        <p:grpSpPr bwMode="auto">
          <a:xfrm>
            <a:off x="1841068" y="4696667"/>
            <a:ext cx="3013075" cy="574675"/>
            <a:chOff x="423" y="2673"/>
            <a:chExt cx="1898" cy="724"/>
          </a:xfrm>
        </p:grpSpPr>
        <p:sp>
          <p:nvSpPr>
            <p:cNvPr id="27" name="Line 35">
              <a:extLst>
                <a:ext uri="{FF2B5EF4-FFF2-40B4-BE49-F238E27FC236}">
                  <a16:creationId xmlns:a16="http://schemas.microsoft.com/office/drawing/2014/main" id="{C5699F28-B871-133B-14FE-F416D9A40B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" y="2676"/>
              <a:ext cx="1498" cy="67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6">
              <a:extLst>
                <a:ext uri="{FF2B5EF4-FFF2-40B4-BE49-F238E27FC236}">
                  <a16:creationId xmlns:a16="http://schemas.microsoft.com/office/drawing/2014/main" id="{10107F79-443C-28B0-F729-9B28089554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8" y="2716"/>
              <a:ext cx="1201" cy="681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7">
              <a:extLst>
                <a:ext uri="{FF2B5EF4-FFF2-40B4-BE49-F238E27FC236}">
                  <a16:creationId xmlns:a16="http://schemas.microsoft.com/office/drawing/2014/main" id="{5165914D-DD77-63CA-100F-5B18720FC5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09" y="2708"/>
              <a:ext cx="788" cy="56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8">
              <a:extLst>
                <a:ext uri="{FF2B5EF4-FFF2-40B4-BE49-F238E27FC236}">
                  <a16:creationId xmlns:a16="http://schemas.microsoft.com/office/drawing/2014/main" id="{A92A995C-93E3-D67D-4D18-B5F006E50C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5" y="2700"/>
              <a:ext cx="269" cy="65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9">
              <a:extLst>
                <a:ext uri="{FF2B5EF4-FFF2-40B4-BE49-F238E27FC236}">
                  <a16:creationId xmlns:a16="http://schemas.microsoft.com/office/drawing/2014/main" id="{BA3B1B86-9B76-65E5-E6B0-DE6A24A57C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1" y="2673"/>
              <a:ext cx="10" cy="66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51">
            <a:extLst>
              <a:ext uri="{FF2B5EF4-FFF2-40B4-BE49-F238E27FC236}">
                <a16:creationId xmlns:a16="http://schemas.microsoft.com/office/drawing/2014/main" id="{481D089D-1D1C-5384-19A4-6FD58EAE5174}"/>
              </a:ext>
            </a:extLst>
          </p:cNvPr>
          <p:cNvGrpSpPr>
            <a:grpSpLocks/>
          </p:cNvGrpSpPr>
          <p:nvPr/>
        </p:nvGrpSpPr>
        <p:grpSpPr bwMode="auto">
          <a:xfrm>
            <a:off x="2801505" y="881904"/>
            <a:ext cx="7423150" cy="1797050"/>
            <a:chOff x="1084" y="874"/>
            <a:chExt cx="4676" cy="1132"/>
          </a:xfrm>
        </p:grpSpPr>
        <p:sp>
          <p:nvSpPr>
            <p:cNvPr id="33" name="Text Box 15">
              <a:extLst>
                <a:ext uri="{FF2B5EF4-FFF2-40B4-BE49-F238E27FC236}">
                  <a16:creationId xmlns:a16="http://schemas.microsoft.com/office/drawing/2014/main" id="{5C2090EC-47AE-87B7-14A4-83D463EE3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0" y="892"/>
              <a:ext cx="3130" cy="111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charset="0"/>
                <a:buNone/>
              </a:pPr>
              <a:r>
                <a:rPr lang="en-US" sz="2000" dirty="0">
                  <a:solidFill>
                    <a:srgbClr val="000099"/>
                  </a:solidFill>
                  <a:latin typeface="Tahoma" charset="0"/>
                </a:rPr>
                <a:t>CERN</a:t>
              </a:r>
            </a:p>
            <a:p>
              <a:pPr>
                <a:spcBef>
                  <a:spcPct val="50000"/>
                </a:spcBef>
                <a:buFont typeface="Wingdings" charset="0"/>
                <a:buNone/>
              </a:pPr>
              <a:r>
                <a:rPr lang="en-US" sz="2000" dirty="0">
                  <a:solidFill>
                    <a:srgbClr val="000099"/>
                  </a:solidFill>
                  <a:latin typeface="Tahoma" charset="0"/>
                </a:rPr>
                <a:t>Master copy of RAW data</a:t>
              </a:r>
            </a:p>
            <a:p>
              <a:pPr>
                <a:spcBef>
                  <a:spcPct val="50000"/>
                </a:spcBef>
                <a:buFont typeface="Wingdings" charset="0"/>
                <a:buNone/>
              </a:pPr>
              <a:r>
                <a:rPr lang="en-US" sz="2000" dirty="0">
                  <a:solidFill>
                    <a:srgbClr val="000099"/>
                  </a:solidFill>
                  <a:latin typeface="Tahoma" charset="0"/>
                </a:rPr>
                <a:t>Fast calibrations</a:t>
              </a:r>
            </a:p>
            <a:p>
              <a:pPr>
                <a:spcBef>
                  <a:spcPct val="50000"/>
                </a:spcBef>
                <a:buFont typeface="Wingdings" charset="0"/>
                <a:buNone/>
              </a:pPr>
              <a:r>
                <a:rPr lang="en-US" sz="2000" dirty="0">
                  <a:solidFill>
                    <a:srgbClr val="000099"/>
                  </a:solidFill>
                  <a:latin typeface="Tahoma" charset="0"/>
                </a:rPr>
                <a:t>Prompt Reconstruction</a:t>
              </a:r>
              <a:endParaRPr lang="it-IT" sz="2000" dirty="0">
                <a:solidFill>
                  <a:srgbClr val="000099"/>
                </a:solidFill>
                <a:latin typeface="Tahoma" charset="0"/>
              </a:endParaRPr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3F634EE9-C8DE-C8EE-9295-22D4FDBDF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874"/>
              <a:ext cx="1027" cy="777"/>
            </a:xfrm>
            <a:prstGeom prst="ellipse">
              <a:avLst/>
            </a:prstGeom>
            <a:solidFill>
              <a:srgbClr val="5DF9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Font typeface="Wingdings" charset="0"/>
                <a:buNone/>
              </a:pPr>
              <a:r>
                <a:rPr lang="en-US"/>
                <a:t>Tier 0</a:t>
              </a:r>
              <a:endParaRPr lang="it-IT"/>
            </a:p>
          </p:txBody>
        </p:sp>
        <p:sp>
          <p:nvSpPr>
            <p:cNvPr id="35" name="AutoShape 40">
              <a:extLst>
                <a:ext uri="{FF2B5EF4-FFF2-40B4-BE49-F238E27FC236}">
                  <a16:creationId xmlns:a16="http://schemas.microsoft.com/office/drawing/2014/main" id="{6F3F5B5A-0E19-7348-2890-C65AC6169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" y="1104"/>
              <a:ext cx="327" cy="451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078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Oval 45">
            <a:extLst>
              <a:ext uri="{FF2B5EF4-FFF2-40B4-BE49-F238E27FC236}">
                <a16:creationId xmlns:a16="http://schemas.microsoft.com/office/drawing/2014/main" id="{9F453B74-E896-5CF9-C2FE-5C0F8EF21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655" y="5287217"/>
            <a:ext cx="1752600" cy="533400"/>
          </a:xfrm>
          <a:prstGeom prst="ellipse">
            <a:avLst/>
          </a:prstGeom>
          <a:solidFill>
            <a:srgbClr val="1DCBE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37" name="Oval 46">
            <a:extLst>
              <a:ext uri="{FF2B5EF4-FFF2-40B4-BE49-F238E27FC236}">
                <a16:creationId xmlns:a16="http://schemas.microsoft.com/office/drawing/2014/main" id="{E4EB9D2C-CF59-7554-6AFE-EAF3F17F2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680" y="5304679"/>
            <a:ext cx="1752600" cy="533400"/>
          </a:xfrm>
          <a:prstGeom prst="ellipse">
            <a:avLst/>
          </a:prstGeom>
          <a:solidFill>
            <a:srgbClr val="F078D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38" name="Oval 47">
            <a:extLst>
              <a:ext uri="{FF2B5EF4-FFF2-40B4-BE49-F238E27FC236}">
                <a16:creationId xmlns:a16="http://schemas.microsoft.com/office/drawing/2014/main" id="{DB415CE7-16E1-2A54-8E21-9251CDCA6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068" y="5201492"/>
            <a:ext cx="1752600" cy="533400"/>
          </a:xfrm>
          <a:prstGeom prst="ellipse">
            <a:avLst/>
          </a:prstGeom>
          <a:solidFill>
            <a:srgbClr val="FB05F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39" name="Oval 48">
            <a:extLst>
              <a:ext uri="{FF2B5EF4-FFF2-40B4-BE49-F238E27FC236}">
                <a16:creationId xmlns:a16="http://schemas.microsoft.com/office/drawing/2014/main" id="{84329877-3247-E24B-99E1-CFEB87D7B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568" y="5233242"/>
            <a:ext cx="1752600" cy="533400"/>
          </a:xfrm>
          <a:prstGeom prst="ellipse">
            <a:avLst/>
          </a:prstGeom>
          <a:solidFill>
            <a:srgbClr val="05FB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40" name="Oval 49">
            <a:extLst>
              <a:ext uri="{FF2B5EF4-FFF2-40B4-BE49-F238E27FC236}">
                <a16:creationId xmlns:a16="http://schemas.microsoft.com/office/drawing/2014/main" id="{5B6F2CEA-4BD1-2116-BE60-FFE0E6237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455" y="5384054"/>
            <a:ext cx="1752600" cy="533400"/>
          </a:xfrm>
          <a:prstGeom prst="ellipse">
            <a:avLst/>
          </a:prstGeom>
          <a:solidFill>
            <a:srgbClr val="FFE26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3,4</a:t>
            </a:r>
            <a:endParaRPr lang="it-IT" sz="2400"/>
          </a:p>
        </p:txBody>
      </p:sp>
      <p:sp>
        <p:nvSpPr>
          <p:cNvPr id="41" name="Text Box 50">
            <a:extLst>
              <a:ext uri="{FF2B5EF4-FFF2-40B4-BE49-F238E27FC236}">
                <a16:creationId xmlns:a16="http://schemas.microsoft.com/office/drawing/2014/main" id="{2425D447-2513-9DF3-547D-EEABD1241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780" y="5260229"/>
            <a:ext cx="4968875" cy="707886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99"/>
                </a:solidFill>
                <a:latin typeface="Tahoma" charset="0"/>
              </a:rPr>
              <a:t>Anything smaller, from University clusters to your laptop</a:t>
            </a:r>
            <a:endParaRPr lang="it-IT" sz="2000" dirty="0">
              <a:solidFill>
                <a:srgbClr val="000099"/>
              </a:solidFill>
              <a:latin typeface="Tahoma" charset="0"/>
            </a:endParaRPr>
          </a:p>
        </p:txBody>
      </p:sp>
      <p:grpSp>
        <p:nvGrpSpPr>
          <p:cNvPr id="42" name="Group 52">
            <a:extLst>
              <a:ext uri="{FF2B5EF4-FFF2-40B4-BE49-F238E27FC236}">
                <a16:creationId xmlns:a16="http://schemas.microsoft.com/office/drawing/2014/main" id="{190116CE-5E92-DEA7-FDCD-947F2FCF0F1F}"/>
              </a:ext>
            </a:extLst>
          </p:cNvPr>
          <p:cNvGrpSpPr>
            <a:grpSpLocks/>
          </p:cNvGrpSpPr>
          <p:nvPr/>
        </p:nvGrpSpPr>
        <p:grpSpPr bwMode="auto">
          <a:xfrm>
            <a:off x="1766455" y="3442542"/>
            <a:ext cx="3013075" cy="617537"/>
            <a:chOff x="287" y="1667"/>
            <a:chExt cx="1898" cy="718"/>
          </a:xfrm>
        </p:grpSpPr>
        <p:sp>
          <p:nvSpPr>
            <p:cNvPr id="43" name="Line 53">
              <a:extLst>
                <a:ext uri="{FF2B5EF4-FFF2-40B4-BE49-F238E27FC236}">
                  <a16:creationId xmlns:a16="http://schemas.microsoft.com/office/drawing/2014/main" id="{675EBDB3-4C51-F927-858F-92533CAE88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" y="1670"/>
              <a:ext cx="1498" cy="67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54">
              <a:extLst>
                <a:ext uri="{FF2B5EF4-FFF2-40B4-BE49-F238E27FC236}">
                  <a16:creationId xmlns:a16="http://schemas.microsoft.com/office/drawing/2014/main" id="{3164039D-C40F-F942-A2B5-509227C1BB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73" y="1702"/>
              <a:ext cx="788" cy="56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55">
              <a:extLst>
                <a:ext uri="{FF2B5EF4-FFF2-40B4-BE49-F238E27FC236}">
                  <a16:creationId xmlns:a16="http://schemas.microsoft.com/office/drawing/2014/main" id="{AF4892C1-F2EF-618B-AB9A-ED9184311F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09" y="1694"/>
              <a:ext cx="269" cy="691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56">
              <a:extLst>
                <a:ext uri="{FF2B5EF4-FFF2-40B4-BE49-F238E27FC236}">
                  <a16:creationId xmlns:a16="http://schemas.microsoft.com/office/drawing/2014/main" id="{1252C7A6-D235-F278-88E9-F0E7E833CF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5" y="1667"/>
              <a:ext cx="10" cy="66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28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2F12-D9A8-DF82-8891-5391ABA5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475D1-023E-87FA-94A2-336BAC74A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06CF6-A667-71A8-68A3-DE41E401F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646" y="777536"/>
            <a:ext cx="8095658" cy="4688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DF8023-DE7D-279C-C17F-6DB5E066D84B}"/>
              </a:ext>
            </a:extLst>
          </p:cNvPr>
          <p:cNvSpPr txBox="1"/>
          <p:nvPr/>
        </p:nvSpPr>
        <p:spPr>
          <a:xfrm rot="16200000">
            <a:off x="38973" y="1401362"/>
            <a:ext cx="541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PB	     PB       1 k HS06 </a:t>
            </a:r>
            <a:r>
              <a:rPr lang="it-IT" sz="1100" dirty="0"/>
              <a:t>(1 core~ 10 HS06)</a:t>
            </a:r>
          </a:p>
        </p:txBody>
      </p:sp>
    </p:spTree>
    <p:extLst>
      <p:ext uri="{BB962C8B-B14F-4D97-AF65-F5344CB8AC3E}">
        <p14:creationId xmlns:p14="http://schemas.microsoft.com/office/powerpoint/2010/main" val="80479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87F9-389F-B8B5-A431-DAFF40E78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Dallo statuto INFN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E5FC1-DD22-23CD-5965-107FAFBB0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6" y="1355491"/>
            <a:ext cx="9818914" cy="46979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2BC20C-AC58-F249-1C46-EB968EAB1A46}"/>
              </a:ext>
            </a:extLst>
          </p:cNvPr>
          <p:cNvCxnSpPr/>
          <p:nvPr/>
        </p:nvCxnSpPr>
        <p:spPr>
          <a:xfrm>
            <a:off x="7794171" y="2862943"/>
            <a:ext cx="173082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13FEFE-109B-31CB-CA98-7603AF51D91E}"/>
              </a:ext>
            </a:extLst>
          </p:cNvPr>
          <p:cNvCxnSpPr>
            <a:cxnSpLocks/>
          </p:cNvCxnSpPr>
          <p:nvPr/>
        </p:nvCxnSpPr>
        <p:spPr>
          <a:xfrm>
            <a:off x="925285" y="3167743"/>
            <a:ext cx="615042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8BBD60-5DE4-4348-937C-EF1081BBED97}"/>
              </a:ext>
            </a:extLst>
          </p:cNvPr>
          <p:cNvCxnSpPr>
            <a:cxnSpLocks/>
          </p:cNvCxnSpPr>
          <p:nvPr/>
        </p:nvCxnSpPr>
        <p:spPr>
          <a:xfrm>
            <a:off x="2569028" y="3712029"/>
            <a:ext cx="788125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C09615-737F-2968-60ED-801B0D94DFA4}"/>
              </a:ext>
            </a:extLst>
          </p:cNvPr>
          <p:cNvCxnSpPr>
            <a:cxnSpLocks/>
          </p:cNvCxnSpPr>
          <p:nvPr/>
        </p:nvCxnSpPr>
        <p:spPr>
          <a:xfrm>
            <a:off x="925285" y="4005943"/>
            <a:ext cx="636814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030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4F26-462A-2E49-838B-AC754FC1B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Evoluzione delle richieste di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728DA-C534-5D48-877B-F2997181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2029+: nuovo RUN di LHC, «high </a:t>
            </a:r>
            <a:r>
              <a:rPr lang="it-IT" dirty="0" err="1"/>
              <a:t>luminosity</a:t>
            </a:r>
            <a:r>
              <a:rPr lang="it-IT" dirty="0"/>
              <a:t>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66B83-FB72-4E4F-8D62-E3539774A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468"/>
          <a:stretch/>
        </p:blipFill>
        <p:spPr>
          <a:xfrm>
            <a:off x="147524" y="2470928"/>
            <a:ext cx="8867198" cy="353403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C873BB-0A39-8246-8DA0-67234A0BA505}"/>
              </a:ext>
            </a:extLst>
          </p:cNvPr>
          <p:cNvSpPr txBox="1">
            <a:spLocks/>
          </p:cNvSpPr>
          <p:nvPr/>
        </p:nvSpPr>
        <p:spPr>
          <a:xfrm>
            <a:off x="9212975" y="2498780"/>
            <a:ext cx="2661068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Luminosità da 2e34 a 7.5e34 cm</a:t>
            </a:r>
            <a:r>
              <a:rPr lang="it-IT" baseline="30000" dirty="0"/>
              <a:t>-2</a:t>
            </a:r>
            <a:r>
              <a:rPr lang="it-IT" dirty="0"/>
              <a:t>s</a:t>
            </a:r>
            <a:r>
              <a:rPr lang="it-IT" baseline="30000" dirty="0"/>
              <a:t>-1</a:t>
            </a:r>
            <a:endParaRPr lang="it-IT" dirty="0"/>
          </a:p>
          <a:p>
            <a:r>
              <a:rPr lang="it-IT" dirty="0"/>
              <a:t>Detector rinnovati (dimensione evento maggiore)</a:t>
            </a:r>
          </a:p>
          <a:p>
            <a:r>
              <a:rPr lang="it-IT" dirty="0"/>
              <a:t>GB/</a:t>
            </a:r>
            <a:r>
              <a:rPr lang="it-IT" dirty="0" err="1"/>
              <a:t>s</a:t>
            </a:r>
            <a:r>
              <a:rPr lang="it-IT" dirty="0"/>
              <a:t> raccolti da ~5 a &gt; 50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b="1" dirty="0">
                <a:solidFill>
                  <a:schemeClr val="accent4"/>
                </a:solidFill>
                <a:sym typeface="Wingdings" pitchFamily="2" charset="2"/>
              </a:rPr>
              <a:t> Sulla carta, 100x di risorse in 7 anni (a </a:t>
            </a:r>
            <a:r>
              <a:rPr lang="it-IT" b="1" dirty="0" err="1">
                <a:solidFill>
                  <a:schemeClr val="accent4"/>
                </a:solidFill>
                <a:sym typeface="Wingdings" pitchFamily="2" charset="2"/>
              </a:rPr>
              <a:t>parita’</a:t>
            </a:r>
            <a:r>
              <a:rPr lang="it-IT" b="1" dirty="0">
                <a:solidFill>
                  <a:schemeClr val="accent4"/>
                </a:solidFill>
                <a:sym typeface="Wingdings" pitchFamily="2" charset="2"/>
              </a:rPr>
              <a:t> di tutto il resto)</a:t>
            </a:r>
            <a:endParaRPr lang="it-IT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56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76B2-D7DA-6222-F957-6E187D1FE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9841"/>
            <a:ext cx="9520158" cy="1049235"/>
          </a:xfrm>
        </p:spPr>
        <p:txBody>
          <a:bodyPr/>
          <a:lstStyle/>
          <a:p>
            <a:r>
              <a:rPr lang="it-IT" dirty="0"/>
              <a:t>«ma anche i computer costano sempre meno…»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B1BE-457D-8FFC-1A3F-45ACA1CDD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215" y="2015732"/>
            <a:ext cx="5107307" cy="345061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Insomma…. La legge di Moore </a:t>
            </a:r>
            <a:r>
              <a:rPr lang="it-IT" dirty="0" err="1"/>
              <a:t>e’</a:t>
            </a:r>
            <a:r>
              <a:rPr lang="it-IT" dirty="0"/>
              <a:t> ancora viva (come decadimento esponenziale dei prezzi),  ma non come «dimezzamento ogni 2 anni»</a:t>
            </a:r>
          </a:p>
          <a:p>
            <a:r>
              <a:rPr lang="it-IT" dirty="0"/>
              <a:t>Stime attuali sono che ogni anno si risparmia (a partita’ di performance) dal 10 al 20% sul prezzo</a:t>
            </a:r>
          </a:p>
          <a:p>
            <a:r>
              <a:rPr lang="it-IT" dirty="0"/>
              <a:t>Dal 2023 al 2030 sono 7 anni</a:t>
            </a:r>
          </a:p>
          <a:p>
            <a:pPr lvl="1"/>
            <a:r>
              <a:rPr lang="it-IT" dirty="0"/>
              <a:t>1.1</a:t>
            </a:r>
            <a:r>
              <a:rPr lang="it-IT" baseline="30000" dirty="0"/>
              <a:t>7</a:t>
            </a:r>
            <a:r>
              <a:rPr lang="it-IT" dirty="0"/>
              <a:t> = 1.95x (nemmeno un raddoppio)</a:t>
            </a:r>
          </a:p>
          <a:p>
            <a:pPr lvl="1"/>
            <a:r>
              <a:rPr lang="it-IT" dirty="0"/>
              <a:t>1.2</a:t>
            </a:r>
            <a:r>
              <a:rPr lang="it-IT" baseline="30000" dirty="0"/>
              <a:t>7</a:t>
            </a:r>
            <a:r>
              <a:rPr lang="it-IT" dirty="0"/>
              <a:t> =  3.6x</a:t>
            </a:r>
          </a:p>
          <a:p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C674B-7441-8DC0-7B88-9536DE227145}"/>
              </a:ext>
            </a:extLst>
          </p:cNvPr>
          <p:cNvSpPr txBox="1"/>
          <p:nvPr/>
        </p:nvSpPr>
        <p:spPr>
          <a:xfrm>
            <a:off x="7560625" y="5244739"/>
            <a:ext cx="18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core ~ 10 HS06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99811-0C52-6BA2-7D8F-760932CA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377" y="1179076"/>
            <a:ext cx="6201408" cy="379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74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6EE3D3-8214-7043-3B69-40611D2AC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96" y="866898"/>
            <a:ext cx="7772400" cy="4747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04191-5E3F-DA69-D473-87D46ACDD55E}"/>
              </a:ext>
            </a:extLst>
          </p:cNvPr>
          <p:cNvSpPr txBox="1"/>
          <p:nvPr/>
        </p:nvSpPr>
        <p:spPr>
          <a:xfrm>
            <a:off x="1757547" y="997527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Lo storage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1C010-9409-C5C4-F7DE-F7AB11711809}"/>
              </a:ext>
            </a:extLst>
          </p:cNvPr>
          <p:cNvSpPr txBox="1"/>
          <p:nvPr/>
        </p:nvSpPr>
        <p:spPr>
          <a:xfrm>
            <a:off x="259650" y="2695699"/>
            <a:ext cx="40174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Dal 2023 al 2030 sono 7 anni</a:t>
            </a:r>
          </a:p>
          <a:p>
            <a:r>
              <a:rPr lang="it-IT" dirty="0"/>
              <a:t>1.15</a:t>
            </a:r>
            <a:r>
              <a:rPr lang="it-IT" baseline="30000" dirty="0"/>
              <a:t>7</a:t>
            </a:r>
            <a:r>
              <a:rPr lang="it-IT" dirty="0"/>
              <a:t> = 2.6x</a:t>
            </a:r>
          </a:p>
          <a:p>
            <a:r>
              <a:rPr lang="it-IT" dirty="0"/>
              <a:t>1.25</a:t>
            </a:r>
            <a:r>
              <a:rPr lang="it-IT" baseline="30000" dirty="0"/>
              <a:t>7</a:t>
            </a:r>
            <a:r>
              <a:rPr lang="it-IT" dirty="0"/>
              <a:t> =  4.8x</a:t>
            </a:r>
          </a:p>
          <a:p>
            <a:endParaRPr lang="it-IT" dirty="0"/>
          </a:p>
          <a:p>
            <a:r>
              <a:rPr lang="it-IT" dirty="0"/>
              <a:t>Ma a un certo punto i dischi «rotanti» non esisteranno magari </a:t>
            </a:r>
            <a:r>
              <a:rPr lang="it-IT" dirty="0" err="1"/>
              <a:t>piu’</a:t>
            </a:r>
            <a:r>
              <a:rPr lang="it-IT" dirty="0"/>
              <a:t>: salto do prezzo da assorbire</a:t>
            </a:r>
          </a:p>
        </p:txBody>
      </p:sp>
    </p:spTree>
    <p:extLst>
      <p:ext uri="{BB962C8B-B14F-4D97-AF65-F5344CB8AC3E}">
        <p14:creationId xmlns:p14="http://schemas.microsoft.com/office/powerpoint/2010/main" val="4113102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B7C3-3A71-B349-B02D-B9501DB06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concetto di </a:t>
            </a:r>
            <a:r>
              <a:rPr lang="it-IT" dirty="0" err="1"/>
              <a:t>Flat</a:t>
            </a:r>
            <a:r>
              <a:rPr lang="it-IT" dirty="0"/>
              <a:t>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53C4-3A15-110E-46B8-4D91C336A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La Funding Agency XYZ a LHC: «fatevi bastare gli stessi soldi per anno che avete ora, per sempre»</a:t>
            </a:r>
          </a:p>
          <a:p>
            <a:r>
              <a:rPr lang="it-IT" dirty="0"/>
              <a:t>Questo si traduce in </a:t>
            </a:r>
            <a:r>
              <a:rPr lang="it-IT" dirty="0" err="1"/>
              <a:t>Flat</a:t>
            </a:r>
            <a:r>
              <a:rPr lang="it-IT" dirty="0"/>
              <a:t> Budget, che per fortuna NON significa risorse costanti </a:t>
            </a:r>
            <a:r>
              <a:rPr lang="it-IT" dirty="0" err="1"/>
              <a:t>perche</a:t>
            </a:r>
            <a:r>
              <a:rPr lang="it-IT" dirty="0"/>
              <a:t>’ i computer / dischi costano sempre meno</a:t>
            </a:r>
          </a:p>
          <a:p>
            <a:r>
              <a:rPr lang="it-IT" dirty="0"/>
              <a:t>Quindi: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/>
              <a:t>Le risorse costano meno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/>
              <a:t>Ne servono di </a:t>
            </a:r>
            <a:r>
              <a:rPr lang="it-IT" dirty="0" err="1"/>
              <a:t>piu’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3000" b="1" dirty="0"/>
              <a:t>Chi vince??</a:t>
            </a:r>
          </a:p>
        </p:txBody>
      </p:sp>
    </p:spTree>
    <p:extLst>
      <p:ext uri="{BB962C8B-B14F-4D97-AF65-F5344CB8AC3E}">
        <p14:creationId xmlns:p14="http://schemas.microsoft.com/office/powerpoint/2010/main" val="2509896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7DD962-0EF1-66D7-FE6B-3BCBFD58F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9176" y="2581183"/>
            <a:ext cx="7003857" cy="3532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232EFC-F051-08DE-4BD6-760624329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16" y="2581183"/>
            <a:ext cx="4603075" cy="3532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E97F71-D83B-D974-9E89-E28E6268479B}"/>
              </a:ext>
            </a:extLst>
          </p:cNvPr>
          <p:cNvSpPr txBox="1"/>
          <p:nvPr/>
        </p:nvSpPr>
        <p:spPr>
          <a:xfrm>
            <a:off x="10669009" y="2837369"/>
            <a:ext cx="14986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7030A0"/>
                </a:solidFill>
              </a:rPr>
              <a:t>Missing factors ~2-3x</a:t>
            </a:r>
          </a:p>
          <a:p>
            <a:pPr algn="r"/>
            <a:r>
              <a:rPr lang="en-US" b="1" dirty="0">
                <a:solidFill>
                  <a:srgbClr val="7030A0"/>
                </a:solidFill>
              </a:rPr>
              <a:t>(and in some cases we are already there)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818024-1E89-E8D5-E95D-CDB5DA93D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siamo (eravamo) messi?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EEFBE-5D16-68B9-1DED-12E3E629C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63" y="1996595"/>
            <a:ext cx="8229354" cy="772491"/>
          </a:xfrm>
        </p:spPr>
        <p:txBody>
          <a:bodyPr/>
          <a:lstStyle/>
          <a:p>
            <a:r>
              <a:rPr lang="it-IT" dirty="0"/>
              <a:t>Plots del 2020:</a:t>
            </a:r>
          </a:p>
        </p:txBody>
      </p:sp>
    </p:spTree>
    <p:extLst>
      <p:ext uri="{BB962C8B-B14F-4D97-AF65-F5344CB8AC3E}">
        <p14:creationId xmlns:p14="http://schemas.microsoft.com/office/powerpoint/2010/main" val="3478360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51AA-DDBF-3DA5-A9CE-A216DC63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R&amp;D, R&amp;D, R&amp;D 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2E619-20D8-E258-9952-E4D1FE9C2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Plots del 2022: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C92DE0-7031-EDA6-03DA-B2DFE1C26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7321"/>
            <a:ext cx="59436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65A70AE-7007-EFB6-94F2-683572B4A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5628821" cy="404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775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03623-B95A-8DD5-E5E7-800D564E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calcolo teorico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75BDD-328C-096F-EEED-1E1E98358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89" y="2015732"/>
            <a:ext cx="10740421" cy="3450613"/>
          </a:xfrm>
        </p:spPr>
        <p:txBody>
          <a:bodyPr/>
          <a:lstStyle/>
          <a:p>
            <a:r>
              <a:rPr lang="it-IT" dirty="0"/>
              <a:t>Gruppi INFN effettuano calcoli avanzati, tipicamente su infrastrutture HPC (molti nodi di calcolo partecipano al processing, mediante reti veloci)</a:t>
            </a:r>
          </a:p>
          <a:p>
            <a:r>
              <a:rPr lang="it-IT" dirty="0"/>
              <a:t>Lattice Gauge Theories, </a:t>
            </a:r>
            <a:br>
              <a:rPr lang="it-IT" dirty="0"/>
            </a:br>
            <a:r>
              <a:rPr lang="it-IT" dirty="0"/>
              <a:t>ma anche simulazioni </a:t>
            </a:r>
            <a:br>
              <a:rPr lang="it-IT" dirty="0"/>
            </a:br>
            <a:r>
              <a:rPr lang="it-IT" dirty="0"/>
              <a:t>galattiche </a:t>
            </a:r>
            <a:r>
              <a:rPr lang="it-IT" dirty="0" err="1"/>
              <a:t>etc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/>
              <a:t>Dove facciamo questi </a:t>
            </a:r>
            <a:br>
              <a:rPr lang="it-IT" dirty="0"/>
            </a:br>
            <a:r>
              <a:rPr lang="it-IT" dirty="0"/>
              <a:t>conti?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549A0-DC6F-4E00-292C-734E706A2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130899"/>
            <a:ext cx="7772400" cy="297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13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1DB1-01B1-DDC0-4399-2C30BB6A5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Dove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80C4A-BB4E-8D4C-C6D7-AFD81D93E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22" y="1853754"/>
            <a:ext cx="5068964" cy="3450613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L’infrastruttura di calcolo necessaria «a LHC» </a:t>
            </a:r>
            <a:r>
              <a:rPr lang="it-IT" dirty="0" err="1"/>
              <a:t>e’</a:t>
            </a:r>
            <a:r>
              <a:rPr lang="it-IT" dirty="0"/>
              <a:t> profondamente diversa: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Tanti nodi di calcolo, il </a:t>
            </a:r>
            <a:r>
              <a:rPr lang="it-IT" dirty="0" err="1">
                <a:solidFill>
                  <a:schemeClr val="accent4"/>
                </a:solidFill>
              </a:rPr>
              <a:t>piu’</a:t>
            </a:r>
            <a:r>
              <a:rPr lang="it-IT" dirty="0">
                <a:solidFill>
                  <a:schemeClr val="accent4"/>
                </a:solidFill>
              </a:rPr>
              <a:t> economici possibili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Nessuna </a:t>
            </a:r>
            <a:r>
              <a:rPr lang="it-IT" dirty="0" err="1">
                <a:solidFill>
                  <a:schemeClr val="accent4"/>
                </a:solidFill>
              </a:rPr>
              <a:t>necessita’</a:t>
            </a:r>
            <a:r>
              <a:rPr lang="it-IT" dirty="0">
                <a:solidFill>
                  <a:schemeClr val="accent4"/>
                </a:solidFill>
              </a:rPr>
              <a:t> di comunicazione fra nodi, ma solo fra nodi e storage</a:t>
            </a:r>
          </a:p>
          <a:p>
            <a:r>
              <a:rPr lang="it-IT" dirty="0"/>
              <a:t>Il calcolo teorico ha bisogno in gran parte di tecnologie HPC. Ogni gruppo cerca risorse mediante Grant, ma l’INFN deve garantire una </a:t>
            </a:r>
            <a:r>
              <a:rPr lang="it-IT" dirty="0" err="1"/>
              <a:t>quantita’</a:t>
            </a:r>
            <a:r>
              <a:rPr lang="it-IT" dirty="0"/>
              <a:t> di ore calcolo per fare </a:t>
            </a:r>
            <a:r>
              <a:rPr lang="it-IT" dirty="0" err="1"/>
              <a:t>tests</a:t>
            </a:r>
            <a:r>
              <a:rPr lang="it-IT" dirty="0"/>
              <a:t>, R&amp;D, …</a:t>
            </a:r>
          </a:p>
          <a:p>
            <a:r>
              <a:rPr lang="it-IT" dirty="0"/>
              <a:t>CINECA </a:t>
            </a:r>
            <a:r>
              <a:rPr lang="it-IT" dirty="0" err="1"/>
              <a:t>e’</a:t>
            </a:r>
            <a:r>
              <a:rPr lang="it-IT" dirty="0"/>
              <a:t> il nostro partner per questo …</a:t>
            </a:r>
          </a:p>
          <a:p>
            <a:r>
              <a:rPr lang="it-IT" dirty="0"/>
              <a:t>Intanto, nel mondo, i supercomputer / HPC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69376-04F0-18BC-B40A-6DA8B04B5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896" y="83937"/>
            <a:ext cx="6278504" cy="596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97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4925CC-1A71-233F-64CE-A54A2A39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4567133" cy="6187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BC4F3D-740A-004F-2339-2F92FC29F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272" y="0"/>
            <a:ext cx="5682728" cy="6187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83FAF4-19C0-BEE9-B13D-13047016421B}"/>
              </a:ext>
            </a:extLst>
          </p:cNvPr>
          <p:cNvSpPr txBox="1"/>
          <p:nvPr/>
        </p:nvSpPr>
        <p:spPr>
          <a:xfrm>
            <a:off x="4672788" y="2417383"/>
            <a:ext cx="1730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ß"/>
            </a:pPr>
            <a:r>
              <a:rPr lang="it-IT" dirty="0"/>
              <a:t>Per regione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 primi 7 </a:t>
            </a:r>
            <a:r>
              <a:rPr lang="it-IT" dirty="0">
                <a:sym typeface="Wingdings" pitchFamily="2" charset="2"/>
              </a:rPr>
              <a:t>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0671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3B96-3195-27D2-1E02-F509B8D6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4077"/>
            <a:ext cx="9520158" cy="1049235"/>
          </a:xfrm>
        </p:spPr>
        <p:txBody>
          <a:bodyPr/>
          <a:lstStyle/>
          <a:p>
            <a:r>
              <a:rPr lang="it-IT" dirty="0">
                <a:sym typeface="Wingdings" pitchFamily="2" charset="2"/>
              </a:rPr>
              <a:t>Utilizzo di dati Sensibili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7B177-0AD6-78A2-EF43-5AE121C70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6" y="2015732"/>
            <a:ext cx="6811548" cy="345061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I dati di LHC sono </a:t>
            </a:r>
            <a:r>
              <a:rPr lang="it-IT" dirty="0" err="1"/>
              <a:t>si’</a:t>
            </a:r>
            <a:r>
              <a:rPr lang="it-IT" dirty="0"/>
              <a:t> privati, ma non sensibili!</a:t>
            </a:r>
          </a:p>
          <a:p>
            <a:r>
              <a:rPr lang="it-IT" dirty="0"/>
              <a:t>La cosa cambia drasticamente quando si va a parlare di dati sensibili: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Dati medici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Dati economici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Con l’avvento del GDPR, l’Europa si </a:t>
            </a:r>
            <a:r>
              <a:rPr lang="it-IT" dirty="0" err="1">
                <a:solidFill>
                  <a:schemeClr val="accent4"/>
                </a:solidFill>
              </a:rPr>
              <a:t>e’</a:t>
            </a:r>
            <a:r>
              <a:rPr lang="it-IT" dirty="0">
                <a:solidFill>
                  <a:schemeClr val="accent4"/>
                </a:solidFill>
              </a:rPr>
              <a:t> dotata di uno dei sistemi </a:t>
            </a:r>
            <a:r>
              <a:rPr lang="it-IT" dirty="0" err="1">
                <a:solidFill>
                  <a:schemeClr val="accent4"/>
                </a:solidFill>
              </a:rPr>
              <a:t>piu’</a:t>
            </a:r>
            <a:r>
              <a:rPr lang="it-IT" dirty="0">
                <a:solidFill>
                  <a:schemeClr val="accent4"/>
                </a:solidFill>
              </a:rPr>
              <a:t> sicuri (ma restrittivi) in Occidente</a:t>
            </a:r>
          </a:p>
          <a:p>
            <a:pPr lvl="2"/>
            <a:r>
              <a:rPr lang="it-IT" dirty="0">
                <a:solidFill>
                  <a:schemeClr val="accent5"/>
                </a:solidFill>
              </a:rPr>
              <a:t>E l’Italia spesso da’ interpretazioni ancora </a:t>
            </a:r>
            <a:r>
              <a:rPr lang="it-IT" dirty="0" err="1">
                <a:solidFill>
                  <a:schemeClr val="accent5"/>
                </a:solidFill>
              </a:rPr>
              <a:t>piu’</a:t>
            </a:r>
            <a:r>
              <a:rPr lang="it-IT" dirty="0">
                <a:solidFill>
                  <a:schemeClr val="accent5"/>
                </a:solidFill>
              </a:rPr>
              <a:t> restrittive …</a:t>
            </a:r>
          </a:p>
          <a:p>
            <a:r>
              <a:rPr lang="it-IT" dirty="0"/>
              <a:t>Come faccio una analisi (per esempio) se radiografie senza finire in prigione?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67F1E-0972-0E51-7F75-0FC2A9772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272" y="1251857"/>
            <a:ext cx="4910728" cy="2764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50863-38F7-5C41-2709-7BA279CDF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656" y="0"/>
            <a:ext cx="6697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3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2632-4295-58A1-4152-A88F0901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il calcolo dove sta?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38123-EBD7-4D03-B6E3-71DF300F0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Il calcolo (scientifico e non) </a:t>
            </a:r>
            <a:r>
              <a:rPr lang="it-IT" b="1" dirty="0"/>
              <a:t>non</a:t>
            </a:r>
            <a:r>
              <a:rPr lang="it-IT" dirty="0"/>
              <a:t> </a:t>
            </a:r>
            <a:r>
              <a:rPr lang="it-IT" dirty="0" err="1"/>
              <a:t>e’</a:t>
            </a:r>
            <a:r>
              <a:rPr lang="it-IT" dirty="0"/>
              <a:t> un goal primario dell’INFN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Non siamo un dipartimento / un istituto di Computer Science</a:t>
            </a:r>
          </a:p>
          <a:p>
            <a:r>
              <a:rPr lang="it-IT" dirty="0" err="1"/>
              <a:t>Pero’</a:t>
            </a:r>
            <a:r>
              <a:rPr lang="it-IT" dirty="0"/>
              <a:t> se siamo qui oggi </a:t>
            </a:r>
            <a:r>
              <a:rPr lang="it-IT" dirty="0" err="1"/>
              <a:t>e’</a:t>
            </a:r>
            <a:r>
              <a:rPr lang="it-IT" dirty="0"/>
              <a:t> </a:t>
            </a:r>
            <a:r>
              <a:rPr lang="it-IT" dirty="0" err="1"/>
              <a:t>perche</a:t>
            </a:r>
            <a:r>
              <a:rPr lang="it-IT" dirty="0"/>
              <a:t>’ obbiettivamente il calcolo ha un grosso e sempre crescente impatto (anche economico) nell’Ente .. E </a:t>
            </a:r>
            <a:r>
              <a:rPr lang="it-IT" dirty="0" err="1"/>
              <a:t>perche</a:t>
            </a:r>
            <a:r>
              <a:rPr lang="it-IT" dirty="0"/>
              <a:t>’?</a:t>
            </a:r>
          </a:p>
          <a:p>
            <a:endParaRPr lang="it-IT" dirty="0"/>
          </a:p>
          <a:p>
            <a:r>
              <a:rPr lang="it-IT" dirty="0"/>
              <a:t>Facciamo un piccolo excursus storico sull’infrastruttura di calcolo scientifico INFN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(lo so lo so, sto dimenticando pezzi importanti come APE, ma qui appunto parlo di calcolo scientifico multi-</a:t>
            </a:r>
            <a:r>
              <a:rPr lang="it-IT" dirty="0" err="1">
                <a:solidFill>
                  <a:schemeClr val="accent5"/>
                </a:solidFill>
              </a:rPr>
              <a:t>purpose</a:t>
            </a:r>
            <a:r>
              <a:rPr lang="it-IT" dirty="0">
                <a:solidFill>
                  <a:schemeClr val="accent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4510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F7730F-78FC-B37F-CDE8-A86F281C071E}"/>
              </a:ext>
            </a:extLst>
          </p:cNvPr>
          <p:cNvSpPr txBox="1">
            <a:spLocks/>
          </p:cNvSpPr>
          <p:nvPr/>
        </p:nvSpPr>
        <p:spPr>
          <a:xfrm>
            <a:off x="415600" y="205436"/>
            <a:ext cx="11776400" cy="7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AU"/>
              <a:t>Old-fashion </a:t>
            </a:r>
            <a:r>
              <a:rPr lang="it-IT"/>
              <a:t>rule-based automated decision systems</a:t>
            </a:r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26CABC-D174-C37F-0959-ACE317ED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0958" y="6453599"/>
            <a:ext cx="10717221" cy="360540"/>
          </a:xfrm>
        </p:spPr>
        <p:txBody>
          <a:bodyPr/>
          <a:lstStyle/>
          <a:p>
            <a:r>
              <a:rPr lang="en-GB" noProof="0"/>
              <a:t>A. Retico - Sistemi di classificazione nell’imaging medico: stato dell'arte e prospettive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A784C0-E409-5E1D-BF6C-CBFBBAAF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560" y="6384593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noProof="0" smtClean="0"/>
              <a:pPr/>
              <a:t>30</a:t>
            </a:fld>
            <a:endParaRPr lang="en-GB" noProof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7ABAAA6-ACDC-35B6-A3E5-001BDB845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05"/>
          <a:stretch/>
        </p:blipFill>
        <p:spPr>
          <a:xfrm>
            <a:off x="4128911" y="1168590"/>
            <a:ext cx="4835609" cy="4213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8051F-480A-22E9-F283-DAB2D3D04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6" b="8816"/>
          <a:stretch/>
        </p:blipFill>
        <p:spPr>
          <a:xfrm>
            <a:off x="968991" y="1289170"/>
            <a:ext cx="3130767" cy="4916427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9DFC44-0E8B-792D-C69D-C8146F239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35" y="3423407"/>
            <a:ext cx="1447825" cy="14412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5ACC581-3F77-669A-0210-8FC0C13FB065}"/>
              </a:ext>
            </a:extLst>
          </p:cNvPr>
          <p:cNvSpPr/>
          <p:nvPr/>
        </p:nvSpPr>
        <p:spPr>
          <a:xfrm>
            <a:off x="2844272" y="4607569"/>
            <a:ext cx="269020" cy="25703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88BE83-BD04-BD41-3C70-5F94DCF44251}"/>
              </a:ext>
            </a:extLst>
          </p:cNvPr>
          <p:cNvCxnSpPr>
            <a:cxnSpLocks/>
          </p:cNvCxnSpPr>
          <p:nvPr/>
        </p:nvCxnSpPr>
        <p:spPr>
          <a:xfrm flipV="1">
            <a:off x="2844272" y="3423409"/>
            <a:ext cx="840562" cy="1184161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A8A576-4936-5DDB-1AAC-1EE14502D9DA}"/>
              </a:ext>
            </a:extLst>
          </p:cNvPr>
          <p:cNvCxnSpPr>
            <a:cxnSpLocks/>
          </p:cNvCxnSpPr>
          <p:nvPr/>
        </p:nvCxnSpPr>
        <p:spPr>
          <a:xfrm flipV="1">
            <a:off x="3113293" y="4861700"/>
            <a:ext cx="571542" cy="2908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5B68E1-0A74-CAB5-1D91-D2D455C2EFAD}"/>
              </a:ext>
            </a:extLst>
          </p:cNvPr>
          <p:cNvSpPr txBox="1"/>
          <p:nvPr/>
        </p:nvSpPr>
        <p:spPr>
          <a:xfrm>
            <a:off x="8385988" y="5515864"/>
            <a:ext cx="3692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1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[Chan HP et al., “</a:t>
            </a:r>
            <a:r>
              <a:rPr lang="en-GB" sz="1400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Image feature analysis and computer-aided diagnosis in digital radiography. 1. Automated detection of microcalcifications in mammography,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” Med. Phys. 14, 538–548, 1987]</a:t>
            </a:r>
            <a:endParaRPr lang="it-IT" sz="1400" dirty="0">
              <a:solidFill>
                <a:schemeClr val="accent5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B1ACBB-9F9B-FEAB-DE90-AEC86526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271" y="1752781"/>
            <a:ext cx="2949889" cy="1836828"/>
          </a:xfrm>
          <a:prstGeom prst="rect">
            <a:avLst/>
          </a:prstGeom>
          <a:ln w="38100">
            <a:noFill/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9451B7-47ED-3A06-DF4B-06EA44314633}"/>
              </a:ext>
            </a:extLst>
          </p:cNvPr>
          <p:cNvCxnSpPr>
            <a:cxnSpLocks/>
          </p:cNvCxnSpPr>
          <p:nvPr/>
        </p:nvCxnSpPr>
        <p:spPr>
          <a:xfrm>
            <a:off x="8698757" y="2255844"/>
            <a:ext cx="2657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71A2AFE-DC8C-35E5-33F6-FBD7E795F0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524"/>
          <a:stretch/>
        </p:blipFill>
        <p:spPr>
          <a:xfrm>
            <a:off x="4273717" y="5488503"/>
            <a:ext cx="3818527" cy="8960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C66928-19DA-8980-3A93-578F04A4FD7A}"/>
              </a:ext>
            </a:extLst>
          </p:cNvPr>
          <p:cNvSpPr txBox="1"/>
          <p:nvPr/>
        </p:nvSpPr>
        <p:spPr>
          <a:xfrm>
            <a:off x="8631093" y="4515195"/>
            <a:ext cx="3246783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67" b="1" dirty="0" err="1">
                <a:solidFill>
                  <a:srgbClr val="C00000"/>
                </a:solidFill>
              </a:rPr>
              <a:t>Dataset</a:t>
            </a:r>
            <a:r>
              <a:rPr lang="it-IT" sz="1467" b="1" dirty="0">
                <a:solidFill>
                  <a:srgbClr val="C00000"/>
                </a:solidFill>
              </a:rPr>
              <a:t>: 78 </a:t>
            </a:r>
            <a:r>
              <a:rPr lang="it-IT" sz="1467" b="1" dirty="0" err="1">
                <a:solidFill>
                  <a:srgbClr val="C00000"/>
                </a:solidFill>
              </a:rPr>
              <a:t>mammograms</a:t>
            </a:r>
            <a:endParaRPr lang="it-IT" sz="1467" b="1" dirty="0">
              <a:solidFill>
                <a:srgbClr val="C00000"/>
              </a:solidFill>
            </a:endParaRPr>
          </a:p>
          <a:p>
            <a:r>
              <a:rPr lang="it-IT" sz="1467" b="1" dirty="0">
                <a:solidFill>
                  <a:srgbClr val="C00000"/>
                </a:solidFill>
              </a:rPr>
              <a:t>Performance:</a:t>
            </a:r>
          </a:p>
          <a:p>
            <a:r>
              <a:rPr lang="it-IT" sz="1467" b="1" dirty="0">
                <a:solidFill>
                  <a:srgbClr val="C00000"/>
                </a:solidFill>
              </a:rPr>
              <a:t> 85% </a:t>
            </a:r>
            <a:r>
              <a:rPr lang="it-IT" sz="1467" b="1" dirty="0" err="1">
                <a:solidFill>
                  <a:srgbClr val="C00000"/>
                </a:solidFill>
              </a:rPr>
              <a:t>sensitivity</a:t>
            </a:r>
            <a:r>
              <a:rPr lang="it-IT" sz="1467" b="1" dirty="0">
                <a:solidFill>
                  <a:srgbClr val="C00000"/>
                </a:solidFill>
              </a:rPr>
              <a:t> @ 2 false positive (FP) </a:t>
            </a:r>
            <a:r>
              <a:rPr lang="it-IT" sz="1467" b="1" dirty="0" err="1">
                <a:solidFill>
                  <a:srgbClr val="C00000"/>
                </a:solidFill>
              </a:rPr>
              <a:t>detection</a:t>
            </a:r>
            <a:r>
              <a:rPr lang="it-IT" sz="1467" b="1" dirty="0">
                <a:solidFill>
                  <a:srgbClr val="C00000"/>
                </a:solidFill>
              </a:rPr>
              <a:t> per </a:t>
            </a:r>
            <a:r>
              <a:rPr lang="it-IT" sz="1467" b="1" dirty="0" err="1">
                <a:solidFill>
                  <a:srgbClr val="C00000"/>
                </a:solidFill>
              </a:rPr>
              <a:t>mammogram</a:t>
            </a:r>
            <a:endParaRPr lang="it-IT" sz="1467" b="1" dirty="0">
              <a:solidFill>
                <a:srgbClr val="C00000"/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EDEB1B0-6CE6-A7A9-8766-8EBD9C4C3C53}"/>
              </a:ext>
            </a:extLst>
          </p:cNvPr>
          <p:cNvSpPr txBox="1">
            <a:spLocks/>
          </p:cNvSpPr>
          <p:nvPr/>
        </p:nvSpPr>
        <p:spPr>
          <a:xfrm>
            <a:off x="8479673" y="800010"/>
            <a:ext cx="3726903" cy="24751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69900" indent="-287338">
              <a:buFont typeface="+mj-lt"/>
              <a:buAutoNum type="arabicParenR"/>
            </a:pPr>
            <a:r>
              <a:rPr lang="en-GB" dirty="0"/>
              <a:t>Image digitization</a:t>
            </a:r>
          </a:p>
          <a:p>
            <a:pPr marL="469900" indent="-287338">
              <a:buFont typeface="+mj-lt"/>
              <a:buAutoNum type="arabicParenR"/>
            </a:pPr>
            <a:r>
              <a:rPr lang="en-GB" dirty="0"/>
              <a:t>Image filtering</a:t>
            </a:r>
          </a:p>
          <a:p>
            <a:pPr marL="469900" indent="-287338">
              <a:buFont typeface="+mj-lt"/>
              <a:buAutoNum type="arabicParenR"/>
            </a:pPr>
            <a:endParaRPr lang="en-GB" sz="1600" dirty="0"/>
          </a:p>
          <a:p>
            <a:pPr marL="469900" indent="-287338">
              <a:buFont typeface="+mj-lt"/>
              <a:buAutoNum type="arabicParenR"/>
            </a:pPr>
            <a:endParaRPr lang="en-GB" sz="1600" dirty="0"/>
          </a:p>
          <a:p>
            <a:pPr marL="469900" indent="-287338">
              <a:buFont typeface="+mj-lt"/>
              <a:buAutoNum type="arabicParenR"/>
            </a:pPr>
            <a:endParaRPr lang="en-GB" sz="1600" dirty="0"/>
          </a:p>
          <a:p>
            <a:pPr marL="182562" indent="0">
              <a:buNone/>
            </a:pPr>
            <a:endParaRPr lang="en-GB" dirty="0"/>
          </a:p>
          <a:p>
            <a:pPr marL="639762" indent="-457200">
              <a:buFont typeface="+mj-lt"/>
              <a:buAutoNum type="arabicParenR" startAt="3"/>
            </a:pPr>
            <a:r>
              <a:rPr lang="en-GB" dirty="0"/>
              <a:t>Decisional systems based on the codification of a series of rules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81BC3F1-027B-B9DD-F28B-04BCB5E0E9A3}"/>
              </a:ext>
            </a:extLst>
          </p:cNvPr>
          <p:cNvSpPr/>
          <p:nvPr/>
        </p:nvSpPr>
        <p:spPr>
          <a:xfrm>
            <a:off x="11475581" y="3699954"/>
            <a:ext cx="3569616" cy="2391244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DD05BE-5361-FACE-0208-7100A0420B9A}"/>
              </a:ext>
            </a:extLst>
          </p:cNvPr>
          <p:cNvSpPr/>
          <p:nvPr/>
        </p:nvSpPr>
        <p:spPr>
          <a:xfrm rot="20237289">
            <a:off x="11205873" y="4354907"/>
            <a:ext cx="1344007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622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7" grpId="0"/>
      <p:bldP spid="18" grpId="0" uiExpand="1" build="p"/>
      <p:bldP spid="19" grpId="0" animBg="1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48EC19-E98D-652D-D640-71307B07C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85" y="178978"/>
            <a:ext cx="9174790" cy="3102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5046A-F103-FBBC-3F94-959729748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942" y="2571443"/>
            <a:ext cx="6281057" cy="3543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1B48C-C578-CF83-4636-85A34FDB8AA2}"/>
              </a:ext>
            </a:extLst>
          </p:cNvPr>
          <p:cNvSpPr txBox="1"/>
          <p:nvPr/>
        </p:nvSpPr>
        <p:spPr>
          <a:xfrm>
            <a:off x="215285" y="3429000"/>
            <a:ext cx="5510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Grandi </a:t>
            </a:r>
            <a:r>
              <a:rPr lang="it-IT" b="1" dirty="0" err="1"/>
              <a:t>necessita’</a:t>
            </a:r>
            <a:r>
              <a:rPr lang="it-IT" b="1" dirty="0"/>
              <a:t> di dati: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1 singolo paziente con analisi genomica + immagini strumentali &gt;&gt; 1 TB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5"/>
                </a:solidFill>
              </a:rPr>
              <a:t>Come gestire 1 milione di pazienti? (1 </a:t>
            </a:r>
            <a:r>
              <a:rPr lang="it-IT" dirty="0" err="1">
                <a:solidFill>
                  <a:schemeClr val="accent5"/>
                </a:solidFill>
              </a:rPr>
              <a:t>ExaByte</a:t>
            </a:r>
            <a:r>
              <a:rPr lang="it-IT" dirty="0">
                <a:solidFill>
                  <a:schemeClr val="accent5"/>
                </a:solidFill>
              </a:rPr>
              <a:t>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Tecniche di analisi basate su intelligenza artificiale necessitano di GPU moderne … in teoria in ogni ospedale / postazione di esame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28044-075D-4147-F844-E1BA180CB2BE}"/>
              </a:ext>
            </a:extLst>
          </p:cNvPr>
          <p:cNvSpPr txBox="1"/>
          <p:nvPr/>
        </p:nvSpPr>
        <p:spPr>
          <a:xfrm>
            <a:off x="9390075" y="97938"/>
            <a:ext cx="28019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4"/>
                </a:solidFill>
              </a:rPr>
              <a:t>GDPR!</a:t>
            </a:r>
          </a:p>
          <a:p>
            <a:r>
              <a:rPr lang="it-IT" dirty="0">
                <a:solidFill>
                  <a:schemeClr val="accent4"/>
                </a:solidFill>
              </a:rPr>
              <a:t>Bisogna essere in grado di monitorare / certificare accessi; sapere sempre dove siano le eventuali copie del dato e risalire a chiunque vi abbia accesso</a:t>
            </a:r>
          </a:p>
        </p:txBody>
      </p:sp>
    </p:spTree>
    <p:extLst>
      <p:ext uri="{BB962C8B-B14F-4D97-AF65-F5344CB8AC3E}">
        <p14:creationId xmlns:p14="http://schemas.microsoft.com/office/powerpoint/2010/main" val="2969322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236B9-D909-B2AD-1CB4-9ABD33AF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Quindi, che facciamo?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FC012-69AA-6972-C3E3-8F7008B0E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08" y="2015732"/>
            <a:ext cx="10769846" cy="3933806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L’INFN per effettuare le sue </a:t>
            </a:r>
            <a:r>
              <a:rPr lang="it-IT" dirty="0" err="1"/>
              <a:t>attivita’</a:t>
            </a:r>
            <a:r>
              <a:rPr lang="it-IT" dirty="0"/>
              <a:t> istituzionali, ha bisogno di 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Tanto calcolo (milioni di cores, EB di dati, …)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Tipi diversi di calcolo (LHC: tanti computers; i teorici: supercomputers; la fisica medica: sistemi sicuri e certificati; …)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Tools avanzati (per la gestione, per la parte sensibile, …)</a:t>
            </a:r>
          </a:p>
          <a:p>
            <a:r>
              <a:rPr lang="it-IT" dirty="0"/>
              <a:t>Come li metto a disposizione degli utenti?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>
                <a:solidFill>
                  <a:schemeClr val="accent5"/>
                </a:solidFill>
              </a:rPr>
              <a:t>Compro tempo macchina da Amazon, Google, …</a:t>
            </a:r>
          </a:p>
          <a:p>
            <a:pPr marL="1257300" lvl="2" indent="-342900">
              <a:buFont typeface="+mj-lt"/>
              <a:buAutoNum type="arabicPeriod"/>
            </a:pPr>
            <a:r>
              <a:rPr lang="it-IT" dirty="0"/>
              <a:t>Ma quindi i dati di LHC li ha Amazon. Che succede se fallisce / aumenta i prezzi di 10x?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>
                <a:solidFill>
                  <a:schemeClr val="accent5"/>
                </a:solidFill>
              </a:rPr>
              <a:t>Faccio un enorme centro di calcolo e ci metto tutto (tutti i soldi e tutto il </a:t>
            </a:r>
            <a:r>
              <a:rPr lang="it-IT" dirty="0" err="1">
                <a:solidFill>
                  <a:schemeClr val="accent5"/>
                </a:solidFill>
              </a:rPr>
              <a:t>personpower</a:t>
            </a:r>
            <a:r>
              <a:rPr lang="it-IT" dirty="0">
                <a:solidFill>
                  <a:schemeClr val="accent5"/>
                </a:solidFill>
              </a:rPr>
              <a:t>)</a:t>
            </a:r>
          </a:p>
          <a:p>
            <a:pPr marL="1257300" lvl="2" indent="-342900">
              <a:buFont typeface="+mj-lt"/>
              <a:buAutoNum type="arabicPeriod"/>
            </a:pPr>
            <a:r>
              <a:rPr lang="it-IT" dirty="0"/>
              <a:t>Tutti i tecnologi del calcolo in un unico posto, single point of </a:t>
            </a:r>
            <a:r>
              <a:rPr lang="it-IT" dirty="0" err="1"/>
              <a:t>failure</a:t>
            </a:r>
            <a:endParaRPr lang="it-IT" dirty="0"/>
          </a:p>
          <a:p>
            <a:pPr marL="800100" lvl="1" indent="-342900">
              <a:buFont typeface="+mj-lt"/>
              <a:buAutoNum type="arabicPeriod"/>
            </a:pPr>
            <a:r>
              <a:rPr lang="it-IT" dirty="0">
                <a:solidFill>
                  <a:schemeClr val="accent5"/>
                </a:solidFill>
              </a:rPr>
              <a:t>Seguo l’approccio INFN di «Istituto Distribuito» e preparo una infrastruttura di calcolo distribuito</a:t>
            </a:r>
          </a:p>
          <a:p>
            <a:pPr marL="1257300" lvl="2" indent="-342900">
              <a:buFont typeface="+mj-lt"/>
              <a:buAutoNum type="arabicPeriod"/>
            </a:pPr>
            <a:r>
              <a:rPr lang="it-IT" dirty="0"/>
              <a:t>«E’ difficile, ma noi ci proviamo …»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478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83BDA-CC92-FB07-E7E4-5766C2898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20158" cy="1049235"/>
          </a:xfrm>
        </p:spPr>
        <p:txBody>
          <a:bodyPr/>
          <a:lstStyle/>
          <a:p>
            <a:r>
              <a:rPr lang="it-IT" dirty="0"/>
              <a:t>Quanto costa la soluzione «Amazon»?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C42BE-3995-79D2-74FE-F19877771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8316" y="2536372"/>
            <a:ext cx="4940136" cy="3396342"/>
          </a:xfrm>
        </p:spPr>
        <p:txBody>
          <a:bodyPr>
            <a:normAutofit/>
          </a:bodyPr>
          <a:lstStyle/>
          <a:p>
            <a:r>
              <a:rPr lang="it-IT" b="1" dirty="0" err="1">
                <a:hlinkClick r:id="rId2"/>
              </a:rPr>
              <a:t>Exec</a:t>
            </a:r>
            <a:r>
              <a:rPr lang="it-IT" b="1" dirty="0">
                <a:hlinkClick r:id="rId2"/>
              </a:rPr>
              <a:t> </a:t>
            </a:r>
            <a:r>
              <a:rPr lang="it-IT" b="1" dirty="0" err="1">
                <a:hlinkClick r:id="rId2"/>
              </a:rPr>
              <a:t>Summary</a:t>
            </a:r>
            <a:r>
              <a:rPr lang="it-IT" b="1" dirty="0">
                <a:hlinkClick r:id="rId2"/>
              </a:rPr>
              <a:t>:</a:t>
            </a:r>
            <a:endParaRPr lang="it-IT" b="1" dirty="0"/>
          </a:p>
          <a:p>
            <a:pPr lvl="1"/>
            <a:r>
              <a:rPr lang="it-IT" dirty="0"/>
              <a:t>Calcolo HPC: Amazon </a:t>
            </a:r>
            <a:r>
              <a:rPr lang="it-IT" dirty="0" err="1"/>
              <a:t>e’</a:t>
            </a:r>
            <a:r>
              <a:rPr lang="it-IT" dirty="0"/>
              <a:t> 4x </a:t>
            </a:r>
            <a:r>
              <a:rPr lang="it-IT" dirty="0" err="1"/>
              <a:t>piu’</a:t>
            </a:r>
            <a:r>
              <a:rPr lang="it-IT" dirty="0"/>
              <a:t> costose che l’uso di risorse proprie (includendo personale, consumi, …)</a:t>
            </a:r>
          </a:p>
          <a:p>
            <a:pPr lvl="1"/>
            <a:r>
              <a:rPr lang="it-IT" dirty="0"/>
              <a:t>Calcolo standard («LHC»): Amazon </a:t>
            </a:r>
            <a:r>
              <a:rPr lang="it-IT" dirty="0" err="1"/>
              <a:t>e’</a:t>
            </a:r>
            <a:r>
              <a:rPr lang="it-IT" dirty="0"/>
              <a:t> 6x </a:t>
            </a:r>
            <a:r>
              <a:rPr lang="it-IT" dirty="0" err="1"/>
              <a:t>piu’</a:t>
            </a:r>
            <a:r>
              <a:rPr lang="it-IT" dirty="0"/>
              <a:t> caro</a:t>
            </a:r>
          </a:p>
          <a:p>
            <a:pPr lvl="1"/>
            <a:r>
              <a:rPr lang="it-IT" dirty="0"/>
              <a:t>Storage: Amazon </a:t>
            </a:r>
            <a:r>
              <a:rPr lang="it-IT" dirty="0" err="1"/>
              <a:t>e’</a:t>
            </a:r>
            <a:r>
              <a:rPr lang="it-IT" dirty="0"/>
              <a:t> 6x </a:t>
            </a:r>
            <a:r>
              <a:rPr lang="it-IT" dirty="0" err="1"/>
              <a:t>piu’</a:t>
            </a:r>
            <a:r>
              <a:rPr lang="it-IT" dirty="0"/>
              <a:t> costoso</a:t>
            </a:r>
          </a:p>
          <a:p>
            <a:pPr lvl="2"/>
            <a:r>
              <a:rPr lang="it-IT" dirty="0"/>
              <a:t>Senza citare il problema della </a:t>
            </a:r>
            <a:r>
              <a:rPr lang="it-IT" dirty="0" err="1"/>
              <a:t>proprieta’</a:t>
            </a:r>
            <a:r>
              <a:rPr lang="it-IT" dirty="0"/>
              <a:t> dei dati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C83B4-6893-0573-4BBA-C4616645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010" y="0"/>
            <a:ext cx="4501738" cy="2585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31779D-E5C2-7732-7D9C-2E54BFC1F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0829"/>
            <a:ext cx="7027590" cy="3396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0CD462-8829-A8DA-11F9-041CEAB4F3ED}"/>
              </a:ext>
            </a:extLst>
          </p:cNvPr>
          <p:cNvSpPr txBox="1"/>
          <p:nvPr/>
        </p:nvSpPr>
        <p:spPr>
          <a:xfrm>
            <a:off x="2525486" y="5409494"/>
            <a:ext cx="3734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NON-SI-PUO’-FARE!</a:t>
            </a:r>
          </a:p>
        </p:txBody>
      </p:sp>
    </p:spTree>
    <p:extLst>
      <p:ext uri="{BB962C8B-B14F-4D97-AF65-F5344CB8AC3E}">
        <p14:creationId xmlns:p14="http://schemas.microsoft.com/office/powerpoint/2010/main" val="419615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7039-A85F-193E-3AE8-7FA195F2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11" y="140491"/>
            <a:ext cx="9520158" cy="1049235"/>
          </a:xfrm>
        </p:spPr>
        <p:txBody>
          <a:bodyPr/>
          <a:lstStyle/>
          <a:p>
            <a:r>
              <a:rPr lang="it-IT" dirty="0"/>
              <a:t>Il calcolo distribuito, e il </a:t>
            </a:r>
            <a:r>
              <a:rPr lang="it-IT" dirty="0" err="1"/>
              <a:t>datalake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45C4A-4097-6E34-7E09-6ADBF787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56" y="1189726"/>
            <a:ext cx="6484977" cy="3450613"/>
          </a:xfrm>
        </p:spPr>
        <p:txBody>
          <a:bodyPr/>
          <a:lstStyle/>
          <a:p>
            <a:r>
              <a:rPr lang="it-IT" dirty="0"/>
              <a:t>Escludendo la soluzione «tutto in un solo posto», rimane solo l’opzione del calcolo distribuito</a:t>
            </a:r>
          </a:p>
          <a:p>
            <a:r>
              <a:rPr lang="it-IT" dirty="0"/>
              <a:t>Questa decisione a livello italiano </a:t>
            </a:r>
            <a:r>
              <a:rPr lang="it-IT" dirty="0" err="1"/>
              <a:t>e’</a:t>
            </a:r>
            <a:r>
              <a:rPr lang="it-IT" dirty="0"/>
              <a:t> esattamente quella scelta a livello + ampio: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Il calcolo LHC si effettua su ~ 200 siti sparsi nel mondo</a:t>
            </a:r>
          </a:p>
        </p:txBody>
      </p:sp>
      <p:pic>
        <p:nvPicPr>
          <p:cNvPr id="2052" name="Picture 4" descr="7: WLCG Data Transfers [43] | Download Scientific Diagram">
            <a:extLst>
              <a:ext uri="{FF2B5EF4-FFF2-40B4-BE49-F238E27FC236}">
                <a16:creationId xmlns:a16="http://schemas.microsoft.com/office/drawing/2014/main" id="{AB6FC047-1F9D-7BE3-897F-02E0F47D6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2352"/>
            <a:ext cx="5255210" cy="299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80;p7">
            <a:extLst>
              <a:ext uri="{FF2B5EF4-FFF2-40B4-BE49-F238E27FC236}">
                <a16:creationId xmlns:a16="http://schemas.microsoft.com/office/drawing/2014/main" id="{25DD9D3B-60E5-318F-80CA-8783DE8163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0289" y="-35320"/>
            <a:ext cx="4952554" cy="584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FP Scientific Computing">
            <a:extLst>
              <a:ext uri="{FF2B5EF4-FFF2-40B4-BE49-F238E27FC236}">
                <a16:creationId xmlns:a16="http://schemas.microsoft.com/office/drawing/2014/main" id="{B1B7015A-BDC8-25BB-8E3B-96B76AD0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72" y="4972321"/>
            <a:ext cx="4372439" cy="167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953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CA7EA-07A3-F25F-8C8F-7A7F9D80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intendiamo per calcolo distribuito?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03D71-6637-7E0F-A685-0443A7D92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6" y="2015732"/>
            <a:ext cx="8807866" cy="3450613"/>
          </a:xfrm>
        </p:spPr>
        <p:txBody>
          <a:bodyPr/>
          <a:lstStyle/>
          <a:p>
            <a:r>
              <a:rPr lang="it-IT" dirty="0"/>
              <a:t>Il concetto (accademico) di GRID </a:t>
            </a:r>
            <a:r>
              <a:rPr lang="it-IT" dirty="0" err="1"/>
              <a:t>e’</a:t>
            </a:r>
            <a:r>
              <a:rPr lang="it-IT" dirty="0"/>
              <a:t> degli anni 90</a:t>
            </a:r>
          </a:p>
          <a:p>
            <a:r>
              <a:rPr lang="it-IT" dirty="0"/>
              <a:t>La prima implementazione «a scala» </a:t>
            </a:r>
            <a:r>
              <a:rPr lang="it-IT" dirty="0" err="1"/>
              <a:t>e’</a:t>
            </a:r>
            <a:r>
              <a:rPr lang="it-IT" dirty="0"/>
              <a:t> stata </a:t>
            </a:r>
            <a:r>
              <a:rPr lang="it-IT" dirty="0" err="1"/>
              <a:t>pero’</a:t>
            </a:r>
            <a:r>
              <a:rPr lang="it-IT" dirty="0"/>
              <a:t> quella delle Alte Energie, appunto per LHC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32CC2-8592-D455-28F0-FEDB0A63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032" y="804519"/>
            <a:ext cx="2855802" cy="3584127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B8536C8-26A8-11FF-D22F-82F8CD44A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388646"/>
            <a:ext cx="7315200" cy="19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SzPct val="60000"/>
              <a:buFont typeface="Monotype Sorts" charset="0"/>
              <a:buNone/>
            </a:pPr>
            <a:r>
              <a:rPr lang="ja-JP" altLang="en-US" sz="2200" i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200" i="1" dirty="0">
                <a:solidFill>
                  <a:schemeClr val="accent2"/>
                </a:solidFill>
                <a:latin typeface="Verdana" charset="0"/>
              </a:rPr>
              <a:t>When the network is as fast as the computer's </a:t>
            </a:r>
            <a:br>
              <a:rPr lang="en-US" sz="2200" i="1" dirty="0">
                <a:solidFill>
                  <a:schemeClr val="accent2"/>
                </a:solidFill>
                <a:latin typeface="Verdana" charset="0"/>
              </a:rPr>
            </a:br>
            <a:r>
              <a:rPr lang="en-US" sz="2200" i="1" dirty="0">
                <a:solidFill>
                  <a:schemeClr val="accent2"/>
                </a:solidFill>
                <a:latin typeface="Verdana" charset="0"/>
              </a:rPr>
              <a:t>  internal links, the machine disintegrates across </a:t>
            </a:r>
            <a:br>
              <a:rPr lang="en-US" sz="2200" i="1" dirty="0">
                <a:solidFill>
                  <a:schemeClr val="accent2"/>
                </a:solidFill>
                <a:latin typeface="Verdana" charset="0"/>
              </a:rPr>
            </a:br>
            <a:r>
              <a:rPr lang="en-US" sz="2200" i="1" dirty="0">
                <a:solidFill>
                  <a:schemeClr val="accent2"/>
                </a:solidFill>
                <a:latin typeface="Verdana" charset="0"/>
              </a:rPr>
              <a:t>  the net into a set of special purpose appliances</a:t>
            </a:r>
            <a:r>
              <a:rPr lang="ja-JP" altLang="en-US" sz="2200">
                <a:solidFill>
                  <a:schemeClr val="accent2"/>
                </a:solidFill>
                <a:latin typeface="Arial"/>
              </a:rPr>
              <a:t>”</a:t>
            </a:r>
            <a:r>
              <a:rPr lang="en-US" sz="2200" dirty="0">
                <a:solidFill>
                  <a:schemeClr val="accent2"/>
                </a:solidFill>
                <a:latin typeface="Verdana" charset="0"/>
              </a:rPr>
              <a:t> </a:t>
            </a:r>
            <a:br>
              <a:rPr lang="en-US" sz="2200" dirty="0">
                <a:solidFill>
                  <a:schemeClr val="accent2"/>
                </a:solidFill>
                <a:latin typeface="Verdana" charset="0"/>
              </a:rPr>
            </a:br>
            <a:r>
              <a:rPr lang="en-US" sz="2200" dirty="0">
                <a:solidFill>
                  <a:schemeClr val="accent2"/>
                </a:solidFill>
                <a:latin typeface="Verdana" charset="0"/>
              </a:rPr>
              <a:t>  (George Gilder)</a:t>
            </a:r>
            <a:r>
              <a:rPr lang="en-GB" sz="2600" dirty="0">
                <a:solidFill>
                  <a:schemeClr val="accent2"/>
                </a:solidFill>
                <a:latin typeface="Verdana" charset="0"/>
              </a:rPr>
              <a:t> 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B586C-DC63-EE2D-D742-3D5AD89F9A73}"/>
              </a:ext>
            </a:extLst>
          </p:cNvPr>
          <p:cNvSpPr txBox="1"/>
          <p:nvPr/>
        </p:nvSpPr>
        <p:spPr>
          <a:xfrm rot="20606041">
            <a:off x="6202111" y="4065308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geographical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C606DE-ADCD-338E-CE73-28E1415D94B3}"/>
              </a:ext>
            </a:extLst>
          </p:cNvPr>
          <p:cNvCxnSpPr>
            <a:cxnSpLocks/>
          </p:cNvCxnSpPr>
          <p:nvPr/>
        </p:nvCxnSpPr>
        <p:spPr>
          <a:xfrm>
            <a:off x="6674456" y="4388646"/>
            <a:ext cx="0" cy="346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05F53C-1873-A436-7A10-29FA1DF678C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674457" y="4366697"/>
            <a:ext cx="220106" cy="368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GEE Portal: Enabling Grids for E-sciencE">
            <a:extLst>
              <a:ext uri="{FF2B5EF4-FFF2-40B4-BE49-F238E27FC236}">
                <a16:creationId xmlns:a16="http://schemas.microsoft.com/office/drawing/2014/main" id="{EAE2B03A-69D7-724A-3AB4-E196B9A6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6" y="3449148"/>
            <a:ext cx="1348989" cy="7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twork bandwidth from CERN to other testbed sites. Data taken from... |  Download Scientific Diagram">
            <a:extLst>
              <a:ext uri="{FF2B5EF4-FFF2-40B4-BE49-F238E27FC236}">
                <a16:creationId xmlns:a16="http://schemas.microsoft.com/office/drawing/2014/main" id="{CD03976D-3CB7-4347-82A1-F2A7D4A8F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1" y="4404164"/>
            <a:ext cx="2199079" cy="117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idPP · GitHub">
            <a:extLst>
              <a:ext uri="{FF2B5EF4-FFF2-40B4-BE49-F238E27FC236}">
                <a16:creationId xmlns:a16="http://schemas.microsoft.com/office/drawing/2014/main" id="{630CF681-B1F2-2A6E-B622-D47E27250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11" y="3298196"/>
            <a:ext cx="1177155" cy="117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SG | A national, distributed computing partnership for data-intensive  research">
            <a:extLst>
              <a:ext uri="{FF2B5EF4-FFF2-40B4-BE49-F238E27FC236}">
                <a16:creationId xmlns:a16="http://schemas.microsoft.com/office/drawing/2014/main" id="{7056B5FD-2501-71C2-267B-E4CA660C4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53" y="4718746"/>
            <a:ext cx="1752593" cy="116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LCG - EGI">
            <a:extLst>
              <a:ext uri="{FF2B5EF4-FFF2-40B4-BE49-F238E27FC236}">
                <a16:creationId xmlns:a16="http://schemas.microsoft.com/office/drawing/2014/main" id="{A1E060E2-56FD-AD02-1312-909D982B9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10" y="3017630"/>
            <a:ext cx="2216790" cy="14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778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380E-C6A8-C0E9-7051-F77E0E33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445" y="342420"/>
            <a:ext cx="9520158" cy="1049235"/>
          </a:xfrm>
        </p:spPr>
        <p:txBody>
          <a:bodyPr/>
          <a:lstStyle/>
          <a:p>
            <a:r>
              <a:rPr lang="it-IT" dirty="0"/>
              <a:t>Cosa vorremmo?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CC2E3-CDF4-0195-1E26-DDC723AC1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44" y="2238098"/>
            <a:ext cx="3630940" cy="3450613"/>
          </a:xfrm>
        </p:spPr>
        <p:txBody>
          <a:bodyPr/>
          <a:lstStyle/>
          <a:p>
            <a:r>
              <a:rPr lang="it-IT" dirty="0"/>
              <a:t>Vecchio disegno di «</a:t>
            </a:r>
            <a:r>
              <a:rPr lang="it-IT" dirty="0" err="1"/>
              <a:t>pubblicita</a:t>
            </a:r>
            <a:r>
              <a:rPr lang="it-IT" dirty="0"/>
              <a:t>’» per la GRID: 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Separazione completa fra livello utente e livello infrastruttura</a:t>
            </a:r>
          </a:p>
          <a:p>
            <a:pPr lvl="1"/>
            <a:r>
              <a:rPr lang="it-IT" dirty="0" err="1">
                <a:solidFill>
                  <a:schemeClr val="accent5"/>
                </a:solidFill>
              </a:rPr>
              <a:t>Hint</a:t>
            </a:r>
            <a:r>
              <a:rPr lang="it-IT" dirty="0">
                <a:solidFill>
                  <a:schemeClr val="accent5"/>
                </a:solidFill>
              </a:rPr>
              <a:t> al «</a:t>
            </a:r>
            <a:r>
              <a:rPr lang="it-IT" dirty="0" err="1">
                <a:solidFill>
                  <a:schemeClr val="accent5"/>
                </a:solidFill>
              </a:rPr>
              <a:t>pay</a:t>
            </a:r>
            <a:r>
              <a:rPr lang="it-IT" dirty="0">
                <a:solidFill>
                  <a:schemeClr val="accent5"/>
                </a:solidFill>
              </a:rPr>
              <a:t> per use» dal parallelo con la rete elettrica</a:t>
            </a:r>
          </a:p>
          <a:p>
            <a:pPr lvl="1"/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45AC0-26D3-EA24-50CF-8A6E4BA7D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444" y="1391655"/>
            <a:ext cx="72363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71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E18EC-E250-7E52-96CB-5E2161E26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GRID </a:t>
            </a:r>
            <a:r>
              <a:rPr lang="it-IT" dirty="0" err="1"/>
              <a:t>e’</a:t>
            </a:r>
            <a:r>
              <a:rPr lang="it-IT" dirty="0"/>
              <a:t> stata un primo passo in questa direzione, ma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5658-2CFD-0D72-1C6D-FBDDC10CC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Alla fine, troppo </a:t>
            </a:r>
            <a:r>
              <a:rPr lang="it-IT" dirty="0" err="1"/>
              <a:t>focused</a:t>
            </a:r>
            <a:r>
              <a:rPr lang="it-IT" dirty="0"/>
              <a:t> sulle </a:t>
            </a:r>
            <a:r>
              <a:rPr lang="it-IT" dirty="0" err="1"/>
              <a:t>necessita’</a:t>
            </a:r>
            <a:r>
              <a:rPr lang="it-IT" dirty="0"/>
              <a:t> del singolo dominio («LHC rules»)</a:t>
            </a:r>
          </a:p>
          <a:p>
            <a:r>
              <a:rPr lang="it-IT" dirty="0">
                <a:solidFill>
                  <a:schemeClr val="accent5"/>
                </a:solidFill>
              </a:rPr>
              <a:t>Basata su risorse stabili (i ns centri di calcolo); questo </a:t>
            </a:r>
            <a:r>
              <a:rPr lang="it-IT" dirty="0" err="1">
                <a:solidFill>
                  <a:schemeClr val="accent5"/>
                </a:solidFill>
              </a:rPr>
              <a:t>e’</a:t>
            </a:r>
            <a:r>
              <a:rPr lang="it-IT" dirty="0">
                <a:solidFill>
                  <a:schemeClr val="accent5"/>
                </a:solidFill>
              </a:rPr>
              <a:t> ok ma il mondo </a:t>
            </a:r>
            <a:r>
              <a:rPr lang="it-IT" dirty="0" err="1">
                <a:solidFill>
                  <a:schemeClr val="accent5"/>
                </a:solidFill>
              </a:rPr>
              <a:t>e’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piu’</a:t>
            </a:r>
            <a:r>
              <a:rPr lang="it-IT" dirty="0">
                <a:solidFill>
                  <a:schemeClr val="accent5"/>
                </a:solidFill>
              </a:rPr>
              <a:t> dinamico</a:t>
            </a:r>
          </a:p>
          <a:p>
            <a:r>
              <a:rPr lang="it-IT" dirty="0"/>
              <a:t>Necessita di supporto locale nei siti (installare servizi di esperimento, fare debug, …)</a:t>
            </a:r>
          </a:p>
          <a:p>
            <a:r>
              <a:rPr lang="it-IT" dirty="0">
                <a:solidFill>
                  <a:schemeClr val="accent5"/>
                </a:solidFill>
              </a:rPr>
              <a:t>Non aperta verso l’esterno (cloud e cloud commerciali, centri HPC, calcolo opportunistico)</a:t>
            </a:r>
          </a:p>
          <a:p>
            <a:r>
              <a:rPr lang="it-IT" dirty="0"/>
              <a:t>Non facile inserire risorse eterogenee (altre architetture, GPU, FPGA, …)</a:t>
            </a:r>
          </a:p>
          <a:p>
            <a:r>
              <a:rPr lang="it-IT" dirty="0" err="1">
                <a:solidFill>
                  <a:schemeClr val="accent5"/>
                </a:solidFill>
              </a:rPr>
              <a:t>Necessita’</a:t>
            </a:r>
            <a:r>
              <a:rPr lang="it-IT" dirty="0">
                <a:solidFill>
                  <a:schemeClr val="accent5"/>
                </a:solidFill>
              </a:rPr>
              <a:t> di un bilanciamento «ad hoc» fra le risorse storage e processing nei vari siti (la rete geografica costa / costava troppo)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6175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29BB-0151-13BD-3AB5-E01FEFE1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Evoluzioni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974E8-44A9-9321-077D-8E389A8D8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14" y="2039483"/>
            <a:ext cx="5566618" cy="3450613"/>
          </a:xfrm>
        </p:spPr>
        <p:txBody>
          <a:bodyPr/>
          <a:lstStyle/>
          <a:p>
            <a:r>
              <a:rPr lang="it-IT" dirty="0"/>
              <a:t>«cloud rules»: la cloud rimuove una buona fetta dei problemi precedenti, e in particolare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L’utente installa i servizi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Maggiore </a:t>
            </a:r>
            <a:r>
              <a:rPr lang="it-IT" dirty="0" err="1">
                <a:solidFill>
                  <a:schemeClr val="accent5"/>
                </a:solidFill>
              </a:rPr>
              <a:t>facilita’</a:t>
            </a:r>
            <a:r>
              <a:rPr lang="it-IT" dirty="0">
                <a:solidFill>
                  <a:schemeClr val="accent5"/>
                </a:solidFill>
              </a:rPr>
              <a:t> di inserire risorse diverse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Risorse non stabili nel tempo (espansioni elastiche, calcolo opportunistico)</a:t>
            </a:r>
          </a:p>
          <a:p>
            <a:r>
              <a:rPr lang="it-IT" b="1" dirty="0"/>
              <a:t>Vari talks su </a:t>
            </a:r>
            <a:r>
              <a:rPr lang="it-IT" b="1" dirty="0" err="1"/>
              <a:t>INFNCloud</a:t>
            </a:r>
            <a:r>
              <a:rPr lang="it-IT" b="1" dirty="0"/>
              <a:t> questa settimana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6DD6B3-5A9D-6903-FD8D-98AA86564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424" y="296883"/>
            <a:ext cx="5599140" cy="5508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E59F2-B0D7-FE9D-674F-6824B5DCE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64" y="0"/>
            <a:ext cx="6206836" cy="61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9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D1AF9-9C92-A580-8856-37CF2D11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struttura verso cui il calcolo HEP tende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6D0E3-E7F3-4ED7-4EAB-B9897B8C3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34485"/>
            <a:ext cx="5831834" cy="3450613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Il «</a:t>
            </a:r>
            <a:r>
              <a:rPr lang="it-IT" dirty="0" err="1"/>
              <a:t>datalake</a:t>
            </a:r>
            <a:r>
              <a:rPr lang="it-IT" dirty="0"/>
              <a:t>» </a:t>
            </a:r>
            <a:r>
              <a:rPr lang="it-IT" dirty="0" err="1"/>
              <a:t>e’</a:t>
            </a:r>
            <a:r>
              <a:rPr lang="it-IT" dirty="0"/>
              <a:t> stato proposto per la prima volta nel 2014 (probabilmente, progetto EU Zephyr)</a:t>
            </a:r>
          </a:p>
          <a:p>
            <a:r>
              <a:rPr lang="it-IT" dirty="0"/>
              <a:t>Idea: abbassare il costo del calcolo scientifico usando 2 direttrici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Permettere l’uso di risorse temporanee / opportunistiche / commerciali, anche per poco tempo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Diminuire il costo dello storage dati diminuendo la necessita di spargere copie multiple di files in giro per il mondo</a:t>
            </a:r>
          </a:p>
          <a:p>
            <a:r>
              <a:rPr lang="it-IT" dirty="0"/>
              <a:t>Come: 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Disaccoppiando lo storage dal processing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Usando il processing come una risorsa «volatile»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Basandosi sulla rete come colla</a:t>
            </a:r>
          </a:p>
        </p:txBody>
      </p:sp>
      <p:pic>
        <p:nvPicPr>
          <p:cNvPr id="5" name="Google Shape;219;p25">
            <a:extLst>
              <a:ext uri="{FF2B5EF4-FFF2-40B4-BE49-F238E27FC236}">
                <a16:creationId xmlns:a16="http://schemas.microsoft.com/office/drawing/2014/main" id="{8B514518-00FE-3FF4-09A9-6617EE1193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29636" y="2256029"/>
            <a:ext cx="5265675" cy="27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30;p25">
            <a:extLst>
              <a:ext uri="{FF2B5EF4-FFF2-40B4-BE49-F238E27FC236}">
                <a16:creationId xmlns:a16="http://schemas.microsoft.com/office/drawing/2014/main" id="{9FA51F79-FCA0-799F-8CDE-22C6C0E79DD6}"/>
              </a:ext>
            </a:extLst>
          </p:cNvPr>
          <p:cNvSpPr/>
          <p:nvPr/>
        </p:nvSpPr>
        <p:spPr>
          <a:xfrm>
            <a:off x="7038264" y="2548454"/>
            <a:ext cx="838950" cy="550825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Lake Node 1</a:t>
            </a:r>
            <a:endParaRPr sz="1400" dirty="0"/>
          </a:p>
        </p:txBody>
      </p:sp>
      <p:sp>
        <p:nvSpPr>
          <p:cNvPr id="10" name="Google Shape;231;p25">
            <a:extLst>
              <a:ext uri="{FF2B5EF4-FFF2-40B4-BE49-F238E27FC236}">
                <a16:creationId xmlns:a16="http://schemas.microsoft.com/office/drawing/2014/main" id="{6BFC5D4C-B5BB-CED4-DC48-0801D5DCFBF3}"/>
              </a:ext>
            </a:extLst>
          </p:cNvPr>
          <p:cNvSpPr/>
          <p:nvPr/>
        </p:nvSpPr>
        <p:spPr>
          <a:xfrm>
            <a:off x="7038264" y="3786129"/>
            <a:ext cx="838950" cy="550825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Lake Node 2</a:t>
            </a:r>
            <a:endParaRPr sz="1400" dirty="0"/>
          </a:p>
        </p:txBody>
      </p:sp>
      <p:sp>
        <p:nvSpPr>
          <p:cNvPr id="11" name="Google Shape;232;p25">
            <a:extLst>
              <a:ext uri="{FF2B5EF4-FFF2-40B4-BE49-F238E27FC236}">
                <a16:creationId xmlns:a16="http://schemas.microsoft.com/office/drawing/2014/main" id="{3213BC15-5F77-5D1B-17B5-A0289A6A4C34}"/>
              </a:ext>
            </a:extLst>
          </p:cNvPr>
          <p:cNvSpPr/>
          <p:nvPr/>
        </p:nvSpPr>
        <p:spPr>
          <a:xfrm>
            <a:off x="9469514" y="2497854"/>
            <a:ext cx="838950" cy="550825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Lake Node 3</a:t>
            </a:r>
            <a:endParaRPr sz="1400" dirty="0"/>
          </a:p>
        </p:txBody>
      </p:sp>
      <p:sp>
        <p:nvSpPr>
          <p:cNvPr id="12" name="Google Shape;233;p25">
            <a:extLst>
              <a:ext uri="{FF2B5EF4-FFF2-40B4-BE49-F238E27FC236}">
                <a16:creationId xmlns:a16="http://schemas.microsoft.com/office/drawing/2014/main" id="{A5BFC089-9877-1498-1E3E-93788CFF58BF}"/>
              </a:ext>
            </a:extLst>
          </p:cNvPr>
          <p:cNvSpPr/>
          <p:nvPr/>
        </p:nvSpPr>
        <p:spPr>
          <a:xfrm>
            <a:off x="7993489" y="2802704"/>
            <a:ext cx="12459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" name="Google Shape;234;p25">
            <a:extLst>
              <a:ext uri="{FF2B5EF4-FFF2-40B4-BE49-F238E27FC236}">
                <a16:creationId xmlns:a16="http://schemas.microsoft.com/office/drawing/2014/main" id="{9E675488-4B0F-0D0E-1AB7-DF0F528D8DBC}"/>
              </a:ext>
            </a:extLst>
          </p:cNvPr>
          <p:cNvSpPr/>
          <p:nvPr/>
        </p:nvSpPr>
        <p:spPr>
          <a:xfrm>
            <a:off x="8086564" y="3997942"/>
            <a:ext cx="12459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" name="Google Shape;235;p25">
            <a:extLst>
              <a:ext uri="{FF2B5EF4-FFF2-40B4-BE49-F238E27FC236}">
                <a16:creationId xmlns:a16="http://schemas.microsoft.com/office/drawing/2014/main" id="{AE9A6269-326A-1BD8-36E5-FFCEAAAB4D44}"/>
              </a:ext>
            </a:extLst>
          </p:cNvPr>
          <p:cNvSpPr/>
          <p:nvPr/>
        </p:nvSpPr>
        <p:spPr>
          <a:xfrm rot="-2467007">
            <a:off x="7971729" y="3400359"/>
            <a:ext cx="1403293" cy="12713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" name="Google Shape;236;p25">
            <a:extLst>
              <a:ext uri="{FF2B5EF4-FFF2-40B4-BE49-F238E27FC236}">
                <a16:creationId xmlns:a16="http://schemas.microsoft.com/office/drawing/2014/main" id="{BAAAFA7E-14FB-F4EB-1139-8D6078046583}"/>
              </a:ext>
            </a:extLst>
          </p:cNvPr>
          <p:cNvSpPr/>
          <p:nvPr/>
        </p:nvSpPr>
        <p:spPr>
          <a:xfrm rot="2159427">
            <a:off x="7971671" y="3400340"/>
            <a:ext cx="1403385" cy="12715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" name="Google Shape;238;p25">
            <a:extLst>
              <a:ext uri="{FF2B5EF4-FFF2-40B4-BE49-F238E27FC236}">
                <a16:creationId xmlns:a16="http://schemas.microsoft.com/office/drawing/2014/main" id="{6E8EEE64-1996-D12E-BB47-3BA2C8AF74D5}"/>
              </a:ext>
            </a:extLst>
          </p:cNvPr>
          <p:cNvSpPr/>
          <p:nvPr/>
        </p:nvSpPr>
        <p:spPr>
          <a:xfrm>
            <a:off x="9749589" y="4336954"/>
            <a:ext cx="864300" cy="644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CPU center</a:t>
            </a:r>
            <a:endParaRPr sz="1400" dirty="0"/>
          </a:p>
        </p:txBody>
      </p:sp>
      <p:sp>
        <p:nvSpPr>
          <p:cNvPr id="17" name="Google Shape;239;p25">
            <a:extLst>
              <a:ext uri="{FF2B5EF4-FFF2-40B4-BE49-F238E27FC236}">
                <a16:creationId xmlns:a16="http://schemas.microsoft.com/office/drawing/2014/main" id="{4A934397-B791-0DA9-CE3E-C30976A48AF7}"/>
              </a:ext>
            </a:extLst>
          </p:cNvPr>
          <p:cNvSpPr/>
          <p:nvPr/>
        </p:nvSpPr>
        <p:spPr>
          <a:xfrm>
            <a:off x="6270864" y="3179229"/>
            <a:ext cx="864300" cy="644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CPU center</a:t>
            </a:r>
            <a:endParaRPr sz="1400" dirty="0"/>
          </a:p>
        </p:txBody>
      </p:sp>
      <p:sp>
        <p:nvSpPr>
          <p:cNvPr id="18" name="Google Shape;240;p25">
            <a:extLst>
              <a:ext uri="{FF2B5EF4-FFF2-40B4-BE49-F238E27FC236}">
                <a16:creationId xmlns:a16="http://schemas.microsoft.com/office/drawing/2014/main" id="{C5166789-906D-CDCA-C88F-9A3A35C17ED0}"/>
              </a:ext>
            </a:extLst>
          </p:cNvPr>
          <p:cNvSpPr/>
          <p:nvPr/>
        </p:nvSpPr>
        <p:spPr>
          <a:xfrm>
            <a:off x="6491164" y="4420404"/>
            <a:ext cx="864300" cy="644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CPU center</a:t>
            </a:r>
            <a:endParaRPr sz="1400" dirty="0"/>
          </a:p>
        </p:txBody>
      </p:sp>
      <p:sp>
        <p:nvSpPr>
          <p:cNvPr id="19" name="Google Shape;241;p25">
            <a:extLst>
              <a:ext uri="{FF2B5EF4-FFF2-40B4-BE49-F238E27FC236}">
                <a16:creationId xmlns:a16="http://schemas.microsoft.com/office/drawing/2014/main" id="{84C9F5A0-993A-3D96-50BB-0E8D3B34B969}"/>
              </a:ext>
            </a:extLst>
          </p:cNvPr>
          <p:cNvSpPr/>
          <p:nvPr/>
        </p:nvSpPr>
        <p:spPr>
          <a:xfrm>
            <a:off x="10437389" y="2356029"/>
            <a:ext cx="864300" cy="644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CPU center</a:t>
            </a:r>
            <a:endParaRPr sz="1400" dirty="0"/>
          </a:p>
        </p:txBody>
      </p:sp>
      <p:sp>
        <p:nvSpPr>
          <p:cNvPr id="20" name="Google Shape;242;p25">
            <a:extLst>
              <a:ext uri="{FF2B5EF4-FFF2-40B4-BE49-F238E27FC236}">
                <a16:creationId xmlns:a16="http://schemas.microsoft.com/office/drawing/2014/main" id="{E8F5A8F4-EE36-2C15-77FB-41B295E8C084}"/>
              </a:ext>
            </a:extLst>
          </p:cNvPr>
          <p:cNvSpPr/>
          <p:nvPr/>
        </p:nvSpPr>
        <p:spPr>
          <a:xfrm rot="-1214998">
            <a:off x="6728109" y="3179375"/>
            <a:ext cx="473251" cy="5790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1" name="Google Shape;243;p25">
            <a:extLst>
              <a:ext uri="{FF2B5EF4-FFF2-40B4-BE49-F238E27FC236}">
                <a16:creationId xmlns:a16="http://schemas.microsoft.com/office/drawing/2014/main" id="{3DF0907F-9674-AA29-D7FC-23C9C657F51B}"/>
              </a:ext>
            </a:extLst>
          </p:cNvPr>
          <p:cNvSpPr/>
          <p:nvPr/>
        </p:nvSpPr>
        <p:spPr>
          <a:xfrm rot="-2075785">
            <a:off x="6918751" y="4339931"/>
            <a:ext cx="473413" cy="5800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" name="Google Shape;244;p25">
            <a:extLst>
              <a:ext uri="{FF2B5EF4-FFF2-40B4-BE49-F238E27FC236}">
                <a16:creationId xmlns:a16="http://schemas.microsoft.com/office/drawing/2014/main" id="{570E1E88-6A3E-D1FB-C324-3DAA63239FD0}"/>
              </a:ext>
            </a:extLst>
          </p:cNvPr>
          <p:cNvSpPr/>
          <p:nvPr/>
        </p:nvSpPr>
        <p:spPr>
          <a:xfrm rot="5400000">
            <a:off x="7118739" y="3386729"/>
            <a:ext cx="6780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" name="Google Shape;245;p25">
            <a:extLst>
              <a:ext uri="{FF2B5EF4-FFF2-40B4-BE49-F238E27FC236}">
                <a16:creationId xmlns:a16="http://schemas.microsoft.com/office/drawing/2014/main" id="{2DBC5E9E-6375-4B21-F23A-A4F14132913F}"/>
              </a:ext>
            </a:extLst>
          </p:cNvPr>
          <p:cNvSpPr/>
          <p:nvPr/>
        </p:nvSpPr>
        <p:spPr>
          <a:xfrm rot="5400000">
            <a:off x="9549989" y="3324079"/>
            <a:ext cx="6780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" name="Google Shape;246;p25">
            <a:extLst>
              <a:ext uri="{FF2B5EF4-FFF2-40B4-BE49-F238E27FC236}">
                <a16:creationId xmlns:a16="http://schemas.microsoft.com/office/drawing/2014/main" id="{55AC087F-711F-69B9-9262-18A8A7AFBB38}"/>
              </a:ext>
            </a:extLst>
          </p:cNvPr>
          <p:cNvSpPr/>
          <p:nvPr/>
        </p:nvSpPr>
        <p:spPr>
          <a:xfrm rot="2099343">
            <a:off x="9799259" y="4297442"/>
            <a:ext cx="473475" cy="5817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" name="Google Shape;247;p25">
            <a:extLst>
              <a:ext uri="{FF2B5EF4-FFF2-40B4-BE49-F238E27FC236}">
                <a16:creationId xmlns:a16="http://schemas.microsoft.com/office/drawing/2014/main" id="{8A210C3F-47B5-B352-3A44-AA772992472C}"/>
              </a:ext>
            </a:extLst>
          </p:cNvPr>
          <p:cNvSpPr/>
          <p:nvPr/>
        </p:nvSpPr>
        <p:spPr>
          <a:xfrm rot="-294504">
            <a:off x="10138883" y="2712456"/>
            <a:ext cx="473336" cy="5812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" name="Google Shape;248;p25">
            <a:extLst>
              <a:ext uri="{FF2B5EF4-FFF2-40B4-BE49-F238E27FC236}">
                <a16:creationId xmlns:a16="http://schemas.microsoft.com/office/drawing/2014/main" id="{F84ED903-A974-ECFE-6972-0E256404F7D1}"/>
              </a:ext>
            </a:extLst>
          </p:cNvPr>
          <p:cNvSpPr/>
          <p:nvPr/>
        </p:nvSpPr>
        <p:spPr>
          <a:xfrm>
            <a:off x="7730764" y="4555142"/>
            <a:ext cx="864300" cy="644100"/>
          </a:xfrm>
          <a:prstGeom prst="cube">
            <a:avLst>
              <a:gd name="adj" fmla="val 25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HPC center</a:t>
            </a:r>
            <a:endParaRPr sz="1400" dirty="0"/>
          </a:p>
        </p:txBody>
      </p:sp>
      <p:sp>
        <p:nvSpPr>
          <p:cNvPr id="27" name="Google Shape;249;p25">
            <a:extLst>
              <a:ext uri="{FF2B5EF4-FFF2-40B4-BE49-F238E27FC236}">
                <a16:creationId xmlns:a16="http://schemas.microsoft.com/office/drawing/2014/main" id="{EE5F5898-6290-CDFA-2CA1-9FA563F9AB77}"/>
              </a:ext>
            </a:extLst>
          </p:cNvPr>
          <p:cNvSpPr/>
          <p:nvPr/>
        </p:nvSpPr>
        <p:spPr>
          <a:xfrm>
            <a:off x="8184289" y="1853754"/>
            <a:ext cx="864300" cy="644100"/>
          </a:xfrm>
          <a:prstGeom prst="cube">
            <a:avLst>
              <a:gd name="adj" fmla="val 25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HPC center</a:t>
            </a:r>
            <a:endParaRPr sz="1400" dirty="0"/>
          </a:p>
        </p:txBody>
      </p:sp>
      <p:sp>
        <p:nvSpPr>
          <p:cNvPr id="28" name="Google Shape;250;p25">
            <a:extLst>
              <a:ext uri="{FF2B5EF4-FFF2-40B4-BE49-F238E27FC236}">
                <a16:creationId xmlns:a16="http://schemas.microsoft.com/office/drawing/2014/main" id="{668952F2-D426-237A-2445-36DDF41B032C}"/>
              </a:ext>
            </a:extLst>
          </p:cNvPr>
          <p:cNvSpPr/>
          <p:nvPr/>
        </p:nvSpPr>
        <p:spPr>
          <a:xfrm rot="7006567">
            <a:off x="8042148" y="4311111"/>
            <a:ext cx="473468" cy="5809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9" name="Google Shape;251;p25">
            <a:extLst>
              <a:ext uri="{FF2B5EF4-FFF2-40B4-BE49-F238E27FC236}">
                <a16:creationId xmlns:a16="http://schemas.microsoft.com/office/drawing/2014/main" id="{8F3C196A-D3E6-6133-F2F2-05D215A8664A}"/>
              </a:ext>
            </a:extLst>
          </p:cNvPr>
          <p:cNvSpPr/>
          <p:nvPr/>
        </p:nvSpPr>
        <p:spPr>
          <a:xfrm rot="6314543">
            <a:off x="8175837" y="2600181"/>
            <a:ext cx="473559" cy="5814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" name="Google Shape;252;p25">
            <a:extLst>
              <a:ext uri="{FF2B5EF4-FFF2-40B4-BE49-F238E27FC236}">
                <a16:creationId xmlns:a16="http://schemas.microsoft.com/office/drawing/2014/main" id="{F03995AF-74BD-DC90-83DB-1BA19F0A65FF}"/>
              </a:ext>
            </a:extLst>
          </p:cNvPr>
          <p:cNvSpPr/>
          <p:nvPr/>
        </p:nvSpPr>
        <p:spPr>
          <a:xfrm>
            <a:off x="8696714" y="4529842"/>
            <a:ext cx="864300" cy="644100"/>
          </a:xfrm>
          <a:prstGeom prst="cube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1" name="Google Shape;253;p25">
            <a:extLst>
              <a:ext uri="{FF2B5EF4-FFF2-40B4-BE49-F238E27FC236}">
                <a16:creationId xmlns:a16="http://schemas.microsoft.com/office/drawing/2014/main" id="{6883C30D-3B20-AC8E-D9B9-9951014AE0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9843" t="8105" r="28216" b="7633"/>
          <a:stretch/>
        </p:blipFill>
        <p:spPr>
          <a:xfrm>
            <a:off x="8857264" y="4703093"/>
            <a:ext cx="421198" cy="42313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254;p25">
            <a:extLst>
              <a:ext uri="{FF2B5EF4-FFF2-40B4-BE49-F238E27FC236}">
                <a16:creationId xmlns:a16="http://schemas.microsoft.com/office/drawing/2014/main" id="{E1320C53-3378-6F8C-A093-0BAB12A1F380}"/>
              </a:ext>
            </a:extLst>
          </p:cNvPr>
          <p:cNvSpPr/>
          <p:nvPr/>
        </p:nvSpPr>
        <p:spPr>
          <a:xfrm>
            <a:off x="10613889" y="3353842"/>
            <a:ext cx="864300" cy="644100"/>
          </a:xfrm>
          <a:prstGeom prst="cube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3" name="Google Shape;255;p25">
            <a:extLst>
              <a:ext uri="{FF2B5EF4-FFF2-40B4-BE49-F238E27FC236}">
                <a16:creationId xmlns:a16="http://schemas.microsoft.com/office/drawing/2014/main" id="{EFC0D02D-5ADB-0984-0BD1-76F99A6C33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689" t="35776" r="9181" b="37655"/>
          <a:stretch/>
        </p:blipFill>
        <p:spPr>
          <a:xfrm>
            <a:off x="10613889" y="3601349"/>
            <a:ext cx="864300" cy="27960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256;p25">
            <a:extLst>
              <a:ext uri="{FF2B5EF4-FFF2-40B4-BE49-F238E27FC236}">
                <a16:creationId xmlns:a16="http://schemas.microsoft.com/office/drawing/2014/main" id="{AFB3B380-03D4-F062-727B-C27D9B8AF1A5}"/>
              </a:ext>
            </a:extLst>
          </p:cNvPr>
          <p:cNvSpPr/>
          <p:nvPr/>
        </p:nvSpPr>
        <p:spPr>
          <a:xfrm rot="4385527">
            <a:off x="8935666" y="4385149"/>
            <a:ext cx="473466" cy="580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5" name="Google Shape;257;p25">
            <a:extLst>
              <a:ext uri="{FF2B5EF4-FFF2-40B4-BE49-F238E27FC236}">
                <a16:creationId xmlns:a16="http://schemas.microsoft.com/office/drawing/2014/main" id="{5D527400-EA7D-8940-6635-E5BB95F19F7E}"/>
              </a:ext>
            </a:extLst>
          </p:cNvPr>
          <p:cNvSpPr/>
          <p:nvPr/>
        </p:nvSpPr>
        <p:spPr>
          <a:xfrm rot="8493681">
            <a:off x="10197449" y="3849892"/>
            <a:ext cx="473397" cy="5828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6" name="Google Shape;258;p25">
            <a:extLst>
              <a:ext uri="{FF2B5EF4-FFF2-40B4-BE49-F238E27FC236}">
                <a16:creationId xmlns:a16="http://schemas.microsoft.com/office/drawing/2014/main" id="{38494F2B-86B4-3839-FAF4-D2A6079B4049}"/>
              </a:ext>
            </a:extLst>
          </p:cNvPr>
          <p:cNvSpPr/>
          <p:nvPr/>
        </p:nvSpPr>
        <p:spPr>
          <a:xfrm>
            <a:off x="9903387" y="2442729"/>
            <a:ext cx="265200" cy="218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7" name="Google Shape;259;p25">
            <a:extLst>
              <a:ext uri="{FF2B5EF4-FFF2-40B4-BE49-F238E27FC236}">
                <a16:creationId xmlns:a16="http://schemas.microsoft.com/office/drawing/2014/main" id="{F2586239-67CB-C6EF-846A-A224E5D44D3A}"/>
              </a:ext>
            </a:extLst>
          </p:cNvPr>
          <p:cNvSpPr/>
          <p:nvPr/>
        </p:nvSpPr>
        <p:spPr>
          <a:xfrm>
            <a:off x="7598664" y="3823329"/>
            <a:ext cx="227100" cy="218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8" name="Google Shape;260;p25">
            <a:extLst>
              <a:ext uri="{FF2B5EF4-FFF2-40B4-BE49-F238E27FC236}">
                <a16:creationId xmlns:a16="http://schemas.microsoft.com/office/drawing/2014/main" id="{484FA897-96A5-3017-8D34-260EBF7DE962}"/>
              </a:ext>
            </a:extLst>
          </p:cNvPr>
          <p:cNvSpPr/>
          <p:nvPr/>
        </p:nvSpPr>
        <p:spPr>
          <a:xfrm>
            <a:off x="9434564" y="3714842"/>
            <a:ext cx="838950" cy="550825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dirty="0"/>
              <a:t>Lake </a:t>
            </a:r>
            <a:r>
              <a:rPr lang="en" sz="1200" dirty="0"/>
              <a:t>Node</a:t>
            </a:r>
            <a:r>
              <a:rPr lang="en" sz="1400" dirty="0"/>
              <a:t> 4</a:t>
            </a:r>
            <a:endParaRPr sz="1400" dirty="0"/>
          </a:p>
        </p:txBody>
      </p:sp>
      <p:sp>
        <p:nvSpPr>
          <p:cNvPr id="39" name="Google Shape;261;p25">
            <a:extLst>
              <a:ext uri="{FF2B5EF4-FFF2-40B4-BE49-F238E27FC236}">
                <a16:creationId xmlns:a16="http://schemas.microsoft.com/office/drawing/2014/main" id="{82891C71-7744-3E6B-5EBA-9BD84E12936A}"/>
              </a:ext>
            </a:extLst>
          </p:cNvPr>
          <p:cNvSpPr/>
          <p:nvPr/>
        </p:nvSpPr>
        <p:spPr>
          <a:xfrm>
            <a:off x="9956012" y="3769892"/>
            <a:ext cx="265200" cy="218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grpSp>
        <p:nvGrpSpPr>
          <p:cNvPr id="40" name="Google Shape;262;p25">
            <a:extLst>
              <a:ext uri="{FF2B5EF4-FFF2-40B4-BE49-F238E27FC236}">
                <a16:creationId xmlns:a16="http://schemas.microsoft.com/office/drawing/2014/main" id="{1394AB53-2E4A-C75F-0E5B-5F8D10036035}"/>
              </a:ext>
            </a:extLst>
          </p:cNvPr>
          <p:cNvGrpSpPr/>
          <p:nvPr/>
        </p:nvGrpSpPr>
        <p:grpSpPr>
          <a:xfrm>
            <a:off x="7463222" y="5252773"/>
            <a:ext cx="2334348" cy="732363"/>
            <a:chOff x="4592800" y="4466999"/>
            <a:chExt cx="3417066" cy="1018548"/>
          </a:xfrm>
        </p:grpSpPr>
        <p:sp>
          <p:nvSpPr>
            <p:cNvPr id="41" name="Google Shape;263;p25">
              <a:extLst>
                <a:ext uri="{FF2B5EF4-FFF2-40B4-BE49-F238E27FC236}">
                  <a16:creationId xmlns:a16="http://schemas.microsoft.com/office/drawing/2014/main" id="{BCE4ECFD-10F4-C3E7-EE64-90F0905960B8}"/>
                </a:ext>
              </a:extLst>
            </p:cNvPr>
            <p:cNvSpPr/>
            <p:nvPr/>
          </p:nvSpPr>
          <p:spPr>
            <a:xfrm>
              <a:off x="6251950" y="4466999"/>
              <a:ext cx="1757916" cy="1018548"/>
            </a:xfrm>
            <a:prstGeom prst="cloud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4;p25">
              <a:extLst>
                <a:ext uri="{FF2B5EF4-FFF2-40B4-BE49-F238E27FC236}">
                  <a16:creationId xmlns:a16="http://schemas.microsoft.com/office/drawing/2014/main" id="{99B289FA-9D2B-A505-5369-A006227DB063}"/>
                </a:ext>
              </a:extLst>
            </p:cNvPr>
            <p:cNvSpPr/>
            <p:nvPr/>
          </p:nvSpPr>
          <p:spPr>
            <a:xfrm>
              <a:off x="4592800" y="4681988"/>
              <a:ext cx="838950" cy="550825"/>
            </a:xfrm>
            <a:prstGeom prst="flowChartMagneticDisk">
              <a:avLst/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5;p25">
              <a:extLst>
                <a:ext uri="{FF2B5EF4-FFF2-40B4-BE49-F238E27FC236}">
                  <a16:creationId xmlns:a16="http://schemas.microsoft.com/office/drawing/2014/main" id="{AF1A8312-13F5-A1AA-0E57-8CC7CD91116F}"/>
                </a:ext>
              </a:extLst>
            </p:cNvPr>
            <p:cNvSpPr/>
            <p:nvPr/>
          </p:nvSpPr>
          <p:spPr>
            <a:xfrm>
              <a:off x="7083250" y="4692493"/>
              <a:ext cx="265200" cy="218100"/>
            </a:xfrm>
            <a:prstGeom prst="flowChartMagneticDisk">
              <a:avLst/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6;p25">
              <a:extLst>
                <a:ext uri="{FF2B5EF4-FFF2-40B4-BE49-F238E27FC236}">
                  <a16:creationId xmlns:a16="http://schemas.microsoft.com/office/drawing/2014/main" id="{58F2BB42-BA06-C2C3-70E0-0C8FF01E2E80}"/>
                </a:ext>
              </a:extLst>
            </p:cNvPr>
            <p:cNvSpPr/>
            <p:nvPr/>
          </p:nvSpPr>
          <p:spPr>
            <a:xfrm>
              <a:off x="6752025" y="5020443"/>
              <a:ext cx="265200" cy="218100"/>
            </a:xfrm>
            <a:prstGeom prst="flowChartMagneticDisk">
              <a:avLst/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67;p25">
              <a:extLst>
                <a:ext uri="{FF2B5EF4-FFF2-40B4-BE49-F238E27FC236}">
                  <a16:creationId xmlns:a16="http://schemas.microsoft.com/office/drawing/2014/main" id="{09D12D86-C614-EA95-3518-AD8C68262E96}"/>
                </a:ext>
              </a:extLst>
            </p:cNvPr>
            <p:cNvSpPr/>
            <p:nvPr/>
          </p:nvSpPr>
          <p:spPr>
            <a:xfrm>
              <a:off x="7286875" y="5075555"/>
              <a:ext cx="265200" cy="218100"/>
            </a:xfrm>
            <a:prstGeom prst="flowChartMagneticDisk">
              <a:avLst/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68;p25">
              <a:extLst>
                <a:ext uri="{FF2B5EF4-FFF2-40B4-BE49-F238E27FC236}">
                  <a16:creationId xmlns:a16="http://schemas.microsoft.com/office/drawing/2014/main" id="{EA49A2C8-DBB1-831E-22C5-BC7DB0F50FB9}"/>
                </a:ext>
              </a:extLst>
            </p:cNvPr>
            <p:cNvSpPr/>
            <p:nvPr/>
          </p:nvSpPr>
          <p:spPr>
            <a:xfrm>
              <a:off x="6888075" y="5133200"/>
              <a:ext cx="512700" cy="984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69;p25">
              <a:extLst>
                <a:ext uri="{FF2B5EF4-FFF2-40B4-BE49-F238E27FC236}">
                  <a16:creationId xmlns:a16="http://schemas.microsoft.com/office/drawing/2014/main" id="{1B8795FE-7FF1-ADAC-4620-3DA68B515793}"/>
                </a:ext>
              </a:extLst>
            </p:cNvPr>
            <p:cNvSpPr/>
            <p:nvPr/>
          </p:nvSpPr>
          <p:spPr>
            <a:xfrm rot="2529358">
              <a:off x="7124671" y="4922986"/>
              <a:ext cx="363406" cy="98338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0;p25">
              <a:extLst>
                <a:ext uri="{FF2B5EF4-FFF2-40B4-BE49-F238E27FC236}">
                  <a16:creationId xmlns:a16="http://schemas.microsoft.com/office/drawing/2014/main" id="{3C163432-F0ED-60AC-0F49-5B15B3F91CDA}"/>
                </a:ext>
              </a:extLst>
            </p:cNvPr>
            <p:cNvSpPr/>
            <p:nvPr/>
          </p:nvSpPr>
          <p:spPr>
            <a:xfrm rot="8100000">
              <a:off x="6793528" y="4937150"/>
              <a:ext cx="363594" cy="98429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1;p25">
              <a:extLst>
                <a:ext uri="{FF2B5EF4-FFF2-40B4-BE49-F238E27FC236}">
                  <a16:creationId xmlns:a16="http://schemas.microsoft.com/office/drawing/2014/main" id="{4AF29E1A-FBE9-A60A-B5F0-0DE7B42DC17E}"/>
                </a:ext>
              </a:extLst>
            </p:cNvPr>
            <p:cNvSpPr/>
            <p:nvPr/>
          </p:nvSpPr>
          <p:spPr>
            <a:xfrm>
              <a:off x="5114248" y="4737038"/>
              <a:ext cx="265200" cy="218100"/>
            </a:xfrm>
            <a:prstGeom prst="cube">
              <a:avLst>
                <a:gd name="adj" fmla="val 25000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sp>
          <p:nvSpPr>
            <p:cNvPr id="50" name="Google Shape;272;p25">
              <a:extLst>
                <a:ext uri="{FF2B5EF4-FFF2-40B4-BE49-F238E27FC236}">
                  <a16:creationId xmlns:a16="http://schemas.microsoft.com/office/drawing/2014/main" id="{6834F705-C0A9-742F-B9F2-2605A6533B1C}"/>
                </a:ext>
              </a:extLst>
            </p:cNvPr>
            <p:cNvSpPr/>
            <p:nvPr/>
          </p:nvSpPr>
          <p:spPr>
            <a:xfrm>
              <a:off x="7370123" y="4775263"/>
              <a:ext cx="265200" cy="218100"/>
            </a:xfrm>
            <a:prstGeom prst="cube">
              <a:avLst>
                <a:gd name="adj" fmla="val 25000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sp>
          <p:nvSpPr>
            <p:cNvPr id="51" name="Google Shape;273;p25">
              <a:extLst>
                <a:ext uri="{FF2B5EF4-FFF2-40B4-BE49-F238E27FC236}">
                  <a16:creationId xmlns:a16="http://schemas.microsoft.com/office/drawing/2014/main" id="{32FB0184-376A-B35D-0F5F-6FDE6C9AE863}"/>
                </a:ext>
              </a:extLst>
            </p:cNvPr>
            <p:cNvSpPr/>
            <p:nvPr/>
          </p:nvSpPr>
          <p:spPr>
            <a:xfrm>
              <a:off x="7011823" y="5149713"/>
              <a:ext cx="265200" cy="218100"/>
            </a:xfrm>
            <a:prstGeom prst="cube">
              <a:avLst>
                <a:gd name="adj" fmla="val 25000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sp>
          <p:nvSpPr>
            <p:cNvPr id="52" name="Google Shape;274;p25">
              <a:extLst>
                <a:ext uri="{FF2B5EF4-FFF2-40B4-BE49-F238E27FC236}">
                  <a16:creationId xmlns:a16="http://schemas.microsoft.com/office/drawing/2014/main" id="{BD9B9D80-1E82-94AE-1B37-BA735A7256F1}"/>
                </a:ext>
              </a:extLst>
            </p:cNvPr>
            <p:cNvSpPr/>
            <p:nvPr/>
          </p:nvSpPr>
          <p:spPr>
            <a:xfrm>
              <a:off x="6724473" y="4681038"/>
              <a:ext cx="265200" cy="218100"/>
            </a:xfrm>
            <a:prstGeom prst="cube">
              <a:avLst>
                <a:gd name="adj" fmla="val 25000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cxnSp>
          <p:nvCxnSpPr>
            <p:cNvPr id="53" name="Google Shape;275;p25">
              <a:extLst>
                <a:ext uri="{FF2B5EF4-FFF2-40B4-BE49-F238E27FC236}">
                  <a16:creationId xmlns:a16="http://schemas.microsoft.com/office/drawing/2014/main" id="{C3335225-C84F-DA33-ED2B-E56D9375EADF}"/>
                </a:ext>
              </a:extLst>
            </p:cNvPr>
            <p:cNvCxnSpPr/>
            <p:nvPr/>
          </p:nvCxnSpPr>
          <p:spPr>
            <a:xfrm>
              <a:off x="5554803" y="4990673"/>
              <a:ext cx="5376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2795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>
            <a:off x="1587063" y="106291"/>
            <a:ext cx="8064936" cy="69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ct val="100000"/>
              <a:buFont typeface="Calibri"/>
              <a:buNone/>
            </a:pPr>
            <a:r>
              <a:rPr lang="en-US" dirty="0"/>
              <a:t>A brief history of scientific computing @ INFN</a:t>
            </a:r>
            <a:endParaRPr dirty="0"/>
          </a:p>
        </p:txBody>
      </p:sp>
      <p:sp>
        <p:nvSpPr>
          <p:cNvPr id="121" name="Google Shape;121;p3"/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rECFA - Rome March 4th, 2022</a:t>
            </a:r>
            <a:endParaRPr/>
          </a:p>
        </p:txBody>
      </p:sp>
      <p:sp>
        <p:nvSpPr>
          <p:cNvPr id="122" name="Google Shape;122;p3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24" name="Google Shape;124;p3"/>
          <p:cNvSpPr txBox="1"/>
          <p:nvPr/>
        </p:nvSpPr>
        <p:spPr>
          <a:xfrm>
            <a:off x="712520" y="3195178"/>
            <a:ext cx="2655126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CNAF (“</a:t>
            </a:r>
            <a:r>
              <a:rPr lang="en-US" sz="1800" b="1" i="1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Centro Nazionale </a:t>
            </a:r>
            <a:r>
              <a:rPr lang="en-US" sz="1800" b="1" i="1" u="none" strike="noStrike" cap="none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Analisi</a:t>
            </a:r>
            <a:r>
              <a:rPr lang="en-US" sz="1800" b="1" i="1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Fotogrammi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”) in Bologna was founded in 1962, dedicated to what was at the time the most technologically challenging analysis method: bubble chambers images.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needs computers!</a:t>
            </a:r>
            <a:endParaRPr lang="en-US"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" name="Google Shape;138;p4">
            <a:extLst>
              <a:ext uri="{FF2B5EF4-FFF2-40B4-BE49-F238E27FC236}">
                <a16:creationId xmlns:a16="http://schemas.microsoft.com/office/drawing/2014/main" id="{30C82D97-2380-8945-AEDA-6DA85F166A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4948" y="581888"/>
            <a:ext cx="2678348" cy="5605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;p4">
            <a:extLst>
              <a:ext uri="{FF2B5EF4-FFF2-40B4-BE49-F238E27FC236}">
                <a16:creationId xmlns:a16="http://schemas.microsoft.com/office/drawing/2014/main" id="{FE5BEE1B-7A09-9A48-B096-2731315E1C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0856" y="2916937"/>
            <a:ext cx="3044715" cy="315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6;p3">
            <a:extLst>
              <a:ext uri="{FF2B5EF4-FFF2-40B4-BE49-F238E27FC236}">
                <a16:creationId xmlns:a16="http://schemas.microsoft.com/office/drawing/2014/main" id="{17D6C9E6-FEB8-5542-A3AA-FD5AA7FA4A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4148" y="812094"/>
            <a:ext cx="3494298" cy="23128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5;p7">
            <a:extLst>
              <a:ext uri="{FF2B5EF4-FFF2-40B4-BE49-F238E27FC236}">
                <a16:creationId xmlns:a16="http://schemas.microsoft.com/office/drawing/2014/main" id="{35284FBE-1A28-1444-9FD7-8A436D720795}"/>
              </a:ext>
            </a:extLst>
          </p:cNvPr>
          <p:cNvSpPr/>
          <p:nvPr/>
        </p:nvSpPr>
        <p:spPr>
          <a:xfrm>
            <a:off x="819392" y="1760516"/>
            <a:ext cx="1615044" cy="748145"/>
          </a:xfrm>
          <a:prstGeom prst="chevron">
            <a:avLst>
              <a:gd name="adj" fmla="val 50000"/>
            </a:avLst>
          </a:prstGeom>
          <a:solidFill>
            <a:srgbClr val="C78E4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60s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8849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C560-18D0-D97A-3B37-D336B9E8A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R&amp;D in corso da anni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A7A75-680E-30F9-7B6B-397AF278E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6" y="2015732"/>
            <a:ext cx="3892198" cy="3450613"/>
          </a:xfrm>
        </p:spPr>
        <p:txBody>
          <a:bodyPr/>
          <a:lstStyle/>
          <a:p>
            <a:r>
              <a:rPr lang="it-IT" dirty="0"/>
              <a:t>Molti dei tools </a:t>
            </a:r>
            <a:r>
              <a:rPr lang="it-IT" dirty="0" err="1"/>
              <a:t>gia’</a:t>
            </a:r>
            <a:r>
              <a:rPr lang="it-IT" dirty="0"/>
              <a:t> in test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Storage: </a:t>
            </a:r>
            <a:r>
              <a:rPr lang="it-IT" dirty="0" err="1">
                <a:solidFill>
                  <a:schemeClr val="accent5"/>
                </a:solidFill>
              </a:rPr>
              <a:t>Rucio</a:t>
            </a:r>
            <a:endParaRPr lang="it-IT" dirty="0">
              <a:solidFill>
                <a:schemeClr val="accent5"/>
              </a:solidFill>
            </a:endParaRPr>
          </a:p>
          <a:p>
            <a:pPr lvl="1"/>
            <a:r>
              <a:rPr lang="it-IT" dirty="0">
                <a:solidFill>
                  <a:schemeClr val="accent5"/>
                </a:solidFill>
              </a:rPr>
              <a:t>Processing: T2-on demand, DODAS, …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Authentication and </a:t>
            </a:r>
            <a:r>
              <a:rPr lang="it-IT" dirty="0" err="1">
                <a:solidFill>
                  <a:schemeClr val="accent5"/>
                </a:solidFill>
              </a:rPr>
              <a:t>Authorization</a:t>
            </a:r>
            <a:r>
              <a:rPr lang="it-IT" dirty="0">
                <a:solidFill>
                  <a:schemeClr val="accent5"/>
                </a:solidFill>
              </a:rPr>
              <a:t>: INDIGO-IAM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4CE7B-F158-1008-CAA1-B20E7B398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683213" cy="4346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EDD08-5A85-EAA3-9989-63EBEC52E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01" y="4581013"/>
            <a:ext cx="5062599" cy="1770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03B25-9C7A-DBB5-8152-CF8DB65CA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340" y="4127599"/>
            <a:ext cx="3376063" cy="2742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85EB7-CA76-FA5F-BDC3-DD2C56543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721" y="804519"/>
            <a:ext cx="69342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4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F504D-B55C-8C84-F095-87DF060D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Poi </a:t>
            </a:r>
            <a:r>
              <a:rPr lang="it-IT" dirty="0" err="1"/>
              <a:t>e’</a:t>
            </a:r>
            <a:r>
              <a:rPr lang="it-IT" dirty="0"/>
              <a:t> arrivato il PNRR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A2F62-7ED5-CE43-3C49-824D8FF3B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Abbiamo adesso la </a:t>
            </a:r>
            <a:r>
              <a:rPr lang="it-IT" dirty="0" err="1"/>
              <a:t>possibilita’</a:t>
            </a:r>
            <a:r>
              <a:rPr lang="it-IT" dirty="0"/>
              <a:t> di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Contribuire ancora maggiormente allo sviluppo del modello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Creare un prototipo su scala italiana del </a:t>
            </a:r>
            <a:r>
              <a:rPr lang="it-IT" dirty="0" err="1">
                <a:solidFill>
                  <a:schemeClr val="accent5"/>
                </a:solidFill>
              </a:rPr>
              <a:t>datalake</a:t>
            </a:r>
            <a:endParaRPr lang="it-IT" dirty="0">
              <a:solidFill>
                <a:schemeClr val="accent5"/>
              </a:solidFill>
            </a:endParaRPr>
          </a:p>
          <a:p>
            <a:r>
              <a:rPr lang="it-IT" dirty="0"/>
              <a:t>Soprattutto nel secondo caso: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Farlo non solo per le nostre </a:t>
            </a:r>
            <a:r>
              <a:rPr lang="it-IT" dirty="0" err="1">
                <a:solidFill>
                  <a:schemeClr val="accent5"/>
                </a:solidFill>
              </a:rPr>
              <a:t>necessita’</a:t>
            </a:r>
            <a:r>
              <a:rPr lang="it-IT" dirty="0">
                <a:solidFill>
                  <a:schemeClr val="accent5"/>
                </a:solidFill>
              </a:rPr>
              <a:t>, ma per tutte quelle della ricerca italiana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Inserire il sistema industriale </a:t>
            </a:r>
          </a:p>
        </p:txBody>
      </p:sp>
    </p:spTree>
    <p:extLst>
      <p:ext uri="{BB962C8B-B14F-4D97-AF65-F5344CB8AC3E}">
        <p14:creationId xmlns:p14="http://schemas.microsoft.com/office/powerpoint/2010/main" val="12726044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1EC346-B6CE-D8CC-BD4A-D94569E21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0"/>
            <a:ext cx="6733309" cy="1463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F3F1A1-DF21-3796-A760-C907477C6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86"/>
          <a:stretch/>
        </p:blipFill>
        <p:spPr>
          <a:xfrm>
            <a:off x="1716" y="1575232"/>
            <a:ext cx="2992474" cy="2668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A1A612-E112-A0AD-247E-197F69E8E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987" y="1492553"/>
            <a:ext cx="2769013" cy="2424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7952C5-C649-B13B-8CA5-A8683AB51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309" y="78824"/>
            <a:ext cx="3094586" cy="2652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86A8E-42C2-1D7C-FEA3-366C766B3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848" y="3894231"/>
            <a:ext cx="2769013" cy="2934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FEB0A0-A3F7-1C68-B57A-4FB2EE08C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99683"/>
            <a:ext cx="2853595" cy="2529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D37E4A-26EC-222B-B0F6-2B0E7409B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9461" y="2909454"/>
            <a:ext cx="2988637" cy="3333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1B1112-471D-A221-AF1F-DD73287FE0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1559" y="5129479"/>
            <a:ext cx="2698689" cy="1649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132362-38D6-FA89-DC97-7A00A6162C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2987" y="2504238"/>
            <a:ext cx="2776099" cy="2510019"/>
          </a:xfrm>
          <a:prstGeom prst="rect">
            <a:avLst/>
          </a:prstGeom>
        </p:spPr>
      </p:pic>
      <p:pic>
        <p:nvPicPr>
          <p:cNvPr id="13" name="Immagine 14">
            <a:extLst>
              <a:ext uri="{FF2B5EF4-FFF2-40B4-BE49-F238E27FC236}">
                <a16:creationId xmlns:a16="http://schemas.microsoft.com/office/drawing/2014/main" id="{C87BCB16-7AA4-184E-B4B6-9F215914B2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691" y="1375826"/>
            <a:ext cx="9144001" cy="8858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60B132D-AE4F-F841-B688-8713C0FC6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91" y="3168671"/>
            <a:ext cx="9144000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98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B192-15C7-1FD6-0778-61F9948A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31" y="402039"/>
            <a:ext cx="9520158" cy="1049235"/>
          </a:xfrm>
        </p:spPr>
        <p:txBody>
          <a:bodyPr/>
          <a:lstStyle/>
          <a:p>
            <a:r>
              <a:rPr lang="it-IT" dirty="0"/>
              <a:t>Il Centro Nazionale Big Data, HPC e Quantum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4E555-F239-129F-D535-0AE7DC765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7EEE1-5013-20C9-E344-FD55F53D2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909" y="1936050"/>
            <a:ext cx="8634883" cy="48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985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210B-F8FB-D714-1FF5-0227E342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70CD1-F462-5127-A01F-68BED10D9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44D9E4-55D5-76B9-F07B-944D2ABE940B}"/>
              </a:ext>
            </a:extLst>
          </p:cNvPr>
          <p:cNvSpPr txBox="1">
            <a:spLocks/>
          </p:cNvSpPr>
          <p:nvPr/>
        </p:nvSpPr>
        <p:spPr>
          <a:xfrm>
            <a:off x="3907972" y="1328057"/>
            <a:ext cx="3864427" cy="55299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IT" sz="2400" b="1"/>
              <a:t>CINECA</a:t>
            </a:r>
            <a:r>
              <a:rPr lang="en-IT" sz="2400"/>
              <a:t>: espansione di Leonardo con Lisa e una macchina quantistica a Bologna; nuovo centro a Napoli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AFB67D-AE9C-5E8B-033B-5CE45E8DD789}"/>
              </a:ext>
            </a:extLst>
          </p:cNvPr>
          <p:cNvSpPr txBox="1">
            <a:spLocks/>
          </p:cNvSpPr>
          <p:nvPr/>
        </p:nvSpPr>
        <p:spPr>
          <a:xfrm>
            <a:off x="139875" y="1331461"/>
            <a:ext cx="3768097" cy="552994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GARR</a:t>
            </a:r>
            <a:r>
              <a:rPr lang="en-IT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 completamento della rete verso Sud e isole di GARR-T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D62084-EF21-7AFA-BAC6-94AF013CA5A7}"/>
              </a:ext>
            </a:extLst>
          </p:cNvPr>
          <p:cNvSpPr txBox="1">
            <a:spLocks/>
          </p:cNvSpPr>
          <p:nvPr/>
        </p:nvSpPr>
        <p:spPr>
          <a:xfrm>
            <a:off x="7772399" y="1331461"/>
            <a:ext cx="3984173" cy="55265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sz="2400" b="1" dirty="0"/>
              <a:t>INFN</a:t>
            </a:r>
            <a:r>
              <a:rPr lang="en-IT" sz="2400" dirty="0"/>
              <a:t>: potenziamento e rinnovamento dei Tier-2; acquisizione risorse Cloud e implementazione del “</a:t>
            </a:r>
            <a:r>
              <a:rPr lang="en-IT" sz="2400" b="1" dirty="0"/>
              <a:t>data lake</a:t>
            </a:r>
            <a:r>
              <a:rPr lang="en-IT" sz="2400" dirty="0"/>
              <a:t>” italiano, basato su INFN-Cloud</a:t>
            </a:r>
          </a:p>
        </p:txBody>
      </p:sp>
      <p:pic>
        <p:nvPicPr>
          <p:cNvPr id="7" name="Immagine 6" descr="Immagine che contiene testo, diagramma, mappa, Carattere&#10;&#10;Descrizione generata automaticamente">
            <a:extLst>
              <a:ext uri="{FF2B5EF4-FFF2-40B4-BE49-F238E27FC236}">
                <a16:creationId xmlns:a16="http://schemas.microsoft.com/office/drawing/2014/main" id="{9D5794E6-2E48-F53E-56A1-C4DEFDEAFD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090" y="2430919"/>
            <a:ext cx="3536058" cy="4187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3A683D-947C-0D6D-7B34-BCF1E57B0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3" t="7892"/>
          <a:stretch/>
        </p:blipFill>
        <p:spPr>
          <a:xfrm>
            <a:off x="3937708" y="3165012"/>
            <a:ext cx="3768097" cy="1100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CE78D0-2FF5-A54C-AE3F-B00E43F5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497" y="4374710"/>
            <a:ext cx="876296" cy="13158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BF9445-EEFC-CBE5-6188-0F00C6187613}"/>
              </a:ext>
            </a:extLst>
          </p:cNvPr>
          <p:cNvSpPr/>
          <p:nvPr/>
        </p:nvSpPr>
        <p:spPr>
          <a:xfrm>
            <a:off x="5184417" y="4371185"/>
            <a:ext cx="2470158" cy="1322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T" sz="1600" b="1"/>
              <a:t>QC: 3 fasi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/>
              <a:t>100 qbit (analog / sim)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/>
              <a:t>200 qbit (digital)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/>
              <a:t>500 qbit (digital)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E4435E-6548-6429-CC3B-68E00F63E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79" y="5754826"/>
            <a:ext cx="2470158" cy="1174052"/>
          </a:xfrm>
          <a:prstGeom prst="rect">
            <a:avLst/>
          </a:prstGeom>
        </p:spPr>
      </p:pic>
      <p:pic>
        <p:nvPicPr>
          <p:cNvPr id="12" name="Google Shape;429;p21">
            <a:extLst>
              <a:ext uri="{FF2B5EF4-FFF2-40B4-BE49-F238E27FC236}">
                <a16:creationId xmlns:a16="http://schemas.microsoft.com/office/drawing/2014/main" id="{67EE7BBB-CD0C-EB28-21E5-1F4235AF1A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0698" y="3715432"/>
            <a:ext cx="3864427" cy="303820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3955CA0-E760-8526-7973-45884F68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888165"/>
            <a:ext cx="2743200" cy="365125"/>
          </a:xfrm>
        </p:spPr>
        <p:txBody>
          <a:bodyPr/>
          <a:lstStyle/>
          <a:p>
            <a:fld id="{652BE070-829A-714A-97EF-B3300756E020}" type="slidenum">
              <a:rPr lang="it-IT" smtClean="0"/>
              <a:t>44</a:t>
            </a:fld>
            <a:endParaRPr lang="it-IT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5E816A-164A-82AA-9F53-B5663F31C546}"/>
              </a:ext>
            </a:extLst>
          </p:cNvPr>
          <p:cNvSpPr txBox="1">
            <a:spLocks/>
          </p:cNvSpPr>
          <p:nvPr/>
        </p:nvSpPr>
        <p:spPr>
          <a:xfrm>
            <a:off x="832978" y="40765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Il Centro Nazionale Big Data, HPC e Quantum Computing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0265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2D32E-3AB4-6198-7A47-0773D819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D4D20-3A49-9ACC-B67D-B93476296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132" y="2015732"/>
            <a:ext cx="4677721" cy="3450613"/>
          </a:xfrm>
        </p:spPr>
        <p:txBody>
          <a:bodyPr/>
          <a:lstStyle/>
          <a:p>
            <a:r>
              <a:rPr lang="it-IT" dirty="0"/>
              <a:t>Vecchi e nuovi centri di calcolo …</a:t>
            </a:r>
          </a:p>
        </p:txBody>
      </p:sp>
      <p:grpSp>
        <p:nvGrpSpPr>
          <p:cNvPr id="4" name="Gruppo 31">
            <a:extLst>
              <a:ext uri="{FF2B5EF4-FFF2-40B4-BE49-F238E27FC236}">
                <a16:creationId xmlns:a16="http://schemas.microsoft.com/office/drawing/2014/main" id="{AFCD778C-D14F-753F-8C9F-155665DCB9E2}"/>
              </a:ext>
            </a:extLst>
          </p:cNvPr>
          <p:cNvGrpSpPr/>
          <p:nvPr/>
        </p:nvGrpSpPr>
        <p:grpSpPr>
          <a:xfrm>
            <a:off x="264166" y="195717"/>
            <a:ext cx="6057121" cy="6774926"/>
            <a:chOff x="2774238" y="1383286"/>
            <a:chExt cx="4319437" cy="4901951"/>
          </a:xfrm>
        </p:grpSpPr>
        <p:grpSp>
          <p:nvGrpSpPr>
            <p:cNvPr id="5" name="Gruppo 32">
              <a:extLst>
                <a:ext uri="{FF2B5EF4-FFF2-40B4-BE49-F238E27FC236}">
                  <a16:creationId xmlns:a16="http://schemas.microsoft.com/office/drawing/2014/main" id="{682841D4-8BE7-FE7A-5C2D-1B6AD37A5CB3}"/>
                </a:ext>
              </a:extLst>
            </p:cNvPr>
            <p:cNvGrpSpPr/>
            <p:nvPr/>
          </p:nvGrpSpPr>
          <p:grpSpPr>
            <a:xfrm>
              <a:off x="2774238" y="1383286"/>
              <a:ext cx="4275517" cy="4901951"/>
              <a:chOff x="528321" y="1242403"/>
              <a:chExt cx="4765040" cy="5463197"/>
            </a:xfrm>
          </p:grpSpPr>
          <p:sp>
            <p:nvSpPr>
              <p:cNvPr id="7" name="Rettangolo 34">
                <a:extLst>
                  <a:ext uri="{FF2B5EF4-FFF2-40B4-BE49-F238E27FC236}">
                    <a16:creationId xmlns:a16="http://schemas.microsoft.com/office/drawing/2014/main" id="{55D288EC-AEED-932D-06CC-DE5D6AAE098E}"/>
                  </a:ext>
                </a:extLst>
              </p:cNvPr>
              <p:cNvSpPr/>
              <p:nvPr/>
            </p:nvSpPr>
            <p:spPr>
              <a:xfrm>
                <a:off x="548641" y="1493078"/>
                <a:ext cx="4744720" cy="5212522"/>
              </a:xfrm>
              <a:prstGeom prst="rect">
                <a:avLst/>
              </a:prstGeom>
              <a:solidFill>
                <a:srgbClr val="FF0000">
                  <a:alpha val="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TextBox 52">
                <a:extLst>
                  <a:ext uri="{FF2B5EF4-FFF2-40B4-BE49-F238E27FC236}">
                    <a16:creationId xmlns:a16="http://schemas.microsoft.com/office/drawing/2014/main" id="{EB9C3D4B-737A-6733-AF09-6EEDF7148472}"/>
                  </a:ext>
                </a:extLst>
              </p:cNvPr>
              <p:cNvSpPr txBox="1"/>
              <p:nvPr/>
            </p:nvSpPr>
            <p:spPr>
              <a:xfrm>
                <a:off x="721361" y="6126184"/>
                <a:ext cx="4216400" cy="48022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404040"/>
                    </a:solidFill>
                    <a:latin typeface="Titillium Web SemiBold" pitchFamily="2" charset="77"/>
                  </a:rPr>
                  <a:t>High-level teams of experts integrating </a:t>
                </a:r>
              </a:p>
              <a:p>
                <a:pPr algn="ctr"/>
                <a:r>
                  <a:rPr lang="en-US" sz="1100" b="1" dirty="0">
                    <a:solidFill>
                      <a:srgbClr val="404040"/>
                    </a:solidFill>
                    <a:latin typeface="Titillium Web SemiBold" pitchFamily="2" charset="77"/>
                  </a:rPr>
                  <a:t>the Spokes working groups (mixed cross-sectional teams)</a:t>
                </a:r>
              </a:p>
            </p:txBody>
          </p:sp>
          <p:sp>
            <p:nvSpPr>
              <p:cNvPr id="9" name="Rettangolo 7">
                <a:extLst>
                  <a:ext uri="{FF2B5EF4-FFF2-40B4-BE49-F238E27FC236}">
                    <a16:creationId xmlns:a16="http://schemas.microsoft.com/office/drawing/2014/main" id="{FC584797-BE6A-36B6-6865-648D820182B8}"/>
                  </a:ext>
                </a:extLst>
              </p:cNvPr>
              <p:cNvSpPr/>
              <p:nvPr/>
            </p:nvSpPr>
            <p:spPr>
              <a:xfrm>
                <a:off x="538481" y="1242403"/>
                <a:ext cx="4754879" cy="464498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 anchorCtr="0"/>
              <a:lstStyle/>
              <a:p>
                <a:pPr algn="r" defTabSz="913943"/>
                <a:r>
                  <a:rPr lang="it-IT" sz="1500">
                    <a:solidFill>
                      <a:schemeClr val="bg1"/>
                    </a:solidFill>
                    <a:latin typeface="Titillium Web" pitchFamily="2" charset="77"/>
                  </a:rPr>
                  <a:t>SUPERCOMPUTING CLOUD INFRASTRUCTURE</a:t>
                </a:r>
              </a:p>
            </p:txBody>
          </p:sp>
          <p:sp>
            <p:nvSpPr>
              <p:cNvPr id="10" name="CasellaDiTesto 37">
                <a:extLst>
                  <a:ext uri="{FF2B5EF4-FFF2-40B4-BE49-F238E27FC236}">
                    <a16:creationId xmlns:a16="http://schemas.microsoft.com/office/drawing/2014/main" id="{99ED9D9B-DD26-5E4F-D93A-0F8A7416F82A}"/>
                  </a:ext>
                </a:extLst>
              </p:cNvPr>
              <p:cNvSpPr txBox="1"/>
              <p:nvPr/>
            </p:nvSpPr>
            <p:spPr>
              <a:xfrm>
                <a:off x="528321" y="1259840"/>
                <a:ext cx="3577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>
                    <a:solidFill>
                      <a:schemeClr val="bg1"/>
                    </a:solidFill>
                    <a:latin typeface="Titillium Web" pitchFamily="2" charset="77"/>
                  </a:rPr>
                  <a:t>0</a:t>
                </a:r>
              </a:p>
            </p:txBody>
          </p:sp>
        </p:grpSp>
        <p:pic>
          <p:nvPicPr>
            <p:cNvPr id="6" name="Immagine 33" descr="Immagine che contiene testo, mappa, persona&#10;&#10;Descrizione generata automaticamente">
              <a:extLst>
                <a:ext uri="{FF2B5EF4-FFF2-40B4-BE49-F238E27FC236}">
                  <a16:creationId xmlns:a16="http://schemas.microsoft.com/office/drawing/2014/main" id="{FBCB032A-6734-D89A-0AAF-0B5707BAB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2295" y="1765297"/>
              <a:ext cx="4261380" cy="4227289"/>
            </a:xfrm>
            <a:prstGeom prst="rect">
              <a:avLst/>
            </a:prstGeom>
          </p:spPr>
        </p:pic>
      </p:grpSp>
      <p:pic>
        <p:nvPicPr>
          <p:cNvPr id="11" name="Immagine 6" descr="Immagine che contiene testo, diagramma, mappa, Carattere&#10;&#10;Descrizione generata automaticamente">
            <a:extLst>
              <a:ext uri="{FF2B5EF4-FFF2-40B4-BE49-F238E27FC236}">
                <a16:creationId xmlns:a16="http://schemas.microsoft.com/office/drawing/2014/main" id="{0F2729CA-F3EE-9AE0-7774-64E8A0B356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0108" y="2550188"/>
            <a:ext cx="3536058" cy="418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390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75927E-2543-5D9B-CC2A-1322ED19983A}"/>
              </a:ext>
            </a:extLst>
          </p:cNvPr>
          <p:cNvSpPr txBox="1">
            <a:spLocks/>
          </p:cNvSpPr>
          <p:nvPr/>
        </p:nvSpPr>
        <p:spPr>
          <a:xfrm>
            <a:off x="1550720" y="410257"/>
            <a:ext cx="10515600" cy="820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Risorse</a:t>
            </a:r>
            <a:r>
              <a:rPr lang="en-US" b="1" dirty="0"/>
              <a:t> </a:t>
            </a:r>
            <a:r>
              <a:rPr lang="en-US" b="1" dirty="0" err="1"/>
              <a:t>lato</a:t>
            </a:r>
            <a:r>
              <a:rPr lang="en-US" b="1" dirty="0"/>
              <a:t> INFN</a:t>
            </a:r>
            <a:endParaRPr lang="en-IT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C49A00-0282-F097-F62F-8FA26B9F5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3754"/>
            <a:ext cx="8053552" cy="4877046"/>
          </a:xfrm>
        </p:spPr>
        <p:txBody>
          <a:bodyPr>
            <a:normAutofit/>
          </a:bodyPr>
          <a:lstStyle/>
          <a:p>
            <a:r>
              <a:rPr lang="en-GB" dirty="0"/>
              <a:t>A</a:t>
            </a:r>
            <a:r>
              <a:rPr lang="en-IT" dirty="0"/>
              <a:t>ttivit</a:t>
            </a:r>
            <a:r>
              <a:rPr lang="en-GB" dirty="0" err="1"/>
              <a:t>à</a:t>
            </a:r>
            <a:r>
              <a:rPr lang="en-IT" dirty="0"/>
              <a:t> frenetica soprattutto lato gare e acquisti</a:t>
            </a:r>
          </a:p>
          <a:p>
            <a:pPr lvl="1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V</a:t>
            </a:r>
            <a:r>
              <a:rPr lang="en-IT" dirty="0">
                <a:solidFill>
                  <a:schemeClr val="accent6">
                    <a:lumMod val="50000"/>
                  </a:schemeClr>
                </a:solidFill>
              </a:rPr>
              <a:t>alutati progetti di rinnovamento dei Tier-2 INFN + LNGS per 16,5 MEur; alcuni banditi</a:t>
            </a:r>
          </a:p>
          <a:p>
            <a:pPr lvl="1"/>
            <a:r>
              <a:rPr lang="en-IT" dirty="0">
                <a:solidFill>
                  <a:srgbClr val="0070C0"/>
                </a:solidFill>
              </a:rPr>
              <a:t>Bandite gare / acquisti CONSIP per risorse di calcolo pari a 6 MEur (ICSC) + 10 MEur (TeRABIT)</a:t>
            </a:r>
          </a:p>
          <a:p>
            <a:pPr lvl="2"/>
            <a:r>
              <a:rPr lang="en-GB" dirty="0">
                <a:solidFill>
                  <a:srgbClr val="7030A0"/>
                </a:solidFill>
              </a:rPr>
              <a:t>Circa</a:t>
            </a:r>
            <a:r>
              <a:rPr lang="en-IT" dirty="0">
                <a:solidFill>
                  <a:srgbClr val="7030A0"/>
                </a:solidFill>
              </a:rPr>
              <a:t> 2 MHS06 (~ 150,000 cores) di potenza di calcolo + </a:t>
            </a:r>
            <a:r>
              <a:rPr lang="en-GB" dirty="0" err="1">
                <a:solidFill>
                  <a:srgbClr val="7030A0"/>
                </a:solidFill>
              </a:rPr>
              <a:t>oltre</a:t>
            </a:r>
            <a:r>
              <a:rPr lang="en-IT" dirty="0">
                <a:solidFill>
                  <a:srgbClr val="7030A0"/>
                </a:solidFill>
              </a:rPr>
              <a:t> 100 PB di spazio storage</a:t>
            </a:r>
          </a:p>
          <a:p>
            <a:pPr lvl="3"/>
            <a:r>
              <a:rPr lang="en-GB" dirty="0"/>
              <a:t>M</a:t>
            </a:r>
            <a:r>
              <a:rPr lang="en-IT" dirty="0"/>
              <a:t>acchine del tutto simili a quelle usate tipicamente per le Pledges</a:t>
            </a:r>
          </a:p>
          <a:p>
            <a:pPr lvl="2"/>
            <a:r>
              <a:rPr lang="en-IT" i="1" dirty="0">
                <a:solidFill>
                  <a:srgbClr val="7030A0"/>
                </a:solidFill>
              </a:rPr>
              <a:t>HPC bubbles </a:t>
            </a:r>
            <a:r>
              <a:rPr lang="en-IT" dirty="0">
                <a:solidFill>
                  <a:srgbClr val="7030A0"/>
                </a:solidFill>
              </a:rPr>
              <a:t>ad alte prestazioni (anche con GPU Nvidia H100) – O(100 macchine)</a:t>
            </a:r>
          </a:p>
          <a:p>
            <a:pPr lvl="3"/>
            <a:r>
              <a:rPr lang="en-GB" dirty="0"/>
              <a:t>M</a:t>
            </a:r>
            <a:r>
              <a:rPr lang="en-IT" dirty="0"/>
              <a:t>acchine utili a analisi ad alte prestazioni, a prototipizzazione algoritmi HPC (Lattice, …), a machine learning</a:t>
            </a:r>
          </a:p>
          <a:p>
            <a:pPr lvl="2"/>
            <a:r>
              <a:rPr lang="en-GB" dirty="0">
                <a:solidFill>
                  <a:srgbClr val="7030A0"/>
                </a:solidFill>
              </a:rPr>
              <a:t>S</a:t>
            </a:r>
            <a:r>
              <a:rPr lang="en-IT" dirty="0">
                <a:solidFill>
                  <a:srgbClr val="7030A0"/>
                </a:solidFill>
              </a:rPr>
              <a:t>istemi con FPGA di ultima generazione (Terasic + Xilinx) con provisioning via Cloud per test di algoritmi – O(40) FPGA</a:t>
            </a:r>
          </a:p>
          <a:p>
            <a:pPr lvl="4"/>
            <a:endParaRPr lang="en-IT" dirty="0"/>
          </a:p>
          <a:p>
            <a:pPr lvl="2"/>
            <a:endParaRPr lang="en-IT" dirty="0"/>
          </a:p>
        </p:txBody>
      </p:sp>
      <p:pic>
        <p:nvPicPr>
          <p:cNvPr id="6" name="Picture 2" descr="We present to you: 840 fine, upstanding young disks stuffed into a rack  cabinet – DDN • The Register">
            <a:extLst>
              <a:ext uri="{FF2B5EF4-FFF2-40B4-BE49-F238E27FC236}">
                <a16:creationId xmlns:a16="http://schemas.microsoft.com/office/drawing/2014/main" id="{C9EF9FC2-A67E-8F16-6286-29AA9D1B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236" y="1105663"/>
            <a:ext cx="2065281" cy="191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hy AMD “Genoa” Epyc Server CPUs Take The Heavyweight Title">
            <a:extLst>
              <a:ext uri="{FF2B5EF4-FFF2-40B4-BE49-F238E27FC236}">
                <a16:creationId xmlns:a16="http://schemas.microsoft.com/office/drawing/2014/main" id="{C6175F3D-8433-0BF2-84FA-D85E2AFB6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57" y="2187872"/>
            <a:ext cx="2556058" cy="157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VIDIA H100 Enterprise PCIe-4 80GB — Vipera - Tomorrow's Technology Today">
            <a:extLst>
              <a:ext uri="{FF2B5EF4-FFF2-40B4-BE49-F238E27FC236}">
                <a16:creationId xmlns:a16="http://schemas.microsoft.com/office/drawing/2014/main" id="{E6E51B26-803E-87E6-3F78-174B0E5A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40" y="4532181"/>
            <a:ext cx="3334415" cy="147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lveo U55C High Performance Compute Card">
            <a:extLst>
              <a:ext uri="{FF2B5EF4-FFF2-40B4-BE49-F238E27FC236}">
                <a16:creationId xmlns:a16="http://schemas.microsoft.com/office/drawing/2014/main" id="{A61EA456-EBC4-E9F1-5D8C-02316008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672" y="3020258"/>
            <a:ext cx="5533689" cy="31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6A26B07-26E2-8E19-E9D8-F78A238E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52BE070-829A-714A-97EF-B3300756E020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919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058F1-D977-D441-D6EF-EEEA85FD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381" y="409399"/>
            <a:ext cx="9520157" cy="1059305"/>
          </a:xfrm>
        </p:spPr>
        <p:txBody>
          <a:bodyPr/>
          <a:lstStyle/>
          <a:p>
            <a:r>
              <a:rPr lang="it-IT" dirty="0"/>
              <a:t>Quali sono le direzioni di sviluppo che l’INFN deve seguire (visione del tutto personale)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0957C-078A-8FF8-2BB8-B7D690AFF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2006644"/>
            <a:ext cx="5670930" cy="4168869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Implementazione del </a:t>
            </a:r>
            <a:r>
              <a:rPr lang="it-IT" dirty="0" err="1"/>
              <a:t>Datalake</a:t>
            </a:r>
            <a:r>
              <a:rPr lang="it-IT" dirty="0"/>
              <a:t> nazionale, come </a:t>
            </a:r>
            <a:r>
              <a:rPr lang="it-IT" dirty="0" err="1"/>
              <a:t>seed</a:t>
            </a:r>
            <a:r>
              <a:rPr lang="it-IT" dirty="0"/>
              <a:t> di un </a:t>
            </a:r>
            <a:r>
              <a:rPr lang="it-IT" dirty="0" err="1"/>
              <a:t>datalake</a:t>
            </a:r>
            <a:r>
              <a:rPr lang="it-IT" dirty="0"/>
              <a:t> della ricerca a livello globale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In primis per le sue </a:t>
            </a:r>
            <a:r>
              <a:rPr lang="it-IT" dirty="0" err="1">
                <a:solidFill>
                  <a:schemeClr val="accent5"/>
                </a:solidFill>
              </a:rPr>
              <a:t>attivita’</a:t>
            </a:r>
            <a:r>
              <a:rPr lang="it-IT" dirty="0">
                <a:solidFill>
                  <a:schemeClr val="accent5"/>
                </a:solidFill>
              </a:rPr>
              <a:t>, in </a:t>
            </a:r>
            <a:r>
              <a:rPr lang="it-IT" dirty="0" err="1">
                <a:solidFill>
                  <a:schemeClr val="accent5"/>
                </a:solidFill>
              </a:rPr>
              <a:t>secundis</a:t>
            </a:r>
            <a:r>
              <a:rPr lang="it-IT" dirty="0">
                <a:solidFill>
                  <a:schemeClr val="accent5"/>
                </a:solidFill>
              </a:rPr>
              <a:t> per la ricerca italiana, in </a:t>
            </a:r>
            <a:r>
              <a:rPr lang="it-IT" dirty="0" err="1">
                <a:solidFill>
                  <a:schemeClr val="accent5"/>
                </a:solidFill>
              </a:rPr>
              <a:t>tertiis</a:t>
            </a:r>
            <a:r>
              <a:rPr lang="it-IT" dirty="0">
                <a:solidFill>
                  <a:schemeClr val="accent5"/>
                </a:solidFill>
              </a:rPr>
              <a:t> per il dominio produttivo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E possibilmente, renderlo (parte di) uno standard a livello globale</a:t>
            </a:r>
          </a:p>
          <a:p>
            <a:r>
              <a:rPr lang="it-IT" dirty="0"/>
              <a:t>Garantire la </a:t>
            </a:r>
            <a:r>
              <a:rPr lang="it-IT" dirty="0" err="1"/>
              <a:t>sostenibilita’</a:t>
            </a:r>
            <a:r>
              <a:rPr lang="it-IT" dirty="0"/>
              <a:t> dei suoi data center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Studio di architetture a miglior rapporto prezzo/performance (GPU, FPGA, …)</a:t>
            </a:r>
          </a:p>
          <a:p>
            <a:pPr lvl="1"/>
            <a:r>
              <a:rPr lang="it-IT" dirty="0">
                <a:solidFill>
                  <a:srgbClr val="00B0F0"/>
                </a:solidFill>
              </a:rPr>
              <a:t>Studio di tecnologie a basso impatto (</a:t>
            </a:r>
            <a:r>
              <a:rPr lang="it-IT" dirty="0" err="1">
                <a:solidFill>
                  <a:srgbClr val="00B0F0"/>
                </a:solidFill>
              </a:rPr>
              <a:t>cooling</a:t>
            </a:r>
            <a:r>
              <a:rPr lang="it-IT" dirty="0">
                <a:solidFill>
                  <a:srgbClr val="00B0F0"/>
                </a:solidFill>
              </a:rPr>
              <a:t> evaporativo, soluzioni a basso PUE, …)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Studio di architetture per diminuire l’impatto energetico (ARM, RISC-V, …)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A8DEDF-2917-9186-B855-311CBF567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931" y="1864194"/>
            <a:ext cx="6303025" cy="41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305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F5DC9-8EFB-3047-840E-70B22E54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Partenariato Esteso FAIR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9F905-BDFE-6242-A309-E669E019D0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/>
              <a:t>Intelligenza Artificiale come goal</a:t>
            </a:r>
          </a:p>
          <a:p>
            <a:pPr lvl="1"/>
            <a:r>
              <a:rPr lang="it-IT" dirty="0"/>
              <a:t>116 </a:t>
            </a:r>
            <a:r>
              <a:rPr lang="it-IT" dirty="0" err="1"/>
              <a:t>Meur</a:t>
            </a:r>
            <a:r>
              <a:rPr lang="it-IT" dirty="0"/>
              <a:t> di investimento (1.6 </a:t>
            </a:r>
            <a:r>
              <a:rPr lang="it-IT" dirty="0" err="1"/>
              <a:t>Meur</a:t>
            </a:r>
            <a:r>
              <a:rPr lang="it-IT" dirty="0"/>
              <a:t> INFN)</a:t>
            </a:r>
          </a:p>
          <a:p>
            <a:r>
              <a:rPr lang="it-IT" dirty="0"/>
              <a:t>problematiche:</a:t>
            </a:r>
          </a:p>
          <a:p>
            <a:pPr lvl="1"/>
            <a:r>
              <a:rPr lang="it-IT" dirty="0"/>
              <a:t>AI in Fisica Medica</a:t>
            </a:r>
          </a:p>
          <a:p>
            <a:pPr lvl="1"/>
            <a:r>
              <a:rPr lang="it-IT" dirty="0"/>
              <a:t>Simulazione di basso livello del cervello umano</a:t>
            </a:r>
          </a:p>
          <a:p>
            <a:pPr lvl="1"/>
            <a:r>
              <a:rPr lang="it-IT" dirty="0"/>
              <a:t>AI </a:t>
            </a:r>
            <a:r>
              <a:rPr lang="it-IT" dirty="0" err="1"/>
              <a:t>meets</a:t>
            </a:r>
            <a:r>
              <a:rPr lang="it-IT" dirty="0"/>
              <a:t> Big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2E3D4-3E31-6548-8E24-9B1EA559BC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/>
              <a:t>5 Sedi</a:t>
            </a:r>
          </a:p>
          <a:p>
            <a:pPr lvl="1"/>
            <a:r>
              <a:rPr lang="it-IT" dirty="0"/>
              <a:t>Genova</a:t>
            </a:r>
          </a:p>
          <a:p>
            <a:pPr lvl="1"/>
            <a:r>
              <a:rPr lang="it-IT" dirty="0"/>
              <a:t>Bari</a:t>
            </a:r>
          </a:p>
          <a:p>
            <a:pPr lvl="1"/>
            <a:r>
              <a:rPr lang="it-IT" dirty="0"/>
              <a:t>Napoli</a:t>
            </a:r>
          </a:p>
          <a:p>
            <a:pPr lvl="1"/>
            <a:r>
              <a:rPr lang="it-IT" dirty="0"/>
              <a:t>Pisa</a:t>
            </a:r>
          </a:p>
          <a:p>
            <a:pPr lvl="1"/>
            <a:r>
              <a:rPr lang="it-IT"/>
              <a:t>Roma1</a:t>
            </a:r>
          </a:p>
          <a:p>
            <a:pPr lvl="1"/>
            <a:endParaRPr lang="it-IT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2FD9E50-94CE-934F-9B78-0594E3C9A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889" y="58383"/>
            <a:ext cx="9144000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7701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341FE-8328-623E-2C96-12A4ECA9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Oltre a questo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A3F5D-6572-4A00-7316-D22EE8C4A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84" y="2017343"/>
            <a:ext cx="5236277" cy="3438144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L’INFN ha una lunga storia nella realizzazione del SW necessario agli esperimenti</a:t>
            </a:r>
          </a:p>
          <a:p>
            <a:pPr lvl="1"/>
            <a:r>
              <a:rPr lang="it-IT" dirty="0">
                <a:solidFill>
                  <a:srgbClr val="002060"/>
                </a:solidFill>
              </a:rPr>
              <a:t>Ricostruzione, simulazione, analisi</a:t>
            </a:r>
          </a:p>
          <a:p>
            <a:pPr lvl="1"/>
            <a:r>
              <a:rPr lang="it-IT" dirty="0">
                <a:solidFill>
                  <a:srgbClr val="002060"/>
                </a:solidFill>
              </a:rPr>
              <a:t>Calcoli teorici</a:t>
            </a:r>
          </a:p>
          <a:p>
            <a:pPr lvl="1"/>
            <a:r>
              <a:rPr lang="it-IT" dirty="0">
                <a:solidFill>
                  <a:srgbClr val="002060"/>
                </a:solidFill>
              </a:rPr>
              <a:t>Disegno di servizi vari per il supporto degli esperimenti</a:t>
            </a:r>
          </a:p>
          <a:p>
            <a:r>
              <a:rPr lang="it-IT" dirty="0"/>
              <a:t>Anche questo deve continuare (magari via PNRR), </a:t>
            </a:r>
            <a:r>
              <a:rPr lang="it-IT" dirty="0" err="1"/>
              <a:t>perche</a:t>
            </a:r>
            <a:r>
              <a:rPr lang="it-IT" dirty="0"/>
              <a:t>’ </a:t>
            </a:r>
            <a:r>
              <a:rPr lang="it-IT" dirty="0" err="1"/>
              <a:t>e’</a:t>
            </a:r>
            <a:r>
              <a:rPr lang="it-IT" dirty="0"/>
              <a:t> una enorme ricchezza per l’Ente … non solo in senso figurato!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F9A3C-2BA8-4485-2AAA-759E1143D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561" y="700386"/>
            <a:ext cx="6881439" cy="105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1D0146-51A5-793C-FD94-51694EC79819}"/>
              </a:ext>
            </a:extLst>
          </p:cNvPr>
          <p:cNvSpPr txBox="1"/>
          <p:nvPr/>
        </p:nvSpPr>
        <p:spPr>
          <a:xfrm>
            <a:off x="6294773" y="1864194"/>
            <a:ext cx="47600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b="1" dirty="0">
                <a:solidFill>
                  <a:srgbClr val="0070C0"/>
                </a:solidFill>
              </a:rPr>
              <a:t>Linux Kernel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: 15M </a:t>
            </a:r>
            <a:r>
              <a:rPr lang="it-IT" dirty="0" err="1">
                <a:solidFill>
                  <a:srgbClr val="0070C0"/>
                </a:solidFill>
              </a:rPr>
              <a:t>sloc</a:t>
            </a:r>
            <a:r>
              <a:rPr lang="it-IT" dirty="0">
                <a:solidFill>
                  <a:srgbClr val="0070C0"/>
                </a:solidFill>
              </a:rPr>
              <a:t>, 4800 </a:t>
            </a:r>
            <a:r>
              <a:rPr lang="it-IT" dirty="0" err="1">
                <a:solidFill>
                  <a:srgbClr val="0070C0"/>
                </a:solidFill>
              </a:rPr>
              <a:t>FTEy</a:t>
            </a:r>
            <a:r>
              <a:rPr lang="it-IT" dirty="0">
                <a:solidFill>
                  <a:srgbClr val="0070C0"/>
                </a:solidFill>
              </a:rPr>
              <a:t>, 650M$ (3x CMS)</a:t>
            </a:r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Geant4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: 1.2M </a:t>
            </a:r>
            <a:r>
              <a:rPr lang="it-IT" dirty="0" err="1">
                <a:solidFill>
                  <a:srgbClr val="0070C0"/>
                </a:solidFill>
              </a:rPr>
              <a:t>sloc</a:t>
            </a:r>
            <a:r>
              <a:rPr lang="it-IT" dirty="0">
                <a:solidFill>
                  <a:srgbClr val="0070C0"/>
                </a:solidFill>
              </a:rPr>
              <a:t>, 330 </a:t>
            </a:r>
            <a:r>
              <a:rPr lang="it-IT" dirty="0" err="1">
                <a:solidFill>
                  <a:srgbClr val="0070C0"/>
                </a:solidFill>
              </a:rPr>
              <a:t>FTEy</a:t>
            </a:r>
            <a:r>
              <a:rPr lang="it-IT" dirty="0">
                <a:solidFill>
                  <a:srgbClr val="0070C0"/>
                </a:solidFill>
              </a:rPr>
              <a:t>,  45 M$ (1/4x CMS)</a:t>
            </a:r>
          </a:p>
          <a:p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8E0988-DBB6-389C-4202-66006BEBC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287" y="3341522"/>
            <a:ext cx="6566713" cy="26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8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436806" y="473461"/>
            <a:ext cx="8064936" cy="69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ct val="100000"/>
              <a:buFont typeface="Calibri"/>
              <a:buNone/>
            </a:pPr>
            <a:r>
              <a:rPr lang="en-US" dirty="0"/>
              <a:t>A brief history of </a:t>
            </a:r>
            <a:br>
              <a:rPr lang="en-US" dirty="0"/>
            </a:br>
            <a:r>
              <a:rPr lang="en-US" dirty="0"/>
              <a:t>computing @ INFN</a:t>
            </a:r>
            <a:endParaRPr dirty="0"/>
          </a:p>
        </p:txBody>
      </p:sp>
      <p:sp>
        <p:nvSpPr>
          <p:cNvPr id="146" name="Google Shape;146;p5"/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rECFA - Rome March 4th, 2022</a:t>
            </a:r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50" name="Google Shape;150;p5"/>
          <p:cNvSpPr txBox="1"/>
          <p:nvPr/>
        </p:nvSpPr>
        <p:spPr>
          <a:xfrm>
            <a:off x="712520" y="3001344"/>
            <a:ext cx="5589318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Computers became more and more popular among physicists, and due to the distributed nature of INFN, they were sitting in different structures, mostly handled independently.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the need to allow an intercommunication,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INFNet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project was started using dial-up connections. CNAF, with its technology-related mission, became the central node of the effort.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early 80s, a connection was built to CERN (via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CERNet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 for direct access and later to FNAL.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At the end of the 80s, </a:t>
            </a:r>
            <a:r>
              <a:rPr lang="en-US" sz="1800" b="1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INFNet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was topping 64 kbit/s</a:t>
            </a:r>
            <a:endParaRPr dirty="0"/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 t="1418"/>
          <a:stretch/>
        </p:blipFill>
        <p:spPr>
          <a:xfrm>
            <a:off x="7237991" y="385186"/>
            <a:ext cx="4954009" cy="57554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75;p7">
            <a:extLst>
              <a:ext uri="{FF2B5EF4-FFF2-40B4-BE49-F238E27FC236}">
                <a16:creationId xmlns:a16="http://schemas.microsoft.com/office/drawing/2014/main" id="{19A2E60F-DBF5-314B-900B-E7D451A3CBD8}"/>
              </a:ext>
            </a:extLst>
          </p:cNvPr>
          <p:cNvSpPr/>
          <p:nvPr/>
        </p:nvSpPr>
        <p:spPr>
          <a:xfrm>
            <a:off x="819392" y="1760516"/>
            <a:ext cx="1615044" cy="74814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60s</a:t>
            </a:r>
            <a:endParaRPr/>
          </a:p>
        </p:txBody>
      </p:sp>
      <p:sp>
        <p:nvSpPr>
          <p:cNvPr id="11" name="Google Shape;176;p7">
            <a:extLst>
              <a:ext uri="{FF2B5EF4-FFF2-40B4-BE49-F238E27FC236}">
                <a16:creationId xmlns:a16="http://schemas.microsoft.com/office/drawing/2014/main" id="{BAC72A29-909D-0841-AD34-1C565EBCF320}"/>
              </a:ext>
            </a:extLst>
          </p:cNvPr>
          <p:cNvSpPr/>
          <p:nvPr/>
        </p:nvSpPr>
        <p:spPr>
          <a:xfrm>
            <a:off x="2254326" y="1760516"/>
            <a:ext cx="1615044" cy="748145"/>
          </a:xfrm>
          <a:prstGeom prst="chevron">
            <a:avLst>
              <a:gd name="adj" fmla="val 50000"/>
            </a:avLst>
          </a:prstGeom>
          <a:solidFill>
            <a:srgbClr val="C78E4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70s-80s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50339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7CA9-1D8E-56B1-7E7D-CC81710F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A69A-4A96-A8B8-D7E8-A87F1114D8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INFN non </a:t>
            </a:r>
            <a:r>
              <a:rPr lang="it-IT" dirty="0" err="1"/>
              <a:t>e’</a:t>
            </a:r>
            <a:r>
              <a:rPr lang="it-IT" dirty="0"/>
              <a:t> un istituto di CS: per noi il calcolo </a:t>
            </a:r>
            <a:r>
              <a:rPr lang="it-IT" dirty="0" err="1"/>
              <a:t>e’</a:t>
            </a:r>
            <a:r>
              <a:rPr lang="it-IT" dirty="0"/>
              <a:t> un mezzo necessario per portare a buon fine i nostri scopi</a:t>
            </a:r>
          </a:p>
          <a:p>
            <a:r>
              <a:rPr lang="it-IT" dirty="0">
                <a:solidFill>
                  <a:schemeClr val="accent4"/>
                </a:solidFill>
              </a:rPr>
              <a:t>(purtroppo?) il calcolo «comprato» costa molto di </a:t>
            </a:r>
            <a:r>
              <a:rPr lang="it-IT" dirty="0" err="1">
                <a:solidFill>
                  <a:schemeClr val="accent4"/>
                </a:solidFill>
              </a:rPr>
              <a:t>piu’</a:t>
            </a:r>
            <a:r>
              <a:rPr lang="it-IT" dirty="0">
                <a:solidFill>
                  <a:schemeClr val="accent4"/>
                </a:solidFill>
              </a:rPr>
              <a:t> di quello «fatto in casa» </a:t>
            </a:r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 ci siamo ingegnati!</a:t>
            </a:r>
            <a:endParaRPr lang="it-IT" dirty="0">
              <a:solidFill>
                <a:schemeClr val="accent4"/>
              </a:solidFill>
            </a:endParaRPr>
          </a:p>
          <a:p>
            <a:r>
              <a:rPr lang="it-IT" dirty="0"/>
              <a:t>In una visione un pochino </a:t>
            </a:r>
            <a:r>
              <a:rPr lang="it-IT" dirty="0" err="1"/>
              <a:t>piu’</a:t>
            </a:r>
            <a:r>
              <a:rPr lang="it-IT" dirty="0"/>
              <a:t> allargata, visto che l’infrastruttura italiana </a:t>
            </a:r>
            <a:r>
              <a:rPr lang="it-IT" dirty="0" err="1"/>
              <a:t>e’</a:t>
            </a:r>
            <a:r>
              <a:rPr lang="it-IT" dirty="0"/>
              <a:t> al momento prevalentemente INFN, se lo facciamo possiamo farlo «per tutti»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C390F-E071-9FB2-950E-E5E25DD96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334541"/>
            <a:ext cx="5236277" cy="4093889"/>
          </a:xfrm>
        </p:spPr>
        <p:txBody>
          <a:bodyPr>
            <a:normAutofit fontScale="92500" lnSpcReduction="20000"/>
          </a:bodyPr>
          <a:lstStyle/>
          <a:p>
            <a:r>
              <a:rPr lang="it-IT" sz="2800" dirty="0"/>
              <a:t>Il vostro ruolo!</a:t>
            </a:r>
          </a:p>
          <a:p>
            <a:pPr lvl="1"/>
            <a:r>
              <a:rPr lang="it-IT" sz="2400" dirty="0"/>
              <a:t>Voi siete le persone essenziali in questa strategia!</a:t>
            </a:r>
          </a:p>
          <a:p>
            <a:pPr lvl="1"/>
            <a:r>
              <a:rPr lang="it-IT" sz="2400" dirty="0"/>
              <a:t>Forze nuove per</a:t>
            </a:r>
          </a:p>
          <a:p>
            <a:pPr lvl="2"/>
            <a:r>
              <a:rPr lang="it-IT" sz="2000" dirty="0">
                <a:solidFill>
                  <a:schemeClr val="accent4"/>
                </a:solidFill>
              </a:rPr>
              <a:t>Costruire l’infrastruttura</a:t>
            </a:r>
          </a:p>
          <a:p>
            <a:pPr lvl="2"/>
            <a:r>
              <a:rPr lang="it-IT" sz="2000" dirty="0">
                <a:solidFill>
                  <a:schemeClr val="accent4"/>
                </a:solidFill>
              </a:rPr>
              <a:t>Supportarla</a:t>
            </a:r>
          </a:p>
          <a:p>
            <a:pPr lvl="2"/>
            <a:r>
              <a:rPr lang="it-IT" sz="2000" dirty="0">
                <a:solidFill>
                  <a:schemeClr val="accent4"/>
                </a:solidFill>
              </a:rPr>
              <a:t>Realizzare nuove soluzioni sia infrastrutturali sia a beneficio degli esperimenti (</a:t>
            </a:r>
            <a:r>
              <a:rPr lang="it-IT" sz="2000" dirty="0" err="1">
                <a:solidFill>
                  <a:schemeClr val="accent4"/>
                </a:solidFill>
              </a:rPr>
              <a:t>sw</a:t>
            </a:r>
            <a:r>
              <a:rPr lang="it-IT" sz="2000" dirty="0">
                <a:solidFill>
                  <a:schemeClr val="accent4"/>
                </a:solidFill>
              </a:rPr>
              <a:t>, </a:t>
            </a:r>
            <a:r>
              <a:rPr lang="it-IT" sz="2000" dirty="0" err="1">
                <a:solidFill>
                  <a:schemeClr val="accent4"/>
                </a:solidFill>
              </a:rPr>
              <a:t>hw</a:t>
            </a:r>
            <a:r>
              <a:rPr lang="it-IT" sz="2000">
                <a:solidFill>
                  <a:schemeClr val="accent4"/>
                </a:solidFill>
              </a:rPr>
              <a:t>)</a:t>
            </a:r>
            <a:endParaRPr lang="it-IT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87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title"/>
          </p:nvPr>
        </p:nvSpPr>
        <p:spPr>
          <a:xfrm>
            <a:off x="1587063" y="106291"/>
            <a:ext cx="8064936" cy="69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ct val="100000"/>
              <a:buFont typeface="Calibri"/>
              <a:buNone/>
            </a:pPr>
            <a:r>
              <a:rPr lang="en-US"/>
              <a:t>A brief history of computing @ INFN</a:t>
            </a:r>
            <a:endParaRPr/>
          </a:p>
        </p:txBody>
      </p:sp>
      <p:sp>
        <p:nvSpPr>
          <p:cNvPr id="158" name="Google Shape;158;p6"/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rECFA - Rome March 4th, 2022</a:t>
            </a:r>
            <a:endParaRPr/>
          </a:p>
        </p:txBody>
      </p:sp>
      <p:sp>
        <p:nvSpPr>
          <p:cNvPr id="159" name="Google Shape;159;p6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64" name="Google Shape;164;p6"/>
          <p:cNvSpPr txBox="1"/>
          <p:nvPr/>
        </p:nvSpPr>
        <p:spPr>
          <a:xfrm>
            <a:off x="573975" y="2724365"/>
            <a:ext cx="6961462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Remote access to computers was quickly becoming a need in other scientific domains; 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GARR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was pioneering 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 Mbps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connections 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by 1988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starting with a CERN-CNAF and later a connection to CINECA, Rome and Milan. This is the infrastructure which handled LEP,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TeVatron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SLC computing.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has with time become the backbone of the research networking in Italy, which reached 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34 Mbps by 1995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Still today, it is handled by GARR.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that time, we were in the planning for the “LHC” era and it was clear how the Computing would have been a major effort for HEP and for INFN. 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CNAF was again having a central role for INFN Computing.</a:t>
            </a:r>
            <a:endParaRPr dirty="0"/>
          </a:p>
        </p:txBody>
      </p:sp>
      <p:pic>
        <p:nvPicPr>
          <p:cNvPr id="165" name="Google Shape;16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8876" y="911669"/>
            <a:ext cx="4233124" cy="50346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5;p7">
            <a:extLst>
              <a:ext uri="{FF2B5EF4-FFF2-40B4-BE49-F238E27FC236}">
                <a16:creationId xmlns:a16="http://schemas.microsoft.com/office/drawing/2014/main" id="{7D2DAC87-87DB-944B-83AB-DCA08EC4176B}"/>
              </a:ext>
            </a:extLst>
          </p:cNvPr>
          <p:cNvSpPr/>
          <p:nvPr/>
        </p:nvSpPr>
        <p:spPr>
          <a:xfrm>
            <a:off x="819392" y="1760516"/>
            <a:ext cx="1615044" cy="74814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60s</a:t>
            </a:r>
            <a:endParaRPr/>
          </a:p>
        </p:txBody>
      </p:sp>
      <p:sp>
        <p:nvSpPr>
          <p:cNvPr id="12" name="Google Shape;176;p7">
            <a:extLst>
              <a:ext uri="{FF2B5EF4-FFF2-40B4-BE49-F238E27FC236}">
                <a16:creationId xmlns:a16="http://schemas.microsoft.com/office/drawing/2014/main" id="{C16D2B98-1E99-2D46-A23D-2A27B2A1FE92}"/>
              </a:ext>
            </a:extLst>
          </p:cNvPr>
          <p:cNvSpPr/>
          <p:nvPr/>
        </p:nvSpPr>
        <p:spPr>
          <a:xfrm>
            <a:off x="2254326" y="1760516"/>
            <a:ext cx="1615044" cy="74814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70s-80s</a:t>
            </a:r>
            <a:endParaRPr dirty="0"/>
          </a:p>
        </p:txBody>
      </p:sp>
      <p:sp>
        <p:nvSpPr>
          <p:cNvPr id="13" name="Google Shape;177;p7">
            <a:extLst>
              <a:ext uri="{FF2B5EF4-FFF2-40B4-BE49-F238E27FC236}">
                <a16:creationId xmlns:a16="http://schemas.microsoft.com/office/drawing/2014/main" id="{36A61C9D-01B1-D541-BFB3-2D69972A4B3A}"/>
              </a:ext>
            </a:extLst>
          </p:cNvPr>
          <p:cNvSpPr/>
          <p:nvPr/>
        </p:nvSpPr>
        <p:spPr>
          <a:xfrm>
            <a:off x="3682663" y="1760515"/>
            <a:ext cx="1615044" cy="748145"/>
          </a:xfrm>
          <a:prstGeom prst="chevron">
            <a:avLst>
              <a:gd name="adj" fmla="val 50000"/>
            </a:avLst>
          </a:prstGeom>
          <a:solidFill>
            <a:srgbClr val="C78E4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1988-1995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2924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1587063" y="106291"/>
            <a:ext cx="8064936" cy="69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ct val="100000"/>
              <a:buFont typeface="Calibri"/>
              <a:buNone/>
            </a:pPr>
            <a:r>
              <a:rPr lang="en-US"/>
              <a:t>A brief history of computing @ INFN</a:t>
            </a:r>
            <a:endParaRPr/>
          </a:p>
        </p:txBody>
      </p:sp>
      <p:sp>
        <p:nvSpPr>
          <p:cNvPr id="172" name="Google Shape;172;p7"/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rECFA - Rome March 4th, 2022</a:t>
            </a:r>
            <a:endParaRPr/>
          </a:p>
        </p:txBody>
      </p:sp>
      <p:sp>
        <p:nvSpPr>
          <p:cNvPr id="173" name="Google Shape;173;p7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819392" y="1760516"/>
            <a:ext cx="1615044" cy="74814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60s</a:t>
            </a:r>
            <a:endParaRPr/>
          </a:p>
        </p:txBody>
      </p:sp>
      <p:sp>
        <p:nvSpPr>
          <p:cNvPr id="176" name="Google Shape;176;p7"/>
          <p:cNvSpPr/>
          <p:nvPr/>
        </p:nvSpPr>
        <p:spPr>
          <a:xfrm>
            <a:off x="2254326" y="1760516"/>
            <a:ext cx="1615044" cy="74814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70s-80s</a:t>
            </a:r>
            <a:endParaRPr dirty="0"/>
          </a:p>
        </p:txBody>
      </p:sp>
      <p:sp>
        <p:nvSpPr>
          <p:cNvPr id="177" name="Google Shape;177;p7"/>
          <p:cNvSpPr/>
          <p:nvPr/>
        </p:nvSpPr>
        <p:spPr>
          <a:xfrm>
            <a:off x="3682663" y="1760515"/>
            <a:ext cx="1615044" cy="74814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1988-1995</a:t>
            </a:r>
            <a:endParaRPr dirty="0"/>
          </a:p>
        </p:txBody>
      </p:sp>
      <p:sp>
        <p:nvSpPr>
          <p:cNvPr id="178" name="Google Shape;178;p7"/>
          <p:cNvSpPr txBox="1"/>
          <p:nvPr/>
        </p:nvSpPr>
        <p:spPr>
          <a:xfrm>
            <a:off x="712519" y="2838203"/>
            <a:ext cx="6412675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 centers were selected to host WLCG Computing: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Tier-1 at CNAF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(red in the picture)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9 Tier-2s at LNL, LNF, Turin, Milan, Pisa, Rome, Naples, Bari, Catania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(yellow in the picture)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came the GRID, the Cloud, …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all still operational, even if their size has increased O(1000x) since then and their interconnectivity (thanks to GARR-X) reaches multiples of 100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Gpbs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5147944" y="1760514"/>
            <a:ext cx="1615044" cy="748145"/>
          </a:xfrm>
          <a:prstGeom prst="chevron">
            <a:avLst>
              <a:gd name="adj" fmla="val 50000"/>
            </a:avLst>
          </a:prstGeom>
          <a:solidFill>
            <a:srgbClr val="C78E4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2000-2005</a:t>
            </a:r>
            <a:endParaRPr dirty="0"/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352" y="956373"/>
            <a:ext cx="4063648" cy="4945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710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3714205" y="0"/>
            <a:ext cx="7370353" cy="69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ct val="100000"/>
              <a:buFont typeface="Calibri"/>
              <a:buNone/>
            </a:pPr>
            <a:r>
              <a:rPr lang="en-US" dirty="0"/>
              <a:t>The INFN data centers today</a:t>
            </a:r>
            <a:endParaRPr dirty="0"/>
          </a:p>
        </p:txBody>
      </p:sp>
      <p:sp>
        <p:nvSpPr>
          <p:cNvPr id="187" name="Google Shape;187;p8"/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rECFA - Rome March 4th, 2022</a:t>
            </a:r>
            <a:endParaRPr/>
          </a:p>
        </p:txBody>
      </p:sp>
      <p:sp>
        <p:nvSpPr>
          <p:cNvPr id="188" name="Google Shape;188;p8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89" name="Google Shape;18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8117" y="0"/>
            <a:ext cx="3138064" cy="232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3576" y="3964640"/>
            <a:ext cx="2494283" cy="282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6360" y="0"/>
            <a:ext cx="2498700" cy="397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8"/>
          <p:cNvSpPr/>
          <p:nvPr/>
        </p:nvSpPr>
        <p:spPr>
          <a:xfrm>
            <a:off x="7243744" y="0"/>
            <a:ext cx="23451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Catania</a:t>
            </a:r>
            <a:endParaRPr dirty="0"/>
          </a:p>
        </p:txBody>
      </p:sp>
      <p:sp>
        <p:nvSpPr>
          <p:cNvPr id="193" name="Google Shape;193;p8"/>
          <p:cNvSpPr/>
          <p:nvPr/>
        </p:nvSpPr>
        <p:spPr>
          <a:xfrm>
            <a:off x="7695890" y="3883955"/>
            <a:ext cx="23451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LNF</a:t>
            </a:r>
            <a:endParaRPr dirty="0"/>
          </a:p>
        </p:txBody>
      </p:sp>
      <p:sp>
        <p:nvSpPr>
          <p:cNvPr id="194" name="Google Shape;194;p8"/>
          <p:cNvSpPr/>
          <p:nvPr/>
        </p:nvSpPr>
        <p:spPr>
          <a:xfrm>
            <a:off x="1874342" y="6150114"/>
            <a:ext cx="23451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Rome</a:t>
            </a:r>
            <a:endParaRPr dirty="0"/>
          </a:p>
        </p:txBody>
      </p:sp>
      <p:pic>
        <p:nvPicPr>
          <p:cNvPr id="195" name="Google Shape;19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339340"/>
            <a:ext cx="4495800" cy="186687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/>
          <p:nvPr/>
        </p:nvSpPr>
        <p:spPr>
          <a:xfrm>
            <a:off x="-513875" y="2980904"/>
            <a:ext cx="2345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CNAF</a:t>
            </a:r>
            <a:endParaRPr dirty="0"/>
          </a:p>
        </p:txBody>
      </p:sp>
      <p:pic>
        <p:nvPicPr>
          <p:cNvPr id="197" name="Google Shape;197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78823" y="4023066"/>
            <a:ext cx="2214592" cy="283493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8"/>
          <p:cNvSpPr/>
          <p:nvPr/>
        </p:nvSpPr>
        <p:spPr>
          <a:xfrm>
            <a:off x="3967221" y="4724400"/>
            <a:ext cx="192303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Pisa</a:t>
            </a:r>
            <a:endParaRPr dirty="0"/>
          </a:p>
        </p:txBody>
      </p:sp>
      <p:sp>
        <p:nvSpPr>
          <p:cNvPr id="200" name="Google Shape;200;p8"/>
          <p:cNvSpPr/>
          <p:nvPr/>
        </p:nvSpPr>
        <p:spPr>
          <a:xfrm>
            <a:off x="9003792" y="3178705"/>
            <a:ext cx="23451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Bari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DBE6C7-C039-DF45-84F4-C0B9A3223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753600" y="3988526"/>
            <a:ext cx="2438400" cy="2869474"/>
          </a:xfrm>
          <a:prstGeom prst="rect">
            <a:avLst/>
          </a:prstGeom>
        </p:spPr>
      </p:pic>
      <p:sp>
        <p:nvSpPr>
          <p:cNvPr id="19" name="Google Shape;193;p8">
            <a:extLst>
              <a:ext uri="{FF2B5EF4-FFF2-40B4-BE49-F238E27FC236}">
                <a16:creationId xmlns:a16="http://schemas.microsoft.com/office/drawing/2014/main" id="{BB0124C8-2627-4140-B047-1D9501C2DD03}"/>
              </a:ext>
            </a:extLst>
          </p:cNvPr>
          <p:cNvSpPr/>
          <p:nvPr/>
        </p:nvSpPr>
        <p:spPr>
          <a:xfrm>
            <a:off x="9593270" y="6267927"/>
            <a:ext cx="23451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LNL</a:t>
            </a:r>
            <a:endParaRPr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3A0AE2B-C16E-D840-BEAC-923BB41932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EEFE4-2044-6F42-AAA7-0741279CF1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4488724" cy="2346961"/>
          </a:xfrm>
          <a:prstGeom prst="rect">
            <a:avLst/>
          </a:prstGeom>
        </p:spPr>
      </p:pic>
      <p:sp>
        <p:nvSpPr>
          <p:cNvPr id="22" name="Google Shape;196;p8">
            <a:extLst>
              <a:ext uri="{FF2B5EF4-FFF2-40B4-BE49-F238E27FC236}">
                <a16:creationId xmlns:a16="http://schemas.microsoft.com/office/drawing/2014/main" id="{58413513-2DF0-2A4B-97E1-2DB9ABEED2EE}"/>
              </a:ext>
            </a:extLst>
          </p:cNvPr>
          <p:cNvSpPr/>
          <p:nvPr/>
        </p:nvSpPr>
        <p:spPr>
          <a:xfrm>
            <a:off x="-445295" y="1312124"/>
            <a:ext cx="2345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Milano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7F086-55E9-024E-B726-0F2DC12344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0560" y="2324100"/>
            <a:ext cx="3051987" cy="2027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986F61-F6B1-E145-A414-275DD468F3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196018"/>
            <a:ext cx="4480560" cy="2570542"/>
          </a:xfrm>
          <a:prstGeom prst="rect">
            <a:avLst/>
          </a:prstGeom>
        </p:spPr>
      </p:pic>
      <p:sp>
        <p:nvSpPr>
          <p:cNvPr id="26" name="Google Shape;196;p8">
            <a:extLst>
              <a:ext uri="{FF2B5EF4-FFF2-40B4-BE49-F238E27FC236}">
                <a16:creationId xmlns:a16="http://schemas.microsoft.com/office/drawing/2014/main" id="{CBE46B5C-FF3F-4149-A337-7B297D0F5932}"/>
              </a:ext>
            </a:extLst>
          </p:cNvPr>
          <p:cNvSpPr/>
          <p:nvPr/>
        </p:nvSpPr>
        <p:spPr>
          <a:xfrm>
            <a:off x="-277655" y="6287984"/>
            <a:ext cx="2345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Turin</a:t>
            </a:r>
            <a:endParaRPr dirty="0"/>
          </a:p>
        </p:txBody>
      </p:sp>
      <p:pic>
        <p:nvPicPr>
          <p:cNvPr id="199" name="Google Shape;199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09760" y="106680"/>
            <a:ext cx="2682240" cy="3726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96;p8">
            <a:extLst>
              <a:ext uri="{FF2B5EF4-FFF2-40B4-BE49-F238E27FC236}">
                <a16:creationId xmlns:a16="http://schemas.microsoft.com/office/drawing/2014/main" id="{D2DBA69A-A07E-C34F-A5B0-14C9C9E73F36}"/>
              </a:ext>
            </a:extLst>
          </p:cNvPr>
          <p:cNvSpPr/>
          <p:nvPr/>
        </p:nvSpPr>
        <p:spPr>
          <a:xfrm>
            <a:off x="8896825" y="0"/>
            <a:ext cx="2345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Bari</a:t>
            </a:r>
            <a:endParaRPr dirty="0"/>
          </a:p>
        </p:txBody>
      </p:sp>
      <p:sp>
        <p:nvSpPr>
          <p:cNvPr id="28" name="Google Shape;196;p8">
            <a:extLst>
              <a:ext uri="{FF2B5EF4-FFF2-40B4-BE49-F238E27FC236}">
                <a16:creationId xmlns:a16="http://schemas.microsoft.com/office/drawing/2014/main" id="{95CCFDA3-1FC7-3949-8D76-46ABE91C0D48}"/>
              </a:ext>
            </a:extLst>
          </p:cNvPr>
          <p:cNvSpPr/>
          <p:nvPr/>
        </p:nvSpPr>
        <p:spPr>
          <a:xfrm>
            <a:off x="4058125" y="2226524"/>
            <a:ext cx="2345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Napoli</a:t>
            </a:r>
            <a:endParaRPr dirty="0"/>
          </a:p>
        </p:txBody>
      </p:sp>
      <p:sp>
        <p:nvSpPr>
          <p:cNvPr id="29" name="Google Shape;194;p8">
            <a:extLst>
              <a:ext uri="{FF2B5EF4-FFF2-40B4-BE49-F238E27FC236}">
                <a16:creationId xmlns:a16="http://schemas.microsoft.com/office/drawing/2014/main" id="{8DC4D1DF-4764-4941-8076-8D9FC64C0176}"/>
              </a:ext>
            </a:extLst>
          </p:cNvPr>
          <p:cNvSpPr/>
          <p:nvPr/>
        </p:nvSpPr>
        <p:spPr>
          <a:xfrm>
            <a:off x="5029022" y="1547634"/>
            <a:ext cx="23451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Rome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49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798F-5D58-8777-2712-09F95E9F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Perche</a:t>
            </a:r>
            <a:r>
              <a:rPr lang="it-IT" dirty="0"/>
              <a:t>’ lo abbiamo fatto? A che ci serve?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C87A4-B70C-1233-CC21-025B24AD9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7648878" cy="345061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Due esigenze fondamentali sono nate nella fisica delle alte energie (ma anche altrove, in un secondo momento)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Trattare grosse </a:t>
            </a:r>
            <a:r>
              <a:rPr lang="it-IT" dirty="0" err="1">
                <a:solidFill>
                  <a:schemeClr val="accent5"/>
                </a:solidFill>
              </a:rPr>
              <a:t>quantita’</a:t>
            </a:r>
            <a:r>
              <a:rPr lang="it-IT" dirty="0">
                <a:solidFill>
                  <a:schemeClr val="accent5"/>
                </a:solidFill>
              </a:rPr>
              <a:t> di dati, maggiori di quelle che stanno su un … </a:t>
            </a:r>
            <a:r>
              <a:rPr lang="it-IT" dirty="0" err="1">
                <a:solidFill>
                  <a:schemeClr val="accent5"/>
                </a:solidFill>
              </a:rPr>
              <a:t>logbook</a:t>
            </a:r>
            <a:endParaRPr lang="it-IT" dirty="0">
              <a:solidFill>
                <a:schemeClr val="accent5"/>
              </a:solidFill>
            </a:endParaRPr>
          </a:p>
          <a:p>
            <a:pPr lvl="1"/>
            <a:r>
              <a:rPr lang="it-IT" dirty="0">
                <a:solidFill>
                  <a:schemeClr val="accent5"/>
                </a:solidFill>
              </a:rPr>
              <a:t>Trattare </a:t>
            </a:r>
            <a:r>
              <a:rPr lang="it-IT" dirty="0" err="1">
                <a:solidFill>
                  <a:schemeClr val="accent5"/>
                </a:solidFill>
              </a:rPr>
              <a:t>quantita’</a:t>
            </a:r>
            <a:r>
              <a:rPr lang="it-IT" dirty="0">
                <a:solidFill>
                  <a:schemeClr val="accent5"/>
                </a:solidFill>
              </a:rPr>
              <a:t> di calcoli maggiori di quelle che un essere umano  / un computer da scrivania possa fare</a:t>
            </a:r>
          </a:p>
          <a:p>
            <a:r>
              <a:rPr lang="it-IT" dirty="0"/>
              <a:t>Ma successivamente anche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Trattare data distribuiti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Trattare dati sensibili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…</a:t>
            </a:r>
          </a:p>
        </p:txBody>
      </p:sp>
      <p:pic>
        <p:nvPicPr>
          <p:cNvPr id="1026" name="Picture 2" descr="Force 4 Logbook (Red Cover) | Force 4 Chandlery">
            <a:extLst>
              <a:ext uri="{FF2B5EF4-FFF2-40B4-BE49-F238E27FC236}">
                <a16:creationId xmlns:a16="http://schemas.microsoft.com/office/drawing/2014/main" id="{B8F7735D-C528-4F4C-B9DF-6C34FA650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670" y="42500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662B1B-6A84-5A85-6A20-992E7142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458" y="3468698"/>
            <a:ext cx="2977085" cy="30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5475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{620BE79A-1949-D24C-87D7-7056BBE3AACD}tf10001119</Template>
  <TotalTime>1604</TotalTime>
  <Words>3300</Words>
  <Application>Microsoft Macintosh PowerPoint</Application>
  <PresentationFormat>Widescreen</PresentationFormat>
  <Paragraphs>393</Paragraphs>
  <Slides>50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</vt:lpstr>
      <vt:lpstr>Barlow Light</vt:lpstr>
      <vt:lpstr>Calibri</vt:lpstr>
      <vt:lpstr>Monotype Sorts</vt:lpstr>
      <vt:lpstr>Palatino Linotype</vt:lpstr>
      <vt:lpstr>Roboto</vt:lpstr>
      <vt:lpstr>Tahoma</vt:lpstr>
      <vt:lpstr>Titillium Web</vt:lpstr>
      <vt:lpstr>Titillium Web SemiBold</vt:lpstr>
      <vt:lpstr>Verdana</vt:lpstr>
      <vt:lpstr>Wingdings</vt:lpstr>
      <vt:lpstr>Gallery</vt:lpstr>
      <vt:lpstr>Investire sulle tecnologie di calcolo</vt:lpstr>
      <vt:lpstr>Dallo statuto INFN …</vt:lpstr>
      <vt:lpstr>E il calcolo dove sta?</vt:lpstr>
      <vt:lpstr>A brief history of scientific computing @ INFN</vt:lpstr>
      <vt:lpstr>A brief history of  computing @ INFN</vt:lpstr>
      <vt:lpstr>A brief history of computing @ INFN</vt:lpstr>
      <vt:lpstr>A brief history of computing @ INFN</vt:lpstr>
      <vt:lpstr>The INFN data centers today</vt:lpstr>
      <vt:lpstr>Perche’ lo abbiamo fatto? A che ci serve?</vt:lpstr>
      <vt:lpstr>Piccola Conclusione</vt:lpstr>
      <vt:lpstr>Un piccolo excursus del calcolo che serve OGGI alle attivita’ INFN</vt:lpstr>
      <vt:lpstr>Il calcolo di LHC</vt:lpstr>
      <vt:lpstr>Stima molto poco dettagliata, ma realistica</vt:lpstr>
      <vt:lpstr>PowerPoint Presentation</vt:lpstr>
      <vt:lpstr>(parentesi: a che serve la  CPU?)</vt:lpstr>
      <vt:lpstr>Diverso share per esperimenti</vt:lpstr>
      <vt:lpstr>PowerPoint Presentation</vt:lpstr>
      <vt:lpstr>PowerPoint Presentation</vt:lpstr>
      <vt:lpstr>PowerPoint Presentation</vt:lpstr>
      <vt:lpstr>Evoluzione delle richieste di LHC</vt:lpstr>
      <vt:lpstr>«ma anche i computer costano sempre meno…» </vt:lpstr>
      <vt:lpstr>PowerPoint Presentation</vt:lpstr>
      <vt:lpstr>Il concetto di Flat Budget</vt:lpstr>
      <vt:lpstr>Come siamo (eravamo) messi?</vt:lpstr>
      <vt:lpstr>R&amp;D, R&amp;D, R&amp;D ….</vt:lpstr>
      <vt:lpstr>Il calcolo teorico</vt:lpstr>
      <vt:lpstr>Dove ?</vt:lpstr>
      <vt:lpstr>PowerPoint Presentation</vt:lpstr>
      <vt:lpstr>Utilizzo di dati Sensibili</vt:lpstr>
      <vt:lpstr>PowerPoint Presentation</vt:lpstr>
      <vt:lpstr>PowerPoint Presentation</vt:lpstr>
      <vt:lpstr>Quindi, che facciamo?</vt:lpstr>
      <vt:lpstr>Quanto costa la soluzione «Amazon»?</vt:lpstr>
      <vt:lpstr>Il calcolo distribuito, e il datalake</vt:lpstr>
      <vt:lpstr>Cosa intendiamo per calcolo distribuito?</vt:lpstr>
      <vt:lpstr>Cosa vorremmo?</vt:lpstr>
      <vt:lpstr>La GRID e’ stata un primo passo in questa direzione, ma …</vt:lpstr>
      <vt:lpstr>Evoluzioni</vt:lpstr>
      <vt:lpstr>La struttura verso cui il calcolo HEP tende</vt:lpstr>
      <vt:lpstr>R&amp;D in corso da anni …</vt:lpstr>
      <vt:lpstr>Poi e’ arrivato il PNRR …</vt:lpstr>
      <vt:lpstr>PowerPoint Presentation</vt:lpstr>
      <vt:lpstr>Il Centro Nazionale Big Data, HPC e Quantum Computing</vt:lpstr>
      <vt:lpstr>PowerPoint Presentation</vt:lpstr>
      <vt:lpstr>PowerPoint Presentation</vt:lpstr>
      <vt:lpstr>PowerPoint Presentation</vt:lpstr>
      <vt:lpstr>Quali sono le direzioni di sviluppo che l’INFN deve seguire (visione del tutto personale)</vt:lpstr>
      <vt:lpstr>Partenariato Esteso FAIR</vt:lpstr>
      <vt:lpstr>Oltre a questo …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Investire sulle tecnologie di calcolo</dc:title>
  <dc:creator>Tommaso Boccali</dc:creator>
  <cp:lastModifiedBy>Tommaso Boccali</cp:lastModifiedBy>
  <cp:revision>44</cp:revision>
  <dcterms:created xsi:type="dcterms:W3CDTF">2023-09-26T17:08:43Z</dcterms:created>
  <dcterms:modified xsi:type="dcterms:W3CDTF">2023-10-11T11:17:53Z</dcterms:modified>
</cp:coreProperties>
</file>