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316" r:id="rId3"/>
    <p:sldId id="317" r:id="rId4"/>
    <p:sldId id="321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29" r:id="rId13"/>
    <p:sldId id="332" r:id="rId14"/>
    <p:sldId id="315" r:id="rId15"/>
    <p:sldId id="336" r:id="rId1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86"/>
  </p:normalViewPr>
  <p:slideViewPr>
    <p:cSldViewPr snapToObjects="1">
      <p:cViewPr varScale="1">
        <p:scale>
          <a:sx n="115" d="100"/>
          <a:sy n="115" d="100"/>
        </p:scale>
        <p:origin x="120" y="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93" d="100"/>
          <a:sy n="93" d="100"/>
        </p:scale>
        <p:origin x="36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EBF8B-C725-4287-8AA1-844D64886F4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F769FC-E3A3-451A-9482-7A7E1359715D}">
      <dgm:prSet phldrT="[Text]"/>
      <dgm:spPr/>
      <dgm:t>
        <a:bodyPr/>
        <a:lstStyle/>
        <a:p>
          <a:r>
            <a:rPr lang="en-CH" dirty="0">
              <a:solidFill>
                <a:srgbClr val="FF0000"/>
              </a:solidFill>
            </a:rPr>
            <a:t>Present</a:t>
          </a:r>
          <a:endParaRPr lang="en-US" dirty="0">
            <a:solidFill>
              <a:srgbClr val="FF0000"/>
            </a:solidFill>
          </a:endParaRPr>
        </a:p>
      </dgm:t>
    </dgm:pt>
    <dgm:pt modelId="{A2CB22E5-A670-4050-B0FF-82DE346FE891}" type="parTrans" cxnId="{7B4075F4-4DA7-4943-AF53-F6556F40C3A7}">
      <dgm:prSet/>
      <dgm:spPr/>
      <dgm:t>
        <a:bodyPr/>
        <a:lstStyle/>
        <a:p>
          <a:endParaRPr lang="en-US"/>
        </a:p>
      </dgm:t>
    </dgm:pt>
    <dgm:pt modelId="{756688F5-F926-4938-B709-F7970B9FF2C2}" type="sibTrans" cxnId="{7B4075F4-4DA7-4943-AF53-F6556F40C3A7}">
      <dgm:prSet/>
      <dgm:spPr/>
      <dgm:t>
        <a:bodyPr/>
        <a:lstStyle/>
        <a:p>
          <a:endParaRPr lang="en-US"/>
        </a:p>
      </dgm:t>
    </dgm:pt>
    <dgm:pt modelId="{E7521EE3-B816-47D5-A632-5CE373C0F918}">
      <dgm:prSet phldrT="[Text]"/>
      <dgm:spPr/>
      <dgm:t>
        <a:bodyPr/>
        <a:lstStyle/>
        <a:p>
          <a:r>
            <a:rPr lang="en-CH" dirty="0">
              <a:solidFill>
                <a:schemeClr val="bg1">
                  <a:lumMod val="75000"/>
                </a:schemeClr>
              </a:solidFill>
            </a:rPr>
            <a:t>Future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ABDFC6FA-B744-4E14-9DD4-84B4B477B87A}" type="parTrans" cxnId="{628937A3-06D9-4FAF-B15B-6632111D3FEA}">
      <dgm:prSet/>
      <dgm:spPr/>
      <dgm:t>
        <a:bodyPr/>
        <a:lstStyle/>
        <a:p>
          <a:endParaRPr lang="en-US"/>
        </a:p>
      </dgm:t>
    </dgm:pt>
    <dgm:pt modelId="{9B20C0F5-3303-4E88-A1FD-70A654737989}" type="sibTrans" cxnId="{628937A3-06D9-4FAF-B15B-6632111D3FEA}">
      <dgm:prSet/>
      <dgm:spPr/>
      <dgm:t>
        <a:bodyPr/>
        <a:lstStyle/>
        <a:p>
          <a:endParaRPr lang="en-US"/>
        </a:p>
      </dgm:t>
    </dgm:pt>
    <dgm:pt modelId="{0BDE98D3-31A7-4071-A948-4F628BEF7921}" type="pres">
      <dgm:prSet presAssocID="{679EBF8B-C725-4287-8AA1-844D64886F4B}" presName="rootnode" presStyleCnt="0">
        <dgm:presLayoutVars>
          <dgm:chMax/>
          <dgm:chPref/>
          <dgm:dir/>
          <dgm:animLvl val="lvl"/>
        </dgm:presLayoutVars>
      </dgm:prSet>
      <dgm:spPr/>
    </dgm:pt>
    <dgm:pt modelId="{302D9D32-8961-4ECB-91D4-8CD1BF182010}" type="pres">
      <dgm:prSet presAssocID="{83F769FC-E3A3-451A-9482-7A7E1359715D}" presName="composite" presStyleCnt="0"/>
      <dgm:spPr/>
    </dgm:pt>
    <dgm:pt modelId="{089E7DF5-859C-4D1F-B087-51CCD7A70DBE}" type="pres">
      <dgm:prSet presAssocID="{83F769FC-E3A3-451A-9482-7A7E1359715D}" presName="LShape" presStyleLbl="alignNode1" presStyleIdx="0" presStyleCnt="3"/>
      <dgm:spPr>
        <a:xfrm rot="5400000">
          <a:off x="4722643" y="239490"/>
          <a:ext cx="1924320" cy="320202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720CEEB-4408-4582-A25C-6FDEA653B8AC}" type="pres">
      <dgm:prSet presAssocID="{83F769FC-E3A3-451A-9482-7A7E1359715D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44B01B4-E2E9-4E3F-913E-B831D0A9FEAB}" type="pres">
      <dgm:prSet presAssocID="{83F769FC-E3A3-451A-9482-7A7E1359715D}" presName="Triangle" presStyleLbl="alignNode1" presStyleIdx="1" presStyleCnt="3"/>
      <dgm:spPr>
        <a:xfrm>
          <a:off x="6746798" y="3754"/>
          <a:ext cx="545435" cy="545435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5BD1FB1-5835-4B9B-95C7-B526B92D18A5}" type="pres">
      <dgm:prSet presAssocID="{756688F5-F926-4938-B709-F7970B9FF2C2}" presName="sibTrans" presStyleCnt="0"/>
      <dgm:spPr/>
    </dgm:pt>
    <dgm:pt modelId="{A3B5EF6B-5D12-4067-8CAF-6D058A22CC39}" type="pres">
      <dgm:prSet presAssocID="{756688F5-F926-4938-B709-F7970B9FF2C2}" presName="space" presStyleCnt="0"/>
      <dgm:spPr/>
    </dgm:pt>
    <dgm:pt modelId="{ED845359-6338-4CA3-ABEC-91EE4E9F4F15}" type="pres">
      <dgm:prSet presAssocID="{E7521EE3-B816-47D5-A632-5CE373C0F918}" presName="composite" presStyleCnt="0"/>
      <dgm:spPr/>
    </dgm:pt>
    <dgm:pt modelId="{2689B80B-C45A-47B6-81CA-1078250FC5B2}" type="pres">
      <dgm:prSet presAssocID="{E7521EE3-B816-47D5-A632-5CE373C0F918}" presName="LShape" presStyleLbl="alignNode1" presStyleIdx="2" presStyleCnt="3"/>
      <dgm:spPr>
        <a:xfrm rot="5400000">
          <a:off x="8261555" y="-636216"/>
          <a:ext cx="1924320" cy="320202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5E71E68-918E-4F90-9A94-9139FBE59C48}" type="pres">
      <dgm:prSet presAssocID="{E7521EE3-B816-47D5-A632-5CE373C0F91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0D36781-357C-4451-A4AE-7182EC022C3B}" type="presOf" srcId="{83F769FC-E3A3-451A-9482-7A7E1359715D}" destId="{5720CEEB-4408-4582-A25C-6FDEA653B8AC}" srcOrd="0" destOrd="0" presId="urn:microsoft.com/office/officeart/2009/3/layout/StepUpProcess"/>
    <dgm:cxn modelId="{628937A3-06D9-4FAF-B15B-6632111D3FEA}" srcId="{679EBF8B-C725-4287-8AA1-844D64886F4B}" destId="{E7521EE3-B816-47D5-A632-5CE373C0F918}" srcOrd="1" destOrd="0" parTransId="{ABDFC6FA-B744-4E14-9DD4-84B4B477B87A}" sibTransId="{9B20C0F5-3303-4E88-A1FD-70A654737989}"/>
    <dgm:cxn modelId="{001C36C2-AF38-4BED-8A1E-A2AE610ABC6A}" type="presOf" srcId="{E7521EE3-B816-47D5-A632-5CE373C0F918}" destId="{85E71E68-918E-4F90-9A94-9139FBE59C48}" srcOrd="0" destOrd="0" presId="urn:microsoft.com/office/officeart/2009/3/layout/StepUpProcess"/>
    <dgm:cxn modelId="{613A56E2-943D-4AF3-8546-73057A7477F2}" type="presOf" srcId="{679EBF8B-C725-4287-8AA1-844D64886F4B}" destId="{0BDE98D3-31A7-4071-A948-4F628BEF7921}" srcOrd="0" destOrd="0" presId="urn:microsoft.com/office/officeart/2009/3/layout/StepUpProcess"/>
    <dgm:cxn modelId="{7B4075F4-4DA7-4943-AF53-F6556F40C3A7}" srcId="{679EBF8B-C725-4287-8AA1-844D64886F4B}" destId="{83F769FC-E3A3-451A-9482-7A7E1359715D}" srcOrd="0" destOrd="0" parTransId="{A2CB22E5-A670-4050-B0FF-82DE346FE891}" sibTransId="{756688F5-F926-4938-B709-F7970B9FF2C2}"/>
    <dgm:cxn modelId="{9C5F9106-0F3B-4B32-9A23-5C62B59ED0BA}" type="presParOf" srcId="{0BDE98D3-31A7-4071-A948-4F628BEF7921}" destId="{302D9D32-8961-4ECB-91D4-8CD1BF182010}" srcOrd="0" destOrd="0" presId="urn:microsoft.com/office/officeart/2009/3/layout/StepUpProcess"/>
    <dgm:cxn modelId="{A9B22624-F443-4BF3-A8B4-9F856461EABC}" type="presParOf" srcId="{302D9D32-8961-4ECB-91D4-8CD1BF182010}" destId="{089E7DF5-859C-4D1F-B087-51CCD7A70DBE}" srcOrd="0" destOrd="0" presId="urn:microsoft.com/office/officeart/2009/3/layout/StepUpProcess"/>
    <dgm:cxn modelId="{9BC39D65-70DC-4700-9DA2-BC8E944E54CA}" type="presParOf" srcId="{302D9D32-8961-4ECB-91D4-8CD1BF182010}" destId="{5720CEEB-4408-4582-A25C-6FDEA653B8AC}" srcOrd="1" destOrd="0" presId="urn:microsoft.com/office/officeart/2009/3/layout/StepUpProcess"/>
    <dgm:cxn modelId="{2FD37135-B63B-4141-BE56-26BE808F9BD1}" type="presParOf" srcId="{302D9D32-8961-4ECB-91D4-8CD1BF182010}" destId="{944B01B4-E2E9-4E3F-913E-B831D0A9FEAB}" srcOrd="2" destOrd="0" presId="urn:microsoft.com/office/officeart/2009/3/layout/StepUpProcess"/>
    <dgm:cxn modelId="{84E7C6CE-916D-4D41-A74A-8F9643CCC122}" type="presParOf" srcId="{0BDE98D3-31A7-4071-A948-4F628BEF7921}" destId="{35BD1FB1-5835-4B9B-95C7-B526B92D18A5}" srcOrd="1" destOrd="0" presId="urn:microsoft.com/office/officeart/2009/3/layout/StepUpProcess"/>
    <dgm:cxn modelId="{A123E278-6520-41CF-A6B9-07297235F2CB}" type="presParOf" srcId="{35BD1FB1-5835-4B9B-95C7-B526B92D18A5}" destId="{A3B5EF6B-5D12-4067-8CAF-6D058A22CC39}" srcOrd="0" destOrd="0" presId="urn:microsoft.com/office/officeart/2009/3/layout/StepUpProcess"/>
    <dgm:cxn modelId="{DC99E0FC-D611-474D-98A0-14D4B12CAD4F}" type="presParOf" srcId="{0BDE98D3-31A7-4071-A948-4F628BEF7921}" destId="{ED845359-6338-4CA3-ABEC-91EE4E9F4F15}" srcOrd="2" destOrd="0" presId="urn:microsoft.com/office/officeart/2009/3/layout/StepUpProcess"/>
    <dgm:cxn modelId="{FB6C8FA2-0AA9-424D-BE03-153C70C02B1C}" type="presParOf" srcId="{ED845359-6338-4CA3-ABEC-91EE4E9F4F15}" destId="{2689B80B-C45A-47B6-81CA-1078250FC5B2}" srcOrd="0" destOrd="0" presId="urn:microsoft.com/office/officeart/2009/3/layout/StepUpProcess"/>
    <dgm:cxn modelId="{8DC321E7-2D4D-489F-AFCC-DDEEC8148F68}" type="presParOf" srcId="{ED845359-6338-4CA3-ABEC-91EE4E9F4F15}" destId="{85E71E68-918E-4F90-9A94-9139FBE59C4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EBF8B-C725-4287-8AA1-844D64886F4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F769FC-E3A3-451A-9482-7A7E1359715D}">
      <dgm:prSet phldrT="[Text]"/>
      <dgm:spPr/>
      <dgm:t>
        <a:bodyPr/>
        <a:lstStyle/>
        <a:p>
          <a:r>
            <a:rPr lang="en-CH" dirty="0">
              <a:solidFill>
                <a:schemeClr val="bg1">
                  <a:lumMod val="75000"/>
                </a:schemeClr>
              </a:solidFill>
            </a:rPr>
            <a:t>Present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A2CB22E5-A670-4050-B0FF-82DE346FE891}" type="parTrans" cxnId="{7B4075F4-4DA7-4943-AF53-F6556F40C3A7}">
      <dgm:prSet/>
      <dgm:spPr/>
      <dgm:t>
        <a:bodyPr/>
        <a:lstStyle/>
        <a:p>
          <a:endParaRPr lang="en-US"/>
        </a:p>
      </dgm:t>
    </dgm:pt>
    <dgm:pt modelId="{756688F5-F926-4938-B709-F7970B9FF2C2}" type="sibTrans" cxnId="{7B4075F4-4DA7-4943-AF53-F6556F40C3A7}">
      <dgm:prSet/>
      <dgm:spPr/>
      <dgm:t>
        <a:bodyPr/>
        <a:lstStyle/>
        <a:p>
          <a:endParaRPr lang="en-US"/>
        </a:p>
      </dgm:t>
    </dgm:pt>
    <dgm:pt modelId="{E7521EE3-B816-47D5-A632-5CE373C0F918}">
      <dgm:prSet phldrT="[Text]"/>
      <dgm:spPr/>
      <dgm:t>
        <a:bodyPr/>
        <a:lstStyle/>
        <a:p>
          <a:r>
            <a:rPr lang="en-CH" dirty="0">
              <a:solidFill>
                <a:srgbClr val="FF0000"/>
              </a:solidFill>
            </a:rPr>
            <a:t>Future</a:t>
          </a:r>
          <a:endParaRPr lang="en-US" dirty="0">
            <a:solidFill>
              <a:srgbClr val="FF0000"/>
            </a:solidFill>
          </a:endParaRPr>
        </a:p>
      </dgm:t>
    </dgm:pt>
    <dgm:pt modelId="{ABDFC6FA-B744-4E14-9DD4-84B4B477B87A}" type="parTrans" cxnId="{628937A3-06D9-4FAF-B15B-6632111D3FEA}">
      <dgm:prSet/>
      <dgm:spPr/>
      <dgm:t>
        <a:bodyPr/>
        <a:lstStyle/>
        <a:p>
          <a:endParaRPr lang="en-US"/>
        </a:p>
      </dgm:t>
    </dgm:pt>
    <dgm:pt modelId="{9B20C0F5-3303-4E88-A1FD-70A654737989}" type="sibTrans" cxnId="{628937A3-06D9-4FAF-B15B-6632111D3FEA}">
      <dgm:prSet/>
      <dgm:spPr/>
      <dgm:t>
        <a:bodyPr/>
        <a:lstStyle/>
        <a:p>
          <a:endParaRPr lang="en-US"/>
        </a:p>
      </dgm:t>
    </dgm:pt>
    <dgm:pt modelId="{0BDE98D3-31A7-4071-A948-4F628BEF7921}" type="pres">
      <dgm:prSet presAssocID="{679EBF8B-C725-4287-8AA1-844D64886F4B}" presName="rootnode" presStyleCnt="0">
        <dgm:presLayoutVars>
          <dgm:chMax/>
          <dgm:chPref/>
          <dgm:dir/>
          <dgm:animLvl val="lvl"/>
        </dgm:presLayoutVars>
      </dgm:prSet>
      <dgm:spPr/>
    </dgm:pt>
    <dgm:pt modelId="{302D9D32-8961-4ECB-91D4-8CD1BF182010}" type="pres">
      <dgm:prSet presAssocID="{83F769FC-E3A3-451A-9482-7A7E1359715D}" presName="composite" presStyleCnt="0"/>
      <dgm:spPr/>
    </dgm:pt>
    <dgm:pt modelId="{089E7DF5-859C-4D1F-B087-51CCD7A70DBE}" type="pres">
      <dgm:prSet presAssocID="{83F769FC-E3A3-451A-9482-7A7E1359715D}" presName="LShape" presStyleLbl="alignNode1" presStyleIdx="0" presStyleCnt="3"/>
      <dgm:spPr>
        <a:xfrm rot="5400000">
          <a:off x="4722643" y="239490"/>
          <a:ext cx="1924320" cy="320202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720CEEB-4408-4582-A25C-6FDEA653B8AC}" type="pres">
      <dgm:prSet presAssocID="{83F769FC-E3A3-451A-9482-7A7E1359715D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44B01B4-E2E9-4E3F-913E-B831D0A9FEAB}" type="pres">
      <dgm:prSet presAssocID="{83F769FC-E3A3-451A-9482-7A7E1359715D}" presName="Triangle" presStyleLbl="alignNode1" presStyleIdx="1" presStyleCnt="3"/>
      <dgm:spPr>
        <a:xfrm>
          <a:off x="6746798" y="3754"/>
          <a:ext cx="545435" cy="545435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5BD1FB1-5835-4B9B-95C7-B526B92D18A5}" type="pres">
      <dgm:prSet presAssocID="{756688F5-F926-4938-B709-F7970B9FF2C2}" presName="sibTrans" presStyleCnt="0"/>
      <dgm:spPr/>
    </dgm:pt>
    <dgm:pt modelId="{A3B5EF6B-5D12-4067-8CAF-6D058A22CC39}" type="pres">
      <dgm:prSet presAssocID="{756688F5-F926-4938-B709-F7970B9FF2C2}" presName="space" presStyleCnt="0"/>
      <dgm:spPr/>
    </dgm:pt>
    <dgm:pt modelId="{ED845359-6338-4CA3-ABEC-91EE4E9F4F15}" type="pres">
      <dgm:prSet presAssocID="{E7521EE3-B816-47D5-A632-5CE373C0F918}" presName="composite" presStyleCnt="0"/>
      <dgm:spPr/>
    </dgm:pt>
    <dgm:pt modelId="{2689B80B-C45A-47B6-81CA-1078250FC5B2}" type="pres">
      <dgm:prSet presAssocID="{E7521EE3-B816-47D5-A632-5CE373C0F918}" presName="LShape" presStyleLbl="alignNode1" presStyleIdx="2" presStyleCnt="3"/>
      <dgm:spPr>
        <a:xfrm rot="5400000">
          <a:off x="8261555" y="-636216"/>
          <a:ext cx="1924320" cy="320202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5E71E68-918E-4F90-9A94-9139FBE59C48}" type="pres">
      <dgm:prSet presAssocID="{E7521EE3-B816-47D5-A632-5CE373C0F91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0D36781-357C-4451-A4AE-7182EC022C3B}" type="presOf" srcId="{83F769FC-E3A3-451A-9482-7A7E1359715D}" destId="{5720CEEB-4408-4582-A25C-6FDEA653B8AC}" srcOrd="0" destOrd="0" presId="urn:microsoft.com/office/officeart/2009/3/layout/StepUpProcess"/>
    <dgm:cxn modelId="{628937A3-06D9-4FAF-B15B-6632111D3FEA}" srcId="{679EBF8B-C725-4287-8AA1-844D64886F4B}" destId="{E7521EE3-B816-47D5-A632-5CE373C0F918}" srcOrd="1" destOrd="0" parTransId="{ABDFC6FA-B744-4E14-9DD4-84B4B477B87A}" sibTransId="{9B20C0F5-3303-4E88-A1FD-70A654737989}"/>
    <dgm:cxn modelId="{001C36C2-AF38-4BED-8A1E-A2AE610ABC6A}" type="presOf" srcId="{E7521EE3-B816-47D5-A632-5CE373C0F918}" destId="{85E71E68-918E-4F90-9A94-9139FBE59C48}" srcOrd="0" destOrd="0" presId="urn:microsoft.com/office/officeart/2009/3/layout/StepUpProcess"/>
    <dgm:cxn modelId="{613A56E2-943D-4AF3-8546-73057A7477F2}" type="presOf" srcId="{679EBF8B-C725-4287-8AA1-844D64886F4B}" destId="{0BDE98D3-31A7-4071-A948-4F628BEF7921}" srcOrd="0" destOrd="0" presId="urn:microsoft.com/office/officeart/2009/3/layout/StepUpProcess"/>
    <dgm:cxn modelId="{7B4075F4-4DA7-4943-AF53-F6556F40C3A7}" srcId="{679EBF8B-C725-4287-8AA1-844D64886F4B}" destId="{83F769FC-E3A3-451A-9482-7A7E1359715D}" srcOrd="0" destOrd="0" parTransId="{A2CB22E5-A670-4050-B0FF-82DE346FE891}" sibTransId="{756688F5-F926-4938-B709-F7970B9FF2C2}"/>
    <dgm:cxn modelId="{9C5F9106-0F3B-4B32-9A23-5C62B59ED0BA}" type="presParOf" srcId="{0BDE98D3-31A7-4071-A948-4F628BEF7921}" destId="{302D9D32-8961-4ECB-91D4-8CD1BF182010}" srcOrd="0" destOrd="0" presId="urn:microsoft.com/office/officeart/2009/3/layout/StepUpProcess"/>
    <dgm:cxn modelId="{A9B22624-F443-4BF3-A8B4-9F856461EABC}" type="presParOf" srcId="{302D9D32-8961-4ECB-91D4-8CD1BF182010}" destId="{089E7DF5-859C-4D1F-B087-51CCD7A70DBE}" srcOrd="0" destOrd="0" presId="urn:microsoft.com/office/officeart/2009/3/layout/StepUpProcess"/>
    <dgm:cxn modelId="{9BC39D65-70DC-4700-9DA2-BC8E944E54CA}" type="presParOf" srcId="{302D9D32-8961-4ECB-91D4-8CD1BF182010}" destId="{5720CEEB-4408-4582-A25C-6FDEA653B8AC}" srcOrd="1" destOrd="0" presId="urn:microsoft.com/office/officeart/2009/3/layout/StepUpProcess"/>
    <dgm:cxn modelId="{2FD37135-B63B-4141-BE56-26BE808F9BD1}" type="presParOf" srcId="{302D9D32-8961-4ECB-91D4-8CD1BF182010}" destId="{944B01B4-E2E9-4E3F-913E-B831D0A9FEAB}" srcOrd="2" destOrd="0" presId="urn:microsoft.com/office/officeart/2009/3/layout/StepUpProcess"/>
    <dgm:cxn modelId="{84E7C6CE-916D-4D41-A74A-8F9643CCC122}" type="presParOf" srcId="{0BDE98D3-31A7-4071-A948-4F628BEF7921}" destId="{35BD1FB1-5835-4B9B-95C7-B526B92D18A5}" srcOrd="1" destOrd="0" presId="urn:microsoft.com/office/officeart/2009/3/layout/StepUpProcess"/>
    <dgm:cxn modelId="{A123E278-6520-41CF-A6B9-07297235F2CB}" type="presParOf" srcId="{35BD1FB1-5835-4B9B-95C7-B526B92D18A5}" destId="{A3B5EF6B-5D12-4067-8CAF-6D058A22CC39}" srcOrd="0" destOrd="0" presId="urn:microsoft.com/office/officeart/2009/3/layout/StepUpProcess"/>
    <dgm:cxn modelId="{DC99E0FC-D611-474D-98A0-14D4B12CAD4F}" type="presParOf" srcId="{0BDE98D3-31A7-4071-A948-4F628BEF7921}" destId="{ED845359-6338-4CA3-ABEC-91EE4E9F4F15}" srcOrd="2" destOrd="0" presId="urn:microsoft.com/office/officeart/2009/3/layout/StepUpProcess"/>
    <dgm:cxn modelId="{FB6C8FA2-0AA9-424D-BE03-153C70C02B1C}" type="presParOf" srcId="{ED845359-6338-4CA3-ABEC-91EE4E9F4F15}" destId="{2689B80B-C45A-47B6-81CA-1078250FC5B2}" srcOrd="0" destOrd="0" presId="urn:microsoft.com/office/officeart/2009/3/layout/StepUpProcess"/>
    <dgm:cxn modelId="{8DC321E7-2D4D-489F-AFCC-DDEEC8148F68}" type="presParOf" srcId="{ED845359-6338-4CA3-ABEC-91EE4E9F4F15}" destId="{85E71E68-918E-4F90-9A94-9139FBE59C4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E7DF5-859C-4D1F-B087-51CCD7A70DBE}">
      <dsp:nvSpPr>
        <dsp:cNvPr id="0" name=""/>
        <dsp:cNvSpPr/>
      </dsp:nvSpPr>
      <dsp:spPr>
        <a:xfrm rot="5400000">
          <a:off x="2309116" y="294195"/>
          <a:ext cx="2377511" cy="395612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0CEEB-4408-4582-A25C-6FDEA653B8AC}">
      <dsp:nvSpPr>
        <dsp:cNvPr id="0" name=""/>
        <dsp:cNvSpPr/>
      </dsp:nvSpPr>
      <dsp:spPr>
        <a:xfrm>
          <a:off x="1912251" y="1476224"/>
          <a:ext cx="3571612" cy="313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6500" kern="1200" dirty="0">
              <a:solidFill>
                <a:srgbClr val="FF0000"/>
              </a:solidFill>
            </a:rPr>
            <a:t>Present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1912251" y="1476224"/>
        <a:ext cx="3571612" cy="3130727"/>
      </dsp:txXfrm>
    </dsp:sp>
    <dsp:sp modelId="{944B01B4-E2E9-4E3F-913E-B831D0A9FEAB}">
      <dsp:nvSpPr>
        <dsp:cNvPr id="0" name=""/>
        <dsp:cNvSpPr/>
      </dsp:nvSpPr>
      <dsp:spPr>
        <a:xfrm>
          <a:off x="4809974" y="2940"/>
          <a:ext cx="673889" cy="673889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9B80B-C45A-47B6-81CA-1078250FC5B2}">
      <dsp:nvSpPr>
        <dsp:cNvPr id="0" name=""/>
        <dsp:cNvSpPr/>
      </dsp:nvSpPr>
      <dsp:spPr>
        <a:xfrm rot="5400000">
          <a:off x="6681468" y="-787747"/>
          <a:ext cx="2377511" cy="395612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71E68-918E-4F90-9A94-9139FBE59C48}">
      <dsp:nvSpPr>
        <dsp:cNvPr id="0" name=""/>
        <dsp:cNvSpPr/>
      </dsp:nvSpPr>
      <dsp:spPr>
        <a:xfrm>
          <a:off x="6284602" y="394281"/>
          <a:ext cx="3571612" cy="313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6500" kern="1200" dirty="0">
              <a:solidFill>
                <a:schemeClr val="bg1">
                  <a:lumMod val="75000"/>
                </a:schemeClr>
              </a:solidFill>
            </a:rPr>
            <a:t>Future</a:t>
          </a:r>
          <a:endParaRPr lang="en-US" sz="65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284602" y="394281"/>
        <a:ext cx="3571612" cy="3130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E7DF5-859C-4D1F-B087-51CCD7A70DBE}">
      <dsp:nvSpPr>
        <dsp:cNvPr id="0" name=""/>
        <dsp:cNvSpPr/>
      </dsp:nvSpPr>
      <dsp:spPr>
        <a:xfrm rot="5400000">
          <a:off x="2309116" y="294195"/>
          <a:ext cx="2377511" cy="395612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0CEEB-4408-4582-A25C-6FDEA653B8AC}">
      <dsp:nvSpPr>
        <dsp:cNvPr id="0" name=""/>
        <dsp:cNvSpPr/>
      </dsp:nvSpPr>
      <dsp:spPr>
        <a:xfrm>
          <a:off x="1912251" y="1476224"/>
          <a:ext cx="3571612" cy="313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6500" kern="1200" dirty="0">
              <a:solidFill>
                <a:schemeClr val="bg1">
                  <a:lumMod val="75000"/>
                </a:schemeClr>
              </a:solidFill>
            </a:rPr>
            <a:t>Present</a:t>
          </a:r>
          <a:endParaRPr lang="en-US" sz="65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912251" y="1476224"/>
        <a:ext cx="3571612" cy="3130727"/>
      </dsp:txXfrm>
    </dsp:sp>
    <dsp:sp modelId="{944B01B4-E2E9-4E3F-913E-B831D0A9FEAB}">
      <dsp:nvSpPr>
        <dsp:cNvPr id="0" name=""/>
        <dsp:cNvSpPr/>
      </dsp:nvSpPr>
      <dsp:spPr>
        <a:xfrm>
          <a:off x="4809974" y="2940"/>
          <a:ext cx="673889" cy="673889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9B80B-C45A-47B6-81CA-1078250FC5B2}">
      <dsp:nvSpPr>
        <dsp:cNvPr id="0" name=""/>
        <dsp:cNvSpPr/>
      </dsp:nvSpPr>
      <dsp:spPr>
        <a:xfrm rot="5400000">
          <a:off x="6681468" y="-787747"/>
          <a:ext cx="2377511" cy="395612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1C4D3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61C4D3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61C4D3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61C4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71E68-918E-4F90-9A94-9139FBE59C48}">
      <dsp:nvSpPr>
        <dsp:cNvPr id="0" name=""/>
        <dsp:cNvSpPr/>
      </dsp:nvSpPr>
      <dsp:spPr>
        <a:xfrm>
          <a:off x="6284602" y="394281"/>
          <a:ext cx="3571612" cy="313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6500" kern="1200" dirty="0">
              <a:solidFill>
                <a:srgbClr val="FF0000"/>
              </a:solidFill>
            </a:rPr>
            <a:t>Future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6284602" y="394281"/>
        <a:ext cx="3571612" cy="3130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7T09:29:43.701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1319 47,'-1'-1,"1"0,-1 0,1 0,-1 0,0 1,1-1,-1 0,0 0,0 0,1 0,-1 1,0-1,0 0,0 1,0-1,0 1,0-1,0 1,0-1,0 1,0 0,0 0,0-1,-1 1,1 0,-2 0,-38-4,35 4,-170-6,-52-5,-120 2,247 9,87 1,0 1,0 0,0 1,0 0,1 1,-1 1,1 0,0 0,-13 9,-15 10,-51 39,84-56,0 1,0 0,1 0,0 0,0 1,1 0,0 0,1 1,0-1,0 1,1 1,0-1,1 0,-2 14,-3 18,2-1,0 57,6-97,-2 56,6 72,-2-105,2 0,1 0,1-1,0 0,18 39,-23-59,11 24,1-1,1 0,27 36,-37-57,-1 0,1 0,0-1,0 1,1-1,-1 0,1 0,0-1,0 1,1-1,-1 0,0 0,1-1,0 0,-1 0,1 0,0-1,0 1,0-2,0 1,0 0,1-1,11-2,-1-4,-5-4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7T09:29:44.247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25,'4'0,"9"0,14 0,15 0,15 0,18 0,12 0,14-4,7-1,-1 0,-5 1,-9 1,-13 1,-12 1,-13 1,-16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7T09:29:46.175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336 160,'311'-1,"332"3,-613-2,-14 0,0 0,-1 0,1 2,-1 0,0 1,28 8,-41-10,0-1,0 1,0 0,-1 0,1 0,0 0,-1 0,1 0,-1 0,1 0,-1 1,1-1,-1 1,0-1,0 1,0-1,0 1,0 0,0-1,0 1,0 0,-1 0,1 0,-1 0,1 0,-1-1,0 1,0 0,0 0,0 0,0 0,0 0,0 0,-1 0,1 0,-1 0,1 0,-1-1,0 1,0 0,0 0,0-1,-2 3,-1 3,0-1,-1 0,0 0,0 0,0-1,-1 0,0 0,0 0,-12 6,-6 1,0-2,-1-1,0-2,0 0,-1-1,1-2,-1 0,-1-2,1-1,0-1,0-1,0-1,0-2,0 0,0-2,1-1,0 0,0-2,1-1,0-2,-37-22,18 5,-17-13,-2 2,-1 4,-76-32,123 63,0 1,0 0,-1 2,1 0,-1 0,1 2,-1 0,0 1,1 1,-1 0,1 1,0 1,0 1,0 0,-21 10,23-4,21-5,33-5,193-42,11-1,-107 27,-134 17,-12 4,-23 8,-195 51,-258 40,416-92,69-13,0 0,0 0,0 1,0-1,0 0,0 0,0 0,0 0,0 0,0 0,0 0,0 0,0 1,0-1,0 0,0 0,0 0,0 0,0 0,0 0,0 0,0 0,0 1,26-1,43-3,-1-7,-2-1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78349"/>
            <a:ext cx="972716" cy="365125"/>
          </a:xfrm>
        </p:spPr>
        <p:txBody>
          <a:bodyPr/>
          <a:lstStyle>
            <a:lvl1pPr>
              <a:defRPr b="1"/>
            </a:lvl1pPr>
          </a:lstStyle>
          <a:p>
            <a:fld id="{162B3265-401B-4598-8EBC-CC51AB0C2558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30" y="6285361"/>
            <a:ext cx="784964" cy="551100"/>
          </a:xfrm>
          <a:prstGeom prst="rect">
            <a:avLst/>
          </a:prstGeom>
        </p:spPr>
      </p:pic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3F1B3C17-E577-7F93-EDD3-CF8D50A0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43672" y="6378349"/>
            <a:ext cx="972716" cy="365125"/>
          </a:xfrm>
        </p:spPr>
        <p:txBody>
          <a:bodyPr/>
          <a:lstStyle>
            <a:lvl1pPr>
              <a:defRPr b="1"/>
            </a:lvl1pPr>
          </a:lstStyle>
          <a:p>
            <a:fld id="{C45D8654-2EB7-492E-9AAA-8A106E6622FA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30" y="6285361"/>
            <a:ext cx="784964" cy="551100"/>
          </a:xfrm>
          <a:prstGeom prst="rect">
            <a:avLst/>
          </a:prstGeom>
        </p:spPr>
      </p:pic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ED945390-7667-B94F-3923-04B656F8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071664" y="6378349"/>
            <a:ext cx="1044724" cy="365125"/>
          </a:xfrm>
        </p:spPr>
        <p:txBody>
          <a:bodyPr/>
          <a:lstStyle>
            <a:lvl1pPr>
              <a:defRPr b="1"/>
            </a:lvl1pPr>
          </a:lstStyle>
          <a:p>
            <a:fld id="{A5828702-7634-4BA6-9095-E6632C69B8E5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30" y="6285361"/>
            <a:ext cx="784964" cy="5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071664" y="6378349"/>
            <a:ext cx="1044724" cy="365125"/>
          </a:xfrm>
        </p:spPr>
        <p:txBody>
          <a:bodyPr/>
          <a:lstStyle>
            <a:lvl1pPr>
              <a:defRPr b="1"/>
            </a:lvl1pPr>
          </a:lstStyle>
          <a:p>
            <a:fld id="{D26D4BE0-DDD3-4ED5-9497-27143791D199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pic>
        <p:nvPicPr>
          <p:cNvPr id="11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16" y="6285361"/>
            <a:ext cx="784964" cy="5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071664" y="6378349"/>
            <a:ext cx="1044724" cy="365125"/>
          </a:xfrm>
        </p:spPr>
        <p:txBody>
          <a:bodyPr/>
          <a:lstStyle>
            <a:lvl1pPr>
              <a:defRPr b="1"/>
            </a:lvl1pPr>
          </a:lstStyle>
          <a:p>
            <a:fld id="{DDCFEE2C-5A80-448C-88D9-2AEBB266021C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  <p:pic>
        <p:nvPicPr>
          <p:cNvPr id="12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27" y="6270493"/>
            <a:ext cx="784964" cy="551100"/>
          </a:xfrm>
          <a:prstGeom prst="rect">
            <a:avLst/>
          </a:prstGeom>
        </p:spPr>
      </p:pic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B01C4F68-0B60-974D-9246-02ED71BF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3143672" y="6378349"/>
            <a:ext cx="972716" cy="365125"/>
          </a:xfrm>
        </p:spPr>
        <p:txBody>
          <a:bodyPr/>
          <a:lstStyle>
            <a:lvl1pPr>
              <a:defRPr b="1"/>
            </a:lvl1pPr>
          </a:lstStyle>
          <a:p>
            <a:fld id="{2C0D7DEC-2883-4BA7-9587-889E93AD0C5B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3143672" y="6378349"/>
            <a:ext cx="972716" cy="365125"/>
          </a:xfrm>
        </p:spPr>
        <p:txBody>
          <a:bodyPr/>
          <a:lstStyle>
            <a:lvl1pPr>
              <a:defRPr b="1"/>
            </a:lvl1pPr>
          </a:lstStyle>
          <a:p>
            <a:fld id="{5E996986-11B2-4567-B39C-46D42A1A6C58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pic>
        <p:nvPicPr>
          <p:cNvPr id="13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071664" y="6378349"/>
            <a:ext cx="1044724" cy="365125"/>
          </a:xfrm>
        </p:spPr>
        <p:txBody>
          <a:bodyPr/>
          <a:lstStyle>
            <a:lvl1pPr>
              <a:defRPr b="1"/>
            </a:lvl1pPr>
          </a:lstStyle>
          <a:p>
            <a:fld id="{08A93EDC-5EED-47C3-96E7-71049C315F1A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143672" y="6378349"/>
            <a:ext cx="972716" cy="365125"/>
          </a:xfrm>
        </p:spPr>
        <p:txBody>
          <a:bodyPr/>
          <a:lstStyle>
            <a:lvl1pPr>
              <a:defRPr b="1"/>
            </a:lvl1pPr>
          </a:lstStyle>
          <a:p>
            <a:fld id="{A94B45AD-2DC5-4F92-A590-9EDED396D311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C5CAD04D-0A3E-37E0-0870-3D598EE8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78349"/>
            <a:ext cx="972716" cy="365125"/>
          </a:xfrm>
        </p:spPr>
        <p:txBody>
          <a:bodyPr/>
          <a:lstStyle>
            <a:lvl1pPr>
              <a:defRPr b="1"/>
            </a:lvl1pPr>
          </a:lstStyle>
          <a:p>
            <a:fld id="{4821DE5D-905B-4009-A600-F3D0335D5582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C9D-784B-4F32-BADD-9068D30B8E22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78349"/>
            <a:ext cx="972716" cy="365125"/>
          </a:xfrm>
        </p:spPr>
        <p:txBody>
          <a:bodyPr/>
          <a:lstStyle>
            <a:lvl1pPr>
              <a:defRPr b="1"/>
            </a:lvl1pPr>
          </a:lstStyle>
          <a:p>
            <a:fld id="{6B428510-2291-46EF-BEF2-B2BDA124F1EA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78349"/>
            <a:ext cx="972716" cy="365125"/>
          </a:xfrm>
        </p:spPr>
        <p:txBody>
          <a:bodyPr/>
          <a:lstStyle>
            <a:lvl1pPr>
              <a:defRPr b="1"/>
            </a:lvl1pPr>
          </a:lstStyle>
          <a:p>
            <a:fld id="{CFE1CC26-ED05-44B0-965E-8D0D62535B9E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C388-7F1B-4056-82E0-A803E3A92A0B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78349"/>
            <a:ext cx="972716" cy="365125"/>
          </a:xfrm>
        </p:spPr>
        <p:txBody>
          <a:bodyPr/>
          <a:lstStyle>
            <a:lvl1pPr>
              <a:defRPr b="1"/>
            </a:lvl1pPr>
          </a:lstStyle>
          <a:p>
            <a:fld id="{9D0DEF7C-0849-4D51-9298-F80CB9B11A53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48B-1EB9-4596-9034-DCC9AC7BA450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pic>
        <p:nvPicPr>
          <p:cNvPr id="8" name="Picture 3" descr="logo-final_low-rez.jpg">
            <a:extLst>
              <a:ext uri="{FF2B5EF4-FFF2-40B4-BE49-F238E27FC236}">
                <a16:creationId xmlns:a16="http://schemas.microsoft.com/office/drawing/2014/main" id="{FF6C16BA-6E5D-4B95-B650-89621CD2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63679"/>
            <a:ext cx="1665642" cy="4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30" y="6285361"/>
            <a:ext cx="784964" cy="5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3EFE2-E0A6-4706-B5C0-68CB51227BC8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30" y="6285361"/>
            <a:ext cx="784964" cy="5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5D5-19BE-49B1-8D65-A80EA6BAE7E3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30" y="6285361"/>
            <a:ext cx="784964" cy="5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78349"/>
            <a:ext cx="972716" cy="365125"/>
          </a:xfrm>
        </p:spPr>
        <p:txBody>
          <a:bodyPr/>
          <a:lstStyle>
            <a:lvl1pPr>
              <a:defRPr b="1"/>
            </a:lvl1pPr>
          </a:lstStyle>
          <a:p>
            <a:fld id="{477CA81F-9914-40FD-893E-8C0B43109511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64153C5F-1EDE-1FDA-50E3-2CC1C233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5228" y="6378349"/>
            <a:ext cx="631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D06780-D305-407F-A87E-C12D742C240B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07988" y="6364599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7" r:id="rId7"/>
    <p:sldLayoutId id="2147483674" r:id="rId8"/>
    <p:sldLayoutId id="2147483652" r:id="rId9"/>
    <p:sldLayoutId id="2147483653" r:id="rId10"/>
    <p:sldLayoutId id="2147483661" r:id="rId11"/>
    <p:sldLayoutId id="2147483666" r:id="rId12"/>
    <p:sldLayoutId id="2147483667" r:id="rId13"/>
    <p:sldLayoutId id="2147483658" r:id="rId14"/>
    <p:sldLayoutId id="2147483659" r:id="rId15"/>
    <p:sldLayoutId id="2147483673" r:id="rId16"/>
    <p:sldLayoutId id="2147483660" r:id="rId17"/>
    <p:sldLayoutId id="2147483671" r:id="rId18"/>
    <p:sldLayoutId id="2147483651" r:id="rId19"/>
    <p:sldLayoutId id="2147483654" r:id="rId20"/>
    <p:sldLayoutId id="2147483669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customXml" Target="../ink/ink2.xml"/><Relationship Id="rId2" Type="http://schemas.openxmlformats.org/officeDocument/2006/relationships/hyperlink" Target="https://cds.cern.ch/record/2847433/files/PBC%20ECN3%20TF%20Final%20Report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0.png"/><Relationship Id="rId10" Type="http://schemas.openxmlformats.org/officeDocument/2006/relationships/image" Target="../media/image33.png"/><Relationship Id="rId4" Type="http://schemas.openxmlformats.org/officeDocument/2006/relationships/customXml" Target="../ink/ink1.xml"/><Relationship Id="rId9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sz="4800" dirty="0"/>
              <a:t>Electron &amp; Positron beams in the CERN secondary areas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6" y="5517232"/>
            <a:ext cx="11664678" cy="803787"/>
          </a:xfrm>
        </p:spPr>
        <p:txBody>
          <a:bodyPr/>
          <a:lstStyle/>
          <a:p>
            <a:pPr algn="l"/>
            <a:r>
              <a:rPr lang="en-CH" sz="1600" b="1" dirty="0"/>
              <a:t>N. Charitonidis </a:t>
            </a:r>
            <a:r>
              <a:rPr lang="en-CH" sz="1600" dirty="0"/>
              <a:t>[</a:t>
            </a:r>
            <a:r>
              <a:rPr lang="en-US" sz="1600" dirty="0"/>
              <a:t>CERN, </a:t>
            </a:r>
            <a:r>
              <a:rPr lang="en-CH" sz="1600" dirty="0"/>
              <a:t>BE-EA] on behalf of BE-EA-LE </a:t>
            </a:r>
            <a:r>
              <a:rPr lang="en-CH" sz="1600" dirty="0" err="1"/>
              <a:t>colleauges</a:t>
            </a:r>
            <a:endParaRPr lang="en-CH" sz="16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ID8192" sz="1600" b="1" dirty="0"/>
              <a:t>05.10.2023</a:t>
            </a:r>
            <a:endParaRPr lang="en-US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E7E11-AE3E-F6E5-B927-90833294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386" y="66891"/>
            <a:ext cx="3600401" cy="308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DAE6A1-0F8F-80D6-A335-CB52CD0D9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445" y="375497"/>
            <a:ext cx="1224137" cy="3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CF14CA1-9EE8-0325-BE93-F04181D1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60" y="988850"/>
            <a:ext cx="11376025" cy="5176453"/>
          </a:xfrm>
        </p:spPr>
        <p:txBody>
          <a:bodyPr/>
          <a:lstStyle/>
          <a:p>
            <a:r>
              <a:rPr lang="en-CH" dirty="0"/>
              <a:t>Mechanism 2 : Bremsstrahlung of electrons/positrons produced at the upstream targets, using a secondary target</a:t>
            </a:r>
            <a:endParaRPr lang="fr-FR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pPr>
              <a:spcBef>
                <a:spcPts val="600"/>
              </a:spcBef>
            </a:pPr>
            <a:r>
              <a:rPr lang="en-CH" dirty="0"/>
              <a:t>Intensities between 10</a:t>
            </a:r>
            <a:r>
              <a:rPr lang="en-CH" baseline="30000" dirty="0"/>
              <a:t>2</a:t>
            </a:r>
            <a:r>
              <a:rPr lang="en-CH" dirty="0"/>
              <a:t>– 10</a:t>
            </a:r>
            <a:r>
              <a:rPr lang="en-CH" baseline="30000" dirty="0"/>
              <a:t>4</a:t>
            </a:r>
            <a:r>
              <a:rPr lang="en-CH" dirty="0"/>
              <a:t> particles per spill, depending on the collimation &amp; momentum selection precision </a:t>
            </a:r>
          </a:p>
          <a:p>
            <a:pPr>
              <a:spcBef>
                <a:spcPts val="600"/>
              </a:spcBef>
            </a:pPr>
            <a:r>
              <a:rPr lang="en-CH" dirty="0"/>
              <a:t>Purity between 10 – 90% depending on the beamline, momentum &amp; exact target station configuration</a:t>
            </a:r>
          </a:p>
          <a:p>
            <a:pPr>
              <a:spcBef>
                <a:spcPts val="600"/>
              </a:spcBef>
            </a:pPr>
            <a:r>
              <a:rPr lang="en-CH" dirty="0"/>
              <a:t>Secondary target: Cu, Pb, 3 – 300mm </a:t>
            </a:r>
          </a:p>
          <a:p>
            <a:pPr>
              <a:spcBef>
                <a:spcPts val="600"/>
              </a:spcBef>
            </a:pPr>
            <a:r>
              <a:rPr lang="en-CH" dirty="0"/>
              <a:t>Available in H6 &amp; H8 beamlines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8A55E-DA76-20FA-3447-EAC9D5F8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EF7C-0849-4D51-9298-F80CB9B11A53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301F7-F46C-ED35-1888-3AF135B0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84961-DE16-1854-C735-53BDD04D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F796FB9-B968-9512-EBDA-1C354703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063"/>
            <a:ext cx="11376025" cy="1066800"/>
          </a:xfrm>
        </p:spPr>
        <p:txBody>
          <a:bodyPr/>
          <a:lstStyle/>
          <a:p>
            <a:r>
              <a:rPr lang="en-CH" dirty="0"/>
              <a:t>Electron beam properties in the North Area (2)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AE4860-31F9-B933-CB8C-EB6477EB0E94}"/>
              </a:ext>
            </a:extLst>
          </p:cNvPr>
          <p:cNvGrpSpPr/>
          <p:nvPr/>
        </p:nvGrpSpPr>
        <p:grpSpPr>
          <a:xfrm>
            <a:off x="2004479" y="2088760"/>
            <a:ext cx="9921088" cy="1512161"/>
            <a:chOff x="1143464" y="1934794"/>
            <a:chExt cx="9921088" cy="15121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38B94A0-832B-3266-ACB2-CAECAC3D6F25}"/>
                </a:ext>
              </a:extLst>
            </p:cNvPr>
            <p:cNvGrpSpPr/>
            <p:nvPr/>
          </p:nvGrpSpPr>
          <p:grpSpPr>
            <a:xfrm>
              <a:off x="1143464" y="1934794"/>
              <a:ext cx="9921088" cy="1512161"/>
              <a:chOff x="6744867" y="2953451"/>
              <a:chExt cx="4985797" cy="1512161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3762234E-C0CB-482F-83C7-9E87C67F8C20}"/>
                  </a:ext>
                </a:extLst>
              </p:cNvPr>
              <p:cNvSpPr/>
              <p:nvPr/>
            </p:nvSpPr>
            <p:spPr>
              <a:xfrm>
                <a:off x="7185420" y="3436548"/>
                <a:ext cx="414130" cy="1029064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8E30229D-05C6-9191-1BAF-C0E80714B0E6}"/>
                  </a:ext>
                </a:extLst>
              </p:cNvPr>
              <p:cNvSpPr/>
              <p:nvPr/>
            </p:nvSpPr>
            <p:spPr>
              <a:xfrm rot="10800000">
                <a:off x="8544829" y="2953451"/>
                <a:ext cx="414130" cy="874644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3AA18AF-47B0-403B-AF30-F69A14C28E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1208" y="3251882"/>
                <a:ext cx="600686" cy="37409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9F5FB4C-336B-84B7-571A-5BED054AF90C}"/>
                  </a:ext>
                </a:extLst>
              </p:cNvPr>
              <p:cNvCxnSpPr/>
              <p:nvPr/>
            </p:nvCxnSpPr>
            <p:spPr>
              <a:xfrm>
                <a:off x="8692922" y="3255662"/>
                <a:ext cx="136935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D0F81A1-BB66-932F-6D53-F96F01F1BEC1}"/>
                  </a:ext>
                </a:extLst>
              </p:cNvPr>
              <p:cNvSpPr/>
              <p:nvPr/>
            </p:nvSpPr>
            <p:spPr>
              <a:xfrm>
                <a:off x="7875196" y="3177308"/>
                <a:ext cx="149559" cy="41421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8D34F17-53FA-5B83-2D98-F8462F831530}"/>
                  </a:ext>
                </a:extLst>
              </p:cNvPr>
              <p:cNvSpPr/>
              <p:nvPr/>
            </p:nvSpPr>
            <p:spPr>
              <a:xfrm>
                <a:off x="7882149" y="3808923"/>
                <a:ext cx="149559" cy="41421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00DF77-E38F-6577-AEA4-B64CFC22539F}"/>
                  </a:ext>
                </a:extLst>
              </p:cNvPr>
              <p:cNvSpPr txBox="1"/>
              <p:nvPr/>
            </p:nvSpPr>
            <p:spPr>
              <a:xfrm>
                <a:off x="10210368" y="3107417"/>
                <a:ext cx="15202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CH" dirty="0"/>
                  <a:t>Experiments</a:t>
                </a:r>
                <a:endParaRPr lang="en-US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31A7D23-5AEF-273A-4704-F95EE3653B37}"/>
                  </a:ext>
                </a:extLst>
              </p:cNvPr>
              <p:cNvCxnSpPr>
                <a:cxnSpLocks/>
                <a:endCxn id="12" idx="5"/>
              </p:cNvCxnSpPr>
              <p:nvPr/>
            </p:nvCxnSpPr>
            <p:spPr>
              <a:xfrm>
                <a:off x="6772442" y="3930142"/>
                <a:ext cx="723576" cy="209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E149E7-4CF1-5D9B-7CA6-51A3372810F7}"/>
                  </a:ext>
                </a:extLst>
              </p:cNvPr>
              <p:cNvSpPr txBox="1"/>
              <p:nvPr/>
            </p:nvSpPr>
            <p:spPr>
              <a:xfrm>
                <a:off x="6744867" y="2975205"/>
                <a:ext cx="432699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200" dirty="0"/>
                  <a:t>High energy mixed hadron &amp; electron beam</a:t>
                </a:r>
                <a:endParaRPr lang="en-US" sz="12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6F44D1-5B66-FE5F-725D-4576B702C514}"/>
                  </a:ext>
                </a:extLst>
              </p:cNvPr>
              <p:cNvSpPr txBox="1"/>
              <p:nvPr/>
            </p:nvSpPr>
            <p:spPr>
              <a:xfrm>
                <a:off x="9139978" y="3022025"/>
                <a:ext cx="76426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L</a:t>
                </a:r>
                <a:r>
                  <a:rPr lang="en-CH" sz="1200" dirty="0" err="1"/>
                  <a:t>ower</a:t>
                </a:r>
                <a:r>
                  <a:rPr lang="en-CH" sz="1200" dirty="0"/>
                  <a:t> energy e+ or e- </a:t>
                </a:r>
                <a:endParaRPr lang="en-US" sz="12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B8BCB6-41BD-4B93-AAFB-A7E739F49FE8}"/>
                  </a:ext>
                </a:extLst>
              </p:cNvPr>
              <p:cNvSpPr txBox="1"/>
              <p:nvPr/>
            </p:nvSpPr>
            <p:spPr>
              <a:xfrm>
                <a:off x="8007263" y="3897418"/>
                <a:ext cx="5724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200" dirty="0"/>
                  <a:t>Secondary target</a:t>
                </a:r>
                <a:endParaRPr lang="en-US" sz="1200" dirty="0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F0E6F78-594B-CCBE-00A8-FF80E7FD07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6018" y="3660846"/>
                <a:ext cx="610688" cy="2902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7F2FF6-05C3-22B6-29D8-7E1F8BE3BC57}"/>
                </a:ext>
              </a:extLst>
            </p:cNvPr>
            <p:cNvSpPr/>
            <p:nvPr/>
          </p:nvSpPr>
          <p:spPr>
            <a:xfrm>
              <a:off x="3841488" y="2301241"/>
              <a:ext cx="72008" cy="531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8001EB4-4E82-A737-240C-24A555164F13}"/>
              </a:ext>
            </a:extLst>
          </p:cNvPr>
          <p:cNvSpPr txBox="1"/>
          <p:nvPr/>
        </p:nvSpPr>
        <p:spPr>
          <a:xfrm rot="20544892">
            <a:off x="4594580" y="2133982"/>
            <a:ext cx="1198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200" dirty="0"/>
              <a:t>Momentum selection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934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445E5A-E940-9DD8-DF9F-81715848A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52" y="1105693"/>
            <a:ext cx="3437615" cy="229435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58FA4E-6032-8EA6-51AC-DEFCD805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Examples of electron beams in EHN1</a:t>
            </a:r>
            <a:br>
              <a:rPr lang="el-GR" dirty="0"/>
            </a:br>
            <a:r>
              <a:rPr lang="el-GR" sz="2000" dirty="0"/>
              <a:t>...</a:t>
            </a:r>
            <a:r>
              <a:rPr lang="en-CH" sz="2000" dirty="0"/>
              <a:t>as measured by the various experiments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09F7C-276D-D5B7-D927-CAEAAC7A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EF7C-0849-4D51-9298-F80CB9B11A53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15B8F-9DBF-5CF0-9A10-9F20FF7F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87AC3-AD76-2780-F8BE-EDCA8462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A5F972-F786-0AE4-6521-A0595C077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395" y="1238509"/>
            <a:ext cx="3314716" cy="2161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C849EA-8566-7B92-5BE7-58F86B356D58}"/>
              </a:ext>
            </a:extLst>
          </p:cNvPr>
          <p:cNvSpPr txBox="1"/>
          <p:nvPr/>
        </p:nvSpPr>
        <p:spPr>
          <a:xfrm>
            <a:off x="1665090" y="3252133"/>
            <a:ext cx="3600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dirty="0"/>
              <a:t>H8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45B4E-71FC-B574-7D1E-D6549CBBE8D9}"/>
              </a:ext>
            </a:extLst>
          </p:cNvPr>
          <p:cNvSpPr txBox="1"/>
          <p:nvPr/>
        </p:nvSpPr>
        <p:spPr>
          <a:xfrm>
            <a:off x="5663952" y="3400047"/>
            <a:ext cx="3600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dirty="0"/>
              <a:t>H8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D344A4-0E65-D2DF-0B01-CB34D905DEA7}"/>
              </a:ext>
            </a:extLst>
          </p:cNvPr>
          <p:cNvSpPr txBox="1"/>
          <p:nvPr/>
        </p:nvSpPr>
        <p:spPr>
          <a:xfrm>
            <a:off x="4603627" y="1877369"/>
            <a:ext cx="22682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1100" b="1" dirty="0"/>
              <a:t>Courtesy: A. Baratto, M. </a:t>
            </a:r>
            <a:r>
              <a:rPr lang="fr-FR" sz="1100" b="1" dirty="0"/>
              <a:t>V</a:t>
            </a:r>
            <a:r>
              <a:rPr lang="en-CH" sz="1100" b="1" dirty="0"/>
              <a:t>an Dijk</a:t>
            </a:r>
            <a:endParaRPr lang="en-US" sz="11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2ED746-B4EC-77F6-45AF-383D6DEC56D9}"/>
              </a:ext>
            </a:extLst>
          </p:cNvPr>
          <p:cNvGrpSpPr/>
          <p:nvPr/>
        </p:nvGrpSpPr>
        <p:grpSpPr>
          <a:xfrm>
            <a:off x="7860197" y="2392482"/>
            <a:ext cx="3672406" cy="2554460"/>
            <a:chOff x="7752185" y="1156308"/>
            <a:chExt cx="3672406" cy="2554460"/>
          </a:xfrm>
        </p:grpSpPr>
        <p:pic>
          <p:nvPicPr>
            <p:cNvPr id="16" name="Picture 15" descr="A blue and black graph&#10;&#10;Description automatically generated">
              <a:extLst>
                <a:ext uri="{FF2B5EF4-FFF2-40B4-BE49-F238E27FC236}">
                  <a16:creationId xmlns:a16="http://schemas.microsoft.com/office/drawing/2014/main" id="{4A361965-B6A5-6391-152D-5CC3900E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2185" y="1156308"/>
              <a:ext cx="3672406" cy="227746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845721-9A93-A00F-D277-1378D88A6A87}"/>
                </a:ext>
              </a:extLst>
            </p:cNvPr>
            <p:cNvSpPr txBox="1"/>
            <p:nvPr/>
          </p:nvSpPr>
          <p:spPr>
            <a:xfrm>
              <a:off x="9301311" y="3433769"/>
              <a:ext cx="36004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dirty="0"/>
                <a:t>H2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EC9DC0-825A-9B37-5991-EAA396D6C8A8}"/>
                </a:ext>
              </a:extLst>
            </p:cNvPr>
            <p:cNvSpPr txBox="1"/>
            <p:nvPr/>
          </p:nvSpPr>
          <p:spPr>
            <a:xfrm>
              <a:off x="9767261" y="2564904"/>
              <a:ext cx="12246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CH" sz="1100" b="1" dirty="0"/>
                <a:t>Courtesy: CALICE</a:t>
              </a:r>
              <a:endParaRPr lang="en-US" sz="11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50ACE7-9197-4695-A157-2F2FC00BDCA0}"/>
                </a:ext>
              </a:extLst>
            </p:cNvPr>
            <p:cNvSpPr txBox="1"/>
            <p:nvPr/>
          </p:nvSpPr>
          <p:spPr>
            <a:xfrm flipH="1">
              <a:off x="8495647" y="1542604"/>
              <a:ext cx="235292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fr-FR" dirty="0"/>
                <a:t>E</a:t>
              </a:r>
              <a:r>
                <a:rPr lang="en-CH" dirty="0" err="1"/>
                <a:t>lectrons</a:t>
              </a:r>
              <a:r>
                <a:rPr lang="en-CH" dirty="0"/>
                <a:t> 100 GeV/c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C76F57-F09B-F1F9-B6F6-145BAC11DAE6}"/>
                </a:ext>
              </a:extLst>
            </p:cNvPr>
            <p:cNvSpPr txBox="1"/>
            <p:nvPr/>
          </p:nvSpPr>
          <p:spPr>
            <a:xfrm flipH="1">
              <a:off x="8166256" y="2349460"/>
              <a:ext cx="86609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fr-FR" sz="1400" dirty="0"/>
                <a:t>H</a:t>
              </a:r>
              <a:r>
                <a:rPr lang="en-CH" sz="1400" dirty="0" err="1"/>
                <a:t>adrons</a:t>
              </a:r>
              <a:r>
                <a:rPr lang="en-CH" sz="1400" dirty="0"/>
                <a:t> / muons</a:t>
              </a:r>
              <a:endParaRPr lang="en-US" sz="1400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E2E8AE9-9090-B8EA-BC12-6F7EBB360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88" y="3814922"/>
            <a:ext cx="3137182" cy="23052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53FE019-61E7-6C9C-F2A3-C2C43895C718}"/>
              </a:ext>
            </a:extLst>
          </p:cNvPr>
          <p:cNvSpPr txBox="1"/>
          <p:nvPr/>
        </p:nvSpPr>
        <p:spPr>
          <a:xfrm>
            <a:off x="3630030" y="5085184"/>
            <a:ext cx="3600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dirty="0"/>
              <a:t>H4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848631-03AB-D95F-13B4-9A33D4D4511C}"/>
              </a:ext>
            </a:extLst>
          </p:cNvPr>
          <p:cNvSpPr txBox="1"/>
          <p:nvPr/>
        </p:nvSpPr>
        <p:spPr>
          <a:xfrm>
            <a:off x="2279576" y="5950902"/>
            <a:ext cx="117820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H" sz="1100" b="1" dirty="0"/>
              <a:t>Courtesy: FASER</a:t>
            </a:r>
            <a:endParaRPr lang="en-US" sz="1100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72786E0-B11A-84DA-D2B8-3B99263647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44" t="7586" r="3141" b="2437"/>
          <a:stretch/>
        </p:blipFill>
        <p:spPr>
          <a:xfrm>
            <a:off x="4603627" y="3834470"/>
            <a:ext cx="2396257" cy="23867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FF84B5-7A1E-D4F4-DDEA-9A466593B1E6}"/>
              </a:ext>
            </a:extLst>
          </p:cNvPr>
          <p:cNvSpPr txBox="1"/>
          <p:nvPr/>
        </p:nvSpPr>
        <p:spPr>
          <a:xfrm>
            <a:off x="6960096" y="5027866"/>
            <a:ext cx="3600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dirty="0"/>
              <a:t>H4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4A669D-075E-FC7D-4D7A-DAD16E654D75}"/>
              </a:ext>
            </a:extLst>
          </p:cNvPr>
          <p:cNvSpPr txBox="1"/>
          <p:nvPr/>
        </p:nvSpPr>
        <p:spPr>
          <a:xfrm>
            <a:off x="6014871" y="4996725"/>
            <a:ext cx="9721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1100" b="1" dirty="0"/>
              <a:t>Courtesy: </a:t>
            </a:r>
            <a:r>
              <a:rPr lang="el-GR" sz="1100" b="1" dirty="0"/>
              <a:t>ΝΑ64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99058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1B9BF2-3A6F-1D3F-7057-3BF362D33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40523"/>
              </p:ext>
            </p:extLst>
          </p:nvPr>
        </p:nvGraphicFramePr>
        <p:xfrm>
          <a:off x="407988" y="1592263"/>
          <a:ext cx="1137602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05CEC1D-A8A4-D39F-5994-010E770E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Future Proton-driven Facilities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0075B-247C-7DB6-04FD-60D39055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5FB6-41A2-4ED6-8072-42EEDF546E34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5E95-A7EF-60BF-7BC4-B3414B83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2994-69F3-5D0B-675F-6339E287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0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AD6E2A-F224-84A6-A0FD-1FB8FB9D4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03" y="980728"/>
            <a:ext cx="7962120" cy="5283148"/>
          </a:xfrm>
        </p:spPr>
        <p:txBody>
          <a:bodyPr/>
          <a:lstStyle/>
          <a:p>
            <a:r>
              <a:rPr lang="en-CH" sz="2000" dirty="0"/>
              <a:t>New proposals are coming up for the North Area </a:t>
            </a:r>
          </a:p>
          <a:p>
            <a:r>
              <a:rPr lang="en-CH" sz="2000" dirty="0"/>
              <a:t>Within the </a:t>
            </a:r>
            <a:r>
              <a:rPr lang="en-CH" sz="2000" dirty="0">
                <a:hlinkClick r:id="rId2"/>
              </a:rPr>
              <a:t>Physics Beyond Colliders </a:t>
            </a:r>
            <a:r>
              <a:rPr lang="en-CH" sz="2000" dirty="0" err="1">
                <a:hlinkClick r:id="rId2"/>
              </a:rPr>
              <a:t>initiativ</a:t>
            </a:r>
            <a:r>
              <a:rPr lang="en-US" sz="2000" dirty="0">
                <a:hlinkClick r:id="rId2"/>
              </a:rPr>
              <a:t>e</a:t>
            </a:r>
            <a:r>
              <a:rPr lang="el-GR" sz="2000" dirty="0">
                <a:hlinkClick r:id="rId2"/>
              </a:rPr>
              <a:t> </a:t>
            </a:r>
            <a:r>
              <a:rPr lang="en-US" sz="2000" dirty="0">
                <a:hlinkClick r:id="rId2"/>
              </a:rPr>
              <a:t>and the ECN3-HI TF</a:t>
            </a:r>
            <a:r>
              <a:rPr lang="en-CH" sz="2000" dirty="0"/>
              <a:t>, three proposals are being considered for post-LS3 (2029) operation : </a:t>
            </a:r>
          </a:p>
          <a:p>
            <a:pPr lvl="1"/>
            <a:r>
              <a:rPr lang="en-CH" sz="1400" b="1" dirty="0"/>
              <a:t>HIKE</a:t>
            </a:r>
            <a:r>
              <a:rPr lang="en-CH" sz="1400" dirty="0"/>
              <a:t> : A proposed expansion of the current NA62 experiment for </a:t>
            </a:r>
            <a:r>
              <a:rPr lang="en-CH" sz="1400" dirty="0" err="1"/>
              <a:t>studyi</a:t>
            </a:r>
            <a:r>
              <a:rPr lang="fr-FR" sz="1400" dirty="0"/>
              <a:t>n</a:t>
            </a:r>
            <a:r>
              <a:rPr lang="en-CH" sz="1400" dirty="0"/>
              <a:t>g rare decays of charged kaons and (later) neutral kaons ; </a:t>
            </a:r>
          </a:p>
          <a:p>
            <a:pPr lvl="1"/>
            <a:r>
              <a:rPr lang="en-CH" sz="1400" b="1" dirty="0"/>
              <a:t>SHADOWS</a:t>
            </a:r>
            <a:r>
              <a:rPr lang="en-CH" sz="1400" dirty="0"/>
              <a:t> : A new experiment that would look for visible feebly-interacting particle (FIP) decays off-axis and could run in parallel to HIKE ; </a:t>
            </a:r>
          </a:p>
          <a:p>
            <a:pPr lvl="1"/>
            <a:r>
              <a:rPr lang="en-CH" sz="1400" b="1" dirty="0"/>
              <a:t>BDF/</a:t>
            </a:r>
            <a:r>
              <a:rPr lang="en-CH" sz="1400" b="1" dirty="0" err="1"/>
              <a:t>SHiP</a:t>
            </a:r>
            <a:r>
              <a:rPr lang="en-CH" sz="1400" b="1" dirty="0"/>
              <a:t> </a:t>
            </a:r>
            <a:r>
              <a:rPr lang="en-CH" sz="1400" dirty="0"/>
              <a:t>: A proposal that would allow a full investigation of hidden sectors in the GeV mass range. </a:t>
            </a:r>
          </a:p>
          <a:p>
            <a:r>
              <a:rPr lang="en-CH" sz="1800" dirty="0"/>
              <a:t>All </a:t>
            </a:r>
            <a:r>
              <a:rPr lang="en-CH" sz="1800" dirty="0" err="1"/>
              <a:t>experi</a:t>
            </a:r>
            <a:r>
              <a:rPr lang="fr-FR" sz="1800" dirty="0"/>
              <a:t>me</a:t>
            </a:r>
            <a:r>
              <a:rPr lang="en-CH" sz="1800" dirty="0" err="1"/>
              <a:t>nts</a:t>
            </a:r>
            <a:r>
              <a:rPr lang="en-CH" sz="1800" dirty="0"/>
              <a:t> would require unprecedented intensity extracted towards the CERN North Area (4</a:t>
            </a:r>
            <a:r>
              <a:rPr lang="en-US" sz="1800" dirty="0"/>
              <a:t>x10</a:t>
            </a:r>
            <a:r>
              <a:rPr lang="en-US" sz="1800" baseline="30000" dirty="0"/>
              <a:t>13</a:t>
            </a:r>
            <a:r>
              <a:rPr lang="en-CH" sz="1800" dirty="0"/>
              <a:t> protons / slowly extracted spill – O(10</a:t>
            </a:r>
            <a:r>
              <a:rPr lang="en-CH" sz="1800" baseline="30000" dirty="0"/>
              <a:t>19</a:t>
            </a:r>
            <a:r>
              <a:rPr lang="en-CH" sz="1800" dirty="0"/>
              <a:t>) protons per year)</a:t>
            </a:r>
          </a:p>
          <a:p>
            <a:r>
              <a:rPr lang="en-CH" sz="1800" dirty="0"/>
              <a:t>More requests for electron beams are to come up ? </a:t>
            </a:r>
          </a:p>
          <a:p>
            <a:pPr lvl="1"/>
            <a:r>
              <a:rPr lang="en-CH" sz="1500" dirty="0"/>
              <a:t>higher intensities...?</a:t>
            </a:r>
          </a:p>
          <a:p>
            <a:pPr lvl="1"/>
            <a:r>
              <a:rPr lang="en-CH" sz="1500" dirty="0"/>
              <a:t>Crystal studies ...? More collimated and bright beams 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A09E48-D4F8-7C96-4EF4-6043B240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Future Proton Facilities – CERN HI ECN3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012C1-0F27-FAAF-2FE1-9B5A1B5F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B7AF-2012-42C7-8B4E-2C049851FEC1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F1568-AE92-9AAF-42AD-2D7FE465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1520E-6E1D-A255-ADE1-9D238F9E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35C33-2D12-5281-617F-545F02018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1085134"/>
            <a:ext cx="3248352" cy="2539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D5385B-BDBE-DF9A-BEC7-4D76AD96B392}"/>
                  </a:ext>
                </a:extLst>
              </p14:cNvPr>
              <p14:cNvContentPartPr/>
              <p14:nvPr/>
            </p14:nvContentPartPr>
            <p14:xfrm>
              <a:off x="10364825" y="2052655"/>
              <a:ext cx="474840" cy="37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D5385B-BDBE-DF9A-BEC7-4D76AD96B3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33505" y="1990015"/>
                <a:ext cx="5374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F0F562-9633-2656-DEB4-3B451A0E6D73}"/>
                  </a:ext>
                </a:extLst>
              </p14:cNvPr>
              <p14:cNvContentPartPr/>
              <p14:nvPr/>
            </p14:nvContentPartPr>
            <p14:xfrm>
              <a:off x="10507025" y="2260375"/>
              <a:ext cx="381240" cy="9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F0F562-9633-2656-DEB4-3B451A0E6D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75705" y="2197735"/>
                <a:ext cx="4438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0AE00-EF39-3BFE-6B0E-5E346B0512EB}"/>
                  </a:ext>
                </a:extLst>
              </p14:cNvPr>
              <p14:cNvContentPartPr/>
              <p14:nvPr/>
            </p14:nvContentPartPr>
            <p14:xfrm>
              <a:off x="10494425" y="2219695"/>
              <a:ext cx="536400" cy="13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0AE00-EF39-3BFE-6B0E-5E346B0512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63105" y="2157055"/>
                <a:ext cx="599040" cy="2606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E8620C4-07AB-228F-4DE0-A0B9297A7653}"/>
              </a:ext>
            </a:extLst>
          </p:cNvPr>
          <p:cNvSpPr txBox="1"/>
          <p:nvPr/>
        </p:nvSpPr>
        <p:spPr>
          <a:xfrm>
            <a:off x="8667324" y="6017655"/>
            <a:ext cx="3600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https://cds.cern.ch/record/2802785/files/2204.03549.pdf</a:t>
            </a:r>
          </a:p>
        </p:txBody>
      </p:sp>
    </p:spTree>
    <p:extLst>
      <p:ext uri="{BB962C8B-B14F-4D97-AF65-F5344CB8AC3E}">
        <p14:creationId xmlns:p14="http://schemas.microsoft.com/office/powerpoint/2010/main" val="39185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ID8192" dirty="0"/>
              <a:t>The CERN’s secondary beam areas are excellent facilities for providing high quality electron beams, in a variety of intensities and purities</a:t>
            </a:r>
            <a:endParaRPr lang="en-CH" dirty="0"/>
          </a:p>
          <a:p>
            <a:pPr lvl="1" algn="just"/>
            <a:endParaRPr lang="en-CH" dirty="0"/>
          </a:p>
          <a:p>
            <a:pPr lvl="1" algn="just"/>
            <a:r>
              <a:rPr lang="en-CH" dirty="0"/>
              <a:t>Many fixed target experiments &amp; R&amp;D efforts have made use up-to date and more are to come </a:t>
            </a:r>
          </a:p>
          <a:p>
            <a:pPr marL="366712" lvl="1" indent="0" algn="just">
              <a:buNone/>
            </a:pPr>
            <a:endParaRPr lang="LID8192" dirty="0"/>
          </a:p>
          <a:p>
            <a:pPr algn="just"/>
            <a:r>
              <a:rPr lang="LID8192" dirty="0"/>
              <a:t>The future “landscape” has yet to be fully explored </a:t>
            </a:r>
            <a:r>
              <a:rPr lang="en-CH" dirty="0"/>
              <a:t>–</a:t>
            </a:r>
            <a:r>
              <a:rPr lang="LID8192" dirty="0"/>
              <a:t> also many new ideas will be coming from Physics Beyond Collider</a:t>
            </a:r>
            <a:r>
              <a:rPr lang="en-US" dirty="0"/>
              <a:t>s</a:t>
            </a:r>
            <a:r>
              <a:rPr lang="LID8192" dirty="0"/>
              <a:t> or other inititatives in the upcoming years </a:t>
            </a:r>
          </a:p>
          <a:p>
            <a:pPr algn="just"/>
            <a:endParaRPr lang="LID8192" dirty="0"/>
          </a:p>
          <a:p>
            <a:pPr algn="just"/>
            <a:r>
              <a:rPr lang="LID8192" dirty="0"/>
              <a:t>If there are requests for exciting experiments, don’t hesitate to contact us !</a:t>
            </a:r>
          </a:p>
          <a:p>
            <a:pPr marL="366712" lvl="1" indent="0" algn="just">
              <a:buNone/>
            </a:pPr>
            <a:endParaRPr lang="LID8192" dirty="0"/>
          </a:p>
          <a:p>
            <a:pPr algn="just"/>
            <a:endParaRPr lang="LID8192" dirty="0"/>
          </a:p>
          <a:p>
            <a:pPr algn="just"/>
            <a:endParaRPr lang="LID8192" dirty="0"/>
          </a:p>
          <a:p>
            <a:pPr algn="just"/>
            <a:endParaRPr lang="LID8192" dirty="0"/>
          </a:p>
          <a:p>
            <a:pPr algn="just"/>
            <a:endParaRPr lang="LID8192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8192" dirty="0"/>
              <a:t>Summary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6F5-74D1-4FE3-816F-137E05F65B86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8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39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D5E9DF-0BBE-070D-CA55-5FA8E0876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124744"/>
            <a:ext cx="11376024" cy="5076031"/>
          </a:xfrm>
        </p:spPr>
        <p:txBody>
          <a:bodyPr/>
          <a:lstStyle/>
          <a:p>
            <a:r>
              <a:rPr lang="en-CH" dirty="0"/>
              <a:t>Introduction – Scope of the presentation </a:t>
            </a:r>
          </a:p>
          <a:p>
            <a:endParaRPr lang="en-CH" dirty="0"/>
          </a:p>
          <a:p>
            <a:r>
              <a:rPr lang="en-CH" dirty="0"/>
              <a:t>Overview of the CERN secondary areas</a:t>
            </a:r>
          </a:p>
          <a:p>
            <a:endParaRPr lang="en-CH" dirty="0"/>
          </a:p>
          <a:p>
            <a:r>
              <a:rPr lang="en-CH" dirty="0"/>
              <a:t>Possibilities of today’s available electron / positron beams</a:t>
            </a:r>
          </a:p>
          <a:p>
            <a:endParaRPr lang="en-CH" dirty="0"/>
          </a:p>
          <a:p>
            <a:r>
              <a:rPr lang="en-CH" dirty="0"/>
              <a:t>Outlook for the future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2FA4DF-92A9-01DB-3493-4EF9DCA6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1BB93-28F0-D2D9-598F-E32E6BE1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196B-69F9-4AD2-B1B3-7A90B4424B4B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7EF3A-E9EE-26F7-1A06-14B57E82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B24D5-ABD0-8F16-221B-CA92A706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6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91C96-9E0F-D0CD-B3F1-E6EAEEAD0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30" y="962992"/>
            <a:ext cx="11376024" cy="5274320"/>
          </a:xfrm>
        </p:spPr>
        <p:txBody>
          <a:bodyPr/>
          <a:lstStyle/>
          <a:p>
            <a:r>
              <a:rPr lang="en-CH" dirty="0"/>
              <a:t>The secondary beam areas of CERN are unique, versatile facilities that can offer particle beams of a very broad range of momenta and intensities.</a:t>
            </a:r>
          </a:p>
          <a:p>
            <a:r>
              <a:rPr lang="en-CH" dirty="0"/>
              <a:t>Electron &amp; positron beams of high purity have been and are available, while they are </a:t>
            </a:r>
            <a:r>
              <a:rPr lang="en-CH" dirty="0" err="1"/>
              <a:t>recen</a:t>
            </a:r>
            <a:r>
              <a:rPr lang="fr-FR" dirty="0"/>
              <a:t>t</a:t>
            </a:r>
            <a:r>
              <a:rPr lang="en-CH" dirty="0" err="1"/>
              <a:t>ly</a:t>
            </a:r>
            <a:r>
              <a:rPr lang="en-CH" dirty="0"/>
              <a:t> requested more and more for physics &amp; R&amp;D purposes </a:t>
            </a:r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pPr algn="just"/>
            <a:endParaRPr lang="en-CH" dirty="0"/>
          </a:p>
          <a:p>
            <a:endParaRPr lang="en-CH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41ED1D-C8B3-98D8-2B2E-7E7917FC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Introduction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A0E07-EEBA-B4FF-9D6C-0E9400C7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0B8-5E4E-43F1-A950-B932AC60D952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BDA13-0061-B2D2-28CF-20D565FD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FE36-7540-60F4-EB17-6C704363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3CDEA3-7D8B-1890-78AF-558F5B7DDAB9}"/>
              </a:ext>
            </a:extLst>
          </p:cNvPr>
          <p:cNvGrpSpPr/>
          <p:nvPr/>
        </p:nvGrpSpPr>
        <p:grpSpPr>
          <a:xfrm>
            <a:off x="3161326" y="2667164"/>
            <a:ext cx="3540502" cy="1523671"/>
            <a:chOff x="3144492" y="2523148"/>
            <a:chExt cx="3540502" cy="15236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18530B-B4D6-A5D7-687A-66290B357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4492" y="2523148"/>
              <a:ext cx="3372253" cy="152367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BE00BE-510E-BD8A-6130-AF88C50978B2}"/>
                </a:ext>
              </a:extLst>
            </p:cNvPr>
            <p:cNvSpPr txBox="1"/>
            <p:nvPr/>
          </p:nvSpPr>
          <p:spPr>
            <a:xfrm>
              <a:off x="5507006" y="3832657"/>
              <a:ext cx="1177988" cy="1877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/>
                <a:t>NA64 </a:t>
              </a:r>
              <a:endParaRPr 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60ECC7-D6D7-2AA0-537E-890FF05C543D}"/>
              </a:ext>
            </a:extLst>
          </p:cNvPr>
          <p:cNvGrpSpPr/>
          <p:nvPr/>
        </p:nvGrpSpPr>
        <p:grpSpPr>
          <a:xfrm>
            <a:off x="182470" y="3063732"/>
            <a:ext cx="2811908" cy="1523671"/>
            <a:chOff x="182470" y="3063732"/>
            <a:chExt cx="2811908" cy="1523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426C823-E8E2-05AD-1444-4F5216FFC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470" y="3063732"/>
              <a:ext cx="2800945" cy="152367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BCB2CA-DAEF-CF70-4510-F7ECFD873691}"/>
                </a:ext>
              </a:extLst>
            </p:cNvPr>
            <p:cNvSpPr txBox="1"/>
            <p:nvPr/>
          </p:nvSpPr>
          <p:spPr>
            <a:xfrm>
              <a:off x="1816390" y="4371959"/>
              <a:ext cx="117798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/>
                <a:t>NA63 </a:t>
              </a:r>
              <a:endParaRPr lang="en-US" sz="1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3A919F-9B16-5680-1E2A-96B921E8FB65}"/>
              </a:ext>
            </a:extLst>
          </p:cNvPr>
          <p:cNvGrpSpPr/>
          <p:nvPr/>
        </p:nvGrpSpPr>
        <p:grpSpPr>
          <a:xfrm>
            <a:off x="6727144" y="2960661"/>
            <a:ext cx="2812573" cy="1547342"/>
            <a:chOff x="6863647" y="2473072"/>
            <a:chExt cx="2812573" cy="154734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B1CB0F7-D7BF-F439-D94A-40FD96262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3647" y="2473072"/>
              <a:ext cx="2530763" cy="15473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27C6DE-E035-16ED-0EA5-6E9FD0FFB83F}"/>
                </a:ext>
              </a:extLst>
            </p:cNvPr>
            <p:cNvSpPr txBox="1"/>
            <p:nvPr/>
          </p:nvSpPr>
          <p:spPr>
            <a:xfrm>
              <a:off x="8570240" y="3804970"/>
              <a:ext cx="110598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100" dirty="0"/>
                <a:t>CMS </a:t>
              </a:r>
              <a:endParaRPr lang="en-US" sz="1100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81D886E-84D1-FDD7-264A-27E26E8782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47"/>
          <a:stretch/>
        </p:blipFill>
        <p:spPr>
          <a:xfrm>
            <a:off x="9386619" y="2360377"/>
            <a:ext cx="2607015" cy="15352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2B4916-70C5-6EC7-10EA-698D8F34EF58}"/>
              </a:ext>
            </a:extLst>
          </p:cNvPr>
          <p:cNvSpPr txBox="1"/>
          <p:nvPr/>
        </p:nvSpPr>
        <p:spPr>
          <a:xfrm>
            <a:off x="10931406" y="3706010"/>
            <a:ext cx="11779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400" dirty="0"/>
              <a:t>LEMMA</a:t>
            </a:r>
            <a:endParaRPr lang="en-US" sz="1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51986AF-E228-D3B3-F59F-026A8E5CE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30" y="4784441"/>
            <a:ext cx="3129558" cy="12760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DACA73-7AC8-5653-5C54-A49D71B27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733" y="4786492"/>
            <a:ext cx="3496164" cy="12760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5A766F6-23C7-69C5-25C4-CEAF0DBB2C3E}"/>
              </a:ext>
            </a:extLst>
          </p:cNvPr>
          <p:cNvSpPr txBox="1"/>
          <p:nvPr/>
        </p:nvSpPr>
        <p:spPr>
          <a:xfrm>
            <a:off x="6441598" y="5589240"/>
            <a:ext cx="11779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400" dirty="0"/>
              <a:t>NA33 </a:t>
            </a:r>
            <a:endParaRPr lang="en-US" sz="14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50E821E-0035-9C2F-DD15-6D76750F47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8105" y="4836425"/>
            <a:ext cx="3683278" cy="1294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909EA56-3BF8-A381-0FEB-21D59B830A13}"/>
              </a:ext>
            </a:extLst>
          </p:cNvPr>
          <p:cNvSpPr txBox="1"/>
          <p:nvPr/>
        </p:nvSpPr>
        <p:spPr>
          <a:xfrm>
            <a:off x="10469246" y="5502962"/>
            <a:ext cx="11779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400" dirty="0"/>
              <a:t>NA42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565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1B9BF2-3A6F-1D3F-7057-3BF362D33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738009"/>
              </p:ext>
            </p:extLst>
          </p:nvPr>
        </p:nvGraphicFramePr>
        <p:xfrm>
          <a:off x="407988" y="1592263"/>
          <a:ext cx="1137602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05CEC1D-A8A4-D39F-5994-010E770E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Existing Proton-driven Facilities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0075B-247C-7DB6-04FD-60D39055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F4E9-9FB1-40FD-A7DB-0EA418EE3A54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5E95-A7EF-60BF-7BC4-B3414B83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2994-69F3-5D0B-675F-6339E287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6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56E017-6C60-8658-F6FA-8FDE6BDB2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1124744"/>
            <a:ext cx="5833689" cy="46085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535A99-81AE-7971-3461-1F2278AC0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The secondary beam areas today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9E038-A9E6-056D-9928-CA3F6B9B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EF7C-0849-4D51-9298-F80CB9B11A53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8748B-38BF-C5BA-4D84-E82E42E6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71832-833D-4CCD-A61B-E6839141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B36716-6DFF-A347-FC54-BFA266CB6396}"/>
              </a:ext>
            </a:extLst>
          </p:cNvPr>
          <p:cNvSpPr/>
          <p:nvPr/>
        </p:nvSpPr>
        <p:spPr>
          <a:xfrm>
            <a:off x="2892829" y="2028305"/>
            <a:ext cx="1197033" cy="51539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F59B71-52AB-0F92-5852-9C318878B630}"/>
              </a:ext>
            </a:extLst>
          </p:cNvPr>
          <p:cNvSpPr/>
          <p:nvPr/>
        </p:nvSpPr>
        <p:spPr>
          <a:xfrm>
            <a:off x="5161351" y="3573016"/>
            <a:ext cx="790633" cy="51539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44AA55-D609-9323-CD0D-A00A2EEE5846}"/>
                  </a:ext>
                </a:extLst>
              </p:cNvPr>
              <p:cNvSpPr txBox="1"/>
              <p:nvPr/>
            </p:nvSpPr>
            <p:spPr>
              <a:xfrm>
                <a:off x="6888088" y="2244060"/>
                <a:ext cx="4968552" cy="37005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</a:pPr>
                <a:endParaRPr lang="en-CH" b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</a:pPr>
                <a:endParaRPr lang="en-CH" b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285750" indent="-285750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</a:rPr>
                  <a:t>North Area </a:t>
                </a:r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</a:rPr>
                  <a:t>400 GeV/c/Z (primary beam) or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 </m:t>
                    </m:r>
                  </m:oMath>
                </a14:m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</a:rPr>
                  <a:t>360 GeV/c/Z (secondary beam</a:t>
                </a:r>
                <a:r>
                  <a:rPr lang="en-CH" b="1" dirty="0">
                    <a:solidFill>
                      <a:schemeClr val="tx2">
                        <a:lumMod val="50000"/>
                      </a:schemeClr>
                    </a:solidFill>
                  </a:rPr>
                  <a:t>s</a:t>
                </a:r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</a:rPr>
                  <a:t>)</a:t>
                </a:r>
              </a:p>
              <a:p>
                <a:pPr marL="285750" indent="-285750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</a:rPr>
                  <a:t>East Area </a:t>
                </a:r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</a:rPr>
                  <a:t> 10 GeV/c secondary beam</a:t>
                </a:r>
                <a:r>
                  <a:rPr lang="en-CH" b="1" dirty="0">
                    <a:solidFill>
                      <a:schemeClr val="tx2">
                        <a:lumMod val="50000"/>
                      </a:schemeClr>
                    </a:solidFill>
                  </a:rPr>
                  <a:t>s</a:t>
                </a:r>
              </a:p>
              <a:p>
                <a:pPr marL="285750" indent="-285750">
                  <a:lnSpc>
                    <a:spcPct val="90000"/>
                  </a:lnSpc>
                  <a:spcBef>
                    <a:spcPts val="18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Ø"/>
                </a:pPr>
                <a:r>
                  <a:rPr lang="en-CH" b="1" dirty="0">
                    <a:solidFill>
                      <a:schemeClr val="tx2">
                        <a:lumMod val="50000"/>
                      </a:schemeClr>
                    </a:solidFill>
                  </a:rPr>
                  <a:t>Electrons / positrons available both in North &amp; East areas. </a:t>
                </a:r>
                <a:endParaRPr 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endParaRPr lang="en-US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44AA55-D609-9323-CD0D-A00A2EEE5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2244060"/>
                <a:ext cx="4968552" cy="3700500"/>
              </a:xfrm>
              <a:prstGeom prst="rect">
                <a:avLst/>
              </a:prstGeom>
              <a:blipFill>
                <a:blip r:embed="rId3"/>
                <a:stretch>
                  <a:fillRect l="-85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F8D4724-6917-2FB0-FB44-09AC3D3E34BC}"/>
              </a:ext>
            </a:extLst>
          </p:cNvPr>
          <p:cNvSpPr txBox="1"/>
          <p:nvPr/>
        </p:nvSpPr>
        <p:spPr>
          <a:xfrm>
            <a:off x="6888088" y="1962834"/>
            <a:ext cx="4792182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SPS : protons/ions @ 400 GeV/c/Z 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PS: protons /ions @ 24 GeV/c/Z 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2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9F0B0A-F166-692C-92C5-72E4582E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6048051" cy="4608512"/>
          </a:xfrm>
        </p:spPr>
        <p:txBody>
          <a:bodyPr/>
          <a:lstStyle/>
          <a:p>
            <a:r>
              <a:rPr lang="en-CH" dirty="0"/>
              <a:t>Two beamlines available for tests : T9 and T10 </a:t>
            </a:r>
          </a:p>
          <a:p>
            <a:r>
              <a:rPr lang="en-CH" dirty="0"/>
              <a:t>Electrons of momenta 0.5 GeV/c – 10 GeV/c available </a:t>
            </a:r>
          </a:p>
          <a:p>
            <a:r>
              <a:rPr lang="en-CH" dirty="0"/>
              <a:t>Purity variable between 99% - 50% (lower – higher momenta)</a:t>
            </a:r>
          </a:p>
          <a:p>
            <a:r>
              <a:rPr lang="en-CH" dirty="0"/>
              <a:t>Spill structure from PS accelerator:</a:t>
            </a:r>
          </a:p>
          <a:p>
            <a:pPr lvl="1"/>
            <a:r>
              <a:rPr lang="en-CH" dirty="0"/>
              <a:t>400 </a:t>
            </a:r>
            <a:r>
              <a:rPr lang="en-CH" dirty="0" err="1"/>
              <a:t>ms</a:t>
            </a:r>
            <a:r>
              <a:rPr lang="en-CH" dirty="0"/>
              <a:t> spill length</a:t>
            </a:r>
          </a:p>
          <a:p>
            <a:pPr lvl="1"/>
            <a:r>
              <a:rPr lang="en-CH" dirty="0"/>
              <a:t>~1 spill every 18s, more on request</a:t>
            </a:r>
          </a:p>
          <a:p>
            <a:r>
              <a:rPr lang="en-CH" dirty="0"/>
              <a:t>Quick access, short routes from control to experimental areas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203EBE-B002-EDA9-ACF5-2A2356FA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East Area of CERN/PS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73654-4790-9822-EC37-E01D9DED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EF7C-0849-4D51-9298-F80CB9B11A53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5011B-D306-D81B-033A-1A29163F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99D5A-424C-C0BC-98C1-1C69A106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1FBDE8-2635-9BCE-79D2-05987EBFB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700807"/>
            <a:ext cx="5377070" cy="35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3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5FF92-9471-9271-AD26-415A3471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36816"/>
            <a:ext cx="4607891" cy="4608512"/>
          </a:xfrm>
        </p:spPr>
        <p:txBody>
          <a:bodyPr/>
          <a:lstStyle/>
          <a:p>
            <a:pPr algn="just"/>
            <a:r>
              <a:rPr lang="en-CH" dirty="0"/>
              <a:t>Electrons beams of various purities and intensities are available</a:t>
            </a:r>
            <a:r>
              <a:rPr lang="el-GR" dirty="0"/>
              <a:t>, </a:t>
            </a:r>
            <a:r>
              <a:rPr lang="en-CH" dirty="0"/>
              <a:t>between 0.1 &amp; 5 GeV/c </a:t>
            </a:r>
          </a:p>
          <a:p>
            <a:pPr algn="just"/>
            <a:r>
              <a:rPr lang="en-CH" dirty="0"/>
              <a:t>Electrons &amp; positrons produced equally, choice to transfer one of the two signs in the various experiments </a:t>
            </a:r>
          </a:p>
          <a:p>
            <a:pPr algn="just"/>
            <a:r>
              <a:rPr lang="en-CH" dirty="0"/>
              <a:t>&gt; 90% electron purity for momenta &lt;5 GeV/c reaching ~99% at 1 GeV/c</a:t>
            </a:r>
          </a:p>
          <a:p>
            <a:pPr algn="just"/>
            <a:r>
              <a:rPr lang="en-CH" dirty="0"/>
              <a:t>Rates, in all momenta up to ~10</a:t>
            </a:r>
            <a:r>
              <a:rPr lang="en-CH" baseline="30000" dirty="0"/>
              <a:t>5 </a:t>
            </a:r>
            <a:r>
              <a:rPr lang="en-CH" dirty="0"/>
              <a:t>particles / spill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42A012-9862-6CB9-8583-8369D2DF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Electron beam properties in the East Area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53CE2-7375-3B89-B88E-E6F1ECBD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EF7C-0849-4D51-9298-F80CB9B11A53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3F8C1-6FD4-87C7-F793-A3E2797A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AB67F-18E2-2E06-957B-F2A2315E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690D24-BB5B-45C8-94C1-8BCE4472A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969" y="891920"/>
            <a:ext cx="4053961" cy="2609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73C148-DF46-A5AA-577A-7D72D23A2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00" y="3469286"/>
            <a:ext cx="5300297" cy="2768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C028FF-A4EC-5660-4618-C63B7C28F102}"/>
              </a:ext>
            </a:extLst>
          </p:cNvPr>
          <p:cNvSpPr txBox="1"/>
          <p:nvPr/>
        </p:nvSpPr>
        <p:spPr>
          <a:xfrm>
            <a:off x="8616280" y="4556994"/>
            <a:ext cx="12246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H" sz="1100" b="1" dirty="0"/>
              <a:t>Courtesy: CALICE</a:t>
            </a:r>
            <a:endParaRPr lang="en-US" sz="11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BA0979-925A-3149-1796-7AB77E55B996}"/>
              </a:ext>
            </a:extLst>
          </p:cNvPr>
          <p:cNvSpPr txBox="1"/>
          <p:nvPr/>
        </p:nvSpPr>
        <p:spPr>
          <a:xfrm>
            <a:off x="6386161" y="3236776"/>
            <a:ext cx="147316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H" sz="1100" b="1" dirty="0"/>
              <a:t>Courtesy: D. Banerjee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84789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2B9675-94CB-3FF1-59C9-8D552C8D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North Area of CERN SPS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1B300-3775-3D25-2940-D8795FD6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EF7C-0849-4D51-9298-F80CB9B11A53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FF9DC-74E1-18B2-D338-EE1A3B00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5B28D-A610-A4C7-C648-F64772A3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1C4DC8-C7F8-1F4C-BB69-6B902DA7C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3620" y="4328568"/>
            <a:ext cx="3045028" cy="1872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243B06-3775-6EF7-CD81-9BEBCFA9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766" y="979813"/>
            <a:ext cx="3848453" cy="230376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295D0FE-A41C-2D98-8C7E-CF599325C685}"/>
              </a:ext>
            </a:extLst>
          </p:cNvPr>
          <p:cNvSpPr/>
          <p:nvPr/>
        </p:nvSpPr>
        <p:spPr>
          <a:xfrm>
            <a:off x="1053730" y="1268427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8ACFD-D867-08B9-208D-5623C6A8DE68}"/>
              </a:ext>
            </a:extLst>
          </p:cNvPr>
          <p:cNvSpPr txBox="1"/>
          <p:nvPr/>
        </p:nvSpPr>
        <p:spPr>
          <a:xfrm>
            <a:off x="1053730" y="1512505"/>
            <a:ext cx="7797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1400" dirty="0"/>
              <a:t>Beam from SPS</a:t>
            </a: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23F230-663A-76B2-0215-F0773F19D943}"/>
              </a:ext>
            </a:extLst>
          </p:cNvPr>
          <p:cNvGrpSpPr/>
          <p:nvPr/>
        </p:nvGrpSpPr>
        <p:grpSpPr>
          <a:xfrm>
            <a:off x="8057120" y="161225"/>
            <a:ext cx="3848453" cy="3040210"/>
            <a:chOff x="8057120" y="161225"/>
            <a:chExt cx="3848453" cy="3040210"/>
          </a:xfrm>
        </p:grpSpPr>
        <p:pic>
          <p:nvPicPr>
            <p:cNvPr id="12" name="Content Placeholder 7">
              <a:extLst>
                <a:ext uri="{FF2B5EF4-FFF2-40B4-BE49-F238E27FC236}">
                  <a16:creationId xmlns:a16="http://schemas.microsoft.com/office/drawing/2014/main" id="{AF79CED1-34CA-2D97-6D83-A1CA552C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7120" y="161225"/>
              <a:ext cx="3848453" cy="304021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9352B2-A29B-D2FA-3E55-005DCEECEEB3}"/>
                </a:ext>
              </a:extLst>
            </p:cNvPr>
            <p:cNvSpPr/>
            <p:nvPr/>
          </p:nvSpPr>
          <p:spPr>
            <a:xfrm>
              <a:off x="9648564" y="745821"/>
              <a:ext cx="800534" cy="359771"/>
            </a:xfrm>
            <a:prstGeom prst="rect">
              <a:avLst/>
            </a:prstGeom>
            <a:solidFill>
              <a:schemeClr val="accent3">
                <a:alpha val="54000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FB21FCF-3433-1AE0-9C2B-C17F11130506}"/>
              </a:ext>
            </a:extLst>
          </p:cNvPr>
          <p:cNvSpPr txBox="1">
            <a:spLocks/>
          </p:cNvSpPr>
          <p:nvPr/>
        </p:nvSpPr>
        <p:spPr>
          <a:xfrm>
            <a:off x="407989" y="4824826"/>
            <a:ext cx="8475631" cy="1187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CH" sz="1800" dirty="0"/>
              <a:t>400 GeV/c beam from the SPS impinges on 3 Be targets, producing essentially all the secondaries that can be chosen with the magnetic spectrometers of the secondary lines.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H" sz="1800" dirty="0"/>
              <a:t>N.B: Slow extraction, 4.8s spill duration, 1 spill ~20 seconds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CH" sz="1800" dirty="0"/>
              <a:t>Electron beams available for test-beams only in EHN1 (H2/H4/H6/H8 lines)</a:t>
            </a:r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605B55-1972-8D17-BA49-993E3AED6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3301128"/>
            <a:ext cx="8544272" cy="13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3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3E71CC-99DA-3B63-8F48-F5527912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124744"/>
            <a:ext cx="11380811" cy="5076031"/>
          </a:xfrm>
        </p:spPr>
        <p:txBody>
          <a:bodyPr/>
          <a:lstStyle/>
          <a:p>
            <a:r>
              <a:rPr lang="en-CH" dirty="0"/>
              <a:t>Mechanism 1 : Production of electrons / positron from the neutral channel (</a:t>
            </a:r>
            <a:r>
              <a:rPr lang="el-GR" dirty="0"/>
              <a:t>π0</a:t>
            </a:r>
            <a:r>
              <a:rPr lang="en-CH" dirty="0">
                <a:sym typeface="Wingdings" panose="05000000000000000000" pitchFamily="2" charset="2"/>
              </a:rPr>
              <a:t> </a:t>
            </a:r>
            <a:r>
              <a:rPr lang="el-GR" dirty="0"/>
              <a:t>γγ </a:t>
            </a:r>
            <a:r>
              <a:rPr lang="fr-FR" dirty="0"/>
              <a:t>and </a:t>
            </a:r>
            <a:r>
              <a:rPr lang="fr-FR" dirty="0" err="1"/>
              <a:t>then</a:t>
            </a:r>
            <a:r>
              <a:rPr lang="fr-FR" dirty="0"/>
              <a:t>, in a Pb </a:t>
            </a:r>
            <a:r>
              <a:rPr lang="fr-FR" dirty="0" err="1"/>
              <a:t>converter</a:t>
            </a:r>
            <a:r>
              <a:rPr lang="fr-FR" dirty="0"/>
              <a:t> </a:t>
            </a:r>
            <a:r>
              <a:rPr lang="el-GR" dirty="0"/>
              <a:t>γ </a:t>
            </a:r>
            <a:r>
              <a:rPr lang="en-CH" dirty="0">
                <a:sym typeface="Wingdings" panose="05000000000000000000" pitchFamily="2" charset="2"/>
              </a:rPr>
              <a:t> </a:t>
            </a:r>
            <a:r>
              <a:rPr lang="fr-FR" dirty="0" err="1"/>
              <a:t>e+e</a:t>
            </a:r>
            <a:r>
              <a:rPr lang="fr-FR" dirty="0"/>
              <a:t>- )</a:t>
            </a:r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pPr>
              <a:spcAft>
                <a:spcPts val="0"/>
              </a:spcAft>
            </a:pPr>
            <a:r>
              <a:rPr lang="en-CH" sz="2000" dirty="0"/>
              <a:t>Intensities between 10</a:t>
            </a:r>
            <a:r>
              <a:rPr lang="en-CH" sz="2000" baseline="30000" dirty="0"/>
              <a:t>3</a:t>
            </a:r>
            <a:r>
              <a:rPr lang="en-CH" sz="2000" dirty="0"/>
              <a:t> – 10</a:t>
            </a:r>
            <a:r>
              <a:rPr lang="en-CH" sz="2000" baseline="30000" dirty="0"/>
              <a:t>7</a:t>
            </a:r>
            <a:r>
              <a:rPr lang="en-CH" sz="2000" dirty="0"/>
              <a:t> particles per spill, depending on the collimation &amp; momentum selection precision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CH" sz="2000" dirty="0"/>
              <a:t>Purity between 50 – 100% depending on the beamline, momentum &amp; exact target station configuration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CH" sz="2000" dirty="0"/>
              <a:t>Converter: Pb, 4mm thickness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CH" sz="2000" dirty="0"/>
              <a:t>Only available in H2 / H4 lines – H6 &amp; H8 don’t have this option  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62C6DC-AB74-D55F-4D0E-D026DD6C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Electron beam properties in the North Area (1)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412E6-1A56-7A38-4E88-95D71F0C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EF7C-0849-4D51-9298-F80CB9B11A53}" type="datetime5">
              <a:rPr lang="en-US" smtClean="0"/>
              <a:t>5-Oct-23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12A69-4ECF-08A9-527D-9F7DF1AD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N. Charitonidis | Electron &amp; Positron beams at CERN Secondary Beam Areas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F248-8C6A-3678-1C76-7DEAA8A8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543360-FBC7-14FE-D42C-775F0DC65755}"/>
              </a:ext>
            </a:extLst>
          </p:cNvPr>
          <p:cNvSpPr txBox="1"/>
          <p:nvPr/>
        </p:nvSpPr>
        <p:spPr>
          <a:xfrm>
            <a:off x="7468237" y="3446537"/>
            <a:ext cx="387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8192" sz="1400" b="1" dirty="0">
                <a:solidFill>
                  <a:srgbClr val="002060"/>
                </a:solidFill>
              </a:rPr>
              <a:t>Figure: ~5x10</a:t>
            </a:r>
            <a:r>
              <a:rPr lang="LID8192" sz="1400" b="1" baseline="30000" dirty="0">
                <a:solidFill>
                  <a:srgbClr val="002060"/>
                </a:solidFill>
              </a:rPr>
              <a:t>12</a:t>
            </a:r>
            <a:r>
              <a:rPr lang="LID8192" sz="1400" b="1" dirty="0">
                <a:solidFill>
                  <a:srgbClr val="002060"/>
                </a:solidFill>
              </a:rPr>
              <a:t> protons on target  ~1E7 electrons/spill in H4 line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5BF566-5C33-0A55-1F14-D896688A6A0A}"/>
              </a:ext>
            </a:extLst>
          </p:cNvPr>
          <p:cNvSpPr txBox="1"/>
          <p:nvPr/>
        </p:nvSpPr>
        <p:spPr>
          <a:xfrm rot="20802939">
            <a:off x="3976870" y="3300511"/>
            <a:ext cx="10676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200" dirty="0"/>
              <a:t>Protons and other charged </a:t>
            </a:r>
            <a:endParaRPr lang="en-US" sz="1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32EAF8-DF79-7ABE-6DF5-610D7DD0C6A7}"/>
              </a:ext>
            </a:extLst>
          </p:cNvPr>
          <p:cNvGrpSpPr/>
          <p:nvPr/>
        </p:nvGrpSpPr>
        <p:grpSpPr>
          <a:xfrm>
            <a:off x="839416" y="2100871"/>
            <a:ext cx="9883136" cy="1975404"/>
            <a:chOff x="1847528" y="2775242"/>
            <a:chExt cx="9883136" cy="19754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6C33A1-54D1-893D-63A3-4E17D01D0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7528" y="2782420"/>
              <a:ext cx="5065561" cy="1968226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180869-1ADE-28CE-5C15-5F67F84CF53A}"/>
                </a:ext>
              </a:extLst>
            </p:cNvPr>
            <p:cNvGrpSpPr/>
            <p:nvPr/>
          </p:nvGrpSpPr>
          <p:grpSpPr>
            <a:xfrm>
              <a:off x="6772442" y="2775242"/>
              <a:ext cx="4958222" cy="1690370"/>
              <a:chOff x="6772442" y="2775242"/>
              <a:chExt cx="4958222" cy="169037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9808AFA8-BE19-DDEF-C3D4-ADA13C0055DB}"/>
                  </a:ext>
                </a:extLst>
              </p:cNvPr>
              <p:cNvSpPr/>
              <p:nvPr/>
            </p:nvSpPr>
            <p:spPr>
              <a:xfrm>
                <a:off x="7185420" y="3436548"/>
                <a:ext cx="414130" cy="1029064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658D82CD-6958-E912-22B6-FD86C6311116}"/>
                  </a:ext>
                </a:extLst>
              </p:cNvPr>
              <p:cNvSpPr/>
              <p:nvPr/>
            </p:nvSpPr>
            <p:spPr>
              <a:xfrm rot="10800000">
                <a:off x="8544829" y="2953451"/>
                <a:ext cx="414130" cy="874644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B3DC4F3-7BD0-0DD8-F062-D4405031B1CA}"/>
                  </a:ext>
                </a:extLst>
              </p:cNvPr>
              <p:cNvCxnSpPr/>
              <p:nvPr/>
            </p:nvCxnSpPr>
            <p:spPr>
              <a:xfrm flipV="1">
                <a:off x="7542799" y="3251882"/>
                <a:ext cx="1209095" cy="6895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7FEF325-CE60-A545-73C3-8A95C3F9C983}"/>
                  </a:ext>
                </a:extLst>
              </p:cNvPr>
              <p:cNvCxnSpPr/>
              <p:nvPr/>
            </p:nvCxnSpPr>
            <p:spPr>
              <a:xfrm>
                <a:off x="8692922" y="3255662"/>
                <a:ext cx="136935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2FD254-63F7-66C6-6267-579BDBDA5286}"/>
                  </a:ext>
                </a:extLst>
              </p:cNvPr>
              <p:cNvSpPr/>
              <p:nvPr/>
            </p:nvSpPr>
            <p:spPr>
              <a:xfrm>
                <a:off x="7875196" y="3177308"/>
                <a:ext cx="149559" cy="41421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A757F6-8F15-0059-CB9B-764F13D32A22}"/>
                  </a:ext>
                </a:extLst>
              </p:cNvPr>
              <p:cNvSpPr/>
              <p:nvPr/>
            </p:nvSpPr>
            <p:spPr>
              <a:xfrm>
                <a:off x="7882149" y="3808923"/>
                <a:ext cx="149559" cy="41421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A662DC-34E4-F3B4-BF6D-3F8E550FCE91}"/>
                  </a:ext>
                </a:extLst>
              </p:cNvPr>
              <p:cNvSpPr txBox="1"/>
              <p:nvPr/>
            </p:nvSpPr>
            <p:spPr>
              <a:xfrm>
                <a:off x="10210368" y="3107417"/>
                <a:ext cx="15202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CH" dirty="0"/>
                  <a:t>Experiments</a:t>
                </a:r>
                <a:endParaRPr lang="en-US" dirty="0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116BAB0-99EB-188F-63F5-CA425B0A61AA}"/>
                  </a:ext>
                </a:extLst>
              </p:cNvPr>
              <p:cNvCxnSpPr>
                <a:cxnSpLocks/>
                <a:endCxn id="8" idx="5"/>
              </p:cNvCxnSpPr>
              <p:nvPr/>
            </p:nvCxnSpPr>
            <p:spPr>
              <a:xfrm>
                <a:off x="6772442" y="3930142"/>
                <a:ext cx="723576" cy="209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47639E-001C-D4B0-73B3-F649B3F597C8}"/>
                  </a:ext>
                </a:extLst>
              </p:cNvPr>
              <p:cNvSpPr txBox="1"/>
              <p:nvPr/>
            </p:nvSpPr>
            <p:spPr>
              <a:xfrm>
                <a:off x="6857025" y="3567596"/>
                <a:ext cx="432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200" dirty="0"/>
                  <a:t>e+ or e- </a:t>
                </a:r>
                <a:endParaRPr lang="en-US" sz="12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F2D3F1-51A5-E076-3721-2C75D974199C}"/>
                  </a:ext>
                </a:extLst>
              </p:cNvPr>
              <p:cNvSpPr txBox="1"/>
              <p:nvPr/>
            </p:nvSpPr>
            <p:spPr>
              <a:xfrm>
                <a:off x="9139978" y="3022025"/>
                <a:ext cx="76426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200" dirty="0"/>
                  <a:t>e+ or e- </a:t>
                </a:r>
                <a:endParaRPr lang="en-US" sz="12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B06322-1AF7-CE0A-F009-33D4C8E0DAC8}"/>
                  </a:ext>
                </a:extLst>
              </p:cNvPr>
              <p:cNvSpPr txBox="1"/>
              <p:nvPr/>
            </p:nvSpPr>
            <p:spPr>
              <a:xfrm rot="20402995">
                <a:off x="7175876" y="2775242"/>
                <a:ext cx="11981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200" dirty="0"/>
                  <a:t>Momentum selection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75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branding 16x9_PPT_Arial" id="{69E3F326-202C-5348-BF51-285B308BAEA0}" vid="{0C1FF187-A39B-EC4E-BD0A-5FA14DA68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Cobranding 16x9_PPT_Arial</Template>
  <TotalTime>24681</TotalTime>
  <Words>1161</Words>
  <Application>Microsoft Office PowerPoint</Application>
  <PresentationFormat>Widescreen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Wingdings</vt:lpstr>
      <vt:lpstr>Office Theme</vt:lpstr>
      <vt:lpstr>Electron &amp; Positron beams in the CERN secondary areas </vt:lpstr>
      <vt:lpstr>Outline </vt:lpstr>
      <vt:lpstr>Introduction </vt:lpstr>
      <vt:lpstr>Existing Proton-driven Facilities </vt:lpstr>
      <vt:lpstr>The secondary beam areas today </vt:lpstr>
      <vt:lpstr>East Area of CERN/PS</vt:lpstr>
      <vt:lpstr>Electron beam properties in the East Area</vt:lpstr>
      <vt:lpstr>North Area of CERN SPS</vt:lpstr>
      <vt:lpstr>Electron beam properties in the North Area (1)</vt:lpstr>
      <vt:lpstr>Electron beam properties in the North Area (2)</vt:lpstr>
      <vt:lpstr>Examples of electron beams in EHN1 ...as measured by the various experiments</vt:lpstr>
      <vt:lpstr>Future Proton-driven Facilities </vt:lpstr>
      <vt:lpstr>Future Proton Facilities – CERN HI ECN3</vt:lpstr>
      <vt:lpstr>Summary 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creator>Nikolaos Charitonidis</dc:creator>
  <cp:lastModifiedBy>Nikolaos Charitonidis</cp:lastModifiedBy>
  <cp:revision>644</cp:revision>
  <cp:lastPrinted>2023-06-16T14:19:06Z</cp:lastPrinted>
  <dcterms:created xsi:type="dcterms:W3CDTF">2021-01-31T16:01:52Z</dcterms:created>
  <dcterms:modified xsi:type="dcterms:W3CDTF">2023-10-05T07:02:46Z</dcterms:modified>
</cp:coreProperties>
</file>