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78"/>
  </p:notesMasterIdLst>
  <p:handoutMasterIdLst>
    <p:handoutMasterId r:id="rId79"/>
  </p:handoutMasterIdLst>
  <p:sldIdLst>
    <p:sldId id="611" r:id="rId2"/>
    <p:sldId id="2763" r:id="rId3"/>
    <p:sldId id="2769" r:id="rId4"/>
    <p:sldId id="2739" r:id="rId5"/>
    <p:sldId id="2764" r:id="rId6"/>
    <p:sldId id="2740" r:id="rId7"/>
    <p:sldId id="2770" r:id="rId8"/>
    <p:sldId id="2719" r:id="rId9"/>
    <p:sldId id="2720" r:id="rId10"/>
    <p:sldId id="2721" r:id="rId11"/>
    <p:sldId id="2723" r:id="rId12"/>
    <p:sldId id="2761" r:id="rId13"/>
    <p:sldId id="2718" r:id="rId14"/>
    <p:sldId id="2547" r:id="rId15"/>
    <p:sldId id="2765" r:id="rId16"/>
    <p:sldId id="2727" r:id="rId17"/>
    <p:sldId id="2731" r:id="rId18"/>
    <p:sldId id="2728" r:id="rId19"/>
    <p:sldId id="2742" r:id="rId20"/>
    <p:sldId id="2729" r:id="rId21"/>
    <p:sldId id="2760" r:id="rId22"/>
    <p:sldId id="2734" r:id="rId23"/>
    <p:sldId id="2768" r:id="rId24"/>
    <p:sldId id="2762" r:id="rId25"/>
    <p:sldId id="2787" r:id="rId26"/>
    <p:sldId id="2785" r:id="rId27"/>
    <p:sldId id="2784" r:id="rId28"/>
    <p:sldId id="2733" r:id="rId29"/>
    <p:sldId id="259" r:id="rId30"/>
    <p:sldId id="257" r:id="rId31"/>
    <p:sldId id="2744" r:id="rId32"/>
    <p:sldId id="264" r:id="rId33"/>
    <p:sldId id="256" r:id="rId34"/>
    <p:sldId id="2750" r:id="rId35"/>
    <p:sldId id="2751" r:id="rId36"/>
    <p:sldId id="2752" r:id="rId37"/>
    <p:sldId id="2758" r:id="rId38"/>
    <p:sldId id="2703" r:id="rId39"/>
    <p:sldId id="2430" r:id="rId40"/>
    <p:sldId id="2480" r:id="rId41"/>
    <p:sldId id="2481" r:id="rId42"/>
    <p:sldId id="2458" r:id="rId43"/>
    <p:sldId id="2601" r:id="rId44"/>
    <p:sldId id="2599" r:id="rId45"/>
    <p:sldId id="2645" r:id="rId46"/>
    <p:sldId id="2646" r:id="rId47"/>
    <p:sldId id="2704" r:id="rId48"/>
    <p:sldId id="2748" r:id="rId49"/>
    <p:sldId id="2735" r:id="rId50"/>
    <p:sldId id="2753" r:id="rId51"/>
    <p:sldId id="2759" r:id="rId52"/>
    <p:sldId id="2757" r:id="rId53"/>
    <p:sldId id="2754" r:id="rId54"/>
    <p:sldId id="2741" r:id="rId55"/>
    <p:sldId id="2746" r:id="rId56"/>
    <p:sldId id="2749" r:id="rId57"/>
    <p:sldId id="2491" r:id="rId58"/>
    <p:sldId id="2265" r:id="rId59"/>
    <p:sldId id="2767" r:id="rId60"/>
    <p:sldId id="2756" r:id="rId61"/>
    <p:sldId id="2783" r:id="rId62"/>
    <p:sldId id="2722" r:id="rId63"/>
    <p:sldId id="2514" r:id="rId64"/>
    <p:sldId id="2707" r:id="rId65"/>
    <p:sldId id="2747" r:id="rId66"/>
    <p:sldId id="2726" r:id="rId67"/>
    <p:sldId id="2724" r:id="rId68"/>
    <p:sldId id="2725" r:id="rId69"/>
    <p:sldId id="2743" r:id="rId70"/>
    <p:sldId id="2737" r:id="rId71"/>
    <p:sldId id="2736" r:id="rId72"/>
    <p:sldId id="265" r:id="rId73"/>
    <p:sldId id="262" r:id="rId74"/>
    <p:sldId id="2673" r:id="rId75"/>
    <p:sldId id="2738" r:id="rId76"/>
    <p:sldId id="2786" r:id="rId7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D37C"/>
    <a:srgbClr val="86D174"/>
    <a:srgbClr val="ACDF9D"/>
    <a:srgbClr val="FBF773"/>
    <a:srgbClr val="00FF00"/>
    <a:srgbClr val="FF0000"/>
    <a:srgbClr val="00FFFF"/>
    <a:srgbClr val="FFE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383" autoAdjust="0"/>
    <p:restoredTop sz="94651" autoAdjust="0"/>
  </p:normalViewPr>
  <p:slideViewPr>
    <p:cSldViewPr>
      <p:cViewPr varScale="1">
        <p:scale>
          <a:sx n="105" d="100"/>
          <a:sy n="105" d="100"/>
        </p:scale>
        <p:origin x="15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06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86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887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18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31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4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19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95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27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584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55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28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546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394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579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58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28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77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DACF4D0-8E0B-1B40-9950-2B400FCA7F28}" type="slidenum">
              <a:rPr lang="en-GB" sz="1200"/>
              <a:pPr/>
              <a:t>40</a:t>
            </a:fld>
            <a:endParaRPr lang="en-GB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D6DE2E-2319-CB4E-99E4-69AAA32DF73E}" type="slidenum">
              <a:rPr lang="en-GB" sz="1200"/>
              <a:pPr/>
              <a:t>41</a:t>
            </a:fld>
            <a:endParaRPr lang="en-GB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43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1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C314A4-963D-C84B-92D1-A1218CDD71EF}" type="slidenum">
              <a:rPr lang="en-GB" sz="1200"/>
              <a:pPr/>
              <a:t>45</a:t>
            </a:fld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763883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A006A3E-BF8D-594E-903E-3DC7672695C5}" type="slidenum">
              <a:rPr lang="en-GB" sz="1200"/>
              <a:pPr/>
              <a:t>46</a:t>
            </a:fld>
            <a:endParaRPr lang="en-GB" sz="1200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30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85B1BD-55FC-C54A-B7B4-CA1D001FB40C}" type="slidenum">
              <a:rPr lang="it-IT" sz="1200"/>
              <a:pPr/>
              <a:t>47</a:t>
            </a:fld>
            <a:endParaRPr lang="it-IT" sz="1200"/>
          </a:p>
        </p:txBody>
      </p:sp>
      <p:sp>
        <p:nvSpPr>
          <p:cNvPr id="28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35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51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38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51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462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704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53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696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32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7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33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340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578F37-57AB-AE49-AF8A-5CE902039303}" type="slidenum">
              <a:rPr lang="it-IT" sz="1200"/>
              <a:pPr/>
              <a:t>57</a:t>
            </a:fld>
            <a:endParaRPr lang="it-IT" sz="1200"/>
          </a:p>
        </p:txBody>
      </p:sp>
      <p:sp>
        <p:nvSpPr>
          <p:cNvPr id="26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024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60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68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ABF947-190E-D447-BF9A-6011E748C9B6}" type="slidenum">
              <a:rPr lang="en-GB" sz="1200"/>
              <a:pPr/>
              <a:t>63</a:t>
            </a:fld>
            <a:endParaRPr lang="en-GB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99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087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244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464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639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896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0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2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831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48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15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0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4.png"/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0.png"/><Relationship Id="rId4" Type="http://schemas.openxmlformats.org/officeDocument/2006/relationships/image" Target="../media/image240.png"/><Relationship Id="rId9" Type="http://schemas.openxmlformats.org/officeDocument/2006/relationships/image" Target="../media/image2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430.png"/><Relationship Id="rId3" Type="http://schemas.openxmlformats.org/officeDocument/2006/relationships/image" Target="../media/image4.png"/><Relationship Id="rId7" Type="http://schemas.openxmlformats.org/officeDocument/2006/relationships/image" Target="../media/image401.png"/><Relationship Id="rId17" Type="http://schemas.openxmlformats.org/officeDocument/2006/relationships/image" Target="../media/image45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410.png"/><Relationship Id="rId10" Type="http://schemas.openxmlformats.org/officeDocument/2006/relationships/image" Target="../media/image400.png"/><Relationship Id="rId4" Type="http://schemas.openxmlformats.org/officeDocument/2006/relationships/image" Target="../media/image32.png"/><Relationship Id="rId9" Type="http://schemas.openxmlformats.org/officeDocument/2006/relationships/image" Target="../media/image390.png"/><Relationship Id="rId14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13" Type="http://schemas.openxmlformats.org/officeDocument/2006/relationships/image" Target="../media/image540.png"/><Relationship Id="rId3" Type="http://schemas.openxmlformats.org/officeDocument/2006/relationships/image" Target="../media/image4.png"/><Relationship Id="rId7" Type="http://schemas.openxmlformats.org/officeDocument/2006/relationships/image" Target="../media/image481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0.png"/><Relationship Id="rId5" Type="http://schemas.openxmlformats.org/officeDocument/2006/relationships/image" Target="../media/image460.png"/><Relationship Id="rId15" Type="http://schemas.openxmlformats.org/officeDocument/2006/relationships/image" Target="../media/image56.png"/><Relationship Id="rId10" Type="http://schemas.openxmlformats.org/officeDocument/2006/relationships/image" Target="../media/image511.png"/><Relationship Id="rId4" Type="http://schemas.openxmlformats.org/officeDocument/2006/relationships/image" Target="../media/image33.png"/><Relationship Id="rId9" Type="http://schemas.openxmlformats.org/officeDocument/2006/relationships/image" Target="../media/image500.png"/><Relationship Id="rId14" Type="http://schemas.openxmlformats.org/officeDocument/2006/relationships/image" Target="../media/image5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60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.png"/><Relationship Id="rId5" Type="http://schemas.openxmlformats.org/officeDocument/2006/relationships/image" Target="../media/image580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3.bin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5" Type="http://schemas.openxmlformats.org/officeDocument/2006/relationships/image" Target="../media/image50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47.wmf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5.wmf"/><Relationship Id="rId1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rix.eu/" TargetMode="Externa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9.wmf"/><Relationship Id="rId7" Type="http://schemas.openxmlformats.org/officeDocument/2006/relationships/image" Target="../media/image61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0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wmf"/><Relationship Id="rId7" Type="http://schemas.openxmlformats.org/officeDocument/2006/relationships/image" Target="../media/image65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82.png"/><Relationship Id="rId7" Type="http://schemas.openxmlformats.org/officeDocument/2006/relationships/image" Target="../media/image84.emf"/><Relationship Id="rId12" Type="http://schemas.openxmlformats.org/officeDocument/2006/relationships/image" Target="../media/image79.png"/><Relationship Id="rId17" Type="http://schemas.openxmlformats.org/officeDocument/2006/relationships/image" Target="../media/image49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86.emf"/><Relationship Id="rId5" Type="http://schemas.openxmlformats.org/officeDocument/2006/relationships/image" Target="../media/image83.e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85.emf"/><Relationship Id="rId14" Type="http://schemas.openxmlformats.org/officeDocument/2006/relationships/image" Target="../media/image8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image" Target="../media/image94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1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11" Type="http://schemas.openxmlformats.org/officeDocument/2006/relationships/image" Target="../media/image93.emf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89.emf"/><Relationship Id="rId9" Type="http://schemas.openxmlformats.org/officeDocument/2006/relationships/image" Target="../media/image92.jpeg"/><Relationship Id="rId1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102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99.emf"/><Relationship Id="rId17" Type="http://schemas.openxmlformats.org/officeDocument/2006/relationships/oleObject" Target="../embeddings/oleObject39.bin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0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e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98.emf"/><Relationship Id="rId19" Type="http://schemas.openxmlformats.org/officeDocument/2006/relationships/image" Target="../media/image79.png"/><Relationship Id="rId4" Type="http://schemas.openxmlformats.org/officeDocument/2006/relationships/image" Target="../media/image95.e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10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0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11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emf"/><Relationship Id="rId4" Type="http://schemas.openxmlformats.org/officeDocument/2006/relationships/oleObject" Target="../embeddings/oleObject42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9.png"/><Relationship Id="rId7" Type="http://schemas.openxmlformats.org/officeDocument/2006/relationships/image" Target="NULL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oleObject" Target="../embeddings/oleObject43.bin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27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33.png"/><Relationship Id="rId18" Type="http://schemas.openxmlformats.org/officeDocument/2006/relationships/image" Target="../media/image36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32.png"/><Relationship Id="rId17" Type="http://schemas.openxmlformats.org/officeDocument/2006/relationships/image" Target="../media/image350.png"/><Relationship Id="rId2" Type="http://schemas.openxmlformats.org/officeDocument/2006/relationships/video" Target="../media/media1.mp4"/><Relationship Id="rId16" Type="http://schemas.openxmlformats.org/officeDocument/2006/relationships/image" Target="../media/image34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1.png"/><Relationship Id="rId5" Type="http://schemas.microsoft.com/office/2007/relationships/media" Target="../media/media3.mp4"/><Relationship Id="rId15" Type="http://schemas.openxmlformats.org/officeDocument/2006/relationships/image" Target="../media/image4.png"/><Relationship Id="rId10" Type="http://schemas.openxmlformats.org/officeDocument/2006/relationships/notesSlide" Target="../notesSlides/notesSlide45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4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10" Type="http://schemas.openxmlformats.org/officeDocument/2006/relationships/image" Target="../media/image137.png"/><Relationship Id="rId4" Type="http://schemas.openxmlformats.org/officeDocument/2006/relationships/image" Target="../media/image135.png"/><Relationship Id="rId9" Type="http://schemas.openxmlformats.org/officeDocument/2006/relationships/image" Target="../media/image27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142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oleObject" Target="../embeddings/oleObject50.bin"/><Relationship Id="rId3" Type="http://schemas.openxmlformats.org/officeDocument/2006/relationships/image" Target="../media/image144.wmf"/><Relationship Id="rId7" Type="http://schemas.openxmlformats.org/officeDocument/2006/relationships/image" Target="../media/image146.wmf"/><Relationship Id="rId12" Type="http://schemas.openxmlformats.org/officeDocument/2006/relationships/image" Target="../media/image46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7.bin"/><Relationship Id="rId11" Type="http://schemas.openxmlformats.org/officeDocument/2006/relationships/oleObject" Target="../embeddings/oleObject49.bin"/><Relationship Id="rId5" Type="http://schemas.openxmlformats.org/officeDocument/2006/relationships/image" Target="../media/image145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46.bin"/><Relationship Id="rId9" Type="http://schemas.openxmlformats.org/officeDocument/2006/relationships/image" Target="../media/image147.wmf"/><Relationship Id="rId14" Type="http://schemas.openxmlformats.org/officeDocument/2006/relationships/image" Target="../media/image148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9.wmf"/><Relationship Id="rId7" Type="http://schemas.openxmlformats.org/officeDocument/2006/relationships/image" Target="../media/image151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4.png"/><Relationship Id="rId5" Type="http://schemas.openxmlformats.org/officeDocument/2006/relationships/image" Target="../media/image150.wmf"/><Relationship Id="rId10" Type="http://schemas.openxmlformats.org/officeDocument/2006/relationships/image" Target="../media/image154.png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s://2022.congresso.sif.it/talk/520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4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16633"/>
            <a:ext cx="8280920" cy="1008112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     Extending photon energy of X-ray sources up to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 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-rays using Symmetric Compton Scattering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40477" y="2321024"/>
            <a:ext cx="8987877" cy="41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8000"/>
                </a:solidFill>
              </a:rPr>
              <a:t>Electron-photon interaction in </a:t>
            </a:r>
            <a:r>
              <a:rPr lang="en-US" sz="2000" b="1" u="sng">
                <a:solidFill>
                  <a:srgbClr val="008000"/>
                </a:solidFill>
              </a:rPr>
              <a:t>linear</a:t>
            </a:r>
            <a:r>
              <a:rPr lang="en-US" sz="2000" b="1">
                <a:solidFill>
                  <a:srgbClr val="008000"/>
                </a:solidFill>
              </a:rPr>
              <a:t> QED (in vacuum) is characterized by 2 dimensionless parameters:  						</a:t>
            </a:r>
            <a:r>
              <a:rPr lang="en-US" sz="2000" b="1" u="sng">
                <a:solidFill>
                  <a:srgbClr val="008000"/>
                </a:solidFill>
              </a:rPr>
              <a:t>Recoil</a:t>
            </a:r>
            <a:r>
              <a:rPr lang="en-US" sz="2000" b="1">
                <a:solidFill>
                  <a:srgbClr val="008000"/>
                </a:solidFill>
              </a:rPr>
              <a:t>  </a:t>
            </a:r>
            <a:r>
              <a:rPr lang="en-US" sz="2000" b="1" i="1">
                <a:solidFill>
                  <a:srgbClr val="008000"/>
                </a:solidFill>
              </a:rPr>
              <a:t>X = 4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 </a:t>
            </a:r>
            <a:r>
              <a:rPr lang="en-US" sz="2000" b="1" i="1">
                <a:solidFill>
                  <a:srgbClr val="008000"/>
                </a:solidFill>
              </a:rPr>
              <a:t>h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n </a:t>
            </a:r>
            <a:r>
              <a:rPr lang="en-US" sz="2000" b="1" i="1">
                <a:solidFill>
                  <a:srgbClr val="008000"/>
                </a:solidFill>
              </a:rPr>
              <a:t>/E</a:t>
            </a:r>
            <a:r>
              <a:rPr lang="en-US" sz="2000" b="1" i="1" baseline="-25000">
                <a:solidFill>
                  <a:srgbClr val="008000"/>
                </a:solidFill>
              </a:rPr>
              <a:t>e</a:t>
            </a:r>
            <a:r>
              <a:rPr lang="en-US" sz="2000" b="1" i="1">
                <a:solidFill>
                  <a:srgbClr val="008000"/>
                </a:solidFill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      and      </a:t>
            </a:r>
            <a:r>
              <a:rPr lang="en-US" sz="2000" b="1" u="sng">
                <a:solidFill>
                  <a:srgbClr val="008000"/>
                </a:solidFill>
              </a:rPr>
              <a:t>Asymmetry</a:t>
            </a:r>
            <a:r>
              <a:rPr lang="en-US" sz="2000" b="1">
                <a:solidFill>
                  <a:srgbClr val="008000"/>
                </a:solidFill>
              </a:rPr>
              <a:t>  </a:t>
            </a:r>
            <a:r>
              <a:rPr lang="en-US" sz="2000" b="1" i="1">
                <a:solidFill>
                  <a:srgbClr val="008000"/>
                </a:solidFill>
              </a:rPr>
              <a:t>A = 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bg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</a:t>
            </a:r>
            <a:r>
              <a:rPr lang="en-US" sz="1400" b="1" i="1">
                <a:solidFill>
                  <a:srgbClr val="008000"/>
                </a:solidFill>
                <a:latin typeface="Symbol" pitchFamily="2" charset="2"/>
              </a:rPr>
              <a:t>- </a:t>
            </a:r>
            <a:r>
              <a:rPr lang="en-US" sz="2000" b="1" i="1">
                <a:solidFill>
                  <a:srgbClr val="008000"/>
                </a:solidFill>
              </a:rPr>
              <a:t>X/4 = 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8000"/>
                </a:solidFill>
                <a:latin typeface="Symbol" pitchFamily="2" charset="2"/>
              </a:rPr>
              <a:t>2 </a:t>
            </a:r>
            <a:r>
              <a:rPr lang="en-US" sz="2000" b="1" i="1">
                <a:solidFill>
                  <a:srgbClr val="008000"/>
                </a:solidFill>
              </a:rPr>
              <a:t>(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b-</a:t>
            </a:r>
            <a:r>
              <a:rPr lang="en-US" sz="2000" b="1" i="1">
                <a:solidFill>
                  <a:srgbClr val="008000"/>
                </a:solidFill>
              </a:rPr>
              <a:t>h</a:t>
            </a:r>
            <a:r>
              <a:rPr lang="en-US" sz="2000" b="1" i="1">
                <a:solidFill>
                  <a:srgbClr val="008000"/>
                </a:solidFill>
                <a:latin typeface="Symbol" pitchFamily="2" charset="2"/>
              </a:rPr>
              <a:t>n</a:t>
            </a:r>
            <a:r>
              <a:rPr lang="en-US" sz="2000" b="1" i="1">
                <a:solidFill>
                  <a:srgbClr val="008000"/>
                </a:solidFill>
              </a:rPr>
              <a:t>/E</a:t>
            </a:r>
            <a:r>
              <a:rPr lang="en-US" sz="2000" b="1" i="1" baseline="-25000">
                <a:solidFill>
                  <a:srgbClr val="008000"/>
                </a:solidFill>
              </a:rPr>
              <a:t>e</a:t>
            </a:r>
            <a:r>
              <a:rPr lang="en-US" sz="2000" b="1" i="1">
                <a:solidFill>
                  <a:srgbClr val="008000"/>
                </a:solidFill>
              </a:rPr>
              <a:t>)</a:t>
            </a:r>
            <a:endParaRPr lang="en-US" sz="2000" b="1" i="1" baseline="30000">
              <a:solidFill>
                <a:srgbClr val="008000"/>
              </a:solidFill>
              <a:latin typeface="Symbol" pitchFamily="2" charset="2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/>
              <a:t>When Recoil is large (</a:t>
            </a:r>
            <a:r>
              <a:rPr lang="en-US" sz="2000" b="1" i="1"/>
              <a:t>X</a:t>
            </a:r>
            <a:r>
              <a:rPr lang="en-US" b="1" i="1"/>
              <a:t>»</a:t>
            </a:r>
            <a:r>
              <a:rPr lang="en-US" sz="2000" b="1" i="1"/>
              <a:t>1</a:t>
            </a:r>
            <a:r>
              <a:rPr lang="en-US" sz="2000" b="1"/>
              <a:t>) we have “cooling of photons”,  </a:t>
            </a:r>
            <a:r>
              <a:rPr lang="en-US" sz="2000" b="1" i="1"/>
              <a:t>i.e. </a:t>
            </a:r>
            <a:r>
              <a:rPr lang="en-US" sz="2000" b="1"/>
              <a:t>monochro-maticity of incident electron beam is mapped into the scattered photon beam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</a:rPr>
              <a:t>When the scattering is symmetric (</a:t>
            </a:r>
            <a:r>
              <a:rPr lang="en-US" sz="2000" b="1" i="1">
                <a:solidFill>
                  <a:srgbClr val="0000FF"/>
                </a:solidFill>
              </a:rPr>
              <a:t>A=0</a:t>
            </a:r>
            <a:r>
              <a:rPr lang="en-US" sz="2000" b="1">
                <a:solidFill>
                  <a:srgbClr val="0000FF"/>
                </a:solidFill>
              </a:rPr>
              <a:t>, the divide between Inverse and Direct Compton Scattering) the energy-angular correlation (so-called </a:t>
            </a:r>
            <a:r>
              <a:rPr lang="en-US" sz="2000" b="1" i="1">
                <a:solidFill>
                  <a:srgbClr val="0000FF"/>
                </a:solidFill>
                <a:latin typeface="Symbol" pitchFamily="2" charset="2"/>
              </a:rPr>
              <a:t>g</a:t>
            </a:r>
            <a:r>
              <a:rPr lang="en-US" sz="2000" b="1" i="1" baseline="30000">
                <a:solidFill>
                  <a:srgbClr val="0000FF"/>
                </a:solidFill>
                <a:latin typeface="Symbol" pitchFamily="2" charset="2"/>
              </a:rPr>
              <a:t>2</a:t>
            </a:r>
            <a:r>
              <a:rPr lang="en-US" sz="2000" b="1" i="1">
                <a:solidFill>
                  <a:srgbClr val="0000FF"/>
                </a:solidFill>
                <a:latin typeface="Symbol" pitchFamily="2" charset="2"/>
              </a:rPr>
              <a:t>q</a:t>
            </a:r>
            <a:r>
              <a:rPr lang="en-US" sz="2000" b="1" i="1" baseline="30000">
                <a:solidFill>
                  <a:srgbClr val="0000FF"/>
                </a:solidFill>
                <a:latin typeface="Symbol" pitchFamily="2" charset="2"/>
              </a:rPr>
              <a:t>2</a:t>
            </a:r>
            <a:r>
              <a:rPr lang="en-US" sz="2000" b="1">
                <a:solidFill>
                  <a:srgbClr val="0000FF"/>
                </a:solidFill>
              </a:rPr>
              <a:t>  disease) vanishes and, at low recoil, the electron beam is heated by the photon beam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C00000"/>
                </a:solidFill>
              </a:rPr>
              <a:t>SCS or Quasi-SCS married to deep recoil will allow to extend the photon energy range of X-ray sources to </a:t>
            </a:r>
            <a:r>
              <a:rPr lang="en-US" sz="2000" b="1" i="1">
                <a:solidFill>
                  <a:srgbClr val="C00000"/>
                </a:solidFill>
                <a:latin typeface="Symbol" pitchFamily="2" charset="2"/>
              </a:rPr>
              <a:t>g </a:t>
            </a:r>
            <a:r>
              <a:rPr lang="en-US" sz="2000" b="1">
                <a:solidFill>
                  <a:srgbClr val="C00000"/>
                </a:solidFill>
              </a:rPr>
              <a:t>-rays using low energy e</a:t>
            </a:r>
            <a:r>
              <a:rPr lang="en-US" sz="2000" b="1" baseline="30000">
                <a:solidFill>
                  <a:srgbClr val="C00000"/>
                </a:solidFill>
              </a:rPr>
              <a:t>-</a:t>
            </a:r>
            <a:r>
              <a:rPr lang="en-US" sz="2000" b="1">
                <a:solidFill>
                  <a:srgbClr val="C00000"/>
                </a:solidFill>
              </a:rPr>
              <a:t> (10-40 MeV)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23528" y="1484784"/>
            <a:ext cx="849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LASA</a:t>
            </a:r>
          </a:p>
          <a:p>
            <a:pPr algn="ctr"/>
            <a:r>
              <a:rPr lang="en-US" sz="1800" i="1"/>
              <a:t>co-authors V. Petrillo, C. Curatolo, I. Drebot, S. Samsam, M. Rossetti, A. Bacci, A. Puppin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B1908A-8D52-4038-42CF-C8784318A414}"/>
              </a:ext>
            </a:extLst>
          </p:cNvPr>
          <p:cNvSpPr txBox="1"/>
          <p:nvPr/>
        </p:nvSpPr>
        <p:spPr>
          <a:xfrm>
            <a:off x="1691680" y="4869160"/>
            <a:ext cx="522386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800" i="1"/>
              <a:t>All  I.C.S.  X/</a:t>
            </a:r>
            <a:r>
              <a:rPr lang="en-IT" sz="1800" i="1">
                <a:latin typeface="Symbol" pitchFamily="2" charset="2"/>
              </a:rPr>
              <a:t>g</a:t>
            </a:r>
            <a:r>
              <a:rPr lang="en-IT" sz="1800" i="1"/>
              <a:t> ray S</a:t>
            </a:r>
            <a:r>
              <a:rPr lang="en-GB" sz="1800" i="1"/>
              <a:t>o</a:t>
            </a:r>
            <a:r>
              <a:rPr lang="en-IT" sz="1800" i="1"/>
              <a:t>urces work at X&lt;1 and A</a:t>
            </a:r>
            <a:r>
              <a:rPr lang="en-US" sz="1800" b="1" i="1"/>
              <a:t> » </a:t>
            </a:r>
            <a:r>
              <a:rPr lang="en-IT" sz="1800" i="1"/>
              <a:t>1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STAR (350 keV)   X</a:t>
            </a:r>
            <a:r>
              <a:rPr lang="en-IT" sz="1800" i="1" baseline="-25000"/>
              <a:t>STAR</a:t>
            </a:r>
            <a:r>
              <a:rPr lang="en-IT" sz="1800" i="1"/>
              <a:t> &lt; 2.6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-3</a:t>
            </a:r>
            <a:r>
              <a:rPr lang="en-IT" sz="1800" i="1"/>
              <a:t>   A</a:t>
            </a:r>
            <a:r>
              <a:rPr lang="en-IT" sz="1800" i="1" baseline="-25000"/>
              <a:t>STAR</a:t>
            </a:r>
            <a:r>
              <a:rPr lang="en-IT" sz="1800" i="1"/>
              <a:t>  &gt; 10</a:t>
            </a:r>
            <a:r>
              <a:rPr lang="en-IT" sz="1800" i="1" baseline="30000"/>
              <a:t>4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ELI-NP (20 MeV)  X</a:t>
            </a:r>
            <a:r>
              <a:rPr lang="en-IT" sz="1800" i="1" baseline="-25000"/>
              <a:t>ELI-NP</a:t>
            </a:r>
            <a:r>
              <a:rPr lang="en-IT" sz="1800" i="1"/>
              <a:t> &lt; 0.026   A</a:t>
            </a:r>
            <a:r>
              <a:rPr lang="en-IT" sz="1800" i="1" baseline="-25000"/>
              <a:t>ELI-NP</a:t>
            </a:r>
            <a:r>
              <a:rPr lang="en-IT" sz="1800" i="1"/>
              <a:t>  &gt;  2.4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DD673-2491-2B1D-3D2A-EEFD50B168B3}"/>
              </a:ext>
            </a:extLst>
          </p:cNvPr>
          <p:cNvSpPr txBox="1"/>
          <p:nvPr/>
        </p:nvSpPr>
        <p:spPr>
          <a:xfrm>
            <a:off x="143508" y="908720"/>
            <a:ext cx="88569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Helvetica Neue" panose="02000503000000020004" pitchFamily="2" charset="0"/>
              </a:rPr>
              <a:t>All radiation originated by a Lorentz Boost associated to relativistic emitting particles (electrons, heavy ions) is intrinsically poli-chromatic because of </a:t>
            </a:r>
            <a:r>
              <a:rPr lang="en-GB" sz="2000">
                <a:effectLst/>
                <a:latin typeface="Symbol" pitchFamily="2" charset="2"/>
              </a:rPr>
              <a:t>gq</a:t>
            </a:r>
            <a:r>
              <a:rPr lang="en-GB" sz="2000">
                <a:effectLst/>
                <a:latin typeface="Helvetica Neue" panose="02000503000000020004" pitchFamily="2" charset="0"/>
              </a:rPr>
              <a:t> correlation (energy boost of scattered photons depends on scattering angle, at </a:t>
            </a:r>
            <a:r>
              <a:rPr lang="en-GB" sz="2000">
                <a:effectLst/>
                <a:latin typeface="Symbol" pitchFamily="2" charset="2"/>
              </a:rPr>
              <a:t>q=1/g</a:t>
            </a:r>
            <a:r>
              <a:rPr lang="en-GB" sz="2000">
                <a:effectLst/>
                <a:latin typeface="Helvetica Neue" panose="02000503000000020004" pitchFamily="2" charset="0"/>
              </a:rPr>
              <a:t> photon energy is 50% of max photon energy at </a:t>
            </a:r>
            <a:r>
              <a:rPr lang="en-GB" sz="2000">
                <a:effectLst/>
                <a:latin typeface="Symbol" pitchFamily="2" charset="2"/>
              </a:rPr>
              <a:t>q </a:t>
            </a:r>
            <a:r>
              <a:rPr lang="en-GB" sz="2000">
                <a:effectLst/>
                <a:latin typeface="Helvetica Neue" panose="02000503000000020004" pitchFamily="2" charset="0"/>
              </a:rPr>
              <a:t>=0 ) of single electron spectrum (on top of inhomogeneous effects)</a:t>
            </a:r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endParaRPr lang="en-GB" sz="2000">
              <a:effectLst/>
              <a:latin typeface="Helvetica Neue" panose="02000503000000020004" pitchFamily="2" charset="0"/>
            </a:endParaRPr>
          </a:p>
          <a:p>
            <a:endParaRPr lang="en-GB" sz="2000">
              <a:latin typeface="Helvetica Neue" panose="02000503000000020004" pitchFamily="2" charset="0"/>
            </a:endParaRPr>
          </a:p>
          <a:p>
            <a:r>
              <a:rPr lang="en-GB" sz="2000">
                <a:effectLst/>
                <a:latin typeface="Helvetica Neue" panose="02000503000000020004" pitchFamily="2" charset="0"/>
              </a:rPr>
              <a:t>True for all kinds of Undulatory and  Collisional radiation (bremsstrahlung, wiggler/betatron, synchrotron, RRS, ICS), while resonant or amplified radiation (undulators, FELs), that are diffraction limited thanks to their beam quality, are not (or only partially) affected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8ED02-F70C-F8FB-4324-ACE1DD475761}"/>
              </a:ext>
            </a:extLst>
          </p:cNvPr>
          <p:cNvSpPr txBox="1"/>
          <p:nvPr/>
        </p:nvSpPr>
        <p:spPr>
          <a:xfrm>
            <a:off x="2802124" y="314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>
                <a:solidFill>
                  <a:srgbClr val="C00000"/>
                </a:solidFill>
              </a:rPr>
              <a:t>The 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800" b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800" b="1">
                <a:solidFill>
                  <a:srgbClr val="C00000"/>
                </a:solidFill>
              </a:rPr>
              <a:t> issue/disease </a:t>
            </a:r>
            <a:endParaRPr lang="en-IT" sz="2800" b="1" baseline="30000">
              <a:solidFill>
                <a:srgbClr val="C00000"/>
              </a:solidFill>
              <a:latin typeface="Symbol" pitchFamily="2" charset="2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CA2B9E-B483-1455-5C87-4710137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03212"/>
            <a:ext cx="3780681" cy="2067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/>
              <p:nvPr/>
            </p:nvSpPr>
            <p:spPr>
              <a:xfrm>
                <a:off x="4248225" y="2861151"/>
                <a:ext cx="2719270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253BF4-F19E-38C0-ACD2-74CB46754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225" y="2861151"/>
                <a:ext cx="2719270" cy="799001"/>
              </a:xfrm>
              <a:prstGeom prst="rect">
                <a:avLst/>
              </a:prstGeom>
              <a:blipFill>
                <a:blip r:embed="rId4"/>
                <a:stretch>
                  <a:fillRect l="-1860" r="-465" b="-142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/>
              <p:nvPr/>
            </p:nvSpPr>
            <p:spPr>
              <a:xfrm>
                <a:off x="251520" y="3144961"/>
                <a:ext cx="15194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83321F-F8D6-F331-592A-23F0EE744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144961"/>
                <a:ext cx="1519455" cy="369332"/>
              </a:xfrm>
              <a:prstGeom prst="rect">
                <a:avLst/>
              </a:prstGeom>
              <a:blipFill>
                <a:blip r:embed="rId5"/>
                <a:stretch>
                  <a:fillRect l="-3306" t="-3333" r="-826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/>
              <p:nvPr/>
            </p:nvSpPr>
            <p:spPr>
              <a:xfrm>
                <a:off x="5024013" y="4077072"/>
                <a:ext cx="2932363" cy="7511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  2</m:t>
                          </m:r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𝐸𝑅𝐹</m:t>
                              </m:r>
                            </m:sup>
                          </m:sSub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61D895-60EB-30D8-9B1E-B8A98B63A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013" y="4077072"/>
                <a:ext cx="2932363" cy="751103"/>
              </a:xfrm>
              <a:prstGeom prst="rect">
                <a:avLst/>
              </a:prstGeom>
              <a:blipFill>
                <a:blip r:embed="rId6"/>
                <a:stretch>
                  <a:fillRect t="-1667"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10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F0649-92AF-3071-E10E-49AD9913CB2D}"/>
              </a:ext>
            </a:extLst>
          </p:cNvPr>
          <p:cNvSpPr txBox="1"/>
          <p:nvPr/>
        </p:nvSpPr>
        <p:spPr>
          <a:xfrm>
            <a:off x="1331640" y="188640"/>
            <a:ext cx="7704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effectLst/>
                <a:latin typeface="Helvetica Neue" panose="02000503000000020004" pitchFamily="2" charset="0"/>
              </a:rPr>
              <a:t>Poli-chromaticity implies using mono-chromators of different kinds (bragg-reflectors, collimators) to select a narrow bandwidth line from a broad-band spectrum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F529A-3AB3-477F-0CB3-7D94EB788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12776"/>
            <a:ext cx="4032448" cy="2352690"/>
          </a:xfrm>
          <a:prstGeom prst="rect">
            <a:avLst/>
          </a:prstGeom>
        </p:spPr>
      </p:pic>
      <p:pic>
        <p:nvPicPr>
          <p:cNvPr id="6" name="Immagine 4" descr="Untitled.tiff">
            <a:extLst>
              <a:ext uri="{FF2B5EF4-FFF2-40B4-BE49-F238E27FC236}">
                <a16:creationId xmlns:a16="http://schemas.microsoft.com/office/drawing/2014/main" id="{9A9514FF-2E82-2AA3-73B3-7679C199F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66" y="3559491"/>
            <a:ext cx="5094222" cy="310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490F8-C258-A075-ABC5-5003AFC48581}"/>
              </a:ext>
            </a:extLst>
          </p:cNvPr>
          <p:cNvSpPr txBox="1"/>
          <p:nvPr/>
        </p:nvSpPr>
        <p:spPr>
          <a:xfrm>
            <a:off x="5364088" y="2742019"/>
            <a:ext cx="3002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ELI-NP-GBS </a:t>
            </a:r>
            <a:r>
              <a:rPr lang="en-IT" i="1">
                <a:latin typeface="Symbol" pitchFamily="2" charset="2"/>
              </a:rPr>
              <a:t>g </a:t>
            </a:r>
            <a:r>
              <a:rPr lang="en-IT"/>
              <a:t>–beam</a:t>
            </a:r>
          </a:p>
          <a:p>
            <a:r>
              <a:rPr lang="en-IT"/>
              <a:t>collimator (2-19 MeV)</a:t>
            </a:r>
          </a:p>
        </p:txBody>
      </p:sp>
      <p:pic>
        <p:nvPicPr>
          <p:cNvPr id="8" name="Immagine 4" descr="screenshot_01.jpg">
            <a:extLst>
              <a:ext uri="{FF2B5EF4-FFF2-40B4-BE49-F238E27FC236}">
                <a16:creationId xmlns:a16="http://schemas.microsoft.com/office/drawing/2014/main" id="{5FA6AE6E-261A-26FF-B251-958CDA348D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4525148" cy="200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C524DB-F4AB-C5B6-D862-0A3D77287E11}"/>
              </a:ext>
            </a:extLst>
          </p:cNvPr>
          <p:cNvSpPr txBox="1"/>
          <p:nvPr/>
        </p:nvSpPr>
        <p:spPr>
          <a:xfrm>
            <a:off x="1065369" y="3622382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X-ray monochromator</a:t>
            </a:r>
          </a:p>
        </p:txBody>
      </p:sp>
    </p:spTree>
    <p:extLst>
      <p:ext uri="{BB962C8B-B14F-4D97-AF65-F5344CB8AC3E}">
        <p14:creationId xmlns:p14="http://schemas.microsoft.com/office/powerpoint/2010/main" val="1855515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/>
              <p:nvPr/>
            </p:nvSpPr>
            <p:spPr>
              <a:xfrm>
                <a:off x="4993521" y="2311054"/>
                <a:ext cx="275735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 = 4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endParaRPr lang="en-US" baseline="300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9ED94F-E326-4A2A-F6BF-5BA9F599C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2311054"/>
                <a:ext cx="2757358" cy="397866"/>
              </a:xfrm>
              <a:prstGeom prst="rect">
                <a:avLst/>
              </a:prstGeom>
              <a:blipFill>
                <a:blip r:embed="rId4"/>
                <a:stretch>
                  <a:fillRect l="-4128" t="-3030" r="-1835" b="-272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/>
              <p:nvPr/>
            </p:nvSpPr>
            <p:spPr>
              <a:xfrm>
                <a:off x="4993521" y="3068960"/>
                <a:ext cx="3226204" cy="701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380850B-4AA6-3966-3127-5C69416A9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3068960"/>
                <a:ext cx="3226204" cy="701731"/>
              </a:xfrm>
              <a:prstGeom prst="rect">
                <a:avLst/>
              </a:prstGeom>
              <a:blipFill>
                <a:blip r:embed="rId5"/>
                <a:stretch>
                  <a:fillRect l="-2353" b="-105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/>
              <p:nvPr/>
            </p:nvSpPr>
            <p:spPr>
              <a:xfrm>
                <a:off x="4733404" y="4464998"/>
                <a:ext cx="3765774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C52F88-4A08-EC0F-387F-0437D2F15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4464998"/>
                <a:ext cx="3765774" cy="756104"/>
              </a:xfrm>
              <a:prstGeom prst="rect">
                <a:avLst/>
              </a:prstGeom>
              <a:blipFill>
                <a:blip r:embed="rId6"/>
                <a:stretch>
                  <a:fillRect l="-2013" b="-18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/>
              <p:nvPr/>
            </p:nvSpPr>
            <p:spPr>
              <a:xfrm>
                <a:off x="4733404" y="5373216"/>
                <a:ext cx="3451265" cy="7561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1419C-F887-B58B-0F0E-AC8A2398A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404" y="5373216"/>
                <a:ext cx="3451265" cy="756104"/>
              </a:xfrm>
              <a:prstGeom prst="rect">
                <a:avLst/>
              </a:prstGeom>
              <a:blipFill>
                <a:blip r:embed="rId7"/>
                <a:stretch>
                  <a:fillRect l="-2198" r="-733" b="-180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54C5B3C-8B85-5E50-650C-BBE8E8FC9977}"/>
              </a:ext>
            </a:extLst>
          </p:cNvPr>
          <p:cNvSpPr txBox="1"/>
          <p:nvPr/>
        </p:nvSpPr>
        <p:spPr>
          <a:xfrm>
            <a:off x="323528" y="2247255"/>
            <a:ext cx="322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l</a:t>
            </a:r>
            <a:r>
              <a:rPr lang="en-IT" b="1" i="1"/>
              <a:t>ow recoil  X&lt;&lt;1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5EDD8-7CF0-336C-52B2-886F965E5AA0}"/>
              </a:ext>
            </a:extLst>
          </p:cNvPr>
          <p:cNvSpPr txBox="1"/>
          <p:nvPr/>
        </p:nvSpPr>
        <p:spPr>
          <a:xfrm>
            <a:off x="323527" y="3211484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I.C.S.  </a:t>
            </a:r>
            <a:r>
              <a:rPr lang="en-GB" b="1" i="1"/>
              <a:t>l</a:t>
            </a:r>
            <a:r>
              <a:rPr lang="en-IT" b="1" i="1"/>
              <a:t>arge recoil  X&gt;&gt;1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7D45E-B729-DE65-5772-227EFF2397D1}"/>
              </a:ext>
            </a:extLst>
          </p:cNvPr>
          <p:cNvSpPr txBox="1"/>
          <p:nvPr/>
        </p:nvSpPr>
        <p:spPr>
          <a:xfrm>
            <a:off x="571267" y="4860934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i="1"/>
              <a:t>S.C.S.  (A=0) or</a:t>
            </a:r>
          </a:p>
          <a:p>
            <a:r>
              <a:rPr lang="en-IT" b="1" i="1"/>
              <a:t>quasi-SCS (A&lt;&lt;1)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C7707E-7780-C086-1F65-CBCB1FDDB377}"/>
              </a:ext>
            </a:extLst>
          </p:cNvPr>
          <p:cNvCxnSpPr/>
          <p:nvPr/>
        </p:nvCxnSpPr>
        <p:spPr bwMode="auto">
          <a:xfrm>
            <a:off x="3081891" y="1124744"/>
            <a:ext cx="121360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44CCE08-4575-523F-D0CC-747FD0D9B04F}"/>
              </a:ext>
            </a:extLst>
          </p:cNvPr>
          <p:cNvCxnSpPr>
            <a:cxnSpLocks/>
          </p:cNvCxnSpPr>
          <p:nvPr/>
        </p:nvCxnSpPr>
        <p:spPr bwMode="auto">
          <a:xfrm rot="10800000">
            <a:off x="4344377" y="1124745"/>
            <a:ext cx="1153201" cy="448543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00D8DC-0162-88CB-355F-2CB6AD2D6CFF}"/>
                  </a:ext>
                </a:extLst>
              </p:cNvPr>
              <p:cNvSpPr txBox="1"/>
              <p:nvPr/>
            </p:nvSpPr>
            <p:spPr>
              <a:xfrm>
                <a:off x="5291389" y="1113828"/>
                <a:ext cx="526106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00D8DC-0162-88CB-355F-2CB6AD2D6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389" y="1113828"/>
                <a:ext cx="526106" cy="397866"/>
              </a:xfrm>
              <a:prstGeom prst="rect">
                <a:avLst/>
              </a:prstGeom>
              <a:blipFill>
                <a:blip r:embed="rId8"/>
                <a:stretch>
                  <a:fillRect l="-14286" r="-11905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56A483-F685-892E-A472-A0A0B41A0E73}"/>
                  </a:ext>
                </a:extLst>
              </p:cNvPr>
              <p:cNvSpPr txBox="1"/>
              <p:nvPr/>
            </p:nvSpPr>
            <p:spPr>
              <a:xfrm>
                <a:off x="3232789" y="662385"/>
                <a:ext cx="368499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56A483-F685-892E-A472-A0A0B41A0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789" y="662385"/>
                <a:ext cx="368499" cy="360804"/>
              </a:xfrm>
              <a:prstGeom prst="rect">
                <a:avLst/>
              </a:prstGeom>
              <a:blipFill>
                <a:blip r:embed="rId9"/>
                <a:stretch>
                  <a:fillRect l="-20000" r="-3333" b="-137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1FD309-C72F-C0FB-CBAC-FFA6D18477E6}"/>
              </a:ext>
            </a:extLst>
          </p:cNvPr>
          <p:cNvCxnSpPr/>
          <p:nvPr/>
        </p:nvCxnSpPr>
        <p:spPr bwMode="auto">
          <a:xfrm flipH="1">
            <a:off x="3975877" y="1124744"/>
            <a:ext cx="368499" cy="8091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14A960A-81DE-672F-7E7F-49C244E49EF7}"/>
              </a:ext>
            </a:extLst>
          </p:cNvPr>
          <p:cNvCxnSpPr>
            <a:cxnSpLocks/>
          </p:cNvCxnSpPr>
          <p:nvPr/>
        </p:nvCxnSpPr>
        <p:spPr bwMode="auto">
          <a:xfrm rot="5400000" flipH="1" flipV="1">
            <a:off x="4333077" y="387960"/>
            <a:ext cx="646531" cy="623929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A26EB-B9B5-94D7-5183-837FDDEB614E}"/>
                  </a:ext>
                </a:extLst>
              </p:cNvPr>
              <p:cNvSpPr txBox="1"/>
              <p:nvPr/>
            </p:nvSpPr>
            <p:spPr>
              <a:xfrm>
                <a:off x="4993521" y="45301"/>
                <a:ext cx="622798" cy="3978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𝑝h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8A26EB-B9B5-94D7-5183-837FDDEB6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521" y="45301"/>
                <a:ext cx="622798" cy="397866"/>
              </a:xfrm>
              <a:prstGeom prst="rect">
                <a:avLst/>
              </a:prstGeom>
              <a:blipFill>
                <a:blip r:embed="rId10"/>
                <a:stretch>
                  <a:fillRect l="-14000" r="-8000" b="-2121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DDB9BB-445C-CB2D-77AA-811D424C5A72}"/>
                  </a:ext>
                </a:extLst>
              </p:cNvPr>
              <p:cNvSpPr txBox="1"/>
              <p:nvPr/>
            </p:nvSpPr>
            <p:spPr>
              <a:xfrm>
                <a:off x="4062904" y="1773737"/>
                <a:ext cx="465191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baseline="300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DDB9BB-445C-CB2D-77AA-811D424C5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2904" y="1773737"/>
                <a:ext cx="465191" cy="360804"/>
              </a:xfrm>
              <a:prstGeom prst="rect">
                <a:avLst/>
              </a:prstGeom>
              <a:blipFill>
                <a:blip r:embed="rId11"/>
                <a:stretch>
                  <a:fillRect l="-18421" r="-2632" b="-1724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Left Brace 27">
            <a:extLst>
              <a:ext uri="{FF2B5EF4-FFF2-40B4-BE49-F238E27FC236}">
                <a16:creationId xmlns:a16="http://schemas.microsoft.com/office/drawing/2014/main" id="{DC096CF0-1A82-50DC-E1F3-7E05F556DCCC}"/>
              </a:ext>
            </a:extLst>
          </p:cNvPr>
          <p:cNvSpPr/>
          <p:nvPr/>
        </p:nvSpPr>
        <p:spPr bwMode="auto">
          <a:xfrm>
            <a:off x="4114669" y="4464998"/>
            <a:ext cx="413426" cy="1513823"/>
          </a:xfrm>
          <a:prstGeom prst="leftBrace">
            <a:avLst>
              <a:gd name="adj1" fmla="val 0"/>
              <a:gd name="adj2" fmla="val 50000"/>
            </a:avLst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Segnaposto data 6">
            <a:extLst>
              <a:ext uri="{FF2B5EF4-FFF2-40B4-BE49-F238E27FC236}">
                <a16:creationId xmlns:a16="http://schemas.microsoft.com/office/drawing/2014/main" id="{CB8669F3-ED90-D0C6-B160-634DEDF3C9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1999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lygon&#10;&#10;Description automatically generated with low confidence">
            <a:extLst>
              <a:ext uri="{FF2B5EF4-FFF2-40B4-BE49-F238E27FC236}">
                <a16:creationId xmlns:a16="http://schemas.microsoft.com/office/drawing/2014/main" id="{951735A6-9965-E141-4EBA-CC57D0C6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4160"/>
            <a:ext cx="7772400" cy="604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C4CA3-5768-720C-6453-B1A16F0C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160566-109B-4390-6A1C-0568E06DB5DD}"/>
              </a:ext>
            </a:extLst>
          </p:cNvPr>
          <p:cNvSpPr txBox="1"/>
          <p:nvPr/>
        </p:nvSpPr>
        <p:spPr>
          <a:xfrm>
            <a:off x="1300175" y="580618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20% rms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99EDB-EEC3-0BBD-CC2A-9A8BAB3F362A}"/>
              </a:ext>
            </a:extLst>
          </p:cNvPr>
          <p:cNvSpPr txBox="1"/>
          <p:nvPr/>
        </p:nvSpPr>
        <p:spPr>
          <a:xfrm>
            <a:off x="5436096" y="580618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Incoming e- </a:t>
            </a:r>
            <a:r>
              <a:rPr lang="en-GB" sz="2000"/>
              <a:t>b</a:t>
            </a:r>
            <a:r>
              <a:rPr lang="en-IT" sz="2000"/>
              <a:t>eam </a:t>
            </a:r>
            <a:r>
              <a:rPr lang="en-IT" sz="2000">
                <a:solidFill>
                  <a:srgbClr val="0070C0"/>
                </a:solidFill>
              </a:rPr>
              <a:t>10</a:t>
            </a:r>
            <a:r>
              <a:rPr lang="en-IT" sz="2000" baseline="30000">
                <a:solidFill>
                  <a:srgbClr val="0070C0"/>
                </a:solidFill>
              </a:rPr>
              <a:t>-4</a:t>
            </a:r>
            <a:r>
              <a:rPr lang="en-IT" sz="2000">
                <a:solidFill>
                  <a:srgbClr val="0070C0"/>
                </a:solidFill>
              </a:rPr>
              <a:t> rms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F7A43-AC35-EDE5-3E84-A6DC688EE420}"/>
              </a:ext>
            </a:extLst>
          </p:cNvPr>
          <p:cNvSpPr txBox="1"/>
          <p:nvPr/>
        </p:nvSpPr>
        <p:spPr>
          <a:xfrm>
            <a:off x="1403648" y="2952267"/>
            <a:ext cx="166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>
                <a:solidFill>
                  <a:srgbClr val="00B050"/>
                </a:solidFill>
              </a:rPr>
              <a:t>2.10</a:t>
            </a:r>
            <a:r>
              <a:rPr lang="en-IT" sz="2000" b="1" baseline="30000">
                <a:solidFill>
                  <a:srgbClr val="00B050"/>
                </a:solidFill>
              </a:rPr>
              <a:t>-4</a:t>
            </a:r>
          </a:p>
          <a:p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     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8C091-DA3C-0548-6E17-35B6538880B7}"/>
              </a:ext>
            </a:extLst>
          </p:cNvPr>
          <p:cNvSpPr txBox="1"/>
          <p:nvPr/>
        </p:nvSpPr>
        <p:spPr>
          <a:xfrm>
            <a:off x="1259632" y="87015"/>
            <a:ext cx="7772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 </a:t>
            </a:r>
            <a:r>
              <a:rPr lang="en-GB" b="1" i="1">
                <a:solidFill>
                  <a:srgbClr val="FF0000"/>
                </a:solidFill>
              </a:rPr>
              <a:t>i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n-vacuum mono-chromatization, </a:t>
            </a:r>
            <a:r>
              <a:rPr lang="en-GB" b="1" i="1">
                <a:solidFill>
                  <a:srgbClr val="FF0000"/>
                </a:solidFill>
              </a:rPr>
              <a:t>SCS at large Recoil</a:t>
            </a:r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1975F-9D6D-4538-F3BC-6DA9841B260C}"/>
              </a:ext>
            </a:extLst>
          </p:cNvPr>
          <p:cNvSpPr txBox="1"/>
          <p:nvPr/>
        </p:nvSpPr>
        <p:spPr>
          <a:xfrm>
            <a:off x="1479078" y="4829090"/>
            <a:ext cx="1508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>
                <a:solidFill>
                  <a:srgbClr val="FF0000"/>
                </a:solidFill>
              </a:rPr>
              <a:t>10</a:t>
            </a:r>
            <a:r>
              <a:rPr lang="en-IT" sz="2000" baseline="30000">
                <a:solidFill>
                  <a:srgbClr val="FF0000"/>
                </a:solidFill>
              </a:rPr>
              <a:t>-1</a:t>
            </a:r>
            <a:r>
              <a:rPr lang="en-IT" sz="2000">
                <a:solidFill>
                  <a:srgbClr val="FF0000"/>
                </a:solidFill>
              </a:rPr>
              <a:t>    spread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A6F02-DF90-32B4-1610-9A4FD44B0133}"/>
              </a:ext>
            </a:extLst>
          </p:cNvPr>
          <p:cNvSpPr txBox="1"/>
          <p:nvPr/>
        </p:nvSpPr>
        <p:spPr>
          <a:xfrm>
            <a:off x="7536214" y="2952267"/>
            <a:ext cx="1572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no energy-</a:t>
            </a:r>
          </a:p>
          <a:p>
            <a:r>
              <a:rPr lang="en-GB"/>
              <a:t>a</a:t>
            </a:r>
            <a:r>
              <a:rPr lang="en-IT"/>
              <a:t>ngular</a:t>
            </a:r>
          </a:p>
          <a:p>
            <a:r>
              <a:rPr lang="en-IT"/>
              <a:t>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6E03D-F50A-BC6C-3321-1CBA08DCABCC}"/>
              </a:ext>
            </a:extLst>
          </p:cNvPr>
          <p:cNvSpPr txBox="1"/>
          <p:nvPr/>
        </p:nvSpPr>
        <p:spPr>
          <a:xfrm>
            <a:off x="6588224" y="6453336"/>
            <a:ext cx="247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C. Curatolo - Whizard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C780C-6901-86A6-2396-137E24B44680}"/>
              </a:ext>
            </a:extLst>
          </p:cNvPr>
          <p:cNvGrpSpPr/>
          <p:nvPr/>
        </p:nvGrpSpPr>
        <p:grpSpPr>
          <a:xfrm>
            <a:off x="110926" y="1700808"/>
            <a:ext cx="1508746" cy="1728192"/>
            <a:chOff x="110926" y="1700808"/>
            <a:chExt cx="1508746" cy="1728192"/>
          </a:xfrm>
        </p:grpSpPr>
        <p:sp>
          <p:nvSpPr>
            <p:cNvPr id="2" name="Curved Right Arrow 1">
              <a:extLst>
                <a:ext uri="{FF2B5EF4-FFF2-40B4-BE49-F238E27FC236}">
                  <a16:creationId xmlns:a16="http://schemas.microsoft.com/office/drawing/2014/main" id="{43AB407D-DA30-CF00-625E-80B363DE6804}"/>
                </a:ext>
              </a:extLst>
            </p:cNvPr>
            <p:cNvSpPr/>
            <p:nvPr/>
          </p:nvSpPr>
          <p:spPr bwMode="auto">
            <a:xfrm>
              <a:off x="112485" y="1700808"/>
              <a:ext cx="499075" cy="172819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CF8BB-BC89-A143-309B-3A2CE2576836}"/>
                </a:ext>
              </a:extLst>
            </p:cNvPr>
            <p:cNvSpPr txBox="1"/>
            <p:nvPr/>
          </p:nvSpPr>
          <p:spPr>
            <a:xfrm>
              <a:off x="110926" y="1916832"/>
              <a:ext cx="150874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</a:t>
              </a:r>
              <a:r>
                <a:rPr lang="en-IT"/>
                <a:t>lectron</a:t>
              </a:r>
            </a:p>
            <a:p>
              <a:r>
                <a:rPr lang="en-GB"/>
                <a:t>C</a:t>
              </a:r>
              <a:r>
                <a:rPr lang="en-IT"/>
                <a:t>ooling of</a:t>
              </a:r>
            </a:p>
            <a:p>
              <a:r>
                <a:rPr lang="en-IT"/>
                <a:t>photons!!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1BEBBD-D8CB-6BF2-D473-82AA5F1294DB}"/>
              </a:ext>
            </a:extLst>
          </p:cNvPr>
          <p:cNvSpPr txBox="1"/>
          <p:nvPr/>
        </p:nvSpPr>
        <p:spPr>
          <a:xfrm>
            <a:off x="110926" y="5861883"/>
            <a:ext cx="1268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</a:t>
            </a:r>
            <a:r>
              <a:rPr lang="en-IT"/>
              <a:t>- beam</a:t>
            </a:r>
          </a:p>
          <a:p>
            <a:r>
              <a:rPr lang="en-GB"/>
              <a:t>i</a:t>
            </a:r>
            <a:r>
              <a:rPr lang="en-IT"/>
              <a:t>s heated</a:t>
            </a:r>
          </a:p>
        </p:txBody>
      </p:sp>
    </p:spTree>
    <p:extLst>
      <p:ext uri="{BB962C8B-B14F-4D97-AF65-F5344CB8AC3E}">
        <p14:creationId xmlns:p14="http://schemas.microsoft.com/office/powerpoint/2010/main" val="958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00100"/>
            <a:ext cx="881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C. Barty - LLNL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9976B1-0F63-5178-F357-F196A565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E7EAC46B-0304-690E-A32A-26AAC5988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860032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Colloquium at NECSA – Johannesburg (SA) – Oct. 3rd 2023</a:t>
            </a:r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92F45-D883-F9B8-102A-BE4C3B6A3779}"/>
              </a:ext>
            </a:extLst>
          </p:cNvPr>
          <p:cNvSpPr txBox="1"/>
          <p:nvPr/>
        </p:nvSpPr>
        <p:spPr>
          <a:xfrm>
            <a:off x="1403648" y="188640"/>
            <a:ext cx="72356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Lorentz boosted radiation (synchrotron, ICS, FEL, etc)</a:t>
            </a:r>
          </a:p>
          <a:p>
            <a:r>
              <a:rPr lang="en-IT"/>
              <a:t>is strongly affected by the emittacne of the electron beam</a:t>
            </a:r>
          </a:p>
        </p:txBody>
      </p:sp>
    </p:spTree>
    <p:extLst>
      <p:ext uri="{BB962C8B-B14F-4D97-AF65-F5344CB8AC3E}">
        <p14:creationId xmlns:p14="http://schemas.microsoft.com/office/powerpoint/2010/main" val="1855404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8" name="Picture 7" descr="A screenshot of a book&#10;&#10;Description automatically generated">
            <a:extLst>
              <a:ext uri="{FF2B5EF4-FFF2-40B4-BE49-F238E27FC236}">
                <a16:creationId xmlns:a16="http://schemas.microsoft.com/office/drawing/2014/main" id="{2192DA6A-41AC-B0FB-DEE7-99F777485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560" y="44624"/>
            <a:ext cx="5166928" cy="6592487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38FF410-239D-5479-BA36-49333523F7B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0269E-63A1-F95A-325F-DDA85A8B01D8}"/>
              </a:ext>
            </a:extLst>
          </p:cNvPr>
          <p:cNvSpPr txBox="1"/>
          <p:nvPr/>
        </p:nvSpPr>
        <p:spPr>
          <a:xfrm>
            <a:off x="323528" y="1153527"/>
            <a:ext cx="3842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Deep Recoil suppresses the</a:t>
            </a:r>
          </a:p>
          <a:p>
            <a:pPr algn="ctr"/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 </a:t>
            </a:r>
            <a:r>
              <a:rPr lang="en-GB"/>
              <a:t>a</a:t>
            </a:r>
            <a:r>
              <a:rPr lang="en-IT"/>
              <a:t>nd the effect of</a:t>
            </a:r>
          </a:p>
          <a:p>
            <a:pPr algn="ctr"/>
            <a:r>
              <a:rPr lang="en-IT"/>
              <a:t>electron beam emittance</a:t>
            </a:r>
          </a:p>
        </p:txBody>
      </p:sp>
    </p:spTree>
    <p:extLst>
      <p:ext uri="{BB962C8B-B14F-4D97-AF65-F5344CB8AC3E}">
        <p14:creationId xmlns:p14="http://schemas.microsoft.com/office/powerpoint/2010/main" val="56987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ED9E284-D7FE-797F-6F78-16FB0B816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1" y="692696"/>
            <a:ext cx="6163361" cy="1930771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236" y="2564904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339752" y="364502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>
            <a:off x="5004047" y="3614354"/>
            <a:ext cx="0" cy="8947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5124078" y="3639232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74262" y="3573016"/>
            <a:ext cx="2337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Arthur Compton,</a:t>
            </a:r>
          </a:p>
          <a:p>
            <a:r>
              <a:rPr lang="en-IT"/>
              <a:t>Nobel Prize 1927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16C8E97-44A0-F0A9-4064-0C6D30858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2" y="4797152"/>
            <a:ext cx="2761446" cy="1834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1" y="2727590"/>
                <a:ext cx="1527270" cy="701410"/>
              </a:xfrm>
              <a:prstGeom prst="rect">
                <a:avLst/>
              </a:prstGeom>
              <a:blipFill>
                <a:blip r:embed="rId7"/>
                <a:stretch>
                  <a:fillRect l="-826" t="-5263" r="-3306" b="-701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8" y="4355812"/>
                <a:ext cx="1564211" cy="369332"/>
              </a:xfrm>
              <a:prstGeom prst="rect">
                <a:avLst/>
              </a:prstGeom>
              <a:blipFill>
                <a:blip r:embed="rId8"/>
                <a:stretch>
                  <a:fillRect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/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≫1 ; 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B1DDF6-8A34-B97E-39B7-4C0EBDE8D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6665" y="3704295"/>
                <a:ext cx="2235865" cy="689035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613167" y="4738537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40565" y="5366303"/>
                <a:ext cx="2695931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565" y="5366303"/>
                <a:ext cx="2695931" cy="799001"/>
              </a:xfrm>
              <a:prstGeom prst="rect">
                <a:avLst/>
              </a:prstGeom>
              <a:blipFill>
                <a:blip r:embed="rId10"/>
                <a:stretch>
                  <a:fillRect l="-2347" r="-46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539849" y="4114402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5156381" y="4219347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114238" y="6274132"/>
                <a:ext cx="1850250" cy="4787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b>
                          </m:sSub>
                        </m:e>
                      </m:func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4238" y="6274132"/>
                <a:ext cx="1850250" cy="478785"/>
              </a:xfrm>
              <a:prstGeom prst="rect">
                <a:avLst/>
              </a:prstGeom>
              <a:blipFill>
                <a:blip r:embed="rId13"/>
                <a:stretch>
                  <a:fillRect l="-1361" b="-1538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782099" y="2564904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/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′≠∞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8763EA7-FF50-D00A-3D4D-AD76C66E2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1" y="6309320"/>
                <a:ext cx="1097578" cy="369332"/>
              </a:xfrm>
              <a:prstGeom prst="rect">
                <a:avLst/>
              </a:prstGeom>
              <a:blipFill>
                <a:blip r:embed="rId14"/>
                <a:stretch>
                  <a:fillRect l="-2299" t="-3226" b="-322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4BD5332-7138-CEC0-B56C-DB4FCFC58CA0}"/>
              </a:ext>
            </a:extLst>
          </p:cNvPr>
          <p:cNvSpPr txBox="1"/>
          <p:nvPr/>
        </p:nvSpPr>
        <p:spPr>
          <a:xfrm>
            <a:off x="-36512" y="6616749"/>
            <a:ext cx="29770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i</a:t>
            </a:r>
            <a:r>
              <a:rPr lang="en-IT" sz="1600"/>
              <a:t>solated e</a:t>
            </a:r>
            <a:r>
              <a:rPr lang="en-IT" sz="1600" baseline="30000"/>
              <a:t>-</a:t>
            </a:r>
            <a:r>
              <a:rPr lang="en-IT" sz="1600"/>
              <a:t> cannot absorb a photon</a:t>
            </a: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- 1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E1D5218-6DB5-75C4-5FF1-747AEB536960}"/>
              </a:ext>
            </a:extLst>
          </p:cNvPr>
          <p:cNvSpPr txBox="1"/>
          <p:nvPr/>
        </p:nvSpPr>
        <p:spPr>
          <a:xfrm>
            <a:off x="6867657" y="706142"/>
            <a:ext cx="2235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Phys. Rev. AB (2018)</a:t>
            </a:r>
          </a:p>
          <a:p>
            <a:pPr algn="l"/>
            <a:r>
              <a:rPr lang="en-GB" sz="1600" b="1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GB" sz="1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030701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535562" y="4551511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B38C32-1A38-6156-7003-D30B3E85113B}"/>
              </a:ext>
            </a:extLst>
          </p:cNvPr>
          <p:cNvGrpSpPr/>
          <p:nvPr/>
        </p:nvGrpSpPr>
        <p:grpSpPr>
          <a:xfrm>
            <a:off x="3468743" y="4983446"/>
            <a:ext cx="2800808" cy="1834196"/>
            <a:chOff x="3468743" y="4983446"/>
            <a:chExt cx="2800808" cy="18341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03DF43-1C23-3979-5D5C-AB742B75A4BF}"/>
                    </a:ext>
                  </a:extLst>
                </p:cNvPr>
                <p:cNvSpPr txBox="1"/>
                <p:nvPr/>
              </p:nvSpPr>
              <p:spPr>
                <a:xfrm>
                  <a:off x="3690456" y="5102822"/>
                  <a:ext cx="2235865" cy="6890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03DF43-1C23-3979-5D5C-AB742B75A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0456" y="5102822"/>
                  <a:ext cx="2235865" cy="689035"/>
                </a:xfrm>
                <a:prstGeom prst="rect">
                  <a:avLst/>
                </a:prstGeom>
                <a:blipFill>
                  <a:blip r:embed="rId15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DBAE3AB-99C1-472F-FBE6-DC2A7211F5B8}"/>
                    </a:ext>
                  </a:extLst>
                </p:cNvPr>
                <p:cNvSpPr txBox="1"/>
                <p:nvPr/>
              </p:nvSpPr>
              <p:spPr>
                <a:xfrm>
                  <a:off x="3491880" y="5777632"/>
                  <a:ext cx="274177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it-IT" b="0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𝛽𝛾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DBAE3AB-99C1-472F-FBE6-DC2A7211F5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1880" y="5777632"/>
                  <a:ext cx="2741776" cy="369332"/>
                </a:xfrm>
                <a:prstGeom prst="rect">
                  <a:avLst/>
                </a:prstGeom>
                <a:blipFill>
                  <a:blip r:embed="rId16"/>
                  <a:stretch>
                    <a:fillRect l="-2304" t="-3448" b="-3103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596FB5-4531-4E1A-313F-91E3300E0F9A}"/>
                </a:ext>
              </a:extLst>
            </p:cNvPr>
            <p:cNvSpPr/>
            <p:nvPr/>
          </p:nvSpPr>
          <p:spPr bwMode="auto">
            <a:xfrm>
              <a:off x="3468743" y="4983446"/>
              <a:ext cx="2800808" cy="1834196"/>
            </a:xfrm>
            <a:prstGeom prst="ellipse">
              <a:avLst/>
            </a:prstGeom>
            <a:solidFill>
              <a:srgbClr val="00B050">
                <a:alpha val="41254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6F52B0B-BEA3-A035-67F4-71263560B499}"/>
                    </a:ext>
                  </a:extLst>
                </p:cNvPr>
                <p:cNvSpPr txBox="1"/>
                <p:nvPr/>
              </p:nvSpPr>
              <p:spPr>
                <a:xfrm>
                  <a:off x="3936505" y="6228842"/>
                  <a:ext cx="20220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  <m:r>
                          <a:rPr lang="it-IT" i="1">
                            <a:latin typeface="Cambria Math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𝜗</m:t>
                                </m:r>
                              </m:e>
                              <m:sup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6F52B0B-BEA3-A035-67F4-71263560B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6505" y="6228842"/>
                  <a:ext cx="2022028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3145" t="-3333" b="-30000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46BD8E5-93A7-18AC-64E9-75373EFF9465}"/>
              </a:ext>
            </a:extLst>
          </p:cNvPr>
          <p:cNvSpPr txBox="1"/>
          <p:nvPr/>
        </p:nvSpPr>
        <p:spPr>
          <a:xfrm rot="20134216">
            <a:off x="2848248" y="387113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2F5DD-14BB-71CB-8EF6-F899338B40A6}"/>
              </a:ext>
            </a:extLst>
          </p:cNvPr>
          <p:cNvSpPr txBox="1"/>
          <p:nvPr/>
        </p:nvSpPr>
        <p:spPr>
          <a:xfrm rot="1419814">
            <a:off x="5631233" y="3620057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8B1DB-2AAD-8642-BAD6-11D4D071F35D}"/>
              </a:ext>
            </a:extLst>
          </p:cNvPr>
          <p:cNvSpPr txBox="1"/>
          <p:nvPr/>
        </p:nvSpPr>
        <p:spPr>
          <a:xfrm>
            <a:off x="4653747" y="3847163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</p:spTree>
    <p:extLst>
      <p:ext uri="{BB962C8B-B14F-4D97-AF65-F5344CB8AC3E}">
        <p14:creationId xmlns:p14="http://schemas.microsoft.com/office/powerpoint/2010/main" val="42380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02C22C8D-0193-810E-B80A-2D4E1B717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430" y="1027380"/>
            <a:ext cx="5880100" cy="11049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7653B3-D8B0-A96B-D48F-57901305B7BC}"/>
              </a:ext>
            </a:extLst>
          </p:cNvPr>
          <p:cNvCxnSpPr>
            <a:cxnSpLocks/>
          </p:cNvCxnSpPr>
          <p:nvPr/>
        </p:nvCxnSpPr>
        <p:spPr bwMode="auto">
          <a:xfrm flipH="1">
            <a:off x="2039441" y="2364184"/>
            <a:ext cx="2532559" cy="1018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E63BFF-4AB4-754C-22E1-184B07CE0A8F}"/>
              </a:ext>
            </a:extLst>
          </p:cNvPr>
          <p:cNvCxnSpPr>
            <a:cxnSpLocks/>
          </p:cNvCxnSpPr>
          <p:nvPr/>
        </p:nvCxnSpPr>
        <p:spPr bwMode="auto">
          <a:xfrm flipH="1">
            <a:off x="4667611" y="2359891"/>
            <a:ext cx="28962" cy="1154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C758AD-84D9-0658-328B-D75D34FD0258}"/>
              </a:ext>
            </a:extLst>
          </p:cNvPr>
          <p:cNvCxnSpPr>
            <a:cxnSpLocks/>
          </p:cNvCxnSpPr>
          <p:nvPr/>
        </p:nvCxnSpPr>
        <p:spPr bwMode="auto">
          <a:xfrm>
            <a:off x="4801280" y="2399506"/>
            <a:ext cx="2472258" cy="12679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881B631-E29E-8A19-FB5A-82197E5DF541}"/>
              </a:ext>
            </a:extLst>
          </p:cNvPr>
          <p:cNvSpPr txBox="1"/>
          <p:nvPr/>
        </p:nvSpPr>
        <p:spPr>
          <a:xfrm>
            <a:off x="56825" y="3284984"/>
            <a:ext cx="2308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Direct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/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510A41-05CF-773B-DA53-D50A86CAF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29" y="1325518"/>
                <a:ext cx="1527270" cy="701410"/>
              </a:xfrm>
              <a:prstGeom prst="rect">
                <a:avLst/>
              </a:prstGeom>
              <a:blipFill>
                <a:blip r:embed="rId5"/>
                <a:stretch>
                  <a:fillRect l="-826" t="-5357" r="-2479"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/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;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ED5942-15F4-531B-0BA8-4584AD4A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789040"/>
                <a:ext cx="1795217" cy="369332"/>
              </a:xfrm>
              <a:prstGeom prst="rect">
                <a:avLst/>
              </a:prstGeom>
              <a:blipFill>
                <a:blip r:embed="rId6"/>
                <a:stretch>
                  <a:fillRect l="-6294" t="-10000" r="-4895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0AAAC0-AD8B-C39C-ED8B-8ABD3720C683}"/>
              </a:ext>
            </a:extLst>
          </p:cNvPr>
          <p:cNvSpPr txBox="1"/>
          <p:nvPr/>
        </p:nvSpPr>
        <p:spPr>
          <a:xfrm>
            <a:off x="7506687" y="3540974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I.C.S.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/>
              <p:nvPr/>
            </p:nvSpPr>
            <p:spPr>
              <a:xfrm>
                <a:off x="6372200" y="3969015"/>
                <a:ext cx="2695931" cy="799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FD72CC6-89B4-E948-2250-F807CD6A7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969015"/>
                <a:ext cx="2695931" cy="799001"/>
              </a:xfrm>
              <a:prstGeom prst="rect">
                <a:avLst/>
              </a:prstGeom>
              <a:blipFill>
                <a:blip r:embed="rId7"/>
                <a:stretch>
                  <a:fillRect l="-1869" b="-125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B4318-09E0-51F8-ECFC-B4A0E013B6A3}"/>
              </a:ext>
            </a:extLst>
          </p:cNvPr>
          <p:cNvSpPr txBox="1"/>
          <p:nvPr/>
        </p:nvSpPr>
        <p:spPr>
          <a:xfrm rot="20278665">
            <a:off x="2342612" y="2848445"/>
            <a:ext cx="214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p</a:t>
            </a:r>
            <a:r>
              <a:rPr lang="en-IT" sz="1800"/>
              <a:t>hoton looses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C66DA-2AAF-4FCF-D4C1-585E678CAC4C}"/>
              </a:ext>
            </a:extLst>
          </p:cNvPr>
          <p:cNvSpPr txBox="1"/>
          <p:nvPr/>
        </p:nvSpPr>
        <p:spPr>
          <a:xfrm rot="1695366">
            <a:off x="4812614" y="2920149"/>
            <a:ext cx="22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electr</a:t>
            </a:r>
            <a:r>
              <a:rPr lang="en-IT" sz="1800"/>
              <a:t>on looses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/>
              <p:nvPr/>
            </p:nvSpPr>
            <p:spPr>
              <a:xfrm>
                <a:off x="7268265" y="5020529"/>
                <a:ext cx="1458540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→∞</m:t>
                      </m:r>
                    </m:oMath>
                  </m:oMathPara>
                </a14:m>
                <a:endParaRPr lang="it-IT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it-IT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94AB0-A140-1993-2F65-1CEFF45F9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8265" y="5020529"/>
                <a:ext cx="1458540" cy="1477328"/>
              </a:xfrm>
              <a:prstGeom prst="rect">
                <a:avLst/>
              </a:prstGeom>
              <a:blipFill>
                <a:blip r:embed="rId8"/>
                <a:stretch>
                  <a:fillRect l="-4310" t="-2564" r="-862" b="-170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1EB4C269-F477-C111-416D-0BF84F077A78}"/>
              </a:ext>
            </a:extLst>
          </p:cNvPr>
          <p:cNvSpPr/>
          <p:nvPr/>
        </p:nvSpPr>
        <p:spPr bwMode="auto">
          <a:xfrm>
            <a:off x="1833064" y="1086838"/>
            <a:ext cx="5814237" cy="1010185"/>
          </a:xfrm>
          <a:prstGeom prst="rect">
            <a:avLst/>
          </a:prstGeom>
          <a:solidFill>
            <a:srgbClr val="FFFF00">
              <a:alpha val="29945"/>
            </a:srgb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78189"/>
            <a:ext cx="6336704" cy="830531"/>
          </a:xfrm>
        </p:spPr>
        <p:txBody>
          <a:bodyPr/>
          <a:lstStyle/>
          <a:p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An invariant view at Compton effect - 2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000" b="1" i="1">
                <a:solidFill>
                  <a:schemeClr val="tx1"/>
                </a:solidFill>
                <a:latin typeface="Times" charset="0"/>
                <a:ea typeface="ＭＳ Ｐゴシック" charset="0"/>
              </a:rPr>
              <a:t>(any inertial ref. frame)</a:t>
            </a:r>
            <a:endParaRPr lang="en-US" sz="2000" b="1" i="1">
              <a:solidFill>
                <a:schemeClr val="tx1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CF6265-60AF-613C-6525-871D86985FF5}"/>
              </a:ext>
            </a:extLst>
          </p:cNvPr>
          <p:cNvSpPr txBox="1"/>
          <p:nvPr/>
        </p:nvSpPr>
        <p:spPr>
          <a:xfrm>
            <a:off x="4276220" y="342900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b="1"/>
              <a:t>S.C.S.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/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003DF43-1C23-3979-5D5C-AB742B75A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287" y="3933056"/>
                <a:ext cx="2235865" cy="369332"/>
              </a:xfrm>
              <a:prstGeom prst="rect">
                <a:avLst/>
              </a:prstGeom>
              <a:blipFill>
                <a:blip r:embed="rId9"/>
                <a:stretch>
                  <a:fillRect t="-10000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/>
              <p:nvPr/>
            </p:nvSpPr>
            <p:spPr>
              <a:xfrm>
                <a:off x="3545718" y="4355812"/>
                <a:ext cx="2682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DBAE3AB-99C1-472F-FBE6-DC2A7211F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18" y="4355812"/>
                <a:ext cx="2682466" cy="369332"/>
              </a:xfrm>
              <a:prstGeom prst="rect">
                <a:avLst/>
              </a:prstGeom>
              <a:blipFill>
                <a:blip r:embed="rId10"/>
                <a:stretch>
                  <a:fillRect l="-943" t="-3448" b="-3448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/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𝐷𝐶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it-IT" b="0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func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34BBEE-7409-3FC4-36C5-817577844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293096"/>
                <a:ext cx="3269485" cy="928267"/>
              </a:xfrm>
              <a:prstGeom prst="rect">
                <a:avLst/>
              </a:prstGeom>
              <a:blipFill>
                <a:blip r:embed="rId11"/>
                <a:stretch>
                  <a:fillRect l="-386" b="-9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/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BA5DF5-5933-2F52-E254-7F3E41DC7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8" y="5365721"/>
                <a:ext cx="2471031" cy="542713"/>
              </a:xfrm>
              <a:prstGeom prst="rect">
                <a:avLst/>
              </a:prstGeom>
              <a:blipFill>
                <a:blip r:embed="rId12"/>
                <a:stretch>
                  <a:fillRect l="-4615" b="-136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/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∀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7CDCA79-01F4-6A18-4942-5ACE854F7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01" y="5363924"/>
                <a:ext cx="2898807" cy="369332"/>
              </a:xfrm>
              <a:prstGeom prst="rect">
                <a:avLst/>
              </a:prstGeom>
              <a:blipFill>
                <a:blip r:embed="rId13"/>
                <a:stretch>
                  <a:fillRect l="-873" t="-10000" r="-437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/>
              <p:nvPr/>
            </p:nvSpPr>
            <p:spPr>
              <a:xfrm>
                <a:off x="3990608" y="3006244"/>
                <a:ext cx="13983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⃑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F26342-C060-842C-BACB-A323ED9A2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608" y="3006244"/>
                <a:ext cx="1398332" cy="369332"/>
              </a:xfrm>
              <a:prstGeom prst="rect">
                <a:avLst/>
              </a:prstGeom>
              <a:blipFill>
                <a:blip r:embed="rId14"/>
                <a:stretch>
                  <a:fillRect l="-3604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/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1607D57-9B78-2E30-3D9C-1618ABAB5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321" y="5936819"/>
                <a:ext cx="1119922" cy="369332"/>
              </a:xfrm>
              <a:prstGeom prst="rect">
                <a:avLst/>
              </a:prstGeom>
              <a:blipFill>
                <a:blip r:embed="rId15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1464C35-BC19-71B7-9CA0-DBBF7815AEF6}"/>
              </a:ext>
            </a:extLst>
          </p:cNvPr>
          <p:cNvSpPr txBox="1"/>
          <p:nvPr/>
        </p:nvSpPr>
        <p:spPr>
          <a:xfrm>
            <a:off x="3115926" y="6381328"/>
            <a:ext cx="3400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CM ref. frame = Lab ref.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/>
              <p:nvPr/>
            </p:nvSpPr>
            <p:spPr>
              <a:xfrm>
                <a:off x="4059244" y="4859868"/>
                <a:ext cx="16866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it-IT" b="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DE9C9C-1698-D546-78C1-4B0C11F0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244" y="4859868"/>
                <a:ext cx="1686680" cy="369332"/>
              </a:xfrm>
              <a:prstGeom prst="rect">
                <a:avLst/>
              </a:prstGeom>
              <a:blipFill>
                <a:blip r:embed="rId16"/>
                <a:stretch>
                  <a:fillRect l="-5970" r="-4478" b="-1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7F504A2-9F61-2DA2-1217-3AA58DB3C9AD}"/>
              </a:ext>
            </a:extLst>
          </p:cNvPr>
          <p:cNvSpPr txBox="1"/>
          <p:nvPr/>
        </p:nvSpPr>
        <p:spPr>
          <a:xfrm rot="20134216">
            <a:off x="2734848" y="2450791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8DCCEB-7EF6-C0B5-5D65-0088A8C88911}"/>
              </a:ext>
            </a:extLst>
          </p:cNvPr>
          <p:cNvSpPr txBox="1"/>
          <p:nvPr/>
        </p:nvSpPr>
        <p:spPr>
          <a:xfrm rot="1419814">
            <a:off x="5546751" y="248837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A&lt;0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80257-B10D-941D-5EF4-3FB84D1FC828}"/>
              </a:ext>
            </a:extLst>
          </p:cNvPr>
          <p:cNvSpPr txBox="1"/>
          <p:nvPr/>
        </p:nvSpPr>
        <p:spPr>
          <a:xfrm>
            <a:off x="4366643" y="2564904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A=0</a:t>
            </a:r>
          </a:p>
        </p:txBody>
      </p:sp>
    </p:spTree>
    <p:extLst>
      <p:ext uri="{BB962C8B-B14F-4D97-AF65-F5344CB8AC3E}">
        <p14:creationId xmlns:p14="http://schemas.microsoft.com/office/powerpoint/2010/main" val="34601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6A2CAC-5426-8830-26B8-24C15A3856C9}"/>
              </a:ext>
            </a:extLst>
          </p:cNvPr>
          <p:cNvSpPr txBox="1"/>
          <p:nvPr/>
        </p:nvSpPr>
        <p:spPr>
          <a:xfrm>
            <a:off x="2382922" y="329555"/>
            <a:ext cx="5096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A look at 4-vectors (head-on collision)</a:t>
            </a:r>
            <a:endParaRPr lang="en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C51B3-92F3-7221-6826-A2D2E1C9305F}"/>
              </a:ext>
            </a:extLst>
          </p:cNvPr>
          <p:cNvSpPr txBox="1"/>
          <p:nvPr/>
        </p:nvSpPr>
        <p:spPr>
          <a:xfrm>
            <a:off x="318793" y="908720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Inverse Compton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87E423-989B-D355-9A20-240FEA04B651}"/>
              </a:ext>
            </a:extLst>
          </p:cNvPr>
          <p:cNvSpPr txBox="1"/>
          <p:nvPr/>
        </p:nvSpPr>
        <p:spPr>
          <a:xfrm>
            <a:off x="6091535" y="90872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Symmetric Compton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59FE8E-5A8F-CE31-A07D-7510E9735B17}"/>
                  </a:ext>
                </a:extLst>
              </p:cNvPr>
              <p:cNvSpPr txBox="1"/>
              <p:nvPr/>
            </p:nvSpPr>
            <p:spPr>
              <a:xfrm>
                <a:off x="318793" y="1556792"/>
                <a:ext cx="2478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</m:oMath>
                </a14:m>
                <a:r>
                  <a:rPr lang="en-US"/>
                  <a:t>1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59FE8E-5A8F-CE31-A07D-7510E9735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93" y="1556792"/>
                <a:ext cx="2478948" cy="369332"/>
              </a:xfrm>
              <a:prstGeom prst="rect">
                <a:avLst/>
              </a:prstGeom>
              <a:blipFill>
                <a:blip r:embed="rId4"/>
                <a:stretch>
                  <a:fillRect l="-4061" t="-23333" r="-6599" b="-5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BC2732-8C40-3452-2377-5D613FA194CF}"/>
                  </a:ext>
                </a:extLst>
              </p:cNvPr>
              <p:cNvSpPr txBox="1"/>
              <p:nvPr/>
            </p:nvSpPr>
            <p:spPr>
              <a:xfrm>
                <a:off x="5940152" y="1556792"/>
                <a:ext cx="26151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BC2732-8C40-3452-2377-5D613FA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1556792"/>
                <a:ext cx="2615139" cy="369332"/>
              </a:xfrm>
              <a:prstGeom prst="rect">
                <a:avLst/>
              </a:prstGeom>
              <a:blipFill>
                <a:blip r:embed="rId5"/>
                <a:stretch>
                  <a:fillRect l="-1932" t="-3333" r="-48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DE8AC-55AC-5719-7218-2DE18144A327}"/>
                  </a:ext>
                </a:extLst>
              </p:cNvPr>
              <p:cNvSpPr txBox="1"/>
              <p:nvPr/>
            </p:nvSpPr>
            <p:spPr>
              <a:xfrm>
                <a:off x="251520" y="2204864"/>
                <a:ext cx="29451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7DE8AC-55AC-5719-7218-2DE18144A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04864"/>
                <a:ext cx="2945102" cy="369332"/>
              </a:xfrm>
              <a:prstGeom prst="rect">
                <a:avLst/>
              </a:prstGeom>
              <a:blipFill>
                <a:blip r:embed="rId6"/>
                <a:stretch>
                  <a:fillRect l="-1717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E16ED4-3357-8BEC-E177-428847CDDC0B}"/>
                  </a:ext>
                </a:extLst>
              </p:cNvPr>
              <p:cNvSpPr txBox="1"/>
              <p:nvPr/>
            </p:nvSpPr>
            <p:spPr>
              <a:xfrm>
                <a:off x="251520" y="2852936"/>
                <a:ext cx="34378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,0,0,−</m:t>
                          </m:r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E16ED4-3357-8BEC-E177-428847CDD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852936"/>
                <a:ext cx="3437864" cy="369332"/>
              </a:xfrm>
              <a:prstGeom prst="rect">
                <a:avLst/>
              </a:prstGeom>
              <a:blipFill>
                <a:blip r:embed="rId7"/>
                <a:stretch>
                  <a:fillRect l="-735" t="-170000" r="-1471" b="-2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6E132-EE4E-4BDE-20D2-BD84BD7533EB}"/>
                  </a:ext>
                </a:extLst>
              </p:cNvPr>
              <p:cNvSpPr txBox="1"/>
              <p:nvPr/>
            </p:nvSpPr>
            <p:spPr>
              <a:xfrm>
                <a:off x="251520" y="3356992"/>
                <a:ext cx="4717253" cy="701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6E132-EE4E-4BDE-20D2-BD84BD753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356992"/>
                <a:ext cx="4717253" cy="701987"/>
              </a:xfrm>
              <a:prstGeom prst="rect">
                <a:avLst/>
              </a:prstGeom>
              <a:blipFill>
                <a:blip r:embed="rId8"/>
                <a:stretch>
                  <a:fillRect l="-804" b="-71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E3015C-73E2-331B-CFAF-A4FD55A398EC}"/>
                  </a:ext>
                </a:extLst>
              </p:cNvPr>
              <p:cNvSpPr txBox="1"/>
              <p:nvPr/>
            </p:nvSpPr>
            <p:spPr>
              <a:xfrm>
                <a:off x="6091535" y="2204864"/>
                <a:ext cx="29451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E3015C-73E2-331B-CFAF-A4FD55A39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535" y="2204864"/>
                <a:ext cx="2945102" cy="369332"/>
              </a:xfrm>
              <a:prstGeom prst="rect">
                <a:avLst/>
              </a:prstGeom>
              <a:blipFill>
                <a:blip r:embed="rId9"/>
                <a:stretch>
                  <a:fillRect l="-1717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AF654-DA5C-AB38-3143-EB6ABB298D39}"/>
                  </a:ext>
                </a:extLst>
              </p:cNvPr>
              <p:cNvSpPr txBox="1"/>
              <p:nvPr/>
            </p:nvSpPr>
            <p:spPr>
              <a:xfrm>
                <a:off x="5617162" y="2852936"/>
                <a:ext cx="34193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5AF654-DA5C-AB38-3143-EB6ABB298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162" y="2852936"/>
                <a:ext cx="3419334" cy="369332"/>
              </a:xfrm>
              <a:prstGeom prst="rect">
                <a:avLst/>
              </a:prstGeom>
              <a:blipFill>
                <a:blip r:embed="rId10"/>
                <a:stretch>
                  <a:fillRect l="-1481" t="-3333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132596-6065-8D41-2F89-BC1953D7046F}"/>
                  </a:ext>
                </a:extLst>
              </p:cNvPr>
              <p:cNvSpPr txBox="1"/>
              <p:nvPr/>
            </p:nvSpPr>
            <p:spPr>
              <a:xfrm>
                <a:off x="5506619" y="3501008"/>
                <a:ext cx="3529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</m:acc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,0,0,0</m:t>
                          </m:r>
                        </m:e>
                      </m: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132596-6065-8D41-2F89-BC1953D70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619" y="3501008"/>
                <a:ext cx="3529877" cy="369332"/>
              </a:xfrm>
              <a:prstGeom prst="rect">
                <a:avLst/>
              </a:prstGeom>
              <a:blipFill>
                <a:blip r:embed="rId11"/>
                <a:stretch>
                  <a:fillRect l="-1434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21BA3-A828-C2A7-ADE8-4C6F194F902A}"/>
                  </a:ext>
                </a:extLst>
              </p:cNvPr>
              <p:cNvSpPr txBox="1"/>
              <p:nvPr/>
            </p:nvSpPr>
            <p:spPr>
              <a:xfrm>
                <a:off x="3321489" y="4077072"/>
                <a:ext cx="2834687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̅"/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acc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acc>
                            <m:accPr>
                              <m:chr m:val="̅"/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</m:acc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7F21BA3-A828-C2A7-ADE8-4C6F194F9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489" y="4077072"/>
                <a:ext cx="2834687" cy="751552"/>
              </a:xfrm>
              <a:prstGeom prst="rect">
                <a:avLst/>
              </a:prstGeom>
              <a:blipFill>
                <a:blip r:embed="rId12"/>
                <a:stretch>
                  <a:fillRect l="-178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BB155B-B82C-7331-7B8E-E4D295D2AF00}"/>
                  </a:ext>
                </a:extLst>
              </p:cNvPr>
              <p:cNvSpPr txBox="1"/>
              <p:nvPr/>
            </p:nvSpPr>
            <p:spPr>
              <a:xfrm>
                <a:off x="35496" y="4739825"/>
                <a:ext cx="3884012" cy="1538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num>
                            <m:den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it-IT" b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2 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BB155B-B82C-7331-7B8E-E4D295D2A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4739825"/>
                <a:ext cx="3884012" cy="1538434"/>
              </a:xfrm>
              <a:prstGeom prst="rect">
                <a:avLst/>
              </a:prstGeom>
              <a:blipFill>
                <a:blip r:embed="rId13"/>
                <a:stretch>
                  <a:fillRect l="-977" r="-326" b="-5983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251BA-BD16-22AE-0959-694955FCB705}"/>
                  </a:ext>
                </a:extLst>
              </p:cNvPr>
              <p:cNvSpPr txBox="1"/>
              <p:nvPr/>
            </p:nvSpPr>
            <p:spPr>
              <a:xfrm>
                <a:off x="6282857" y="5147900"/>
                <a:ext cx="27536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F251BA-BD16-22AE-0959-694955FCB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857" y="5147900"/>
                <a:ext cx="2753639" cy="369332"/>
              </a:xfrm>
              <a:prstGeom prst="rect">
                <a:avLst/>
              </a:prstGeom>
              <a:blipFill>
                <a:blip r:embed="rId14"/>
                <a:stretch>
                  <a:fillRect l="-1835" t="-20000" r="-1835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4A368057-70CA-A4B1-F94F-7D136B70C1F8}"/>
              </a:ext>
            </a:extLst>
          </p:cNvPr>
          <p:cNvSpPr/>
          <p:nvPr/>
        </p:nvSpPr>
        <p:spPr bwMode="auto">
          <a:xfrm>
            <a:off x="5822510" y="4656237"/>
            <a:ext cx="3281012" cy="1094243"/>
          </a:xfrm>
          <a:prstGeom prst="ellipse">
            <a:avLst/>
          </a:prstGeom>
          <a:solidFill>
            <a:srgbClr val="FFFF00">
              <a:alpha val="40441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91D64F-B30D-0A97-7889-C6C7B3DCF354}"/>
                  </a:ext>
                </a:extLst>
              </p:cNvPr>
              <p:cNvSpPr txBox="1"/>
              <p:nvPr/>
            </p:nvSpPr>
            <p:spPr>
              <a:xfrm>
                <a:off x="6996077" y="6372036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91D64F-B30D-0A97-7889-C6C7B3DCF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077" y="6372036"/>
                <a:ext cx="1119922" cy="369332"/>
              </a:xfrm>
              <a:prstGeom prst="rect">
                <a:avLst/>
              </a:prstGeom>
              <a:blipFill>
                <a:blip r:embed="rId15"/>
                <a:stretch>
                  <a:fillRect l="-5682" r="-5682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772840-4CD8-9231-74AD-500866121D5D}"/>
                  </a:ext>
                </a:extLst>
              </p:cNvPr>
              <p:cNvSpPr txBox="1"/>
              <p:nvPr/>
            </p:nvSpPr>
            <p:spPr>
              <a:xfrm>
                <a:off x="4153248" y="5157192"/>
                <a:ext cx="1498872" cy="753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772840-4CD8-9231-74AD-500866121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248" y="5157192"/>
                <a:ext cx="1498872" cy="753861"/>
              </a:xfrm>
              <a:prstGeom prst="rect">
                <a:avLst/>
              </a:prstGeom>
              <a:blipFill>
                <a:blip r:embed="rId16"/>
                <a:stretch>
                  <a:fillRect l="-3361" t="-1667" r="-840"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B6E275-A774-49EF-7E36-EF1032D186E0}"/>
                  </a:ext>
                </a:extLst>
              </p:cNvPr>
              <p:cNvSpPr txBox="1"/>
              <p:nvPr/>
            </p:nvSpPr>
            <p:spPr>
              <a:xfrm>
                <a:off x="176789" y="6400506"/>
                <a:ext cx="2234971" cy="412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DB6E275-A774-49EF-7E36-EF1032D18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9" y="6400506"/>
                <a:ext cx="2234971" cy="412870"/>
              </a:xfrm>
              <a:prstGeom prst="rect">
                <a:avLst/>
              </a:prstGeom>
              <a:blipFill>
                <a:blip r:embed="rId17"/>
                <a:stretch>
                  <a:fillRect l="-2247" t="-148485" r="-1685" b="-2242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AB4C97-168E-C21A-83B1-AA8D526516FC}"/>
                  </a:ext>
                </a:extLst>
              </p:cNvPr>
              <p:cNvSpPr txBox="1"/>
              <p:nvPr/>
            </p:nvSpPr>
            <p:spPr>
              <a:xfrm>
                <a:off x="3418540" y="6516052"/>
                <a:ext cx="9374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AB4C97-168E-C21A-83B1-AA8D52651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540" y="6516052"/>
                <a:ext cx="937436" cy="369332"/>
              </a:xfrm>
              <a:prstGeom prst="rect">
                <a:avLst/>
              </a:prstGeom>
              <a:blipFill>
                <a:blip r:embed="rId18"/>
                <a:stretch>
                  <a:fillRect l="-6667" r="-4000" b="-2413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C98748-95D8-F40E-FF48-20FB53D540BB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V="1">
            <a:off x="3419872" y="6577324"/>
            <a:ext cx="1008112" cy="52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7B630E-9A18-BC43-9BAA-CF85C82AAD16}"/>
                  </a:ext>
                </a:extLst>
              </p:cNvPr>
              <p:cNvSpPr txBox="1"/>
              <p:nvPr/>
            </p:nvSpPr>
            <p:spPr>
              <a:xfrm>
                <a:off x="2482436" y="6351711"/>
                <a:ext cx="93743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;  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A7B630E-9A18-BC43-9BAA-CF85C82AA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2436" y="6351711"/>
                <a:ext cx="937436" cy="461665"/>
              </a:xfrm>
              <a:prstGeom prst="rect">
                <a:avLst/>
              </a:prstGeom>
              <a:blipFill>
                <a:blip r:embed="rId19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8D46812-FC2F-DE69-F3AB-5B77D921CD03}"/>
              </a:ext>
            </a:extLst>
          </p:cNvPr>
          <p:cNvSpPr txBox="1"/>
          <p:nvPr/>
        </p:nvSpPr>
        <p:spPr>
          <a:xfrm>
            <a:off x="4300518" y="6351711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625664-004B-3ECD-2DD6-DCC5966E92AB}"/>
              </a:ext>
            </a:extLst>
          </p:cNvPr>
          <p:cNvSpPr txBox="1"/>
          <p:nvPr/>
        </p:nvSpPr>
        <p:spPr>
          <a:xfrm>
            <a:off x="91777" y="4761367"/>
            <a:ext cx="158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f</a:t>
            </a:r>
            <a:r>
              <a:rPr lang="en-IT" i="1"/>
              <a:t>ixed target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F50240-DA35-6814-C840-4A9602D6AE14}"/>
              </a:ext>
            </a:extLst>
          </p:cNvPr>
          <p:cNvSpPr txBox="1"/>
          <p:nvPr/>
        </p:nvSpPr>
        <p:spPr>
          <a:xfrm>
            <a:off x="6892988" y="4697431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collider</a:t>
            </a:r>
            <a:endParaRPr lang="en-IT" i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41A0DA-BCFD-254C-9B5E-3F014B85B1FA}"/>
              </a:ext>
            </a:extLst>
          </p:cNvPr>
          <p:cNvSpPr/>
          <p:nvPr/>
        </p:nvSpPr>
        <p:spPr bwMode="auto">
          <a:xfrm>
            <a:off x="70352" y="4739825"/>
            <a:ext cx="3851762" cy="1618229"/>
          </a:xfrm>
          <a:prstGeom prst="rect">
            <a:avLst/>
          </a:prstGeom>
          <a:solidFill>
            <a:schemeClr val="accent1">
              <a:alpha val="5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02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98467"/>
            <a:ext cx="7977935" cy="5762381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Symmetric Compton Scattering suppresses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the 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correlation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Photons are scattered at same energy at any angle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Lorentz Boost is damped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Radiation emission is intrinsically mono-chromatic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Poli-chromaticity of incident photon beam is transferred to the scattered electron beam and viceversa (photon cooling, electron heating)   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6B93B58E-796B-B3F2-5102-4C3B650B15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85660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D50DFA-701B-3C60-9947-1A581CF99CCD}"/>
              </a:ext>
            </a:extLst>
          </p:cNvPr>
          <p:cNvSpPr txBox="1"/>
          <p:nvPr/>
        </p:nvSpPr>
        <p:spPr>
          <a:xfrm>
            <a:off x="40477" y="893033"/>
            <a:ext cx="90680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25 GeV </a:t>
            </a:r>
            <a:r>
              <a:rPr lang="en-GB">
                <a:effectLst/>
                <a:latin typeface="Helvetica Neue" panose="02000503000000020004" pitchFamily="2" charset="0"/>
              </a:rPr>
              <a:t>electrons would be needed to generate			2 MeV photons via </a:t>
            </a:r>
            <a:r>
              <a:rPr lang="en-GB" b="1" i="1">
                <a:effectLst/>
                <a:latin typeface="Helvetica Neue" panose="02000503000000020004" pitchFamily="2" charset="0"/>
              </a:rPr>
              <a:t>synchrotron radiation</a:t>
            </a:r>
            <a:r>
              <a:rPr lang="en-GB">
                <a:effectLst/>
                <a:latin typeface="Helvetica Neue" panose="02000503000000020004" pitchFamily="2" charset="0"/>
              </a:rPr>
              <a:t>	      (highest spectral density S 10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12</a:t>
            </a:r>
            <a:r>
              <a:rPr lang="en-GB">
                <a:effectLst/>
                <a:latin typeface="Helvetica Neue" panose="02000503000000020004" pitchFamily="2" charset="0"/>
              </a:rPr>
              <a:t> s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eV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, very small bdw 10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-4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850 MeV </a:t>
            </a:r>
            <a:r>
              <a:rPr lang="en-GB">
                <a:effectLst/>
                <a:latin typeface="Helvetica Neue" panose="02000503000000020004" pitchFamily="2" charset="0"/>
              </a:rPr>
              <a:t>electrons were used to </a:t>
            </a:r>
            <a:r>
              <a:rPr lang="en-GB" b="1" i="1">
                <a:effectLst/>
                <a:latin typeface="Helvetica Neue" panose="02000503000000020004" pitchFamily="2" charset="0"/>
              </a:rPr>
              <a:t>Channeling Radiate</a:t>
            </a:r>
            <a:r>
              <a:rPr lang="en-GB">
                <a:effectLst/>
                <a:latin typeface="Helvetica Neue" panose="02000503000000020004" pitchFamily="2" charset="0"/>
              </a:rPr>
              <a:t>		 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(high S 10</a:t>
            </a:r>
            <a:r>
              <a:rPr lang="en-GB" baseline="30000">
                <a:latin typeface="Helvetica Neue" panose="02000503000000020004" pitchFamily="2" charset="0"/>
              </a:rPr>
              <a:t>5</a:t>
            </a:r>
            <a:r>
              <a:rPr lang="en-GB">
                <a:latin typeface="Helvetica Neue" panose="02000503000000020004" pitchFamily="2" charset="0"/>
              </a:rPr>
              <a:t>-10</a:t>
            </a:r>
            <a:r>
              <a:rPr lang="en-GB" baseline="30000">
                <a:latin typeface="Helvetica Neue" panose="02000503000000020004" pitchFamily="2" charset="0"/>
              </a:rPr>
              <a:t>6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broad bdw 10</a:t>
            </a:r>
            <a:r>
              <a:rPr lang="en-GB" baseline="30000">
                <a:latin typeface="Helvetica Neue" panose="02000503000000020004" pitchFamily="2" charset="0"/>
              </a:rPr>
              <a:t> </a:t>
            </a:r>
            <a:r>
              <a:rPr lang="en-GB">
                <a:latin typeface="Helvetica Neue" panose="02000503000000020004" pitchFamily="2" charset="0"/>
              </a:rPr>
              <a:t>%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effectLst/>
                <a:latin typeface="Helvetica Neue" panose="02000503000000020004" pitchFamily="2" charset="0"/>
              </a:rPr>
              <a:t>350 MeV </a:t>
            </a:r>
            <a:r>
              <a:rPr lang="en-GB">
                <a:effectLst/>
                <a:latin typeface="Helvetica Neue" panose="02000503000000020004" pitchFamily="2" charset="0"/>
              </a:rPr>
              <a:t>e</a:t>
            </a:r>
            <a:r>
              <a:rPr lang="en-GB" baseline="30000">
                <a:effectLst/>
                <a:latin typeface="Helvetica Neue" panose="02000503000000020004" pitchFamily="2" charset="0"/>
              </a:rPr>
              <a:t>-</a:t>
            </a:r>
            <a:r>
              <a:rPr lang="en-GB">
                <a:effectLst/>
                <a:latin typeface="Helvetica Neue" panose="02000503000000020004" pitchFamily="2" charset="0"/>
              </a:rPr>
              <a:t>s are needed to </a:t>
            </a:r>
            <a:r>
              <a:rPr lang="en-GB" b="1" i="1">
                <a:effectLst/>
                <a:latin typeface="Helvetica Neue" panose="02000503000000020004" pitchFamily="2" charset="0"/>
              </a:rPr>
              <a:t>Inverse Compton Scatter</a:t>
            </a:r>
            <a:r>
              <a:rPr lang="en-GB">
                <a:effectLst/>
                <a:latin typeface="Helvetica Neue" panose="02000503000000020004" pitchFamily="2" charset="0"/>
              </a:rPr>
              <a:t> 		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(good S 10</a:t>
            </a:r>
            <a:r>
              <a:rPr lang="en-GB" baseline="30000">
                <a:latin typeface="Helvetica Neue" panose="02000503000000020004" pitchFamily="2" charset="0"/>
              </a:rPr>
              <a:t>4</a:t>
            </a:r>
            <a:r>
              <a:rPr lang="en-GB">
                <a:latin typeface="Helvetica Neue" panose="02000503000000020004" pitchFamily="2" charset="0"/>
              </a:rPr>
              <a:t>-10</a:t>
            </a:r>
            <a:r>
              <a:rPr lang="en-GB" baseline="30000">
                <a:latin typeface="Helvetica Neue" panose="02000503000000020004" pitchFamily="2" charset="0"/>
              </a:rPr>
              <a:t>5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small bdw 10</a:t>
            </a:r>
            <a:r>
              <a:rPr lang="en-GB" baseline="30000">
                <a:latin typeface="Helvetica Neue" panose="02000503000000020004" pitchFamily="2" charset="0"/>
              </a:rPr>
              <a:t>-3</a:t>
            </a:r>
            <a:r>
              <a:rPr lang="en-GB">
                <a:effectLst/>
                <a:latin typeface="Helvetica Neue" panose="02000503000000020004" pitchFamily="2" charset="0"/>
              </a:rPr>
              <a:t>)</a:t>
            </a: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latin typeface="Helvetica Neue" panose="02000503000000020004" pitchFamily="2" charset="0"/>
              </a:rPr>
              <a:t>3.5 MeV </a:t>
            </a:r>
            <a:r>
              <a:rPr lang="en-GB">
                <a:latin typeface="Helvetica Neue" panose="02000503000000020004" pitchFamily="2" charset="0"/>
              </a:rPr>
              <a:t>electrons to </a:t>
            </a:r>
            <a:r>
              <a:rPr lang="en-GB" b="1" i="1">
                <a:latin typeface="Helvetica Neue" panose="02000503000000020004" pitchFamily="2" charset="0"/>
              </a:rPr>
              <a:t>bremsstrahlung</a:t>
            </a:r>
            <a:r>
              <a:rPr lang="en-GB">
                <a:latin typeface="Helvetica Neue" panose="02000503000000020004" pitchFamily="2" charset="0"/>
              </a:rPr>
              <a:t>				2 MeV </a:t>
            </a:r>
            <a:r>
              <a:rPr lang="en-GB" i="1"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-rays (poor S 1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, very broad bandwidth)</a:t>
            </a: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>
                <a:latin typeface="Helvetica Neue" panose="02000503000000020004" pitchFamily="2" charset="0"/>
              </a:rPr>
              <a:t>2 MeV </a:t>
            </a:r>
            <a:r>
              <a:rPr lang="en-GB">
                <a:latin typeface="Helvetica Neue" panose="02000503000000020004" pitchFamily="2" charset="0"/>
              </a:rPr>
              <a:t>e</a:t>
            </a:r>
            <a:r>
              <a:rPr lang="en-GB" baseline="30000">
                <a:latin typeface="Helvetica Neue" panose="02000503000000020004" pitchFamily="2" charset="0"/>
              </a:rPr>
              <a:t>-</a:t>
            </a:r>
            <a:r>
              <a:rPr lang="en-GB">
                <a:latin typeface="Helvetica Neue" panose="02000503000000020004" pitchFamily="2" charset="0"/>
              </a:rPr>
              <a:t>s to </a:t>
            </a:r>
            <a:r>
              <a:rPr lang="en-GB" b="1" i="1">
                <a:latin typeface="Helvetica Neue" panose="02000503000000020004" pitchFamily="2" charset="0"/>
              </a:rPr>
              <a:t>Symmetric Compton Scatter</a:t>
            </a:r>
            <a:r>
              <a:rPr lang="en-GB">
                <a:latin typeface="Helvetica Neue" panose="02000503000000020004" pitchFamily="2" charset="0"/>
              </a:rPr>
              <a:t> a photon target 	</a:t>
            </a:r>
            <a:r>
              <a:rPr lang="en-GB">
                <a:effectLst/>
                <a:latin typeface="Helvetica Neue" panose="02000503000000020004" pitchFamily="2" charset="0"/>
              </a:rPr>
              <a:t>2 MeV </a:t>
            </a:r>
            <a:r>
              <a:rPr lang="en-GB" i="1">
                <a:effectLst/>
                <a:latin typeface="Symbol" pitchFamily="2" charset="2"/>
              </a:rPr>
              <a:t>g </a:t>
            </a:r>
            <a:r>
              <a:rPr lang="en-GB">
                <a:latin typeface="Helvetica Neue" panose="02000503000000020004" pitchFamily="2" charset="0"/>
              </a:rPr>
              <a:t>-ray photons (S 10</a:t>
            </a:r>
            <a:r>
              <a:rPr lang="en-GB" baseline="30000">
                <a:latin typeface="Helvetica Neue" panose="02000503000000020004" pitchFamily="2" charset="0"/>
              </a:rPr>
              <a:t>4</a:t>
            </a:r>
            <a:r>
              <a:rPr lang="en-GB">
                <a:latin typeface="Helvetica Neue" panose="02000503000000020004" pitchFamily="2" charset="0"/>
              </a:rPr>
              <a:t> s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latin typeface="Helvetica Neue" panose="02000503000000020004" pitchFamily="2" charset="0"/>
              </a:rPr>
              <a:t>eV</a:t>
            </a:r>
            <a:r>
              <a:rPr lang="en-GB" baseline="30000">
                <a:latin typeface="Helvetica Neue" panose="02000503000000020004" pitchFamily="2" charset="0"/>
              </a:rPr>
              <a:t>-1</a:t>
            </a:r>
            <a:r>
              <a:rPr lang="en-GB">
                <a:effectLst/>
                <a:latin typeface="Helvetica Neue" panose="02000503000000020004" pitchFamily="2" charset="0"/>
              </a:rPr>
              <a:t>) </a:t>
            </a:r>
            <a:r>
              <a:rPr lang="en-GB" b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spectral purification!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5283AB-90AB-554C-E593-82AE2807B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5656" y="116633"/>
            <a:ext cx="6840760" cy="737276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    Energy Budget towards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 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-rays with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high spectral density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EC2EA0E8-19BC-B437-5EEE-98319B25453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4720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5ECF7D-17F1-40A0-A7A6-32099BE39508}"/>
              </a:ext>
            </a:extLst>
          </p:cNvPr>
          <p:cNvSpPr txBox="1"/>
          <p:nvPr/>
        </p:nvSpPr>
        <p:spPr>
          <a:xfrm>
            <a:off x="2843808" y="260648"/>
            <a:ext cx="34563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SCS - What Matters?</a:t>
            </a:r>
            <a:endParaRPr lang="en-IT" sz="2800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ED358310-DAC5-53F9-8903-2F8C4072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285528"/>
            <a:ext cx="855399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SCS may allow to design a laser-less </a:t>
            </a:r>
            <a:r>
              <a:rPr lang="en-US" b="1">
                <a:solidFill>
                  <a:srgbClr val="008000"/>
                </a:solidFill>
                <a:latin typeface="Symbol" pitchFamily="2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-ray source for nuclear photonics, aka ELI-NP-GBS, using a compact low energy Linac (20-30 MeV versus 750 MeV)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It can be used to extend the photon energy range of Light Sources and Free Electron Lasers up to MeV’s photon beams (LCLS 12 keV, XFEL 19 keV, ESRF  100 keV  ⇒  1-10 MeV)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Follow-ups in Astrophysics: Synchro-Compton catastrophe (see </a:t>
            </a:r>
            <a:r>
              <a:rPr lang="en-US" b="1" i="1">
                <a:solidFill>
                  <a:srgbClr val="0000FF"/>
                </a:solidFill>
              </a:rPr>
              <a:t>Malcolm Longair,  High Energy Astro-Physics</a:t>
            </a:r>
            <a:r>
              <a:rPr lang="en-US" b="1">
                <a:solidFill>
                  <a:srgbClr val="0000FF"/>
                </a:solidFill>
              </a:rPr>
              <a:t>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Applications to Plasma Physics: additive trapping of electrons (positrons?) in magnetic bottles</a:t>
            </a:r>
          </a:p>
        </p:txBody>
      </p:sp>
      <p:sp>
        <p:nvSpPr>
          <p:cNvPr id="5" name="Segnaposto data 6">
            <a:extLst>
              <a:ext uri="{FF2B5EF4-FFF2-40B4-BE49-F238E27FC236}">
                <a16:creationId xmlns:a16="http://schemas.microsoft.com/office/drawing/2014/main" id="{431CB4C9-B04D-C438-0082-2FB162603D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064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08B3488F-0889-325C-279F-4EB315BD9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064" y="957144"/>
            <a:ext cx="7772400" cy="5424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3CF16B-82B9-B562-1F9D-BD043B62D426}"/>
              </a:ext>
            </a:extLst>
          </p:cNvPr>
          <p:cNvSpPr txBox="1"/>
          <p:nvPr/>
        </p:nvSpPr>
        <p:spPr>
          <a:xfrm>
            <a:off x="2843808" y="323607"/>
            <a:ext cx="446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S.C.S.  Spectra at different Recoils</a:t>
            </a:r>
          </a:p>
        </p:txBody>
      </p:sp>
      <p:pic>
        <p:nvPicPr>
          <p:cNvPr id="7" name="Picture 6" descr="A math equation with a line&#10;&#10;Description automatically generated">
            <a:extLst>
              <a:ext uri="{FF2B5EF4-FFF2-40B4-BE49-F238E27FC236}">
                <a16:creationId xmlns:a16="http://schemas.microsoft.com/office/drawing/2014/main" id="{27B01DC2-69D4-059A-25CD-72EB5A026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1268760"/>
            <a:ext cx="4743219" cy="785436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F04FDED6-FD70-C82C-DEF4-CF3000CBD53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97154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3F62D46F-633D-3AA6-D130-0E4AE6CC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56" y="692696"/>
            <a:ext cx="7772400" cy="1772208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02940D6-51C2-E81A-E6BA-62AB62C09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2730159"/>
            <a:ext cx="6840760" cy="40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D4CECEAE-BD3F-048E-5D2D-C3BCB2DD3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302706"/>
              </p:ext>
            </p:extLst>
          </p:nvPr>
        </p:nvGraphicFramePr>
        <p:xfrm>
          <a:off x="179512" y="1549174"/>
          <a:ext cx="6120680" cy="4328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D4CECEAE-BD3F-048E-5D2D-C3BCB2DD3B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9512" y="1549174"/>
                        <a:ext cx="6120680" cy="4328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D10E3CF-F9F0-A8E9-D751-EAF277C53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290691"/>
              </p:ext>
            </p:extLst>
          </p:nvPr>
        </p:nvGraphicFramePr>
        <p:xfrm>
          <a:off x="4283968" y="3372015"/>
          <a:ext cx="4764850" cy="336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CD10E3CF-F9F0-A8E9-D751-EAF277C531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3968" y="3372015"/>
                        <a:ext cx="4764850" cy="3369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data 6">
            <a:extLst>
              <a:ext uri="{FF2B5EF4-FFF2-40B4-BE49-F238E27FC236}">
                <a16:creationId xmlns:a16="http://schemas.microsoft.com/office/drawing/2014/main" id="{563EE58D-BC84-5FA3-9B7E-259A123F3C1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BC1A8-C277-3728-2D86-FE98AE8D7427}"/>
              </a:ext>
            </a:extLst>
          </p:cNvPr>
          <p:cNvSpPr txBox="1"/>
          <p:nvPr/>
        </p:nvSpPr>
        <p:spPr>
          <a:xfrm>
            <a:off x="657313" y="359696"/>
            <a:ext cx="78293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Colliding a gaussian distributed (20% rms spread) broad-band</a:t>
            </a:r>
          </a:p>
          <a:p>
            <a:pPr algn="ctr"/>
            <a:r>
              <a:rPr lang="en-IT"/>
              <a:t>radiation beam, representing the first peak</a:t>
            </a:r>
          </a:p>
          <a:p>
            <a:pPr algn="ctr"/>
            <a:r>
              <a:rPr lang="en-IT"/>
              <a:t>of channeling spectrum at 2 MeV,</a:t>
            </a:r>
          </a:p>
          <a:p>
            <a:pPr algn="ctr"/>
            <a:r>
              <a:rPr lang="en-GB"/>
              <a:t>w</a:t>
            </a:r>
            <a:r>
              <a:rPr lang="en-IT"/>
              <a:t>ith a low energy (variable) electron beam (2,3,5,10 MeV)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953BD-2E61-95DB-CB78-31D3AFD67DEB}"/>
              </a:ext>
            </a:extLst>
          </p:cNvPr>
          <p:cNvSpPr txBox="1"/>
          <p:nvPr/>
        </p:nvSpPr>
        <p:spPr>
          <a:xfrm>
            <a:off x="179512" y="5301208"/>
            <a:ext cx="4358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Mono-chromatization, T</a:t>
            </a:r>
            <a:r>
              <a:rPr lang="en-IT"/>
              <a:t>unability </a:t>
            </a:r>
          </a:p>
        </p:txBody>
      </p:sp>
    </p:spTree>
    <p:extLst>
      <p:ext uri="{BB962C8B-B14F-4D97-AF65-F5344CB8AC3E}">
        <p14:creationId xmlns:p14="http://schemas.microsoft.com/office/powerpoint/2010/main" val="3022732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7732CF-81BA-29F4-E5DD-72B2539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7" y="2348880"/>
            <a:ext cx="5349952" cy="3780548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F3312D-6E68-F2EB-662F-3FA5888A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170" y="77576"/>
            <a:ext cx="5194833" cy="3670932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25B7C28-D0B8-D059-DF28-BA0FCF51D3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57A48-B802-BA61-8717-9DCBC7F7BC35}"/>
              </a:ext>
            </a:extLst>
          </p:cNvPr>
          <p:cNvSpPr txBox="1"/>
          <p:nvPr/>
        </p:nvSpPr>
        <p:spPr>
          <a:xfrm>
            <a:off x="175697" y="1372321"/>
            <a:ext cx="350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Colliding the full spectrum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04125-5FA0-92C2-4D08-47AA88552E8E}"/>
              </a:ext>
            </a:extLst>
          </p:cNvPr>
          <p:cNvSpPr txBox="1"/>
          <p:nvPr/>
        </p:nvSpPr>
        <p:spPr>
          <a:xfrm>
            <a:off x="4572000" y="3861048"/>
            <a:ext cx="4123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Spectral purification</a:t>
            </a:r>
          </a:p>
          <a:p>
            <a:pPr algn="ctr"/>
            <a:r>
              <a:rPr lang="en-IT"/>
              <a:t>Compton Scattering across SCS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FFB4A-2D2B-EDE2-E481-8684DAE99880}"/>
              </a:ext>
            </a:extLst>
          </p:cNvPr>
          <p:cNvSpPr txBox="1"/>
          <p:nvPr/>
        </p:nvSpPr>
        <p:spPr>
          <a:xfrm>
            <a:off x="5148064" y="449263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2D580D-3FFD-2D48-616F-135B70CCC808}"/>
              </a:ext>
            </a:extLst>
          </p:cNvPr>
          <p:cNvSpPr txBox="1"/>
          <p:nvPr/>
        </p:nvSpPr>
        <p:spPr>
          <a:xfrm>
            <a:off x="6372200" y="183398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D0CD8-67A5-0E50-70D3-6114F925B824}"/>
              </a:ext>
            </a:extLst>
          </p:cNvPr>
          <p:cNvSpPr txBox="1"/>
          <p:nvPr/>
        </p:nvSpPr>
        <p:spPr>
          <a:xfrm>
            <a:off x="4484100" y="1833986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ICS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80FB22-EBA7-55BF-C44C-5790FCCFA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345" y="5162073"/>
            <a:ext cx="4048151" cy="15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FF56593-33FA-50E7-D496-126D68698A3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68D6E-4AF8-DFA5-7601-108265800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379471"/>
            <a:ext cx="5734394" cy="3345673"/>
          </a:xfrm>
          <a:prstGeom prst="rect">
            <a:avLst/>
          </a:prstGeom>
        </p:spPr>
      </p:pic>
      <p:pic>
        <p:nvPicPr>
          <p:cNvPr id="5" name="Рисунок 11">
            <a:extLst>
              <a:ext uri="{FF2B5EF4-FFF2-40B4-BE49-F238E27FC236}">
                <a16:creationId xmlns:a16="http://schemas.microsoft.com/office/drawing/2014/main" id="{38BE6427-77D9-C8B0-42BD-3C61F9A34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836640"/>
            <a:ext cx="2847051" cy="160858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"/>
              </a:srgbClr>
            </a:outerShdw>
          </a:effectLst>
        </p:spPr>
      </p:pic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82CDD73-5746-08F2-D5F2-DD4FDF42E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869160"/>
            <a:ext cx="2195736" cy="1629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20C663-2B39-9884-7CC4-B1211C4181B4}"/>
              </a:ext>
            </a:extLst>
          </p:cNvPr>
          <p:cNvSpPr txBox="1"/>
          <p:nvPr/>
        </p:nvSpPr>
        <p:spPr>
          <a:xfrm>
            <a:off x="251520" y="3356992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BriXSinO ERL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35BB2-94D3-FE0A-666E-1D21A8CD41F9}"/>
              </a:ext>
            </a:extLst>
          </p:cNvPr>
          <p:cNvSpPr txBox="1"/>
          <p:nvPr/>
        </p:nvSpPr>
        <p:spPr>
          <a:xfrm>
            <a:off x="1403648" y="116632"/>
            <a:ext cx="7261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Collliding the X-ray beam produced in an undulator at a</a:t>
            </a:r>
          </a:p>
          <a:p>
            <a:r>
              <a:rPr lang="en-IT"/>
              <a:t>Synchrotron Light Source </a:t>
            </a:r>
            <a:r>
              <a:rPr lang="en-GB"/>
              <a:t>with a few MeV e</a:t>
            </a:r>
            <a:r>
              <a:rPr lang="en-GB" baseline="30000"/>
              <a:t>-</a:t>
            </a:r>
            <a:r>
              <a:rPr lang="en-GB"/>
              <a:t> beam of an </a:t>
            </a:r>
          </a:p>
          <a:p>
            <a:r>
              <a:rPr lang="en-GB"/>
              <a:t>Energy Recovery Linac (100 MHz)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7162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98E06-4E7D-E47E-BE72-BB2E3FE1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5" y="2210171"/>
            <a:ext cx="3762375" cy="2695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D5B039-88B9-8DD6-2897-460B9956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2546"/>
            <a:ext cx="398145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1DC56-5735-2E9A-9E09-C34DDF3229EC}"/>
              </a:ext>
            </a:extLst>
          </p:cNvPr>
          <p:cNvSpPr txBox="1"/>
          <p:nvPr/>
        </p:nvSpPr>
        <p:spPr>
          <a:xfrm>
            <a:off x="1153839" y="476672"/>
            <a:ext cx="65598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Undulator radiation (33 keV from Elettra) vs.</a:t>
            </a:r>
          </a:p>
          <a:p>
            <a:pPr algn="ctr"/>
            <a:r>
              <a:rPr lang="en-IT"/>
              <a:t>20 MeV e- beam from BriXSinO ERL </a:t>
            </a:r>
          </a:p>
          <a:p>
            <a:pPr algn="ctr"/>
            <a:r>
              <a:rPr lang="en-IT"/>
              <a:t>about 10</a:t>
            </a:r>
            <a:r>
              <a:rPr lang="en-IT" baseline="30000"/>
              <a:t>9</a:t>
            </a:r>
            <a:r>
              <a:rPr lang="en-IT"/>
              <a:t> photons/s in 1% bdw (100 MHz rep rate) </a:t>
            </a:r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1C5E7C8A-CE45-5391-EBBD-74F6224928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55949-2DA0-A437-9627-00F8B0E94FBA}"/>
              </a:ext>
            </a:extLst>
          </p:cNvPr>
          <p:cNvSpPr txBox="1"/>
          <p:nvPr/>
        </p:nvSpPr>
        <p:spPr>
          <a:xfrm>
            <a:off x="4298130" y="5391291"/>
            <a:ext cx="45291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V. Petrillo, I. Drebot (INFN-Milan)</a:t>
            </a:r>
          </a:p>
          <a:p>
            <a:r>
              <a:rPr lang="en-IT"/>
              <a:t>S. Dimitri (Elettra)</a:t>
            </a:r>
          </a:p>
        </p:txBody>
      </p:sp>
    </p:spTree>
    <p:extLst>
      <p:ext uri="{BB962C8B-B14F-4D97-AF65-F5344CB8AC3E}">
        <p14:creationId xmlns:p14="http://schemas.microsoft.com/office/powerpoint/2010/main" val="3549173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A04D6-9588-911B-D7E0-E8FE0E7359DE}"/>
              </a:ext>
            </a:extLst>
          </p:cNvPr>
          <p:cNvSpPr txBox="1"/>
          <p:nvPr/>
        </p:nvSpPr>
        <p:spPr>
          <a:xfrm>
            <a:off x="2803473" y="735145"/>
            <a:ext cx="382508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2800" b="1">
                <a:latin typeface="Bradley Hand" pitchFamily="2" charset="77"/>
              </a:rPr>
              <a:t>Grazie per l’attenzione</a:t>
            </a:r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B5E08C42-82DE-3910-80F5-89351DDE0D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8277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FF56593-33FA-50E7-D496-126D68698A3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3730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DB08CF-CFAD-F4BD-2B60-B587BC2D10C7}"/>
              </a:ext>
            </a:extLst>
          </p:cNvPr>
          <p:cNvSpPr txBox="1">
            <a:spLocks/>
          </p:cNvSpPr>
          <p:nvPr/>
        </p:nvSpPr>
        <p:spPr>
          <a:xfrm>
            <a:off x="348517" y="44624"/>
            <a:ext cx="8687979" cy="137366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 </a:t>
            </a:r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(CSC)</a:t>
            </a:r>
          </a:p>
          <a:p>
            <a:endParaRPr lang="it-IT" sz="13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(10 MeV Linac vs. bremsstrahlung/betatron/</a:t>
            </a:r>
          </a:p>
          <a:p>
            <a:r>
              <a:rPr lang="it-IT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channeling/coherent bremsstrahlung beam)</a:t>
            </a:r>
          </a:p>
          <a:p>
            <a:endParaRPr lang="it-IT" sz="13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energy=10.013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energy=10 MeV,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/E=20%    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X=1533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C38AA7F-3922-D7EF-445D-F2BF8C1B1F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219" y="1834128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0C38AA7F-3922-D7EF-445D-F2BF8C1B1F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219" y="1834128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4DCF3743-DD85-26AE-0DC5-0696F2984A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219" y="368749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4DCF3743-DD85-26AE-0DC5-0696F2984A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219" y="368749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A1E91F23-44EC-0A7B-DDB2-4D363EA2E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0302" y="1699894"/>
          <a:ext cx="3864005" cy="273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A1E91F23-44EC-0A7B-DDB2-4D363EA2E7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30302" y="1699894"/>
                        <a:ext cx="3864005" cy="2732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CBB007-DADC-F163-CA9F-B9E97713D176}"/>
              </a:ext>
            </a:extLst>
          </p:cNvPr>
          <p:cNvSpPr txBox="1"/>
          <p:nvPr/>
        </p:nvSpPr>
        <p:spPr>
          <a:xfrm>
            <a:off x="2149693" y="1988005"/>
            <a:ext cx="12610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  <a:endParaRPr lang="it-IT" sz="1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8F3543-B73E-47D6-E277-FD17636C5A1F}"/>
              </a:ext>
            </a:extLst>
          </p:cNvPr>
          <p:cNvSpPr txBox="1"/>
          <p:nvPr/>
        </p:nvSpPr>
        <p:spPr>
          <a:xfrm>
            <a:off x="3779912" y="1780848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HWHM = 10 keV = 0.1%</a:t>
            </a:r>
            <a:endParaRPr lang="it-IT" sz="1800" dirty="0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09CAB319-07D8-1A2E-C854-F97C1E769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89509" y="367944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09CAB319-07D8-1A2E-C854-F97C1E769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89509" y="367944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B7A2F-2B17-2BA9-6F46-6C6005DCAAA2}"/>
              </a:ext>
            </a:extLst>
          </p:cNvPr>
          <p:cNvSpPr txBox="1"/>
          <p:nvPr/>
        </p:nvSpPr>
        <p:spPr>
          <a:xfrm>
            <a:off x="4842027" y="3985016"/>
            <a:ext cx="1516741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/E=0.155</a:t>
            </a:r>
          </a:p>
          <a:p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FWHM=2.4 MeV</a:t>
            </a:r>
            <a:endParaRPr lang="it-IT" sz="1800" dirty="0"/>
          </a:p>
        </p:txBody>
      </p: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55FE8BEB-76B0-CFD0-C581-A255FE223C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9066" y="1834128"/>
          <a:ext cx="3456287" cy="244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16" name="Oggetto 15">
                        <a:extLst>
                          <a:ext uri="{FF2B5EF4-FFF2-40B4-BE49-F238E27FC236}">
                            <a16:creationId xmlns:a16="http://schemas.microsoft.com/office/drawing/2014/main" id="{55FE8BEB-76B0-CFD0-C581-A255FE223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49066" y="1834128"/>
                        <a:ext cx="3456287" cy="244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2DF83DDF-E855-90BB-23A4-8C42059372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3437" y="3578534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4276800" imgH="3024000" progId="Origin50.Graph">
                  <p:embed/>
                </p:oleObj>
              </mc:Choice>
              <mc:Fallback>
                <p:oleObj name="Graph" r:id="rId12" imgW="4276800" imgH="3024000" progId="Origin50.Graph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2DF83DDF-E855-90BB-23A4-8C4205937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73437" y="3578534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D015AFD-2A11-B21F-3A51-8B50C44A8175}"/>
              </a:ext>
            </a:extLst>
          </p:cNvPr>
          <p:cNvSpPr txBox="1"/>
          <p:nvPr/>
        </p:nvSpPr>
        <p:spPr>
          <a:xfrm>
            <a:off x="348517" y="1475492"/>
            <a:ext cx="8446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Q=1.e-9 C   </a:t>
            </a:r>
            <a:r>
              <a:rPr lang="it-IT" sz="1800" dirty="0" err="1"/>
              <a:t>N_X</a:t>
            </a:r>
            <a:r>
              <a:rPr lang="it-IT" sz="1800" dirty="0"/>
              <a:t>=2.*10</a:t>
            </a:r>
            <a:r>
              <a:rPr lang="it-IT" sz="1800" baseline="30000" dirty="0"/>
              <a:t>8    </a:t>
            </a:r>
            <a:r>
              <a:rPr lang="pt-BR" sz="1800" dirty="0">
                <a:latin typeface="Symbol" pitchFamily="2" charset="2"/>
              </a:rPr>
              <a:t>s</a:t>
            </a:r>
            <a:r>
              <a:rPr lang="pt-BR" sz="1800" baseline="-25000" dirty="0">
                <a:latin typeface="Symbol" pitchFamily="2" charset="2"/>
              </a:rPr>
              <a:t>0</a:t>
            </a:r>
            <a:r>
              <a:rPr lang="pt-BR" sz="1800" dirty="0"/>
              <a:t>=1 </a:t>
            </a:r>
            <a:r>
              <a:rPr lang="pt-BR" sz="1800" dirty="0">
                <a:latin typeface="Symbol" pitchFamily="2" charset="2"/>
              </a:rPr>
              <a:t>m</a:t>
            </a:r>
            <a:r>
              <a:rPr lang="pt-BR" sz="1800" dirty="0"/>
              <a:t>m  rep-rate=200 MHz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731690-546E-E5D2-A451-C6036932A485}"/>
              </a:ext>
            </a:extLst>
          </p:cNvPr>
          <p:cNvSpPr txBox="1"/>
          <p:nvPr/>
        </p:nvSpPr>
        <p:spPr>
          <a:xfrm>
            <a:off x="251520" y="5445224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 err="1"/>
              <a:t>N_el</a:t>
            </a:r>
            <a:r>
              <a:rPr lang="it-IT" sz="1800" dirty="0"/>
              <a:t>=6.*10</a:t>
            </a:r>
            <a:r>
              <a:rPr lang="it-IT" sz="1800" baseline="30000" dirty="0"/>
              <a:t>9</a:t>
            </a:r>
            <a:r>
              <a:rPr lang="it-IT" sz="1800" dirty="0"/>
              <a:t>    </a:t>
            </a:r>
            <a:r>
              <a:rPr lang="it-IT" sz="1800" dirty="0" err="1"/>
              <a:t>N_X</a:t>
            </a:r>
            <a:r>
              <a:rPr lang="it-IT" sz="1800" dirty="0"/>
              <a:t>=2.*10</a:t>
            </a:r>
            <a:r>
              <a:rPr lang="it-IT" sz="1800" baseline="30000" dirty="0"/>
              <a:t>8</a:t>
            </a:r>
            <a:r>
              <a:rPr lang="it-IT" sz="1800" dirty="0"/>
              <a:t>   </a:t>
            </a:r>
            <a:r>
              <a:rPr lang="it-IT" sz="1800" dirty="0">
                <a:latin typeface="Symbol" pitchFamily="2" charset="2"/>
              </a:rPr>
              <a:t>S</a:t>
            </a:r>
            <a:r>
              <a:rPr lang="it-IT" sz="1800" dirty="0"/>
              <a:t>=2.6*10</a:t>
            </a:r>
            <a:r>
              <a:rPr lang="it-IT" sz="1800" baseline="30000" dirty="0"/>
              <a:t>-27</a:t>
            </a:r>
            <a:r>
              <a:rPr lang="it-IT" sz="1800" dirty="0"/>
              <a:t> =2.6 mbarn     N_X’ (s</a:t>
            </a:r>
            <a:r>
              <a:rPr lang="it-IT" sz="1800" baseline="30000" dirty="0"/>
              <a:t>-1</a:t>
            </a:r>
            <a:r>
              <a:rPr lang="it-IT" sz="1800" dirty="0"/>
              <a:t>)=5*10</a:t>
            </a:r>
            <a:r>
              <a:rPr lang="it-IT" sz="1800" baseline="30000" dirty="0"/>
              <a:t>6</a:t>
            </a:r>
            <a:r>
              <a:rPr lang="it-IT" sz="1800" dirty="0"/>
              <a:t>  S=500 s-</a:t>
            </a:r>
            <a:r>
              <a:rPr lang="it-IT" sz="1800" baseline="30000" dirty="0"/>
              <a:t>1</a:t>
            </a:r>
            <a:r>
              <a:rPr lang="it-IT" sz="1800" dirty="0"/>
              <a:t>eV</a:t>
            </a:r>
            <a:r>
              <a:rPr lang="it-IT" sz="1800" baseline="30000" dirty="0"/>
              <a:t>-1</a:t>
            </a:r>
            <a:r>
              <a:rPr lang="it-IT" sz="1800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777E0-5065-C4DC-3C1C-F5EB092967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95DAE-B7C3-1EA5-D6C4-F2E383B8EC1D}"/>
              </a:ext>
            </a:extLst>
          </p:cNvPr>
          <p:cNvSpPr txBox="1"/>
          <p:nvPr/>
        </p:nvSpPr>
        <p:spPr>
          <a:xfrm>
            <a:off x="4874113" y="6409208"/>
            <a:ext cx="4269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Vittoria Petrillo – Compton montecarlo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74EC9-ACB3-E331-DFE4-D7C988A11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3281" y="5877272"/>
            <a:ext cx="2540000" cy="558800"/>
          </a:xfrm>
          <a:prstGeom prst="rect">
            <a:avLst/>
          </a:prstGeom>
        </p:spPr>
      </p:pic>
      <p:pic>
        <p:nvPicPr>
          <p:cNvPr id="22" name="Picture 21" descr="A picture containing clock, watch, gauge&#10;&#10;Description automatically generated">
            <a:extLst>
              <a:ext uri="{FF2B5EF4-FFF2-40B4-BE49-F238E27FC236}">
                <a16:creationId xmlns:a16="http://schemas.microsoft.com/office/drawing/2014/main" id="{F5CE3E17-F881-059A-7DDB-C6BD3D4910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446" y="5919936"/>
            <a:ext cx="3378200" cy="533400"/>
          </a:xfrm>
          <a:prstGeom prst="rect">
            <a:avLst/>
          </a:prstGeom>
        </p:spPr>
      </p:pic>
      <p:sp>
        <p:nvSpPr>
          <p:cNvPr id="6" name="Segnaposto data 6">
            <a:extLst>
              <a:ext uri="{FF2B5EF4-FFF2-40B4-BE49-F238E27FC236}">
                <a16:creationId xmlns:a16="http://schemas.microsoft.com/office/drawing/2014/main" id="{FAE0A7C9-531D-A0A7-3ED2-644ECCADE28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4515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7732CF-81BA-29F4-E5DD-72B2539B7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7" y="2566380"/>
            <a:ext cx="5349952" cy="3780548"/>
          </a:xfrm>
          <a:prstGeom prst="rect">
            <a:avLst/>
          </a:prstGeom>
        </p:spPr>
      </p:pic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80F3312D-6E68-F2EB-662F-3FA5888AF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170" y="77576"/>
            <a:ext cx="5194833" cy="3670932"/>
          </a:xfrm>
          <a:prstGeom prst="rect">
            <a:avLst/>
          </a:prstGeom>
        </p:spPr>
      </p:pic>
      <p:graphicFrame>
        <p:nvGraphicFramePr>
          <p:cNvPr id="2" name="Oggetto 3">
            <a:extLst>
              <a:ext uri="{FF2B5EF4-FFF2-40B4-BE49-F238E27FC236}">
                <a16:creationId xmlns:a16="http://schemas.microsoft.com/office/drawing/2014/main" id="{A8FA7329-2143-82B9-47EF-986E1ADAC4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4248" y="3748507"/>
          <a:ext cx="4334256" cy="306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2" name="Oggetto 3">
                        <a:extLst>
                          <a:ext uri="{FF2B5EF4-FFF2-40B4-BE49-F238E27FC236}">
                            <a16:creationId xmlns:a16="http://schemas.microsoft.com/office/drawing/2014/main" id="{A8FA7329-2143-82B9-47EF-986E1ADAC4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4248" y="3748507"/>
                        <a:ext cx="4334256" cy="3064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ent Up Arrow 6">
            <a:extLst>
              <a:ext uri="{FF2B5EF4-FFF2-40B4-BE49-F238E27FC236}">
                <a16:creationId xmlns:a16="http://schemas.microsoft.com/office/drawing/2014/main" id="{296A6598-F434-1906-5346-0F3483A39AE2}"/>
              </a:ext>
            </a:extLst>
          </p:cNvPr>
          <p:cNvSpPr/>
          <p:nvPr/>
        </p:nvSpPr>
        <p:spPr bwMode="auto">
          <a:xfrm rot="10800000">
            <a:off x="1835696" y="1462861"/>
            <a:ext cx="1834882" cy="1274141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0FF63F41-D36E-D266-36E6-A9E61E2597EB}"/>
              </a:ext>
            </a:extLst>
          </p:cNvPr>
          <p:cNvSpPr/>
          <p:nvPr/>
        </p:nvSpPr>
        <p:spPr bwMode="auto">
          <a:xfrm rot="16200000">
            <a:off x="4610723" y="5037389"/>
            <a:ext cx="699175" cy="261908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EB0B5-F8D7-D160-53E6-2E504AD3329E}"/>
              </a:ext>
            </a:extLst>
          </p:cNvPr>
          <p:cNvSpPr txBox="1"/>
          <p:nvPr/>
        </p:nvSpPr>
        <p:spPr>
          <a:xfrm>
            <a:off x="5811098" y="1638267"/>
            <a:ext cx="2260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</a:t>
            </a:r>
            <a:r>
              <a:rPr lang="en-IT"/>
              <a:t>road bandwidth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F65003-94FE-44EE-DE77-F46BB8855CB5}"/>
              </a:ext>
            </a:extLst>
          </p:cNvPr>
          <p:cNvSpPr txBox="1"/>
          <p:nvPr/>
        </p:nvSpPr>
        <p:spPr>
          <a:xfrm>
            <a:off x="899592" y="184199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spectral      purification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1B2F6E-8F54-425F-AA49-CC48C08E6923}"/>
              </a:ext>
            </a:extLst>
          </p:cNvPr>
          <p:cNvSpPr txBox="1"/>
          <p:nvPr/>
        </p:nvSpPr>
        <p:spPr>
          <a:xfrm>
            <a:off x="4290850" y="6063679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tunability</a:t>
            </a:r>
            <a:endParaRPr lang="en-IT"/>
          </a:p>
        </p:txBody>
      </p:sp>
      <p:sp>
        <p:nvSpPr>
          <p:cNvPr id="4" name="Segnaposto data 6">
            <a:extLst>
              <a:ext uri="{FF2B5EF4-FFF2-40B4-BE49-F238E27FC236}">
                <a16:creationId xmlns:a16="http://schemas.microsoft.com/office/drawing/2014/main" id="{2A716461-C0E7-CD75-881B-830D7CA37C7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57658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76D5B-3F98-D755-5316-A343259F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48" y="262227"/>
            <a:ext cx="7886700" cy="1294565"/>
          </a:xfrm>
        </p:spPr>
        <p:txBody>
          <a:bodyPr>
            <a:normAutofit/>
          </a:bodyPr>
          <a:lstStyle/>
          <a:p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 at moderate recoil</a:t>
            </a:r>
            <a:b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energy=611 </a:t>
            </a:r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energy=335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</a:t>
            </a:r>
            <a:b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Compton (</a:t>
            </a:r>
            <a:r>
              <a:rPr lang="it-IT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</a:t>
            </a:r>
            <a:r>
              <a:rPr lang="it-IT" sz="1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X=3.13</a:t>
            </a:r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03FF37B8-E475-C8AB-4E4C-4B25BB58DF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0000" y="1690272"/>
          <a:ext cx="3466876" cy="245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03FF37B8-E475-C8AB-4E4C-4B25BB58DF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20000" y="1690272"/>
                        <a:ext cx="3466876" cy="245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2ED578E7-6062-99B6-748F-7481BA5BD7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8911" y="1823271"/>
          <a:ext cx="3182581" cy="225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2ED578E7-6062-99B6-748F-7481BA5BD7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8911" y="1823271"/>
                        <a:ext cx="3182581" cy="225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66F9DEB8-F8FA-BD2A-7628-EA30631235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3773" y="3417124"/>
          <a:ext cx="3431005" cy="242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66F9DEB8-F8FA-BD2A-7628-EA3063123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3773" y="3417124"/>
                        <a:ext cx="3431005" cy="2426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FD10497-D7DC-EF83-1D6F-FA347DEEA7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0000" y="3281571"/>
          <a:ext cx="3814395" cy="2697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FD10497-D7DC-EF83-1D6F-FA347DEEA7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20000" y="3281571"/>
                        <a:ext cx="3814395" cy="2697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BC1819AC-A819-FF64-8F94-0B41C86E31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2456" y="1823271"/>
          <a:ext cx="3182580" cy="225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276800" imgH="3024000" progId="Origin50.Graph">
                  <p:embed/>
                </p:oleObj>
              </mc:Choice>
              <mc:Fallback>
                <p:oleObj name="Graph" r:id="rId10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BC1819AC-A819-FF64-8F94-0B41C86E31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456" y="1823271"/>
                        <a:ext cx="3182580" cy="2250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A1A392-6A81-D0B7-F363-B722D46658E6}"/>
              </a:ext>
            </a:extLst>
          </p:cNvPr>
          <p:cNvSpPr txBox="1"/>
          <p:nvPr/>
        </p:nvSpPr>
        <p:spPr>
          <a:xfrm>
            <a:off x="1791053" y="2035423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/E=0.1</a:t>
            </a:r>
            <a:endParaRPr lang="it-IT" sz="1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905185-F97E-A568-4002-48742DADB0AD}"/>
              </a:ext>
            </a:extLst>
          </p:cNvPr>
          <p:cNvSpPr txBox="1"/>
          <p:nvPr/>
        </p:nvSpPr>
        <p:spPr>
          <a:xfrm>
            <a:off x="4973633" y="2069674"/>
            <a:ext cx="153262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/E=0.071</a:t>
            </a:r>
            <a:endParaRPr lang="it-IT" sz="1800" dirty="0"/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A5810FFE-8BBA-E404-E41A-90BB625F4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93" y="3365585"/>
          <a:ext cx="3576777" cy="2529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2" imgW="4276800" imgH="3024000" progId="Origin50.Graph">
                  <p:embed/>
                </p:oleObj>
              </mc:Choice>
              <mc:Fallback>
                <p:oleObj name="Graph" r:id="rId12" imgW="4276800" imgH="3024000" progId="Origin50.Graph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A5810FFE-8BBA-E404-E41A-90BB625F4F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693" y="3365585"/>
                        <a:ext cx="3576777" cy="2529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041A18-9733-0F53-6A4A-9EEC8EF2C48B}"/>
              </a:ext>
            </a:extLst>
          </p:cNvPr>
          <p:cNvSpPr txBox="1"/>
          <p:nvPr/>
        </p:nvSpPr>
        <p:spPr>
          <a:xfrm>
            <a:off x="1653675" y="4003293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</a:t>
            </a:r>
            <a:endParaRPr lang="it-IT" sz="18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096C0EE-8022-1B19-5AA8-92465284F1AF}"/>
              </a:ext>
            </a:extLst>
          </p:cNvPr>
          <p:cNvSpPr txBox="1"/>
          <p:nvPr/>
        </p:nvSpPr>
        <p:spPr>
          <a:xfrm>
            <a:off x="5386907" y="3992189"/>
            <a:ext cx="11907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/E=0.023</a:t>
            </a:r>
            <a:endParaRPr lang="it-IT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92A42-86ED-0145-AA85-312725F4A373}"/>
              </a:ext>
            </a:extLst>
          </p:cNvPr>
          <p:cNvSpPr txBox="1"/>
          <p:nvPr/>
        </p:nvSpPr>
        <p:spPr>
          <a:xfrm>
            <a:off x="212456" y="5733256"/>
            <a:ext cx="8680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FF0000"/>
                </a:solidFill>
                <a:latin typeface="Times" charset="0"/>
                <a:ea typeface="ＭＳ Ｐゴシック" charset="0"/>
              </a:rPr>
              <a:t>SCS and large recoil factors are both needed to mono-chromatize broad band incident photon beams </a:t>
            </a:r>
            <a:endParaRPr lang="en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C1C6C-C178-B4A7-1E90-BC9AA620CC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2" name="Segnaposto data 6">
            <a:extLst>
              <a:ext uri="{FF2B5EF4-FFF2-40B4-BE49-F238E27FC236}">
                <a16:creationId xmlns:a16="http://schemas.microsoft.com/office/drawing/2014/main" id="{F257EB49-0E42-FC15-F35A-B504611FC5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85142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88FBCFA1-4C39-C83F-87E9-D33FF4740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56" y="836712"/>
            <a:ext cx="7500083" cy="5544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F7688-5E69-36FA-78D2-D3125B02B3CA}"/>
              </a:ext>
            </a:extLst>
          </p:cNvPr>
          <p:cNvSpPr txBox="1"/>
          <p:nvPr/>
        </p:nvSpPr>
        <p:spPr>
          <a:xfrm>
            <a:off x="1662681" y="188640"/>
            <a:ext cx="6639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BriXSinO’s ICS source – Illya Drebot with CAIN – </a:t>
            </a:r>
          </a:p>
          <a:p>
            <a:pPr algn="ctr"/>
            <a:r>
              <a:rPr lang="en-IT"/>
              <a:t>ICS Moustache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FF06243-FAC7-FDDE-8FAD-B61796898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6309320"/>
            <a:ext cx="4214598" cy="47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</a:rPr>
              <a:t>BriXSinO T.D.R.  @ </a:t>
            </a:r>
            <a:r>
              <a:rPr lang="en-US" sz="2000" b="1">
                <a:solidFill>
                  <a:srgbClr val="0000FF"/>
                </a:solidFill>
                <a:hlinkClick r:id="rId5"/>
              </a:rPr>
              <a:t>www.marix.eu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76EC62C2-36F1-8BF2-3D49-EC1AF041DC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06857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A0280826-1DC6-8627-5610-03FD6D423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050324"/>
              </p:ext>
            </p:extLst>
          </p:nvPr>
        </p:nvGraphicFramePr>
        <p:xfrm>
          <a:off x="683568" y="1662954"/>
          <a:ext cx="3963304" cy="280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A0280826-1DC6-8627-5610-03FD6D4233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3568" y="1662954"/>
                        <a:ext cx="3963304" cy="280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F8AB20-FCEA-2207-9938-4AB2097F7341}"/>
              </a:ext>
            </a:extLst>
          </p:cNvPr>
          <p:cNvSpPr txBox="1">
            <a:spLocks/>
          </p:cNvSpPr>
          <p:nvPr/>
        </p:nvSpPr>
        <p:spPr>
          <a:xfrm>
            <a:off x="212456" y="698061"/>
            <a:ext cx="843624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energy=20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energy=20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/E=0.0001</a:t>
            </a:r>
            <a:b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moderate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X=6.12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FB81BBA5-D851-B8AC-8687-F16CD5364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307512"/>
              </p:ext>
            </p:extLst>
          </p:nvPr>
        </p:nvGraphicFramePr>
        <p:xfrm>
          <a:off x="3995787" y="1906042"/>
          <a:ext cx="3494674" cy="2471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FB81BBA5-D851-B8AC-8687-F16CD53643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787" y="1906042"/>
                        <a:ext cx="3494674" cy="2471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F36CCAB0-A8AA-9FDA-7A5F-24EBD488A5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031856"/>
              </p:ext>
            </p:extLst>
          </p:nvPr>
        </p:nvGraphicFramePr>
        <p:xfrm>
          <a:off x="4788024" y="3919304"/>
          <a:ext cx="3685393" cy="260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F36CCAB0-A8AA-9FDA-7A5F-24EBD488A5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88024" y="3919304"/>
                        <a:ext cx="3685393" cy="2606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10C2375-457B-917D-91A0-4889CBF067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093451"/>
              </p:ext>
            </p:extLst>
          </p:nvPr>
        </p:nvGraphicFramePr>
        <p:xfrm>
          <a:off x="727948" y="3866801"/>
          <a:ext cx="3963304" cy="280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10C2375-457B-917D-91A0-4889CBF067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7948" y="3866801"/>
                        <a:ext cx="3963304" cy="28025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31EC652-D6A0-F493-8FAD-46C94451E92B}"/>
              </a:ext>
            </a:extLst>
          </p:cNvPr>
          <p:cNvSpPr txBox="1"/>
          <p:nvPr/>
        </p:nvSpPr>
        <p:spPr>
          <a:xfrm>
            <a:off x="2555776" y="299739"/>
            <a:ext cx="4464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FEL beam vs. compact Linac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CB8F2-97B4-A856-D538-415D2BA80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1B734A-F867-3AFD-179C-EE3651B9F4FC}"/>
              </a:ext>
            </a:extLst>
          </p:cNvPr>
          <p:cNvSpPr txBox="1"/>
          <p:nvPr/>
        </p:nvSpPr>
        <p:spPr>
          <a:xfrm>
            <a:off x="545463" y="6230919"/>
            <a:ext cx="8275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8</a:t>
            </a:r>
            <a:r>
              <a:rPr lang="en-IT"/>
              <a:t> photons/s at 17 MeV with 50 keV bdw: S 2000  s</a:t>
            </a:r>
            <a:r>
              <a:rPr lang="en-IT" baseline="30000"/>
              <a:t>-1</a:t>
            </a:r>
            <a:r>
              <a:rPr lang="en-IT"/>
              <a:t>eV</a:t>
            </a:r>
            <a:r>
              <a:rPr lang="en-IT" baseline="30000"/>
              <a:t>-1</a:t>
            </a:r>
            <a:r>
              <a:rPr lang="en-IT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64033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9CFAA1DA-3E5A-D9C4-E212-9788BA1C16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1" y="1472791"/>
          <a:ext cx="3828024" cy="270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9CFAA1DA-3E5A-D9C4-E212-9788BA1C16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5301" y="1472791"/>
                        <a:ext cx="3828024" cy="270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565FDD05-B7E2-C44E-2648-8E8C5D8E7C5D}"/>
              </a:ext>
            </a:extLst>
          </p:cNvPr>
          <p:cNvSpPr txBox="1">
            <a:spLocks/>
          </p:cNvSpPr>
          <p:nvPr/>
        </p:nvSpPr>
        <p:spPr>
          <a:xfrm>
            <a:off x="391293" y="815702"/>
            <a:ext cx="8436244" cy="73725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energy=20 MeV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energy=100 </a:t>
            </a:r>
            <a:r>
              <a:rPr lang="it-IT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it-IT" sz="180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/E=0.001    </a:t>
            </a:r>
            <a:r>
              <a:rPr lang="it-IT" sz="1800" b="1" dirty="0" err="1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sz="18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X=30.63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FC49E28B-3D7D-90F7-1A04-F158A5BE5C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3096" y="1472791"/>
          <a:ext cx="3828024" cy="270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FC49E28B-3D7D-90F7-1A04-F158A5BE5C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3096" y="1472791"/>
                        <a:ext cx="3828024" cy="270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26620D2C-EEAB-5CB5-83C1-926532DB9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608726"/>
              </p:ext>
            </p:extLst>
          </p:nvPr>
        </p:nvGraphicFramePr>
        <p:xfrm>
          <a:off x="403382" y="3782025"/>
          <a:ext cx="3981361" cy="281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26620D2C-EEAB-5CB5-83C1-926532DB9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382" y="3782025"/>
                        <a:ext cx="3981361" cy="2815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C8B88B7-4B5C-5399-830C-8ACC4E11A2C0}"/>
              </a:ext>
            </a:extLst>
          </p:cNvPr>
          <p:cNvSpPr txBox="1"/>
          <p:nvPr/>
        </p:nvSpPr>
        <p:spPr>
          <a:xfrm>
            <a:off x="1364584" y="260648"/>
            <a:ext cx="7599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X-ray beam from Light Source vs. compact Linac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1794B8-0E53-8AD3-CD7F-0D880F451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969" y="3717032"/>
            <a:ext cx="3096344" cy="2199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1DBF1-1BD5-019C-DB7A-8FE85FF42EEB}"/>
              </a:ext>
            </a:extLst>
          </p:cNvPr>
          <p:cNvSpPr txBox="1"/>
          <p:nvPr/>
        </p:nvSpPr>
        <p:spPr>
          <a:xfrm>
            <a:off x="1165711" y="6021288"/>
            <a:ext cx="611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7</a:t>
            </a:r>
            <a:r>
              <a:rPr lang="en-IT"/>
              <a:t> photons/s at 17 MeV with 50 keV bdw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F25CD-F138-9891-14B1-2B377C1C9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3" name="Segnaposto data 6">
            <a:extLst>
              <a:ext uri="{FF2B5EF4-FFF2-40B4-BE49-F238E27FC236}">
                <a16:creationId xmlns:a16="http://schemas.microsoft.com/office/drawing/2014/main" id="{1888B6E7-0A17-F065-3519-A0F4F401CBA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1868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6" name="Picture 5" descr="A graph of a graph showing a number of energy&#10;&#10;Description automatically generated">
            <a:extLst>
              <a:ext uri="{FF2B5EF4-FFF2-40B4-BE49-F238E27FC236}">
                <a16:creationId xmlns:a16="http://schemas.microsoft.com/office/drawing/2014/main" id="{3C437E6F-6643-38D7-1A4C-499EA2449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011336"/>
            <a:ext cx="6682184" cy="4097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8EB5C-6246-F5F3-AEE3-46A7086B3A52}"/>
              </a:ext>
            </a:extLst>
          </p:cNvPr>
          <p:cNvSpPr txBox="1"/>
          <p:nvPr/>
        </p:nvSpPr>
        <p:spPr>
          <a:xfrm>
            <a:off x="1763688" y="510989"/>
            <a:ext cx="68691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Turning a radio-active Cobalt-60 fixed energy</a:t>
            </a:r>
          </a:p>
          <a:p>
            <a:pPr algn="ctr"/>
            <a:r>
              <a:rPr lang="en-IT"/>
              <a:t>gamma-ray source into a tunable sorce of gamma-rays</a:t>
            </a:r>
          </a:p>
        </p:txBody>
      </p:sp>
    </p:spTree>
    <p:extLst>
      <p:ext uri="{BB962C8B-B14F-4D97-AF65-F5344CB8AC3E}">
        <p14:creationId xmlns:p14="http://schemas.microsoft.com/office/powerpoint/2010/main" val="202015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 and energy&#10;&#10;Description automatically generated">
            <a:extLst>
              <a:ext uri="{FF2B5EF4-FFF2-40B4-BE49-F238E27FC236}">
                <a16:creationId xmlns:a16="http://schemas.microsoft.com/office/drawing/2014/main" id="{C93BE3EF-5EA1-2B2C-3C3B-6D015AC7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08" y="478532"/>
            <a:ext cx="7772400" cy="323850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graph of energy and pharmacology&#10;&#10;Description automatically generated">
            <a:extLst>
              <a:ext uri="{FF2B5EF4-FFF2-40B4-BE49-F238E27FC236}">
                <a16:creationId xmlns:a16="http://schemas.microsoft.com/office/drawing/2014/main" id="{DAE12EE7-A961-E9F0-93C6-89C7BD778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573016"/>
            <a:ext cx="7772400" cy="3238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550F8-509B-D420-690A-2E2C9A75C8F3}"/>
              </a:ext>
            </a:extLst>
          </p:cNvPr>
          <p:cNvSpPr txBox="1"/>
          <p:nvPr/>
        </p:nvSpPr>
        <p:spPr>
          <a:xfrm>
            <a:off x="1907704" y="116632"/>
            <a:ext cx="611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2 spectral lines merged into a single tunable line</a:t>
            </a:r>
          </a:p>
        </p:txBody>
      </p:sp>
    </p:spTree>
    <p:extLst>
      <p:ext uri="{BB962C8B-B14F-4D97-AF65-F5344CB8AC3E}">
        <p14:creationId xmlns:p14="http://schemas.microsoft.com/office/powerpoint/2010/main" val="187709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E86E8858-9AB7-BA34-7ACE-128B52B6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748" y="548680"/>
            <a:ext cx="6876692" cy="58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D472D9-402F-91DF-F8D5-1193CE9B8954}"/>
              </a:ext>
            </a:extLst>
          </p:cNvPr>
          <p:cNvSpPr txBox="1"/>
          <p:nvPr/>
        </p:nvSpPr>
        <p:spPr>
          <a:xfrm>
            <a:off x="226466" y="1582660"/>
            <a:ext cx="86910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If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 S.C.S. will be the base of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Next Generation hard-X-Ray and gamma-rays,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we are not yet able to say, 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b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ut chances are quite promising.</a:t>
            </a:r>
          </a:p>
          <a:p>
            <a:pPr algn="ctr"/>
            <a:endParaRPr lang="en-GB" b="0" i="0" u="none" strike="noStrike">
              <a:solidFill>
                <a:srgbClr val="000000"/>
              </a:solidFill>
              <a:effectLst/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If S.C.S. will play a role in plasma heating,</a:t>
            </a:r>
          </a:p>
          <a:p>
            <a:pPr algn="ctr"/>
            <a:r>
              <a:rPr lang="en-GB">
                <a:solidFill>
                  <a:srgbClr val="000000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s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oon we’ll be able to say.</a:t>
            </a:r>
          </a:p>
          <a:p>
            <a:pPr algn="ctr"/>
            <a:endParaRPr lang="en-GB">
              <a:solidFill>
                <a:srgbClr val="000000"/>
              </a:solidFill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Within Astro-physics context more studies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must be pursued to check about</a:t>
            </a:r>
          </a:p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Ayuthaya" pitchFamily="2" charset="-34"/>
                <a:ea typeface="Ayuthaya" pitchFamily="2" charset="-34"/>
                <a:cs typeface="Ayuthaya" pitchFamily="2" charset="-34"/>
              </a:rPr>
              <a:t>Compton Catastrophe and related topics.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4AA76-EE9C-CAD3-CE7F-044D2002E701}"/>
              </a:ext>
            </a:extLst>
          </p:cNvPr>
          <p:cNvSpPr txBox="1"/>
          <p:nvPr/>
        </p:nvSpPr>
        <p:spPr>
          <a:xfrm>
            <a:off x="3224514" y="528551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b="1">
                <a:solidFill>
                  <a:srgbClr val="00B050"/>
                </a:solidFill>
                <a:latin typeface="Bradley Hand" pitchFamily="2" charset="77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96368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B490A-0D9F-A648-B374-B560945E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130"/>
            <a:ext cx="9144000" cy="5928246"/>
          </a:xfrm>
          <a:prstGeom prst="rect">
            <a:avLst/>
          </a:prstGeom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423F94D1-60C5-6442-8FA0-12B26D7ACB74}"/>
              </a:ext>
            </a:extLst>
          </p:cNvPr>
          <p:cNvSpPr/>
          <p:nvPr/>
        </p:nvSpPr>
        <p:spPr>
          <a:xfrm>
            <a:off x="107504" y="116632"/>
            <a:ext cx="892899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Inverse Compton Sources rivaling/overcoming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 Synchrotron Light Sources at photon energies above 80-100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61D8-7925-E143-A459-D5911A3104A3}"/>
              </a:ext>
            </a:extLst>
          </p:cNvPr>
          <p:cNvSpPr txBox="1"/>
          <p:nvPr/>
        </p:nvSpPr>
        <p:spPr>
          <a:xfrm>
            <a:off x="127530" y="6381328"/>
            <a:ext cx="8440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/>
              <a:t>I.C.S.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2B796-A65F-FD4E-ACD9-12FDE6F484A0}"/>
              </a:ext>
            </a:extLst>
          </p:cNvPr>
          <p:cNvSpPr txBox="1"/>
          <p:nvPr/>
        </p:nvSpPr>
        <p:spPr>
          <a:xfrm>
            <a:off x="5652120" y="2946430"/>
            <a:ext cx="69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C1979-46F7-C04C-A743-6C014C39B5CC}"/>
              </a:ext>
            </a:extLst>
          </p:cNvPr>
          <p:cNvSpPr/>
          <p:nvPr/>
        </p:nvSpPr>
        <p:spPr bwMode="auto">
          <a:xfrm rot="20291464">
            <a:off x="7472637" y="1786063"/>
            <a:ext cx="1671482" cy="257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862D5-5BD4-144E-A686-1DD6C92A416B}"/>
              </a:ext>
            </a:extLst>
          </p:cNvPr>
          <p:cNvSpPr txBox="1"/>
          <p:nvPr/>
        </p:nvSpPr>
        <p:spPr>
          <a:xfrm rot="20253610">
            <a:off x="7617009" y="17217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ELI-NP-GBS</a:t>
            </a:r>
          </a:p>
        </p:txBody>
      </p:sp>
    </p:spTree>
    <p:extLst>
      <p:ext uri="{BB962C8B-B14F-4D97-AF65-F5344CB8AC3E}">
        <p14:creationId xmlns:p14="http://schemas.microsoft.com/office/powerpoint/2010/main" val="2297996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8064896" cy="1008112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Sources, Overview, Theory, Main Technological Challenges </a:t>
            </a:r>
            <a:r>
              <a:rPr lang="mr-IN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 Photonic Colliders</a:t>
            </a:r>
            <a:endParaRPr lang="en-US" sz="2800" b="1" i="1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79512" y="1628800"/>
            <a:ext cx="88392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New Generation of </a:t>
            </a:r>
            <a:r>
              <a:rPr lang="en-US" b="1" i="1">
                <a:solidFill>
                  <a:srgbClr val="008000"/>
                </a:solidFill>
              </a:rPr>
              <a:t>X/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 ray beams via electron-photon beam collisions for advanced applications in medicine/biology-material science/cultural heritage/national security </a:t>
            </a:r>
            <a:r>
              <a:rPr lang="en-US" b="1" i="1">
                <a:solidFill>
                  <a:srgbClr val="008000"/>
                </a:solidFill>
              </a:rPr>
              <a:t>and</a:t>
            </a:r>
            <a:r>
              <a:rPr lang="en-US" b="1">
                <a:solidFill>
                  <a:srgbClr val="008000"/>
                </a:solidFill>
              </a:rPr>
              <a:t> fundamental research in nuclear physics and high energy physics (</a:t>
            </a:r>
            <a:r>
              <a:rPr lang="en-US" b="1" i="1">
                <a:solidFill>
                  <a:srgbClr val="008000"/>
                </a:solidFill>
              </a:rPr>
              <a:t>e-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, 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-</a:t>
            </a:r>
            <a:r>
              <a:rPr lang="en-US" b="1" i="1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8000"/>
                </a:solidFill>
              </a:rPr>
              <a:t> colliders, pol. </a:t>
            </a:r>
            <a:r>
              <a:rPr lang="en-US" b="1" i="1">
                <a:solidFill>
                  <a:srgbClr val="008000"/>
                </a:solidFill>
              </a:rPr>
              <a:t>e</a:t>
            </a:r>
            <a:r>
              <a:rPr lang="en-US" b="1" i="1" baseline="30000">
                <a:solidFill>
                  <a:srgbClr val="008000"/>
                </a:solidFill>
              </a:rPr>
              <a:t>+</a:t>
            </a:r>
            <a:r>
              <a:rPr lang="en-US" b="1">
                <a:solidFill>
                  <a:srgbClr val="008000"/>
                </a:solidFill>
              </a:rPr>
              <a:t> beams, hadron. physics, etc)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Inverse Compton Sources (ICS) are e</a:t>
            </a:r>
            <a:r>
              <a:rPr lang="en-US" b="1" baseline="30000"/>
              <a:t>-</a:t>
            </a:r>
            <a:r>
              <a:rPr lang="en-US" b="1"/>
              <a:t>/photon colliders aimed at producing secondary beams of photons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Several Test-Facilities world-wide: after a decade of machine test&amp;development we are entering the era of User Facilities in </a:t>
            </a:r>
            <a:r>
              <a:rPr lang="en-US" b="1" i="1">
                <a:solidFill>
                  <a:srgbClr val="0000FF"/>
                </a:solidFill>
              </a:rPr>
              <a:t>X</a:t>
            </a:r>
            <a:r>
              <a:rPr lang="en-US" b="1">
                <a:solidFill>
                  <a:srgbClr val="0000FF"/>
                </a:solidFill>
              </a:rPr>
              <a:t>-ray imaging and </a:t>
            </a:r>
            <a:r>
              <a:rPr lang="en-US" b="1" i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b="1">
                <a:solidFill>
                  <a:srgbClr val="0000FF"/>
                </a:solidFill>
              </a:rPr>
              <a:t>-ray Nuclear Physics and Photonics</a:t>
            </a:r>
          </a:p>
        </p:txBody>
      </p:sp>
    </p:spTree>
    <p:extLst>
      <p:ext uri="{BB962C8B-B14F-4D97-AF65-F5344CB8AC3E}">
        <p14:creationId xmlns:p14="http://schemas.microsoft.com/office/powerpoint/2010/main" val="28785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02577" y="116632"/>
            <a:ext cx="7905927" cy="1584175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Everything about Symmetric Compton Scattering is reported in this paper,  that is in publication on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Fundamentals of Plasma Physics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4D196B22-E7EE-99B5-21F2-3D23020AD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80" y="1916832"/>
            <a:ext cx="8615028" cy="4417259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E234DE1-9D71-BA0B-9E2B-CAEA629337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51522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152400" y="1700808"/>
            <a:ext cx="88392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  <a:cs typeface="Symbol" charset="0"/>
              </a:rPr>
              <a:t>Need of 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high peak brightness/high average current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electron beams (cmp. FEL</a:t>
            </a:r>
            <a:r>
              <a:rPr lang="ja-JP" altLang="en-US" b="1">
                <a:solidFill>
                  <a:srgbClr val="0000FF"/>
                </a:solidFill>
                <a:cs typeface="Symbol" charset="0"/>
              </a:rPr>
              <a:t>’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s drivers) 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fsec-class 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synchronized and </a:t>
            </a:r>
            <a:r>
              <a:rPr lang="en-US" altLang="ja-JP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m-</a:t>
            </a:r>
            <a:r>
              <a:rPr lang="en-US" altLang="ja-JP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rad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-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scale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 aligned to </a:t>
            </a:r>
            <a:r>
              <a:rPr lang="en-US" altLang="ja-JP" b="1" i="1">
                <a:solidFill>
                  <a:srgbClr val="0000FF"/>
                </a:solidFill>
                <a:cs typeface="Symbol" charset="0"/>
              </a:rPr>
              <a:t>high peak/average power</a:t>
            </a:r>
            <a:r>
              <a:rPr lang="en-US" altLang="ja-JP" b="1">
                <a:solidFill>
                  <a:srgbClr val="0000FF"/>
                </a:solidFill>
                <a:cs typeface="Symbol" charset="0"/>
              </a:rPr>
              <a:t> laser beams</a:t>
            </a:r>
            <a:endParaRPr lang="en-US" altLang="ja-JP" i="1">
              <a:solidFill>
                <a:srgbClr val="FF0000"/>
              </a:solidFill>
              <a:cs typeface="Symbol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cs typeface="Symbol" charset="0"/>
              </a:rPr>
              <a:t>Main goal for Nuclear Physics and Nuclear Photonics: 	</a:t>
            </a:r>
            <a:r>
              <a:rPr lang="en-US" b="1" i="1">
                <a:cs typeface="Symbol" charset="0"/>
              </a:rPr>
              <a:t>Spectral Densities</a:t>
            </a:r>
            <a:r>
              <a:rPr lang="en-US" b="1">
                <a:cs typeface="Symbol" charset="0"/>
              </a:rPr>
              <a:t> &gt; 10</a:t>
            </a:r>
            <a:r>
              <a:rPr lang="en-US" b="1" baseline="30000">
                <a:cs typeface="Symbol" charset="0"/>
              </a:rPr>
              <a:t>4</a:t>
            </a:r>
            <a:r>
              <a:rPr lang="en-US" b="1">
                <a:cs typeface="Symbol" charset="0"/>
              </a:rPr>
              <a:t> </a:t>
            </a:r>
            <a:r>
              <a:rPr lang="en-US" b="1" i="1">
                <a:cs typeface="Symbol" charset="0"/>
              </a:rPr>
              <a:t>N</a:t>
            </a:r>
            <a:r>
              <a:rPr lang="en-US" b="1" i="1" baseline="-25000">
                <a:cs typeface="Symbol" charset="0"/>
              </a:rPr>
              <a:t>ph</a:t>
            </a:r>
            <a:r>
              <a:rPr lang="en-US" b="1" i="1">
                <a:cs typeface="Symbol" charset="0"/>
              </a:rPr>
              <a:t>/(s</a:t>
            </a:r>
            <a:r>
              <a:rPr lang="en-US" b="1" i="1" baseline="30000">
                <a:cs typeface="Symbol" charset="0"/>
              </a:rPr>
              <a:t>.</a:t>
            </a:r>
            <a:r>
              <a:rPr lang="en-US" b="1" i="1">
                <a:cs typeface="Symbol" charset="0"/>
              </a:rPr>
              <a:t>eV)</a:t>
            </a:r>
            <a:r>
              <a:rPr lang="en-US" b="1">
                <a:cs typeface="Symbol" charset="0"/>
              </a:rPr>
              <a:t>					photon energy range 1-20 MeV, </a:t>
            </a:r>
            <a:r>
              <a:rPr lang="en-US" b="1" i="1">
                <a:cs typeface="Symbol" charset="0"/>
              </a:rPr>
              <a:t>bandwidths</a:t>
            </a:r>
            <a:r>
              <a:rPr lang="en-US" b="1">
                <a:cs typeface="Symbol" charset="0"/>
              </a:rPr>
              <a:t> 10</a:t>
            </a:r>
            <a:r>
              <a:rPr lang="en-US" b="1" baseline="30000">
                <a:cs typeface="Symbol" charset="0"/>
              </a:rPr>
              <a:t>-3</a:t>
            </a:r>
            <a:r>
              <a:rPr lang="en-US" b="1">
                <a:cs typeface="Symbol" charset="0"/>
              </a:rPr>
              <a:t> class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  <a:cs typeface="Symbol" charset="0"/>
              </a:rPr>
              <a:t>Main goal for Medical Applications with </a:t>
            </a:r>
            <a:r>
              <a:rPr lang="en-US" b="1" i="1">
                <a:solidFill>
                  <a:srgbClr val="008000"/>
                </a:solidFill>
                <a:cs typeface="Symbol" charset="0"/>
              </a:rPr>
              <a:t>X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-rays: tunability in the 20-120 keV range, good mono-chromaticity (1-10 %), high flux (10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11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min., 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12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for radio-imaging, 10</a:t>
            </a:r>
            <a:r>
              <a:rPr lang="en-US" b="1" baseline="30000">
                <a:solidFill>
                  <a:srgbClr val="008000"/>
                </a:solidFill>
                <a:cs typeface="Symbol" charset="0"/>
              </a:rPr>
              <a:t>13</a:t>
            </a:r>
            <a:r>
              <a:rPr lang="en-US" b="1">
                <a:solidFill>
                  <a:srgbClr val="008000"/>
                </a:solidFill>
                <a:cs typeface="Symbol" charset="0"/>
              </a:rPr>
              <a:t> for radio-therapy)</a:t>
            </a:r>
          </a:p>
        </p:txBody>
      </p:sp>
      <p:sp>
        <p:nvSpPr>
          <p:cNvPr id="20482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0483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048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43608" y="446358"/>
            <a:ext cx="7488832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Challenges of </a:t>
            </a:r>
            <a:r>
              <a:rPr lang="en-US" b="1" i="1">
                <a:solidFill>
                  <a:srgbClr val="FF0000"/>
                </a:solidFill>
              </a:rPr>
              <a:t>electron-(optical)photon colliders</a:t>
            </a:r>
            <a:r>
              <a:rPr lang="en-US" b="1">
                <a:solidFill>
                  <a:srgbClr val="FF0000"/>
                </a:solidFill>
              </a:rPr>
              <a:t> as </a:t>
            </a:r>
            <a:r>
              <a:rPr lang="en-US" b="1" i="1">
                <a:solidFill>
                  <a:srgbClr val="FF0000"/>
                </a:solidFill>
              </a:rPr>
              <a:t>X/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 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 beam Sources using Compton back-scattering</a:t>
            </a:r>
          </a:p>
        </p:txBody>
      </p:sp>
    </p:spTree>
    <p:extLst>
      <p:ext uri="{BB962C8B-B14F-4D97-AF65-F5344CB8AC3E}">
        <p14:creationId xmlns:p14="http://schemas.microsoft.com/office/powerpoint/2010/main" val="207478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152400" y="1629395"/>
            <a:ext cx="8839200" cy="35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Main goal for </a:t>
            </a:r>
            <a:r>
              <a:rPr lang="en-US" b="1" i="1">
                <a:solidFill>
                  <a:srgbClr val="0000FF"/>
                </a:solidFill>
              </a:rPr>
              <a:t>MeV-class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g - g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  and   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TeV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g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- nucleon colliders:	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Peak Brilliance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&gt; 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21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 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N</a:t>
            </a:r>
            <a:r>
              <a:rPr lang="en-US" sz="2000" b="1" i="1" baseline="-25000">
                <a:solidFill>
                  <a:srgbClr val="0000FF"/>
                </a:solidFill>
                <a:cs typeface="Symbol" charset="0"/>
              </a:rPr>
              <a:t>ph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/(s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mm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2.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mrad</a:t>
            </a:r>
            <a:r>
              <a:rPr lang="en-US" sz="2000" b="1" i="1" baseline="30000">
                <a:solidFill>
                  <a:srgbClr val="0000FF"/>
                </a:solidFill>
                <a:cs typeface="Symbol" charset="0"/>
              </a:rPr>
              <a:t>2.</a:t>
            </a:r>
            <a:r>
              <a:rPr lang="en-US" sz="2000" b="1" i="1">
                <a:solidFill>
                  <a:srgbClr val="0000FF"/>
                </a:solidFill>
                <a:cs typeface="Symbol" charset="0"/>
              </a:rPr>
              <a:t>0.1%)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  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9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&lt;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N</a:t>
            </a:r>
            <a:r>
              <a:rPr lang="en-US" b="1" i="1" baseline="-25000">
                <a:solidFill>
                  <a:srgbClr val="0000FF"/>
                </a:solidFill>
                <a:cs typeface="Symbol" charset="0"/>
              </a:rPr>
              <a:t>ph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&lt;10</a:t>
            </a:r>
            <a:r>
              <a:rPr lang="en-US" b="1" baseline="30000">
                <a:solidFill>
                  <a:srgbClr val="0000FF"/>
                </a:solidFill>
                <a:cs typeface="Symbol" charset="0"/>
              </a:rPr>
              <a:t>13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		Source spot size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m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-scale (low diffraction, few </a:t>
            </a:r>
            <a:r>
              <a:rPr lang="en-US" b="1" i="1">
                <a:solidFill>
                  <a:srgbClr val="0000FF"/>
                </a:solidFill>
                <a:latin typeface="Symbol" charset="0"/>
                <a:cs typeface="Symbol" charset="0"/>
              </a:rPr>
              <a:t>m</a:t>
            </a:r>
            <a:r>
              <a:rPr lang="en-US" b="1" i="1">
                <a:solidFill>
                  <a:srgbClr val="0000FF"/>
                </a:solidFill>
                <a:cs typeface="Symbol" charset="0"/>
              </a:rPr>
              <a:t>rad</a:t>
            </a:r>
            <a:r>
              <a:rPr lang="en-US" b="1">
                <a:solidFill>
                  <a:srgbClr val="0000FF"/>
                </a:solidFill>
                <a:cs typeface="Symbol" charset="0"/>
              </a:rPr>
              <a:t>)	Tunability, Mono-chromaticity, Polarization (H,V,C)</a:t>
            </a:r>
            <a:endParaRPr lang="en-US" b="1">
              <a:solidFill>
                <a:srgbClr val="FF0000"/>
              </a:solidFill>
              <a:cs typeface="Symbol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FF0000"/>
                </a:solidFill>
                <a:cs typeface="Symbol" charset="0"/>
              </a:rPr>
              <a:t>Photon-Photon scattering (+ Breit-Wheeler: pair creation in vacuum) is becoming feasible with this new generation 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-beams: a 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-</a:t>
            </a:r>
            <a:r>
              <a:rPr lang="en-US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US" b="1">
                <a:solidFill>
                  <a:srgbClr val="FF0000"/>
                </a:solidFill>
                <a:cs typeface="Symbol" charset="0"/>
              </a:rPr>
              <a:t> low energy collider</a:t>
            </a:r>
            <a:endParaRPr lang="en-US">
              <a:solidFill>
                <a:srgbClr val="FF0000"/>
              </a:solidFill>
              <a:cs typeface="Symbol" charset="0"/>
            </a:endParaRPr>
          </a:p>
        </p:txBody>
      </p:sp>
      <p:sp>
        <p:nvSpPr>
          <p:cNvPr id="22530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22531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2532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26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381000"/>
            <a:ext cx="7620000" cy="1066800"/>
          </a:xfrm>
        </p:spPr>
        <p:txBody>
          <a:bodyPr/>
          <a:lstStyle/>
          <a:p>
            <a:pPr eaLnBrk="1" hangingPunct="1"/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4000" i="1" baseline="30000">
                <a:latin typeface="Tahoma" charset="0"/>
                <a:ea typeface="ＭＳ Ｐゴシック" charset="0"/>
                <a:cs typeface="ＭＳ Ｐゴシック" charset="0"/>
              </a:rPr>
              <a:t>rd</a:t>
            </a:r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-4</a:t>
            </a:r>
            <a:r>
              <a:rPr lang="en-US" sz="4000" i="1" baseline="30000">
                <a:latin typeface="Tahoma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4000" i="1">
                <a:latin typeface="Tahoma" charset="0"/>
                <a:ea typeface="ＭＳ Ｐゴシック" charset="0"/>
                <a:cs typeface="ＭＳ Ｐゴシック" charset="0"/>
              </a:rPr>
              <a:t> Generation Light Sources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00808"/>
            <a:ext cx="9144000" cy="4752528"/>
          </a:xfrm>
        </p:spPr>
        <p:txBody>
          <a:bodyPr/>
          <a:lstStyle/>
          <a:p>
            <a:pPr eaLnBrk="1" hangingPunct="1"/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Synchrotron light sources: &lt; 50 keV, &gt; 50 ps (100 m, 300 M$)	</a:t>
            </a:r>
          </a:p>
          <a:p>
            <a:pPr eaLnBrk="1" hangingPunct="1"/>
            <a:r>
              <a:rPr lang="en-US" sz="2400">
                <a:latin typeface="Tahoma" charset="0"/>
                <a:ea typeface="ＭＳ Ｐゴシック" charset="0"/>
                <a:cs typeface="ＭＳ Ｐゴシック" charset="0"/>
              </a:rPr>
              <a:t>X-ray FEL (LCLS): energy ≤25 (50?) keV, 1-100 fs (1 km, 1 G$)</a:t>
            </a:r>
          </a:p>
          <a:p>
            <a:pPr marL="0" indent="0" eaLnBrk="1" hangingPunct="1">
              <a:buNone/>
            </a:pPr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000" b="1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New approach: inverse Compton scattering (ICS) 20-200 keV , sub-ps, (10 m , 10 M$) – sometimes called Laser Synchrotron since a laser pulse substitutes the magnetic undulators </a:t>
            </a:r>
          </a:p>
        </p:txBody>
      </p:sp>
      <p:pic>
        <p:nvPicPr>
          <p:cNvPr id="22534" name="Picture 5" descr="aerialSL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575" y="3271838"/>
            <a:ext cx="1890713" cy="175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6" descr="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11" y="3271838"/>
            <a:ext cx="2409825" cy="175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data 1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00498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52678"/>
              </p:ext>
            </p:extLst>
          </p:nvPr>
        </p:nvGraphicFramePr>
        <p:xfrm>
          <a:off x="1138931" y="1632196"/>
          <a:ext cx="2133952" cy="86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571500" progId="Equation.3">
                  <p:embed/>
                </p:oleObj>
              </mc:Choice>
              <mc:Fallback>
                <p:oleObj name="Equation" r:id="rId4" imgW="1409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931" y="1632196"/>
                        <a:ext cx="2133952" cy="8646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836993"/>
              </p:ext>
            </p:extLst>
          </p:nvPr>
        </p:nvGraphicFramePr>
        <p:xfrm>
          <a:off x="1028747" y="6731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700" imgH="469900" progId="Equation.3">
                  <p:embed/>
                </p:oleObj>
              </mc:Choice>
              <mc:Fallback>
                <p:oleObj name="Equation" r:id="rId6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47" y="6731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469900" progId="Equation.3">
                  <p:embed/>
                </p:oleObj>
              </mc:Choice>
              <mc:Fallback>
                <p:oleObj name="Equation" r:id="rId8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62000" imgH="228600" progId="Equation.3">
                  <p:embed/>
                </p:oleObj>
              </mc:Choice>
              <mc:Fallback>
                <p:oleObj name="Equation" r:id="rId10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28700" imgH="469900" progId="Equation.3">
                  <p:embed/>
                </p:oleObj>
              </mc:Choice>
              <mc:Fallback>
                <p:oleObj name="Equation" r:id="rId13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𝑎𝑣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b="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4576705"/>
                <a:ext cx="1813509" cy="109100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𝑝𝑒𝑎𝑘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433998"/>
                <a:ext cx="2938497" cy="1059649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6850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8101012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55576" y="116632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Rivaling with Synchr. Light Sources for energies above 50 keV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February 2022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512" y="5506348"/>
                <a:ext cx="1813509" cy="1091004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𝑎𝑣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b="0" i="1"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sSubSup>
                            <m:sSub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  <m:f>
                            <m:fPr>
                              <m:ctrlPr>
                                <a:rPr lang="mr-IN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charset="0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5506348"/>
                <a:ext cx="1813509" cy="109100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615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2286000" y="73025"/>
            <a:ext cx="6778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fr-FR" sz="4000" b="1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91243" y="76200"/>
            <a:ext cx="85172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Photon / Particle Beams: diffraction, envelope, matching, co-propagation.</a:t>
            </a:r>
          </a:p>
          <a:p>
            <a:pPr algn="ctr"/>
            <a:r>
              <a:rPr lang="en-US" sz="2000" b="1">
                <a:solidFill>
                  <a:srgbClr val="CC0000"/>
                </a:solidFill>
              </a:rPr>
              <a:t>     Example: TEM</a:t>
            </a:r>
            <a:r>
              <a:rPr lang="en-US" sz="2000" b="1" baseline="-25000">
                <a:solidFill>
                  <a:srgbClr val="CC0000"/>
                </a:solidFill>
              </a:rPr>
              <a:t>00</a:t>
            </a:r>
            <a:r>
              <a:rPr lang="en-US" sz="2000" b="1">
                <a:solidFill>
                  <a:srgbClr val="CC0000"/>
                </a:solidFill>
              </a:rPr>
              <a:t> Gaussian Laser mode (circ. pol. M</a:t>
            </a:r>
            <a:r>
              <a:rPr lang="en-US" sz="2000" b="1" baseline="30000">
                <a:solidFill>
                  <a:srgbClr val="CC0000"/>
                </a:solidFill>
              </a:rPr>
              <a:t>2</a:t>
            </a:r>
            <a:r>
              <a:rPr lang="en-US" sz="2000" b="1">
                <a:solidFill>
                  <a:srgbClr val="CC0000"/>
                </a:solidFill>
              </a:rPr>
              <a:t>=1 diffr. limited)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2438400" y="4191000"/>
          <a:ext cx="374491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19100" progId="Equation.3">
                  <p:embed/>
                </p:oleObj>
              </mc:Choice>
              <mc:Fallback>
                <p:oleObj name="Equation" r:id="rId3" imgW="1714500" imgH="419100" progId="Equation.3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91000"/>
                        <a:ext cx="374491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1524000" y="5410200"/>
          <a:ext cx="21082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469900" progId="Equation.3">
                  <p:embed/>
                </p:oleObj>
              </mc:Choice>
              <mc:Fallback>
                <p:oleObj name="Equation" r:id="rId5" imgW="965200" imgH="46990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10200"/>
                        <a:ext cx="21082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4724400" y="5486400"/>
          <a:ext cx="13589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22300" imgH="381000" progId="Equation.3">
                  <p:embed/>
                </p:oleObj>
              </mc:Choice>
              <mc:Fallback>
                <p:oleObj name="Equation" r:id="rId7" imgW="622300" imgH="381000" progId="Equation.3">
                  <p:embed/>
                  <p:pic>
                    <p:nvPicPr>
                      <p:cNvPr id="215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486400"/>
                        <a:ext cx="135890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9" name="Immagine 7" descr="Foto013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46675" r="31718" b="32680"/>
          <a:stretch>
            <a:fillRect/>
          </a:stretch>
        </p:blipFill>
        <p:spPr bwMode="auto">
          <a:xfrm rot="10800000">
            <a:off x="1371600" y="838200"/>
            <a:ext cx="6030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9" name="Object 5"/>
          <p:cNvGraphicFramePr>
            <a:graphicFrameLocks noChangeAspect="1"/>
          </p:cNvGraphicFramePr>
          <p:nvPr/>
        </p:nvGraphicFramePr>
        <p:xfrm>
          <a:off x="685800" y="3124200"/>
          <a:ext cx="78374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40200" imgH="520700" progId="Equation.3">
                  <p:embed/>
                </p:oleObj>
              </mc:Choice>
              <mc:Fallback>
                <p:oleObj name="Equation" r:id="rId10" imgW="4140200" imgH="520700" progId="Equation.3">
                  <p:embed/>
                  <p:pic>
                    <p:nvPicPr>
                      <p:cNvPr id="215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124200"/>
                        <a:ext cx="7837488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/>
          <p:cNvGraphicFramePr>
            <a:graphicFrameLocks noChangeAspect="1"/>
          </p:cNvGraphicFramePr>
          <p:nvPr/>
        </p:nvGraphicFramePr>
        <p:xfrm>
          <a:off x="6843713" y="5486400"/>
          <a:ext cx="19970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393700" progId="Equation.3">
                  <p:embed/>
                </p:oleObj>
              </mc:Choice>
              <mc:Fallback>
                <p:oleObj name="Equation" r:id="rId12" imgW="914400" imgH="393700" progId="Equation.3">
                  <p:embed/>
                  <p:pic>
                    <p:nvPicPr>
                      <p:cNvPr id="215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3713" y="5486400"/>
                        <a:ext cx="19970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2" descr="infn-new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Seminar – Dept. of Physics – Univ. of Ferrara - Apr. 19th 2018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037426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429000" y="381000"/>
          <a:ext cx="22748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41400" imgH="254000" progId="Equation.3">
                  <p:embed/>
                </p:oleObj>
              </mc:Choice>
              <mc:Fallback>
                <p:oleObj name="Equation" r:id="rId3" imgW="1041400" imgH="254000" progId="Equation.3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81000"/>
                        <a:ext cx="227488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524000" y="1524000"/>
          <a:ext cx="19970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596900" progId="Equation.3">
                  <p:embed/>
                </p:oleObj>
              </mc:Choice>
              <mc:Fallback>
                <p:oleObj name="Equation" r:id="rId5" imgW="914400" imgH="596900" progId="Equation.3">
                  <p:embed/>
                  <p:pic>
                    <p:nvPicPr>
                      <p:cNvPr id="23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24000"/>
                        <a:ext cx="19970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6129338" y="1828800"/>
          <a:ext cx="1414462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235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338" y="1828800"/>
                        <a:ext cx="1414462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333500" y="3352800"/>
          <a:ext cx="22479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235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3352800"/>
                        <a:ext cx="22479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6167438" y="3429000"/>
          <a:ext cx="19859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04900" imgH="482600" progId="Equation.3">
                  <p:embed/>
                </p:oleObj>
              </mc:Choice>
              <mc:Fallback>
                <p:oleObj name="Equation" r:id="rId11" imgW="1104900" imgH="482600" progId="Equation.3">
                  <p:embed/>
                  <p:pic>
                    <p:nvPicPr>
                      <p:cNvPr id="235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38" y="3429000"/>
                        <a:ext cx="198596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2590800" y="4953000"/>
          <a:ext cx="3963988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12900" imgH="393700" progId="Equation.3">
                  <p:embed/>
                </p:oleObj>
              </mc:Choice>
              <mc:Fallback>
                <p:oleObj name="Equation" r:id="rId13" imgW="1612900" imgH="393700" progId="Equation.3">
                  <p:embed/>
                  <p:pic>
                    <p:nvPicPr>
                      <p:cNvPr id="2355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953000"/>
                        <a:ext cx="3963988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2022475" y="6019800"/>
          <a:ext cx="51514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95500" imgH="215900" progId="Equation.3">
                  <p:embed/>
                </p:oleObj>
              </mc:Choice>
              <mc:Fallback>
                <p:oleObj name="Equation" r:id="rId15" imgW="2095500" imgH="215900" progId="Equation.3">
                  <p:embed/>
                  <p:pic>
                    <p:nvPicPr>
                      <p:cNvPr id="2356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475" y="6019800"/>
                        <a:ext cx="51514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7331075" y="5334000"/>
          <a:ext cx="165417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73100" imgH="355600" progId="Equation.3">
                  <p:embed/>
                </p:oleObj>
              </mc:Choice>
              <mc:Fallback>
                <p:oleObj name="Equation" r:id="rId17" imgW="673100" imgH="355600" progId="Equation.3">
                  <p:embed/>
                  <p:pic>
                    <p:nvPicPr>
                      <p:cNvPr id="2356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1075" y="5334000"/>
                        <a:ext cx="1654175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Freccia bidirezionale orizzontale 12"/>
          <p:cNvSpPr>
            <a:spLocks noChangeArrowheads="1"/>
          </p:cNvSpPr>
          <p:nvPr/>
        </p:nvSpPr>
        <p:spPr bwMode="auto">
          <a:xfrm>
            <a:off x="4117975" y="2057400"/>
            <a:ext cx="1216025" cy="484188"/>
          </a:xfrm>
          <a:prstGeom prst="left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5" name="Freccia bidirezionale orizzontale 13"/>
          <p:cNvSpPr>
            <a:spLocks noChangeArrowheads="1"/>
          </p:cNvSpPr>
          <p:nvPr/>
        </p:nvSpPr>
        <p:spPr bwMode="auto">
          <a:xfrm>
            <a:off x="4117975" y="3581400"/>
            <a:ext cx="1216025" cy="484188"/>
          </a:xfrm>
          <a:prstGeom prst="leftRightArrow">
            <a:avLst>
              <a:gd name="adj1" fmla="val 50000"/>
              <a:gd name="adj2" fmla="val 5004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6" name="Freccia giù 14"/>
          <p:cNvSpPr>
            <a:spLocks noChangeArrowheads="1"/>
          </p:cNvSpPr>
          <p:nvPr/>
        </p:nvSpPr>
        <p:spPr bwMode="auto">
          <a:xfrm>
            <a:off x="4545013" y="4267200"/>
            <a:ext cx="484187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8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2819400" cy="609600"/>
          </a:xfrm>
        </p:spPr>
        <p:txBody>
          <a:bodyPr/>
          <a:lstStyle/>
          <a:p>
            <a:r>
              <a:rPr lang="en-US" sz="2000" b="1">
                <a:solidFill>
                  <a:srgbClr val="CC0000"/>
                </a:solidFill>
                <a:latin typeface="Times" charset="0"/>
                <a:ea typeface="ＭＳ Ｐゴシック" charset="0"/>
                <a:cs typeface="ＭＳ Ｐゴシック" charset="0"/>
              </a:rPr>
              <a:t>LASER</a:t>
            </a:r>
            <a:endParaRPr lang="en-US" sz="2000" b="1">
              <a:solidFill>
                <a:srgbClr val="CC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5715000" y="1066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CC0000"/>
                </a:solidFill>
              </a:rPr>
              <a:t>PARTICLE BEAM</a:t>
            </a:r>
            <a:endParaRPr lang="en-US" sz="20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36879" name="CasellaDiTesto 17"/>
          <p:cNvSpPr txBox="1">
            <a:spLocks noChangeArrowheads="1"/>
          </p:cNvSpPr>
          <p:nvPr/>
        </p:nvSpPr>
        <p:spPr bwMode="auto">
          <a:xfrm>
            <a:off x="9980613" y="2578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" name="Immagine 2" descr="infn-new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Seminar – Dept. of Physics – Univ. of Ferrara - Apr. 19th 2018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614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DA7A1-4EC1-7045-B2A4-C717DEB3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052736"/>
            <a:ext cx="8244408" cy="5490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B9D8B-4D69-0F48-AE96-AA61EAA8D5DC}"/>
              </a:ext>
            </a:extLst>
          </p:cNvPr>
          <p:cNvSpPr txBox="1"/>
          <p:nvPr/>
        </p:nvSpPr>
        <p:spPr>
          <a:xfrm>
            <a:off x="2886684" y="582794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</a:t>
            </a:r>
          </a:p>
          <a:p>
            <a:pPr algn="ctr"/>
            <a:r>
              <a:rPr lang="it-IT" sz="2000"/>
              <a:t>electron recoil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C19D2E-3275-3747-B0FC-1E9DF9D7B029}"/>
              </a:ext>
            </a:extLst>
          </p:cNvPr>
          <p:cNvSpPr txBox="1"/>
          <p:nvPr/>
        </p:nvSpPr>
        <p:spPr>
          <a:xfrm>
            <a:off x="5076056" y="554273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without</a:t>
            </a:r>
          </a:p>
          <a:p>
            <a:pPr algn="ctr"/>
            <a:r>
              <a:rPr lang="it-IT" sz="2000"/>
              <a:t>electron recoil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829751-4390-C64E-8F6F-1FC94F2B58E3}"/>
              </a:ext>
            </a:extLst>
          </p:cNvPr>
          <p:cNvCxnSpPr/>
          <p:nvPr/>
        </p:nvCxnSpPr>
        <p:spPr bwMode="auto">
          <a:xfrm flipH="1">
            <a:off x="5724128" y="1262159"/>
            <a:ext cx="179238" cy="870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533C9A-5FAE-5241-8ECD-D734049817B7}"/>
              </a:ext>
            </a:extLst>
          </p:cNvPr>
          <p:cNvCxnSpPr>
            <a:cxnSpLocks/>
          </p:cNvCxnSpPr>
          <p:nvPr/>
        </p:nvCxnSpPr>
        <p:spPr bwMode="auto">
          <a:xfrm>
            <a:off x="3713994" y="1262159"/>
            <a:ext cx="497966" cy="7266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38920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14498A98-90FC-6E76-BED9-920F2188B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692696"/>
            <a:ext cx="7772400" cy="5795130"/>
          </a:xfrm>
          <a:prstGeom prst="rect">
            <a:avLst/>
          </a:prstGeom>
        </p:spPr>
      </p:pic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0BCC33AF-5C0E-1D78-15BA-A62092BAB52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91981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FC2B43-364A-6813-CDB6-6C853EBD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077072"/>
            <a:ext cx="5558576" cy="2448272"/>
          </a:xfrm>
          <a:prstGeom prst="rect">
            <a:avLst/>
          </a:prstGeom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BF88E299-2EBE-6209-A0DE-7ED3549AC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20195"/>
              </p:ext>
            </p:extLst>
          </p:nvPr>
        </p:nvGraphicFramePr>
        <p:xfrm>
          <a:off x="5220072" y="1552678"/>
          <a:ext cx="4472291" cy="316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276800" imgH="3024000" progId="Origin50.Graph">
                  <p:embed/>
                </p:oleObj>
              </mc:Choice>
              <mc:Fallback>
                <p:oleObj name="Graph" r:id="rId3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BF88E299-2EBE-6209-A0DE-7ED3549AC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072" y="1552678"/>
                        <a:ext cx="4472291" cy="3162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C529123A-616C-39EB-58F5-77FB0C8E43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067283"/>
              </p:ext>
            </p:extLst>
          </p:nvPr>
        </p:nvGraphicFramePr>
        <p:xfrm>
          <a:off x="5278997" y="4149080"/>
          <a:ext cx="3685491" cy="2606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276800" imgH="3024000" progId="Origin50.Graph">
                  <p:embed/>
                </p:oleObj>
              </mc:Choice>
              <mc:Fallback>
                <p:oleObj name="Graph" r:id="rId5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C529123A-616C-39EB-58F5-77FB0C8E43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8997" y="4149080"/>
                        <a:ext cx="3685491" cy="2606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9BE456-7CA5-141B-D946-D5CBCD974C25}"/>
              </a:ext>
            </a:extLst>
          </p:cNvPr>
          <p:cNvSpPr txBox="1"/>
          <p:nvPr/>
        </p:nvSpPr>
        <p:spPr>
          <a:xfrm>
            <a:off x="972337" y="44624"/>
            <a:ext cx="81361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Ultra-low emittance positron beams from deep recoil</a:t>
            </a:r>
          </a:p>
          <a:p>
            <a:pPr algn="ctr"/>
            <a:r>
              <a:rPr lang="en-GB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electron-photon collider: </a:t>
            </a:r>
            <a:r>
              <a:rPr lang="en-GB" b="1" i="1">
                <a:solidFill>
                  <a:srgbClr val="FF0000"/>
                </a:solidFill>
              </a:rPr>
              <a:t>5 GeV ERL vs. 5 keV FEL,   X=391 </a:t>
            </a:r>
            <a:endParaRPr lang="en-GB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DF270-694C-46D8-38BE-1DF2D22767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7" y="29829"/>
            <a:ext cx="1096113" cy="6628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3A1EC8-8ED6-89E8-B992-447FEC64288D}"/>
              </a:ext>
            </a:extLst>
          </p:cNvPr>
          <p:cNvSpPr txBox="1"/>
          <p:nvPr/>
        </p:nvSpPr>
        <p:spPr>
          <a:xfrm>
            <a:off x="1619672" y="951111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</a:t>
            </a:r>
            <a:r>
              <a:rPr lang="en-IT"/>
              <a:t>p to 10</a:t>
            </a:r>
            <a:r>
              <a:rPr lang="en-IT" baseline="30000"/>
              <a:t>13-14</a:t>
            </a:r>
            <a:r>
              <a:rPr lang="en-IT"/>
              <a:t> e</a:t>
            </a:r>
            <a:r>
              <a:rPr lang="en-IT" baseline="30000"/>
              <a:t>+</a:t>
            </a:r>
            <a:r>
              <a:rPr lang="en-IT"/>
              <a:t>/s at 50 MeV within 5% en.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2718A-D3FB-5737-BE84-D10A64E225E3}"/>
              </a:ext>
            </a:extLst>
          </p:cNvPr>
          <p:cNvSpPr txBox="1"/>
          <p:nvPr/>
        </p:nvSpPr>
        <p:spPr>
          <a:xfrm>
            <a:off x="6860388" y="4313489"/>
            <a:ext cx="2248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000" b="1">
                <a:solidFill>
                  <a:srgbClr val="00B050"/>
                </a:solidFill>
              </a:rPr>
              <a:t>0.5 MeV/c</a:t>
            </a:r>
            <a:r>
              <a:rPr lang="en-IT" sz="2000" b="1" baseline="30000">
                <a:solidFill>
                  <a:srgbClr val="00B050"/>
                </a:solidFill>
              </a:rPr>
              <a:t> </a:t>
            </a:r>
            <a:r>
              <a:rPr lang="en-GB" sz="2000" b="1">
                <a:solidFill>
                  <a:srgbClr val="00B050"/>
                </a:solidFill>
              </a:rPr>
              <a:t>r</a:t>
            </a:r>
            <a:r>
              <a:rPr lang="en-IT" sz="2000" b="1">
                <a:solidFill>
                  <a:srgbClr val="00B050"/>
                </a:solidFill>
              </a:rPr>
              <a:t>ms</a:t>
            </a:r>
          </a:p>
          <a:p>
            <a:pPr algn="ctr"/>
            <a:r>
              <a:rPr lang="en-IT" sz="2000" b="1">
                <a:solidFill>
                  <a:srgbClr val="00B050"/>
                </a:solidFill>
              </a:rPr>
              <a:t>transv. momentum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CAB5BF-2907-E70F-7E47-197FF2B7ABC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4441" y="4938542"/>
            <a:ext cx="797999" cy="11915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88E1D5-5EC3-D9BD-4F73-079728052C07}"/>
              </a:ext>
            </a:extLst>
          </p:cNvPr>
          <p:cNvSpPr txBox="1"/>
          <p:nvPr/>
        </p:nvSpPr>
        <p:spPr>
          <a:xfrm>
            <a:off x="4211961" y="6105490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000" b="1">
                <a:solidFill>
                  <a:srgbClr val="0070C0"/>
                </a:solidFill>
              </a:rPr>
              <a:t>0.5-1*10</a:t>
            </a:r>
            <a:r>
              <a:rPr lang="en-IT" sz="2000" b="1" baseline="30000">
                <a:solidFill>
                  <a:srgbClr val="0070C0"/>
                </a:solidFill>
              </a:rPr>
              <a:t>-7</a:t>
            </a:r>
            <a:r>
              <a:rPr lang="en-IT" sz="2000" b="1">
                <a:solidFill>
                  <a:srgbClr val="0070C0"/>
                </a:solidFill>
              </a:rPr>
              <a:t> m</a:t>
            </a:r>
            <a:r>
              <a:rPr lang="en-IT" sz="2000" b="1" baseline="30000">
                <a:solidFill>
                  <a:srgbClr val="0070C0"/>
                </a:solidFill>
              </a:rPr>
              <a:t>.</a:t>
            </a:r>
            <a:r>
              <a:rPr lang="en-IT" sz="2000" b="1">
                <a:solidFill>
                  <a:srgbClr val="0070C0"/>
                </a:solidFill>
              </a:rPr>
              <a:t>rad rms </a:t>
            </a:r>
            <a:r>
              <a:rPr lang="en-GB" sz="2000" b="1">
                <a:solidFill>
                  <a:srgbClr val="0070C0"/>
                </a:solidFill>
              </a:rPr>
              <a:t>n</a:t>
            </a:r>
            <a:r>
              <a:rPr lang="en-IT" sz="2000" b="1">
                <a:solidFill>
                  <a:srgbClr val="0070C0"/>
                </a:solidFill>
              </a:rPr>
              <a:t>orm. transv. </a:t>
            </a:r>
            <a:r>
              <a:rPr lang="en-GB" sz="2000" b="1">
                <a:solidFill>
                  <a:srgbClr val="0070C0"/>
                </a:solidFill>
              </a:rPr>
              <a:t>e</a:t>
            </a:r>
            <a:r>
              <a:rPr lang="en-IT" sz="2000" b="1">
                <a:solidFill>
                  <a:srgbClr val="0070C0"/>
                </a:solidFill>
              </a:rPr>
              <a:t>mittance with  </a:t>
            </a:r>
            <a:r>
              <a:rPr lang="en-GB" sz="2000" b="1">
                <a:solidFill>
                  <a:srgbClr val="0070C0"/>
                </a:solidFill>
              </a:rPr>
              <a:t>r</a:t>
            </a:r>
            <a:r>
              <a:rPr lang="en-IT" sz="2000" b="1">
                <a:solidFill>
                  <a:srgbClr val="0070C0"/>
                </a:solidFill>
              </a:rPr>
              <a:t>ound beam (no-cooling)</a:t>
            </a:r>
          </a:p>
        </p:txBody>
      </p:sp>
      <p:pic>
        <p:nvPicPr>
          <p:cNvPr id="15" name="Picture 14" descr="Twin_schema_500">
            <a:extLst>
              <a:ext uri="{FF2B5EF4-FFF2-40B4-BE49-F238E27FC236}">
                <a16:creationId xmlns:a16="http://schemas.microsoft.com/office/drawing/2014/main" id="{6CB504A2-172C-E3E8-DB68-FDE7C6828C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561" t="22426" r="4926" b="22278"/>
          <a:stretch>
            <a:fillRect/>
          </a:stretch>
        </p:blipFill>
        <p:spPr>
          <a:xfrm>
            <a:off x="611560" y="1794394"/>
            <a:ext cx="4520343" cy="19730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01D0EF-C2A4-30E0-5665-A3E378EF2059}"/>
              </a:ext>
            </a:extLst>
          </p:cNvPr>
          <p:cNvSpPr txBox="1"/>
          <p:nvPr/>
        </p:nvSpPr>
        <p:spPr>
          <a:xfrm>
            <a:off x="166920" y="1611469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</a:t>
            </a:r>
            <a:r>
              <a:rPr lang="en-IT"/>
              <a:t>on of</a:t>
            </a:r>
          </a:p>
          <a:p>
            <a:r>
              <a:rPr lang="en-IT"/>
              <a:t>EXMP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68D732-01FC-B332-ADE6-EFDB09326A46}"/>
              </a:ext>
            </a:extLst>
          </p:cNvPr>
          <p:cNvSpPr txBox="1"/>
          <p:nvPr/>
        </p:nvSpPr>
        <p:spPr>
          <a:xfrm>
            <a:off x="6548757" y="2790509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=10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57C966-9523-F24B-00D0-A3748D05FD46}"/>
              </a:ext>
            </a:extLst>
          </p:cNvPr>
          <p:cNvSpPr txBox="1"/>
          <p:nvPr/>
        </p:nvSpPr>
        <p:spPr>
          <a:xfrm>
            <a:off x="235275" y="3229769"/>
            <a:ext cx="196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cm</a:t>
            </a:r>
            <a:r>
              <a:rPr lang="en-IT"/>
              <a:t>=346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666C0-28E3-A852-4972-FAD1F0F259A8}"/>
              </a:ext>
            </a:extLst>
          </p:cNvPr>
          <p:cNvSpPr txBox="1"/>
          <p:nvPr/>
        </p:nvSpPr>
        <p:spPr>
          <a:xfrm>
            <a:off x="878157" y="6435418"/>
            <a:ext cx="3673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i="1"/>
              <a:t>V. Petrillo, A. Puppin – Whizard </a:t>
            </a:r>
          </a:p>
        </p:txBody>
      </p:sp>
    </p:spTree>
    <p:extLst>
      <p:ext uri="{BB962C8B-B14F-4D97-AF65-F5344CB8AC3E}">
        <p14:creationId xmlns:p14="http://schemas.microsoft.com/office/powerpoint/2010/main" val="92478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561" y="116633"/>
            <a:ext cx="7977935" cy="1296144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This Study on Symmetric Compton Scattering and muon beam generation is a follow up of 2 papers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170BA29-85F1-0B16-B3C0-AA6BA9E4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44" y="3768029"/>
            <a:ext cx="8134672" cy="2325267"/>
          </a:xfrm>
          <a:prstGeom prst="rect">
            <a:avLst/>
          </a:prstGeom>
        </p:spPr>
      </p:pic>
      <p:pic>
        <p:nvPicPr>
          <p:cNvPr id="8" name="Picture 7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15CCA851-A981-D478-7D56-E20C92DA0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140" y="4581128"/>
            <a:ext cx="2260356" cy="2233764"/>
          </a:xfrm>
          <a:prstGeom prst="rect">
            <a:avLst/>
          </a:prstGeom>
        </p:spPr>
      </p:pic>
      <p:pic>
        <p:nvPicPr>
          <p:cNvPr id="10" name="Picture 9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B40F1FF6-13CD-1440-5639-325AA2750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412776"/>
            <a:ext cx="7772400" cy="1932364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F10E0E06-EC6D-AF96-3390-14E15A8FBCC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87240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3E655E59-953D-1885-41B0-68EB3CA83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1422680"/>
            <a:ext cx="3111500" cy="863600"/>
          </a:xfrm>
          <a:prstGeom prst="rect">
            <a:avLst/>
          </a:prstGeom>
        </p:spPr>
      </p:pic>
      <p:pic>
        <p:nvPicPr>
          <p:cNvPr id="7" name="Picture 6" descr="A graph of a graph showing a diagram&#10;&#10;Description automatically generated">
            <a:extLst>
              <a:ext uri="{FF2B5EF4-FFF2-40B4-BE49-F238E27FC236}">
                <a16:creationId xmlns:a16="http://schemas.microsoft.com/office/drawing/2014/main" id="{02F9F680-F98D-C471-AA47-91E35E2B4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630" y="2420888"/>
            <a:ext cx="7772400" cy="3863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B4D24-8A65-0102-C13F-BBB46F90E768}"/>
              </a:ext>
            </a:extLst>
          </p:cNvPr>
          <p:cNvSpPr txBox="1"/>
          <p:nvPr/>
        </p:nvSpPr>
        <p:spPr>
          <a:xfrm>
            <a:off x="1264096" y="332656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Trapping electrons (positrons) into a magnetic bottle by SCS</a:t>
            </a:r>
          </a:p>
          <a:p>
            <a:r>
              <a:rPr lang="en-IT"/>
              <a:t>at low recoil ( 72 keV photon beam heats up 5 keV e</a:t>
            </a:r>
            <a:r>
              <a:rPr lang="en-IT" baseline="30000"/>
              <a:t>-</a:t>
            </a:r>
            <a:r>
              <a:rPr lang="en-IT"/>
              <a:t> beam)</a:t>
            </a:r>
          </a:p>
        </p:txBody>
      </p:sp>
    </p:spTree>
    <p:extLst>
      <p:ext uri="{BB962C8B-B14F-4D97-AF65-F5344CB8AC3E}">
        <p14:creationId xmlns:p14="http://schemas.microsoft.com/office/powerpoint/2010/main" val="713838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DF725-6CAA-FEC6-E82E-925AEEA56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240" y="1193800"/>
            <a:ext cx="7188200" cy="447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C153BC-F01C-32A9-DDAB-7A1B4FE9BD06}"/>
              </a:ext>
            </a:extLst>
          </p:cNvPr>
          <p:cNvSpPr txBox="1"/>
          <p:nvPr/>
        </p:nvSpPr>
        <p:spPr>
          <a:xfrm>
            <a:off x="61957" y="2492896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  <a:r>
              <a:rPr lang="en-IT" baseline="-25000"/>
              <a:t>ph  </a:t>
            </a:r>
            <a:r>
              <a:rPr lang="en-IT"/>
              <a:t>(keV)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F64AF-6546-2B36-B624-6F78E729A248}"/>
              </a:ext>
            </a:extLst>
          </p:cNvPr>
          <p:cNvSpPr txBox="1"/>
          <p:nvPr/>
        </p:nvSpPr>
        <p:spPr>
          <a:xfrm>
            <a:off x="5508104" y="566420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/>
              <a:t>T</a:t>
            </a:r>
            <a:r>
              <a:rPr lang="en-IT" baseline="-25000"/>
              <a:t>e  </a:t>
            </a:r>
            <a:r>
              <a:rPr lang="en-IT"/>
              <a:t>(MeV)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49A3C-3BCA-E631-EAE8-F1CD1CC6549D}"/>
              </a:ext>
            </a:extLst>
          </p:cNvPr>
          <p:cNvSpPr txBox="1"/>
          <p:nvPr/>
        </p:nvSpPr>
        <p:spPr>
          <a:xfrm>
            <a:off x="2674226" y="304800"/>
            <a:ext cx="452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S.C.S. – incident photon energy vs.</a:t>
            </a:r>
          </a:p>
          <a:p>
            <a:r>
              <a:rPr lang="en-IT"/>
              <a:t>incident electron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3393333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and diagram of a graph&#10;&#10;Description automatically generated">
            <a:extLst>
              <a:ext uri="{FF2B5EF4-FFF2-40B4-BE49-F238E27FC236}">
                <a16:creationId xmlns:a16="http://schemas.microsoft.com/office/drawing/2014/main" id="{072AB20C-4044-85BB-471C-A3E85504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16" y="1053380"/>
            <a:ext cx="7772400" cy="52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24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1B7EC997-8285-886B-ADCF-F7D68C66F8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  <p:pic>
        <p:nvPicPr>
          <p:cNvPr id="5" name="Picture 4" descr="A graph showing a number of particles&#10;&#10;Description automatically generated">
            <a:extLst>
              <a:ext uri="{FF2B5EF4-FFF2-40B4-BE49-F238E27FC236}">
                <a16:creationId xmlns:a16="http://schemas.microsoft.com/office/drawing/2014/main" id="{56EC2DB4-8C51-F13A-E3E1-5EDADE9E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123533"/>
            <a:ext cx="7772400" cy="50732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F7C694-F232-2B7F-A24D-E9D7B41C67F5}"/>
              </a:ext>
            </a:extLst>
          </p:cNvPr>
          <p:cNvSpPr txBox="1"/>
          <p:nvPr/>
        </p:nvSpPr>
        <p:spPr>
          <a:xfrm>
            <a:off x="1774495" y="292536"/>
            <a:ext cx="6397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/>
              <a:t>60% of scattered electrons are (additively) trapped</a:t>
            </a:r>
          </a:p>
          <a:p>
            <a:pPr algn="ctr"/>
            <a:r>
              <a:rPr lang="en-GB"/>
              <a:t>i</a:t>
            </a:r>
            <a:r>
              <a:rPr lang="en-IT"/>
              <a:t>nto the magnetic bottle (w.o. any external field)</a:t>
            </a:r>
          </a:p>
        </p:txBody>
      </p:sp>
    </p:spTree>
    <p:extLst>
      <p:ext uri="{BB962C8B-B14F-4D97-AF65-F5344CB8AC3E}">
        <p14:creationId xmlns:p14="http://schemas.microsoft.com/office/powerpoint/2010/main" val="2275180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8561" y="116633"/>
            <a:ext cx="7977935" cy="1079499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MPP damps the normalized emittance of the secondary generated muon beam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3170BA29-85F1-0B16-B3C0-AA6BA9E49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92" y="1196752"/>
            <a:ext cx="7730385" cy="2209703"/>
          </a:xfrm>
          <a:prstGeom prst="rect">
            <a:avLst/>
          </a:prstGeom>
        </p:spPr>
      </p:pic>
      <p:pic>
        <p:nvPicPr>
          <p:cNvPr id="4" name="Picture 3" descr="A picture containing font, handwriting, text, white&#10;&#10;Description automatically generated">
            <a:extLst>
              <a:ext uri="{FF2B5EF4-FFF2-40B4-BE49-F238E27FC236}">
                <a16:creationId xmlns:a16="http://schemas.microsoft.com/office/drawing/2014/main" id="{7CC88115-387A-8440-0CCF-64202EC2B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242719"/>
            <a:ext cx="4445000" cy="1079500"/>
          </a:xfrm>
          <a:prstGeom prst="rect">
            <a:avLst/>
          </a:prstGeom>
        </p:spPr>
      </p:pic>
      <p:pic>
        <p:nvPicPr>
          <p:cNvPr id="7" name="Picture 6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6473277B-B5AB-B0B2-3133-821052B4E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3262439"/>
            <a:ext cx="4248472" cy="3500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73EA5-7281-285D-7F50-E8497A022349}"/>
              </a:ext>
            </a:extLst>
          </p:cNvPr>
          <p:cNvSpPr txBox="1"/>
          <p:nvPr/>
        </p:nvSpPr>
        <p:spPr>
          <a:xfrm>
            <a:off x="728400" y="5835317"/>
            <a:ext cx="38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/>
              <a:t>c</a:t>
            </a:r>
            <a:r>
              <a:rPr lang="en-IT" sz="1800" i="1"/>
              <a:t>mp. MAP norm. emitt. </a:t>
            </a:r>
            <a:r>
              <a:rPr lang="en-IT" sz="1800" b="1"/>
              <a:t>2.5</a:t>
            </a:r>
            <a:r>
              <a:rPr lang="en-IT" sz="1800" b="1" baseline="30000"/>
              <a:t>.</a:t>
            </a:r>
            <a:r>
              <a:rPr lang="en-IT" sz="1800" b="1"/>
              <a:t>10</a:t>
            </a:r>
            <a:r>
              <a:rPr lang="en-IT" sz="1800" b="1" baseline="30000"/>
              <a:t>4</a:t>
            </a:r>
            <a:r>
              <a:rPr lang="en-IT" sz="1800" i="1"/>
              <a:t> nm</a:t>
            </a:r>
            <a:r>
              <a:rPr lang="en-IT" sz="1800" i="1" baseline="30000"/>
              <a:t>.</a:t>
            </a:r>
            <a:r>
              <a:rPr lang="en-IT" sz="1800" i="1"/>
              <a:t>rad</a:t>
            </a:r>
          </a:p>
          <a:p>
            <a:pPr algn="ctr"/>
            <a:r>
              <a:rPr lang="en-IT" sz="1800" i="1"/>
              <a:t>after ionization cooling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0EBD55-39AE-05B4-FD95-A7C20C5B57A6}"/>
              </a:ext>
            </a:extLst>
          </p:cNvPr>
          <p:cNvSpPr/>
          <p:nvPr/>
        </p:nvSpPr>
        <p:spPr bwMode="auto">
          <a:xfrm>
            <a:off x="7452320" y="5038969"/>
            <a:ext cx="1130424" cy="190232"/>
          </a:xfrm>
          <a:prstGeom prst="ellipse">
            <a:avLst/>
          </a:prstGeom>
          <a:solidFill>
            <a:srgbClr val="FFFF00">
              <a:alpha val="481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871DBA-377B-B944-EAB5-3E8EB2324DBF}"/>
              </a:ext>
            </a:extLst>
          </p:cNvPr>
          <p:cNvSpPr txBox="1"/>
          <p:nvPr/>
        </p:nvSpPr>
        <p:spPr>
          <a:xfrm>
            <a:off x="562792" y="4005064"/>
            <a:ext cx="3700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</a:t>
            </a:r>
            <a:r>
              <a:rPr lang="en-IT"/>
              <a:t>uon beam norm. emittance</a:t>
            </a:r>
          </a:p>
        </p:txBody>
      </p:sp>
      <p:sp>
        <p:nvSpPr>
          <p:cNvPr id="6" name="Segnaposto data 6">
            <a:extLst>
              <a:ext uri="{FF2B5EF4-FFF2-40B4-BE49-F238E27FC236}">
                <a16:creationId xmlns:a16="http://schemas.microsoft.com/office/drawing/2014/main" id="{4C20A54F-82DB-A7E0-680F-9763B78EC32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9851198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pSp>
        <p:nvGrpSpPr>
          <p:cNvPr id="6" name="Gruppo 11">
            <a:extLst>
              <a:ext uri="{FF2B5EF4-FFF2-40B4-BE49-F238E27FC236}">
                <a16:creationId xmlns:a16="http://schemas.microsoft.com/office/drawing/2014/main" id="{92762CC5-5C17-D643-8914-3597C1E0B828}"/>
              </a:ext>
            </a:extLst>
          </p:cNvPr>
          <p:cNvGrpSpPr/>
          <p:nvPr/>
        </p:nvGrpSpPr>
        <p:grpSpPr>
          <a:xfrm>
            <a:off x="368424" y="764704"/>
            <a:ext cx="8452048" cy="4464496"/>
            <a:chOff x="179512" y="1700808"/>
            <a:chExt cx="8839200" cy="4464496"/>
          </a:xfrm>
        </p:grpSpPr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B4CE1FC2-0149-88EE-09E4-C676EC4F2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12" y="1700808"/>
              <a:ext cx="8839200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en-US" b="1">
                  <a:solidFill>
                    <a:srgbClr val="008000"/>
                  </a:solidFill>
                </a:rPr>
                <a:t>Hadronic Physics was the original motivation for Compton back-scattering experiments (cfr. Ladon at INFN-LNF, Graal at ESRF, etc): single photon per bunch collision at energies &gt; 50 MeV with tagging  (quite popular decades ago)</a:t>
              </a:r>
            </a:p>
          </p:txBody>
        </p:sp>
        <p:pic>
          <p:nvPicPr>
            <p:cNvPr id="9" name="Immagine 5" descr="20 A.JPG">
              <a:extLst>
                <a:ext uri="{FF2B5EF4-FFF2-40B4-BE49-F238E27FC236}">
                  <a16:creationId xmlns:a16="http://schemas.microsoft.com/office/drawing/2014/main" id="{C6E74BCF-D65F-7B2B-D9BA-006114188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855418"/>
              <a:ext cx="3312368" cy="230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9B5448-078E-C33F-1B39-F61F8AFBC319}"/>
              </a:ext>
            </a:extLst>
          </p:cNvPr>
          <p:cNvSpPr txBox="1"/>
          <p:nvPr/>
        </p:nvSpPr>
        <p:spPr>
          <a:xfrm>
            <a:off x="251520" y="5439594"/>
            <a:ext cx="8568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effectLst/>
                <a:latin typeface="Helvetica" pitchFamily="2" charset="0"/>
              </a:rPr>
              <a:t>L. Federici, G. Giordano, G. Matone, G. Pasquariello, P. G. Picozza, et al. </a:t>
            </a:r>
            <a:r>
              <a:rPr lang="en-GB" sz="2000" b="1">
                <a:effectLst/>
                <a:latin typeface="Helvetica" pitchFamily="2" charset="0"/>
              </a:rPr>
              <a:t>Backward compton scattering of laser light against high-energy electrons: the ladon photon beam at frascati</a:t>
            </a:r>
            <a:r>
              <a:rPr lang="en-GB" sz="2000">
                <a:effectLst/>
                <a:latin typeface="Helvetica" pitchFamily="2" charset="0"/>
              </a:rPr>
              <a:t>.</a:t>
            </a:r>
          </a:p>
          <a:p>
            <a:r>
              <a:rPr lang="en-GB" sz="2000">
                <a:effectLst/>
                <a:latin typeface="Helvetica" pitchFamily="2" charset="0"/>
              </a:rPr>
              <a:t>Il Nuovo Cimento B (1971-1996), 59(2):247–256, 1980.</a:t>
            </a:r>
          </a:p>
        </p:txBody>
      </p:sp>
    </p:spTree>
    <p:extLst>
      <p:ext uri="{BB962C8B-B14F-4D97-AF65-F5344CB8AC3E}">
        <p14:creationId xmlns:p14="http://schemas.microsoft.com/office/powerpoint/2010/main" val="2191434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36E430B9-79E4-318B-6578-9F19E80BB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84466"/>
            <a:ext cx="6632400" cy="4460938"/>
          </a:xfrm>
          <a:prstGeom prst="rect">
            <a:avLst/>
          </a:prstGeom>
        </p:spPr>
      </p:pic>
      <p:pic>
        <p:nvPicPr>
          <p:cNvPr id="11" name="Picture 10" descr="A diagram of a triangle and a triangle&#10;&#10;Description automatically generated">
            <a:extLst>
              <a:ext uri="{FF2B5EF4-FFF2-40B4-BE49-F238E27FC236}">
                <a16:creationId xmlns:a16="http://schemas.microsoft.com/office/drawing/2014/main" id="{E2BE76F0-E9B3-B668-FD69-79A78353E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644" y="2598379"/>
            <a:ext cx="6057279" cy="392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2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256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559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57200" y="2819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</a:rPr>
              <a:t>1-25 GeV</a:t>
            </a:r>
          </a:p>
          <a:p>
            <a:r>
              <a:rPr lang="en-US" sz="1800" b="1">
                <a:solidFill>
                  <a:srgbClr val="CC0000"/>
                </a:solidFill>
              </a:rPr>
              <a:t>electrons</a:t>
            </a: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8032750" y="381476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100-0.5 </a:t>
            </a:r>
            <a:r>
              <a:rPr lang="it-IT" sz="1800" b="1">
                <a:solidFill>
                  <a:schemeClr val="accent2"/>
                </a:solidFill>
              </a:rPr>
              <a:t>Å</a:t>
            </a:r>
            <a:endParaRPr lang="en-US" sz="1800" b="1">
              <a:solidFill>
                <a:schemeClr val="accent2"/>
              </a:solidFill>
            </a:endParaRPr>
          </a:p>
          <a:p>
            <a:r>
              <a:rPr lang="en-US" sz="1800" b="1">
                <a:solidFill>
                  <a:schemeClr val="accent2"/>
                </a:solidFill>
              </a:rPr>
              <a:t>photons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4648200" y="2579688"/>
            <a:ext cx="1931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cm und. period</a:t>
            </a:r>
            <a:r>
              <a:rPr lang="en-US" sz="1800" b="1">
                <a:latin typeface="Symbol" charset="0"/>
              </a:rPr>
              <a:t> l</a:t>
            </a:r>
            <a:r>
              <a:rPr lang="en-US" sz="1800" b="1" baseline="-25000"/>
              <a:t>u</a:t>
            </a:r>
          </a:p>
        </p:txBody>
      </p:sp>
      <p:sp>
        <p:nvSpPr>
          <p:cNvPr id="25606" name="Line 1030"/>
          <p:cNvSpPr>
            <a:spLocks noChangeShapeType="1"/>
          </p:cNvSpPr>
          <p:nvPr/>
        </p:nvSpPr>
        <p:spPr bwMode="auto">
          <a:xfrm flipH="1">
            <a:off x="4800600" y="2895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7" name="Rectangle 1031"/>
          <p:cNvSpPr>
            <a:spLocks noChangeArrowheads="1"/>
          </p:cNvSpPr>
          <p:nvPr/>
        </p:nvSpPr>
        <p:spPr bwMode="auto">
          <a:xfrm>
            <a:off x="304800" y="838200"/>
            <a:ext cx="861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FEL</a:t>
            </a:r>
            <a:r>
              <a:rPr lang="ja-JP" altLang="en-US" sz="2000" b="1"/>
              <a:t>’</a:t>
            </a:r>
            <a:r>
              <a:rPr lang="en-US" altLang="ja-JP" sz="2000" b="1"/>
              <a:t>s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chemeClr val="accent2"/>
                </a:solidFill>
              </a:rPr>
              <a:t>Thomson/Compton Sources</a:t>
            </a:r>
            <a:r>
              <a:rPr lang="en-US" altLang="ja-JP" sz="2000" b="1">
                <a:solidFill>
                  <a:srgbClr val="FF0000"/>
                </a:solidFill>
              </a:rPr>
              <a:t> common mechanism: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collision between a relativistic electron and a (pseudo)electromagnetic wave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3657600" y="5029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20-150 MeV electrons</a:t>
            </a:r>
            <a:endParaRPr lang="en-US"/>
          </a:p>
        </p:txBody>
      </p:sp>
      <p:sp>
        <p:nvSpPr>
          <p:cNvPr id="25610" name="Rectangle 1034"/>
          <p:cNvSpPr>
            <a:spLocks noChangeArrowheads="1"/>
          </p:cNvSpPr>
          <p:nvPr/>
        </p:nvSpPr>
        <p:spPr bwMode="auto">
          <a:xfrm>
            <a:off x="5943600" y="5029200"/>
            <a:ext cx="155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0.8 </a:t>
            </a:r>
            <a:r>
              <a:rPr lang="en-US" sz="1800" b="1">
                <a:latin typeface="Symbol" charset="0"/>
                <a:sym typeface="Symbol" charset="0"/>
              </a:rPr>
              <a:t></a:t>
            </a:r>
            <a:r>
              <a:rPr lang="en-US" sz="1800" b="1"/>
              <a:t>m laser</a:t>
            </a:r>
            <a:r>
              <a:rPr lang="en-US" sz="1800" b="1">
                <a:latin typeface="Symbol" charset="0"/>
              </a:rPr>
              <a:t> l</a:t>
            </a:r>
            <a:endParaRPr lang="en-US" b="1" baseline="-25000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7861300" y="51054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bg2"/>
                </a:solidFill>
              </a:rPr>
              <a:t>20-500 keV</a:t>
            </a:r>
          </a:p>
          <a:p>
            <a:r>
              <a:rPr lang="en-US" sz="1800" b="1">
                <a:solidFill>
                  <a:schemeClr val="bg2"/>
                </a:solidFill>
              </a:rPr>
              <a:t>photons</a:t>
            </a:r>
          </a:p>
        </p:txBody>
      </p:sp>
      <p:sp>
        <p:nvSpPr>
          <p:cNvPr id="25612" name="Line 1036"/>
          <p:cNvSpPr>
            <a:spLocks noChangeShapeType="1"/>
          </p:cNvSpPr>
          <p:nvPr/>
        </p:nvSpPr>
        <p:spPr bwMode="auto">
          <a:xfrm>
            <a:off x="228600" y="220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Rectangle 1037"/>
          <p:cNvSpPr>
            <a:spLocks noChangeArrowheads="1"/>
          </p:cNvSpPr>
          <p:nvPr/>
        </p:nvSpPr>
        <p:spPr bwMode="auto">
          <a:xfrm>
            <a:off x="7239000" y="22098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3 km</a:t>
            </a:r>
            <a:endParaRPr lang="en-US" sz="1800" b="1" i="1" baseline="-25000"/>
          </a:p>
        </p:txBody>
      </p:sp>
      <p:sp>
        <p:nvSpPr>
          <p:cNvPr id="25614" name="Rectangle 1038"/>
          <p:cNvSpPr>
            <a:spLocks noChangeArrowheads="1"/>
          </p:cNvSpPr>
          <p:nvPr/>
        </p:nvSpPr>
        <p:spPr bwMode="auto">
          <a:xfrm>
            <a:off x="2819400" y="62484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20 m</a:t>
            </a:r>
            <a:endParaRPr lang="en-US" sz="1800" b="1" i="1" baseline="-25000"/>
          </a:p>
        </p:txBody>
      </p:sp>
      <p:pic>
        <p:nvPicPr>
          <p:cNvPr id="25615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755576" y="116632"/>
            <a:ext cx="83529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The Classical E.M. view (Maxwell eq.): Thomson Sources as synchrotron radiation sources with electro-magnetic undulator</a:t>
            </a:r>
          </a:p>
        </p:txBody>
      </p:sp>
    </p:spTree>
    <p:extLst>
      <p:ext uri="{BB962C8B-B14F-4D97-AF65-F5344CB8AC3E}">
        <p14:creationId xmlns:p14="http://schemas.microsoft.com/office/powerpoint/2010/main" val="25236813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38707" y="6488113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79512" y="4869160"/>
            <a:ext cx="8712968" cy="102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ICS are the most effective “photon accelerators” </a:t>
            </a:r>
            <a:r>
              <a:rPr lang="en-US" sz="1600" b="1">
                <a:solidFill>
                  <a:srgbClr val="0000FF"/>
                </a:solidFill>
              </a:rPr>
              <a:t>(boost twice than FELs)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b="1">
              <a:solidFill>
                <a:srgbClr val="0000FF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495300" progId="Equation.3">
                  <p:embed/>
                </p:oleObj>
              </mc:Choice>
              <mc:Fallback>
                <p:oleObj name="Equation" r:id="rId4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</p:spTree>
    <p:extLst>
      <p:ext uri="{BB962C8B-B14F-4D97-AF65-F5344CB8AC3E}">
        <p14:creationId xmlns:p14="http://schemas.microsoft.com/office/powerpoint/2010/main" val="4155935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008D6-8837-1D46-9BAF-D2539B5FA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8" y="914400"/>
            <a:ext cx="7505564" cy="54533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3FA63-50DC-4D43-9532-E0E051BA64D5}"/>
              </a:ext>
            </a:extLst>
          </p:cNvPr>
          <p:cNvSpPr/>
          <p:nvPr/>
        </p:nvSpPr>
        <p:spPr>
          <a:xfrm>
            <a:off x="228600" y="76200"/>
            <a:ext cx="8762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 for MPP (muon pair production), Bethe-Heitler: </a:t>
            </a:r>
          </a:p>
          <a:p>
            <a:pPr algn="ctr"/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fraction of a </a:t>
            </a:r>
            <a:r>
              <a:rPr lang="it-IT" sz="2000" b="1" i="1">
                <a:solidFill>
                  <a:schemeClr val="accent1"/>
                </a:solidFill>
                <a:latin typeface="Symbol" pitchFamily="2" charset="2"/>
                <a:cs typeface="Adobe Arabic" panose="02040503050201020203" pitchFamily="18" charset="-78"/>
              </a:rPr>
              <a:t>m</a:t>
            </a:r>
            <a:r>
              <a:rPr lang="it-IT" sz="2800" b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barn at photon energies &gt; 100 GeV onto electrons at rest</a:t>
            </a:r>
            <a:endParaRPr lang="en-IT" sz="2800" b="1">
              <a:solidFill>
                <a:schemeClr val="accent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D1011FC-0911-5848-BDD8-AAF03E821612}"/>
              </a:ext>
            </a:extLst>
          </p:cNvPr>
          <p:cNvSpPr/>
          <p:nvPr/>
        </p:nvSpPr>
        <p:spPr>
          <a:xfrm>
            <a:off x="5960644" y="3530025"/>
            <a:ext cx="457200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/>
              <p:nvPr/>
            </p:nvSpPr>
            <p:spPr>
              <a:xfrm>
                <a:off x="3878134" y="4191000"/>
                <a:ext cx="4800600" cy="505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𝑀𝑃𝑃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d>
                  </m:oMath>
                </a14:m>
                <a:r>
                  <a:rPr lang="en-IT"/>
                  <a:t> 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𝐵𝑜𝑟𝑠𝑒𝑙𝑙𝑖𝑛𝑜</m:t>
                        </m:r>
                      </m:sup>
                    </m:sSup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134" y="4191000"/>
                <a:ext cx="4800600" cy="505203"/>
              </a:xfrm>
              <a:prstGeom prst="rect">
                <a:avLst/>
              </a:prstGeom>
              <a:blipFill>
                <a:blip r:embed="rId4"/>
                <a:stretch>
                  <a:fillRect l="-1319" b="-1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/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  <a:blipFill>
                <a:blip r:embed="rId5"/>
                <a:stretch>
                  <a:fillRect t="-113333" b="-16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/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/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  <a:blipFill>
                <a:blip r:embed="rId7"/>
                <a:stretch>
                  <a:fillRect t="-106452" b="-15806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/>
              <p:nvPr/>
            </p:nvSpPr>
            <p:spPr>
              <a:xfrm>
                <a:off x="-36742" y="5067585"/>
                <a:ext cx="2133600" cy="427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rad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742" y="5067585"/>
                <a:ext cx="2133600" cy="427746"/>
              </a:xfrm>
              <a:prstGeom prst="rect">
                <a:avLst/>
              </a:prstGeom>
              <a:blipFill>
                <a:blip r:embed="rId8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E6EFE4-50E0-8D40-BCBF-5D91889E597F}"/>
              </a:ext>
            </a:extLst>
          </p:cNvPr>
          <p:cNvSpPr txBox="1"/>
          <p:nvPr/>
        </p:nvSpPr>
        <p:spPr>
          <a:xfrm>
            <a:off x="6238390" y="334535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EXMP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/>
              <p:nvPr/>
            </p:nvSpPr>
            <p:spPr>
              <a:xfrm>
                <a:off x="24740" y="5775147"/>
                <a:ext cx="2072118" cy="700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0" y="5775147"/>
                <a:ext cx="2072118" cy="7001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612A988-C3CA-9C40-8046-D88E3AC22461}"/>
              </a:ext>
            </a:extLst>
          </p:cNvPr>
          <p:cNvSpPr txBox="1"/>
          <p:nvPr/>
        </p:nvSpPr>
        <p:spPr>
          <a:xfrm>
            <a:off x="5012387" y="4611780"/>
            <a:ext cx="12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Bethe-Heitler</a:t>
            </a:r>
          </a:p>
        </p:txBody>
      </p:sp>
    </p:spTree>
    <p:extLst>
      <p:ext uri="{BB962C8B-B14F-4D97-AF65-F5344CB8AC3E}">
        <p14:creationId xmlns:p14="http://schemas.microsoft.com/office/powerpoint/2010/main" val="700616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415148"/>
            <a:ext cx="8712967" cy="1296144"/>
          </a:xfrm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Large Recoil in ICS damps the effect of large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bandwidth incident photon beams onto the bandwidth of scattered photons</a:t>
            </a:r>
            <a:endParaRPr lang="en-US" sz="2800" b="1" i="1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10" name="Picture 9" descr="A picture containing text, font, screenshot, algebra&#10;&#10;Description automatically generated">
            <a:extLst>
              <a:ext uri="{FF2B5EF4-FFF2-40B4-BE49-F238E27FC236}">
                <a16:creationId xmlns:a16="http://schemas.microsoft.com/office/drawing/2014/main" id="{B40F1FF6-13CD-1440-5639-325AA275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32" y="1916832"/>
            <a:ext cx="7772400" cy="19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61D1F-E709-E612-651A-4AE10FD2E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8" y="4385472"/>
            <a:ext cx="8856984" cy="8421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F2131B1-A82B-CB55-9028-EEDFC09E889F}"/>
              </a:ext>
            </a:extLst>
          </p:cNvPr>
          <p:cNvSpPr/>
          <p:nvPr/>
        </p:nvSpPr>
        <p:spPr bwMode="auto">
          <a:xfrm>
            <a:off x="5076056" y="4293096"/>
            <a:ext cx="1440160" cy="1059752"/>
          </a:xfrm>
          <a:prstGeom prst="ellipse">
            <a:avLst/>
          </a:prstGeom>
          <a:solidFill>
            <a:srgbClr val="FFFF00">
              <a:alpha val="3650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CD001-0450-7403-66DF-3DE2EBFB8870}"/>
              </a:ext>
            </a:extLst>
          </p:cNvPr>
          <p:cNvSpPr txBox="1"/>
          <p:nvPr/>
        </p:nvSpPr>
        <p:spPr>
          <a:xfrm>
            <a:off x="143508" y="5460872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/>
              <a:t>c</a:t>
            </a:r>
            <a:r>
              <a:rPr lang="en-IT"/>
              <a:t>ollimation</a:t>
            </a:r>
          </a:p>
          <a:p>
            <a:pPr algn="ctr"/>
            <a:r>
              <a:rPr lang="en-IT"/>
              <a:t>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256FC-FD9C-B2B6-18CD-1218E100F1D2}"/>
              </a:ext>
            </a:extLst>
          </p:cNvPr>
          <p:cNvSpPr txBox="1"/>
          <p:nvPr/>
        </p:nvSpPr>
        <p:spPr>
          <a:xfrm>
            <a:off x="1835696" y="5766355"/>
            <a:ext cx="1377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IT"/>
              <a:t>emittance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FB98D-BE1F-B751-E5B7-4CF87F4589E9}"/>
              </a:ext>
            </a:extLst>
          </p:cNvPr>
          <p:cNvSpPr txBox="1"/>
          <p:nvPr/>
        </p:nvSpPr>
        <p:spPr>
          <a:xfrm>
            <a:off x="3463993" y="5227671"/>
            <a:ext cx="1431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beam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252AAA-E5B8-F7F5-2009-437B973C3B6F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3608" y="5085184"/>
            <a:ext cx="432048" cy="50405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7CB1F4-B0D0-9F79-5E10-4E0D9E8CF26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92890" y="5157173"/>
            <a:ext cx="0" cy="609182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756C679-508B-B5A1-9FBA-4EA8D0EFD6B4}"/>
              </a:ext>
            </a:extLst>
          </p:cNvPr>
          <p:cNvSpPr txBox="1"/>
          <p:nvPr/>
        </p:nvSpPr>
        <p:spPr>
          <a:xfrm>
            <a:off x="5071418" y="5374729"/>
            <a:ext cx="1449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incident</a:t>
            </a:r>
          </a:p>
          <a:p>
            <a:pPr algn="ctr"/>
            <a:r>
              <a:rPr lang="it-IT"/>
              <a:t>photons</a:t>
            </a:r>
            <a:endParaRPr lang="en-IT"/>
          </a:p>
          <a:p>
            <a:pPr algn="ctr"/>
            <a:r>
              <a:rPr lang="en-GB"/>
              <a:t>e</a:t>
            </a:r>
            <a:r>
              <a:rPr lang="en-IT"/>
              <a:t>n. spread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462C42-F6B4-9722-4A12-13ABAD99C16F}"/>
              </a:ext>
            </a:extLst>
          </p:cNvPr>
          <p:cNvSpPr txBox="1"/>
          <p:nvPr/>
        </p:nvSpPr>
        <p:spPr>
          <a:xfrm>
            <a:off x="6408204" y="5122015"/>
            <a:ext cx="1476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diffraction</a:t>
            </a:r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7B01AA-A324-5DEF-483D-B5B3E5FC8038}"/>
              </a:ext>
            </a:extLst>
          </p:cNvPr>
          <p:cNvSpPr txBox="1"/>
          <p:nvPr/>
        </p:nvSpPr>
        <p:spPr>
          <a:xfrm>
            <a:off x="7525280" y="5782252"/>
            <a:ext cx="1207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/>
              <a:t>non</a:t>
            </a:r>
            <a:endParaRPr lang="en-IT"/>
          </a:p>
          <a:p>
            <a:pPr algn="ctr"/>
            <a:r>
              <a:rPr lang="en-IT"/>
              <a:t>linearity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9CC19-2A01-87F9-D156-F3738D834601}"/>
              </a:ext>
            </a:extLst>
          </p:cNvPr>
          <p:cNvCxnSpPr>
            <a:cxnSpLocks/>
          </p:cNvCxnSpPr>
          <p:nvPr/>
        </p:nvCxnSpPr>
        <p:spPr bwMode="auto">
          <a:xfrm flipV="1">
            <a:off x="8316416" y="5173070"/>
            <a:ext cx="0" cy="7033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D340A-0307-82BF-22C5-B03B018B808F}"/>
              </a:ext>
            </a:extLst>
          </p:cNvPr>
          <p:cNvSpPr txBox="1"/>
          <p:nvPr/>
        </p:nvSpPr>
        <p:spPr>
          <a:xfrm>
            <a:off x="179512" y="3964994"/>
            <a:ext cx="862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i="1" u="sng"/>
              <a:t>e</a:t>
            </a:r>
            <a:r>
              <a:rPr lang="en-IT" sz="1800" i="1" u="sng"/>
              <a:t>quivalent to FELs Kim-Pellegrini crit. </a:t>
            </a:r>
            <a:r>
              <a:rPr lang="en-GB" sz="1800" i="1" u="sng"/>
              <a:t>o</a:t>
            </a:r>
            <a:r>
              <a:rPr lang="en-IT" sz="1800" i="1" u="sng"/>
              <a:t>n 3D inhomogeneous effects on photon bandwidth</a:t>
            </a:r>
          </a:p>
        </p:txBody>
      </p:sp>
    </p:spTree>
    <p:extLst>
      <p:ext uri="{BB962C8B-B14F-4D97-AF65-F5344CB8AC3E}">
        <p14:creationId xmlns:p14="http://schemas.microsoft.com/office/powerpoint/2010/main" val="251671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884EC21B-1CC6-0D93-3D4E-28B6B2D5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781" y="379068"/>
            <a:ext cx="7248691" cy="62182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EDA366-BE7D-B1EE-4883-1AFBA1F82734}"/>
              </a:ext>
            </a:extLst>
          </p:cNvPr>
          <p:cNvSpPr txBox="1"/>
          <p:nvPr/>
        </p:nvSpPr>
        <p:spPr>
          <a:xfrm>
            <a:off x="6084168" y="44624"/>
            <a:ext cx="25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S</a:t>
            </a:r>
            <a:r>
              <a:rPr lang="en-IT" sz="1800"/>
              <a:t>pread of incidence angle</a:t>
            </a:r>
          </a:p>
          <a:p>
            <a:r>
              <a:rPr lang="en-IT" sz="1800"/>
              <a:t>(resembles emittance)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19B56E-E6CF-8410-DC21-D7295A0623CB}"/>
              </a:ext>
            </a:extLst>
          </p:cNvPr>
          <p:cNvCxnSpPr>
            <a:cxnSpLocks/>
          </p:cNvCxnSpPr>
          <p:nvPr/>
        </p:nvCxnSpPr>
        <p:spPr bwMode="auto">
          <a:xfrm flipV="1">
            <a:off x="5292080" y="690955"/>
            <a:ext cx="936104" cy="6498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C376C5-ED98-C114-0640-D1C689BE691C}"/>
              </a:ext>
            </a:extLst>
          </p:cNvPr>
          <p:cNvSpPr txBox="1"/>
          <p:nvPr/>
        </p:nvSpPr>
        <p:spPr>
          <a:xfrm>
            <a:off x="646420" y="2459823"/>
            <a:ext cx="169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</a:t>
            </a:r>
            <a:r>
              <a:rPr lang="en-IT"/>
              <a:t>ooling of</a:t>
            </a:r>
          </a:p>
          <a:p>
            <a:r>
              <a:rPr lang="en-IT"/>
              <a:t>photons still</a:t>
            </a:r>
          </a:p>
          <a:p>
            <a:r>
              <a:rPr lang="en-IT"/>
              <a:t>effective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3C0A3-AEA4-E2BD-8B52-9EF5958D8CA3}"/>
              </a:ext>
            </a:extLst>
          </p:cNvPr>
          <p:cNvSpPr txBox="1"/>
          <p:nvPr/>
        </p:nvSpPr>
        <p:spPr>
          <a:xfrm>
            <a:off x="682173" y="4167503"/>
            <a:ext cx="14670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as well as</a:t>
            </a:r>
          </a:p>
          <a:p>
            <a:r>
              <a:rPr lang="en-GB"/>
              <a:t>heating of</a:t>
            </a:r>
          </a:p>
          <a:p>
            <a:r>
              <a:rPr lang="en-GB"/>
              <a:t>electrons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64649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th equation with numbers and symbols&#10;&#10;Description automatically generated">
            <a:extLst>
              <a:ext uri="{FF2B5EF4-FFF2-40B4-BE49-F238E27FC236}">
                <a16:creationId xmlns:a16="http://schemas.microsoft.com/office/drawing/2014/main" id="{657AD998-8939-05A2-34F6-F598DDFE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06" y="2636912"/>
            <a:ext cx="3698706" cy="1212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23D11-A8C9-00DF-1148-9721937B2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7486">
            <a:off x="4429603" y="518866"/>
            <a:ext cx="1981405" cy="1221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1A6FCD-18D8-D7CF-805C-EC140CC883B7}"/>
              </a:ext>
            </a:extLst>
          </p:cNvPr>
          <p:cNvCxnSpPr/>
          <p:nvPr/>
        </p:nvCxnSpPr>
        <p:spPr bwMode="auto">
          <a:xfrm flipV="1">
            <a:off x="2987824" y="1343067"/>
            <a:ext cx="5940152" cy="439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113604-31C2-41D4-D51D-8146BC641A9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12208" y="1028765"/>
            <a:ext cx="3717776" cy="358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13C2B0-DF6F-4438-3540-E5C2A1D35F05}"/>
              </a:ext>
            </a:extLst>
          </p:cNvPr>
          <p:cNvCxnSpPr/>
          <p:nvPr/>
        </p:nvCxnSpPr>
        <p:spPr bwMode="auto">
          <a:xfrm>
            <a:off x="714095" y="1377479"/>
            <a:ext cx="19442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311B3A-ABD5-5D7B-E648-5E5DEEBCF7C4}"/>
              </a:ext>
            </a:extLst>
          </p:cNvPr>
          <p:cNvSpPr txBox="1"/>
          <p:nvPr/>
        </p:nvSpPr>
        <p:spPr>
          <a:xfrm>
            <a:off x="107504" y="1420110"/>
            <a:ext cx="299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scattered</a:t>
            </a:r>
            <a:r>
              <a:rPr lang="en-IT"/>
              <a:t> electron</a:t>
            </a:r>
          </a:p>
          <a:p>
            <a:r>
              <a:rPr lang="en-IT"/>
              <a:t>E’</a:t>
            </a:r>
            <a:r>
              <a:rPr lang="en-IT" baseline="-25000"/>
              <a:t>e</a:t>
            </a:r>
            <a:r>
              <a:rPr lang="en-IT"/>
              <a:t> = </a:t>
            </a:r>
            <a:r>
              <a:rPr lang="en-IT">
                <a:latin typeface="Symbol" pitchFamily="2" charset="2"/>
              </a:rPr>
              <a:t>g</a:t>
            </a:r>
            <a:r>
              <a:rPr lang="en-IT">
                <a:latin typeface="+mn-lt"/>
              </a:rPr>
              <a:t>mc</a:t>
            </a:r>
            <a:r>
              <a:rPr lang="en-IT" baseline="30000">
                <a:latin typeface="+mn-lt"/>
              </a:rPr>
              <a:t>2</a:t>
            </a:r>
            <a:r>
              <a:rPr lang="en-IT"/>
              <a:t> + E</a:t>
            </a:r>
            <a:r>
              <a:rPr lang="en-IT" baseline="-25000"/>
              <a:t>ph </a:t>
            </a:r>
            <a:r>
              <a:rPr lang="en-IT"/>
              <a:t>– E’</a:t>
            </a:r>
            <a:r>
              <a:rPr lang="en-IT" baseline="-25000"/>
              <a:t>ph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A17B520-B162-F1B1-38FB-38E8765ED2DD}"/>
              </a:ext>
            </a:extLst>
          </p:cNvPr>
          <p:cNvSpPr/>
          <p:nvPr/>
        </p:nvSpPr>
        <p:spPr bwMode="auto">
          <a:xfrm>
            <a:off x="6371345" y="1032439"/>
            <a:ext cx="117866" cy="658452"/>
          </a:xfrm>
          <a:prstGeom prst="arc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473D4-07BB-2FB6-48CD-5F4BA8CDAE76}"/>
              </a:ext>
            </a:extLst>
          </p:cNvPr>
          <p:cNvSpPr txBox="1"/>
          <p:nvPr/>
        </p:nvSpPr>
        <p:spPr>
          <a:xfrm>
            <a:off x="6444208" y="980728"/>
            <a:ext cx="376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400">
                <a:latin typeface="Symbol" pitchFamily="2" charset="2"/>
              </a:rPr>
              <a:t>q</a:t>
            </a:r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9787CF-B885-BB73-B700-DC8139A42821}"/>
              </a:ext>
            </a:extLst>
          </p:cNvPr>
          <p:cNvSpPr txBox="1"/>
          <p:nvPr/>
        </p:nvSpPr>
        <p:spPr>
          <a:xfrm rot="21131549">
            <a:off x="2797020" y="296399"/>
            <a:ext cx="367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800"/>
              <a:t>E’</a:t>
            </a:r>
            <a:r>
              <a:rPr lang="en-IT" sz="1800" baseline="-25000"/>
              <a:t>ph  </a:t>
            </a:r>
            <a:r>
              <a:rPr lang="en-IT" sz="1800" b="1"/>
              <a:t>-</a:t>
            </a:r>
            <a:r>
              <a:rPr lang="en-IT" sz="1800" baseline="-25000"/>
              <a:t> </a:t>
            </a:r>
            <a:r>
              <a:rPr lang="en-GB" sz="1800"/>
              <a:t>energy of scattered</a:t>
            </a:r>
            <a:r>
              <a:rPr lang="en-IT" sz="1800"/>
              <a:t> photon at </a:t>
            </a:r>
            <a:r>
              <a:rPr lang="en-IT" sz="1800">
                <a:latin typeface="Symbol" pitchFamily="2" charset="2"/>
              </a:rPr>
              <a:t>q</a:t>
            </a:r>
            <a:endParaRPr lang="en-IT" sz="1800" baseline="-25000"/>
          </a:p>
        </p:txBody>
      </p:sp>
      <p:pic>
        <p:nvPicPr>
          <p:cNvPr id="14" name="Picture 13" descr="A mathematical equation with black text&#10;&#10;Description automatically generated">
            <a:extLst>
              <a:ext uri="{FF2B5EF4-FFF2-40B4-BE49-F238E27FC236}">
                <a16:creationId xmlns:a16="http://schemas.microsoft.com/office/drawing/2014/main" id="{36D5A76C-5B25-4BEE-E846-E20199B0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4246364"/>
            <a:ext cx="5112568" cy="1126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B4ADE-1822-CC87-CAFF-1B5881CE605F}"/>
              </a:ext>
            </a:extLst>
          </p:cNvPr>
          <p:cNvSpPr txBox="1"/>
          <p:nvPr/>
        </p:nvSpPr>
        <p:spPr>
          <a:xfrm>
            <a:off x="765697" y="5661248"/>
            <a:ext cx="7694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/>
              <a:t>X</a:t>
            </a:r>
            <a:r>
              <a:rPr lang="en-IT"/>
              <a:t> = recoil parameter – twice the energy of the photon seen</a:t>
            </a:r>
          </a:p>
          <a:p>
            <a:r>
              <a:rPr lang="en-GB"/>
              <a:t>b</a:t>
            </a:r>
            <a:r>
              <a:rPr lang="en-IT"/>
              <a:t>y the electron in its own reference frame normalized to mc</a:t>
            </a:r>
            <a:r>
              <a:rPr lang="en-IT" baseline="3000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7B72F-A9F8-21CB-3B2B-305770BE7AE5}"/>
              </a:ext>
            </a:extLst>
          </p:cNvPr>
          <p:cNvSpPr txBox="1"/>
          <p:nvPr/>
        </p:nvSpPr>
        <p:spPr>
          <a:xfrm rot="21225735">
            <a:off x="6356599" y="522601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</a:t>
            </a:r>
            <a:r>
              <a:rPr lang="en-IT"/>
              <a:t>ed shift at </a:t>
            </a:r>
            <a:r>
              <a:rPr lang="en-IT">
                <a:latin typeface="Symbol" pitchFamily="2" charset="2"/>
              </a:rPr>
              <a:t>q</a:t>
            </a:r>
            <a:r>
              <a:rPr lang="en-IT"/>
              <a:t>≠0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53157-48C8-F5DE-A2BF-17915B1668CE}"/>
              </a:ext>
            </a:extLst>
          </p:cNvPr>
          <p:cNvSpPr/>
          <p:nvPr/>
        </p:nvSpPr>
        <p:spPr bwMode="auto">
          <a:xfrm>
            <a:off x="5420305" y="3243002"/>
            <a:ext cx="1068906" cy="606091"/>
          </a:xfrm>
          <a:prstGeom prst="ellipse">
            <a:avLst/>
          </a:prstGeom>
          <a:solidFill>
            <a:srgbClr val="FFFF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B06534-6D56-1BD0-C627-85CDD5FC608E}"/>
              </a:ext>
            </a:extLst>
          </p:cNvPr>
          <p:cNvCxnSpPr>
            <a:cxnSpLocks/>
          </p:cNvCxnSpPr>
          <p:nvPr/>
        </p:nvCxnSpPr>
        <p:spPr bwMode="auto">
          <a:xfrm flipH="1">
            <a:off x="6489211" y="947629"/>
            <a:ext cx="1116859" cy="24813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9560E9-4021-B417-6A34-BDBA9BEF3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6" name="Segnaposto data 6">
            <a:extLst>
              <a:ext uri="{FF2B5EF4-FFF2-40B4-BE49-F238E27FC236}">
                <a16:creationId xmlns:a16="http://schemas.microsoft.com/office/drawing/2014/main" id="{F015086F-79C4-013B-7BD4-CFD6391AA6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860032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African Conference of Physics – George (SA) – Sept. 25th 2023</a:t>
            </a:r>
            <a:endParaRPr lang="en-US" sz="1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D9E4AE-9D98-B6E0-6A03-24D801354E0B}"/>
              </a:ext>
            </a:extLst>
          </p:cNvPr>
          <p:cNvSpPr txBox="1"/>
          <p:nvPr/>
        </p:nvSpPr>
        <p:spPr>
          <a:xfrm>
            <a:off x="2014611" y="4933597"/>
            <a:ext cx="522386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 sz="1800" i="1"/>
              <a:t>All  I.C.S.  X/</a:t>
            </a:r>
            <a:r>
              <a:rPr lang="en-IT" sz="1800" i="1">
                <a:latin typeface="Symbol" pitchFamily="2" charset="2"/>
              </a:rPr>
              <a:t>g</a:t>
            </a:r>
            <a:r>
              <a:rPr lang="en-IT" sz="1800" i="1"/>
              <a:t> ray S</a:t>
            </a:r>
            <a:r>
              <a:rPr lang="en-GB" sz="1800" i="1"/>
              <a:t>o</a:t>
            </a:r>
            <a:r>
              <a:rPr lang="en-IT" sz="1800" i="1"/>
              <a:t>urces work at X&lt;1 and A</a:t>
            </a:r>
            <a:r>
              <a:rPr lang="en-US" sz="1800" b="1" i="1"/>
              <a:t> » </a:t>
            </a:r>
            <a:r>
              <a:rPr lang="en-IT" sz="1800" i="1"/>
              <a:t>1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STAR (350 keV)   X</a:t>
            </a:r>
            <a:r>
              <a:rPr lang="en-IT" sz="1800" i="1" baseline="-25000"/>
              <a:t>STAR</a:t>
            </a:r>
            <a:r>
              <a:rPr lang="en-IT" sz="1800" i="1"/>
              <a:t> &lt; 2.6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-3</a:t>
            </a:r>
            <a:r>
              <a:rPr lang="en-IT" sz="1800" i="1"/>
              <a:t>   A</a:t>
            </a:r>
            <a:r>
              <a:rPr lang="en-IT" sz="1800" i="1" baseline="-25000"/>
              <a:t>STAR</a:t>
            </a:r>
            <a:r>
              <a:rPr lang="en-IT" sz="1800" i="1"/>
              <a:t>  &gt; 10</a:t>
            </a:r>
            <a:r>
              <a:rPr lang="en-IT" sz="1800" i="1" baseline="30000"/>
              <a:t>4</a:t>
            </a:r>
          </a:p>
          <a:p>
            <a:pPr algn="ctr"/>
            <a:endParaRPr lang="en-IT" sz="1800" i="1"/>
          </a:p>
          <a:p>
            <a:pPr algn="ctr"/>
            <a:r>
              <a:rPr lang="en-IT" sz="1800" i="1"/>
              <a:t>ELI-NP (20 MeV)  X</a:t>
            </a:r>
            <a:r>
              <a:rPr lang="en-IT" sz="1800" i="1" baseline="-25000"/>
              <a:t>ELI-NP</a:t>
            </a:r>
            <a:r>
              <a:rPr lang="en-IT" sz="1800" i="1"/>
              <a:t> &lt; 0.026   A</a:t>
            </a:r>
            <a:r>
              <a:rPr lang="en-IT" sz="1800" i="1" baseline="-25000"/>
              <a:t>ELI-NP</a:t>
            </a:r>
            <a:r>
              <a:rPr lang="en-IT" sz="1800" i="1"/>
              <a:t>  &gt;  2.4</a:t>
            </a:r>
            <a:r>
              <a:rPr lang="en-IT" sz="1800" i="1" baseline="30000"/>
              <a:t>.</a:t>
            </a:r>
            <a:r>
              <a:rPr lang="en-IT" sz="1800" i="1"/>
              <a:t>10</a:t>
            </a:r>
            <a:r>
              <a:rPr lang="en-IT" sz="1800" i="1" baseline="30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97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BF97A0D-2DA9-BA47-274B-7403E504F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5" y="908721"/>
            <a:ext cx="8392401" cy="5384308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6454A8-D0E4-849D-D09E-1EAA4E89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707" y="6488113"/>
            <a:ext cx="2018501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L. Rivkin</a:t>
            </a:r>
            <a:endParaRPr lang="en-US"/>
          </a:p>
        </p:txBody>
      </p:sp>
      <p:sp>
        <p:nvSpPr>
          <p:cNvPr id="2" name="Segnaposto data 6">
            <a:extLst>
              <a:ext uri="{FF2B5EF4-FFF2-40B4-BE49-F238E27FC236}">
                <a16:creationId xmlns:a16="http://schemas.microsoft.com/office/drawing/2014/main" id="{ED0BC8B4-6BE4-DE30-AEA6-8F4EA310D91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60309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ccia giù 1"/>
          <p:cNvSpPr>
            <a:spLocks noChangeArrowheads="1"/>
          </p:cNvSpPr>
          <p:nvPr/>
        </p:nvSpPr>
        <p:spPr bwMode="auto">
          <a:xfrm>
            <a:off x="4211638" y="2349500"/>
            <a:ext cx="484187" cy="544513"/>
          </a:xfrm>
          <a:prstGeom prst="down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722563" y="1341438"/>
          <a:ext cx="3695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2000" imgH="444500" progId="Equation.3">
                  <p:embed/>
                </p:oleObj>
              </mc:Choice>
              <mc:Fallback>
                <p:oleObj name="Equation" r:id="rId3" imgW="2032000" imgH="444500" progId="Equation.3">
                  <p:embed/>
                  <p:pic>
                    <p:nvPicPr>
                      <p:cNvPr id="389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63" y="1341438"/>
                        <a:ext cx="3695700" cy="8128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6948488" y="692150"/>
          <a:ext cx="5730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" imgH="215900" progId="Equation.3">
                  <p:embed/>
                </p:oleObj>
              </mc:Choice>
              <mc:Fallback>
                <p:oleObj name="Equation" r:id="rId5" imgW="215900" imgH="215900" progId="Equation.3">
                  <p:embed/>
                  <p:pic>
                    <p:nvPicPr>
                      <p:cNvPr id="389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692150"/>
                        <a:ext cx="57308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Rectangle 2"/>
          <p:cNvSpPr txBox="1">
            <a:spLocks noChangeArrowheads="1"/>
          </p:cNvSpPr>
          <p:nvPr/>
        </p:nvSpPr>
        <p:spPr bwMode="auto">
          <a:xfrm>
            <a:off x="1476375" y="188913"/>
            <a:ext cx="6696075" cy="1152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To transform to the Lab ref. system we need to compute </a:t>
            </a:r>
            <a:endParaRPr lang="en-GB" sz="2800" b="1">
              <a:latin typeface="Comic Sans MS" charset="0"/>
            </a:endParaRPr>
          </a:p>
        </p:txBody>
      </p:sp>
      <p:sp>
        <p:nvSpPr>
          <p:cNvPr id="38918" name="Rectangle 2"/>
          <p:cNvSpPr txBox="1">
            <a:spLocks noChangeArrowheads="1"/>
          </p:cNvSpPr>
          <p:nvPr/>
        </p:nvSpPr>
        <p:spPr bwMode="auto">
          <a:xfrm>
            <a:off x="1476375" y="2708275"/>
            <a:ext cx="6696075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Then apply a Lorentz transformation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8919" name="Immagine 2" descr="infn-new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magine 1" descr="Untitled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3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21696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25B895F-21B3-BC43-9574-1A44F41D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890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EC365D3-5A41-BE42-9FAD-88E33BD3A33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2636912"/>
            <a:ext cx="8756650" cy="370026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Scattering: why Inverse?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(direct) Compton Scattering is performed by an energetic photon (X-rays) interacting with an atomic electron (eV)</a:t>
            </a:r>
          </a:p>
          <a:p>
            <a:endParaRPr lang="en-US" sz="2800" b="1" i="1" ker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Inverse Compton Scattering is performed by an energetic electron (MeV-GeV) onto a visible (eV) photon (“inverse” refers to the reaction kinematics, not the dynamics)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FB42F-08DC-4D46-8989-15C8D3BF68CF}"/>
              </a:ext>
            </a:extLst>
          </p:cNvPr>
          <p:cNvSpPr txBox="1"/>
          <p:nvPr/>
        </p:nvSpPr>
        <p:spPr>
          <a:xfrm>
            <a:off x="1763688" y="188640"/>
            <a:ext cx="5544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I.C.S.  :   Inverse Compton Scattering </a:t>
            </a:r>
            <a:endParaRPr lang="en-IT"/>
          </a:p>
        </p:txBody>
      </p:sp>
      <p:sp>
        <p:nvSpPr>
          <p:cNvPr id="3" name="Segnaposto data 6">
            <a:extLst>
              <a:ext uri="{FF2B5EF4-FFF2-40B4-BE49-F238E27FC236}">
                <a16:creationId xmlns:a16="http://schemas.microsoft.com/office/drawing/2014/main" id="{CBBD084D-E2B1-F3A7-CDCF-35AC90F1FB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31056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6E94F-C93F-7047-0405-7FD9DDB901AB}"/>
              </a:ext>
            </a:extLst>
          </p:cNvPr>
          <p:cNvSpPr txBox="1"/>
          <p:nvPr/>
        </p:nvSpPr>
        <p:spPr>
          <a:xfrm>
            <a:off x="2195736" y="476672"/>
            <a:ext cx="50066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800" b="1"/>
              <a:t>where is the Continental Divide</a:t>
            </a:r>
          </a:p>
          <a:p>
            <a:pPr algn="ctr"/>
            <a:r>
              <a:rPr lang="en-GB" sz="2800" b="1"/>
              <a:t>b</a:t>
            </a:r>
            <a:r>
              <a:rPr lang="en-IT" sz="2800" b="1"/>
              <a:t>etween</a:t>
            </a:r>
          </a:p>
          <a:p>
            <a:pPr algn="ctr"/>
            <a:r>
              <a:rPr lang="en-IT" sz="2800" b="1"/>
              <a:t>Compton Scattering</a:t>
            </a:r>
          </a:p>
          <a:p>
            <a:pPr algn="ctr"/>
            <a:r>
              <a:rPr lang="en-GB" sz="2800" b="1"/>
              <a:t>a</a:t>
            </a:r>
            <a:r>
              <a:rPr lang="en-IT" sz="2800" b="1"/>
              <a:t>nd</a:t>
            </a:r>
          </a:p>
          <a:p>
            <a:pPr algn="ctr"/>
            <a:r>
              <a:rPr lang="en-IT" sz="2800" b="1"/>
              <a:t>Inverse Compton Scattering?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F5FC8-9554-447F-52AC-A65B883410D2}"/>
              </a:ext>
            </a:extLst>
          </p:cNvPr>
          <p:cNvSpPr txBox="1"/>
          <p:nvPr/>
        </p:nvSpPr>
        <p:spPr>
          <a:xfrm>
            <a:off x="2561220" y="3284984"/>
            <a:ext cx="42756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/>
              <a:t>w</a:t>
            </a:r>
            <a:r>
              <a:rPr lang="en-IT" sz="2800" b="1"/>
              <a:t>hen the electron becomes</a:t>
            </a:r>
          </a:p>
          <a:p>
            <a:pPr algn="ctr"/>
            <a:r>
              <a:rPr lang="en-IT" sz="2800" b="1"/>
              <a:t>a projectile (as in ICS)</a:t>
            </a:r>
          </a:p>
          <a:p>
            <a:pPr algn="ctr"/>
            <a:r>
              <a:rPr lang="en-IT" sz="2800" b="1"/>
              <a:t>instead of</a:t>
            </a:r>
          </a:p>
          <a:p>
            <a:pPr algn="ctr"/>
            <a:r>
              <a:rPr lang="en-IT" sz="2800" b="1"/>
              <a:t>a target (as in Compton)?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E1354-5F22-F184-E74D-F64B56B976B1}"/>
              </a:ext>
            </a:extLst>
          </p:cNvPr>
          <p:cNvSpPr txBox="1"/>
          <p:nvPr/>
        </p:nvSpPr>
        <p:spPr>
          <a:xfrm>
            <a:off x="1259632" y="5550331"/>
            <a:ext cx="7125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i="1"/>
              <a:t>Does it depend only on electron energy?</a:t>
            </a:r>
          </a:p>
          <a:p>
            <a:pPr algn="ctr"/>
            <a:r>
              <a:rPr lang="en-IT" i="1"/>
              <a:t>No, it depends only on asymmetry in colliding momenta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E2A804E-BCDA-9FFC-1E69-C5CD1D02CA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48341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5" name="DirectCompton">
            <a:hlinkClick r:id="" action="ppaction://media"/>
            <a:extLst>
              <a:ext uri="{FF2B5EF4-FFF2-40B4-BE49-F238E27FC236}">
                <a16:creationId xmlns:a16="http://schemas.microsoft.com/office/drawing/2014/main" id="{2463AB71-3172-C7C3-0553-E79A43BC1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96252"/>
            <a:ext cx="4914155" cy="2764212"/>
          </a:xfrm>
          <a:prstGeom prst="rect">
            <a:avLst/>
          </a:prstGeom>
        </p:spPr>
      </p:pic>
      <p:pic>
        <p:nvPicPr>
          <p:cNvPr id="6" name="ElasticBounce">
            <a:hlinkClick r:id="" action="ppaction://media"/>
            <a:extLst>
              <a:ext uri="{FF2B5EF4-FFF2-40B4-BE49-F238E27FC236}">
                <a16:creationId xmlns:a16="http://schemas.microsoft.com/office/drawing/2014/main" id="{2F44263D-7D02-E28A-8E89-C092AC16B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54200" y="3659758"/>
            <a:ext cx="4454304" cy="2505546"/>
          </a:xfrm>
          <a:prstGeom prst="rect">
            <a:avLst/>
          </a:prstGeom>
        </p:spPr>
      </p:pic>
      <p:pic>
        <p:nvPicPr>
          <p:cNvPr id="7" name="NoRecoil">
            <a:hlinkClick r:id="" action="ppaction://media"/>
            <a:extLst>
              <a:ext uri="{FF2B5EF4-FFF2-40B4-BE49-F238E27FC236}">
                <a16:creationId xmlns:a16="http://schemas.microsoft.com/office/drawing/2014/main" id="{FDE10CA6-C3D4-E740-774D-068BFB0452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51493" y="560673"/>
            <a:ext cx="4587191" cy="2580295"/>
          </a:xfrm>
          <a:prstGeom prst="rect">
            <a:avLst/>
          </a:prstGeom>
        </p:spPr>
      </p:pic>
      <p:pic>
        <p:nvPicPr>
          <p:cNvPr id="8" name="StrongRecoil">
            <a:hlinkClick r:id="" action="ppaction://media"/>
            <a:extLst>
              <a:ext uri="{FF2B5EF4-FFF2-40B4-BE49-F238E27FC236}">
                <a16:creationId xmlns:a16="http://schemas.microsoft.com/office/drawing/2014/main" id="{AF871FB2-2D41-088A-0BAB-63E4D8EB4AC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92" y="3511136"/>
            <a:ext cx="4716569" cy="2653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D1745-6E6A-57B1-C16A-2A9A9EE532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7" y="29829"/>
            <a:ext cx="931123" cy="563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5FABD9-2308-74BE-3B08-D5FF4B420849}"/>
              </a:ext>
            </a:extLst>
          </p:cNvPr>
          <p:cNvSpPr txBox="1"/>
          <p:nvPr/>
        </p:nvSpPr>
        <p:spPr>
          <a:xfrm>
            <a:off x="7038833" y="6381328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M. Rossetti Conti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/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993854-C4B7-3D8F-5D6C-CD15A5421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472" y="1124744"/>
                <a:ext cx="939616" cy="369332"/>
              </a:xfrm>
              <a:prstGeom prst="rect">
                <a:avLst/>
              </a:prstGeom>
              <a:blipFill>
                <a:blip r:embed="rId16"/>
                <a:stretch>
                  <a:fillRect l="-5333" r="-6667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/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400F154-A226-946F-C415-79D2FD48F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149080"/>
                <a:ext cx="1165063" cy="369332"/>
              </a:xfrm>
              <a:prstGeom prst="rect">
                <a:avLst/>
              </a:prstGeom>
              <a:blipFill>
                <a:blip r:embed="rId17"/>
                <a:stretch>
                  <a:fillRect l="-4301" r="-4301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/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2CBBD-8B09-3CAD-8922-6565B062B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971" y="3964414"/>
                <a:ext cx="1119922" cy="369332"/>
              </a:xfrm>
              <a:prstGeom prst="rect">
                <a:avLst/>
              </a:prstGeom>
              <a:blipFill>
                <a:blip r:embed="rId18"/>
                <a:stretch>
                  <a:fillRect l="-5618" r="-5618" b="-2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CA62115-B55C-3538-7ABA-4623BD60ABE5}"/>
              </a:ext>
            </a:extLst>
          </p:cNvPr>
          <p:cNvSpPr txBox="1"/>
          <p:nvPr/>
        </p:nvSpPr>
        <p:spPr>
          <a:xfrm>
            <a:off x="1403648" y="4976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</a:t>
            </a:r>
          </a:p>
          <a:p>
            <a:r>
              <a:rPr lang="en-IT" sz="1400"/>
              <a:t>the photon in Direct Compton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846C3-2AFF-9CF9-6C61-FEEC12850B59}"/>
              </a:ext>
            </a:extLst>
          </p:cNvPr>
          <p:cNvSpPr txBox="1"/>
          <p:nvPr/>
        </p:nvSpPr>
        <p:spPr>
          <a:xfrm>
            <a:off x="5484550" y="37453"/>
            <a:ext cx="31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moves with the electron in</a:t>
            </a:r>
          </a:p>
          <a:p>
            <a:r>
              <a:rPr lang="en-IT" sz="1400"/>
              <a:t>Inverse Compton, F</a:t>
            </a:r>
            <a:r>
              <a:rPr lang="en-GB" sz="1400"/>
              <a:t>EL</a:t>
            </a:r>
            <a:r>
              <a:rPr lang="en-IT" sz="1400"/>
              <a:t>, S</a:t>
            </a:r>
            <a:r>
              <a:rPr lang="en-GB" sz="1400"/>
              <a:t>y</a:t>
            </a:r>
            <a:r>
              <a:rPr lang="en-IT" sz="1400"/>
              <a:t>nchrotron light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F999F-2117-3010-40E3-FFF86EF6BA83}"/>
              </a:ext>
            </a:extLst>
          </p:cNvPr>
          <p:cNvSpPr txBox="1"/>
          <p:nvPr/>
        </p:nvSpPr>
        <p:spPr>
          <a:xfrm>
            <a:off x="4932040" y="3337247"/>
            <a:ext cx="3632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frame is steady in Symmetric Compton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6441E-23B8-49CE-89A2-E365C75C16B3}"/>
              </a:ext>
            </a:extLst>
          </p:cNvPr>
          <p:cNvSpPr txBox="1"/>
          <p:nvPr/>
        </p:nvSpPr>
        <p:spPr>
          <a:xfrm>
            <a:off x="251520" y="3322193"/>
            <a:ext cx="4331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/>
              <a:t>CM rest fr. slows down in Inv. Compton with deep recoil</a:t>
            </a:r>
          </a:p>
        </p:txBody>
      </p:sp>
      <p:sp>
        <p:nvSpPr>
          <p:cNvPr id="16" name="Segnaposto data 6">
            <a:extLst>
              <a:ext uri="{FF2B5EF4-FFF2-40B4-BE49-F238E27FC236}">
                <a16:creationId xmlns:a16="http://schemas.microsoft.com/office/drawing/2014/main" id="{6842DFAB-2CA3-0AE3-1606-83973B989F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402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569" y="186899"/>
            <a:ext cx="7977935" cy="1064397"/>
          </a:xfrm>
          <a:noFill/>
        </p:spPr>
        <p:txBody>
          <a:bodyPr/>
          <a:lstStyle/>
          <a:p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Deep Recoil I.C.S. helps attenuating the 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g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q</a:t>
            </a:r>
            <a:r>
              <a:rPr lang="en-IT" sz="2400" b="1" i="1" baseline="30000">
                <a:solidFill>
                  <a:srgbClr val="C00000"/>
                </a:solidFill>
                <a:latin typeface="Symbol" pitchFamily="2" charset="2"/>
              </a:rPr>
              <a:t>2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 problem</a:t>
            </a:r>
            <a:b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</a:b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through slowing down of Lorentz boost 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r>
              <a:rPr lang="en-GB" sz="2800" b="1" i="1" baseline="-25000">
                <a:solidFill>
                  <a:srgbClr val="FF0000"/>
                </a:solidFill>
                <a:latin typeface="Times" charset="0"/>
                <a:ea typeface="ＭＳ Ｐゴシック" charset="0"/>
              </a:rPr>
              <a:t>cm</a:t>
            </a:r>
            <a:r>
              <a:rPr lang="en-GB" sz="28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&lt;&lt;</a:t>
            </a:r>
            <a:r>
              <a:rPr lang="en-GB" sz="2800" b="1" i="1">
                <a:solidFill>
                  <a:srgbClr val="FF0000"/>
                </a:solidFill>
                <a:latin typeface="Symbol" pitchFamily="2" charset="2"/>
                <a:ea typeface="ＭＳ Ｐゴシック" charset="0"/>
              </a:rPr>
              <a:t>g</a:t>
            </a:r>
            <a:endParaRPr lang="en-US" sz="2800" b="1" i="1">
              <a:solidFill>
                <a:srgbClr val="FF0000"/>
              </a:solidFill>
              <a:latin typeface="Symbol" pitchFamily="2" charset="2"/>
              <a:ea typeface="ＭＳ Ｐゴシック" charset="0"/>
            </a:endParaRP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8" y="29829"/>
            <a:ext cx="1090092" cy="65922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4436ADB-63CD-8675-FBDB-F248E1C93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89" y="2411860"/>
            <a:ext cx="5884527" cy="432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7C12E-940D-6961-5BA8-CD5B542B7575}"/>
              </a:ext>
            </a:extLst>
          </p:cNvPr>
          <p:cNvSpPr txBox="1"/>
          <p:nvPr/>
        </p:nvSpPr>
        <p:spPr>
          <a:xfrm>
            <a:off x="3164751" y="408686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X=0.13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A4783-BD83-7C5A-49EC-3909500A87D2}"/>
              </a:ext>
            </a:extLst>
          </p:cNvPr>
          <p:cNvSpPr txBox="1"/>
          <p:nvPr/>
        </p:nvSpPr>
        <p:spPr>
          <a:xfrm>
            <a:off x="5118839" y="4077072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032A5-93A7-8EC7-CE6D-6B5E728EEEFF}"/>
              </a:ext>
            </a:extLst>
          </p:cNvPr>
          <p:cNvSpPr txBox="1"/>
          <p:nvPr/>
        </p:nvSpPr>
        <p:spPr>
          <a:xfrm>
            <a:off x="6827287" y="4077072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X=1300.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20D3E-4867-94BF-7B33-ED45B7344CF1}"/>
              </a:ext>
            </a:extLst>
          </p:cNvPr>
          <p:cNvSpPr txBox="1"/>
          <p:nvPr/>
        </p:nvSpPr>
        <p:spPr>
          <a:xfrm>
            <a:off x="3302991" y="2679806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laser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05A22-BC04-DA25-8B57-0032922CB734}"/>
              </a:ext>
            </a:extLst>
          </p:cNvPr>
          <p:cNvSpPr txBox="1"/>
          <p:nvPr/>
        </p:nvSpPr>
        <p:spPr>
          <a:xfrm>
            <a:off x="6141222" y="1959223"/>
            <a:ext cx="2049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7 GeV e</a:t>
            </a:r>
            <a:r>
              <a:rPr lang="en-IT" baseline="30000"/>
              <a:t>-</a:t>
            </a:r>
            <a:r>
              <a:rPr lang="en-IT"/>
              <a:t>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547E6-0258-5FDD-87A4-DB39ECCF89C2}"/>
              </a:ext>
            </a:extLst>
          </p:cNvPr>
          <p:cNvSpPr txBox="1"/>
          <p:nvPr/>
        </p:nvSpPr>
        <p:spPr>
          <a:xfrm>
            <a:off x="4907693" y="2679303"/>
            <a:ext cx="1248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UV 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BBE2-AC09-32D7-FA50-DE027AB7F258}"/>
              </a:ext>
            </a:extLst>
          </p:cNvPr>
          <p:cNvSpPr txBox="1"/>
          <p:nvPr/>
        </p:nvSpPr>
        <p:spPr>
          <a:xfrm>
            <a:off x="6853317" y="2679806"/>
            <a:ext cx="1031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X FEL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EE997-2095-0335-3FAD-456ADEFBE44E}"/>
              </a:ext>
            </a:extLst>
          </p:cNvPr>
          <p:cNvSpPr txBox="1"/>
          <p:nvPr/>
        </p:nvSpPr>
        <p:spPr>
          <a:xfrm>
            <a:off x="40478" y="6154204"/>
            <a:ext cx="396323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R. Hajima and M. Fujiwara, Narrow-band GeV photons</a:t>
            </a:r>
          </a:p>
          <a:p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generated from an x-ray free-electron laser oscillator, </a:t>
            </a:r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Phys.</a:t>
            </a:r>
            <a:endParaRPr lang="en-GB" sz="1200">
              <a:solidFill>
                <a:srgbClr val="231F20"/>
              </a:solidFill>
              <a:effectLst/>
              <a:latin typeface="Times" pitchFamily="2" charset="0"/>
            </a:endParaRPr>
          </a:p>
          <a:p>
            <a:r>
              <a:rPr lang="en-GB" sz="1200">
                <a:solidFill>
                  <a:srgbClr val="2E3093"/>
                </a:solidFill>
                <a:effectLst/>
                <a:latin typeface="Times" pitchFamily="2" charset="0"/>
              </a:rPr>
              <a:t>Rev. Accel. Beams 19, 020702 (2016)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.</a:t>
            </a:r>
            <a:r>
              <a:rPr lang="en-GB" sz="1200">
                <a:solidFill>
                  <a:srgbClr val="231F20"/>
                </a:solidFill>
                <a:latin typeface="Times" pitchFamily="2" charset="0"/>
              </a:rPr>
              <a:t>   </a:t>
            </a:r>
            <a:r>
              <a:rPr lang="en-GB" sz="1200">
                <a:solidFill>
                  <a:srgbClr val="231F20"/>
                </a:solidFill>
                <a:effectLst/>
                <a:latin typeface="Times" pitchFamily="2" charset="0"/>
              </a:rPr>
              <a:t>XFELO  Project</a:t>
            </a:r>
            <a:endParaRPr lang="en-GB" sz="1200">
              <a:solidFill>
                <a:srgbClr val="2E3093"/>
              </a:solidFill>
              <a:effectLst/>
              <a:latin typeface="Time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330F-4EDE-257D-0DE6-5288DC40A80A}"/>
              </a:ext>
            </a:extLst>
          </p:cNvPr>
          <p:cNvGrpSpPr/>
          <p:nvPr/>
        </p:nvGrpSpPr>
        <p:grpSpPr>
          <a:xfrm>
            <a:off x="301267" y="1203424"/>
            <a:ext cx="8303181" cy="4287063"/>
            <a:chOff x="56637" y="1203424"/>
            <a:chExt cx="8303181" cy="42870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8622A72-EC34-5E02-0BED-81859D437170}"/>
                </a:ext>
              </a:extLst>
            </p:cNvPr>
            <p:cNvGrpSpPr/>
            <p:nvPr/>
          </p:nvGrpSpPr>
          <p:grpSpPr>
            <a:xfrm>
              <a:off x="56637" y="1203424"/>
              <a:ext cx="8303181" cy="3437609"/>
              <a:chOff x="56637" y="1203424"/>
              <a:chExt cx="8303181" cy="343760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FDB7717-7979-0269-B392-161BCE686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418" y="1203424"/>
                <a:ext cx="7772400" cy="713408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FB6FFA8-61C8-E0CD-BA9F-8D682795671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73543" y="1840836"/>
                <a:ext cx="154041" cy="1152577"/>
              </a:xfrm>
              <a:prstGeom prst="straightConnector1">
                <a:avLst/>
              </a:prstGeom>
              <a:ln>
                <a:headEnd type="none" w="med" len="med"/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𝛾𝜗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36E8FE8-1705-6003-ED9A-2CE9229795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2873465"/>
                    <a:ext cx="1661929" cy="765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030" t="-3279" r="-3030"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/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l-GR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it-IT" b="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it-IT" b="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rad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0EF1B19D-340B-92C6-DF48-BD3C667FF1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637" y="3757586"/>
                    <a:ext cx="1930080" cy="8834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14" r="-2614" b="-5634"/>
                    </a:stretch>
                  </a:blipFill>
                </p:spPr>
                <p:txBody>
                  <a:bodyPr/>
                  <a:lstStyle/>
                  <a:p>
                    <a:r>
                      <a:rPr lang="en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/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sub>
                        </m:sSub>
                        <m:r>
                          <a:rPr lang="it-IT" b="0" i="1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it-IT" b="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500B4C8-0167-24F6-0EB7-DAA5BBF68B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5" y="4789013"/>
                  <a:ext cx="1894365" cy="701474"/>
                </a:xfrm>
                <a:prstGeom prst="rect">
                  <a:avLst/>
                </a:prstGeom>
                <a:blipFill>
                  <a:blip r:embed="rId9"/>
                  <a:stretch>
                    <a:fillRect l="-3333" t="-1786" r="-2667" b="-10714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1432EE5A-B422-35F6-B595-46E66E27DCC7}"/>
              </a:ext>
            </a:extLst>
          </p:cNvPr>
          <p:cNvSpPr/>
          <p:nvPr/>
        </p:nvSpPr>
        <p:spPr bwMode="auto">
          <a:xfrm>
            <a:off x="246834" y="4653136"/>
            <a:ext cx="2084784" cy="1088259"/>
          </a:xfrm>
          <a:prstGeom prst="ellipse">
            <a:avLst/>
          </a:prstGeom>
          <a:solidFill>
            <a:srgbClr val="FF0000">
              <a:alpha val="32895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0291CE-5636-0060-3422-86CEF62FA452}"/>
              </a:ext>
            </a:extLst>
          </p:cNvPr>
          <p:cNvGrpSpPr/>
          <p:nvPr/>
        </p:nvGrpSpPr>
        <p:grpSpPr>
          <a:xfrm>
            <a:off x="879297" y="548680"/>
            <a:ext cx="7772400" cy="3479015"/>
            <a:chOff x="879297" y="548680"/>
            <a:chExt cx="7772400" cy="3479015"/>
          </a:xfrm>
        </p:grpSpPr>
        <p:pic>
          <p:nvPicPr>
            <p:cNvPr id="17" name="Picture 16" descr="A diagram of a machine&#10;&#10;Description automatically generated">
              <a:extLst>
                <a:ext uri="{FF2B5EF4-FFF2-40B4-BE49-F238E27FC236}">
                  <a16:creationId xmlns:a16="http://schemas.microsoft.com/office/drawing/2014/main" id="{DFA0A49E-7B7D-005C-7268-45176751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297" y="548680"/>
              <a:ext cx="7772400" cy="32672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943F2C-0EA0-E1B1-B42D-6A449A11356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96608" y="1280965"/>
              <a:ext cx="1907106" cy="2746730"/>
            </a:xfrm>
            <a:prstGeom prst="straightConnector1">
              <a:avLst/>
            </a:prstGeom>
            <a:solidFill>
              <a:schemeClr val="accent1"/>
            </a:solidFill>
            <a:ln w="349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812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7" name="Picture 6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6A387436-AFDF-418D-1F25-21F3E689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24744"/>
            <a:ext cx="7531286" cy="475252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DA27B3-246C-19F5-7A9A-83B0997BFEA3}"/>
              </a:ext>
            </a:extLst>
          </p:cNvPr>
          <p:cNvGrpSpPr/>
          <p:nvPr/>
        </p:nvGrpSpPr>
        <p:grpSpPr>
          <a:xfrm>
            <a:off x="5169966" y="4437111"/>
            <a:ext cx="3866530" cy="2370078"/>
            <a:chOff x="5169966" y="4437111"/>
            <a:chExt cx="3866530" cy="237007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C72913-E29C-2D4A-4817-8CE2C2CCC571}"/>
                </a:ext>
              </a:extLst>
            </p:cNvPr>
            <p:cNvSpPr/>
            <p:nvPr/>
          </p:nvSpPr>
          <p:spPr bwMode="auto">
            <a:xfrm>
              <a:off x="5169966" y="5805264"/>
              <a:ext cx="3866530" cy="1001925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I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          </a:t>
              </a:r>
              <a:r>
                <a:rPr kumimoji="0" lang="en-IT" sz="2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-111" charset="0"/>
                </a:rPr>
                <a:t>ICS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IT">
                  <a:latin typeface="Times" pitchFamily="-111" charset="0"/>
                </a:rPr>
                <a:t>1 eV – O(100) MeV</a:t>
              </a:r>
              <a:endParaRPr kumimoji="0" lang="en-IT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10" name="Bent Arrow 9">
              <a:extLst>
                <a:ext uri="{FF2B5EF4-FFF2-40B4-BE49-F238E27FC236}">
                  <a16:creationId xmlns:a16="http://schemas.microsoft.com/office/drawing/2014/main" id="{20605E78-5C05-ACEA-AF29-886B7E5EDF82}"/>
                </a:ext>
              </a:extLst>
            </p:cNvPr>
            <p:cNvSpPr/>
            <p:nvPr/>
          </p:nvSpPr>
          <p:spPr bwMode="auto">
            <a:xfrm rot="5400000">
              <a:off x="7020271" y="4365104"/>
              <a:ext cx="1440161" cy="1584175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</p:grpSp>
      <p:pic>
        <p:nvPicPr>
          <p:cNvPr id="4" name="Picture 3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467CF110-2368-D13D-F954-296F44E9B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526288"/>
            <a:ext cx="7772400" cy="2071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6101F-2FC4-CBF9-105C-1EACCDECE842}"/>
              </a:ext>
            </a:extLst>
          </p:cNvPr>
          <p:cNvSpPr txBox="1"/>
          <p:nvPr/>
        </p:nvSpPr>
        <p:spPr>
          <a:xfrm>
            <a:off x="310057" y="1870047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E’</a:t>
            </a:r>
            <a:r>
              <a:rPr lang="en-IT" baseline="-25000"/>
              <a:t>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0B6790-4CFA-4AC1-C4A9-E326AA67D8AC}"/>
              </a:ext>
            </a:extLst>
          </p:cNvPr>
          <p:cNvSpPr txBox="1"/>
          <p:nvPr/>
        </p:nvSpPr>
        <p:spPr>
          <a:xfrm>
            <a:off x="179512" y="268571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(keV)</a:t>
            </a:r>
          </a:p>
        </p:txBody>
      </p:sp>
    </p:spTree>
    <p:extLst>
      <p:ext uri="{BB962C8B-B14F-4D97-AF65-F5344CB8AC3E}">
        <p14:creationId xmlns:p14="http://schemas.microsoft.com/office/powerpoint/2010/main" val="192672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4" name="Picture 3" descr="A picture containing line, rectangle, screenshot, design&#10;&#10;Description automatically generated">
            <a:extLst>
              <a:ext uri="{FF2B5EF4-FFF2-40B4-BE49-F238E27FC236}">
                <a16:creationId xmlns:a16="http://schemas.microsoft.com/office/drawing/2014/main" id="{EFD746C5-B2D8-3A88-2319-8702662C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97607"/>
            <a:ext cx="7772400" cy="5325090"/>
          </a:xfrm>
          <a:prstGeom prst="rect">
            <a:avLst/>
          </a:prstGeom>
        </p:spPr>
      </p:pic>
      <p:sp>
        <p:nvSpPr>
          <p:cNvPr id="2" name="Segnaposto data 6">
            <a:extLst>
              <a:ext uri="{FF2B5EF4-FFF2-40B4-BE49-F238E27FC236}">
                <a16:creationId xmlns:a16="http://schemas.microsoft.com/office/drawing/2014/main" id="{93BF7F73-BABA-B79B-6BD5-6291E5C4D6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INFN– ACCELERATORI – Seminar – LASA - July 14th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08597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0F11C-8F7D-16BA-486A-511AAF46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Segnaposto data 6">
            <a:extLst>
              <a:ext uri="{FF2B5EF4-FFF2-40B4-BE49-F238E27FC236}">
                <a16:creationId xmlns:a16="http://schemas.microsoft.com/office/drawing/2014/main" id="{6E234DE1-9D71-BA0B-9E2B-CAEA629337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716016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TECHNO-CLS Workshop - Ferrara – Oct. 6th 2023</a:t>
            </a:r>
            <a:endParaRPr lang="en-US" sz="1400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C58EB0A-E8D2-BD35-DB82-8485C40C9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61477"/>
            <a:ext cx="6447565" cy="2870871"/>
          </a:xfrm>
          <a:prstGeom prst="rect">
            <a:avLst/>
          </a:prstGeom>
        </p:spPr>
      </p:pic>
      <p:pic>
        <p:nvPicPr>
          <p:cNvPr id="8" name="Picture 7" descr="A graph of energy and light&#10;&#10;Description automatically generated">
            <a:extLst>
              <a:ext uri="{FF2B5EF4-FFF2-40B4-BE49-F238E27FC236}">
                <a16:creationId xmlns:a16="http://schemas.microsoft.com/office/drawing/2014/main" id="{B818B5A7-323C-DD8A-965C-FF1F65DC9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472" y="2589566"/>
            <a:ext cx="4716016" cy="4223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58A14-05B2-E03E-E742-F792273E0986}"/>
              </a:ext>
            </a:extLst>
          </p:cNvPr>
          <p:cNvSpPr txBox="1"/>
          <p:nvPr/>
        </p:nvSpPr>
        <p:spPr>
          <a:xfrm>
            <a:off x="361071" y="3429760"/>
            <a:ext cx="3680816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IT"/>
              <a:t>Deep Recoil</a:t>
            </a:r>
          </a:p>
          <a:p>
            <a:pPr algn="ctr"/>
            <a:r>
              <a:rPr lang="en-GB"/>
              <a:t>a</a:t>
            </a:r>
            <a:r>
              <a:rPr lang="en-IT"/>
              <a:t>nd its 2 benefits:</a:t>
            </a:r>
          </a:p>
          <a:p>
            <a:pPr algn="ctr"/>
            <a:r>
              <a:rPr lang="en-GB"/>
              <a:t>s</a:t>
            </a:r>
            <a:r>
              <a:rPr lang="en-IT"/>
              <a:t>pectral purification</a:t>
            </a:r>
          </a:p>
          <a:p>
            <a:pPr algn="ctr"/>
            <a:r>
              <a:rPr lang="en-GB"/>
              <a:t>a</a:t>
            </a:r>
            <a:r>
              <a:rPr lang="en-IT"/>
              <a:t>nd</a:t>
            </a:r>
          </a:p>
          <a:p>
            <a:pPr algn="ctr"/>
            <a:r>
              <a:rPr lang="en-GB"/>
              <a:t>s</a:t>
            </a:r>
            <a:r>
              <a:rPr lang="en-IT"/>
              <a:t>uppression of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desease</a:t>
            </a:r>
          </a:p>
        </p:txBody>
      </p:sp>
    </p:spTree>
    <p:extLst>
      <p:ext uri="{BB962C8B-B14F-4D97-AF65-F5344CB8AC3E}">
        <p14:creationId xmlns:p14="http://schemas.microsoft.com/office/powerpoint/2010/main" val="10602566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/>
              <p:nvPr/>
            </p:nvSpPr>
            <p:spPr>
              <a:xfrm>
                <a:off x="3419872" y="5745221"/>
                <a:ext cx="49350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5745221"/>
                <a:ext cx="4935069" cy="369332"/>
              </a:xfrm>
              <a:prstGeom prst="rect">
                <a:avLst/>
              </a:prstGeom>
              <a:blipFill>
                <a:blip r:embed="rId3"/>
                <a:stretch>
                  <a:fillRect l="-1026" t="-10000" r="-1538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D2ED62-BE8A-53E4-2FAE-D37930E249AB}"/>
              </a:ext>
            </a:extLst>
          </p:cNvPr>
          <p:cNvSpPr txBox="1"/>
          <p:nvPr/>
        </p:nvSpPr>
        <p:spPr>
          <a:xfrm>
            <a:off x="1547664" y="116632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</a:t>
            </a:r>
          </a:p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of photon energy vs. electron kinetic energy </a:t>
            </a:r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A1398-DB54-1D50-9D08-A451A3C8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40" y="1123950"/>
            <a:ext cx="7340600" cy="461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59564-F69E-C615-DB71-BA8140EA481D}"/>
                  </a:ext>
                </a:extLst>
              </p:cNvPr>
              <p:cNvSpPr txBox="1"/>
              <p:nvPr/>
            </p:nvSpPr>
            <p:spPr>
              <a:xfrm>
                <a:off x="57865" y="2060848"/>
                <a:ext cx="35546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BE59564-F69E-C615-DB71-BA8140EA4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5" y="2060848"/>
                <a:ext cx="3554627" cy="369332"/>
              </a:xfrm>
              <a:prstGeom prst="rect">
                <a:avLst/>
              </a:prstGeom>
              <a:blipFill>
                <a:blip r:embed="rId5"/>
                <a:stretch>
                  <a:fillRect l="-1423" t="-10000" r="-2491" b="-3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6">
            <a:extLst>
              <a:ext uri="{FF2B5EF4-FFF2-40B4-BE49-F238E27FC236}">
                <a16:creationId xmlns:a16="http://schemas.microsoft.com/office/drawing/2014/main" id="{52CAD932-1FD1-48B3-F237-206539541E6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883159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7334FFE-8D88-2596-61F1-2AACC93B8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35A8AE-BE4C-D846-42D2-FCB3FE40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64" y="1599482"/>
            <a:ext cx="7772400" cy="4493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/>
              <p:nvPr/>
            </p:nvSpPr>
            <p:spPr>
              <a:xfrm>
                <a:off x="3419872" y="6084004"/>
                <a:ext cx="49108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  (MeV)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BE954-5E80-4642-E3CF-AA9DAC1AE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6084004"/>
                <a:ext cx="4910896" cy="369332"/>
              </a:xfrm>
              <a:prstGeom prst="rect">
                <a:avLst/>
              </a:prstGeom>
              <a:blipFill>
                <a:blip r:embed="rId4"/>
                <a:stretch>
                  <a:fillRect l="-2062" t="-26667" r="-2835" b="-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D93267-69CF-F764-093D-6B2347D7A6AA}"/>
                  </a:ext>
                </a:extLst>
              </p:cNvPr>
              <p:cNvSpPr txBox="1"/>
              <p:nvPr/>
            </p:nvSpPr>
            <p:spPr>
              <a:xfrm>
                <a:off x="179512" y="2339588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0D93267-69CF-F764-093D-6B2347D7A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339588"/>
                <a:ext cx="1512168" cy="369332"/>
              </a:xfrm>
              <a:prstGeom prst="rect">
                <a:avLst/>
              </a:prstGeom>
              <a:blipFill>
                <a:blip r:embed="rId5"/>
                <a:stretch>
                  <a:fillRect l="-826" t="-10000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1D2ED62-BE8A-53E4-2FAE-D37930E249AB}"/>
              </a:ext>
            </a:extLst>
          </p:cNvPr>
          <p:cNvSpPr txBox="1"/>
          <p:nvPr/>
        </p:nvSpPr>
        <p:spPr>
          <a:xfrm>
            <a:off x="1619672" y="188640"/>
            <a:ext cx="71287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Symmetric Compton</a:t>
            </a:r>
          </a:p>
          <a:p>
            <a:pPr algn="ctr"/>
            <a:r>
              <a:rPr lang="it-IT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Scaling of X, recoil factor, vs. electron kinetic energy </a:t>
            </a:r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1AACC0-14D8-5A65-002B-226B8806D0A1}"/>
                  </a:ext>
                </a:extLst>
              </p:cNvPr>
              <p:cNvSpPr txBox="1"/>
              <p:nvPr/>
            </p:nvSpPr>
            <p:spPr>
              <a:xfrm>
                <a:off x="3438128" y="1115452"/>
                <a:ext cx="26824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B1AACC0-14D8-5A65-002B-226B8806D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128" y="1115452"/>
                <a:ext cx="2682466" cy="369332"/>
              </a:xfrm>
              <a:prstGeom prst="rect">
                <a:avLst/>
              </a:prstGeom>
              <a:blipFill>
                <a:blip r:embed="rId6"/>
                <a:stretch>
                  <a:fillRect l="-472" t="-3226" b="-2903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6">
            <a:extLst>
              <a:ext uri="{FF2B5EF4-FFF2-40B4-BE49-F238E27FC236}">
                <a16:creationId xmlns:a16="http://schemas.microsoft.com/office/drawing/2014/main" id="{68984C22-CBC9-2723-6345-B038D20EE57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88229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5CC255-C9E6-FE22-98A4-BDEC3102A86D}"/>
              </a:ext>
            </a:extLst>
          </p:cNvPr>
          <p:cNvSpPr txBox="1"/>
          <p:nvPr/>
        </p:nvSpPr>
        <p:spPr>
          <a:xfrm>
            <a:off x="1835696" y="188640"/>
            <a:ext cx="5914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X=1531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 away from Symmetric Compton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650EE8EC-89C0-8389-BFA2-3751CDB77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8952" y="1555396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650EE8EC-89C0-8389-BFA2-3751CDB770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28952" y="1555396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0F97FE-2F08-3208-A3B1-9012151C9CDC}"/>
              </a:ext>
            </a:extLst>
          </p:cNvPr>
          <p:cNvSpPr txBox="1"/>
          <p:nvPr/>
        </p:nvSpPr>
        <p:spPr>
          <a:xfrm>
            <a:off x="5966270" y="3500744"/>
            <a:ext cx="293516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energy=12.0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8.33 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4344784-A339-8592-EAA1-90947EEC48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6944" y="424508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4344784-A339-8592-EAA1-90947EEC48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56944" y="424508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DF678D95-EED1-031F-8A11-CF29AD1BB9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48632" y="155679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DF678D95-EED1-031F-8A11-CF29AD1BB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48632" y="155679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0B6F0FB6-0518-49E9-80AE-E68DE1713022}"/>
              </a:ext>
            </a:extLst>
          </p:cNvPr>
          <p:cNvSpPr txBox="1"/>
          <p:nvPr/>
        </p:nvSpPr>
        <p:spPr>
          <a:xfrm>
            <a:off x="3077328" y="3501008"/>
            <a:ext cx="272924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energy=11.0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9.08MeV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172C1E23-D215-6CA6-352A-74266E73B0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48632" y="4245082"/>
          <a:ext cx="3207544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276800" imgH="3024000" progId="Origin50.Graph">
                  <p:embed/>
                </p:oleObj>
              </mc:Choice>
              <mc:Fallback>
                <p:oleObj name="Graph" r:id="rId8" imgW="4276800" imgH="3024000" progId="Origin50.Graph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172C1E23-D215-6CA6-352A-74266E73B0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48632" y="4245082"/>
                        <a:ext cx="3207544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BF309D0-F3A0-20CB-6009-AD09A1852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graphicFrame>
        <p:nvGraphicFramePr>
          <p:cNvPr id="3" name="Oggetto 8">
            <a:extLst>
              <a:ext uri="{FF2B5EF4-FFF2-40B4-BE49-F238E27FC236}">
                <a16:creationId xmlns:a16="http://schemas.microsoft.com/office/drawing/2014/main" id="{F72D172F-654A-A56B-F1D0-309080F95F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504" y="1592908"/>
          <a:ext cx="3207543" cy="2268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4276800" imgH="3024000" progId="Origin50.Graph">
                  <p:embed/>
                </p:oleObj>
              </mc:Choice>
              <mc:Fallback>
                <p:oleObj name="Graph" r:id="rId11" imgW="4276800" imgH="3024000" progId="Origin50.Graph">
                  <p:embed/>
                  <p:pic>
                    <p:nvPicPr>
                      <p:cNvPr id="3" name="Oggetto 8">
                        <a:extLst>
                          <a:ext uri="{FF2B5EF4-FFF2-40B4-BE49-F238E27FC236}">
                            <a16:creationId xmlns:a16="http://schemas.microsoft.com/office/drawing/2014/main" id="{F72D172F-654A-A56B-F1D0-309080F95F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7504" y="1592908"/>
                        <a:ext cx="3207543" cy="2268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">
            <a:extLst>
              <a:ext uri="{FF2B5EF4-FFF2-40B4-BE49-F238E27FC236}">
                <a16:creationId xmlns:a16="http://schemas.microsoft.com/office/drawing/2014/main" id="{FC84858A-1703-7576-F1FC-91A5375467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496" y="3908023"/>
          <a:ext cx="4006841" cy="2833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3" imgW="4276800" imgH="3024000" progId="Origin50.Graph">
                  <p:embed/>
                </p:oleObj>
              </mc:Choice>
              <mc:Fallback>
                <p:oleObj name="Graph" r:id="rId13" imgW="4276800" imgH="3024000" progId="Origin50.Graph">
                  <p:embed/>
                  <p:pic>
                    <p:nvPicPr>
                      <p:cNvPr id="11" name="Oggetto 1">
                        <a:extLst>
                          <a:ext uri="{FF2B5EF4-FFF2-40B4-BE49-F238E27FC236}">
                            <a16:creationId xmlns:a16="http://schemas.microsoft.com/office/drawing/2014/main" id="{FC84858A-1703-7576-F1FC-91A5375467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5496" y="3908023"/>
                        <a:ext cx="4006841" cy="2833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8">
            <a:extLst>
              <a:ext uri="{FF2B5EF4-FFF2-40B4-BE49-F238E27FC236}">
                <a16:creationId xmlns:a16="http://schemas.microsoft.com/office/drawing/2014/main" id="{4B35FE05-0A8A-5292-FE7C-505E3B00D4A9}"/>
              </a:ext>
            </a:extLst>
          </p:cNvPr>
          <p:cNvSpPr txBox="1"/>
          <p:nvPr/>
        </p:nvSpPr>
        <p:spPr>
          <a:xfrm>
            <a:off x="184711" y="3499991"/>
            <a:ext cx="289898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energy=10.013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10.0MeV</a:t>
            </a:r>
            <a:endParaRPr lang="it-IT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3542F-BA0E-9A1A-47DF-994C2ED3BFCA}"/>
              </a:ext>
            </a:extLst>
          </p:cNvPr>
          <p:cNvSpPr txBox="1"/>
          <p:nvPr/>
        </p:nvSpPr>
        <p:spPr>
          <a:xfrm>
            <a:off x="3489436" y="955797"/>
            <a:ext cx="36028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ncident</a:t>
            </a:r>
            <a:r>
              <a:rPr lang="it-IT" sz="2400" dirty="0" err="1">
                <a:latin typeface="Symbol" panose="05050102010706020507" pitchFamily="18" charset="2"/>
                <a:cs typeface="Times New Roman" panose="02020603050405020304" pitchFamily="18" charset="0"/>
              </a:rPr>
              <a:t> D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/E=20%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D4259B-5587-9510-A026-1DF55258C905}"/>
              </a:ext>
            </a:extLst>
          </p:cNvPr>
          <p:cNvSpPr txBox="1"/>
          <p:nvPr/>
        </p:nvSpPr>
        <p:spPr>
          <a:xfrm>
            <a:off x="675299" y="6207695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</a:t>
            </a:r>
            <a:r>
              <a:rPr lang="en-IT"/>
              <a:t>o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B21AD1-81C6-AB95-6B25-49A14D6276F5}"/>
              </a:ext>
            </a:extLst>
          </p:cNvPr>
          <p:cNvSpPr txBox="1"/>
          <p:nvPr/>
        </p:nvSpPr>
        <p:spPr>
          <a:xfrm>
            <a:off x="4338260" y="6207695"/>
            <a:ext cx="325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The onset of</a:t>
            </a:r>
            <a:r>
              <a:rPr lang="en-IT"/>
              <a:t>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3545078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DA02B286-16C1-F852-8A9C-968502F6D8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697" y="1204305"/>
          <a:ext cx="4076261" cy="288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76800" imgH="3024000" progId="Origin50.Graph">
                  <p:embed/>
                </p:oleObj>
              </mc:Choice>
              <mc:Fallback>
                <p:oleObj name="Graph" r:id="rId2" imgW="4276800" imgH="3024000" progId="Origin50.Graph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DA02B286-16C1-F852-8A9C-968502F6D8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697" y="1204305"/>
                        <a:ext cx="4076261" cy="2882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2B4025-C63D-B7A3-BD3B-70609B28D212}"/>
              </a:ext>
            </a:extLst>
          </p:cNvPr>
          <p:cNvSpPr txBox="1"/>
          <p:nvPr/>
        </p:nvSpPr>
        <p:spPr>
          <a:xfrm>
            <a:off x="489535" y="3541038"/>
            <a:ext cx="45704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energy=20.0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MeV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560229D-597A-682A-6EB1-200F9D1855B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99445" y="1405579"/>
          <a:ext cx="3636098" cy="257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6800" imgH="3024000" progId="Origin50.Graph">
                  <p:embed/>
                </p:oleObj>
              </mc:Choice>
              <mc:Fallback>
                <p:oleObj name="Graph" r:id="rId4" imgW="4276800" imgH="3024000" progId="Origin50.Graph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560229D-597A-682A-6EB1-200F9D185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9445" y="1405579"/>
                        <a:ext cx="3636098" cy="2571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97A188-1E7D-6C58-2B43-B707277AB391}"/>
              </a:ext>
            </a:extLst>
          </p:cNvPr>
          <p:cNvSpPr txBox="1"/>
          <p:nvPr/>
        </p:nvSpPr>
        <p:spPr>
          <a:xfrm>
            <a:off x="3165621" y="3541038"/>
            <a:ext cx="45704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energy=40.0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energy=2.</a:t>
            </a:r>
            <a:r>
              <a:rPr lang="it-IT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MeV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C29C1956-69F5-ED4C-94E3-45BB6DC20E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3784" y="1417211"/>
          <a:ext cx="3582791" cy="25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6800" imgH="3024000" progId="Origin50.Graph">
                  <p:embed/>
                </p:oleObj>
              </mc:Choice>
              <mc:Fallback>
                <p:oleObj name="Graph" r:id="rId6" imgW="4276800" imgH="3024000" progId="Origin50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C29C1956-69F5-ED4C-94E3-45BB6DC20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53784" y="1417211"/>
                        <a:ext cx="3582791" cy="253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00F729F-346C-05DE-CF6B-778BCE684545}"/>
              </a:ext>
            </a:extLst>
          </p:cNvPr>
          <p:cNvSpPr txBox="1"/>
          <p:nvPr/>
        </p:nvSpPr>
        <p:spPr>
          <a:xfrm>
            <a:off x="5893417" y="3523329"/>
            <a:ext cx="295304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energy=100.0 MeV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it-IT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energy=1 MeV, </a:t>
            </a:r>
          </a:p>
          <a:p>
            <a:r>
              <a:rPr lang="it-IT" sz="1350" dirty="0" err="1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35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/E=0.2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F972D7-7BEE-6B41-27CB-001CDE58D645}"/>
              </a:ext>
            </a:extLst>
          </p:cNvPr>
          <p:cNvSpPr txBox="1"/>
          <p:nvPr/>
        </p:nvSpPr>
        <p:spPr>
          <a:xfrm>
            <a:off x="2332246" y="260648"/>
            <a:ext cx="45704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recoil</a:t>
            </a:r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X=1531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going from SCS to ICS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5C67F4F-9630-6AD0-B2C0-C75643CD1F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16" t="28641" r="68802" b="37072"/>
          <a:stretch/>
        </p:blipFill>
        <p:spPr>
          <a:xfrm>
            <a:off x="6013446" y="4262267"/>
            <a:ext cx="2174572" cy="157347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3B2722B-A81B-86EF-CF2C-B568C34F20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917" t="35533" r="64092" b="30475"/>
          <a:stretch/>
        </p:blipFill>
        <p:spPr>
          <a:xfrm>
            <a:off x="514195" y="4270867"/>
            <a:ext cx="2285251" cy="1667423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0F13CB1-CC02-3882-FE28-36AC145D0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33" y="4233535"/>
            <a:ext cx="2886075" cy="1713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78869-E61B-06B2-81C8-CC8672EF03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12" name="Segnaposto data 6">
            <a:extLst>
              <a:ext uri="{FF2B5EF4-FFF2-40B4-BE49-F238E27FC236}">
                <a16:creationId xmlns:a16="http://schemas.microsoft.com/office/drawing/2014/main" id="{EC3714D6-EC84-6871-B315-648A81B31D3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4067944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Channeling 2023 Conference – Riccione – June 2023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6C455D-8F3B-D2BF-6A3E-2258D055244E}"/>
              </a:ext>
            </a:extLst>
          </p:cNvPr>
          <p:cNvSpPr txBox="1"/>
          <p:nvPr/>
        </p:nvSpPr>
        <p:spPr>
          <a:xfrm>
            <a:off x="2136827" y="6056599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full </a:t>
            </a:r>
            <a:r>
              <a:rPr lang="en-IT">
                <a:latin typeface="Symbol" pitchFamily="2" charset="2"/>
              </a:rPr>
              <a:t>g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>
                <a:latin typeface="Symbol" pitchFamily="2" charset="2"/>
              </a:rPr>
              <a:t>q</a:t>
            </a:r>
            <a:r>
              <a:rPr lang="en-IT" baseline="30000">
                <a:latin typeface="Symbol" pitchFamily="2" charset="2"/>
              </a:rPr>
              <a:t>2</a:t>
            </a:r>
            <a:r>
              <a:rPr lang="en-IT"/>
              <a:t> disease – the moustache pattern</a:t>
            </a:r>
          </a:p>
        </p:txBody>
      </p:sp>
    </p:spTree>
    <p:extLst>
      <p:ext uri="{BB962C8B-B14F-4D97-AF65-F5344CB8AC3E}">
        <p14:creationId xmlns:p14="http://schemas.microsoft.com/office/powerpoint/2010/main" val="42062585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861C80D-1FA7-3BBF-6C03-3A4088B6F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74" y="3142274"/>
            <a:ext cx="4905726" cy="3639526"/>
          </a:xfrm>
          <a:prstGeom prst="rect">
            <a:avLst/>
          </a:prstGeom>
        </p:spPr>
      </p:pic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143000" y="1367736"/>
            <a:ext cx="6126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and BriXSinO’s TDR Collaboration </a:t>
            </a:r>
          </a:p>
          <a:p>
            <a:pPr algn="ctr"/>
            <a:r>
              <a:rPr lang="en-US" sz="1800" i="1"/>
              <a:t>INFN-Milano and LASA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63329"/>
            <a:ext cx="8077200" cy="13606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400" b="1" i="0" u="sng" strike="noStrike">
                <a:solidFill>
                  <a:srgbClr val="444C53"/>
                </a:solidFill>
                <a:effectLst/>
                <a:latin typeface="Source Sans Pro" panose="020B0503030403020204" pitchFamily="34" charset="0"/>
                <a:hlinkClick r:id="rId4"/>
              </a:rPr>
              <a:t>BriXSinO: an innovative accelerator towards energy sustainability and advanced applications with mono-chromatic X-rays and coherent high-power THz radiation.</a:t>
            </a:r>
            <a:endParaRPr lang="en-GB" sz="2400" b="1" i="1" u="sng" kern="0">
              <a:solidFill>
                <a:srgbClr val="FF0000"/>
              </a:solidFill>
              <a:latin typeface="Times" charset="0"/>
              <a:ea typeface="ＭＳ Ｐゴシック" charset="0"/>
            </a:endParaRPr>
          </a:p>
        </p:txBody>
      </p:sp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72CA3CFC-ACE5-FBC6-CC1D-045C70DFF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6400"/>
            <a:ext cx="6242720" cy="3527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"/>
              </a:srgbClr>
            </a:outerShdw>
          </a:effec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B57E0E1-628E-F720-903B-23620397896A}"/>
              </a:ext>
            </a:extLst>
          </p:cNvPr>
          <p:cNvSpPr txBox="1">
            <a:spLocks/>
          </p:cNvSpPr>
          <p:nvPr/>
        </p:nvSpPr>
        <p:spPr>
          <a:xfrm>
            <a:off x="114299" y="6553198"/>
            <a:ext cx="8267701" cy="256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sz="1600" dirty="0"/>
              <a:t>Prof.ssa C. Lenardi – </a:t>
            </a:r>
            <a:r>
              <a:rPr lang="en-GB" sz="1600" dirty="0"/>
              <a:t>Tecniche di imaging per applicazioni biomediche, </a:t>
            </a:r>
            <a:r>
              <a:rPr lang="en" sz="1600" dirty="0"/>
              <a:t>Dip. </a:t>
            </a:r>
            <a:r>
              <a:rPr lang="en-GB" sz="1600" dirty="0"/>
              <a:t>d</a:t>
            </a:r>
            <a:r>
              <a:rPr lang="en" sz="1600" dirty="0"/>
              <a:t>i Fisica – 25/10/2022</a:t>
            </a:r>
            <a:endParaRPr lang="en" sz="1600" spc="-10" dirty="0"/>
          </a:p>
        </p:txBody>
      </p: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F6E3F3C-B520-4B4E-B469-FD3657B5B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35"/>
            <a:ext cx="9144000" cy="424976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DFDAAB3-35D4-B94D-B514-5175E3F24521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5943600" cy="6858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BriXSinO Conceptual Layout - 1</a:t>
            </a:r>
            <a:endParaRPr lang="it-IT" sz="2900" dirty="0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DBE8D8E-F122-D2CA-9666-03580762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128614"/>
            <a:ext cx="8953500" cy="157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BriXSinO is a linear electron accelerator (Linac) with beam current and time structure similar to a storage ring: 5 mA, 100 MHz (normal Linac 0.1 </a:t>
            </a:r>
            <a:r>
              <a:rPr lang="en-US" sz="2000" b="1">
                <a:solidFill>
                  <a:srgbClr val="0000FF"/>
                </a:solidFill>
                <a:latin typeface="Symbol" pitchFamily="2" charset="2"/>
                <a:cs typeface="Symbol" charset="0"/>
              </a:rPr>
              <a:t>m</a:t>
            </a:r>
            <a:r>
              <a:rPr lang="en-US" sz="2000" b="1">
                <a:solidFill>
                  <a:srgbClr val="0000FF"/>
                </a:solidFill>
                <a:cs typeface="Symbol" charset="0"/>
              </a:rPr>
              <a:t>A, 100 Hz)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BriXSinO must be operated in Energy Recovery mode in order to sustain the large beam power (up to 225 kW at 45 MeV, cmp. normal Linac 10-50 W )</a:t>
            </a:r>
          </a:p>
        </p:txBody>
      </p:sp>
    </p:spTree>
    <p:extLst>
      <p:ext uri="{BB962C8B-B14F-4D97-AF65-F5344CB8AC3E}">
        <p14:creationId xmlns:p14="http://schemas.microsoft.com/office/powerpoint/2010/main" val="14698984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F6E3F3C-B520-4B4E-B469-FD3657B5B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435"/>
            <a:ext cx="9144000" cy="424976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DFDAAB3-35D4-B94D-B514-5175E3F24521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5943600" cy="6858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BriXSinO Conceptual Layout - 2</a:t>
            </a:r>
            <a:endParaRPr lang="it-IT" sz="2900" dirty="0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3DBE8D8E-F122-D2CA-9666-035807621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128614"/>
            <a:ext cx="8953500" cy="157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Energy Recovery is accomplished recirculating back the electron beam and decelerating through the Super-Conducting RF Cavities (90% recovery effectiveness)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100s kW electron beams would not be sustainable without Energy Recovery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C2574-229B-497D-7210-858045FC2769}"/>
              </a:ext>
            </a:extLst>
          </p:cNvPr>
          <p:cNvSpPr txBox="1"/>
          <p:nvPr/>
        </p:nvSpPr>
        <p:spPr>
          <a:xfrm>
            <a:off x="5943600" y="3657600"/>
            <a:ext cx="1813060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T" b="1"/>
              <a:t>225 kW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CA3D2-7C21-950D-6499-54A19DBF11A1}"/>
              </a:ext>
            </a:extLst>
          </p:cNvPr>
          <p:cNvSpPr txBox="1"/>
          <p:nvPr/>
        </p:nvSpPr>
        <p:spPr>
          <a:xfrm>
            <a:off x="2209800" y="2904317"/>
            <a:ext cx="1693092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T" b="1"/>
              <a:t>22 kW disposed</a:t>
            </a:r>
          </a:p>
        </p:txBody>
      </p:sp>
    </p:spTree>
    <p:extLst>
      <p:ext uri="{BB962C8B-B14F-4D97-AF65-F5344CB8AC3E}">
        <p14:creationId xmlns:p14="http://schemas.microsoft.com/office/powerpoint/2010/main" val="401383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BEF5D-E214-FC74-1388-DD417F34A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AA4E03-1C86-AB55-A3E2-E8F6730BB591}"/>
              </a:ext>
            </a:extLst>
          </p:cNvPr>
          <p:cNvSpPr txBox="1"/>
          <p:nvPr/>
        </p:nvSpPr>
        <p:spPr>
          <a:xfrm>
            <a:off x="1619672" y="116632"/>
            <a:ext cx="65527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1">
                <a:solidFill>
                  <a:srgbClr val="FF0000"/>
                </a:solidFill>
              </a:rPr>
              <a:t>S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chematic recap of  X/</a:t>
            </a:r>
            <a:r>
              <a:rPr lang="en-GB" sz="2400" b="1" i="1">
                <a:solidFill>
                  <a:srgbClr val="FF0000"/>
                </a:solidFill>
                <a:latin typeface="Symbol" pitchFamily="2" charset="2"/>
              </a:rPr>
              <a:t>g </a:t>
            </a:r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Radiation Sources</a:t>
            </a:r>
          </a:p>
          <a:p>
            <a:pPr algn="ctr"/>
            <a:r>
              <a:rPr lang="en-GB" sz="2400" b="1" i="1">
                <a:solidFill>
                  <a:srgbClr val="FF0000"/>
                </a:solidFill>
                <a:latin typeface="Times" charset="0"/>
                <a:ea typeface="ＭＳ Ｐゴシック" charset="0"/>
              </a:rPr>
              <a:t>(keV, MeV, GeV…)</a:t>
            </a:r>
            <a:endParaRPr lang="en-IT">
              <a:latin typeface="Symbol" pitchFamily="2" charset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7B682D-AFA4-DE3D-D579-40305769C74F}"/>
              </a:ext>
            </a:extLst>
          </p:cNvPr>
          <p:cNvSpPr txBox="1"/>
          <p:nvPr/>
        </p:nvSpPr>
        <p:spPr>
          <a:xfrm>
            <a:off x="4981" y="980728"/>
            <a:ext cx="910352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effectLst/>
                <a:latin typeface="Helvetica Neue" panose="02000503000000020004" pitchFamily="2" charset="0"/>
              </a:rPr>
              <a:t>Spontaneous undulatory radiation (synchrotron, wiggler, </a:t>
            </a:r>
            <a:r>
              <a:rPr lang="en-GB" i="1">
                <a:effectLst/>
                <a:latin typeface="Helvetica Neue" panose="02000503000000020004" pitchFamily="2" charset="0"/>
              </a:rPr>
              <a:t>betatron</a:t>
            </a:r>
            <a:r>
              <a:rPr lang="en-GB" b="1">
                <a:effectLst/>
                <a:latin typeface="Helvetica Neue" panose="02000503000000020004" pitchFamily="2" charset="0"/>
              </a:rPr>
              <a:t>, </a:t>
            </a:r>
            <a:r>
              <a:rPr lang="en-GB" i="1">
                <a:effectLst/>
                <a:latin typeface="Helvetica Neue" panose="02000503000000020004" pitchFamily="2" charset="0"/>
              </a:rPr>
              <a:t>channeling</a:t>
            </a:r>
            <a:r>
              <a:rPr lang="en-GB" b="1">
                <a:effectLst/>
                <a:latin typeface="Helvetica Neue" panose="02000503000000020004" pitchFamily="2" charset="0"/>
              </a:rPr>
              <a:t>, </a:t>
            </a:r>
            <a:r>
              <a:rPr lang="en-GB" i="1">
                <a:effectLst/>
                <a:latin typeface="Helvetica Neue" panose="02000503000000020004" pitchFamily="2" charset="0"/>
              </a:rPr>
              <a:t>bremsstrahlung</a:t>
            </a:r>
            <a:r>
              <a:rPr lang="en-GB" b="1">
                <a:effectLst/>
                <a:latin typeface="Helvetica Neue" panose="02000503000000020004" pitchFamily="2" charset="0"/>
              </a:rPr>
              <a:t>)</a:t>
            </a:r>
          </a:p>
          <a:p>
            <a:endParaRPr lang="en-GB"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endParaRPr lang="en-GB">
              <a:effectLst/>
              <a:latin typeface="Helvetica Neue" panose="02000503000000020004" pitchFamily="2" charset="0"/>
            </a:endParaRPr>
          </a:p>
          <a:p>
            <a:r>
              <a:rPr lang="en-GB" b="1">
                <a:latin typeface="Helvetica Neue" panose="02000503000000020004" pitchFamily="2" charset="0"/>
              </a:rPr>
              <a:t>R</a:t>
            </a:r>
            <a:r>
              <a:rPr lang="en-GB" b="1">
                <a:effectLst/>
                <a:latin typeface="Helvetica Neue" panose="02000503000000020004" pitchFamily="2" charset="0"/>
              </a:rPr>
              <a:t>esonant/amplified undulatory radiation (undulator, FEL)</a:t>
            </a:r>
          </a:p>
          <a:p>
            <a:br>
              <a:rPr lang="en-GB">
                <a:effectLst/>
                <a:latin typeface="Helvetica Neue" panose="02000503000000020004" pitchFamily="2" charset="0"/>
              </a:rPr>
            </a:br>
            <a:endParaRPr lang="en-GB">
              <a:effectLst/>
              <a:latin typeface="Helvetica Neue" panose="02000503000000020004" pitchFamily="2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7D8C34-1B31-509B-E7A6-DB0518AEB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3456384" cy="2289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11B7B-31FB-FA1B-221B-0E61F5FC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725144"/>
            <a:ext cx="3456384" cy="2016591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41EE2F-5AF8-B8E2-E681-B790A560D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785661"/>
            <a:ext cx="4464496" cy="1741723"/>
          </a:xfrm>
          <a:prstGeom prst="rect">
            <a:avLst/>
          </a:prstGeom>
        </p:spPr>
      </p:pic>
      <p:pic>
        <p:nvPicPr>
          <p:cNvPr id="14" name="Picture 1026">
            <a:extLst>
              <a:ext uri="{FF2B5EF4-FFF2-40B4-BE49-F238E27FC236}">
                <a16:creationId xmlns:a16="http://schemas.microsoft.com/office/drawing/2014/main" id="{EAAD8230-A622-1211-FCFC-2C95CDE40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63" y="5913526"/>
            <a:ext cx="2667317" cy="8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D3E3CB-7F9B-61BB-B9E9-F569ACD50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560" y="1541678"/>
            <a:ext cx="2200944" cy="2679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5AF0-04B2-5549-8F3C-DC7B1901F089}"/>
                  </a:ext>
                </a:extLst>
              </p:cNvPr>
              <p:cNvSpPr txBox="1"/>
              <p:nvPr/>
            </p:nvSpPr>
            <p:spPr>
              <a:xfrm>
                <a:off x="5467802" y="1763524"/>
                <a:ext cx="191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5AF0-04B2-5549-8F3C-DC7B1901F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802" y="1763524"/>
                <a:ext cx="1912510" cy="369332"/>
              </a:xfrm>
              <a:prstGeom prst="rect">
                <a:avLst/>
              </a:prstGeom>
              <a:blipFill>
                <a:blip r:embed="rId8"/>
                <a:stretch>
                  <a:fillRect l="-3289" b="-3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695D53-7A69-5842-F8D1-02E7DDEDA6A6}"/>
                  </a:ext>
                </a:extLst>
              </p:cNvPr>
              <p:cNvSpPr txBox="1"/>
              <p:nvPr/>
            </p:nvSpPr>
            <p:spPr>
              <a:xfrm>
                <a:off x="4891737" y="6453336"/>
                <a:ext cx="191251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7695D53-7A69-5842-F8D1-02E7DDEDA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737" y="6453336"/>
                <a:ext cx="1912511" cy="369332"/>
              </a:xfrm>
              <a:prstGeom prst="rect">
                <a:avLst/>
              </a:prstGeom>
              <a:blipFill>
                <a:blip r:embed="rId11"/>
                <a:stretch>
                  <a:fillRect l="-2632" t="-3333" b="-30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12DFE5-3840-7344-5BF4-7EE3EAFF88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6564" y="2137626"/>
            <a:ext cx="3139692" cy="2011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70100-0D7C-05CB-2FDB-5A098FD6EEDB}"/>
              </a:ext>
            </a:extLst>
          </p:cNvPr>
          <p:cNvSpPr txBox="1"/>
          <p:nvPr/>
        </p:nvSpPr>
        <p:spPr>
          <a:xfrm>
            <a:off x="3707904" y="3717032"/>
            <a:ext cx="2702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c</a:t>
            </a:r>
            <a:r>
              <a:rPr lang="en-IT" sz="1600"/>
              <a:t>ourtesy B. Paroli, M. Potenza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1E67E-ACC8-82EE-17CA-531ABFBE18B6}"/>
              </a:ext>
            </a:extLst>
          </p:cNvPr>
          <p:cNvSpPr txBox="1"/>
          <p:nvPr/>
        </p:nvSpPr>
        <p:spPr>
          <a:xfrm>
            <a:off x="1589103" y="6349234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c</a:t>
            </a:r>
            <a:r>
              <a:rPr lang="en-IT" sz="1600"/>
              <a:t>ourtesy L. Rivkin</a:t>
            </a:r>
          </a:p>
        </p:txBody>
      </p:sp>
    </p:spTree>
    <p:extLst>
      <p:ext uri="{BB962C8B-B14F-4D97-AF65-F5344CB8AC3E}">
        <p14:creationId xmlns:p14="http://schemas.microsoft.com/office/powerpoint/2010/main" val="341547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1E0B3A-2C4C-8ECD-528B-8C464C61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" y="29829"/>
            <a:ext cx="1219155" cy="7372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7F937-0EBB-7047-4A64-D56CAE956DFD}"/>
              </a:ext>
            </a:extLst>
          </p:cNvPr>
          <p:cNvSpPr txBox="1"/>
          <p:nvPr/>
        </p:nvSpPr>
        <p:spPr>
          <a:xfrm>
            <a:off x="96957" y="347172"/>
            <a:ext cx="9006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effectLst/>
                <a:latin typeface="Helvetica Neue" panose="02000503000000020004" pitchFamily="2" charset="0"/>
              </a:rPr>
              <a:t>Collisional radiation</a:t>
            </a:r>
          </a:p>
          <a:p>
            <a:r>
              <a:rPr lang="en-GB">
                <a:effectLst/>
                <a:latin typeface="Helvetica Neue" panose="02000503000000020004" pitchFamily="2" charset="0"/>
              </a:rPr>
              <a:t>(Relativistic Rayleigh Scattering aka Gamma Factory, Inverse Compton Scattering, Large Recoil ICS, Symmetric Compton Scattering)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C2DA084-DAAD-145D-6166-8BDD89475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5" y="1700808"/>
            <a:ext cx="7058573" cy="1773786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04166CE-F144-B5F3-F80E-07E93130B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9" y="3353677"/>
            <a:ext cx="3780681" cy="2067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F77AD-F364-781F-C9E8-45F7002E84AD}"/>
              </a:ext>
            </a:extLst>
          </p:cNvPr>
          <p:cNvSpPr txBox="1"/>
          <p:nvPr/>
        </p:nvSpPr>
        <p:spPr>
          <a:xfrm>
            <a:off x="5868144" y="1556792"/>
            <a:ext cx="217399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T"/>
              <a:t>Gamma Factory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D48BD-553C-9D47-E473-C5D9845B686C}"/>
              </a:ext>
            </a:extLst>
          </p:cNvPr>
          <p:cNvSpPr txBox="1"/>
          <p:nvPr/>
        </p:nvSpPr>
        <p:spPr>
          <a:xfrm>
            <a:off x="524201" y="3744234"/>
            <a:ext cx="894797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T"/>
              <a:t>I.C.S.</a:t>
            </a:r>
          </a:p>
        </p:txBody>
      </p:sp>
      <p:pic>
        <p:nvPicPr>
          <p:cNvPr id="10" name="Picture 9" descr="Twin_schema_500">
            <a:extLst>
              <a:ext uri="{FF2B5EF4-FFF2-40B4-BE49-F238E27FC236}">
                <a16:creationId xmlns:a16="http://schemas.microsoft.com/office/drawing/2014/main" id="{06545703-982F-9F60-6B9E-D02113736D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1" t="22426" r="4926" b="22278"/>
          <a:stretch>
            <a:fillRect/>
          </a:stretch>
        </p:blipFill>
        <p:spPr>
          <a:xfrm>
            <a:off x="5108185" y="3674384"/>
            <a:ext cx="3780680" cy="1650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CD2BB6-44F9-ED2A-ED65-8B5AF743E3E5}"/>
              </a:ext>
            </a:extLst>
          </p:cNvPr>
          <p:cNvSpPr txBox="1"/>
          <p:nvPr/>
        </p:nvSpPr>
        <p:spPr>
          <a:xfrm>
            <a:off x="5911529" y="3243761"/>
            <a:ext cx="23278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d</a:t>
            </a:r>
            <a:r>
              <a:rPr lang="en-IT"/>
              <a:t>eep recoil I.C.S.</a:t>
            </a:r>
          </a:p>
        </p:txBody>
      </p:sp>
      <p:pic>
        <p:nvPicPr>
          <p:cNvPr id="12" name="Picture 11" descr="A picture containing waterfall chart&#10;&#10;Description automatically generated">
            <a:extLst>
              <a:ext uri="{FF2B5EF4-FFF2-40B4-BE49-F238E27FC236}">
                <a16:creationId xmlns:a16="http://schemas.microsoft.com/office/drawing/2014/main" id="{89410F9C-9403-5606-0F45-A4E685438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5335038"/>
            <a:ext cx="7235049" cy="1478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6138C-4541-8852-6551-BBE87EA3F572}"/>
              </a:ext>
            </a:extLst>
          </p:cNvPr>
          <p:cNvSpPr txBox="1"/>
          <p:nvPr/>
        </p:nvSpPr>
        <p:spPr>
          <a:xfrm>
            <a:off x="7380312" y="4797152"/>
            <a:ext cx="10406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EXMP</a:t>
            </a:r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80125-D4B3-E895-53B9-CF9A2AD95E2B}"/>
              </a:ext>
            </a:extLst>
          </p:cNvPr>
          <p:cNvSpPr txBox="1"/>
          <p:nvPr/>
        </p:nvSpPr>
        <p:spPr>
          <a:xfrm>
            <a:off x="7189666" y="5910371"/>
            <a:ext cx="191385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/>
              <a:t>low</a:t>
            </a:r>
            <a:r>
              <a:rPr lang="en-IT"/>
              <a:t> recoil</a:t>
            </a:r>
          </a:p>
          <a:p>
            <a:r>
              <a:rPr lang="en-IT"/>
              <a:t>I.C.S. - STAR</a:t>
            </a:r>
          </a:p>
        </p:txBody>
      </p:sp>
    </p:spTree>
    <p:extLst>
      <p:ext uri="{BB962C8B-B14F-4D97-AF65-F5344CB8AC3E}">
        <p14:creationId xmlns:p14="http://schemas.microsoft.com/office/powerpoint/2010/main" val="171874326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8747</TotalTime>
  <Words>4342</Words>
  <Application>Microsoft Macintosh PowerPoint</Application>
  <PresentationFormat>On-screen Show (4:3)</PresentationFormat>
  <Paragraphs>576</Paragraphs>
  <Slides>76</Slides>
  <Notes>49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92" baseType="lpstr">
      <vt:lpstr>Adobe Arabic</vt:lpstr>
      <vt:lpstr>Arial</vt:lpstr>
      <vt:lpstr>Ayuthaya</vt:lpstr>
      <vt:lpstr>Bradley Hand</vt:lpstr>
      <vt:lpstr>Cambria Math</vt:lpstr>
      <vt:lpstr>Comic Sans MS</vt:lpstr>
      <vt:lpstr>Helvetica</vt:lpstr>
      <vt:lpstr>Helvetica Neue</vt:lpstr>
      <vt:lpstr>Source Sans Pro</vt:lpstr>
      <vt:lpstr>Symbol</vt:lpstr>
      <vt:lpstr>Tahoma</vt:lpstr>
      <vt:lpstr>Times</vt:lpstr>
      <vt:lpstr>Times New Roman</vt:lpstr>
      <vt:lpstr>Blank Presentation</vt:lpstr>
      <vt:lpstr>Graph</vt:lpstr>
      <vt:lpstr>Equation</vt:lpstr>
      <vt:lpstr>      Extending photon energy of X-ray sources up to g -rays using Symmetric Compton Scattering</vt:lpstr>
      <vt:lpstr>     Energy Budget towards g -rays with high spectral density</vt:lpstr>
      <vt:lpstr>PowerPoint Presentation</vt:lpstr>
      <vt:lpstr>Everything about Symmetric Compton Scattering is reported in this paper,  that is in publication on Fundamentals of Plasma Physics</vt:lpstr>
      <vt:lpstr>This Study on Symmetric Compton Scattering and muon beam generation is a follow up of 2 papers</vt:lpstr>
      <vt:lpstr>Large Recoil in ICS damps the effect of large bandwidth incident photon beams onto the bandwidth of scattered photons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invariant view at Compton effect - 1 (any inertial ref. frame)</vt:lpstr>
      <vt:lpstr>An invariant view at Compton effect - 2 (any inertial ref. frame)</vt:lpstr>
      <vt:lpstr>PowerPoint Presentation</vt:lpstr>
      <vt:lpstr>Symmetric Compton Scattering suppresses the g2q2 correlation  Photons are scattered at same energy at any angle  Lorentz Boost is damped  Radiation emission is intrinsically mono-chromatic  Poli-chromaticity of incident photon beam is transferred to the scattered electron beam and viceversa (photon cooling, electron heating)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Symmetric Compton at moderate recoil  Initial Electron energy=611 keV, Initial Photon energy=335 keV ,  DEphot/E=0.1 Symmetric Compton (pe=-pphot), moderate recoil  X=3.13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Inverse Compton Sources, Overview, Theory, Main Technological Challenges – Photonic Colliders</vt:lpstr>
      <vt:lpstr>PowerPoint Presentation</vt:lpstr>
      <vt:lpstr>PowerPoint Presentation</vt:lpstr>
      <vt:lpstr>3rd-4th Generation Light Sources</vt:lpstr>
      <vt:lpstr>PowerPoint Presentation</vt:lpstr>
      <vt:lpstr>PowerPoint Presentation</vt:lpstr>
      <vt:lpstr>PowerPoint Presentation</vt:lpstr>
      <vt:lpstr>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Recoil in MPP damps the normalized emittance of the secondary generated muon 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Recoil I.C.S. helps attenuating the g2q2 problem through slowing down of Lorentz boost gcm&lt;&lt;g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2802</cp:revision>
  <dcterms:created xsi:type="dcterms:W3CDTF">2015-07-08T16:12:50Z</dcterms:created>
  <dcterms:modified xsi:type="dcterms:W3CDTF">2023-10-06T07:44:20Z</dcterms:modified>
</cp:coreProperties>
</file>