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0" r:id="rId4"/>
    <p:sldId id="259" r:id="rId5"/>
    <p:sldId id="262" r:id="rId6"/>
    <p:sldId id="265" r:id="rId7"/>
    <p:sldId id="263" r:id="rId8"/>
    <p:sldId id="264" r:id="rId9"/>
    <p:sldId id="3917" r:id="rId10"/>
    <p:sldId id="3918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8696A-DA52-3EEB-4960-2AAA78C9C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43B4B4-42BB-3F59-FFE9-B8E5ADDE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C10B75-58EE-EF1B-C3EC-5489442E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B19068-92E9-6D3C-B417-6526CB70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9680EC-E02B-836A-3E4F-1F8BA9B3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6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2843AF-4794-59F2-928C-FA2B9158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7AA936-5B8D-14DA-0A7B-4C210C4E6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88CE13-3026-F34F-5A4A-1C31C3B5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581410-0535-2CB1-693D-9F567705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BA32C0-4B59-72D4-D7FC-3BB4CABC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4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B12FC00-7293-6D1F-FFD4-3F74D7E1A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29F03F-DAD1-A798-2613-2DB93FC0C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AC9D86-4727-5574-9424-18888914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1F0C71-F3F1-940D-6970-87AF581E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07DC9A-51E1-CD61-6409-51F8EB2E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6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53A503-E599-D94D-0F7A-9A0B2CBE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FCB679-8532-0884-CD77-C82EBFF57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6C0158-1125-6458-CCF5-BD9FD5DE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F8BFE0-6DFA-391B-EA8A-4AC4363B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86C571-47D9-8795-1B94-587D45FB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5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BD4E0-BC2C-A8B5-9F9A-DCE0700E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CC08CF-A194-8986-0460-E9AB24DE1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AE6116-FA5B-7EAA-6104-38E35A45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FB5B21-1C0C-CD46-BF08-C95DDEDC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043C28-38B7-6DE8-E8C6-D636585A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8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801204-11E6-8A45-BE38-5BF889E51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5092C3-BB70-9895-AC4A-305FCBB4B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61F59C-BDCA-126C-A7E1-06B9DED92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C460CA-6774-30F1-C780-A3632EB6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4CDB12-6080-F2EE-0EA7-65D004C9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E5351B-1725-7BAA-2D83-12C5D9B4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4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FFA1D-7280-EF0B-A007-89407629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57E8C1-B211-E2B8-F1D9-C65C1105B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0A973B-6824-C3E8-E90F-9ECAD914D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1C2BFE-C3A7-EF50-F0C3-E49802129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6AC91AE-98DA-F451-D3BC-26223DEA6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8A446AF-F85C-2E37-2770-D213982D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5235F9C-AD0A-52DE-BD66-4867F9000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7163AC-34FC-6AB0-4F3A-AE1F2FF8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2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C5245A-B6D8-CDF0-914C-B0031B07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A19C6CE-D7EE-7737-C675-6640989F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C9A527C-F0E4-539A-E908-ABE204DF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4D0D2F-57D3-9FF8-E8FE-4D38FDE1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6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D7208A3-BC60-B0B1-4034-4F3D04E4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F00620-AFFB-07B0-CB95-D78BCAD1A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EACFD0-465F-CF41-FD49-1E23F1E3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3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5ED957-3286-5BF5-8E6D-655F170D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B6C95E-B3E7-F840-2919-46B63DDA0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99E5ED-1063-08A1-A851-E4E355D2E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BE358D-D43E-DE12-FA7F-D089721B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AB3907-7F0B-37F8-CADD-C3E3DF83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A79891-B820-0F2E-8E61-EBF0F5E4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C55DE7-84A9-0C85-A541-D838E13A0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DA4715A-44EE-A9AA-6BD3-ADEC6DD7E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18FE66F-86BA-A4B2-2572-BCB1E9965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63381C-79E2-BD30-42B8-88B34BBB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421DE0-71E6-D9E2-03EE-7AFF54FB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BAA32A-A84B-898A-7254-232812DC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7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7611F0-A1C8-0CAF-4782-D3DADB69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2C3D42-AE16-11CD-0308-B0E775D3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6AAAB5-4A86-EC36-4A1A-18C41E2D2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F510-2677-40CE-9DFA-A6309126837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6C85A1-6244-F783-AEB9-18CE60CCC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A67A72-140A-F6F9-7A7D-202CE02EA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35FAEE-FC5B-AF2A-A427-9398EC78C3E4}"/>
              </a:ext>
            </a:extLst>
          </p:cNvPr>
          <p:cNvSpPr txBox="1"/>
          <p:nvPr/>
        </p:nvSpPr>
        <p:spPr>
          <a:xfrm>
            <a:off x="3461354" y="4351340"/>
            <a:ext cx="4967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David Alesini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(INFN-</a:t>
            </a:r>
            <a:r>
              <a:rPr lang="en-US" sz="2400" i="1" dirty="0" err="1"/>
              <a:t>Laboratori</a:t>
            </a:r>
            <a:r>
              <a:rPr lang="en-US" sz="2400" i="1" dirty="0"/>
              <a:t> </a:t>
            </a:r>
            <a:r>
              <a:rPr lang="en-US" sz="2400" i="1" dirty="0" err="1"/>
              <a:t>Nazionali</a:t>
            </a:r>
            <a:r>
              <a:rPr lang="en-US" sz="2400" i="1" dirty="0"/>
              <a:t> di Frascati)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CC83CE5-7C94-579C-C721-5EEDFEA704F8}"/>
              </a:ext>
            </a:extLst>
          </p:cNvPr>
          <p:cNvSpPr txBox="1"/>
          <p:nvPr/>
        </p:nvSpPr>
        <p:spPr>
          <a:xfrm>
            <a:off x="3680749" y="2604604"/>
            <a:ext cx="4523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INFN-ACCELERATORI</a:t>
            </a:r>
          </a:p>
        </p:txBody>
      </p:sp>
      <p:pic>
        <p:nvPicPr>
          <p:cNvPr id="5" name="Immagine 4" descr="Immagine che contiene testo, schermata, logo, design&#10;&#10;Descrizione generata automaticamente">
            <a:extLst>
              <a:ext uri="{FF2B5EF4-FFF2-40B4-BE49-F238E27FC236}">
                <a16:creationId xmlns:a16="http://schemas.microsoft.com/office/drawing/2014/main" id="{95DEFA56-1072-51DC-E20A-636B451E4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08" y="85303"/>
            <a:ext cx="8115300" cy="18954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9E52900-2877-6EDC-6F0D-A4817DF6F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289" y="6002824"/>
            <a:ext cx="8164064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5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A5FA11-E94A-5488-8CA2-F38EDDFAA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1" r="17339" b="15152"/>
          <a:stretch/>
        </p:blipFill>
        <p:spPr>
          <a:xfrm>
            <a:off x="3352650" y="802513"/>
            <a:ext cx="3875160" cy="24988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4B8DC5B-D8A6-0E5D-2B9B-B2A5AF607C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97" t="2956" r="20720" b="15428"/>
          <a:stretch/>
        </p:blipFill>
        <p:spPr>
          <a:xfrm>
            <a:off x="3479469" y="3218213"/>
            <a:ext cx="3728854" cy="282038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DD6143B-931D-B07A-B3BA-5A3B2B37B5CB}"/>
              </a:ext>
            </a:extLst>
          </p:cNvPr>
          <p:cNvSpPr txBox="1"/>
          <p:nvPr/>
        </p:nvSpPr>
        <p:spPr>
          <a:xfrm>
            <a:off x="127660" y="3896579"/>
            <a:ext cx="34230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i="0" u="none" strike="noStrike" baseline="0" dirty="0">
                <a:latin typeface="TeXGyreTermes-Regular"/>
              </a:rPr>
              <a:t>Bremsstrahlung radiation spectra produced by electrons </a:t>
            </a:r>
            <a:r>
              <a:rPr lang="en-US" sz="1800" b="0" i="0" u="none" strike="noStrike" baseline="0" dirty="0">
                <a:latin typeface="TeXGyreTermes-Regular"/>
              </a:rPr>
              <a:t>of various energy and tungsten targets of optimized thicknesses.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09D1ED5-8D7B-AF55-113A-A592D2816193}"/>
              </a:ext>
            </a:extLst>
          </p:cNvPr>
          <p:cNvSpPr txBox="1"/>
          <p:nvPr/>
        </p:nvSpPr>
        <p:spPr>
          <a:xfrm>
            <a:off x="0" y="1319635"/>
            <a:ext cx="3396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0" i="0" u="none" strike="noStrike" baseline="0" dirty="0">
                <a:latin typeface="TeXGyreTermes-Regular"/>
              </a:rPr>
              <a:t>Total </a:t>
            </a:r>
            <a:r>
              <a:rPr lang="en-US" sz="1800" b="1" i="0" u="none" strike="noStrike" baseline="0" dirty="0">
                <a:latin typeface="TeXGyreTermes-Regular"/>
              </a:rPr>
              <a:t>photoneutron production cross sections </a:t>
            </a:r>
            <a:r>
              <a:rPr lang="en-US" sz="1800" b="0" i="0" u="none" strike="noStrike" baseline="0" dirty="0">
                <a:latin typeface="TeXGyreTermes-Regular"/>
              </a:rPr>
              <a:t>of uranium, tungsten and lead isotopes [IAEATECDOC-1178].</a:t>
            </a: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7178EB1-5369-9A15-30B0-5DBFB4D1438F}"/>
              </a:ext>
            </a:extLst>
          </p:cNvPr>
          <p:cNvSpPr txBox="1"/>
          <p:nvPr/>
        </p:nvSpPr>
        <p:spPr>
          <a:xfrm>
            <a:off x="2055184" y="0"/>
            <a:ext cx="8549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TUNED GAMMA SOURCES VS BREMSTRALUNG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CB7C6E8-63DC-A9B8-E89A-D5E2A7C52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8790" cy="804079"/>
          </a:xfrm>
          <a:prstGeom prst="rect">
            <a:avLst/>
          </a:prstGeom>
        </p:spPr>
      </p:pic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CE9F8439-AA34-A848-8522-68C0695EB41A}"/>
              </a:ext>
            </a:extLst>
          </p:cNvPr>
          <p:cNvSpPr/>
          <p:nvPr/>
        </p:nvSpPr>
        <p:spPr>
          <a:xfrm>
            <a:off x="4928259" y="6056416"/>
            <a:ext cx="985652" cy="2612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1CFF53F-585E-43BE-C400-F1B8ECDB5091}"/>
              </a:ext>
            </a:extLst>
          </p:cNvPr>
          <p:cNvSpPr txBox="1"/>
          <p:nvPr/>
        </p:nvSpPr>
        <p:spPr>
          <a:xfrm flipH="1">
            <a:off x="3477686" y="6329548"/>
            <a:ext cx="384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</a:t>
            </a:r>
            <a:r>
              <a:rPr lang="en-US" dirty="0"/>
              <a:t>10</a:t>
            </a:r>
            <a:r>
              <a:rPr lang="en-US" baseline="30000" dirty="0"/>
              <a:t>15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en-US" dirty="0"/>
              <a:t>/s/mA in the 10-20 MeV range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0C606334-C727-07CF-A18C-EBDF81E12E4D}"/>
              </a:ext>
            </a:extLst>
          </p:cNvPr>
          <p:cNvSpPr/>
          <p:nvPr/>
        </p:nvSpPr>
        <p:spPr>
          <a:xfrm rot="16200000">
            <a:off x="4085113" y="1686296"/>
            <a:ext cx="1965367" cy="255319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5F74B291-1A29-2DC6-5E45-95AE23CA5A71}"/>
              </a:ext>
            </a:extLst>
          </p:cNvPr>
          <p:cNvSpPr/>
          <p:nvPr/>
        </p:nvSpPr>
        <p:spPr>
          <a:xfrm rot="16200000">
            <a:off x="5246916" y="4427516"/>
            <a:ext cx="1965367" cy="255319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D3EC1D3-8D8E-5E1A-E310-422ACFB053B6}"/>
              </a:ext>
            </a:extLst>
          </p:cNvPr>
          <p:cNvSpPr txBox="1"/>
          <p:nvPr/>
        </p:nvSpPr>
        <p:spPr>
          <a:xfrm>
            <a:off x="8015844" y="2814452"/>
            <a:ext cx="3325091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A gamma-Factory tuned at 15 MeV is feasible with Crystals undulators? What are the parameters? Average flux </a:t>
            </a:r>
            <a:r>
              <a:rPr lang="en-US" b="1" dirty="0" err="1"/>
              <a:t>etc</a:t>
            </a:r>
            <a:r>
              <a:rPr lang="en-US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873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E9619B-6879-728C-E625-5E886A84B1E7}"/>
              </a:ext>
            </a:extLst>
          </p:cNvPr>
          <p:cNvSpPr txBox="1"/>
          <p:nvPr/>
        </p:nvSpPr>
        <p:spPr>
          <a:xfrm>
            <a:off x="3740727" y="0"/>
            <a:ext cx="47263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600" b="1" cap="all" dirty="0"/>
              <a:t>CONCLUSIONS</a:t>
            </a:r>
            <a:endParaRPr lang="en-US" sz="5600" dirty="0"/>
          </a:p>
        </p:txBody>
      </p:sp>
      <p:pic>
        <p:nvPicPr>
          <p:cNvPr id="3" name="Immagine 2" descr="Immagine che contiene schermata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A0B64109-1A85-35DF-CA91-7707C4FD4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9568" r="43668" b="8228"/>
          <a:stretch/>
        </p:blipFill>
        <p:spPr>
          <a:xfrm>
            <a:off x="6353299" y="2196935"/>
            <a:ext cx="4188516" cy="277225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AE8D57-5381-DE26-C7BF-AF6B209B8B26}"/>
              </a:ext>
            </a:extLst>
          </p:cNvPr>
          <p:cNvSpPr txBox="1"/>
          <p:nvPr/>
        </p:nvSpPr>
        <p:spPr>
          <a:xfrm>
            <a:off x="0" y="1377538"/>
            <a:ext cx="119901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highlight>
                  <a:srgbClr val="FFFF00"/>
                </a:highlight>
              </a:rPr>
              <a:t>INFN-ACCELERATORI is a Committee that aims to create a glue within the INFN accelerator Community promoting</a:t>
            </a:r>
            <a:r>
              <a:rPr lang="en-US" sz="2400" dirty="0"/>
              <a:t>:</a:t>
            </a:r>
          </a:p>
          <a:p>
            <a:pPr algn="just"/>
            <a:endParaRPr lang="en-US" sz="2400" dirty="0"/>
          </a:p>
          <a:p>
            <a:pPr marL="1971675" indent="-273050" algn="just">
              <a:buFont typeface="Arial" panose="020B0604020202020204" pitchFamily="34" charset="0"/>
              <a:buChar char="•"/>
              <a:tabLst>
                <a:tab pos="2066925" algn="l"/>
              </a:tabLst>
            </a:pPr>
            <a:r>
              <a:rPr lang="en-US" sz="2400" dirty="0"/>
              <a:t>Networks</a:t>
            </a:r>
          </a:p>
          <a:p>
            <a:pPr marL="1971675" indent="-273050" algn="just">
              <a:buFont typeface="Arial" panose="020B0604020202020204" pitchFamily="34" charset="0"/>
              <a:buChar char="•"/>
              <a:tabLst>
                <a:tab pos="2066925" algn="l"/>
              </a:tabLst>
            </a:pPr>
            <a:r>
              <a:rPr lang="en-US" sz="2400" dirty="0"/>
              <a:t>Seminars</a:t>
            </a:r>
          </a:p>
          <a:p>
            <a:pPr marL="1971675" indent="-273050" algn="just">
              <a:buFont typeface="Arial" panose="020B0604020202020204" pitchFamily="34" charset="0"/>
              <a:buChar char="•"/>
              <a:tabLst>
                <a:tab pos="2066925" algn="l"/>
              </a:tabLst>
            </a:pPr>
            <a:r>
              <a:rPr lang="en-US" sz="2400" dirty="0"/>
              <a:t>Interactions</a:t>
            </a:r>
          </a:p>
          <a:p>
            <a:pPr marL="1971675" indent="-273050" algn="just">
              <a:buFont typeface="Arial" panose="020B0604020202020204" pitchFamily="34" charset="0"/>
              <a:buChar char="•"/>
              <a:tabLst>
                <a:tab pos="2066925" algn="l"/>
              </a:tabLst>
            </a:pPr>
            <a:r>
              <a:rPr lang="en-US" sz="2400" dirty="0"/>
              <a:t>Training/teaching</a:t>
            </a:r>
          </a:p>
          <a:p>
            <a:pPr marL="1971675" indent="-273050" algn="just">
              <a:buFont typeface="Arial" panose="020B0604020202020204" pitchFamily="34" charset="0"/>
              <a:buChar char="•"/>
              <a:tabLst>
                <a:tab pos="2066925" algn="l"/>
              </a:tabLst>
            </a:pPr>
            <a:r>
              <a:rPr lang="en-US" sz="2400" dirty="0"/>
              <a:t>Projects reviews, support</a:t>
            </a:r>
          </a:p>
          <a:p>
            <a:pPr marL="1971675" indent="-273050" algn="just">
              <a:buFont typeface="Arial" panose="020B0604020202020204" pitchFamily="34" charset="0"/>
              <a:buChar char="•"/>
              <a:tabLst>
                <a:tab pos="2066925" algn="l"/>
              </a:tabLst>
            </a:pPr>
            <a:r>
              <a:rPr lang="en-US" sz="2400" dirty="0"/>
              <a:t>….</a:t>
            </a:r>
          </a:p>
          <a:p>
            <a:pPr algn="just"/>
            <a:endParaRPr lang="en-US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A1272F9-0656-C80E-A30B-013DEE869844}"/>
              </a:ext>
            </a:extLst>
          </p:cNvPr>
          <p:cNvSpPr txBox="1"/>
          <p:nvPr/>
        </p:nvSpPr>
        <p:spPr>
          <a:xfrm>
            <a:off x="1258785" y="5308270"/>
            <a:ext cx="949946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00" b="1" dirty="0">
                <a:solidFill>
                  <a:srgbClr val="FF0000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2669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92273B-B3B0-933F-25BA-B579B8DFEE94}"/>
              </a:ext>
            </a:extLst>
          </p:cNvPr>
          <p:cNvSpPr txBox="1"/>
          <p:nvPr/>
        </p:nvSpPr>
        <p:spPr>
          <a:xfrm>
            <a:off x="3409636" y="0"/>
            <a:ext cx="572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/>
              <a:t>INFN-A: tasks and mission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88E81BA-AA9A-1D9F-CAAC-8C2D2ADA9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0" t="12623" r="21700" b="8445"/>
          <a:stretch/>
        </p:blipFill>
        <p:spPr>
          <a:xfrm>
            <a:off x="9731340" y="4265920"/>
            <a:ext cx="2098433" cy="179865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BEFC74-FA8F-A02E-22E0-F41C4FF28881}"/>
              </a:ext>
            </a:extLst>
          </p:cNvPr>
          <p:cNvSpPr txBox="1"/>
          <p:nvPr/>
        </p:nvSpPr>
        <p:spPr>
          <a:xfrm>
            <a:off x="6722876" y="618238"/>
            <a:ext cx="5228492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Regular committee </a:t>
            </a:r>
            <a:r>
              <a:rPr lang="en-US" b="1" dirty="0">
                <a:highlight>
                  <a:srgbClr val="FFFF00"/>
                </a:highlight>
              </a:rPr>
              <a:t>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two-day accelerator meeting 2022-2023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A5004A-E930-608A-8D2F-21A18BEE7502}"/>
              </a:ext>
            </a:extLst>
          </p:cNvPr>
          <p:cNvSpPr txBox="1"/>
          <p:nvPr/>
        </p:nvSpPr>
        <p:spPr>
          <a:xfrm>
            <a:off x="10142689" y="3941884"/>
            <a:ext cx="113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Web page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934315D-0275-D6FB-3935-E9CEB6592915}"/>
              </a:ext>
            </a:extLst>
          </p:cNvPr>
          <p:cNvSpPr txBox="1"/>
          <p:nvPr/>
        </p:nvSpPr>
        <p:spPr>
          <a:xfrm>
            <a:off x="9071181" y="1362964"/>
            <a:ext cx="3003588" cy="23083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dirty="0">
                <a:highlight>
                  <a:srgbClr val="FFFF00"/>
                </a:highlight>
              </a:rPr>
              <a:t>Mapping</a:t>
            </a:r>
            <a:r>
              <a:rPr lang="en-US" b="1" dirty="0"/>
              <a:t>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ongoing activities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instrumentation available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competence of the various groups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information (activities, projects,...)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Companies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D5182E0-D58E-C862-9322-5BE05B4DECAA}"/>
              </a:ext>
            </a:extLst>
          </p:cNvPr>
          <p:cNvSpPr txBox="1"/>
          <p:nvPr/>
        </p:nvSpPr>
        <p:spPr>
          <a:xfrm>
            <a:off x="6802315" y="3924271"/>
            <a:ext cx="2623039" cy="2031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n-US" b="1" dirty="0">
                <a:highlight>
                  <a:srgbClr val="FFFF00"/>
                </a:highlight>
              </a:rPr>
              <a:t>Networks</a:t>
            </a:r>
            <a:r>
              <a:rPr lang="en-US" b="1" dirty="0"/>
              <a:t>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Superconducting Magnets and Associated Technologies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Medical network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Proto-RF network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C7FF6B-DC59-31CC-FD1F-52793C0D99A3}"/>
              </a:ext>
            </a:extLst>
          </p:cNvPr>
          <p:cNvSpPr txBox="1"/>
          <p:nvPr/>
        </p:nvSpPr>
        <p:spPr>
          <a:xfrm>
            <a:off x="7418170" y="3389645"/>
            <a:ext cx="1174236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dirty="0">
                <a:highlight>
                  <a:srgbClr val="FFFF00"/>
                </a:highlight>
              </a:rPr>
              <a:t>Seminars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F96FE70-2FFF-572D-BF75-2444A62C4737}"/>
              </a:ext>
            </a:extLst>
          </p:cNvPr>
          <p:cNvSpPr txBox="1"/>
          <p:nvPr/>
        </p:nvSpPr>
        <p:spPr>
          <a:xfrm>
            <a:off x="6341424" y="1499003"/>
            <a:ext cx="2624446" cy="17543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Promoting Training/teaching</a:t>
            </a:r>
            <a:r>
              <a:rPr lang="en-US" b="1" dirty="0"/>
              <a:t>: advertise on</a:t>
            </a:r>
          </a:p>
          <a:p>
            <a:r>
              <a:rPr lang="en-US" b="1" dirty="0"/>
              <a:t>-courses</a:t>
            </a:r>
          </a:p>
          <a:p>
            <a:r>
              <a:rPr lang="en-US" b="1" dirty="0"/>
              <a:t>-Accelerators in the Universities</a:t>
            </a:r>
            <a:endParaRPr lang="en-US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246EEEB-FD56-D051-3C46-D3A41800A754}"/>
              </a:ext>
            </a:extLst>
          </p:cNvPr>
          <p:cNvSpPr/>
          <p:nvPr/>
        </p:nvSpPr>
        <p:spPr>
          <a:xfrm>
            <a:off x="9532049" y="3906567"/>
            <a:ext cx="2438401" cy="22742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05742558-B976-B35D-F6A9-EDC5B3038610}"/>
              </a:ext>
            </a:extLst>
          </p:cNvPr>
          <p:cNvSpPr/>
          <p:nvPr/>
        </p:nvSpPr>
        <p:spPr>
          <a:xfrm>
            <a:off x="6095238" y="3406544"/>
            <a:ext cx="609599" cy="1148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9A152E9-E6C3-A1EC-923E-120F5B6D0BD6}"/>
              </a:ext>
            </a:extLst>
          </p:cNvPr>
          <p:cNvSpPr txBox="1"/>
          <p:nvPr/>
        </p:nvSpPr>
        <p:spPr>
          <a:xfrm>
            <a:off x="6991109" y="6325716"/>
            <a:ext cx="4780641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dirty="0">
                <a:solidFill>
                  <a:srgbClr val="FF0000"/>
                </a:solidFill>
              </a:rPr>
              <a:t>ACCELERATOR INFN GLUE: UNITARY GROUP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B471E7-22F5-9B24-411D-F0A1EE65EDE0}"/>
              </a:ext>
            </a:extLst>
          </p:cNvPr>
          <p:cNvSpPr txBox="1"/>
          <p:nvPr/>
        </p:nvSpPr>
        <p:spPr>
          <a:xfrm>
            <a:off x="0" y="752714"/>
            <a:ext cx="610772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u="none" strike="noStrike" baseline="0" dirty="0"/>
              <a:t>The </a:t>
            </a:r>
            <a:r>
              <a:rPr lang="en-US" b="1" i="0" u="none" strike="noStrike" baseline="0" dirty="0"/>
              <a:t>tasks</a:t>
            </a:r>
            <a:r>
              <a:rPr lang="en-US" b="0" i="0" u="none" strike="noStrike" baseline="0" dirty="0"/>
              <a:t> of the INFN-Accelerators Committee are:</a:t>
            </a:r>
          </a:p>
          <a:p>
            <a:pPr algn="just"/>
            <a:endParaRPr lang="en-US" b="0" i="0" u="none" strike="noStrike" baseline="0" dirty="0"/>
          </a:p>
          <a:p>
            <a:pPr marL="342900" indent="-342900" algn="just">
              <a:buAutoNum type="arabicPeriod"/>
            </a:pPr>
            <a:r>
              <a:rPr lang="en-US" b="1" i="0" u="none" strike="noStrike" baseline="0" dirty="0"/>
              <a:t>Act as a link between the community of accelerators experts in the INFN and the management of the INFN </a:t>
            </a:r>
            <a:r>
              <a:rPr lang="en-US" b="0" i="0" u="none" strike="noStrike" baseline="0" dirty="0"/>
              <a:t>(President, Giunta </a:t>
            </a:r>
            <a:r>
              <a:rPr lang="en-US" b="0" i="0" u="none" strike="noStrike" baseline="0" dirty="0" err="1"/>
              <a:t>Esecutiva</a:t>
            </a:r>
            <a:r>
              <a:rPr lang="en-US" b="0" i="0" u="none" strike="noStrike" baseline="0" dirty="0"/>
              <a:t>, </a:t>
            </a:r>
            <a:r>
              <a:rPr lang="en-US" b="0" i="0" u="none" strike="noStrike" baseline="0" dirty="0" err="1"/>
              <a:t>Consiglio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Direttivo</a:t>
            </a:r>
            <a:r>
              <a:rPr lang="en-US" b="0" i="0" u="none" strike="noStrike" baseline="0" dirty="0"/>
              <a:t>);</a:t>
            </a:r>
          </a:p>
          <a:p>
            <a:pPr marL="342900" indent="-342900" algn="just">
              <a:buAutoNum type="arabicPeriod"/>
            </a:pPr>
            <a:endParaRPr lang="en-US" dirty="0"/>
          </a:p>
          <a:p>
            <a:pPr marL="342900" indent="-342900" algn="just">
              <a:buAutoNum type="arabicPeriod"/>
            </a:pPr>
            <a:r>
              <a:rPr lang="en-US" b="1" i="0" u="none" strike="noStrike" baseline="0" dirty="0"/>
              <a:t>Promote the formation of thematic networks </a:t>
            </a:r>
            <a:r>
              <a:rPr lang="en-US" b="0" i="0" u="none" strike="noStrike" baseline="0" dirty="0"/>
              <a:t>among accelerator experts on topics of relevant interest, with the identification of their coordinators, and to play a coordinating role among them;</a:t>
            </a:r>
          </a:p>
          <a:p>
            <a:pPr marL="342900" indent="-342900" algn="just">
              <a:buAutoNum type="arabicPeriod"/>
            </a:pPr>
            <a:endParaRPr lang="en-US" dirty="0"/>
          </a:p>
          <a:p>
            <a:pPr marL="342900" indent="-342900" algn="just">
              <a:buAutoNum type="arabicPeriod"/>
            </a:pPr>
            <a:r>
              <a:rPr lang="en-US" b="1" i="0" u="none" strike="noStrike" baseline="0" dirty="0"/>
              <a:t>Stimulate the harmonizatio</a:t>
            </a:r>
            <a:r>
              <a:rPr lang="en-US" b="0" i="0" u="none" strike="noStrike" baseline="0" dirty="0"/>
              <a:t>n of the Institute’s competences and equipment in this field;</a:t>
            </a:r>
          </a:p>
          <a:p>
            <a:pPr marL="342900" indent="-342900" algn="just">
              <a:buAutoNum type="arabicPeriod"/>
            </a:pPr>
            <a:endParaRPr lang="en-US" dirty="0"/>
          </a:p>
          <a:p>
            <a:pPr marL="342900" indent="-342900" algn="just">
              <a:buAutoNum type="arabicPeriod"/>
            </a:pPr>
            <a:r>
              <a:rPr lang="en-US" b="1" i="0" u="none" strike="noStrike" baseline="0" dirty="0"/>
              <a:t>Encourage and promote </a:t>
            </a:r>
            <a:r>
              <a:rPr lang="en-US" b="0" i="0" u="none" strike="noStrike" baseline="0" dirty="0"/>
              <a:t>participation in regional, national and international </a:t>
            </a:r>
            <a:r>
              <a:rPr lang="en-US" b="1" i="0" u="none" strike="noStrike" baseline="0" dirty="0"/>
              <a:t>funding calls</a:t>
            </a:r>
            <a:r>
              <a:rPr lang="en-US" b="0" i="0" u="none" strike="noStrike" baseline="0" dirty="0"/>
              <a:t>;</a:t>
            </a:r>
          </a:p>
          <a:p>
            <a:pPr marL="342900" indent="-342900" algn="just">
              <a:buAutoNum type="arabicPeriod"/>
            </a:pPr>
            <a:endParaRPr lang="en-US" dirty="0"/>
          </a:p>
          <a:p>
            <a:pPr marL="342900" indent="-342900" algn="just">
              <a:buAutoNum type="arabicPeriod"/>
            </a:pPr>
            <a:r>
              <a:rPr lang="en-US" b="1" i="0" u="none" strike="noStrike" baseline="0" dirty="0"/>
              <a:t>Play an advisory role</a:t>
            </a:r>
            <a:r>
              <a:rPr lang="en-US" b="0" i="0" u="none" strike="noStrike" baseline="0" dirty="0"/>
              <a:t>, at the request of management, in the field of particle accelerators with regard to the promotion of, or participation in, projects and the strategic direction of INFN in this field.</a:t>
            </a:r>
          </a:p>
        </p:txBody>
      </p:sp>
      <p:pic>
        <p:nvPicPr>
          <p:cNvPr id="10" name="Immagine 9" descr="Immagine che contiene schermata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AF96F491-33A4-C7CD-FF65-E2521B7174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9568" r="43668" b="8228"/>
          <a:stretch/>
        </p:blipFill>
        <p:spPr>
          <a:xfrm>
            <a:off x="0" y="-23750"/>
            <a:ext cx="1192191" cy="7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2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F7E971B-136D-20A7-9518-6CCCB7A84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0" t="12623" r="21700" b="8445"/>
          <a:stretch/>
        </p:blipFill>
        <p:spPr>
          <a:xfrm>
            <a:off x="2933204" y="1405175"/>
            <a:ext cx="6142099" cy="526465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931BE6-508C-84CB-6B85-431A944FC668}"/>
              </a:ext>
            </a:extLst>
          </p:cNvPr>
          <p:cNvSpPr txBox="1"/>
          <p:nvPr/>
        </p:nvSpPr>
        <p:spPr>
          <a:xfrm>
            <a:off x="2280062" y="-118754"/>
            <a:ext cx="692696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WEB PAGE </a:t>
            </a:r>
          </a:p>
          <a:p>
            <a:pPr algn="ctr"/>
            <a:r>
              <a:rPr lang="en-US" sz="3000" b="1" dirty="0"/>
              <a:t>(https://acceleratori.infn.it/index.php/it/)</a:t>
            </a:r>
          </a:p>
        </p:txBody>
      </p:sp>
      <p:pic>
        <p:nvPicPr>
          <p:cNvPr id="6" name="Immagine 5" descr="Immagine che contiene schermata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AA75E8C4-35A3-675A-DDC3-3D61D00170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9568" r="43668" b="8228"/>
          <a:stretch/>
        </p:blipFill>
        <p:spPr>
          <a:xfrm>
            <a:off x="0" y="-23750"/>
            <a:ext cx="1192191" cy="7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38D7DC-97B5-9C9D-CEDD-69672413CA81}"/>
              </a:ext>
            </a:extLst>
          </p:cNvPr>
          <p:cNvSpPr txBox="1"/>
          <p:nvPr/>
        </p:nvSpPr>
        <p:spPr>
          <a:xfrm>
            <a:off x="109866" y="1225689"/>
            <a:ext cx="116272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FF0000"/>
                </a:solidFill>
              </a:rPr>
              <a:t>David Alesini (LNF-INFN) </a:t>
            </a:r>
            <a:r>
              <a:rPr lang="de-CH" dirty="0" err="1"/>
              <a:t>Coordinator</a:t>
            </a:r>
            <a:r>
              <a:rPr lang="de-CH" dirty="0"/>
              <a:t> </a:t>
            </a:r>
            <a:r>
              <a:rPr lang="de-CH" sz="1400" i="1" dirty="0"/>
              <a:t>(</a:t>
            </a:r>
            <a:r>
              <a:rPr lang="en-US" sz="1400" i="1" dirty="0"/>
              <a:t>previous</a:t>
            </a:r>
            <a:r>
              <a:rPr lang="de-CH" sz="1400" i="1" dirty="0"/>
              <a:t> </a:t>
            </a:r>
            <a:r>
              <a:rPr lang="de-CH" sz="1400" i="1" dirty="0" err="1"/>
              <a:t>mandate</a:t>
            </a:r>
            <a:r>
              <a:rPr lang="de-CH" sz="1400" i="1" dirty="0"/>
              <a:t> Lucio Rossi, Uni Milano &amp; INFN MI LASA) </a:t>
            </a:r>
          </a:p>
          <a:p>
            <a:r>
              <a:rPr lang="de-CH" sz="2000" b="1" dirty="0">
                <a:solidFill>
                  <a:srgbClr val="FF0000"/>
                </a:solidFill>
              </a:rPr>
              <a:t>Francesco </a:t>
            </a:r>
            <a:r>
              <a:rPr lang="de-CH" sz="2000" b="1" dirty="0" err="1">
                <a:solidFill>
                  <a:srgbClr val="FF0000"/>
                </a:solidFill>
              </a:rPr>
              <a:t>Grespan</a:t>
            </a:r>
            <a:r>
              <a:rPr lang="de-CH" sz="2000" b="1" dirty="0">
                <a:solidFill>
                  <a:srgbClr val="FF0000"/>
                </a:solidFill>
              </a:rPr>
              <a:t> (LNL)</a:t>
            </a:r>
            <a:r>
              <a:rPr lang="de-CH" sz="2000" b="1" dirty="0"/>
              <a:t> </a:t>
            </a:r>
            <a:r>
              <a:rPr lang="de-CH" sz="1400" i="1" dirty="0"/>
              <a:t>(</a:t>
            </a:r>
            <a:r>
              <a:rPr lang="en-US" sz="1400" i="1" dirty="0"/>
              <a:t>previous</a:t>
            </a:r>
            <a:r>
              <a:rPr lang="de-CH" sz="1400" i="1" dirty="0"/>
              <a:t> </a:t>
            </a:r>
            <a:r>
              <a:rPr lang="de-CH" sz="1400" i="1" dirty="0" err="1"/>
              <a:t>mandate</a:t>
            </a:r>
            <a:r>
              <a:rPr lang="de-CH" sz="1400" i="1" dirty="0"/>
              <a:t>  Giovanni </a:t>
            </a:r>
            <a:r>
              <a:rPr lang="de-CH" sz="1400" i="1" dirty="0" err="1"/>
              <a:t>Bisoffi</a:t>
            </a:r>
            <a:r>
              <a:rPr lang="de-CH" sz="1400" i="1" dirty="0"/>
              <a:t> (LNL))</a:t>
            </a:r>
          </a:p>
          <a:p>
            <a:r>
              <a:rPr lang="de-CH" sz="2000" b="1" dirty="0">
                <a:solidFill>
                  <a:srgbClr val="FF0000"/>
                </a:solidFill>
              </a:rPr>
              <a:t>Stefania </a:t>
            </a:r>
            <a:r>
              <a:rPr lang="de-CH" sz="2000" b="1" dirty="0" err="1">
                <a:solidFill>
                  <a:srgbClr val="FF0000"/>
                </a:solidFill>
              </a:rPr>
              <a:t>Farinon</a:t>
            </a:r>
            <a:r>
              <a:rPr lang="de-CH" sz="2000" b="1" dirty="0">
                <a:solidFill>
                  <a:srgbClr val="FF0000"/>
                </a:solidFill>
              </a:rPr>
              <a:t> (INFN GE) </a:t>
            </a:r>
            <a:r>
              <a:rPr lang="de-CH" sz="1400" i="1" dirty="0"/>
              <a:t>(</a:t>
            </a:r>
            <a:r>
              <a:rPr lang="en-US" sz="1400" i="1" dirty="0"/>
              <a:t>previous</a:t>
            </a:r>
            <a:r>
              <a:rPr lang="de-CH" sz="1400" i="1" dirty="0"/>
              <a:t> </a:t>
            </a:r>
            <a:r>
              <a:rPr lang="de-CH" sz="1400" i="1" dirty="0" err="1"/>
              <a:t>mandate</a:t>
            </a:r>
            <a:r>
              <a:rPr lang="de-CH" sz="1400" i="1" dirty="0"/>
              <a:t> Pasquale </a:t>
            </a:r>
            <a:r>
              <a:rPr lang="de-CH" sz="1400" i="1" dirty="0" err="1"/>
              <a:t>Fabbricatore</a:t>
            </a:r>
            <a:r>
              <a:rPr lang="de-CH" sz="1400" i="1" dirty="0"/>
              <a:t>, INFN GE) </a:t>
            </a:r>
            <a:endParaRPr lang="fr-FR" sz="1400" i="1" dirty="0"/>
          </a:p>
          <a:p>
            <a:r>
              <a:rPr lang="de-CH" sz="2000" b="1" dirty="0">
                <a:solidFill>
                  <a:srgbClr val="FF0000"/>
                </a:solidFill>
              </a:rPr>
              <a:t>Alessandro Gallo (LNF)</a:t>
            </a:r>
          </a:p>
          <a:p>
            <a:r>
              <a:rPr lang="de-CH" sz="2000" b="1" dirty="0">
                <a:solidFill>
                  <a:srgbClr val="FF0000"/>
                </a:solidFill>
              </a:rPr>
              <a:t>Dario </a:t>
            </a:r>
            <a:r>
              <a:rPr lang="de-CH" sz="2000" b="1" dirty="0" err="1">
                <a:solidFill>
                  <a:srgbClr val="FF0000"/>
                </a:solidFill>
              </a:rPr>
              <a:t>Giove</a:t>
            </a:r>
            <a:r>
              <a:rPr lang="de-CH" sz="2000" b="1" dirty="0">
                <a:solidFill>
                  <a:srgbClr val="FF0000"/>
                </a:solidFill>
              </a:rPr>
              <a:t> (INFN MI LASA) </a:t>
            </a:r>
            <a:r>
              <a:rPr lang="de-CH" sz="1400" dirty="0">
                <a:sym typeface="Wingdings" panose="05000000000000000000" pitchFamily="2" charset="2"/>
              </a:rPr>
              <a:t> </a:t>
            </a:r>
            <a:r>
              <a:rPr lang="de-CH" sz="1400" dirty="0" err="1">
                <a:sym typeface="Wingdings" panose="05000000000000000000" pitchFamily="2" charset="2"/>
              </a:rPr>
              <a:t>observer</a:t>
            </a:r>
            <a:r>
              <a:rPr lang="de-CH" sz="1400" dirty="0">
                <a:sym typeface="Wingdings" panose="05000000000000000000" pitchFamily="2" charset="2"/>
              </a:rPr>
              <a:t> in CNS5 e INFN4LNS</a:t>
            </a:r>
            <a:endParaRPr lang="de-CH" sz="1400" dirty="0"/>
          </a:p>
          <a:p>
            <a:r>
              <a:rPr lang="de-CH" sz="2000" b="1" dirty="0">
                <a:solidFill>
                  <a:srgbClr val="FF0000"/>
                </a:solidFill>
              </a:rPr>
              <a:t>Enrica </a:t>
            </a:r>
            <a:r>
              <a:rPr lang="de-CH" sz="2000" b="1" dirty="0" err="1">
                <a:solidFill>
                  <a:srgbClr val="FF0000"/>
                </a:solidFill>
              </a:rPr>
              <a:t>Chiadroni</a:t>
            </a:r>
            <a:r>
              <a:rPr lang="de-CH" sz="2000" b="1" dirty="0">
                <a:solidFill>
                  <a:srgbClr val="FF0000"/>
                </a:solidFill>
              </a:rPr>
              <a:t> (Univ. La Sapienza) </a:t>
            </a:r>
            <a:r>
              <a:rPr lang="de-CH" sz="1400" i="1" dirty="0"/>
              <a:t>(</a:t>
            </a:r>
            <a:r>
              <a:rPr lang="en-US" sz="1400" i="1" dirty="0"/>
              <a:t>previous</a:t>
            </a:r>
            <a:r>
              <a:rPr lang="de-CH" sz="1400" i="1" dirty="0"/>
              <a:t> </a:t>
            </a:r>
            <a:r>
              <a:rPr lang="de-CH" sz="1400" i="1" dirty="0" err="1"/>
              <a:t>mandate</a:t>
            </a:r>
            <a:r>
              <a:rPr lang="de-CH" sz="1400" i="1" dirty="0"/>
              <a:t> Susanna </a:t>
            </a:r>
            <a:r>
              <a:rPr lang="de-CH" sz="1400" i="1" dirty="0" err="1"/>
              <a:t>Guiducci</a:t>
            </a:r>
            <a:r>
              <a:rPr lang="de-CH" sz="1400" i="1" dirty="0"/>
              <a:t>, LNF)</a:t>
            </a:r>
          </a:p>
          <a:p>
            <a:r>
              <a:rPr lang="de-CH" sz="2000" b="1" dirty="0">
                <a:solidFill>
                  <a:srgbClr val="FF0000"/>
                </a:solidFill>
              </a:rPr>
              <a:t>Giorgio Keppel (LNL) </a:t>
            </a:r>
            <a:r>
              <a:rPr lang="de-CH" sz="1400" i="1" dirty="0">
                <a:sym typeface="Wingdings" panose="05000000000000000000" pitchFamily="2" charset="2"/>
              </a:rPr>
              <a:t> </a:t>
            </a:r>
            <a:r>
              <a:rPr lang="de-CH" sz="1400" i="1" dirty="0" err="1">
                <a:sym typeface="Wingdings" panose="05000000000000000000" pitchFamily="2" charset="2"/>
              </a:rPr>
              <a:t>observer</a:t>
            </a:r>
            <a:r>
              <a:rPr lang="de-CH" sz="1400" i="1" dirty="0"/>
              <a:t> in CNTT</a:t>
            </a:r>
            <a:endParaRPr lang="fr-FR" sz="1400" i="1" dirty="0"/>
          </a:p>
          <a:p>
            <a:r>
              <a:rPr lang="de-CH" sz="2000" b="1" dirty="0">
                <a:solidFill>
                  <a:srgbClr val="FF0000"/>
                </a:solidFill>
              </a:rPr>
              <a:t>Giuseppe </a:t>
            </a:r>
            <a:r>
              <a:rPr lang="de-CH" sz="2000" b="1" dirty="0" err="1">
                <a:solidFill>
                  <a:srgbClr val="FF0000"/>
                </a:solidFill>
              </a:rPr>
              <a:t>Torrisi</a:t>
            </a:r>
            <a:r>
              <a:rPr lang="de-CH" sz="2000" b="1" dirty="0">
                <a:solidFill>
                  <a:srgbClr val="FF0000"/>
                </a:solidFill>
              </a:rPr>
              <a:t> (LNS)</a:t>
            </a:r>
          </a:p>
          <a:p>
            <a:r>
              <a:rPr lang="de-CH" sz="2000" b="1" dirty="0">
                <a:solidFill>
                  <a:srgbClr val="FF0000"/>
                </a:solidFill>
              </a:rPr>
              <a:t>Veronica Valsecchi (MIB) </a:t>
            </a:r>
            <a:r>
              <a:rPr lang="de-CH" sz="1400" i="1" dirty="0">
                <a:sym typeface="Wingdings" panose="05000000000000000000" pitchFamily="2" charset="2"/>
              </a:rPr>
              <a:t> </a:t>
            </a:r>
            <a:r>
              <a:rPr lang="de-CH" sz="1400" i="1" dirty="0" err="1"/>
              <a:t>Fondi</a:t>
            </a:r>
            <a:r>
              <a:rPr lang="de-CH" sz="1400" i="1" dirty="0"/>
              <a:t> </a:t>
            </a:r>
            <a:r>
              <a:rPr lang="de-CH" sz="1400" i="1" dirty="0" err="1"/>
              <a:t>Esterni</a:t>
            </a:r>
            <a:endParaRPr lang="de-CH" sz="1400" i="1" dirty="0"/>
          </a:p>
          <a:p>
            <a:endParaRPr lang="de-CH" sz="2000" b="1" dirty="0">
              <a:solidFill>
                <a:srgbClr val="FF0000"/>
              </a:solidFill>
            </a:endParaRPr>
          </a:p>
          <a:p>
            <a:r>
              <a:rPr lang="fr-FR" sz="2000" i="1" dirty="0"/>
              <a:t>ex-</a:t>
            </a:r>
            <a:r>
              <a:rPr lang="fr-FR" sz="2000" i="1" dirty="0" err="1"/>
              <a:t>officio</a:t>
            </a:r>
            <a:r>
              <a:rPr lang="fr-FR" sz="2000" i="1" dirty="0"/>
              <a:t>: P. Campana (Giunta INFN)</a:t>
            </a:r>
            <a:endParaRPr lang="de-CH" sz="2000" i="1" dirty="0"/>
          </a:p>
          <a:p>
            <a:r>
              <a:rPr lang="fr-FR" sz="2000" i="1" dirty="0" err="1"/>
              <a:t>invited</a:t>
            </a:r>
            <a:r>
              <a:rPr lang="fr-FR" sz="2000" i="1" dirty="0"/>
              <a:t>: </a:t>
            </a:r>
          </a:p>
          <a:p>
            <a:r>
              <a:rPr lang="fr-FR" sz="2000" i="1" dirty="0"/>
              <a:t>G. </a:t>
            </a:r>
            <a:r>
              <a:rPr lang="fr-FR" sz="2000" i="1" dirty="0" err="1"/>
              <a:t>Cuttone</a:t>
            </a:r>
            <a:r>
              <a:rPr lang="fr-FR" sz="2000" i="1" dirty="0"/>
              <a:t> (LNS, INFN4LS), </a:t>
            </a:r>
          </a:p>
          <a:p>
            <a:r>
              <a:rPr lang="fr-FR" sz="2000" i="1" dirty="0"/>
              <a:t>E. </a:t>
            </a:r>
            <a:r>
              <a:rPr lang="fr-FR" sz="2000" i="1" dirty="0" err="1"/>
              <a:t>Nappi</a:t>
            </a:r>
            <a:r>
              <a:rPr lang="fr-FR" sz="2000" i="1" dirty="0"/>
              <a:t> (INFN-BA, INFN-E)</a:t>
            </a:r>
          </a:p>
          <a:p>
            <a:r>
              <a:rPr lang="fr-FR" sz="2000" i="1" dirty="0"/>
              <a:t>David </a:t>
            </a:r>
            <a:r>
              <a:rPr lang="fr-FR" sz="2000" i="1" dirty="0" err="1"/>
              <a:t>Mascali</a:t>
            </a:r>
            <a:r>
              <a:rPr lang="fr-FR" sz="2000" i="1" dirty="0"/>
              <a:t> (LNS): </a:t>
            </a:r>
            <a:r>
              <a:rPr lang="de-CH" sz="2000" i="1" dirty="0" err="1">
                <a:sym typeface="Wingdings" panose="05000000000000000000" pitchFamily="2" charset="2"/>
              </a:rPr>
              <a:t>observer</a:t>
            </a:r>
            <a:r>
              <a:rPr lang="fr-FR" sz="2000" i="1" dirty="0"/>
              <a:t> </a:t>
            </a:r>
            <a:r>
              <a:rPr lang="fr-FR" sz="2000" i="1" dirty="0" err="1"/>
              <a:t>from</a:t>
            </a:r>
            <a:r>
              <a:rPr lang="fr-FR" sz="2000" i="1" dirty="0"/>
              <a:t> INFN-A da INFN-E</a:t>
            </a:r>
          </a:p>
          <a:p>
            <a:r>
              <a:rPr lang="fr-FR" sz="2000" i="1" dirty="0"/>
              <a:t>Cristina </a:t>
            </a:r>
            <a:r>
              <a:rPr lang="fr-FR" sz="2000" i="1" dirty="0" err="1"/>
              <a:t>Vaccarezza</a:t>
            </a:r>
            <a:r>
              <a:rPr lang="fr-FR" sz="2000" i="1" dirty="0"/>
              <a:t> </a:t>
            </a:r>
            <a:r>
              <a:rPr lang="de-CH" sz="2000" i="1" dirty="0" err="1">
                <a:sym typeface="Wingdings" panose="05000000000000000000" pitchFamily="2" charset="2"/>
              </a:rPr>
              <a:t>observer</a:t>
            </a:r>
            <a:r>
              <a:rPr lang="de-CH" sz="2000" i="1" dirty="0">
                <a:sym typeface="Wingdings" panose="05000000000000000000" pitchFamily="2" charset="2"/>
              </a:rPr>
              <a:t> </a:t>
            </a:r>
            <a:r>
              <a:rPr lang="de-CH" sz="2000" i="1" dirty="0" err="1">
                <a:sym typeface="Wingdings" panose="05000000000000000000" pitchFamily="2" charset="2"/>
              </a:rPr>
              <a:t>from</a:t>
            </a:r>
            <a:r>
              <a:rPr lang="de-CH" sz="2000" i="1" dirty="0">
                <a:sym typeface="Wingdings" panose="05000000000000000000" pitchFamily="2" charset="2"/>
              </a:rPr>
              <a:t> CSN5</a:t>
            </a:r>
            <a:endParaRPr lang="fr-FR" sz="2000" i="1" dirty="0"/>
          </a:p>
          <a:p>
            <a:endParaRPr lang="de-CH" sz="2000" b="1" dirty="0">
              <a:solidFill>
                <a:srgbClr val="0070C0"/>
              </a:solidFill>
            </a:endParaRPr>
          </a:p>
          <a:p>
            <a:r>
              <a:rPr lang="de-CH" sz="2000" b="1" dirty="0">
                <a:solidFill>
                  <a:srgbClr val="0070C0"/>
                </a:solidFill>
              </a:rPr>
              <a:t>Leonardo </a:t>
            </a:r>
            <a:r>
              <a:rPr lang="de-CH" sz="2000" b="1" dirty="0" err="1">
                <a:solidFill>
                  <a:srgbClr val="0070C0"/>
                </a:solidFill>
              </a:rPr>
              <a:t>Roscioli</a:t>
            </a:r>
            <a:r>
              <a:rPr lang="de-CH" sz="2000" b="1" dirty="0">
                <a:solidFill>
                  <a:srgbClr val="0070C0"/>
                </a:solidFill>
              </a:rPr>
              <a:t> (LNF) </a:t>
            </a:r>
            <a:r>
              <a:rPr lang="de-CH" sz="1400" i="1" dirty="0" err="1">
                <a:solidFill>
                  <a:srgbClr val="0070C0"/>
                </a:solidFill>
              </a:rPr>
              <a:t>previous</a:t>
            </a:r>
            <a:r>
              <a:rPr lang="de-CH" sz="1400" i="1" dirty="0">
                <a:solidFill>
                  <a:srgbClr val="0070C0"/>
                </a:solidFill>
              </a:rPr>
              <a:t> </a:t>
            </a:r>
            <a:r>
              <a:rPr lang="de-CH" sz="1400" i="1" dirty="0" err="1">
                <a:solidFill>
                  <a:srgbClr val="0070C0"/>
                </a:solidFill>
              </a:rPr>
              <a:t>mandate</a:t>
            </a:r>
            <a:r>
              <a:rPr lang="de-CH" sz="1400" i="1" dirty="0">
                <a:solidFill>
                  <a:srgbClr val="0070C0"/>
                </a:solidFill>
              </a:rPr>
              <a:t> </a:t>
            </a:r>
            <a:r>
              <a:rPr lang="de-CH" sz="1400" i="1" dirty="0" err="1">
                <a:solidFill>
                  <a:srgbClr val="0070C0"/>
                </a:solidFill>
              </a:rPr>
              <a:t>Tiina</a:t>
            </a:r>
            <a:r>
              <a:rPr lang="de-CH" sz="1400" i="1" dirty="0">
                <a:solidFill>
                  <a:srgbClr val="0070C0"/>
                </a:solidFill>
              </a:rPr>
              <a:t> Benson (INFN MI LASA)</a:t>
            </a:r>
            <a:endParaRPr lang="fr-FR" sz="1400" i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FCD36D-F347-9642-06D2-0B3E5D19DB51}"/>
              </a:ext>
            </a:extLst>
          </p:cNvPr>
          <p:cNvSpPr txBox="1"/>
          <p:nvPr/>
        </p:nvSpPr>
        <p:spPr>
          <a:xfrm>
            <a:off x="3437595" y="0"/>
            <a:ext cx="51853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THE NEW COMMETTEE </a:t>
            </a:r>
          </a:p>
          <a:p>
            <a:pPr algn="ctr"/>
            <a:r>
              <a:rPr lang="en-US" sz="4000" b="1" dirty="0"/>
              <a:t>(in charge from 1/7/23)</a:t>
            </a:r>
          </a:p>
        </p:txBody>
      </p:sp>
      <p:pic>
        <p:nvPicPr>
          <p:cNvPr id="2" name="Immagine 1" descr="Immagine che contiene schermata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0A2C7A6F-D1B0-4797-B064-0B58F99D6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9568" r="43668" b="8228"/>
          <a:stretch/>
        </p:blipFill>
        <p:spPr>
          <a:xfrm>
            <a:off x="0" y="0"/>
            <a:ext cx="1192191" cy="7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1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5681BAEC-32F9-74A1-D3BD-8AFC32200929}"/>
              </a:ext>
            </a:extLst>
          </p:cNvPr>
          <p:cNvSpPr/>
          <p:nvPr/>
        </p:nvSpPr>
        <p:spPr>
          <a:xfrm>
            <a:off x="5959434" y="4488872"/>
            <a:ext cx="6141522" cy="1719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AD90EF9-BEF0-DA40-9823-D9FBFDE44AA5}"/>
              </a:ext>
            </a:extLst>
          </p:cNvPr>
          <p:cNvSpPr/>
          <p:nvPr/>
        </p:nvSpPr>
        <p:spPr>
          <a:xfrm>
            <a:off x="6187044" y="831273"/>
            <a:ext cx="6004956" cy="3028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F2E3A6-53E7-1985-9D2F-3403E07E1680}"/>
              </a:ext>
            </a:extLst>
          </p:cNvPr>
          <p:cNvSpPr txBox="1"/>
          <p:nvPr/>
        </p:nvSpPr>
        <p:spPr>
          <a:xfrm>
            <a:off x="4243011" y="0"/>
            <a:ext cx="397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/>
              <a:t>WHAT IS ON GOING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92ED11-A563-5F6B-C43E-5127554C6850}"/>
              </a:ext>
            </a:extLst>
          </p:cNvPr>
          <p:cNvSpPr txBox="1"/>
          <p:nvPr/>
        </p:nvSpPr>
        <p:spPr>
          <a:xfrm>
            <a:off x="312516" y="1307939"/>
            <a:ext cx="431886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200" b="1" i="1" dirty="0"/>
              <a:t>Network of irradiation facilities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200" b="1" i="1" dirty="0"/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200" b="1" i="1" dirty="0"/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200" b="1" i="1" dirty="0"/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200" b="1" i="1" dirty="0"/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200" b="1" i="1" dirty="0"/>
              <a:t>Vacuum network (kickoff 11-12 Sept 2023)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200" b="1" i="1" dirty="0"/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200" b="1" i="1" dirty="0"/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200" b="1" i="1" dirty="0"/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200" b="1" i="1" dirty="0"/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200" b="1" i="1" dirty="0"/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200" b="1" i="1" dirty="0"/>
              <a:t>Open letter related to the University teaching of particle accelerators in Italy</a:t>
            </a:r>
          </a:p>
        </p:txBody>
      </p:sp>
      <p:pic>
        <p:nvPicPr>
          <p:cNvPr id="5" name="Immagine 4" descr="Immagine che contiene schermata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72B578EF-EAB7-23F6-FA26-2CEC5DC93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9568" r="43668" b="8228"/>
          <a:stretch/>
        </p:blipFill>
        <p:spPr>
          <a:xfrm>
            <a:off x="0" y="0"/>
            <a:ext cx="1192191" cy="78907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3BF120-7AF5-14EB-F086-5DD8011FABD1}"/>
              </a:ext>
            </a:extLst>
          </p:cNvPr>
          <p:cNvSpPr txBox="1"/>
          <p:nvPr/>
        </p:nvSpPr>
        <p:spPr>
          <a:xfrm>
            <a:off x="6151418" y="1712071"/>
            <a:ext cx="604058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Internal Network </a:t>
            </a:r>
            <a:r>
              <a:rPr lang="en-US" sz="1600" dirty="0"/>
              <a:t>to promote scientific, technological, technical and infrastructural exchange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Generalized Infrastructure</a:t>
            </a:r>
            <a:r>
              <a:rPr lang="en-US" sz="1600" dirty="0"/>
              <a:t>: use a generalized infrastructure based on national services including information, time-beam calls (calls) and access procedures to INFN irradiation facilities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Support experimental projects</a:t>
            </a:r>
            <a:r>
              <a:rPr lang="en-US" sz="1600" dirty="0"/>
              <a:t>: i.e. CSN-V oriented to funding and  implement operational solutions (e.g. detectors, hardware and software infrastructure) of innovative and experimental type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492E63C-6790-00BC-2A1A-4BFF3551F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589" y="896848"/>
            <a:ext cx="2938771" cy="81187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749847D-53D6-ECD6-0A4F-13F73CBD785B}"/>
              </a:ext>
            </a:extLst>
          </p:cNvPr>
          <p:cNvSpPr txBox="1"/>
          <p:nvPr/>
        </p:nvSpPr>
        <p:spPr>
          <a:xfrm>
            <a:off x="6008914" y="4558421"/>
            <a:ext cx="59337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Organizing </a:t>
            </a:r>
            <a:r>
              <a:rPr lang="en-US" sz="1600" b="1" dirty="0"/>
              <a:t>school at national level </a:t>
            </a:r>
            <a:r>
              <a:rPr lang="en-US" sz="1600" dirty="0"/>
              <a:t>shared between laboratories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Share</a:t>
            </a:r>
            <a:r>
              <a:rPr lang="en-US" sz="1600" dirty="0"/>
              <a:t> list of companies, suppliers, components, experience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Main instrumentation </a:t>
            </a:r>
            <a:r>
              <a:rPr lang="en-US" sz="1600" dirty="0"/>
              <a:t>at the various units (to be used in other units), skills, ISO standards, manuals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Create a </a:t>
            </a:r>
            <a:r>
              <a:rPr lang="en-US" sz="1600" b="1" dirty="0"/>
              <a:t>Forum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Annual meeting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EC72D0A-B52A-9611-8C84-9226B88E001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595751" y="1603169"/>
            <a:ext cx="1555667" cy="113995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0EF0967F-8628-E44A-BADB-595679D127EE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790701" y="3835730"/>
            <a:ext cx="3168733" cy="151311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6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8B103E-6AB0-9BBE-4FE5-2B21B0A08E1D}"/>
              </a:ext>
            </a:extLst>
          </p:cNvPr>
          <p:cNvSpPr txBox="1"/>
          <p:nvPr/>
        </p:nvSpPr>
        <p:spPr>
          <a:xfrm>
            <a:off x="1130055" y="0"/>
            <a:ext cx="100463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cap="all" dirty="0"/>
              <a:t>PROMOTING ACCELERATORS TEACHING IN UNIVERSITIES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CE125F-EF52-F6C3-E709-4F44DA001D0B}"/>
              </a:ext>
            </a:extLst>
          </p:cNvPr>
          <p:cNvSpPr txBox="1"/>
          <p:nvPr/>
        </p:nvSpPr>
        <p:spPr>
          <a:xfrm>
            <a:off x="0" y="1501478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000" b="1" dirty="0">
                <a:highlight>
                  <a:srgbClr val="FFFF00"/>
                </a:highlight>
              </a:rPr>
              <a:t>The presence of accelerator physicists, researchers and engineers in universities is crucial </a:t>
            </a:r>
            <a:r>
              <a:rPr lang="en-US" sz="2000" dirty="0"/>
              <a:t>to continue building new accelerators, develop ideas, operate-improve existing facilities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000" dirty="0"/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000" b="1" dirty="0">
                <a:highlight>
                  <a:srgbClr val="FFFF00"/>
                </a:highlight>
              </a:rPr>
              <a:t>The INFN plays a strategic role</a:t>
            </a:r>
            <a:r>
              <a:rPr lang="en-US" sz="2000" dirty="0"/>
              <a:t> in this area and an action of "lobby" to change the parameters of access to university education is necessary to prevent a serious crisis in this sector in Italy in the coming years, (as is done in other countries of Europe).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000" dirty="0"/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000" b="1" dirty="0">
                <a:highlight>
                  <a:srgbClr val="FFFF00"/>
                </a:highlight>
              </a:rPr>
              <a:t>University positions for accelerators and a 4</a:t>
            </a:r>
            <a:r>
              <a:rPr lang="en-US" sz="2000" b="1" baseline="30000" dirty="0">
                <a:highlight>
                  <a:srgbClr val="FFFF00"/>
                </a:highlight>
              </a:rPr>
              <a:t>th </a:t>
            </a:r>
            <a:r>
              <a:rPr lang="en-US" sz="2000" b="1" dirty="0">
                <a:highlight>
                  <a:srgbClr val="FFFF00"/>
                </a:highlight>
              </a:rPr>
              <a:t> range </a:t>
            </a:r>
            <a:r>
              <a:rPr lang="en-US" sz="2000" dirty="0"/>
              <a:t>(for evaluation of bibliometric parameters) whereas </a:t>
            </a:r>
            <a:r>
              <a:rPr lang="en-US" sz="2000" dirty="0" err="1"/>
              <a:t>acceleratorists</a:t>
            </a:r>
            <a:r>
              <a:rPr lang="en-US" sz="2000" dirty="0"/>
              <a:t> are a small community compared to large experiments and if evaluated with the same parameters they have little access to Italian universities.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000" dirty="0"/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000" b="1" dirty="0">
                <a:highlight>
                  <a:srgbClr val="FFFF00"/>
                </a:highlight>
              </a:rPr>
              <a:t>Open letter prepared by INFN-A ready to be sent </a:t>
            </a:r>
            <a:r>
              <a:rPr lang="en-US" sz="2000" dirty="0"/>
              <a:t>to CUN, SIF president, directors of physical/engineering departments with prayer of dissemination also to the coordinators of the courses of study, Presidents and general directors </a:t>
            </a:r>
            <a:r>
              <a:rPr lang="en-US" sz="2000" dirty="0" err="1"/>
              <a:t>Elettra</a:t>
            </a:r>
            <a:r>
              <a:rPr lang="en-US" sz="2000" dirty="0"/>
              <a:t> and CNAO. Joint INFN, all the chairs of the scientific committee INFN, all the directors INFN.</a:t>
            </a:r>
          </a:p>
        </p:txBody>
      </p:sp>
      <p:pic>
        <p:nvPicPr>
          <p:cNvPr id="9" name="Immagine 8" descr="Immagine che contiene schermata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19D6F34F-9AF3-2551-AC4B-C31434A7F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9568" r="43668" b="8228"/>
          <a:stretch/>
        </p:blipFill>
        <p:spPr>
          <a:xfrm>
            <a:off x="0" y="0"/>
            <a:ext cx="1192191" cy="7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048CCE2-825E-6BCB-CAA2-FF2E3EA71062}"/>
              </a:ext>
            </a:extLst>
          </p:cNvPr>
          <p:cNvSpPr txBox="1"/>
          <p:nvPr/>
        </p:nvSpPr>
        <p:spPr>
          <a:xfrm>
            <a:off x="3269685" y="0"/>
            <a:ext cx="516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/>
              <a:t>NEAR FUTURE ACTIVITIES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DF6FD96-0351-A44B-37AF-0D51A7F21F6C}"/>
              </a:ext>
            </a:extLst>
          </p:cNvPr>
          <p:cNvSpPr txBox="1"/>
          <p:nvPr/>
        </p:nvSpPr>
        <p:spPr>
          <a:xfrm>
            <a:off x="0" y="868552"/>
            <a:ext cx="118794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highlight>
                  <a:srgbClr val="FFFF00"/>
                </a:highlight>
              </a:rPr>
              <a:t>INFN-A &amp; INFN-E Workshop </a:t>
            </a:r>
            <a:r>
              <a:rPr lang="en-US" sz="2400" dirty="0"/>
              <a:t>on Energy and Accelerators (February-March 2024) to explore ideas and possibilities related to energy production through accelerators et al., sustainability </a:t>
            </a:r>
            <a:r>
              <a:rPr lang="en-US" sz="2400" dirty="0" err="1"/>
              <a:t>etc</a:t>
            </a:r>
            <a:r>
              <a:rPr lang="en-US" sz="2400" dirty="0"/>
              <a:t>…   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highlight>
                  <a:srgbClr val="FFFF00"/>
                </a:highlight>
              </a:rPr>
              <a:t>NEW NETWORK: EPICS network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highlight>
                  <a:srgbClr val="FFFF00"/>
                </a:highlight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it-IT" sz="2400" b="1" dirty="0">
                <a:effectLst/>
                <a:highlight>
                  <a:srgbClr val="FFFF00"/>
                </a:highlight>
                <a:ea typeface="Cambria" panose="02040503050406030204" pitchFamily="18" charset="0"/>
                <a:cs typeface="Times New Roman" panose="02020603050405020304" pitchFamily="18" charset="0"/>
              </a:rPr>
              <a:t>eminar open to </a:t>
            </a:r>
            <a:r>
              <a:rPr lang="it-IT" sz="2400" b="1" dirty="0" err="1">
                <a:effectLst/>
                <a:highlight>
                  <a:srgbClr val="FFFF00"/>
                </a:highlight>
                <a:ea typeface="Cambria" panose="02040503050406030204" pitchFamily="18" charset="0"/>
                <a:cs typeface="Times New Roman" panose="02020603050405020304" pitchFamily="18" charset="0"/>
              </a:rPr>
              <a:t>industries</a:t>
            </a:r>
            <a:r>
              <a:rPr lang="it-IT" sz="24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on </a:t>
            </a:r>
            <a:r>
              <a:rPr lang="it-IT" sz="24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particular</a:t>
            </a:r>
            <a:r>
              <a:rPr lang="it-IT" sz="24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topics</a:t>
            </a:r>
            <a:r>
              <a:rPr lang="it-IT" sz="24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interesting</a:t>
            </a:r>
            <a:r>
              <a:rPr lang="it-IT" sz="24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for </a:t>
            </a:r>
            <a:r>
              <a:rPr lang="it-IT" sz="2400" dirty="0"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it-IT" sz="24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ompanies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 err="1">
                <a:effectLst/>
                <a:highlight>
                  <a:srgbClr val="FFFF00"/>
                </a:highlight>
                <a:ea typeface="Cambria" panose="02040503050406030204" pitchFamily="18" charset="0"/>
                <a:cs typeface="Times New Roman" panose="02020603050405020304" pitchFamily="18" charset="0"/>
              </a:rPr>
              <a:t>Modifications</a:t>
            </a:r>
            <a:r>
              <a:rPr lang="it-IT" sz="2400" b="1" dirty="0">
                <a:effectLst/>
                <a:highlight>
                  <a:srgbClr val="FFFF00"/>
                </a:highlight>
                <a:ea typeface="Cambria" panose="02040503050406030204" pitchFamily="18" charset="0"/>
                <a:cs typeface="Times New Roman" panose="02020603050405020304" pitchFamily="18" charset="0"/>
              </a:rPr>
              <a:t> of the web page </a:t>
            </a:r>
            <a:r>
              <a:rPr lang="it-IT" sz="24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to include job open positions on </a:t>
            </a:r>
            <a:r>
              <a:rPr lang="it-IT" sz="24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particle</a:t>
            </a:r>
            <a:r>
              <a:rPr lang="it-IT" sz="24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accelerator</a:t>
            </a:r>
            <a:r>
              <a:rPr lang="it-IT" sz="24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field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 err="1">
                <a:effectLst/>
                <a:highlight>
                  <a:srgbClr val="FFFF00"/>
                </a:highlight>
                <a:ea typeface="Cambria" panose="02040503050406030204" pitchFamily="18" charset="0"/>
                <a:cs typeface="Times New Roman" panose="02020603050405020304" pitchFamily="18" charset="0"/>
              </a:rPr>
              <a:t>Promote</a:t>
            </a:r>
            <a:r>
              <a:rPr lang="it-IT" sz="2400" b="1" dirty="0">
                <a:effectLst/>
                <a:highlight>
                  <a:srgbClr val="FFFF00"/>
                </a:highlight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effectLst/>
                <a:highlight>
                  <a:srgbClr val="FFFF00"/>
                </a:highlight>
                <a:ea typeface="Cambria" panose="02040503050406030204" pitchFamily="18" charset="0"/>
                <a:cs typeface="Times New Roman" panose="02020603050405020304" pitchFamily="18" charset="0"/>
              </a:rPr>
              <a:t>accelerators</a:t>
            </a:r>
            <a:r>
              <a:rPr lang="it-IT" sz="2400" b="1" dirty="0">
                <a:effectLst/>
                <a:highlight>
                  <a:srgbClr val="FFFF00"/>
                </a:highlight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effectLst/>
                <a:highlight>
                  <a:srgbClr val="FFFF00"/>
                </a:highlight>
                <a:ea typeface="Cambria" panose="02040503050406030204" pitchFamily="18" charset="0"/>
                <a:cs typeface="Times New Roman" panose="02020603050405020304" pitchFamily="18" charset="0"/>
              </a:rPr>
              <a:t>physics&amp;</a:t>
            </a:r>
            <a:r>
              <a:rPr lang="it-IT" sz="2400" b="1" dirty="0" err="1">
                <a:highlight>
                  <a:srgbClr val="FFFF00"/>
                </a:highlight>
                <a:ea typeface="Cambria" panose="02040503050406030204" pitchFamily="18" charset="0"/>
                <a:cs typeface="Times New Roman" panose="02020603050405020304" pitchFamily="18" charset="0"/>
              </a:rPr>
              <a:t>technology</a:t>
            </a:r>
            <a:r>
              <a:rPr lang="it-IT" sz="2400" b="1" dirty="0">
                <a:highlight>
                  <a:srgbClr val="FFFF00"/>
                </a:highlight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highlight>
                  <a:srgbClr val="FFFF00"/>
                </a:highlight>
                <a:ea typeface="Cambria" panose="02040503050406030204" pitchFamily="18" charset="0"/>
                <a:cs typeface="Times New Roman" panose="02020603050405020304" pitchFamily="18" charset="0"/>
              </a:rPr>
              <a:t>teaching</a:t>
            </a:r>
            <a:r>
              <a:rPr lang="it-IT" sz="2400" b="1" dirty="0">
                <a:highlight>
                  <a:srgbClr val="FFFF00"/>
                </a:highlight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it-IT" sz="2400" b="1" dirty="0" err="1">
                <a:highlight>
                  <a:srgbClr val="FFFF00"/>
                </a:highlight>
                <a:ea typeface="Cambria" panose="02040503050406030204" pitchFamily="18" charset="0"/>
                <a:cs typeface="Times New Roman" panose="02020603050405020304" pitchFamily="18" charset="0"/>
              </a:rPr>
              <a:t>seminars</a:t>
            </a:r>
            <a:r>
              <a:rPr lang="it-IT" sz="2400" b="1" dirty="0">
                <a:highlight>
                  <a:srgbClr val="FFFF00"/>
                </a:highlight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ea typeface="Cambria" panose="02040503050406030204" pitchFamily="18" charset="0"/>
                <a:cs typeface="Times New Roman" panose="02020603050405020304" pitchFamily="18" charset="0"/>
              </a:rPr>
              <a:t>in </a:t>
            </a:r>
            <a:r>
              <a:rPr lang="it-IT" sz="2400" dirty="0" err="1">
                <a:ea typeface="Cambria" panose="02040503050406030204" pitchFamily="18" charset="0"/>
                <a:cs typeface="Times New Roman" panose="02020603050405020304" pitchFamily="18" charset="0"/>
              </a:rPr>
              <a:t>secondary</a:t>
            </a:r>
            <a:r>
              <a:rPr lang="it-IT" sz="2400" dirty="0">
                <a:ea typeface="Cambria" panose="02040503050406030204" pitchFamily="18" charset="0"/>
                <a:cs typeface="Times New Roman" panose="02020603050405020304" pitchFamily="18" charset="0"/>
              </a:rPr>
              <a:t> schools and </a:t>
            </a:r>
            <a:r>
              <a:rPr lang="it-IT" sz="2400" dirty="0" err="1">
                <a:ea typeface="Cambria" panose="02040503050406030204" pitchFamily="18" charset="0"/>
                <a:cs typeface="Times New Roman" panose="02020603050405020304" pitchFamily="18" charset="0"/>
              </a:rPr>
              <a:t>Universities</a:t>
            </a:r>
            <a:endParaRPr lang="it-IT" sz="24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Immagine che contiene schermata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2C06F4F8-1A5A-C84A-0E17-F78DDF19D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9568" r="43668" b="8228"/>
          <a:stretch/>
        </p:blipFill>
        <p:spPr>
          <a:xfrm>
            <a:off x="0" y="-23751"/>
            <a:ext cx="1192191" cy="7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3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5A260A-423B-E828-32BB-92B1851EF243}"/>
              </a:ext>
            </a:extLst>
          </p:cNvPr>
          <p:cNvSpPr txBox="1"/>
          <p:nvPr/>
        </p:nvSpPr>
        <p:spPr>
          <a:xfrm>
            <a:off x="1" y="1320852"/>
            <a:ext cx="12192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highlight>
                  <a:srgbClr val="FFFF00"/>
                </a:highlight>
              </a:rPr>
              <a:t>Seminars</a:t>
            </a:r>
            <a:r>
              <a:rPr lang="en-US" sz="2500" dirty="0"/>
              <a:t> dedicated to the project (</a:t>
            </a:r>
            <a:r>
              <a:rPr lang="en-US" sz="2500" i="1" dirty="0"/>
              <a:t>Laura officially invited</a:t>
            </a:r>
            <a:r>
              <a:rPr lang="en-US" sz="25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highlight>
                  <a:srgbClr val="FFFF00"/>
                </a:highlight>
              </a:rPr>
              <a:t>Promote/advertise </a:t>
            </a:r>
            <a:r>
              <a:rPr lang="en-US" sz="2500" dirty="0"/>
              <a:t>within the community accelerators </a:t>
            </a:r>
            <a:r>
              <a:rPr lang="en-US" sz="2500" b="1" dirty="0"/>
              <a:t>workshops</a:t>
            </a:r>
            <a:r>
              <a:rPr lang="en-US" sz="2500" dirty="0"/>
              <a:t> related to a particular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highlight>
                  <a:srgbClr val="FFFF00"/>
                </a:highlight>
              </a:rPr>
              <a:t>Promote/Advertise for open positions </a:t>
            </a:r>
            <a:r>
              <a:rPr lang="en-US" sz="2500" dirty="0"/>
              <a:t>(scholarship, postdoc, positions…)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highlight>
                  <a:srgbClr val="FFFF00"/>
                </a:highlight>
              </a:rPr>
              <a:t>Review proposals </a:t>
            </a:r>
            <a:r>
              <a:rPr lang="en-US" sz="2500" dirty="0"/>
              <a:t>for fundings in a constructive way, promoting projects</a:t>
            </a:r>
          </a:p>
          <a:p>
            <a:endParaRPr lang="en-US" sz="25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B71204-3B0A-4B5A-4D9A-A656B8B65D40}"/>
              </a:ext>
            </a:extLst>
          </p:cNvPr>
          <p:cNvSpPr txBox="1"/>
          <p:nvPr/>
        </p:nvSpPr>
        <p:spPr>
          <a:xfrm>
            <a:off x="2562853" y="0"/>
            <a:ext cx="7590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all" dirty="0"/>
              <a:t>HOW INFN-A CAN SUPPORT PROJECTS </a:t>
            </a:r>
            <a:endParaRPr lang="en-US" sz="3600" dirty="0"/>
          </a:p>
        </p:txBody>
      </p:sp>
      <p:pic>
        <p:nvPicPr>
          <p:cNvPr id="8" name="Immagine 7" descr="Immagine che contiene schermata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7CEC7893-333C-15ED-7E63-BAD9A83A2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9568" r="43668" b="8228"/>
          <a:stretch/>
        </p:blipFill>
        <p:spPr>
          <a:xfrm>
            <a:off x="0" y="-23751"/>
            <a:ext cx="1192191" cy="7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8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F08338-83D3-A33F-EE6B-76F86DE31972}"/>
              </a:ext>
            </a:extLst>
          </p:cNvPr>
          <p:cNvSpPr txBox="1"/>
          <p:nvPr/>
        </p:nvSpPr>
        <p:spPr>
          <a:xfrm>
            <a:off x="1342663" y="0"/>
            <a:ext cx="10849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ACCELERATORS DRIVEN SYSTEMS BASED ON HIGH INTENSITY ELECTRON ACCELERATORS: GAMMA SOURCES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865CDB-5B3B-F709-E2DA-C496FC5D2CAD}"/>
              </a:ext>
            </a:extLst>
          </p:cNvPr>
          <p:cNvSpPr txBox="1"/>
          <p:nvPr/>
        </p:nvSpPr>
        <p:spPr>
          <a:xfrm>
            <a:off x="0" y="106704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b="1" dirty="0">
                <a:highlight>
                  <a:srgbClr val="FFFF00"/>
                </a:highlight>
                <a:sym typeface="Symbol" panose="05050102010706020507" pitchFamily="18" charset="2"/>
              </a:rPr>
              <a:t>Strong motivation and impact</a:t>
            </a:r>
            <a:r>
              <a:rPr lang="en-US" sz="1600" dirty="0">
                <a:sym typeface="Symbol" panose="05050102010706020507" pitchFamily="18" charset="2"/>
              </a:rPr>
              <a:t>: energy for the future, environment impact of fossil fuels </a:t>
            </a:r>
            <a:r>
              <a:rPr lang="en-US" sz="1600" dirty="0" err="1">
                <a:sym typeface="Symbol" panose="05050102010706020507" pitchFamily="18" charset="2"/>
              </a:rPr>
              <a:t>etc</a:t>
            </a:r>
            <a:r>
              <a:rPr lang="en-US" sz="1600" dirty="0">
                <a:sym typeface="Symbol" panose="05050102010706020507" pitchFamily="18" charset="2"/>
              </a:rPr>
              <a:t>… energy bridge waiting for fusion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b="1" dirty="0">
                <a:highlight>
                  <a:srgbClr val="FFFF00"/>
                </a:highlight>
                <a:sym typeface="Symbol" panose="05050102010706020507" pitchFamily="18" charset="2"/>
              </a:rPr>
              <a:t>Personal opinion</a:t>
            </a:r>
            <a:r>
              <a:rPr lang="en-US" sz="1600" dirty="0">
                <a:sym typeface="Symbol" panose="05050102010706020507" pitchFamily="18" charset="2"/>
              </a:rPr>
              <a:t>: as physicists or engineers, working for public institutions, we should invest part of our time (especially today) to the “energy crise” problem (CO2…)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b="1" dirty="0">
                <a:highlight>
                  <a:srgbClr val="FFFF00"/>
                </a:highlight>
                <a:sym typeface="Symbol" panose="05050102010706020507" pitchFamily="18" charset="2"/>
              </a:rPr>
              <a:t>High intensity, low energy, electron accelerators </a:t>
            </a:r>
            <a:r>
              <a:rPr lang="en-US" sz="1600" b="1" dirty="0">
                <a:sym typeface="Symbol" panose="05050102010706020507" pitchFamily="18" charset="2"/>
              </a:rPr>
              <a:t>for photonuclear production and controlled fission (thorium based reactors, transmutation), </a:t>
            </a:r>
            <a:r>
              <a:rPr lang="en-US" sz="1600" b="1" dirty="0">
                <a:highlight>
                  <a:srgbClr val="FFFF00"/>
                </a:highlight>
                <a:sym typeface="Symbol" panose="05050102010706020507" pitchFamily="18" charset="2"/>
              </a:rPr>
              <a:t>several advantages with respect to facilities based on protons</a:t>
            </a:r>
            <a:r>
              <a:rPr lang="en-US" sz="1600" b="1" dirty="0">
                <a:sym typeface="Symbol" panose="05050102010706020507" pitchFamily="18" charset="2"/>
              </a:rPr>
              <a:t>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861A959-E24C-843D-97FB-4DA6B9149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6" y="4118894"/>
            <a:ext cx="4273217" cy="226046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FAA99A-1C66-8630-3D3B-BC6E145B8023}"/>
              </a:ext>
            </a:extLst>
          </p:cNvPr>
          <p:cNvSpPr txBox="1"/>
          <p:nvPr/>
        </p:nvSpPr>
        <p:spPr>
          <a:xfrm>
            <a:off x="0" y="6396335"/>
            <a:ext cx="9317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1" u="none" strike="noStrike" baseline="0" dirty="0">
                <a:latin typeface="LMRoman10-Regular"/>
              </a:rPr>
              <a:t>-H. </a:t>
            </a:r>
            <a:r>
              <a:rPr lang="en-US" sz="1200" b="0" i="1" u="none" strike="noStrike" baseline="0" dirty="0" err="1">
                <a:latin typeface="LMRoman10-Regular"/>
              </a:rPr>
              <a:t>Feizi</a:t>
            </a:r>
            <a:r>
              <a:rPr lang="en-US" sz="1200" b="0" i="1" u="none" strike="noStrike" baseline="0" dirty="0">
                <a:latin typeface="LMRoman10-Regular"/>
              </a:rPr>
              <a:t> and A.H. </a:t>
            </a:r>
            <a:r>
              <a:rPr lang="en-US" sz="1200" b="0" i="1" u="none" strike="noStrike" baseline="0" dirty="0" err="1">
                <a:latin typeface="LMRoman10-Regular"/>
              </a:rPr>
              <a:t>Ranjbar</a:t>
            </a:r>
            <a:r>
              <a:rPr lang="en-US" sz="1200" b="0" i="1" u="none" strike="noStrike" baseline="0" dirty="0">
                <a:latin typeface="LMRoman10-Regular"/>
              </a:rPr>
              <a:t>, "Developing an Accelerator Driven System (ADS) based on electron accelerators and heavy water", JINST 11 P02004, 2016</a:t>
            </a:r>
          </a:p>
          <a:p>
            <a:pPr algn="l"/>
            <a:r>
              <a:rPr lang="en-US" sz="1200" i="1" dirty="0"/>
              <a:t>-Bin Liu et al., The electron accelerator driven sub-critical system, Nuclear Engineering and Design 386 (2022) 111567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1FB0BB1-8D44-83A1-F8F4-F63735A24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636" y="5075668"/>
            <a:ext cx="2632364" cy="178233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DDA263B-DEE4-AF77-0FF1-3DC649A23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8790" cy="80407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824C80C-1BB9-E6EC-754A-F068EB203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627" y="2235048"/>
            <a:ext cx="2851374" cy="23369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9149868-A775-6B6F-EB4B-2EBF55A784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0600" y="4141836"/>
            <a:ext cx="3753808" cy="225087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E62D90-17C8-84E3-0C46-1042A8258E12}"/>
              </a:ext>
            </a:extLst>
          </p:cNvPr>
          <p:cNvSpPr txBox="1"/>
          <p:nvPr/>
        </p:nvSpPr>
        <p:spPr>
          <a:xfrm>
            <a:off x="0" y="2360164"/>
            <a:ext cx="9375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b="1" dirty="0">
                <a:highlight>
                  <a:srgbClr val="FFFF00"/>
                </a:highlight>
                <a:sym typeface="Symbol" panose="05050102010706020507" pitchFamily="18" charset="2"/>
              </a:rPr>
              <a:t>Short term R&amp;D oriented to international collaborations</a:t>
            </a:r>
            <a:r>
              <a:rPr lang="en-US" sz="1600" b="1" dirty="0">
                <a:sym typeface="Symbol" panose="05050102010706020507" pitchFamily="18" charset="2"/>
              </a:rPr>
              <a:t> (EU programs):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ym typeface="Symbol" panose="05050102010706020507" pitchFamily="18" charset="2"/>
              </a:rPr>
              <a:t>test of targets</a:t>
            </a:r>
            <a:r>
              <a:rPr lang="en-US" sz="1600" dirty="0">
                <a:sym typeface="Symbol" panose="05050102010706020507" pitchFamily="18" charset="2"/>
              </a:rPr>
              <a:t> at low intensity for validation of photonuclear models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ym typeface="Symbol" panose="05050102010706020507" pitchFamily="18" charset="2"/>
              </a:rPr>
              <a:t>Implementation of </a:t>
            </a:r>
            <a:r>
              <a:rPr lang="en-US" sz="1600" b="1" dirty="0">
                <a:sym typeface="Symbol" panose="05050102010706020507" pitchFamily="18" charset="2"/>
              </a:rPr>
              <a:t>high efficiency superconducting strictures </a:t>
            </a:r>
            <a:r>
              <a:rPr lang="en-US" sz="1600" dirty="0">
                <a:sym typeface="Symbol" panose="05050102010706020507" pitchFamily="18" charset="2"/>
              </a:rPr>
              <a:t>(synergies with </a:t>
            </a:r>
            <a:r>
              <a:rPr lang="en-US" sz="1600" dirty="0" err="1">
                <a:sym typeface="Symbol" panose="05050102010706020507" pitchFamily="18" charset="2"/>
              </a:rPr>
              <a:t>FCCee</a:t>
            </a:r>
            <a:r>
              <a:rPr lang="en-US" sz="1600" dirty="0">
                <a:sym typeface="Symbol" panose="05050102010706020507" pitchFamily="18" charset="2"/>
              </a:rPr>
              <a:t> R&amp;D)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ym typeface="Symbol" panose="05050102010706020507" pitchFamily="18" charset="2"/>
              </a:rPr>
              <a:t>Design studies for low-medium power nuclear plants </a:t>
            </a:r>
            <a:r>
              <a:rPr lang="en-US" sz="1600" dirty="0">
                <a:sym typeface="Symbol" panose="05050102010706020507" pitchFamily="18" charset="2"/>
              </a:rPr>
              <a:t>accelerator based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ym typeface="Symbol" panose="05050102010706020507" pitchFamily="18" charset="2"/>
              </a:rPr>
              <a:t>R&amp;D also useful for proton beam ADS facilities</a:t>
            </a: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r>
              <a:rPr lang="en-US" sz="1600" b="1" dirty="0">
                <a:highlight>
                  <a:srgbClr val="FFFF00"/>
                </a:highlight>
                <a:sym typeface="Symbol" panose="05050102010706020507" pitchFamily="18" charset="2"/>
              </a:rPr>
              <a:t>Interdisciplinary studies: </a:t>
            </a:r>
            <a:r>
              <a:rPr lang="en-US" sz="1600" dirty="0">
                <a:sym typeface="Symbol" panose="05050102010706020507" pitchFamily="18" charset="2"/>
              </a:rPr>
              <a:t>neutron diagnostics, accelerators, nuclear modeling, power plants,… on a reasonable scale</a:t>
            </a: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endParaRPr lang="en-US" sz="16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684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15855</TotalTime>
  <Words>1174</Words>
  <Application>Microsoft Office PowerPoint</Application>
  <PresentationFormat>Widescreen</PresentationFormat>
  <Paragraphs>133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LMRoman10-Regular</vt:lpstr>
      <vt:lpstr>Symbol</vt:lpstr>
      <vt:lpstr>TeXGyreTermes-Regular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 Alesini</dc:creator>
  <cp:lastModifiedBy>David Alesini</cp:lastModifiedBy>
  <cp:revision>199</cp:revision>
  <dcterms:created xsi:type="dcterms:W3CDTF">2023-02-28T15:06:48Z</dcterms:created>
  <dcterms:modified xsi:type="dcterms:W3CDTF">2023-10-06T04:52:34Z</dcterms:modified>
</cp:coreProperties>
</file>