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8" r:id="rId2"/>
    <p:sldId id="309" r:id="rId3"/>
    <p:sldId id="314" r:id="rId4"/>
    <p:sldId id="302" r:id="rId5"/>
    <p:sldId id="313" r:id="rId6"/>
    <p:sldId id="316" r:id="rId7"/>
    <p:sldId id="304" r:id="rId8"/>
    <p:sldId id="305" r:id="rId9"/>
    <p:sldId id="310" r:id="rId10"/>
    <p:sldId id="315" r:id="rId11"/>
    <p:sldId id="317" r:id="rId12"/>
    <p:sldId id="312" r:id="rId13"/>
    <p:sldId id="301" r:id="rId14"/>
    <p:sldId id="306" r:id="rId15"/>
    <p:sldId id="307" r:id="rId16"/>
    <p:sldId id="308" r:id="rId17"/>
    <p:sldId id="300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Introduction" id="{CFFEAC3F-759F-4CE5-835C-2D2F7AFFC5EE}">
          <p14:sldIdLst>
            <p14:sldId id="298"/>
          </p14:sldIdLst>
        </p14:section>
        <p14:section name="Background" id="{24409DF8-9C6B-4559-A55B-F997AEDED716}">
          <p14:sldIdLst>
            <p14:sldId id="309"/>
            <p14:sldId id="314"/>
            <p14:sldId id="302"/>
            <p14:sldId id="313"/>
            <p14:sldId id="316"/>
          </p14:sldIdLst>
        </p14:section>
        <p14:section name="Si-Ge" id="{8BF149AD-C57F-4313-99D5-977620AB2257}">
          <p14:sldIdLst>
            <p14:sldId id="304"/>
            <p14:sldId id="305"/>
            <p14:sldId id="310"/>
            <p14:sldId id="315"/>
          </p14:sldIdLst>
        </p14:section>
        <p14:section name="C-B" id="{37550DCB-172F-436E-84D4-3159ED4024AA}">
          <p14:sldIdLst>
            <p14:sldId id="317"/>
            <p14:sldId id="312"/>
          </p14:sldIdLst>
        </p14:section>
        <p14:section name="Future Plans" id="{F484968F-1047-4945-849F-06FF3231D799}">
          <p14:sldIdLst>
            <p14:sldId id="301"/>
            <p14:sldId id="306"/>
            <p14:sldId id="307"/>
            <p14:sldId id="308"/>
            <p14:sldId id="300"/>
          </p14:sldIdLst>
        </p14:section>
        <p14:section name="Acknowledgments" id="{1F217A71-0B46-4518-878A-E552005D9B21}">
          <p14:sldIdLst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10103"/>
    <a:srgbClr val="000000"/>
    <a:srgbClr val="12171C"/>
    <a:srgbClr val="0E1319"/>
    <a:srgbClr val="252D3C"/>
    <a:srgbClr val="242D3D"/>
    <a:srgbClr val="3E4F65"/>
    <a:srgbClr val="283344"/>
    <a:srgbClr val="040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66515-9304-44DF-B371-864BE2B9D0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F52F1-C910-4D8F-AEBB-1AA8E1C7E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09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F52F1-C910-4D8F-AEBB-1AA8E1C7E6F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56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56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22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37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633713"/>
            <a:ext cx="12192000" cy="232913"/>
          </a:xfrm>
          <a:prstGeom prst="rect">
            <a:avLst/>
          </a:prstGeom>
          <a:solidFill>
            <a:srgbClr val="00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71121" y="6596280"/>
            <a:ext cx="429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TECHNO-CLS Workshop – 05/10/2023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630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785005"/>
            <a:ext cx="6500603" cy="458267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633713"/>
            <a:ext cx="12192000" cy="232913"/>
          </a:xfrm>
          <a:prstGeom prst="rect">
            <a:avLst/>
          </a:prstGeom>
          <a:solidFill>
            <a:srgbClr val="00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71121" y="6596280"/>
            <a:ext cx="429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err="1" smtClean="0">
                <a:solidFill>
                  <a:schemeClr val="bg1"/>
                </a:solidFill>
              </a:rPr>
              <a:t>MultIChem</a:t>
            </a:r>
            <a:r>
              <a:rPr lang="en-GB" sz="1400" dirty="0" smtClean="0">
                <a:solidFill>
                  <a:schemeClr val="bg1"/>
                </a:solidFill>
              </a:rPr>
              <a:t> Summer School – 08/08/2023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6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39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9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91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49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09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79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3CE33-C0D0-48B7-A327-BB5CB3EADF22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DB65-0066-4B90-927E-AE068BCF5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4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7065"/>
            <a:ext cx="12192000" cy="932378"/>
          </a:xfrm>
          <a:prstGeom prst="rect">
            <a:avLst/>
          </a:prstGeom>
          <a:solidFill>
            <a:srgbClr val="00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37731"/>
            <a:ext cx="9144000" cy="2387600"/>
          </a:xfrm>
        </p:spPr>
        <p:txBody>
          <a:bodyPr>
            <a:noAutofit/>
          </a:bodyPr>
          <a:lstStyle/>
          <a:p>
            <a:r>
              <a:rPr lang="en-GB" sz="4400" dirty="0"/>
              <a:t>Effect of Dopant Concentration </a:t>
            </a:r>
            <a:r>
              <a:rPr lang="en-GB" sz="4400" dirty="0" smtClean="0"/>
              <a:t>on Crystalline </a:t>
            </a:r>
            <a:r>
              <a:rPr lang="en-GB" sz="4400" dirty="0"/>
              <a:t>Structure:</a:t>
            </a: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400" dirty="0" smtClean="0"/>
              <a:t>Molecular </a:t>
            </a:r>
            <a:r>
              <a:rPr lang="en-GB" sz="4400" dirty="0"/>
              <a:t>Dynamics </a:t>
            </a:r>
            <a:r>
              <a:rPr lang="en-GB" sz="4400" dirty="0" smtClean="0"/>
              <a:t>Studies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17736"/>
            <a:ext cx="9144000" cy="1655762"/>
          </a:xfrm>
        </p:spPr>
        <p:txBody>
          <a:bodyPr>
            <a:normAutofit/>
          </a:bodyPr>
          <a:lstStyle/>
          <a:p>
            <a:r>
              <a:rPr lang="en-GB" dirty="0" smtClean="0"/>
              <a:t>Matthew Dickers</a:t>
            </a:r>
          </a:p>
          <a:p>
            <a:r>
              <a:rPr lang="en-GB" dirty="0" smtClean="0"/>
              <a:t>School of Physics and Astronomy, University of Kent, United Kingdom</a:t>
            </a:r>
          </a:p>
          <a:p>
            <a:r>
              <a:rPr lang="en-GB" dirty="0" smtClean="0"/>
              <a:t>M.D.Dickers@kent.ac.uk</a:t>
            </a:r>
            <a:endParaRPr lang="en-GB" dirty="0"/>
          </a:p>
        </p:txBody>
      </p:sp>
      <p:pic>
        <p:nvPicPr>
          <p:cNvPr id="1028" name="Picture 4" descr="https://www.mbnresearch.com/sites/default/files/MBN_Research_logo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7" y="6028665"/>
            <a:ext cx="30956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20952" y="520574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TECHNO-CLS Workshop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Ferrara, Italy, October 05-06, 2023</a:t>
            </a:r>
          </a:p>
        </p:txBody>
      </p:sp>
      <p:pic>
        <p:nvPicPr>
          <p:cNvPr id="8" name="Picture 4" descr="https://www.kent.ac.uk/student/mosaic/images/kent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80" y="5705126"/>
            <a:ext cx="2016026" cy="13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2400" dirty="0" smtClean="0"/>
                  <a:t>Beyond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=0.15</m:t>
                    </m:r>
                  </m:oMath>
                </a14:m>
                <a:r>
                  <a:rPr lang="en-GB" sz="2400" dirty="0" smtClean="0"/>
                  <a:t> crystal begins to become amorphous</a:t>
                </a:r>
              </a:p>
              <a:p>
                <a:r>
                  <a:rPr lang="en-GB" sz="2400" dirty="0" smtClean="0"/>
                  <a:t>These are not defects; too small scale</a:t>
                </a:r>
              </a:p>
              <a:p>
                <a:r>
                  <a:rPr lang="en-GB" sz="2400" dirty="0" smtClean="0"/>
                  <a:t>Perhaps caused by edge effects and high local dopant concentrations</a:t>
                </a:r>
                <a:endParaRPr lang="en-GB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Higher </a:t>
            </a:r>
            <a:r>
              <a:rPr lang="en-GB" dirty="0"/>
              <a:t>D</a:t>
            </a:r>
            <a:r>
              <a:rPr lang="en-GB" dirty="0" smtClean="0"/>
              <a:t>opant Concentrations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166902" y="3103481"/>
            <a:ext cx="12025098" cy="3369646"/>
            <a:chOff x="166902" y="3039473"/>
            <a:chExt cx="12025098" cy="3369646"/>
          </a:xfrm>
        </p:grpSpPr>
        <p:grpSp>
          <p:nvGrpSpPr>
            <p:cNvPr id="8" name="Group 7"/>
            <p:cNvGrpSpPr/>
            <p:nvPr/>
          </p:nvGrpSpPr>
          <p:grpSpPr>
            <a:xfrm>
              <a:off x="166902" y="3039473"/>
              <a:ext cx="12025098" cy="3137490"/>
              <a:chOff x="192307" y="3248815"/>
              <a:chExt cx="12025098" cy="313749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6507" y="3297111"/>
                <a:ext cx="3040898" cy="304089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307" y="3322516"/>
                <a:ext cx="2990088" cy="299008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005" y="3275026"/>
                <a:ext cx="3085068" cy="308506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0" t="4821" r="5270" b="4821"/>
              <a:stretch/>
            </p:blipFill>
            <p:spPr>
              <a:xfrm>
                <a:off x="6197584" y="3248815"/>
                <a:ext cx="3004328" cy="313749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091970" y="6039787"/>
                  <a:ext cx="11399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=0.05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970" y="6039787"/>
                  <a:ext cx="1139952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110634" y="6039787"/>
                  <a:ext cx="11399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=0.15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0634" y="6039787"/>
                  <a:ext cx="1139952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192654" y="6039787"/>
                  <a:ext cx="11399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=0.20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2654" y="6039787"/>
                  <a:ext cx="1139952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0104669" y="6039787"/>
                  <a:ext cx="11399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=0.26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4669" y="6039787"/>
                  <a:ext cx="1139952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593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Smaller box size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(90×90×90)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/>
                          <m:t>Å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dirty="0" smtClean="0"/>
                  <a:t>; </a:t>
                </a:r>
                <a:br>
                  <a:rPr lang="en-GB" dirty="0" smtClean="0"/>
                </a:br>
                <a:r>
                  <a:rPr lang="en-GB" dirty="0" smtClean="0"/>
                  <a:t>more </a:t>
                </a:r>
                <a:r>
                  <a:rPr lang="en-GB" dirty="0"/>
                  <a:t>atoms – 128826</a:t>
                </a:r>
              </a:p>
              <a:p>
                <a:r>
                  <a:rPr lang="en-GB" dirty="0"/>
                  <a:t>Simulation process is the </a:t>
                </a:r>
                <a:r>
                  <a:rPr lang="en-GB" dirty="0" smtClean="0"/>
                  <a:t>same; only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300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GB" dirty="0"/>
              </a:p>
              <a:p>
                <a:r>
                  <a:rPr lang="en-GB" dirty="0"/>
                  <a:t>B-C interactions modelled using the </a:t>
                </a:r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/>
                  <a:t>composite </a:t>
                </a:r>
                <a:r>
                  <a:rPr lang="en-GB" dirty="0" err="1"/>
                  <a:t>Tersoff</a:t>
                </a:r>
                <a:r>
                  <a:rPr lang="en-GB" dirty="0"/>
                  <a:t> </a:t>
                </a:r>
                <a:r>
                  <a:rPr lang="en-GB" dirty="0" smtClean="0"/>
                  <a:t>potential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This increased number of atoms adds</a:t>
                </a:r>
                <a:br>
                  <a:rPr lang="en-GB" dirty="0" smtClean="0"/>
                </a:br>
                <a:r>
                  <a:rPr lang="en-GB" dirty="0" smtClean="0"/>
                  <a:t>limitations to the crystal size!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4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Diamond-Boron Crystals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4924" r="2872" b="4924"/>
          <a:stretch/>
        </p:blipFill>
        <p:spPr>
          <a:xfrm>
            <a:off x="7443216" y="1740628"/>
            <a:ext cx="4571999" cy="4521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7532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</a:t>
            </a:r>
            <a:r>
              <a:rPr lang="en-GB" sz="1200" dirty="0"/>
              <a:t>. D. Dickers, </a:t>
            </a:r>
            <a:r>
              <a:rPr lang="en-GB" sz="1200" i="1" dirty="0"/>
              <a:t>et. al, In Preparation (</a:t>
            </a:r>
            <a:r>
              <a:rPr lang="en-GB" sz="1200" i="1" dirty="0" smtClean="0"/>
              <a:t>2024)</a:t>
            </a:r>
            <a:endParaRPr lang="en-GB" sz="1200" i="1" dirty="0"/>
          </a:p>
          <a:p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1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Initial Results – C-B Inter-planar Distances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36" y="1715897"/>
            <a:ext cx="6918968" cy="461264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65" y="1715896"/>
            <a:ext cx="6918968" cy="4612645"/>
          </a:xfrm>
        </p:spPr>
      </p:pic>
      <p:sp>
        <p:nvSpPr>
          <p:cNvPr id="7" name="TextBox 6"/>
          <p:cNvSpPr txBox="1"/>
          <p:nvPr/>
        </p:nvSpPr>
        <p:spPr>
          <a:xfrm>
            <a:off x="0" y="637532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S. H. </a:t>
            </a:r>
            <a:r>
              <a:rPr lang="en-GB" sz="1200" dirty="0" smtClean="0"/>
              <a:t>Connell, </a:t>
            </a:r>
            <a:r>
              <a:rPr lang="en-GB" sz="1200" i="1" dirty="0"/>
              <a:t>e</a:t>
            </a:r>
            <a:r>
              <a:rPr lang="en-GB" sz="1200" i="1" dirty="0" smtClean="0"/>
              <a:t>t. </a:t>
            </a:r>
            <a:r>
              <a:rPr lang="en-GB" sz="1200" i="1" dirty="0"/>
              <a:t>al. Proceedings of SAIP2014 </a:t>
            </a:r>
            <a:r>
              <a:rPr lang="en-GB" sz="1200" dirty="0"/>
              <a:t>(</a:t>
            </a:r>
            <a:r>
              <a:rPr lang="en-GB" sz="1200" dirty="0" smtClean="0"/>
              <a:t>2014)		</a:t>
            </a:r>
            <a:r>
              <a:rPr lang="en-GB" sz="1200" dirty="0"/>
              <a:t>M. D. Dickers, </a:t>
            </a:r>
            <a:r>
              <a:rPr lang="en-GB" sz="1200" i="1" dirty="0"/>
              <a:t>et. al, In Preparation (</a:t>
            </a:r>
            <a:r>
              <a:rPr lang="en-GB" sz="1200" i="1" dirty="0" smtClean="0"/>
              <a:t>2024)</a:t>
            </a:r>
            <a:endParaRPr lang="en-GB" sz="1200" i="1" dirty="0"/>
          </a:p>
          <a:p>
            <a:endParaRPr lang="en-GB" sz="1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/>
              <p:cNvSpPr txBox="1">
                <a:spLocks/>
              </p:cNvSpPr>
              <p:nvPr/>
            </p:nvSpPr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2400" dirty="0" smtClean="0"/>
                  <a:t>Results for C-B systems are still</a:t>
                </a:r>
                <a:br>
                  <a:rPr lang="en-GB" sz="2400" dirty="0" smtClean="0"/>
                </a:br>
                <a:r>
                  <a:rPr lang="en-GB" sz="2400" dirty="0" smtClean="0"/>
                  <a:t>under analysis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2400" dirty="0" smtClean="0"/>
                  <a:t>Like Si-Ge our results are very different</a:t>
                </a:r>
                <a:br>
                  <a:rPr lang="en-GB" sz="2400" dirty="0" smtClean="0"/>
                </a:br>
                <a:r>
                  <a:rPr lang="en-GB" sz="2400" dirty="0" smtClean="0"/>
                  <a:t>from theory: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(1+0.144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2400" dirty="0" smtClean="0"/>
                  <a:t>At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400" dirty="0" smtClean="0"/>
                  <a:t> inter-planar distance does</a:t>
                </a:r>
                <a:br>
                  <a:rPr lang="en-GB" sz="2400" dirty="0" smtClean="0"/>
                </a:br>
                <a:r>
                  <a:rPr lang="en-GB" sz="2400" dirty="0" smtClean="0"/>
                  <a:t>not agree with theory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2400" b="1" dirty="0" smtClean="0"/>
                  <a:t>The reasons for these are still under</a:t>
                </a:r>
                <a:br>
                  <a:rPr lang="en-GB" sz="2400" b="1" dirty="0" smtClean="0"/>
                </a:br>
                <a:r>
                  <a:rPr lang="en-GB" sz="2400" b="1" dirty="0" smtClean="0"/>
                  <a:t>investigation</a:t>
                </a:r>
              </a:p>
            </p:txBody>
          </p:sp>
        </mc:Choice>
        <mc:Fallback xmlns="">
          <p:sp>
            <p:nvSpPr>
              <p:cNvPr id="6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4351338"/>
              </a:xfrm>
              <a:prstGeom prst="rect">
                <a:avLst/>
              </a:prstGeom>
              <a:blipFill rotWithShape="0">
                <a:blip r:embed="rId4"/>
                <a:stretch>
                  <a:fillRect l="-754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6336792" y="5248656"/>
            <a:ext cx="310896" cy="3108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5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Outline of upcoming plans for models:</a:t>
            </a:r>
          </a:p>
          <a:p>
            <a:r>
              <a:rPr lang="en-GB" dirty="0" smtClean="0"/>
              <a:t>More accurate crystal generation method</a:t>
            </a:r>
          </a:p>
          <a:p>
            <a:r>
              <a:rPr lang="en-GB" dirty="0" smtClean="0"/>
              <a:t>Periodic Crystals</a:t>
            </a:r>
          </a:p>
          <a:p>
            <a:r>
              <a:rPr lang="en-GB" dirty="0" smtClean="0"/>
              <a:t>Compare results of crystal simulations to characterisation at ESRC and DIAMOND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Channelling simulations:</a:t>
            </a:r>
          </a:p>
          <a:p>
            <a:r>
              <a:rPr lang="en-GB" dirty="0" smtClean="0"/>
              <a:t>Develop a general model to simulate channelling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Upcoming 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8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MD simulations with Si-Ge and C-B have highlighted some major areas for improvement:</a:t>
            </a:r>
          </a:p>
          <a:p>
            <a:r>
              <a:rPr lang="en-GB" dirty="0"/>
              <a:t>Crystals are too </a:t>
            </a:r>
            <a:r>
              <a:rPr lang="en-GB" dirty="0" smtClean="0"/>
              <a:t>small</a:t>
            </a:r>
          </a:p>
          <a:p>
            <a:pPr lvl="1"/>
            <a:r>
              <a:rPr lang="en-GB" dirty="0" smtClean="0"/>
              <a:t>Simulate periodic crystals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/>
              <a:t>Crystals are too high quality</a:t>
            </a:r>
          </a:p>
          <a:p>
            <a:pPr lvl="1"/>
            <a:r>
              <a:rPr lang="en-GB" dirty="0"/>
              <a:t>Model real crystal growth methods;</a:t>
            </a:r>
            <a:br>
              <a:rPr lang="en-GB" dirty="0"/>
            </a:br>
            <a:r>
              <a:rPr lang="en-GB" dirty="0"/>
              <a:t>Molecular Beam Epitaxy (MBE) </a:t>
            </a:r>
            <a:br>
              <a:rPr lang="en-GB" dirty="0"/>
            </a:br>
            <a:r>
              <a:rPr lang="en-GB" dirty="0"/>
              <a:t>Chemical Vapour Deposition (CVD)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These can be modelled using stochastic dynamics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</a:t>
            </a:r>
            <a:r>
              <a:rPr lang="en-GB" dirty="0" smtClean="0"/>
              <a:t>Work – Crystal Generation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477" y="2586074"/>
            <a:ext cx="5297323" cy="2863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75323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</a:t>
            </a:r>
            <a:r>
              <a:rPr lang="en-GB" sz="1200" dirty="0" err="1" smtClean="0"/>
              <a:t>Voigtländer</a:t>
            </a:r>
            <a:r>
              <a:rPr lang="en-GB" sz="1200" dirty="0"/>
              <a:t>,</a:t>
            </a:r>
            <a:r>
              <a:rPr lang="en-GB" sz="1200" dirty="0" smtClean="0"/>
              <a:t> </a:t>
            </a:r>
            <a:r>
              <a:rPr lang="en-GB" sz="1200" i="1" dirty="0"/>
              <a:t>Surface Science Reports</a:t>
            </a:r>
            <a:r>
              <a:rPr lang="en-GB" sz="1200" dirty="0" smtClean="0"/>
              <a:t>.</a:t>
            </a:r>
            <a:r>
              <a:rPr lang="en-GB" sz="1200" i="1" dirty="0" smtClean="0"/>
              <a:t> </a:t>
            </a:r>
            <a:r>
              <a:rPr lang="en-GB" sz="1200" b="1" dirty="0" smtClean="0"/>
              <a:t>43</a:t>
            </a:r>
            <a:r>
              <a:rPr lang="en-GB" sz="1200" dirty="0" smtClean="0"/>
              <a:t>, 5-8 </a:t>
            </a:r>
            <a:r>
              <a:rPr lang="en-GB" sz="1200" dirty="0"/>
              <a:t>(</a:t>
            </a:r>
            <a:r>
              <a:rPr lang="en-GB" sz="1200" dirty="0" smtClean="0"/>
              <a:t>2001)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5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Want to develop a generalised model for simulating channelling</a:t>
            </a:r>
          </a:p>
          <a:p>
            <a:pPr marL="0" indent="0">
              <a:buNone/>
            </a:pPr>
            <a:r>
              <a:rPr lang="en-GB" dirty="0" smtClean="0"/>
              <a:t>Model Inputs:</a:t>
            </a:r>
          </a:p>
          <a:p>
            <a:r>
              <a:rPr lang="en-GB" dirty="0" smtClean="0"/>
              <a:t>Structure of CU crystal</a:t>
            </a:r>
          </a:p>
          <a:p>
            <a:r>
              <a:rPr lang="en-GB" dirty="0" smtClean="0"/>
              <a:t>Beam parameters; size, </a:t>
            </a:r>
            <a:br>
              <a:rPr lang="en-GB" dirty="0" smtClean="0"/>
            </a:br>
            <a:r>
              <a:rPr lang="en-GB" dirty="0" smtClean="0"/>
              <a:t>homogeneity, divergence, </a:t>
            </a:r>
            <a:br>
              <a:rPr lang="en-GB" dirty="0" smtClean="0"/>
            </a:br>
            <a:r>
              <a:rPr lang="en-GB" dirty="0" smtClean="0"/>
              <a:t>energy, etc.</a:t>
            </a:r>
          </a:p>
          <a:p>
            <a:r>
              <a:rPr lang="en-GB" dirty="0" smtClean="0"/>
              <a:t>Beam type; electron or positron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Model Outputs:</a:t>
            </a:r>
          </a:p>
          <a:p>
            <a:r>
              <a:rPr lang="en-GB" dirty="0" smtClean="0"/>
              <a:t>CU radiation spectra</a:t>
            </a:r>
          </a:p>
          <a:p>
            <a:r>
              <a:rPr lang="en-GB" dirty="0" smtClean="0"/>
              <a:t>Wavelength, brilliance, energy, 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Work </a:t>
            </a:r>
            <a:r>
              <a:rPr lang="en-GB" dirty="0" smtClean="0"/>
              <a:t>– Channelling Simulations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812658" y="2342173"/>
            <a:ext cx="6379342" cy="3968848"/>
            <a:chOff x="5812658" y="2500503"/>
            <a:chExt cx="6379342" cy="3968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7165" y="2500503"/>
              <a:ext cx="5890328" cy="36764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12658" y="6176963"/>
              <a:ext cx="637934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 smtClean="0"/>
                <a:t>Spectral distribution integrated over all polar angles. Image taken from MBN Studio tutorials</a:t>
              </a:r>
              <a:endParaRPr lang="en-GB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11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Using this model with various crystal types, structures, and </a:t>
            </a:r>
            <a:br>
              <a:rPr lang="en-GB" dirty="0" smtClean="0"/>
            </a:br>
            <a:r>
              <a:rPr lang="en-GB" dirty="0" smtClean="0"/>
              <a:t>beam parameters we define tolerances for crystal </a:t>
            </a:r>
            <a:br>
              <a:rPr lang="en-GB" dirty="0" smtClean="0"/>
            </a:br>
            <a:r>
              <a:rPr lang="en-GB" dirty="0" smtClean="0"/>
              <a:t>manufacturing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Model also allows us to replicate experiments that will be </a:t>
            </a:r>
            <a:br>
              <a:rPr lang="en-GB" dirty="0" smtClean="0"/>
            </a:br>
            <a:r>
              <a:rPr lang="en-GB" dirty="0" smtClean="0"/>
              <a:t>conducted</a:t>
            </a:r>
          </a:p>
          <a:p>
            <a:r>
              <a:rPr lang="en-GB" dirty="0" smtClean="0"/>
              <a:t>We can model the channelling experiments that will take place </a:t>
            </a:r>
            <a:br>
              <a:rPr lang="en-GB" dirty="0" smtClean="0"/>
            </a:br>
            <a:r>
              <a:rPr lang="en-GB" dirty="0" smtClean="0"/>
              <a:t>at MAMI in January</a:t>
            </a:r>
          </a:p>
          <a:p>
            <a:r>
              <a:rPr lang="en-GB" dirty="0" smtClean="0"/>
              <a:t>Will be able to model the crystals discussed today</a:t>
            </a:r>
          </a:p>
          <a:p>
            <a:r>
              <a:rPr lang="en-GB" dirty="0" smtClean="0"/>
              <a:t>Can model channelling at any accelerator provided the beam </a:t>
            </a:r>
            <a:br>
              <a:rPr lang="en-GB" dirty="0" smtClean="0"/>
            </a:br>
            <a:r>
              <a:rPr lang="en-GB" dirty="0" smtClean="0"/>
              <a:t>parameters are known</a:t>
            </a:r>
          </a:p>
          <a:p>
            <a:r>
              <a:rPr lang="en-GB" dirty="0" smtClean="0"/>
              <a:t>Even future accelerators!?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Work </a:t>
            </a:r>
            <a:r>
              <a:rPr lang="en-GB" dirty="0" smtClean="0"/>
              <a:t>– Channelling Simulations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9761288" y="2069864"/>
            <a:ext cx="2219913" cy="3862860"/>
            <a:chOff x="9697280" y="1420872"/>
            <a:chExt cx="2219913" cy="3862860"/>
          </a:xfrm>
        </p:grpSpPr>
        <p:pic>
          <p:nvPicPr>
            <p:cNvPr id="1026" name="Picture 2" descr="https://www.blogs.uni-mainz.de/fb08-nuclear-physics/files/2018/09/mamilogo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9191" y="1420872"/>
              <a:ext cx="1376090" cy="1362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upload.wikimedia.org/wikipedia/en/thumb/a/ae/CERN_logo.svg/1200px-CERN_logo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895" y="3887049"/>
              <a:ext cx="1396683" cy="1396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noirlab.edu/public/media/archives/logos/original_trans/logo04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7280" y="3005531"/>
              <a:ext cx="2219913" cy="659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81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This year we are joined by </a:t>
            </a:r>
            <a:r>
              <a:rPr lang="en-GB" dirty="0" err="1" smtClean="0"/>
              <a:t>Klaudia</a:t>
            </a:r>
            <a:r>
              <a:rPr lang="en-GB" dirty="0" smtClean="0"/>
              <a:t> </a:t>
            </a:r>
            <a:r>
              <a:rPr lang="en-GB" dirty="0" err="1" smtClean="0"/>
              <a:t>Cielinska</a:t>
            </a:r>
            <a:r>
              <a:rPr lang="en-GB" dirty="0" smtClean="0"/>
              <a:t> from the University of Kent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She will assist with the development of the</a:t>
            </a:r>
            <a:br>
              <a:rPr lang="en-GB" dirty="0" smtClean="0"/>
            </a:br>
            <a:r>
              <a:rPr lang="en-GB" dirty="0" smtClean="0"/>
              <a:t>general model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The scope of her work is still to be defined</a:t>
            </a:r>
          </a:p>
          <a:p>
            <a:r>
              <a:rPr lang="en-GB" dirty="0" smtClean="0"/>
              <a:t>Maybe acoustically bent crystals?</a:t>
            </a:r>
          </a:p>
          <a:p>
            <a:r>
              <a:rPr lang="en-GB" dirty="0" smtClean="0"/>
              <a:t>Maybe damage caused by irradiation?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PhD Student</a:t>
            </a:r>
            <a:endParaRPr lang="en-GB" dirty="0"/>
          </a:p>
        </p:txBody>
      </p:sp>
      <p:pic>
        <p:nvPicPr>
          <p:cNvPr id="1026" name="Picture 2" descr="https://media.licdn.com/dms/image/D4E03AQGijKyJup7BEw/profile-displayphoto-shrink_800_800/0/1695133714383?e=1701302400&amp;v=beta&amp;t=uyK9AiCRPq9-ShqOJdLQNfFvO-oOM8oiNOji5cKBjD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481" y="2520569"/>
            <a:ext cx="3441319" cy="344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9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7585"/>
            <a:ext cx="10515600" cy="5659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Financial Support:</a:t>
            </a:r>
          </a:p>
          <a:p>
            <a:r>
              <a:rPr lang="en-GB" sz="2000" dirty="0" smtClean="0"/>
              <a:t>The RADON project (GA 872494) within</a:t>
            </a:r>
            <a:br>
              <a:rPr lang="en-GB" sz="2000" dirty="0" smtClean="0"/>
            </a:br>
            <a:r>
              <a:rPr lang="en-GB" sz="2000" dirty="0" smtClean="0"/>
              <a:t> the H2020-MSCA-RISE-2019</a:t>
            </a:r>
          </a:p>
          <a:p>
            <a:r>
              <a:rPr lang="en-GB" sz="2000" dirty="0" smtClean="0"/>
              <a:t>COST Action CA20129 </a:t>
            </a:r>
            <a:r>
              <a:rPr lang="en-GB" sz="2000" dirty="0" err="1" smtClean="0"/>
              <a:t>MultIChem</a:t>
            </a:r>
            <a:r>
              <a:rPr lang="en-GB" sz="2000" dirty="0" smtClean="0"/>
              <a:t>, </a:t>
            </a:r>
            <a:br>
              <a:rPr lang="en-GB" sz="2000" dirty="0" smtClean="0"/>
            </a:br>
            <a:r>
              <a:rPr lang="en-GB" sz="2000" dirty="0" smtClean="0"/>
              <a:t>supported by COST (European </a:t>
            </a:r>
            <a:br>
              <a:rPr lang="en-GB" sz="2000" dirty="0" smtClean="0"/>
            </a:br>
            <a:r>
              <a:rPr lang="en-GB" sz="2000" dirty="0" smtClean="0"/>
              <a:t>Cooperation in Science and Technology)</a:t>
            </a:r>
          </a:p>
          <a:p>
            <a:r>
              <a:rPr lang="en-GB" sz="2000" dirty="0"/>
              <a:t>Horizon Europe-EIC-Pathfinder-Open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TECHNO-CLS </a:t>
            </a:r>
            <a:r>
              <a:rPr lang="en-GB" sz="2000" dirty="0"/>
              <a:t>(G.A. 101046458</a:t>
            </a:r>
            <a:r>
              <a:rPr lang="en-GB" sz="2000" dirty="0" smtClean="0"/>
              <a:t>)</a:t>
            </a:r>
          </a:p>
          <a:p>
            <a:pPr marL="0" indent="0">
              <a:buNone/>
            </a:pPr>
            <a:endParaRPr lang="en-GB" sz="100" b="1" dirty="0" smtClean="0"/>
          </a:p>
          <a:p>
            <a:pPr marL="0" indent="0">
              <a:buNone/>
            </a:pPr>
            <a:r>
              <a:rPr lang="en-GB" sz="2400" b="1" dirty="0" smtClean="0"/>
              <a:t>Thank you </a:t>
            </a:r>
            <a:r>
              <a:rPr lang="en-GB" sz="2400" b="1" dirty="0"/>
              <a:t>for your attention!</a:t>
            </a:r>
          </a:p>
          <a:p>
            <a:pPr marL="0" indent="0">
              <a:buNone/>
            </a:pPr>
            <a:endParaRPr lang="en-GB" sz="24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83934" y="5341522"/>
            <a:ext cx="11924376" cy="1211163"/>
            <a:chOff x="183934" y="5575202"/>
            <a:chExt cx="11924376" cy="1211163"/>
          </a:xfrm>
        </p:grpSpPr>
        <p:grpSp>
          <p:nvGrpSpPr>
            <p:cNvPr id="7" name="Group 6"/>
            <p:cNvGrpSpPr/>
            <p:nvPr/>
          </p:nvGrpSpPr>
          <p:grpSpPr>
            <a:xfrm>
              <a:off x="3256189" y="5751196"/>
              <a:ext cx="8852121" cy="1035169"/>
              <a:chOff x="3256189" y="5725318"/>
              <a:chExt cx="8852121" cy="1035169"/>
            </a:xfrm>
          </p:grpSpPr>
          <p:pic>
            <p:nvPicPr>
              <p:cNvPr id="6" name="Picture 2" descr="https://pwill.eu/wp-content/uploads/2022/10/logos-cost-eu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941"/>
              <a:stretch/>
            </p:blipFill>
            <p:spPr bwMode="auto">
              <a:xfrm>
                <a:off x="3256189" y="5804341"/>
                <a:ext cx="2673260" cy="9561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https://e-p-c.de/wp-content/uploads/2020/06/h2020_logo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78" b="28036"/>
              <a:stretch/>
            </p:blipFill>
            <p:spPr bwMode="auto">
              <a:xfrm>
                <a:off x="6113252" y="5725318"/>
                <a:ext cx="5995058" cy="1035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https://mbnresearch.com/sites/default/files/MultIChem_logo-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34" y="5575202"/>
              <a:ext cx="2888452" cy="1203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10" y="745562"/>
            <a:ext cx="6594348" cy="43962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95200" y="4103471"/>
            <a:ext cx="3697619" cy="1038323"/>
            <a:chOff x="6975423" y="78454"/>
            <a:chExt cx="3697619" cy="1038323"/>
          </a:xfrm>
        </p:grpSpPr>
        <p:pic>
          <p:nvPicPr>
            <p:cNvPr id="5124" name="Picture 4" descr="https://upload.wikimedia.org/wikipedia/en/thumb/1/13/University_of_Kent_logo.svg/1200px-University_of_Kent_logo.sv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1" t="21790" r="16961" b="22480"/>
            <a:stretch/>
          </p:blipFill>
          <p:spPr bwMode="auto">
            <a:xfrm>
              <a:off x="6975423" y="78454"/>
              <a:ext cx="1735469" cy="96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https://www.mbnresearch.com/sites/mbn-migrate/files/TECHNO-CLS_logo_v1_smal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8552" y="78454"/>
              <a:ext cx="1684490" cy="1038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06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Bent crystals can be produced without the need for active modifications through doping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High-quality crystals needed to allow for channelling</a:t>
            </a:r>
          </a:p>
          <a:p>
            <a:r>
              <a:rPr lang="en-GB" dirty="0" smtClean="0"/>
              <a:t>High dopant concentration leads </a:t>
            </a:r>
            <a:br>
              <a:rPr lang="en-GB" dirty="0" smtClean="0"/>
            </a:br>
            <a:r>
              <a:rPr lang="en-GB" dirty="0" smtClean="0"/>
              <a:t>to defect formation</a:t>
            </a:r>
          </a:p>
          <a:p>
            <a:r>
              <a:rPr lang="en-GB" dirty="0" smtClean="0"/>
              <a:t>Characterisation experiments are </a:t>
            </a:r>
            <a:br>
              <a:rPr lang="en-GB" dirty="0" smtClean="0"/>
            </a:br>
            <a:r>
              <a:rPr lang="en-GB" dirty="0" smtClean="0"/>
              <a:t>limited to ~nm scale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Molecular dynamics simulations </a:t>
            </a:r>
            <a:br>
              <a:rPr lang="en-GB" dirty="0" smtClean="0"/>
            </a:br>
            <a:r>
              <a:rPr lang="en-GB" dirty="0" smtClean="0"/>
              <a:t>allow for models of crystals on an </a:t>
            </a:r>
            <a:br>
              <a:rPr lang="en-GB" dirty="0" smtClean="0"/>
            </a:br>
            <a:r>
              <a:rPr lang="en-GB" dirty="0" smtClean="0"/>
              <a:t>atomistic scale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 consider both Si-Ge and C-B crystals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6903" y="3369896"/>
            <a:ext cx="5960347" cy="29420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70057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Kolor</a:t>
            </a:r>
            <a:r>
              <a:rPr lang="en-GB" sz="1200" dirty="0"/>
              <a:t>, A. V. </a:t>
            </a:r>
            <a:r>
              <a:rPr lang="en-GB" sz="1200" i="1" dirty="0"/>
              <a:t>et al. International Journal of Modern Physics </a:t>
            </a:r>
            <a:r>
              <a:rPr lang="en-GB" sz="1200" i="1" dirty="0" smtClean="0"/>
              <a:t>E. </a:t>
            </a:r>
            <a:r>
              <a:rPr lang="en-GB" sz="1200" b="1" dirty="0" smtClean="0"/>
              <a:t>13</a:t>
            </a:r>
            <a:r>
              <a:rPr lang="en-GB" sz="1200" dirty="0"/>
              <a:t>, 867-916 (</a:t>
            </a:r>
            <a:r>
              <a:rPr lang="en-GB" sz="1200" dirty="0" smtClean="0"/>
              <a:t>2004)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Crystals can be bent by various means; we are interested in doping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2400" dirty="0" smtClean="0"/>
              <a:t>Dopant atoms with slightly different</a:t>
            </a:r>
            <a:br>
              <a:rPr lang="en-GB" sz="2400" dirty="0" smtClean="0"/>
            </a:br>
            <a:r>
              <a:rPr lang="en-GB" sz="2400" dirty="0" smtClean="0"/>
              <a:t>lattice constant are used</a:t>
            </a: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Bending Crystals through Doping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08" r="1661"/>
          <a:stretch/>
        </p:blipFill>
        <p:spPr>
          <a:xfrm>
            <a:off x="6096000" y="2282539"/>
            <a:ext cx="6084830" cy="407162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8744" y="3279483"/>
            <a:ext cx="2530201" cy="3073805"/>
            <a:chOff x="481585" y="4386645"/>
            <a:chExt cx="2530201" cy="3073805"/>
          </a:xfrm>
        </p:grpSpPr>
        <p:grpSp>
          <p:nvGrpSpPr>
            <p:cNvPr id="6" name="Group 5"/>
            <p:cNvGrpSpPr/>
            <p:nvPr/>
          </p:nvGrpSpPr>
          <p:grpSpPr>
            <a:xfrm>
              <a:off x="481585" y="4386645"/>
              <a:ext cx="2530201" cy="3073805"/>
              <a:chOff x="3565799" y="3516371"/>
              <a:chExt cx="2530201" cy="3073805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3565799" y="3516371"/>
                <a:ext cx="2530201" cy="87669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Dopant atom changes inter-planar distance</a:t>
                </a:r>
                <a:endParaRPr lang="en-GB" b="0" dirty="0" smtClean="0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3565799" y="4614927"/>
                <a:ext cx="2530201" cy="87669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Grade dopant concentration</a:t>
                </a:r>
                <a:endParaRPr lang="en-GB" dirty="0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3565799" y="5713483"/>
                <a:ext cx="2530201" cy="87669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Crystal bends</a:t>
                </a:r>
                <a:endParaRPr lang="en-GB" dirty="0"/>
              </a:p>
            </p:txBody>
          </p:sp>
          <p:cxnSp>
            <p:nvCxnSpPr>
              <p:cNvPr id="12" name="Straight Arrow Connector 11"/>
              <p:cNvCxnSpPr>
                <a:stCxn id="8" idx="2"/>
                <a:endCxn id="9" idx="0"/>
              </p:cNvCxnSpPr>
              <p:nvPr/>
            </p:nvCxnSpPr>
            <p:spPr>
              <a:xfrm>
                <a:off x="4830900" y="4393064"/>
                <a:ext cx="0" cy="22186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/>
            <p:cNvCxnSpPr>
              <a:stCxn id="9" idx="2"/>
              <a:endCxn id="10" idx="0"/>
            </p:cNvCxnSpPr>
            <p:nvPr/>
          </p:nvCxnSpPr>
          <p:spPr>
            <a:xfrm>
              <a:off x="1746686" y="6361894"/>
              <a:ext cx="0" cy="2218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68402" y="3905161"/>
                <a:ext cx="2748934" cy="2041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Si-Ge: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=5.43</m:t>
                      </m:r>
                      <m:r>
                        <m:rPr>
                          <m:nor/>
                        </m:rPr>
                        <a:rPr lang="en-GB"/>
                        <m:t>Å</m:t>
                      </m:r>
                    </m:oMath>
                  </m:oMathPara>
                </a14:m>
                <a:endParaRPr lang="en-GB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𝐺𝑒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=5.66</m:t>
                      </m:r>
                      <m:r>
                        <m:rPr>
                          <m:nor/>
                        </m:rPr>
                        <a:rPr lang="en-GB"/>
                        <m:t>Å</m:t>
                      </m:r>
                    </m:oMath>
                  </m:oMathPara>
                </a14:m>
                <a:endParaRPr lang="en-GB" dirty="0" smtClean="0"/>
              </a:p>
              <a:p>
                <a:pPr algn="ctr"/>
                <a:endParaRPr lang="en-GB" dirty="0" smtClean="0"/>
              </a:p>
              <a:p>
                <a:pPr algn="ctr"/>
                <a:r>
                  <a:rPr lang="en-GB" dirty="0" smtClean="0"/>
                  <a:t>C-B: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=3.57</m:t>
                      </m:r>
                      <m:r>
                        <m:rPr>
                          <m:nor/>
                        </m:rPr>
                        <a:rPr lang="en-GB"/>
                        <m:t>Å</m:t>
                      </m:r>
                    </m:oMath>
                  </m:oMathPara>
                </a14:m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0.144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 smtClean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402" y="3905161"/>
                <a:ext cx="2748934" cy="2041906"/>
              </a:xfrm>
              <a:prstGeom prst="rect">
                <a:avLst/>
              </a:prstGeom>
              <a:blipFill rotWithShape="0">
                <a:blip r:embed="rId3"/>
                <a:stretch>
                  <a:fillRect t="-1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0" y="6370057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H. </a:t>
            </a:r>
            <a:r>
              <a:rPr lang="en-GB" sz="1200" dirty="0" err="1"/>
              <a:t>Aharoni</a:t>
            </a:r>
            <a:r>
              <a:rPr lang="en-GB" sz="1200" dirty="0"/>
              <a:t>, </a:t>
            </a:r>
            <a:r>
              <a:rPr lang="en-GB" sz="1200" i="1" dirty="0" smtClean="0"/>
              <a:t>Vacuum,</a:t>
            </a:r>
            <a:r>
              <a:rPr lang="en-GB" sz="1200" dirty="0" smtClean="0"/>
              <a:t> </a:t>
            </a:r>
            <a:r>
              <a:rPr lang="en-GB" sz="1200" b="1" dirty="0"/>
              <a:t>28</a:t>
            </a:r>
            <a:r>
              <a:rPr lang="en-GB" sz="1200" dirty="0"/>
              <a:t>, 571 (1978</a:t>
            </a:r>
            <a:r>
              <a:rPr lang="en-GB" sz="1200" dirty="0" smtClean="0"/>
              <a:t>)		S. H. Connell, </a:t>
            </a:r>
            <a:r>
              <a:rPr lang="en-GB" sz="1200" i="1" dirty="0" smtClean="0"/>
              <a:t>et. al, </a:t>
            </a:r>
            <a:r>
              <a:rPr lang="en-GB" sz="1200" i="1" dirty="0"/>
              <a:t>Proceedings of </a:t>
            </a:r>
            <a:r>
              <a:rPr lang="en-GB" sz="1200" i="1" dirty="0" smtClean="0"/>
              <a:t>SAIP2014 </a:t>
            </a:r>
            <a:r>
              <a:rPr lang="en-GB" sz="1200" dirty="0" smtClean="0"/>
              <a:t>(2014)		M. D. Dickers, </a:t>
            </a:r>
            <a:r>
              <a:rPr lang="en-GB" sz="1200" i="1" dirty="0" smtClean="0"/>
              <a:t>et. al, In Preparation (2023)</a:t>
            </a:r>
          </a:p>
        </p:txBody>
      </p:sp>
    </p:spTree>
    <p:extLst>
      <p:ext uri="{BB962C8B-B14F-4D97-AF65-F5344CB8AC3E}">
        <p14:creationId xmlns:p14="http://schemas.microsoft.com/office/powerpoint/2010/main" val="5120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MBN Studio is used to generate crystals</a:t>
            </a:r>
          </a:p>
          <a:p>
            <a:pPr marL="0" indent="0">
              <a:buNone/>
            </a:pPr>
            <a:r>
              <a:rPr lang="en-GB" sz="2000" dirty="0" smtClean="0"/>
              <a:t>Crystals generated from a diamond unit cell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Makes generating large crystals very quick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Crystal Generation</a:t>
            </a:r>
            <a:endParaRPr lang="en-GB" dirty="0"/>
          </a:p>
        </p:txBody>
      </p:sp>
      <p:pic>
        <p:nvPicPr>
          <p:cNvPr id="1026" name="Picture 2" descr="https://www.researchgate.net/profile/Tra-Nguyen-Thanh/publication/278618344/figure/fig44/AS:614236506046465@1523456803245/16-Sketch-of-a-crystal-unit-cell-of-silicon-diamond-structure-a-bird-eye-view-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25" y="1825625"/>
            <a:ext cx="3900805" cy="392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0794" y="2845540"/>
            <a:ext cx="7763256" cy="847056"/>
            <a:chOff x="481585" y="4386644"/>
            <a:chExt cx="8034889" cy="876694"/>
          </a:xfrm>
        </p:grpSpPr>
        <p:grpSp>
          <p:nvGrpSpPr>
            <p:cNvPr id="8" name="Group 7"/>
            <p:cNvGrpSpPr/>
            <p:nvPr/>
          </p:nvGrpSpPr>
          <p:grpSpPr>
            <a:xfrm>
              <a:off x="481585" y="4386644"/>
              <a:ext cx="8034889" cy="876694"/>
              <a:chOff x="3565799" y="3516370"/>
              <a:chExt cx="8034889" cy="87669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565799" y="3516371"/>
                <a:ext cx="2530201" cy="87669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/>
                  <a:t>Single Si or C unit cell generated</a:t>
                </a:r>
                <a:endParaRPr lang="en-GB" sz="1600" b="0" dirty="0" smtClean="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318143" y="3516371"/>
                <a:ext cx="2530201" cy="87669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/>
                  <a:t>Unit cell duplicated across full sim box</a:t>
                </a:r>
                <a:endParaRPr lang="en-GB" sz="1600" dirty="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9070487" y="3516370"/>
                <a:ext cx="2530201" cy="87669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/>
                  <a:t>Atoms randomly replaced with dopant atoms</a:t>
                </a:r>
                <a:endParaRPr lang="en-GB" sz="1600" dirty="0"/>
              </a:p>
            </p:txBody>
          </p:sp>
          <p:cxnSp>
            <p:nvCxnSpPr>
              <p:cNvPr id="13" name="Straight Arrow Connector 12"/>
              <p:cNvCxnSpPr>
                <a:stCxn id="10" idx="3"/>
              </p:cNvCxnSpPr>
              <p:nvPr/>
            </p:nvCxnSpPr>
            <p:spPr>
              <a:xfrm flipV="1">
                <a:off x="6096000" y="3954716"/>
                <a:ext cx="202252" cy="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>
              <a:stCxn id="11" idx="3"/>
              <a:endCxn id="12" idx="1"/>
            </p:cNvCxnSpPr>
            <p:nvPr/>
          </p:nvCxnSpPr>
          <p:spPr>
            <a:xfrm flipV="1">
              <a:off x="5764130" y="4824991"/>
              <a:ext cx="222143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4" y="4300724"/>
            <a:ext cx="3638348" cy="205570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69727" y="4321886"/>
            <a:ext cx="39043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 </a:t>
            </a:r>
            <a:r>
              <a:rPr lang="en-GB" dirty="0"/>
              <a:t>accurate to growth </a:t>
            </a:r>
            <a:r>
              <a:rPr lang="en-GB" dirty="0" smtClean="0"/>
              <a:t>methods: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Molecular Beam </a:t>
            </a:r>
            <a:r>
              <a:rPr lang="en-GB" dirty="0"/>
              <a:t>Epitaxy (MBE)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Chemical </a:t>
            </a:r>
            <a:r>
              <a:rPr lang="en-GB" dirty="0"/>
              <a:t>Vapour Deposition </a:t>
            </a:r>
            <a:r>
              <a:rPr lang="en-GB" dirty="0" smtClean="0"/>
              <a:t>(</a:t>
            </a:r>
            <a:r>
              <a:rPr lang="en-GB" dirty="0"/>
              <a:t>CVD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In current simulations doping is not graded; single dopant concentration in each crystal 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6375323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</a:t>
            </a:r>
            <a:r>
              <a:rPr lang="en-GB" sz="1200" dirty="0" err="1" smtClean="0"/>
              <a:t>Voigtländer</a:t>
            </a:r>
            <a:r>
              <a:rPr lang="en-GB" sz="1200" dirty="0"/>
              <a:t>,</a:t>
            </a:r>
            <a:r>
              <a:rPr lang="en-GB" sz="1200" dirty="0" smtClean="0"/>
              <a:t> </a:t>
            </a:r>
            <a:r>
              <a:rPr lang="en-GB" sz="1200" i="1" dirty="0"/>
              <a:t>Surface Science Reports</a:t>
            </a:r>
            <a:r>
              <a:rPr lang="en-GB" sz="1200" dirty="0" smtClean="0"/>
              <a:t>.</a:t>
            </a:r>
            <a:r>
              <a:rPr lang="en-GB" sz="1200" i="1" dirty="0" smtClean="0"/>
              <a:t> </a:t>
            </a:r>
            <a:r>
              <a:rPr lang="en-GB" sz="1200" b="1" dirty="0" smtClean="0"/>
              <a:t>43</a:t>
            </a:r>
            <a:r>
              <a:rPr lang="en-GB" sz="1200" dirty="0" smtClean="0"/>
              <a:t>, 5-8 </a:t>
            </a:r>
            <a:r>
              <a:rPr lang="en-GB" sz="1200" dirty="0"/>
              <a:t>(</a:t>
            </a:r>
            <a:r>
              <a:rPr lang="en-GB" sz="1200" dirty="0" smtClean="0"/>
              <a:t>2001)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GB" sz="2400" dirty="0"/>
                  <a:t>Simulations are conducted using MBN Explorer and MBN </a:t>
                </a:r>
                <a:r>
                  <a:rPr lang="en-GB" sz="2400" dirty="0" smtClean="0"/>
                  <a:t>Studio</a:t>
                </a:r>
              </a:p>
              <a:p>
                <a:pPr marL="0" indent="0">
                  <a:buNone/>
                </a:pPr>
                <a:endParaRPr lang="en-GB" sz="500" dirty="0" smtClean="0"/>
              </a:p>
              <a:p>
                <a:pPr marL="0" indent="0">
                  <a:buNone/>
                </a:pPr>
                <a:r>
                  <a:rPr lang="en-GB" sz="2400" dirty="0" smtClean="0"/>
                  <a:t>Fixed Si-Ge crystal sizes of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(110×110×110)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2400"/>
                          <m:t>Å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2400" dirty="0" smtClean="0"/>
                  <a:t> - 66420 atoms</a:t>
                </a:r>
              </a:p>
              <a:p>
                <a:pPr marL="0" indent="0">
                  <a:buNone/>
                </a:pPr>
                <a:endParaRPr lang="en-GB" sz="500" dirty="0"/>
              </a:p>
              <a:p>
                <a:pPr marL="0" indent="0">
                  <a:buNone/>
                </a:pPr>
                <a:r>
                  <a:rPr lang="en-GB" sz="2400" dirty="0" smtClean="0"/>
                  <a:t>Interaction between Si and Ge modelled using </a:t>
                </a:r>
                <a:r>
                  <a:rPr lang="en-GB" sz="2400" dirty="0"/>
                  <a:t>the </a:t>
                </a:r>
                <a:r>
                  <a:rPr lang="en-GB" sz="2400" dirty="0" smtClean="0"/>
                  <a:t/>
                </a:r>
                <a:br>
                  <a:rPr lang="en-GB" sz="2400" dirty="0" smtClean="0"/>
                </a:br>
                <a:r>
                  <a:rPr lang="en-GB" sz="2400" dirty="0" err="1" smtClean="0"/>
                  <a:t>Stillinger</a:t>
                </a:r>
                <a:r>
                  <a:rPr lang="en-GB" sz="2400" dirty="0" smtClean="0"/>
                  <a:t>-Weber potential</a:t>
                </a:r>
                <a:br>
                  <a:rPr lang="en-GB" sz="2400" dirty="0" smtClean="0"/>
                </a:br>
                <a:endParaRPr lang="en-GB" sz="2400" dirty="0" smtClean="0"/>
              </a:p>
              <a:p>
                <a:pPr marL="0" indent="0">
                  <a:buNone/>
                </a:pPr>
                <a:endParaRPr lang="en-GB" sz="2400" dirty="0" smtClean="0"/>
              </a:p>
              <a:p>
                <a:pPr marL="0" indent="0">
                  <a:buNone/>
                </a:pPr>
                <a:r>
                  <a:rPr lang="en-GB" sz="2400" dirty="0" smtClean="0"/>
                  <a:t>			</a:t>
                </a:r>
              </a:p>
              <a:p>
                <a:pPr marL="0" indent="0">
                  <a:buNone/>
                </a:pPr>
                <a:r>
                  <a:rPr lang="en-GB" sz="2400" dirty="0"/>
                  <a:t>	</a:t>
                </a:r>
                <a:r>
                  <a:rPr lang="en-GB" sz="2400" dirty="0" smtClean="0"/>
                  <a:t>		</a:t>
                </a:r>
              </a:p>
              <a:p>
                <a:pPr marL="0" indent="0">
                  <a:buNone/>
                </a:pPr>
                <a:r>
                  <a:rPr lang="en-GB" sz="2400" dirty="0"/>
                  <a:t>	</a:t>
                </a:r>
                <a:r>
                  <a:rPr lang="en-GB" sz="2400" dirty="0" smtClean="0"/>
                  <a:t>		</a:t>
                </a:r>
                <a:r>
                  <a:rPr lang="en-GB" sz="2400" dirty="0" smtClean="0">
                    <a:solidFill>
                      <a:schemeClr val="bg1"/>
                    </a:solidFill>
                  </a:rPr>
                  <a:t>For statistics, 1000 systems</a:t>
                </a:r>
                <a:br>
                  <a:rPr lang="en-GB" sz="2400" dirty="0" smtClean="0">
                    <a:solidFill>
                      <a:schemeClr val="bg1"/>
                    </a:solidFill>
                  </a:rPr>
                </a:br>
                <a:r>
                  <a:rPr lang="en-GB" sz="2400" dirty="0" smtClean="0">
                    <a:solidFill>
                      <a:schemeClr val="bg1"/>
                    </a:solidFill>
                  </a:rPr>
                  <a:t>			generated and optimised;</a:t>
                </a:r>
                <a:br>
                  <a:rPr lang="en-GB" sz="2400" dirty="0" smtClean="0">
                    <a:solidFill>
                      <a:schemeClr val="bg1"/>
                    </a:solidFill>
                  </a:rPr>
                </a:br>
                <a:r>
                  <a:rPr lang="en-GB" sz="2400" dirty="0" smtClean="0">
                    <a:solidFill>
                      <a:schemeClr val="bg1"/>
                    </a:solidFill>
                  </a:rPr>
                  <a:t>			50 randomly chosen for MD</a:t>
                </a:r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 smtClean="0"/>
                  <a:t>	</a:t>
                </a:r>
                <a:endParaRPr lang="en-GB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638" t="-25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Details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925821" y="3452976"/>
            <a:ext cx="2353321" cy="2858924"/>
            <a:chOff x="481585" y="4386645"/>
            <a:chExt cx="2530201" cy="3073805"/>
          </a:xfrm>
        </p:grpSpPr>
        <p:grpSp>
          <p:nvGrpSpPr>
            <p:cNvPr id="64" name="Group 63"/>
            <p:cNvGrpSpPr/>
            <p:nvPr/>
          </p:nvGrpSpPr>
          <p:grpSpPr>
            <a:xfrm>
              <a:off x="481585" y="4386645"/>
              <a:ext cx="2530201" cy="3073805"/>
              <a:chOff x="3565799" y="3516371"/>
              <a:chExt cx="2530201" cy="3073805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3565799" y="3516371"/>
                <a:ext cx="2530201" cy="87669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/>
                  <a:t>Generate crystal </a:t>
                </a:r>
                <a:r>
                  <a:rPr lang="en-GB" sz="1600" dirty="0" smtClean="0"/>
                  <a:t>structure in MBN Studio</a:t>
                </a:r>
                <a:endParaRPr lang="en-GB" sz="1600" dirty="0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3565799" y="4614927"/>
                <a:ext cx="2530201" cy="87669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/>
                  <a:t>Optimisation over 5000 steps</a:t>
                </a: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3565799" y="5713483"/>
                <a:ext cx="2530201" cy="87669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/>
                  <a:t>10ps MD simulation at 10K and 300K</a:t>
                </a:r>
              </a:p>
            </p:txBody>
          </p:sp>
          <p:cxnSp>
            <p:nvCxnSpPr>
              <p:cNvPr id="69" name="Straight Arrow Connector 68"/>
              <p:cNvCxnSpPr>
                <a:stCxn id="66" idx="2"/>
                <a:endCxn id="67" idx="0"/>
              </p:cNvCxnSpPr>
              <p:nvPr/>
            </p:nvCxnSpPr>
            <p:spPr>
              <a:xfrm>
                <a:off x="4830900" y="4393064"/>
                <a:ext cx="0" cy="22186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Straight Arrow Connector 64"/>
            <p:cNvCxnSpPr>
              <a:stCxn id="67" idx="2"/>
              <a:endCxn id="68" idx="0"/>
            </p:cNvCxnSpPr>
            <p:nvPr/>
          </p:nvCxnSpPr>
          <p:spPr>
            <a:xfrm>
              <a:off x="1746686" y="6361894"/>
              <a:ext cx="0" cy="2218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8179916" y="778138"/>
            <a:ext cx="3005927" cy="1378047"/>
            <a:chOff x="8243940" y="394080"/>
            <a:chExt cx="2805007" cy="1285938"/>
          </a:xfrm>
        </p:grpSpPr>
        <p:pic>
          <p:nvPicPr>
            <p:cNvPr id="16" name="Picture 2" descr="https://www.mbnresearch.com/sites/default/files/MBN_Explorer_logo_tex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940" y="404748"/>
              <a:ext cx="1226016" cy="1246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ttps://www.mbnresearch.com/sites/default/files/MBN_Studio_logo_tex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3952" y="394080"/>
              <a:ext cx="1264995" cy="1285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0" y="637793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Solov’yov</a:t>
            </a:r>
            <a:r>
              <a:rPr lang="en-GB" sz="1200" dirty="0"/>
              <a:t>, I.A</a:t>
            </a:r>
            <a:r>
              <a:rPr lang="en-GB" sz="1200" dirty="0" smtClean="0"/>
              <a:t>. </a:t>
            </a:r>
            <a:r>
              <a:rPr lang="en-GB" sz="1200" i="1" dirty="0"/>
              <a:t>et al</a:t>
            </a:r>
            <a:r>
              <a:rPr lang="en-GB" sz="1200" i="1" dirty="0" smtClean="0"/>
              <a:t>.</a:t>
            </a:r>
            <a:r>
              <a:rPr lang="en-GB" sz="1200" dirty="0" smtClean="0"/>
              <a:t> </a:t>
            </a:r>
            <a:r>
              <a:rPr lang="en-GB" sz="1200" i="1" dirty="0" smtClean="0"/>
              <a:t>J</a:t>
            </a:r>
            <a:r>
              <a:rPr lang="en-GB" sz="1200" i="1" dirty="0"/>
              <a:t>. </a:t>
            </a:r>
            <a:r>
              <a:rPr lang="en-GB" sz="1200" i="1" dirty="0" err="1"/>
              <a:t>Comput</a:t>
            </a:r>
            <a:r>
              <a:rPr lang="en-GB" sz="1200" i="1" dirty="0"/>
              <a:t>. Chem.</a:t>
            </a:r>
            <a:r>
              <a:rPr lang="en-GB" sz="1200" dirty="0"/>
              <a:t> </a:t>
            </a:r>
            <a:r>
              <a:rPr lang="en-GB" sz="1200" b="1" dirty="0"/>
              <a:t>33</a:t>
            </a:r>
            <a:r>
              <a:rPr lang="en-GB" sz="1200" dirty="0"/>
              <a:t>, 2412–2439 (</a:t>
            </a:r>
            <a:r>
              <a:rPr lang="en-GB" sz="1200" dirty="0" smtClean="0"/>
              <a:t>2012) 	</a:t>
            </a:r>
            <a:r>
              <a:rPr lang="en-GB" sz="1200" dirty="0" err="1" smtClean="0"/>
              <a:t>Sushko</a:t>
            </a:r>
            <a:r>
              <a:rPr lang="en-GB" sz="1200" dirty="0"/>
              <a:t>, G.B</a:t>
            </a:r>
            <a:r>
              <a:rPr lang="en-GB" sz="1200" dirty="0" smtClean="0"/>
              <a:t>.</a:t>
            </a:r>
            <a:r>
              <a:rPr lang="en-GB" sz="1200" i="1" dirty="0"/>
              <a:t> et al.</a:t>
            </a:r>
            <a:r>
              <a:rPr lang="en-GB" sz="1200" dirty="0" smtClean="0"/>
              <a:t> </a:t>
            </a:r>
            <a:r>
              <a:rPr lang="en-GB" sz="1200" i="1" dirty="0" smtClean="0"/>
              <a:t>J</a:t>
            </a:r>
            <a:r>
              <a:rPr lang="en-GB" sz="1200" i="1" dirty="0"/>
              <a:t>. Mol. Graph. Model.</a:t>
            </a:r>
            <a:r>
              <a:rPr lang="en-GB" sz="1200" dirty="0"/>
              <a:t> </a:t>
            </a:r>
            <a:r>
              <a:rPr lang="en-GB" sz="1200" b="1" dirty="0"/>
              <a:t>88</a:t>
            </a:r>
            <a:r>
              <a:rPr lang="en-GB" sz="1200" dirty="0"/>
              <a:t>, 247–260 (</a:t>
            </a:r>
            <a:r>
              <a:rPr lang="en-GB" sz="1200" dirty="0" smtClean="0"/>
              <a:t>2019</a:t>
            </a:r>
            <a:r>
              <a:rPr lang="en-GB" sz="1200" dirty="0"/>
              <a:t>)	M. D. Dickers, </a:t>
            </a:r>
            <a:r>
              <a:rPr lang="en-GB" sz="1200" i="1" dirty="0"/>
              <a:t>et. al, In Preparation (2023)</a:t>
            </a:r>
          </a:p>
          <a:p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0148" y="4061458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statistics, 1000 </a:t>
            </a:r>
            <a:r>
              <a:rPr lang="en-GB" dirty="0" smtClean="0"/>
              <a:t>systems generated </a:t>
            </a:r>
            <a:r>
              <a:rPr lang="en-GB" dirty="0"/>
              <a:t>and </a:t>
            </a:r>
            <a:r>
              <a:rPr lang="en-GB" dirty="0" smtClean="0"/>
              <a:t>optimised</a:t>
            </a:r>
          </a:p>
          <a:p>
            <a:endParaRPr lang="en-GB" dirty="0"/>
          </a:p>
          <a:p>
            <a:r>
              <a:rPr lang="en-GB" dirty="0" smtClean="0"/>
              <a:t>50 </a:t>
            </a:r>
            <a:r>
              <a:rPr lang="en-GB" dirty="0"/>
              <a:t>randomly chosen for MD</a:t>
            </a:r>
          </a:p>
          <a:p>
            <a:endParaRPr lang="en-GB" dirty="0"/>
          </a:p>
        </p:txBody>
      </p:sp>
      <p:pic>
        <p:nvPicPr>
          <p:cNvPr id="7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5905" t="5414" r="15905" b="5505"/>
          <a:stretch/>
        </p:blipFill>
        <p:spPr>
          <a:xfrm>
            <a:off x="7603441" y="2205382"/>
            <a:ext cx="4158878" cy="410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2000" dirty="0" smtClean="0"/>
                  <a:t>Final 20 frames (1ps) of </a:t>
                </a:r>
                <a:r>
                  <a:rPr lang="en-GB" sz="2000" dirty="0"/>
                  <a:t>s</a:t>
                </a:r>
                <a:r>
                  <a:rPr lang="en-GB" sz="2000" dirty="0" smtClean="0"/>
                  <a:t>imulation used for analysis</a:t>
                </a:r>
              </a:p>
              <a:p>
                <a:r>
                  <a:rPr lang="en-GB" sz="2000" dirty="0" smtClean="0"/>
                  <a:t>Frames are averaged to account for thermal vibrations</a:t>
                </a:r>
              </a:p>
              <a:p>
                <a:r>
                  <a:rPr lang="en-GB" sz="2000" dirty="0" smtClean="0"/>
                  <a:t>15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/>
                      <m:t>Å</m:t>
                    </m:r>
                  </m:oMath>
                </a14:m>
                <a:r>
                  <a:rPr lang="en-GB" sz="2000" dirty="0" smtClean="0"/>
                  <a:t> excluded from each edge; accounts for edge effects</a:t>
                </a:r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 smtClean="0"/>
                  <a:t>Inter-planar distance calculated: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38" t="-14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Analysis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992039" y="4001294"/>
            <a:ext cx="5103961" cy="1873723"/>
            <a:chOff x="1728697" y="4445742"/>
            <a:chExt cx="5103961" cy="1873723"/>
          </a:xfrm>
        </p:grpSpPr>
        <p:grpSp>
          <p:nvGrpSpPr>
            <p:cNvPr id="4" name="Group 3"/>
            <p:cNvGrpSpPr/>
            <p:nvPr/>
          </p:nvGrpSpPr>
          <p:grpSpPr>
            <a:xfrm>
              <a:off x="1728698" y="4445742"/>
              <a:ext cx="5103960" cy="1873723"/>
              <a:chOff x="481585" y="4386645"/>
              <a:chExt cx="5282545" cy="193928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81585" y="4386645"/>
                <a:ext cx="5282545" cy="1939283"/>
                <a:chOff x="3565799" y="3516371"/>
                <a:chExt cx="5282545" cy="1939283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3565799" y="3516371"/>
                  <a:ext cx="2530201" cy="87669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 smtClean="0"/>
                    <a:t>Atoms are grouped into 110 planes</a:t>
                  </a:r>
                  <a:endParaRPr lang="en-GB" sz="1600" b="0" dirty="0" smtClean="0"/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6318143" y="3516371"/>
                  <a:ext cx="2530201" cy="87669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 smtClean="0"/>
                    <a:t>Determine average position of each plane</a:t>
                  </a:r>
                  <a:endParaRPr lang="en-GB" sz="1600" dirty="0"/>
                </a:p>
              </p:txBody>
            </p:sp>
            <p:sp>
              <p:nvSpPr>
                <p:cNvPr id="9" name="Rounded Rectangle 8"/>
                <p:cNvSpPr/>
                <p:nvPr/>
              </p:nvSpPr>
              <p:spPr>
                <a:xfrm>
                  <a:off x="6318143" y="4578961"/>
                  <a:ext cx="2530201" cy="87669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 smtClean="0"/>
                    <a:t>Calculate distance between neighbouring planes</a:t>
                  </a:r>
                  <a:endParaRPr lang="en-GB" sz="1600" dirty="0"/>
                </a:p>
              </p:txBody>
            </p:sp>
            <p:cxnSp>
              <p:nvCxnSpPr>
                <p:cNvPr id="10" name="Straight Arrow Connector 9"/>
                <p:cNvCxnSpPr>
                  <a:stCxn id="7" idx="3"/>
                </p:cNvCxnSpPr>
                <p:nvPr/>
              </p:nvCxnSpPr>
              <p:spPr>
                <a:xfrm flipV="1">
                  <a:off x="6096000" y="3954716"/>
                  <a:ext cx="202252" cy="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Arrow Connector 5"/>
              <p:cNvCxnSpPr>
                <a:stCxn id="8" idx="2"/>
                <a:endCxn id="9" idx="0"/>
              </p:cNvCxnSpPr>
              <p:nvPr/>
            </p:nvCxnSpPr>
            <p:spPr>
              <a:xfrm>
                <a:off x="4499030" y="5263338"/>
                <a:ext cx="0" cy="1858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ounded Rectangle 10"/>
            <p:cNvSpPr/>
            <p:nvPr/>
          </p:nvSpPr>
          <p:spPr>
            <a:xfrm>
              <a:off x="1728697" y="5472410"/>
              <a:ext cx="2444663" cy="8470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Average over all planes and all simulations</a:t>
              </a:r>
              <a:endParaRPr lang="en-GB" sz="1600" dirty="0"/>
            </a:p>
          </p:txBody>
        </p:sp>
        <p:cxnSp>
          <p:nvCxnSpPr>
            <p:cNvPr id="12" name="Straight Arrow Connector 11"/>
            <p:cNvCxnSpPr>
              <a:stCxn id="9" idx="1"/>
              <a:endCxn id="11" idx="3"/>
            </p:cNvCxnSpPr>
            <p:nvPr/>
          </p:nvCxnSpPr>
          <p:spPr>
            <a:xfrm flipH="1">
              <a:off x="4173360" y="5895938"/>
              <a:ext cx="2146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2553" r="2271" b="2553"/>
          <a:stretch/>
        </p:blipFill>
        <p:spPr>
          <a:xfrm>
            <a:off x="7340374" y="1825625"/>
            <a:ext cx="4228060" cy="42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Results shows a clear linear</a:t>
                </a:r>
                <a:br>
                  <a:rPr lang="en-GB" dirty="0" smtClean="0"/>
                </a:br>
                <a:r>
                  <a:rPr lang="en-GB" dirty="0" smtClean="0"/>
                  <a:t>dependence on inter-planar</a:t>
                </a:r>
                <a:br>
                  <a:rPr lang="en-GB" dirty="0" smtClean="0"/>
                </a:br>
                <a:r>
                  <a:rPr lang="en-GB" dirty="0" smtClean="0"/>
                  <a:t>distance with concentration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No temperature dependence</a:t>
                </a:r>
                <a:br>
                  <a:rPr lang="en-GB" dirty="0" smtClean="0"/>
                </a:b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Linear up to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≈0.15</m:t>
                    </m:r>
                  </m:oMath>
                </a14:m>
                <a:r>
                  <a:rPr lang="en-GB" dirty="0" smtClean="0"/>
                  <a:t>; beyond</a:t>
                </a:r>
                <a:br>
                  <a:rPr lang="en-GB" dirty="0" smtClean="0"/>
                </a:br>
                <a:r>
                  <a:rPr lang="en-GB" dirty="0" smtClean="0"/>
                  <a:t>this the crystal becomes</a:t>
                </a:r>
                <a:br>
                  <a:rPr lang="en-GB" dirty="0" smtClean="0"/>
                </a:br>
                <a:r>
                  <a:rPr lang="en-GB" dirty="0" smtClean="0"/>
                  <a:t>amorphous</a:t>
                </a:r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Do not agree with Vegard’s </a:t>
                </a:r>
                <a:br>
                  <a:rPr lang="en-GB" dirty="0" smtClean="0"/>
                </a:br>
                <a:r>
                  <a:rPr lang="en-GB" dirty="0" smtClean="0"/>
                  <a:t>Law (discussed shortly)</a:t>
                </a:r>
                <a:endParaRPr lang="en-GB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– Si-Ge Inter-planar Distances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36" y="1715897"/>
            <a:ext cx="6918968" cy="4612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75323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M. D. Dickers, </a:t>
            </a:r>
            <a:r>
              <a:rPr lang="en-GB" sz="1200" i="1" dirty="0"/>
              <a:t>et. al, In Preparation (</a:t>
            </a:r>
            <a:r>
              <a:rPr lang="en-GB" sz="1200" i="1" dirty="0" smtClean="0"/>
              <a:t>2023)		</a:t>
            </a:r>
            <a:r>
              <a:rPr lang="de-DE" sz="1200" dirty="0" smtClean="0"/>
              <a:t>L</a:t>
            </a:r>
            <a:r>
              <a:rPr lang="de-DE" sz="1200" dirty="0"/>
              <a:t>. Vegard</a:t>
            </a:r>
            <a:r>
              <a:rPr lang="de-DE" sz="1200" i="1" dirty="0"/>
              <a:t>, Zeitschrift für Physik </a:t>
            </a:r>
            <a:r>
              <a:rPr lang="de-DE" sz="1200" b="1" dirty="0"/>
              <a:t>5</a:t>
            </a:r>
            <a:r>
              <a:rPr lang="de-DE" sz="1200" dirty="0"/>
              <a:t>, 17 (1921)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80" y="1725041"/>
            <a:ext cx="6918968" cy="4612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dirty="0" smtClean="0"/>
                  <a:t>Lattice constant gives better</a:t>
                </a:r>
                <a:br>
                  <a:rPr lang="en-GB" dirty="0" smtClean="0"/>
                </a:br>
                <a:r>
                  <a:rPr lang="en-GB" dirty="0" smtClean="0"/>
                  <a:t>comparison to other data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Vegard’s Law is an empirical</a:t>
                </a:r>
                <a:br>
                  <a:rPr lang="en-GB" dirty="0" smtClean="0"/>
                </a:br>
                <a:r>
                  <a:rPr lang="en-GB" dirty="0" smtClean="0"/>
                  <a:t>relationship between lattice</a:t>
                </a:r>
                <a:br>
                  <a:rPr lang="en-GB" dirty="0" smtClean="0"/>
                </a:br>
                <a:r>
                  <a:rPr lang="en-GB" dirty="0" smtClean="0"/>
                  <a:t>constant of two materials: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 smtClean="0"/>
                  <a:t> 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We see that most data follows</a:t>
                </a:r>
                <a:br>
                  <a:rPr lang="en-GB" dirty="0" smtClean="0"/>
                </a:br>
                <a:r>
                  <a:rPr lang="en-GB" dirty="0" smtClean="0"/>
                  <a:t>Vegard’s Law; ours does not!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17" t="-3081" b="-8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Si-Ge Lattice </a:t>
            </a:r>
            <a:r>
              <a:rPr lang="en-GB" dirty="0" smtClean="0"/>
              <a:t>Constant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19244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L. Vegard</a:t>
            </a:r>
            <a:r>
              <a:rPr lang="de-DE" sz="1200" i="1" dirty="0"/>
              <a:t>, Zeitschrift für Physik </a:t>
            </a:r>
            <a:r>
              <a:rPr lang="de-DE" sz="1200" b="1" dirty="0"/>
              <a:t>5</a:t>
            </a:r>
            <a:r>
              <a:rPr lang="de-DE" sz="1200" dirty="0"/>
              <a:t>, 17 (1921</a:t>
            </a:r>
            <a:r>
              <a:rPr lang="de-DE" sz="1200" dirty="0" smtClean="0"/>
              <a:t>)		H</a:t>
            </a:r>
            <a:r>
              <a:rPr lang="de-DE" sz="1200" dirty="0"/>
              <a:t>. Stöhr and W. Klemm</a:t>
            </a:r>
            <a:r>
              <a:rPr lang="de-DE" sz="1200" i="1" dirty="0"/>
              <a:t>, Zeitschrift für anorganische und allgemeine Chemie </a:t>
            </a:r>
            <a:r>
              <a:rPr lang="de-DE" sz="1200" b="1" dirty="0"/>
              <a:t>241</a:t>
            </a:r>
            <a:r>
              <a:rPr lang="de-DE" sz="1200" dirty="0"/>
              <a:t>, 305 (</a:t>
            </a:r>
            <a:r>
              <a:rPr lang="de-DE" sz="1200" dirty="0" smtClean="0"/>
              <a:t>1939)</a:t>
            </a:r>
          </a:p>
          <a:p>
            <a:r>
              <a:rPr lang="de-DE" sz="1200" dirty="0" smtClean="0"/>
              <a:t>J</a:t>
            </a:r>
            <a:r>
              <a:rPr lang="en-GB" sz="1200" dirty="0" smtClean="0"/>
              <a:t>. </a:t>
            </a:r>
            <a:r>
              <a:rPr lang="en-GB" sz="1200" dirty="0"/>
              <a:t>P. </a:t>
            </a:r>
            <a:r>
              <a:rPr lang="en-GB" sz="1200" dirty="0" err="1"/>
              <a:t>Dismukes</a:t>
            </a:r>
            <a:r>
              <a:rPr lang="en-GB" sz="1200" dirty="0"/>
              <a:t>, </a:t>
            </a:r>
            <a:r>
              <a:rPr lang="en-GB" sz="1200" i="1" dirty="0" smtClean="0"/>
              <a:t>et. al</a:t>
            </a:r>
            <a:r>
              <a:rPr lang="en-GB" sz="1200" dirty="0" smtClean="0"/>
              <a:t>, </a:t>
            </a:r>
            <a:r>
              <a:rPr lang="en-GB" sz="1200" i="1" dirty="0"/>
              <a:t>Phys. Chem.</a:t>
            </a:r>
            <a:r>
              <a:rPr lang="en-GB" sz="1200" dirty="0"/>
              <a:t> </a:t>
            </a:r>
            <a:r>
              <a:rPr lang="en-GB" sz="1200" b="1" dirty="0"/>
              <a:t>68</a:t>
            </a:r>
            <a:r>
              <a:rPr lang="en-GB" sz="1200" dirty="0"/>
              <a:t>, 3021 (1964</a:t>
            </a:r>
            <a:r>
              <a:rPr lang="en-GB" sz="1200" dirty="0" smtClean="0"/>
              <a:t>)	</a:t>
            </a:r>
            <a:r>
              <a:rPr lang="en-GB" sz="1200" dirty="0"/>
              <a:t>G. </a:t>
            </a:r>
            <a:r>
              <a:rPr lang="en-GB" sz="1200" dirty="0" err="1"/>
              <a:t>Theodorou</a:t>
            </a:r>
            <a:r>
              <a:rPr lang="en-GB" sz="1200" dirty="0"/>
              <a:t>,</a:t>
            </a:r>
            <a:r>
              <a:rPr lang="en-GB" sz="1200" i="1" dirty="0"/>
              <a:t> </a:t>
            </a:r>
            <a:r>
              <a:rPr lang="en-GB" sz="1200" i="1" dirty="0" smtClean="0"/>
              <a:t>et. al</a:t>
            </a:r>
            <a:r>
              <a:rPr lang="en-GB" sz="1200" dirty="0" smtClean="0"/>
              <a:t>, </a:t>
            </a:r>
            <a:r>
              <a:rPr lang="en-GB" sz="1200" i="1" dirty="0"/>
              <a:t>Phys. Rev. B</a:t>
            </a:r>
            <a:r>
              <a:rPr lang="en-GB" sz="1200" dirty="0"/>
              <a:t> </a:t>
            </a:r>
            <a:r>
              <a:rPr lang="en-GB" sz="1200" b="1" dirty="0"/>
              <a:t>50</a:t>
            </a:r>
            <a:r>
              <a:rPr lang="en-GB" sz="1200" dirty="0"/>
              <a:t>, 18355 (1994</a:t>
            </a:r>
            <a:r>
              <a:rPr lang="en-GB" sz="1200" dirty="0" smtClean="0"/>
              <a:t>)	</a:t>
            </a:r>
            <a:r>
              <a:rPr lang="en-GB" sz="1200" dirty="0"/>
              <a:t>M. D. Dickers, </a:t>
            </a:r>
            <a:r>
              <a:rPr lang="en-GB" sz="1200" i="1" dirty="0"/>
              <a:t>et. al, In Preparation (2023</a:t>
            </a:r>
            <a:r>
              <a:rPr lang="en-GB" sz="1200" i="1" dirty="0" smtClean="0"/>
              <a:t>)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7937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12" y="2047810"/>
            <a:ext cx="6797040" cy="4531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2400" dirty="0" smtClean="0"/>
                  <a:t>Deviations from </a:t>
                </a:r>
                <a:r>
                  <a:rPr lang="en-GB" sz="2400" dirty="0"/>
                  <a:t>V</a:t>
                </a:r>
                <a:r>
                  <a:rPr lang="en-GB" sz="2400" dirty="0" smtClean="0"/>
                  <a:t>egard’s Law in semiconductor materials are well known from </a:t>
                </a:r>
                <a:r>
                  <a:rPr lang="en-GB" sz="2400" dirty="0" err="1" smtClean="0"/>
                  <a:t>Dismukes</a:t>
                </a:r>
                <a:r>
                  <a:rPr lang="en-GB" sz="2400" dirty="0" smtClean="0"/>
                  <a:t> et. al</a:t>
                </a:r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 smtClean="0"/>
                  <a:t>Deviation in our data is much larger</a:t>
                </a:r>
              </a:p>
              <a:p>
                <a:r>
                  <a:rPr lang="en-GB" sz="2400" dirty="0" smtClean="0"/>
                  <a:t>Vegard’s Law: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𝑆𝑖𝐺𝑒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=0.23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+5.43</m:t>
                    </m:r>
                  </m:oMath>
                </a14:m>
                <a:endParaRPr lang="en-GB" sz="2400" dirty="0" smtClean="0"/>
              </a:p>
              <a:p>
                <a:r>
                  <a:rPr lang="en-GB" sz="2400" dirty="0" smtClean="0"/>
                  <a:t>Our Data: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SiGe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=0.13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+5.43</m:t>
                    </m:r>
                  </m:oMath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 smtClean="0"/>
              </a:p>
              <a:p>
                <a:pPr marL="0" indent="0">
                  <a:buNone/>
                </a:pPr>
                <a:r>
                  <a:rPr lang="en-GB" sz="2400" dirty="0" smtClean="0"/>
                  <a:t>Reasons for this could be:</a:t>
                </a:r>
              </a:p>
              <a:p>
                <a:r>
                  <a:rPr lang="en-GB" sz="2400" dirty="0" smtClean="0"/>
                  <a:t>Our crystals are too good</a:t>
                </a:r>
              </a:p>
              <a:p>
                <a:r>
                  <a:rPr lang="en-GB" sz="2400" dirty="0" smtClean="0"/>
                  <a:t>Our crystals are too small</a:t>
                </a:r>
                <a:endParaRPr lang="en-GB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28" t="-1961" b="-42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Deviation From Vegard’s Law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7532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L. Vegard</a:t>
            </a:r>
            <a:r>
              <a:rPr lang="de-DE" sz="1200" i="1" dirty="0"/>
              <a:t>, Zeitschrift für Physik </a:t>
            </a:r>
            <a:r>
              <a:rPr lang="de-DE" sz="1200" b="1" dirty="0"/>
              <a:t>5</a:t>
            </a:r>
            <a:r>
              <a:rPr lang="de-DE" sz="1200" dirty="0"/>
              <a:t>, 17 (1921</a:t>
            </a:r>
            <a:r>
              <a:rPr lang="de-DE" sz="1200" dirty="0" smtClean="0"/>
              <a:t>)		</a:t>
            </a:r>
            <a:r>
              <a:rPr lang="de-DE" sz="1200" dirty="0"/>
              <a:t> J</a:t>
            </a:r>
            <a:r>
              <a:rPr lang="en-GB" sz="1200" dirty="0"/>
              <a:t>. P. </a:t>
            </a:r>
            <a:r>
              <a:rPr lang="en-GB" sz="1200" dirty="0" err="1"/>
              <a:t>Dismukes</a:t>
            </a:r>
            <a:r>
              <a:rPr lang="en-GB" sz="1200" dirty="0"/>
              <a:t>, </a:t>
            </a:r>
            <a:r>
              <a:rPr lang="en-GB" sz="1200" i="1" dirty="0" smtClean="0"/>
              <a:t>et. </a:t>
            </a:r>
            <a:r>
              <a:rPr lang="en-GB" sz="1200" i="1" dirty="0"/>
              <a:t>al</a:t>
            </a:r>
            <a:r>
              <a:rPr lang="en-GB" sz="1200" dirty="0"/>
              <a:t>, </a:t>
            </a:r>
            <a:r>
              <a:rPr lang="en-GB" sz="1200" i="1" dirty="0"/>
              <a:t>Phys. Chem.</a:t>
            </a:r>
            <a:r>
              <a:rPr lang="en-GB" sz="1200" dirty="0"/>
              <a:t> </a:t>
            </a:r>
            <a:r>
              <a:rPr lang="en-GB" sz="1200" b="1" dirty="0"/>
              <a:t>68</a:t>
            </a:r>
            <a:r>
              <a:rPr lang="en-GB" sz="1200" dirty="0"/>
              <a:t>, 3021 (1964</a:t>
            </a:r>
            <a:r>
              <a:rPr lang="en-GB" sz="1200" dirty="0" smtClean="0"/>
              <a:t>)	</a:t>
            </a:r>
            <a:r>
              <a:rPr lang="en-GB" sz="1200" dirty="0"/>
              <a:t>M. D. Dickers, </a:t>
            </a:r>
            <a:r>
              <a:rPr lang="en-GB" sz="1200" i="1" dirty="0"/>
              <a:t>et. al, In Preparation (2023)</a:t>
            </a:r>
          </a:p>
          <a:p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3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7877</TotalTime>
  <Words>707</Words>
  <Application>Microsoft Office PowerPoint</Application>
  <PresentationFormat>Widescreen</PresentationFormat>
  <Paragraphs>187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Effect of Dopant Concentration on Crystalline Structure: Molecular Dynamics Studies</vt:lpstr>
      <vt:lpstr>Motivation</vt:lpstr>
      <vt:lpstr>Bending Crystals through Doping</vt:lpstr>
      <vt:lpstr>Crystal Generation</vt:lpstr>
      <vt:lpstr>Simulation Details</vt:lpstr>
      <vt:lpstr>Data Analysis</vt:lpstr>
      <vt:lpstr>Results – Si-Ge Inter-planar Distances</vt:lpstr>
      <vt:lpstr>Results – Si-Ge Lattice Constant</vt:lpstr>
      <vt:lpstr>Deviation From Vegard’s Law</vt:lpstr>
      <vt:lpstr>Higher Dopant Concentrations</vt:lpstr>
      <vt:lpstr>Diamond-Boron Crystals</vt:lpstr>
      <vt:lpstr>Initial Results – C-B Inter-planar Distances</vt:lpstr>
      <vt:lpstr>Upcoming Work</vt:lpstr>
      <vt:lpstr>Upcoming Work – Crystal Generation</vt:lpstr>
      <vt:lpstr>Upcoming Work – Channelling Simulations</vt:lpstr>
      <vt:lpstr>Upcoming Work – Channelling Simulations</vt:lpstr>
      <vt:lpstr>New PhD Student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Atomistic Modelling and Structural Characterisation of Coated Gold Nanoparticles for Biomedical Applications</dc:title>
  <dc:creator>Microsoft account</dc:creator>
  <cp:lastModifiedBy>Microsoft account</cp:lastModifiedBy>
  <cp:revision>350</cp:revision>
  <dcterms:created xsi:type="dcterms:W3CDTF">2023-07-07T12:26:26Z</dcterms:created>
  <dcterms:modified xsi:type="dcterms:W3CDTF">2023-10-05T13:25:26Z</dcterms:modified>
</cp:coreProperties>
</file>