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22"/>
  </p:notesMasterIdLst>
  <p:handoutMasterIdLst>
    <p:handoutMasterId r:id="rId23"/>
  </p:handoutMasterIdLst>
  <p:sldIdLst>
    <p:sldId id="1793" r:id="rId2"/>
    <p:sldId id="1794" r:id="rId3"/>
    <p:sldId id="1795" r:id="rId4"/>
    <p:sldId id="1808" r:id="rId5"/>
    <p:sldId id="1805" r:id="rId6"/>
    <p:sldId id="1806" r:id="rId7"/>
    <p:sldId id="1807" r:id="rId8"/>
    <p:sldId id="1810" r:id="rId9"/>
    <p:sldId id="1812" r:id="rId10"/>
    <p:sldId id="1817" r:id="rId11"/>
    <p:sldId id="1815" r:id="rId12"/>
    <p:sldId id="1819" r:id="rId13"/>
    <p:sldId id="291" r:id="rId14"/>
    <p:sldId id="276" r:id="rId15"/>
    <p:sldId id="277" r:id="rId16"/>
    <p:sldId id="300" r:id="rId17"/>
    <p:sldId id="305" r:id="rId18"/>
    <p:sldId id="307" r:id="rId19"/>
    <p:sldId id="309" r:id="rId20"/>
    <p:sldId id="1818" r:id="rId21"/>
  </p:sldIdLst>
  <p:sldSz cx="12192000" cy="6858000"/>
  <p:notesSz cx="6858000" cy="9144000"/>
  <p:defaultTextStyle>
    <a:defPPr>
      <a:defRPr lang="fr-FR"/>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1C83A8-4A90-2F4C-8A61-251FB332805A}">
          <p14:sldIdLst>
            <p14:sldId id="1793"/>
            <p14:sldId id="1794"/>
            <p14:sldId id="1795"/>
            <p14:sldId id="1808"/>
            <p14:sldId id="1805"/>
            <p14:sldId id="1806"/>
            <p14:sldId id="1807"/>
            <p14:sldId id="1810"/>
            <p14:sldId id="1812"/>
            <p14:sldId id="1817"/>
            <p14:sldId id="1815"/>
            <p14:sldId id="1819"/>
          </p14:sldIdLst>
        </p14:section>
        <p14:section name="Untitled Section" id="{7580621C-DC13-FB43-B5CC-0AC9A05901B0}">
          <p14:sldIdLst>
            <p14:sldId id="291"/>
            <p14:sldId id="276"/>
            <p14:sldId id="277"/>
            <p14:sldId id="300"/>
            <p14:sldId id="305"/>
            <p14:sldId id="307"/>
            <p14:sldId id="309"/>
            <p14:sldId id="1818"/>
          </p14:sldIdLst>
        </p14:section>
      </p14:sectionLst>
    </p:ext>
    <p:ext uri="{EFAFB233-063F-42B5-8137-9DF3F51BA10A}">
      <p15:sldGuideLst xmlns:p15="http://schemas.microsoft.com/office/powerpoint/2012/main">
        <p15:guide id="1" orient="horz" pos="2160" userDrawn="1">
          <p15:clr>
            <a:srgbClr val="A4A3A4"/>
          </p15:clr>
        </p15:guide>
        <p15:guide id="2" orient="horz" pos="346" userDrawn="1">
          <p15:clr>
            <a:srgbClr val="A4A3A4"/>
          </p15:clr>
        </p15:guide>
        <p15:guide id="3" orient="horz" pos="3974" userDrawn="1">
          <p15:clr>
            <a:srgbClr val="A4A3A4"/>
          </p15:clr>
        </p15:guide>
        <p15:guide id="4" orient="horz" pos="1026" userDrawn="1">
          <p15:clr>
            <a:srgbClr val="A4A3A4"/>
          </p15:clr>
        </p15:guide>
        <p15:guide id="5" pos="3840" userDrawn="1">
          <p15:clr>
            <a:srgbClr val="A4A3A4"/>
          </p15:clr>
        </p15:guide>
        <p15:guide id="6" pos="695" userDrawn="1">
          <p15:clr>
            <a:srgbClr val="A4A3A4"/>
          </p15:clr>
        </p15:guide>
        <p15:guide id="7" pos="698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AT Isabelle" initials="PI"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F007C"/>
    <a:srgbClr val="132577"/>
    <a:srgbClr val="C3EEFF"/>
    <a:srgbClr val="1197D6"/>
    <a:srgbClr val="1429FA"/>
    <a:srgbClr val="ED7703"/>
    <a:srgbClr val="F2F2F2"/>
    <a:srgbClr val="51A026"/>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9" autoAdjust="0"/>
    <p:restoredTop sz="86420" autoAdjust="0"/>
  </p:normalViewPr>
  <p:slideViewPr>
    <p:cSldViewPr showGuides="1">
      <p:cViewPr varScale="1">
        <p:scale>
          <a:sx n="78" d="100"/>
          <a:sy n="78" d="100"/>
        </p:scale>
        <p:origin x="204" y="88"/>
      </p:cViewPr>
      <p:guideLst>
        <p:guide orient="horz" pos="2160"/>
        <p:guide orient="horz" pos="346"/>
        <p:guide orient="horz" pos="3974"/>
        <p:guide orient="horz" pos="1026"/>
        <p:guide pos="3840"/>
        <p:guide pos="695"/>
        <p:guide pos="6985"/>
      </p:guideLst>
    </p:cSldViewPr>
  </p:slideViewPr>
  <p:outlineViewPr>
    <p:cViewPr>
      <p:scale>
        <a:sx n="33" d="100"/>
        <a:sy n="33" d="100"/>
      </p:scale>
      <p:origin x="0" y="-76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399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3453A9-2717-AA4F-815A-292CD94D0432}" type="datetimeFigureOut">
              <a:rPr lang="en-US" smtClean="0"/>
              <a:pPr/>
              <a:t>05/10/2023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7DF195-CAF6-9240-87FA-88F33FF6902A}" type="slidenum">
              <a:rPr lang="en-GB" smtClean="0"/>
              <a:pPr/>
              <a:t>‹#›</a:t>
            </a:fld>
            <a:endParaRPr lang="en-GB"/>
          </a:p>
        </p:txBody>
      </p:sp>
    </p:spTree>
    <p:extLst>
      <p:ext uri="{BB962C8B-B14F-4D97-AF65-F5344CB8AC3E}">
        <p14:creationId xmlns:p14="http://schemas.microsoft.com/office/powerpoint/2010/main" val="3123377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0E798-53FF-4C51-A981-953463752515}" type="datetimeFigureOut">
              <a:rPr lang="fr-FR" smtClean="0"/>
              <a:pPr/>
              <a:t>05/10/2023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06CD8F-B7ED-4A05-9FB1-A01CC0EF02CC}" type="slidenum">
              <a:rPr lang="fr-FR" smtClean="0"/>
              <a:pPr/>
              <a:t>‹#›</a:t>
            </a:fld>
            <a:endParaRPr lang="fr-FR"/>
          </a:p>
        </p:txBody>
      </p:sp>
    </p:spTree>
    <p:extLst>
      <p:ext uri="{BB962C8B-B14F-4D97-AF65-F5344CB8AC3E}">
        <p14:creationId xmlns:p14="http://schemas.microsoft.com/office/powerpoint/2010/main" val="13408451"/>
      </p:ext>
    </p:extLst>
  </p:cSld>
  <p:clrMap bg1="lt1" tx1="dk1" bg2="lt2" tx2="dk2" accent1="accent1" accent2="accent2" accent3="accent3" accent4="accent4" accent5="accent5" accent6="accent6" hlink="hlink" folHlink="folHlink"/>
  <p:hf hdr="0" ftr="0" dt="0"/>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15" name="Image 14" descr="logo_couv.jpg"/>
          <p:cNvPicPr>
            <a:picLocks noChangeAspect="1"/>
          </p:cNvPicPr>
          <p:nvPr/>
        </p:nvPicPr>
        <p:blipFill>
          <a:blip r:embed="rId2" cstate="print"/>
          <a:stretch>
            <a:fillRect/>
          </a:stretch>
        </p:blipFill>
        <p:spPr>
          <a:xfrm>
            <a:off x="1296000" y="1990800"/>
            <a:ext cx="9600000" cy="2880000"/>
          </a:xfrm>
          <a:prstGeom prst="rect">
            <a:avLst/>
          </a:prstGeom>
        </p:spPr>
      </p:pic>
      <p:pic>
        <p:nvPicPr>
          <p:cNvPr id="3" name="Image 14" descr="logo_couv.jpg"/>
          <p:cNvPicPr>
            <a:picLocks noChangeAspect="1"/>
          </p:cNvPicPr>
          <p:nvPr userDrawn="1"/>
        </p:nvPicPr>
        <p:blipFill>
          <a:blip r:embed="rId2" cstate="print"/>
          <a:stretch>
            <a:fillRect/>
          </a:stretch>
        </p:blipFill>
        <p:spPr>
          <a:xfrm>
            <a:off x="1296000" y="1990800"/>
            <a:ext cx="9600000" cy="28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969600" y="126000"/>
            <a:ext cx="10982400" cy="496800"/>
          </a:xfrm>
          <a:solidFill>
            <a:schemeClr val="accent1"/>
          </a:solidFill>
        </p:spPr>
        <p:txBody>
          <a:bodyPr lIns="107996" tIns="0" rIns="107996" anchor="ctr" anchorCtr="0"/>
          <a:lstStyle>
            <a:lvl1pPr>
              <a:lnSpc>
                <a:spcPct val="85000"/>
              </a:lnSpc>
              <a:defRPr sz="2600">
                <a:solidFill>
                  <a:schemeClr val="bg1"/>
                </a:solidFill>
              </a:defRPr>
            </a:lvl1pPr>
          </a:lstStyle>
          <a:p>
            <a:r>
              <a:rPr lang="en-US"/>
              <a:t>Click to edit Master title style</a:t>
            </a:r>
            <a:endParaRPr lang="fr-FR" dirty="0"/>
          </a:p>
        </p:txBody>
      </p:sp>
      <p:sp>
        <p:nvSpPr>
          <p:cNvPr id="3" name="Espace réservé du contenu 2"/>
          <p:cNvSpPr>
            <a:spLocks noGrp="1"/>
          </p:cNvSpPr>
          <p:nvPr>
            <p:ph idx="1"/>
          </p:nvPr>
        </p:nvSpPr>
        <p:spPr bwMode="gray">
          <a:xfrm>
            <a:off x="4468800" y="1098000"/>
            <a:ext cx="7483200" cy="3564000"/>
          </a:xfrm>
          <a:solidFill>
            <a:srgbClr val="4E5B99"/>
          </a:solidFill>
        </p:spPr>
        <p:txBody>
          <a:bodyPr lIns="215991" tIns="25199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300">
                <a:solidFill>
                  <a:schemeClr val="bg1"/>
                </a:solidFill>
              </a:defRPr>
            </a:lvl3pPr>
            <a:lvl4pPr marL="0" indent="0">
              <a:lnSpc>
                <a:spcPct val="100000"/>
              </a:lnSpc>
              <a:spcBef>
                <a:spcPts val="0"/>
              </a:spcBef>
              <a:spcAft>
                <a:spcPts val="200"/>
              </a:spcAft>
              <a:buSzPct val="80000"/>
              <a:buNone/>
              <a:defRPr sz="1800">
                <a:solidFill>
                  <a:schemeClr val="bg1"/>
                </a:solidFill>
              </a:defRPr>
            </a:lvl4pPr>
            <a:lvl5pPr marL="0" indent="0">
              <a:lnSpc>
                <a:spcPct val="80000"/>
              </a:lnSpc>
              <a:spcAft>
                <a:spcPts val="0"/>
              </a:spcAft>
              <a:buNone/>
              <a:defRPr sz="1500" b="1"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pour une image  7"/>
          <p:cNvSpPr>
            <a:spLocks noGrp="1"/>
          </p:cNvSpPr>
          <p:nvPr>
            <p:ph type="pic" sz="quarter" idx="13"/>
          </p:nvPr>
        </p:nvSpPr>
        <p:spPr>
          <a:xfrm>
            <a:off x="969600" y="1098000"/>
            <a:ext cx="3432000" cy="3564000"/>
          </a:xfrm>
        </p:spPr>
        <p:txBody>
          <a:bodyPr anchor="ctr" anchorCtr="0"/>
          <a:lstStyle>
            <a:lvl1pPr algn="ctr">
              <a:defRPr/>
            </a:lvl1pPr>
          </a:lstStyle>
          <a:p>
            <a:r>
              <a:rPr lang="en-US"/>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a:t>Page </a:t>
            </a:r>
            <a:fld id="{733122C9-A0B9-462F-8757-0847AD287B63}" type="slidenum">
              <a:rPr lang="fr-FR" smtClean="0"/>
              <a:pPr/>
              <a:t>‹#›</a:t>
            </a:fld>
            <a:endParaRPr lang="fr-FR"/>
          </a:p>
        </p:txBody>
      </p:sp>
      <p:sp>
        <p:nvSpPr>
          <p:cNvPr id="19" name="Espace réservé du pied de page 18"/>
          <p:cNvSpPr>
            <a:spLocks noGrp="1"/>
          </p:cNvSpPr>
          <p:nvPr>
            <p:ph type="ftr" sz="quarter" idx="16"/>
          </p:nvPr>
        </p:nvSpPr>
        <p:spPr/>
        <p:txBody>
          <a:bodyPr/>
          <a:lstStyle/>
          <a:p>
            <a:r>
              <a:rPr lang="en-US"/>
              <a:t>New design for Boron-doped diamond undulaor</a:t>
            </a: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a:t>Click to edit Master title style</a:t>
            </a:r>
            <a:endParaRPr lang="fr-FR" dirty="0"/>
          </a:p>
        </p:txBody>
      </p:sp>
      <p:sp>
        <p:nvSpPr>
          <p:cNvPr id="3" name="Espace réservé du contenu 2"/>
          <p:cNvSpPr>
            <a:spLocks noGrp="1"/>
          </p:cNvSpPr>
          <p:nvPr>
            <p:ph idx="1"/>
          </p:nvPr>
        </p:nvSpPr>
        <p:spPr bwMode="gray">
          <a:xfrm>
            <a:off x="970251" y="764704"/>
            <a:ext cx="10982400" cy="5400000"/>
          </a:xfrm>
        </p:spPr>
        <p:txBody>
          <a:bodyPr/>
          <a:lstStyle>
            <a:lvl1pPr>
              <a:defRPr baseline="0"/>
            </a:lvl1pPr>
            <a:lvl2pPr>
              <a:defRPr>
                <a:solidFill>
                  <a:schemeClr val="tx1"/>
                </a:solidFill>
              </a:defRPr>
            </a:lvl2pPr>
            <a:lvl4pPr>
              <a:spcBef>
                <a:spcPts val="0"/>
              </a:spcBef>
              <a:spcAft>
                <a:spcPts val="300"/>
              </a:spcAft>
              <a:buSzPct val="80000"/>
              <a:defRPr/>
            </a:lvl4pPr>
            <a:lvl5pPr>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numéro de diapositive 7"/>
          <p:cNvSpPr>
            <a:spLocks noGrp="1"/>
          </p:cNvSpPr>
          <p:nvPr>
            <p:ph type="sldNum" sz="quarter" idx="11"/>
          </p:nvPr>
        </p:nvSpPr>
        <p:spPr/>
        <p:txBody>
          <a:bodyPr/>
          <a:lstStyle/>
          <a:p>
            <a:r>
              <a:rPr lang="fr-FR"/>
              <a:t>Page </a:t>
            </a:r>
            <a:fld id="{733122C9-A0B9-462F-8757-0847AD287B63}" type="slidenum">
              <a:rPr lang="fr-FR" smtClean="0"/>
              <a:pPr/>
              <a:t>‹#›</a:t>
            </a:fld>
            <a:endParaRPr lang="fr-FR"/>
          </a:p>
        </p:txBody>
      </p:sp>
      <p:sp>
        <p:nvSpPr>
          <p:cNvPr id="9" name="Espace réservé du pied de page 8"/>
          <p:cNvSpPr>
            <a:spLocks noGrp="1"/>
          </p:cNvSpPr>
          <p:nvPr>
            <p:ph type="ftr" sz="quarter" idx="12"/>
          </p:nvPr>
        </p:nvSpPr>
        <p:spPr/>
        <p:txBody>
          <a:bodyPr/>
          <a:lstStyle/>
          <a:p>
            <a:r>
              <a:rPr lang="en-US"/>
              <a:t>New design for Boron-doped diamond undulaor</a:t>
            </a: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Footer Placeholder 2"/>
          <p:cNvSpPr>
            <a:spLocks noGrp="1"/>
          </p:cNvSpPr>
          <p:nvPr>
            <p:ph type="ftr" sz="quarter" idx="10"/>
          </p:nvPr>
        </p:nvSpPr>
        <p:spPr/>
        <p:txBody>
          <a:bodyPr/>
          <a:lstStyle/>
          <a:p>
            <a:r>
              <a:rPr lang="en-US"/>
              <a:t>New design for Boron-doped diamond undulaor</a:t>
            </a:r>
            <a:endParaRPr lang="fr-FR"/>
          </a:p>
        </p:txBody>
      </p:sp>
      <p:sp>
        <p:nvSpPr>
          <p:cNvPr id="4" name="Slide Number Placeholder 3"/>
          <p:cNvSpPr>
            <a:spLocks noGrp="1"/>
          </p:cNvSpPr>
          <p:nvPr>
            <p:ph type="sldNum" sz="quarter" idx="11"/>
          </p:nvPr>
        </p:nvSpPr>
        <p:spPr/>
        <p:txBody>
          <a:bodyPr/>
          <a:lstStyle/>
          <a:p>
            <a:r>
              <a:rPr lang="fr-FR"/>
              <a:t>Page </a:t>
            </a:r>
            <a:fld id="{733122C9-A0B9-462F-8757-0847AD287B63}" type="slidenum">
              <a:rPr lang="fr-FR" smtClean="0"/>
              <a:pPr/>
              <a:t>‹#›</a:t>
            </a:fld>
            <a:endParaRPr lang="fr-FR"/>
          </a:p>
        </p:txBody>
      </p:sp>
    </p:spTree>
    <p:extLst>
      <p:ext uri="{BB962C8B-B14F-4D97-AF65-F5344CB8AC3E}">
        <p14:creationId xmlns:p14="http://schemas.microsoft.com/office/powerpoint/2010/main" val="72959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SY European XFEL">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b="0">
                <a:solidFill>
                  <a:srgbClr val="000000"/>
                </a:solidFill>
                <a:uFillTx/>
              </a:defRPr>
            </a:pPr>
            <a:r>
              <a:rPr sz="2400" b="1">
                <a:solidFill>
                  <a:srgbClr val="FFFFFF"/>
                </a:solidFill>
                <a:uFill>
                  <a:solidFill>
                    <a:srgbClr val="FFFFFF"/>
                  </a:solidFill>
                </a:uFill>
              </a:rPr>
              <a:t>Title Text</a:t>
            </a:r>
          </a:p>
        </p:txBody>
      </p:sp>
      <p:sp>
        <p:nvSpPr>
          <p:cNvPr id="21" name="Shape 21"/>
          <p:cNvSpPr>
            <a:spLocks noGrp="1"/>
          </p:cNvSpPr>
          <p:nvPr>
            <p:ph type="body" idx="1"/>
          </p:nvPr>
        </p:nvSpPr>
        <p:spPr>
          <a:prstGeom prst="rect">
            <a:avLst/>
          </a:prstGeom>
        </p:spPr>
        <p:txBody>
          <a:bodyPr/>
          <a:lstStyle>
            <a:lvl2pPr>
              <a:buClr>
                <a:srgbClr val="33235A"/>
              </a:buClr>
              <a:buChar char=""/>
            </a:lvl2pPr>
            <a:lvl3pPr>
              <a:buChar char=""/>
            </a:lvl3pPr>
            <a:lvl4pPr>
              <a:buClr>
                <a:srgbClr val="33235A"/>
              </a:buClr>
              <a:buChar char=""/>
              <a:defRPr>
                <a:solidFill>
                  <a:srgbClr val="14153D"/>
                </a:solidFill>
                <a:uFill>
                  <a:solidFill>
                    <a:srgbClr val="14153D"/>
                  </a:solidFill>
                </a:uFill>
              </a:defRPr>
            </a:lvl4pPr>
            <a:lvl5pPr>
              <a:buFont typeface="Arial"/>
              <a:buChar char="»"/>
              <a:defRPr>
                <a:solidFill>
                  <a:srgbClr val="14153D"/>
                </a:solidFill>
                <a:uFill>
                  <a:solidFill>
                    <a:srgbClr val="14153D"/>
                  </a:solidFill>
                </a:uFill>
              </a:defRPr>
            </a:lvl5pPr>
          </a:lstStyle>
          <a:p>
            <a:pPr lvl="0">
              <a:defRPr sz="1800">
                <a:uFillTx/>
              </a:defRPr>
            </a:pPr>
            <a:r>
              <a:rPr sz="2400">
                <a:uFill>
                  <a:solidFill/>
                </a:uFill>
              </a:rPr>
              <a:t>Body Level One</a:t>
            </a:r>
          </a:p>
          <a:p>
            <a:pPr lvl="1">
              <a:defRPr sz="1800">
                <a:uFillTx/>
              </a:defRPr>
            </a:pPr>
            <a:r>
              <a:rPr sz="2400">
                <a:uFill>
                  <a:solidFill/>
                </a:uFill>
              </a:rPr>
              <a:t>Body Level Two</a:t>
            </a:r>
          </a:p>
          <a:p>
            <a:pPr lvl="2">
              <a:defRPr sz="1800">
                <a:uFillTx/>
              </a:defRPr>
            </a:pPr>
            <a:r>
              <a:rPr sz="2400">
                <a:uFill>
                  <a:solidFill/>
                </a:uFill>
              </a:rPr>
              <a:t>Body Level Three</a:t>
            </a:r>
          </a:p>
          <a:p>
            <a:pPr lvl="3">
              <a:defRPr sz="1800">
                <a:solidFill>
                  <a:srgbClr val="000000"/>
                </a:solidFill>
                <a:uFillTx/>
              </a:defRPr>
            </a:pPr>
            <a:r>
              <a:rPr sz="2400">
                <a:solidFill>
                  <a:srgbClr val="14153D"/>
                </a:solidFill>
                <a:uFill>
                  <a:solidFill>
                    <a:srgbClr val="14153D"/>
                  </a:solidFill>
                </a:uFill>
              </a:rPr>
              <a:t>Body Level Four</a:t>
            </a:r>
          </a:p>
          <a:p>
            <a:pPr lvl="4">
              <a:defRPr sz="1800">
                <a:solidFill>
                  <a:srgbClr val="000000"/>
                </a:solidFill>
                <a:uFillTx/>
              </a:defRPr>
            </a:pPr>
            <a:r>
              <a:rPr sz="2400">
                <a:solidFill>
                  <a:srgbClr val="14153D"/>
                </a:solidFill>
                <a:uFill>
                  <a:solidFill>
                    <a:srgbClr val="14153D"/>
                  </a:solidFill>
                </a:uFill>
              </a:rPr>
              <a:t>Body Level Five</a:t>
            </a:r>
          </a:p>
        </p:txBody>
      </p:sp>
      <p:sp>
        <p:nvSpPr>
          <p:cNvPr id="22" name="Shape 22"/>
          <p:cNvSpPr>
            <a:spLocks noGrp="1"/>
          </p:cNvSpPr>
          <p:nvPr>
            <p:ph type="sldNum" sz="quarter" idx="2"/>
          </p:nvPr>
        </p:nvSpPr>
        <p:spPr>
          <a:xfrm>
            <a:off x="11530049" y="864516"/>
            <a:ext cx="221127" cy="156646"/>
          </a:xfrm>
          <a:prstGeom prst="rect">
            <a:avLst/>
          </a:prstGeom>
        </p:spPr>
        <p:txBody>
          <a:bodyPr lIns="64288" tIns="32145" rIns="64288" bIns="32145"/>
          <a:lstStyle/>
          <a:p>
            <a:pPr lvl="0"/>
            <a:fld id="{86CB4B4D-7CA3-9044-876B-883B54F8677D}" type="slidenum">
              <a:rPr/>
              <a:pPr lvl="0"/>
              <a:t>‹#›</a:t>
            </a:fld>
            <a:endParaRPr/>
          </a:p>
        </p:txBody>
      </p:sp>
    </p:spTree>
    <p:extLst>
      <p:ext uri="{BB962C8B-B14F-4D97-AF65-F5344CB8AC3E}">
        <p14:creationId xmlns:p14="http://schemas.microsoft.com/office/powerpoint/2010/main" val="363703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949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0677" y="212646"/>
            <a:ext cx="11232000" cy="495907"/>
          </a:xfrm>
        </p:spPr>
        <p:txBody>
          <a:bodyPr/>
          <a:lstStyle/>
          <a:p>
            <a:r>
              <a:rPr lang="de-DE" dirty="0"/>
              <a:t>Folientitel, insgesamt zweizeilig</a:t>
            </a:r>
          </a:p>
        </p:txBody>
      </p:sp>
      <p:cxnSp>
        <p:nvCxnSpPr>
          <p:cNvPr id="3" name="Straight Connector 7"/>
          <p:cNvCxnSpPr/>
          <p:nvPr userDrawn="1"/>
        </p:nvCxnSpPr>
        <p:spPr>
          <a:xfrm>
            <a:off x="-36512" y="6237312"/>
            <a:ext cx="12240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Box 8"/>
          <p:cNvSpPr txBox="1"/>
          <p:nvPr userDrawn="1"/>
        </p:nvSpPr>
        <p:spPr>
          <a:xfrm>
            <a:off x="2711624" y="6385964"/>
            <a:ext cx="9787860" cy="307775"/>
          </a:xfrm>
          <a:prstGeom prst="rect">
            <a:avLst/>
          </a:prstGeom>
          <a:noFill/>
        </p:spPr>
        <p:txBody>
          <a:bodyPr wrap="none" lIns="91436" tIns="45719" rIns="91436" bIns="45719" rtlCol="0">
            <a:spAutoFit/>
          </a:bodyPr>
          <a:lstStyle/>
          <a:p>
            <a:r>
              <a:rPr lang="de-DE" sz="1400"/>
              <a:t>Verleihung der Röntgen-Plakette 2019         Prof. Francesco</a:t>
            </a:r>
            <a:r>
              <a:rPr lang="de-DE" sz="1400" baseline="0"/>
              <a:t> Sette            Laudation  </a:t>
            </a:r>
            <a:r>
              <a:rPr lang="de-DE" sz="1400"/>
              <a:t>                  6.</a:t>
            </a:r>
            <a:r>
              <a:rPr lang="de-DE" sz="1400" baseline="0"/>
              <a:t> </a:t>
            </a:r>
            <a:r>
              <a:rPr lang="de-DE" sz="1400"/>
              <a:t>April 2019      Seite </a:t>
            </a:r>
            <a:fld id="{45CA02A9-122A-4EC1-BA97-78B7989080FC}" type="slidenum">
              <a:rPr lang="de-DE" sz="1400" smtClean="0"/>
              <a:t>‹#›</a:t>
            </a:fld>
            <a:endParaRPr lang="de-DE" sz="1400"/>
          </a:p>
        </p:txBody>
      </p:sp>
      <p:pic>
        <p:nvPicPr>
          <p:cNvPr id="7170" name="Picture 2" descr="C:\Users\doschh\Desktop\Gutachten Preise\Röntgenmuseum\Sette Röntgenmedaille 2019 -Laudatio\Fotos\fsette[1].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767408" y="6015060"/>
            <a:ext cx="864096" cy="7418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214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181D94-6B30-4BF4-AB92-FF7B8430900B}"/>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0E6F2248-8DAE-453A-9540-CD217B674095}"/>
              </a:ext>
            </a:extLst>
          </p:cNvPr>
          <p:cNvSpPr>
            <a:spLocks noGrp="1"/>
          </p:cNvSpPr>
          <p:nvPr>
            <p:ph type="ftr" sz="quarter" idx="11"/>
          </p:nvPr>
        </p:nvSpPr>
        <p:spPr/>
        <p:txBody>
          <a:bodyPr/>
          <a:lstStyle/>
          <a:p>
            <a:r>
              <a:rPr lang="en-US"/>
              <a:t>New design for Boron-doped diamond undulaor</a:t>
            </a:r>
            <a:endParaRPr lang="en-GB"/>
          </a:p>
        </p:txBody>
      </p:sp>
      <p:sp>
        <p:nvSpPr>
          <p:cNvPr id="4" name="Slide Number Placeholder 3">
            <a:extLst>
              <a:ext uri="{FF2B5EF4-FFF2-40B4-BE49-F238E27FC236}">
                <a16:creationId xmlns:a16="http://schemas.microsoft.com/office/drawing/2014/main" id="{DFB705D1-29D5-4F75-AC9C-F7F478296DA6}"/>
              </a:ext>
            </a:extLst>
          </p:cNvPr>
          <p:cNvSpPr>
            <a:spLocks noGrp="1"/>
          </p:cNvSpPr>
          <p:nvPr>
            <p:ph type="sldNum" sz="quarter" idx="12"/>
          </p:nvPr>
        </p:nvSpPr>
        <p:spPr/>
        <p:txBody>
          <a:bodyPr/>
          <a:lstStyle/>
          <a:p>
            <a:fld id="{12C7ADEC-3983-44F8-9284-43C3DB2B559F}" type="slidenum">
              <a:rPr lang="en-GB" smtClean="0"/>
              <a:t>‹#›</a:t>
            </a:fld>
            <a:endParaRPr lang="en-GB"/>
          </a:p>
        </p:txBody>
      </p:sp>
    </p:spTree>
    <p:extLst>
      <p:ext uri="{BB962C8B-B14F-4D97-AF65-F5344CB8AC3E}">
        <p14:creationId xmlns:p14="http://schemas.microsoft.com/office/powerpoint/2010/main" val="294023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New design for Boron-doped diamond undulaor</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2117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logo_texte.jpg"/>
          <p:cNvPicPr>
            <a:picLocks noChangeAspect="1"/>
          </p:cNvPicPr>
          <p:nvPr userDrawn="1"/>
        </p:nvPicPr>
        <p:blipFill>
          <a:blip r:embed="rId11" cstate="print"/>
          <a:stretch>
            <a:fillRect/>
          </a:stretch>
        </p:blipFill>
        <p:spPr>
          <a:xfrm>
            <a:off x="9840416" y="6093297"/>
            <a:ext cx="2346176" cy="764704"/>
          </a:xfrm>
          <a:prstGeom prst="rect">
            <a:avLst/>
          </a:prstGeom>
        </p:spPr>
      </p:pic>
      <p:sp>
        <p:nvSpPr>
          <p:cNvPr id="2" name="Espace réservé du titre 1"/>
          <p:cNvSpPr>
            <a:spLocks noGrp="1"/>
          </p:cNvSpPr>
          <p:nvPr>
            <p:ph type="title"/>
          </p:nvPr>
        </p:nvSpPr>
        <p:spPr bwMode="gray">
          <a:xfrm>
            <a:off x="969600" y="126000"/>
            <a:ext cx="10982400" cy="496800"/>
          </a:xfrm>
          <a:prstGeom prst="rect">
            <a:avLst/>
          </a:prstGeom>
          <a:solidFill>
            <a:schemeClr val="accent1"/>
          </a:solidFill>
        </p:spPr>
        <p:txBody>
          <a:bodyPr vert="horz" lIns="71997" tIns="0" rIns="71997" bIns="0" rtlCol="0" anchor="ctr" anchorCtr="0">
            <a:noAutofit/>
          </a:bodyPr>
          <a:lstStyle/>
          <a:p>
            <a:r>
              <a:rPr lang="fr-FR" dirty="0"/>
              <a:t>CLICK TO MODIFY THE STYLE OF THE TITLE</a:t>
            </a:r>
          </a:p>
        </p:txBody>
      </p:sp>
      <p:sp>
        <p:nvSpPr>
          <p:cNvPr id="3" name="Espace réservé du texte 2"/>
          <p:cNvSpPr>
            <a:spLocks noGrp="1"/>
          </p:cNvSpPr>
          <p:nvPr>
            <p:ph type="body" idx="1"/>
          </p:nvPr>
        </p:nvSpPr>
        <p:spPr bwMode="gray">
          <a:xfrm>
            <a:off x="969600" y="764704"/>
            <a:ext cx="10982400" cy="5400000"/>
          </a:xfrm>
          <a:prstGeom prst="rect">
            <a:avLst/>
          </a:prstGeom>
        </p:spPr>
        <p:txBody>
          <a:bodyPr vert="horz" lIns="0" tIns="0" rIns="0" bIns="0" rtlCol="0" anchor="t" anchorCtr="0">
            <a:noAutofit/>
          </a:bodyPr>
          <a:lstStyle/>
          <a:p>
            <a:pPr lvl="0"/>
            <a:r>
              <a:rPr lang="fr-FR" dirty="0"/>
              <a:t>Click to </a:t>
            </a:r>
            <a:r>
              <a:rPr lang="fr-FR" dirty="0" err="1"/>
              <a:t>modify</a:t>
            </a:r>
            <a:r>
              <a:rPr lang="fr-FR" dirty="0"/>
              <a:t> </a:t>
            </a:r>
            <a:r>
              <a:rPr lang="fr-FR" dirty="0" err="1"/>
              <a:t>attributes</a:t>
            </a:r>
            <a:endParaRPr lang="fr-FR" dirty="0"/>
          </a:p>
          <a:p>
            <a:pPr lvl="1"/>
            <a:endParaRPr lang="fr-FR" dirty="0"/>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5" name="Espace réservé du pied de page 4"/>
          <p:cNvSpPr>
            <a:spLocks noGrp="1"/>
          </p:cNvSpPr>
          <p:nvPr>
            <p:ph type="ftr" sz="quarter" idx="3"/>
          </p:nvPr>
        </p:nvSpPr>
        <p:spPr bwMode="gray">
          <a:xfrm>
            <a:off x="959429" y="6483353"/>
            <a:ext cx="8160000" cy="212489"/>
          </a:xfrm>
          <a:prstGeom prst="rect">
            <a:avLst/>
          </a:prstGeom>
        </p:spPr>
        <p:txBody>
          <a:bodyPr vert="horz" lIns="0" tIns="0" rIns="0" bIns="0" rtlCol="0" anchor="b" anchorCtr="0">
            <a:noAutofit/>
          </a:bodyPr>
          <a:lstStyle>
            <a:lvl1pPr algn="l">
              <a:defRPr sz="800" b="1" cap="none" baseline="0">
                <a:solidFill>
                  <a:schemeClr val="tx2"/>
                </a:solidFill>
              </a:defRPr>
            </a:lvl1pPr>
          </a:lstStyle>
          <a:p>
            <a:r>
              <a:rPr lang="en-US"/>
              <a:t>New design for Boron-doped diamond undulaor</a:t>
            </a:r>
            <a:endParaRPr lang="fr-FR"/>
          </a:p>
        </p:txBody>
      </p:sp>
      <p:sp>
        <p:nvSpPr>
          <p:cNvPr id="6" name="Espace réservé du numéro de diapositive 5"/>
          <p:cNvSpPr>
            <a:spLocks noGrp="1"/>
          </p:cNvSpPr>
          <p:nvPr>
            <p:ph type="sldNum" sz="quarter" idx="4"/>
          </p:nvPr>
        </p:nvSpPr>
        <p:spPr bwMode="gray">
          <a:xfrm>
            <a:off x="239351" y="6483438"/>
            <a:ext cx="551412" cy="212400"/>
          </a:xfrm>
          <a:prstGeom prst="rect">
            <a:avLst/>
          </a:prstGeom>
        </p:spPr>
        <p:txBody>
          <a:bodyPr vert="horz" lIns="0" tIns="0" rIns="0" bIns="0" rtlCol="0" anchor="b" anchorCtr="0">
            <a:noAutofit/>
          </a:bodyPr>
          <a:lstStyle>
            <a:lvl1pPr algn="l">
              <a:defRPr sz="800" b="1">
                <a:solidFill>
                  <a:schemeClr val="tx2"/>
                </a:solidFill>
              </a:defRPr>
            </a:lvl1pPr>
          </a:lstStyle>
          <a:p>
            <a:r>
              <a:rPr lang="fr-FR"/>
              <a:t>Page </a:t>
            </a:r>
            <a:fld id="{733122C9-A0B9-462F-8757-0847AD287B63}" type="slidenum">
              <a:rPr lang="fr-FR" smtClean="0"/>
              <a:pPr/>
              <a:t>‹#›</a:t>
            </a:fld>
            <a:endParaRPr lang="fr-FR"/>
          </a:p>
        </p:txBody>
      </p:sp>
      <p:sp>
        <p:nvSpPr>
          <p:cNvPr id="8" name="Rectangle 7"/>
          <p:cNvSpPr/>
          <p:nvPr/>
        </p:nvSpPr>
        <p:spPr>
          <a:xfrm>
            <a:off x="240000" y="126000"/>
            <a:ext cx="6624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fr-FR" sz="1800"/>
          </a:p>
        </p:txBody>
      </p:sp>
      <p:sp>
        <p:nvSpPr>
          <p:cNvPr id="11" name="Rectangle 10"/>
          <p:cNvSpPr/>
          <p:nvPr userDrawn="1"/>
        </p:nvSpPr>
        <p:spPr>
          <a:xfrm>
            <a:off x="240000" y="126000"/>
            <a:ext cx="6624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fr-FR" sz="180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2" r:id="rId5"/>
    <p:sldLayoutId id="2147483668" r:id="rId6"/>
    <p:sldLayoutId id="2147483670" r:id="rId7"/>
    <p:sldLayoutId id="2147483671" r:id="rId8"/>
    <p:sldLayoutId id="2147483674" r:id="rId9"/>
  </p:sldLayoutIdLst>
  <p:hf hdr="0" dt="0"/>
  <p:txStyles>
    <p:titleStyle>
      <a:lvl1pPr algn="l" defTabSz="914363" rtl="0" eaLnBrk="1" latinLnBrk="0" hangingPunct="1">
        <a:spcBef>
          <a:spcPct val="0"/>
        </a:spcBef>
        <a:buNone/>
        <a:defRPr sz="1500" b="1" kern="1200" cap="all" baseline="0">
          <a:solidFill>
            <a:schemeClr val="bg1"/>
          </a:solidFill>
          <a:latin typeface="+mj-lt"/>
          <a:ea typeface="+mj-ea"/>
          <a:cs typeface="+mj-cs"/>
        </a:defRPr>
      </a:lvl1pPr>
    </p:titleStyle>
    <p:bodyStyle>
      <a:lvl1pPr marL="0" indent="0" algn="l" defTabSz="914363" rtl="0" eaLnBrk="1" latinLnBrk="0" hangingPunct="1">
        <a:spcBef>
          <a:spcPts val="0"/>
        </a:spcBef>
        <a:spcAft>
          <a:spcPts val="1000"/>
        </a:spcAft>
        <a:buFont typeface="Arial" pitchFamily="34" charset="0"/>
        <a:buNone/>
        <a:defRPr sz="1800" b="1" kern="1200" baseline="0">
          <a:solidFill>
            <a:schemeClr val="accent6"/>
          </a:solidFill>
          <a:latin typeface="+mn-lt"/>
          <a:ea typeface="+mn-ea"/>
          <a:cs typeface="+mn-cs"/>
        </a:defRPr>
      </a:lvl1pPr>
      <a:lvl2pPr marL="0" indent="0" algn="l" defTabSz="914363" rtl="0" eaLnBrk="1" latinLnBrk="0" hangingPunct="1">
        <a:spcBef>
          <a:spcPts val="0"/>
        </a:spcBef>
        <a:spcAft>
          <a:spcPts val="1500"/>
        </a:spcAft>
        <a:buFont typeface="Arial" pitchFamily="34" charset="0"/>
        <a:buNone/>
        <a:defRPr sz="1700" kern="1200">
          <a:solidFill>
            <a:schemeClr val="tx1"/>
          </a:solidFill>
          <a:latin typeface="+mn-lt"/>
          <a:ea typeface="+mn-ea"/>
          <a:cs typeface="+mn-cs"/>
        </a:defRPr>
      </a:lvl2pPr>
      <a:lvl3pPr marL="0" indent="0" algn="l" defTabSz="914363"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74" indent="-174619" algn="l" defTabSz="914363" rtl="0" eaLnBrk="1" latinLnBrk="0" hangingPunct="1">
        <a:lnSpc>
          <a:spcPct val="110000"/>
        </a:lnSpc>
        <a:spcBef>
          <a:spcPts val="0"/>
        </a:spcBef>
        <a:spcAft>
          <a:spcPts val="400"/>
        </a:spcAft>
        <a:buClr>
          <a:schemeClr val="accent6"/>
        </a:buClr>
        <a:buFont typeface="Wingdings" pitchFamily="2" charset="2"/>
        <a:buChar char="l"/>
        <a:defRPr sz="1500" kern="1200">
          <a:solidFill>
            <a:schemeClr val="tx1"/>
          </a:solidFill>
          <a:latin typeface="+mn-lt"/>
          <a:ea typeface="+mn-ea"/>
          <a:cs typeface="+mn-cs"/>
        </a:defRPr>
      </a:lvl4pPr>
      <a:lvl5pPr marL="1162004" indent="-174619" algn="l" defTabSz="914363"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fr-FR"/>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4" userDrawn="1">
          <p15:clr>
            <a:srgbClr val="F26B43"/>
          </p15:clr>
        </p15:guide>
        <p15:guide id="2" pos="151" userDrawn="1">
          <p15:clr>
            <a:srgbClr val="F26B43"/>
          </p15:clr>
        </p15:guide>
        <p15:guide id="3" orient="horz" pos="482" userDrawn="1">
          <p15:clr>
            <a:srgbClr val="F26B43"/>
          </p15:clr>
        </p15:guide>
        <p15:guide id="4" pos="604" userDrawn="1">
          <p15:clr>
            <a:srgbClr val="F26B43"/>
          </p15:clr>
        </p15:guide>
        <p15:guide id="5" pos="752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9.png"/><Relationship Id="rId7"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335A0FE-1839-A142-88A7-60D885FD3374}"/>
              </a:ext>
            </a:extLst>
          </p:cNvPr>
          <p:cNvSpPr>
            <a:spLocks noGrp="1"/>
          </p:cNvSpPr>
          <p:nvPr>
            <p:ph type="sldNum" sz="quarter" idx="15"/>
          </p:nvPr>
        </p:nvSpPr>
        <p:spPr/>
        <p:txBody>
          <a:bodyPr/>
          <a:lstStyle/>
          <a:p>
            <a:r>
              <a:rPr lang="fr-FR" dirty="0"/>
              <a:t>Page </a:t>
            </a:r>
            <a:fld id="{733122C9-A0B9-462F-8757-0847AD287B63}" type="slidenum">
              <a:rPr lang="fr-FR" smtClean="0"/>
              <a:pPr/>
              <a:t>1</a:t>
            </a:fld>
            <a:endParaRPr lang="fr-FR" dirty="0"/>
          </a:p>
        </p:txBody>
      </p:sp>
      <p:sp>
        <p:nvSpPr>
          <p:cNvPr id="3" name="TextBox 2">
            <a:extLst>
              <a:ext uri="{FF2B5EF4-FFF2-40B4-BE49-F238E27FC236}">
                <a16:creationId xmlns:a16="http://schemas.microsoft.com/office/drawing/2014/main" id="{88C8E691-8C9F-4974-9D46-2BEB6E5309FD}"/>
              </a:ext>
            </a:extLst>
          </p:cNvPr>
          <p:cNvSpPr txBox="1"/>
          <p:nvPr/>
        </p:nvSpPr>
        <p:spPr>
          <a:xfrm>
            <a:off x="1991544" y="980728"/>
            <a:ext cx="8208912" cy="1569660"/>
          </a:xfrm>
          <a:prstGeom prst="rect">
            <a:avLst/>
          </a:prstGeom>
          <a:noFill/>
        </p:spPr>
        <p:txBody>
          <a:bodyPr wrap="square" rtlCol="0">
            <a:spAutoFit/>
          </a:bodyPr>
          <a:lstStyle/>
          <a:p>
            <a:pPr algn="ctr"/>
            <a:r>
              <a:rPr lang="en-US" sz="4800" dirty="0"/>
              <a:t>New design for Boron-doped diamond undulator </a:t>
            </a:r>
          </a:p>
        </p:txBody>
      </p:sp>
      <p:sp>
        <p:nvSpPr>
          <p:cNvPr id="4" name="TextBox 3">
            <a:extLst>
              <a:ext uri="{FF2B5EF4-FFF2-40B4-BE49-F238E27FC236}">
                <a16:creationId xmlns:a16="http://schemas.microsoft.com/office/drawing/2014/main" id="{A6ADF5AC-9734-4C1B-B94E-5384F13C2EB7}"/>
              </a:ext>
            </a:extLst>
          </p:cNvPr>
          <p:cNvSpPr txBox="1"/>
          <p:nvPr/>
        </p:nvSpPr>
        <p:spPr>
          <a:xfrm>
            <a:off x="2279576" y="2636912"/>
            <a:ext cx="7488832" cy="369332"/>
          </a:xfrm>
          <a:prstGeom prst="rect">
            <a:avLst/>
          </a:prstGeom>
          <a:noFill/>
        </p:spPr>
        <p:txBody>
          <a:bodyPr wrap="square" rtlCol="0">
            <a:spAutoFit/>
          </a:bodyPr>
          <a:lstStyle/>
          <a:p>
            <a:pPr algn="ctr"/>
            <a:r>
              <a:rPr lang="en-US" i="1" dirty="0"/>
              <a:t>Modelling, Growth, characterization</a:t>
            </a:r>
            <a:endParaRPr lang="en-GB" i="1" dirty="0"/>
          </a:p>
        </p:txBody>
      </p:sp>
      <p:sp>
        <p:nvSpPr>
          <p:cNvPr id="5" name="TextBox 4">
            <a:extLst>
              <a:ext uri="{FF2B5EF4-FFF2-40B4-BE49-F238E27FC236}">
                <a16:creationId xmlns:a16="http://schemas.microsoft.com/office/drawing/2014/main" id="{2409951C-9BB0-4060-9DB7-AA647843B960}"/>
              </a:ext>
            </a:extLst>
          </p:cNvPr>
          <p:cNvSpPr txBox="1"/>
          <p:nvPr/>
        </p:nvSpPr>
        <p:spPr>
          <a:xfrm>
            <a:off x="8328248" y="6109201"/>
            <a:ext cx="3456384" cy="338554"/>
          </a:xfrm>
          <a:prstGeom prst="rect">
            <a:avLst/>
          </a:prstGeom>
          <a:noFill/>
        </p:spPr>
        <p:txBody>
          <a:bodyPr wrap="square" rtlCol="0">
            <a:spAutoFit/>
          </a:bodyPr>
          <a:lstStyle/>
          <a:p>
            <a:r>
              <a:rPr lang="en-US" sz="1600" dirty="0"/>
              <a:t>Thu Nhi Tran CALISTE @ ESRF</a:t>
            </a:r>
            <a:endParaRPr lang="en-GB" sz="1600" dirty="0"/>
          </a:p>
        </p:txBody>
      </p:sp>
      <p:sp>
        <p:nvSpPr>
          <p:cNvPr id="2" name="Footer Placeholder 1">
            <a:extLst>
              <a:ext uri="{FF2B5EF4-FFF2-40B4-BE49-F238E27FC236}">
                <a16:creationId xmlns:a16="http://schemas.microsoft.com/office/drawing/2014/main" id="{7DDEE884-62A6-4EFB-98BD-11DC6E610DA5}"/>
              </a:ext>
            </a:extLst>
          </p:cNvPr>
          <p:cNvSpPr>
            <a:spLocks noGrp="1"/>
          </p:cNvSpPr>
          <p:nvPr>
            <p:ph type="ftr" sz="quarter" idx="16"/>
          </p:nvPr>
        </p:nvSpPr>
        <p:spPr/>
        <p:txBody>
          <a:bodyPr/>
          <a:lstStyle/>
          <a:p>
            <a:r>
              <a:rPr lang="en-US"/>
              <a:t>New design for Boron-doped diamond undulaor</a:t>
            </a:r>
            <a:endParaRPr lang="fr-FR"/>
          </a:p>
        </p:txBody>
      </p:sp>
    </p:spTree>
    <p:extLst>
      <p:ext uri="{BB962C8B-B14F-4D97-AF65-F5344CB8AC3E}">
        <p14:creationId xmlns:p14="http://schemas.microsoft.com/office/powerpoint/2010/main" val="877753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991A-7E57-43A9-88B9-00D20C796B48}"/>
              </a:ext>
            </a:extLst>
          </p:cNvPr>
          <p:cNvSpPr>
            <a:spLocks noGrp="1"/>
          </p:cNvSpPr>
          <p:nvPr>
            <p:ph type="title"/>
          </p:nvPr>
        </p:nvSpPr>
        <p:spPr/>
        <p:txBody>
          <a:bodyPr/>
          <a:lstStyle/>
          <a:p>
            <a:r>
              <a:rPr lang="en-US" sz="2800" dirty="0"/>
              <a:t>Characterization of the new sample</a:t>
            </a:r>
            <a:endParaRPr lang="en-GB" sz="2800" dirty="0"/>
          </a:p>
        </p:txBody>
      </p:sp>
      <p:sp>
        <p:nvSpPr>
          <p:cNvPr id="3" name="Footer Placeholder 2">
            <a:extLst>
              <a:ext uri="{FF2B5EF4-FFF2-40B4-BE49-F238E27FC236}">
                <a16:creationId xmlns:a16="http://schemas.microsoft.com/office/drawing/2014/main" id="{3F34E5A6-72B8-4A59-AA16-44DB080ABC77}"/>
              </a:ext>
            </a:extLst>
          </p:cNvPr>
          <p:cNvSpPr>
            <a:spLocks noGrp="1"/>
          </p:cNvSpPr>
          <p:nvPr>
            <p:ph type="ftr" sz="quarter" idx="10"/>
          </p:nvPr>
        </p:nvSpPr>
        <p:spPr>
          <a:xfrm>
            <a:off x="962686" y="6595776"/>
            <a:ext cx="8160000" cy="212489"/>
          </a:xfrm>
        </p:spPr>
        <p:txBody>
          <a:bodyPr/>
          <a:lstStyle/>
          <a:p>
            <a:r>
              <a:rPr lang="en-US"/>
              <a:t>New design for Boron-doped diamond undulaor</a:t>
            </a:r>
            <a:endParaRPr lang="fr-FR" dirty="0"/>
          </a:p>
        </p:txBody>
      </p:sp>
      <p:sp>
        <p:nvSpPr>
          <p:cNvPr id="4" name="Slide Number Placeholder 3">
            <a:extLst>
              <a:ext uri="{FF2B5EF4-FFF2-40B4-BE49-F238E27FC236}">
                <a16:creationId xmlns:a16="http://schemas.microsoft.com/office/drawing/2014/main" id="{6DDB70E6-FBE6-43BA-9259-116681A69EC7}"/>
              </a:ext>
            </a:extLst>
          </p:cNvPr>
          <p:cNvSpPr>
            <a:spLocks noGrp="1"/>
          </p:cNvSpPr>
          <p:nvPr>
            <p:ph type="sldNum" sz="quarter" idx="11"/>
          </p:nvPr>
        </p:nvSpPr>
        <p:spPr/>
        <p:txBody>
          <a:bodyPr/>
          <a:lstStyle/>
          <a:p>
            <a:r>
              <a:rPr lang="fr-FR" dirty="0"/>
              <a:t>Page </a:t>
            </a:r>
            <a:fld id="{733122C9-A0B9-462F-8757-0847AD287B63}" type="slidenum">
              <a:rPr lang="fr-FR" smtClean="0"/>
              <a:pPr/>
              <a:t>10</a:t>
            </a:fld>
            <a:endParaRPr lang="fr-FR" dirty="0"/>
          </a:p>
        </p:txBody>
      </p:sp>
      <p:pic>
        <p:nvPicPr>
          <p:cNvPr id="10" name="Picture 9">
            <a:extLst>
              <a:ext uri="{FF2B5EF4-FFF2-40B4-BE49-F238E27FC236}">
                <a16:creationId xmlns:a16="http://schemas.microsoft.com/office/drawing/2014/main" id="{B93E62F0-9678-464A-8F18-2332D625BAFB}"/>
              </a:ext>
            </a:extLst>
          </p:cNvPr>
          <p:cNvPicPr>
            <a:picLocks noChangeAspect="1"/>
          </p:cNvPicPr>
          <p:nvPr/>
        </p:nvPicPr>
        <p:blipFill rotWithShape="1">
          <a:blip r:embed="rId2"/>
          <a:srcRect t="10591" b="20974"/>
          <a:stretch/>
        </p:blipFill>
        <p:spPr>
          <a:xfrm>
            <a:off x="1615886" y="481263"/>
            <a:ext cx="2808311" cy="223272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A48D39A-6C4B-4ECC-9F59-FDF90E54C352}"/>
                  </a:ext>
                </a:extLst>
              </p:cNvPr>
              <p:cNvSpPr txBox="1"/>
              <p:nvPr/>
            </p:nvSpPr>
            <p:spPr>
              <a:xfrm>
                <a:off x="980614" y="2792514"/>
                <a:ext cx="3240350"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𝑎</m:t>
                          </m:r>
                        </m:sub>
                      </m:sSub>
                      <m:r>
                        <a:rPr lang="en-US" b="0" i="1" smtClean="0">
                          <a:latin typeface="Cambria Math" panose="02040503050406030204" pitchFamily="18" charset="0"/>
                        </a:rPr>
                        <m:t>=0.53</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=5.27</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GB" dirty="0"/>
              </a:p>
            </p:txBody>
          </p:sp>
        </mc:Choice>
        <mc:Fallback xmlns="">
          <p:sp>
            <p:nvSpPr>
              <p:cNvPr id="11" name="TextBox 10">
                <a:extLst>
                  <a:ext uri="{FF2B5EF4-FFF2-40B4-BE49-F238E27FC236}">
                    <a16:creationId xmlns:a16="http://schemas.microsoft.com/office/drawing/2014/main" id="{FA48D39A-6C4B-4ECC-9F59-FDF90E54C352}"/>
                  </a:ext>
                </a:extLst>
              </p:cNvPr>
              <p:cNvSpPr txBox="1">
                <a:spLocks noRot="1" noChangeAspect="1" noMove="1" noResize="1" noEditPoints="1" noAdjustHandles="1" noChangeArrowheads="1" noChangeShapeType="1" noTextEdit="1"/>
              </p:cNvSpPr>
              <p:nvPr/>
            </p:nvSpPr>
            <p:spPr>
              <a:xfrm>
                <a:off x="980614" y="2792514"/>
                <a:ext cx="3240350" cy="390748"/>
              </a:xfrm>
              <a:prstGeom prst="rect">
                <a:avLst/>
              </a:prstGeom>
              <a:blipFill>
                <a:blip r:embed="rId3"/>
                <a:stretch>
                  <a:fillRect b="-6250"/>
                </a:stretch>
              </a:blipFill>
            </p:spPr>
            <p:txBody>
              <a:bodyPr/>
              <a:lstStyle/>
              <a:p>
                <a:r>
                  <a:rPr lang="en-GB">
                    <a:noFill/>
                  </a:rPr>
                  <a:t> </a:t>
                </a:r>
              </a:p>
            </p:txBody>
          </p:sp>
        </mc:Fallback>
      </mc:AlternateContent>
      <p:pic>
        <p:nvPicPr>
          <p:cNvPr id="15" name="Picture 14">
            <a:extLst>
              <a:ext uri="{FF2B5EF4-FFF2-40B4-BE49-F238E27FC236}">
                <a16:creationId xmlns:a16="http://schemas.microsoft.com/office/drawing/2014/main" id="{5F73F5FC-B5F3-48C7-9C26-72323C98EDDB}"/>
              </a:ext>
            </a:extLst>
          </p:cNvPr>
          <p:cNvPicPr>
            <a:picLocks noChangeAspect="1"/>
          </p:cNvPicPr>
          <p:nvPr/>
        </p:nvPicPr>
        <p:blipFill rotWithShape="1">
          <a:blip r:embed="rId4"/>
          <a:srcRect t="9773" b="21641"/>
          <a:stretch/>
        </p:blipFill>
        <p:spPr>
          <a:xfrm>
            <a:off x="1328177" y="3685692"/>
            <a:ext cx="3134308" cy="2457312"/>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64D51F9-4AFD-42D6-B45F-E2A36A6C9B5C}"/>
                  </a:ext>
                </a:extLst>
              </p:cNvPr>
              <p:cNvSpPr txBox="1"/>
              <p:nvPr/>
            </p:nvSpPr>
            <p:spPr>
              <a:xfrm>
                <a:off x="1275156" y="6075473"/>
                <a:ext cx="3240350" cy="3575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𝑎</m:t>
                          </m:r>
                        </m:sub>
                      </m:sSub>
                      <m:r>
                        <a:rPr lang="en-US" sz="1600" b="0" i="1" smtClean="0">
                          <a:latin typeface="Cambria Math" panose="02040503050406030204" pitchFamily="18" charset="0"/>
                        </a:rPr>
                        <m:t>=0.07</m:t>
                      </m:r>
                      <m:r>
                        <a:rPr lang="en-US" sz="1600" b="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r>
                        <a:rPr lang="en-US" sz="1600" b="0" i="1" smtClean="0">
                          <a:latin typeface="Cambria Math" panose="02040503050406030204" pitchFamily="18" charset="0"/>
                          <a:ea typeface="Cambria Math" panose="02040503050406030204" pitchFamily="18" charset="0"/>
                        </a:rPr>
                        <m:t> ;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𝑅</m:t>
                          </m:r>
                        </m:e>
                        <m:sub>
                          <m:r>
                            <a:rPr lang="en-US" sz="1600" b="0" i="1" smtClean="0">
                              <a:latin typeface="Cambria Math" panose="02040503050406030204" pitchFamily="18" charset="0"/>
                              <a:ea typeface="Cambria Math" panose="02040503050406030204" pitchFamily="18" charset="0"/>
                            </a:rPr>
                            <m:t>𝑝</m:t>
                          </m:r>
                        </m:sub>
                      </m:sSub>
                      <m:r>
                        <a:rPr lang="en-US" sz="1600" b="0" i="1" smtClean="0">
                          <a:latin typeface="Cambria Math" panose="02040503050406030204" pitchFamily="18" charset="0"/>
                          <a:ea typeface="Cambria Math" panose="02040503050406030204" pitchFamily="18" charset="0"/>
                        </a:rPr>
                        <m:t>=398</m:t>
                      </m:r>
                      <m:r>
                        <a:rPr lang="en-US" sz="1600" b="0" i="1" smtClean="0">
                          <a:latin typeface="Cambria Math" panose="02040503050406030204" pitchFamily="18" charset="0"/>
                          <a:ea typeface="Cambria Math" panose="02040503050406030204" pitchFamily="18" charset="0"/>
                        </a:rPr>
                        <m:t>𝑛𝑚</m:t>
                      </m:r>
                    </m:oMath>
                  </m:oMathPara>
                </a14:m>
                <a:endParaRPr lang="en-GB" sz="1600" dirty="0"/>
              </a:p>
            </p:txBody>
          </p:sp>
        </mc:Choice>
        <mc:Fallback xmlns="">
          <p:sp>
            <p:nvSpPr>
              <p:cNvPr id="18" name="TextBox 17">
                <a:extLst>
                  <a:ext uri="{FF2B5EF4-FFF2-40B4-BE49-F238E27FC236}">
                    <a16:creationId xmlns:a16="http://schemas.microsoft.com/office/drawing/2014/main" id="{564D51F9-4AFD-42D6-B45F-E2A36A6C9B5C}"/>
                  </a:ext>
                </a:extLst>
              </p:cNvPr>
              <p:cNvSpPr txBox="1">
                <a:spLocks noRot="1" noChangeAspect="1" noMove="1" noResize="1" noEditPoints="1" noAdjustHandles="1" noChangeArrowheads="1" noChangeShapeType="1" noTextEdit="1"/>
              </p:cNvSpPr>
              <p:nvPr/>
            </p:nvSpPr>
            <p:spPr>
              <a:xfrm>
                <a:off x="1275156" y="6075473"/>
                <a:ext cx="3240350" cy="357534"/>
              </a:xfrm>
              <a:prstGeom prst="rect">
                <a:avLst/>
              </a:prstGeom>
              <a:blipFill>
                <a:blip r:embed="rId5"/>
                <a:stretch>
                  <a:fillRect b="-3448"/>
                </a:stretch>
              </a:blipFill>
            </p:spPr>
            <p:txBody>
              <a:bodyPr/>
              <a:lstStyle/>
              <a:p>
                <a:r>
                  <a:rPr lang="en-GB">
                    <a:noFill/>
                  </a:rPr>
                  <a:t> </a:t>
                </a:r>
              </a:p>
            </p:txBody>
          </p:sp>
        </mc:Fallback>
      </mc:AlternateContent>
      <p:sp>
        <p:nvSpPr>
          <p:cNvPr id="21" name="Rectangle 20">
            <a:extLst>
              <a:ext uri="{FF2B5EF4-FFF2-40B4-BE49-F238E27FC236}">
                <a16:creationId xmlns:a16="http://schemas.microsoft.com/office/drawing/2014/main" id="{5F8AD809-FC81-4AE0-B228-85C3950C3CD6}"/>
              </a:ext>
            </a:extLst>
          </p:cNvPr>
          <p:cNvSpPr/>
          <p:nvPr/>
        </p:nvSpPr>
        <p:spPr>
          <a:xfrm>
            <a:off x="2486402" y="1293159"/>
            <a:ext cx="533640" cy="390748"/>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5590B93A-B0ED-479D-8921-840D820D54FF}"/>
              </a:ext>
            </a:extLst>
          </p:cNvPr>
          <p:cNvCxnSpPr/>
          <p:nvPr/>
        </p:nvCxnSpPr>
        <p:spPr>
          <a:xfrm flipH="1">
            <a:off x="1328177" y="1683907"/>
            <a:ext cx="1158225" cy="20017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AD6C33-51F0-4F3D-B587-FED4252E23B3}"/>
              </a:ext>
            </a:extLst>
          </p:cNvPr>
          <p:cNvCxnSpPr>
            <a:cxnSpLocks/>
          </p:cNvCxnSpPr>
          <p:nvPr/>
        </p:nvCxnSpPr>
        <p:spPr>
          <a:xfrm>
            <a:off x="3020042" y="1683907"/>
            <a:ext cx="1418310" cy="20017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CE4AEC7-B8B1-499A-B81A-3606AFFF73A6}"/>
              </a:ext>
            </a:extLst>
          </p:cNvPr>
          <p:cNvSpPr txBox="1"/>
          <p:nvPr/>
        </p:nvSpPr>
        <p:spPr>
          <a:xfrm>
            <a:off x="5950407" y="2358148"/>
            <a:ext cx="3134308" cy="1200329"/>
          </a:xfrm>
          <a:prstGeom prst="rect">
            <a:avLst/>
          </a:prstGeom>
          <a:noFill/>
        </p:spPr>
        <p:txBody>
          <a:bodyPr wrap="square" rtlCol="0">
            <a:spAutoFit/>
          </a:bodyPr>
          <a:lstStyle/>
          <a:p>
            <a:r>
              <a:rPr lang="en-US" dirty="0"/>
              <a:t>Non-flat surface with very tiny circular figures in the nanometer range on the top surface of the sample. </a:t>
            </a:r>
            <a:endParaRPr lang="en-GB" dirty="0"/>
          </a:p>
        </p:txBody>
      </p:sp>
      <p:sp>
        <p:nvSpPr>
          <p:cNvPr id="29" name="Rectangle 28">
            <a:extLst>
              <a:ext uri="{FF2B5EF4-FFF2-40B4-BE49-F238E27FC236}">
                <a16:creationId xmlns:a16="http://schemas.microsoft.com/office/drawing/2014/main" id="{6709CA67-5833-4BE8-9CA3-C5A2CE31BFD4}"/>
              </a:ext>
            </a:extLst>
          </p:cNvPr>
          <p:cNvSpPr/>
          <p:nvPr/>
        </p:nvSpPr>
        <p:spPr>
          <a:xfrm>
            <a:off x="5807968" y="2230935"/>
            <a:ext cx="3110175" cy="145475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Tree>
    <p:extLst>
      <p:ext uri="{BB962C8B-B14F-4D97-AF65-F5344CB8AC3E}">
        <p14:creationId xmlns:p14="http://schemas.microsoft.com/office/powerpoint/2010/main" val="2269397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F98B-7B0C-4BBB-AD8A-FD0CDCE758B0}"/>
              </a:ext>
            </a:extLst>
          </p:cNvPr>
          <p:cNvSpPr>
            <a:spLocks noGrp="1"/>
          </p:cNvSpPr>
          <p:nvPr>
            <p:ph type="title"/>
          </p:nvPr>
        </p:nvSpPr>
        <p:spPr/>
        <p:txBody>
          <a:bodyPr/>
          <a:lstStyle/>
          <a:p>
            <a:r>
              <a:rPr lang="en-US" sz="2800" dirty="0"/>
              <a:t>Hillocks</a:t>
            </a:r>
            <a:r>
              <a:rPr lang="en-US" dirty="0"/>
              <a:t> </a:t>
            </a:r>
            <a:endParaRPr lang="en-GB" dirty="0"/>
          </a:p>
        </p:txBody>
      </p:sp>
      <p:sp>
        <p:nvSpPr>
          <p:cNvPr id="3" name="Footer Placeholder 2">
            <a:extLst>
              <a:ext uri="{FF2B5EF4-FFF2-40B4-BE49-F238E27FC236}">
                <a16:creationId xmlns:a16="http://schemas.microsoft.com/office/drawing/2014/main" id="{9C846630-4CC2-4D40-8E9E-77A28A0ED06A}"/>
              </a:ext>
            </a:extLst>
          </p:cNvPr>
          <p:cNvSpPr>
            <a:spLocks noGrp="1"/>
          </p:cNvSpPr>
          <p:nvPr>
            <p:ph type="ftr" sz="quarter" idx="10"/>
          </p:nvPr>
        </p:nvSpPr>
        <p:spPr>
          <a:xfrm>
            <a:off x="966630" y="6601242"/>
            <a:ext cx="8160000" cy="212489"/>
          </a:xfrm>
        </p:spPr>
        <p:txBody>
          <a:bodyPr/>
          <a:lstStyle/>
          <a:p>
            <a:r>
              <a:rPr lang="en-US"/>
              <a:t>New design for Boron-doped diamond undulaor</a:t>
            </a:r>
            <a:endParaRPr lang="fr-FR" dirty="0"/>
          </a:p>
        </p:txBody>
      </p:sp>
      <p:sp>
        <p:nvSpPr>
          <p:cNvPr id="4" name="Slide Number Placeholder 3">
            <a:extLst>
              <a:ext uri="{FF2B5EF4-FFF2-40B4-BE49-F238E27FC236}">
                <a16:creationId xmlns:a16="http://schemas.microsoft.com/office/drawing/2014/main" id="{21A5B4B3-2857-41EB-B49F-9235493FD085}"/>
              </a:ext>
            </a:extLst>
          </p:cNvPr>
          <p:cNvSpPr>
            <a:spLocks noGrp="1"/>
          </p:cNvSpPr>
          <p:nvPr>
            <p:ph type="sldNum" sz="quarter" idx="11"/>
          </p:nvPr>
        </p:nvSpPr>
        <p:spPr/>
        <p:txBody>
          <a:bodyPr/>
          <a:lstStyle/>
          <a:p>
            <a:r>
              <a:rPr lang="fr-FR" dirty="0"/>
              <a:t>Page </a:t>
            </a:r>
            <a:fld id="{733122C9-A0B9-462F-8757-0847AD287B63}" type="slidenum">
              <a:rPr lang="fr-FR" smtClean="0"/>
              <a:pPr/>
              <a:t>11</a:t>
            </a:fld>
            <a:endParaRPr lang="fr-FR" dirty="0"/>
          </a:p>
        </p:txBody>
      </p:sp>
      <p:pic>
        <p:nvPicPr>
          <p:cNvPr id="8" name="Picture 7">
            <a:extLst>
              <a:ext uri="{FF2B5EF4-FFF2-40B4-BE49-F238E27FC236}">
                <a16:creationId xmlns:a16="http://schemas.microsoft.com/office/drawing/2014/main" id="{6BB7CAC7-98B9-46EC-874F-9BD778D6F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51" y="732723"/>
            <a:ext cx="7008777" cy="3351474"/>
          </a:xfrm>
          <a:prstGeom prst="rect">
            <a:avLst/>
          </a:prstGeom>
        </p:spPr>
      </p:pic>
      <p:pic>
        <p:nvPicPr>
          <p:cNvPr id="9" name="Picture 8">
            <a:extLst>
              <a:ext uri="{FF2B5EF4-FFF2-40B4-BE49-F238E27FC236}">
                <a16:creationId xmlns:a16="http://schemas.microsoft.com/office/drawing/2014/main" id="{D0EBCD21-5438-46DD-BE6D-032B74DBBB77}"/>
              </a:ext>
            </a:extLst>
          </p:cNvPr>
          <p:cNvPicPr>
            <a:picLocks noChangeAspect="1"/>
          </p:cNvPicPr>
          <p:nvPr/>
        </p:nvPicPr>
        <p:blipFill>
          <a:blip r:embed="rId3"/>
          <a:stretch>
            <a:fillRect/>
          </a:stretch>
        </p:blipFill>
        <p:spPr>
          <a:xfrm>
            <a:off x="7608168" y="713324"/>
            <a:ext cx="2626292" cy="5281579"/>
          </a:xfrm>
          <a:prstGeom prst="rect">
            <a:avLst/>
          </a:prstGeom>
        </p:spPr>
      </p:pic>
      <p:sp>
        <p:nvSpPr>
          <p:cNvPr id="10" name="TextBox 9">
            <a:extLst>
              <a:ext uri="{FF2B5EF4-FFF2-40B4-BE49-F238E27FC236}">
                <a16:creationId xmlns:a16="http://schemas.microsoft.com/office/drawing/2014/main" id="{4D0C18AE-58E8-4ABF-97A8-8D79F199AE5C}"/>
              </a:ext>
            </a:extLst>
          </p:cNvPr>
          <p:cNvSpPr txBox="1"/>
          <p:nvPr/>
        </p:nvSpPr>
        <p:spPr>
          <a:xfrm>
            <a:off x="7032104" y="6004098"/>
            <a:ext cx="4392488" cy="369332"/>
          </a:xfrm>
          <a:prstGeom prst="rect">
            <a:avLst/>
          </a:prstGeom>
          <a:noFill/>
        </p:spPr>
        <p:txBody>
          <a:bodyPr wrap="square" rtlCol="0">
            <a:spAutoFit/>
          </a:bodyPr>
          <a:lstStyle/>
          <a:p>
            <a:r>
              <a:rPr lang="en-GB" sz="900" i="1" u="sng" dirty="0">
                <a:solidFill>
                  <a:srgbClr val="00B0F0"/>
                </a:solidFill>
              </a:rPr>
              <a:t>Heavily boron-doped diamond grown on scalable heteroepitaxial quasi-substrates: A promising single crystal material for electrochemical sensing applications. </a:t>
            </a:r>
          </a:p>
        </p:txBody>
      </p:sp>
      <p:sp>
        <p:nvSpPr>
          <p:cNvPr id="11" name="Rectangle 10">
            <a:extLst>
              <a:ext uri="{FF2B5EF4-FFF2-40B4-BE49-F238E27FC236}">
                <a16:creationId xmlns:a16="http://schemas.microsoft.com/office/drawing/2014/main" id="{69511C0C-F2D1-4831-97CD-A43FA3CECDF0}"/>
              </a:ext>
            </a:extLst>
          </p:cNvPr>
          <p:cNvSpPr/>
          <p:nvPr/>
        </p:nvSpPr>
        <p:spPr>
          <a:xfrm>
            <a:off x="347700" y="4291458"/>
            <a:ext cx="6504384" cy="1754326"/>
          </a:xfrm>
          <a:prstGeom prst="rect">
            <a:avLst/>
          </a:prstGeom>
        </p:spPr>
        <p:txBody>
          <a:bodyPr wrap="square">
            <a:spAutoFit/>
          </a:bodyPr>
          <a:lstStyle/>
          <a:p>
            <a:pPr marL="285750" indent="-285750">
              <a:buFont typeface="Arial" panose="020B0604020202020204" pitchFamily="34" charset="0"/>
              <a:buChar char="•"/>
            </a:pPr>
            <a:r>
              <a:rPr lang="en-US" dirty="0"/>
              <a:t>The introduction of Boron atoms disrupts the crystal lattice, creating localized stress points. </a:t>
            </a:r>
          </a:p>
          <a:p>
            <a:endParaRPr lang="en-US" dirty="0"/>
          </a:p>
          <a:p>
            <a:pPr marL="285750" indent="-285750">
              <a:buFont typeface="Arial" panose="020B0604020202020204" pitchFamily="34" charset="0"/>
              <a:buChar char="•"/>
            </a:pPr>
            <a:r>
              <a:rPr lang="en-US" dirty="0"/>
              <a:t>The stress points lead to the migration of atoms and the accumulation of material at certain locations on the diamond surface, resulting in the formation of hillocks. </a:t>
            </a:r>
            <a:endParaRPr lang="en-GB" dirty="0"/>
          </a:p>
        </p:txBody>
      </p:sp>
      <p:sp>
        <p:nvSpPr>
          <p:cNvPr id="12" name="Rectangle 11">
            <a:extLst>
              <a:ext uri="{FF2B5EF4-FFF2-40B4-BE49-F238E27FC236}">
                <a16:creationId xmlns:a16="http://schemas.microsoft.com/office/drawing/2014/main" id="{84B2D324-1099-4340-8327-3A9B0BC7CB7D}"/>
              </a:ext>
            </a:extLst>
          </p:cNvPr>
          <p:cNvSpPr/>
          <p:nvPr/>
        </p:nvSpPr>
        <p:spPr>
          <a:xfrm>
            <a:off x="347700" y="4263101"/>
            <a:ext cx="6504384" cy="183833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Tree>
    <p:extLst>
      <p:ext uri="{BB962C8B-B14F-4D97-AF65-F5344CB8AC3E}">
        <p14:creationId xmlns:p14="http://schemas.microsoft.com/office/powerpoint/2010/main" val="20631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5CB9-9A49-4355-BAF3-3C56D0AB6081}"/>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C358D29F-86FA-46DC-8D49-F2A5233BBC40}"/>
              </a:ext>
            </a:extLst>
          </p:cNvPr>
          <p:cNvSpPr>
            <a:spLocks noGrp="1"/>
          </p:cNvSpPr>
          <p:nvPr>
            <p:ph type="ftr" sz="quarter" idx="10"/>
          </p:nvPr>
        </p:nvSpPr>
        <p:spPr/>
        <p:txBody>
          <a:bodyPr/>
          <a:lstStyle/>
          <a:p>
            <a:r>
              <a:rPr lang="en-US"/>
              <a:t>New design for Boron-doped diamond undulaor</a:t>
            </a:r>
            <a:endParaRPr lang="fr-FR"/>
          </a:p>
        </p:txBody>
      </p:sp>
      <p:sp>
        <p:nvSpPr>
          <p:cNvPr id="4" name="Slide Number Placeholder 3">
            <a:extLst>
              <a:ext uri="{FF2B5EF4-FFF2-40B4-BE49-F238E27FC236}">
                <a16:creationId xmlns:a16="http://schemas.microsoft.com/office/drawing/2014/main" id="{27E36F05-9F55-4AF5-8248-7934D6E1B650}"/>
              </a:ext>
            </a:extLst>
          </p:cNvPr>
          <p:cNvSpPr>
            <a:spLocks noGrp="1"/>
          </p:cNvSpPr>
          <p:nvPr>
            <p:ph type="sldNum" sz="quarter" idx="11"/>
          </p:nvPr>
        </p:nvSpPr>
        <p:spPr/>
        <p:txBody>
          <a:bodyPr/>
          <a:lstStyle/>
          <a:p>
            <a:r>
              <a:rPr lang="fr-FR"/>
              <a:t>Page </a:t>
            </a:r>
            <a:fld id="{733122C9-A0B9-462F-8757-0847AD287B63}" type="slidenum">
              <a:rPr lang="fr-FR" smtClean="0"/>
              <a:pPr/>
              <a:t>12</a:t>
            </a:fld>
            <a:endParaRPr lang="fr-FR"/>
          </a:p>
        </p:txBody>
      </p:sp>
      <p:sp>
        <p:nvSpPr>
          <p:cNvPr id="5" name="Rectangle 4">
            <a:extLst>
              <a:ext uri="{FF2B5EF4-FFF2-40B4-BE49-F238E27FC236}">
                <a16:creationId xmlns:a16="http://schemas.microsoft.com/office/drawing/2014/main" id="{7AE5C7CD-71E3-4D71-A768-8C834C857E6C}"/>
              </a:ext>
            </a:extLst>
          </p:cNvPr>
          <p:cNvSpPr/>
          <p:nvPr/>
        </p:nvSpPr>
        <p:spPr>
          <a:xfrm>
            <a:off x="2927648" y="2420888"/>
            <a:ext cx="5570756" cy="646331"/>
          </a:xfrm>
          <a:prstGeom prst="rect">
            <a:avLst/>
          </a:prstGeom>
        </p:spPr>
        <p:txBody>
          <a:bodyPr wrap="none">
            <a:spAutoFit/>
          </a:bodyPr>
          <a:lstStyle/>
          <a:p>
            <a:r>
              <a:rPr lang="en-US" b="1" dirty="0"/>
              <a:t>Synchrotron characterization:</a:t>
            </a:r>
          </a:p>
          <a:p>
            <a:r>
              <a:rPr lang="en-US" dirty="0"/>
              <a:t>Rocking Curve Imaging techniques at BM05 - ESRF </a:t>
            </a:r>
          </a:p>
        </p:txBody>
      </p:sp>
    </p:spTree>
    <p:extLst>
      <p:ext uri="{BB962C8B-B14F-4D97-AF65-F5344CB8AC3E}">
        <p14:creationId xmlns:p14="http://schemas.microsoft.com/office/powerpoint/2010/main" val="1620589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4ABA961-AB49-4593-AAF7-B4D6D2EB4004}"/>
              </a:ext>
            </a:extLst>
          </p:cNvPr>
          <p:cNvSpPr/>
          <p:nvPr/>
        </p:nvSpPr>
        <p:spPr>
          <a:xfrm>
            <a:off x="7251098" y="1637483"/>
            <a:ext cx="2392845" cy="86763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9" name="Rectangle 38">
            <a:extLst>
              <a:ext uri="{FF2B5EF4-FFF2-40B4-BE49-F238E27FC236}">
                <a16:creationId xmlns:a16="http://schemas.microsoft.com/office/drawing/2014/main" id="{A27B8A6F-0497-4E14-802A-9C171A3BAFE2}"/>
              </a:ext>
            </a:extLst>
          </p:cNvPr>
          <p:cNvSpPr/>
          <p:nvPr/>
        </p:nvSpPr>
        <p:spPr>
          <a:xfrm>
            <a:off x="7251098" y="1512912"/>
            <a:ext cx="2392845" cy="12522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40" name="Rectangle 39">
            <a:extLst>
              <a:ext uri="{FF2B5EF4-FFF2-40B4-BE49-F238E27FC236}">
                <a16:creationId xmlns:a16="http://schemas.microsoft.com/office/drawing/2014/main" id="{5AAEA869-84B3-4823-A42A-CBE8A2029C39}"/>
              </a:ext>
            </a:extLst>
          </p:cNvPr>
          <p:cNvSpPr/>
          <p:nvPr/>
        </p:nvSpPr>
        <p:spPr>
          <a:xfrm>
            <a:off x="7251098" y="1387355"/>
            <a:ext cx="2392845" cy="12522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dirty="0"/>
          </a:p>
        </p:txBody>
      </p:sp>
      <p:sp>
        <p:nvSpPr>
          <p:cNvPr id="41" name="Rectangle 40">
            <a:extLst>
              <a:ext uri="{FF2B5EF4-FFF2-40B4-BE49-F238E27FC236}">
                <a16:creationId xmlns:a16="http://schemas.microsoft.com/office/drawing/2014/main" id="{C61D3B30-C32C-4447-A859-D0B614693CBD}"/>
              </a:ext>
            </a:extLst>
          </p:cNvPr>
          <p:cNvSpPr/>
          <p:nvPr/>
        </p:nvSpPr>
        <p:spPr>
          <a:xfrm>
            <a:off x="7251098" y="1136898"/>
            <a:ext cx="2392845" cy="12522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42" name="Rectangle 41">
            <a:extLst>
              <a:ext uri="{FF2B5EF4-FFF2-40B4-BE49-F238E27FC236}">
                <a16:creationId xmlns:a16="http://schemas.microsoft.com/office/drawing/2014/main" id="{049AE286-B540-435C-AB1C-7532E76DD395}"/>
              </a:ext>
            </a:extLst>
          </p:cNvPr>
          <p:cNvSpPr/>
          <p:nvPr/>
        </p:nvSpPr>
        <p:spPr>
          <a:xfrm>
            <a:off x="7251098" y="1261798"/>
            <a:ext cx="2392845" cy="12522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43" name="TextBox 42">
            <a:extLst>
              <a:ext uri="{FF2B5EF4-FFF2-40B4-BE49-F238E27FC236}">
                <a16:creationId xmlns:a16="http://schemas.microsoft.com/office/drawing/2014/main" id="{8E8E12C0-4955-4075-A45B-58EBE9F46D1D}"/>
              </a:ext>
            </a:extLst>
          </p:cNvPr>
          <p:cNvSpPr txBox="1"/>
          <p:nvPr/>
        </p:nvSpPr>
        <p:spPr>
          <a:xfrm>
            <a:off x="7257570" y="2197967"/>
            <a:ext cx="1684678" cy="246221"/>
          </a:xfrm>
          <a:prstGeom prst="rect">
            <a:avLst/>
          </a:prstGeom>
          <a:noFill/>
        </p:spPr>
        <p:txBody>
          <a:bodyPr wrap="square" rtlCol="0">
            <a:spAutoFit/>
          </a:bodyPr>
          <a:lstStyle/>
          <a:p>
            <a:r>
              <a:rPr lang="en-US" sz="1000" b="1" i="1" u="sng" dirty="0"/>
              <a:t>Diamond</a:t>
            </a:r>
            <a:endParaRPr lang="en-GB" sz="1000" b="1" i="1" u="sng" dirty="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14580DA-74FA-4AD0-848F-D5D191B03228}"/>
                  </a:ext>
                </a:extLst>
              </p:cNvPr>
              <p:cNvSpPr txBox="1"/>
              <p:nvPr/>
            </p:nvSpPr>
            <p:spPr>
              <a:xfrm>
                <a:off x="8625194" y="1463083"/>
                <a:ext cx="1262271" cy="21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800" b="1" i="1" u="sng">
                              <a:solidFill>
                                <a:srgbClr val="0070C0"/>
                              </a:solidFill>
                              <a:latin typeface="Cambria Math" panose="02040503050406030204" pitchFamily="18" charset="0"/>
                            </a:rPr>
                          </m:ctrlPr>
                        </m:sSupPr>
                        <m:e>
                          <m:r>
                            <a:rPr lang="en-US" sz="800" b="1" i="1" u="sng">
                              <a:solidFill>
                                <a:srgbClr val="0070C0"/>
                              </a:solidFill>
                              <a:latin typeface="Cambria Math" panose="02040503050406030204" pitchFamily="18" charset="0"/>
                            </a:rPr>
                            <m:t>𝑩</m:t>
                          </m:r>
                        </m:e>
                        <m:sup>
                          <m:r>
                            <a:rPr lang="en-US" sz="800" b="1" i="1" u="sng">
                              <a:solidFill>
                                <a:srgbClr val="0070C0"/>
                              </a:solidFill>
                              <a:latin typeface="Cambria Math" panose="02040503050406030204" pitchFamily="18" charset="0"/>
                            </a:rPr>
                            <m:t>+</m:t>
                          </m:r>
                        </m:sup>
                      </m:sSup>
                    </m:oMath>
                  </m:oMathPara>
                </a14:m>
                <a:endParaRPr lang="en-GB" sz="800" b="1" u="sng" dirty="0"/>
              </a:p>
            </p:txBody>
          </p:sp>
        </mc:Choice>
        <mc:Fallback xmlns="">
          <p:sp>
            <p:nvSpPr>
              <p:cNvPr id="44" name="TextBox 43">
                <a:extLst>
                  <a:ext uri="{FF2B5EF4-FFF2-40B4-BE49-F238E27FC236}">
                    <a16:creationId xmlns:a16="http://schemas.microsoft.com/office/drawing/2014/main" id="{B14580DA-74FA-4AD0-848F-D5D191B03228}"/>
                  </a:ext>
                </a:extLst>
              </p:cNvPr>
              <p:cNvSpPr txBox="1">
                <a:spLocks noRot="1" noChangeAspect="1" noMove="1" noResize="1" noEditPoints="1" noAdjustHandles="1" noChangeArrowheads="1" noChangeShapeType="1" noTextEdit="1"/>
              </p:cNvSpPr>
              <p:nvPr/>
            </p:nvSpPr>
            <p:spPr>
              <a:xfrm>
                <a:off x="8625194" y="1463083"/>
                <a:ext cx="1262271" cy="21544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1AFADB2-D025-4B9D-B0C2-0BD480480D9A}"/>
                  </a:ext>
                </a:extLst>
              </p:cNvPr>
              <p:cNvSpPr txBox="1"/>
              <p:nvPr/>
            </p:nvSpPr>
            <p:spPr>
              <a:xfrm>
                <a:off x="8625195" y="1342574"/>
                <a:ext cx="1262271" cy="21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800" b="1" i="1" u="sng">
                              <a:solidFill>
                                <a:srgbClr val="0070C0"/>
                              </a:solidFill>
                              <a:latin typeface="Cambria Math" panose="02040503050406030204" pitchFamily="18" charset="0"/>
                            </a:rPr>
                          </m:ctrlPr>
                        </m:sSupPr>
                        <m:e>
                          <m:r>
                            <a:rPr lang="en-US" sz="800" b="1" i="1" u="sng">
                              <a:solidFill>
                                <a:srgbClr val="0070C0"/>
                              </a:solidFill>
                              <a:latin typeface="Cambria Math" panose="02040503050406030204" pitchFamily="18" charset="0"/>
                            </a:rPr>
                            <m:t>𝑩</m:t>
                          </m:r>
                        </m:e>
                        <m:sup>
                          <m:r>
                            <a:rPr lang="en-US" sz="800" b="1" i="1" u="sng">
                              <a:solidFill>
                                <a:srgbClr val="0070C0"/>
                              </a:solidFill>
                              <a:latin typeface="Cambria Math" panose="02040503050406030204" pitchFamily="18" charset="0"/>
                            </a:rPr>
                            <m:t>+</m:t>
                          </m:r>
                        </m:sup>
                      </m:sSup>
                    </m:oMath>
                  </m:oMathPara>
                </a14:m>
                <a:endParaRPr lang="en-GB" sz="800" b="1" u="sng" dirty="0"/>
              </a:p>
            </p:txBody>
          </p:sp>
        </mc:Choice>
        <mc:Fallback xmlns="">
          <p:sp>
            <p:nvSpPr>
              <p:cNvPr id="45" name="TextBox 44">
                <a:extLst>
                  <a:ext uri="{FF2B5EF4-FFF2-40B4-BE49-F238E27FC236}">
                    <a16:creationId xmlns:a16="http://schemas.microsoft.com/office/drawing/2014/main" id="{31AFADB2-D025-4B9D-B0C2-0BD480480D9A}"/>
                  </a:ext>
                </a:extLst>
              </p:cNvPr>
              <p:cNvSpPr txBox="1">
                <a:spLocks noRot="1" noChangeAspect="1" noMove="1" noResize="1" noEditPoints="1" noAdjustHandles="1" noChangeArrowheads="1" noChangeShapeType="1" noTextEdit="1"/>
              </p:cNvSpPr>
              <p:nvPr/>
            </p:nvSpPr>
            <p:spPr>
              <a:xfrm>
                <a:off x="8625195" y="1342574"/>
                <a:ext cx="1262271" cy="21544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18C86949-FBE3-4553-9D99-CB3FC503FADF}"/>
                  </a:ext>
                </a:extLst>
              </p:cNvPr>
              <p:cNvSpPr/>
              <p:nvPr/>
            </p:nvSpPr>
            <p:spPr>
              <a:xfrm>
                <a:off x="9086539" y="1211969"/>
                <a:ext cx="345992"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800" b="1" i="1" u="sng">
                              <a:solidFill>
                                <a:srgbClr val="0070C0"/>
                              </a:solidFill>
                              <a:latin typeface="Cambria Math" panose="02040503050406030204" pitchFamily="18" charset="0"/>
                            </a:rPr>
                          </m:ctrlPr>
                        </m:sSupPr>
                        <m:e>
                          <m:r>
                            <a:rPr lang="en-US" sz="800" b="1" i="1" u="sng">
                              <a:solidFill>
                                <a:srgbClr val="0070C0"/>
                              </a:solidFill>
                              <a:latin typeface="Cambria Math" panose="02040503050406030204" pitchFamily="18" charset="0"/>
                            </a:rPr>
                            <m:t>𝑩</m:t>
                          </m:r>
                        </m:e>
                        <m:sup>
                          <m:r>
                            <a:rPr lang="en-US" sz="800" b="1" i="1" u="sng">
                              <a:solidFill>
                                <a:srgbClr val="0070C0"/>
                              </a:solidFill>
                              <a:latin typeface="Cambria Math" panose="02040503050406030204" pitchFamily="18" charset="0"/>
                            </a:rPr>
                            <m:t>+</m:t>
                          </m:r>
                        </m:sup>
                      </m:sSup>
                    </m:oMath>
                  </m:oMathPara>
                </a14:m>
                <a:endParaRPr lang="en-GB" sz="800" dirty="0"/>
              </a:p>
            </p:txBody>
          </p:sp>
        </mc:Choice>
        <mc:Fallback xmlns="">
          <p:sp>
            <p:nvSpPr>
              <p:cNvPr id="46" name="Rectangle 45">
                <a:extLst>
                  <a:ext uri="{FF2B5EF4-FFF2-40B4-BE49-F238E27FC236}">
                    <a16:creationId xmlns:a16="http://schemas.microsoft.com/office/drawing/2014/main" id="{18C86949-FBE3-4553-9D99-CB3FC503FADF}"/>
                  </a:ext>
                </a:extLst>
              </p:cNvPr>
              <p:cNvSpPr>
                <a:spLocks noRot="1" noChangeAspect="1" noMove="1" noResize="1" noEditPoints="1" noAdjustHandles="1" noChangeArrowheads="1" noChangeShapeType="1" noTextEdit="1"/>
              </p:cNvSpPr>
              <p:nvPr/>
            </p:nvSpPr>
            <p:spPr>
              <a:xfrm>
                <a:off x="9086539" y="1211969"/>
                <a:ext cx="345992" cy="21544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8799D177-556F-4B3C-9737-A948E4F09A86}"/>
                  </a:ext>
                </a:extLst>
              </p:cNvPr>
              <p:cNvSpPr/>
              <p:nvPr/>
            </p:nvSpPr>
            <p:spPr>
              <a:xfrm>
                <a:off x="9086539" y="1091460"/>
                <a:ext cx="345992"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800" b="1" i="1" u="sng">
                              <a:solidFill>
                                <a:srgbClr val="0070C0"/>
                              </a:solidFill>
                              <a:latin typeface="Cambria Math" panose="02040503050406030204" pitchFamily="18" charset="0"/>
                            </a:rPr>
                          </m:ctrlPr>
                        </m:sSupPr>
                        <m:e>
                          <m:r>
                            <a:rPr lang="en-US" sz="800" b="1" i="1" u="sng">
                              <a:solidFill>
                                <a:srgbClr val="0070C0"/>
                              </a:solidFill>
                              <a:latin typeface="Cambria Math" panose="02040503050406030204" pitchFamily="18" charset="0"/>
                            </a:rPr>
                            <m:t>𝑩</m:t>
                          </m:r>
                        </m:e>
                        <m:sup>
                          <m:r>
                            <a:rPr lang="en-US" sz="800" b="1" i="1" u="sng">
                              <a:solidFill>
                                <a:srgbClr val="0070C0"/>
                              </a:solidFill>
                              <a:latin typeface="Cambria Math" panose="02040503050406030204" pitchFamily="18" charset="0"/>
                            </a:rPr>
                            <m:t>+</m:t>
                          </m:r>
                        </m:sup>
                      </m:sSup>
                    </m:oMath>
                  </m:oMathPara>
                </a14:m>
                <a:endParaRPr lang="en-GB" sz="800" dirty="0"/>
              </a:p>
            </p:txBody>
          </p:sp>
        </mc:Choice>
        <mc:Fallback xmlns="">
          <p:sp>
            <p:nvSpPr>
              <p:cNvPr id="47" name="Rectangle 46">
                <a:extLst>
                  <a:ext uri="{FF2B5EF4-FFF2-40B4-BE49-F238E27FC236}">
                    <a16:creationId xmlns:a16="http://schemas.microsoft.com/office/drawing/2014/main" id="{8799D177-556F-4B3C-9737-A948E4F09A86}"/>
                  </a:ext>
                </a:extLst>
              </p:cNvPr>
              <p:cNvSpPr>
                <a:spLocks noRot="1" noChangeAspect="1" noMove="1" noResize="1" noEditPoints="1" noAdjustHandles="1" noChangeArrowheads="1" noChangeShapeType="1" noTextEdit="1"/>
              </p:cNvSpPr>
              <p:nvPr/>
            </p:nvSpPr>
            <p:spPr>
              <a:xfrm>
                <a:off x="9086539" y="1091460"/>
                <a:ext cx="345992" cy="215444"/>
              </a:xfrm>
              <a:prstGeom prst="rect">
                <a:avLst/>
              </a:prstGeom>
              <a:blipFill>
                <a:blip r:embed="rId5"/>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8A58FE27-4372-47C1-99C4-6BB760E6308E}"/>
              </a:ext>
            </a:extLst>
          </p:cNvPr>
          <p:cNvCxnSpPr>
            <a:cxnSpLocks/>
          </p:cNvCxnSpPr>
          <p:nvPr/>
        </p:nvCxnSpPr>
        <p:spPr>
          <a:xfrm>
            <a:off x="7195904" y="1228460"/>
            <a:ext cx="0" cy="2282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F9395F8-1C7E-43D8-9BBA-6CB4436DC59A}"/>
                  </a:ext>
                </a:extLst>
              </p:cNvPr>
              <p:cNvSpPr txBox="1"/>
              <p:nvPr/>
            </p:nvSpPr>
            <p:spPr>
              <a:xfrm>
                <a:off x="7209820" y="1165071"/>
                <a:ext cx="2468217" cy="2916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𝑡</m:t>
                          </m:r>
                        </m:e>
                        <m:sub>
                          <m:r>
                            <a:rPr lang="en-US" sz="1200" i="1">
                              <a:solidFill>
                                <a:srgbClr val="0070C0"/>
                              </a:solidFill>
                              <a:latin typeface="Cambria Math" panose="02040503050406030204" pitchFamily="18" charset="0"/>
                            </a:rPr>
                            <m:t>𝑙𝑎𝑦𝑒𝑟</m:t>
                          </m:r>
                          <m:r>
                            <a:rPr lang="en-US" sz="1200" i="1">
                              <a:solidFill>
                                <a:srgbClr val="0070C0"/>
                              </a:solidFill>
                              <a:latin typeface="Cambria Math" panose="02040503050406030204" pitchFamily="18" charset="0"/>
                            </a:rPr>
                            <m:t>=14.14</m:t>
                          </m:r>
                          <m:r>
                            <a:rPr lang="en-US" sz="1200" i="1">
                              <a:solidFill>
                                <a:srgbClr val="0070C0"/>
                              </a:solidFill>
                              <a:latin typeface="Cambria Math" panose="02040503050406030204" pitchFamily="18" charset="0"/>
                              <a:ea typeface="Cambria Math" panose="02040503050406030204" pitchFamily="18" charset="0"/>
                            </a:rPr>
                            <m:t>𝜇</m:t>
                          </m:r>
                          <m:r>
                            <a:rPr lang="en-US" sz="1200" i="1">
                              <a:solidFill>
                                <a:srgbClr val="0070C0"/>
                              </a:solidFill>
                              <a:latin typeface="Cambria Math" panose="02040503050406030204" pitchFamily="18" charset="0"/>
                              <a:ea typeface="Cambria Math" panose="02040503050406030204" pitchFamily="18" charset="0"/>
                            </a:rPr>
                            <m:t>𝑚</m:t>
                          </m:r>
                        </m:sub>
                      </m:sSub>
                    </m:oMath>
                  </m:oMathPara>
                </a14:m>
                <a:endParaRPr lang="en-GB" sz="1200" dirty="0">
                  <a:solidFill>
                    <a:srgbClr val="0070C0"/>
                  </a:solidFill>
                </a:endParaRPr>
              </a:p>
            </p:txBody>
          </p:sp>
        </mc:Choice>
        <mc:Fallback xmlns="">
          <p:sp>
            <p:nvSpPr>
              <p:cNvPr id="49" name="TextBox 48">
                <a:extLst>
                  <a:ext uri="{FF2B5EF4-FFF2-40B4-BE49-F238E27FC236}">
                    <a16:creationId xmlns:a16="http://schemas.microsoft.com/office/drawing/2014/main" id="{6F9395F8-1C7E-43D8-9BBA-6CB4436DC59A}"/>
                  </a:ext>
                </a:extLst>
              </p:cNvPr>
              <p:cNvSpPr txBox="1">
                <a:spLocks noRot="1" noChangeAspect="1" noMove="1" noResize="1" noEditPoints="1" noAdjustHandles="1" noChangeArrowheads="1" noChangeShapeType="1" noTextEdit="1"/>
              </p:cNvSpPr>
              <p:nvPr/>
            </p:nvSpPr>
            <p:spPr>
              <a:xfrm>
                <a:off x="7209820" y="1165071"/>
                <a:ext cx="2468217" cy="291618"/>
              </a:xfrm>
              <a:prstGeom prst="rect">
                <a:avLst/>
              </a:prstGeom>
              <a:blipFill>
                <a:blip r:embed="rId6"/>
                <a:stretch>
                  <a:fillRect b="-2083"/>
                </a:stretch>
              </a:blipFill>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A17D7521-6C49-410F-B895-EB917BF911CA}"/>
              </a:ext>
            </a:extLst>
          </p:cNvPr>
          <p:cNvCxnSpPr>
            <a:cxnSpLocks/>
          </p:cNvCxnSpPr>
          <p:nvPr/>
        </p:nvCxnSpPr>
        <p:spPr>
          <a:xfrm flipV="1">
            <a:off x="7350575" y="2710731"/>
            <a:ext cx="3197" cy="1761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57E3805-9AAF-4AC2-B8BD-87DC9363AE8A}"/>
              </a:ext>
            </a:extLst>
          </p:cNvPr>
          <p:cNvCxnSpPr>
            <a:cxnSpLocks/>
          </p:cNvCxnSpPr>
          <p:nvPr/>
        </p:nvCxnSpPr>
        <p:spPr>
          <a:xfrm flipV="1">
            <a:off x="7099662" y="4214596"/>
            <a:ext cx="2913638" cy="11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F7C26BA-104E-4D63-BA29-7A39A0B3D6C1}"/>
              </a:ext>
            </a:extLst>
          </p:cNvPr>
          <p:cNvSpPr txBox="1"/>
          <p:nvPr/>
        </p:nvSpPr>
        <p:spPr>
          <a:xfrm>
            <a:off x="7056248" y="2672059"/>
            <a:ext cx="586779" cy="246221"/>
          </a:xfrm>
          <a:prstGeom prst="rect">
            <a:avLst/>
          </a:prstGeom>
          <a:noFill/>
        </p:spPr>
        <p:txBody>
          <a:bodyPr wrap="square" rtlCol="0">
            <a:spAutoFit/>
          </a:bodyPr>
          <a:lstStyle/>
          <a:p>
            <a:r>
              <a:rPr lang="en-US" sz="1000" dirty="0">
                <a:solidFill>
                  <a:srgbClr val="002060"/>
                </a:solidFill>
              </a:rPr>
              <a:t>[B]</a:t>
            </a:r>
            <a:endParaRPr lang="en-GB" sz="1000" dirty="0">
              <a:solidFill>
                <a:srgbClr val="002060"/>
              </a:solidFill>
            </a:endParaRPr>
          </a:p>
        </p:txBody>
      </p:sp>
      <p:cxnSp>
        <p:nvCxnSpPr>
          <p:cNvPr id="77" name="Straight Connector 76">
            <a:extLst>
              <a:ext uri="{FF2B5EF4-FFF2-40B4-BE49-F238E27FC236}">
                <a16:creationId xmlns:a16="http://schemas.microsoft.com/office/drawing/2014/main" id="{014CAFBB-F6CB-4A89-8D20-9E2B6AE83F5B}"/>
              </a:ext>
            </a:extLst>
          </p:cNvPr>
          <p:cNvCxnSpPr>
            <a:cxnSpLocks/>
          </p:cNvCxnSpPr>
          <p:nvPr/>
        </p:nvCxnSpPr>
        <p:spPr>
          <a:xfrm>
            <a:off x="7362626" y="3486889"/>
            <a:ext cx="236825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CC6FA30-8762-4191-BB5A-F331CB263A2E}"/>
                  </a:ext>
                </a:extLst>
              </p:cNvPr>
              <p:cNvSpPr txBox="1"/>
              <p:nvPr/>
            </p:nvSpPr>
            <p:spPr>
              <a:xfrm>
                <a:off x="7301248" y="4288493"/>
                <a:ext cx="1567505"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m:t>
                          </m:r>
                          <m:r>
                            <a:rPr lang="en-US" sz="1200" i="1">
                              <a:latin typeface="Cambria Math" panose="02040503050406030204" pitchFamily="18" charset="0"/>
                            </a:rPr>
                            <m:t>𝐵</m:t>
                          </m:r>
                          <m:r>
                            <a:rPr lang="en-US" sz="1200" i="1">
                              <a:latin typeface="Cambria Math" panose="02040503050406030204" pitchFamily="18" charset="0"/>
                            </a:rPr>
                            <m:t>]</m:t>
                          </m:r>
                        </m:e>
                        <m:sub>
                          <m:r>
                            <a:rPr lang="en-US" sz="1200" i="1">
                              <a:latin typeface="Cambria Math" panose="02040503050406030204" pitchFamily="18" charset="0"/>
                            </a:rPr>
                            <m:t>𝑚𝑖𝑛</m:t>
                          </m:r>
                        </m:sub>
                      </m:sSub>
                      <m:r>
                        <a:rPr lang="en-US" sz="1200" i="1">
                          <a:latin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10</m:t>
                          </m:r>
                        </m:e>
                        <m:sup>
                          <m:r>
                            <a:rPr lang="en-US" sz="1200" i="1">
                              <a:latin typeface="Cambria Math" panose="02040503050406030204" pitchFamily="18" charset="0"/>
                              <a:ea typeface="Cambria Math" panose="02040503050406030204" pitchFamily="18" charset="0"/>
                            </a:rPr>
                            <m:t>19</m:t>
                          </m:r>
                        </m:sup>
                      </m:sSup>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𝑐𝑚</m:t>
                          </m:r>
                        </m:e>
                        <m:sup>
                          <m:r>
                            <a:rPr lang="en-US" sz="1200" i="1">
                              <a:latin typeface="Cambria Math" panose="02040503050406030204" pitchFamily="18" charset="0"/>
                              <a:ea typeface="Cambria Math" panose="02040503050406030204" pitchFamily="18" charset="0"/>
                            </a:rPr>
                            <m:t>−3</m:t>
                          </m:r>
                        </m:sup>
                      </m:sSup>
                    </m:oMath>
                  </m:oMathPara>
                </a14:m>
                <a:endParaRPr lang="en-GB" sz="1200" dirty="0"/>
              </a:p>
            </p:txBody>
          </p:sp>
        </mc:Choice>
        <mc:Fallback xmlns="">
          <p:sp>
            <p:nvSpPr>
              <p:cNvPr id="78" name="TextBox 77">
                <a:extLst>
                  <a:ext uri="{FF2B5EF4-FFF2-40B4-BE49-F238E27FC236}">
                    <a16:creationId xmlns:a16="http://schemas.microsoft.com/office/drawing/2014/main" id="{DCC6FA30-8762-4191-BB5A-F331CB263A2E}"/>
                  </a:ext>
                </a:extLst>
              </p:cNvPr>
              <p:cNvSpPr txBox="1">
                <a:spLocks noRot="1" noChangeAspect="1" noMove="1" noResize="1" noEditPoints="1" noAdjustHandles="1" noChangeArrowheads="1" noChangeShapeType="1" noTextEdit="1"/>
              </p:cNvSpPr>
              <p:nvPr/>
            </p:nvSpPr>
            <p:spPr>
              <a:xfrm>
                <a:off x="7301248" y="4288493"/>
                <a:ext cx="1567505" cy="276999"/>
              </a:xfrm>
              <a:prstGeom prst="rect">
                <a:avLst/>
              </a:prstGeom>
              <a:blipFill>
                <a:blip r:embed="rId7"/>
                <a:stretch>
                  <a:fillRect b="-86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29CAB9A-D7A6-4591-ACB8-64DA9F95569D}"/>
                  </a:ext>
                </a:extLst>
              </p:cNvPr>
              <p:cNvSpPr txBox="1"/>
              <p:nvPr/>
            </p:nvSpPr>
            <p:spPr>
              <a:xfrm>
                <a:off x="7301248" y="3136694"/>
                <a:ext cx="190689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m:t>
                          </m:r>
                          <m:r>
                            <a:rPr lang="en-US" sz="1200" i="1">
                              <a:latin typeface="Cambria Math" panose="02040503050406030204" pitchFamily="18" charset="0"/>
                            </a:rPr>
                            <m:t>𝐵</m:t>
                          </m:r>
                          <m:r>
                            <a:rPr lang="en-US" sz="1200" i="1">
                              <a:latin typeface="Cambria Math" panose="02040503050406030204" pitchFamily="18" charset="0"/>
                            </a:rPr>
                            <m:t>]</m:t>
                          </m:r>
                        </m:e>
                        <m:sub>
                          <m:r>
                            <a:rPr lang="en-US" sz="1200" i="1">
                              <a:latin typeface="Cambria Math" panose="02040503050406030204" pitchFamily="18" charset="0"/>
                            </a:rPr>
                            <m:t>𝑚𝑎𝑥</m:t>
                          </m:r>
                        </m:sub>
                      </m:sSub>
                      <m:r>
                        <a:rPr lang="en-US" sz="1200" i="1">
                          <a:latin typeface="Cambria Math" panose="02040503050406030204" pitchFamily="18" charset="0"/>
                        </a:rPr>
                        <m:t>=20</m:t>
                      </m:r>
                      <m:r>
                        <a:rPr lang="en-US" sz="1200" i="1">
                          <a:latin typeface="Cambria Math" panose="02040503050406030204" pitchFamily="18" charset="0"/>
                          <a:ea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10</m:t>
                          </m:r>
                        </m:e>
                        <m:sup>
                          <m:r>
                            <a:rPr lang="en-US" sz="1200" i="1">
                              <a:latin typeface="Cambria Math" panose="02040503050406030204" pitchFamily="18" charset="0"/>
                              <a:ea typeface="Cambria Math" panose="02040503050406030204" pitchFamily="18" charset="0"/>
                            </a:rPr>
                            <m:t>20</m:t>
                          </m:r>
                        </m:sup>
                      </m:sSup>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𝑐𝑚</m:t>
                          </m:r>
                        </m:e>
                        <m:sup>
                          <m:r>
                            <a:rPr lang="en-US" sz="1200" i="1">
                              <a:latin typeface="Cambria Math" panose="02040503050406030204" pitchFamily="18" charset="0"/>
                              <a:ea typeface="Cambria Math" panose="02040503050406030204" pitchFamily="18" charset="0"/>
                            </a:rPr>
                            <m:t>−3</m:t>
                          </m:r>
                        </m:sup>
                      </m:sSup>
                    </m:oMath>
                  </m:oMathPara>
                </a14:m>
                <a:endParaRPr lang="en-GB" sz="1200" dirty="0"/>
              </a:p>
            </p:txBody>
          </p:sp>
        </mc:Choice>
        <mc:Fallback xmlns="">
          <p:sp>
            <p:nvSpPr>
              <p:cNvPr id="79" name="TextBox 78">
                <a:extLst>
                  <a:ext uri="{FF2B5EF4-FFF2-40B4-BE49-F238E27FC236}">
                    <a16:creationId xmlns:a16="http://schemas.microsoft.com/office/drawing/2014/main" id="{C29CAB9A-D7A6-4591-ACB8-64DA9F95569D}"/>
                  </a:ext>
                </a:extLst>
              </p:cNvPr>
              <p:cNvSpPr txBox="1">
                <a:spLocks noRot="1" noChangeAspect="1" noMove="1" noResize="1" noEditPoints="1" noAdjustHandles="1" noChangeArrowheads="1" noChangeShapeType="1" noTextEdit="1"/>
              </p:cNvSpPr>
              <p:nvPr/>
            </p:nvSpPr>
            <p:spPr>
              <a:xfrm>
                <a:off x="7301248" y="3136694"/>
                <a:ext cx="1906897" cy="276999"/>
              </a:xfrm>
              <a:prstGeom prst="rect">
                <a:avLst/>
              </a:prstGeom>
              <a:blipFill>
                <a:blip r:embed="rId8"/>
                <a:stretch>
                  <a:fillRect b="-11111"/>
                </a:stretch>
              </a:blipFill>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546A587F-64A8-4E89-B8CE-DA73A87D0199}"/>
              </a:ext>
            </a:extLst>
          </p:cNvPr>
          <p:cNvCxnSpPr>
            <a:cxnSpLocks/>
          </p:cNvCxnSpPr>
          <p:nvPr/>
        </p:nvCxnSpPr>
        <p:spPr>
          <a:xfrm>
            <a:off x="7353771" y="4098609"/>
            <a:ext cx="267109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5" name="Freeform: Shape 84">
            <a:extLst>
              <a:ext uri="{FF2B5EF4-FFF2-40B4-BE49-F238E27FC236}">
                <a16:creationId xmlns:a16="http://schemas.microsoft.com/office/drawing/2014/main" id="{4859440D-9F7C-46DD-B967-C1E356DFA5A6}"/>
              </a:ext>
            </a:extLst>
          </p:cNvPr>
          <p:cNvSpPr/>
          <p:nvPr/>
        </p:nvSpPr>
        <p:spPr>
          <a:xfrm>
            <a:off x="7349638" y="3491023"/>
            <a:ext cx="2579369" cy="617140"/>
          </a:xfrm>
          <a:custGeom>
            <a:avLst/>
            <a:gdLst>
              <a:gd name="connsiteX0" fmla="*/ 0 w 2849880"/>
              <a:gd name="connsiteY0" fmla="*/ 452121 h 452122"/>
              <a:gd name="connsiteX1" fmla="*/ 370840 w 2849880"/>
              <a:gd name="connsiteY1" fmla="*/ 5081 h 452122"/>
              <a:gd name="connsiteX2" fmla="*/ 716280 w 2849880"/>
              <a:gd name="connsiteY2" fmla="*/ 452121 h 452122"/>
              <a:gd name="connsiteX3" fmla="*/ 1076960 w 2849880"/>
              <a:gd name="connsiteY3" fmla="*/ 1 h 452122"/>
              <a:gd name="connsiteX4" fmla="*/ 1427480 w 2849880"/>
              <a:gd name="connsiteY4" fmla="*/ 447041 h 452122"/>
              <a:gd name="connsiteX5" fmla="*/ 1772920 w 2849880"/>
              <a:gd name="connsiteY5" fmla="*/ 5081 h 452122"/>
              <a:gd name="connsiteX6" fmla="*/ 2128520 w 2849880"/>
              <a:gd name="connsiteY6" fmla="*/ 452121 h 452122"/>
              <a:gd name="connsiteX7" fmla="*/ 2499360 w 2849880"/>
              <a:gd name="connsiteY7" fmla="*/ 5081 h 452122"/>
              <a:gd name="connsiteX8" fmla="*/ 2849880 w 2849880"/>
              <a:gd name="connsiteY8" fmla="*/ 441961 h 45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9880" h="452122">
                <a:moveTo>
                  <a:pt x="0" y="452121"/>
                </a:moveTo>
                <a:cubicBezTo>
                  <a:pt x="125730" y="228601"/>
                  <a:pt x="251460" y="5081"/>
                  <a:pt x="370840" y="5081"/>
                </a:cubicBezTo>
                <a:cubicBezTo>
                  <a:pt x="490220" y="5081"/>
                  <a:pt x="598593" y="452968"/>
                  <a:pt x="716280" y="452121"/>
                </a:cubicBezTo>
                <a:cubicBezTo>
                  <a:pt x="833967" y="451274"/>
                  <a:pt x="958427" y="848"/>
                  <a:pt x="1076960" y="1"/>
                </a:cubicBezTo>
                <a:cubicBezTo>
                  <a:pt x="1195493" y="-846"/>
                  <a:pt x="1311487" y="446194"/>
                  <a:pt x="1427480" y="447041"/>
                </a:cubicBezTo>
                <a:cubicBezTo>
                  <a:pt x="1543473" y="447888"/>
                  <a:pt x="1656080" y="4234"/>
                  <a:pt x="1772920" y="5081"/>
                </a:cubicBezTo>
                <a:cubicBezTo>
                  <a:pt x="1889760" y="5928"/>
                  <a:pt x="2007447" y="452121"/>
                  <a:pt x="2128520" y="452121"/>
                </a:cubicBezTo>
                <a:cubicBezTo>
                  <a:pt x="2249593" y="452121"/>
                  <a:pt x="2379133" y="6774"/>
                  <a:pt x="2499360" y="5081"/>
                </a:cubicBezTo>
                <a:cubicBezTo>
                  <a:pt x="2619587" y="3388"/>
                  <a:pt x="2734733" y="222674"/>
                  <a:pt x="2849880" y="4419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83B1DC4F-A0CC-4A51-966F-1EE8249E2839}"/>
              </a:ext>
            </a:extLst>
          </p:cNvPr>
          <p:cNvSpPr txBox="1"/>
          <p:nvPr/>
        </p:nvSpPr>
        <p:spPr>
          <a:xfrm>
            <a:off x="7056170" y="4788772"/>
            <a:ext cx="5052085" cy="369332"/>
          </a:xfrm>
          <a:prstGeom prst="rect">
            <a:avLst/>
          </a:prstGeom>
          <a:noFill/>
        </p:spPr>
        <p:txBody>
          <a:bodyPr wrap="square" rtlCol="0">
            <a:spAutoFit/>
          </a:bodyPr>
          <a:lstStyle/>
          <a:p>
            <a:r>
              <a:rPr lang="en-US" dirty="0"/>
              <a:t>Only two-layers sample for testing purposes</a:t>
            </a:r>
            <a:endParaRPr lang="en-GB" dirty="0"/>
          </a:p>
        </p:txBody>
      </p:sp>
      <p:sp>
        <p:nvSpPr>
          <p:cNvPr id="4" name="TextBox 3">
            <a:extLst>
              <a:ext uri="{FF2B5EF4-FFF2-40B4-BE49-F238E27FC236}">
                <a16:creationId xmlns:a16="http://schemas.microsoft.com/office/drawing/2014/main" id="{6520A310-7D52-494D-952D-332077FDA1AF}"/>
              </a:ext>
            </a:extLst>
          </p:cNvPr>
          <p:cNvSpPr txBox="1"/>
          <p:nvPr/>
        </p:nvSpPr>
        <p:spPr>
          <a:xfrm>
            <a:off x="-30482" y="1292005"/>
            <a:ext cx="7185516" cy="3785652"/>
          </a:xfrm>
          <a:prstGeom prst="rect">
            <a:avLst/>
          </a:prstGeom>
          <a:noFill/>
        </p:spPr>
        <p:txBody>
          <a:bodyPr wrap="square" rtlCol="0">
            <a:spAutoFit/>
          </a:bodyPr>
          <a:lstStyle/>
          <a:p>
            <a:pPr algn="ctr"/>
            <a:r>
              <a:rPr lang="en-US" sz="2400" b="1" dirty="0"/>
              <a:t>From the X-ray Bragg diffraction point of view</a:t>
            </a:r>
            <a:r>
              <a:rPr lang="en-US" sz="2400" dirty="0"/>
              <a:t>:</a:t>
            </a:r>
          </a:p>
          <a:p>
            <a:pPr algn="ctr"/>
            <a:endParaRPr lang="en-US" sz="2400" dirty="0"/>
          </a:p>
          <a:p>
            <a:pPr algn="ctr"/>
            <a:r>
              <a:rPr lang="en-US" sz="2400" dirty="0"/>
              <a:t> In this case the variation of the effective misorientation </a:t>
            </a:r>
            <a:r>
              <a:rPr lang="en-US" sz="2400" dirty="0">
                <a:latin typeface="Symbol" panose="05050102010706020507" pitchFamily="18" charset="2"/>
              </a:rPr>
              <a:t>d</a:t>
            </a:r>
            <a:r>
              <a:rPr lang="en-US" sz="2400" dirty="0"/>
              <a:t> over the extinction length </a:t>
            </a:r>
            <a:r>
              <a:rPr lang="en-US" sz="2400" dirty="0">
                <a:latin typeface="Symbol" panose="05050102010706020507" pitchFamily="18" charset="2"/>
              </a:rPr>
              <a:t>L</a:t>
            </a:r>
            <a:r>
              <a:rPr lang="en-US" sz="2400" dirty="0"/>
              <a:t> is of the order of the intrinsic diffraction width </a:t>
            </a:r>
            <a:r>
              <a:rPr lang="en-GB" sz="2400" dirty="0" err="1">
                <a:latin typeface="Symbol" pitchFamily="18" charset="2"/>
              </a:rPr>
              <a:t>w</a:t>
            </a:r>
            <a:r>
              <a:rPr lang="en-GB" sz="2400" baseline="-25000" dirty="0" err="1"/>
              <a:t>D</a:t>
            </a:r>
            <a:r>
              <a:rPr lang="en-US" sz="2400" dirty="0"/>
              <a:t>.</a:t>
            </a:r>
          </a:p>
          <a:p>
            <a:pPr algn="ctr"/>
            <a:endParaRPr lang="en-US" sz="2400" dirty="0"/>
          </a:p>
          <a:p>
            <a:pPr algn="ctr"/>
            <a:r>
              <a:rPr lang="en-US" sz="2400" dirty="0"/>
              <a:t>The layer is therefore, not anymore expected to diffract “kinematically” and the “distorted regions” could exhibit a higher integrated intensity than the “perfect crystal matrix” </a:t>
            </a:r>
            <a:endParaRPr lang="en-GB" sz="2400" dirty="0"/>
          </a:p>
        </p:txBody>
      </p:sp>
      <p:sp>
        <p:nvSpPr>
          <p:cNvPr id="2" name="Footer Placeholder 1">
            <a:extLst>
              <a:ext uri="{FF2B5EF4-FFF2-40B4-BE49-F238E27FC236}">
                <a16:creationId xmlns:a16="http://schemas.microsoft.com/office/drawing/2014/main" id="{CD05FAE5-EBF1-415F-A7DF-CEF1C395DFBD}"/>
              </a:ext>
            </a:extLst>
          </p:cNvPr>
          <p:cNvSpPr>
            <a:spLocks noGrp="1"/>
          </p:cNvSpPr>
          <p:nvPr>
            <p:ph type="ftr" sz="quarter" idx="11"/>
          </p:nvPr>
        </p:nvSpPr>
        <p:spPr/>
        <p:txBody>
          <a:bodyPr/>
          <a:lstStyle/>
          <a:p>
            <a:r>
              <a:rPr lang="en-US"/>
              <a:t>New design for Boron-doped diamond undulaor</a:t>
            </a:r>
            <a:endParaRPr lang="en-GB"/>
          </a:p>
        </p:txBody>
      </p:sp>
      <p:sp>
        <p:nvSpPr>
          <p:cNvPr id="5" name="Slide Number Placeholder 4">
            <a:extLst>
              <a:ext uri="{FF2B5EF4-FFF2-40B4-BE49-F238E27FC236}">
                <a16:creationId xmlns:a16="http://schemas.microsoft.com/office/drawing/2014/main" id="{24FA6153-842A-4C9B-B305-8F18F8A3CF26}"/>
              </a:ext>
            </a:extLst>
          </p:cNvPr>
          <p:cNvSpPr>
            <a:spLocks noGrp="1"/>
          </p:cNvSpPr>
          <p:nvPr>
            <p:ph type="sldNum" sz="quarter" idx="12"/>
          </p:nvPr>
        </p:nvSpPr>
        <p:spPr/>
        <p:txBody>
          <a:bodyPr/>
          <a:lstStyle/>
          <a:p>
            <a:fld id="{12C7ADEC-3983-44F8-9284-43C3DB2B559F}" type="slidenum">
              <a:rPr lang="en-GB" smtClean="0"/>
              <a:t>13</a:t>
            </a:fld>
            <a:endParaRPr lang="en-GB"/>
          </a:p>
        </p:txBody>
      </p:sp>
      <p:sp>
        <p:nvSpPr>
          <p:cNvPr id="32" name="Rectangle 31">
            <a:extLst>
              <a:ext uri="{FF2B5EF4-FFF2-40B4-BE49-F238E27FC236}">
                <a16:creationId xmlns:a16="http://schemas.microsoft.com/office/drawing/2014/main" id="{90A7C074-F6D5-4BEB-8B5F-76938D1BF27F}"/>
              </a:ext>
            </a:extLst>
          </p:cNvPr>
          <p:cNvSpPr/>
          <p:nvPr/>
        </p:nvSpPr>
        <p:spPr>
          <a:xfrm>
            <a:off x="8625194" y="3454183"/>
            <a:ext cx="1498417" cy="666330"/>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3" name="Rectangle 32">
            <a:extLst>
              <a:ext uri="{FF2B5EF4-FFF2-40B4-BE49-F238E27FC236}">
                <a16:creationId xmlns:a16="http://schemas.microsoft.com/office/drawing/2014/main" id="{26E67AAE-0955-4CCC-B1A1-6AD812501243}"/>
              </a:ext>
            </a:extLst>
          </p:cNvPr>
          <p:cNvSpPr/>
          <p:nvPr/>
        </p:nvSpPr>
        <p:spPr>
          <a:xfrm>
            <a:off x="7896200" y="4041174"/>
            <a:ext cx="1164101" cy="369332"/>
          </a:xfrm>
          <a:prstGeom prst="rect">
            <a:avLst/>
          </a:prstGeom>
        </p:spPr>
        <p:txBody>
          <a:bodyPr wrap="none">
            <a:spAutoFit/>
          </a:bodyPr>
          <a:lstStyle/>
          <a:p>
            <a:r>
              <a:rPr lang="en-US" b="1" i="1" dirty="0">
                <a:solidFill>
                  <a:srgbClr val="0000FF"/>
                </a:solidFill>
              </a:rPr>
              <a:t>14.14 µm</a:t>
            </a:r>
            <a:endParaRPr lang="en-GB" dirty="0"/>
          </a:p>
        </p:txBody>
      </p:sp>
    </p:spTree>
    <p:extLst>
      <p:ext uri="{BB962C8B-B14F-4D97-AF65-F5344CB8AC3E}">
        <p14:creationId xmlns:p14="http://schemas.microsoft.com/office/powerpoint/2010/main" val="1563564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4010" y="96156"/>
            <a:ext cx="8292380" cy="620122"/>
          </a:xfrm>
        </p:spPr>
        <p:txBody>
          <a:bodyPr>
            <a:normAutofit/>
          </a:bodyPr>
          <a:lstStyle/>
          <a:p>
            <a:r>
              <a:rPr lang="fr-FR" sz="2400" dirty="0" err="1">
                <a:solidFill>
                  <a:srgbClr val="FF0000"/>
                </a:solidFill>
              </a:rPr>
              <a:t>Characterization</a:t>
            </a:r>
            <a:r>
              <a:rPr lang="fr-FR" sz="2400" dirty="0">
                <a:solidFill>
                  <a:srgbClr val="FF0000"/>
                </a:solidFill>
              </a:rPr>
              <a:t>: Bragg diffraction </a:t>
            </a:r>
            <a:r>
              <a:rPr lang="fr-FR" sz="2400" dirty="0" err="1">
                <a:solidFill>
                  <a:srgbClr val="FF0000"/>
                </a:solidFill>
              </a:rPr>
              <a:t>imaging</a:t>
            </a:r>
            <a:endParaRPr lang="en-GB" sz="2400" dirty="0">
              <a:solidFill>
                <a:srgbClr val="FF0000"/>
              </a:solidFill>
            </a:endParaRPr>
          </a:p>
        </p:txBody>
      </p:sp>
      <p:grpSp>
        <p:nvGrpSpPr>
          <p:cNvPr id="6" name="Group 5"/>
          <p:cNvGrpSpPr/>
          <p:nvPr/>
        </p:nvGrpSpPr>
        <p:grpSpPr>
          <a:xfrm>
            <a:off x="952499" y="1925384"/>
            <a:ext cx="3048000" cy="1828800"/>
            <a:chOff x="1066800" y="3810000"/>
            <a:chExt cx="3048000" cy="1828800"/>
          </a:xfrm>
        </p:grpSpPr>
        <p:grpSp>
          <p:nvGrpSpPr>
            <p:cNvPr id="7" name="Group 10"/>
            <p:cNvGrpSpPr/>
            <p:nvPr/>
          </p:nvGrpSpPr>
          <p:grpSpPr>
            <a:xfrm>
              <a:off x="1066800" y="5029200"/>
              <a:ext cx="1981200" cy="609600"/>
              <a:chOff x="1676400" y="4572000"/>
              <a:chExt cx="1981200" cy="609600"/>
            </a:xfrm>
          </p:grpSpPr>
          <p:sp>
            <p:nvSpPr>
              <p:cNvPr id="14" name="Rectangle 13"/>
              <p:cNvSpPr/>
              <p:nvPr/>
            </p:nvSpPr>
            <p:spPr>
              <a:xfrm>
                <a:off x="1676400" y="4724400"/>
                <a:ext cx="1981200" cy="457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676400" y="4572000"/>
                <a:ext cx="1981200" cy="152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 name="Straight Arrow Connector 7"/>
            <p:cNvCxnSpPr/>
            <p:nvPr/>
          </p:nvCxnSpPr>
          <p:spPr>
            <a:xfrm flipH="1" flipV="1">
              <a:off x="1295400" y="4267200"/>
              <a:ext cx="8382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524000" y="4038600"/>
              <a:ext cx="1524000" cy="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066800" y="4419600"/>
              <a:ext cx="1001244" cy="62012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048000" y="4648200"/>
              <a:ext cx="7620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048000" y="4495800"/>
              <a:ext cx="1066800"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752600" y="3810000"/>
              <a:ext cx="1295400" cy="1371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28651" y="4358461"/>
            <a:ext cx="3200400" cy="2057401"/>
            <a:chOff x="5181600" y="1219200"/>
            <a:chExt cx="3200400" cy="2057401"/>
          </a:xfrm>
        </p:grpSpPr>
        <p:grpSp>
          <p:nvGrpSpPr>
            <p:cNvPr id="19" name="Group 11"/>
            <p:cNvGrpSpPr/>
            <p:nvPr/>
          </p:nvGrpSpPr>
          <p:grpSpPr>
            <a:xfrm rot="5400000">
              <a:off x="5600699" y="2019301"/>
              <a:ext cx="1981201" cy="533399"/>
              <a:chOff x="1676400" y="4404362"/>
              <a:chExt cx="1981201" cy="1173478"/>
            </a:xfrm>
          </p:grpSpPr>
          <p:sp>
            <p:nvSpPr>
              <p:cNvPr id="28" name="Rectangle 27"/>
              <p:cNvSpPr/>
              <p:nvPr/>
            </p:nvSpPr>
            <p:spPr>
              <a:xfrm>
                <a:off x="1676400" y="4724398"/>
                <a:ext cx="1981200" cy="8534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676401" y="4404362"/>
                <a:ext cx="1981200" cy="320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Arrow Connector 19"/>
            <p:cNvCxnSpPr/>
            <p:nvPr/>
          </p:nvCxnSpPr>
          <p:spPr>
            <a:xfrm>
              <a:off x="5181600" y="2514600"/>
              <a:ext cx="1589556" cy="6752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629400" y="1828800"/>
              <a:ext cx="16002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257800" y="1828800"/>
              <a:ext cx="1524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705600" y="2133600"/>
              <a:ext cx="16764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181600" y="2362200"/>
              <a:ext cx="1447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181600" y="1600200"/>
              <a:ext cx="1447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324600" y="1219200"/>
              <a:ext cx="121920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781800" y="1600200"/>
              <a:ext cx="12192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ADF864F6-381A-4608-8C34-CEB881E5D9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4542" y="933754"/>
            <a:ext cx="2989199" cy="2263157"/>
          </a:xfrm>
          <a:prstGeom prst="rect">
            <a:avLst/>
          </a:prstGeom>
        </p:spPr>
      </p:pic>
      <p:sp>
        <p:nvSpPr>
          <p:cNvPr id="35" name="TextBox 34"/>
          <p:cNvSpPr txBox="1"/>
          <p:nvPr/>
        </p:nvSpPr>
        <p:spPr>
          <a:xfrm>
            <a:off x="5372100" y="637132"/>
            <a:ext cx="7239000" cy="369332"/>
          </a:xfrm>
          <a:prstGeom prst="rect">
            <a:avLst/>
          </a:prstGeom>
          <a:noFill/>
        </p:spPr>
        <p:txBody>
          <a:bodyPr wrap="square" rtlCol="0">
            <a:spAutoFit/>
          </a:bodyPr>
          <a:lstStyle/>
          <a:p>
            <a:r>
              <a:rPr lang="fr-FR" dirty="0" err="1">
                <a:solidFill>
                  <a:srgbClr val="0070C0"/>
                </a:solidFill>
                <a:latin typeface="Arial" pitchFamily="34" charset="0"/>
                <a:cs typeface="Arial" pitchFamily="34" charset="0"/>
              </a:rPr>
              <a:t>Lattice</a:t>
            </a:r>
            <a:r>
              <a:rPr lang="fr-FR" dirty="0">
                <a:solidFill>
                  <a:srgbClr val="0070C0"/>
                </a:solidFill>
                <a:latin typeface="Arial" pitchFamily="34" charset="0"/>
                <a:cs typeface="Arial" pitchFamily="34" charset="0"/>
              </a:rPr>
              <a:t> </a:t>
            </a:r>
            <a:r>
              <a:rPr lang="fr-FR" dirty="0" err="1">
                <a:solidFill>
                  <a:srgbClr val="0070C0"/>
                </a:solidFill>
                <a:latin typeface="Arial" pitchFamily="34" charset="0"/>
                <a:cs typeface="Arial" pitchFamily="34" charset="0"/>
              </a:rPr>
              <a:t>parameter</a:t>
            </a:r>
            <a:r>
              <a:rPr lang="fr-FR" dirty="0">
                <a:solidFill>
                  <a:srgbClr val="0070C0"/>
                </a:solidFill>
                <a:latin typeface="Arial" pitchFamily="34" charset="0"/>
                <a:cs typeface="Arial" pitchFamily="34" charset="0"/>
              </a:rPr>
              <a:t> of the layer &gt; </a:t>
            </a:r>
            <a:r>
              <a:rPr lang="fr-FR" dirty="0" err="1">
                <a:solidFill>
                  <a:srgbClr val="0070C0"/>
                </a:solidFill>
                <a:latin typeface="Arial" pitchFamily="34" charset="0"/>
                <a:cs typeface="Arial" pitchFamily="34" charset="0"/>
              </a:rPr>
              <a:t>lattice</a:t>
            </a:r>
            <a:r>
              <a:rPr lang="fr-FR" dirty="0">
                <a:solidFill>
                  <a:srgbClr val="0070C0"/>
                </a:solidFill>
                <a:latin typeface="Arial" pitchFamily="34" charset="0"/>
                <a:cs typeface="Arial" pitchFamily="34" charset="0"/>
              </a:rPr>
              <a:t> </a:t>
            </a:r>
            <a:r>
              <a:rPr lang="fr-FR" dirty="0" err="1">
                <a:solidFill>
                  <a:srgbClr val="0070C0"/>
                </a:solidFill>
                <a:latin typeface="Arial" pitchFamily="34" charset="0"/>
                <a:cs typeface="Arial" pitchFamily="34" charset="0"/>
              </a:rPr>
              <a:t>parameter</a:t>
            </a:r>
            <a:r>
              <a:rPr lang="fr-FR" dirty="0">
                <a:solidFill>
                  <a:srgbClr val="0070C0"/>
                </a:solidFill>
                <a:latin typeface="Arial" pitchFamily="34" charset="0"/>
                <a:cs typeface="Arial" pitchFamily="34" charset="0"/>
              </a:rPr>
              <a:t> of the </a:t>
            </a:r>
            <a:r>
              <a:rPr lang="fr-FR" dirty="0" err="1">
                <a:solidFill>
                  <a:srgbClr val="0070C0"/>
                </a:solidFill>
                <a:latin typeface="Arial" pitchFamily="34" charset="0"/>
                <a:cs typeface="Arial" pitchFamily="34" charset="0"/>
              </a:rPr>
              <a:t>substrate</a:t>
            </a:r>
            <a:endParaRPr lang="en-GB" dirty="0">
              <a:solidFill>
                <a:srgbClr val="0070C0"/>
              </a:solidFill>
              <a:latin typeface="Arial" pitchFamily="34" charset="0"/>
              <a:cs typeface="Arial" pitchFamily="34" charset="0"/>
            </a:endParaRPr>
          </a:p>
        </p:txBody>
      </p:sp>
      <p:sp>
        <p:nvSpPr>
          <p:cNvPr id="38" name="TextBox 37"/>
          <p:cNvSpPr txBox="1"/>
          <p:nvPr/>
        </p:nvSpPr>
        <p:spPr>
          <a:xfrm>
            <a:off x="8077200" y="3962401"/>
            <a:ext cx="914400" cy="307777"/>
          </a:xfrm>
          <a:prstGeom prst="rect">
            <a:avLst/>
          </a:prstGeom>
          <a:noFill/>
        </p:spPr>
        <p:txBody>
          <a:bodyPr wrap="square" rtlCol="0">
            <a:spAutoFit/>
          </a:bodyPr>
          <a:lstStyle/>
          <a:p>
            <a:r>
              <a:rPr lang="fr-FR" sz="1400" dirty="0" err="1">
                <a:solidFill>
                  <a:srgbClr val="0070C0"/>
                </a:solidFill>
              </a:rPr>
              <a:t>substrate</a:t>
            </a:r>
            <a:endParaRPr lang="en-GB" sz="1400" dirty="0">
              <a:solidFill>
                <a:srgbClr val="0070C0"/>
              </a:solidFill>
            </a:endParaRPr>
          </a:p>
        </p:txBody>
      </p:sp>
      <p:grpSp>
        <p:nvGrpSpPr>
          <p:cNvPr id="45" name="Group 44"/>
          <p:cNvGrpSpPr/>
          <p:nvPr/>
        </p:nvGrpSpPr>
        <p:grpSpPr>
          <a:xfrm>
            <a:off x="6248400" y="3505201"/>
            <a:ext cx="1796142" cy="1701799"/>
            <a:chOff x="4800601" y="4267202"/>
            <a:chExt cx="1796142" cy="1701799"/>
          </a:xfrm>
        </p:grpSpPr>
        <p:grpSp>
          <p:nvGrpSpPr>
            <p:cNvPr id="39" name="Group 38"/>
            <p:cNvGrpSpPr/>
            <p:nvPr/>
          </p:nvGrpSpPr>
          <p:grpSpPr>
            <a:xfrm>
              <a:off x="4800601" y="4267202"/>
              <a:ext cx="1796142" cy="1701799"/>
              <a:chOff x="4648200" y="4419600"/>
              <a:chExt cx="1571624" cy="1309076"/>
            </a:xfrm>
          </p:grpSpPr>
          <p:pic>
            <p:nvPicPr>
              <p:cNvPr id="40" name="Picture 39"/>
              <p:cNvPicPr/>
              <p:nvPr/>
            </p:nvPicPr>
            <p:blipFill>
              <a:blip r:embed="rId3" cstate="print">
                <a:extLst>
                  <a:ext uri="{28A0092B-C50C-407E-A947-70E740481C1C}">
                    <a14:useLocalDpi xmlns:a14="http://schemas.microsoft.com/office/drawing/2010/main" val="0"/>
                  </a:ext>
                </a:extLst>
              </a:blip>
              <a:srcRect l="33238" t="52399" r="36761" b="7578"/>
              <a:stretch>
                <a:fillRect/>
              </a:stretch>
            </p:blipFill>
            <p:spPr>
              <a:xfrm>
                <a:off x="4648200" y="4419600"/>
                <a:ext cx="1295400" cy="1295400"/>
              </a:xfrm>
              <a:prstGeom prst="rect">
                <a:avLst/>
              </a:prstGeom>
            </p:spPr>
          </p:pic>
          <p:pic>
            <p:nvPicPr>
              <p:cNvPr id="41" name="Picture 40"/>
              <p:cNvPicPr/>
              <p:nvPr/>
            </p:nvPicPr>
            <p:blipFill>
              <a:blip r:embed="rId3" cstate="print">
                <a:lum/>
                <a:extLst>
                  <a:ext uri="{28A0092B-C50C-407E-A947-70E740481C1C}">
                    <a14:useLocalDpi xmlns:a14="http://schemas.microsoft.com/office/drawing/2010/main" val="0"/>
                  </a:ext>
                </a:extLst>
              </a:blip>
              <a:srcRect l="42944" t="59069" r="34997" b="7578"/>
              <a:stretch>
                <a:fillRect/>
              </a:stretch>
            </p:blipFill>
            <p:spPr>
              <a:xfrm>
                <a:off x="5915024" y="4614984"/>
                <a:ext cx="304800" cy="1113692"/>
              </a:xfrm>
              <a:prstGeom prst="rect">
                <a:avLst/>
              </a:prstGeom>
            </p:spPr>
          </p:pic>
          <p:cxnSp>
            <p:nvCxnSpPr>
              <p:cNvPr id="42" name="Straight Connector 41"/>
              <p:cNvCxnSpPr/>
              <p:nvPr/>
            </p:nvCxnSpPr>
            <p:spPr>
              <a:xfrm flipH="1" flipV="1">
                <a:off x="5448301" y="4730259"/>
                <a:ext cx="66675" cy="12309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6172200" y="5486400"/>
              <a:ext cx="76200" cy="2286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6858000" y="3581401"/>
            <a:ext cx="685800" cy="307777"/>
          </a:xfrm>
          <a:prstGeom prst="rect">
            <a:avLst/>
          </a:prstGeom>
          <a:noFill/>
        </p:spPr>
        <p:txBody>
          <a:bodyPr wrap="square" rtlCol="0">
            <a:spAutoFit/>
          </a:bodyPr>
          <a:lstStyle/>
          <a:p>
            <a:r>
              <a:rPr lang="fr-FR" sz="1400" dirty="0">
                <a:solidFill>
                  <a:srgbClr val="FF0000"/>
                </a:solidFill>
              </a:rPr>
              <a:t>layer</a:t>
            </a:r>
            <a:endParaRPr lang="en-GB" sz="1400" dirty="0">
              <a:solidFill>
                <a:srgbClr val="FF0000"/>
              </a:solidFill>
            </a:endParaRPr>
          </a:p>
        </p:txBody>
      </p:sp>
      <p:sp>
        <p:nvSpPr>
          <p:cNvPr id="33" name="TextBox 32"/>
          <p:cNvSpPr txBox="1"/>
          <p:nvPr/>
        </p:nvSpPr>
        <p:spPr>
          <a:xfrm>
            <a:off x="4876800" y="3124200"/>
            <a:ext cx="5562600" cy="369332"/>
          </a:xfrm>
          <a:prstGeom prst="rect">
            <a:avLst/>
          </a:prstGeom>
          <a:solidFill>
            <a:srgbClr val="FFFF00"/>
          </a:solidFill>
        </p:spPr>
        <p:txBody>
          <a:bodyPr wrap="square" rtlCol="0">
            <a:spAutoFit/>
          </a:bodyPr>
          <a:lstStyle/>
          <a:p>
            <a:r>
              <a:rPr lang="fr-FR" dirty="0">
                <a:latin typeface="Arial" pitchFamily="34" charset="0"/>
                <a:cs typeface="Arial" pitchFamily="34" charset="0"/>
              </a:rPr>
              <a:t> </a:t>
            </a:r>
            <a:r>
              <a:rPr lang="fr-FR" dirty="0" err="1">
                <a:latin typeface="Arial" pitchFamily="34" charset="0"/>
                <a:cs typeface="Arial" pitchFamily="34" charset="0"/>
              </a:rPr>
              <a:t>Rocking</a:t>
            </a:r>
            <a:r>
              <a:rPr lang="fr-FR" dirty="0">
                <a:latin typeface="Arial" pitchFamily="34" charset="0"/>
                <a:cs typeface="Arial" pitchFamily="34" charset="0"/>
              </a:rPr>
              <a:t> </a:t>
            </a:r>
            <a:r>
              <a:rPr lang="fr-FR" dirty="0" err="1">
                <a:latin typeface="Arial" pitchFamily="34" charset="0"/>
                <a:cs typeface="Arial" pitchFamily="34" charset="0"/>
              </a:rPr>
              <a:t>curves</a:t>
            </a:r>
            <a:r>
              <a:rPr lang="fr-FR" dirty="0">
                <a:latin typeface="Arial" pitchFamily="34" charset="0"/>
                <a:cs typeface="Arial" pitchFamily="34" charset="0"/>
              </a:rPr>
              <a:t> of the layer and </a:t>
            </a:r>
            <a:r>
              <a:rPr lang="fr-FR" dirty="0" err="1">
                <a:latin typeface="Arial" pitchFamily="34" charset="0"/>
                <a:cs typeface="Arial" pitchFamily="34" charset="0"/>
              </a:rPr>
              <a:t>substrate</a:t>
            </a:r>
            <a:r>
              <a:rPr lang="fr-FR" dirty="0">
                <a:latin typeface="Arial" pitchFamily="34" charset="0"/>
                <a:cs typeface="Arial" pitchFamily="34" charset="0"/>
              </a:rPr>
              <a:t> </a:t>
            </a:r>
            <a:r>
              <a:rPr lang="fr-FR" dirty="0" err="1">
                <a:latin typeface="Arial" pitchFamily="34" charset="0"/>
                <a:cs typeface="Arial" pitchFamily="34" charset="0"/>
              </a:rPr>
              <a:t>separated</a:t>
            </a:r>
            <a:endParaRPr lang="en-GB" dirty="0"/>
          </a:p>
        </p:txBody>
      </p:sp>
      <p:sp>
        <p:nvSpPr>
          <p:cNvPr id="36" name="TextBox 35"/>
          <p:cNvSpPr txBox="1"/>
          <p:nvPr/>
        </p:nvSpPr>
        <p:spPr>
          <a:xfrm>
            <a:off x="4399806" y="5226880"/>
            <a:ext cx="6941128" cy="923330"/>
          </a:xfrm>
          <a:prstGeom prst="rect">
            <a:avLst/>
          </a:prstGeom>
          <a:solidFill>
            <a:schemeClr val="accent2">
              <a:lumMod val="20000"/>
              <a:lumOff val="80000"/>
            </a:schemeClr>
          </a:solidFill>
        </p:spPr>
        <p:txBody>
          <a:bodyPr wrap="square" rtlCol="0">
            <a:spAutoFit/>
          </a:bodyPr>
          <a:lstStyle/>
          <a:p>
            <a:pPr algn="ctr"/>
            <a:r>
              <a:rPr lang="fr-FR" dirty="0">
                <a:latin typeface="Arial" pitchFamily="34" charset="0"/>
                <a:cs typeface="Arial" pitchFamily="34" charset="0"/>
              </a:rPr>
              <a:t>The </a:t>
            </a:r>
            <a:r>
              <a:rPr lang="fr-FR" dirty="0" err="1">
                <a:latin typeface="Arial" pitchFamily="34" charset="0"/>
                <a:cs typeface="Arial" pitchFamily="34" charset="0"/>
              </a:rPr>
              <a:t>layers</a:t>
            </a:r>
            <a:r>
              <a:rPr lang="fr-FR" dirty="0">
                <a:latin typeface="Arial" pitchFamily="34" charset="0"/>
                <a:cs typeface="Arial" pitchFamily="34" charset="0"/>
              </a:rPr>
              <a:t> display, </a:t>
            </a:r>
            <a:r>
              <a:rPr lang="fr-FR" dirty="0" err="1">
                <a:latin typeface="Arial" pitchFamily="34" charset="0"/>
                <a:cs typeface="Arial" pitchFamily="34" charset="0"/>
              </a:rPr>
              <a:t>around</a:t>
            </a:r>
            <a:r>
              <a:rPr lang="fr-FR" dirty="0">
                <a:latin typeface="Arial" pitchFamily="34" charset="0"/>
                <a:cs typeface="Arial" pitchFamily="34" charset="0"/>
              </a:rPr>
              <a:t> an « </a:t>
            </a:r>
            <a:r>
              <a:rPr lang="fr-FR" dirty="0" err="1">
                <a:latin typeface="Arial" pitchFamily="34" charset="0"/>
                <a:cs typeface="Arial" pitchFamily="34" charset="0"/>
              </a:rPr>
              <a:t>average</a:t>
            </a:r>
            <a:r>
              <a:rPr lang="fr-FR" dirty="0">
                <a:latin typeface="Arial" pitchFamily="34" charset="0"/>
                <a:cs typeface="Arial" pitchFamily="34" charset="0"/>
              </a:rPr>
              <a:t> </a:t>
            </a:r>
            <a:r>
              <a:rPr lang="fr-FR" dirty="0" err="1">
                <a:latin typeface="Arial" pitchFamily="34" charset="0"/>
                <a:cs typeface="Arial" pitchFamily="34" charset="0"/>
              </a:rPr>
              <a:t>lattice</a:t>
            </a:r>
            <a:r>
              <a:rPr lang="fr-FR" dirty="0">
                <a:latin typeface="Arial" pitchFamily="34" charset="0"/>
                <a:cs typeface="Arial" pitchFamily="34" charset="0"/>
              </a:rPr>
              <a:t> </a:t>
            </a:r>
            <a:r>
              <a:rPr lang="fr-FR" dirty="0" err="1">
                <a:latin typeface="Arial" pitchFamily="34" charset="0"/>
                <a:cs typeface="Arial" pitchFamily="34" charset="0"/>
              </a:rPr>
              <a:t>parameter</a:t>
            </a:r>
            <a:r>
              <a:rPr lang="fr-FR" dirty="0">
                <a:latin typeface="Arial" pitchFamily="34" charset="0"/>
                <a:cs typeface="Arial" pitchFamily="34" charset="0"/>
              </a:rPr>
              <a:t> » </a:t>
            </a:r>
            <a:r>
              <a:rPr lang="en-GB" dirty="0" err="1">
                <a:latin typeface="Arial" pitchFamily="34" charset="0"/>
                <a:cs typeface="Arial" pitchFamily="34" charset="0"/>
              </a:rPr>
              <a:t>d</a:t>
            </a:r>
            <a:r>
              <a:rPr lang="en-GB" baseline="-25000" dirty="0" err="1">
                <a:latin typeface="Arial" pitchFamily="34" charset="0"/>
                <a:cs typeface="Arial" pitchFamily="34" charset="0"/>
              </a:rPr>
              <a:t>layer</a:t>
            </a:r>
            <a:r>
              <a:rPr lang="fr-FR" dirty="0">
                <a:latin typeface="Arial" pitchFamily="34" charset="0"/>
                <a:cs typeface="Arial" pitchFamily="34" charset="0"/>
              </a:rPr>
              <a:t> , a range of </a:t>
            </a:r>
            <a:r>
              <a:rPr lang="fr-FR" dirty="0" err="1">
                <a:latin typeface="Arial" pitchFamily="34" charset="0"/>
                <a:cs typeface="Arial" pitchFamily="34" charset="0"/>
              </a:rPr>
              <a:t>lattice</a:t>
            </a:r>
            <a:r>
              <a:rPr lang="fr-FR" dirty="0">
                <a:latin typeface="Arial" pitchFamily="34" charset="0"/>
                <a:cs typeface="Arial" pitchFamily="34" charset="0"/>
              </a:rPr>
              <a:t> </a:t>
            </a:r>
            <a:r>
              <a:rPr lang="fr-FR" dirty="0" err="1">
                <a:latin typeface="Arial" pitchFamily="34" charset="0"/>
                <a:cs typeface="Arial" pitchFamily="34" charset="0"/>
              </a:rPr>
              <a:t>parameters</a:t>
            </a:r>
            <a:r>
              <a:rPr lang="fr-FR" dirty="0">
                <a:latin typeface="Arial" pitchFamily="34" charset="0"/>
                <a:cs typeface="Arial" pitchFamily="34" charset="0"/>
              </a:rPr>
              <a:t> </a:t>
            </a:r>
            <a:r>
              <a:rPr lang="en-GB" dirty="0">
                <a:latin typeface="Arial" pitchFamily="34" charset="0"/>
                <a:cs typeface="Arial" pitchFamily="34" charset="0"/>
              </a:rPr>
              <a:t>(</a:t>
            </a:r>
            <a:r>
              <a:rPr lang="en-GB" dirty="0" err="1">
                <a:latin typeface="Symbol" pitchFamily="18" charset="2"/>
                <a:cs typeface="Arial" pitchFamily="34" charset="0"/>
              </a:rPr>
              <a:t>D</a:t>
            </a:r>
            <a:r>
              <a:rPr lang="en-GB" dirty="0" err="1">
                <a:latin typeface="Arial" pitchFamily="34" charset="0"/>
                <a:cs typeface="Arial" pitchFamily="34" charset="0"/>
              </a:rPr>
              <a:t>d</a:t>
            </a:r>
            <a:r>
              <a:rPr lang="en-GB" dirty="0">
                <a:latin typeface="Arial" pitchFamily="34" charset="0"/>
                <a:cs typeface="Arial" pitchFamily="34" charset="0"/>
              </a:rPr>
              <a:t>/d) </a:t>
            </a:r>
            <a:r>
              <a:rPr lang="fr-FR" dirty="0" err="1">
                <a:latin typeface="Arial" pitchFamily="34" charset="0"/>
                <a:cs typeface="Arial" pitchFamily="34" charset="0"/>
              </a:rPr>
              <a:t>associated</a:t>
            </a:r>
            <a:r>
              <a:rPr lang="fr-FR" dirty="0">
                <a:latin typeface="Arial" pitchFamily="34" charset="0"/>
                <a:cs typeface="Arial" pitchFamily="34" charset="0"/>
              </a:rPr>
              <a:t> to the variation of the doping</a:t>
            </a:r>
          </a:p>
        </p:txBody>
      </p:sp>
      <p:sp>
        <p:nvSpPr>
          <p:cNvPr id="47" name="TextBox 46"/>
          <p:cNvSpPr txBox="1"/>
          <p:nvPr/>
        </p:nvSpPr>
        <p:spPr>
          <a:xfrm>
            <a:off x="6172200" y="6117509"/>
            <a:ext cx="4724400" cy="369332"/>
          </a:xfrm>
          <a:prstGeom prst="rect">
            <a:avLst/>
          </a:prstGeom>
          <a:solidFill>
            <a:srgbClr val="FFFF00"/>
          </a:solidFill>
        </p:spPr>
        <p:txBody>
          <a:bodyPr wrap="square" rtlCol="0">
            <a:spAutoFit/>
          </a:bodyPr>
          <a:lstStyle/>
          <a:p>
            <a:r>
              <a:rPr lang="fr-FR" dirty="0">
                <a:latin typeface="Arial" pitchFamily="34" charset="0"/>
                <a:cs typeface="Arial" pitchFamily="34" charset="0"/>
              </a:rPr>
              <a:t>FWHM of the </a:t>
            </a:r>
            <a:r>
              <a:rPr lang="fr-FR" dirty="0" err="1">
                <a:latin typeface="Arial" pitchFamily="34" charset="0"/>
                <a:cs typeface="Arial" pitchFamily="34" charset="0"/>
              </a:rPr>
              <a:t>peak</a:t>
            </a:r>
            <a:r>
              <a:rPr lang="fr-FR" dirty="0">
                <a:latin typeface="Arial" pitchFamily="34" charset="0"/>
                <a:cs typeface="Arial" pitchFamily="34" charset="0"/>
              </a:rPr>
              <a:t> of the layer </a:t>
            </a:r>
            <a:r>
              <a:rPr lang="fr-FR" dirty="0"/>
              <a:t>~ </a:t>
            </a:r>
            <a:r>
              <a:rPr lang="en-GB" dirty="0"/>
              <a:t>(</a:t>
            </a:r>
            <a:r>
              <a:rPr lang="en-GB" dirty="0" err="1">
                <a:latin typeface="Symbol" pitchFamily="18" charset="2"/>
              </a:rPr>
              <a:t>D</a:t>
            </a:r>
            <a:r>
              <a:rPr lang="en-GB" dirty="0" err="1">
                <a:latin typeface="Arial" pitchFamily="34" charset="0"/>
                <a:cs typeface="Arial" pitchFamily="34" charset="0"/>
              </a:rPr>
              <a:t>d</a:t>
            </a:r>
            <a:r>
              <a:rPr lang="en-GB" dirty="0">
                <a:latin typeface="Arial" pitchFamily="34" charset="0"/>
                <a:cs typeface="Arial" pitchFamily="34" charset="0"/>
              </a:rPr>
              <a:t>/d</a:t>
            </a:r>
            <a:r>
              <a:rPr lang="en-GB" dirty="0"/>
              <a:t>) </a:t>
            </a:r>
            <a:r>
              <a:rPr lang="en-GB" dirty="0" err="1">
                <a:latin typeface="Arial" pitchFamily="34" charset="0"/>
                <a:cs typeface="Arial" pitchFamily="34" charset="0"/>
              </a:rPr>
              <a:t>tg</a:t>
            </a:r>
            <a:r>
              <a:rPr lang="en-GB" dirty="0" err="1">
                <a:latin typeface="Symbol" pitchFamily="18" charset="2"/>
              </a:rPr>
              <a:t>q</a:t>
            </a:r>
            <a:endParaRPr lang="en-GB" dirty="0"/>
          </a:p>
        </p:txBody>
      </p:sp>
      <p:sp>
        <p:nvSpPr>
          <p:cNvPr id="48" name="TextBox 47"/>
          <p:cNvSpPr txBox="1"/>
          <p:nvPr/>
        </p:nvSpPr>
        <p:spPr>
          <a:xfrm>
            <a:off x="136589" y="946090"/>
            <a:ext cx="5903912" cy="1129540"/>
          </a:xfrm>
          <a:prstGeom prst="rect">
            <a:avLst/>
          </a:prstGeom>
          <a:noFill/>
        </p:spPr>
        <p:txBody>
          <a:bodyPr wrap="square">
            <a:spAutoFit/>
          </a:bodyPr>
          <a:lstStyle/>
          <a:p>
            <a:pPr marL="0" lvl="2" algn="ctr">
              <a:defRPr/>
            </a:pPr>
            <a:r>
              <a:rPr lang="en-US" sz="2540" b="1" kern="0" dirty="0">
                <a:solidFill>
                  <a:srgbClr val="FF0000"/>
                </a:solidFill>
              </a:rPr>
              <a:t>Bragg’s law           </a:t>
            </a:r>
            <a:r>
              <a:rPr lang="en-US" sz="2540" b="1" kern="0" dirty="0">
                <a:solidFill>
                  <a:srgbClr val="FF0000"/>
                </a:solidFill>
                <a:sym typeface="Symbol" pitchFamily="18" charset="2"/>
              </a:rPr>
              <a:t>2</a:t>
            </a:r>
            <a:r>
              <a:rPr lang="en-US" sz="2540" b="1" i="1" kern="0" dirty="0">
                <a:solidFill>
                  <a:srgbClr val="FF0000"/>
                </a:solidFill>
                <a:sym typeface="Symbol" pitchFamily="18" charset="2"/>
              </a:rPr>
              <a:t>d</a:t>
            </a:r>
            <a:r>
              <a:rPr lang="en-US" sz="2540" b="1" i="1" kern="0" baseline="-25000" dirty="0">
                <a:solidFill>
                  <a:srgbClr val="FF0000"/>
                </a:solidFill>
                <a:sym typeface="Symbol" pitchFamily="18" charset="2"/>
              </a:rPr>
              <a:t>hkl</a:t>
            </a:r>
            <a:r>
              <a:rPr lang="en-US" sz="2540" b="1" kern="0" dirty="0">
                <a:solidFill>
                  <a:srgbClr val="FF0000"/>
                </a:solidFill>
                <a:sym typeface="Symbol" pitchFamily="18" charset="2"/>
              </a:rPr>
              <a:t>sin = </a:t>
            </a:r>
            <a:endParaRPr lang="en-US" sz="1633" kern="0" dirty="0">
              <a:solidFill>
                <a:schemeClr val="accent6"/>
              </a:solidFill>
              <a:sym typeface="Symbol" pitchFamily="18" charset="2"/>
            </a:endParaRPr>
          </a:p>
          <a:p>
            <a:pPr marL="0" lvl="2">
              <a:defRPr/>
            </a:pPr>
            <a:r>
              <a:rPr lang="en-US" sz="1400" b="1" i="1" kern="0" dirty="0">
                <a:sym typeface="Symbol" pitchFamily="18" charset="2"/>
              </a:rPr>
              <a:t>	</a:t>
            </a:r>
            <a:r>
              <a:rPr lang="en-US" sz="1400" b="1" i="1" kern="0" dirty="0" err="1">
                <a:sym typeface="Symbol" pitchFamily="18" charset="2"/>
              </a:rPr>
              <a:t>d</a:t>
            </a:r>
            <a:r>
              <a:rPr lang="en-US" sz="1400" b="1" i="1" kern="0" baseline="-25000" dirty="0" err="1">
                <a:sym typeface="Symbol" pitchFamily="18" charset="2"/>
              </a:rPr>
              <a:t>hkl</a:t>
            </a:r>
            <a:r>
              <a:rPr lang="en-US" sz="1400" b="1" i="1" kern="0" baseline="-25000" dirty="0">
                <a:sym typeface="Symbol" pitchFamily="18" charset="2"/>
              </a:rPr>
              <a:t> 	</a:t>
            </a:r>
            <a:r>
              <a:rPr lang="en-US" sz="1400" kern="0" dirty="0">
                <a:sym typeface="Symbol" pitchFamily="18" charset="2"/>
              </a:rPr>
              <a:t>distance between reflecting planes  </a:t>
            </a:r>
            <a:endParaRPr lang="en-US" sz="1400" b="1" i="1" kern="0" baseline="-25000" dirty="0">
              <a:sym typeface="Symbol" pitchFamily="18" charset="2"/>
            </a:endParaRPr>
          </a:p>
          <a:p>
            <a:pPr marL="0" lvl="2">
              <a:defRPr/>
            </a:pPr>
            <a:r>
              <a:rPr lang="en-US" sz="1400" b="1" kern="0" dirty="0">
                <a:sym typeface="Symbol" pitchFamily="18" charset="2"/>
              </a:rPr>
              <a:t>	 	</a:t>
            </a:r>
            <a:r>
              <a:rPr lang="en-US" sz="1400" kern="0" dirty="0">
                <a:sym typeface="Symbol" pitchFamily="18" charset="2"/>
              </a:rPr>
              <a:t>angle beam - reflecting planes </a:t>
            </a:r>
          </a:p>
          <a:p>
            <a:pPr marL="0" lvl="2">
              <a:defRPr/>
            </a:pPr>
            <a:r>
              <a:rPr lang="en-US" sz="1400" b="1" kern="0" dirty="0">
                <a:sym typeface="Symbol" pitchFamily="18" charset="2"/>
              </a:rPr>
              <a:t>	 	</a:t>
            </a:r>
            <a:r>
              <a:rPr lang="en-US" sz="1400" kern="0" dirty="0">
                <a:sym typeface="Symbol" pitchFamily="18" charset="2"/>
              </a:rPr>
              <a:t>Wavelength of X-rays </a:t>
            </a:r>
            <a:endParaRPr lang="en-US" sz="1814" kern="0" dirty="0">
              <a:sym typeface="Symbol" pitchFamily="18" charset="2"/>
            </a:endParaRPr>
          </a:p>
        </p:txBody>
      </p:sp>
      <p:sp>
        <p:nvSpPr>
          <p:cNvPr id="49" name="TextBox 48"/>
          <p:cNvSpPr txBox="1"/>
          <p:nvPr/>
        </p:nvSpPr>
        <p:spPr>
          <a:xfrm>
            <a:off x="5894611" y="1685702"/>
            <a:ext cx="1981201" cy="369332"/>
          </a:xfrm>
          <a:prstGeom prst="rect">
            <a:avLst/>
          </a:prstGeom>
          <a:solidFill>
            <a:srgbClr val="FFFF00"/>
          </a:solidFill>
        </p:spPr>
        <p:txBody>
          <a:bodyPr wrap="square" rtlCol="0">
            <a:spAutoFit/>
          </a:bodyPr>
          <a:lstStyle/>
          <a:p>
            <a:r>
              <a:rPr lang="en-US" b="1" kern="0" dirty="0">
                <a:solidFill>
                  <a:srgbClr val="FF0000"/>
                </a:solidFill>
                <a:sym typeface="Symbol" pitchFamily="18" charset="2"/>
              </a:rPr>
              <a:t></a:t>
            </a:r>
            <a:r>
              <a:rPr lang="en-US" b="1" i="1" kern="0" baseline="-25000" dirty="0">
                <a:solidFill>
                  <a:srgbClr val="FF0000"/>
                </a:solidFill>
                <a:sym typeface="Symbol" pitchFamily="18" charset="2"/>
              </a:rPr>
              <a:t>layer </a:t>
            </a:r>
            <a:r>
              <a:rPr lang="en-US" b="1" kern="0" dirty="0">
                <a:solidFill>
                  <a:srgbClr val="FF0000"/>
                </a:solidFill>
                <a:sym typeface="Symbol" pitchFamily="18" charset="2"/>
              </a:rPr>
              <a:t>&lt; </a:t>
            </a:r>
            <a:r>
              <a:rPr lang="en-US" b="1" i="1" kern="0" baseline="-25000" dirty="0">
                <a:solidFill>
                  <a:srgbClr val="FF0000"/>
                </a:solidFill>
                <a:sym typeface="Symbol" pitchFamily="18" charset="2"/>
              </a:rPr>
              <a:t>substrate </a:t>
            </a:r>
            <a:endParaRPr lang="en-GB" dirty="0"/>
          </a:p>
        </p:txBody>
      </p:sp>
      <p:sp>
        <p:nvSpPr>
          <p:cNvPr id="3" name="TextBox 2">
            <a:extLst>
              <a:ext uri="{FF2B5EF4-FFF2-40B4-BE49-F238E27FC236}">
                <a16:creationId xmlns:a16="http://schemas.microsoft.com/office/drawing/2014/main" id="{DDC4102F-30EC-42E7-A108-CBFFA4AF0FEF}"/>
              </a:ext>
            </a:extLst>
          </p:cNvPr>
          <p:cNvSpPr txBox="1"/>
          <p:nvPr/>
        </p:nvSpPr>
        <p:spPr>
          <a:xfrm>
            <a:off x="972092" y="3862582"/>
            <a:ext cx="2431689" cy="369332"/>
          </a:xfrm>
          <a:prstGeom prst="rect">
            <a:avLst/>
          </a:prstGeom>
          <a:noFill/>
        </p:spPr>
        <p:txBody>
          <a:bodyPr wrap="square" rtlCol="0">
            <a:spAutoFit/>
          </a:bodyPr>
          <a:lstStyle/>
          <a:p>
            <a:r>
              <a:rPr lang="en-US" dirty="0"/>
              <a:t>Reflection mode</a:t>
            </a:r>
            <a:endParaRPr lang="en-GB" dirty="0"/>
          </a:p>
        </p:txBody>
      </p:sp>
      <p:sp>
        <p:nvSpPr>
          <p:cNvPr id="43" name="TextBox 42">
            <a:extLst>
              <a:ext uri="{FF2B5EF4-FFF2-40B4-BE49-F238E27FC236}">
                <a16:creationId xmlns:a16="http://schemas.microsoft.com/office/drawing/2014/main" id="{7C77FD69-ACE7-4D16-894A-A5318AA0470B}"/>
              </a:ext>
            </a:extLst>
          </p:cNvPr>
          <p:cNvSpPr txBox="1"/>
          <p:nvPr/>
        </p:nvSpPr>
        <p:spPr>
          <a:xfrm>
            <a:off x="998985" y="6459795"/>
            <a:ext cx="2431689" cy="369332"/>
          </a:xfrm>
          <a:prstGeom prst="rect">
            <a:avLst/>
          </a:prstGeom>
          <a:noFill/>
        </p:spPr>
        <p:txBody>
          <a:bodyPr wrap="square" rtlCol="0">
            <a:spAutoFit/>
          </a:bodyPr>
          <a:lstStyle/>
          <a:p>
            <a:r>
              <a:rPr lang="en-US" dirty="0" err="1"/>
              <a:t>Transmision</a:t>
            </a:r>
            <a:r>
              <a:rPr lang="en-US" dirty="0"/>
              <a:t> mode</a:t>
            </a:r>
            <a:endParaRPr lang="en-GB" dirty="0"/>
          </a:p>
        </p:txBody>
      </p:sp>
      <p:sp>
        <p:nvSpPr>
          <p:cNvPr id="4" name="Footer Placeholder 3">
            <a:extLst>
              <a:ext uri="{FF2B5EF4-FFF2-40B4-BE49-F238E27FC236}">
                <a16:creationId xmlns:a16="http://schemas.microsoft.com/office/drawing/2014/main" id="{A004883E-4745-4156-A280-A95A02CC0E05}"/>
              </a:ext>
            </a:extLst>
          </p:cNvPr>
          <p:cNvSpPr>
            <a:spLocks noGrp="1"/>
          </p:cNvSpPr>
          <p:nvPr>
            <p:ph type="ftr" sz="quarter" idx="11"/>
          </p:nvPr>
        </p:nvSpPr>
        <p:spPr/>
        <p:txBody>
          <a:bodyPr/>
          <a:lstStyle/>
          <a:p>
            <a:r>
              <a:rPr lang="en-US"/>
              <a:t>New design for Boron-doped diamond undulaor</a:t>
            </a:r>
          </a:p>
        </p:txBody>
      </p:sp>
      <p:sp>
        <p:nvSpPr>
          <p:cNvPr id="5" name="Slide Number Placeholder 4">
            <a:extLst>
              <a:ext uri="{FF2B5EF4-FFF2-40B4-BE49-F238E27FC236}">
                <a16:creationId xmlns:a16="http://schemas.microsoft.com/office/drawing/2014/main" id="{A7E148BD-B359-4966-9330-84DE97457F8F}"/>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9698" y="33005"/>
            <a:ext cx="8915400" cy="543077"/>
          </a:xfrm>
        </p:spPr>
        <p:txBody>
          <a:bodyPr>
            <a:normAutofit/>
          </a:bodyPr>
          <a:lstStyle/>
          <a:p>
            <a:r>
              <a:rPr lang="fr-FR" sz="2400" dirty="0" err="1">
                <a:solidFill>
                  <a:srgbClr val="FF0000"/>
                </a:solidFill>
              </a:rPr>
              <a:t>Relaxed</a:t>
            </a:r>
            <a:r>
              <a:rPr lang="fr-FR" sz="2400" dirty="0">
                <a:solidFill>
                  <a:srgbClr val="FF0000"/>
                </a:solidFill>
              </a:rPr>
              <a:t> or </a:t>
            </a:r>
            <a:r>
              <a:rPr lang="fr-FR" sz="2400" dirty="0" err="1">
                <a:solidFill>
                  <a:srgbClr val="FF0000"/>
                </a:solidFill>
              </a:rPr>
              <a:t>strained</a:t>
            </a:r>
            <a:r>
              <a:rPr lang="fr-FR" sz="2400" dirty="0">
                <a:solidFill>
                  <a:srgbClr val="FF0000"/>
                </a:solidFill>
              </a:rPr>
              <a:t> layer</a:t>
            </a:r>
            <a:endParaRPr lang="en-GB" sz="2400" dirty="0">
              <a:solidFill>
                <a:srgbClr val="FF0000"/>
              </a:solidFill>
            </a:endParaRPr>
          </a:p>
        </p:txBody>
      </p:sp>
      <p:grpSp>
        <p:nvGrpSpPr>
          <p:cNvPr id="68" name="Group 67"/>
          <p:cNvGrpSpPr/>
          <p:nvPr/>
        </p:nvGrpSpPr>
        <p:grpSpPr>
          <a:xfrm>
            <a:off x="1752600" y="4572000"/>
            <a:ext cx="2590800" cy="2133600"/>
            <a:chOff x="228600" y="4572000"/>
            <a:chExt cx="2590800" cy="2133600"/>
          </a:xfrm>
        </p:grpSpPr>
        <p:sp>
          <p:nvSpPr>
            <p:cNvPr id="67" name="Rectangle 66"/>
            <p:cNvSpPr/>
            <p:nvPr/>
          </p:nvSpPr>
          <p:spPr>
            <a:xfrm>
              <a:off x="457200" y="5791200"/>
              <a:ext cx="1981200" cy="152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457200" y="5638800"/>
              <a:ext cx="1981200" cy="1524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5"/>
            <p:cNvGrpSpPr/>
            <p:nvPr/>
          </p:nvGrpSpPr>
          <p:grpSpPr>
            <a:xfrm>
              <a:off x="228600" y="4572000"/>
              <a:ext cx="2590800" cy="2133600"/>
              <a:chOff x="838200" y="4114800"/>
              <a:chExt cx="2590800" cy="2133600"/>
            </a:xfrm>
          </p:grpSpPr>
          <p:grpSp>
            <p:nvGrpSpPr>
              <p:cNvPr id="4" name="Group 10"/>
              <p:cNvGrpSpPr/>
              <p:nvPr/>
            </p:nvGrpSpPr>
            <p:grpSpPr>
              <a:xfrm>
                <a:off x="1066800" y="5029200"/>
                <a:ext cx="1981200" cy="1219200"/>
                <a:chOff x="1676400" y="4572000"/>
                <a:chExt cx="1981200" cy="1219200"/>
              </a:xfrm>
            </p:grpSpPr>
            <p:sp>
              <p:nvSpPr>
                <p:cNvPr id="14" name="Rectangle 13"/>
                <p:cNvSpPr/>
                <p:nvPr/>
              </p:nvSpPr>
              <p:spPr>
                <a:xfrm>
                  <a:off x="1676400" y="5029200"/>
                  <a:ext cx="1981200" cy="762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676400" y="4572000"/>
                  <a:ext cx="1981200" cy="1524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 name="Straight Arrow Connector 9"/>
              <p:cNvCxnSpPr/>
              <p:nvPr/>
            </p:nvCxnSpPr>
            <p:spPr>
              <a:xfrm flipH="1" flipV="1">
                <a:off x="1066800" y="4419600"/>
                <a:ext cx="1001244" cy="62012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057400" y="4495800"/>
                <a:ext cx="13716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057400" y="4648200"/>
                <a:ext cx="8382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838200" y="4114800"/>
                <a:ext cx="1295400" cy="1371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33" name="TextBox 32"/>
          <p:cNvSpPr txBox="1"/>
          <p:nvPr/>
        </p:nvSpPr>
        <p:spPr>
          <a:xfrm>
            <a:off x="5562600" y="1524001"/>
            <a:ext cx="4997896" cy="646331"/>
          </a:xfrm>
          <a:prstGeom prst="rect">
            <a:avLst/>
          </a:prstGeom>
          <a:solidFill>
            <a:schemeClr val="accent6">
              <a:lumMod val="20000"/>
              <a:lumOff val="80000"/>
            </a:schemeClr>
          </a:solidFill>
        </p:spPr>
        <p:txBody>
          <a:bodyPr wrap="square" rtlCol="0">
            <a:spAutoFit/>
          </a:bodyPr>
          <a:lstStyle/>
          <a:p>
            <a:r>
              <a:rPr lang="fr-FR" dirty="0">
                <a:latin typeface="Arial" pitchFamily="34" charset="0"/>
                <a:cs typeface="Arial" pitchFamily="34" charset="0"/>
              </a:rPr>
              <a:t> </a:t>
            </a:r>
            <a:r>
              <a:rPr lang="fr-FR" dirty="0">
                <a:latin typeface="Wingdings" pitchFamily="2" charset="2"/>
                <a:cs typeface="Arial" pitchFamily="34" charset="0"/>
              </a:rPr>
              <a:t>è</a:t>
            </a:r>
            <a:r>
              <a:rPr lang="fr-FR" dirty="0">
                <a:latin typeface="Arial" pitchFamily="34" charset="0"/>
                <a:cs typeface="Arial" pitchFamily="34" charset="0"/>
              </a:rPr>
              <a:t> the </a:t>
            </a:r>
            <a:r>
              <a:rPr lang="fr-FR" dirty="0" err="1">
                <a:latin typeface="Arial" pitchFamily="34" charset="0"/>
                <a:cs typeface="Arial" pitchFamily="34" charset="0"/>
              </a:rPr>
              <a:t>rocking</a:t>
            </a:r>
            <a:r>
              <a:rPr lang="fr-FR" dirty="0">
                <a:latin typeface="Arial" pitchFamily="34" charset="0"/>
                <a:cs typeface="Arial" pitchFamily="34" charset="0"/>
              </a:rPr>
              <a:t> </a:t>
            </a:r>
            <a:r>
              <a:rPr lang="fr-FR" dirty="0" err="1">
                <a:latin typeface="Arial" pitchFamily="34" charset="0"/>
                <a:cs typeface="Arial" pitchFamily="34" charset="0"/>
              </a:rPr>
              <a:t>curves</a:t>
            </a:r>
            <a:r>
              <a:rPr lang="fr-FR" dirty="0">
                <a:latin typeface="Arial" pitchFamily="34" charset="0"/>
                <a:cs typeface="Arial" pitchFamily="34" charset="0"/>
              </a:rPr>
              <a:t> for the layer and the </a:t>
            </a:r>
            <a:r>
              <a:rPr lang="fr-FR" dirty="0" err="1">
                <a:latin typeface="Arial" pitchFamily="34" charset="0"/>
                <a:cs typeface="Arial" pitchFamily="34" charset="0"/>
              </a:rPr>
              <a:t>substrate</a:t>
            </a:r>
            <a:r>
              <a:rPr lang="fr-FR" dirty="0">
                <a:latin typeface="Arial" pitchFamily="34" charset="0"/>
                <a:cs typeface="Arial" pitchFamily="34" charset="0"/>
              </a:rPr>
              <a:t> are </a:t>
            </a:r>
            <a:r>
              <a:rPr lang="fr-FR" dirty="0" err="1">
                <a:latin typeface="Arial" pitchFamily="34" charset="0"/>
                <a:cs typeface="Arial" pitchFamily="34" charset="0"/>
              </a:rPr>
              <a:t>closer</a:t>
            </a:r>
            <a:r>
              <a:rPr lang="fr-FR" dirty="0">
                <a:latin typeface="Arial" pitchFamily="34" charset="0"/>
                <a:cs typeface="Arial" pitchFamily="34" charset="0"/>
              </a:rPr>
              <a:t>, and can </a:t>
            </a:r>
            <a:r>
              <a:rPr lang="fr-FR" dirty="0" err="1">
                <a:latin typeface="Arial" pitchFamily="34" charset="0"/>
                <a:cs typeface="Arial" pitchFamily="34" charset="0"/>
              </a:rPr>
              <a:t>even</a:t>
            </a:r>
            <a:r>
              <a:rPr lang="fr-FR" dirty="0">
                <a:latin typeface="Arial" pitchFamily="34" charset="0"/>
                <a:cs typeface="Arial" pitchFamily="34" charset="0"/>
              </a:rPr>
              <a:t> merge</a:t>
            </a:r>
          </a:p>
        </p:txBody>
      </p:sp>
      <p:sp>
        <p:nvSpPr>
          <p:cNvPr id="35" name="TextBox 34"/>
          <p:cNvSpPr txBox="1"/>
          <p:nvPr/>
        </p:nvSpPr>
        <p:spPr>
          <a:xfrm>
            <a:off x="202196" y="749905"/>
            <a:ext cx="11989804" cy="646331"/>
          </a:xfrm>
          <a:prstGeom prst="rect">
            <a:avLst/>
          </a:prstGeom>
          <a:noFill/>
        </p:spPr>
        <p:txBody>
          <a:bodyPr wrap="square" rtlCol="0">
            <a:spAutoFit/>
          </a:bodyPr>
          <a:lstStyle/>
          <a:p>
            <a:r>
              <a:rPr lang="fr-FR" dirty="0">
                <a:latin typeface="Arial" pitchFamily="34" charset="0"/>
                <a:cs typeface="Arial" pitchFamily="34" charset="0"/>
              </a:rPr>
              <a:t>If the layer </a:t>
            </a:r>
            <a:r>
              <a:rPr lang="fr-FR" dirty="0" err="1">
                <a:latin typeface="Arial" pitchFamily="34" charset="0"/>
                <a:cs typeface="Arial" pitchFamily="34" charset="0"/>
              </a:rPr>
              <a:t>is</a:t>
            </a:r>
            <a:r>
              <a:rPr lang="fr-FR" dirty="0">
                <a:latin typeface="Arial" pitchFamily="34" charset="0"/>
                <a:cs typeface="Arial" pitchFamily="34" charset="0"/>
              </a:rPr>
              <a:t> not </a:t>
            </a:r>
            <a:r>
              <a:rPr lang="fr-FR" dirty="0" err="1">
                <a:latin typeface="Arial" pitchFamily="34" charset="0"/>
                <a:cs typeface="Arial" pitchFamily="34" charset="0"/>
              </a:rPr>
              <a:t>completely</a:t>
            </a:r>
            <a:r>
              <a:rPr lang="fr-FR" dirty="0">
                <a:latin typeface="Arial" pitchFamily="34" charset="0"/>
                <a:cs typeface="Arial" pitchFamily="34" charset="0"/>
              </a:rPr>
              <a:t> </a:t>
            </a:r>
            <a:r>
              <a:rPr lang="fr-FR" dirty="0" err="1">
                <a:latin typeface="Arial" pitchFamily="34" charset="0"/>
                <a:cs typeface="Arial" pitchFamily="34" charset="0"/>
              </a:rPr>
              <a:t>relaxed</a:t>
            </a:r>
            <a:r>
              <a:rPr lang="fr-FR" dirty="0">
                <a:latin typeface="Arial" pitchFamily="34" charset="0"/>
                <a:cs typeface="Arial" pitchFamily="34" charset="0"/>
              </a:rPr>
              <a:t> (</a:t>
            </a:r>
            <a:r>
              <a:rPr lang="fr-FR" dirty="0" err="1">
                <a:latin typeface="Arial" pitchFamily="34" charset="0"/>
                <a:cs typeface="Arial" pitchFamily="34" charset="0"/>
              </a:rPr>
              <a:t>usual</a:t>
            </a:r>
            <a:r>
              <a:rPr lang="fr-FR" dirty="0">
                <a:latin typeface="Arial" pitchFamily="34" charset="0"/>
                <a:cs typeface="Arial" pitchFamily="34" charset="0"/>
              </a:rPr>
              <a:t> case) the « </a:t>
            </a:r>
            <a:r>
              <a:rPr lang="fr-FR" dirty="0" err="1">
                <a:latin typeface="Arial" pitchFamily="34" charset="0"/>
                <a:cs typeface="Arial" pitchFamily="34" charset="0"/>
              </a:rPr>
              <a:t>average</a:t>
            </a:r>
            <a:r>
              <a:rPr lang="fr-FR" dirty="0">
                <a:latin typeface="Arial" pitchFamily="34" charset="0"/>
                <a:cs typeface="Arial" pitchFamily="34" charset="0"/>
              </a:rPr>
              <a:t> </a:t>
            </a:r>
            <a:r>
              <a:rPr lang="fr-FR" dirty="0" err="1">
                <a:latin typeface="Arial" pitchFamily="34" charset="0"/>
                <a:cs typeface="Arial" pitchFamily="34" charset="0"/>
              </a:rPr>
              <a:t>lattice</a:t>
            </a:r>
            <a:r>
              <a:rPr lang="fr-FR" dirty="0">
                <a:latin typeface="Arial" pitchFamily="34" charset="0"/>
                <a:cs typeface="Arial" pitchFamily="34" charset="0"/>
              </a:rPr>
              <a:t> </a:t>
            </a:r>
            <a:r>
              <a:rPr lang="fr-FR" dirty="0" err="1">
                <a:latin typeface="Arial" pitchFamily="34" charset="0"/>
                <a:cs typeface="Arial" pitchFamily="34" charset="0"/>
              </a:rPr>
              <a:t>parameter</a:t>
            </a:r>
            <a:r>
              <a:rPr lang="fr-FR" dirty="0">
                <a:latin typeface="Arial" pitchFamily="34" charset="0"/>
                <a:cs typeface="Arial" pitchFamily="34" charset="0"/>
              </a:rPr>
              <a:t> » </a:t>
            </a:r>
            <a:r>
              <a:rPr lang="en-GB" dirty="0" err="1">
                <a:latin typeface="Arial" pitchFamily="34" charset="0"/>
                <a:cs typeface="Arial" pitchFamily="34" charset="0"/>
              </a:rPr>
              <a:t>d</a:t>
            </a:r>
            <a:r>
              <a:rPr lang="en-GB" baseline="-25000" dirty="0" err="1">
                <a:latin typeface="Arial" pitchFamily="34" charset="0"/>
                <a:cs typeface="Arial" pitchFamily="34" charset="0"/>
              </a:rPr>
              <a:t>average</a:t>
            </a:r>
            <a:r>
              <a:rPr lang="fr-FR" dirty="0">
                <a:latin typeface="Arial" pitchFamily="34" charset="0"/>
                <a:cs typeface="Arial" pitchFamily="34" charset="0"/>
              </a:rPr>
              <a:t> </a:t>
            </a:r>
            <a:r>
              <a:rPr lang="fr-FR" dirty="0" err="1">
                <a:latin typeface="Arial" pitchFamily="34" charset="0"/>
                <a:cs typeface="Arial" pitchFamily="34" charset="0"/>
              </a:rPr>
              <a:t>is</a:t>
            </a:r>
            <a:r>
              <a:rPr lang="fr-FR" dirty="0">
                <a:latin typeface="Arial" pitchFamily="34" charset="0"/>
                <a:cs typeface="Arial" pitchFamily="34" charset="0"/>
              </a:rPr>
              <a:t> </a:t>
            </a:r>
            <a:r>
              <a:rPr lang="fr-FR" dirty="0" err="1">
                <a:latin typeface="Arial" pitchFamily="34" charset="0"/>
                <a:cs typeface="Arial" pitchFamily="34" charset="0"/>
              </a:rPr>
              <a:t>strained</a:t>
            </a:r>
            <a:r>
              <a:rPr lang="fr-FR" dirty="0">
                <a:latin typeface="Arial" pitchFamily="34" charset="0"/>
                <a:cs typeface="Arial" pitchFamily="34" charset="0"/>
              </a:rPr>
              <a:t> by the interface </a:t>
            </a:r>
            <a:r>
              <a:rPr lang="fr-FR" dirty="0" err="1">
                <a:latin typeface="Arial" pitchFamily="34" charset="0"/>
                <a:cs typeface="Arial" pitchFamily="34" charset="0"/>
              </a:rPr>
              <a:t>with</a:t>
            </a:r>
            <a:r>
              <a:rPr lang="fr-FR" dirty="0">
                <a:latin typeface="Arial" pitchFamily="34" charset="0"/>
                <a:cs typeface="Arial" pitchFamily="34" charset="0"/>
              </a:rPr>
              <a:t> the </a:t>
            </a:r>
            <a:r>
              <a:rPr lang="fr-FR" dirty="0" err="1">
                <a:latin typeface="Arial" pitchFamily="34" charset="0"/>
                <a:cs typeface="Arial" pitchFamily="34" charset="0"/>
              </a:rPr>
              <a:t>undoped</a:t>
            </a:r>
            <a:r>
              <a:rPr lang="fr-FR" dirty="0">
                <a:latin typeface="Arial" pitchFamily="34" charset="0"/>
                <a:cs typeface="Arial" pitchFamily="34" charset="0"/>
              </a:rPr>
              <a:t> </a:t>
            </a:r>
            <a:r>
              <a:rPr lang="fr-FR" dirty="0" err="1">
                <a:latin typeface="Arial" pitchFamily="34" charset="0"/>
                <a:cs typeface="Arial" pitchFamily="34" charset="0"/>
              </a:rPr>
              <a:t>diamond</a:t>
            </a:r>
            <a:r>
              <a:rPr lang="fr-FR" dirty="0">
                <a:latin typeface="Arial" pitchFamily="34" charset="0"/>
                <a:cs typeface="Arial" pitchFamily="34" charset="0"/>
              </a:rPr>
              <a:t>, and </a:t>
            </a:r>
            <a:r>
              <a:rPr lang="fr-FR" dirty="0" err="1">
                <a:latin typeface="Arial" pitchFamily="34" charset="0"/>
                <a:cs typeface="Arial" pitchFamily="34" charset="0"/>
              </a:rPr>
              <a:t>is</a:t>
            </a:r>
            <a:r>
              <a:rPr lang="fr-FR" dirty="0">
                <a:latin typeface="Arial" pitchFamily="34" charset="0"/>
                <a:cs typeface="Arial" pitchFamily="34" charset="0"/>
              </a:rPr>
              <a:t> </a:t>
            </a:r>
            <a:r>
              <a:rPr lang="fr-FR" dirty="0" err="1">
                <a:latin typeface="Arial" pitchFamily="34" charset="0"/>
                <a:cs typeface="Arial" pitchFamily="34" charset="0"/>
              </a:rPr>
              <a:t>consequently</a:t>
            </a:r>
            <a:r>
              <a:rPr lang="fr-FR" dirty="0">
                <a:latin typeface="Arial" pitchFamily="34" charset="0"/>
                <a:cs typeface="Arial" pitchFamily="34" charset="0"/>
              </a:rPr>
              <a:t> </a:t>
            </a:r>
            <a:r>
              <a:rPr lang="fr-FR" dirty="0" err="1">
                <a:latin typeface="Arial" pitchFamily="34" charset="0"/>
                <a:cs typeface="Arial" pitchFamily="34" charset="0"/>
              </a:rPr>
              <a:t>smaller</a:t>
            </a:r>
            <a:r>
              <a:rPr lang="fr-FR" dirty="0">
                <a:latin typeface="Arial" pitchFamily="34" charset="0"/>
                <a:cs typeface="Arial" pitchFamily="34" charset="0"/>
              </a:rPr>
              <a:t> </a:t>
            </a:r>
            <a:r>
              <a:rPr lang="fr-FR" dirty="0" err="1">
                <a:latin typeface="Arial" pitchFamily="34" charset="0"/>
                <a:cs typeface="Arial" pitchFamily="34" charset="0"/>
              </a:rPr>
              <a:t>than</a:t>
            </a:r>
            <a:r>
              <a:rPr lang="fr-FR" dirty="0">
                <a:latin typeface="Arial" pitchFamily="34" charset="0"/>
                <a:cs typeface="Arial" pitchFamily="34" charset="0"/>
              </a:rPr>
              <a:t> the one </a:t>
            </a:r>
            <a:r>
              <a:rPr lang="fr-FR" dirty="0" err="1">
                <a:latin typeface="Arial" pitchFamily="34" charset="0"/>
                <a:cs typeface="Arial" pitchFamily="34" charset="0"/>
              </a:rPr>
              <a:t>corresponding</a:t>
            </a:r>
            <a:r>
              <a:rPr lang="fr-FR" dirty="0">
                <a:latin typeface="Arial" pitchFamily="34" charset="0"/>
                <a:cs typeface="Arial" pitchFamily="34" charset="0"/>
              </a:rPr>
              <a:t> to a free </a:t>
            </a:r>
            <a:r>
              <a:rPr lang="fr-FR" dirty="0" err="1">
                <a:latin typeface="Arial" pitchFamily="34" charset="0"/>
                <a:cs typeface="Arial" pitchFamily="34" charset="0"/>
              </a:rPr>
              <a:t>doped</a:t>
            </a:r>
            <a:r>
              <a:rPr lang="fr-FR" dirty="0">
                <a:latin typeface="Arial" pitchFamily="34" charset="0"/>
                <a:cs typeface="Arial" pitchFamily="34" charset="0"/>
              </a:rPr>
              <a:t> </a:t>
            </a:r>
            <a:r>
              <a:rPr lang="fr-FR" dirty="0" err="1">
                <a:latin typeface="Arial" pitchFamily="34" charset="0"/>
                <a:cs typeface="Arial" pitchFamily="34" charset="0"/>
              </a:rPr>
              <a:t>crystal</a:t>
            </a:r>
            <a:endParaRPr lang="en-GB" dirty="0">
              <a:solidFill>
                <a:srgbClr val="0070C0"/>
              </a:solidFill>
              <a:latin typeface="Arial" pitchFamily="34" charset="0"/>
              <a:cs typeface="Arial" pitchFamily="34" charset="0"/>
            </a:endParaRPr>
          </a:p>
        </p:txBody>
      </p:sp>
      <p:grpSp>
        <p:nvGrpSpPr>
          <p:cNvPr id="40" name="Group 39"/>
          <p:cNvGrpSpPr/>
          <p:nvPr/>
        </p:nvGrpSpPr>
        <p:grpSpPr>
          <a:xfrm>
            <a:off x="2667000" y="1798320"/>
            <a:ext cx="1480457" cy="1694179"/>
            <a:chOff x="4648200" y="4419600"/>
            <a:chExt cx="1295400" cy="1303215"/>
          </a:xfrm>
        </p:grpSpPr>
        <p:pic>
          <p:nvPicPr>
            <p:cNvPr id="30" name="Picture 29"/>
            <p:cNvPicPr/>
            <p:nvPr/>
          </p:nvPicPr>
          <p:blipFill>
            <a:blip r:embed="rId2" cstate="print">
              <a:extLst>
                <a:ext uri="{28A0092B-C50C-407E-A947-70E740481C1C}">
                  <a14:useLocalDpi xmlns:a14="http://schemas.microsoft.com/office/drawing/2010/main" val="0"/>
                </a:ext>
              </a:extLst>
            </a:blip>
            <a:srcRect l="33238" t="52399" r="36761" b="7578"/>
            <a:stretch>
              <a:fillRect/>
            </a:stretch>
          </p:blipFill>
          <p:spPr>
            <a:xfrm>
              <a:off x="4648200" y="4419600"/>
              <a:ext cx="1295400" cy="1295400"/>
            </a:xfrm>
            <a:prstGeom prst="rect">
              <a:avLst/>
            </a:prstGeom>
          </p:spPr>
        </p:pic>
        <p:pic>
          <p:nvPicPr>
            <p:cNvPr id="31" name="Picture 30"/>
            <p:cNvPicPr/>
            <p:nvPr/>
          </p:nvPicPr>
          <p:blipFill>
            <a:blip r:embed="rId2" cstate="print">
              <a:lum/>
              <a:extLst>
                <a:ext uri="{28A0092B-C50C-407E-A947-70E740481C1C}">
                  <a14:useLocalDpi xmlns:a14="http://schemas.microsoft.com/office/drawing/2010/main" val="0"/>
                </a:ext>
              </a:extLst>
            </a:blip>
            <a:srcRect l="42944" t="59069" r="34997" b="7578"/>
            <a:stretch>
              <a:fillRect/>
            </a:stretch>
          </p:blipFill>
          <p:spPr>
            <a:xfrm>
              <a:off x="5581651" y="4609122"/>
              <a:ext cx="304800" cy="1113693"/>
            </a:xfrm>
            <a:prstGeom prst="rect">
              <a:avLst/>
            </a:prstGeom>
          </p:spPr>
        </p:pic>
        <p:cxnSp>
          <p:nvCxnSpPr>
            <p:cNvPr id="39" name="Straight Connector 38"/>
            <p:cNvCxnSpPr/>
            <p:nvPr/>
          </p:nvCxnSpPr>
          <p:spPr>
            <a:xfrm flipH="1" flipV="1">
              <a:off x="5448301" y="4730259"/>
              <a:ext cx="66675" cy="12309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a:endCxn id="51" idx="0"/>
          </p:cNvCxnSpPr>
          <p:nvPr/>
        </p:nvCxnSpPr>
        <p:spPr>
          <a:xfrm flipH="1">
            <a:off x="3695700" y="2286000"/>
            <a:ext cx="114300" cy="228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505200" y="2514600"/>
            <a:ext cx="381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3505200" y="27813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a:off x="3886200" y="2286000"/>
            <a:ext cx="76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3810000" y="2209800"/>
            <a:ext cx="76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886200" y="2209800"/>
            <a:ext cx="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124200" y="1752601"/>
            <a:ext cx="685800" cy="307777"/>
          </a:xfrm>
          <a:prstGeom prst="rect">
            <a:avLst/>
          </a:prstGeom>
          <a:noFill/>
        </p:spPr>
        <p:txBody>
          <a:bodyPr wrap="square" rtlCol="0">
            <a:spAutoFit/>
          </a:bodyPr>
          <a:lstStyle/>
          <a:p>
            <a:r>
              <a:rPr lang="fr-FR" sz="1400" dirty="0">
                <a:solidFill>
                  <a:srgbClr val="FF0000"/>
                </a:solidFill>
              </a:rPr>
              <a:t>layer</a:t>
            </a:r>
            <a:endParaRPr lang="en-GB" sz="1400" dirty="0">
              <a:solidFill>
                <a:srgbClr val="FF0000"/>
              </a:solidFill>
            </a:endParaRPr>
          </a:p>
        </p:txBody>
      </p:sp>
      <p:sp>
        <p:nvSpPr>
          <p:cNvPr id="65" name="TextBox 64"/>
          <p:cNvSpPr txBox="1"/>
          <p:nvPr/>
        </p:nvSpPr>
        <p:spPr>
          <a:xfrm>
            <a:off x="6477000" y="5105401"/>
            <a:ext cx="914400" cy="307777"/>
          </a:xfrm>
          <a:prstGeom prst="rect">
            <a:avLst/>
          </a:prstGeom>
          <a:noFill/>
        </p:spPr>
        <p:txBody>
          <a:bodyPr wrap="square" rtlCol="0">
            <a:spAutoFit/>
          </a:bodyPr>
          <a:lstStyle/>
          <a:p>
            <a:r>
              <a:rPr lang="fr-FR" sz="1400" dirty="0" err="1">
                <a:solidFill>
                  <a:srgbClr val="0070C0"/>
                </a:solidFill>
              </a:rPr>
              <a:t>substrate</a:t>
            </a:r>
            <a:endParaRPr lang="en-GB" sz="1400" dirty="0">
              <a:solidFill>
                <a:srgbClr val="0070C0"/>
              </a:solidFill>
            </a:endParaRPr>
          </a:p>
        </p:txBody>
      </p:sp>
      <p:cxnSp>
        <p:nvCxnSpPr>
          <p:cNvPr id="71" name="Straight Arrow Connector 70"/>
          <p:cNvCxnSpPr>
            <a:endCxn id="14" idx="0"/>
          </p:cNvCxnSpPr>
          <p:nvPr/>
        </p:nvCxnSpPr>
        <p:spPr>
          <a:xfrm flipH="1">
            <a:off x="2971800" y="4876800"/>
            <a:ext cx="15240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2971800" y="4876800"/>
            <a:ext cx="1447800" cy="7620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79" name="TextBox 78"/>
          <p:cNvSpPr txBox="1"/>
          <p:nvPr/>
        </p:nvSpPr>
        <p:spPr>
          <a:xfrm>
            <a:off x="5292335" y="2689653"/>
            <a:ext cx="6438056" cy="1477328"/>
          </a:xfrm>
          <a:prstGeom prst="rect">
            <a:avLst/>
          </a:prstGeom>
          <a:noFill/>
        </p:spPr>
        <p:txBody>
          <a:bodyPr wrap="square" rtlCol="0">
            <a:spAutoFit/>
          </a:bodyPr>
          <a:lstStyle/>
          <a:p>
            <a:r>
              <a:rPr lang="fr-FR" dirty="0" err="1">
                <a:latin typeface="Arial" pitchFamily="34" charset="0"/>
                <a:cs typeface="Arial" pitchFamily="34" charset="0"/>
              </a:rPr>
              <a:t>Each</a:t>
            </a:r>
            <a:r>
              <a:rPr lang="fr-FR" dirty="0">
                <a:latin typeface="Arial" pitchFamily="34" charset="0"/>
                <a:cs typeface="Arial" pitchFamily="34" charset="0"/>
              </a:rPr>
              <a:t> of the </a:t>
            </a:r>
            <a:r>
              <a:rPr lang="fr-FR" dirty="0" err="1">
                <a:latin typeface="Arial" pitchFamily="34" charset="0"/>
                <a:cs typeface="Arial" pitchFamily="34" charset="0"/>
              </a:rPr>
              <a:t>layers</a:t>
            </a:r>
            <a:r>
              <a:rPr lang="fr-FR" dirty="0">
                <a:latin typeface="Arial" pitchFamily="34" charset="0"/>
                <a:cs typeface="Arial" pitchFamily="34" charset="0"/>
              </a:rPr>
              <a:t> </a:t>
            </a:r>
            <a:r>
              <a:rPr lang="fr-FR" dirty="0" err="1">
                <a:latin typeface="Arial" pitchFamily="34" charset="0"/>
                <a:cs typeface="Arial" pitchFamily="34" charset="0"/>
              </a:rPr>
              <a:t>is</a:t>
            </a:r>
            <a:r>
              <a:rPr lang="fr-FR" dirty="0">
                <a:latin typeface="Arial" pitchFamily="34" charset="0"/>
                <a:cs typeface="Arial" pitchFamily="34" charset="0"/>
              </a:rPr>
              <a:t> </a:t>
            </a:r>
            <a:r>
              <a:rPr lang="fr-FR" dirty="0" err="1">
                <a:latin typeface="Arial" pitchFamily="34" charset="0"/>
                <a:cs typeface="Arial" pitchFamily="34" charset="0"/>
              </a:rPr>
              <a:t>grown</a:t>
            </a:r>
            <a:r>
              <a:rPr lang="fr-FR" dirty="0">
                <a:latin typeface="Arial" pitchFamily="34" charset="0"/>
                <a:cs typeface="Arial" pitchFamily="34" charset="0"/>
              </a:rPr>
              <a:t> on the </a:t>
            </a:r>
            <a:r>
              <a:rPr lang="fr-FR" dirty="0" err="1">
                <a:latin typeface="Arial" pitchFamily="34" charset="0"/>
                <a:cs typeface="Arial" pitchFamily="34" charset="0"/>
              </a:rPr>
              <a:t>previous</a:t>
            </a:r>
            <a:r>
              <a:rPr lang="fr-FR" dirty="0">
                <a:latin typeface="Arial" pitchFamily="34" charset="0"/>
                <a:cs typeface="Arial" pitchFamily="34" charset="0"/>
              </a:rPr>
              <a:t> one, </a:t>
            </a:r>
            <a:r>
              <a:rPr lang="fr-FR" dirty="0" err="1">
                <a:latin typeface="Arial" pitchFamily="34" charset="0"/>
                <a:cs typeface="Arial" pitchFamily="34" charset="0"/>
              </a:rPr>
              <a:t>which</a:t>
            </a:r>
            <a:r>
              <a:rPr lang="fr-FR" dirty="0">
                <a:latin typeface="Arial" pitchFamily="34" charset="0"/>
                <a:cs typeface="Arial" pitchFamily="34" charset="0"/>
              </a:rPr>
              <a:t> displays an « </a:t>
            </a:r>
            <a:r>
              <a:rPr lang="fr-FR" dirty="0" err="1">
                <a:latin typeface="Arial" pitchFamily="34" charset="0"/>
                <a:cs typeface="Arial" pitchFamily="34" charset="0"/>
              </a:rPr>
              <a:t>average</a:t>
            </a:r>
            <a:r>
              <a:rPr lang="fr-FR" dirty="0">
                <a:latin typeface="Arial" pitchFamily="34" charset="0"/>
                <a:cs typeface="Arial" pitchFamily="34" charset="0"/>
              </a:rPr>
              <a:t> </a:t>
            </a:r>
            <a:r>
              <a:rPr lang="fr-FR" dirty="0" err="1">
                <a:latin typeface="Arial" pitchFamily="34" charset="0"/>
                <a:cs typeface="Arial" pitchFamily="34" charset="0"/>
              </a:rPr>
              <a:t>lattice</a:t>
            </a:r>
            <a:r>
              <a:rPr lang="fr-FR" dirty="0">
                <a:latin typeface="Arial" pitchFamily="34" charset="0"/>
                <a:cs typeface="Arial" pitchFamily="34" charset="0"/>
              </a:rPr>
              <a:t> </a:t>
            </a:r>
            <a:r>
              <a:rPr lang="fr-FR" dirty="0" err="1">
                <a:latin typeface="Arial" pitchFamily="34" charset="0"/>
                <a:cs typeface="Arial" pitchFamily="34" charset="0"/>
              </a:rPr>
              <a:t>parameter</a:t>
            </a:r>
            <a:r>
              <a:rPr lang="fr-FR" dirty="0">
                <a:latin typeface="Arial" pitchFamily="34" charset="0"/>
                <a:cs typeface="Arial" pitchFamily="34" charset="0"/>
              </a:rPr>
              <a:t> » </a:t>
            </a:r>
            <a:r>
              <a:rPr lang="en-GB" dirty="0" err="1">
                <a:latin typeface="Arial" pitchFamily="34" charset="0"/>
                <a:cs typeface="Arial" pitchFamily="34" charset="0"/>
              </a:rPr>
              <a:t>d</a:t>
            </a:r>
            <a:r>
              <a:rPr lang="en-GB" baseline="-25000" dirty="0" err="1">
                <a:latin typeface="Arial" pitchFamily="34" charset="0"/>
                <a:cs typeface="Arial" pitchFamily="34" charset="0"/>
              </a:rPr>
              <a:t>average</a:t>
            </a:r>
            <a:r>
              <a:rPr lang="fr-FR" dirty="0">
                <a:latin typeface="Arial" pitchFamily="34" charset="0"/>
                <a:cs typeface="Arial" pitchFamily="34" charset="0"/>
              </a:rPr>
              <a:t>    </a:t>
            </a:r>
            <a:r>
              <a:rPr lang="fr-FR" dirty="0" err="1">
                <a:latin typeface="Arial" pitchFamily="34" charset="0"/>
                <a:cs typeface="Arial" pitchFamily="34" charset="0"/>
              </a:rPr>
              <a:t>that</a:t>
            </a:r>
            <a:r>
              <a:rPr lang="fr-FR" dirty="0">
                <a:latin typeface="Arial" pitchFamily="34" charset="0"/>
                <a:cs typeface="Arial" pitchFamily="34" charset="0"/>
              </a:rPr>
              <a:t> </a:t>
            </a:r>
            <a:r>
              <a:rPr lang="fr-FR" dirty="0" err="1">
                <a:latin typeface="Arial" pitchFamily="34" charset="0"/>
                <a:cs typeface="Arial" pitchFamily="34" charset="0"/>
              </a:rPr>
              <a:t>is</a:t>
            </a:r>
            <a:r>
              <a:rPr lang="fr-FR" dirty="0">
                <a:latin typeface="Arial" pitchFamily="34" charset="0"/>
                <a:cs typeface="Arial" pitchFamily="34" charset="0"/>
              </a:rPr>
              <a:t> </a:t>
            </a:r>
            <a:r>
              <a:rPr lang="fr-FR" dirty="0" err="1">
                <a:latin typeface="Arial" pitchFamily="34" charset="0"/>
                <a:cs typeface="Arial" pitchFamily="34" charset="0"/>
              </a:rPr>
              <a:t>bigger</a:t>
            </a:r>
            <a:r>
              <a:rPr lang="fr-FR" dirty="0">
                <a:latin typeface="Arial" pitchFamily="34" charset="0"/>
                <a:cs typeface="Arial" pitchFamily="34" charset="0"/>
              </a:rPr>
              <a:t> </a:t>
            </a:r>
            <a:r>
              <a:rPr lang="fr-FR" dirty="0" err="1">
                <a:latin typeface="Arial" pitchFamily="34" charset="0"/>
                <a:cs typeface="Arial" pitchFamily="34" charset="0"/>
              </a:rPr>
              <a:t>than</a:t>
            </a:r>
            <a:r>
              <a:rPr lang="fr-FR" dirty="0">
                <a:latin typeface="Arial" pitchFamily="34" charset="0"/>
                <a:cs typeface="Arial" pitchFamily="34" charset="0"/>
              </a:rPr>
              <a:t> the one of the </a:t>
            </a:r>
            <a:r>
              <a:rPr lang="fr-FR" dirty="0" err="1">
                <a:latin typeface="Arial" pitchFamily="34" charset="0"/>
                <a:cs typeface="Arial" pitchFamily="34" charset="0"/>
              </a:rPr>
              <a:t>substrate</a:t>
            </a:r>
            <a:r>
              <a:rPr lang="fr-FR" dirty="0">
                <a:latin typeface="Arial" pitchFamily="34" charset="0"/>
                <a:cs typeface="Arial" pitchFamily="34" charset="0"/>
              </a:rPr>
              <a:t> </a:t>
            </a:r>
            <a:r>
              <a:rPr lang="fr-FR" dirty="0">
                <a:latin typeface="Wingdings" pitchFamily="2" charset="2"/>
                <a:cs typeface="Arial" pitchFamily="34" charset="0"/>
              </a:rPr>
              <a:t>è</a:t>
            </a:r>
            <a:r>
              <a:rPr lang="fr-FR" dirty="0">
                <a:latin typeface="Arial" pitchFamily="34" charset="0"/>
                <a:cs typeface="Arial" pitchFamily="34" charset="0"/>
              </a:rPr>
              <a:t> the successive </a:t>
            </a:r>
            <a:r>
              <a:rPr lang="fr-FR" dirty="0" err="1">
                <a:latin typeface="Arial" pitchFamily="34" charset="0"/>
                <a:cs typeface="Arial" pitchFamily="34" charset="0"/>
              </a:rPr>
              <a:t>layers</a:t>
            </a:r>
            <a:r>
              <a:rPr lang="fr-FR" dirty="0">
                <a:latin typeface="Arial" pitchFamily="34" charset="0"/>
                <a:cs typeface="Arial" pitchFamily="34" charset="0"/>
              </a:rPr>
              <a:t> </a:t>
            </a:r>
            <a:r>
              <a:rPr lang="fr-FR" dirty="0" err="1">
                <a:latin typeface="Arial" pitchFamily="34" charset="0"/>
                <a:cs typeface="Arial" pitchFamily="34" charset="0"/>
              </a:rPr>
              <a:t>can</a:t>
            </a:r>
            <a:r>
              <a:rPr lang="fr-FR" dirty="0">
                <a:latin typeface="Arial" pitchFamily="34" charset="0"/>
                <a:cs typeface="Arial" pitchFamily="34" charset="0"/>
              </a:rPr>
              <a:t> </a:t>
            </a:r>
            <a:r>
              <a:rPr lang="fr-FR" dirty="0" err="1">
                <a:latin typeface="Arial" pitchFamily="34" charset="0"/>
                <a:cs typeface="Arial" pitchFamily="34" charset="0"/>
              </a:rPr>
              <a:t>therefore</a:t>
            </a:r>
            <a:r>
              <a:rPr lang="fr-FR" dirty="0">
                <a:latin typeface="Arial" pitchFamily="34" charset="0"/>
                <a:cs typeface="Arial" pitchFamily="34" charset="0"/>
              </a:rPr>
              <a:t> </a:t>
            </a:r>
            <a:r>
              <a:rPr lang="fr-FR" dirty="0" err="1">
                <a:latin typeface="Arial" pitchFamily="34" charset="0"/>
                <a:cs typeface="Arial" pitchFamily="34" charset="0"/>
              </a:rPr>
              <a:t>exhibit</a:t>
            </a:r>
            <a:r>
              <a:rPr lang="fr-FR" dirty="0">
                <a:latin typeface="Arial" pitchFamily="34" charset="0"/>
                <a:cs typeface="Arial" pitchFamily="34" charset="0"/>
              </a:rPr>
              <a:t> </a:t>
            </a:r>
            <a:r>
              <a:rPr lang="fr-FR" dirty="0" err="1">
                <a:latin typeface="Arial" pitchFamily="34" charset="0"/>
                <a:cs typeface="Arial" pitchFamily="34" charset="0"/>
              </a:rPr>
              <a:t>increasing</a:t>
            </a:r>
            <a:r>
              <a:rPr lang="fr-FR" dirty="0">
                <a:latin typeface="Arial" pitchFamily="34" charset="0"/>
                <a:cs typeface="Arial" pitchFamily="34" charset="0"/>
              </a:rPr>
              <a:t>  </a:t>
            </a:r>
            <a:r>
              <a:rPr lang="en-GB" dirty="0" err="1">
                <a:latin typeface="Arial" pitchFamily="34" charset="0"/>
                <a:cs typeface="Arial" pitchFamily="34" charset="0"/>
              </a:rPr>
              <a:t>d</a:t>
            </a:r>
            <a:r>
              <a:rPr lang="en-GB" baseline="-25000" dirty="0" err="1">
                <a:latin typeface="Arial" pitchFamily="34" charset="0"/>
                <a:cs typeface="Arial" pitchFamily="34" charset="0"/>
              </a:rPr>
              <a:t>average</a:t>
            </a:r>
            <a:r>
              <a:rPr lang="fr-FR" dirty="0">
                <a:latin typeface="Arial" pitchFamily="34" charset="0"/>
                <a:cs typeface="Arial" pitchFamily="34" charset="0"/>
              </a:rPr>
              <a:t> , and </a:t>
            </a:r>
            <a:r>
              <a:rPr lang="fr-FR" dirty="0" err="1">
                <a:latin typeface="Arial" pitchFamily="34" charset="0"/>
                <a:cs typeface="Arial" pitchFamily="34" charset="0"/>
              </a:rPr>
              <a:t>peaks</a:t>
            </a:r>
            <a:r>
              <a:rPr lang="fr-FR" dirty="0">
                <a:latin typeface="Arial" pitchFamily="34" charset="0"/>
                <a:cs typeface="Arial" pitchFamily="34" charset="0"/>
              </a:rPr>
              <a:t> </a:t>
            </a:r>
            <a:r>
              <a:rPr lang="fr-FR" dirty="0" err="1">
                <a:latin typeface="Arial" pitchFamily="34" charset="0"/>
                <a:cs typeface="Arial" pitchFamily="34" charset="0"/>
              </a:rPr>
              <a:t>that</a:t>
            </a:r>
            <a:r>
              <a:rPr lang="fr-FR" dirty="0">
                <a:latin typeface="Arial" pitchFamily="34" charset="0"/>
                <a:cs typeface="Arial" pitchFamily="34" charset="0"/>
              </a:rPr>
              <a:t> are </a:t>
            </a:r>
            <a:r>
              <a:rPr lang="fr-FR" dirty="0" err="1">
                <a:latin typeface="Arial" pitchFamily="34" charset="0"/>
                <a:cs typeface="Arial" pitchFamily="34" charset="0"/>
              </a:rPr>
              <a:t>increasingly</a:t>
            </a:r>
            <a:r>
              <a:rPr lang="fr-FR" dirty="0">
                <a:latin typeface="Arial" pitchFamily="34" charset="0"/>
                <a:cs typeface="Arial" pitchFamily="34" charset="0"/>
              </a:rPr>
              <a:t> </a:t>
            </a:r>
            <a:r>
              <a:rPr lang="fr-FR" dirty="0" err="1">
                <a:latin typeface="Arial" pitchFamily="34" charset="0"/>
                <a:cs typeface="Arial" pitchFamily="34" charset="0"/>
              </a:rPr>
              <a:t>displaced</a:t>
            </a:r>
            <a:r>
              <a:rPr lang="fr-FR" dirty="0">
                <a:latin typeface="Arial" pitchFamily="34" charset="0"/>
                <a:cs typeface="Arial" pitchFamily="34" charset="0"/>
              </a:rPr>
              <a:t> </a:t>
            </a:r>
            <a:r>
              <a:rPr lang="fr-FR" dirty="0" err="1">
                <a:latin typeface="Arial" pitchFamily="34" charset="0"/>
                <a:cs typeface="Arial" pitchFamily="34" charset="0"/>
              </a:rPr>
              <a:t>with</a:t>
            </a:r>
            <a:r>
              <a:rPr lang="fr-FR" dirty="0">
                <a:latin typeface="Arial" pitchFamily="34" charset="0"/>
                <a:cs typeface="Arial" pitchFamily="34" charset="0"/>
              </a:rPr>
              <a:t> respect to the one of the </a:t>
            </a:r>
            <a:r>
              <a:rPr lang="fr-FR" dirty="0" err="1">
                <a:latin typeface="Arial" pitchFamily="34" charset="0"/>
                <a:cs typeface="Arial" pitchFamily="34" charset="0"/>
              </a:rPr>
              <a:t>substrate</a:t>
            </a:r>
            <a:endParaRPr lang="en-GB" dirty="0">
              <a:solidFill>
                <a:srgbClr val="0070C0"/>
              </a:solidFill>
              <a:latin typeface="Arial" pitchFamily="34" charset="0"/>
              <a:cs typeface="Arial" pitchFamily="34" charset="0"/>
            </a:endParaRPr>
          </a:p>
        </p:txBody>
      </p:sp>
      <p:grpSp>
        <p:nvGrpSpPr>
          <p:cNvPr id="89" name="Group 88"/>
          <p:cNvGrpSpPr/>
          <p:nvPr/>
        </p:nvGrpSpPr>
        <p:grpSpPr>
          <a:xfrm>
            <a:off x="4724400" y="4800601"/>
            <a:ext cx="1796142" cy="1701799"/>
            <a:chOff x="4800601" y="4267202"/>
            <a:chExt cx="1796142" cy="1701799"/>
          </a:xfrm>
        </p:grpSpPr>
        <p:grpSp>
          <p:nvGrpSpPr>
            <p:cNvPr id="90" name="Group 38"/>
            <p:cNvGrpSpPr/>
            <p:nvPr/>
          </p:nvGrpSpPr>
          <p:grpSpPr>
            <a:xfrm>
              <a:off x="4800601" y="4267202"/>
              <a:ext cx="1796142" cy="1701799"/>
              <a:chOff x="4648200" y="4419600"/>
              <a:chExt cx="1571624" cy="1309076"/>
            </a:xfrm>
          </p:grpSpPr>
          <p:pic>
            <p:nvPicPr>
              <p:cNvPr id="93" name="Picture 92"/>
              <p:cNvPicPr/>
              <p:nvPr/>
            </p:nvPicPr>
            <p:blipFill>
              <a:blip r:embed="rId2" cstate="print">
                <a:lum/>
                <a:extLst>
                  <a:ext uri="{28A0092B-C50C-407E-A947-70E740481C1C}">
                    <a14:useLocalDpi xmlns:a14="http://schemas.microsoft.com/office/drawing/2010/main" val="0"/>
                  </a:ext>
                </a:extLst>
              </a:blip>
              <a:srcRect l="42944" t="59069" r="34997" b="7578"/>
              <a:stretch>
                <a:fillRect/>
              </a:stretch>
            </p:blipFill>
            <p:spPr>
              <a:xfrm>
                <a:off x="5915024" y="4614984"/>
                <a:ext cx="304800" cy="1113692"/>
              </a:xfrm>
              <a:prstGeom prst="rect">
                <a:avLst/>
              </a:prstGeom>
            </p:spPr>
          </p:pic>
          <p:cxnSp>
            <p:nvCxnSpPr>
              <p:cNvPr id="94" name="Straight Connector 93"/>
              <p:cNvCxnSpPr/>
              <p:nvPr/>
            </p:nvCxnSpPr>
            <p:spPr>
              <a:xfrm flipH="1" flipV="1">
                <a:off x="5448301" y="4730259"/>
                <a:ext cx="66675" cy="123092"/>
              </a:xfrm>
              <a:prstGeom prst="line">
                <a:avLst/>
              </a:prstGeom>
            </p:spPr>
            <p:style>
              <a:lnRef idx="1">
                <a:schemeClr val="accent1"/>
              </a:lnRef>
              <a:fillRef idx="0">
                <a:schemeClr val="accent1"/>
              </a:fillRef>
              <a:effectRef idx="0">
                <a:schemeClr val="accent1"/>
              </a:effectRef>
              <a:fontRef idx="minor">
                <a:schemeClr val="tx1"/>
              </a:fontRef>
            </p:style>
          </p:cxnSp>
          <p:pic>
            <p:nvPicPr>
              <p:cNvPr id="92" name="Picture 91"/>
              <p:cNvPicPr/>
              <p:nvPr/>
            </p:nvPicPr>
            <p:blipFill>
              <a:blip r:embed="rId2" cstate="print">
                <a:extLst>
                  <a:ext uri="{28A0092B-C50C-407E-A947-70E740481C1C}">
                    <a14:useLocalDpi xmlns:a14="http://schemas.microsoft.com/office/drawing/2010/main" val="0"/>
                  </a:ext>
                </a:extLst>
              </a:blip>
              <a:srcRect l="33238" t="52399" r="36761" b="7578"/>
              <a:stretch>
                <a:fillRect/>
              </a:stretch>
            </p:blipFill>
            <p:spPr>
              <a:xfrm>
                <a:off x="4648200" y="4419600"/>
                <a:ext cx="1295400" cy="1295400"/>
              </a:xfrm>
              <a:prstGeom prst="rect">
                <a:avLst/>
              </a:prstGeom>
            </p:spPr>
          </p:pic>
        </p:grpSp>
        <p:cxnSp>
          <p:nvCxnSpPr>
            <p:cNvPr id="91" name="Straight Connector 90"/>
            <p:cNvCxnSpPr/>
            <p:nvPr/>
          </p:nvCxnSpPr>
          <p:spPr>
            <a:xfrm flipH="1">
              <a:off x="6172200" y="5486400"/>
              <a:ext cx="76200" cy="2286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6" name="Group 38"/>
          <p:cNvGrpSpPr/>
          <p:nvPr/>
        </p:nvGrpSpPr>
        <p:grpSpPr>
          <a:xfrm>
            <a:off x="5791200" y="4953000"/>
            <a:ext cx="457200" cy="685800"/>
            <a:chOff x="5181603" y="4536834"/>
            <a:chExt cx="400050" cy="527539"/>
          </a:xfrm>
        </p:grpSpPr>
        <p:pic>
          <p:nvPicPr>
            <p:cNvPr id="98" name="Picture 97"/>
            <p:cNvPicPr/>
            <p:nvPr/>
          </p:nvPicPr>
          <p:blipFill>
            <a:blip r:embed="rId2" cstate="print">
              <a:extLst>
                <a:ext uri="{28A0092B-C50C-407E-A947-70E740481C1C}">
                  <a14:useLocalDpi xmlns:a14="http://schemas.microsoft.com/office/drawing/2010/main" val="0"/>
                </a:ext>
              </a:extLst>
            </a:blip>
            <a:srcRect l="45591" t="56021" r="45145" b="27680"/>
            <a:stretch>
              <a:fillRect/>
            </a:stretch>
          </p:blipFill>
          <p:spPr>
            <a:xfrm>
              <a:off x="5181603" y="4536834"/>
              <a:ext cx="400050" cy="527539"/>
            </a:xfrm>
            <a:prstGeom prst="rect">
              <a:avLst/>
            </a:prstGeom>
          </p:spPr>
        </p:pic>
        <p:cxnSp>
          <p:nvCxnSpPr>
            <p:cNvPr id="100" name="Straight Connector 99"/>
            <p:cNvCxnSpPr/>
            <p:nvPr/>
          </p:nvCxnSpPr>
          <p:spPr>
            <a:xfrm flipH="1" flipV="1">
              <a:off x="5448301" y="4730259"/>
              <a:ext cx="66675" cy="12309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1" name="Group 38"/>
          <p:cNvGrpSpPr/>
          <p:nvPr/>
        </p:nvGrpSpPr>
        <p:grpSpPr>
          <a:xfrm>
            <a:off x="5562600" y="4953000"/>
            <a:ext cx="457200" cy="685800"/>
            <a:chOff x="5181603" y="4536834"/>
            <a:chExt cx="400050" cy="527539"/>
          </a:xfrm>
        </p:grpSpPr>
        <p:pic>
          <p:nvPicPr>
            <p:cNvPr id="102" name="Picture 101"/>
            <p:cNvPicPr/>
            <p:nvPr/>
          </p:nvPicPr>
          <p:blipFill>
            <a:blip r:embed="rId2" cstate="print">
              <a:extLst>
                <a:ext uri="{28A0092B-C50C-407E-A947-70E740481C1C}">
                  <a14:useLocalDpi xmlns:a14="http://schemas.microsoft.com/office/drawing/2010/main" val="0"/>
                </a:ext>
              </a:extLst>
            </a:blip>
            <a:srcRect l="45591" t="56021" r="45145" b="27680"/>
            <a:stretch>
              <a:fillRect/>
            </a:stretch>
          </p:blipFill>
          <p:spPr>
            <a:xfrm>
              <a:off x="5181603" y="4536834"/>
              <a:ext cx="400050" cy="527539"/>
            </a:xfrm>
            <a:prstGeom prst="rect">
              <a:avLst/>
            </a:prstGeom>
          </p:spPr>
        </p:pic>
        <p:cxnSp>
          <p:nvCxnSpPr>
            <p:cNvPr id="103" name="Straight Connector 102"/>
            <p:cNvCxnSpPr/>
            <p:nvPr/>
          </p:nvCxnSpPr>
          <p:spPr>
            <a:xfrm flipH="1" flipV="1">
              <a:off x="5448301" y="4730259"/>
              <a:ext cx="66675" cy="12309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5" name="Straight Connector 104"/>
          <p:cNvCxnSpPr/>
          <p:nvPr/>
        </p:nvCxnSpPr>
        <p:spPr>
          <a:xfrm flipH="1">
            <a:off x="5943600" y="5181600"/>
            <a:ext cx="76200" cy="762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5562600" y="5181600"/>
            <a:ext cx="152400" cy="1524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5562600" y="5334000"/>
            <a:ext cx="685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2" name="Straight Connector 111"/>
          <p:cNvCxnSpPr/>
          <p:nvPr/>
        </p:nvCxnSpPr>
        <p:spPr>
          <a:xfrm>
            <a:off x="5334000" y="5715000"/>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3962400" y="5334001"/>
            <a:ext cx="304800" cy="307777"/>
          </a:xfrm>
          <a:prstGeom prst="rect">
            <a:avLst/>
          </a:prstGeom>
          <a:noFill/>
        </p:spPr>
        <p:txBody>
          <a:bodyPr wrap="square" rtlCol="0">
            <a:spAutoFit/>
          </a:bodyPr>
          <a:lstStyle/>
          <a:p>
            <a:r>
              <a:rPr lang="fr-FR" sz="1400" dirty="0">
                <a:solidFill>
                  <a:srgbClr val="FF0000"/>
                </a:solidFill>
              </a:rPr>
              <a:t>1</a:t>
            </a:r>
            <a:endParaRPr lang="en-GB" sz="1400" dirty="0">
              <a:solidFill>
                <a:srgbClr val="FF0000"/>
              </a:solidFill>
            </a:endParaRPr>
          </a:p>
        </p:txBody>
      </p:sp>
      <p:sp>
        <p:nvSpPr>
          <p:cNvPr id="114" name="TextBox 113"/>
          <p:cNvSpPr txBox="1"/>
          <p:nvPr/>
        </p:nvSpPr>
        <p:spPr>
          <a:xfrm>
            <a:off x="3962400" y="5562601"/>
            <a:ext cx="304800" cy="307777"/>
          </a:xfrm>
          <a:prstGeom prst="rect">
            <a:avLst/>
          </a:prstGeom>
          <a:noFill/>
        </p:spPr>
        <p:txBody>
          <a:bodyPr wrap="square" rtlCol="0">
            <a:spAutoFit/>
          </a:bodyPr>
          <a:lstStyle/>
          <a:p>
            <a:r>
              <a:rPr lang="fr-FR" sz="1400" dirty="0">
                <a:solidFill>
                  <a:srgbClr val="FF0000"/>
                </a:solidFill>
              </a:rPr>
              <a:t>2</a:t>
            </a:r>
            <a:endParaRPr lang="en-GB" sz="1400" dirty="0">
              <a:solidFill>
                <a:srgbClr val="FF0000"/>
              </a:solidFill>
            </a:endParaRPr>
          </a:p>
        </p:txBody>
      </p:sp>
      <p:sp>
        <p:nvSpPr>
          <p:cNvPr id="115" name="TextBox 114"/>
          <p:cNvSpPr txBox="1"/>
          <p:nvPr/>
        </p:nvSpPr>
        <p:spPr>
          <a:xfrm>
            <a:off x="3962400" y="5791201"/>
            <a:ext cx="304800" cy="307777"/>
          </a:xfrm>
          <a:prstGeom prst="rect">
            <a:avLst/>
          </a:prstGeom>
          <a:noFill/>
        </p:spPr>
        <p:txBody>
          <a:bodyPr wrap="square" rtlCol="0">
            <a:spAutoFit/>
          </a:bodyPr>
          <a:lstStyle/>
          <a:p>
            <a:r>
              <a:rPr lang="fr-FR" sz="1400" dirty="0">
                <a:solidFill>
                  <a:srgbClr val="FF0000"/>
                </a:solidFill>
              </a:rPr>
              <a:t>3</a:t>
            </a:r>
            <a:endParaRPr lang="en-GB" sz="1400" dirty="0">
              <a:solidFill>
                <a:srgbClr val="FF0000"/>
              </a:solidFill>
            </a:endParaRPr>
          </a:p>
        </p:txBody>
      </p:sp>
      <p:sp>
        <p:nvSpPr>
          <p:cNvPr id="117" name="TextBox 116"/>
          <p:cNvSpPr txBox="1"/>
          <p:nvPr/>
        </p:nvSpPr>
        <p:spPr>
          <a:xfrm>
            <a:off x="5410200" y="4927601"/>
            <a:ext cx="304800" cy="307777"/>
          </a:xfrm>
          <a:prstGeom prst="rect">
            <a:avLst/>
          </a:prstGeom>
          <a:noFill/>
        </p:spPr>
        <p:txBody>
          <a:bodyPr wrap="square" rtlCol="0">
            <a:spAutoFit/>
          </a:bodyPr>
          <a:lstStyle/>
          <a:p>
            <a:r>
              <a:rPr lang="fr-FR" sz="1400" dirty="0">
                <a:solidFill>
                  <a:srgbClr val="FF0000"/>
                </a:solidFill>
              </a:rPr>
              <a:t>1</a:t>
            </a:r>
            <a:endParaRPr lang="en-GB" sz="1400" dirty="0">
              <a:solidFill>
                <a:srgbClr val="FF0000"/>
              </a:solidFill>
            </a:endParaRPr>
          </a:p>
        </p:txBody>
      </p:sp>
      <p:sp>
        <p:nvSpPr>
          <p:cNvPr id="118" name="TextBox 117"/>
          <p:cNvSpPr txBox="1"/>
          <p:nvPr/>
        </p:nvSpPr>
        <p:spPr>
          <a:xfrm>
            <a:off x="5676900" y="4914901"/>
            <a:ext cx="304800" cy="307777"/>
          </a:xfrm>
          <a:prstGeom prst="rect">
            <a:avLst/>
          </a:prstGeom>
          <a:noFill/>
        </p:spPr>
        <p:txBody>
          <a:bodyPr wrap="square" rtlCol="0">
            <a:spAutoFit/>
          </a:bodyPr>
          <a:lstStyle/>
          <a:p>
            <a:r>
              <a:rPr lang="fr-FR" sz="1400" dirty="0">
                <a:solidFill>
                  <a:srgbClr val="FF0000"/>
                </a:solidFill>
              </a:rPr>
              <a:t>2</a:t>
            </a:r>
            <a:endParaRPr lang="en-GB" sz="1400" dirty="0">
              <a:solidFill>
                <a:srgbClr val="FF0000"/>
              </a:solidFill>
            </a:endParaRPr>
          </a:p>
        </p:txBody>
      </p:sp>
      <p:sp>
        <p:nvSpPr>
          <p:cNvPr id="119" name="TextBox 118"/>
          <p:cNvSpPr txBox="1"/>
          <p:nvPr/>
        </p:nvSpPr>
        <p:spPr>
          <a:xfrm>
            <a:off x="5905500" y="4914901"/>
            <a:ext cx="304800" cy="307777"/>
          </a:xfrm>
          <a:prstGeom prst="rect">
            <a:avLst/>
          </a:prstGeom>
          <a:noFill/>
        </p:spPr>
        <p:txBody>
          <a:bodyPr wrap="square" rtlCol="0">
            <a:spAutoFit/>
          </a:bodyPr>
          <a:lstStyle/>
          <a:p>
            <a:r>
              <a:rPr lang="fr-FR" sz="1400" dirty="0">
                <a:solidFill>
                  <a:srgbClr val="FF0000"/>
                </a:solidFill>
              </a:rPr>
              <a:t>3</a:t>
            </a:r>
            <a:endParaRPr lang="en-GB" sz="1400" dirty="0">
              <a:solidFill>
                <a:srgbClr val="FF0000"/>
              </a:solidFill>
            </a:endParaRPr>
          </a:p>
        </p:txBody>
      </p:sp>
      <p:sp>
        <p:nvSpPr>
          <p:cNvPr id="120" name="TextBox 119"/>
          <p:cNvSpPr txBox="1"/>
          <p:nvPr/>
        </p:nvSpPr>
        <p:spPr>
          <a:xfrm>
            <a:off x="7543800" y="4724400"/>
            <a:ext cx="2895600" cy="1477328"/>
          </a:xfrm>
          <a:prstGeom prst="rect">
            <a:avLst/>
          </a:prstGeom>
          <a:solidFill>
            <a:schemeClr val="accent6">
              <a:lumMod val="20000"/>
              <a:lumOff val="80000"/>
            </a:schemeClr>
          </a:solidFill>
        </p:spPr>
        <p:txBody>
          <a:bodyPr wrap="square" rtlCol="0">
            <a:spAutoFit/>
          </a:bodyPr>
          <a:lstStyle/>
          <a:p>
            <a:r>
              <a:rPr lang="fr-FR" dirty="0">
                <a:latin typeface="Arial" pitchFamily="34" charset="0"/>
                <a:cs typeface="Arial" pitchFamily="34" charset="0"/>
              </a:rPr>
              <a:t> </a:t>
            </a:r>
            <a:r>
              <a:rPr lang="fr-FR" dirty="0">
                <a:latin typeface="Wingdings" pitchFamily="2" charset="2"/>
                <a:cs typeface="Arial" pitchFamily="34" charset="0"/>
              </a:rPr>
              <a:t>è</a:t>
            </a:r>
            <a:r>
              <a:rPr lang="fr-FR" dirty="0">
                <a:latin typeface="Arial" pitchFamily="34" charset="0"/>
                <a:cs typeface="Arial" pitchFamily="34" charset="0"/>
              </a:rPr>
              <a:t> the successive </a:t>
            </a:r>
            <a:r>
              <a:rPr lang="fr-FR" dirty="0" err="1">
                <a:latin typeface="Arial" pitchFamily="34" charset="0"/>
                <a:cs typeface="Arial" pitchFamily="34" charset="0"/>
              </a:rPr>
              <a:t>layers</a:t>
            </a:r>
            <a:r>
              <a:rPr lang="fr-FR" dirty="0">
                <a:latin typeface="Arial" pitchFamily="34" charset="0"/>
                <a:cs typeface="Arial" pitchFamily="34" charset="0"/>
              </a:rPr>
              <a:t> can </a:t>
            </a:r>
            <a:r>
              <a:rPr lang="fr-FR" dirty="0" err="1">
                <a:latin typeface="Arial" pitchFamily="34" charset="0"/>
                <a:cs typeface="Arial" pitchFamily="34" charset="0"/>
              </a:rPr>
              <a:t>be</a:t>
            </a:r>
            <a:r>
              <a:rPr lang="fr-FR" dirty="0">
                <a:latin typeface="Arial" pitchFamily="34" charset="0"/>
                <a:cs typeface="Arial" pitchFamily="34" charset="0"/>
              </a:rPr>
              <a:t> </a:t>
            </a:r>
            <a:r>
              <a:rPr lang="fr-FR" dirty="0" err="1">
                <a:latin typeface="Arial" pitchFamily="34" charset="0"/>
                <a:cs typeface="Arial" pitchFamily="34" charset="0"/>
              </a:rPr>
              <a:t>associated</a:t>
            </a:r>
            <a:r>
              <a:rPr lang="fr-FR" dirty="0">
                <a:latin typeface="Arial" pitchFamily="34" charset="0"/>
                <a:cs typeface="Arial" pitchFamily="34" charset="0"/>
              </a:rPr>
              <a:t> to </a:t>
            </a:r>
            <a:r>
              <a:rPr lang="fr-FR" dirty="0" err="1">
                <a:latin typeface="Arial" pitchFamily="34" charset="0"/>
                <a:cs typeface="Arial" pitchFamily="34" charset="0"/>
              </a:rPr>
              <a:t>peaks</a:t>
            </a:r>
            <a:r>
              <a:rPr lang="fr-FR" dirty="0">
                <a:latin typeface="Arial" pitchFamily="34" charset="0"/>
                <a:cs typeface="Arial" pitchFamily="34" charset="0"/>
              </a:rPr>
              <a:t> on the </a:t>
            </a:r>
            <a:r>
              <a:rPr lang="fr-FR" dirty="0" err="1">
                <a:latin typeface="Arial" pitchFamily="34" charset="0"/>
                <a:cs typeface="Arial" pitchFamily="34" charset="0"/>
              </a:rPr>
              <a:t>rocking</a:t>
            </a:r>
            <a:r>
              <a:rPr lang="fr-FR" dirty="0">
                <a:latin typeface="Arial" pitchFamily="34" charset="0"/>
                <a:cs typeface="Arial" pitchFamily="34" charset="0"/>
              </a:rPr>
              <a:t> </a:t>
            </a:r>
            <a:r>
              <a:rPr lang="fr-FR" dirty="0" err="1">
                <a:latin typeface="Arial" pitchFamily="34" charset="0"/>
                <a:cs typeface="Arial" pitchFamily="34" charset="0"/>
              </a:rPr>
              <a:t>curve</a:t>
            </a:r>
            <a:r>
              <a:rPr lang="fr-FR" dirty="0">
                <a:latin typeface="Arial" pitchFamily="34" charset="0"/>
                <a:cs typeface="Arial" pitchFamily="34" charset="0"/>
              </a:rPr>
              <a:t> </a:t>
            </a:r>
            <a:r>
              <a:rPr lang="fr-FR" dirty="0" err="1">
                <a:latin typeface="Arial" pitchFamily="34" charset="0"/>
                <a:cs typeface="Arial" pitchFamily="34" charset="0"/>
              </a:rPr>
              <a:t>that</a:t>
            </a:r>
            <a:r>
              <a:rPr lang="fr-FR" dirty="0">
                <a:latin typeface="Arial" pitchFamily="34" charset="0"/>
                <a:cs typeface="Arial" pitchFamily="34" charset="0"/>
              </a:rPr>
              <a:t> are </a:t>
            </a:r>
            <a:r>
              <a:rPr lang="fr-FR" dirty="0" err="1">
                <a:latin typeface="Arial" pitchFamily="34" charset="0"/>
                <a:cs typeface="Arial" pitchFamily="34" charset="0"/>
              </a:rPr>
              <a:t>increasingly</a:t>
            </a:r>
            <a:r>
              <a:rPr lang="fr-FR" dirty="0">
                <a:latin typeface="Arial" pitchFamily="34" charset="0"/>
                <a:cs typeface="Arial" pitchFamily="34" charset="0"/>
              </a:rPr>
              <a:t> </a:t>
            </a:r>
            <a:r>
              <a:rPr lang="fr-FR" dirty="0" err="1">
                <a:latin typeface="Arial" pitchFamily="34" charset="0"/>
                <a:cs typeface="Arial" pitchFamily="34" charset="0"/>
              </a:rPr>
              <a:t>displaced</a:t>
            </a:r>
            <a:r>
              <a:rPr lang="fr-FR" dirty="0">
                <a:latin typeface="Arial" pitchFamily="34" charset="0"/>
                <a:cs typeface="Arial" pitchFamily="34" charset="0"/>
              </a:rPr>
              <a:t> </a:t>
            </a:r>
            <a:r>
              <a:rPr lang="fr-FR" dirty="0" err="1">
                <a:latin typeface="Arial" pitchFamily="34" charset="0"/>
                <a:cs typeface="Arial" pitchFamily="34" charset="0"/>
              </a:rPr>
              <a:t>towards</a:t>
            </a:r>
            <a:r>
              <a:rPr lang="fr-FR" dirty="0">
                <a:latin typeface="Arial" pitchFamily="34" charset="0"/>
                <a:cs typeface="Arial" pitchFamily="34" charset="0"/>
              </a:rPr>
              <a:t> </a:t>
            </a:r>
            <a:r>
              <a:rPr lang="fr-FR" dirty="0" err="1">
                <a:latin typeface="Arial" pitchFamily="34" charset="0"/>
                <a:cs typeface="Arial" pitchFamily="34" charset="0"/>
              </a:rPr>
              <a:t>small</a:t>
            </a:r>
            <a:r>
              <a:rPr lang="fr-FR" dirty="0">
                <a:latin typeface="Arial" pitchFamily="34" charset="0"/>
                <a:cs typeface="Arial" pitchFamily="34" charset="0"/>
              </a:rPr>
              <a:t> </a:t>
            </a:r>
            <a:r>
              <a:rPr lang="fr-FR" dirty="0">
                <a:latin typeface="Symbol" pitchFamily="18" charset="2"/>
                <a:cs typeface="Arial" pitchFamily="34" charset="0"/>
              </a:rPr>
              <a:t>q</a:t>
            </a:r>
          </a:p>
        </p:txBody>
      </p:sp>
      <p:cxnSp>
        <p:nvCxnSpPr>
          <p:cNvPr id="123" name="Straight Connector 122"/>
          <p:cNvCxnSpPr/>
          <p:nvPr/>
        </p:nvCxnSpPr>
        <p:spPr>
          <a:xfrm>
            <a:off x="3276600" y="27051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962400" y="2057401"/>
            <a:ext cx="914400" cy="307777"/>
          </a:xfrm>
          <a:prstGeom prst="rect">
            <a:avLst/>
          </a:prstGeom>
          <a:noFill/>
        </p:spPr>
        <p:txBody>
          <a:bodyPr wrap="square" rtlCol="0">
            <a:spAutoFit/>
          </a:bodyPr>
          <a:lstStyle/>
          <a:p>
            <a:r>
              <a:rPr lang="fr-FR" sz="1400" dirty="0" err="1">
                <a:solidFill>
                  <a:srgbClr val="0070C0"/>
                </a:solidFill>
              </a:rPr>
              <a:t>substrate</a:t>
            </a:r>
            <a:endParaRPr lang="en-GB" sz="1400" dirty="0">
              <a:solidFill>
                <a:srgbClr val="0070C0"/>
              </a:solidFill>
            </a:endParaRPr>
          </a:p>
        </p:txBody>
      </p:sp>
      <p:sp>
        <p:nvSpPr>
          <p:cNvPr id="5" name="Footer Placeholder 4">
            <a:extLst>
              <a:ext uri="{FF2B5EF4-FFF2-40B4-BE49-F238E27FC236}">
                <a16:creationId xmlns:a16="http://schemas.microsoft.com/office/drawing/2014/main" id="{6642DF33-4289-4C4E-A46F-00CB7D5B4162}"/>
              </a:ext>
            </a:extLst>
          </p:cNvPr>
          <p:cNvSpPr>
            <a:spLocks noGrp="1"/>
          </p:cNvSpPr>
          <p:nvPr>
            <p:ph type="ftr" sz="quarter" idx="11"/>
          </p:nvPr>
        </p:nvSpPr>
        <p:spPr/>
        <p:txBody>
          <a:bodyPr/>
          <a:lstStyle/>
          <a:p>
            <a:r>
              <a:rPr lang="en-US"/>
              <a:t>New design for Boron-doped diamond undulaor</a:t>
            </a:r>
          </a:p>
        </p:txBody>
      </p:sp>
      <p:sp>
        <p:nvSpPr>
          <p:cNvPr id="6" name="Slide Number Placeholder 5">
            <a:extLst>
              <a:ext uri="{FF2B5EF4-FFF2-40B4-BE49-F238E27FC236}">
                <a16:creationId xmlns:a16="http://schemas.microsoft.com/office/drawing/2014/main" id="{DEE49377-2559-4283-BE11-283FA43FBA29}"/>
              </a:ext>
            </a:extLst>
          </p:cNvPr>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0745F0-EF20-43A2-A61C-A64A854DDF44}"/>
              </a:ext>
            </a:extLst>
          </p:cNvPr>
          <p:cNvSpPr txBox="1"/>
          <p:nvPr/>
        </p:nvSpPr>
        <p:spPr>
          <a:xfrm>
            <a:off x="1919536" y="116632"/>
            <a:ext cx="10153128" cy="707886"/>
          </a:xfrm>
          <a:prstGeom prst="rect">
            <a:avLst/>
          </a:prstGeom>
          <a:noFill/>
        </p:spPr>
        <p:txBody>
          <a:bodyPr wrap="square" rtlCol="0">
            <a:spAutoFit/>
          </a:bodyPr>
          <a:lstStyle/>
          <a:p>
            <a:r>
              <a:rPr lang="en-US" sz="4000" b="1" dirty="0"/>
              <a:t>Global Rocking Curve / Reflection case</a:t>
            </a:r>
            <a:r>
              <a:rPr lang="en-US" dirty="0"/>
              <a:t> </a:t>
            </a:r>
            <a:endParaRPr lang="en-GB" dirty="0"/>
          </a:p>
        </p:txBody>
      </p:sp>
      <p:pic>
        <p:nvPicPr>
          <p:cNvPr id="6" name="Picture 5">
            <a:extLst>
              <a:ext uri="{FF2B5EF4-FFF2-40B4-BE49-F238E27FC236}">
                <a16:creationId xmlns:a16="http://schemas.microsoft.com/office/drawing/2014/main" id="{A553C3D3-A147-42F4-9A1A-9C3F405AD5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1695" y="980728"/>
            <a:ext cx="6488610" cy="5117490"/>
          </a:xfrm>
          <a:prstGeom prst="rect">
            <a:avLst/>
          </a:prstGeom>
        </p:spPr>
      </p:pic>
      <p:sp>
        <p:nvSpPr>
          <p:cNvPr id="4" name="TextBox 3">
            <a:extLst>
              <a:ext uri="{FF2B5EF4-FFF2-40B4-BE49-F238E27FC236}">
                <a16:creationId xmlns:a16="http://schemas.microsoft.com/office/drawing/2014/main" id="{42C9E8A6-C790-44DB-875B-E85230CDEC25}"/>
              </a:ext>
            </a:extLst>
          </p:cNvPr>
          <p:cNvSpPr txBox="1"/>
          <p:nvPr/>
        </p:nvSpPr>
        <p:spPr>
          <a:xfrm>
            <a:off x="1199456" y="6190066"/>
            <a:ext cx="8640960" cy="523220"/>
          </a:xfrm>
          <a:prstGeom prst="rect">
            <a:avLst/>
          </a:prstGeom>
          <a:solidFill>
            <a:schemeClr val="accent6">
              <a:lumMod val="20000"/>
              <a:lumOff val="80000"/>
            </a:schemeClr>
          </a:solidFill>
        </p:spPr>
        <p:txBody>
          <a:bodyPr wrap="square" rtlCol="0">
            <a:spAutoFit/>
          </a:bodyPr>
          <a:lstStyle/>
          <a:p>
            <a:r>
              <a:rPr lang="fr-FR" sz="2800" dirty="0"/>
              <a:t>FWHM 0.02°, as </a:t>
            </a:r>
            <a:r>
              <a:rPr lang="fr-FR" sz="2800" dirty="0" err="1"/>
              <a:t>before</a:t>
            </a:r>
            <a:r>
              <a:rPr lang="fr-FR" sz="2800" dirty="0"/>
              <a:t>, but « more  </a:t>
            </a:r>
            <a:r>
              <a:rPr lang="fr-FR" sz="2800" dirty="0" err="1"/>
              <a:t>uniform</a:t>
            </a:r>
            <a:r>
              <a:rPr lang="fr-FR" sz="2800" dirty="0"/>
              <a:t> » </a:t>
            </a:r>
            <a:r>
              <a:rPr lang="fr-FR" sz="2800" dirty="0" err="1"/>
              <a:t>peak</a:t>
            </a:r>
            <a:endParaRPr lang="en-GB" sz="2800" dirty="0"/>
          </a:p>
        </p:txBody>
      </p:sp>
      <p:sp>
        <p:nvSpPr>
          <p:cNvPr id="3" name="Footer Placeholder 2">
            <a:extLst>
              <a:ext uri="{FF2B5EF4-FFF2-40B4-BE49-F238E27FC236}">
                <a16:creationId xmlns:a16="http://schemas.microsoft.com/office/drawing/2014/main" id="{4D8B7D74-D9EE-4575-8017-A881E2EC0620}"/>
              </a:ext>
            </a:extLst>
          </p:cNvPr>
          <p:cNvSpPr>
            <a:spLocks noGrp="1"/>
          </p:cNvSpPr>
          <p:nvPr>
            <p:ph type="ftr" sz="quarter" idx="11"/>
          </p:nvPr>
        </p:nvSpPr>
        <p:spPr/>
        <p:txBody>
          <a:bodyPr/>
          <a:lstStyle/>
          <a:p>
            <a:r>
              <a:rPr lang="en-US"/>
              <a:t>New design for Boron-doped diamond undulaor</a:t>
            </a:r>
            <a:endParaRPr lang="en-GB"/>
          </a:p>
        </p:txBody>
      </p:sp>
      <p:sp>
        <p:nvSpPr>
          <p:cNvPr id="5" name="Slide Number Placeholder 4">
            <a:extLst>
              <a:ext uri="{FF2B5EF4-FFF2-40B4-BE49-F238E27FC236}">
                <a16:creationId xmlns:a16="http://schemas.microsoft.com/office/drawing/2014/main" id="{CA0096C6-FC4F-4739-93E1-0427E028702C}"/>
              </a:ext>
            </a:extLst>
          </p:cNvPr>
          <p:cNvSpPr>
            <a:spLocks noGrp="1"/>
          </p:cNvSpPr>
          <p:nvPr>
            <p:ph type="sldNum" sz="quarter" idx="12"/>
          </p:nvPr>
        </p:nvSpPr>
        <p:spPr/>
        <p:txBody>
          <a:bodyPr/>
          <a:lstStyle/>
          <a:p>
            <a:fld id="{12C7ADEC-3983-44F8-9284-43C3DB2B559F}" type="slidenum">
              <a:rPr lang="en-GB" smtClean="0"/>
              <a:t>16</a:t>
            </a:fld>
            <a:endParaRPr lang="en-GB"/>
          </a:p>
        </p:txBody>
      </p:sp>
      <p:cxnSp>
        <p:nvCxnSpPr>
          <p:cNvPr id="8" name="Straight Arrow Connector 7">
            <a:extLst>
              <a:ext uri="{FF2B5EF4-FFF2-40B4-BE49-F238E27FC236}">
                <a16:creationId xmlns:a16="http://schemas.microsoft.com/office/drawing/2014/main" id="{88A6DFD2-4659-4C97-812A-52CEFAADB9E1}"/>
              </a:ext>
            </a:extLst>
          </p:cNvPr>
          <p:cNvCxnSpPr/>
          <p:nvPr/>
        </p:nvCxnSpPr>
        <p:spPr>
          <a:xfrm flipH="1">
            <a:off x="6456040" y="2204864"/>
            <a:ext cx="864096" cy="864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9CFCC9-5C0A-464A-BD44-9DB35CC037C4}"/>
              </a:ext>
            </a:extLst>
          </p:cNvPr>
          <p:cNvSpPr txBox="1"/>
          <p:nvPr/>
        </p:nvSpPr>
        <p:spPr>
          <a:xfrm>
            <a:off x="7320136" y="2002215"/>
            <a:ext cx="1152128" cy="369332"/>
          </a:xfrm>
          <a:prstGeom prst="rect">
            <a:avLst/>
          </a:prstGeom>
          <a:noFill/>
        </p:spPr>
        <p:txBody>
          <a:bodyPr wrap="square" rtlCol="0">
            <a:spAutoFit/>
          </a:bodyPr>
          <a:lstStyle/>
          <a:p>
            <a:r>
              <a:rPr lang="en-US" dirty="0"/>
              <a:t>substrate</a:t>
            </a:r>
            <a:endParaRPr lang="en-GB" dirty="0"/>
          </a:p>
        </p:txBody>
      </p:sp>
      <p:cxnSp>
        <p:nvCxnSpPr>
          <p:cNvPr id="11" name="Straight Arrow Connector 10">
            <a:extLst>
              <a:ext uri="{FF2B5EF4-FFF2-40B4-BE49-F238E27FC236}">
                <a16:creationId xmlns:a16="http://schemas.microsoft.com/office/drawing/2014/main" id="{FBA49850-8A31-4C90-AF58-59366E96767A}"/>
              </a:ext>
            </a:extLst>
          </p:cNvPr>
          <p:cNvCxnSpPr/>
          <p:nvPr/>
        </p:nvCxnSpPr>
        <p:spPr>
          <a:xfrm>
            <a:off x="4598783" y="1895654"/>
            <a:ext cx="864096" cy="106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7239855-FF5E-44B5-B7AF-26EB464D9C7F}"/>
              </a:ext>
            </a:extLst>
          </p:cNvPr>
          <p:cNvSpPr txBox="1"/>
          <p:nvPr/>
        </p:nvSpPr>
        <p:spPr>
          <a:xfrm>
            <a:off x="4005796" y="1668177"/>
            <a:ext cx="720080" cy="369332"/>
          </a:xfrm>
          <a:prstGeom prst="rect">
            <a:avLst/>
          </a:prstGeom>
          <a:noFill/>
        </p:spPr>
        <p:txBody>
          <a:bodyPr wrap="square" rtlCol="0">
            <a:spAutoFit/>
          </a:bodyPr>
          <a:lstStyle/>
          <a:p>
            <a:r>
              <a:rPr lang="en-US" dirty="0"/>
              <a:t>layer</a:t>
            </a:r>
            <a:endParaRPr lang="en-GB" dirty="0"/>
          </a:p>
        </p:txBody>
      </p:sp>
      <p:cxnSp>
        <p:nvCxnSpPr>
          <p:cNvPr id="14" name="Straight Arrow Connector 13">
            <a:extLst>
              <a:ext uri="{FF2B5EF4-FFF2-40B4-BE49-F238E27FC236}">
                <a16:creationId xmlns:a16="http://schemas.microsoft.com/office/drawing/2014/main" id="{3A6E377E-7428-42F1-A61D-9E82A8DF46E5}"/>
              </a:ext>
            </a:extLst>
          </p:cNvPr>
          <p:cNvCxnSpPr/>
          <p:nvPr/>
        </p:nvCxnSpPr>
        <p:spPr>
          <a:xfrm flipH="1">
            <a:off x="6168008" y="1895654"/>
            <a:ext cx="284087" cy="475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7AF91F8-DD1E-4EC8-A424-C384F3543DB2}"/>
              </a:ext>
            </a:extLst>
          </p:cNvPr>
          <p:cNvSpPr txBox="1"/>
          <p:nvPr/>
        </p:nvSpPr>
        <p:spPr>
          <a:xfrm>
            <a:off x="6192539" y="1583022"/>
            <a:ext cx="720080" cy="369332"/>
          </a:xfrm>
          <a:prstGeom prst="rect">
            <a:avLst/>
          </a:prstGeom>
          <a:noFill/>
        </p:spPr>
        <p:txBody>
          <a:bodyPr wrap="square" rtlCol="0">
            <a:spAutoFit/>
          </a:bodyPr>
          <a:lstStyle/>
          <a:p>
            <a:r>
              <a:rPr lang="en-US" dirty="0"/>
              <a:t>layer</a:t>
            </a:r>
            <a:endParaRPr lang="en-GB" dirty="0"/>
          </a:p>
        </p:txBody>
      </p:sp>
      <p:sp>
        <p:nvSpPr>
          <p:cNvPr id="17" name="TextBox 16">
            <a:extLst>
              <a:ext uri="{FF2B5EF4-FFF2-40B4-BE49-F238E27FC236}">
                <a16:creationId xmlns:a16="http://schemas.microsoft.com/office/drawing/2014/main" id="{35B57ECF-3F62-4B7B-BD2B-ABFE13E833E5}"/>
              </a:ext>
            </a:extLst>
          </p:cNvPr>
          <p:cNvSpPr txBox="1"/>
          <p:nvPr/>
        </p:nvSpPr>
        <p:spPr>
          <a:xfrm>
            <a:off x="5757725" y="5567625"/>
            <a:ext cx="1104651" cy="369332"/>
          </a:xfrm>
          <a:prstGeom prst="rect">
            <a:avLst/>
          </a:prstGeom>
          <a:noFill/>
        </p:spPr>
        <p:txBody>
          <a:bodyPr wrap="square" rtlCol="0">
            <a:spAutoFit/>
          </a:bodyPr>
          <a:lstStyle/>
          <a:p>
            <a:r>
              <a:rPr lang="en-US" dirty="0"/>
              <a:t>degree</a:t>
            </a:r>
            <a:endParaRPr lang="en-GB" dirty="0"/>
          </a:p>
        </p:txBody>
      </p:sp>
    </p:spTree>
    <p:extLst>
      <p:ext uri="{BB962C8B-B14F-4D97-AF65-F5344CB8AC3E}">
        <p14:creationId xmlns:p14="http://schemas.microsoft.com/office/powerpoint/2010/main" val="2468433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60B912-B1F5-45A1-A59C-888D80A17C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532" y="0"/>
            <a:ext cx="1935330" cy="6579484"/>
          </a:xfrm>
          <a:prstGeom prst="rect">
            <a:avLst/>
          </a:prstGeom>
        </p:spPr>
      </p:pic>
      <p:cxnSp>
        <p:nvCxnSpPr>
          <p:cNvPr id="13" name="Straight Arrow Connector 12">
            <a:extLst>
              <a:ext uri="{FF2B5EF4-FFF2-40B4-BE49-F238E27FC236}">
                <a16:creationId xmlns:a16="http://schemas.microsoft.com/office/drawing/2014/main" id="{55D5EF7C-3AEF-4548-A13B-2B1F8BE27C56}"/>
              </a:ext>
            </a:extLst>
          </p:cNvPr>
          <p:cNvCxnSpPr/>
          <p:nvPr/>
        </p:nvCxnSpPr>
        <p:spPr>
          <a:xfrm>
            <a:off x="2827783" y="6626812"/>
            <a:ext cx="161919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4FADB40-1505-4E43-9172-4745AFEA19E9}"/>
              </a:ext>
            </a:extLst>
          </p:cNvPr>
          <p:cNvSpPr txBox="1"/>
          <p:nvPr/>
        </p:nvSpPr>
        <p:spPr>
          <a:xfrm>
            <a:off x="3347191" y="6532156"/>
            <a:ext cx="972105" cy="369332"/>
          </a:xfrm>
          <a:prstGeom prst="rect">
            <a:avLst/>
          </a:prstGeom>
          <a:noFill/>
        </p:spPr>
        <p:txBody>
          <a:bodyPr wrap="square" rtlCol="0">
            <a:spAutoFit/>
          </a:bodyPr>
          <a:lstStyle/>
          <a:p>
            <a:r>
              <a:rPr lang="en-US" dirty="0"/>
              <a:t>1.2mm</a:t>
            </a:r>
            <a:endParaRPr lang="en-GB" dirty="0"/>
          </a:p>
        </p:txBody>
      </p:sp>
      <p:cxnSp>
        <p:nvCxnSpPr>
          <p:cNvPr id="15" name="Straight Arrow Connector 14">
            <a:extLst>
              <a:ext uri="{FF2B5EF4-FFF2-40B4-BE49-F238E27FC236}">
                <a16:creationId xmlns:a16="http://schemas.microsoft.com/office/drawing/2014/main" id="{81A3DBC2-419A-4703-AAB2-97AB8F5BCCCC}"/>
              </a:ext>
            </a:extLst>
          </p:cNvPr>
          <p:cNvCxnSpPr>
            <a:cxnSpLocks/>
          </p:cNvCxnSpPr>
          <p:nvPr/>
        </p:nvCxnSpPr>
        <p:spPr>
          <a:xfrm>
            <a:off x="2770642" y="319596"/>
            <a:ext cx="0" cy="625576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02259421-037F-4091-9100-56B8A0FE8018}"/>
              </a:ext>
            </a:extLst>
          </p:cNvPr>
          <p:cNvSpPr txBox="1"/>
          <p:nvPr/>
        </p:nvSpPr>
        <p:spPr>
          <a:xfrm>
            <a:off x="2019869" y="2451681"/>
            <a:ext cx="461665" cy="1399399"/>
          </a:xfrm>
          <a:prstGeom prst="rect">
            <a:avLst/>
          </a:prstGeom>
          <a:noFill/>
        </p:spPr>
        <p:txBody>
          <a:bodyPr vert="vert270" wrap="square" rtlCol="0">
            <a:spAutoFit/>
          </a:bodyPr>
          <a:lstStyle/>
          <a:p>
            <a:r>
              <a:rPr lang="en-US" dirty="0"/>
              <a:t>1.6 mm</a:t>
            </a:r>
            <a:endParaRPr lang="en-GB" dirty="0"/>
          </a:p>
        </p:txBody>
      </p:sp>
      <p:sp>
        <p:nvSpPr>
          <p:cNvPr id="4" name="Rectangle 3">
            <a:extLst>
              <a:ext uri="{FF2B5EF4-FFF2-40B4-BE49-F238E27FC236}">
                <a16:creationId xmlns:a16="http://schemas.microsoft.com/office/drawing/2014/main" id="{769C3EA1-B52C-4D22-B8E8-56CAD3654630}"/>
              </a:ext>
            </a:extLst>
          </p:cNvPr>
          <p:cNvSpPr/>
          <p:nvPr/>
        </p:nvSpPr>
        <p:spPr>
          <a:xfrm>
            <a:off x="1524000" y="4375444"/>
            <a:ext cx="7207872" cy="2389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BE7EB65-9D36-45A1-836A-76F1A85E61E5}"/>
              </a:ext>
            </a:extLst>
          </p:cNvPr>
          <p:cNvSpPr/>
          <p:nvPr/>
        </p:nvSpPr>
        <p:spPr>
          <a:xfrm>
            <a:off x="2267405" y="-143182"/>
            <a:ext cx="7142659" cy="2251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B3B1AFF-39F3-4A74-8F3E-74F3E75D6CAC}"/>
              </a:ext>
            </a:extLst>
          </p:cNvPr>
          <p:cNvSpPr txBox="1"/>
          <p:nvPr/>
        </p:nvSpPr>
        <p:spPr>
          <a:xfrm>
            <a:off x="1905003" y="329855"/>
            <a:ext cx="3784860" cy="954107"/>
          </a:xfrm>
          <a:prstGeom prst="rect">
            <a:avLst/>
          </a:prstGeom>
          <a:noFill/>
        </p:spPr>
        <p:txBody>
          <a:bodyPr wrap="square" rtlCol="0">
            <a:spAutoFit/>
          </a:bodyPr>
          <a:lstStyle/>
          <a:p>
            <a:r>
              <a:rPr lang="fr-FR" sz="2800" b="1" dirty="0">
                <a:solidFill>
                  <a:srgbClr val="FF0000"/>
                </a:solidFill>
              </a:rPr>
              <a:t>RC in </a:t>
            </a:r>
            <a:r>
              <a:rPr lang="fr-FR" sz="2800" b="1" dirty="0" err="1">
                <a:solidFill>
                  <a:srgbClr val="FF0000"/>
                </a:solidFill>
              </a:rPr>
              <a:t>reflection</a:t>
            </a:r>
            <a:r>
              <a:rPr lang="fr-FR" sz="2800" b="1" dirty="0">
                <a:solidFill>
                  <a:srgbClr val="FF0000"/>
                </a:solidFill>
              </a:rPr>
              <a:t> </a:t>
            </a:r>
          </a:p>
          <a:p>
            <a:r>
              <a:rPr lang="fr-FR" sz="2800" b="1" dirty="0">
                <a:solidFill>
                  <a:srgbClr val="FF0000"/>
                </a:solidFill>
              </a:rPr>
              <a:t>Beam </a:t>
            </a:r>
            <a:r>
              <a:rPr lang="fr-FR" sz="2800" b="1" dirty="0" err="1">
                <a:solidFill>
                  <a:srgbClr val="FF0000"/>
                </a:solidFill>
              </a:rPr>
              <a:t>width</a:t>
            </a:r>
            <a:r>
              <a:rPr lang="fr-FR" sz="2800" b="1" dirty="0">
                <a:solidFill>
                  <a:srgbClr val="FF0000"/>
                </a:solidFill>
              </a:rPr>
              <a:t> ~0.5 mm</a:t>
            </a:r>
            <a:endParaRPr lang="en-GB" sz="2800" b="1" dirty="0">
              <a:solidFill>
                <a:srgbClr val="FF0000"/>
              </a:solidFill>
            </a:endParaRPr>
          </a:p>
        </p:txBody>
      </p:sp>
      <p:sp>
        <p:nvSpPr>
          <p:cNvPr id="8" name="Rectangle 7">
            <a:extLst>
              <a:ext uri="{FF2B5EF4-FFF2-40B4-BE49-F238E27FC236}">
                <a16:creationId xmlns:a16="http://schemas.microsoft.com/office/drawing/2014/main" id="{83A55AA1-8750-4928-A791-C96E4549FF2E}"/>
              </a:ext>
            </a:extLst>
          </p:cNvPr>
          <p:cNvSpPr/>
          <p:nvPr/>
        </p:nvSpPr>
        <p:spPr>
          <a:xfrm>
            <a:off x="6324600" y="1143000"/>
            <a:ext cx="193533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C6BE8A7-EACE-4A20-96B5-64D6F4408BE7}"/>
              </a:ext>
            </a:extLst>
          </p:cNvPr>
          <p:cNvSpPr/>
          <p:nvPr/>
        </p:nvSpPr>
        <p:spPr>
          <a:xfrm>
            <a:off x="6324600" y="1049636"/>
            <a:ext cx="1935330" cy="9623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08BB5DB8-EDE6-4E7B-8F36-1DEF32E1E4EB}"/>
              </a:ext>
            </a:extLst>
          </p:cNvPr>
          <p:cNvCxnSpPr/>
          <p:nvPr/>
        </p:nvCxnSpPr>
        <p:spPr>
          <a:xfrm flipH="1">
            <a:off x="7230120" y="329854"/>
            <a:ext cx="967665" cy="841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887A655-9761-4861-9362-FACF7BC9CEDD}"/>
              </a:ext>
            </a:extLst>
          </p:cNvPr>
          <p:cNvCxnSpPr>
            <a:cxnSpLocks/>
          </p:cNvCxnSpPr>
          <p:nvPr/>
        </p:nvCxnSpPr>
        <p:spPr>
          <a:xfrm flipH="1" flipV="1">
            <a:off x="6619075" y="595310"/>
            <a:ext cx="581247" cy="541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05AF4E8-6D74-4686-B29D-9235E100BD7D}"/>
              </a:ext>
            </a:extLst>
          </p:cNvPr>
          <p:cNvCxnSpPr/>
          <p:nvPr/>
        </p:nvCxnSpPr>
        <p:spPr>
          <a:xfrm flipH="1">
            <a:off x="7724230" y="345324"/>
            <a:ext cx="967665" cy="841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56B9BD-FB53-42E1-9BD4-13D6822E637C}"/>
              </a:ext>
            </a:extLst>
          </p:cNvPr>
          <p:cNvCxnSpPr>
            <a:cxnSpLocks/>
          </p:cNvCxnSpPr>
          <p:nvPr/>
        </p:nvCxnSpPr>
        <p:spPr>
          <a:xfrm flipH="1" flipV="1">
            <a:off x="6965142" y="315469"/>
            <a:ext cx="826253" cy="843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EDC43AA-1AC9-42B5-9C68-EACC7823FD71}"/>
              </a:ext>
            </a:extLst>
          </p:cNvPr>
          <p:cNvCxnSpPr>
            <a:cxnSpLocks/>
          </p:cNvCxnSpPr>
          <p:nvPr/>
        </p:nvCxnSpPr>
        <p:spPr>
          <a:xfrm flipH="1">
            <a:off x="7898369" y="345320"/>
            <a:ext cx="1139041" cy="7177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6399B85-BD07-4652-8E54-B47A10B8E273}"/>
              </a:ext>
            </a:extLst>
          </p:cNvPr>
          <p:cNvCxnSpPr>
            <a:cxnSpLocks/>
          </p:cNvCxnSpPr>
          <p:nvPr/>
        </p:nvCxnSpPr>
        <p:spPr>
          <a:xfrm flipH="1">
            <a:off x="7374613" y="322725"/>
            <a:ext cx="1139041" cy="7177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6135102-1239-4E4C-BE5F-AA2B4AF17ABC}"/>
              </a:ext>
            </a:extLst>
          </p:cNvPr>
          <p:cNvCxnSpPr>
            <a:cxnSpLocks/>
          </p:cNvCxnSpPr>
          <p:nvPr/>
        </p:nvCxnSpPr>
        <p:spPr>
          <a:xfrm flipH="1" flipV="1">
            <a:off x="6786900" y="416493"/>
            <a:ext cx="1139800" cy="6354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07D5EEA-F321-4C4D-836E-EFEBA5FB1042}"/>
              </a:ext>
            </a:extLst>
          </p:cNvPr>
          <p:cNvCxnSpPr>
            <a:cxnSpLocks/>
          </p:cNvCxnSpPr>
          <p:nvPr/>
        </p:nvCxnSpPr>
        <p:spPr>
          <a:xfrm flipH="1" flipV="1">
            <a:off x="6431283" y="713746"/>
            <a:ext cx="835991" cy="3998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6BD10C1-C8C8-462A-B3EF-BAE1EA37F448}"/>
              </a:ext>
            </a:extLst>
          </p:cNvPr>
          <p:cNvSpPr/>
          <p:nvPr/>
        </p:nvSpPr>
        <p:spPr>
          <a:xfrm rot="19038401">
            <a:off x="5844473" y="548954"/>
            <a:ext cx="1403388" cy="7282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55ECF0A-8DB9-4777-B075-337421A56F5D}"/>
              </a:ext>
            </a:extLst>
          </p:cNvPr>
          <p:cNvSpPr/>
          <p:nvPr/>
        </p:nvSpPr>
        <p:spPr>
          <a:xfrm>
            <a:off x="2481534" y="2239086"/>
            <a:ext cx="357998" cy="213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62CC003D-EC15-4EB6-947B-B088DFD447D8}"/>
              </a:ext>
            </a:extLst>
          </p:cNvPr>
          <p:cNvSpPr txBox="1"/>
          <p:nvPr/>
        </p:nvSpPr>
        <p:spPr>
          <a:xfrm>
            <a:off x="4953000" y="2822644"/>
            <a:ext cx="1833900" cy="369332"/>
          </a:xfrm>
          <a:prstGeom prst="rect">
            <a:avLst/>
          </a:prstGeom>
          <a:noFill/>
          <a:ln>
            <a:solidFill>
              <a:srgbClr val="FF0000"/>
            </a:solidFill>
          </a:ln>
        </p:spPr>
        <p:txBody>
          <a:bodyPr wrap="square" rtlCol="0">
            <a:spAutoFit/>
          </a:bodyPr>
          <a:lstStyle/>
          <a:p>
            <a:r>
              <a:rPr lang="fr-FR" dirty="0" err="1"/>
              <a:t>Substrate</a:t>
            </a:r>
            <a:r>
              <a:rPr lang="fr-FR" dirty="0"/>
              <a:t> </a:t>
            </a:r>
            <a:r>
              <a:rPr lang="fr-FR" dirty="0" err="1"/>
              <a:t>only</a:t>
            </a:r>
            <a:endParaRPr lang="en-GB" dirty="0"/>
          </a:p>
        </p:txBody>
      </p:sp>
      <p:sp>
        <p:nvSpPr>
          <p:cNvPr id="42" name="TextBox 41">
            <a:extLst>
              <a:ext uri="{FF2B5EF4-FFF2-40B4-BE49-F238E27FC236}">
                <a16:creationId xmlns:a16="http://schemas.microsoft.com/office/drawing/2014/main" id="{B896370C-0368-44DB-9FC5-3FA3FC381AA9}"/>
              </a:ext>
            </a:extLst>
          </p:cNvPr>
          <p:cNvSpPr txBox="1"/>
          <p:nvPr/>
        </p:nvSpPr>
        <p:spPr>
          <a:xfrm>
            <a:off x="4968886" y="3385256"/>
            <a:ext cx="1935330" cy="369332"/>
          </a:xfrm>
          <a:prstGeom prst="rect">
            <a:avLst/>
          </a:prstGeom>
          <a:noFill/>
          <a:ln>
            <a:solidFill>
              <a:srgbClr val="FF0000"/>
            </a:solidFill>
          </a:ln>
        </p:spPr>
        <p:txBody>
          <a:bodyPr wrap="square" rtlCol="0">
            <a:spAutoFit/>
          </a:bodyPr>
          <a:lstStyle/>
          <a:p>
            <a:r>
              <a:rPr lang="fr-FR" dirty="0" err="1"/>
              <a:t>Substrate</a:t>
            </a:r>
            <a:r>
              <a:rPr lang="fr-FR" dirty="0"/>
              <a:t> + layer</a:t>
            </a:r>
            <a:endParaRPr lang="en-GB" dirty="0"/>
          </a:p>
        </p:txBody>
      </p:sp>
      <p:sp>
        <p:nvSpPr>
          <p:cNvPr id="43" name="TextBox 42">
            <a:extLst>
              <a:ext uri="{FF2B5EF4-FFF2-40B4-BE49-F238E27FC236}">
                <a16:creationId xmlns:a16="http://schemas.microsoft.com/office/drawing/2014/main" id="{82D145A5-9149-4FF1-AB7D-E6B661EA23F8}"/>
              </a:ext>
            </a:extLst>
          </p:cNvPr>
          <p:cNvSpPr txBox="1"/>
          <p:nvPr/>
        </p:nvSpPr>
        <p:spPr>
          <a:xfrm>
            <a:off x="4968886" y="3952976"/>
            <a:ext cx="1833900" cy="369332"/>
          </a:xfrm>
          <a:prstGeom prst="rect">
            <a:avLst/>
          </a:prstGeom>
          <a:noFill/>
          <a:ln>
            <a:solidFill>
              <a:srgbClr val="FF0000"/>
            </a:solidFill>
          </a:ln>
        </p:spPr>
        <p:txBody>
          <a:bodyPr wrap="square" rtlCol="0">
            <a:spAutoFit/>
          </a:bodyPr>
          <a:lstStyle/>
          <a:p>
            <a:r>
              <a:rPr lang="fr-FR" dirty="0"/>
              <a:t>Layer </a:t>
            </a:r>
            <a:r>
              <a:rPr lang="fr-FR" dirty="0" err="1"/>
              <a:t>only</a:t>
            </a:r>
            <a:endParaRPr lang="en-GB" dirty="0"/>
          </a:p>
        </p:txBody>
      </p:sp>
      <p:sp>
        <p:nvSpPr>
          <p:cNvPr id="44" name="TextBox 43">
            <a:extLst>
              <a:ext uri="{FF2B5EF4-FFF2-40B4-BE49-F238E27FC236}">
                <a16:creationId xmlns:a16="http://schemas.microsoft.com/office/drawing/2014/main" id="{82C5CC54-843A-4A8F-91A5-B432FD9E24C5}"/>
              </a:ext>
            </a:extLst>
          </p:cNvPr>
          <p:cNvSpPr txBox="1"/>
          <p:nvPr/>
        </p:nvSpPr>
        <p:spPr>
          <a:xfrm>
            <a:off x="2481535" y="1673673"/>
            <a:ext cx="2750370" cy="369332"/>
          </a:xfrm>
          <a:prstGeom prst="rect">
            <a:avLst/>
          </a:prstGeom>
          <a:noFill/>
          <a:ln>
            <a:solidFill>
              <a:srgbClr val="FF0000"/>
            </a:solidFill>
          </a:ln>
        </p:spPr>
        <p:txBody>
          <a:bodyPr wrap="square" rtlCol="0">
            <a:spAutoFit/>
          </a:bodyPr>
          <a:lstStyle/>
          <a:p>
            <a:r>
              <a:rPr lang="fr-FR" dirty="0"/>
              <a:t>Integrated </a:t>
            </a:r>
            <a:r>
              <a:rPr lang="fr-FR" dirty="0" err="1"/>
              <a:t>intensity</a:t>
            </a:r>
            <a:r>
              <a:rPr lang="fr-FR" dirty="0"/>
              <a:t> </a:t>
            </a:r>
            <a:r>
              <a:rPr lang="fr-FR" dirty="0" err="1"/>
              <a:t>map</a:t>
            </a:r>
            <a:endParaRPr lang="en-GB" dirty="0"/>
          </a:p>
        </p:txBody>
      </p:sp>
      <p:sp>
        <p:nvSpPr>
          <p:cNvPr id="45" name="TextBox 44">
            <a:extLst>
              <a:ext uri="{FF2B5EF4-FFF2-40B4-BE49-F238E27FC236}">
                <a16:creationId xmlns:a16="http://schemas.microsoft.com/office/drawing/2014/main" id="{3C8C98E5-B091-4D71-8BF0-56C1397FE20A}"/>
              </a:ext>
            </a:extLst>
          </p:cNvPr>
          <p:cNvSpPr txBox="1"/>
          <p:nvPr/>
        </p:nvSpPr>
        <p:spPr>
          <a:xfrm>
            <a:off x="2808501" y="4445960"/>
            <a:ext cx="1638472" cy="338554"/>
          </a:xfrm>
          <a:prstGeom prst="rect">
            <a:avLst/>
          </a:prstGeom>
          <a:noFill/>
        </p:spPr>
        <p:txBody>
          <a:bodyPr wrap="square" rtlCol="0">
            <a:spAutoFit/>
          </a:bodyPr>
          <a:lstStyle/>
          <a:p>
            <a:r>
              <a:rPr lang="fr-FR" sz="1600" dirty="0"/>
              <a:t>1.2 mm</a:t>
            </a:r>
            <a:endParaRPr lang="en-GB" sz="1600" dirty="0"/>
          </a:p>
        </p:txBody>
      </p:sp>
      <p:sp>
        <p:nvSpPr>
          <p:cNvPr id="46" name="Arrow: Right 45">
            <a:extLst>
              <a:ext uri="{FF2B5EF4-FFF2-40B4-BE49-F238E27FC236}">
                <a16:creationId xmlns:a16="http://schemas.microsoft.com/office/drawing/2014/main" id="{957C5222-53C8-4395-A37F-EB0A7ABB4F2F}"/>
              </a:ext>
            </a:extLst>
          </p:cNvPr>
          <p:cNvSpPr/>
          <p:nvPr/>
        </p:nvSpPr>
        <p:spPr>
          <a:xfrm rot="10800000">
            <a:off x="4577552" y="2895868"/>
            <a:ext cx="261825" cy="25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Right 46">
            <a:extLst>
              <a:ext uri="{FF2B5EF4-FFF2-40B4-BE49-F238E27FC236}">
                <a16:creationId xmlns:a16="http://schemas.microsoft.com/office/drawing/2014/main" id="{165854A5-1852-4909-BF71-CFA98A84F61A}"/>
              </a:ext>
            </a:extLst>
          </p:cNvPr>
          <p:cNvSpPr/>
          <p:nvPr/>
        </p:nvSpPr>
        <p:spPr>
          <a:xfrm rot="10800000">
            <a:off x="4535215" y="3459871"/>
            <a:ext cx="261825" cy="25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rrow: Right 47">
            <a:extLst>
              <a:ext uri="{FF2B5EF4-FFF2-40B4-BE49-F238E27FC236}">
                <a16:creationId xmlns:a16="http://schemas.microsoft.com/office/drawing/2014/main" id="{E08A4F68-E652-4EF8-9749-1EE603A9ED5C}"/>
              </a:ext>
            </a:extLst>
          </p:cNvPr>
          <p:cNvSpPr/>
          <p:nvPr/>
        </p:nvSpPr>
        <p:spPr>
          <a:xfrm rot="10800000">
            <a:off x="4577552" y="4023874"/>
            <a:ext cx="261825" cy="252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646B1EE2-5CE5-4CD6-8532-A732CDBF36E9}"/>
              </a:ext>
            </a:extLst>
          </p:cNvPr>
          <p:cNvSpPr txBox="1"/>
          <p:nvPr/>
        </p:nvSpPr>
        <p:spPr>
          <a:xfrm>
            <a:off x="633624" y="4883399"/>
            <a:ext cx="10504424" cy="1569660"/>
          </a:xfrm>
          <a:prstGeom prst="rect">
            <a:avLst/>
          </a:prstGeom>
          <a:noFill/>
        </p:spPr>
        <p:txBody>
          <a:bodyPr wrap="square" rtlCol="0">
            <a:spAutoFit/>
          </a:bodyPr>
          <a:lstStyle/>
          <a:p>
            <a:r>
              <a:rPr lang="fr-FR" sz="2400" b="1" dirty="0">
                <a:solidFill>
                  <a:srgbClr val="FF0000"/>
                </a:solidFill>
              </a:rPr>
              <a:t>Tentative Preliminary conclusions</a:t>
            </a:r>
            <a:r>
              <a:rPr lang="fr-FR" sz="2400" dirty="0">
                <a:solidFill>
                  <a:srgbClr val="FF0000"/>
                </a:solidFill>
              </a:rPr>
              <a:t>:</a:t>
            </a:r>
          </a:p>
          <a:p>
            <a:r>
              <a:rPr lang="fr-FR" sz="2400" dirty="0"/>
              <a:t>- Observation of dislocations in the </a:t>
            </a:r>
            <a:r>
              <a:rPr lang="fr-FR" sz="2400" dirty="0" err="1"/>
              <a:t>substrate</a:t>
            </a:r>
            <a:r>
              <a:rPr lang="fr-FR" sz="2400" dirty="0"/>
              <a:t> ( ~</a:t>
            </a:r>
            <a:r>
              <a:rPr lang="en-GB" sz="2400" dirty="0"/>
              <a:t>2 x 10</a:t>
            </a:r>
            <a:r>
              <a:rPr lang="en-GB" sz="2400" baseline="30000" dirty="0"/>
              <a:t>3</a:t>
            </a:r>
            <a:r>
              <a:rPr lang="en-GB" sz="2400" dirty="0"/>
              <a:t> cm</a:t>
            </a:r>
            <a:r>
              <a:rPr lang="en-GB" sz="2400" baseline="30000" dirty="0"/>
              <a:t>-2</a:t>
            </a:r>
            <a:r>
              <a:rPr lang="fr-FR" sz="2400" dirty="0"/>
              <a:t> )</a:t>
            </a:r>
          </a:p>
          <a:p>
            <a:r>
              <a:rPr lang="fr-FR" sz="2400" dirty="0"/>
              <a:t>- Small </a:t>
            </a:r>
            <a:r>
              <a:rPr lang="fr-FR" sz="2400" dirty="0" err="1"/>
              <a:t>curvature</a:t>
            </a:r>
            <a:r>
              <a:rPr lang="fr-FR" sz="2400" dirty="0"/>
              <a:t> (</a:t>
            </a:r>
            <a:r>
              <a:rPr lang="fr-FR" sz="2400" dirty="0" err="1"/>
              <a:t>upper</a:t>
            </a:r>
            <a:r>
              <a:rPr lang="fr-FR" sz="2400" dirty="0"/>
              <a:t> to the </a:t>
            </a:r>
            <a:r>
              <a:rPr lang="fr-FR" sz="2400" dirty="0" err="1"/>
              <a:t>lower</a:t>
            </a:r>
            <a:r>
              <a:rPr lang="fr-FR" sz="2400" dirty="0"/>
              <a:t> part) of the </a:t>
            </a:r>
            <a:r>
              <a:rPr lang="fr-FR" sz="2400" dirty="0" err="1"/>
              <a:t>substrate</a:t>
            </a:r>
            <a:r>
              <a:rPr lang="fr-FR" sz="2400" dirty="0"/>
              <a:t> (R ~ 40 m)</a:t>
            </a:r>
          </a:p>
          <a:p>
            <a:r>
              <a:rPr lang="fr-FR" sz="2400" dirty="0"/>
              <a:t>- Vertical </a:t>
            </a:r>
            <a:r>
              <a:rPr lang="fr-FR" sz="2400" dirty="0" err="1"/>
              <a:t>lines</a:t>
            </a:r>
            <a:r>
              <a:rPr lang="fr-FR" sz="2400" dirty="0"/>
              <a:t> on the layer image : dislocations?</a:t>
            </a:r>
            <a:endParaRPr lang="en-GB" sz="2400" dirty="0"/>
          </a:p>
        </p:txBody>
      </p:sp>
      <p:sp>
        <p:nvSpPr>
          <p:cNvPr id="2" name="Footer Placeholder 1">
            <a:extLst>
              <a:ext uri="{FF2B5EF4-FFF2-40B4-BE49-F238E27FC236}">
                <a16:creationId xmlns:a16="http://schemas.microsoft.com/office/drawing/2014/main" id="{D25722AD-4CB1-43FB-B84B-6695AD212C31}"/>
              </a:ext>
            </a:extLst>
          </p:cNvPr>
          <p:cNvSpPr>
            <a:spLocks noGrp="1"/>
          </p:cNvSpPr>
          <p:nvPr>
            <p:ph type="ftr" sz="quarter" idx="11"/>
          </p:nvPr>
        </p:nvSpPr>
        <p:spPr/>
        <p:txBody>
          <a:bodyPr/>
          <a:lstStyle/>
          <a:p>
            <a:r>
              <a:rPr lang="en-US"/>
              <a:t>New design for Boron-doped diamond undulaor</a:t>
            </a:r>
            <a:endParaRPr lang="en-GB"/>
          </a:p>
        </p:txBody>
      </p:sp>
      <p:sp>
        <p:nvSpPr>
          <p:cNvPr id="3" name="Slide Number Placeholder 2">
            <a:extLst>
              <a:ext uri="{FF2B5EF4-FFF2-40B4-BE49-F238E27FC236}">
                <a16:creationId xmlns:a16="http://schemas.microsoft.com/office/drawing/2014/main" id="{F6ED7558-2AFA-4321-A813-70162CB4F4D6}"/>
              </a:ext>
            </a:extLst>
          </p:cNvPr>
          <p:cNvSpPr>
            <a:spLocks noGrp="1"/>
          </p:cNvSpPr>
          <p:nvPr>
            <p:ph type="sldNum" sz="quarter" idx="12"/>
          </p:nvPr>
        </p:nvSpPr>
        <p:spPr/>
        <p:txBody>
          <a:bodyPr/>
          <a:lstStyle/>
          <a:p>
            <a:fld id="{12C7ADEC-3983-44F8-9284-43C3DB2B559F}" type="slidenum">
              <a:rPr lang="en-GB" smtClean="0"/>
              <a:t>17</a:t>
            </a:fld>
            <a:endParaRPr lang="en-GB"/>
          </a:p>
        </p:txBody>
      </p:sp>
    </p:spTree>
    <p:extLst>
      <p:ext uri="{BB962C8B-B14F-4D97-AF65-F5344CB8AC3E}">
        <p14:creationId xmlns:p14="http://schemas.microsoft.com/office/powerpoint/2010/main" val="994672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1C5546-2A57-4A97-A079-8D2A211A0C40}"/>
              </a:ext>
            </a:extLst>
          </p:cNvPr>
          <p:cNvSpPr txBox="1"/>
          <p:nvPr/>
        </p:nvSpPr>
        <p:spPr>
          <a:xfrm>
            <a:off x="2767614" y="116632"/>
            <a:ext cx="6708558" cy="584775"/>
          </a:xfrm>
          <a:prstGeom prst="rect">
            <a:avLst/>
          </a:prstGeom>
          <a:noFill/>
        </p:spPr>
        <p:txBody>
          <a:bodyPr wrap="square" rtlCol="0">
            <a:spAutoFit/>
          </a:bodyPr>
          <a:lstStyle/>
          <a:p>
            <a:r>
              <a:rPr lang="en-US" sz="3200" dirty="0"/>
              <a:t>RCI maps in transmission mode</a:t>
            </a:r>
            <a:endParaRPr lang="en-GB" sz="3200" dirty="0"/>
          </a:p>
        </p:txBody>
      </p:sp>
      <p:pic>
        <p:nvPicPr>
          <p:cNvPr id="3" name="Picture 2">
            <a:extLst>
              <a:ext uri="{FF2B5EF4-FFF2-40B4-BE49-F238E27FC236}">
                <a16:creationId xmlns:a16="http://schemas.microsoft.com/office/drawing/2014/main" id="{A70085A7-E6FE-48F4-AFC2-754244E82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86" y="1770207"/>
            <a:ext cx="2916314" cy="3317586"/>
          </a:xfrm>
          <a:prstGeom prst="rect">
            <a:avLst/>
          </a:prstGeom>
        </p:spPr>
      </p:pic>
      <p:pic>
        <p:nvPicPr>
          <p:cNvPr id="7" name="Picture 6">
            <a:extLst>
              <a:ext uri="{FF2B5EF4-FFF2-40B4-BE49-F238E27FC236}">
                <a16:creationId xmlns:a16="http://schemas.microsoft.com/office/drawing/2014/main" id="{4E5064C2-7930-40B0-A164-B630764E5E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020" y="1819519"/>
            <a:ext cx="2916314" cy="3317586"/>
          </a:xfrm>
          <a:prstGeom prst="rect">
            <a:avLst/>
          </a:prstGeom>
        </p:spPr>
      </p:pic>
      <p:cxnSp>
        <p:nvCxnSpPr>
          <p:cNvPr id="9" name="Straight Arrow Connector 8">
            <a:extLst>
              <a:ext uri="{FF2B5EF4-FFF2-40B4-BE49-F238E27FC236}">
                <a16:creationId xmlns:a16="http://schemas.microsoft.com/office/drawing/2014/main" id="{698A1C6E-2794-424C-B392-A4F052289E7E}"/>
              </a:ext>
            </a:extLst>
          </p:cNvPr>
          <p:cNvCxnSpPr/>
          <p:nvPr/>
        </p:nvCxnSpPr>
        <p:spPr>
          <a:xfrm>
            <a:off x="741287" y="5167692"/>
            <a:ext cx="2357023"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D70E4FD-A670-4026-9AB9-60F211E3DF81}"/>
              </a:ext>
            </a:extLst>
          </p:cNvPr>
          <p:cNvSpPr txBox="1"/>
          <p:nvPr/>
        </p:nvSpPr>
        <p:spPr>
          <a:xfrm>
            <a:off x="1405633" y="5169135"/>
            <a:ext cx="1028330" cy="369332"/>
          </a:xfrm>
          <a:prstGeom prst="rect">
            <a:avLst/>
          </a:prstGeom>
          <a:noFill/>
        </p:spPr>
        <p:txBody>
          <a:bodyPr wrap="square" rtlCol="0">
            <a:spAutoFit/>
          </a:bodyPr>
          <a:lstStyle/>
          <a:p>
            <a:r>
              <a:rPr lang="en-US" dirty="0"/>
              <a:t>1.2mm</a:t>
            </a:r>
            <a:endParaRPr lang="en-GB" dirty="0"/>
          </a:p>
        </p:txBody>
      </p:sp>
      <p:cxnSp>
        <p:nvCxnSpPr>
          <p:cNvPr id="12" name="Straight Arrow Connector 11">
            <a:extLst>
              <a:ext uri="{FF2B5EF4-FFF2-40B4-BE49-F238E27FC236}">
                <a16:creationId xmlns:a16="http://schemas.microsoft.com/office/drawing/2014/main" id="{57A449DB-C64A-446E-8045-189598B559D5}"/>
              </a:ext>
            </a:extLst>
          </p:cNvPr>
          <p:cNvCxnSpPr/>
          <p:nvPr/>
        </p:nvCxnSpPr>
        <p:spPr>
          <a:xfrm>
            <a:off x="681362" y="1944211"/>
            <a:ext cx="0" cy="314358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7AB5A77-4CB3-4A20-B46F-F4E1BC49215C}"/>
              </a:ext>
            </a:extLst>
          </p:cNvPr>
          <p:cNvSpPr txBox="1"/>
          <p:nvPr/>
        </p:nvSpPr>
        <p:spPr>
          <a:xfrm>
            <a:off x="395038" y="2885244"/>
            <a:ext cx="461665" cy="958788"/>
          </a:xfrm>
          <a:prstGeom prst="rect">
            <a:avLst/>
          </a:prstGeom>
          <a:noFill/>
        </p:spPr>
        <p:txBody>
          <a:bodyPr vert="vert270" wrap="square" rtlCol="0">
            <a:spAutoFit/>
          </a:bodyPr>
          <a:lstStyle/>
          <a:p>
            <a:r>
              <a:rPr lang="en-US" dirty="0"/>
              <a:t>1.2mm</a:t>
            </a:r>
            <a:endParaRPr lang="en-GB" dirty="0"/>
          </a:p>
        </p:txBody>
      </p:sp>
      <p:sp>
        <p:nvSpPr>
          <p:cNvPr id="4" name="TextBox 3">
            <a:extLst>
              <a:ext uri="{FF2B5EF4-FFF2-40B4-BE49-F238E27FC236}">
                <a16:creationId xmlns:a16="http://schemas.microsoft.com/office/drawing/2014/main" id="{6E01DAC2-B60C-4E06-A7D9-DAB5B0C58BDC}"/>
              </a:ext>
            </a:extLst>
          </p:cNvPr>
          <p:cNvSpPr txBox="1"/>
          <p:nvPr/>
        </p:nvSpPr>
        <p:spPr>
          <a:xfrm>
            <a:off x="856703" y="1371600"/>
            <a:ext cx="2132855" cy="369332"/>
          </a:xfrm>
          <a:prstGeom prst="rect">
            <a:avLst/>
          </a:prstGeom>
          <a:noFill/>
        </p:spPr>
        <p:txBody>
          <a:bodyPr wrap="square" rtlCol="0">
            <a:spAutoFit/>
          </a:bodyPr>
          <a:lstStyle/>
          <a:p>
            <a:r>
              <a:rPr lang="fr-FR" dirty="0"/>
              <a:t>Integrated </a:t>
            </a:r>
            <a:r>
              <a:rPr lang="fr-FR" dirty="0" err="1"/>
              <a:t>Intensity</a:t>
            </a:r>
            <a:endParaRPr lang="en-GB" dirty="0"/>
          </a:p>
        </p:txBody>
      </p:sp>
      <p:sp>
        <p:nvSpPr>
          <p:cNvPr id="11" name="TextBox 10">
            <a:extLst>
              <a:ext uri="{FF2B5EF4-FFF2-40B4-BE49-F238E27FC236}">
                <a16:creationId xmlns:a16="http://schemas.microsoft.com/office/drawing/2014/main" id="{BB77473B-93B5-4513-BB17-7E5C9B9C96DE}"/>
              </a:ext>
            </a:extLst>
          </p:cNvPr>
          <p:cNvSpPr txBox="1"/>
          <p:nvPr/>
        </p:nvSpPr>
        <p:spPr>
          <a:xfrm>
            <a:off x="7180461" y="1321762"/>
            <a:ext cx="2132855" cy="369332"/>
          </a:xfrm>
          <a:prstGeom prst="rect">
            <a:avLst/>
          </a:prstGeom>
          <a:noFill/>
        </p:spPr>
        <p:txBody>
          <a:bodyPr wrap="square" rtlCol="0">
            <a:spAutoFit/>
          </a:bodyPr>
          <a:lstStyle/>
          <a:p>
            <a:r>
              <a:rPr lang="fr-FR" dirty="0"/>
              <a:t>Peak Position</a:t>
            </a:r>
            <a:endParaRPr lang="en-GB" dirty="0"/>
          </a:p>
        </p:txBody>
      </p:sp>
      <p:sp>
        <p:nvSpPr>
          <p:cNvPr id="6" name="TextBox 5">
            <a:extLst>
              <a:ext uri="{FF2B5EF4-FFF2-40B4-BE49-F238E27FC236}">
                <a16:creationId xmlns:a16="http://schemas.microsoft.com/office/drawing/2014/main" id="{6C28E91A-8A01-4A1A-90B7-6E9BEE2C057A}"/>
              </a:ext>
            </a:extLst>
          </p:cNvPr>
          <p:cNvSpPr txBox="1"/>
          <p:nvPr/>
        </p:nvSpPr>
        <p:spPr>
          <a:xfrm>
            <a:off x="3738626" y="2089000"/>
            <a:ext cx="3135923" cy="3046988"/>
          </a:xfrm>
          <a:prstGeom prst="rect">
            <a:avLst/>
          </a:prstGeom>
          <a:noFill/>
        </p:spPr>
        <p:txBody>
          <a:bodyPr wrap="square" rtlCol="0">
            <a:spAutoFit/>
          </a:bodyPr>
          <a:lstStyle/>
          <a:p>
            <a:pPr algn="ctr"/>
            <a:r>
              <a:rPr lang="fr-FR" sz="2400" dirty="0" err="1"/>
              <a:t>We</a:t>
            </a:r>
            <a:r>
              <a:rPr lang="fr-FR" sz="2400" dirty="0"/>
              <a:t> </a:t>
            </a:r>
            <a:r>
              <a:rPr lang="fr-FR" sz="2400" dirty="0" err="1"/>
              <a:t>mainly</a:t>
            </a:r>
            <a:r>
              <a:rPr lang="fr-FR" sz="2400" dirty="0"/>
              <a:t> </a:t>
            </a:r>
            <a:r>
              <a:rPr lang="fr-FR" sz="2400" dirty="0" err="1"/>
              <a:t>see</a:t>
            </a:r>
            <a:r>
              <a:rPr lang="fr-FR" sz="2400" dirty="0"/>
              <a:t> a </a:t>
            </a:r>
            <a:r>
              <a:rPr lang="fr-FR" sz="2400" b="1" dirty="0"/>
              <a:t>large </a:t>
            </a:r>
            <a:r>
              <a:rPr lang="fr-FR" sz="2400" b="1" dirty="0" err="1"/>
              <a:t>scale</a:t>
            </a:r>
            <a:r>
              <a:rPr lang="fr-FR" sz="2400" b="1" dirty="0"/>
              <a:t> </a:t>
            </a:r>
            <a:r>
              <a:rPr lang="fr-FR" sz="2400" b="1" dirty="0" err="1"/>
              <a:t>waviness</a:t>
            </a:r>
            <a:r>
              <a:rPr lang="fr-FR" sz="2400" b="1" dirty="0"/>
              <a:t> </a:t>
            </a:r>
            <a:r>
              <a:rPr lang="fr-FR" sz="2400" dirty="0"/>
              <a:t>of the layer planes (pseudo </a:t>
            </a:r>
            <a:r>
              <a:rPr lang="fr-FR" sz="2400" dirty="0" err="1"/>
              <a:t>period</a:t>
            </a:r>
            <a:r>
              <a:rPr lang="fr-FR" sz="2400" dirty="0"/>
              <a:t> ~0.5 mm; ~75 µm for the « </a:t>
            </a:r>
            <a:r>
              <a:rPr lang="fr-FR" sz="2400" dirty="0" err="1"/>
              <a:t>old</a:t>
            </a:r>
            <a:r>
              <a:rPr lang="fr-FR" sz="2400" dirty="0"/>
              <a:t> design »)</a:t>
            </a:r>
          </a:p>
          <a:p>
            <a:pPr algn="ctr"/>
            <a:endParaRPr lang="fr-FR" sz="2400" dirty="0"/>
          </a:p>
        </p:txBody>
      </p:sp>
      <p:grpSp>
        <p:nvGrpSpPr>
          <p:cNvPr id="14" name="Group 13">
            <a:extLst>
              <a:ext uri="{FF2B5EF4-FFF2-40B4-BE49-F238E27FC236}">
                <a16:creationId xmlns:a16="http://schemas.microsoft.com/office/drawing/2014/main" id="{8285356B-8AB3-4A6B-98E8-9430568ADA1B}"/>
              </a:ext>
            </a:extLst>
          </p:cNvPr>
          <p:cNvGrpSpPr/>
          <p:nvPr/>
        </p:nvGrpSpPr>
        <p:grpSpPr>
          <a:xfrm>
            <a:off x="8956091" y="130172"/>
            <a:ext cx="3200400" cy="2057401"/>
            <a:chOff x="5181600" y="1219200"/>
            <a:chExt cx="3200400" cy="2057401"/>
          </a:xfrm>
        </p:grpSpPr>
        <p:grpSp>
          <p:nvGrpSpPr>
            <p:cNvPr id="15" name="Group 11">
              <a:extLst>
                <a:ext uri="{FF2B5EF4-FFF2-40B4-BE49-F238E27FC236}">
                  <a16:creationId xmlns:a16="http://schemas.microsoft.com/office/drawing/2014/main" id="{AF7B2552-22EE-4D4F-A6AF-F0941BAE730A}"/>
                </a:ext>
              </a:extLst>
            </p:cNvPr>
            <p:cNvGrpSpPr/>
            <p:nvPr/>
          </p:nvGrpSpPr>
          <p:grpSpPr>
            <a:xfrm rot="5400000">
              <a:off x="5600699" y="2019301"/>
              <a:ext cx="1981201" cy="533399"/>
              <a:chOff x="1676400" y="4404362"/>
              <a:chExt cx="1981201" cy="1173478"/>
            </a:xfrm>
          </p:grpSpPr>
          <p:sp>
            <p:nvSpPr>
              <p:cNvPr id="24" name="Rectangle 23">
                <a:extLst>
                  <a:ext uri="{FF2B5EF4-FFF2-40B4-BE49-F238E27FC236}">
                    <a16:creationId xmlns:a16="http://schemas.microsoft.com/office/drawing/2014/main" id="{8D23631D-A10F-4549-8427-D782369E95CB}"/>
                  </a:ext>
                </a:extLst>
              </p:cNvPr>
              <p:cNvSpPr/>
              <p:nvPr/>
            </p:nvSpPr>
            <p:spPr>
              <a:xfrm>
                <a:off x="1676400" y="4724398"/>
                <a:ext cx="1981200" cy="8534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A8AAC33-689F-468F-81E3-B94ABA054D4C}"/>
                  </a:ext>
                </a:extLst>
              </p:cNvPr>
              <p:cNvSpPr/>
              <p:nvPr/>
            </p:nvSpPr>
            <p:spPr>
              <a:xfrm>
                <a:off x="1676401" y="4404362"/>
                <a:ext cx="1981200" cy="320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 name="Straight Arrow Connector 15">
              <a:extLst>
                <a:ext uri="{FF2B5EF4-FFF2-40B4-BE49-F238E27FC236}">
                  <a16:creationId xmlns:a16="http://schemas.microsoft.com/office/drawing/2014/main" id="{BC30520F-BEF3-473A-A9D7-69E4A647E00E}"/>
                </a:ext>
              </a:extLst>
            </p:cNvPr>
            <p:cNvCxnSpPr/>
            <p:nvPr/>
          </p:nvCxnSpPr>
          <p:spPr>
            <a:xfrm>
              <a:off x="5181600" y="2514600"/>
              <a:ext cx="1589556" cy="6752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DE4109-2F6B-481A-B1BA-4755B58BE25C}"/>
                </a:ext>
              </a:extLst>
            </p:cNvPr>
            <p:cNvCxnSpPr/>
            <p:nvPr/>
          </p:nvCxnSpPr>
          <p:spPr>
            <a:xfrm flipV="1">
              <a:off x="6629400" y="1828800"/>
              <a:ext cx="16002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14640A3-4058-41DC-901C-E5A6952BE66D}"/>
                </a:ext>
              </a:extLst>
            </p:cNvPr>
            <p:cNvCxnSpPr/>
            <p:nvPr/>
          </p:nvCxnSpPr>
          <p:spPr>
            <a:xfrm>
              <a:off x="5257800" y="1828800"/>
              <a:ext cx="1524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8FD4FD-F6BD-40EC-855D-AACF34155669}"/>
                </a:ext>
              </a:extLst>
            </p:cNvPr>
            <p:cNvCxnSpPr/>
            <p:nvPr/>
          </p:nvCxnSpPr>
          <p:spPr>
            <a:xfrm flipV="1">
              <a:off x="6705600" y="2133600"/>
              <a:ext cx="16764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3B4246-9A40-4277-8A92-8D19E290F8B0}"/>
                </a:ext>
              </a:extLst>
            </p:cNvPr>
            <p:cNvCxnSpPr/>
            <p:nvPr/>
          </p:nvCxnSpPr>
          <p:spPr>
            <a:xfrm>
              <a:off x="5181600" y="2362200"/>
              <a:ext cx="1447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CEE92A-195D-404F-B3B6-F4CA5D827C22}"/>
                </a:ext>
              </a:extLst>
            </p:cNvPr>
            <p:cNvCxnSpPr/>
            <p:nvPr/>
          </p:nvCxnSpPr>
          <p:spPr>
            <a:xfrm>
              <a:off x="5181600" y="1600200"/>
              <a:ext cx="1447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4227F98-A0C8-4BED-8BC9-C43B09FD5CC3}"/>
                </a:ext>
              </a:extLst>
            </p:cNvPr>
            <p:cNvCxnSpPr/>
            <p:nvPr/>
          </p:nvCxnSpPr>
          <p:spPr>
            <a:xfrm flipV="1">
              <a:off x="6324600" y="1219200"/>
              <a:ext cx="121920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5B56824-6697-4B81-B86F-5D5B4C733476}"/>
                </a:ext>
              </a:extLst>
            </p:cNvPr>
            <p:cNvCxnSpPr/>
            <p:nvPr/>
          </p:nvCxnSpPr>
          <p:spPr>
            <a:xfrm flipV="1">
              <a:off x="6781800" y="1600200"/>
              <a:ext cx="12192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BC9146A6-DAC9-433F-97F5-919043549065}"/>
              </a:ext>
            </a:extLst>
          </p:cNvPr>
          <p:cNvSpPr/>
          <p:nvPr/>
        </p:nvSpPr>
        <p:spPr>
          <a:xfrm>
            <a:off x="263352" y="5983372"/>
            <a:ext cx="10732627" cy="369332"/>
          </a:xfrm>
          <a:prstGeom prst="rect">
            <a:avLst/>
          </a:prstGeom>
        </p:spPr>
        <p:txBody>
          <a:bodyPr wrap="square">
            <a:spAutoFit/>
          </a:bodyPr>
          <a:lstStyle/>
          <a:p>
            <a:pPr algn="ctr"/>
            <a:r>
              <a:rPr lang="fr-FR" dirty="0"/>
              <a:t>This </a:t>
            </a:r>
            <a:r>
              <a:rPr lang="fr-FR" dirty="0" err="1"/>
              <a:t>waviness</a:t>
            </a:r>
            <a:r>
              <a:rPr lang="fr-FR" dirty="0"/>
              <a:t> </a:t>
            </a:r>
            <a:r>
              <a:rPr lang="fr-FR" dirty="0" err="1"/>
              <a:t>implies</a:t>
            </a:r>
            <a:r>
              <a:rPr lang="fr-FR" dirty="0"/>
              <a:t> a variation of the </a:t>
            </a:r>
            <a:r>
              <a:rPr lang="fr-FR" dirty="0" err="1"/>
              <a:t>angular</a:t>
            </a:r>
            <a:r>
              <a:rPr lang="fr-FR" dirty="0"/>
              <a:t> position of the </a:t>
            </a:r>
            <a:r>
              <a:rPr lang="fr-FR" dirty="0" err="1"/>
              <a:t>reflecting</a:t>
            </a:r>
            <a:r>
              <a:rPr lang="fr-FR" dirty="0"/>
              <a:t> planes </a:t>
            </a:r>
            <a:r>
              <a:rPr lang="fr-FR" dirty="0" err="1"/>
              <a:t>that</a:t>
            </a:r>
            <a:r>
              <a:rPr lang="fr-FR" dirty="0"/>
              <a:t> </a:t>
            </a:r>
            <a:r>
              <a:rPr lang="fr-FR" dirty="0" err="1"/>
              <a:t>is</a:t>
            </a:r>
            <a:r>
              <a:rPr lang="fr-FR" dirty="0"/>
              <a:t> ~ 6 </a:t>
            </a:r>
            <a:r>
              <a:rPr lang="fr-FR" dirty="0" err="1"/>
              <a:t>arcseconds</a:t>
            </a:r>
            <a:endParaRPr lang="en-GB" dirty="0"/>
          </a:p>
        </p:txBody>
      </p:sp>
      <p:sp>
        <p:nvSpPr>
          <p:cNvPr id="8" name="Footer Placeholder 7">
            <a:extLst>
              <a:ext uri="{FF2B5EF4-FFF2-40B4-BE49-F238E27FC236}">
                <a16:creationId xmlns:a16="http://schemas.microsoft.com/office/drawing/2014/main" id="{3C0A3806-97D1-4445-AD8E-1A17D7AC418D}"/>
              </a:ext>
            </a:extLst>
          </p:cNvPr>
          <p:cNvSpPr>
            <a:spLocks noGrp="1"/>
          </p:cNvSpPr>
          <p:nvPr>
            <p:ph type="ftr" sz="quarter" idx="11"/>
          </p:nvPr>
        </p:nvSpPr>
        <p:spPr/>
        <p:txBody>
          <a:bodyPr/>
          <a:lstStyle/>
          <a:p>
            <a:r>
              <a:rPr lang="en-US"/>
              <a:t>New design for Boron-doped diamond undulaor</a:t>
            </a:r>
            <a:endParaRPr lang="en-GB"/>
          </a:p>
        </p:txBody>
      </p:sp>
      <p:sp>
        <p:nvSpPr>
          <p:cNvPr id="26" name="Slide Number Placeholder 25">
            <a:extLst>
              <a:ext uri="{FF2B5EF4-FFF2-40B4-BE49-F238E27FC236}">
                <a16:creationId xmlns:a16="http://schemas.microsoft.com/office/drawing/2014/main" id="{3F25D59A-1443-4E09-AA64-23D6C5F9FD30}"/>
              </a:ext>
            </a:extLst>
          </p:cNvPr>
          <p:cNvSpPr>
            <a:spLocks noGrp="1"/>
          </p:cNvSpPr>
          <p:nvPr>
            <p:ph type="sldNum" sz="quarter" idx="12"/>
          </p:nvPr>
        </p:nvSpPr>
        <p:spPr/>
        <p:txBody>
          <a:bodyPr/>
          <a:lstStyle/>
          <a:p>
            <a:fld id="{12C7ADEC-3983-44F8-9284-43C3DB2B559F}" type="slidenum">
              <a:rPr lang="en-GB" smtClean="0"/>
              <a:t>18</a:t>
            </a:fld>
            <a:endParaRPr lang="en-GB"/>
          </a:p>
        </p:txBody>
      </p:sp>
    </p:spTree>
    <p:extLst>
      <p:ext uri="{BB962C8B-B14F-4D97-AF65-F5344CB8AC3E}">
        <p14:creationId xmlns:p14="http://schemas.microsoft.com/office/powerpoint/2010/main" val="367228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A0B72D-88E5-46D3-9AA2-4D096D51CEA9}"/>
              </a:ext>
            </a:extLst>
          </p:cNvPr>
          <p:cNvSpPr/>
          <p:nvPr/>
        </p:nvSpPr>
        <p:spPr>
          <a:xfrm>
            <a:off x="623392" y="260648"/>
            <a:ext cx="10297144" cy="5909310"/>
          </a:xfrm>
          <a:prstGeom prst="rect">
            <a:avLst/>
          </a:prstGeom>
        </p:spPr>
        <p:txBody>
          <a:bodyPr wrap="square">
            <a:spAutoFit/>
          </a:bodyPr>
          <a:lstStyle/>
          <a:p>
            <a:br>
              <a:rPr lang="en-US" dirty="0"/>
            </a:br>
            <a:br>
              <a:rPr lang="en-US" dirty="0"/>
            </a:br>
            <a:r>
              <a:rPr lang="en-US" b="1" u="sng" dirty="0">
                <a:solidFill>
                  <a:srgbClr val="0000FF"/>
                </a:solidFill>
              </a:rPr>
              <a:t>The “old design” :</a:t>
            </a:r>
          </a:p>
          <a:p>
            <a:endParaRPr lang="en-US" b="1" u="sng" dirty="0">
              <a:solidFill>
                <a:srgbClr val="0000FF"/>
              </a:solidFill>
            </a:endParaRPr>
          </a:p>
          <a:p>
            <a:r>
              <a:rPr lang="en-US" dirty="0">
                <a:solidFill>
                  <a:srgbClr val="0000FF"/>
                </a:solidFill>
              </a:rPr>
              <a:t>1) 2 layers exhibit an average lattice parameter that increases when the layer departs from the substrate. These layers are only partially relaxed and display an “egg foam crate” like curvature that could help accommodating the variation of lattice parameter.</a:t>
            </a:r>
            <a:br>
              <a:rPr lang="en-US" dirty="0">
                <a:solidFill>
                  <a:srgbClr val="0000FF"/>
                </a:solidFill>
              </a:rPr>
            </a:br>
            <a:endParaRPr lang="en-US" dirty="0">
              <a:solidFill>
                <a:srgbClr val="0000FF"/>
              </a:solidFill>
            </a:endParaRPr>
          </a:p>
          <a:p>
            <a:r>
              <a:rPr lang="en-US" dirty="0">
                <a:solidFill>
                  <a:srgbClr val="0000FF"/>
                </a:solidFill>
              </a:rPr>
              <a:t>2) Similar features for the “old design” 4 layers</a:t>
            </a:r>
            <a:br>
              <a:rPr lang="en-US" dirty="0">
                <a:solidFill>
                  <a:srgbClr val="0000FF"/>
                </a:solidFill>
              </a:rPr>
            </a:br>
            <a:br>
              <a:rPr lang="en-US" dirty="0"/>
            </a:br>
            <a:r>
              <a:rPr lang="en-US" b="1" u="sng" dirty="0"/>
              <a:t>The</a:t>
            </a:r>
            <a:r>
              <a:rPr lang="en-US" dirty="0"/>
              <a:t> </a:t>
            </a:r>
            <a:r>
              <a:rPr lang="en-US" b="1" u="sng" dirty="0"/>
              <a:t>“new design”:</a:t>
            </a:r>
          </a:p>
          <a:p>
            <a:endParaRPr lang="en-US" dirty="0"/>
          </a:p>
          <a:p>
            <a:r>
              <a:rPr lang="en-US" dirty="0"/>
              <a:t>for the Boron-doped diamond appears to be associated with changes in the observed features (preliminary):</a:t>
            </a:r>
            <a:br>
              <a:rPr lang="en-US" dirty="0"/>
            </a:br>
            <a:endParaRPr lang="en-US" dirty="0"/>
          </a:p>
          <a:p>
            <a:pPr marL="342900" indent="-342900">
              <a:buAutoNum type="arabicParenR"/>
            </a:pPr>
            <a:r>
              <a:rPr lang="en-US" dirty="0"/>
              <a:t>dislocations are observed on the “substrate only” image, and maybe also (as vertical lines) on the “layer only” image.</a:t>
            </a:r>
            <a:br>
              <a:rPr lang="en-US" dirty="0"/>
            </a:br>
            <a:endParaRPr lang="en-US" dirty="0"/>
          </a:p>
          <a:p>
            <a:r>
              <a:rPr lang="en-US" dirty="0"/>
              <a:t>2)  the waviness is a large scale one with a “period” one order of magnitude bigger than for the “old design”</a:t>
            </a:r>
            <a:br>
              <a:rPr lang="en-US" dirty="0"/>
            </a:br>
            <a:endParaRPr lang="en-GB" dirty="0"/>
          </a:p>
        </p:txBody>
      </p:sp>
      <p:sp>
        <p:nvSpPr>
          <p:cNvPr id="6" name="Rectangle 5">
            <a:extLst>
              <a:ext uri="{FF2B5EF4-FFF2-40B4-BE49-F238E27FC236}">
                <a16:creationId xmlns:a16="http://schemas.microsoft.com/office/drawing/2014/main" id="{EA0DC0C2-4A99-4C4E-BF32-D22DA2933F96}"/>
              </a:ext>
            </a:extLst>
          </p:cNvPr>
          <p:cNvSpPr/>
          <p:nvPr/>
        </p:nvSpPr>
        <p:spPr>
          <a:xfrm>
            <a:off x="3935760" y="188640"/>
            <a:ext cx="4259499" cy="584775"/>
          </a:xfrm>
          <a:prstGeom prst="rect">
            <a:avLst/>
          </a:prstGeom>
        </p:spPr>
        <p:txBody>
          <a:bodyPr wrap="none">
            <a:spAutoFit/>
          </a:bodyPr>
          <a:lstStyle/>
          <a:p>
            <a:r>
              <a:rPr lang="en-US" sz="3200" b="1" dirty="0">
                <a:solidFill>
                  <a:srgbClr val="FF0000"/>
                </a:solidFill>
              </a:rPr>
              <a:t>Present Conclusions</a:t>
            </a:r>
            <a:endParaRPr lang="en-GB" sz="3200" b="1" dirty="0"/>
          </a:p>
        </p:txBody>
      </p:sp>
      <p:sp>
        <p:nvSpPr>
          <p:cNvPr id="7" name="Footer Placeholder 6">
            <a:extLst>
              <a:ext uri="{FF2B5EF4-FFF2-40B4-BE49-F238E27FC236}">
                <a16:creationId xmlns:a16="http://schemas.microsoft.com/office/drawing/2014/main" id="{7B6A4710-8EFF-48C7-AB41-5989D3A1F6A7}"/>
              </a:ext>
            </a:extLst>
          </p:cNvPr>
          <p:cNvSpPr>
            <a:spLocks noGrp="1"/>
          </p:cNvSpPr>
          <p:nvPr>
            <p:ph type="ftr" sz="quarter" idx="11"/>
          </p:nvPr>
        </p:nvSpPr>
        <p:spPr/>
        <p:txBody>
          <a:bodyPr/>
          <a:lstStyle/>
          <a:p>
            <a:r>
              <a:rPr lang="en-US"/>
              <a:t>New design for Boron-doped diamond undulaor</a:t>
            </a:r>
          </a:p>
        </p:txBody>
      </p:sp>
      <p:sp>
        <p:nvSpPr>
          <p:cNvPr id="8" name="Slide Number Placeholder 7">
            <a:extLst>
              <a:ext uri="{FF2B5EF4-FFF2-40B4-BE49-F238E27FC236}">
                <a16:creationId xmlns:a16="http://schemas.microsoft.com/office/drawing/2014/main" id="{85EC9CD4-B488-4FEC-967E-7DA8541F5886}"/>
              </a:ext>
            </a:extLst>
          </p:cNvPr>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4041137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4D9110-43BD-4BD2-AA9E-8FC3CE402517}"/>
              </a:ext>
            </a:extLst>
          </p:cNvPr>
          <p:cNvSpPr>
            <a:spLocks noGrp="1"/>
          </p:cNvSpPr>
          <p:nvPr>
            <p:ph type="ftr" sz="quarter" idx="11"/>
          </p:nvPr>
        </p:nvSpPr>
        <p:spPr/>
        <p:txBody>
          <a:bodyPr/>
          <a:lstStyle/>
          <a:p>
            <a:r>
              <a:rPr lang="en-US"/>
              <a:t>New design for Boron-doped diamond undulaor</a:t>
            </a:r>
            <a:endParaRPr lang="fr-FR" dirty="0"/>
          </a:p>
        </p:txBody>
      </p:sp>
      <p:sp>
        <p:nvSpPr>
          <p:cNvPr id="4" name="Slide Number Placeholder 3">
            <a:extLst>
              <a:ext uri="{FF2B5EF4-FFF2-40B4-BE49-F238E27FC236}">
                <a16:creationId xmlns:a16="http://schemas.microsoft.com/office/drawing/2014/main" id="{4B8566BB-4952-4C77-A98F-078021F63D3B}"/>
              </a:ext>
            </a:extLst>
          </p:cNvPr>
          <p:cNvSpPr>
            <a:spLocks noGrp="1"/>
          </p:cNvSpPr>
          <p:nvPr>
            <p:ph type="sldNum" sz="quarter" idx="12"/>
          </p:nvPr>
        </p:nvSpPr>
        <p:spPr/>
        <p:txBody>
          <a:bodyPr/>
          <a:lstStyle/>
          <a:p>
            <a:r>
              <a:rPr lang="fr-FR"/>
              <a:t>Page </a:t>
            </a:r>
            <a:fld id="{733122C9-A0B9-462F-8757-0847AD287B63}" type="slidenum">
              <a:rPr lang="fr-FR" smtClean="0"/>
              <a:pPr/>
              <a:t>2</a:t>
            </a:fld>
            <a:endParaRPr lang="fr-FR"/>
          </a:p>
        </p:txBody>
      </p:sp>
      <p:sp>
        <p:nvSpPr>
          <p:cNvPr id="5" name="TextBox 4">
            <a:extLst>
              <a:ext uri="{FF2B5EF4-FFF2-40B4-BE49-F238E27FC236}">
                <a16:creationId xmlns:a16="http://schemas.microsoft.com/office/drawing/2014/main" id="{7032D4C4-F126-42C8-99C0-D17A2AD1C918}"/>
              </a:ext>
            </a:extLst>
          </p:cNvPr>
          <p:cNvSpPr txBox="1"/>
          <p:nvPr/>
        </p:nvSpPr>
        <p:spPr>
          <a:xfrm>
            <a:off x="1631504" y="206186"/>
            <a:ext cx="1887793" cy="830997"/>
          </a:xfrm>
          <a:prstGeom prst="rect">
            <a:avLst/>
          </a:prstGeom>
          <a:noFill/>
        </p:spPr>
        <p:txBody>
          <a:bodyPr wrap="square" rtlCol="0">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Old model</a:t>
            </a:r>
          </a:p>
          <a:p>
            <a:pPr algn="ctr"/>
            <a:r>
              <a:rPr lang="en-US" sz="2400" dirty="0">
                <a:solidFill>
                  <a:srgbClr val="0070C0"/>
                </a:solidFill>
                <a:latin typeface="Times New Roman" panose="02020603050405020304" pitchFamily="18" charset="0"/>
                <a:cs typeface="Times New Roman" panose="02020603050405020304" pitchFamily="18" charset="0"/>
              </a:rPr>
              <a:t>@ Mainz </a:t>
            </a:r>
            <a:endParaRPr lang="en-GB" sz="2400"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01B5D51-6594-4E9F-99EC-5182B991BFAE}"/>
              </a:ext>
            </a:extLst>
          </p:cNvPr>
          <p:cNvSpPr txBox="1"/>
          <p:nvPr/>
        </p:nvSpPr>
        <p:spPr>
          <a:xfrm>
            <a:off x="8084069" y="170287"/>
            <a:ext cx="1887793" cy="830997"/>
          </a:xfrm>
          <a:prstGeom prst="rect">
            <a:avLst/>
          </a:prstGeom>
          <a:noFill/>
        </p:spPr>
        <p:txBody>
          <a:bodyPr wrap="square" rtlCol="0">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New model</a:t>
            </a:r>
          </a:p>
          <a:p>
            <a:pPr algn="ctr"/>
            <a:r>
              <a:rPr lang="en-US" sz="2400" dirty="0">
                <a:solidFill>
                  <a:srgbClr val="0070C0"/>
                </a:solidFill>
                <a:latin typeface="Times New Roman" panose="02020603050405020304" pitchFamily="18" charset="0"/>
                <a:cs typeface="Times New Roman" panose="02020603050405020304" pitchFamily="18" charset="0"/>
              </a:rPr>
              <a:t>@ MBN </a:t>
            </a:r>
            <a:endParaRPr lang="en-GB" sz="2400" dirty="0">
              <a:solidFill>
                <a:srgbClr val="0070C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8A43491-2C60-4E16-BC20-91BA31A18A3C}"/>
              </a:ext>
            </a:extLst>
          </p:cNvPr>
          <p:cNvSpPr/>
          <p:nvPr/>
        </p:nvSpPr>
        <p:spPr>
          <a:xfrm>
            <a:off x="1232419" y="1616198"/>
            <a:ext cx="3190460" cy="85213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245234CE-980A-4444-9AAF-85F625E28FBC}"/>
              </a:ext>
            </a:extLst>
          </p:cNvPr>
          <p:cNvSpPr/>
          <p:nvPr/>
        </p:nvSpPr>
        <p:spPr>
          <a:xfrm>
            <a:off x="1232418" y="1538674"/>
            <a:ext cx="3190460" cy="73727"/>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0" name="Rectangle 9">
            <a:extLst>
              <a:ext uri="{FF2B5EF4-FFF2-40B4-BE49-F238E27FC236}">
                <a16:creationId xmlns:a16="http://schemas.microsoft.com/office/drawing/2014/main" id="{B3D43738-F44F-4914-A683-213712A87A8E}"/>
              </a:ext>
            </a:extLst>
          </p:cNvPr>
          <p:cNvSpPr/>
          <p:nvPr/>
        </p:nvSpPr>
        <p:spPr>
          <a:xfrm>
            <a:off x="1232419" y="1470560"/>
            <a:ext cx="3190460" cy="69350"/>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dirty="0"/>
          </a:p>
        </p:txBody>
      </p:sp>
      <p:sp>
        <p:nvSpPr>
          <p:cNvPr id="11" name="Rectangle 10">
            <a:extLst>
              <a:ext uri="{FF2B5EF4-FFF2-40B4-BE49-F238E27FC236}">
                <a16:creationId xmlns:a16="http://schemas.microsoft.com/office/drawing/2014/main" id="{E997E7B5-E023-4265-B010-2ABEF2F15FA9}"/>
              </a:ext>
            </a:extLst>
          </p:cNvPr>
          <p:cNvSpPr/>
          <p:nvPr/>
        </p:nvSpPr>
        <p:spPr>
          <a:xfrm>
            <a:off x="1232419" y="1327422"/>
            <a:ext cx="3190460" cy="73036"/>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2" name="Rectangle 11">
            <a:extLst>
              <a:ext uri="{FF2B5EF4-FFF2-40B4-BE49-F238E27FC236}">
                <a16:creationId xmlns:a16="http://schemas.microsoft.com/office/drawing/2014/main" id="{527C82F7-D5D9-4B4C-873E-7E69E5C32D35}"/>
              </a:ext>
            </a:extLst>
          </p:cNvPr>
          <p:cNvSpPr/>
          <p:nvPr/>
        </p:nvSpPr>
        <p:spPr>
          <a:xfrm>
            <a:off x="1232419" y="1401135"/>
            <a:ext cx="3190460" cy="69350"/>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3" name="TextBox 12">
            <a:extLst>
              <a:ext uri="{FF2B5EF4-FFF2-40B4-BE49-F238E27FC236}">
                <a16:creationId xmlns:a16="http://schemas.microsoft.com/office/drawing/2014/main" id="{09D43D24-3E29-46B9-B6DA-4539254BA0A8}"/>
              </a:ext>
            </a:extLst>
          </p:cNvPr>
          <p:cNvSpPr txBox="1"/>
          <p:nvPr/>
        </p:nvSpPr>
        <p:spPr>
          <a:xfrm>
            <a:off x="1185170" y="2222116"/>
            <a:ext cx="2246237" cy="246221"/>
          </a:xfrm>
          <a:prstGeom prst="rect">
            <a:avLst/>
          </a:prstGeom>
          <a:noFill/>
        </p:spPr>
        <p:txBody>
          <a:bodyPr wrap="square" rtlCol="0">
            <a:spAutoFit/>
          </a:bodyPr>
          <a:lstStyle/>
          <a:p>
            <a:r>
              <a:rPr lang="en-US" sz="1000" b="1" i="1" u="sng" dirty="0"/>
              <a:t>Diamond</a:t>
            </a:r>
            <a:endParaRPr lang="en-GB" sz="1000" b="1" i="1" u="sng"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E507DEC-46F9-4409-A961-283E623944D5}"/>
                  </a:ext>
                </a:extLst>
              </p:cNvPr>
              <p:cNvSpPr txBox="1"/>
              <p:nvPr/>
            </p:nvSpPr>
            <p:spPr>
              <a:xfrm>
                <a:off x="668660" y="1282440"/>
                <a:ext cx="1262271" cy="169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500" b="1" i="1" u="sng" smtClean="0">
                              <a:solidFill>
                                <a:srgbClr val="0070C0"/>
                              </a:solidFill>
                              <a:latin typeface="Cambria Math" panose="02040503050406030204" pitchFamily="18" charset="0"/>
                            </a:rPr>
                          </m:ctrlPr>
                        </m:sSupPr>
                        <m:e>
                          <m:r>
                            <a:rPr lang="en-US" sz="500" b="1" i="1" u="sng" smtClean="0">
                              <a:solidFill>
                                <a:srgbClr val="0070C0"/>
                              </a:solidFill>
                              <a:latin typeface="Cambria Math" panose="02040503050406030204" pitchFamily="18" charset="0"/>
                            </a:rPr>
                            <m:t>𝑩</m:t>
                          </m:r>
                        </m:e>
                        <m:sup>
                          <m:r>
                            <a:rPr lang="en-US" sz="500" b="1" i="1" u="sng" smtClean="0">
                              <a:solidFill>
                                <a:srgbClr val="0070C0"/>
                              </a:solidFill>
                              <a:latin typeface="Cambria Math" panose="02040503050406030204" pitchFamily="18" charset="0"/>
                            </a:rPr>
                            <m:t>+</m:t>
                          </m:r>
                        </m:sup>
                      </m:sSup>
                    </m:oMath>
                  </m:oMathPara>
                </a14:m>
                <a:endParaRPr lang="en-GB" sz="500" b="1" u="sng" dirty="0"/>
              </a:p>
            </p:txBody>
          </p:sp>
        </mc:Choice>
        <mc:Fallback xmlns="">
          <p:sp>
            <p:nvSpPr>
              <p:cNvPr id="14" name="TextBox 13">
                <a:extLst>
                  <a:ext uri="{FF2B5EF4-FFF2-40B4-BE49-F238E27FC236}">
                    <a16:creationId xmlns:a16="http://schemas.microsoft.com/office/drawing/2014/main" id="{9E507DEC-46F9-4409-A961-283E623944D5}"/>
                  </a:ext>
                </a:extLst>
              </p:cNvPr>
              <p:cNvSpPr txBox="1">
                <a:spLocks noRot="1" noChangeAspect="1" noMove="1" noResize="1" noEditPoints="1" noAdjustHandles="1" noChangeArrowheads="1" noChangeShapeType="1" noTextEdit="1"/>
              </p:cNvSpPr>
              <p:nvPr/>
            </p:nvSpPr>
            <p:spPr>
              <a:xfrm>
                <a:off x="668660" y="1282440"/>
                <a:ext cx="1262271" cy="169277"/>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E1083AE-3152-4A90-A718-9656715A5C32}"/>
                  </a:ext>
                </a:extLst>
              </p:cNvPr>
              <p:cNvSpPr txBox="1"/>
              <p:nvPr/>
            </p:nvSpPr>
            <p:spPr>
              <a:xfrm>
                <a:off x="668661" y="1353351"/>
                <a:ext cx="1262271" cy="1692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500" b="1" i="1" u="sng" smtClean="0">
                              <a:solidFill>
                                <a:srgbClr val="0070C0"/>
                              </a:solidFill>
                              <a:latin typeface="Cambria Math" panose="02040503050406030204" pitchFamily="18" charset="0"/>
                            </a:rPr>
                          </m:ctrlPr>
                        </m:sSupPr>
                        <m:e>
                          <m:r>
                            <a:rPr lang="en-US" sz="500" b="1" i="1" u="sng" smtClean="0">
                              <a:solidFill>
                                <a:srgbClr val="0070C0"/>
                              </a:solidFill>
                              <a:latin typeface="Cambria Math" panose="02040503050406030204" pitchFamily="18" charset="0"/>
                            </a:rPr>
                            <m:t>𝑩</m:t>
                          </m:r>
                        </m:e>
                        <m:sup>
                          <m:r>
                            <a:rPr lang="en-US" sz="500" b="1" i="1" u="sng" smtClean="0">
                              <a:solidFill>
                                <a:srgbClr val="0070C0"/>
                              </a:solidFill>
                              <a:latin typeface="Cambria Math" panose="02040503050406030204" pitchFamily="18" charset="0"/>
                            </a:rPr>
                            <m:t>+</m:t>
                          </m:r>
                        </m:sup>
                      </m:sSup>
                    </m:oMath>
                  </m:oMathPara>
                </a14:m>
                <a:endParaRPr lang="en-GB" sz="500" b="1" u="sng" dirty="0"/>
              </a:p>
            </p:txBody>
          </p:sp>
        </mc:Choice>
        <mc:Fallback xmlns="">
          <p:sp>
            <p:nvSpPr>
              <p:cNvPr id="15" name="TextBox 14">
                <a:extLst>
                  <a:ext uri="{FF2B5EF4-FFF2-40B4-BE49-F238E27FC236}">
                    <a16:creationId xmlns:a16="http://schemas.microsoft.com/office/drawing/2014/main" id="{6E1083AE-3152-4A90-A718-9656715A5C32}"/>
                  </a:ext>
                </a:extLst>
              </p:cNvPr>
              <p:cNvSpPr txBox="1">
                <a:spLocks noRot="1" noChangeAspect="1" noMove="1" noResize="1" noEditPoints="1" noAdjustHandles="1" noChangeArrowheads="1" noChangeShapeType="1" noTextEdit="1"/>
              </p:cNvSpPr>
              <p:nvPr/>
            </p:nvSpPr>
            <p:spPr>
              <a:xfrm>
                <a:off x="668661" y="1353351"/>
                <a:ext cx="1262271" cy="16927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73336328-F3FF-4068-9068-5CDDECC1A0E0}"/>
                  </a:ext>
                </a:extLst>
              </p:cNvPr>
              <p:cNvSpPr/>
              <p:nvPr/>
            </p:nvSpPr>
            <p:spPr>
              <a:xfrm>
                <a:off x="1158829" y="1426990"/>
                <a:ext cx="281936" cy="169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500" b="1" i="1" u="sng">
                              <a:solidFill>
                                <a:srgbClr val="0070C0"/>
                              </a:solidFill>
                              <a:latin typeface="Cambria Math" panose="02040503050406030204" pitchFamily="18" charset="0"/>
                            </a:rPr>
                          </m:ctrlPr>
                        </m:sSupPr>
                        <m:e>
                          <m:r>
                            <a:rPr lang="en-US" sz="500" b="1" i="1" u="sng">
                              <a:solidFill>
                                <a:srgbClr val="0070C0"/>
                              </a:solidFill>
                              <a:latin typeface="Cambria Math" panose="02040503050406030204" pitchFamily="18" charset="0"/>
                            </a:rPr>
                            <m:t>𝑩</m:t>
                          </m:r>
                        </m:e>
                        <m:sup>
                          <m:r>
                            <a:rPr lang="en-US" sz="500" b="1" i="1" u="sng">
                              <a:solidFill>
                                <a:srgbClr val="0070C0"/>
                              </a:solidFill>
                              <a:latin typeface="Cambria Math" panose="02040503050406030204" pitchFamily="18" charset="0"/>
                            </a:rPr>
                            <m:t>+</m:t>
                          </m:r>
                        </m:sup>
                      </m:sSup>
                    </m:oMath>
                  </m:oMathPara>
                </a14:m>
                <a:endParaRPr lang="en-GB" sz="500" dirty="0"/>
              </a:p>
            </p:txBody>
          </p:sp>
        </mc:Choice>
        <mc:Fallback xmlns="">
          <p:sp>
            <p:nvSpPr>
              <p:cNvPr id="16" name="Rectangle 15">
                <a:extLst>
                  <a:ext uri="{FF2B5EF4-FFF2-40B4-BE49-F238E27FC236}">
                    <a16:creationId xmlns:a16="http://schemas.microsoft.com/office/drawing/2014/main" id="{73336328-F3FF-4068-9068-5CDDECC1A0E0}"/>
                  </a:ext>
                </a:extLst>
              </p:cNvPr>
              <p:cNvSpPr>
                <a:spLocks noRot="1" noChangeAspect="1" noMove="1" noResize="1" noEditPoints="1" noAdjustHandles="1" noChangeArrowheads="1" noChangeShapeType="1" noTextEdit="1"/>
              </p:cNvSpPr>
              <p:nvPr/>
            </p:nvSpPr>
            <p:spPr>
              <a:xfrm>
                <a:off x="1158829" y="1426990"/>
                <a:ext cx="281936" cy="1692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1C05CFF9-3A01-45E0-BF62-2DF8678F7BD4}"/>
                  </a:ext>
                </a:extLst>
              </p:cNvPr>
              <p:cNvSpPr/>
              <p:nvPr/>
            </p:nvSpPr>
            <p:spPr>
              <a:xfrm>
                <a:off x="1158881" y="1497530"/>
                <a:ext cx="281936" cy="1692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500" b="1" i="1" u="sng">
                              <a:solidFill>
                                <a:srgbClr val="0070C0"/>
                              </a:solidFill>
                              <a:latin typeface="Cambria Math" panose="02040503050406030204" pitchFamily="18" charset="0"/>
                            </a:rPr>
                          </m:ctrlPr>
                        </m:sSupPr>
                        <m:e>
                          <m:r>
                            <a:rPr lang="en-US" sz="500" b="1" i="1" u="sng">
                              <a:solidFill>
                                <a:srgbClr val="0070C0"/>
                              </a:solidFill>
                              <a:latin typeface="Cambria Math" panose="02040503050406030204" pitchFamily="18" charset="0"/>
                            </a:rPr>
                            <m:t>𝑩</m:t>
                          </m:r>
                        </m:e>
                        <m:sup>
                          <m:r>
                            <a:rPr lang="en-US" sz="500" b="1" i="1" u="sng">
                              <a:solidFill>
                                <a:srgbClr val="0070C0"/>
                              </a:solidFill>
                              <a:latin typeface="Cambria Math" panose="02040503050406030204" pitchFamily="18" charset="0"/>
                            </a:rPr>
                            <m:t>+</m:t>
                          </m:r>
                        </m:sup>
                      </m:sSup>
                    </m:oMath>
                  </m:oMathPara>
                </a14:m>
                <a:endParaRPr lang="en-GB" sz="500" dirty="0"/>
              </a:p>
            </p:txBody>
          </p:sp>
        </mc:Choice>
        <mc:Fallback xmlns="">
          <p:sp>
            <p:nvSpPr>
              <p:cNvPr id="17" name="Rectangle 16">
                <a:extLst>
                  <a:ext uri="{FF2B5EF4-FFF2-40B4-BE49-F238E27FC236}">
                    <a16:creationId xmlns:a16="http://schemas.microsoft.com/office/drawing/2014/main" id="{1C05CFF9-3A01-45E0-BF62-2DF8678F7BD4}"/>
                  </a:ext>
                </a:extLst>
              </p:cNvPr>
              <p:cNvSpPr>
                <a:spLocks noRot="1" noChangeAspect="1" noMove="1" noResize="1" noEditPoints="1" noAdjustHandles="1" noChangeArrowheads="1" noChangeShapeType="1" noTextEdit="1"/>
              </p:cNvSpPr>
              <p:nvPr/>
            </p:nvSpPr>
            <p:spPr>
              <a:xfrm>
                <a:off x="1158881" y="1497530"/>
                <a:ext cx="281936" cy="169277"/>
              </a:xfrm>
              <a:prstGeom prst="rect">
                <a:avLst/>
              </a:prstGeom>
              <a:blipFill>
                <a:blip r:embed="rId5"/>
                <a:stretch>
                  <a:fillRect/>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BAF03864-2DDD-4108-A8F3-6F9A454C417D}"/>
              </a:ext>
            </a:extLst>
          </p:cNvPr>
          <p:cNvCxnSpPr>
            <a:cxnSpLocks/>
          </p:cNvCxnSpPr>
          <p:nvPr/>
        </p:nvCxnSpPr>
        <p:spPr>
          <a:xfrm>
            <a:off x="1185170" y="1508868"/>
            <a:ext cx="0" cy="1709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5F7A0C8-A258-48E9-88E2-D5705CFA2D54}"/>
              </a:ext>
            </a:extLst>
          </p:cNvPr>
          <p:cNvSpPr/>
          <p:nvPr/>
        </p:nvSpPr>
        <p:spPr>
          <a:xfrm>
            <a:off x="7675651" y="1594587"/>
            <a:ext cx="3190460" cy="86763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20" name="Rectangle 19">
            <a:extLst>
              <a:ext uri="{FF2B5EF4-FFF2-40B4-BE49-F238E27FC236}">
                <a16:creationId xmlns:a16="http://schemas.microsoft.com/office/drawing/2014/main" id="{5019F80D-421A-400A-99F1-D53451BDCB7E}"/>
              </a:ext>
            </a:extLst>
          </p:cNvPr>
          <p:cNvSpPr/>
          <p:nvPr/>
        </p:nvSpPr>
        <p:spPr>
          <a:xfrm>
            <a:off x="7675651" y="1470014"/>
            <a:ext cx="3190460" cy="12522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21" name="Rectangle 20">
            <a:extLst>
              <a:ext uri="{FF2B5EF4-FFF2-40B4-BE49-F238E27FC236}">
                <a16:creationId xmlns:a16="http://schemas.microsoft.com/office/drawing/2014/main" id="{184A8BFA-CCE9-4D10-8792-D23381662848}"/>
              </a:ext>
            </a:extLst>
          </p:cNvPr>
          <p:cNvSpPr/>
          <p:nvPr/>
        </p:nvSpPr>
        <p:spPr>
          <a:xfrm>
            <a:off x="7675651" y="1344457"/>
            <a:ext cx="3190460" cy="12522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dirty="0"/>
          </a:p>
        </p:txBody>
      </p:sp>
      <p:sp>
        <p:nvSpPr>
          <p:cNvPr id="22" name="Rectangle 21">
            <a:extLst>
              <a:ext uri="{FF2B5EF4-FFF2-40B4-BE49-F238E27FC236}">
                <a16:creationId xmlns:a16="http://schemas.microsoft.com/office/drawing/2014/main" id="{D13B4A9F-EAE0-49F8-B5C3-FDA631AD3583}"/>
              </a:ext>
            </a:extLst>
          </p:cNvPr>
          <p:cNvSpPr/>
          <p:nvPr/>
        </p:nvSpPr>
        <p:spPr>
          <a:xfrm>
            <a:off x="7675651" y="1094000"/>
            <a:ext cx="3190460" cy="12522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23" name="Rectangle 22">
            <a:extLst>
              <a:ext uri="{FF2B5EF4-FFF2-40B4-BE49-F238E27FC236}">
                <a16:creationId xmlns:a16="http://schemas.microsoft.com/office/drawing/2014/main" id="{3C6843FC-0665-44D2-BAE4-2D10B4CB8FCC}"/>
              </a:ext>
            </a:extLst>
          </p:cNvPr>
          <p:cNvSpPr/>
          <p:nvPr/>
        </p:nvSpPr>
        <p:spPr>
          <a:xfrm>
            <a:off x="7675651" y="1218900"/>
            <a:ext cx="3190460" cy="12522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24" name="TextBox 23">
            <a:extLst>
              <a:ext uri="{FF2B5EF4-FFF2-40B4-BE49-F238E27FC236}">
                <a16:creationId xmlns:a16="http://schemas.microsoft.com/office/drawing/2014/main" id="{FA639F12-D182-4771-89FE-5863D8862070}"/>
              </a:ext>
            </a:extLst>
          </p:cNvPr>
          <p:cNvSpPr txBox="1"/>
          <p:nvPr/>
        </p:nvSpPr>
        <p:spPr>
          <a:xfrm>
            <a:off x="7684281" y="2155069"/>
            <a:ext cx="2246237" cy="246221"/>
          </a:xfrm>
          <a:prstGeom prst="rect">
            <a:avLst/>
          </a:prstGeom>
          <a:noFill/>
        </p:spPr>
        <p:txBody>
          <a:bodyPr wrap="square" rtlCol="0">
            <a:spAutoFit/>
          </a:bodyPr>
          <a:lstStyle/>
          <a:p>
            <a:r>
              <a:rPr lang="en-US" sz="1000" b="1" i="1" u="sng" dirty="0"/>
              <a:t>Diamond</a:t>
            </a:r>
            <a:endParaRPr lang="en-GB" sz="1000" b="1" i="1" u="sng"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B8DC349-FEAF-441C-88C2-421D8566F199}"/>
                  </a:ext>
                </a:extLst>
              </p:cNvPr>
              <p:cNvSpPr txBox="1"/>
              <p:nvPr/>
            </p:nvSpPr>
            <p:spPr>
              <a:xfrm>
                <a:off x="7140715" y="1420187"/>
                <a:ext cx="1262271" cy="21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800" b="1" i="1" u="sng" smtClean="0">
                              <a:solidFill>
                                <a:srgbClr val="0070C0"/>
                              </a:solidFill>
                              <a:latin typeface="Cambria Math" panose="02040503050406030204" pitchFamily="18" charset="0"/>
                            </a:rPr>
                          </m:ctrlPr>
                        </m:sSupPr>
                        <m:e>
                          <m:r>
                            <a:rPr lang="en-US" sz="800" b="1" i="1" u="sng" smtClean="0">
                              <a:solidFill>
                                <a:srgbClr val="0070C0"/>
                              </a:solidFill>
                              <a:latin typeface="Cambria Math" panose="02040503050406030204" pitchFamily="18" charset="0"/>
                            </a:rPr>
                            <m:t>𝑩</m:t>
                          </m:r>
                        </m:e>
                        <m:sup>
                          <m:r>
                            <a:rPr lang="en-US" sz="800" b="1" i="1" u="sng" smtClean="0">
                              <a:solidFill>
                                <a:srgbClr val="0070C0"/>
                              </a:solidFill>
                              <a:latin typeface="Cambria Math" panose="02040503050406030204" pitchFamily="18" charset="0"/>
                            </a:rPr>
                            <m:t>+</m:t>
                          </m:r>
                        </m:sup>
                      </m:sSup>
                    </m:oMath>
                  </m:oMathPara>
                </a14:m>
                <a:endParaRPr lang="en-GB" sz="800" b="1" u="sng" dirty="0"/>
              </a:p>
            </p:txBody>
          </p:sp>
        </mc:Choice>
        <mc:Fallback xmlns="">
          <p:sp>
            <p:nvSpPr>
              <p:cNvPr id="25" name="TextBox 24">
                <a:extLst>
                  <a:ext uri="{FF2B5EF4-FFF2-40B4-BE49-F238E27FC236}">
                    <a16:creationId xmlns:a16="http://schemas.microsoft.com/office/drawing/2014/main" id="{4B8DC349-FEAF-441C-88C2-421D8566F199}"/>
                  </a:ext>
                </a:extLst>
              </p:cNvPr>
              <p:cNvSpPr txBox="1">
                <a:spLocks noRot="1" noChangeAspect="1" noMove="1" noResize="1" noEditPoints="1" noAdjustHandles="1" noChangeArrowheads="1" noChangeShapeType="1" noTextEdit="1"/>
              </p:cNvSpPr>
              <p:nvPr/>
            </p:nvSpPr>
            <p:spPr>
              <a:xfrm>
                <a:off x="7140715" y="1420187"/>
                <a:ext cx="1262271" cy="21544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DD8E815-6957-4750-B48D-CF8D38957C48}"/>
                  </a:ext>
                </a:extLst>
              </p:cNvPr>
              <p:cNvSpPr txBox="1"/>
              <p:nvPr/>
            </p:nvSpPr>
            <p:spPr>
              <a:xfrm>
                <a:off x="7140716" y="1299678"/>
                <a:ext cx="1262271" cy="21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800" b="1" i="1" u="sng" smtClean="0">
                              <a:solidFill>
                                <a:srgbClr val="0070C0"/>
                              </a:solidFill>
                              <a:latin typeface="Cambria Math" panose="02040503050406030204" pitchFamily="18" charset="0"/>
                            </a:rPr>
                          </m:ctrlPr>
                        </m:sSupPr>
                        <m:e>
                          <m:r>
                            <a:rPr lang="en-US" sz="800" b="1" i="1" u="sng" smtClean="0">
                              <a:solidFill>
                                <a:srgbClr val="0070C0"/>
                              </a:solidFill>
                              <a:latin typeface="Cambria Math" panose="02040503050406030204" pitchFamily="18" charset="0"/>
                            </a:rPr>
                            <m:t>𝑩</m:t>
                          </m:r>
                        </m:e>
                        <m:sup>
                          <m:r>
                            <a:rPr lang="en-US" sz="800" b="1" i="1" u="sng" smtClean="0">
                              <a:solidFill>
                                <a:srgbClr val="0070C0"/>
                              </a:solidFill>
                              <a:latin typeface="Cambria Math" panose="02040503050406030204" pitchFamily="18" charset="0"/>
                            </a:rPr>
                            <m:t>+</m:t>
                          </m:r>
                        </m:sup>
                      </m:sSup>
                    </m:oMath>
                  </m:oMathPara>
                </a14:m>
                <a:endParaRPr lang="en-GB" sz="800" b="1" u="sng" dirty="0"/>
              </a:p>
            </p:txBody>
          </p:sp>
        </mc:Choice>
        <mc:Fallback xmlns="">
          <p:sp>
            <p:nvSpPr>
              <p:cNvPr id="26" name="TextBox 25">
                <a:extLst>
                  <a:ext uri="{FF2B5EF4-FFF2-40B4-BE49-F238E27FC236}">
                    <a16:creationId xmlns:a16="http://schemas.microsoft.com/office/drawing/2014/main" id="{6DD8E815-6957-4750-B48D-CF8D38957C48}"/>
                  </a:ext>
                </a:extLst>
              </p:cNvPr>
              <p:cNvSpPr txBox="1">
                <a:spLocks noRot="1" noChangeAspect="1" noMove="1" noResize="1" noEditPoints="1" noAdjustHandles="1" noChangeArrowheads="1" noChangeShapeType="1" noTextEdit="1"/>
              </p:cNvSpPr>
              <p:nvPr/>
            </p:nvSpPr>
            <p:spPr>
              <a:xfrm>
                <a:off x="7140716" y="1299678"/>
                <a:ext cx="1262271" cy="21544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7132CFE7-7581-4618-A9FA-10FDC048EF2A}"/>
                  </a:ext>
                </a:extLst>
              </p:cNvPr>
              <p:cNvSpPr/>
              <p:nvPr/>
            </p:nvSpPr>
            <p:spPr>
              <a:xfrm>
                <a:off x="7602061" y="1169073"/>
                <a:ext cx="339580"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800" b="1" i="1" u="sng">
                              <a:solidFill>
                                <a:srgbClr val="0070C0"/>
                              </a:solidFill>
                              <a:latin typeface="Cambria Math" panose="02040503050406030204" pitchFamily="18" charset="0"/>
                            </a:rPr>
                          </m:ctrlPr>
                        </m:sSupPr>
                        <m:e>
                          <m:r>
                            <a:rPr lang="en-US" sz="800" b="1" i="1" u="sng">
                              <a:solidFill>
                                <a:srgbClr val="0070C0"/>
                              </a:solidFill>
                              <a:latin typeface="Cambria Math" panose="02040503050406030204" pitchFamily="18" charset="0"/>
                            </a:rPr>
                            <m:t>𝑩</m:t>
                          </m:r>
                        </m:e>
                        <m:sup>
                          <m:r>
                            <a:rPr lang="en-US" sz="800" b="1" i="1" u="sng">
                              <a:solidFill>
                                <a:srgbClr val="0070C0"/>
                              </a:solidFill>
                              <a:latin typeface="Cambria Math" panose="02040503050406030204" pitchFamily="18" charset="0"/>
                            </a:rPr>
                            <m:t>+</m:t>
                          </m:r>
                        </m:sup>
                      </m:sSup>
                    </m:oMath>
                  </m:oMathPara>
                </a14:m>
                <a:endParaRPr lang="en-GB" sz="800" dirty="0"/>
              </a:p>
            </p:txBody>
          </p:sp>
        </mc:Choice>
        <mc:Fallback xmlns="">
          <p:sp>
            <p:nvSpPr>
              <p:cNvPr id="27" name="Rectangle 26">
                <a:extLst>
                  <a:ext uri="{FF2B5EF4-FFF2-40B4-BE49-F238E27FC236}">
                    <a16:creationId xmlns:a16="http://schemas.microsoft.com/office/drawing/2014/main" id="{7132CFE7-7581-4618-A9FA-10FDC048EF2A}"/>
                  </a:ext>
                </a:extLst>
              </p:cNvPr>
              <p:cNvSpPr>
                <a:spLocks noRot="1" noChangeAspect="1" noMove="1" noResize="1" noEditPoints="1" noAdjustHandles="1" noChangeArrowheads="1" noChangeShapeType="1" noTextEdit="1"/>
              </p:cNvSpPr>
              <p:nvPr/>
            </p:nvSpPr>
            <p:spPr>
              <a:xfrm>
                <a:off x="7602061" y="1169073"/>
                <a:ext cx="339580" cy="215444"/>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7662B03-1E7E-494E-A34A-AF44BDA2D959}"/>
                  </a:ext>
                </a:extLst>
              </p:cNvPr>
              <p:cNvSpPr/>
              <p:nvPr/>
            </p:nvSpPr>
            <p:spPr>
              <a:xfrm>
                <a:off x="7571264" y="941207"/>
                <a:ext cx="339580"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800" b="1" i="1" u="sng">
                              <a:solidFill>
                                <a:srgbClr val="0070C0"/>
                              </a:solidFill>
                              <a:latin typeface="Cambria Math" panose="02040503050406030204" pitchFamily="18" charset="0"/>
                            </a:rPr>
                          </m:ctrlPr>
                        </m:sSupPr>
                        <m:e>
                          <m:r>
                            <a:rPr lang="en-US" sz="800" b="1" i="1" u="sng">
                              <a:solidFill>
                                <a:srgbClr val="0070C0"/>
                              </a:solidFill>
                              <a:latin typeface="Cambria Math" panose="02040503050406030204" pitchFamily="18" charset="0"/>
                            </a:rPr>
                            <m:t>𝑩</m:t>
                          </m:r>
                        </m:e>
                        <m:sup>
                          <m:r>
                            <a:rPr lang="en-US" sz="800" b="1" i="1" u="sng">
                              <a:solidFill>
                                <a:srgbClr val="0070C0"/>
                              </a:solidFill>
                              <a:latin typeface="Cambria Math" panose="02040503050406030204" pitchFamily="18" charset="0"/>
                            </a:rPr>
                            <m:t>+</m:t>
                          </m:r>
                        </m:sup>
                      </m:sSup>
                    </m:oMath>
                  </m:oMathPara>
                </a14:m>
                <a:endParaRPr lang="en-GB" sz="800" dirty="0"/>
              </a:p>
            </p:txBody>
          </p:sp>
        </mc:Choice>
        <mc:Fallback xmlns="">
          <p:sp>
            <p:nvSpPr>
              <p:cNvPr id="28" name="Rectangle 27">
                <a:extLst>
                  <a:ext uri="{FF2B5EF4-FFF2-40B4-BE49-F238E27FC236}">
                    <a16:creationId xmlns:a16="http://schemas.microsoft.com/office/drawing/2014/main" id="{C7662B03-1E7E-494E-A34A-AF44BDA2D959}"/>
                  </a:ext>
                </a:extLst>
              </p:cNvPr>
              <p:cNvSpPr>
                <a:spLocks noRot="1" noChangeAspect="1" noMove="1" noResize="1" noEditPoints="1" noAdjustHandles="1" noChangeArrowheads="1" noChangeShapeType="1" noTextEdit="1"/>
              </p:cNvSpPr>
              <p:nvPr/>
            </p:nvSpPr>
            <p:spPr>
              <a:xfrm>
                <a:off x="7571264" y="941207"/>
                <a:ext cx="339580" cy="215444"/>
              </a:xfrm>
              <a:prstGeom prst="rect">
                <a:avLst/>
              </a:prstGeom>
              <a:blipFill>
                <a:blip r:embed="rId9"/>
                <a:stretch>
                  <a:fillRect/>
                </a:stretch>
              </a:blipFill>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50D0FFFD-0EC2-42C6-B6F3-25BE004E8C98}"/>
              </a:ext>
            </a:extLst>
          </p:cNvPr>
          <p:cNvCxnSpPr>
            <a:cxnSpLocks/>
          </p:cNvCxnSpPr>
          <p:nvPr/>
        </p:nvCxnSpPr>
        <p:spPr>
          <a:xfrm>
            <a:off x="7602061" y="1185562"/>
            <a:ext cx="0" cy="2282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EAB3E62-CDB0-44B4-A617-F453B075F642}"/>
                  </a:ext>
                </a:extLst>
              </p:cNvPr>
              <p:cNvSpPr txBox="1"/>
              <p:nvPr/>
            </p:nvSpPr>
            <p:spPr>
              <a:xfrm>
                <a:off x="6293333" y="1106955"/>
                <a:ext cx="1576077" cy="2916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200" i="1" smtClean="0">
                              <a:solidFill>
                                <a:srgbClr val="0070C0"/>
                              </a:solidFill>
                              <a:latin typeface="Cambria Math" panose="02040503050406030204" pitchFamily="18" charset="0"/>
                            </a:rPr>
                          </m:ctrlPr>
                        </m:sSubPr>
                        <m:e>
                          <m:r>
                            <a:rPr lang="en-US" sz="1200" b="0" i="1" smtClean="0">
                              <a:solidFill>
                                <a:srgbClr val="0070C0"/>
                              </a:solidFill>
                              <a:latin typeface="Cambria Math" panose="02040503050406030204" pitchFamily="18" charset="0"/>
                            </a:rPr>
                            <m:t>𝑡</m:t>
                          </m:r>
                        </m:e>
                        <m:sub>
                          <m:r>
                            <a:rPr lang="en-US" sz="1200" b="0" i="1" smtClean="0">
                              <a:solidFill>
                                <a:srgbClr val="0070C0"/>
                              </a:solidFill>
                              <a:latin typeface="Cambria Math" panose="02040503050406030204" pitchFamily="18" charset="0"/>
                            </a:rPr>
                            <m:t>𝑙𝑎𝑦𝑒𝑟</m:t>
                          </m:r>
                          <m:r>
                            <a:rPr lang="en-US" sz="1200" b="0" i="1" smtClean="0">
                              <a:solidFill>
                                <a:srgbClr val="0070C0"/>
                              </a:solidFill>
                              <a:latin typeface="Cambria Math" panose="02040503050406030204" pitchFamily="18" charset="0"/>
                            </a:rPr>
                            <m:t>=14.14</m:t>
                          </m:r>
                          <m:r>
                            <a:rPr lang="en-US" sz="1200" b="0" i="1" smtClean="0">
                              <a:solidFill>
                                <a:srgbClr val="0070C0"/>
                              </a:solidFill>
                              <a:latin typeface="Cambria Math" panose="02040503050406030204" pitchFamily="18" charset="0"/>
                              <a:ea typeface="Cambria Math" panose="02040503050406030204" pitchFamily="18" charset="0"/>
                            </a:rPr>
                            <m:t>𝜇</m:t>
                          </m:r>
                          <m:r>
                            <a:rPr lang="en-US" sz="1200" b="0" i="1" smtClean="0">
                              <a:solidFill>
                                <a:srgbClr val="0070C0"/>
                              </a:solidFill>
                              <a:latin typeface="Cambria Math" panose="02040503050406030204" pitchFamily="18" charset="0"/>
                              <a:ea typeface="Cambria Math" panose="02040503050406030204" pitchFamily="18" charset="0"/>
                            </a:rPr>
                            <m:t>𝑚</m:t>
                          </m:r>
                        </m:sub>
                      </m:sSub>
                    </m:oMath>
                  </m:oMathPara>
                </a14:m>
                <a:endParaRPr lang="en-GB" sz="1200" dirty="0">
                  <a:solidFill>
                    <a:srgbClr val="0070C0"/>
                  </a:solidFill>
                </a:endParaRPr>
              </a:p>
            </p:txBody>
          </p:sp>
        </mc:Choice>
        <mc:Fallback xmlns="">
          <p:sp>
            <p:nvSpPr>
              <p:cNvPr id="30" name="TextBox 29">
                <a:extLst>
                  <a:ext uri="{FF2B5EF4-FFF2-40B4-BE49-F238E27FC236}">
                    <a16:creationId xmlns:a16="http://schemas.microsoft.com/office/drawing/2014/main" id="{6EAB3E62-CDB0-44B4-A617-F453B075F642}"/>
                  </a:ext>
                </a:extLst>
              </p:cNvPr>
              <p:cNvSpPr txBox="1">
                <a:spLocks noRot="1" noChangeAspect="1" noMove="1" noResize="1" noEditPoints="1" noAdjustHandles="1" noChangeArrowheads="1" noChangeShapeType="1" noTextEdit="1"/>
              </p:cNvSpPr>
              <p:nvPr/>
            </p:nvSpPr>
            <p:spPr>
              <a:xfrm>
                <a:off x="6293333" y="1106955"/>
                <a:ext cx="1576077" cy="291618"/>
              </a:xfrm>
              <a:prstGeom prst="rect">
                <a:avLst/>
              </a:prstGeom>
              <a:blipFill>
                <a:blip r:embed="rId10"/>
                <a:stretch>
                  <a:fillRect b="-4255"/>
                </a:stretch>
              </a:blipFill>
            </p:spPr>
            <p:txBody>
              <a:bodyPr/>
              <a:lstStyle/>
              <a:p>
                <a:r>
                  <a:rPr lang="en-GB">
                    <a:noFill/>
                  </a:rPr>
                  <a:t> </a:t>
                </a:r>
              </a:p>
            </p:txBody>
          </p:sp>
        </mc:Fallback>
      </mc:AlternateContent>
      <p:cxnSp>
        <p:nvCxnSpPr>
          <p:cNvPr id="31" name="Straight Arrow Connector 30">
            <a:extLst>
              <a:ext uri="{FF2B5EF4-FFF2-40B4-BE49-F238E27FC236}">
                <a16:creationId xmlns:a16="http://schemas.microsoft.com/office/drawing/2014/main" id="{93C67681-56BB-481F-B821-3B7643F8DAA7}"/>
              </a:ext>
            </a:extLst>
          </p:cNvPr>
          <p:cNvCxnSpPr>
            <a:cxnSpLocks/>
          </p:cNvCxnSpPr>
          <p:nvPr/>
        </p:nvCxnSpPr>
        <p:spPr>
          <a:xfrm flipV="1">
            <a:off x="1741494" y="2784677"/>
            <a:ext cx="0" cy="1761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0E3F737-DC35-4E32-8A73-1871D805F421}"/>
              </a:ext>
            </a:extLst>
          </p:cNvPr>
          <p:cNvCxnSpPr>
            <a:cxnSpLocks/>
          </p:cNvCxnSpPr>
          <p:nvPr/>
        </p:nvCxnSpPr>
        <p:spPr>
          <a:xfrm flipV="1">
            <a:off x="1465859" y="4295608"/>
            <a:ext cx="2431518" cy="11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230882C-AEF8-431D-BFA3-1EC4CCC38ADF}"/>
              </a:ext>
            </a:extLst>
          </p:cNvPr>
          <p:cNvCxnSpPr/>
          <p:nvPr/>
        </p:nvCxnSpPr>
        <p:spPr>
          <a:xfrm flipV="1">
            <a:off x="1741494" y="3459378"/>
            <a:ext cx="137696" cy="443883"/>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4D76FA9-D89D-4654-91EE-2FBE7B0F98C1}"/>
              </a:ext>
            </a:extLst>
          </p:cNvPr>
          <p:cNvCxnSpPr/>
          <p:nvPr/>
        </p:nvCxnSpPr>
        <p:spPr>
          <a:xfrm flipV="1">
            <a:off x="2143419" y="3459378"/>
            <a:ext cx="137696" cy="44388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577F89B-FA59-426B-AD92-8E703C67ACE1}"/>
              </a:ext>
            </a:extLst>
          </p:cNvPr>
          <p:cNvCxnSpPr/>
          <p:nvPr/>
        </p:nvCxnSpPr>
        <p:spPr>
          <a:xfrm flipV="1">
            <a:off x="2525415" y="3465295"/>
            <a:ext cx="137696" cy="443883"/>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379DC78-9C7E-4BCF-82E1-AF1F0B4CBA1D}"/>
              </a:ext>
            </a:extLst>
          </p:cNvPr>
          <p:cNvCxnSpPr/>
          <p:nvPr/>
        </p:nvCxnSpPr>
        <p:spPr>
          <a:xfrm flipV="1">
            <a:off x="2907842" y="3455156"/>
            <a:ext cx="137696" cy="443883"/>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DC2FB7A-D07C-49C6-A4FA-6669AE54388E}"/>
              </a:ext>
            </a:extLst>
          </p:cNvPr>
          <p:cNvCxnSpPr/>
          <p:nvPr/>
        </p:nvCxnSpPr>
        <p:spPr>
          <a:xfrm>
            <a:off x="1879190" y="3459378"/>
            <a:ext cx="252298" cy="443883"/>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9B94578-AC9C-48A5-BC2B-F9A650BA0EDD}"/>
              </a:ext>
            </a:extLst>
          </p:cNvPr>
          <p:cNvCxnSpPr/>
          <p:nvPr/>
        </p:nvCxnSpPr>
        <p:spPr>
          <a:xfrm>
            <a:off x="2273117" y="3459377"/>
            <a:ext cx="252298" cy="443883"/>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B2A8FE30-BC43-4F1C-B615-04A1F33D4D52}"/>
              </a:ext>
            </a:extLst>
          </p:cNvPr>
          <p:cNvCxnSpPr/>
          <p:nvPr/>
        </p:nvCxnSpPr>
        <p:spPr>
          <a:xfrm>
            <a:off x="2652162" y="3465295"/>
            <a:ext cx="252298" cy="443883"/>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92D6ED77-02C0-4F55-ADE0-A83B790C23B3}"/>
              </a:ext>
            </a:extLst>
          </p:cNvPr>
          <p:cNvCxnSpPr/>
          <p:nvPr/>
        </p:nvCxnSpPr>
        <p:spPr>
          <a:xfrm>
            <a:off x="3050425" y="3459377"/>
            <a:ext cx="252298" cy="443883"/>
          </a:xfrm>
          <a:prstGeom prst="line">
            <a:avLst/>
          </a:prstGeom>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E22CA255-E5A3-4E6A-AF7E-5564B64CE52F}"/>
              </a:ext>
            </a:extLst>
          </p:cNvPr>
          <p:cNvSpPr txBox="1"/>
          <p:nvPr/>
        </p:nvSpPr>
        <p:spPr>
          <a:xfrm>
            <a:off x="1463801" y="2730381"/>
            <a:ext cx="782372" cy="246221"/>
          </a:xfrm>
          <a:prstGeom prst="rect">
            <a:avLst/>
          </a:prstGeom>
          <a:noFill/>
        </p:spPr>
        <p:txBody>
          <a:bodyPr wrap="square" rtlCol="0">
            <a:spAutoFit/>
          </a:bodyPr>
          <a:lstStyle/>
          <a:p>
            <a:r>
              <a:rPr lang="en-US" sz="1000" dirty="0">
                <a:solidFill>
                  <a:srgbClr val="002060"/>
                </a:solidFill>
              </a:rPr>
              <a:t>[B]</a:t>
            </a:r>
            <a:endParaRPr lang="en-GB" sz="1000" dirty="0">
              <a:solidFill>
                <a:srgbClr val="002060"/>
              </a:solidFill>
            </a:endParaRPr>
          </a:p>
        </p:txBody>
      </p:sp>
      <p:cxnSp>
        <p:nvCxnSpPr>
          <p:cNvPr id="42" name="Straight Connector 41">
            <a:extLst>
              <a:ext uri="{FF2B5EF4-FFF2-40B4-BE49-F238E27FC236}">
                <a16:creationId xmlns:a16="http://schemas.microsoft.com/office/drawing/2014/main" id="{57FBA5B1-F36B-4AA8-B6F6-AF88DDE56B68}"/>
              </a:ext>
            </a:extLst>
          </p:cNvPr>
          <p:cNvCxnSpPr/>
          <p:nvPr/>
        </p:nvCxnSpPr>
        <p:spPr>
          <a:xfrm>
            <a:off x="1537368" y="3455156"/>
            <a:ext cx="35771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69AF92C-B4A8-437B-8433-41B89AB4F962}"/>
                  </a:ext>
                </a:extLst>
              </p:cNvPr>
              <p:cNvSpPr txBox="1"/>
              <p:nvPr/>
            </p:nvSpPr>
            <p:spPr>
              <a:xfrm>
                <a:off x="88404" y="3729571"/>
                <a:ext cx="1729854"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m:t>
                          </m:r>
                          <m:r>
                            <a:rPr lang="en-US" sz="1200" b="0" i="1" smtClean="0">
                              <a:latin typeface="Cambria Math" panose="02040503050406030204" pitchFamily="18" charset="0"/>
                            </a:rPr>
                            <m:t>𝐵</m:t>
                          </m:r>
                          <m:r>
                            <a:rPr lang="en-US" sz="1200" b="0" i="1" smtClean="0">
                              <a:latin typeface="Cambria Math" panose="02040503050406030204" pitchFamily="18" charset="0"/>
                            </a:rPr>
                            <m:t>]</m:t>
                          </m:r>
                        </m:e>
                        <m:sub>
                          <m:r>
                            <a:rPr lang="en-US" sz="1200" b="0" i="1" smtClean="0">
                              <a:latin typeface="Cambria Math" panose="02040503050406030204" pitchFamily="18" charset="0"/>
                            </a:rPr>
                            <m:t>𝑚𝑖𝑛</m:t>
                          </m:r>
                        </m:sub>
                      </m:sSub>
                      <m:r>
                        <a:rPr lang="en-US" sz="1200" b="0" i="1" smtClean="0">
                          <a:latin typeface="Cambria Math" panose="02040503050406030204" pitchFamily="18" charset="0"/>
                        </a:rPr>
                        <m:t>=</m:t>
                      </m:r>
                      <m:r>
                        <a:rPr lang="en-US" sz="1200" i="1">
                          <a:latin typeface="Cambria Math" panose="02040503050406030204" pitchFamily="18" charset="0"/>
                        </a:rPr>
                        <m:t>6</m:t>
                      </m:r>
                      <m:r>
                        <a:rPr lang="en-US" sz="1200" i="1">
                          <a:latin typeface="Cambria Math" panose="02040503050406030204" pitchFamily="18" charset="0"/>
                          <a:ea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10</m:t>
                          </m:r>
                        </m:e>
                        <m:sup>
                          <m:r>
                            <a:rPr lang="en-US" sz="1200" i="1">
                              <a:latin typeface="Cambria Math" panose="02040503050406030204" pitchFamily="18" charset="0"/>
                              <a:ea typeface="Cambria Math" panose="02040503050406030204" pitchFamily="18" charset="0"/>
                            </a:rPr>
                            <m:t>20</m:t>
                          </m:r>
                        </m:sup>
                      </m:sSup>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𝑐𝑚</m:t>
                          </m:r>
                        </m:e>
                        <m:sup>
                          <m:r>
                            <a:rPr lang="en-US" sz="1200" i="1">
                              <a:latin typeface="Cambria Math" panose="02040503050406030204" pitchFamily="18" charset="0"/>
                              <a:ea typeface="Cambria Math" panose="02040503050406030204" pitchFamily="18" charset="0"/>
                            </a:rPr>
                            <m:t>−3</m:t>
                          </m:r>
                        </m:sup>
                      </m:sSup>
                    </m:oMath>
                  </m:oMathPara>
                </a14:m>
                <a:endParaRPr lang="en-GB" sz="1200" dirty="0"/>
              </a:p>
            </p:txBody>
          </p:sp>
        </mc:Choice>
        <mc:Fallback xmlns="">
          <p:sp>
            <p:nvSpPr>
              <p:cNvPr id="43" name="TextBox 42">
                <a:extLst>
                  <a:ext uri="{FF2B5EF4-FFF2-40B4-BE49-F238E27FC236}">
                    <a16:creationId xmlns:a16="http://schemas.microsoft.com/office/drawing/2014/main" id="{B69AF92C-B4A8-437B-8433-41B89AB4F962}"/>
                  </a:ext>
                </a:extLst>
              </p:cNvPr>
              <p:cNvSpPr txBox="1">
                <a:spLocks noRot="1" noChangeAspect="1" noMove="1" noResize="1" noEditPoints="1" noAdjustHandles="1" noChangeArrowheads="1" noChangeShapeType="1" noTextEdit="1"/>
              </p:cNvSpPr>
              <p:nvPr/>
            </p:nvSpPr>
            <p:spPr>
              <a:xfrm>
                <a:off x="88404" y="3729571"/>
                <a:ext cx="1729854" cy="276999"/>
              </a:xfrm>
              <a:prstGeom prst="rect">
                <a:avLst/>
              </a:prstGeom>
              <a:blipFill>
                <a:blip r:embed="rId11"/>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46111AE-CEAE-4C13-B805-B004366FCC36}"/>
                  </a:ext>
                </a:extLst>
              </p:cNvPr>
              <p:cNvSpPr txBox="1"/>
              <p:nvPr/>
            </p:nvSpPr>
            <p:spPr>
              <a:xfrm>
                <a:off x="-106573" y="3283837"/>
                <a:ext cx="190689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m:t>
                          </m:r>
                          <m:r>
                            <a:rPr lang="en-US" sz="1200" b="0" i="1" smtClean="0">
                              <a:latin typeface="Cambria Math" panose="02040503050406030204" pitchFamily="18" charset="0"/>
                            </a:rPr>
                            <m:t>𝐵</m:t>
                          </m:r>
                          <m:r>
                            <a:rPr lang="en-US" sz="1200" b="0" i="1" smtClean="0">
                              <a:latin typeface="Cambria Math" panose="02040503050406030204" pitchFamily="18" charset="0"/>
                            </a:rPr>
                            <m:t>]</m:t>
                          </m:r>
                        </m:e>
                        <m:sub>
                          <m:r>
                            <a:rPr lang="en-US" sz="1200" b="0" i="1" smtClean="0">
                              <a:latin typeface="Cambria Math" panose="02040503050406030204" pitchFamily="18" charset="0"/>
                            </a:rPr>
                            <m:t>𝑚𝑎𝑥</m:t>
                          </m:r>
                        </m:sub>
                      </m:sSub>
                      <m:r>
                        <a:rPr lang="en-US" sz="1200" b="0" i="1" smtClean="0">
                          <a:latin typeface="Cambria Math" panose="02040503050406030204" pitchFamily="18" charset="0"/>
                        </a:rPr>
                        <m:t>=</m:t>
                      </m:r>
                      <m:r>
                        <a:rPr lang="en-US" sz="1200" i="1">
                          <a:latin typeface="Cambria Math" panose="02040503050406030204" pitchFamily="18" charset="0"/>
                        </a:rPr>
                        <m:t>24</m:t>
                      </m:r>
                      <m:r>
                        <a:rPr lang="en-US" sz="1200" i="1">
                          <a:latin typeface="Cambria Math" panose="02040503050406030204" pitchFamily="18" charset="0"/>
                          <a:ea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10</m:t>
                          </m:r>
                        </m:e>
                        <m:sup>
                          <m:r>
                            <a:rPr lang="en-US" sz="1200" i="1">
                              <a:latin typeface="Cambria Math" panose="02040503050406030204" pitchFamily="18" charset="0"/>
                              <a:ea typeface="Cambria Math" panose="02040503050406030204" pitchFamily="18" charset="0"/>
                            </a:rPr>
                            <m:t>20</m:t>
                          </m:r>
                        </m:sup>
                      </m:sSup>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𝑐𝑚</m:t>
                          </m:r>
                        </m:e>
                        <m:sup>
                          <m:r>
                            <a:rPr lang="en-US" sz="1200" i="1">
                              <a:latin typeface="Cambria Math" panose="02040503050406030204" pitchFamily="18" charset="0"/>
                              <a:ea typeface="Cambria Math" panose="02040503050406030204" pitchFamily="18" charset="0"/>
                            </a:rPr>
                            <m:t>−3</m:t>
                          </m:r>
                        </m:sup>
                      </m:sSup>
                    </m:oMath>
                  </m:oMathPara>
                </a14:m>
                <a:endParaRPr lang="en-GB" sz="1200" dirty="0"/>
              </a:p>
            </p:txBody>
          </p:sp>
        </mc:Choice>
        <mc:Fallback xmlns="">
          <p:sp>
            <p:nvSpPr>
              <p:cNvPr id="44" name="TextBox 43">
                <a:extLst>
                  <a:ext uri="{FF2B5EF4-FFF2-40B4-BE49-F238E27FC236}">
                    <a16:creationId xmlns:a16="http://schemas.microsoft.com/office/drawing/2014/main" id="{C46111AE-CEAE-4C13-B805-B004366FCC36}"/>
                  </a:ext>
                </a:extLst>
              </p:cNvPr>
              <p:cNvSpPr txBox="1">
                <a:spLocks noRot="1" noChangeAspect="1" noMove="1" noResize="1" noEditPoints="1" noAdjustHandles="1" noChangeArrowheads="1" noChangeShapeType="1" noTextEdit="1"/>
              </p:cNvSpPr>
              <p:nvPr/>
            </p:nvSpPr>
            <p:spPr>
              <a:xfrm>
                <a:off x="-106573" y="3283837"/>
                <a:ext cx="1906897" cy="276999"/>
              </a:xfrm>
              <a:prstGeom prst="rect">
                <a:avLst/>
              </a:prstGeom>
              <a:blipFill>
                <a:blip r:embed="rId12"/>
                <a:stretch>
                  <a:fillRect b="-11111"/>
                </a:stretch>
              </a:blipFill>
            </p:spPr>
            <p:txBody>
              <a:bodyPr/>
              <a:lstStyle/>
              <a:p>
                <a:r>
                  <a:rPr lang="en-GB">
                    <a:noFill/>
                  </a:rPr>
                  <a:t> </a:t>
                </a:r>
              </a:p>
            </p:txBody>
          </p:sp>
        </mc:Fallback>
      </mc:AlternateContent>
      <p:cxnSp>
        <p:nvCxnSpPr>
          <p:cNvPr id="45" name="Straight Connector 44">
            <a:extLst>
              <a:ext uri="{FF2B5EF4-FFF2-40B4-BE49-F238E27FC236}">
                <a16:creationId xmlns:a16="http://schemas.microsoft.com/office/drawing/2014/main" id="{5867791C-695F-4FAF-8F69-61DF982EF859}"/>
              </a:ext>
            </a:extLst>
          </p:cNvPr>
          <p:cNvCxnSpPr/>
          <p:nvPr/>
        </p:nvCxnSpPr>
        <p:spPr>
          <a:xfrm flipV="1">
            <a:off x="1741494" y="3899039"/>
            <a:ext cx="1638425" cy="1013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Arrow Connector 45">
            <a:extLst>
              <a:ext uri="{FF2B5EF4-FFF2-40B4-BE49-F238E27FC236}">
                <a16:creationId xmlns:a16="http://schemas.microsoft.com/office/drawing/2014/main" id="{43287830-4757-4757-AD5C-8A273D307D9B}"/>
              </a:ext>
            </a:extLst>
          </p:cNvPr>
          <p:cNvCxnSpPr>
            <a:cxnSpLocks/>
          </p:cNvCxnSpPr>
          <p:nvPr/>
        </p:nvCxnSpPr>
        <p:spPr>
          <a:xfrm flipV="1">
            <a:off x="8357499" y="2808760"/>
            <a:ext cx="4263" cy="1761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065BD83-FC75-4DCB-A8DC-2A3073B0817D}"/>
              </a:ext>
            </a:extLst>
          </p:cNvPr>
          <p:cNvCxnSpPr>
            <a:cxnSpLocks/>
          </p:cNvCxnSpPr>
          <p:nvPr/>
        </p:nvCxnSpPr>
        <p:spPr>
          <a:xfrm flipV="1">
            <a:off x="8022951" y="4312627"/>
            <a:ext cx="3884850" cy="11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2F35184-750B-43AA-85B1-099FFA37E20F}"/>
              </a:ext>
            </a:extLst>
          </p:cNvPr>
          <p:cNvSpPr txBox="1"/>
          <p:nvPr/>
        </p:nvSpPr>
        <p:spPr>
          <a:xfrm>
            <a:off x="8084069" y="2754464"/>
            <a:ext cx="782372" cy="246221"/>
          </a:xfrm>
          <a:prstGeom prst="rect">
            <a:avLst/>
          </a:prstGeom>
          <a:noFill/>
        </p:spPr>
        <p:txBody>
          <a:bodyPr wrap="square" rtlCol="0">
            <a:spAutoFit/>
          </a:bodyPr>
          <a:lstStyle/>
          <a:p>
            <a:r>
              <a:rPr lang="en-US" sz="1000" dirty="0">
                <a:solidFill>
                  <a:srgbClr val="002060"/>
                </a:solidFill>
              </a:rPr>
              <a:t>[B]</a:t>
            </a:r>
            <a:endParaRPr lang="en-GB" sz="1000" dirty="0">
              <a:solidFill>
                <a:srgbClr val="002060"/>
              </a:solidFill>
            </a:endParaRPr>
          </a:p>
        </p:txBody>
      </p:sp>
      <p:cxnSp>
        <p:nvCxnSpPr>
          <p:cNvPr id="49" name="Straight Connector 48">
            <a:extLst>
              <a:ext uri="{FF2B5EF4-FFF2-40B4-BE49-F238E27FC236}">
                <a16:creationId xmlns:a16="http://schemas.microsoft.com/office/drawing/2014/main" id="{8CDD5ACC-4E2B-489F-B50F-2BFAE387A96F}"/>
              </a:ext>
            </a:extLst>
          </p:cNvPr>
          <p:cNvCxnSpPr>
            <a:cxnSpLocks/>
          </p:cNvCxnSpPr>
          <p:nvPr/>
        </p:nvCxnSpPr>
        <p:spPr>
          <a:xfrm>
            <a:off x="8373570" y="3584920"/>
            <a:ext cx="3157674"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89FCD91-32DA-4D9F-9E09-4E9DC4F6FC9A}"/>
                  </a:ext>
                </a:extLst>
              </p:cNvPr>
              <p:cNvSpPr txBox="1"/>
              <p:nvPr/>
            </p:nvSpPr>
            <p:spPr>
              <a:xfrm>
                <a:off x="6934855" y="3970858"/>
                <a:ext cx="1567505"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m:t>
                          </m:r>
                          <m:r>
                            <a:rPr lang="en-US" sz="1200" b="0" i="1" smtClean="0">
                              <a:latin typeface="Cambria Math" panose="02040503050406030204" pitchFamily="18" charset="0"/>
                            </a:rPr>
                            <m:t>𝐵</m:t>
                          </m:r>
                          <m:r>
                            <a:rPr lang="en-US" sz="1200" b="0" i="1" smtClean="0">
                              <a:latin typeface="Cambria Math" panose="02040503050406030204" pitchFamily="18" charset="0"/>
                            </a:rPr>
                            <m:t>]</m:t>
                          </m:r>
                        </m:e>
                        <m:sub>
                          <m:r>
                            <a:rPr lang="en-US" sz="1200" b="0" i="1" smtClean="0">
                              <a:latin typeface="Cambria Math" panose="02040503050406030204" pitchFamily="18" charset="0"/>
                            </a:rPr>
                            <m:t>𝑚𝑖𝑛</m:t>
                          </m:r>
                        </m:sub>
                      </m:sSub>
                      <m:r>
                        <a:rPr lang="en-US" sz="1200" b="0" i="1" smtClean="0">
                          <a:latin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10</m:t>
                          </m:r>
                        </m:e>
                        <m:sup>
                          <m:r>
                            <a:rPr lang="en-US" sz="1200" b="0" i="1" smtClean="0">
                              <a:latin typeface="Cambria Math" panose="02040503050406030204" pitchFamily="18" charset="0"/>
                              <a:ea typeface="Cambria Math" panose="02040503050406030204" pitchFamily="18" charset="0"/>
                            </a:rPr>
                            <m:t>19</m:t>
                          </m:r>
                        </m:sup>
                      </m:sSup>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𝑐𝑚</m:t>
                          </m:r>
                        </m:e>
                        <m:sup>
                          <m:r>
                            <a:rPr lang="en-US" sz="1200" i="1">
                              <a:latin typeface="Cambria Math" panose="02040503050406030204" pitchFamily="18" charset="0"/>
                              <a:ea typeface="Cambria Math" panose="02040503050406030204" pitchFamily="18" charset="0"/>
                            </a:rPr>
                            <m:t>−3</m:t>
                          </m:r>
                        </m:sup>
                      </m:sSup>
                    </m:oMath>
                  </m:oMathPara>
                </a14:m>
                <a:endParaRPr lang="en-GB" sz="1200" dirty="0"/>
              </a:p>
            </p:txBody>
          </p:sp>
        </mc:Choice>
        <mc:Fallback xmlns="">
          <p:sp>
            <p:nvSpPr>
              <p:cNvPr id="50" name="TextBox 49">
                <a:extLst>
                  <a:ext uri="{FF2B5EF4-FFF2-40B4-BE49-F238E27FC236}">
                    <a16:creationId xmlns:a16="http://schemas.microsoft.com/office/drawing/2014/main" id="{489FCD91-32DA-4D9F-9E09-4E9DC4F6FC9A}"/>
                  </a:ext>
                </a:extLst>
              </p:cNvPr>
              <p:cNvSpPr txBox="1">
                <a:spLocks noRot="1" noChangeAspect="1" noMove="1" noResize="1" noEditPoints="1" noAdjustHandles="1" noChangeArrowheads="1" noChangeShapeType="1" noTextEdit="1"/>
              </p:cNvSpPr>
              <p:nvPr/>
            </p:nvSpPr>
            <p:spPr>
              <a:xfrm>
                <a:off x="6934855" y="3970858"/>
                <a:ext cx="1567505" cy="276999"/>
              </a:xfrm>
              <a:prstGeom prst="rect">
                <a:avLst/>
              </a:prstGeom>
              <a:blipFill>
                <a:blip r:embed="rId13"/>
                <a:stretch>
                  <a:fillRect b="-86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7584BDB-878E-4954-8DC8-9DB91FBAA383}"/>
                  </a:ext>
                </a:extLst>
              </p:cNvPr>
              <p:cNvSpPr txBox="1"/>
              <p:nvPr/>
            </p:nvSpPr>
            <p:spPr>
              <a:xfrm>
                <a:off x="6869281" y="3366927"/>
                <a:ext cx="190689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m:t>
                          </m:r>
                          <m:r>
                            <a:rPr lang="en-US" sz="1200" b="0" i="1" smtClean="0">
                              <a:latin typeface="Cambria Math" panose="02040503050406030204" pitchFamily="18" charset="0"/>
                            </a:rPr>
                            <m:t>𝐵</m:t>
                          </m:r>
                          <m:r>
                            <a:rPr lang="en-US" sz="1200" b="0" i="1" smtClean="0">
                              <a:latin typeface="Cambria Math" panose="02040503050406030204" pitchFamily="18" charset="0"/>
                            </a:rPr>
                            <m:t>]</m:t>
                          </m:r>
                        </m:e>
                        <m:sub>
                          <m:r>
                            <a:rPr lang="en-US" sz="1200" b="0" i="1" smtClean="0">
                              <a:latin typeface="Cambria Math" panose="02040503050406030204" pitchFamily="18" charset="0"/>
                            </a:rPr>
                            <m:t>𝑚𝑎𝑥</m:t>
                          </m:r>
                        </m:sub>
                      </m:sSub>
                      <m:r>
                        <a:rPr lang="en-US" sz="1200" b="0" i="1" smtClean="0">
                          <a:latin typeface="Cambria Math" panose="02040503050406030204" pitchFamily="18" charset="0"/>
                        </a:rPr>
                        <m:t>=</m:t>
                      </m:r>
                      <m:r>
                        <a:rPr lang="en-US" sz="1200" i="1">
                          <a:latin typeface="Cambria Math" panose="02040503050406030204" pitchFamily="18" charset="0"/>
                        </a:rPr>
                        <m:t>2</m:t>
                      </m:r>
                      <m:r>
                        <a:rPr lang="en-US" sz="1200" i="1">
                          <a:latin typeface="Cambria Math" panose="02040503050406030204" pitchFamily="18" charset="0"/>
                          <a:ea typeface="Cambria Math" panose="02040503050406030204" pitchFamily="18" charset="0"/>
                        </a:rPr>
                        <m:t>×</m:t>
                      </m:r>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10</m:t>
                          </m:r>
                        </m:e>
                        <m:sup>
                          <m:r>
                            <a:rPr lang="en-US" sz="1200" i="1">
                              <a:latin typeface="Cambria Math" panose="02040503050406030204" pitchFamily="18" charset="0"/>
                              <a:ea typeface="Cambria Math" panose="02040503050406030204" pitchFamily="18" charset="0"/>
                            </a:rPr>
                            <m:t>2</m:t>
                          </m:r>
                          <m:r>
                            <a:rPr lang="en-US" sz="1200" b="0" i="1" smtClean="0">
                              <a:latin typeface="Cambria Math" panose="02040503050406030204" pitchFamily="18" charset="0"/>
                              <a:ea typeface="Cambria Math" panose="02040503050406030204" pitchFamily="18" charset="0"/>
                            </a:rPr>
                            <m:t>1</m:t>
                          </m:r>
                        </m:sup>
                      </m:sSup>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𝑐𝑚</m:t>
                          </m:r>
                        </m:e>
                        <m:sup>
                          <m:r>
                            <a:rPr lang="en-US" sz="1200" i="1">
                              <a:latin typeface="Cambria Math" panose="02040503050406030204" pitchFamily="18" charset="0"/>
                              <a:ea typeface="Cambria Math" panose="02040503050406030204" pitchFamily="18" charset="0"/>
                            </a:rPr>
                            <m:t>−3</m:t>
                          </m:r>
                        </m:sup>
                      </m:sSup>
                    </m:oMath>
                  </m:oMathPara>
                </a14:m>
                <a:endParaRPr lang="en-GB" sz="1200" dirty="0"/>
              </a:p>
            </p:txBody>
          </p:sp>
        </mc:Choice>
        <mc:Fallback xmlns="">
          <p:sp>
            <p:nvSpPr>
              <p:cNvPr id="51" name="TextBox 50">
                <a:extLst>
                  <a:ext uri="{FF2B5EF4-FFF2-40B4-BE49-F238E27FC236}">
                    <a16:creationId xmlns:a16="http://schemas.microsoft.com/office/drawing/2014/main" id="{27584BDB-878E-4954-8DC8-9DB91FBAA383}"/>
                  </a:ext>
                </a:extLst>
              </p:cNvPr>
              <p:cNvSpPr txBox="1">
                <a:spLocks noRot="1" noChangeAspect="1" noMove="1" noResize="1" noEditPoints="1" noAdjustHandles="1" noChangeArrowheads="1" noChangeShapeType="1" noTextEdit="1"/>
              </p:cNvSpPr>
              <p:nvPr/>
            </p:nvSpPr>
            <p:spPr>
              <a:xfrm>
                <a:off x="6869281" y="3366927"/>
                <a:ext cx="1906897" cy="276999"/>
              </a:xfrm>
              <a:prstGeom prst="rect">
                <a:avLst/>
              </a:prstGeom>
              <a:blipFill>
                <a:blip r:embed="rId14"/>
                <a:stretch>
                  <a:fillRect b="-8696"/>
                </a:stretch>
              </a:blipFill>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F083320D-4CF3-4437-8B9D-1BB8F195AF1B}"/>
              </a:ext>
            </a:extLst>
          </p:cNvPr>
          <p:cNvCxnSpPr>
            <a:cxnSpLocks/>
          </p:cNvCxnSpPr>
          <p:nvPr/>
        </p:nvCxnSpPr>
        <p:spPr>
          <a:xfrm>
            <a:off x="8361762" y="4196640"/>
            <a:ext cx="3561453"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Freeform: Shape 52">
            <a:extLst>
              <a:ext uri="{FF2B5EF4-FFF2-40B4-BE49-F238E27FC236}">
                <a16:creationId xmlns:a16="http://schemas.microsoft.com/office/drawing/2014/main" id="{9D0E0E1A-0A3D-4186-A033-A2FEE76ACE54}"/>
              </a:ext>
            </a:extLst>
          </p:cNvPr>
          <p:cNvSpPr/>
          <p:nvPr/>
        </p:nvSpPr>
        <p:spPr>
          <a:xfrm>
            <a:off x="8356250" y="3589054"/>
            <a:ext cx="3439159" cy="617140"/>
          </a:xfrm>
          <a:custGeom>
            <a:avLst/>
            <a:gdLst>
              <a:gd name="connsiteX0" fmla="*/ 0 w 2849880"/>
              <a:gd name="connsiteY0" fmla="*/ 452121 h 452122"/>
              <a:gd name="connsiteX1" fmla="*/ 370840 w 2849880"/>
              <a:gd name="connsiteY1" fmla="*/ 5081 h 452122"/>
              <a:gd name="connsiteX2" fmla="*/ 716280 w 2849880"/>
              <a:gd name="connsiteY2" fmla="*/ 452121 h 452122"/>
              <a:gd name="connsiteX3" fmla="*/ 1076960 w 2849880"/>
              <a:gd name="connsiteY3" fmla="*/ 1 h 452122"/>
              <a:gd name="connsiteX4" fmla="*/ 1427480 w 2849880"/>
              <a:gd name="connsiteY4" fmla="*/ 447041 h 452122"/>
              <a:gd name="connsiteX5" fmla="*/ 1772920 w 2849880"/>
              <a:gd name="connsiteY5" fmla="*/ 5081 h 452122"/>
              <a:gd name="connsiteX6" fmla="*/ 2128520 w 2849880"/>
              <a:gd name="connsiteY6" fmla="*/ 452121 h 452122"/>
              <a:gd name="connsiteX7" fmla="*/ 2499360 w 2849880"/>
              <a:gd name="connsiteY7" fmla="*/ 5081 h 452122"/>
              <a:gd name="connsiteX8" fmla="*/ 2849880 w 2849880"/>
              <a:gd name="connsiteY8" fmla="*/ 441961 h 45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9880" h="452122">
                <a:moveTo>
                  <a:pt x="0" y="452121"/>
                </a:moveTo>
                <a:cubicBezTo>
                  <a:pt x="125730" y="228601"/>
                  <a:pt x="251460" y="5081"/>
                  <a:pt x="370840" y="5081"/>
                </a:cubicBezTo>
                <a:cubicBezTo>
                  <a:pt x="490220" y="5081"/>
                  <a:pt x="598593" y="452968"/>
                  <a:pt x="716280" y="452121"/>
                </a:cubicBezTo>
                <a:cubicBezTo>
                  <a:pt x="833967" y="451274"/>
                  <a:pt x="958427" y="848"/>
                  <a:pt x="1076960" y="1"/>
                </a:cubicBezTo>
                <a:cubicBezTo>
                  <a:pt x="1195493" y="-846"/>
                  <a:pt x="1311487" y="446194"/>
                  <a:pt x="1427480" y="447041"/>
                </a:cubicBezTo>
                <a:cubicBezTo>
                  <a:pt x="1543473" y="447888"/>
                  <a:pt x="1656080" y="4234"/>
                  <a:pt x="1772920" y="5081"/>
                </a:cubicBezTo>
                <a:cubicBezTo>
                  <a:pt x="1889760" y="5928"/>
                  <a:pt x="2007447" y="452121"/>
                  <a:pt x="2128520" y="452121"/>
                </a:cubicBezTo>
                <a:cubicBezTo>
                  <a:pt x="2249593" y="452121"/>
                  <a:pt x="2379133" y="6774"/>
                  <a:pt x="2499360" y="5081"/>
                </a:cubicBezTo>
                <a:cubicBezTo>
                  <a:pt x="2619587" y="3388"/>
                  <a:pt x="2734733" y="222674"/>
                  <a:pt x="2849880" y="4419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597EBA61-7A0A-4DE4-A0A0-179949D5D4BA}"/>
              </a:ext>
            </a:extLst>
          </p:cNvPr>
          <p:cNvSpPr/>
          <p:nvPr/>
        </p:nvSpPr>
        <p:spPr>
          <a:xfrm>
            <a:off x="2904460" y="3407719"/>
            <a:ext cx="404862" cy="570159"/>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55" name="TextBox 54">
            <a:extLst>
              <a:ext uri="{FF2B5EF4-FFF2-40B4-BE49-F238E27FC236}">
                <a16:creationId xmlns:a16="http://schemas.microsoft.com/office/drawing/2014/main" id="{64D74BC0-C760-4F68-8A29-8112FB702270}"/>
              </a:ext>
            </a:extLst>
          </p:cNvPr>
          <p:cNvSpPr txBox="1"/>
          <p:nvPr/>
        </p:nvSpPr>
        <p:spPr>
          <a:xfrm>
            <a:off x="3255393" y="2891901"/>
            <a:ext cx="1227360" cy="338554"/>
          </a:xfrm>
          <a:prstGeom prst="rect">
            <a:avLst/>
          </a:prstGeom>
          <a:noFill/>
        </p:spPr>
        <p:txBody>
          <a:bodyPr wrap="square" rtlCol="0">
            <a:spAutoFit/>
          </a:bodyPr>
          <a:lstStyle/>
          <a:p>
            <a:r>
              <a:rPr lang="en-US" sz="1600" dirty="0">
                <a:solidFill>
                  <a:srgbClr val="FF0000"/>
                </a:solidFill>
              </a:rPr>
              <a:t>1 period </a:t>
            </a:r>
            <a:endParaRPr lang="en-GB" sz="1600" dirty="0">
              <a:solidFill>
                <a:srgbClr val="FF0000"/>
              </a:solidFill>
            </a:endParaRPr>
          </a:p>
        </p:txBody>
      </p:sp>
      <p:cxnSp>
        <p:nvCxnSpPr>
          <p:cNvPr id="56" name="Straight Arrow Connector 55">
            <a:extLst>
              <a:ext uri="{FF2B5EF4-FFF2-40B4-BE49-F238E27FC236}">
                <a16:creationId xmlns:a16="http://schemas.microsoft.com/office/drawing/2014/main" id="{B305A5D2-9553-48D4-816F-9AD19E120364}"/>
              </a:ext>
            </a:extLst>
          </p:cNvPr>
          <p:cNvCxnSpPr>
            <a:endCxn id="54" idx="0"/>
          </p:cNvCxnSpPr>
          <p:nvPr/>
        </p:nvCxnSpPr>
        <p:spPr>
          <a:xfrm flipH="1">
            <a:off x="3106891" y="3174336"/>
            <a:ext cx="202431" cy="2333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C31104C-1535-4E11-8989-9BEB5C2CA1C0}"/>
              </a:ext>
            </a:extLst>
          </p:cNvPr>
          <p:cNvSpPr/>
          <p:nvPr/>
        </p:nvSpPr>
        <p:spPr>
          <a:xfrm>
            <a:off x="10979024" y="3492718"/>
            <a:ext cx="861172" cy="763249"/>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58" name="TextBox 57">
            <a:extLst>
              <a:ext uri="{FF2B5EF4-FFF2-40B4-BE49-F238E27FC236}">
                <a16:creationId xmlns:a16="http://schemas.microsoft.com/office/drawing/2014/main" id="{F6391C11-7E21-47B8-9E46-6F60E8A8D1C4}"/>
              </a:ext>
            </a:extLst>
          </p:cNvPr>
          <p:cNvSpPr txBox="1"/>
          <p:nvPr/>
        </p:nvSpPr>
        <p:spPr>
          <a:xfrm>
            <a:off x="11294121" y="2921639"/>
            <a:ext cx="1227360" cy="338554"/>
          </a:xfrm>
          <a:prstGeom prst="rect">
            <a:avLst/>
          </a:prstGeom>
          <a:noFill/>
        </p:spPr>
        <p:txBody>
          <a:bodyPr wrap="square" rtlCol="0">
            <a:spAutoFit/>
          </a:bodyPr>
          <a:lstStyle/>
          <a:p>
            <a:r>
              <a:rPr lang="en-US" sz="1600" dirty="0">
                <a:solidFill>
                  <a:srgbClr val="FF0000"/>
                </a:solidFill>
              </a:rPr>
              <a:t>1 period </a:t>
            </a:r>
            <a:endParaRPr lang="en-GB" sz="1600" dirty="0">
              <a:solidFill>
                <a:srgbClr val="FF0000"/>
              </a:solidFill>
            </a:endParaRPr>
          </a:p>
        </p:txBody>
      </p:sp>
      <p:cxnSp>
        <p:nvCxnSpPr>
          <p:cNvPr id="59" name="Straight Arrow Connector 58">
            <a:extLst>
              <a:ext uri="{FF2B5EF4-FFF2-40B4-BE49-F238E27FC236}">
                <a16:creationId xmlns:a16="http://schemas.microsoft.com/office/drawing/2014/main" id="{3AD11AFE-FE91-429C-AD38-AC12AB8ABFCC}"/>
              </a:ext>
            </a:extLst>
          </p:cNvPr>
          <p:cNvCxnSpPr>
            <a:endCxn id="57" idx="0"/>
          </p:cNvCxnSpPr>
          <p:nvPr/>
        </p:nvCxnSpPr>
        <p:spPr>
          <a:xfrm flipH="1">
            <a:off x="11409610" y="3215501"/>
            <a:ext cx="344034" cy="2772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9C3F831-46F0-48B7-87D4-B299107E4193}"/>
              </a:ext>
            </a:extLst>
          </p:cNvPr>
          <p:cNvSpPr txBox="1"/>
          <p:nvPr/>
        </p:nvSpPr>
        <p:spPr>
          <a:xfrm>
            <a:off x="6456041" y="4658679"/>
            <a:ext cx="4768612"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Initiating with a two-layer sample for testing purposes, due to the increased thickness of each layer in the new model.</a:t>
            </a:r>
            <a:endParaRPr lang="en-GB" dirty="0"/>
          </a:p>
        </p:txBody>
      </p:sp>
      <p:sp>
        <p:nvSpPr>
          <p:cNvPr id="61" name="TextBox 60">
            <a:extLst>
              <a:ext uri="{FF2B5EF4-FFF2-40B4-BE49-F238E27FC236}">
                <a16:creationId xmlns:a16="http://schemas.microsoft.com/office/drawing/2014/main" id="{7DAFCA74-ADC4-44E0-8E17-E6C75ED3EE83}"/>
              </a:ext>
            </a:extLst>
          </p:cNvPr>
          <p:cNvSpPr txBox="1"/>
          <p:nvPr/>
        </p:nvSpPr>
        <p:spPr>
          <a:xfrm>
            <a:off x="10745" y="4693875"/>
            <a:ext cx="54064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Fabrication: Done </a:t>
            </a:r>
          </a:p>
          <a:p>
            <a:pPr marL="285750" indent="-285750">
              <a:buFont typeface="Arial" panose="020B0604020202020204" pitchFamily="34" charset="0"/>
              <a:buChar char="•"/>
            </a:pPr>
            <a:r>
              <a:rPr lang="en-US" dirty="0"/>
              <a:t>Characterization : Done </a:t>
            </a:r>
          </a:p>
          <a:p>
            <a:pPr marL="285750" indent="-285750">
              <a:buFont typeface="Arial" panose="020B0604020202020204" pitchFamily="34" charset="0"/>
              <a:buChar char="•"/>
            </a:pPr>
            <a:r>
              <a:rPr lang="en-US" dirty="0"/>
              <a:t>MAMI measurement</a:t>
            </a:r>
            <a:endParaRPr lang="en-GB" dirty="0"/>
          </a:p>
        </p:txBody>
      </p:sp>
      <p:pic>
        <p:nvPicPr>
          <p:cNvPr id="62" name="Picture 61">
            <a:extLst>
              <a:ext uri="{FF2B5EF4-FFF2-40B4-BE49-F238E27FC236}">
                <a16:creationId xmlns:a16="http://schemas.microsoft.com/office/drawing/2014/main" id="{06ED7A24-9C36-4760-9A40-89D4E677DBE6}"/>
              </a:ext>
            </a:extLst>
          </p:cNvPr>
          <p:cNvPicPr>
            <a:picLocks noChangeAspect="1"/>
          </p:cNvPicPr>
          <p:nvPr/>
        </p:nvPicPr>
        <p:blipFill rotWithShape="1">
          <a:blip r:embed="rId15"/>
          <a:srcRect l="14072" t="12670" r="14013" b="19577"/>
          <a:stretch/>
        </p:blipFill>
        <p:spPr>
          <a:xfrm>
            <a:off x="2227799" y="4693875"/>
            <a:ext cx="325271" cy="330964"/>
          </a:xfrm>
          <a:prstGeom prst="rect">
            <a:avLst/>
          </a:prstGeom>
        </p:spPr>
      </p:pic>
      <p:pic>
        <p:nvPicPr>
          <p:cNvPr id="63" name="Picture 62">
            <a:extLst>
              <a:ext uri="{FF2B5EF4-FFF2-40B4-BE49-F238E27FC236}">
                <a16:creationId xmlns:a16="http://schemas.microsoft.com/office/drawing/2014/main" id="{6C28150F-F9E8-444E-BBAA-91D394386858}"/>
              </a:ext>
            </a:extLst>
          </p:cNvPr>
          <p:cNvPicPr>
            <a:picLocks noChangeAspect="1"/>
          </p:cNvPicPr>
          <p:nvPr/>
        </p:nvPicPr>
        <p:blipFill>
          <a:blip r:embed="rId16"/>
          <a:stretch>
            <a:fillRect/>
          </a:stretch>
        </p:blipFill>
        <p:spPr>
          <a:xfrm>
            <a:off x="2860565" y="4978656"/>
            <a:ext cx="323116" cy="329213"/>
          </a:xfrm>
          <a:prstGeom prst="rect">
            <a:avLst/>
          </a:prstGeom>
        </p:spPr>
      </p:pic>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32209823-1F61-4B52-A89C-9F885272E73F}"/>
                  </a:ext>
                </a:extLst>
              </p:cNvPr>
              <p:cNvSpPr txBox="1"/>
              <p:nvPr/>
            </p:nvSpPr>
            <p:spPr>
              <a:xfrm>
                <a:off x="-101285" y="1447730"/>
                <a:ext cx="1401080" cy="2916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200" i="1" smtClean="0">
                              <a:solidFill>
                                <a:srgbClr val="0070C0"/>
                              </a:solidFill>
                              <a:latin typeface="Cambria Math" panose="02040503050406030204" pitchFamily="18" charset="0"/>
                            </a:rPr>
                          </m:ctrlPr>
                        </m:sSubPr>
                        <m:e>
                          <m:r>
                            <a:rPr lang="en-US" sz="1200" b="0" i="1" smtClean="0">
                              <a:solidFill>
                                <a:srgbClr val="0070C0"/>
                              </a:solidFill>
                              <a:latin typeface="Cambria Math" panose="02040503050406030204" pitchFamily="18" charset="0"/>
                            </a:rPr>
                            <m:t>𝑡</m:t>
                          </m:r>
                        </m:e>
                        <m:sub>
                          <m:r>
                            <a:rPr lang="en-US" sz="1200" b="0" i="1" smtClean="0">
                              <a:solidFill>
                                <a:srgbClr val="0070C0"/>
                              </a:solidFill>
                              <a:latin typeface="Cambria Math" panose="02040503050406030204" pitchFamily="18" charset="0"/>
                            </a:rPr>
                            <m:t>𝑙𝑎𝑦𝑒𝑟</m:t>
                          </m:r>
                        </m:sub>
                      </m:sSub>
                      <m:r>
                        <a:rPr lang="en-US" sz="1200" b="0" i="1" smtClean="0">
                          <a:solidFill>
                            <a:srgbClr val="0070C0"/>
                          </a:solidFill>
                          <a:latin typeface="Cambria Math" panose="02040503050406030204" pitchFamily="18" charset="0"/>
                        </a:rPr>
                        <m:t>=3.75</m:t>
                      </m:r>
                      <m:r>
                        <a:rPr lang="en-US" sz="1200" b="0" i="1" smtClean="0">
                          <a:solidFill>
                            <a:srgbClr val="0070C0"/>
                          </a:solidFill>
                          <a:latin typeface="Cambria Math" panose="02040503050406030204" pitchFamily="18" charset="0"/>
                          <a:ea typeface="Cambria Math" panose="02040503050406030204" pitchFamily="18" charset="0"/>
                        </a:rPr>
                        <m:t>𝜇</m:t>
                      </m:r>
                      <m:r>
                        <a:rPr lang="en-US" sz="1200" b="0" i="1" smtClean="0">
                          <a:solidFill>
                            <a:srgbClr val="0070C0"/>
                          </a:solidFill>
                          <a:latin typeface="Cambria Math" panose="02040503050406030204" pitchFamily="18" charset="0"/>
                          <a:ea typeface="Cambria Math" panose="02040503050406030204" pitchFamily="18" charset="0"/>
                        </a:rPr>
                        <m:t>𝑚</m:t>
                      </m:r>
                    </m:oMath>
                  </m:oMathPara>
                </a14:m>
                <a:endParaRPr lang="en-GB" sz="1200" dirty="0">
                  <a:solidFill>
                    <a:srgbClr val="0070C0"/>
                  </a:solidFill>
                </a:endParaRPr>
              </a:p>
            </p:txBody>
          </p:sp>
        </mc:Choice>
        <mc:Fallback xmlns="">
          <p:sp>
            <p:nvSpPr>
              <p:cNvPr id="65" name="TextBox 64">
                <a:extLst>
                  <a:ext uri="{FF2B5EF4-FFF2-40B4-BE49-F238E27FC236}">
                    <a16:creationId xmlns:a16="http://schemas.microsoft.com/office/drawing/2014/main" id="{32209823-1F61-4B52-A89C-9F885272E73F}"/>
                  </a:ext>
                </a:extLst>
              </p:cNvPr>
              <p:cNvSpPr txBox="1">
                <a:spLocks noRot="1" noChangeAspect="1" noMove="1" noResize="1" noEditPoints="1" noAdjustHandles="1" noChangeArrowheads="1" noChangeShapeType="1" noTextEdit="1"/>
              </p:cNvSpPr>
              <p:nvPr/>
            </p:nvSpPr>
            <p:spPr>
              <a:xfrm>
                <a:off x="-101285" y="1447730"/>
                <a:ext cx="1401080" cy="291618"/>
              </a:xfrm>
              <a:prstGeom prst="rect">
                <a:avLst/>
              </a:prstGeom>
              <a:blipFill>
                <a:blip r:embed="rId18"/>
                <a:stretch>
                  <a:fillRect b="-2083"/>
                </a:stretch>
              </a:blipFill>
            </p:spPr>
            <p:txBody>
              <a:bodyPr/>
              <a:lstStyle/>
              <a:p>
                <a:r>
                  <a:rPr lang="en-GB">
                    <a:noFill/>
                  </a:rPr>
                  <a:t> </a:t>
                </a:r>
              </a:p>
            </p:txBody>
          </p:sp>
        </mc:Fallback>
      </mc:AlternateContent>
      <p:sp>
        <p:nvSpPr>
          <p:cNvPr id="67" name="TextBox 66">
            <a:extLst>
              <a:ext uri="{FF2B5EF4-FFF2-40B4-BE49-F238E27FC236}">
                <a16:creationId xmlns:a16="http://schemas.microsoft.com/office/drawing/2014/main" id="{17AA48FC-B068-4ABF-AD73-69F7DCE1B46E}"/>
              </a:ext>
            </a:extLst>
          </p:cNvPr>
          <p:cNvSpPr txBox="1"/>
          <p:nvPr/>
        </p:nvSpPr>
        <p:spPr>
          <a:xfrm>
            <a:off x="4598242" y="2093726"/>
            <a:ext cx="2736916" cy="1200329"/>
          </a:xfrm>
          <a:prstGeom prst="rect">
            <a:avLst/>
          </a:prstGeom>
          <a:noFill/>
        </p:spPr>
        <p:txBody>
          <a:bodyPr wrap="square" rtlCol="0">
            <a:spAutoFit/>
          </a:bodyPr>
          <a:lstStyle/>
          <a:p>
            <a:r>
              <a:rPr lang="en-US" dirty="0">
                <a:solidFill>
                  <a:srgbClr val="FF0000"/>
                </a:solidFill>
              </a:rPr>
              <a:t>Key parameters:</a:t>
            </a:r>
          </a:p>
          <a:p>
            <a:pPr marL="285750" indent="-285750">
              <a:buFontTx/>
              <a:buChar char="-"/>
            </a:pPr>
            <a:r>
              <a:rPr lang="en-US" dirty="0">
                <a:solidFill>
                  <a:srgbClr val="FF0000"/>
                </a:solidFill>
              </a:rPr>
              <a:t>Layers thickness</a:t>
            </a:r>
          </a:p>
          <a:p>
            <a:pPr marL="285750" indent="-285750">
              <a:buFontTx/>
              <a:buChar char="-"/>
            </a:pPr>
            <a:r>
              <a:rPr lang="en-US" dirty="0">
                <a:solidFill>
                  <a:srgbClr val="FF0000"/>
                </a:solidFill>
              </a:rPr>
              <a:t>Doping profile</a:t>
            </a:r>
          </a:p>
          <a:p>
            <a:pPr marL="285750" indent="-285750">
              <a:buFontTx/>
              <a:buChar char="-"/>
            </a:pPr>
            <a:r>
              <a:rPr lang="en-US" dirty="0">
                <a:solidFill>
                  <a:srgbClr val="FF0000"/>
                </a:solidFill>
              </a:rPr>
              <a:t>Doping extremums </a:t>
            </a:r>
            <a:endParaRPr lang="en-GB" dirty="0">
              <a:solidFill>
                <a:srgbClr val="FF0000"/>
              </a:solidFill>
            </a:endParaRPr>
          </a:p>
        </p:txBody>
      </p:sp>
      <p:sp>
        <p:nvSpPr>
          <p:cNvPr id="68" name="Rectangle 67">
            <a:extLst>
              <a:ext uri="{FF2B5EF4-FFF2-40B4-BE49-F238E27FC236}">
                <a16:creationId xmlns:a16="http://schemas.microsoft.com/office/drawing/2014/main" id="{434FC082-DC27-4157-843A-F7C474BBC60D}"/>
              </a:ext>
            </a:extLst>
          </p:cNvPr>
          <p:cNvSpPr/>
          <p:nvPr/>
        </p:nvSpPr>
        <p:spPr>
          <a:xfrm>
            <a:off x="4598242" y="2041366"/>
            <a:ext cx="2382562" cy="1360633"/>
          </a:xfrm>
          <a:prstGeom prst="rect">
            <a:avLst/>
          </a:prstGeom>
          <a:noFill/>
          <a:ln w="9525" cap="flat" cmpd="sng" algn="ctr">
            <a:solidFill>
              <a:srgbClr val="FF0000"/>
            </a:solidFill>
            <a:prstDash val="solid"/>
            <a:round/>
            <a:headEnd type="none" w="med" len="med"/>
            <a:tailEnd type="none" w="med" len="med"/>
          </a:ln>
          <a:effectLst>
            <a:glow rad="63500">
              <a:srgbClr val="FF0000">
                <a:alpha val="40000"/>
              </a:srgbClr>
            </a:glow>
          </a:effectLst>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cxnSp>
        <p:nvCxnSpPr>
          <p:cNvPr id="70" name="Straight Connector 69">
            <a:extLst>
              <a:ext uri="{FF2B5EF4-FFF2-40B4-BE49-F238E27FC236}">
                <a16:creationId xmlns:a16="http://schemas.microsoft.com/office/drawing/2014/main" id="{BF4B3D6E-E41E-45F4-A8B7-2CDD436355EA}"/>
              </a:ext>
            </a:extLst>
          </p:cNvPr>
          <p:cNvCxnSpPr>
            <a:cxnSpLocks/>
          </p:cNvCxnSpPr>
          <p:nvPr/>
        </p:nvCxnSpPr>
        <p:spPr>
          <a:xfrm>
            <a:off x="5879192" y="295995"/>
            <a:ext cx="0" cy="162083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1" name="Straight Connector 70">
            <a:extLst>
              <a:ext uri="{FF2B5EF4-FFF2-40B4-BE49-F238E27FC236}">
                <a16:creationId xmlns:a16="http://schemas.microsoft.com/office/drawing/2014/main" id="{66DCFD94-D604-4866-BB35-B11ECE36B2C0}"/>
              </a:ext>
            </a:extLst>
          </p:cNvPr>
          <p:cNvCxnSpPr>
            <a:cxnSpLocks/>
          </p:cNvCxnSpPr>
          <p:nvPr/>
        </p:nvCxnSpPr>
        <p:spPr>
          <a:xfrm>
            <a:off x="5951984" y="3465295"/>
            <a:ext cx="0" cy="313205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4" name="TextBox 73">
            <a:extLst>
              <a:ext uri="{FF2B5EF4-FFF2-40B4-BE49-F238E27FC236}">
                <a16:creationId xmlns:a16="http://schemas.microsoft.com/office/drawing/2014/main" id="{D947339D-B3E1-41B4-87A0-8023E1EFF450}"/>
              </a:ext>
            </a:extLst>
          </p:cNvPr>
          <p:cNvSpPr txBox="1"/>
          <p:nvPr/>
        </p:nvSpPr>
        <p:spPr>
          <a:xfrm>
            <a:off x="7300070" y="5898578"/>
            <a:ext cx="4312503" cy="584775"/>
          </a:xfrm>
          <a:prstGeom prst="rect">
            <a:avLst/>
          </a:prstGeom>
          <a:noFill/>
        </p:spPr>
        <p:txBody>
          <a:bodyPr wrap="square" rtlCol="0">
            <a:spAutoFit/>
          </a:bodyPr>
          <a:lstStyle/>
          <a:p>
            <a:r>
              <a:rPr lang="en-US" sz="1600" i="1" dirty="0">
                <a:solidFill>
                  <a:schemeClr val="bg1">
                    <a:lumMod val="50000"/>
                  </a:schemeClr>
                </a:solidFill>
              </a:rPr>
              <a:t>For more information about the new model design@</a:t>
            </a:r>
            <a:r>
              <a:rPr lang="en-US" sz="1600" dirty="0"/>
              <a:t> </a:t>
            </a:r>
            <a:r>
              <a:rPr lang="en-US" sz="1600" i="1" dirty="0">
                <a:solidFill>
                  <a:schemeClr val="tx1">
                    <a:lumMod val="50000"/>
                    <a:lumOff val="50000"/>
                  </a:schemeClr>
                </a:solidFill>
              </a:rPr>
              <a:t>Andrey </a:t>
            </a:r>
            <a:r>
              <a:rPr lang="en-US" sz="1600" i="1" dirty="0" err="1">
                <a:solidFill>
                  <a:schemeClr val="tx1">
                    <a:lumMod val="50000"/>
                    <a:lumOff val="50000"/>
                  </a:schemeClr>
                </a:solidFill>
              </a:rPr>
              <a:t>V.Solov’yov</a:t>
            </a:r>
            <a:r>
              <a:rPr lang="en-US" sz="1600" i="1" dirty="0">
                <a:solidFill>
                  <a:schemeClr val="tx1">
                    <a:lumMod val="50000"/>
                    <a:lumOff val="50000"/>
                  </a:schemeClr>
                </a:solidFill>
              </a:rPr>
              <a:t> </a:t>
            </a:r>
            <a:endParaRPr lang="en-GB" sz="1600" i="1" dirty="0">
              <a:solidFill>
                <a:schemeClr val="tx1">
                  <a:lumMod val="50000"/>
                  <a:lumOff val="50000"/>
                </a:schemeClr>
              </a:solidFill>
            </a:endParaRPr>
          </a:p>
        </p:txBody>
      </p:sp>
      <p:pic>
        <p:nvPicPr>
          <p:cNvPr id="72" name="Picture 71">
            <a:extLst>
              <a:ext uri="{FF2B5EF4-FFF2-40B4-BE49-F238E27FC236}">
                <a16:creationId xmlns:a16="http://schemas.microsoft.com/office/drawing/2014/main" id="{DA00E7B1-4632-4E7A-A359-1D0EDC0646BE}"/>
              </a:ext>
            </a:extLst>
          </p:cNvPr>
          <p:cNvPicPr>
            <a:picLocks noChangeAspect="1"/>
          </p:cNvPicPr>
          <p:nvPr/>
        </p:nvPicPr>
        <p:blipFill>
          <a:blip r:embed="rId16"/>
          <a:stretch>
            <a:fillRect/>
          </a:stretch>
        </p:blipFill>
        <p:spPr>
          <a:xfrm>
            <a:off x="2525415" y="5301001"/>
            <a:ext cx="323116" cy="329213"/>
          </a:xfrm>
          <a:prstGeom prst="rect">
            <a:avLst/>
          </a:prstGeom>
        </p:spPr>
      </p:pic>
      <p:sp>
        <p:nvSpPr>
          <p:cNvPr id="69" name="TextBox 68">
            <a:extLst>
              <a:ext uri="{FF2B5EF4-FFF2-40B4-BE49-F238E27FC236}">
                <a16:creationId xmlns:a16="http://schemas.microsoft.com/office/drawing/2014/main" id="{DB831892-0BD3-4B5C-B7D3-B7A755353FC2}"/>
              </a:ext>
            </a:extLst>
          </p:cNvPr>
          <p:cNvSpPr txBox="1"/>
          <p:nvPr/>
        </p:nvSpPr>
        <p:spPr>
          <a:xfrm>
            <a:off x="1255569" y="2475341"/>
            <a:ext cx="6271313" cy="261610"/>
          </a:xfrm>
          <a:prstGeom prst="rect">
            <a:avLst/>
          </a:prstGeom>
          <a:noFill/>
        </p:spPr>
        <p:txBody>
          <a:bodyPr wrap="square" rtlCol="0">
            <a:spAutoFit/>
          </a:bodyPr>
          <a:lstStyle/>
          <a:p>
            <a:r>
              <a:rPr lang="en-US" sz="1100" b="1" i="1" dirty="0">
                <a:solidFill>
                  <a:srgbClr val="0000FF"/>
                </a:solidFill>
              </a:rPr>
              <a:t>Period thickness: (100): 3.75 µm </a:t>
            </a:r>
            <a:r>
              <a:rPr lang="en-US" sz="1100" b="1" i="1" dirty="0">
                <a:solidFill>
                  <a:srgbClr val="0000FF"/>
                </a:solidFill>
                <a:sym typeface="Wingdings" panose="05000000000000000000" pitchFamily="2" charset="2"/>
              </a:rPr>
              <a:t> (110): 5</a:t>
            </a:r>
            <a:r>
              <a:rPr lang="en-US" sz="1100" b="1" i="1" dirty="0">
                <a:solidFill>
                  <a:srgbClr val="0000FF"/>
                </a:solidFill>
              </a:rPr>
              <a:t> µm</a:t>
            </a:r>
            <a:endParaRPr lang="en-GB" sz="1100" b="1" i="1" dirty="0">
              <a:solidFill>
                <a:srgbClr val="0000FF"/>
              </a:solidFill>
            </a:endParaRPr>
          </a:p>
        </p:txBody>
      </p:sp>
      <p:sp>
        <p:nvSpPr>
          <p:cNvPr id="75" name="TextBox 74">
            <a:extLst>
              <a:ext uri="{FF2B5EF4-FFF2-40B4-BE49-F238E27FC236}">
                <a16:creationId xmlns:a16="http://schemas.microsoft.com/office/drawing/2014/main" id="{A37216F1-76D1-4BF5-96D4-3DF6ED9B14F9}"/>
              </a:ext>
            </a:extLst>
          </p:cNvPr>
          <p:cNvSpPr txBox="1"/>
          <p:nvPr/>
        </p:nvSpPr>
        <p:spPr>
          <a:xfrm>
            <a:off x="7718607" y="2496545"/>
            <a:ext cx="6271313" cy="261610"/>
          </a:xfrm>
          <a:prstGeom prst="rect">
            <a:avLst/>
          </a:prstGeom>
          <a:noFill/>
        </p:spPr>
        <p:txBody>
          <a:bodyPr wrap="square" rtlCol="0">
            <a:spAutoFit/>
          </a:bodyPr>
          <a:lstStyle/>
          <a:p>
            <a:r>
              <a:rPr lang="en-US" sz="1100" b="1" i="1" dirty="0">
                <a:solidFill>
                  <a:srgbClr val="0000FF"/>
                </a:solidFill>
              </a:rPr>
              <a:t>Period thickness: (100): 14.14 µm </a:t>
            </a:r>
            <a:r>
              <a:rPr lang="en-US" sz="1100" b="1" i="1" dirty="0">
                <a:solidFill>
                  <a:srgbClr val="0000FF"/>
                </a:solidFill>
                <a:sym typeface="Wingdings" panose="05000000000000000000" pitchFamily="2" charset="2"/>
              </a:rPr>
              <a:t> (110): 15</a:t>
            </a:r>
            <a:r>
              <a:rPr lang="en-US" sz="1100" b="1" i="1" dirty="0">
                <a:solidFill>
                  <a:srgbClr val="0000FF"/>
                </a:solidFill>
              </a:rPr>
              <a:t> µm</a:t>
            </a:r>
            <a:endParaRPr lang="en-GB" sz="1100" b="1" i="1" dirty="0">
              <a:solidFill>
                <a:srgbClr val="0000FF"/>
              </a:solidFill>
            </a:endParaRPr>
          </a:p>
        </p:txBody>
      </p:sp>
      <p:sp>
        <p:nvSpPr>
          <p:cNvPr id="73" name="Rectangle 72">
            <a:extLst>
              <a:ext uri="{FF2B5EF4-FFF2-40B4-BE49-F238E27FC236}">
                <a16:creationId xmlns:a16="http://schemas.microsoft.com/office/drawing/2014/main" id="{490E49FC-A379-4649-AE13-B0D30933E399}"/>
              </a:ext>
            </a:extLst>
          </p:cNvPr>
          <p:cNvSpPr/>
          <p:nvPr/>
        </p:nvSpPr>
        <p:spPr>
          <a:xfrm>
            <a:off x="2812010" y="3986272"/>
            <a:ext cx="537327" cy="276999"/>
          </a:xfrm>
          <a:prstGeom prst="rect">
            <a:avLst/>
          </a:prstGeom>
        </p:spPr>
        <p:txBody>
          <a:bodyPr wrap="none">
            <a:spAutoFit/>
          </a:bodyPr>
          <a:lstStyle/>
          <a:p>
            <a:r>
              <a:rPr lang="en-US" sz="1200" b="1" i="1" dirty="0">
                <a:solidFill>
                  <a:srgbClr val="0000FF"/>
                </a:solidFill>
              </a:rPr>
              <a:t>5 µm</a:t>
            </a:r>
            <a:endParaRPr lang="en-GB" sz="1200" dirty="0"/>
          </a:p>
        </p:txBody>
      </p:sp>
      <p:sp>
        <p:nvSpPr>
          <p:cNvPr id="76" name="Rectangle 75">
            <a:extLst>
              <a:ext uri="{FF2B5EF4-FFF2-40B4-BE49-F238E27FC236}">
                <a16:creationId xmlns:a16="http://schemas.microsoft.com/office/drawing/2014/main" id="{101DF190-E232-4353-8057-0A821F96F088}"/>
              </a:ext>
            </a:extLst>
          </p:cNvPr>
          <p:cNvSpPr/>
          <p:nvPr/>
        </p:nvSpPr>
        <p:spPr>
          <a:xfrm>
            <a:off x="11060815" y="4238131"/>
            <a:ext cx="843501" cy="369332"/>
          </a:xfrm>
          <a:prstGeom prst="rect">
            <a:avLst/>
          </a:prstGeom>
        </p:spPr>
        <p:txBody>
          <a:bodyPr wrap="none">
            <a:spAutoFit/>
          </a:bodyPr>
          <a:lstStyle/>
          <a:p>
            <a:r>
              <a:rPr lang="en-US" b="1" i="1" dirty="0">
                <a:solidFill>
                  <a:srgbClr val="0000FF"/>
                </a:solidFill>
              </a:rPr>
              <a:t>15 µm</a:t>
            </a:r>
            <a:endParaRPr lang="en-GB" dirty="0"/>
          </a:p>
        </p:txBody>
      </p:sp>
      <p:sp>
        <p:nvSpPr>
          <p:cNvPr id="77" name="TextBox 76">
            <a:extLst>
              <a:ext uri="{FF2B5EF4-FFF2-40B4-BE49-F238E27FC236}">
                <a16:creationId xmlns:a16="http://schemas.microsoft.com/office/drawing/2014/main" id="{8DCFEFF5-E972-4727-87B8-0C03A849006A}"/>
              </a:ext>
            </a:extLst>
          </p:cNvPr>
          <p:cNvSpPr txBox="1"/>
          <p:nvPr/>
        </p:nvSpPr>
        <p:spPr>
          <a:xfrm>
            <a:off x="464718" y="5879181"/>
            <a:ext cx="5112561" cy="369332"/>
          </a:xfrm>
          <a:prstGeom prst="rect">
            <a:avLst/>
          </a:prstGeom>
          <a:noFill/>
        </p:spPr>
        <p:txBody>
          <a:bodyPr wrap="square" rtlCol="0">
            <a:spAutoFit/>
          </a:bodyPr>
          <a:lstStyle/>
          <a:p>
            <a:r>
              <a:rPr lang="en-US" b="1" i="1" dirty="0">
                <a:solidFill>
                  <a:srgbClr val="0000FF"/>
                </a:solidFill>
              </a:rPr>
              <a:t>No channeling signal, do we continue??? </a:t>
            </a:r>
            <a:endParaRPr lang="en-GB" b="1" i="1" dirty="0">
              <a:solidFill>
                <a:srgbClr val="0000FF"/>
              </a:solidFill>
            </a:endParaRPr>
          </a:p>
        </p:txBody>
      </p:sp>
      <p:sp>
        <p:nvSpPr>
          <p:cNvPr id="2" name="TextBox 1">
            <a:extLst>
              <a:ext uri="{FF2B5EF4-FFF2-40B4-BE49-F238E27FC236}">
                <a16:creationId xmlns:a16="http://schemas.microsoft.com/office/drawing/2014/main" id="{DB834D31-EFD5-4276-81E9-A502F47E14AB}"/>
              </a:ext>
            </a:extLst>
          </p:cNvPr>
          <p:cNvSpPr txBox="1"/>
          <p:nvPr/>
        </p:nvSpPr>
        <p:spPr>
          <a:xfrm>
            <a:off x="3409170" y="418157"/>
            <a:ext cx="1368152" cy="369332"/>
          </a:xfrm>
          <a:prstGeom prst="rect">
            <a:avLst/>
          </a:prstGeom>
          <a:noFill/>
        </p:spPr>
        <p:txBody>
          <a:bodyPr wrap="square" rtlCol="0">
            <a:spAutoFit/>
          </a:bodyPr>
          <a:lstStyle/>
          <a:p>
            <a:r>
              <a:rPr lang="en-US" dirty="0"/>
              <a:t>2020</a:t>
            </a:r>
            <a:endParaRPr lang="en-GB" dirty="0"/>
          </a:p>
        </p:txBody>
      </p:sp>
      <p:sp>
        <p:nvSpPr>
          <p:cNvPr id="78" name="TextBox 77">
            <a:extLst>
              <a:ext uri="{FF2B5EF4-FFF2-40B4-BE49-F238E27FC236}">
                <a16:creationId xmlns:a16="http://schemas.microsoft.com/office/drawing/2014/main" id="{EA4C17DD-5520-48B9-9753-6CCE25CEA1B7}"/>
              </a:ext>
            </a:extLst>
          </p:cNvPr>
          <p:cNvSpPr txBox="1"/>
          <p:nvPr/>
        </p:nvSpPr>
        <p:spPr>
          <a:xfrm>
            <a:off x="9932570" y="438498"/>
            <a:ext cx="1368152" cy="369332"/>
          </a:xfrm>
          <a:prstGeom prst="rect">
            <a:avLst/>
          </a:prstGeom>
          <a:noFill/>
        </p:spPr>
        <p:txBody>
          <a:bodyPr wrap="square" rtlCol="0">
            <a:spAutoFit/>
          </a:bodyPr>
          <a:lstStyle/>
          <a:p>
            <a:r>
              <a:rPr lang="en-US" dirty="0"/>
              <a:t>2023</a:t>
            </a:r>
            <a:endParaRPr lang="en-GB" dirty="0"/>
          </a:p>
        </p:txBody>
      </p:sp>
    </p:spTree>
    <p:extLst>
      <p:ext uri="{BB962C8B-B14F-4D97-AF65-F5344CB8AC3E}">
        <p14:creationId xmlns:p14="http://schemas.microsoft.com/office/powerpoint/2010/main" val="364503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7F21-EDA6-4498-8FA7-58CDA5548C32}"/>
              </a:ext>
            </a:extLst>
          </p:cNvPr>
          <p:cNvSpPr>
            <a:spLocks noGrp="1"/>
          </p:cNvSpPr>
          <p:nvPr>
            <p:ph type="title"/>
          </p:nvPr>
        </p:nvSpPr>
        <p:spPr/>
        <p:txBody>
          <a:bodyPr/>
          <a:lstStyle/>
          <a:p>
            <a:r>
              <a:rPr lang="en-US" sz="2400" dirty="0"/>
              <a:t>Characterization steps for the new model </a:t>
            </a:r>
            <a:endParaRPr lang="en-GB" sz="2400" dirty="0"/>
          </a:p>
        </p:txBody>
      </p:sp>
      <p:sp>
        <p:nvSpPr>
          <p:cNvPr id="3" name="Footer Placeholder 2">
            <a:extLst>
              <a:ext uri="{FF2B5EF4-FFF2-40B4-BE49-F238E27FC236}">
                <a16:creationId xmlns:a16="http://schemas.microsoft.com/office/drawing/2014/main" id="{59606BFD-5333-4B17-954F-DF074FD64FB1}"/>
              </a:ext>
            </a:extLst>
          </p:cNvPr>
          <p:cNvSpPr>
            <a:spLocks noGrp="1"/>
          </p:cNvSpPr>
          <p:nvPr>
            <p:ph type="ftr" sz="quarter" idx="10"/>
          </p:nvPr>
        </p:nvSpPr>
        <p:spPr>
          <a:xfrm>
            <a:off x="959429" y="6601242"/>
            <a:ext cx="8160000" cy="212489"/>
          </a:xfrm>
        </p:spPr>
        <p:txBody>
          <a:bodyPr/>
          <a:lstStyle/>
          <a:p>
            <a:r>
              <a:rPr lang="en-US"/>
              <a:t>New design for Boron-doped diamond undulaor</a:t>
            </a:r>
            <a:endParaRPr lang="fr-FR" dirty="0"/>
          </a:p>
        </p:txBody>
      </p:sp>
      <p:sp>
        <p:nvSpPr>
          <p:cNvPr id="4" name="Slide Number Placeholder 3">
            <a:extLst>
              <a:ext uri="{FF2B5EF4-FFF2-40B4-BE49-F238E27FC236}">
                <a16:creationId xmlns:a16="http://schemas.microsoft.com/office/drawing/2014/main" id="{36637505-0A8D-4937-AB36-7DADFE4285FA}"/>
              </a:ext>
            </a:extLst>
          </p:cNvPr>
          <p:cNvSpPr>
            <a:spLocks noGrp="1"/>
          </p:cNvSpPr>
          <p:nvPr>
            <p:ph type="sldNum" sz="quarter" idx="11"/>
          </p:nvPr>
        </p:nvSpPr>
        <p:spPr/>
        <p:txBody>
          <a:bodyPr/>
          <a:lstStyle/>
          <a:p>
            <a:r>
              <a:rPr lang="fr-FR"/>
              <a:t>Page </a:t>
            </a:r>
            <a:fld id="{733122C9-A0B9-462F-8757-0847AD287B63}" type="slidenum">
              <a:rPr lang="fr-FR" smtClean="0"/>
              <a:pPr/>
              <a:t>20</a:t>
            </a:fld>
            <a:endParaRPr lang="fr-FR"/>
          </a:p>
        </p:txBody>
      </p:sp>
      <p:sp>
        <p:nvSpPr>
          <p:cNvPr id="5" name="TextBox 4">
            <a:extLst>
              <a:ext uri="{FF2B5EF4-FFF2-40B4-BE49-F238E27FC236}">
                <a16:creationId xmlns:a16="http://schemas.microsoft.com/office/drawing/2014/main" id="{AE3F2BAD-C611-429B-9D3B-8077B4CB209B}"/>
              </a:ext>
            </a:extLst>
          </p:cNvPr>
          <p:cNvSpPr txBox="1"/>
          <p:nvPr/>
        </p:nvSpPr>
        <p:spPr>
          <a:xfrm>
            <a:off x="391229" y="980728"/>
            <a:ext cx="9296400" cy="4154984"/>
          </a:xfrm>
          <a:prstGeom prst="rect">
            <a:avLst/>
          </a:prstGeom>
          <a:noFill/>
        </p:spPr>
        <p:txBody>
          <a:bodyPr wrap="square" rtlCol="0">
            <a:spAutoFit/>
          </a:bodyPr>
          <a:lstStyle/>
          <a:p>
            <a:pPr marL="342900" indent="-342900">
              <a:buFont typeface="+mj-lt"/>
              <a:buAutoNum type="arabicPeriod"/>
            </a:pPr>
            <a:r>
              <a:rPr lang="en-US" sz="2400" dirty="0"/>
              <a:t>Substrate </a:t>
            </a:r>
          </a:p>
          <a:p>
            <a:pPr marL="342900" indent="-342900">
              <a:buFont typeface="+mj-lt"/>
              <a:buAutoNum type="arabicPeriod"/>
            </a:pPr>
            <a:endParaRPr lang="en-US" sz="2400" dirty="0"/>
          </a:p>
          <a:p>
            <a:pPr marL="342900" indent="-342900">
              <a:buFont typeface="+mj-lt"/>
              <a:buAutoNum type="arabicPeriod"/>
            </a:pPr>
            <a:r>
              <a:rPr lang="en-US" sz="2400" dirty="0"/>
              <a:t>Growth</a:t>
            </a:r>
          </a:p>
          <a:p>
            <a:pPr marL="342900" indent="-342900">
              <a:buFont typeface="+mj-lt"/>
              <a:buAutoNum type="arabicPeriod"/>
            </a:pPr>
            <a:endParaRPr lang="en-US" sz="2400" dirty="0"/>
          </a:p>
          <a:p>
            <a:pPr marL="342900" indent="-342900">
              <a:buFont typeface="+mj-lt"/>
              <a:buAutoNum type="arabicPeriod"/>
            </a:pPr>
            <a:r>
              <a:rPr lang="en-US" sz="2400" dirty="0"/>
              <a:t>Surface characterization</a:t>
            </a:r>
          </a:p>
          <a:p>
            <a:pPr marL="342900" indent="-342900">
              <a:buFont typeface="+mj-lt"/>
              <a:buAutoNum type="arabicPeriod"/>
            </a:pPr>
            <a:endParaRPr lang="en-US" sz="2400" dirty="0"/>
          </a:p>
          <a:p>
            <a:pPr marL="342900" indent="-342900">
              <a:buFont typeface="+mj-lt"/>
              <a:buAutoNum type="arabicPeriod"/>
            </a:pPr>
            <a:r>
              <a:rPr lang="en-US" sz="2400" dirty="0"/>
              <a:t>Synchrotron characterization </a:t>
            </a:r>
          </a:p>
          <a:p>
            <a:pPr marL="342900" indent="-342900">
              <a:buFont typeface="+mj-lt"/>
              <a:buAutoNum type="arabicPeriod"/>
            </a:pPr>
            <a:endParaRPr lang="en-US" sz="2400" dirty="0"/>
          </a:p>
          <a:p>
            <a:pPr marL="342900" indent="-342900">
              <a:buFont typeface="+mj-lt"/>
              <a:buAutoNum type="arabicPeriod"/>
            </a:pPr>
            <a:r>
              <a:rPr lang="en-US" sz="2400" dirty="0"/>
              <a:t>SIMS</a:t>
            </a:r>
          </a:p>
          <a:p>
            <a:endParaRPr lang="en-US" sz="2400" dirty="0"/>
          </a:p>
          <a:p>
            <a:r>
              <a:rPr lang="en-US" sz="2400" dirty="0"/>
              <a:t>6. Measurement at MAMI ( for 4 periods)</a:t>
            </a:r>
            <a:endParaRPr lang="en-GB" sz="2400" dirty="0"/>
          </a:p>
        </p:txBody>
      </p:sp>
      <p:pic>
        <p:nvPicPr>
          <p:cNvPr id="6" name="Picture 5">
            <a:extLst>
              <a:ext uri="{FF2B5EF4-FFF2-40B4-BE49-F238E27FC236}">
                <a16:creationId xmlns:a16="http://schemas.microsoft.com/office/drawing/2014/main" id="{A5C812A4-F42C-405F-BEF7-FD6E72DBDD33}"/>
              </a:ext>
            </a:extLst>
          </p:cNvPr>
          <p:cNvPicPr>
            <a:picLocks noChangeAspect="1"/>
          </p:cNvPicPr>
          <p:nvPr/>
        </p:nvPicPr>
        <p:blipFill>
          <a:blip r:embed="rId2"/>
          <a:stretch>
            <a:fillRect/>
          </a:stretch>
        </p:blipFill>
        <p:spPr>
          <a:xfrm>
            <a:off x="2279576" y="996765"/>
            <a:ext cx="323116" cy="329213"/>
          </a:xfrm>
          <a:prstGeom prst="rect">
            <a:avLst/>
          </a:prstGeom>
        </p:spPr>
      </p:pic>
      <p:pic>
        <p:nvPicPr>
          <p:cNvPr id="7" name="Picture 6">
            <a:extLst>
              <a:ext uri="{FF2B5EF4-FFF2-40B4-BE49-F238E27FC236}">
                <a16:creationId xmlns:a16="http://schemas.microsoft.com/office/drawing/2014/main" id="{631121EA-B453-4C7B-B33A-4A541EC29F55}"/>
              </a:ext>
            </a:extLst>
          </p:cNvPr>
          <p:cNvPicPr>
            <a:picLocks noChangeAspect="1"/>
          </p:cNvPicPr>
          <p:nvPr/>
        </p:nvPicPr>
        <p:blipFill>
          <a:blip r:embed="rId2"/>
          <a:stretch>
            <a:fillRect/>
          </a:stretch>
        </p:blipFill>
        <p:spPr>
          <a:xfrm>
            <a:off x="1956460" y="1805834"/>
            <a:ext cx="323116" cy="329213"/>
          </a:xfrm>
          <a:prstGeom prst="rect">
            <a:avLst/>
          </a:prstGeom>
        </p:spPr>
      </p:pic>
      <p:pic>
        <p:nvPicPr>
          <p:cNvPr id="8" name="Picture 7">
            <a:extLst>
              <a:ext uri="{FF2B5EF4-FFF2-40B4-BE49-F238E27FC236}">
                <a16:creationId xmlns:a16="http://schemas.microsoft.com/office/drawing/2014/main" id="{8207A727-0F29-4EE9-BE13-96F6F0A39834}"/>
              </a:ext>
            </a:extLst>
          </p:cNvPr>
          <p:cNvPicPr>
            <a:picLocks noChangeAspect="1"/>
          </p:cNvPicPr>
          <p:nvPr/>
        </p:nvPicPr>
        <p:blipFill>
          <a:blip r:embed="rId2"/>
          <a:stretch>
            <a:fillRect/>
          </a:stretch>
        </p:blipFill>
        <p:spPr>
          <a:xfrm>
            <a:off x="4223792" y="2492896"/>
            <a:ext cx="323116" cy="329213"/>
          </a:xfrm>
          <a:prstGeom prst="rect">
            <a:avLst/>
          </a:prstGeom>
        </p:spPr>
      </p:pic>
      <p:pic>
        <p:nvPicPr>
          <p:cNvPr id="9" name="Picture 8">
            <a:extLst>
              <a:ext uri="{FF2B5EF4-FFF2-40B4-BE49-F238E27FC236}">
                <a16:creationId xmlns:a16="http://schemas.microsoft.com/office/drawing/2014/main" id="{3554AA1A-E650-45E0-AFA7-0AAF9073C002}"/>
              </a:ext>
            </a:extLst>
          </p:cNvPr>
          <p:cNvPicPr>
            <a:picLocks noChangeAspect="1"/>
          </p:cNvPicPr>
          <p:nvPr/>
        </p:nvPicPr>
        <p:blipFill rotWithShape="1">
          <a:blip r:embed="rId3"/>
          <a:srcRect l="19409" t="16742" r="17997" b="24369"/>
          <a:stretch/>
        </p:blipFill>
        <p:spPr>
          <a:xfrm>
            <a:off x="1703512" y="3933056"/>
            <a:ext cx="323999" cy="329213"/>
          </a:xfrm>
          <a:prstGeom prst="rect">
            <a:avLst/>
          </a:prstGeom>
        </p:spPr>
      </p:pic>
      <p:pic>
        <p:nvPicPr>
          <p:cNvPr id="11" name="Picture 10">
            <a:extLst>
              <a:ext uri="{FF2B5EF4-FFF2-40B4-BE49-F238E27FC236}">
                <a16:creationId xmlns:a16="http://schemas.microsoft.com/office/drawing/2014/main" id="{BD40264C-350D-4453-B7B8-ED73A0F9B9FF}"/>
              </a:ext>
            </a:extLst>
          </p:cNvPr>
          <p:cNvPicPr>
            <a:picLocks noChangeAspect="1"/>
          </p:cNvPicPr>
          <p:nvPr/>
        </p:nvPicPr>
        <p:blipFill rotWithShape="1">
          <a:blip r:embed="rId3"/>
          <a:srcRect l="19409" t="16742" r="17997" b="24369"/>
          <a:stretch/>
        </p:blipFill>
        <p:spPr>
          <a:xfrm>
            <a:off x="6168008" y="4725144"/>
            <a:ext cx="323999" cy="329213"/>
          </a:xfrm>
          <a:prstGeom prst="rect">
            <a:avLst/>
          </a:prstGeom>
        </p:spPr>
      </p:pic>
      <p:pic>
        <p:nvPicPr>
          <p:cNvPr id="12" name="Picture 11">
            <a:extLst>
              <a:ext uri="{FF2B5EF4-FFF2-40B4-BE49-F238E27FC236}">
                <a16:creationId xmlns:a16="http://schemas.microsoft.com/office/drawing/2014/main" id="{5F35BB38-74D8-41BE-876F-7375B8F3C408}"/>
              </a:ext>
            </a:extLst>
          </p:cNvPr>
          <p:cNvPicPr>
            <a:picLocks noChangeAspect="1"/>
          </p:cNvPicPr>
          <p:nvPr/>
        </p:nvPicPr>
        <p:blipFill>
          <a:blip r:embed="rId2"/>
          <a:stretch>
            <a:fillRect/>
          </a:stretch>
        </p:blipFill>
        <p:spPr>
          <a:xfrm>
            <a:off x="5087888" y="3212976"/>
            <a:ext cx="323116" cy="329213"/>
          </a:xfrm>
          <a:prstGeom prst="rect">
            <a:avLst/>
          </a:prstGeom>
        </p:spPr>
      </p:pic>
    </p:spTree>
    <p:extLst>
      <p:ext uri="{BB962C8B-B14F-4D97-AF65-F5344CB8AC3E}">
        <p14:creationId xmlns:p14="http://schemas.microsoft.com/office/powerpoint/2010/main" val="14832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7F21-EDA6-4498-8FA7-58CDA5548C32}"/>
              </a:ext>
            </a:extLst>
          </p:cNvPr>
          <p:cNvSpPr>
            <a:spLocks noGrp="1"/>
          </p:cNvSpPr>
          <p:nvPr>
            <p:ph type="title"/>
          </p:nvPr>
        </p:nvSpPr>
        <p:spPr/>
        <p:txBody>
          <a:bodyPr/>
          <a:lstStyle/>
          <a:p>
            <a:r>
              <a:rPr lang="en-US" sz="2400" dirty="0"/>
              <a:t>Characterization steps for the new model </a:t>
            </a:r>
            <a:endParaRPr lang="en-GB" sz="2400" dirty="0"/>
          </a:p>
        </p:txBody>
      </p:sp>
      <p:sp>
        <p:nvSpPr>
          <p:cNvPr id="3" name="Footer Placeholder 2">
            <a:extLst>
              <a:ext uri="{FF2B5EF4-FFF2-40B4-BE49-F238E27FC236}">
                <a16:creationId xmlns:a16="http://schemas.microsoft.com/office/drawing/2014/main" id="{59606BFD-5333-4B17-954F-DF074FD64FB1}"/>
              </a:ext>
            </a:extLst>
          </p:cNvPr>
          <p:cNvSpPr>
            <a:spLocks noGrp="1"/>
          </p:cNvSpPr>
          <p:nvPr>
            <p:ph type="ftr" sz="quarter" idx="10"/>
          </p:nvPr>
        </p:nvSpPr>
        <p:spPr>
          <a:xfrm>
            <a:off x="959429" y="6589638"/>
            <a:ext cx="8160000" cy="212489"/>
          </a:xfrm>
        </p:spPr>
        <p:txBody>
          <a:bodyPr/>
          <a:lstStyle/>
          <a:p>
            <a:r>
              <a:rPr lang="en-US"/>
              <a:t>New design for Boron-doped diamond undulaor</a:t>
            </a:r>
            <a:endParaRPr lang="fr-FR" dirty="0"/>
          </a:p>
        </p:txBody>
      </p:sp>
      <p:sp>
        <p:nvSpPr>
          <p:cNvPr id="4" name="Slide Number Placeholder 3">
            <a:extLst>
              <a:ext uri="{FF2B5EF4-FFF2-40B4-BE49-F238E27FC236}">
                <a16:creationId xmlns:a16="http://schemas.microsoft.com/office/drawing/2014/main" id="{36637505-0A8D-4937-AB36-7DADFE4285FA}"/>
              </a:ext>
            </a:extLst>
          </p:cNvPr>
          <p:cNvSpPr>
            <a:spLocks noGrp="1"/>
          </p:cNvSpPr>
          <p:nvPr>
            <p:ph type="sldNum" sz="quarter" idx="11"/>
          </p:nvPr>
        </p:nvSpPr>
        <p:spPr/>
        <p:txBody>
          <a:bodyPr/>
          <a:lstStyle/>
          <a:p>
            <a:r>
              <a:rPr lang="fr-FR"/>
              <a:t>Page </a:t>
            </a:r>
            <a:fld id="{733122C9-A0B9-462F-8757-0847AD287B63}" type="slidenum">
              <a:rPr lang="fr-FR" smtClean="0"/>
              <a:pPr/>
              <a:t>3</a:t>
            </a:fld>
            <a:endParaRPr lang="fr-FR"/>
          </a:p>
        </p:txBody>
      </p:sp>
      <p:sp>
        <p:nvSpPr>
          <p:cNvPr id="5" name="TextBox 4">
            <a:extLst>
              <a:ext uri="{FF2B5EF4-FFF2-40B4-BE49-F238E27FC236}">
                <a16:creationId xmlns:a16="http://schemas.microsoft.com/office/drawing/2014/main" id="{AE3F2BAD-C611-429B-9D3B-8077B4CB209B}"/>
              </a:ext>
            </a:extLst>
          </p:cNvPr>
          <p:cNvSpPr txBox="1"/>
          <p:nvPr/>
        </p:nvSpPr>
        <p:spPr>
          <a:xfrm>
            <a:off x="391229" y="980728"/>
            <a:ext cx="9296400" cy="4154984"/>
          </a:xfrm>
          <a:prstGeom prst="rect">
            <a:avLst/>
          </a:prstGeom>
          <a:noFill/>
        </p:spPr>
        <p:txBody>
          <a:bodyPr wrap="square" rtlCol="0">
            <a:spAutoFit/>
          </a:bodyPr>
          <a:lstStyle/>
          <a:p>
            <a:pPr marL="342900" indent="-342900">
              <a:buFont typeface="+mj-lt"/>
              <a:buAutoNum type="arabicPeriod"/>
            </a:pPr>
            <a:r>
              <a:rPr lang="en-US" sz="2400" dirty="0"/>
              <a:t>Substrate </a:t>
            </a:r>
          </a:p>
          <a:p>
            <a:pPr marL="342900" indent="-342900">
              <a:buFont typeface="+mj-lt"/>
              <a:buAutoNum type="arabicPeriod"/>
            </a:pPr>
            <a:endParaRPr lang="en-US" sz="2400" dirty="0"/>
          </a:p>
          <a:p>
            <a:pPr marL="342900" indent="-342900">
              <a:buFont typeface="+mj-lt"/>
              <a:buAutoNum type="arabicPeriod"/>
            </a:pPr>
            <a:r>
              <a:rPr lang="en-US" sz="2400" dirty="0"/>
              <a:t>Growth</a:t>
            </a:r>
          </a:p>
          <a:p>
            <a:pPr marL="342900" indent="-342900">
              <a:buFont typeface="+mj-lt"/>
              <a:buAutoNum type="arabicPeriod"/>
            </a:pPr>
            <a:endParaRPr lang="en-US" sz="2400" dirty="0"/>
          </a:p>
          <a:p>
            <a:pPr marL="342900" indent="-342900">
              <a:buFont typeface="+mj-lt"/>
              <a:buAutoNum type="arabicPeriod"/>
            </a:pPr>
            <a:r>
              <a:rPr lang="en-US" sz="2400" dirty="0"/>
              <a:t>Surface characterization</a:t>
            </a:r>
          </a:p>
          <a:p>
            <a:pPr marL="342900" indent="-342900">
              <a:buFont typeface="+mj-lt"/>
              <a:buAutoNum type="arabicPeriod"/>
            </a:pPr>
            <a:endParaRPr lang="en-US" sz="2400" dirty="0"/>
          </a:p>
          <a:p>
            <a:pPr marL="342900" indent="-342900">
              <a:buFont typeface="+mj-lt"/>
              <a:buAutoNum type="arabicPeriod"/>
            </a:pPr>
            <a:r>
              <a:rPr lang="en-US" sz="2400" dirty="0"/>
              <a:t>SIMS</a:t>
            </a:r>
          </a:p>
          <a:p>
            <a:pPr marL="342900" indent="-342900">
              <a:buFont typeface="+mj-lt"/>
              <a:buAutoNum type="arabicPeriod"/>
            </a:pPr>
            <a:endParaRPr lang="en-US" sz="2400" dirty="0"/>
          </a:p>
          <a:p>
            <a:pPr marL="342900" indent="-342900">
              <a:buFont typeface="+mj-lt"/>
              <a:buAutoNum type="arabicPeriod"/>
            </a:pPr>
            <a:r>
              <a:rPr lang="en-US" sz="2400" dirty="0"/>
              <a:t>Synchrotron characterization </a:t>
            </a:r>
          </a:p>
          <a:p>
            <a:pPr marL="342900" indent="-342900">
              <a:buFont typeface="+mj-lt"/>
              <a:buAutoNum type="arabicPeriod"/>
            </a:pPr>
            <a:endParaRPr lang="en-US" sz="2400" dirty="0"/>
          </a:p>
          <a:p>
            <a:pPr marL="342900" indent="-342900">
              <a:buFont typeface="+mj-lt"/>
              <a:buAutoNum type="arabicPeriod"/>
            </a:pPr>
            <a:r>
              <a:rPr lang="en-US" sz="2400" dirty="0"/>
              <a:t>Measurement at MAMI</a:t>
            </a:r>
            <a:endParaRPr lang="en-GB" sz="2400" dirty="0"/>
          </a:p>
        </p:txBody>
      </p:sp>
    </p:spTree>
    <p:extLst>
      <p:ext uri="{BB962C8B-B14F-4D97-AF65-F5344CB8AC3E}">
        <p14:creationId xmlns:p14="http://schemas.microsoft.com/office/powerpoint/2010/main" val="3711403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AEFA-AED0-4D9A-A510-C76DC984B292}"/>
              </a:ext>
            </a:extLst>
          </p:cNvPr>
          <p:cNvSpPr>
            <a:spLocks noGrp="1"/>
          </p:cNvSpPr>
          <p:nvPr>
            <p:ph type="title"/>
          </p:nvPr>
        </p:nvSpPr>
        <p:spPr>
          <a:xfrm>
            <a:off x="969600" y="126000"/>
            <a:ext cx="10982400" cy="496800"/>
          </a:xfrm>
        </p:spPr>
        <p:txBody>
          <a:bodyPr/>
          <a:lstStyle/>
          <a:p>
            <a:r>
              <a:rPr lang="en-US" sz="2400" dirty="0"/>
              <a:t>Growth: MPCVD PROCESS </a:t>
            </a:r>
            <a:endParaRPr lang="en-GB" sz="2400" dirty="0"/>
          </a:p>
        </p:txBody>
      </p:sp>
      <p:sp>
        <p:nvSpPr>
          <p:cNvPr id="3" name="Footer Placeholder 2">
            <a:extLst>
              <a:ext uri="{FF2B5EF4-FFF2-40B4-BE49-F238E27FC236}">
                <a16:creationId xmlns:a16="http://schemas.microsoft.com/office/drawing/2014/main" id="{AF9CF380-D094-4BAB-AE89-BF43463C76DF}"/>
              </a:ext>
            </a:extLst>
          </p:cNvPr>
          <p:cNvSpPr>
            <a:spLocks noGrp="1"/>
          </p:cNvSpPr>
          <p:nvPr>
            <p:ph type="ftr" sz="quarter" idx="10"/>
          </p:nvPr>
        </p:nvSpPr>
        <p:spPr>
          <a:xfrm>
            <a:off x="695400" y="6490416"/>
            <a:ext cx="8160000" cy="212489"/>
          </a:xfrm>
        </p:spPr>
        <p:txBody>
          <a:bodyPr/>
          <a:lstStyle/>
          <a:p>
            <a:r>
              <a:rPr lang="en-US" dirty="0"/>
              <a:t>New design for Boron-doped diamond </a:t>
            </a:r>
            <a:r>
              <a:rPr lang="en-US" dirty="0" err="1"/>
              <a:t>undulaor</a:t>
            </a:r>
            <a:endParaRPr lang="fr-FR" dirty="0"/>
          </a:p>
        </p:txBody>
      </p:sp>
      <p:sp>
        <p:nvSpPr>
          <p:cNvPr id="4" name="Slide Number Placeholder 3">
            <a:extLst>
              <a:ext uri="{FF2B5EF4-FFF2-40B4-BE49-F238E27FC236}">
                <a16:creationId xmlns:a16="http://schemas.microsoft.com/office/drawing/2014/main" id="{F7225B73-7792-4151-91BB-4D8D17BB71A6}"/>
              </a:ext>
            </a:extLst>
          </p:cNvPr>
          <p:cNvSpPr>
            <a:spLocks noGrp="1"/>
          </p:cNvSpPr>
          <p:nvPr>
            <p:ph type="sldNum" sz="quarter" idx="11"/>
          </p:nvPr>
        </p:nvSpPr>
        <p:spPr/>
        <p:txBody>
          <a:bodyPr/>
          <a:lstStyle/>
          <a:p>
            <a:r>
              <a:rPr lang="fr-FR"/>
              <a:t>Page </a:t>
            </a:r>
            <a:fld id="{733122C9-A0B9-462F-8757-0847AD287B63}" type="slidenum">
              <a:rPr lang="fr-FR" smtClean="0"/>
              <a:pPr/>
              <a:t>4</a:t>
            </a:fld>
            <a:endParaRPr lang="fr-FR"/>
          </a:p>
        </p:txBody>
      </p:sp>
      <p:pic>
        <p:nvPicPr>
          <p:cNvPr id="5" name="Picture 4">
            <a:extLst>
              <a:ext uri="{FF2B5EF4-FFF2-40B4-BE49-F238E27FC236}">
                <a16:creationId xmlns:a16="http://schemas.microsoft.com/office/drawing/2014/main" id="{ABACC2A9-312B-4B85-835C-00FE26225F34}"/>
              </a:ext>
            </a:extLst>
          </p:cNvPr>
          <p:cNvPicPr>
            <a:picLocks noChangeAspect="1"/>
          </p:cNvPicPr>
          <p:nvPr/>
        </p:nvPicPr>
        <p:blipFill>
          <a:blip r:embed="rId2"/>
          <a:stretch>
            <a:fillRect/>
          </a:stretch>
        </p:blipFill>
        <p:spPr>
          <a:xfrm>
            <a:off x="0" y="1604156"/>
            <a:ext cx="7045347" cy="4130521"/>
          </a:xfrm>
          <a:prstGeom prst="rect">
            <a:avLst/>
          </a:prstGeom>
        </p:spPr>
      </p:pic>
      <p:sp>
        <p:nvSpPr>
          <p:cNvPr id="6" name="TextBox 5">
            <a:extLst>
              <a:ext uri="{FF2B5EF4-FFF2-40B4-BE49-F238E27FC236}">
                <a16:creationId xmlns:a16="http://schemas.microsoft.com/office/drawing/2014/main" id="{02EA80F2-5FD8-417E-A0C1-A4D1F363774C}"/>
              </a:ext>
            </a:extLst>
          </p:cNvPr>
          <p:cNvSpPr txBox="1"/>
          <p:nvPr/>
        </p:nvSpPr>
        <p:spPr>
          <a:xfrm>
            <a:off x="970668" y="1187460"/>
            <a:ext cx="5528733" cy="369332"/>
          </a:xfrm>
          <a:prstGeom prst="rect">
            <a:avLst/>
          </a:prstGeom>
          <a:noFill/>
        </p:spPr>
        <p:txBody>
          <a:bodyPr wrap="square" rtlCol="0">
            <a:spAutoFit/>
          </a:bodyPr>
          <a:lstStyle/>
          <a:p>
            <a:r>
              <a:rPr lang="en-US" i="1" u="sng" dirty="0">
                <a:solidFill>
                  <a:srgbClr val="0070C0"/>
                </a:solidFill>
              </a:rPr>
              <a:t>Simplified schematic of the MPCVD principle</a:t>
            </a:r>
            <a:endParaRPr lang="en-GB" i="1" u="sng" dirty="0">
              <a:solidFill>
                <a:srgbClr val="0070C0"/>
              </a:solidFill>
            </a:endParaRPr>
          </a:p>
        </p:txBody>
      </p:sp>
      <p:sp>
        <p:nvSpPr>
          <p:cNvPr id="7" name="TextBox 6">
            <a:extLst>
              <a:ext uri="{FF2B5EF4-FFF2-40B4-BE49-F238E27FC236}">
                <a16:creationId xmlns:a16="http://schemas.microsoft.com/office/drawing/2014/main" id="{0487730C-1931-4654-9F0A-BBFC655F8391}"/>
              </a:ext>
            </a:extLst>
          </p:cNvPr>
          <p:cNvSpPr txBox="1"/>
          <p:nvPr/>
        </p:nvSpPr>
        <p:spPr>
          <a:xfrm>
            <a:off x="6312103" y="1484784"/>
            <a:ext cx="5951984" cy="5632311"/>
          </a:xfrm>
          <a:prstGeom prst="rect">
            <a:avLst/>
          </a:prstGeom>
          <a:noFill/>
        </p:spPr>
        <p:txBody>
          <a:bodyPr wrap="square" rtlCol="0">
            <a:spAutoFit/>
          </a:bodyPr>
          <a:lstStyle/>
          <a:p>
            <a:pPr marL="285750" indent="-285750">
              <a:buFont typeface="Arial" panose="020B0604020202020204" pitchFamily="34" charset="0"/>
              <a:buChar char="•"/>
            </a:pPr>
            <a:r>
              <a:rPr lang="en-US" dirty="0"/>
              <a:t>Ultra high Vacuum of </a:t>
            </a:r>
            <a:r>
              <a:rPr lang="en-GB" dirty="0"/>
              <a:t>10</a:t>
            </a:r>
            <a:r>
              <a:rPr lang="en-GB" baseline="30000" dirty="0"/>
              <a:t>-6</a:t>
            </a:r>
            <a:r>
              <a:rPr lang="en-GB" dirty="0"/>
              <a:t> Torr inside the MPCVD reactor chamber </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Diamond substrate temperature: 850°C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Microwave power: 300W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Microwave pressure: 33 Torr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Hydrogen flow: 100sccm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GB" dirty="0"/>
              <a:t>Methane flow: 4sccm (3.5% methane in the mixture)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Diborane flow is set by a GBF that follows the doping profile determined previously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Growth rate: 25nm/min</a:t>
            </a:r>
          </a:p>
          <a:p>
            <a:endParaRPr lang="en-US" dirty="0"/>
          </a:p>
          <a:p>
            <a:endParaRPr lang="en-US" dirty="0"/>
          </a:p>
          <a:p>
            <a:endParaRPr lang="en-GB" dirty="0"/>
          </a:p>
        </p:txBody>
      </p:sp>
    </p:spTree>
    <p:extLst>
      <p:ext uri="{BB962C8B-B14F-4D97-AF65-F5344CB8AC3E}">
        <p14:creationId xmlns:p14="http://schemas.microsoft.com/office/powerpoint/2010/main" val="205742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BE70-BC6A-4140-B1FF-117D10D0A97A}"/>
              </a:ext>
            </a:extLst>
          </p:cNvPr>
          <p:cNvSpPr>
            <a:spLocks noGrp="1"/>
          </p:cNvSpPr>
          <p:nvPr>
            <p:ph type="title"/>
          </p:nvPr>
        </p:nvSpPr>
        <p:spPr/>
        <p:txBody>
          <a:bodyPr/>
          <a:lstStyle/>
          <a:p>
            <a:r>
              <a:rPr lang="en-US" sz="2400" dirty="0"/>
              <a:t>Substrate</a:t>
            </a:r>
            <a:endParaRPr lang="en-GB" sz="2400" dirty="0"/>
          </a:p>
        </p:txBody>
      </p:sp>
      <p:sp>
        <p:nvSpPr>
          <p:cNvPr id="3" name="Footer Placeholder 2">
            <a:extLst>
              <a:ext uri="{FF2B5EF4-FFF2-40B4-BE49-F238E27FC236}">
                <a16:creationId xmlns:a16="http://schemas.microsoft.com/office/drawing/2014/main" id="{C7B68138-FB5A-42C3-A14A-D041901C371E}"/>
              </a:ext>
            </a:extLst>
          </p:cNvPr>
          <p:cNvSpPr>
            <a:spLocks noGrp="1"/>
          </p:cNvSpPr>
          <p:nvPr>
            <p:ph type="ftr" sz="quarter" idx="10"/>
          </p:nvPr>
        </p:nvSpPr>
        <p:spPr>
          <a:xfrm>
            <a:off x="911424" y="6589593"/>
            <a:ext cx="8160000" cy="212489"/>
          </a:xfrm>
        </p:spPr>
        <p:txBody>
          <a:bodyPr/>
          <a:lstStyle/>
          <a:p>
            <a:r>
              <a:rPr lang="en-US" dirty="0"/>
              <a:t>New design for Boron-doped diamond </a:t>
            </a:r>
            <a:r>
              <a:rPr lang="en-US" dirty="0" err="1"/>
              <a:t>undulaor</a:t>
            </a:r>
            <a:endParaRPr lang="fr-FR" dirty="0"/>
          </a:p>
        </p:txBody>
      </p:sp>
      <p:sp>
        <p:nvSpPr>
          <p:cNvPr id="4" name="Slide Number Placeholder 3">
            <a:extLst>
              <a:ext uri="{FF2B5EF4-FFF2-40B4-BE49-F238E27FC236}">
                <a16:creationId xmlns:a16="http://schemas.microsoft.com/office/drawing/2014/main" id="{C42ABDA4-AA9B-4214-B2D4-8F91DC3F3E8A}"/>
              </a:ext>
            </a:extLst>
          </p:cNvPr>
          <p:cNvSpPr>
            <a:spLocks noGrp="1"/>
          </p:cNvSpPr>
          <p:nvPr>
            <p:ph type="sldNum" sz="quarter" idx="11"/>
          </p:nvPr>
        </p:nvSpPr>
        <p:spPr/>
        <p:txBody>
          <a:bodyPr/>
          <a:lstStyle/>
          <a:p>
            <a:r>
              <a:rPr lang="fr-FR"/>
              <a:t>Page </a:t>
            </a:r>
            <a:fld id="{733122C9-A0B9-462F-8757-0847AD287B63}" type="slidenum">
              <a:rPr lang="fr-FR" smtClean="0"/>
              <a:pPr/>
              <a:t>5</a:t>
            </a:fld>
            <a:endParaRPr lang="fr-FR"/>
          </a:p>
        </p:txBody>
      </p:sp>
      <p:sp>
        <p:nvSpPr>
          <p:cNvPr id="5" name="Rectangle 4">
            <a:extLst>
              <a:ext uri="{FF2B5EF4-FFF2-40B4-BE49-F238E27FC236}">
                <a16:creationId xmlns:a16="http://schemas.microsoft.com/office/drawing/2014/main" id="{B88C33E7-380F-46DE-A18E-E97E4BC11060}"/>
              </a:ext>
            </a:extLst>
          </p:cNvPr>
          <p:cNvSpPr/>
          <p:nvPr/>
        </p:nvSpPr>
        <p:spPr>
          <a:xfrm>
            <a:off x="239351" y="908720"/>
            <a:ext cx="8220724" cy="707886"/>
          </a:xfrm>
          <a:prstGeom prst="rect">
            <a:avLst/>
          </a:prstGeom>
        </p:spPr>
        <p:txBody>
          <a:bodyPr wrap="square">
            <a:spAutoFit/>
          </a:bodyPr>
          <a:lstStyle/>
          <a:p>
            <a:r>
              <a:rPr lang="en-US" sz="2000" b="1" u="sng" dirty="0"/>
              <a:t>Subtract:</a:t>
            </a:r>
            <a:r>
              <a:rPr lang="en-US" sz="2000" b="1" dirty="0"/>
              <a:t> </a:t>
            </a:r>
            <a:r>
              <a:rPr lang="en-US" sz="2000" dirty="0"/>
              <a:t>HPHT Ib standard quality diamond, (100) surface, dislocations density ~10</a:t>
            </a:r>
            <a:r>
              <a:rPr lang="en-US" sz="2000" baseline="30000" dirty="0"/>
              <a:t>2</a:t>
            </a:r>
            <a:r>
              <a:rPr lang="en-US" sz="2000" dirty="0"/>
              <a:t>/cm</a:t>
            </a:r>
            <a:r>
              <a:rPr lang="en-US" sz="2000" baseline="30000" dirty="0"/>
              <a:t>2</a:t>
            </a:r>
          </a:p>
        </p:txBody>
      </p:sp>
      <p:pic>
        <p:nvPicPr>
          <p:cNvPr id="6" name="Picture 5">
            <a:extLst>
              <a:ext uri="{FF2B5EF4-FFF2-40B4-BE49-F238E27FC236}">
                <a16:creationId xmlns:a16="http://schemas.microsoft.com/office/drawing/2014/main" id="{749A2E98-357D-4642-BF1E-6D3ED813D323}"/>
              </a:ext>
            </a:extLst>
          </p:cNvPr>
          <p:cNvPicPr>
            <a:picLocks noChangeAspect="1"/>
          </p:cNvPicPr>
          <p:nvPr/>
        </p:nvPicPr>
        <p:blipFill>
          <a:blip r:embed="rId2"/>
          <a:stretch>
            <a:fillRect/>
          </a:stretch>
        </p:blipFill>
        <p:spPr>
          <a:xfrm>
            <a:off x="6822935" y="2071803"/>
            <a:ext cx="2726934" cy="2474650"/>
          </a:xfrm>
          <a:prstGeom prst="rect">
            <a:avLst/>
          </a:prstGeom>
        </p:spPr>
      </p:pic>
      <p:sp>
        <p:nvSpPr>
          <p:cNvPr id="7" name="TextBox 6">
            <a:extLst>
              <a:ext uri="{FF2B5EF4-FFF2-40B4-BE49-F238E27FC236}">
                <a16:creationId xmlns:a16="http://schemas.microsoft.com/office/drawing/2014/main" id="{1318AA8F-9BB9-46F8-B8DD-0D31007BCA35}"/>
              </a:ext>
            </a:extLst>
          </p:cNvPr>
          <p:cNvSpPr txBox="1"/>
          <p:nvPr/>
        </p:nvSpPr>
        <p:spPr>
          <a:xfrm>
            <a:off x="6822935" y="4885007"/>
            <a:ext cx="4264272" cy="923330"/>
          </a:xfrm>
          <a:prstGeom prst="rect">
            <a:avLst/>
          </a:prstGeom>
          <a:noFill/>
        </p:spPr>
        <p:txBody>
          <a:bodyPr wrap="square" rtlCol="0">
            <a:spAutoFit/>
          </a:bodyPr>
          <a:lstStyle/>
          <a:p>
            <a:r>
              <a:rPr lang="en-US" dirty="0"/>
              <a:t>The sample's color darkened as a result of the Boron doping process, given that Boron itself possesses a dark hue.</a:t>
            </a:r>
          </a:p>
        </p:txBody>
      </p:sp>
      <p:sp>
        <p:nvSpPr>
          <p:cNvPr id="8" name="TextBox 7">
            <a:extLst>
              <a:ext uri="{FF2B5EF4-FFF2-40B4-BE49-F238E27FC236}">
                <a16:creationId xmlns:a16="http://schemas.microsoft.com/office/drawing/2014/main" id="{9912C980-96F1-4F63-BF77-C53F4BF8DDBB}"/>
              </a:ext>
            </a:extLst>
          </p:cNvPr>
          <p:cNvSpPr txBox="1"/>
          <p:nvPr/>
        </p:nvSpPr>
        <p:spPr>
          <a:xfrm>
            <a:off x="6744072" y="1733249"/>
            <a:ext cx="3186663" cy="338554"/>
          </a:xfrm>
          <a:prstGeom prst="rect">
            <a:avLst/>
          </a:prstGeom>
          <a:noFill/>
        </p:spPr>
        <p:txBody>
          <a:bodyPr wrap="square" rtlCol="0">
            <a:spAutoFit/>
          </a:bodyPr>
          <a:lstStyle/>
          <a:p>
            <a:r>
              <a:rPr lang="en-US" sz="1600" i="1" u="sng" dirty="0">
                <a:solidFill>
                  <a:srgbClr val="0070C0"/>
                </a:solidFill>
              </a:rPr>
              <a:t>The sample surface after doping.</a:t>
            </a:r>
          </a:p>
        </p:txBody>
      </p:sp>
      <p:cxnSp>
        <p:nvCxnSpPr>
          <p:cNvPr id="10" name="Straight Arrow Connector 9">
            <a:extLst>
              <a:ext uri="{FF2B5EF4-FFF2-40B4-BE49-F238E27FC236}">
                <a16:creationId xmlns:a16="http://schemas.microsoft.com/office/drawing/2014/main" id="{4DF5AB39-3581-4A9A-8B36-4EFA1FE2DC39}"/>
              </a:ext>
            </a:extLst>
          </p:cNvPr>
          <p:cNvCxnSpPr>
            <a:cxnSpLocks/>
          </p:cNvCxnSpPr>
          <p:nvPr/>
        </p:nvCxnSpPr>
        <p:spPr>
          <a:xfrm>
            <a:off x="7104112" y="4653136"/>
            <a:ext cx="216024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92276285-2586-4339-B1C9-9EC6B7C59E34}"/>
              </a:ext>
            </a:extLst>
          </p:cNvPr>
          <p:cNvCxnSpPr>
            <a:cxnSpLocks/>
          </p:cNvCxnSpPr>
          <p:nvPr/>
        </p:nvCxnSpPr>
        <p:spPr>
          <a:xfrm>
            <a:off x="6744072" y="2204864"/>
            <a:ext cx="0" cy="18002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97C3CF2-2B61-4300-A5BE-5AAA57E03C29}"/>
                  </a:ext>
                </a:extLst>
              </p:cNvPr>
              <p:cNvSpPr txBox="1"/>
              <p:nvPr/>
            </p:nvSpPr>
            <p:spPr>
              <a:xfrm>
                <a:off x="7392144" y="4588396"/>
                <a:ext cx="144016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3</m:t>
                      </m:r>
                      <m:r>
                        <a:rPr lang="en-US" sz="1400" b="0" i="1" smtClean="0">
                          <a:latin typeface="Cambria Math" panose="02040503050406030204" pitchFamily="18" charset="0"/>
                        </a:rPr>
                        <m:t>𝑚𝑚</m:t>
                      </m:r>
                    </m:oMath>
                  </m:oMathPara>
                </a14:m>
                <a:endParaRPr lang="en-GB" sz="1400" dirty="0"/>
              </a:p>
            </p:txBody>
          </p:sp>
        </mc:Choice>
        <mc:Fallback xmlns="">
          <p:sp>
            <p:nvSpPr>
              <p:cNvPr id="15" name="TextBox 14">
                <a:extLst>
                  <a:ext uri="{FF2B5EF4-FFF2-40B4-BE49-F238E27FC236}">
                    <a16:creationId xmlns:a16="http://schemas.microsoft.com/office/drawing/2014/main" id="{697C3CF2-2B61-4300-A5BE-5AAA57E03C29}"/>
                  </a:ext>
                </a:extLst>
              </p:cNvPr>
              <p:cNvSpPr txBox="1">
                <a:spLocks noRot="1" noChangeAspect="1" noMove="1" noResize="1" noEditPoints="1" noAdjustHandles="1" noChangeArrowheads="1" noChangeShapeType="1" noTextEdit="1"/>
              </p:cNvSpPr>
              <p:nvPr/>
            </p:nvSpPr>
            <p:spPr>
              <a:xfrm>
                <a:off x="7392144" y="4588396"/>
                <a:ext cx="1440160" cy="30777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366163C-0A29-4EDF-968B-A5146915D721}"/>
                  </a:ext>
                </a:extLst>
              </p:cNvPr>
              <p:cNvSpPr txBox="1"/>
              <p:nvPr/>
            </p:nvSpPr>
            <p:spPr>
              <a:xfrm>
                <a:off x="6422825" y="3028363"/>
                <a:ext cx="400110" cy="307777"/>
              </a:xfrm>
              <a:prstGeom prst="rect">
                <a:avLst/>
              </a:prstGeom>
              <a:noFill/>
            </p:spPr>
            <p:txBody>
              <a:bodyPr vert="vert270"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3</m:t>
                      </m:r>
                      <m:r>
                        <a:rPr lang="en-US" sz="1400" b="0" i="1" smtClean="0">
                          <a:latin typeface="Cambria Math" panose="02040503050406030204" pitchFamily="18" charset="0"/>
                        </a:rPr>
                        <m:t>𝑚𝑚</m:t>
                      </m:r>
                    </m:oMath>
                  </m:oMathPara>
                </a14:m>
                <a:endParaRPr lang="en-GB" sz="1400" dirty="0"/>
              </a:p>
            </p:txBody>
          </p:sp>
        </mc:Choice>
        <mc:Fallback xmlns="">
          <p:sp>
            <p:nvSpPr>
              <p:cNvPr id="16" name="TextBox 15">
                <a:extLst>
                  <a:ext uri="{FF2B5EF4-FFF2-40B4-BE49-F238E27FC236}">
                    <a16:creationId xmlns:a16="http://schemas.microsoft.com/office/drawing/2014/main" id="{A366163C-0A29-4EDF-968B-A5146915D721}"/>
                  </a:ext>
                </a:extLst>
              </p:cNvPr>
              <p:cNvSpPr txBox="1">
                <a:spLocks noRot="1" noChangeAspect="1" noMove="1" noResize="1" noEditPoints="1" noAdjustHandles="1" noChangeArrowheads="1" noChangeShapeType="1" noTextEdit="1"/>
              </p:cNvSpPr>
              <p:nvPr/>
            </p:nvSpPr>
            <p:spPr>
              <a:xfrm>
                <a:off x="6422825" y="3028363"/>
                <a:ext cx="400110" cy="307777"/>
              </a:xfrm>
              <a:prstGeom prst="rect">
                <a:avLst/>
              </a:prstGeom>
              <a:blipFill>
                <a:blip r:embed="rId4"/>
                <a:stretch>
                  <a:fillRect t="-44000"/>
                </a:stretch>
              </a:blipFill>
            </p:spPr>
            <p:txBody>
              <a:bodyPr/>
              <a:lstStyle/>
              <a:p>
                <a:r>
                  <a:rPr lang="en-GB">
                    <a:noFill/>
                  </a:rPr>
                  <a:t> </a:t>
                </a:r>
              </a:p>
            </p:txBody>
          </p:sp>
        </mc:Fallback>
      </mc:AlternateContent>
      <p:sp>
        <p:nvSpPr>
          <p:cNvPr id="18" name="TextBox 17">
            <a:extLst>
              <a:ext uri="{FF2B5EF4-FFF2-40B4-BE49-F238E27FC236}">
                <a16:creationId xmlns:a16="http://schemas.microsoft.com/office/drawing/2014/main" id="{CB9A43C7-824D-4E4A-8D87-8F2B25E86B52}"/>
              </a:ext>
            </a:extLst>
          </p:cNvPr>
          <p:cNvSpPr txBox="1"/>
          <p:nvPr/>
        </p:nvSpPr>
        <p:spPr>
          <a:xfrm>
            <a:off x="1199456" y="1718131"/>
            <a:ext cx="3396544" cy="338554"/>
          </a:xfrm>
          <a:prstGeom prst="rect">
            <a:avLst/>
          </a:prstGeom>
          <a:noFill/>
        </p:spPr>
        <p:txBody>
          <a:bodyPr wrap="square" rtlCol="0">
            <a:spAutoFit/>
          </a:bodyPr>
          <a:lstStyle/>
          <a:p>
            <a:r>
              <a:rPr lang="en-US" sz="1600" i="1" u="sng" dirty="0">
                <a:solidFill>
                  <a:srgbClr val="0070C0"/>
                </a:solidFill>
              </a:rPr>
              <a:t>The starting diamond substrate.</a:t>
            </a:r>
          </a:p>
        </p:txBody>
      </p:sp>
      <p:pic>
        <p:nvPicPr>
          <p:cNvPr id="19" name="Picture 18">
            <a:extLst>
              <a:ext uri="{FF2B5EF4-FFF2-40B4-BE49-F238E27FC236}">
                <a16:creationId xmlns:a16="http://schemas.microsoft.com/office/drawing/2014/main" id="{C2A59A7C-F81E-4B71-B739-E5C76CCD262E}"/>
              </a:ext>
            </a:extLst>
          </p:cNvPr>
          <p:cNvPicPr>
            <a:picLocks noChangeAspect="1"/>
          </p:cNvPicPr>
          <p:nvPr/>
        </p:nvPicPr>
        <p:blipFill>
          <a:blip r:embed="rId5"/>
          <a:stretch>
            <a:fillRect/>
          </a:stretch>
        </p:blipFill>
        <p:spPr>
          <a:xfrm>
            <a:off x="1104793" y="2014683"/>
            <a:ext cx="3510659" cy="3510659"/>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CC10E0C-E845-4205-9DE5-EC38B1812860}"/>
                  </a:ext>
                </a:extLst>
              </p:cNvPr>
              <p:cNvSpPr txBox="1"/>
              <p:nvPr/>
            </p:nvSpPr>
            <p:spPr>
              <a:xfrm>
                <a:off x="1241544" y="4874877"/>
                <a:ext cx="331236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×3×0.235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𝑚𝑚</m:t>
                          </m:r>
                        </m:e>
                        <m:sup>
                          <m:r>
                            <a:rPr lang="en-US" b="0" i="1" smtClean="0">
                              <a:latin typeface="Cambria Math" panose="02040503050406030204" pitchFamily="18" charset="0"/>
                              <a:ea typeface="Cambria Math" panose="02040503050406030204" pitchFamily="18" charset="0"/>
                            </a:rPr>
                            <m:t>3</m:t>
                          </m:r>
                        </m:sup>
                      </m:sSup>
                    </m:oMath>
                  </m:oMathPara>
                </a14:m>
                <a:endParaRPr lang="en-GB" dirty="0"/>
              </a:p>
            </p:txBody>
          </p:sp>
        </mc:Choice>
        <mc:Fallback xmlns="">
          <p:sp>
            <p:nvSpPr>
              <p:cNvPr id="20" name="TextBox 19">
                <a:extLst>
                  <a:ext uri="{FF2B5EF4-FFF2-40B4-BE49-F238E27FC236}">
                    <a16:creationId xmlns:a16="http://schemas.microsoft.com/office/drawing/2014/main" id="{DCC10E0C-E845-4205-9DE5-EC38B1812860}"/>
                  </a:ext>
                </a:extLst>
              </p:cNvPr>
              <p:cNvSpPr txBox="1">
                <a:spLocks noRot="1" noChangeAspect="1" noMove="1" noResize="1" noEditPoints="1" noAdjustHandles="1" noChangeArrowheads="1" noChangeShapeType="1" noTextEdit="1"/>
              </p:cNvSpPr>
              <p:nvPr/>
            </p:nvSpPr>
            <p:spPr>
              <a:xfrm>
                <a:off x="1241544" y="4874877"/>
                <a:ext cx="3312368"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283ABE1-391C-4C37-A284-269CC023919D}"/>
                  </a:ext>
                </a:extLst>
              </p:cNvPr>
              <p:cNvSpPr txBox="1"/>
              <p:nvPr/>
            </p:nvSpPr>
            <p:spPr>
              <a:xfrm>
                <a:off x="9696400" y="3104964"/>
                <a:ext cx="2255600" cy="369332"/>
              </a:xfrm>
              <a:prstGeom prst="rect">
                <a:avLst/>
              </a:prstGeom>
              <a:noFill/>
            </p:spPr>
            <p:txBody>
              <a:bodyPr wrap="square" rtlCol="0">
                <a:spAutoFit/>
              </a:bodyPr>
              <a:lstStyle/>
              <a:p>
                <a:r>
                  <a:rPr lang="en-US" dirty="0"/>
                  <a:t>Thickness: </a:t>
                </a:r>
                <a14:m>
                  <m:oMath xmlns:m="http://schemas.openxmlformats.org/officeDocument/2006/math">
                    <m:r>
                      <a:rPr lang="en-US" b="0" i="1" smtClean="0">
                        <a:latin typeface="Cambria Math" panose="02040503050406030204" pitchFamily="18" charset="0"/>
                      </a:rPr>
                      <m:t>250</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a14:m>
                <a:endParaRPr lang="en-GB" dirty="0"/>
              </a:p>
            </p:txBody>
          </p:sp>
        </mc:Choice>
        <mc:Fallback xmlns="">
          <p:sp>
            <p:nvSpPr>
              <p:cNvPr id="21" name="TextBox 20">
                <a:extLst>
                  <a:ext uri="{FF2B5EF4-FFF2-40B4-BE49-F238E27FC236}">
                    <a16:creationId xmlns:a16="http://schemas.microsoft.com/office/drawing/2014/main" id="{E283ABE1-391C-4C37-A284-269CC023919D}"/>
                  </a:ext>
                </a:extLst>
              </p:cNvPr>
              <p:cNvSpPr txBox="1">
                <a:spLocks noRot="1" noChangeAspect="1" noMove="1" noResize="1" noEditPoints="1" noAdjustHandles="1" noChangeArrowheads="1" noChangeShapeType="1" noTextEdit="1"/>
              </p:cNvSpPr>
              <p:nvPr/>
            </p:nvSpPr>
            <p:spPr>
              <a:xfrm>
                <a:off x="9696400" y="3104964"/>
                <a:ext cx="2255600" cy="369332"/>
              </a:xfrm>
              <a:prstGeom prst="rect">
                <a:avLst/>
              </a:prstGeom>
              <a:blipFill>
                <a:blip r:embed="rId7"/>
                <a:stretch>
                  <a:fillRect l="-2432" t="-8197" b="-24590"/>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8A98255C-03FB-4923-9C3D-291E225C9C21}"/>
              </a:ext>
            </a:extLst>
          </p:cNvPr>
          <p:cNvSpPr txBox="1"/>
          <p:nvPr/>
        </p:nvSpPr>
        <p:spPr>
          <a:xfrm>
            <a:off x="1224826" y="5439005"/>
            <a:ext cx="3672408" cy="369332"/>
          </a:xfrm>
          <a:prstGeom prst="rect">
            <a:avLst/>
          </a:prstGeom>
          <a:noFill/>
        </p:spPr>
        <p:txBody>
          <a:bodyPr wrap="square" rtlCol="0">
            <a:spAutoFit/>
          </a:bodyPr>
          <a:lstStyle/>
          <a:p>
            <a:r>
              <a:rPr lang="en-US" dirty="0"/>
              <a:t>Dislocation density: 10</a:t>
            </a:r>
            <a:r>
              <a:rPr lang="en-US" baseline="30000" dirty="0"/>
              <a:t>3</a:t>
            </a:r>
            <a:r>
              <a:rPr lang="en-US" dirty="0"/>
              <a:t>/cm</a:t>
            </a:r>
            <a:r>
              <a:rPr lang="en-US" baseline="30000" dirty="0"/>
              <a:t>2</a:t>
            </a:r>
            <a:endParaRPr lang="en-GB" baseline="30000" dirty="0"/>
          </a:p>
        </p:txBody>
      </p:sp>
    </p:spTree>
    <p:extLst>
      <p:ext uri="{BB962C8B-B14F-4D97-AF65-F5344CB8AC3E}">
        <p14:creationId xmlns:p14="http://schemas.microsoft.com/office/powerpoint/2010/main" val="1523608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6A5F47-A36C-4213-AB80-FB18F87A8AEB}"/>
              </a:ext>
            </a:extLst>
          </p:cNvPr>
          <p:cNvSpPr>
            <a:spLocks noGrp="1"/>
          </p:cNvSpPr>
          <p:nvPr>
            <p:ph type="ftr" sz="quarter" idx="11"/>
          </p:nvPr>
        </p:nvSpPr>
        <p:spPr>
          <a:xfrm>
            <a:off x="959428" y="6589593"/>
            <a:ext cx="8160000" cy="212489"/>
          </a:xfrm>
        </p:spPr>
        <p:txBody>
          <a:bodyPr/>
          <a:lstStyle/>
          <a:p>
            <a:r>
              <a:rPr lang="en-US"/>
              <a:t>New design for Boron-doped diamond undulaor</a:t>
            </a:r>
            <a:endParaRPr lang="en-GB" dirty="0"/>
          </a:p>
        </p:txBody>
      </p:sp>
      <p:sp>
        <p:nvSpPr>
          <p:cNvPr id="3" name="Slide Number Placeholder 2">
            <a:extLst>
              <a:ext uri="{FF2B5EF4-FFF2-40B4-BE49-F238E27FC236}">
                <a16:creationId xmlns:a16="http://schemas.microsoft.com/office/drawing/2014/main" id="{43BB6597-4428-4779-B6A0-E2E1042733B7}"/>
              </a:ext>
            </a:extLst>
          </p:cNvPr>
          <p:cNvSpPr>
            <a:spLocks noGrp="1"/>
          </p:cNvSpPr>
          <p:nvPr>
            <p:ph type="sldNum" sz="quarter" idx="12"/>
          </p:nvPr>
        </p:nvSpPr>
        <p:spPr>
          <a:xfrm>
            <a:off x="191344" y="6483438"/>
            <a:ext cx="551412" cy="212400"/>
          </a:xfrm>
        </p:spPr>
        <p:txBody>
          <a:bodyPr/>
          <a:lstStyle/>
          <a:p>
            <a:r>
              <a:rPr lang="en-GB" dirty="0"/>
              <a:t>Page </a:t>
            </a:r>
            <a:fld id="{12C7ADEC-3983-44F8-9284-43C3DB2B559F}" type="slidenum">
              <a:rPr lang="en-GB" smtClean="0"/>
              <a:t>6</a:t>
            </a:fld>
            <a:endParaRPr lang="en-GB" dirty="0"/>
          </a:p>
        </p:txBody>
      </p:sp>
      <p:pic>
        <p:nvPicPr>
          <p:cNvPr id="4" name="Picture 3">
            <a:extLst>
              <a:ext uri="{FF2B5EF4-FFF2-40B4-BE49-F238E27FC236}">
                <a16:creationId xmlns:a16="http://schemas.microsoft.com/office/drawing/2014/main" id="{B68101F8-4961-4B0A-8F59-3E05000AFA2E}"/>
              </a:ext>
            </a:extLst>
          </p:cNvPr>
          <p:cNvPicPr>
            <a:picLocks noChangeAspect="1"/>
          </p:cNvPicPr>
          <p:nvPr/>
        </p:nvPicPr>
        <p:blipFill rotWithShape="1">
          <a:blip r:embed="rId2"/>
          <a:srcRect l="-1" t="10894" r="-97" b="21569"/>
          <a:stretch/>
        </p:blipFill>
        <p:spPr>
          <a:xfrm>
            <a:off x="7075223" y="1916832"/>
            <a:ext cx="4320927" cy="291543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1542B1F-4D50-4483-8525-08980C36A9C8}"/>
                  </a:ext>
                </a:extLst>
              </p:cNvPr>
              <p:cNvSpPr txBox="1"/>
              <p:nvPr/>
            </p:nvSpPr>
            <p:spPr>
              <a:xfrm>
                <a:off x="7700411" y="4804904"/>
                <a:ext cx="2838035" cy="3575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𝑅</m:t>
                          </m:r>
                        </m:e>
                        <m:sub>
                          <m:r>
                            <a:rPr lang="en-US" sz="1600" b="0" i="1" smtClean="0">
                              <a:latin typeface="Cambria Math" panose="02040503050406030204" pitchFamily="18" charset="0"/>
                              <a:ea typeface="Cambria Math" panose="02040503050406030204" pitchFamily="18" charset="0"/>
                            </a:rPr>
                            <m:t>𝑝</m:t>
                          </m:r>
                        </m:sub>
                      </m:sSub>
                      <m:r>
                        <a:rPr lang="en-US" sz="1600" b="0" i="1" smtClean="0">
                          <a:latin typeface="Cambria Math" panose="02040503050406030204" pitchFamily="18" charset="0"/>
                          <a:ea typeface="Cambria Math" panose="02040503050406030204" pitchFamily="18" charset="0"/>
                        </a:rPr>
                        <m:t>=8.97</m:t>
                      </m:r>
                      <m:r>
                        <a:rPr lang="en-US" sz="1600" b="0" i="1" smtClean="0">
                          <a:latin typeface="Cambria Math" panose="02040503050406030204" pitchFamily="18" charset="0"/>
                          <a:ea typeface="Cambria Math" panose="02040503050406030204" pitchFamily="18" charset="0"/>
                        </a:rPr>
                        <m:t>𝑛𝑚</m:t>
                      </m:r>
                    </m:oMath>
                  </m:oMathPara>
                </a14:m>
                <a:endParaRPr lang="en-GB" sz="1600" dirty="0"/>
              </a:p>
            </p:txBody>
          </p:sp>
        </mc:Choice>
        <mc:Fallback xmlns="">
          <p:sp>
            <p:nvSpPr>
              <p:cNvPr id="5" name="TextBox 4">
                <a:extLst>
                  <a:ext uri="{FF2B5EF4-FFF2-40B4-BE49-F238E27FC236}">
                    <a16:creationId xmlns:a16="http://schemas.microsoft.com/office/drawing/2014/main" id="{F1542B1F-4D50-4483-8525-08980C36A9C8}"/>
                  </a:ext>
                </a:extLst>
              </p:cNvPr>
              <p:cNvSpPr txBox="1">
                <a:spLocks noRot="1" noChangeAspect="1" noMove="1" noResize="1" noEditPoints="1" noAdjustHandles="1" noChangeArrowheads="1" noChangeShapeType="1" noTextEdit="1"/>
              </p:cNvSpPr>
              <p:nvPr/>
            </p:nvSpPr>
            <p:spPr>
              <a:xfrm>
                <a:off x="7700411" y="4804904"/>
                <a:ext cx="2838035" cy="357534"/>
              </a:xfrm>
              <a:prstGeom prst="rect">
                <a:avLst/>
              </a:prstGeom>
              <a:blipFill>
                <a:blip r:embed="rId3"/>
                <a:stretch>
                  <a:fillRect b="-3390"/>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4AED49B7-29A5-4E32-B77D-62414E036C43}"/>
              </a:ext>
            </a:extLst>
          </p:cNvPr>
          <p:cNvSpPr txBox="1"/>
          <p:nvPr/>
        </p:nvSpPr>
        <p:spPr>
          <a:xfrm>
            <a:off x="7095925" y="983109"/>
            <a:ext cx="3101544" cy="830997"/>
          </a:xfrm>
          <a:prstGeom prst="rect">
            <a:avLst/>
          </a:prstGeom>
          <a:noFill/>
        </p:spPr>
        <p:txBody>
          <a:bodyPr wrap="square" rtlCol="0">
            <a:spAutoFit/>
          </a:bodyPr>
          <a:lstStyle/>
          <a:p>
            <a:r>
              <a:rPr lang="en-US" sz="1600" i="1" u="sng" dirty="0">
                <a:solidFill>
                  <a:srgbClr val="0070C0"/>
                </a:solidFill>
              </a:rPr>
              <a:t>The substrate’s surface characterization of the samples before the growth process .</a:t>
            </a:r>
          </a:p>
        </p:txBody>
      </p:sp>
      <p:sp>
        <p:nvSpPr>
          <p:cNvPr id="7" name="TextBox 6">
            <a:extLst>
              <a:ext uri="{FF2B5EF4-FFF2-40B4-BE49-F238E27FC236}">
                <a16:creationId xmlns:a16="http://schemas.microsoft.com/office/drawing/2014/main" id="{20274494-07A2-4F34-829C-9BBA4272299D}"/>
              </a:ext>
            </a:extLst>
          </p:cNvPr>
          <p:cNvSpPr txBox="1"/>
          <p:nvPr/>
        </p:nvSpPr>
        <p:spPr>
          <a:xfrm>
            <a:off x="1127448" y="116632"/>
            <a:ext cx="3240360" cy="461665"/>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Backside of the sample</a:t>
            </a:r>
            <a:endParaRPr lang="en-GB" sz="2400"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B34469A-E273-41D2-A657-CB0176DDF9CF}"/>
              </a:ext>
            </a:extLst>
          </p:cNvPr>
          <p:cNvPicPr>
            <a:picLocks noChangeAspect="1"/>
          </p:cNvPicPr>
          <p:nvPr/>
        </p:nvPicPr>
        <p:blipFill>
          <a:blip r:embed="rId4"/>
          <a:stretch>
            <a:fillRect/>
          </a:stretch>
        </p:blipFill>
        <p:spPr>
          <a:xfrm>
            <a:off x="1496641" y="1398607"/>
            <a:ext cx="3510659" cy="3510659"/>
          </a:xfrm>
          <a:prstGeom prst="rect">
            <a:avLst/>
          </a:prstGeom>
        </p:spPr>
      </p:pic>
      <p:sp>
        <p:nvSpPr>
          <p:cNvPr id="9" name="TextBox 8">
            <a:extLst>
              <a:ext uri="{FF2B5EF4-FFF2-40B4-BE49-F238E27FC236}">
                <a16:creationId xmlns:a16="http://schemas.microsoft.com/office/drawing/2014/main" id="{281D9977-FCB9-47FD-83EC-5935DAEE080C}"/>
              </a:ext>
            </a:extLst>
          </p:cNvPr>
          <p:cNvSpPr txBox="1"/>
          <p:nvPr/>
        </p:nvSpPr>
        <p:spPr>
          <a:xfrm>
            <a:off x="1343472" y="5058076"/>
            <a:ext cx="5328592" cy="646331"/>
          </a:xfrm>
          <a:prstGeom prst="rect">
            <a:avLst/>
          </a:prstGeom>
          <a:noFill/>
        </p:spPr>
        <p:txBody>
          <a:bodyPr wrap="square" rtlCol="0">
            <a:spAutoFit/>
          </a:bodyPr>
          <a:lstStyle/>
          <a:p>
            <a:r>
              <a:rPr lang="en-US" dirty="0"/>
              <a:t>The surface is dominated by the polishing lines and waves induced by the mechanical polishing</a:t>
            </a:r>
            <a:endParaRPr lang="en-GB" dirty="0"/>
          </a:p>
        </p:txBody>
      </p:sp>
      <p:sp>
        <p:nvSpPr>
          <p:cNvPr id="10" name="Rectangle 9">
            <a:extLst>
              <a:ext uri="{FF2B5EF4-FFF2-40B4-BE49-F238E27FC236}">
                <a16:creationId xmlns:a16="http://schemas.microsoft.com/office/drawing/2014/main" id="{540EFAB4-ACFA-4DA0-BB28-FCE57997FEB7}"/>
              </a:ext>
            </a:extLst>
          </p:cNvPr>
          <p:cNvSpPr/>
          <p:nvPr/>
        </p:nvSpPr>
        <p:spPr>
          <a:xfrm>
            <a:off x="1343472" y="5058076"/>
            <a:ext cx="4968552" cy="74718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Tree>
    <p:extLst>
      <p:ext uri="{BB962C8B-B14F-4D97-AF65-F5344CB8AC3E}">
        <p14:creationId xmlns:p14="http://schemas.microsoft.com/office/powerpoint/2010/main" val="50094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C75325-B5A8-453A-AEE1-263389C16B7D}"/>
              </a:ext>
            </a:extLst>
          </p:cNvPr>
          <p:cNvSpPr>
            <a:spLocks noGrp="1"/>
          </p:cNvSpPr>
          <p:nvPr>
            <p:ph type="ftr" sz="quarter" idx="11"/>
          </p:nvPr>
        </p:nvSpPr>
        <p:spPr>
          <a:xfrm>
            <a:off x="963356" y="6589638"/>
            <a:ext cx="8160000" cy="212489"/>
          </a:xfrm>
        </p:spPr>
        <p:txBody>
          <a:bodyPr/>
          <a:lstStyle/>
          <a:p>
            <a:r>
              <a:rPr lang="en-US"/>
              <a:t>New design for Boron-doped diamond undulaor</a:t>
            </a:r>
            <a:endParaRPr lang="en-GB" dirty="0"/>
          </a:p>
        </p:txBody>
      </p:sp>
      <p:sp>
        <p:nvSpPr>
          <p:cNvPr id="3" name="Slide Number Placeholder 2">
            <a:extLst>
              <a:ext uri="{FF2B5EF4-FFF2-40B4-BE49-F238E27FC236}">
                <a16:creationId xmlns:a16="http://schemas.microsoft.com/office/drawing/2014/main" id="{25303C9B-4745-4ED9-86E4-AB0180280F5B}"/>
              </a:ext>
            </a:extLst>
          </p:cNvPr>
          <p:cNvSpPr>
            <a:spLocks noGrp="1"/>
          </p:cNvSpPr>
          <p:nvPr>
            <p:ph type="sldNum" sz="quarter" idx="12"/>
          </p:nvPr>
        </p:nvSpPr>
        <p:spPr/>
        <p:txBody>
          <a:bodyPr/>
          <a:lstStyle/>
          <a:p>
            <a:r>
              <a:rPr lang="en-GB" dirty="0"/>
              <a:t>Page </a:t>
            </a:r>
            <a:fld id="{12C7ADEC-3983-44F8-9284-43C3DB2B559F}" type="slidenum">
              <a:rPr lang="en-GB" smtClean="0"/>
              <a:t>7</a:t>
            </a:fld>
            <a:endParaRPr lang="en-GB" dirty="0"/>
          </a:p>
        </p:txBody>
      </p:sp>
      <p:pic>
        <p:nvPicPr>
          <p:cNvPr id="4" name="Picture 3">
            <a:extLst>
              <a:ext uri="{FF2B5EF4-FFF2-40B4-BE49-F238E27FC236}">
                <a16:creationId xmlns:a16="http://schemas.microsoft.com/office/drawing/2014/main" id="{ECB48EDB-192C-4BD3-A275-7804146C25F6}"/>
              </a:ext>
            </a:extLst>
          </p:cNvPr>
          <p:cNvPicPr>
            <a:picLocks noChangeAspect="1"/>
          </p:cNvPicPr>
          <p:nvPr/>
        </p:nvPicPr>
        <p:blipFill>
          <a:blip r:embed="rId2"/>
          <a:stretch>
            <a:fillRect/>
          </a:stretch>
        </p:blipFill>
        <p:spPr>
          <a:xfrm>
            <a:off x="1427594" y="1124744"/>
            <a:ext cx="3575569" cy="3240360"/>
          </a:xfrm>
          <a:prstGeom prst="rect">
            <a:avLst/>
          </a:prstGeom>
        </p:spPr>
      </p:pic>
      <p:pic>
        <p:nvPicPr>
          <p:cNvPr id="6" name="Picture 5">
            <a:extLst>
              <a:ext uri="{FF2B5EF4-FFF2-40B4-BE49-F238E27FC236}">
                <a16:creationId xmlns:a16="http://schemas.microsoft.com/office/drawing/2014/main" id="{8436714A-3389-425C-B278-B12A04F9E4B1}"/>
              </a:ext>
            </a:extLst>
          </p:cNvPr>
          <p:cNvPicPr>
            <a:picLocks noChangeAspect="1"/>
          </p:cNvPicPr>
          <p:nvPr/>
        </p:nvPicPr>
        <p:blipFill rotWithShape="1">
          <a:blip r:embed="rId3"/>
          <a:srcRect l="-170" t="9858" r="1" b="22536"/>
          <a:stretch/>
        </p:blipFill>
        <p:spPr>
          <a:xfrm>
            <a:off x="6624337" y="594486"/>
            <a:ext cx="4113004" cy="281557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ADC7F1E-3B62-48A2-B99A-C744EA43C765}"/>
                  </a:ext>
                </a:extLst>
              </p:cNvPr>
              <p:cNvSpPr txBox="1"/>
              <p:nvPr/>
            </p:nvSpPr>
            <p:spPr>
              <a:xfrm>
                <a:off x="6912369" y="3410057"/>
                <a:ext cx="3240350"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𝑎</m:t>
                          </m:r>
                        </m:sub>
                      </m:sSub>
                      <m:r>
                        <a:rPr lang="en-US" b="0" i="1" smtClean="0">
                          <a:latin typeface="Cambria Math" panose="02040503050406030204" pitchFamily="18" charset="0"/>
                        </a:rPr>
                        <m:t>=0.28</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=1.4</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GB" dirty="0"/>
              </a:p>
            </p:txBody>
          </p:sp>
        </mc:Choice>
        <mc:Fallback xmlns="">
          <p:sp>
            <p:nvSpPr>
              <p:cNvPr id="7" name="TextBox 6">
                <a:extLst>
                  <a:ext uri="{FF2B5EF4-FFF2-40B4-BE49-F238E27FC236}">
                    <a16:creationId xmlns:a16="http://schemas.microsoft.com/office/drawing/2014/main" id="{AADC7F1E-3B62-48A2-B99A-C744EA43C765}"/>
                  </a:ext>
                </a:extLst>
              </p:cNvPr>
              <p:cNvSpPr txBox="1">
                <a:spLocks noRot="1" noChangeAspect="1" noMove="1" noResize="1" noEditPoints="1" noAdjustHandles="1" noChangeArrowheads="1" noChangeShapeType="1" noTextEdit="1"/>
              </p:cNvSpPr>
              <p:nvPr/>
            </p:nvSpPr>
            <p:spPr>
              <a:xfrm>
                <a:off x="6912369" y="3410057"/>
                <a:ext cx="3240350" cy="390748"/>
              </a:xfrm>
              <a:prstGeom prst="rect">
                <a:avLst/>
              </a:prstGeom>
              <a:blipFill>
                <a:blip r:embed="rId4"/>
                <a:stretch>
                  <a:fillRect b="-6250"/>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2725513C-8CE6-4A78-8135-A66B87C58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305" y="3800805"/>
            <a:ext cx="5105842" cy="2491956"/>
          </a:xfrm>
          <a:prstGeom prst="rect">
            <a:avLst/>
          </a:prstGeom>
        </p:spPr>
      </p:pic>
      <p:sp>
        <p:nvSpPr>
          <p:cNvPr id="9" name="TextBox 8">
            <a:extLst>
              <a:ext uri="{FF2B5EF4-FFF2-40B4-BE49-F238E27FC236}">
                <a16:creationId xmlns:a16="http://schemas.microsoft.com/office/drawing/2014/main" id="{880AFBD3-6E58-4530-A8F7-429BC0F52EFD}"/>
              </a:ext>
            </a:extLst>
          </p:cNvPr>
          <p:cNvSpPr txBox="1"/>
          <p:nvPr/>
        </p:nvSpPr>
        <p:spPr>
          <a:xfrm>
            <a:off x="959429" y="143130"/>
            <a:ext cx="3264363" cy="461665"/>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Front side of the sample</a:t>
            </a:r>
            <a:endParaRPr lang="en-GB" sz="2400" dirty="0">
              <a:solidFill>
                <a:srgbClr val="0070C0"/>
              </a:solidFill>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41C45F7C-3446-425E-85D4-44C774E7544D}"/>
              </a:ext>
            </a:extLst>
          </p:cNvPr>
          <p:cNvCxnSpPr/>
          <p:nvPr/>
        </p:nvCxnSpPr>
        <p:spPr>
          <a:xfrm>
            <a:off x="1859642" y="4510433"/>
            <a:ext cx="252028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3199362E-6A3F-4381-9383-00CF7D25CA63}"/>
              </a:ext>
            </a:extLst>
          </p:cNvPr>
          <p:cNvCxnSpPr/>
          <p:nvPr/>
        </p:nvCxnSpPr>
        <p:spPr>
          <a:xfrm>
            <a:off x="1283578" y="1270073"/>
            <a:ext cx="0" cy="237626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5D1FDA7-706F-4FE0-A5EE-01139A85D2F7}"/>
                  </a:ext>
                </a:extLst>
              </p:cNvPr>
              <p:cNvSpPr txBox="1"/>
              <p:nvPr/>
            </p:nvSpPr>
            <p:spPr>
              <a:xfrm>
                <a:off x="955477" y="2454352"/>
                <a:ext cx="430887" cy="307777"/>
              </a:xfrm>
              <a:prstGeom prst="rect">
                <a:avLst/>
              </a:prstGeom>
              <a:noFill/>
            </p:spPr>
            <p:txBody>
              <a:bodyPr vert="vert270"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3</m:t>
                      </m:r>
                      <m:r>
                        <a:rPr lang="en-US" sz="1600" b="0" i="1" smtClean="0">
                          <a:latin typeface="Cambria Math" panose="02040503050406030204" pitchFamily="18" charset="0"/>
                        </a:rPr>
                        <m:t>𝑚𝑚</m:t>
                      </m:r>
                    </m:oMath>
                  </m:oMathPara>
                </a14:m>
                <a:endParaRPr lang="en-GB" sz="1600" dirty="0"/>
              </a:p>
            </p:txBody>
          </p:sp>
        </mc:Choice>
        <mc:Fallback xmlns="">
          <p:sp>
            <p:nvSpPr>
              <p:cNvPr id="13" name="TextBox 12">
                <a:extLst>
                  <a:ext uri="{FF2B5EF4-FFF2-40B4-BE49-F238E27FC236}">
                    <a16:creationId xmlns:a16="http://schemas.microsoft.com/office/drawing/2014/main" id="{C5D1FDA7-706F-4FE0-A5EE-01139A85D2F7}"/>
                  </a:ext>
                </a:extLst>
              </p:cNvPr>
              <p:cNvSpPr txBox="1">
                <a:spLocks noRot="1" noChangeAspect="1" noMove="1" noResize="1" noEditPoints="1" noAdjustHandles="1" noChangeArrowheads="1" noChangeShapeType="1" noTextEdit="1"/>
              </p:cNvSpPr>
              <p:nvPr/>
            </p:nvSpPr>
            <p:spPr>
              <a:xfrm>
                <a:off x="955477" y="2454352"/>
                <a:ext cx="430887" cy="307777"/>
              </a:xfrm>
              <a:prstGeom prst="rect">
                <a:avLst/>
              </a:prstGeom>
              <a:blipFill>
                <a:blip r:embed="rId6"/>
                <a:stretch>
                  <a:fillRect t="-6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8BB6541-12DA-416F-89AD-A1BD2ECFFB90}"/>
                  </a:ext>
                </a:extLst>
              </p:cNvPr>
              <p:cNvSpPr txBox="1"/>
              <p:nvPr/>
            </p:nvSpPr>
            <p:spPr>
              <a:xfrm>
                <a:off x="2706641" y="4438916"/>
                <a:ext cx="430887" cy="338554"/>
              </a:xfrm>
              <a:prstGeom prst="rect">
                <a:avLst/>
              </a:prstGeom>
              <a:noFill/>
            </p:spPr>
            <p:txBody>
              <a:bodyPr vert="horz"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3</m:t>
                      </m:r>
                      <m:r>
                        <a:rPr lang="en-US" sz="1600" b="0" i="1" smtClean="0">
                          <a:latin typeface="Cambria Math" panose="02040503050406030204" pitchFamily="18" charset="0"/>
                        </a:rPr>
                        <m:t>𝑚𝑚</m:t>
                      </m:r>
                    </m:oMath>
                  </m:oMathPara>
                </a14:m>
                <a:endParaRPr lang="en-GB" sz="1600" dirty="0"/>
              </a:p>
            </p:txBody>
          </p:sp>
        </mc:Choice>
        <mc:Fallback xmlns="">
          <p:sp>
            <p:nvSpPr>
              <p:cNvPr id="14" name="TextBox 13">
                <a:extLst>
                  <a:ext uri="{FF2B5EF4-FFF2-40B4-BE49-F238E27FC236}">
                    <a16:creationId xmlns:a16="http://schemas.microsoft.com/office/drawing/2014/main" id="{F8BB6541-12DA-416F-89AD-A1BD2ECFFB90}"/>
                  </a:ext>
                </a:extLst>
              </p:cNvPr>
              <p:cNvSpPr txBox="1">
                <a:spLocks noRot="1" noChangeAspect="1" noMove="1" noResize="1" noEditPoints="1" noAdjustHandles="1" noChangeArrowheads="1" noChangeShapeType="1" noTextEdit="1"/>
              </p:cNvSpPr>
              <p:nvPr/>
            </p:nvSpPr>
            <p:spPr>
              <a:xfrm>
                <a:off x="2706641" y="4438916"/>
                <a:ext cx="430887" cy="338554"/>
              </a:xfrm>
              <a:prstGeom prst="rect">
                <a:avLst/>
              </a:prstGeom>
              <a:blipFill>
                <a:blip r:embed="rId7"/>
                <a:stretch>
                  <a:fillRect r="-42254"/>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EA7E4F56-657A-44C2-80FC-747C34C30E98}"/>
              </a:ext>
            </a:extLst>
          </p:cNvPr>
          <p:cNvSpPr txBox="1"/>
          <p:nvPr/>
        </p:nvSpPr>
        <p:spPr>
          <a:xfrm>
            <a:off x="223563" y="5046783"/>
            <a:ext cx="5928654" cy="646331"/>
          </a:xfrm>
          <a:prstGeom prst="rect">
            <a:avLst/>
          </a:prstGeom>
          <a:noFill/>
        </p:spPr>
        <p:txBody>
          <a:bodyPr wrap="square" rtlCol="0">
            <a:spAutoFit/>
          </a:bodyPr>
          <a:lstStyle/>
          <a:p>
            <a:r>
              <a:rPr lang="en-US" dirty="0"/>
              <a:t>By doping the diamond with Boron, Hillocks are formed at the sample’s surface </a:t>
            </a:r>
            <a:endParaRPr lang="en-GB" dirty="0"/>
          </a:p>
        </p:txBody>
      </p:sp>
      <p:sp>
        <p:nvSpPr>
          <p:cNvPr id="16" name="Rectangle 15">
            <a:extLst>
              <a:ext uri="{FF2B5EF4-FFF2-40B4-BE49-F238E27FC236}">
                <a16:creationId xmlns:a16="http://schemas.microsoft.com/office/drawing/2014/main" id="{A45B05AF-2708-4D83-ADF0-7D43BEAE2D81}"/>
              </a:ext>
            </a:extLst>
          </p:cNvPr>
          <p:cNvSpPr/>
          <p:nvPr/>
        </p:nvSpPr>
        <p:spPr>
          <a:xfrm>
            <a:off x="223564" y="5046783"/>
            <a:ext cx="5784640" cy="718764"/>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7" name="TextBox 16">
            <a:extLst>
              <a:ext uri="{FF2B5EF4-FFF2-40B4-BE49-F238E27FC236}">
                <a16:creationId xmlns:a16="http://schemas.microsoft.com/office/drawing/2014/main" id="{76223429-128C-4249-9F7C-0F7997D148AE}"/>
              </a:ext>
            </a:extLst>
          </p:cNvPr>
          <p:cNvSpPr txBox="1"/>
          <p:nvPr/>
        </p:nvSpPr>
        <p:spPr>
          <a:xfrm>
            <a:off x="6384032" y="20020"/>
            <a:ext cx="5223178" cy="584775"/>
          </a:xfrm>
          <a:prstGeom prst="rect">
            <a:avLst/>
          </a:prstGeom>
          <a:noFill/>
        </p:spPr>
        <p:txBody>
          <a:bodyPr wrap="square" rtlCol="0">
            <a:spAutoFit/>
          </a:bodyPr>
          <a:lstStyle/>
          <a:p>
            <a:r>
              <a:rPr lang="en-US" sz="1600" i="1" u="sng" dirty="0">
                <a:solidFill>
                  <a:srgbClr val="0070C0"/>
                </a:solidFill>
              </a:rPr>
              <a:t>The surface characterization of the sample after          the growth process .</a:t>
            </a:r>
          </a:p>
        </p:txBody>
      </p:sp>
    </p:spTree>
    <p:extLst>
      <p:ext uri="{BB962C8B-B14F-4D97-AF65-F5344CB8AC3E}">
        <p14:creationId xmlns:p14="http://schemas.microsoft.com/office/powerpoint/2010/main" val="3011133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6636C-C2DD-44EE-89E4-AEE19F813ED4}"/>
              </a:ext>
            </a:extLst>
          </p:cNvPr>
          <p:cNvSpPr>
            <a:spLocks noGrp="1"/>
          </p:cNvSpPr>
          <p:nvPr>
            <p:ph type="title"/>
          </p:nvPr>
        </p:nvSpPr>
        <p:spPr/>
        <p:txBody>
          <a:bodyPr/>
          <a:lstStyle/>
          <a:p>
            <a:r>
              <a:rPr lang="en-US" sz="2800" dirty="0"/>
              <a:t>Surface characterization</a:t>
            </a:r>
            <a:endParaRPr lang="en-GB" sz="2800" dirty="0"/>
          </a:p>
        </p:txBody>
      </p:sp>
      <p:sp>
        <p:nvSpPr>
          <p:cNvPr id="3" name="Footer Placeholder 2">
            <a:extLst>
              <a:ext uri="{FF2B5EF4-FFF2-40B4-BE49-F238E27FC236}">
                <a16:creationId xmlns:a16="http://schemas.microsoft.com/office/drawing/2014/main" id="{F711FDA5-A45D-4554-9289-6D222DD974B1}"/>
              </a:ext>
            </a:extLst>
          </p:cNvPr>
          <p:cNvSpPr>
            <a:spLocks noGrp="1"/>
          </p:cNvSpPr>
          <p:nvPr>
            <p:ph type="ftr" sz="quarter" idx="10"/>
          </p:nvPr>
        </p:nvSpPr>
        <p:spPr>
          <a:xfrm>
            <a:off x="969600" y="6605117"/>
            <a:ext cx="8160000" cy="212489"/>
          </a:xfrm>
        </p:spPr>
        <p:txBody>
          <a:bodyPr/>
          <a:lstStyle/>
          <a:p>
            <a:r>
              <a:rPr lang="en-US"/>
              <a:t>New design for Boron-doped diamond undulaor</a:t>
            </a:r>
            <a:endParaRPr lang="fr-FR" dirty="0"/>
          </a:p>
        </p:txBody>
      </p:sp>
      <p:sp>
        <p:nvSpPr>
          <p:cNvPr id="4" name="Slide Number Placeholder 3">
            <a:extLst>
              <a:ext uri="{FF2B5EF4-FFF2-40B4-BE49-F238E27FC236}">
                <a16:creationId xmlns:a16="http://schemas.microsoft.com/office/drawing/2014/main" id="{F9433F1B-768F-40E2-9D62-1AE60F2C3799}"/>
              </a:ext>
            </a:extLst>
          </p:cNvPr>
          <p:cNvSpPr>
            <a:spLocks noGrp="1"/>
          </p:cNvSpPr>
          <p:nvPr>
            <p:ph type="sldNum" sz="quarter" idx="11"/>
          </p:nvPr>
        </p:nvSpPr>
        <p:spPr/>
        <p:txBody>
          <a:bodyPr/>
          <a:lstStyle/>
          <a:p>
            <a:r>
              <a:rPr lang="fr-FR"/>
              <a:t>Page </a:t>
            </a:r>
            <a:fld id="{733122C9-A0B9-462F-8757-0847AD287B63}" type="slidenum">
              <a:rPr lang="fr-FR" smtClean="0"/>
              <a:pPr/>
              <a:t>8</a:t>
            </a:fld>
            <a:endParaRPr lang="fr-FR"/>
          </a:p>
        </p:txBody>
      </p:sp>
      <p:pic>
        <p:nvPicPr>
          <p:cNvPr id="6" name="Picture 5">
            <a:extLst>
              <a:ext uri="{FF2B5EF4-FFF2-40B4-BE49-F238E27FC236}">
                <a16:creationId xmlns:a16="http://schemas.microsoft.com/office/drawing/2014/main" id="{7CA52245-832A-4C3A-B86F-9095049B4748}"/>
              </a:ext>
            </a:extLst>
          </p:cNvPr>
          <p:cNvPicPr>
            <a:picLocks noChangeAspect="1"/>
          </p:cNvPicPr>
          <p:nvPr/>
        </p:nvPicPr>
        <p:blipFill rotWithShape="1">
          <a:blip r:embed="rId2"/>
          <a:srcRect t="9272" b="21869"/>
          <a:stretch/>
        </p:blipFill>
        <p:spPr>
          <a:xfrm>
            <a:off x="175352" y="1387365"/>
            <a:ext cx="4069613" cy="2802265"/>
          </a:xfrm>
          <a:prstGeom prst="rect">
            <a:avLst/>
          </a:prstGeom>
        </p:spPr>
      </p:pic>
      <p:pic>
        <p:nvPicPr>
          <p:cNvPr id="7" name="Picture 6">
            <a:extLst>
              <a:ext uri="{FF2B5EF4-FFF2-40B4-BE49-F238E27FC236}">
                <a16:creationId xmlns:a16="http://schemas.microsoft.com/office/drawing/2014/main" id="{09C74FB6-0483-4EA7-A12A-2D1D1CE065D6}"/>
              </a:ext>
            </a:extLst>
          </p:cNvPr>
          <p:cNvPicPr>
            <a:picLocks noChangeAspect="1"/>
          </p:cNvPicPr>
          <p:nvPr/>
        </p:nvPicPr>
        <p:blipFill rotWithShape="1">
          <a:blip r:embed="rId3"/>
          <a:srcRect t="9651" b="21352"/>
          <a:stretch/>
        </p:blipFill>
        <p:spPr>
          <a:xfrm>
            <a:off x="4331658" y="1379552"/>
            <a:ext cx="4068722" cy="2807344"/>
          </a:xfrm>
          <a:prstGeom prst="rect">
            <a:avLst/>
          </a:prstGeom>
        </p:spPr>
      </p:pic>
      <p:pic>
        <p:nvPicPr>
          <p:cNvPr id="8" name="Picture 7">
            <a:extLst>
              <a:ext uri="{FF2B5EF4-FFF2-40B4-BE49-F238E27FC236}">
                <a16:creationId xmlns:a16="http://schemas.microsoft.com/office/drawing/2014/main" id="{598295D0-60FD-470E-9704-2243A991D82E}"/>
              </a:ext>
            </a:extLst>
          </p:cNvPr>
          <p:cNvPicPr>
            <a:picLocks noChangeAspect="1"/>
          </p:cNvPicPr>
          <p:nvPr/>
        </p:nvPicPr>
        <p:blipFill rotWithShape="1">
          <a:blip r:embed="rId4"/>
          <a:srcRect t="9235" b="21790"/>
          <a:stretch/>
        </p:blipFill>
        <p:spPr>
          <a:xfrm>
            <a:off x="8493023" y="1387365"/>
            <a:ext cx="3671799" cy="280734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ECEEA1C-DE4A-4602-B935-49A0C32391A7}"/>
                  </a:ext>
                </a:extLst>
              </p:cNvPr>
              <p:cNvSpPr txBox="1"/>
              <p:nvPr/>
            </p:nvSpPr>
            <p:spPr>
              <a:xfrm>
                <a:off x="543656" y="4115272"/>
                <a:ext cx="3240350"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𝑎</m:t>
                          </m:r>
                        </m:sub>
                      </m:sSub>
                      <m:r>
                        <a:rPr lang="en-US" b="0" i="1" smtClean="0">
                          <a:latin typeface="Cambria Math" panose="02040503050406030204" pitchFamily="18" charset="0"/>
                        </a:rPr>
                        <m:t>=0.26</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=1.21</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GB" dirty="0"/>
              </a:p>
            </p:txBody>
          </p:sp>
        </mc:Choice>
        <mc:Fallback xmlns="">
          <p:sp>
            <p:nvSpPr>
              <p:cNvPr id="9" name="TextBox 8">
                <a:extLst>
                  <a:ext uri="{FF2B5EF4-FFF2-40B4-BE49-F238E27FC236}">
                    <a16:creationId xmlns:a16="http://schemas.microsoft.com/office/drawing/2014/main" id="{FECEEA1C-DE4A-4602-B935-49A0C32391A7}"/>
                  </a:ext>
                </a:extLst>
              </p:cNvPr>
              <p:cNvSpPr txBox="1">
                <a:spLocks noRot="1" noChangeAspect="1" noMove="1" noResize="1" noEditPoints="1" noAdjustHandles="1" noChangeArrowheads="1" noChangeShapeType="1" noTextEdit="1"/>
              </p:cNvSpPr>
              <p:nvPr/>
            </p:nvSpPr>
            <p:spPr>
              <a:xfrm>
                <a:off x="543656" y="4115272"/>
                <a:ext cx="3240350" cy="390748"/>
              </a:xfrm>
              <a:prstGeom prst="rect">
                <a:avLst/>
              </a:prstGeom>
              <a:blipFill>
                <a:blip r:embed="rId5"/>
                <a:stretch>
                  <a:fillRect b="-6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F6C1B2B-A985-40D1-8D5E-9B94175872D0}"/>
                  </a:ext>
                </a:extLst>
              </p:cNvPr>
              <p:cNvSpPr txBox="1"/>
              <p:nvPr/>
            </p:nvSpPr>
            <p:spPr>
              <a:xfrm>
                <a:off x="4745844" y="4116021"/>
                <a:ext cx="3240350"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𝑎</m:t>
                          </m:r>
                        </m:sub>
                      </m:sSub>
                      <m:r>
                        <a:rPr lang="en-US" b="0" i="1" smtClean="0">
                          <a:latin typeface="Cambria Math" panose="02040503050406030204" pitchFamily="18" charset="0"/>
                        </a:rPr>
                        <m:t>=0.29</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=1.94</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GB" dirty="0"/>
              </a:p>
            </p:txBody>
          </p:sp>
        </mc:Choice>
        <mc:Fallback xmlns="">
          <p:sp>
            <p:nvSpPr>
              <p:cNvPr id="10" name="TextBox 9">
                <a:extLst>
                  <a:ext uri="{FF2B5EF4-FFF2-40B4-BE49-F238E27FC236}">
                    <a16:creationId xmlns:a16="http://schemas.microsoft.com/office/drawing/2014/main" id="{5F6C1B2B-A985-40D1-8D5E-9B94175872D0}"/>
                  </a:ext>
                </a:extLst>
              </p:cNvPr>
              <p:cNvSpPr txBox="1">
                <a:spLocks noRot="1" noChangeAspect="1" noMove="1" noResize="1" noEditPoints="1" noAdjustHandles="1" noChangeArrowheads="1" noChangeShapeType="1" noTextEdit="1"/>
              </p:cNvSpPr>
              <p:nvPr/>
            </p:nvSpPr>
            <p:spPr>
              <a:xfrm>
                <a:off x="4745844" y="4116021"/>
                <a:ext cx="3240350" cy="390748"/>
              </a:xfrm>
              <a:prstGeom prst="rect">
                <a:avLst/>
              </a:prstGeom>
              <a:blipFill>
                <a:blip r:embed="rId6"/>
                <a:stretch>
                  <a:fillRect b="-6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6B7C358-6B3C-42D7-A399-50D7CEA38BA2}"/>
                  </a:ext>
                </a:extLst>
              </p:cNvPr>
              <p:cNvSpPr txBox="1"/>
              <p:nvPr/>
            </p:nvSpPr>
            <p:spPr>
              <a:xfrm>
                <a:off x="8648361" y="4116021"/>
                <a:ext cx="3240350"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𝑎</m:t>
                          </m:r>
                        </m:sub>
                      </m:sSub>
                      <m:r>
                        <a:rPr lang="en-US" b="0" i="1" smtClean="0">
                          <a:latin typeface="Cambria Math" panose="02040503050406030204" pitchFamily="18" charset="0"/>
                        </a:rPr>
                        <m:t>=0.38</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=2.05</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GB" dirty="0"/>
              </a:p>
            </p:txBody>
          </p:sp>
        </mc:Choice>
        <mc:Fallback xmlns="">
          <p:sp>
            <p:nvSpPr>
              <p:cNvPr id="11" name="TextBox 10">
                <a:extLst>
                  <a:ext uri="{FF2B5EF4-FFF2-40B4-BE49-F238E27FC236}">
                    <a16:creationId xmlns:a16="http://schemas.microsoft.com/office/drawing/2014/main" id="{B6B7C358-6B3C-42D7-A399-50D7CEA38BA2}"/>
                  </a:ext>
                </a:extLst>
              </p:cNvPr>
              <p:cNvSpPr txBox="1">
                <a:spLocks noRot="1" noChangeAspect="1" noMove="1" noResize="1" noEditPoints="1" noAdjustHandles="1" noChangeArrowheads="1" noChangeShapeType="1" noTextEdit="1"/>
              </p:cNvSpPr>
              <p:nvPr/>
            </p:nvSpPr>
            <p:spPr>
              <a:xfrm>
                <a:off x="8648361" y="4116021"/>
                <a:ext cx="3240350" cy="390748"/>
              </a:xfrm>
              <a:prstGeom prst="rect">
                <a:avLst/>
              </a:prstGeom>
              <a:blipFill>
                <a:blip r:embed="rId7"/>
                <a:stretch>
                  <a:fillRect b="-6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B364AD95-2614-4760-9155-E4F916F16AD5}"/>
                  </a:ext>
                </a:extLst>
              </p:cNvPr>
              <p:cNvGraphicFramePr>
                <a:graphicFrameLocks noGrp="1"/>
              </p:cNvGraphicFramePr>
              <p:nvPr>
                <p:extLst>
                  <p:ext uri="{D42A27DB-BD31-4B8C-83A1-F6EECF244321}">
                    <p14:modId xmlns:p14="http://schemas.microsoft.com/office/powerpoint/2010/main" val="939398172"/>
                  </p:ext>
                </p:extLst>
              </p:nvPr>
            </p:nvGraphicFramePr>
            <p:xfrm>
              <a:off x="5591944" y="4844796"/>
              <a:ext cx="6450397" cy="737680"/>
            </p:xfrm>
            <a:graphic>
              <a:graphicData uri="http://schemas.openxmlformats.org/drawingml/2006/table">
                <a:tbl>
                  <a:tblPr firstRow="1" bandRow="1">
                    <a:tableStyleId>{69CF1AB2-1976-4502-BF36-3FF5EA218861}</a:tableStyleId>
                  </a:tblPr>
                  <a:tblGrid>
                    <a:gridCol w="3282045">
                      <a:extLst>
                        <a:ext uri="{9D8B030D-6E8A-4147-A177-3AD203B41FA5}">
                          <a16:colId xmlns:a16="http://schemas.microsoft.com/office/drawing/2014/main" val="596873967"/>
                        </a:ext>
                      </a:extLst>
                    </a:gridCol>
                    <a:gridCol w="3168352">
                      <a:extLst>
                        <a:ext uri="{9D8B030D-6E8A-4147-A177-3AD203B41FA5}">
                          <a16:colId xmlns:a16="http://schemas.microsoft.com/office/drawing/2014/main" val="4288618401"/>
                        </a:ext>
                      </a:extLst>
                    </a:gridCol>
                  </a:tblGrid>
                  <a:tr h="333062">
                    <a:tc>
                      <a:txBody>
                        <a:bodyPr/>
                        <a:lstStyle/>
                        <a:p>
                          <a:r>
                            <a:rPr lang="en-US" dirty="0"/>
                            <a:t>Hillocks density </a:t>
                          </a:r>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𝟗</m:t>
                                </m:r>
                                <m:r>
                                  <a:rPr lang="en-US" b="1" i="1" smtClean="0">
                                    <a:latin typeface="Cambria Math" panose="02040503050406030204" pitchFamily="18" charset="0"/>
                                    <a:ea typeface="Cambria Math" panose="02040503050406030204" pitchFamily="18" charset="0"/>
                                  </a:rPr>
                                  <m:t>×</m:t>
                                </m:r>
                                <m:sSup>
                                  <m:sSupPr>
                                    <m:ctrlPr>
                                      <a:rPr lang="en-US" b="1"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𝟏𝟎</m:t>
                                    </m:r>
                                  </m:e>
                                  <m:sup>
                                    <m:r>
                                      <a:rPr lang="en-US" b="1" i="1" smtClean="0">
                                        <a:latin typeface="Cambria Math" panose="02040503050406030204" pitchFamily="18" charset="0"/>
                                        <a:ea typeface="Cambria Math" panose="02040503050406030204" pitchFamily="18" charset="0"/>
                                      </a:rPr>
                                      <m:t>𝟑</m:t>
                                    </m:r>
                                  </m:sup>
                                </m:sSup>
                                <m:sSup>
                                  <m:sSupPr>
                                    <m:ctrlPr>
                                      <a:rPr lang="en-US" b="1" i="1" smtClean="0">
                                        <a:latin typeface="Cambria Math" panose="02040503050406030204" pitchFamily="18" charset="0"/>
                                      </a:rPr>
                                    </m:ctrlPr>
                                  </m:sSupPr>
                                  <m:e>
                                    <m:r>
                                      <a:rPr lang="en-US" b="1" i="1" smtClean="0">
                                        <a:latin typeface="Cambria Math" panose="02040503050406030204" pitchFamily="18" charset="0"/>
                                      </a:rPr>
                                      <m:t>𝒎𝒎</m:t>
                                    </m:r>
                                  </m:e>
                                  <m:sup>
                                    <m:r>
                                      <a:rPr lang="en-US" b="1" i="1" smtClean="0">
                                        <a:latin typeface="Cambria Math" panose="02040503050406030204" pitchFamily="18" charset="0"/>
                                      </a:rPr>
                                      <m:t>−</m:t>
                                    </m:r>
                                    <m:r>
                                      <a:rPr lang="en-US" b="1" i="1" smtClean="0">
                                        <a:latin typeface="Cambria Math" panose="02040503050406030204" pitchFamily="18" charset="0"/>
                                      </a:rPr>
                                      <m:t>𝟐</m:t>
                                    </m:r>
                                  </m:sup>
                                </m:sSup>
                              </m:oMath>
                            </m:oMathPara>
                          </a14:m>
                          <a:endParaRPr lang="en-GB" dirty="0"/>
                        </a:p>
                      </a:txBody>
                      <a:tcPr/>
                    </a:tc>
                    <a:extLst>
                      <a:ext uri="{0D108BD9-81ED-4DB2-BD59-A6C34878D82A}">
                        <a16:rowId xmlns:a16="http://schemas.microsoft.com/office/drawing/2014/main" val="546700605"/>
                      </a:ext>
                    </a:extLst>
                  </a:tr>
                  <a:tr h="332095">
                    <a:tc>
                      <a:txBody>
                        <a:bodyPr/>
                        <a:lstStyle/>
                        <a:p>
                          <a:r>
                            <a:rPr lang="en-US" b="1" dirty="0"/>
                            <a:t>Hillocks size (diameter):   </a:t>
                          </a:r>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𝟖</m:t>
                                </m:r>
                                <m:r>
                                  <a:rPr lang="en-US" b="1" i="1" smtClean="0">
                                    <a:latin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𝝁</m:t>
                                </m:r>
                                <m:r>
                                  <a:rPr lang="en-US" b="1" i="1" smtClean="0">
                                    <a:latin typeface="Cambria Math" panose="02040503050406030204" pitchFamily="18" charset="0"/>
                                    <a:ea typeface="Cambria Math" panose="02040503050406030204" pitchFamily="18" charset="0"/>
                                  </a:rPr>
                                  <m:t>𝒎</m:t>
                                </m:r>
                              </m:oMath>
                            </m:oMathPara>
                          </a14:m>
                          <a:endParaRPr lang="en-US" b="1" dirty="0">
                            <a:ea typeface="Cambria Math" panose="02040503050406030204" pitchFamily="18" charset="0"/>
                          </a:endParaRPr>
                        </a:p>
                      </a:txBody>
                      <a:tcPr/>
                    </a:tc>
                    <a:extLst>
                      <a:ext uri="{0D108BD9-81ED-4DB2-BD59-A6C34878D82A}">
                        <a16:rowId xmlns:a16="http://schemas.microsoft.com/office/drawing/2014/main" val="326062423"/>
                      </a:ext>
                    </a:extLst>
                  </a:tr>
                </a:tbl>
              </a:graphicData>
            </a:graphic>
          </p:graphicFrame>
        </mc:Choice>
        <mc:Fallback xmlns="">
          <p:graphicFrame>
            <p:nvGraphicFramePr>
              <p:cNvPr id="12" name="Table 11">
                <a:extLst>
                  <a:ext uri="{FF2B5EF4-FFF2-40B4-BE49-F238E27FC236}">
                    <a16:creationId xmlns:a16="http://schemas.microsoft.com/office/drawing/2014/main" id="{B364AD95-2614-4760-9155-E4F916F16AD5}"/>
                  </a:ext>
                </a:extLst>
              </p:cNvPr>
              <p:cNvGraphicFramePr>
                <a:graphicFrameLocks noGrp="1"/>
              </p:cNvGraphicFramePr>
              <p:nvPr>
                <p:extLst>
                  <p:ext uri="{D42A27DB-BD31-4B8C-83A1-F6EECF244321}">
                    <p14:modId xmlns:p14="http://schemas.microsoft.com/office/powerpoint/2010/main" val="939398172"/>
                  </p:ext>
                </p:extLst>
              </p:nvPr>
            </p:nvGraphicFramePr>
            <p:xfrm>
              <a:off x="5591944" y="4844796"/>
              <a:ext cx="6450397" cy="737680"/>
            </p:xfrm>
            <a:graphic>
              <a:graphicData uri="http://schemas.openxmlformats.org/drawingml/2006/table">
                <a:tbl>
                  <a:tblPr firstRow="1" bandRow="1">
                    <a:tableStyleId>{69CF1AB2-1976-4502-BF36-3FF5EA218861}</a:tableStyleId>
                  </a:tblPr>
                  <a:tblGrid>
                    <a:gridCol w="3282045">
                      <a:extLst>
                        <a:ext uri="{9D8B030D-6E8A-4147-A177-3AD203B41FA5}">
                          <a16:colId xmlns:a16="http://schemas.microsoft.com/office/drawing/2014/main" val="596873967"/>
                        </a:ext>
                      </a:extLst>
                    </a:gridCol>
                    <a:gridCol w="3168352">
                      <a:extLst>
                        <a:ext uri="{9D8B030D-6E8A-4147-A177-3AD203B41FA5}">
                          <a16:colId xmlns:a16="http://schemas.microsoft.com/office/drawing/2014/main" val="4288618401"/>
                        </a:ext>
                      </a:extLst>
                    </a:gridCol>
                  </a:tblGrid>
                  <a:tr h="371920">
                    <a:tc>
                      <a:txBody>
                        <a:bodyPr/>
                        <a:lstStyle/>
                        <a:p>
                          <a:r>
                            <a:rPr lang="en-US" dirty="0"/>
                            <a:t>Hillocks density </a:t>
                          </a:r>
                          <a:endParaRPr lang="en-GB" dirty="0"/>
                        </a:p>
                      </a:txBody>
                      <a:tcPr/>
                    </a:tc>
                    <a:tc>
                      <a:txBody>
                        <a:bodyPr/>
                        <a:lstStyle/>
                        <a:p>
                          <a:endParaRPr lang="en-US"/>
                        </a:p>
                      </a:txBody>
                      <a:tcPr>
                        <a:blipFill>
                          <a:blip r:embed="rId8"/>
                          <a:stretch>
                            <a:fillRect l="-103846" t="-8065" r="-385" b="-122581"/>
                          </a:stretch>
                        </a:blipFill>
                      </a:tcPr>
                    </a:tc>
                    <a:extLst>
                      <a:ext uri="{0D108BD9-81ED-4DB2-BD59-A6C34878D82A}">
                        <a16:rowId xmlns:a16="http://schemas.microsoft.com/office/drawing/2014/main" val="546700605"/>
                      </a:ext>
                    </a:extLst>
                  </a:tr>
                  <a:tr h="365760">
                    <a:tc>
                      <a:txBody>
                        <a:bodyPr/>
                        <a:lstStyle/>
                        <a:p>
                          <a:r>
                            <a:rPr lang="en-US" b="1" dirty="0"/>
                            <a:t>Hillocks size (diameter):   </a:t>
                          </a:r>
                          <a:endParaRPr lang="en-GB" dirty="0"/>
                        </a:p>
                      </a:txBody>
                      <a:tcPr/>
                    </a:tc>
                    <a:tc>
                      <a:txBody>
                        <a:bodyPr/>
                        <a:lstStyle/>
                        <a:p>
                          <a:endParaRPr lang="en-US"/>
                        </a:p>
                      </a:txBody>
                      <a:tcPr>
                        <a:blipFill>
                          <a:blip r:embed="rId8"/>
                          <a:stretch>
                            <a:fillRect l="-103846" t="-111667" r="-385" b="-26667"/>
                          </a:stretch>
                        </a:blipFill>
                      </a:tcPr>
                    </a:tc>
                    <a:extLst>
                      <a:ext uri="{0D108BD9-81ED-4DB2-BD59-A6C34878D82A}">
                        <a16:rowId xmlns:a16="http://schemas.microsoft.com/office/drawing/2014/main" val="326062423"/>
                      </a:ext>
                    </a:extLst>
                  </a:tr>
                </a:tbl>
              </a:graphicData>
            </a:graphic>
          </p:graphicFrame>
        </mc:Fallback>
      </mc:AlternateContent>
      <p:sp>
        <p:nvSpPr>
          <p:cNvPr id="13" name="TextBox 12">
            <a:extLst>
              <a:ext uri="{FF2B5EF4-FFF2-40B4-BE49-F238E27FC236}">
                <a16:creationId xmlns:a16="http://schemas.microsoft.com/office/drawing/2014/main" id="{E1F0EE92-2E94-4B7E-84ED-E56D080F169D}"/>
              </a:ext>
            </a:extLst>
          </p:cNvPr>
          <p:cNvSpPr txBox="1"/>
          <p:nvPr/>
        </p:nvSpPr>
        <p:spPr>
          <a:xfrm>
            <a:off x="144767" y="4640069"/>
            <a:ext cx="54006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Non uniform surface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More uniformity at the center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Hillocks aligning with the polishing lines on the substrate surface</a:t>
            </a:r>
          </a:p>
        </p:txBody>
      </p:sp>
      <p:sp>
        <p:nvSpPr>
          <p:cNvPr id="14" name="Rectangle 13">
            <a:extLst>
              <a:ext uri="{FF2B5EF4-FFF2-40B4-BE49-F238E27FC236}">
                <a16:creationId xmlns:a16="http://schemas.microsoft.com/office/drawing/2014/main" id="{A61F9454-C388-4676-9ACD-9F044F274565}"/>
              </a:ext>
            </a:extLst>
          </p:cNvPr>
          <p:cNvSpPr/>
          <p:nvPr/>
        </p:nvSpPr>
        <p:spPr>
          <a:xfrm>
            <a:off x="119336" y="4581128"/>
            <a:ext cx="5256584" cy="187220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5" name="TextBox 14">
            <a:extLst>
              <a:ext uri="{FF2B5EF4-FFF2-40B4-BE49-F238E27FC236}">
                <a16:creationId xmlns:a16="http://schemas.microsoft.com/office/drawing/2014/main" id="{63D86737-2CCE-43E1-88E6-55421CEBF15C}"/>
              </a:ext>
            </a:extLst>
          </p:cNvPr>
          <p:cNvSpPr txBox="1"/>
          <p:nvPr/>
        </p:nvSpPr>
        <p:spPr>
          <a:xfrm>
            <a:off x="8817142" y="1052736"/>
            <a:ext cx="2751466" cy="369332"/>
          </a:xfrm>
          <a:prstGeom prst="rect">
            <a:avLst/>
          </a:prstGeom>
          <a:noFill/>
        </p:spPr>
        <p:txBody>
          <a:bodyPr wrap="square" rtlCol="0">
            <a:spAutoFit/>
          </a:bodyPr>
          <a:lstStyle/>
          <a:p>
            <a:pPr algn="ctr"/>
            <a:r>
              <a:rPr lang="en-US" i="1" u="sng" dirty="0">
                <a:solidFill>
                  <a:srgbClr val="002060"/>
                </a:solidFill>
              </a:rPr>
              <a:t>center</a:t>
            </a:r>
            <a:endParaRPr lang="en-GB" i="1" u="sng" dirty="0">
              <a:solidFill>
                <a:srgbClr val="002060"/>
              </a:solidFill>
            </a:endParaRPr>
          </a:p>
        </p:txBody>
      </p:sp>
      <p:sp>
        <p:nvSpPr>
          <p:cNvPr id="16" name="TextBox 15">
            <a:extLst>
              <a:ext uri="{FF2B5EF4-FFF2-40B4-BE49-F238E27FC236}">
                <a16:creationId xmlns:a16="http://schemas.microsoft.com/office/drawing/2014/main" id="{F7480F9E-3A92-40AF-9CDD-5537260C061F}"/>
              </a:ext>
            </a:extLst>
          </p:cNvPr>
          <p:cNvSpPr txBox="1"/>
          <p:nvPr/>
        </p:nvSpPr>
        <p:spPr>
          <a:xfrm>
            <a:off x="770846" y="1052736"/>
            <a:ext cx="2751466" cy="369332"/>
          </a:xfrm>
          <a:prstGeom prst="rect">
            <a:avLst/>
          </a:prstGeom>
          <a:noFill/>
        </p:spPr>
        <p:txBody>
          <a:bodyPr wrap="square" rtlCol="0">
            <a:spAutoFit/>
          </a:bodyPr>
          <a:lstStyle/>
          <a:p>
            <a:pPr algn="ctr"/>
            <a:r>
              <a:rPr lang="en-US" i="1" u="sng" dirty="0">
                <a:solidFill>
                  <a:srgbClr val="002060"/>
                </a:solidFill>
              </a:rPr>
              <a:t> borders</a:t>
            </a:r>
            <a:endParaRPr lang="en-GB" i="1" u="sng" dirty="0">
              <a:solidFill>
                <a:srgbClr val="002060"/>
              </a:solidFill>
            </a:endParaRPr>
          </a:p>
        </p:txBody>
      </p:sp>
      <p:sp>
        <p:nvSpPr>
          <p:cNvPr id="17" name="TextBox 16">
            <a:extLst>
              <a:ext uri="{FF2B5EF4-FFF2-40B4-BE49-F238E27FC236}">
                <a16:creationId xmlns:a16="http://schemas.microsoft.com/office/drawing/2014/main" id="{36F50879-C99A-4CAE-BB36-E51E1A4BECEE}"/>
              </a:ext>
            </a:extLst>
          </p:cNvPr>
          <p:cNvSpPr txBox="1"/>
          <p:nvPr/>
        </p:nvSpPr>
        <p:spPr>
          <a:xfrm>
            <a:off x="4720267" y="1054449"/>
            <a:ext cx="2751466" cy="369332"/>
          </a:xfrm>
          <a:prstGeom prst="rect">
            <a:avLst/>
          </a:prstGeom>
          <a:noFill/>
        </p:spPr>
        <p:txBody>
          <a:bodyPr wrap="square" rtlCol="0">
            <a:spAutoFit/>
          </a:bodyPr>
          <a:lstStyle/>
          <a:p>
            <a:pPr algn="ctr"/>
            <a:r>
              <a:rPr lang="en-US" i="1" u="sng" dirty="0">
                <a:solidFill>
                  <a:srgbClr val="002060"/>
                </a:solidFill>
              </a:rPr>
              <a:t> near center</a:t>
            </a:r>
            <a:endParaRPr lang="en-GB" i="1" u="sng" dirty="0">
              <a:solidFill>
                <a:srgbClr val="002060"/>
              </a:solidFill>
            </a:endParaRPr>
          </a:p>
        </p:txBody>
      </p:sp>
    </p:spTree>
    <p:extLst>
      <p:ext uri="{BB962C8B-B14F-4D97-AF65-F5344CB8AC3E}">
        <p14:creationId xmlns:p14="http://schemas.microsoft.com/office/powerpoint/2010/main" val="78624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4EE9C8-D05F-41F7-A703-7135D2C062BB}"/>
              </a:ext>
            </a:extLst>
          </p:cNvPr>
          <p:cNvSpPr>
            <a:spLocks noGrp="1"/>
          </p:cNvSpPr>
          <p:nvPr>
            <p:ph type="ftr" sz="quarter" idx="11"/>
          </p:nvPr>
        </p:nvSpPr>
        <p:spPr>
          <a:xfrm>
            <a:off x="958840" y="6591713"/>
            <a:ext cx="8160000" cy="212489"/>
          </a:xfrm>
        </p:spPr>
        <p:txBody>
          <a:bodyPr/>
          <a:lstStyle/>
          <a:p>
            <a:r>
              <a:rPr lang="en-US"/>
              <a:t>New design for Boron-doped diamond undulaor</a:t>
            </a:r>
            <a:endParaRPr lang="en-GB" dirty="0"/>
          </a:p>
        </p:txBody>
      </p:sp>
      <p:sp>
        <p:nvSpPr>
          <p:cNvPr id="3" name="Slide Number Placeholder 2">
            <a:extLst>
              <a:ext uri="{FF2B5EF4-FFF2-40B4-BE49-F238E27FC236}">
                <a16:creationId xmlns:a16="http://schemas.microsoft.com/office/drawing/2014/main" id="{745DB05E-044B-41D0-A523-7C1604D4E667}"/>
              </a:ext>
            </a:extLst>
          </p:cNvPr>
          <p:cNvSpPr>
            <a:spLocks noGrp="1"/>
          </p:cNvSpPr>
          <p:nvPr>
            <p:ph type="sldNum" sz="quarter" idx="12"/>
          </p:nvPr>
        </p:nvSpPr>
        <p:spPr/>
        <p:txBody>
          <a:bodyPr/>
          <a:lstStyle/>
          <a:p>
            <a:r>
              <a:rPr lang="en-GB" dirty="0"/>
              <a:t>Page </a:t>
            </a:r>
            <a:fld id="{12C7ADEC-3983-44F8-9284-43C3DB2B559F}" type="slidenum">
              <a:rPr lang="en-GB" smtClean="0"/>
              <a:t>9</a:t>
            </a:fld>
            <a:endParaRPr lang="en-GB" dirty="0"/>
          </a:p>
        </p:txBody>
      </p:sp>
      <p:sp>
        <p:nvSpPr>
          <p:cNvPr id="4" name="TextBox 3">
            <a:extLst>
              <a:ext uri="{FF2B5EF4-FFF2-40B4-BE49-F238E27FC236}">
                <a16:creationId xmlns:a16="http://schemas.microsoft.com/office/drawing/2014/main" id="{34168BB3-C7CD-4A5C-92A9-0A1662267703}"/>
              </a:ext>
            </a:extLst>
          </p:cNvPr>
          <p:cNvSpPr txBox="1"/>
          <p:nvPr/>
        </p:nvSpPr>
        <p:spPr>
          <a:xfrm>
            <a:off x="1854321" y="-1"/>
            <a:ext cx="2371725" cy="523220"/>
          </a:xfrm>
          <a:prstGeom prst="rect">
            <a:avLst/>
          </a:prstGeom>
          <a:noFill/>
        </p:spPr>
        <p:txBody>
          <a:bodyPr wrap="square" rtlCol="0">
            <a:spAutoFit/>
          </a:bodyPr>
          <a:lstStyle/>
          <a:p>
            <a:r>
              <a:rPr lang="en-US" sz="2800" dirty="0">
                <a:solidFill>
                  <a:schemeClr val="bg1">
                    <a:lumMod val="50000"/>
                  </a:schemeClr>
                </a:solidFill>
                <a:latin typeface="Times New Roman" panose="02020603050405020304" pitchFamily="18" charset="0"/>
                <a:cs typeface="Times New Roman" panose="02020603050405020304" pitchFamily="18" charset="0"/>
              </a:rPr>
              <a:t>Old sample </a:t>
            </a:r>
            <a:endParaRPr lang="en-GB" sz="28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D8D9BCC-DB15-451C-ADDA-49373E06329F}"/>
              </a:ext>
            </a:extLst>
          </p:cNvPr>
          <p:cNvSpPr txBox="1"/>
          <p:nvPr/>
        </p:nvSpPr>
        <p:spPr>
          <a:xfrm>
            <a:off x="7904359" y="0"/>
            <a:ext cx="2371725"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New sample </a:t>
            </a:r>
            <a:endParaRPr lang="en-GB" sz="2800"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D09F426-8A22-4EE6-8D13-B4FEED9A9E55}"/>
              </a:ext>
            </a:extLst>
          </p:cNvPr>
          <p:cNvPicPr>
            <a:picLocks noChangeAspect="1"/>
          </p:cNvPicPr>
          <p:nvPr/>
        </p:nvPicPr>
        <p:blipFill rotWithShape="1">
          <a:blip r:embed="rId2"/>
          <a:srcRect t="10331" b="22274"/>
          <a:stretch/>
        </p:blipFill>
        <p:spPr>
          <a:xfrm>
            <a:off x="1199456" y="458778"/>
            <a:ext cx="4214214" cy="2840150"/>
          </a:xfrm>
          <a:prstGeom prst="rect">
            <a:avLst/>
          </a:prstGeom>
        </p:spPr>
      </p:pic>
      <p:pic>
        <p:nvPicPr>
          <p:cNvPr id="7" name="Picture 6">
            <a:extLst>
              <a:ext uri="{FF2B5EF4-FFF2-40B4-BE49-F238E27FC236}">
                <a16:creationId xmlns:a16="http://schemas.microsoft.com/office/drawing/2014/main" id="{972D9969-E276-418C-A12E-C1815617C6C5}"/>
              </a:ext>
            </a:extLst>
          </p:cNvPr>
          <p:cNvPicPr>
            <a:picLocks noChangeAspect="1"/>
          </p:cNvPicPr>
          <p:nvPr/>
        </p:nvPicPr>
        <p:blipFill rotWithShape="1">
          <a:blip r:embed="rId3"/>
          <a:srcRect t="9742" b="21837"/>
          <a:stretch/>
        </p:blipFill>
        <p:spPr>
          <a:xfrm>
            <a:off x="6983114" y="523219"/>
            <a:ext cx="4214214" cy="284014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F3907F-A007-4BB4-8829-7D02F8847615}"/>
                  </a:ext>
                </a:extLst>
              </p:cNvPr>
              <p:cNvSpPr txBox="1"/>
              <p:nvPr/>
            </p:nvSpPr>
            <p:spPr>
              <a:xfrm>
                <a:off x="1798490" y="3274822"/>
                <a:ext cx="3240350"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𝑎</m:t>
                          </m:r>
                        </m:sub>
                      </m:sSub>
                      <m:r>
                        <a:rPr lang="en-US" b="0" i="1" smtClean="0">
                          <a:latin typeface="Cambria Math" panose="02040503050406030204" pitchFamily="18" charset="0"/>
                        </a:rPr>
                        <m:t>=0.26</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=1.21</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GB" dirty="0"/>
              </a:p>
            </p:txBody>
          </p:sp>
        </mc:Choice>
        <mc:Fallback xmlns="">
          <p:sp>
            <p:nvSpPr>
              <p:cNvPr id="8" name="TextBox 7">
                <a:extLst>
                  <a:ext uri="{FF2B5EF4-FFF2-40B4-BE49-F238E27FC236}">
                    <a16:creationId xmlns:a16="http://schemas.microsoft.com/office/drawing/2014/main" id="{EEF3907F-A007-4BB4-8829-7D02F8847615}"/>
                  </a:ext>
                </a:extLst>
              </p:cNvPr>
              <p:cNvSpPr txBox="1">
                <a:spLocks noRot="1" noChangeAspect="1" noMove="1" noResize="1" noEditPoints="1" noAdjustHandles="1" noChangeArrowheads="1" noChangeShapeType="1" noTextEdit="1"/>
              </p:cNvSpPr>
              <p:nvPr/>
            </p:nvSpPr>
            <p:spPr>
              <a:xfrm>
                <a:off x="1798490" y="3274822"/>
                <a:ext cx="3240350" cy="390748"/>
              </a:xfrm>
              <a:prstGeom prst="rect">
                <a:avLst/>
              </a:prstGeom>
              <a:blipFill>
                <a:blip r:embed="rId4"/>
                <a:stretch>
                  <a:fillRect b="-6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9B9DC88-19E3-427E-9612-40727CCA47F9}"/>
                  </a:ext>
                </a:extLst>
              </p:cNvPr>
              <p:cNvSpPr txBox="1"/>
              <p:nvPr/>
            </p:nvSpPr>
            <p:spPr>
              <a:xfrm>
                <a:off x="7608168" y="3274822"/>
                <a:ext cx="3240350"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𝑎</m:t>
                          </m:r>
                        </m:sub>
                      </m:sSub>
                      <m:r>
                        <a:rPr lang="en-US" b="0" i="1" smtClean="0">
                          <a:latin typeface="Cambria Math" panose="02040503050406030204" pitchFamily="18" charset="0"/>
                        </a:rPr>
                        <m:t>=0.53</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=5.27</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GB" dirty="0"/>
              </a:p>
            </p:txBody>
          </p:sp>
        </mc:Choice>
        <mc:Fallback xmlns="">
          <p:sp>
            <p:nvSpPr>
              <p:cNvPr id="9" name="TextBox 8">
                <a:extLst>
                  <a:ext uri="{FF2B5EF4-FFF2-40B4-BE49-F238E27FC236}">
                    <a16:creationId xmlns:a16="http://schemas.microsoft.com/office/drawing/2014/main" id="{69B9DC88-19E3-427E-9612-40727CCA47F9}"/>
                  </a:ext>
                </a:extLst>
              </p:cNvPr>
              <p:cNvSpPr txBox="1">
                <a:spLocks noRot="1" noChangeAspect="1" noMove="1" noResize="1" noEditPoints="1" noAdjustHandles="1" noChangeArrowheads="1" noChangeShapeType="1" noTextEdit="1"/>
              </p:cNvSpPr>
              <p:nvPr/>
            </p:nvSpPr>
            <p:spPr>
              <a:xfrm>
                <a:off x="7608168" y="3274822"/>
                <a:ext cx="3240350" cy="390748"/>
              </a:xfrm>
              <a:prstGeom prst="rect">
                <a:avLst/>
              </a:prstGeom>
              <a:blipFill>
                <a:blip r:embed="rId5"/>
                <a:stretch>
                  <a:fillRect b="-6250"/>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E1FA04A2-6782-4540-B50E-128F45C3B6E3}"/>
              </a:ext>
            </a:extLst>
          </p:cNvPr>
          <p:cNvPicPr>
            <a:picLocks noChangeAspect="1"/>
          </p:cNvPicPr>
          <p:nvPr/>
        </p:nvPicPr>
        <p:blipFill rotWithShape="1">
          <a:blip r:embed="rId6">
            <a:extLst>
              <a:ext uri="{28A0092B-C50C-407E-A947-70E740481C1C}">
                <a14:useLocalDpi xmlns:a14="http://schemas.microsoft.com/office/drawing/2010/main" val="0"/>
              </a:ext>
            </a:extLst>
          </a:blip>
          <a:srcRect l="3011" b="16752"/>
          <a:stretch/>
        </p:blipFill>
        <p:spPr>
          <a:xfrm>
            <a:off x="7176120" y="3565820"/>
            <a:ext cx="4638979" cy="1839432"/>
          </a:xfrm>
          <a:prstGeom prst="rect">
            <a:avLst/>
          </a:prstGeom>
        </p:spPr>
      </p:pic>
      <p:pic>
        <p:nvPicPr>
          <p:cNvPr id="11" name="Picture 10">
            <a:extLst>
              <a:ext uri="{FF2B5EF4-FFF2-40B4-BE49-F238E27FC236}">
                <a16:creationId xmlns:a16="http://schemas.microsoft.com/office/drawing/2014/main" id="{867887F0-186C-4944-9E41-1DC0AF9ABD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168" y="3600849"/>
            <a:ext cx="4782994" cy="1832271"/>
          </a:xfrm>
          <a:prstGeom prst="rect">
            <a:avLst/>
          </a:prstGeom>
        </p:spPr>
      </p:pic>
      <p:sp>
        <p:nvSpPr>
          <p:cNvPr id="12" name="TextBox 11">
            <a:extLst>
              <a:ext uri="{FF2B5EF4-FFF2-40B4-BE49-F238E27FC236}">
                <a16:creationId xmlns:a16="http://schemas.microsoft.com/office/drawing/2014/main" id="{B9F7D132-6442-499B-AE5F-3826295B032D}"/>
              </a:ext>
            </a:extLst>
          </p:cNvPr>
          <p:cNvSpPr txBox="1"/>
          <p:nvPr/>
        </p:nvSpPr>
        <p:spPr>
          <a:xfrm>
            <a:off x="319143" y="5542099"/>
            <a:ext cx="8585169" cy="646331"/>
          </a:xfrm>
          <a:prstGeom prst="rect">
            <a:avLst/>
          </a:prstGeom>
          <a:noFill/>
        </p:spPr>
        <p:txBody>
          <a:bodyPr wrap="square" rtlCol="0">
            <a:spAutoFit/>
          </a:bodyPr>
          <a:lstStyle/>
          <a:p>
            <a:pPr marL="285750" indent="-285750">
              <a:buFont typeface="Arial" panose="020B0604020202020204" pitchFamily="34" charset="0"/>
              <a:buChar char="•"/>
            </a:pPr>
            <a:r>
              <a:rPr lang="en-US" dirty="0"/>
              <a:t>Growing thicker layers introduces fewer hillocks on the surface with a larger size</a:t>
            </a:r>
          </a:p>
          <a:p>
            <a:pPr marL="285750" indent="-285750">
              <a:buFont typeface="Arial" panose="020B0604020202020204" pitchFamily="34" charset="0"/>
              <a:buChar char="•"/>
            </a:pPr>
            <a:r>
              <a:rPr lang="en-US" dirty="0"/>
              <a:t>Growth process is improving </a:t>
            </a:r>
            <a:endParaRPr lang="en-GB" dirty="0"/>
          </a:p>
        </p:txBody>
      </p:sp>
      <p:sp>
        <p:nvSpPr>
          <p:cNvPr id="13" name="Rectangle 12">
            <a:extLst>
              <a:ext uri="{FF2B5EF4-FFF2-40B4-BE49-F238E27FC236}">
                <a16:creationId xmlns:a16="http://schemas.microsoft.com/office/drawing/2014/main" id="{7FB90E21-4FED-4DE1-BAAB-53B75B5C31C1}"/>
              </a:ext>
            </a:extLst>
          </p:cNvPr>
          <p:cNvSpPr/>
          <p:nvPr/>
        </p:nvSpPr>
        <p:spPr>
          <a:xfrm>
            <a:off x="319143" y="5542099"/>
            <a:ext cx="8585169" cy="70609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14" name="TextBox 13">
            <a:extLst>
              <a:ext uri="{FF2B5EF4-FFF2-40B4-BE49-F238E27FC236}">
                <a16:creationId xmlns:a16="http://schemas.microsoft.com/office/drawing/2014/main" id="{36785561-0F25-4F19-BB35-CEBB1E214943}"/>
              </a:ext>
            </a:extLst>
          </p:cNvPr>
          <p:cNvSpPr txBox="1"/>
          <p:nvPr/>
        </p:nvSpPr>
        <p:spPr>
          <a:xfrm>
            <a:off x="3680897" y="102353"/>
            <a:ext cx="1368152" cy="369332"/>
          </a:xfrm>
          <a:prstGeom prst="rect">
            <a:avLst/>
          </a:prstGeom>
          <a:noFill/>
        </p:spPr>
        <p:txBody>
          <a:bodyPr wrap="square" rtlCol="0">
            <a:spAutoFit/>
          </a:bodyPr>
          <a:lstStyle/>
          <a:p>
            <a:r>
              <a:rPr lang="en-US" dirty="0"/>
              <a:t>2020</a:t>
            </a:r>
            <a:endParaRPr lang="en-GB" dirty="0"/>
          </a:p>
        </p:txBody>
      </p:sp>
      <p:sp>
        <p:nvSpPr>
          <p:cNvPr id="15" name="TextBox 14">
            <a:extLst>
              <a:ext uri="{FF2B5EF4-FFF2-40B4-BE49-F238E27FC236}">
                <a16:creationId xmlns:a16="http://schemas.microsoft.com/office/drawing/2014/main" id="{F5282B50-49C0-4F29-A82E-615821961C45}"/>
              </a:ext>
            </a:extLst>
          </p:cNvPr>
          <p:cNvSpPr txBox="1"/>
          <p:nvPr/>
        </p:nvSpPr>
        <p:spPr>
          <a:xfrm>
            <a:off x="10044243" y="89446"/>
            <a:ext cx="1368152" cy="369332"/>
          </a:xfrm>
          <a:prstGeom prst="rect">
            <a:avLst/>
          </a:prstGeom>
          <a:noFill/>
        </p:spPr>
        <p:txBody>
          <a:bodyPr wrap="square" rtlCol="0">
            <a:spAutoFit/>
          </a:bodyPr>
          <a:lstStyle/>
          <a:p>
            <a:r>
              <a:rPr lang="en-US"/>
              <a:t>2023</a:t>
            </a:r>
            <a:endParaRPr lang="en-GB" dirty="0"/>
          </a:p>
        </p:txBody>
      </p:sp>
    </p:spTree>
    <p:extLst>
      <p:ext uri="{BB962C8B-B14F-4D97-AF65-F5344CB8AC3E}">
        <p14:creationId xmlns:p14="http://schemas.microsoft.com/office/powerpoint/2010/main" val="943154610"/>
      </p:ext>
    </p:extLst>
  </p:cSld>
  <p:clrMapOvr>
    <a:masterClrMapping/>
  </p:clrMapOvr>
</p:sld>
</file>

<file path=ppt/theme/theme1.xml><?xml version="1.0" encoding="utf-8"?>
<a:theme xmlns:a="http://schemas.openxmlformats.org/drawingml/2006/main" name="ESRF-default">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67C11CAC-9023-4D7C-A201-0E73168C1C5C}" vid="{657381B9-D2A2-47F3-8C63-832BC456550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105904</TotalTime>
  <Words>1457</Words>
  <Application>Microsoft Office PowerPoint</Application>
  <PresentationFormat>Widescreen</PresentationFormat>
  <Paragraphs>259</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Cambria Math</vt:lpstr>
      <vt:lpstr>ITCOfficinaSans LT Book</vt:lpstr>
      <vt:lpstr>Symbol</vt:lpstr>
      <vt:lpstr>Times New Roman</vt:lpstr>
      <vt:lpstr>Wingdings</vt:lpstr>
      <vt:lpstr>ESRF-default</vt:lpstr>
      <vt:lpstr>PowerPoint Presentation</vt:lpstr>
      <vt:lpstr>PowerPoint Presentation</vt:lpstr>
      <vt:lpstr>Characterization steps for the new model </vt:lpstr>
      <vt:lpstr>Growth: MPCVD PROCESS </vt:lpstr>
      <vt:lpstr>Substrate</vt:lpstr>
      <vt:lpstr>PowerPoint Presentation</vt:lpstr>
      <vt:lpstr>PowerPoint Presentation</vt:lpstr>
      <vt:lpstr>Surface characterization</vt:lpstr>
      <vt:lpstr>PowerPoint Presentation</vt:lpstr>
      <vt:lpstr>Characterization of the new sample</vt:lpstr>
      <vt:lpstr>Hillocks </vt:lpstr>
      <vt:lpstr>PowerPoint Presentation</vt:lpstr>
      <vt:lpstr>PowerPoint Presentation</vt:lpstr>
      <vt:lpstr>Characterization: Bragg diffraction imaging</vt:lpstr>
      <vt:lpstr>Relaxed or strained layer</vt:lpstr>
      <vt:lpstr>PowerPoint Presentation</vt:lpstr>
      <vt:lpstr>PowerPoint Presentation</vt:lpstr>
      <vt:lpstr>PowerPoint Presentation</vt:lpstr>
      <vt:lpstr>PowerPoint Presentation</vt:lpstr>
      <vt:lpstr>Characterization steps for the new model </vt:lpstr>
    </vt:vector>
  </TitlesOfParts>
  <Company>ESRF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DEMESSIEUX Laura</dc:creator>
  <cp:lastModifiedBy>TRAN THI Thu Nhi</cp:lastModifiedBy>
  <cp:revision>1845</cp:revision>
  <cp:lastPrinted>2020-03-29T14:00:08Z</cp:lastPrinted>
  <dcterms:created xsi:type="dcterms:W3CDTF">2015-04-08T05:55:09Z</dcterms:created>
  <dcterms:modified xsi:type="dcterms:W3CDTF">2023-10-05T12:54:09Z</dcterms:modified>
</cp:coreProperties>
</file>