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97" r:id="rId3"/>
    <p:sldId id="309" r:id="rId4"/>
    <p:sldId id="311" r:id="rId5"/>
    <p:sldId id="316" r:id="rId6"/>
    <p:sldId id="260" r:id="rId7"/>
    <p:sldId id="258" r:id="rId8"/>
    <p:sldId id="321" r:id="rId9"/>
    <p:sldId id="285" r:id="rId10"/>
    <p:sldId id="323" r:id="rId11"/>
    <p:sldId id="304" r:id="rId12"/>
    <p:sldId id="305" r:id="rId13"/>
    <p:sldId id="319" r:id="rId14"/>
    <p:sldId id="257" r:id="rId15"/>
    <p:sldId id="330" r:id="rId16"/>
    <p:sldId id="332" r:id="rId17"/>
    <p:sldId id="331" r:id="rId18"/>
    <p:sldId id="333" r:id="rId19"/>
    <p:sldId id="317" r:id="rId20"/>
    <p:sldId id="313" r:id="rId21"/>
    <p:sldId id="322" r:id="rId22"/>
    <p:sldId id="306" r:id="rId23"/>
    <p:sldId id="315" r:id="rId24"/>
    <p:sldId id="320" r:id="rId25"/>
    <p:sldId id="318" r:id="rId26"/>
    <p:sldId id="262" r:id="rId27"/>
    <p:sldId id="324" r:id="rId28"/>
    <p:sldId id="328" r:id="rId29"/>
    <p:sldId id="329" r:id="rId30"/>
    <p:sldId id="307" r:id="rId31"/>
    <p:sldId id="335" r:id="rId32"/>
    <p:sldId id="336" r:id="rId33"/>
    <p:sldId id="337" r:id="rId34"/>
    <p:sldId id="334" r:id="rId35"/>
    <p:sldId id="293" r:id="rId36"/>
    <p:sldId id="295" r:id="rId37"/>
    <p:sldId id="261" r:id="rId38"/>
    <p:sldId id="28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E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1" autoAdjust="0"/>
    <p:restoredTop sz="95942" autoAdjust="0"/>
  </p:normalViewPr>
  <p:slideViewPr>
    <p:cSldViewPr snapToGrid="0">
      <p:cViewPr varScale="1">
        <p:scale>
          <a:sx n="83" d="100"/>
          <a:sy n="83" d="100"/>
        </p:scale>
        <p:origin x="64" y="99"/>
      </p:cViewPr>
      <p:guideLst/>
    </p:cSldViewPr>
  </p:slideViewPr>
  <p:outlineViewPr>
    <p:cViewPr>
      <p:scale>
        <a:sx n="33" d="100"/>
        <a:sy n="33" d="100"/>
      </p:scale>
      <p:origin x="0" y="-329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421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233B-E36F-4D84-A0B8-FB87434BD99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342DC-7A8E-4539-AB66-65B3777ED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74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71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is based on research that was founded by the MBN group, prof. </a:t>
            </a:r>
            <a:r>
              <a:rPr lang="en-US" dirty="0" err="1"/>
              <a:t>Solov’yov</a:t>
            </a:r>
            <a:r>
              <a:rPr lang="en-US" dirty="0"/>
              <a:t>, prof. </a:t>
            </a:r>
            <a:r>
              <a:rPr lang="en-US" dirty="0" err="1"/>
              <a:t>Korol</a:t>
            </a:r>
            <a:r>
              <a:rPr lang="en-US" dirty="0"/>
              <a:t> and our group has been involved thanks to the COST TUMIEE action, when prof. </a:t>
            </a:r>
            <a:r>
              <a:rPr lang="en-US" dirty="0" err="1"/>
              <a:t>Solov’yov</a:t>
            </a:r>
            <a:r>
              <a:rPr lang="en-US" dirty="0"/>
              <a:t> heard the presentation of prof. </a:t>
            </a:r>
            <a:r>
              <a:rPr lang="en-US" dirty="0" err="1"/>
              <a:t>Papadogiannis</a:t>
            </a:r>
            <a:r>
              <a:rPr lang="en-US" dirty="0"/>
              <a:t> on the generation and diagnostics of </a:t>
            </a:r>
            <a:r>
              <a:rPr lang="en-US" dirty="0" err="1"/>
              <a:t>nanoacoustic</a:t>
            </a:r>
            <a:r>
              <a:rPr lang="en-US" dirty="0"/>
              <a:t> strains. So we are the rookies of the project but we were also involved for a particular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Advantages mainly related to tunability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situ experimental 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is NO experiment so far carried out with dynamic acoustic bending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risk venture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roadmap to reach this goal starts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Schematic representation of crystal under the influence of a harmonic AW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ways to implement </a:t>
            </a:r>
            <a:r>
              <a:rPr lang="en-US"/>
              <a:t>the device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Standing waves oscillate at the excitation frequency, so that within a period the crystal can be fully modulated, completely unmodulated or at any intermediate state.</a:t>
            </a:r>
          </a:p>
          <a:p>
            <a:endParaRPr lang="en-US" dirty="0"/>
          </a:p>
          <a:p>
            <a:r>
              <a:rPr lang="en-US" dirty="0"/>
              <a:t>Excitation frequency needs to coincide with a natural frequency of the crystal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video from the boundary conditions of case 2 and excitation frequency of 10MHz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5342DC-7A8E-4539-AB66-65B3777ED2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3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9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2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9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5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1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1108B-9AC4-4A38-8459-D1FC2B710C7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76B6-3C5F-485B-9AF6-16BFF1E1B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npapadogiannis@hmu.g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0.tif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1.png"/><Relationship Id="rId10" Type="http://schemas.openxmlformats.org/officeDocument/2006/relationships/image" Target="../media/image71.png"/><Relationship Id="rId4" Type="http://schemas.openxmlformats.org/officeDocument/2006/relationships/image" Target="../media/image2.png"/><Relationship Id="rId9" Type="http://schemas.openxmlformats.org/officeDocument/2006/relationships/image" Target="../media/image70.png"/><Relationship Id="rId14" Type="http://schemas.openxmlformats.org/officeDocument/2006/relationships/hyperlink" Target="https://mbnresearch.com/TECHNO-CLS/Main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7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11" Type="http://schemas.openxmlformats.org/officeDocument/2006/relationships/image" Target="../media/image75.png"/><Relationship Id="rId5" Type="http://schemas.openxmlformats.org/officeDocument/2006/relationships/image" Target="../media/image370.png"/><Relationship Id="rId10" Type="http://schemas.openxmlformats.org/officeDocument/2006/relationships/image" Target="../media/image1.png"/><Relationship Id="rId9" Type="http://schemas.openxmlformats.org/officeDocument/2006/relationships/image" Target="../media/image2.png"/><Relationship Id="rId4" Type="http://schemas.openxmlformats.org/officeDocument/2006/relationships/image" Target="../media/image3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wmf"/><Relationship Id="rId3" Type="http://schemas.openxmlformats.org/officeDocument/2006/relationships/image" Target="../media/image2.png"/><Relationship Id="rId12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2.w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11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5B5C12-49E7-4E80-A702-3D0F10AD7380}"/>
              </a:ext>
            </a:extLst>
          </p:cNvPr>
          <p:cNvSpPr/>
          <p:nvPr/>
        </p:nvSpPr>
        <p:spPr>
          <a:xfrm>
            <a:off x="2302669" y="2307244"/>
            <a:ext cx="7586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8B04E-9955-4B33-8FC3-B421860A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098" y="621551"/>
            <a:ext cx="1318358" cy="1287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F370DE-24B4-439C-82A6-4587E802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24" y="802020"/>
            <a:ext cx="1636568" cy="9265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F7211A-7FC0-4827-8051-44A4F628FB1F}"/>
              </a:ext>
            </a:extLst>
          </p:cNvPr>
          <p:cNvSpPr txBox="1"/>
          <p:nvPr/>
        </p:nvSpPr>
        <p:spPr>
          <a:xfrm>
            <a:off x="1749921" y="2307244"/>
            <a:ext cx="8949005" cy="2388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Progress on acoustically driven lattice modulation of crystals for CLS applications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Kaleris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Kaselouris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GB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Kaniolakis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Kaloudis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Tatarakis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1,3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 Dimitriou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Bakarezos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l-G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Papadogiannis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¹ Institute of Plasma Physics &amp; Lasers, Hellenic Mediterranean University, </a:t>
            </a:r>
            <a:r>
              <a:rPr lang="en-GB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Tria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Monastiria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74100 </a:t>
            </a:r>
            <a:r>
              <a:rPr lang="en-GB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Rethymno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Greece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Acoustics &amp; Optoacoustics Laboratory, Dept. of Music Technology &amp; Acoustics, Hellenic Mediterranean University, 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74100 </a:t>
            </a:r>
            <a:r>
              <a:rPr lang="en-GB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Rethymno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Greece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Dept. of Electronics Engineering, Hellenic Mediterranean University,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Romanou</a:t>
            </a:r>
            <a:r>
              <a:rPr lang="el-G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en-US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Chalepa</a:t>
            </a:r>
            <a:r>
              <a:rPr lang="el-G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73133 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Chania</a:t>
            </a:r>
            <a:r>
              <a:rPr lang="el-G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Greece</a:t>
            </a:r>
            <a:endParaRPr lang="en-GB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GB" sz="1100" i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npapadogiannis@hmu.gr</a:t>
            </a:r>
            <a:r>
              <a:rPr lang="en-GB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5E7E536-FB2C-0996-FB81-D90E2B3E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98" y="4949908"/>
            <a:ext cx="2294429" cy="14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uropean Union (EU) | Definition, Flag, Purpose, History, &amp; Members |  Britannica">
            <a:extLst>
              <a:ext uri="{FF2B5EF4-FFF2-40B4-BE49-F238E27FC236}">
                <a16:creationId xmlns:a16="http://schemas.microsoft.com/office/drawing/2014/main" id="{F723F190-19CD-4C74-EB1C-B70D76A8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80" y="4962608"/>
            <a:ext cx="1849635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4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3E000D-92A6-AB40-AEA9-7811BBF8DADE}"/>
              </a:ext>
            </a:extLst>
          </p:cNvPr>
          <p:cNvSpPr txBox="1">
            <a:spLocks/>
          </p:cNvSpPr>
          <p:nvPr/>
        </p:nvSpPr>
        <p:spPr>
          <a:xfrm>
            <a:off x="1463672" y="2952051"/>
            <a:ext cx="9026815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Proposal: </a:t>
            </a:r>
            <a:r>
              <a:rPr lang="en-US" sz="3600"/>
              <a:t>laser-driven acoustic wave </a:t>
            </a:r>
            <a:r>
              <a:rPr lang="en-US" sz="3600" dirty="0"/>
              <a:t>CUs</a:t>
            </a:r>
          </a:p>
        </p:txBody>
      </p:sp>
    </p:spTree>
    <p:extLst>
      <p:ext uri="{BB962C8B-B14F-4D97-AF65-F5344CB8AC3E}">
        <p14:creationId xmlns:p14="http://schemas.microsoft.com/office/powerpoint/2010/main" val="378083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71503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Proposal: laser-driven acoustic wave CUs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CBFF5DAD-9E78-32EC-A7FE-5D6AAF846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4809" y="1629860"/>
            <a:ext cx="5801811" cy="400617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35669252-3F37-32C1-C6F3-701E2DEE7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822" y="1629860"/>
            <a:ext cx="6141499" cy="4258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3BBC44-D90F-211D-E378-7C7FC8BB8BBE}"/>
              </a:ext>
            </a:extLst>
          </p:cNvPr>
          <p:cNvSpPr txBox="1"/>
          <p:nvPr/>
        </p:nvSpPr>
        <p:spPr>
          <a:xfrm>
            <a:off x="438108" y="5713905"/>
            <a:ext cx="4544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From: K. Kaleris,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Kaniolakis-Kaloudis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Kaselouris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Gagaoudakis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Petrakis, V. Dimitriou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Bakarezos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Tatarakis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A.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Papadogiannis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Efficient ultrafast photoacoustic transduction on Tantalum thin films, submitted in Appl. Phys. A (2023).</a:t>
            </a:r>
            <a:endParaRPr lang="en-US" sz="1200" kern="1400" spc="-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AF933-04D0-8B1B-9CC4-37FA7C4F8F31}"/>
              </a:ext>
            </a:extLst>
          </p:cNvPr>
          <p:cNvSpPr/>
          <p:nvPr/>
        </p:nvSpPr>
        <p:spPr>
          <a:xfrm>
            <a:off x="6400717" y="1182520"/>
            <a:ext cx="4534362" cy="387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Pump-probe transient reflectivity method  </a:t>
            </a:r>
          </a:p>
        </p:txBody>
      </p:sp>
    </p:spTree>
    <p:extLst>
      <p:ext uri="{BB962C8B-B14F-4D97-AF65-F5344CB8AC3E}">
        <p14:creationId xmlns:p14="http://schemas.microsoft.com/office/powerpoint/2010/main" val="78879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8721DA-08DC-C37E-4468-A1DDE4D95B06}"/>
              </a:ext>
            </a:extLst>
          </p:cNvPr>
          <p:cNvSpPr txBox="1"/>
          <p:nvPr/>
        </p:nvSpPr>
        <p:spPr>
          <a:xfrm>
            <a:off x="164809" y="6390861"/>
            <a:ext cx="82143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From: K. Kaleris,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Kaniolakis-Kaloudis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Kaselouris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Gagaoudakis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Petrakis, V. Dimitriou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Bakarezos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Tatarakis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A.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Papadogiannis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Efficient ultrafast photoacoustic transduction on Tantalum thin films, submitted in Appl. Phys. A (2023).</a:t>
            </a:r>
            <a:endParaRPr lang="en-US" sz="1200" kern="1400" spc="-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C9EE91-7114-28E8-1BB9-8C27A49EB27E}"/>
              </a:ext>
            </a:extLst>
          </p:cNvPr>
          <p:cNvGrpSpPr/>
          <p:nvPr/>
        </p:nvGrpSpPr>
        <p:grpSpPr>
          <a:xfrm>
            <a:off x="575094" y="1206095"/>
            <a:ext cx="5381828" cy="4794701"/>
            <a:chOff x="1452596" y="1541650"/>
            <a:chExt cx="3971925" cy="3681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BC772F-37F8-B5A2-2CED-B4787133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596" y="1634490"/>
              <a:ext cx="3971925" cy="35890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4481FF-37DE-67A7-D304-4218C9BAE457}"/>
                </a:ext>
              </a:extLst>
            </p:cNvPr>
            <p:cNvSpPr/>
            <p:nvPr/>
          </p:nvSpPr>
          <p:spPr>
            <a:xfrm>
              <a:off x="2001329" y="1541650"/>
              <a:ext cx="3042248" cy="3275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Measurements 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18ABE-1851-56A0-53F2-F996545120BC}"/>
              </a:ext>
            </a:extLst>
          </p:cNvPr>
          <p:cNvSpPr/>
          <p:nvPr/>
        </p:nvSpPr>
        <p:spPr>
          <a:xfrm>
            <a:off x="8254759" y="427577"/>
            <a:ext cx="1561154" cy="36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Simulations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27DA1-49F0-B1DC-51A9-AE9E31ABEE13}"/>
              </a:ext>
            </a:extLst>
          </p:cNvPr>
          <p:cNvGrpSpPr/>
          <p:nvPr/>
        </p:nvGrpSpPr>
        <p:grpSpPr>
          <a:xfrm>
            <a:off x="7184182" y="936553"/>
            <a:ext cx="4100352" cy="5114327"/>
            <a:chOff x="4859471" y="1177335"/>
            <a:chExt cx="4100352" cy="51143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9F1228-EE92-F091-C55D-99F1FFD7E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471" y="1177335"/>
              <a:ext cx="4100352" cy="250756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8" name="Picture 17" descr="Chart, line chart&#10;&#10;Description automatically generated">
              <a:extLst>
                <a:ext uri="{FF2B5EF4-FFF2-40B4-BE49-F238E27FC236}">
                  <a16:creationId xmlns:a16="http://schemas.microsoft.com/office/drawing/2014/main" id="{B306CAB4-3F47-EA0C-AD97-36AB0D914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471" y="3784098"/>
              <a:ext cx="4100352" cy="2507564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1E493B-1BBF-8D99-FD12-FF218C4F457A}"/>
              </a:ext>
            </a:extLst>
          </p:cNvPr>
          <p:cNvCxnSpPr>
            <a:cxnSpLocks/>
          </p:cNvCxnSpPr>
          <p:nvPr/>
        </p:nvCxnSpPr>
        <p:spPr>
          <a:xfrm>
            <a:off x="6316261" y="1100417"/>
            <a:ext cx="0" cy="506096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A0F762E-16D0-0B6E-4D41-47740A5EEFD2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6831735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Proposal: laser-driven acoustic wave CUs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60EC94-B72C-A5FB-CB76-E125F2AEB2AD}"/>
              </a:ext>
            </a:extLst>
          </p:cNvPr>
          <p:cNvGrpSpPr/>
          <p:nvPr/>
        </p:nvGrpSpPr>
        <p:grpSpPr>
          <a:xfrm>
            <a:off x="10181793" y="24823"/>
            <a:ext cx="1916635" cy="879351"/>
            <a:chOff x="7035598" y="204054"/>
            <a:chExt cx="1916635" cy="8793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25F2DE-93EC-E01D-B934-C0404F60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09BEF3-62A5-6F2E-CA8D-6EF552DC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0620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2EFECE-620C-BD5C-F997-1E0C0468E4E8}"/>
              </a:ext>
            </a:extLst>
          </p:cNvPr>
          <p:cNvSpPr txBox="1">
            <a:spLocks/>
          </p:cNvSpPr>
          <p:nvPr/>
        </p:nvSpPr>
        <p:spPr>
          <a:xfrm>
            <a:off x="634776" y="2973754"/>
            <a:ext cx="10922447" cy="910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Progress on the development and characterization of AW CUs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A7FF3F-1F3E-1281-2441-53CFA0A8EB2E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9EE15B-A6A9-738F-A7F8-F3713C187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A4F8F6-EC33-2560-A80B-0665545B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42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8680253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Characterization: Fast laser imaging interferometry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FF0F2997-9A8D-DB7A-4F93-17CF43E5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19" y="1710069"/>
            <a:ext cx="8581850" cy="4301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0D11546-2EEA-2F65-9897-8FF7F80A7C91}"/>
                  </a:ext>
                </a:extLst>
              </p:cNvPr>
              <p:cNvSpPr txBox="1"/>
              <p:nvPr/>
            </p:nvSpPr>
            <p:spPr>
              <a:xfrm>
                <a:off x="9391065" y="2105841"/>
                <a:ext cx="2470350" cy="3179717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𝛥𝜑</m:t>
                    </m:r>
                    <m:r>
                      <a:rPr lang="en-GB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sup>
                      <m:e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𝐾𝑑𝑧</m:t>
                        </m:r>
                      </m:e>
                    </m:nary>
                  </m:oMath>
                </a14:m>
                <a:r>
                  <a:rPr lang="el-GR" sz="1600" dirty="0"/>
                  <a:t>,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𝛫</m:t>
                    </m:r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l-GR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GB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l-G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𝛥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GB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l-G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𝛥𝜑</m:t>
                          </m:r>
                        </m:num>
                        <m:den>
                          <m:r>
                            <a:rPr lang="el-GR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6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𝜀</m:t>
                      </m:r>
                      <m:r>
                        <a:rPr lang="en-GB" sz="16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l-G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𝛥</m:t>
                          </m:r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GB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sSubSup>
                            <m:sSubSupPr>
                              <m:ctrlP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l-GR" sz="1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6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l-G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𝛥𝜑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GB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l-GR" sz="1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kumimoji="0" lang="el-GR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Κ</a:t>
                </a: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wave vector</a:t>
                </a:r>
                <a:endParaRPr kumimoji="0" lang="el-GR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GB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q: piezo-optic tensor</a:t>
                </a:r>
                <a:endParaRPr kumimoji="0" lang="el-GR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: unperturbed </a:t>
                </a:r>
                <a:r>
                  <a:rPr lang="en-US" sz="1600" dirty="0" err="1"/>
                  <a:t>refr</a:t>
                </a:r>
                <a:r>
                  <a:rPr lang="en-US" sz="1600" dirty="0"/>
                  <a:t>. Index</a:t>
                </a:r>
              </a:p>
              <a:p>
                <a:r>
                  <a:rPr lang="el-GR" sz="1600" dirty="0"/>
                  <a:t>ε</a:t>
                </a:r>
                <a:r>
                  <a:rPr lang="en-US" sz="1600" dirty="0"/>
                  <a:t>: strain</a:t>
                </a:r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0D11546-2EEA-2F65-9897-8FF7F80A7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065" y="2105841"/>
                <a:ext cx="2470350" cy="3179717"/>
              </a:xfrm>
              <a:prstGeom prst="rect">
                <a:avLst/>
              </a:prstGeom>
              <a:blipFill>
                <a:blip r:embed="rId5"/>
                <a:stretch>
                  <a:fillRect l="-976" t="-13283" b="-949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56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8680253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Characterization: fast laser imaging interferometry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pic>
        <p:nvPicPr>
          <p:cNvPr id="11" name="Picture 10" descr="A machine with wires and cables&#10;&#10;Description automatically generated with medium confidence">
            <a:extLst>
              <a:ext uri="{FF2B5EF4-FFF2-40B4-BE49-F238E27FC236}">
                <a16:creationId xmlns:a16="http://schemas.microsoft.com/office/drawing/2014/main" id="{9B88E2E5-324F-E35B-A747-0CE21FAFB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00" y="1316182"/>
            <a:ext cx="8203001" cy="52670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C8750B-2AAE-4002-3F6D-85A6BD6912BD}"/>
              </a:ext>
            </a:extLst>
          </p:cNvPr>
          <p:cNvCxnSpPr>
            <a:cxnSpLocks/>
          </p:cNvCxnSpPr>
          <p:nvPr/>
        </p:nvCxnSpPr>
        <p:spPr>
          <a:xfrm flipH="1">
            <a:off x="8483600" y="5321300"/>
            <a:ext cx="15621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DD6DB2-4F19-6CE7-99F4-C973FEB8A397}"/>
              </a:ext>
            </a:extLst>
          </p:cNvPr>
          <p:cNvSpPr txBox="1"/>
          <p:nvPr/>
        </p:nvSpPr>
        <p:spPr>
          <a:xfrm>
            <a:off x="10171415" y="5136634"/>
            <a:ext cx="159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Interferometer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7682C6-C789-CF6C-9FA4-F10D8E919CD0}"/>
              </a:ext>
            </a:extLst>
          </p:cNvPr>
          <p:cNvSpPr txBox="1"/>
          <p:nvPr/>
        </p:nvSpPr>
        <p:spPr>
          <a:xfrm>
            <a:off x="10045700" y="620800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DEAB5F-FF55-6FD4-73B5-606DA3D05C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874000" y="5981700"/>
            <a:ext cx="2171700" cy="4109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56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8680253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Sample development and characterization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AD001D-AECC-FC27-584B-29EA6CF19816}"/>
              </a:ext>
            </a:extLst>
          </p:cNvPr>
          <p:cNvGrpSpPr/>
          <p:nvPr/>
        </p:nvGrpSpPr>
        <p:grpSpPr>
          <a:xfrm>
            <a:off x="7731035" y="1318722"/>
            <a:ext cx="4393735" cy="2898646"/>
            <a:chOff x="391084" y="3489872"/>
            <a:chExt cx="4393735" cy="28986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FABC68-0F6B-C68B-78F8-8AC1AAE0F86D}"/>
                </a:ext>
              </a:extLst>
            </p:cNvPr>
            <p:cNvGrpSpPr/>
            <p:nvPr/>
          </p:nvGrpSpPr>
          <p:grpSpPr>
            <a:xfrm>
              <a:off x="391084" y="3915807"/>
              <a:ext cx="4393735" cy="2472711"/>
              <a:chOff x="368553" y="3922594"/>
              <a:chExt cx="3994304" cy="224792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86B63D1D-4208-24C1-B622-DDABC08003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735" y="3922594"/>
                <a:ext cx="2407901" cy="1805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984EFB0-52F0-177F-3CCC-389094666BB1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1119768" y="4238195"/>
                <a:ext cx="1580620" cy="35486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675273-C4A2-033C-3351-509ED2AD95CB}"/>
                  </a:ext>
                </a:extLst>
              </p:cNvPr>
              <p:cNvSpPr txBox="1"/>
              <p:nvPr/>
            </p:nvSpPr>
            <p:spPr>
              <a:xfrm>
                <a:off x="368553" y="3930418"/>
                <a:ext cx="1502429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10 x 10 x </a:t>
                </a:r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0.4 mm</a:t>
                </a:r>
                <a:endParaRPr lang="en-US" sz="14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B5691E-7CA2-4032-D83F-7771E9ED9006}"/>
                  </a:ext>
                </a:extLst>
              </p:cNvPr>
              <p:cNvSpPr txBox="1"/>
              <p:nvPr/>
            </p:nvSpPr>
            <p:spPr>
              <a:xfrm>
                <a:off x="389080" y="5862738"/>
                <a:ext cx="1999733" cy="307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&lt; 15 MHz transducer</a:t>
                </a:r>
                <a:endParaRPr lang="en-US" sz="1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D6D097D-F149-CE03-54A2-B8ACDC5F4324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V="1">
                <a:off x="1388947" y="4969906"/>
                <a:ext cx="561919" cy="892831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0C64993-9FA0-0B14-87FB-A71E53359D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42160" y="4969906"/>
                <a:ext cx="900964" cy="75480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677A22-2CA6-815A-2537-A9423BA4B302}"/>
                  </a:ext>
                </a:extLst>
              </p:cNvPr>
              <p:cNvSpPr txBox="1"/>
              <p:nvPr/>
            </p:nvSpPr>
            <p:spPr>
              <a:xfrm>
                <a:off x="2970913" y="5765935"/>
                <a:ext cx="139194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</a:rPr>
                  <a:t>Vacuum epoxy</a:t>
                </a:r>
                <a:endParaRPr lang="en-US" sz="1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97EF57-75BE-26DB-0CFE-C6503FD5125C}"/>
                </a:ext>
              </a:extLst>
            </p:cNvPr>
            <p:cNvSpPr txBox="1"/>
            <p:nvPr/>
          </p:nvSpPr>
          <p:spPr>
            <a:xfrm>
              <a:off x="719570" y="3489872"/>
              <a:ext cx="356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For 0.5 GeV positron beam (MAMI)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719D52-C77B-EE60-059E-9DDE2E9C85A0}"/>
              </a:ext>
            </a:extLst>
          </p:cNvPr>
          <p:cNvGrpSpPr/>
          <p:nvPr/>
        </p:nvGrpSpPr>
        <p:grpSpPr>
          <a:xfrm>
            <a:off x="8009466" y="4405666"/>
            <a:ext cx="4012351" cy="2404269"/>
            <a:chOff x="7600818" y="3260738"/>
            <a:chExt cx="4012351" cy="24042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E92571-9EFB-3C78-9C68-963C9C15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0173" y="3678490"/>
              <a:ext cx="2648691" cy="198651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AA38C6-5FC3-52D1-6251-B344DB4823C9}"/>
                </a:ext>
              </a:extLst>
            </p:cNvPr>
            <p:cNvSpPr txBox="1"/>
            <p:nvPr/>
          </p:nvSpPr>
          <p:spPr>
            <a:xfrm>
              <a:off x="8857946" y="4984635"/>
              <a:ext cx="18179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solidFill>
                    <a:schemeClr val="accent4">
                      <a:lumMod val="75000"/>
                    </a:schemeClr>
                  </a:solidFill>
                </a:rPr>
                <a:t>20 x 20 x </a:t>
              </a:r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1 mm</a:t>
              </a:r>
              <a:endParaRPr lang="en-US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E65F7F-D9EA-076B-734C-7EA7E263BC06}"/>
                </a:ext>
              </a:extLst>
            </p:cNvPr>
            <p:cNvSpPr txBox="1"/>
            <p:nvPr/>
          </p:nvSpPr>
          <p:spPr>
            <a:xfrm>
              <a:off x="7600818" y="3260738"/>
              <a:ext cx="4012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For 5 - 15 GeV e+ beams (DESY, CERN) 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150C585-E993-FF7C-9842-6F8F7410E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09" y="1753264"/>
            <a:ext cx="3321944" cy="33219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3304F6E-FBF5-6D19-D3D9-0E0E2B2252A0}"/>
              </a:ext>
            </a:extLst>
          </p:cNvPr>
          <p:cNvSpPr txBox="1"/>
          <p:nvPr/>
        </p:nvSpPr>
        <p:spPr>
          <a:xfrm>
            <a:off x="885906" y="1279013"/>
            <a:ext cx="226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Spectrometer Images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2A0955-42E2-1DE8-EA22-52F00981FF85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687525" y="4195537"/>
            <a:ext cx="876864" cy="123062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3F9916D-D4B8-24E9-F4F9-3BD0656B2043}"/>
              </a:ext>
            </a:extLst>
          </p:cNvPr>
          <p:cNvSpPr txBox="1"/>
          <p:nvPr/>
        </p:nvSpPr>
        <p:spPr>
          <a:xfrm>
            <a:off x="24191" y="5426157"/>
            <a:ext cx="1326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Vertical interference patterns</a:t>
            </a:r>
            <a:endParaRPr lang="en-US" dirty="0"/>
          </a:p>
        </p:txBody>
      </p:sp>
      <p:pic>
        <p:nvPicPr>
          <p:cNvPr id="45" name="Picture 44" descr="A close up of a fingerprint&#10;&#10;Description automatically generated">
            <a:extLst>
              <a:ext uri="{FF2B5EF4-FFF2-40B4-BE49-F238E27FC236}">
                <a16:creationId xmlns:a16="http://schemas.microsoft.com/office/drawing/2014/main" id="{3C3A1503-E53E-8563-491C-434EB722C3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4816" r="22916" b="15097"/>
          <a:stretch/>
        </p:blipFill>
        <p:spPr>
          <a:xfrm>
            <a:off x="2493123" y="4365873"/>
            <a:ext cx="2274460" cy="1922374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14C49D-F396-9F17-AB3F-907ECD7478D4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2347604" y="5561489"/>
            <a:ext cx="972592" cy="26309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70B520A-34D7-E6BA-19F4-F554BE81D1E7}"/>
              </a:ext>
            </a:extLst>
          </p:cNvPr>
          <p:cNvSpPr txBox="1"/>
          <p:nvPr/>
        </p:nvSpPr>
        <p:spPr>
          <a:xfrm>
            <a:off x="1350859" y="5501422"/>
            <a:ext cx="996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Crystal shadow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B8941-DC25-3A3D-CD68-AFB4569D21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05" t="19827" r="-1" b="23620"/>
          <a:stretch/>
        </p:blipFill>
        <p:spPr>
          <a:xfrm>
            <a:off x="4243005" y="1821630"/>
            <a:ext cx="3321944" cy="1990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E18A29-C43F-E54D-FB3D-5A48B123C1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23" t="19343" r="32325" b="26870"/>
          <a:stretch/>
        </p:blipFill>
        <p:spPr>
          <a:xfrm>
            <a:off x="5583161" y="3878814"/>
            <a:ext cx="2250082" cy="18928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EE8FB9-0CB7-C3F8-6FBE-14B6E7F52B19}"/>
              </a:ext>
            </a:extLst>
          </p:cNvPr>
          <p:cNvSpPr txBox="1"/>
          <p:nvPr/>
        </p:nvSpPr>
        <p:spPr>
          <a:xfrm>
            <a:off x="4767583" y="1318722"/>
            <a:ext cx="218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Ultrafast piezo driver</a:t>
            </a:r>
          </a:p>
        </p:txBody>
      </p:sp>
    </p:spTree>
    <p:extLst>
      <p:ext uri="{BB962C8B-B14F-4D97-AF65-F5344CB8AC3E}">
        <p14:creationId xmlns:p14="http://schemas.microsoft.com/office/powerpoint/2010/main" val="411958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6411E96-BAA3-344D-7BC6-62FC9892D3E2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9660679" cy="57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High-spec Acousto-Optic Modulator (AOM)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4F8DC0-4EF7-AB84-5141-A07F59E65A04}"/>
              </a:ext>
            </a:extLst>
          </p:cNvPr>
          <p:cNvGrpSpPr/>
          <p:nvPr/>
        </p:nvGrpSpPr>
        <p:grpSpPr>
          <a:xfrm>
            <a:off x="9944780" y="90378"/>
            <a:ext cx="1916635" cy="879351"/>
            <a:chOff x="7035598" y="204054"/>
            <a:chExt cx="1916635" cy="8793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5D0FEA-573E-69D8-2E9F-74B7A3FD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983DD-660C-5AB5-3B76-D3C3D26B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0AE4E6-E773-35CC-81E5-A4F92F4B1393}"/>
                  </a:ext>
                </a:extLst>
              </p:cNvPr>
              <p:cNvSpPr txBox="1"/>
              <p:nvPr/>
            </p:nvSpPr>
            <p:spPr>
              <a:xfrm>
                <a:off x="214334" y="1302297"/>
                <a:ext cx="3942109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rgbClr val="7030A0"/>
                    </a:solidFill>
                  </a:rPr>
                  <a:t>Fast acoustic excitation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60 MHz)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Ultra-high frequency piezoelectric transducer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Ultra-high frequency driver</a:t>
                </a:r>
                <a:endParaRPr lang="el-GR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0AE4E6-E773-35CC-81E5-A4F92F4B1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34" y="1302297"/>
                <a:ext cx="3942109" cy="1261884"/>
              </a:xfrm>
              <a:prstGeom prst="rect">
                <a:avLst/>
              </a:prstGeom>
              <a:blipFill>
                <a:blip r:embed="rId4"/>
                <a:stretch>
                  <a:fillRect l="-1236" t="-2899" b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70F0212-3672-EB01-1F36-C729D1DF7DFE}"/>
              </a:ext>
            </a:extLst>
          </p:cNvPr>
          <p:cNvGrpSpPr/>
          <p:nvPr/>
        </p:nvGrpSpPr>
        <p:grpSpPr>
          <a:xfrm>
            <a:off x="8087134" y="2665825"/>
            <a:ext cx="3808374" cy="1806772"/>
            <a:chOff x="7643447" y="1930453"/>
            <a:chExt cx="4189212" cy="1987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93FB8B-28AA-49FF-9C2C-1347E746F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1000"/>
            </a:blip>
            <a:stretch>
              <a:fillRect/>
            </a:stretch>
          </p:blipFill>
          <p:spPr>
            <a:xfrm>
              <a:off x="7643447" y="1930453"/>
              <a:ext cx="1784603" cy="18220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E94A68-8AE0-7355-E282-3D73101F3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2982" y="1930453"/>
              <a:ext cx="2419677" cy="198744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65012C-1D4B-DA5C-AD4E-7C4E13219475}"/>
              </a:ext>
            </a:extLst>
          </p:cNvPr>
          <p:cNvSpPr txBox="1"/>
          <p:nvPr/>
        </p:nvSpPr>
        <p:spPr>
          <a:xfrm>
            <a:off x="7887732" y="4596754"/>
            <a:ext cx="2590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Vacuum compatibility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0A2DE-84CA-3951-8752-2505913B691A}"/>
              </a:ext>
            </a:extLst>
          </p:cNvPr>
          <p:cNvSpPr txBox="1"/>
          <p:nvPr/>
        </p:nvSpPr>
        <p:spPr>
          <a:xfrm>
            <a:off x="7752462" y="1242049"/>
            <a:ext cx="433620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7030A0"/>
                </a:solidFill>
              </a:rPr>
              <a:t>High-quality design and construction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Low crystal dislocation density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 homogeneity of crystal lattice modulation by acoustic wave excitation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2AA57C-8F04-B2C3-7B97-386E68D0B85A}"/>
              </a:ext>
            </a:extLst>
          </p:cNvPr>
          <p:cNvSpPr txBox="1"/>
          <p:nvPr/>
        </p:nvSpPr>
        <p:spPr>
          <a:xfrm>
            <a:off x="214334" y="779077"/>
            <a:ext cx="616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Technical requirements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69F6AF-708F-A9FC-3BB9-98C814A55A52}"/>
              </a:ext>
            </a:extLst>
          </p:cNvPr>
          <p:cNvSpPr txBox="1"/>
          <p:nvPr/>
        </p:nvSpPr>
        <p:spPr>
          <a:xfrm>
            <a:off x="164808" y="2869493"/>
            <a:ext cx="275954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Small dimensions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Submillimeter width</a:t>
            </a:r>
            <a:endParaRPr lang="en-US" sz="1400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73E57357-FAF9-BEF5-5BCB-CCEBE13CC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969" y="5004905"/>
            <a:ext cx="3230855" cy="1735180"/>
          </a:xfrm>
          <a:prstGeom prst="rect">
            <a:avLst/>
          </a:prstGeom>
        </p:spPr>
      </p:pic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9DA49E17-EE7A-5967-6580-26663D576E0E}"/>
              </a:ext>
            </a:extLst>
          </p:cNvPr>
          <p:cNvGrpSpPr/>
          <p:nvPr/>
        </p:nvGrpSpPr>
        <p:grpSpPr>
          <a:xfrm>
            <a:off x="4400433" y="2780513"/>
            <a:ext cx="2901974" cy="3370153"/>
            <a:chOff x="4433974" y="1215338"/>
            <a:chExt cx="2901974" cy="3370153"/>
          </a:xfrm>
        </p:grpSpPr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9C640AFE-C079-5200-3F7C-172F525E66E5}"/>
                </a:ext>
              </a:extLst>
            </p:cNvPr>
            <p:cNvSpPr txBox="1"/>
            <p:nvPr/>
          </p:nvSpPr>
          <p:spPr>
            <a:xfrm>
              <a:off x="4433974" y="1215338"/>
              <a:ext cx="2901974" cy="337015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More than 10 companies were contacted for designing such an AOM during the 1</a:t>
              </a:r>
              <a:r>
                <a:rPr lang="en-US" baseline="30000" dirty="0">
                  <a:solidFill>
                    <a:schemeClr val="accent1">
                      <a:lumMod val="50000"/>
                    </a:schemeClr>
                  </a:solidFill>
                </a:rPr>
                <a:t>st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phase of the project</a:t>
              </a:r>
            </a:p>
            <a:p>
              <a:pPr algn="ctr">
                <a:spcAft>
                  <a:spcPts val="600"/>
                </a:spcAft>
              </a:pP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>
                <a:spcAft>
                  <a:spcPts val="600"/>
                </a:spcAft>
              </a:pPr>
              <a:endParaRPr lang="en-US" dirty="0">
                <a:solidFill>
                  <a:srgbClr val="FF0000"/>
                </a:solidFill>
              </a:endParaRPr>
            </a:p>
            <a:p>
              <a:pPr algn="ctr">
                <a:spcAft>
                  <a:spcPts val="600"/>
                </a:spcAft>
              </a:pPr>
              <a:r>
                <a:rPr lang="en-US" dirty="0">
                  <a:solidFill>
                    <a:srgbClr val="FF0000"/>
                  </a:solidFill>
                </a:rPr>
                <a:t>None of them accepted to undertake the construction, except for one, which asked for a very large amount of money!!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1030" name="Arrow: Down 1029">
              <a:extLst>
                <a:ext uri="{FF2B5EF4-FFF2-40B4-BE49-F238E27FC236}">
                  <a16:creationId xmlns:a16="http://schemas.microsoft.com/office/drawing/2014/main" id="{62D7C06C-5B9C-2DA2-468B-46C411CC1BDC}"/>
                </a:ext>
              </a:extLst>
            </p:cNvPr>
            <p:cNvSpPr/>
            <p:nvPr/>
          </p:nvSpPr>
          <p:spPr>
            <a:xfrm>
              <a:off x="5837933" y="2627278"/>
              <a:ext cx="152893" cy="312854"/>
            </a:xfrm>
            <a:prstGeom prst="down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C5286AE-B3DB-2D78-BFF1-EEB54C526C65}"/>
              </a:ext>
            </a:extLst>
          </p:cNvPr>
          <p:cNvSpPr txBox="1"/>
          <p:nvPr/>
        </p:nvSpPr>
        <p:spPr>
          <a:xfrm>
            <a:off x="4156443" y="1283926"/>
            <a:ext cx="2983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Tunability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Frequency (undulation period)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Pressure 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361FE-039A-5A19-5FBE-4C3AAD190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03" y="3577992"/>
            <a:ext cx="3199418" cy="2776187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C324D1-32BA-2BF3-7019-DCD7D1A195EE}"/>
              </a:ext>
            </a:extLst>
          </p:cNvPr>
          <p:cNvCxnSpPr>
            <a:cxnSpLocks/>
          </p:cNvCxnSpPr>
          <p:nvPr/>
        </p:nvCxnSpPr>
        <p:spPr>
          <a:xfrm>
            <a:off x="1929246" y="4714296"/>
            <a:ext cx="738909" cy="17669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21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8680253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Near future activities (2</a:t>
            </a:r>
            <a:r>
              <a:rPr lang="en-US" sz="3200" baseline="30000" dirty="0"/>
              <a:t>nd</a:t>
            </a:r>
            <a:r>
              <a:rPr lang="en-US" sz="3200" dirty="0"/>
              <a:t> year)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31DE3A1-8B74-DA6D-8542-EA587C2CCEEC}"/>
              </a:ext>
            </a:extLst>
          </p:cNvPr>
          <p:cNvSpPr txBox="1">
            <a:spLocks/>
          </p:cNvSpPr>
          <p:nvPr/>
        </p:nvSpPr>
        <p:spPr>
          <a:xfrm>
            <a:off x="2509118" y="1864889"/>
            <a:ext cx="7173763" cy="4219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Interferometer optimization</a:t>
            </a:r>
          </a:p>
          <a:p>
            <a:pPr algn="ctr"/>
            <a:endParaRPr lang="en-US" sz="2400" b="1" dirty="0">
              <a:solidFill>
                <a:schemeClr val="accent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Characterization of test samples</a:t>
            </a:r>
          </a:p>
          <a:p>
            <a:pPr algn="ctr"/>
            <a:endParaRPr lang="en-US" sz="2400" b="1" dirty="0">
              <a:solidFill>
                <a:schemeClr val="accent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Transition to a fully functional 60 MHz AOM prototype</a:t>
            </a:r>
          </a:p>
          <a:p>
            <a:pPr algn="ctr"/>
            <a:endParaRPr lang="en-US" sz="2400" b="1" dirty="0">
              <a:solidFill>
                <a:schemeClr val="accent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Experiments for </a:t>
            </a:r>
            <a:r>
              <a:rPr lang="el-GR" sz="2400" b="1" dirty="0">
                <a:solidFill>
                  <a:schemeClr val="accent1"/>
                </a:solidFill>
              </a:rPr>
              <a:t>γ</a:t>
            </a:r>
            <a:r>
              <a:rPr lang="en-US" sz="2400" b="1" dirty="0">
                <a:solidFill>
                  <a:schemeClr val="accent1"/>
                </a:solidFill>
              </a:rPr>
              <a:t>-ray generation in MAMI and/or CERN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AB668-B090-EB7C-7102-409795165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31497" y="1159387"/>
            <a:ext cx="1316311" cy="1818274"/>
          </a:xfrm>
          <a:prstGeom prst="rect">
            <a:avLst/>
          </a:prstGeom>
        </p:spPr>
      </p:pic>
      <p:pic>
        <p:nvPicPr>
          <p:cNvPr id="2050" name="Picture 2" descr="Mainz Microtron - Wikipedia">
            <a:extLst>
              <a:ext uri="{FF2B5EF4-FFF2-40B4-BE49-F238E27FC236}">
                <a16:creationId xmlns:a16="http://schemas.microsoft.com/office/drawing/2014/main" id="{AAE55284-405E-AD50-EA17-03C1C730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70" y="4354083"/>
            <a:ext cx="2150645" cy="15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AFF6B-CDEA-D614-E755-DFB866066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17" t="29234" r="37057" b="26703"/>
          <a:stretch/>
        </p:blipFill>
        <p:spPr>
          <a:xfrm>
            <a:off x="8893209" y="2294243"/>
            <a:ext cx="1818275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F43C4-1FE6-D340-5C8C-8EA2BC556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43" t="35521" r="28320" b="14812"/>
          <a:stretch/>
        </p:blipFill>
        <p:spPr>
          <a:xfrm>
            <a:off x="728042" y="3307955"/>
            <a:ext cx="1882198" cy="14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55898-B551-9492-314C-24ACAB3FDD18}"/>
              </a:ext>
            </a:extLst>
          </p:cNvPr>
          <p:cNvSpPr txBox="1">
            <a:spLocks/>
          </p:cNvSpPr>
          <p:nvPr/>
        </p:nvSpPr>
        <p:spPr>
          <a:xfrm>
            <a:off x="3429379" y="2952051"/>
            <a:ext cx="509540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AOM CU</a:t>
            </a:r>
            <a:r>
              <a:rPr lang="el-GR" sz="3600" dirty="0"/>
              <a:t> </a:t>
            </a:r>
            <a:r>
              <a:rPr lang="en-US" sz="3600" dirty="0"/>
              <a:t>Simulations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DE533C-761F-0FB6-2CA3-AAD87B97C287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1A071D-37A1-AD6C-CB97-D32BB24F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68A7F7-1202-66FB-6A5C-359C13F2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06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FE0F-08C8-E03F-1978-163B1DF4E187}"/>
              </a:ext>
            </a:extLst>
          </p:cNvPr>
          <p:cNvSpPr txBox="1">
            <a:spLocks/>
          </p:cNvSpPr>
          <p:nvPr/>
        </p:nvSpPr>
        <p:spPr>
          <a:xfrm>
            <a:off x="164810" y="151701"/>
            <a:ext cx="4008838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Role of the HMU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F11D70-03D5-78EE-C199-294751177D4B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84D706-1B30-5B01-B72A-A4B6028F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BB2CD5-FB3A-AE92-4E29-270437001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3450AF-C274-F55B-6347-9AF96C6225A2}"/>
              </a:ext>
            </a:extLst>
          </p:cNvPr>
          <p:cNvSpPr txBox="1"/>
          <p:nvPr/>
        </p:nvSpPr>
        <p:spPr>
          <a:xfrm>
            <a:off x="1870610" y="1030735"/>
            <a:ext cx="844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Design, development and characterization of Crystalline Undulator (CU) devices based on acoustic wave modulation of the crystal lattice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C6BE50-61DA-38B3-08CA-E85C4D9114C5}"/>
              </a:ext>
            </a:extLst>
          </p:cNvPr>
          <p:cNvGrpSpPr/>
          <p:nvPr/>
        </p:nvGrpSpPr>
        <p:grpSpPr>
          <a:xfrm>
            <a:off x="7070302" y="1951983"/>
            <a:ext cx="2730541" cy="2197147"/>
            <a:chOff x="3686445" y="3059668"/>
            <a:chExt cx="2482310" cy="19974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19022F-6991-3152-BB35-A762698BEAB0}"/>
                </a:ext>
              </a:extLst>
            </p:cNvPr>
            <p:cNvSpPr txBox="1"/>
            <p:nvPr/>
          </p:nvSpPr>
          <p:spPr>
            <a:xfrm>
              <a:off x="4519443" y="3059668"/>
              <a:ext cx="816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Crystal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9764FF-0AC1-4C24-FFD7-8E7CCAE14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6445" y="3467280"/>
              <a:ext cx="2482310" cy="158979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CA4D77-4215-0750-1B0C-76C31B8B0EF9}"/>
              </a:ext>
            </a:extLst>
          </p:cNvPr>
          <p:cNvGrpSpPr/>
          <p:nvPr/>
        </p:nvGrpSpPr>
        <p:grpSpPr>
          <a:xfrm>
            <a:off x="3045770" y="1919419"/>
            <a:ext cx="3048000" cy="2302304"/>
            <a:chOff x="2758238" y="1708005"/>
            <a:chExt cx="3048000" cy="23023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2B86DA-7763-D34B-8CE1-FF065CBCA22D}"/>
                </a:ext>
              </a:extLst>
            </p:cNvPr>
            <p:cNvGrpSpPr/>
            <p:nvPr/>
          </p:nvGrpSpPr>
          <p:grpSpPr>
            <a:xfrm>
              <a:off x="2758238" y="2012903"/>
              <a:ext cx="3048000" cy="1997406"/>
              <a:chOff x="164810" y="3059668"/>
              <a:chExt cx="3048000" cy="1997406"/>
            </a:xfrm>
          </p:grpSpPr>
          <p:pic>
            <p:nvPicPr>
              <p:cNvPr id="1028" name="Picture 4" descr="KINGSTATE KPEG163">
                <a:extLst>
                  <a:ext uri="{FF2B5EF4-FFF2-40B4-BE49-F238E27FC236}">
                    <a16:creationId xmlns:a16="http://schemas.microsoft.com/office/drawing/2014/main" id="{A6DA6068-1B0A-12DD-88AB-C892EFABB2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810" y="3571174"/>
                <a:ext cx="3048000" cy="1485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13552D-9CFD-7C65-35FE-9596FDC8FDDF}"/>
                  </a:ext>
                </a:extLst>
              </p:cNvPr>
              <p:cNvSpPr txBox="1"/>
              <p:nvPr/>
            </p:nvSpPr>
            <p:spPr>
              <a:xfrm>
                <a:off x="391880" y="3059668"/>
                <a:ext cx="2484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Piezoelectric transducer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D59BE-7B05-5A94-CD24-011B5E60679F}"/>
                </a:ext>
              </a:extLst>
            </p:cNvPr>
            <p:cNvSpPr txBox="1"/>
            <p:nvPr/>
          </p:nvSpPr>
          <p:spPr>
            <a:xfrm>
              <a:off x="3165902" y="1708005"/>
              <a:ext cx="2122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Ultra-high frequency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0FBB0D-B460-9C76-5DA5-E9E72AE74F7F}"/>
              </a:ext>
            </a:extLst>
          </p:cNvPr>
          <p:cNvGrpSpPr/>
          <p:nvPr/>
        </p:nvGrpSpPr>
        <p:grpSpPr>
          <a:xfrm>
            <a:off x="267037" y="4366138"/>
            <a:ext cx="11725650" cy="2267108"/>
            <a:chOff x="267037" y="4366138"/>
            <a:chExt cx="11725650" cy="2267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750820B-22A1-AE3E-F9D9-60E8880AC3A3}"/>
                </a:ext>
              </a:extLst>
            </p:cNvPr>
            <p:cNvGrpSpPr/>
            <p:nvPr/>
          </p:nvGrpSpPr>
          <p:grpSpPr>
            <a:xfrm>
              <a:off x="267037" y="4366138"/>
              <a:ext cx="11725650" cy="2267108"/>
              <a:chOff x="267037" y="4366138"/>
              <a:chExt cx="11725650" cy="226710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6604298-8908-89AF-8DCA-F1372E4D380D}"/>
                  </a:ext>
                </a:extLst>
              </p:cNvPr>
              <p:cNvGrpSpPr/>
              <p:nvPr/>
            </p:nvGrpSpPr>
            <p:grpSpPr>
              <a:xfrm>
                <a:off x="267037" y="4366138"/>
                <a:ext cx="8440204" cy="2267108"/>
                <a:chOff x="267037" y="4439708"/>
                <a:chExt cx="8440204" cy="2267108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F815DC5-E89C-7A0F-FF27-49878BE21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80299" y="4439708"/>
                  <a:ext cx="5226942" cy="226710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2F8B7663-55D3-615A-32E9-61DFFB8C01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7037" y="5468012"/>
                      <a:ext cx="265957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Ultra-relativistic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a14:m>
                      <a:r>
                        <a:rPr lang="en-US" dirty="0"/>
                        <a:t> beams</a:t>
                      </a: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2F8B7663-55D3-615A-32E9-61DFFB8C017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7037" y="5468012"/>
                      <a:ext cx="265957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064" t="-9836" r="-1376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5F93CA-C48E-E613-2A8F-C3A4BB731068}"/>
                  </a:ext>
                </a:extLst>
              </p:cNvPr>
              <p:cNvSpPr txBox="1"/>
              <p:nvPr/>
            </p:nvSpPr>
            <p:spPr>
              <a:xfrm>
                <a:off x="8707241" y="5340170"/>
                <a:ext cx="3285446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sz="1100" dirty="0"/>
                  <a:t>From: A. V. </a:t>
                </a:r>
                <a:r>
                  <a:rPr lang="en-GB" sz="1100" dirty="0" err="1"/>
                  <a:t>Korol</a:t>
                </a:r>
                <a:r>
                  <a:rPr lang="en-GB" sz="1100" dirty="0"/>
                  <a:t>, A. V. </a:t>
                </a:r>
                <a:r>
                  <a:rPr lang="en-GB" sz="1100" dirty="0" err="1"/>
                  <a:t>Solov'yov</a:t>
                </a:r>
                <a:r>
                  <a:rPr lang="en-GB" sz="1100" dirty="0"/>
                  <a:t>, W. Greiner, </a:t>
                </a:r>
                <a:r>
                  <a:rPr lang="en-GB" sz="1100" dirty="0" err="1"/>
                  <a:t>Channeling</a:t>
                </a:r>
                <a:r>
                  <a:rPr lang="en-GB" sz="1100" dirty="0"/>
                  <a:t> and Radiation in Periodically Bent Crystals, Springer (2013)</a:t>
                </a:r>
              </a:p>
            </p:txBody>
          </p:sp>
        </p:grpSp>
        <p:sp>
          <p:nvSpPr>
            <p:cNvPr id="3" name="Arrow: Up 2">
              <a:extLst>
                <a:ext uri="{FF2B5EF4-FFF2-40B4-BE49-F238E27FC236}">
                  <a16:creationId xmlns:a16="http://schemas.microsoft.com/office/drawing/2014/main" id="{00E55F63-AF6E-F5D8-D9D1-0980ADE6AC19}"/>
                </a:ext>
              </a:extLst>
            </p:cNvPr>
            <p:cNvSpPr/>
            <p:nvPr/>
          </p:nvSpPr>
          <p:spPr>
            <a:xfrm rot="5400000">
              <a:off x="3284094" y="5312921"/>
              <a:ext cx="560178" cy="532375"/>
            </a:xfrm>
            <a:prstGeom prst="up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0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A3701E-85BB-C3E8-BAA8-AC46C29782D8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22DAD-7FB5-EFFC-6DBE-D8554C8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15186-D176-23DB-72F0-6FDB75E1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35CE5E9-0B7F-10E6-68C0-FF0F31F3EFC4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 of AOM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4CD1A-BFDE-2476-4CE9-D687F4950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620" y="1294559"/>
            <a:ext cx="4354760" cy="541174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B1779A-A40E-3C34-B607-9F252E4504D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165573" y="1371009"/>
            <a:ext cx="972419" cy="430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29AADD-32D8-BD83-FDBA-027AC6D8B15F}"/>
              </a:ext>
            </a:extLst>
          </p:cNvPr>
          <p:cNvSpPr txBox="1"/>
          <p:nvPr/>
        </p:nvSpPr>
        <p:spPr>
          <a:xfrm>
            <a:off x="8137992" y="1078621"/>
            <a:ext cx="277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XZ top plane: </a:t>
            </a:r>
            <a:r>
              <a:rPr lang="en-US" sz="1600" b="1" dirty="0"/>
              <a:t>Excitation</a:t>
            </a:r>
            <a:r>
              <a:rPr lang="en-US" sz="1600" dirty="0"/>
              <a:t> (loading conditions)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1F8AEB-8C1F-86BD-6526-190DD9486912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7577117" y="5697090"/>
            <a:ext cx="828054" cy="426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7D6C459-CD19-DD95-E545-9D67A14F48B7}"/>
              </a:ext>
            </a:extLst>
          </p:cNvPr>
          <p:cNvSpPr txBox="1"/>
          <p:nvPr/>
        </p:nvSpPr>
        <p:spPr>
          <a:xfrm>
            <a:off x="8405171" y="5831168"/>
            <a:ext cx="277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XZ bottom plane: </a:t>
            </a:r>
            <a:r>
              <a:rPr lang="en-US" sz="1600" b="1" dirty="0"/>
              <a:t>Absorption</a:t>
            </a:r>
            <a:r>
              <a:rPr lang="en-US" sz="1600" dirty="0"/>
              <a:t> (non-reflecting conditions)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8AABFC-A410-493F-0454-5AFB839E06A5}"/>
              </a:ext>
            </a:extLst>
          </p:cNvPr>
          <p:cNvSpPr txBox="1"/>
          <p:nvPr/>
        </p:nvSpPr>
        <p:spPr>
          <a:xfrm>
            <a:off x="957294" y="3949844"/>
            <a:ext cx="322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XY and ZY planes (all). </a:t>
            </a:r>
          </a:p>
          <a:p>
            <a:r>
              <a:rPr lang="en-US" sz="1600" dirty="0"/>
              <a:t>Case 1: free boundary conditions Case 2: simply supported conditions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9B0DED-5257-8A8D-B696-E0940C2D294B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187002" y="4365343"/>
            <a:ext cx="808016" cy="9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A3CE91-C2DF-B5A8-06F0-328406FB7663}"/>
              </a:ext>
            </a:extLst>
          </p:cNvPr>
          <p:cNvSpPr txBox="1"/>
          <p:nvPr/>
        </p:nvSpPr>
        <p:spPr>
          <a:xfrm>
            <a:off x="351400" y="1294559"/>
            <a:ext cx="3229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_segoe-ui_normal"/>
              </a:rPr>
              <a:t>Transient mechanical FEM run at HPC ARIS </a:t>
            </a:r>
            <a:r>
              <a:rPr lang="en-US" sz="1800" b="0" i="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_segoe-ui_normal"/>
              </a:rPr>
              <a:t>grnet</a:t>
            </a:r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f_segoe-ui_normal"/>
              </a:rPr>
              <a:t> (LS-DΥΝΑ)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5CF46-6C5D-4D0E-096A-ABF24D2A91F2}"/>
              </a:ext>
            </a:extLst>
          </p:cNvPr>
          <p:cNvSpPr txBox="1"/>
          <p:nvPr/>
        </p:nvSpPr>
        <p:spPr>
          <a:xfrm>
            <a:off x="8582859" y="2710746"/>
            <a:ext cx="3175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1.5 million elements</a:t>
            </a:r>
            <a:r>
              <a:rPr lang="el-G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size: </a:t>
            </a:r>
            <a:endParaRPr lang="el-GR" sz="1800" b="0" i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Helvetica,sans-serif,EmojiFont,Apple Color Emoji,Segoe UI Emoji,NotoColorEmoji,Segoe UI Symbol,Android Emoji,EmojiSymbols"/>
            </a:endParaRPr>
          </a:p>
          <a:p>
            <a:pPr algn="l"/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50 </a:t>
            </a:r>
            <a:r>
              <a:rPr lang="el-GR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μ</a:t>
            </a:r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m × 50 </a:t>
            </a:r>
            <a:r>
              <a:rPr lang="el-GR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μ</a:t>
            </a:r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m × 9 </a:t>
            </a:r>
            <a:r>
              <a:rPr lang="el-GR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μ</a:t>
            </a:r>
            <a:r>
              <a:rPr lang="en-US" sz="1800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Helvetica,sans-serif,EmojiFont,Apple Color Emoji,Segoe UI Emoji,NotoColorEmoji,Segoe UI Symbol,Android Emoji,EmojiSymbols"/>
              </a:rPr>
              <a:t>m</a:t>
            </a:r>
            <a:endParaRPr lang="en-US" b="0" i="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84EBD-F957-AC24-42EA-F6EAE2F6939B}"/>
              </a:ext>
            </a:extLst>
          </p:cNvPr>
          <p:cNvSpPr txBox="1"/>
          <p:nvPr/>
        </p:nvSpPr>
        <p:spPr>
          <a:xfrm>
            <a:off x="8582859" y="3288124"/>
            <a:ext cx="3472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Crystalline Silicon properties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 L.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Lanzoni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et al. / International Journal of Engineering Science 46 (2008) 917–928)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1226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A3701E-85BB-C3E8-BAA8-AC46C29782D8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22DAD-7FB5-EFFC-6DBE-D8554C8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15186-D176-23DB-72F0-6FDB75E1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35CE5E9-0B7F-10E6-68C0-FF0F31F3EFC4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 of AOM</a:t>
            </a:r>
          </a:p>
        </p:txBody>
      </p:sp>
      <p:pic>
        <p:nvPicPr>
          <p:cNvPr id="3" name="movie_000">
            <a:hlinkClick r:id="" action="ppaction://media"/>
            <a:extLst>
              <a:ext uri="{FF2B5EF4-FFF2-40B4-BE49-F238E27FC236}">
                <a16:creationId xmlns:a16="http://schemas.microsoft.com/office/drawing/2014/main" id="{F6406A33-3125-3B3A-5E8D-B4CEE6ECAD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179" y="1013562"/>
            <a:ext cx="11259642" cy="5261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16642-E662-B294-E166-0355CE6A4976}"/>
              </a:ext>
            </a:extLst>
          </p:cNvPr>
          <p:cNvSpPr txBox="1"/>
          <p:nvPr/>
        </p:nvSpPr>
        <p:spPr>
          <a:xfrm>
            <a:off x="625702" y="3915201"/>
            <a:ext cx="160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2</a:t>
            </a:r>
          </a:p>
          <a:p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=10MHz</a:t>
            </a:r>
          </a:p>
        </p:txBody>
      </p:sp>
    </p:spTree>
    <p:extLst>
      <p:ext uri="{BB962C8B-B14F-4D97-AF65-F5344CB8AC3E}">
        <p14:creationId xmlns:p14="http://schemas.microsoft.com/office/powerpoint/2010/main" val="295426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DB89BB-328B-7ECC-D3D2-E913D37C7E60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BD67D8-6C65-A297-0C60-63D0CBB50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94D948-C472-2CBD-D49D-63FBF297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53A3566-E2CD-8710-170C-5CD5C7689836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 analysis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903E4-D800-1724-69F8-E9776CF56B36}"/>
              </a:ext>
            </a:extLst>
          </p:cNvPr>
          <p:cNvGrpSpPr/>
          <p:nvPr/>
        </p:nvGrpSpPr>
        <p:grpSpPr>
          <a:xfrm>
            <a:off x="1767084" y="1558133"/>
            <a:ext cx="3984334" cy="3905628"/>
            <a:chOff x="1767084" y="1558133"/>
            <a:chExt cx="3984334" cy="39056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F8161E-3BCF-486F-9B78-4A330895AE09}"/>
                </a:ext>
              </a:extLst>
            </p:cNvPr>
            <p:cNvSpPr/>
            <p:nvPr/>
          </p:nvSpPr>
          <p:spPr>
            <a:xfrm>
              <a:off x="5418087" y="2580714"/>
              <a:ext cx="333331" cy="2581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C3CB16-172E-15BA-07FC-DF9528BD8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1000"/>
            </a:blip>
            <a:stretch>
              <a:fillRect/>
            </a:stretch>
          </p:blipFill>
          <p:spPr>
            <a:xfrm>
              <a:off x="1767084" y="1558133"/>
              <a:ext cx="3825454" cy="390562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B867B17-BC98-7F6B-7831-945EC4C2C179}"/>
                </a:ext>
              </a:extLst>
            </p:cNvPr>
            <p:cNvCxnSpPr>
              <a:cxnSpLocks/>
            </p:cNvCxnSpPr>
            <p:nvPr/>
          </p:nvCxnSpPr>
          <p:spPr>
            <a:xfrm>
              <a:off x="2363638" y="4794911"/>
              <a:ext cx="3151517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0A0F8A-88AC-42B4-BEB7-D53563E04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3638" y="2160104"/>
              <a:ext cx="3129388" cy="2621555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C61D5DBB-74E4-FB26-C145-6F2907368340}"/>
                </a:ext>
              </a:extLst>
            </p:cNvPr>
            <p:cNvSpPr/>
            <p:nvPr/>
          </p:nvSpPr>
          <p:spPr>
            <a:xfrm rot="1966592">
              <a:off x="2420343" y="4074860"/>
              <a:ext cx="914400" cy="914400"/>
            </a:xfrm>
            <a:prstGeom prst="arc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C56D73-6545-9B38-1096-D84682291829}"/>
                    </a:ext>
                  </a:extLst>
                </p:cNvPr>
                <p:cNvSpPr txBox="1"/>
                <p:nvPr/>
              </p:nvSpPr>
              <p:spPr>
                <a:xfrm>
                  <a:off x="3376015" y="4227013"/>
                  <a:ext cx="13117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𝜊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C56D73-6545-9B38-1096-D84682291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6015" y="4227013"/>
                  <a:ext cx="1311706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6980F0-7D42-1C52-E1BF-FC854617F3C8}"/>
                  </a:ext>
                </a:extLst>
              </p:cNvPr>
              <p:cNvSpPr txBox="1"/>
              <p:nvPr/>
            </p:nvSpPr>
            <p:spPr>
              <a:xfrm>
                <a:off x="8543630" y="5709185"/>
                <a:ext cx="20131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  <m:r>
                        <a:rPr lang="el-GR" sz="18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l-GR" sz="1800" b="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800" b="0" i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l-GR" sz="1800" b="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𝜊</m:t>
                          </m:r>
                        </m:sup>
                      </m:sSup>
                    </m:oMath>
                  </m:oMathPara>
                </a14:m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6980F0-7D42-1C52-E1BF-FC854617F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630" y="5709185"/>
                <a:ext cx="2013182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095C12E-7007-1081-68E8-D84952E50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1418" y="1543611"/>
            <a:ext cx="4659027" cy="39056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D6D805-15E9-5B4F-ADB3-10A22A60A34E}"/>
              </a:ext>
            </a:extLst>
          </p:cNvPr>
          <p:cNvCxnSpPr>
            <a:cxnSpLocks/>
          </p:cNvCxnSpPr>
          <p:nvPr/>
        </p:nvCxnSpPr>
        <p:spPr>
          <a:xfrm flipH="1" flipV="1">
            <a:off x="6822440" y="2631440"/>
            <a:ext cx="812800" cy="8686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28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493A640-9224-496F-B7B6-00330A86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4851" y="2661541"/>
            <a:ext cx="5304066" cy="37964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A3701E-85BB-C3E8-BAA8-AC46C29782D8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22DAD-7FB5-EFFC-6DBE-D8554C8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15186-D176-23DB-72F0-6FDB75E1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35CE5E9-0B7F-10E6-68C0-FF0F31F3EFC4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F047DF-DB68-5C07-8957-62C2ACFC9E67}"/>
              </a:ext>
            </a:extLst>
          </p:cNvPr>
          <p:cNvGrpSpPr/>
          <p:nvPr/>
        </p:nvGrpSpPr>
        <p:grpSpPr>
          <a:xfrm>
            <a:off x="5072429" y="111540"/>
            <a:ext cx="2010262" cy="2498190"/>
            <a:chOff x="4837322" y="406190"/>
            <a:chExt cx="2432417" cy="30228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57B7291-F5A5-5C5C-B233-0B7425ADA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322" y="406190"/>
              <a:ext cx="2432417" cy="302281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8DEE74E-DEF8-A6D4-F9FD-E792D957FE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0740" y="1240391"/>
              <a:ext cx="512214" cy="5167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7EB9C49-59A6-7D60-61A3-3BBE50837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167" y="2661541"/>
            <a:ext cx="5214969" cy="37511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C0C07A-6423-0049-2FB6-100734F68C05}"/>
              </a:ext>
            </a:extLst>
          </p:cNvPr>
          <p:cNvSpPr txBox="1"/>
          <p:nvPr/>
        </p:nvSpPr>
        <p:spPr>
          <a:xfrm>
            <a:off x="3842809" y="1070927"/>
            <a:ext cx="126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10MHz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D2902-8122-BE6F-392B-03FFEBC9A5EB}"/>
              </a:ext>
            </a:extLst>
          </p:cNvPr>
          <p:cNvSpPr txBox="1"/>
          <p:nvPr/>
        </p:nvSpPr>
        <p:spPr>
          <a:xfrm>
            <a:off x="7704152" y="2094678"/>
            <a:ext cx="3349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Case 2: simply supported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DC534-2517-54E6-602A-B52C0DEBEE1C}"/>
              </a:ext>
            </a:extLst>
          </p:cNvPr>
          <p:cNvSpPr txBox="1"/>
          <p:nvPr/>
        </p:nvSpPr>
        <p:spPr>
          <a:xfrm>
            <a:off x="2134140" y="2094678"/>
            <a:ext cx="2750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Case 1</a:t>
            </a:r>
            <a:r>
              <a:rPr lang="el-GR" sz="2000" b="1" dirty="0"/>
              <a:t>: </a:t>
            </a:r>
            <a:r>
              <a:rPr lang="en-US" sz="2000" b="1" dirty="0"/>
              <a:t>free boundary</a:t>
            </a:r>
          </a:p>
        </p:txBody>
      </p:sp>
    </p:spTree>
    <p:extLst>
      <p:ext uri="{BB962C8B-B14F-4D97-AF65-F5344CB8AC3E}">
        <p14:creationId xmlns:p14="http://schemas.microsoft.com/office/powerpoint/2010/main" val="1359952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0A9CD9A-6127-1134-0A7A-EF9C744F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7931" y="2490676"/>
            <a:ext cx="5664672" cy="39297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A3701E-85BB-C3E8-BAA8-AC46C29782D8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22DAD-7FB5-EFFC-6DBE-D8554C8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15186-D176-23DB-72F0-6FDB75E1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35CE5E9-0B7F-10E6-68C0-FF0F31F3EFC4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A9A772-6283-2FC5-7B62-F0794D30F370}"/>
              </a:ext>
            </a:extLst>
          </p:cNvPr>
          <p:cNvSpPr txBox="1"/>
          <p:nvPr/>
        </p:nvSpPr>
        <p:spPr>
          <a:xfrm>
            <a:off x="3099333" y="2094704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7EB9C49-59A6-7D60-61A3-3BBE50837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10" y="2661541"/>
            <a:ext cx="5209483" cy="37511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C0C07A-6423-0049-2FB6-100734F68C05}"/>
              </a:ext>
            </a:extLst>
          </p:cNvPr>
          <p:cNvSpPr txBox="1"/>
          <p:nvPr/>
        </p:nvSpPr>
        <p:spPr>
          <a:xfrm>
            <a:off x="158180" y="866443"/>
            <a:ext cx="357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Case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D7A06-B66E-AD3B-5119-A6A5309DC8AC}"/>
              </a:ext>
            </a:extLst>
          </p:cNvPr>
          <p:cNvSpPr txBox="1"/>
          <p:nvPr/>
        </p:nvSpPr>
        <p:spPr>
          <a:xfrm>
            <a:off x="8806845" y="2094704"/>
            <a:ext cx="129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Frequency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C1FE06-52DD-F933-27CD-157FF81C175B}"/>
              </a:ext>
            </a:extLst>
          </p:cNvPr>
          <p:cNvGrpSpPr/>
          <p:nvPr/>
        </p:nvGrpSpPr>
        <p:grpSpPr>
          <a:xfrm>
            <a:off x="5072429" y="111540"/>
            <a:ext cx="2010262" cy="2498190"/>
            <a:chOff x="4837322" y="406190"/>
            <a:chExt cx="2432417" cy="30228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463FB7-C53F-8B23-F89D-C484F34B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7322" y="406190"/>
              <a:ext cx="2432417" cy="3022810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169F078-38F0-346D-D650-10665D55E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0740" y="1240391"/>
              <a:ext cx="512214" cy="5167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0298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D92743-C89A-259C-1352-07A8B6AB9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369" y="2649891"/>
            <a:ext cx="5109839" cy="36573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A3701E-85BB-C3E8-BAA8-AC46C29782D8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222DAD-7FB5-EFFC-6DBE-D8554C8C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915186-D176-23DB-72F0-6FDB75E1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535CE5E9-0B7F-10E6-68C0-FF0F31F3EFC4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2ACD30-4BBD-9EC9-A598-5CF0AA23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612" y="2322292"/>
            <a:ext cx="5732031" cy="42990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A26704-1FBC-552D-197A-33E1FDA079B1}"/>
              </a:ext>
            </a:extLst>
          </p:cNvPr>
          <p:cNvSpPr txBox="1"/>
          <p:nvPr/>
        </p:nvSpPr>
        <p:spPr>
          <a:xfrm>
            <a:off x="8806845" y="2094704"/>
            <a:ext cx="1292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Frequency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EDAB84-7A47-69EC-4E0E-5A5C59E60604}"/>
              </a:ext>
            </a:extLst>
          </p:cNvPr>
          <p:cNvSpPr txBox="1"/>
          <p:nvPr/>
        </p:nvSpPr>
        <p:spPr>
          <a:xfrm>
            <a:off x="158180" y="866443"/>
            <a:ext cx="357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Case 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884373-F905-A38E-4178-1904CD21A978}"/>
              </a:ext>
            </a:extLst>
          </p:cNvPr>
          <p:cNvGrpSpPr/>
          <p:nvPr/>
        </p:nvGrpSpPr>
        <p:grpSpPr>
          <a:xfrm>
            <a:off x="5072429" y="111540"/>
            <a:ext cx="2010262" cy="2498190"/>
            <a:chOff x="4837322" y="406190"/>
            <a:chExt cx="2432417" cy="302281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F3E1C7-DB9D-FC26-B22E-A97230F32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7322" y="406190"/>
              <a:ext cx="2432417" cy="302281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9D7B0C0-4421-5C89-07AE-864CBF75E6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0740" y="1240391"/>
              <a:ext cx="512214" cy="5167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5F0222-390F-8E0D-4C9B-77D8F77E8E52}"/>
              </a:ext>
            </a:extLst>
          </p:cNvPr>
          <p:cNvSpPr txBox="1"/>
          <p:nvPr/>
        </p:nvSpPr>
        <p:spPr>
          <a:xfrm>
            <a:off x="3099333" y="2094704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4159613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3B2B5B6-29DB-50F6-BC48-F6F51154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"/>
          <a:stretch/>
        </p:blipFill>
        <p:spPr>
          <a:xfrm rot="5400000">
            <a:off x="2434216" y="2833001"/>
            <a:ext cx="6131570" cy="1191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F8E74-80CB-5578-883B-F16795CC0397}"/>
              </a:ext>
            </a:extLst>
          </p:cNvPr>
          <p:cNvSpPr txBox="1"/>
          <p:nvPr/>
        </p:nvSpPr>
        <p:spPr>
          <a:xfrm>
            <a:off x="164809" y="814282"/>
            <a:ext cx="290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Elongation of y-dimension</a:t>
            </a:r>
            <a:endParaRPr lang="el-GR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83821-E2EA-293A-FADD-BA74E54A41EE}"/>
              </a:ext>
            </a:extLst>
          </p:cNvPr>
          <p:cNvSpPr txBox="1"/>
          <p:nvPr/>
        </p:nvSpPr>
        <p:spPr>
          <a:xfrm>
            <a:off x="6019800" y="3560698"/>
            <a:ext cx="2628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PATH - 1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8517D-1086-159E-F690-839CD30D445B}"/>
              </a:ext>
            </a:extLst>
          </p:cNvPr>
          <p:cNvSpPr txBox="1"/>
          <p:nvPr/>
        </p:nvSpPr>
        <p:spPr>
          <a:xfrm>
            <a:off x="6019800" y="5305425"/>
            <a:ext cx="2628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PATH - 2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888DE-EAAE-57E0-3FAA-21D114A8C417}"/>
              </a:ext>
            </a:extLst>
          </p:cNvPr>
          <p:cNvSpPr txBox="1"/>
          <p:nvPr/>
        </p:nvSpPr>
        <p:spPr>
          <a:xfrm>
            <a:off x="8809903" y="814282"/>
            <a:ext cx="2383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n-US" dirty="0"/>
              <a:t>Excitation frequency: 10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endParaRPr lang="en-GB" dirty="0"/>
          </a:p>
          <a:p>
            <a:r>
              <a:rPr lang="en-GB" dirty="0"/>
              <a:t>NEW Crystal Si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>
                <a:highlight>
                  <a:srgbClr val="00FF00"/>
                </a:highlight>
              </a:rPr>
              <a:t>Y=26.5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356B4-AF27-58E8-9184-9A7B606FE814}"/>
              </a:ext>
            </a:extLst>
          </p:cNvPr>
          <p:cNvSpPr txBox="1"/>
          <p:nvPr/>
        </p:nvSpPr>
        <p:spPr>
          <a:xfrm>
            <a:off x="164809" y="2383942"/>
            <a:ext cx="2383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10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endParaRPr lang="en-GB" dirty="0"/>
          </a:p>
          <a:p>
            <a:r>
              <a:rPr lang="en-GB" dirty="0"/>
              <a:t>Initial Crystal Si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>
                <a:highlight>
                  <a:srgbClr val="00FF00"/>
                </a:highlight>
              </a:rPr>
              <a:t>Y=5.3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FCBE1520-3A16-4B4B-8182-025273CBA796}"/>
              </a:ext>
            </a:extLst>
          </p:cNvPr>
          <p:cNvCxnSpPr>
            <a:cxnSpLocks/>
          </p:cNvCxnSpPr>
          <p:nvPr/>
        </p:nvCxnSpPr>
        <p:spPr>
          <a:xfrm>
            <a:off x="4904002" y="363215"/>
            <a:ext cx="153230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841BBF11-AA60-BAEE-7198-28C1C510A6B0}"/>
              </a:ext>
            </a:extLst>
          </p:cNvPr>
          <p:cNvCxnSpPr>
            <a:cxnSpLocks/>
          </p:cNvCxnSpPr>
          <p:nvPr/>
        </p:nvCxnSpPr>
        <p:spPr>
          <a:xfrm>
            <a:off x="4904002" y="363215"/>
            <a:ext cx="76371" cy="64947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232A492-0521-CE09-B7EE-766179403A4A}"/>
              </a:ext>
            </a:extLst>
          </p:cNvPr>
          <p:cNvSpPr txBox="1"/>
          <p:nvPr/>
        </p:nvSpPr>
        <p:spPr>
          <a:xfrm>
            <a:off x="6196475" y="37132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59980-5B92-7456-F22B-570F7012F21E}"/>
              </a:ext>
            </a:extLst>
          </p:cNvPr>
          <p:cNvSpPr txBox="1"/>
          <p:nvPr/>
        </p:nvSpPr>
        <p:spPr>
          <a:xfrm>
            <a:off x="5012739" y="649172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Υ</a:t>
            </a:r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A578CBA4-F366-0FA5-2EA1-47E529A467AE}"/>
              </a:ext>
            </a:extLst>
          </p:cNvPr>
          <p:cNvSpPr/>
          <p:nvPr/>
        </p:nvSpPr>
        <p:spPr>
          <a:xfrm>
            <a:off x="4827631" y="286844"/>
            <a:ext cx="152742" cy="1527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A7E1B2C5-A40D-AD0A-04C4-C94FFF70E744}"/>
              </a:ext>
            </a:extLst>
          </p:cNvPr>
          <p:cNvCxnSpPr>
            <a:stCxn id="24" idx="0"/>
            <a:endCxn id="24" idx="4"/>
          </p:cNvCxnSpPr>
          <p:nvPr/>
        </p:nvCxnSpPr>
        <p:spPr>
          <a:xfrm>
            <a:off x="4904002" y="286844"/>
            <a:ext cx="0" cy="152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DA31FD66-DE47-24DA-B656-321B4FA481A0}"/>
              </a:ext>
            </a:extLst>
          </p:cNvPr>
          <p:cNvCxnSpPr>
            <a:stCxn id="24" idx="2"/>
            <a:endCxn id="24" idx="6"/>
          </p:cNvCxnSpPr>
          <p:nvPr/>
        </p:nvCxnSpPr>
        <p:spPr>
          <a:xfrm>
            <a:off x="4827631" y="363215"/>
            <a:ext cx="1527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8F6E34-6260-C6AC-A6BE-211636C45382}"/>
              </a:ext>
            </a:extLst>
          </p:cNvPr>
          <p:cNvSpPr txBox="1"/>
          <p:nvPr/>
        </p:nvSpPr>
        <p:spPr>
          <a:xfrm>
            <a:off x="4446369" y="16303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Ζ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DA0490-7F77-CDC6-1312-459F058E8ED2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2215586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81B45-CD35-02CE-A5BA-127F6331D62C}"/>
              </a:ext>
            </a:extLst>
          </p:cNvPr>
          <p:cNvSpPr txBox="1"/>
          <p:nvPr/>
        </p:nvSpPr>
        <p:spPr>
          <a:xfrm>
            <a:off x="4739927" y="221850"/>
            <a:ext cx="3421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10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Si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>
                <a:highlight>
                  <a:srgbClr val="00FF00"/>
                </a:highlight>
              </a:rPr>
              <a:t>Y=26.5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D5F73-7849-A221-A9CF-673194B21818}"/>
              </a:ext>
            </a:extLst>
          </p:cNvPr>
          <p:cNvSpPr txBox="1"/>
          <p:nvPr/>
        </p:nvSpPr>
        <p:spPr>
          <a:xfrm>
            <a:off x="1241716" y="2189817"/>
            <a:ext cx="422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Path 1 (near crystal </a:t>
            </a:r>
            <a:r>
              <a:rPr lang="en-GB" sz="2400" dirty="0" err="1"/>
              <a:t>center</a:t>
            </a:r>
            <a:r>
              <a:rPr lang="en-GB" sz="2400" dirty="0"/>
              <a:t>)</a:t>
            </a:r>
            <a:endParaRPr lang="el-GR" sz="2400" dirty="0"/>
          </a:p>
        </p:txBody>
      </p:sp>
      <p:pic>
        <p:nvPicPr>
          <p:cNvPr id="7" name="Εικόνα 6" descr="Εικόνα που περιέχει κείμενο, διάγραμμα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F83E3E1-54B9-A1A7-CD61-5E06E6AD5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05" y="2761608"/>
            <a:ext cx="4963999" cy="3548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232DA-DBAC-1E4A-B38D-D31AB55D78D0}"/>
              </a:ext>
            </a:extLst>
          </p:cNvPr>
          <p:cNvSpPr txBox="1"/>
          <p:nvPr/>
        </p:nvSpPr>
        <p:spPr>
          <a:xfrm>
            <a:off x="7135223" y="2143651"/>
            <a:ext cx="383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Spatial frequency spectrum</a:t>
            </a:r>
            <a:endParaRPr lang="el-G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26634-44AD-E62D-6331-E22A3B18EBB9}"/>
              </a:ext>
            </a:extLst>
          </p:cNvPr>
          <p:cNvSpPr txBox="1"/>
          <p:nvPr/>
        </p:nvSpPr>
        <p:spPr>
          <a:xfrm>
            <a:off x="164809" y="814282"/>
            <a:ext cx="290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Elongation of y-dimension</a:t>
            </a:r>
            <a:endParaRPr lang="el-GR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411E96-BAA3-344D-7BC6-62FC9892D3E2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44F37449-988C-7582-AE81-5CDD9BCB4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06" y="2717758"/>
            <a:ext cx="5212121" cy="3636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FE429-177F-FF79-6823-7E5C925D4BF6}"/>
              </a:ext>
            </a:extLst>
          </p:cNvPr>
          <p:cNvSpPr txBox="1"/>
          <p:nvPr/>
        </p:nvSpPr>
        <p:spPr>
          <a:xfrm>
            <a:off x="8511215" y="3827332"/>
            <a:ext cx="18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Prominent unwanted spectral feature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39995F-0796-1349-3E18-11B46AF2D53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348475" y="4350552"/>
            <a:ext cx="1107286" cy="682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EA86CE5-E6E2-49B5-50BE-093BD5ED492D}"/>
              </a:ext>
            </a:extLst>
          </p:cNvPr>
          <p:cNvSpPr txBox="1"/>
          <p:nvPr/>
        </p:nvSpPr>
        <p:spPr>
          <a:xfrm>
            <a:off x="163987" y="1277957"/>
            <a:ext cx="393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  <a:endParaRPr lang="el-GR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8F2F00-B146-3747-184A-7586C5E4BD85}"/>
              </a:ext>
            </a:extLst>
          </p:cNvPr>
          <p:cNvGrpSpPr/>
          <p:nvPr/>
        </p:nvGrpSpPr>
        <p:grpSpPr>
          <a:xfrm>
            <a:off x="9944780" y="107630"/>
            <a:ext cx="1916635" cy="879351"/>
            <a:chOff x="7035598" y="204054"/>
            <a:chExt cx="1916635" cy="8793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164238-6E6F-23A5-38A8-E5EDD88E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41D9D-AEA1-E0EA-E709-933FCD35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2487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81B45-CD35-02CE-A5BA-127F6331D62C}"/>
              </a:ext>
            </a:extLst>
          </p:cNvPr>
          <p:cNvSpPr txBox="1"/>
          <p:nvPr/>
        </p:nvSpPr>
        <p:spPr>
          <a:xfrm>
            <a:off x="4795950" y="256561"/>
            <a:ext cx="3421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10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Si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>
                <a:highlight>
                  <a:srgbClr val="00FF00"/>
                </a:highlight>
              </a:rPr>
              <a:t>Y=26.5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D5F73-7849-A221-A9CF-673194B21818}"/>
              </a:ext>
            </a:extLst>
          </p:cNvPr>
          <p:cNvSpPr txBox="1"/>
          <p:nvPr/>
        </p:nvSpPr>
        <p:spPr>
          <a:xfrm>
            <a:off x="1241716" y="2189817"/>
            <a:ext cx="422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Path 2 (lower end of crystal)</a:t>
            </a:r>
            <a:endParaRPr lang="el-GR" sz="2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83E3E1-54B9-A1A7-CD61-5E06E6AD5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427" y="2761608"/>
            <a:ext cx="4957155" cy="3548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26634-44AD-E62D-6331-E22A3B18EBB9}"/>
              </a:ext>
            </a:extLst>
          </p:cNvPr>
          <p:cNvSpPr txBox="1"/>
          <p:nvPr/>
        </p:nvSpPr>
        <p:spPr>
          <a:xfrm>
            <a:off x="164809" y="814282"/>
            <a:ext cx="290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Elongation of y-dimension</a:t>
            </a:r>
            <a:endParaRPr lang="el-GR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411E96-BAA3-344D-7BC6-62FC9892D3E2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pic>
        <p:nvPicPr>
          <p:cNvPr id="13" name="Picture 12" descr="A graph of a function&#10;&#10;Description automatically generated">
            <a:extLst>
              <a:ext uri="{FF2B5EF4-FFF2-40B4-BE49-F238E27FC236}">
                <a16:creationId xmlns:a16="http://schemas.microsoft.com/office/drawing/2014/main" id="{2C76098A-A451-6DC2-4B95-0D1DB04A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88" y="2759572"/>
            <a:ext cx="4848485" cy="36363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902C6-CD7A-7D22-E662-31F6FB3D1405}"/>
              </a:ext>
            </a:extLst>
          </p:cNvPr>
          <p:cNvSpPr txBox="1"/>
          <p:nvPr/>
        </p:nvSpPr>
        <p:spPr>
          <a:xfrm>
            <a:off x="7135223" y="2143651"/>
            <a:ext cx="383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Spatial frequency spectrum</a:t>
            </a:r>
            <a:endParaRPr lang="el-GR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E60641-FE26-0DB5-2EE7-3277C9DB045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189843" y="4735400"/>
            <a:ext cx="728014" cy="695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B6C7B8-FD02-7714-F817-C60F8686B9CF}"/>
              </a:ext>
            </a:extLst>
          </p:cNvPr>
          <p:cNvSpPr txBox="1"/>
          <p:nvPr/>
        </p:nvSpPr>
        <p:spPr>
          <a:xfrm>
            <a:off x="7973311" y="4212180"/>
            <a:ext cx="18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Suppressed unwanted spectral feature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5EF18-ACFA-7CFA-76C1-5A5495D53A29}"/>
              </a:ext>
            </a:extLst>
          </p:cNvPr>
          <p:cNvSpPr txBox="1"/>
          <p:nvPr/>
        </p:nvSpPr>
        <p:spPr>
          <a:xfrm>
            <a:off x="163987" y="1277957"/>
            <a:ext cx="393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  <a:endParaRPr lang="el-G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8F5409-62A0-C82D-0641-227F10508E4C}"/>
              </a:ext>
            </a:extLst>
          </p:cNvPr>
          <p:cNvGrpSpPr/>
          <p:nvPr/>
        </p:nvGrpSpPr>
        <p:grpSpPr>
          <a:xfrm>
            <a:off x="9944780" y="107630"/>
            <a:ext cx="1916635" cy="879351"/>
            <a:chOff x="7035598" y="204054"/>
            <a:chExt cx="1916635" cy="8793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623209-6E27-81F8-4DA4-A853E832B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35E50E-C355-AABF-EE59-2C4B294B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738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020FCAFE-1C5D-90E1-BDD8-67528E41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67" y="2614650"/>
            <a:ext cx="5255411" cy="3636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81B45-CD35-02CE-A5BA-127F6331D62C}"/>
              </a:ext>
            </a:extLst>
          </p:cNvPr>
          <p:cNvSpPr txBox="1"/>
          <p:nvPr/>
        </p:nvSpPr>
        <p:spPr>
          <a:xfrm>
            <a:off x="4835343" y="268958"/>
            <a:ext cx="3421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10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Si dimensions modelled:</a:t>
            </a:r>
          </a:p>
          <a:p>
            <a:r>
              <a:rPr lang="en-GB" dirty="0">
                <a:highlight>
                  <a:srgbClr val="00FF00"/>
                </a:highlight>
              </a:rPr>
              <a:t>X=8.6 mm</a:t>
            </a:r>
          </a:p>
          <a:p>
            <a:r>
              <a:rPr lang="en-GB" dirty="0">
                <a:highlight>
                  <a:srgbClr val="00FF00"/>
                </a:highlight>
              </a:rPr>
              <a:t>Y=10.6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5DC20-CE50-97A0-CDD6-453E0D6F2B60}"/>
              </a:ext>
            </a:extLst>
          </p:cNvPr>
          <p:cNvSpPr txBox="1"/>
          <p:nvPr/>
        </p:nvSpPr>
        <p:spPr>
          <a:xfrm>
            <a:off x="163987" y="1277957"/>
            <a:ext cx="393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1D5F73-7849-A221-A9CF-673194B21818}"/>
              </a:ext>
            </a:extLst>
          </p:cNvPr>
          <p:cNvSpPr txBox="1"/>
          <p:nvPr/>
        </p:nvSpPr>
        <p:spPr>
          <a:xfrm>
            <a:off x="1241716" y="2189817"/>
            <a:ext cx="4222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Lower end of crystal</a:t>
            </a:r>
            <a:endParaRPr lang="el-GR" sz="2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83E3E1-54B9-A1A7-CD61-5E06E6AD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62108" y="2761608"/>
            <a:ext cx="4906414" cy="3675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26634-44AD-E62D-6331-E22A3B18EBB9}"/>
              </a:ext>
            </a:extLst>
          </p:cNvPr>
          <p:cNvSpPr txBox="1"/>
          <p:nvPr/>
        </p:nvSpPr>
        <p:spPr>
          <a:xfrm>
            <a:off x="164808" y="814282"/>
            <a:ext cx="3421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Elongation of x and y-dimension</a:t>
            </a:r>
            <a:endParaRPr lang="el-GR" i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411E96-BAA3-344D-7BC6-62FC9892D3E2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3902C6-CD7A-7D22-E662-31F6FB3D1405}"/>
              </a:ext>
            </a:extLst>
          </p:cNvPr>
          <p:cNvSpPr txBox="1"/>
          <p:nvPr/>
        </p:nvSpPr>
        <p:spPr>
          <a:xfrm>
            <a:off x="7135223" y="2143651"/>
            <a:ext cx="383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Spatial frequency spectrum</a:t>
            </a:r>
            <a:endParaRPr lang="el-GR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E60641-FE26-0DB5-2EE7-3277C9DB0453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348475" y="4735400"/>
            <a:ext cx="569382" cy="668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B6C7B8-FD02-7714-F817-C60F8686B9CF}"/>
              </a:ext>
            </a:extLst>
          </p:cNvPr>
          <p:cNvSpPr txBox="1"/>
          <p:nvPr/>
        </p:nvSpPr>
        <p:spPr>
          <a:xfrm>
            <a:off x="7973311" y="4212180"/>
            <a:ext cx="18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Suppressed unwanted spectral feature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4F8DC0-4EF7-AB84-5141-A07F59E65A04}"/>
              </a:ext>
            </a:extLst>
          </p:cNvPr>
          <p:cNvGrpSpPr/>
          <p:nvPr/>
        </p:nvGrpSpPr>
        <p:grpSpPr>
          <a:xfrm>
            <a:off x="9944780" y="107630"/>
            <a:ext cx="1916635" cy="879351"/>
            <a:chOff x="7035598" y="204054"/>
            <a:chExt cx="1916635" cy="8793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5D0FEA-573E-69D8-2E9F-74B7A3FD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983DD-660C-5AB5-3B76-D3C3D26B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961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A40439-76E2-E4D1-C1D2-17C98CE8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45" y="4461046"/>
            <a:ext cx="3570071" cy="15484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FDAE01-722A-E729-802E-20C1D5159274}"/>
              </a:ext>
            </a:extLst>
          </p:cNvPr>
          <p:cNvCxnSpPr>
            <a:cxnSpLocks/>
          </p:cNvCxnSpPr>
          <p:nvPr/>
        </p:nvCxnSpPr>
        <p:spPr>
          <a:xfrm flipH="1">
            <a:off x="2349500" y="3640811"/>
            <a:ext cx="1073768" cy="9565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B1EC9-3895-A7FD-BAAF-ECCA4D84C1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34426" y="1507285"/>
                <a:ext cx="4044994" cy="218046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Control: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Undulation period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Radiation intensity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l-GR" sz="1800" b="0" dirty="0"/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Undulation amplitude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FB1EC9-3895-A7FD-BAAF-ECCA4D84C1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34426" y="1507285"/>
                <a:ext cx="4044994" cy="2180460"/>
              </a:xfrm>
              <a:blipFill>
                <a:blip r:embed="rId4"/>
                <a:stretch>
                  <a:fillRect l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7E2DE3B9-8B32-7B87-2788-B5A13B5C987F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9266867" cy="861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Acoustic Wave CUs: benefits and challenges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5907F5A-BDD7-60D5-7DB1-429C12C4197B}"/>
              </a:ext>
            </a:extLst>
          </p:cNvPr>
          <p:cNvSpPr/>
          <p:nvPr/>
        </p:nvSpPr>
        <p:spPr>
          <a:xfrm>
            <a:off x="5591534" y="2402576"/>
            <a:ext cx="1443485" cy="55424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972FCB6-1042-697F-4D19-C20B57C20F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6672" y="1511497"/>
                <a:ext cx="4226571" cy="21023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Tunability: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Acoustic wave (AW)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𝐴𝑊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Number of periods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l-GR" sz="1800" dirty="0"/>
              </a:p>
              <a:p>
                <a:pPr lvl="1">
                  <a:lnSpc>
                    <a:spcPct val="150000"/>
                  </a:lnSpc>
                </a:pPr>
                <a:r>
                  <a:rPr lang="en-US" sz="1800" dirty="0"/>
                  <a:t>Channel bending amplitude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972FCB6-1042-697F-4D19-C20B57C20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672" y="1511497"/>
                <a:ext cx="4226571" cy="2102363"/>
              </a:xfrm>
              <a:prstGeom prst="rect">
                <a:avLst/>
              </a:prstGeom>
              <a:blipFill>
                <a:blip r:embed="rId5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707C90D-1A65-3D74-CB8F-4DC8E6F8E27D}"/>
              </a:ext>
            </a:extLst>
          </p:cNvPr>
          <p:cNvSpPr txBox="1"/>
          <p:nvPr/>
        </p:nvSpPr>
        <p:spPr>
          <a:xfrm>
            <a:off x="4144972" y="4348274"/>
            <a:ext cx="4541761" cy="217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	    Challenges: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Construction (small crystal dimensions)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Pressure homogeneity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Experimental characterization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CFE77-418A-E1FF-4BFE-22CB907E5FE2}"/>
              </a:ext>
            </a:extLst>
          </p:cNvPr>
          <p:cNvGrpSpPr/>
          <p:nvPr/>
        </p:nvGrpSpPr>
        <p:grpSpPr>
          <a:xfrm>
            <a:off x="9944780" y="107630"/>
            <a:ext cx="1916635" cy="879351"/>
            <a:chOff x="7035598" y="204054"/>
            <a:chExt cx="1916635" cy="8793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3A6E1E-8AD5-BF44-F035-9BEE264C2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345C20-05CF-5122-1D4E-1F3F4D80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26C661-A44A-08F0-0C9E-E186CD8A0FF6}"/>
              </a:ext>
            </a:extLst>
          </p:cNvPr>
          <p:cNvSpPr txBox="1"/>
          <p:nvPr/>
        </p:nvSpPr>
        <p:spPr>
          <a:xfrm>
            <a:off x="950621" y="3769997"/>
            <a:ext cx="10930465" cy="3357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 CUs will allow for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experimental optimization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scanning of a broad parameter range.</a:t>
            </a:r>
          </a:p>
        </p:txBody>
      </p:sp>
    </p:spTree>
    <p:extLst>
      <p:ext uri="{BB962C8B-B14F-4D97-AF65-F5344CB8AC3E}">
        <p14:creationId xmlns:p14="http://schemas.microsoft.com/office/powerpoint/2010/main" val="391048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DB89BB-328B-7ECC-D3D2-E913D37C7E60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BD67D8-6C65-A297-0C60-63D0CBB50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94D948-C472-2CBD-D49D-63FBF297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9FF2858-A32E-D19F-10F0-DC9C2078AA4C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65316-B715-0972-B34B-53A768BDE495}"/>
              </a:ext>
            </a:extLst>
          </p:cNvPr>
          <p:cNvSpPr txBox="1"/>
          <p:nvPr/>
        </p:nvSpPr>
        <p:spPr>
          <a:xfrm>
            <a:off x="7695053" y="1318078"/>
            <a:ext cx="153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</a:t>
            </a:r>
            <a:r>
              <a:rPr lang="el-G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0MHz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D0E4B4-D27E-C4F3-5478-F488C4D15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589" y="1722032"/>
            <a:ext cx="5331043" cy="4329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AD2B2A-8739-76E8-71F1-7CDCD10194B8}"/>
              </a:ext>
            </a:extLst>
          </p:cNvPr>
          <p:cNvSpPr txBox="1"/>
          <p:nvPr/>
        </p:nvSpPr>
        <p:spPr>
          <a:xfrm>
            <a:off x="2631217" y="1318078"/>
            <a:ext cx="153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</a:t>
            </a:r>
            <a:r>
              <a:rPr lang="el-G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0MHz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10EEC8-A107-7C40-56EB-D6DECC4F10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236" y="1738918"/>
            <a:ext cx="5106074" cy="43020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A525E0-9BE8-5490-74DF-8DEF30D25E17}"/>
              </a:ext>
            </a:extLst>
          </p:cNvPr>
          <p:cNvSpPr txBox="1"/>
          <p:nvPr/>
        </p:nvSpPr>
        <p:spPr>
          <a:xfrm>
            <a:off x="158180" y="866443"/>
            <a:ext cx="409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Increasing the excitation frequency  </a:t>
            </a:r>
          </a:p>
        </p:txBody>
      </p:sp>
    </p:spTree>
    <p:extLst>
      <p:ext uri="{BB962C8B-B14F-4D97-AF65-F5344CB8AC3E}">
        <p14:creationId xmlns:p14="http://schemas.microsoft.com/office/powerpoint/2010/main" val="3632404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60BA012-14F2-9977-E80C-FA82D58E025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11DDF5-6535-2819-527C-84AA5143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68B2FBC-F49E-B190-5506-E14F43E1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6CE3CDB-D139-6229-D214-D0C9AD198663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Modeling and Simulations</a:t>
            </a:r>
          </a:p>
          <a:p>
            <a:pPr algn="ctr"/>
            <a:r>
              <a:rPr lang="en-US" sz="3200" dirty="0"/>
              <a:t> </a:t>
            </a:r>
            <a:endParaRPr lang="en-US" sz="3200" b="1" dirty="0"/>
          </a:p>
        </p:txBody>
      </p:sp>
      <p:pic>
        <p:nvPicPr>
          <p:cNvPr id="13" name="Εικόνα 12" descr="Εικόνα που περιέχει κείμενο, διάγραμμα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AD3C511D-CA1F-A131-0131-C98285770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78" y="894065"/>
            <a:ext cx="4802881" cy="3456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D07843-2493-FEA1-60FD-F39C956898C9}"/>
              </a:ext>
            </a:extLst>
          </p:cNvPr>
          <p:cNvSpPr txBox="1"/>
          <p:nvPr/>
        </p:nvSpPr>
        <p:spPr>
          <a:xfrm>
            <a:off x="148279" y="3682116"/>
            <a:ext cx="23836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</a:p>
          <a:p>
            <a:endParaRPr lang="en-US" dirty="0"/>
          </a:p>
          <a:p>
            <a:r>
              <a:rPr lang="en-US" b="1" dirty="0"/>
              <a:t>(PATH 1)</a:t>
            </a:r>
            <a:endParaRPr lang="el-GR" b="1" dirty="0"/>
          </a:p>
          <a:p>
            <a:endParaRPr lang="en-US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A13D5-B310-AB6B-C1E8-9CCA5FCD0918}"/>
              </a:ext>
            </a:extLst>
          </p:cNvPr>
          <p:cNvSpPr txBox="1"/>
          <p:nvPr/>
        </p:nvSpPr>
        <p:spPr>
          <a:xfrm>
            <a:off x="162657" y="568389"/>
            <a:ext cx="23836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</a:t>
            </a:r>
          </a:p>
          <a:p>
            <a:r>
              <a:rPr lang="en-US" dirty="0"/>
              <a:t>Excitation frequency: 6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Ge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/>
              <a:t>Y=5.3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pic>
        <p:nvPicPr>
          <p:cNvPr id="16" name="Εικόνα 15" descr="Εικόνα που περιέχει κείμενο, διάγραμμα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D963A1F-B1A0-E8F5-D4E6-1F671404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94" y="1173900"/>
            <a:ext cx="4531536" cy="30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04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60BA012-14F2-9977-E80C-FA82D58E025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11DDF5-6535-2819-527C-84AA5143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68B2FBC-F49E-B190-5506-E14F43E1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6CE3CDB-D139-6229-D214-D0C9AD198663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Modeling and Simulations</a:t>
            </a:r>
          </a:p>
          <a:p>
            <a:pPr algn="ctr"/>
            <a:r>
              <a:rPr lang="en-US" sz="3200" dirty="0"/>
              <a:t> 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A13D5-B310-AB6B-C1E8-9CCA5FCD0918}"/>
              </a:ext>
            </a:extLst>
          </p:cNvPr>
          <p:cNvSpPr txBox="1"/>
          <p:nvPr/>
        </p:nvSpPr>
        <p:spPr>
          <a:xfrm>
            <a:off x="-61987" y="474345"/>
            <a:ext cx="23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A2E68-0AEF-9477-7408-2941D25F29C9}"/>
              </a:ext>
            </a:extLst>
          </p:cNvPr>
          <p:cNvSpPr txBox="1"/>
          <p:nvPr/>
        </p:nvSpPr>
        <p:spPr>
          <a:xfrm>
            <a:off x="-61986" y="1776963"/>
            <a:ext cx="2383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6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Ge dimensions modelled:</a:t>
            </a:r>
          </a:p>
          <a:p>
            <a:r>
              <a:rPr lang="en-GB" dirty="0"/>
              <a:t>X=4.3 mm</a:t>
            </a:r>
          </a:p>
          <a:p>
            <a:r>
              <a:rPr lang="en-GB" dirty="0">
                <a:highlight>
                  <a:srgbClr val="00FF00"/>
                </a:highlight>
              </a:rPr>
              <a:t>Y=26.5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F9307-2231-1DA6-5D76-29AF52D665D2}"/>
              </a:ext>
            </a:extLst>
          </p:cNvPr>
          <p:cNvSpPr txBox="1"/>
          <p:nvPr/>
        </p:nvSpPr>
        <p:spPr>
          <a:xfrm>
            <a:off x="-61987" y="4654508"/>
            <a:ext cx="2383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3E891-5953-A7C8-6B17-7B6759587DDB}"/>
              </a:ext>
            </a:extLst>
          </p:cNvPr>
          <p:cNvSpPr txBox="1"/>
          <p:nvPr/>
        </p:nvSpPr>
        <p:spPr>
          <a:xfrm>
            <a:off x="-61986" y="936010"/>
            <a:ext cx="180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Increase of y-axis dimension</a:t>
            </a:r>
            <a:endParaRPr lang="el-GR" i="1" dirty="0"/>
          </a:p>
        </p:txBody>
      </p:sp>
      <p:pic>
        <p:nvPicPr>
          <p:cNvPr id="9" name="Εικόνα 8" descr="Εικόνα που περιέχει κείμενο, διάγραμμα, γραμμή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1E5F87A-43F2-D0EF-75ED-545E7880A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84" y="884416"/>
            <a:ext cx="6953189" cy="4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60BA012-14F2-9977-E80C-FA82D58E025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111DDF5-6535-2819-527C-84AA5143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68B2FBC-F49E-B190-5506-E14F43E1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6CE3CDB-D139-6229-D214-D0C9AD198663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Modeling and Simulations</a:t>
            </a:r>
          </a:p>
          <a:p>
            <a:pPr algn="ctr"/>
            <a:r>
              <a:rPr lang="en-US" sz="3200" dirty="0"/>
              <a:t> 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A13D5-B310-AB6B-C1E8-9CCA5FCD0918}"/>
              </a:ext>
            </a:extLst>
          </p:cNvPr>
          <p:cNvSpPr txBox="1"/>
          <p:nvPr/>
        </p:nvSpPr>
        <p:spPr>
          <a:xfrm>
            <a:off x="-61987" y="474345"/>
            <a:ext cx="23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1E315-A353-451E-8D18-61B4433BDB4B}"/>
              </a:ext>
            </a:extLst>
          </p:cNvPr>
          <p:cNvSpPr txBox="1"/>
          <p:nvPr/>
        </p:nvSpPr>
        <p:spPr>
          <a:xfrm>
            <a:off x="-56221" y="2136338"/>
            <a:ext cx="2383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frequency: 6 MHz</a:t>
            </a:r>
          </a:p>
          <a:p>
            <a:r>
              <a:rPr lang="en-US" dirty="0"/>
              <a:t>4 MPa harmonic loading </a:t>
            </a:r>
            <a:endParaRPr lang="en-GB" dirty="0"/>
          </a:p>
          <a:p>
            <a:r>
              <a:rPr lang="en-GB" dirty="0"/>
              <a:t>Crystal Ge dimensions modelled:</a:t>
            </a:r>
          </a:p>
          <a:p>
            <a:r>
              <a:rPr lang="en-GB" dirty="0"/>
              <a:t>X=</a:t>
            </a:r>
            <a:r>
              <a:rPr lang="en-GB" dirty="0">
                <a:highlight>
                  <a:srgbClr val="00FF00"/>
                </a:highlight>
              </a:rPr>
              <a:t>8.6 mm</a:t>
            </a:r>
          </a:p>
          <a:p>
            <a:r>
              <a:rPr lang="en-GB" dirty="0"/>
              <a:t>Y=</a:t>
            </a:r>
            <a:r>
              <a:rPr lang="en-GB" dirty="0">
                <a:highlight>
                  <a:srgbClr val="00FF00"/>
                </a:highlight>
              </a:rPr>
              <a:t>10.6 mm</a:t>
            </a:r>
          </a:p>
          <a:p>
            <a:r>
              <a:rPr lang="en-GB" dirty="0"/>
              <a:t>Z=0.9 mm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05AF6-2607-49A7-3E8C-C6C38CC98848}"/>
              </a:ext>
            </a:extLst>
          </p:cNvPr>
          <p:cNvSpPr txBox="1"/>
          <p:nvPr/>
        </p:nvSpPr>
        <p:spPr>
          <a:xfrm>
            <a:off x="-61987" y="5380073"/>
            <a:ext cx="23836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Lattice displacement vs the diagonal distance along the central positron path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D95035-5317-4852-9E83-4FADC98E63CD}"/>
              </a:ext>
            </a:extLst>
          </p:cNvPr>
          <p:cNvSpPr txBox="1"/>
          <p:nvPr/>
        </p:nvSpPr>
        <p:spPr>
          <a:xfrm>
            <a:off x="-61987" y="780529"/>
            <a:ext cx="1806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Increase of both </a:t>
            </a:r>
            <a:r>
              <a:rPr lang="en-US" i="1" dirty="0" err="1"/>
              <a:t>x,y</a:t>
            </a:r>
            <a:r>
              <a:rPr lang="en-US" i="1" dirty="0"/>
              <a:t> axes dimensions</a:t>
            </a:r>
            <a:endParaRPr lang="el-GR" i="1" dirty="0"/>
          </a:p>
        </p:txBody>
      </p:sp>
      <p:pic>
        <p:nvPicPr>
          <p:cNvPr id="13" name="Εικόνα 12" descr="Εικόνα που περιέχει κείμενο, γραφικός χαρακτήρας, γραμματοσειρά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586D8A33-D719-82DC-C9EA-39EEA0D9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78" y="573886"/>
            <a:ext cx="5647760" cy="4052951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διάγραμμα, γραμμή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3226A44-CBD6-79CE-52F1-7DD191BB3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38" y="3895992"/>
            <a:ext cx="4303362" cy="28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1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8" y="151701"/>
            <a:ext cx="8680253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Near future activities (2</a:t>
            </a:r>
            <a:r>
              <a:rPr lang="en-US" sz="3200" baseline="30000" dirty="0"/>
              <a:t>nd</a:t>
            </a:r>
            <a:r>
              <a:rPr lang="en-US" sz="3200" dirty="0"/>
              <a:t> year)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AB668-B090-EB7C-7102-409795165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81637" y="569890"/>
            <a:ext cx="1316311" cy="1818274"/>
          </a:xfrm>
          <a:prstGeom prst="rect">
            <a:avLst/>
          </a:prstGeom>
        </p:spPr>
      </p:pic>
      <p:pic>
        <p:nvPicPr>
          <p:cNvPr id="2050" name="Picture 2" descr="Mainz Microtron - Wikipedia">
            <a:extLst>
              <a:ext uri="{FF2B5EF4-FFF2-40B4-BE49-F238E27FC236}">
                <a16:creationId xmlns:a16="http://schemas.microsoft.com/office/drawing/2014/main" id="{AAE55284-405E-AD50-EA17-03C1C730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794" y="2678962"/>
            <a:ext cx="2150645" cy="15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AFF6B-CDEA-D614-E755-DFB866066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17" t="29234" r="37057" b="26703"/>
          <a:stretch/>
        </p:blipFill>
        <p:spPr>
          <a:xfrm>
            <a:off x="10190164" y="1078621"/>
            <a:ext cx="1818275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F43C4-1FE6-D340-5C8C-8EA2BC5566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143" t="35521" r="28320" b="14812"/>
          <a:stretch/>
        </p:blipFill>
        <p:spPr>
          <a:xfrm>
            <a:off x="507454" y="2449539"/>
            <a:ext cx="1882198" cy="144458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101B17-4436-BCF4-9360-8BA50076CDB4}"/>
              </a:ext>
            </a:extLst>
          </p:cNvPr>
          <p:cNvSpPr txBox="1">
            <a:spLocks/>
          </p:cNvSpPr>
          <p:nvPr/>
        </p:nvSpPr>
        <p:spPr>
          <a:xfrm>
            <a:off x="2370657" y="913114"/>
            <a:ext cx="7173763" cy="4219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92D050"/>
                </a:solidFill>
              </a:rPr>
              <a:t>Interferometer optimization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92D050"/>
              </a:solidFill>
            </a:endParaRPr>
          </a:p>
          <a:p>
            <a:pPr algn="ctr"/>
            <a:r>
              <a:rPr lang="en-US" sz="2400" b="1" dirty="0">
                <a:solidFill>
                  <a:srgbClr val="92D050"/>
                </a:solidFill>
              </a:rPr>
              <a:t>Characterization of test samples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Transition to a fully functional 60 MHz AOM prototype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Experiments for </a:t>
            </a:r>
            <a:r>
              <a:rPr lang="el-GR" sz="2400" b="1" dirty="0">
                <a:solidFill>
                  <a:schemeClr val="accent1"/>
                </a:solidFill>
              </a:rPr>
              <a:t>γ</a:t>
            </a:r>
            <a:r>
              <a:rPr lang="en-US" sz="2400" b="1" dirty="0">
                <a:solidFill>
                  <a:schemeClr val="accent1"/>
                </a:solidFill>
              </a:rPr>
              <a:t>-ray generation in MAMI and/or CERN</a:t>
            </a:r>
            <a:endParaRPr lang="el-GR" sz="2400" b="1" dirty="0">
              <a:solidFill>
                <a:schemeClr val="accent1"/>
              </a:solidFill>
            </a:endParaRPr>
          </a:p>
          <a:p>
            <a:pPr algn="ctr"/>
            <a:endParaRPr lang="el-GR" sz="2400" b="1" dirty="0">
              <a:solidFill>
                <a:schemeClr val="accent1"/>
              </a:solidFill>
            </a:endParaRPr>
          </a:p>
          <a:p>
            <a:pPr algn="ctr"/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659AE9-2288-7484-618B-E40558F2B05E}"/>
              </a:ext>
            </a:extLst>
          </p:cNvPr>
          <p:cNvSpPr txBox="1"/>
          <p:nvPr/>
        </p:nvSpPr>
        <p:spPr>
          <a:xfrm>
            <a:off x="1046232" y="4600241"/>
            <a:ext cx="103649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Models upgrade </a:t>
            </a:r>
            <a:r>
              <a:rPr lang="en-US" sz="2400" dirty="0">
                <a:solidFill>
                  <a:srgbClr val="92D050"/>
                </a:solidFill>
              </a:rPr>
              <a:t>based on the measurements and characterization experiments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b="1" dirty="0">
                <a:solidFill>
                  <a:srgbClr val="92D050"/>
                </a:solidFill>
              </a:rPr>
              <a:t>Simulations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</a:rPr>
              <a:t>based on the experimental 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</a:rPr>
              <a:t>in collaboration with the MBN research team and the MD simulation findings</a:t>
            </a:r>
          </a:p>
          <a:p>
            <a:pPr algn="ctr"/>
            <a:r>
              <a:rPr lang="en-US" sz="2400" dirty="0">
                <a:solidFill>
                  <a:srgbClr val="92D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25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B9658EF-9387-467D-8311-5C95275293C1}"/>
              </a:ext>
            </a:extLst>
          </p:cNvPr>
          <p:cNvSpPr txBox="1">
            <a:spLocks/>
          </p:cNvSpPr>
          <p:nvPr/>
        </p:nvSpPr>
        <p:spPr>
          <a:xfrm>
            <a:off x="4423634" y="417060"/>
            <a:ext cx="3344732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Acknowledgement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7CE9F3-B046-4F39-B50E-629B36C2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98" y="1799060"/>
            <a:ext cx="2294429" cy="14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204E47B-3209-4562-8C09-E01D42614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8365" y="1489489"/>
            <a:ext cx="380492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cs typeface="Arial" panose="020B0604020202020204" pitchFamily="34" charset="0"/>
              </a:rPr>
              <a:t>HMU-IPPL team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dirty="0"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cs typeface="Arial" panose="020B0604020202020204" pitchFamily="34" charset="0"/>
              </a:rPr>
              <a:t>Dr. Konstantinos Kaleris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cs typeface="Arial" panose="020B0604020202020204" pitchFamily="34" charset="0"/>
              </a:rPr>
              <a:t>As. Prof. Evangelos Kaselouris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cs typeface="Arial" panose="020B0604020202020204" pitchFamily="34" charset="0"/>
              </a:rPr>
              <a:t>MSc Emmanouil </a:t>
            </a:r>
            <a:r>
              <a:rPr lang="en-US" altLang="en-US" sz="1600" dirty="0" err="1">
                <a:cs typeface="Arial" panose="020B0604020202020204" pitchFamily="34" charset="0"/>
              </a:rPr>
              <a:t>Kaniolakis-Kaloudis</a:t>
            </a:r>
            <a:endParaRPr lang="en-US" altLang="en-US" sz="1600" dirty="0"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Prof. Michael </a:t>
            </a: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Tatarakis</a:t>
            </a:r>
            <a:endParaRPr kumimoji="0" lang="en-US" altLang="en-US" sz="160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Prof. Vassilis </a:t>
            </a: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Dimitr</a:t>
            </a:r>
            <a:r>
              <a:rPr lang="en-US" altLang="en-US" sz="1600" dirty="0" err="1">
                <a:cs typeface="Arial" panose="020B0604020202020204" pitchFamily="34" charset="0"/>
              </a:rPr>
              <a:t>iou</a:t>
            </a:r>
            <a:endParaRPr lang="en-US" altLang="en-US" sz="1600" dirty="0"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cs typeface="Arial" panose="020B0604020202020204" pitchFamily="34" charset="0"/>
              </a:rPr>
              <a:t>Prof. Makis </a:t>
            </a:r>
            <a:r>
              <a:rPr lang="en-US" altLang="en-US" sz="1600" dirty="0" err="1">
                <a:cs typeface="Arial" panose="020B0604020202020204" pitchFamily="34" charset="0"/>
              </a:rPr>
              <a:t>Bakarezos</a:t>
            </a:r>
            <a:endParaRPr lang="en-US" altLang="en-US" sz="1600" dirty="0"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cs typeface="Arial" panose="020B0604020202020204" pitchFamily="34" charset="0"/>
              </a:rPr>
              <a:t>Prof. Nektarios A. </a:t>
            </a:r>
            <a:r>
              <a:rPr lang="en-US" altLang="en-US" sz="1600" dirty="0" err="1">
                <a:cs typeface="Arial" panose="020B0604020202020204" pitchFamily="34" charset="0"/>
              </a:rPr>
              <a:t>Papadogiannis</a:t>
            </a:r>
            <a:endParaRPr lang="en-US" altLang="en-US" sz="1600" dirty="0"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551678-CC86-43E2-9897-6BFB129970FC}"/>
              </a:ext>
            </a:extLst>
          </p:cNvPr>
          <p:cNvGrpSpPr/>
          <p:nvPr/>
        </p:nvGrpSpPr>
        <p:grpSpPr>
          <a:xfrm>
            <a:off x="9944780" y="107630"/>
            <a:ext cx="1916635" cy="879351"/>
            <a:chOff x="7035598" y="204054"/>
            <a:chExt cx="1916635" cy="8793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22D2CE-EE76-47F1-B806-C812FD6F6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44272A-FE99-4168-8C4A-C629B7E8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4569459B-8C0F-30DA-DCA8-6509ED51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715" y="3606862"/>
            <a:ext cx="4542164" cy="65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101046458 — TECHNO-CLS — HORIZON-EIC-2021-PATHFINDEROPEN-01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35FB9-B80A-0DC2-F60D-C0593F4B97AF}"/>
              </a:ext>
            </a:extLst>
          </p:cNvPr>
          <p:cNvSpPr txBox="1"/>
          <p:nvPr/>
        </p:nvSpPr>
        <p:spPr>
          <a:xfrm>
            <a:off x="5205307" y="5099450"/>
            <a:ext cx="5329082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Greek Research &amp; Technology Network (GRNET) in the National HPC facility ARIS-under project ID pr013024-LaMPIOS II.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9F96930-8C0D-F97D-800C-E98F6B5D5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251" y="1442729"/>
            <a:ext cx="19263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Funding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1026" name="Picture 2" descr="European Union (EU) | Definition, Flag, Purpose, History, &amp; Members |  Britannica">
            <a:extLst>
              <a:ext uri="{FF2B5EF4-FFF2-40B4-BE49-F238E27FC236}">
                <a16:creationId xmlns:a16="http://schemas.microsoft.com/office/drawing/2014/main" id="{EFE18B02-6BF4-4195-05C8-9908D690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98" y="4408207"/>
            <a:ext cx="1849635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16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0E0A-DD8B-4D82-9FF5-5B981D8CD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6621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 for your attention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59F18-B218-4D19-A000-4EFA93E2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384" y="419495"/>
            <a:ext cx="1754734" cy="171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B3511-63EB-4E33-A237-398A32F9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73" y="648679"/>
            <a:ext cx="2178273" cy="12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3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7897FAF-DD2D-4785-9102-53CC7556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4" y="1457247"/>
            <a:ext cx="2294429" cy="14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DB304C-B155-4A56-BC80-18EB76753C1D}"/>
              </a:ext>
            </a:extLst>
          </p:cNvPr>
          <p:cNvSpPr txBox="1"/>
          <p:nvPr/>
        </p:nvSpPr>
        <p:spPr>
          <a:xfrm>
            <a:off x="3136156" y="1461246"/>
            <a:ext cx="78805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</a:rPr>
              <a:t>TECHNO-CLS: </a:t>
            </a:r>
            <a:r>
              <a:rPr lang="en-US" dirty="0"/>
              <a:t>Emerging technologies for crystal-based gamma-ray light sources</a:t>
            </a:r>
          </a:p>
          <a:p>
            <a:pPr fontAlgn="base"/>
            <a:endParaRPr lang="en-US" dirty="0"/>
          </a:p>
          <a:p>
            <a:pPr algn="l" fontAlgn="base"/>
            <a:r>
              <a:rPr lang="en-US" dirty="0">
                <a:solidFill>
                  <a:srgbClr val="000000"/>
                </a:solidFill>
              </a:rPr>
              <a:t>Pathfinder Programme - European Innovation Council (EIC)</a:t>
            </a:r>
          </a:p>
          <a:p>
            <a:pPr algn="l" fontAlgn="base"/>
            <a:endParaRPr lang="en-US" dirty="0">
              <a:solidFill>
                <a:srgbClr val="000000"/>
              </a:solidFill>
            </a:endParaRPr>
          </a:p>
          <a:p>
            <a:pPr fontAlgn="base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533A8C-0DFB-B3B3-5F32-90460EDA1764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C4BB42-8D44-5BDF-18E0-5F4800D63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A56C42-3857-AA97-8FF6-40068858E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3CCB4BA-793B-33DA-CC45-F0E377F283B9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6080716" cy="861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TECHNO-CLS research project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B26839-381F-1A65-AC6C-7ECBA8D59816}"/>
              </a:ext>
            </a:extLst>
          </p:cNvPr>
          <p:cNvGrpSpPr/>
          <p:nvPr/>
        </p:nvGrpSpPr>
        <p:grpSpPr>
          <a:xfrm>
            <a:off x="2162879" y="3930819"/>
            <a:ext cx="8005885" cy="2766330"/>
            <a:chOff x="893670" y="3767098"/>
            <a:chExt cx="8005885" cy="27663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ADF86A-603C-F94C-C11C-ED924FC6A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020" y="4099463"/>
              <a:ext cx="1917881" cy="96609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0ED776-7D80-87BE-93CB-13BED101B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7901" y="4090410"/>
              <a:ext cx="1917881" cy="9875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CBE0CA-C3B8-C9FE-85F7-A1A3403C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7428" y="4090410"/>
              <a:ext cx="1896413" cy="99472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953E5E-025B-618E-4E52-E4B17E1E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40585" y="4107305"/>
              <a:ext cx="1896413" cy="9947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012F8A-557C-FCDA-1B51-B61194FFA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7910" y="5224433"/>
              <a:ext cx="1882100" cy="112353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DC73EB-0A9F-19F7-E225-F9E5E7C9B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1824" y="5224433"/>
              <a:ext cx="1750034" cy="11580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DA11D6-2AB2-DF0A-437D-225E9EB33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62725" y="5225848"/>
              <a:ext cx="1903568" cy="100187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9D064A-E8FA-C1FD-723A-42EE83E3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24375" y="5210987"/>
              <a:ext cx="1910725" cy="96609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D592B95-21F2-C826-A9BC-A96A0F5D6C36}"/>
                </a:ext>
              </a:extLst>
            </p:cNvPr>
            <p:cNvSpPr/>
            <p:nvPr/>
          </p:nvSpPr>
          <p:spPr>
            <a:xfrm>
              <a:off x="968122" y="3767098"/>
              <a:ext cx="7931433" cy="341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1A41C4-FB74-2B9C-B371-C7C7A40FE810}"/>
                </a:ext>
              </a:extLst>
            </p:cNvPr>
            <p:cNvSpPr/>
            <p:nvPr/>
          </p:nvSpPr>
          <p:spPr>
            <a:xfrm>
              <a:off x="893670" y="5069216"/>
              <a:ext cx="7931433" cy="15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ED7348-E81B-0F66-3DA2-66A3309120E3}"/>
                </a:ext>
              </a:extLst>
            </p:cNvPr>
            <p:cNvSpPr/>
            <p:nvPr/>
          </p:nvSpPr>
          <p:spPr>
            <a:xfrm>
              <a:off x="2895474" y="6376796"/>
              <a:ext cx="1885604" cy="15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3FB107-FD5F-EE21-5F03-3D89642E99C7}"/>
                </a:ext>
              </a:extLst>
            </p:cNvPr>
            <p:cNvSpPr/>
            <p:nvPr/>
          </p:nvSpPr>
          <p:spPr>
            <a:xfrm>
              <a:off x="924145" y="6340092"/>
              <a:ext cx="1885604" cy="15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7D8C3D-A103-72A3-B731-B7795D4486CD}"/>
                </a:ext>
              </a:extLst>
            </p:cNvPr>
            <p:cNvSpPr/>
            <p:nvPr/>
          </p:nvSpPr>
          <p:spPr>
            <a:xfrm>
              <a:off x="6835995" y="6214312"/>
              <a:ext cx="1885604" cy="15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2">
            <a:extLst>
              <a:ext uri="{FF2B5EF4-FFF2-40B4-BE49-F238E27FC236}">
                <a16:creationId xmlns:a16="http://schemas.microsoft.com/office/drawing/2014/main" id="{347C7E32-1F6A-DCBA-EB7A-83C03AD5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156" y="2547357"/>
            <a:ext cx="53516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101046458 — TECHNO-CLS — HORIZON-EIC-2021-PATHFINDEROPEN-01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6D2A91-B993-46F4-D95A-0F52657F0AF4}"/>
              </a:ext>
            </a:extLst>
          </p:cNvPr>
          <p:cNvSpPr/>
          <p:nvPr/>
        </p:nvSpPr>
        <p:spPr>
          <a:xfrm>
            <a:off x="2162878" y="4165493"/>
            <a:ext cx="1924231" cy="112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1B77AD9-36AB-4A09-74CE-449975D729B3}"/>
              </a:ext>
            </a:extLst>
          </p:cNvPr>
          <p:cNvCxnSpPr>
            <a:cxnSpLocks/>
            <a:stCxn id="47" idx="3"/>
            <a:endCxn id="17" idx="1"/>
          </p:cNvCxnSpPr>
          <p:nvPr/>
        </p:nvCxnSpPr>
        <p:spPr>
          <a:xfrm>
            <a:off x="1771650" y="4746232"/>
            <a:ext cx="3975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878BD6B-F8A1-FEBC-6CF3-25A6C377D38B}"/>
              </a:ext>
            </a:extLst>
          </p:cNvPr>
          <p:cNvSpPr txBox="1"/>
          <p:nvPr/>
        </p:nvSpPr>
        <p:spPr>
          <a:xfrm>
            <a:off x="361614" y="4561566"/>
            <a:ext cx="141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Coordinator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851B21-66F4-F14D-A423-3C8EDB10D046}"/>
              </a:ext>
            </a:extLst>
          </p:cNvPr>
          <p:cNvSpPr txBox="1"/>
          <p:nvPr/>
        </p:nvSpPr>
        <p:spPr>
          <a:xfrm>
            <a:off x="5351619" y="3698305"/>
            <a:ext cx="1410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Partners</a:t>
            </a:r>
            <a:endParaRPr lang="en-US" b="1" u="sng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BA7EAB-3857-923C-7A54-228FC61D28A0}"/>
              </a:ext>
            </a:extLst>
          </p:cNvPr>
          <p:cNvSpPr txBox="1"/>
          <p:nvPr/>
        </p:nvSpPr>
        <p:spPr>
          <a:xfrm>
            <a:off x="3124993" y="2955308"/>
            <a:ext cx="4482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14"/>
              </a:rPr>
              <a:t>https://mbnresearch.com/TECHNO-CLS/Main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534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Ορθογώνιο 3">
                <a:extLst>
                  <a:ext uri="{FF2B5EF4-FFF2-40B4-BE49-F238E27FC236}">
                    <a16:creationId xmlns:a16="http://schemas.microsoft.com/office/drawing/2014/main" id="{FD627DC3-19D9-68A9-E24A-FA09626F95F8}"/>
                  </a:ext>
                </a:extLst>
              </p:cNvPr>
              <p:cNvSpPr/>
              <p:nvPr/>
            </p:nvSpPr>
            <p:spPr>
              <a:xfrm>
                <a:off x="335280" y="1554911"/>
                <a:ext cx="7432681" cy="4829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Bragg condition for constructive interference: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1600" b="0" dirty="0"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opt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sSub>
                      <m:sSubPr>
                        <m:ctrlPr>
                          <a:rPr lang="el-GR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ac</m:t>
                        </m:r>
                      </m:sub>
                    </m:sSub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el-GR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1600" b="0" dirty="0">
                  <a:solidFill>
                    <a:schemeClr val="tx1"/>
                  </a:solidFill>
                  <a:effectLst/>
                  <a:cs typeface="Calibri" panose="020F050202020403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600" b="0" dirty="0">
                    <a:solidFill>
                      <a:schemeClr val="tx1"/>
                    </a:solidFill>
                    <a:effectLst/>
                    <a:cs typeface="Calibri" panose="020F050202020403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l-GR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diffraction order</a:t>
                </a:r>
              </a:p>
              <a:p>
                <a:pPr>
                  <a:spcAft>
                    <a:spcPts val="1200"/>
                  </a:spcAft>
                </a:pPr>
                <a:endParaRPr lang="en-US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Evaluation with 1064 nm laser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Peak diffracted brilliance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dif</m:t>
                        </m:r>
                      </m:sub>
                    </m:sSub>
                    <m:r>
                      <a:rPr lang="el-GR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arcsin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opt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l-GR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ac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=76 </m:t>
                    </m:r>
                  </m:oMath>
                </a14:m>
                <a:r>
                  <a:rPr lang="en-US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mrad</a:t>
                </a:r>
              </a:p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Diffracted intensity:</a:t>
                </a:r>
              </a:p>
              <a:p>
                <a:pPr lvl="3"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dif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l-G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l-GR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l-GR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opt</m:t>
                                    </m:r>
                                  </m:sub>
                                </m:sSub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l-GR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l-GR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𝐻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e>
                            </m:rad>
                          </m:e>
                        </m:d>
                      </m:e>
                    </m:func>
                  </m:oMath>
                </a14:m>
                <a:r>
                  <a:rPr lang="en-US" sz="1600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sz="1600" b="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0≤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dif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≤0.8</m:t>
                    </m:r>
                  </m:oMath>
                </a14:m>
                <a:endParaRPr lang="en-US" sz="1600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3"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acousto-optic figure of merit of crystal</a:t>
                </a:r>
              </a:p>
              <a:p>
                <a:pPr lvl="3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acoustic power</a:t>
                </a:r>
              </a:p>
              <a:p>
                <a:pPr marL="800100" lvl="1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Ορθογώνιο 3">
                <a:extLst>
                  <a:ext uri="{FF2B5EF4-FFF2-40B4-BE49-F238E27FC236}">
                    <a16:creationId xmlns:a16="http://schemas.microsoft.com/office/drawing/2014/main" id="{FD627DC3-19D9-68A9-E24A-FA09626F9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1554911"/>
                <a:ext cx="7432681" cy="4829143"/>
              </a:xfrm>
              <a:prstGeom prst="rect">
                <a:avLst/>
              </a:prstGeom>
              <a:blipFill>
                <a:blip r:embed="rId8"/>
                <a:stretch>
                  <a:fillRect l="-328" t="-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44A884B-FAF0-518B-8A55-545E446602F9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Characterization: Bragg diffraction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66BA49-CC17-8E63-A59C-B33C4E73D5B6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F169-336A-D24D-1577-0B49910D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FA720B-9774-E9E0-36E0-71973C7A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4F14FF2-3D2D-A3E8-FDFC-CA721BA9BE48}"/>
              </a:ext>
            </a:extLst>
          </p:cNvPr>
          <p:cNvSpPr/>
          <p:nvPr/>
        </p:nvSpPr>
        <p:spPr>
          <a:xfrm>
            <a:off x="8167456" y="2040877"/>
            <a:ext cx="2263806" cy="2965142"/>
          </a:xfrm>
          <a:prstGeom prst="rect">
            <a:avLst/>
          </a:prstGeom>
          <a:gradFill flip="none" rotWithShape="1">
            <a:gsLst>
              <a:gs pos="87000">
                <a:schemeClr val="bg1"/>
              </a:gs>
              <a:gs pos="63000">
                <a:schemeClr val="bg1"/>
              </a:gs>
              <a:gs pos="96218">
                <a:schemeClr val="accent5">
                  <a:lumMod val="75000"/>
                </a:schemeClr>
              </a:gs>
              <a:gs pos="76000">
                <a:schemeClr val="accent5">
                  <a:lumMod val="75000"/>
                </a:schemeClr>
              </a:gs>
              <a:gs pos="41000">
                <a:schemeClr val="bg1"/>
              </a:gs>
              <a:gs pos="55000">
                <a:schemeClr val="accent5">
                  <a:lumMod val="75000"/>
                </a:schemeClr>
              </a:gs>
              <a:gs pos="27000">
                <a:schemeClr val="accent5">
                  <a:lumMod val="75000"/>
                </a:schemeClr>
              </a:gs>
              <a:gs pos="15000">
                <a:schemeClr val="bg1"/>
              </a:gs>
              <a:gs pos="2000">
                <a:schemeClr val="accent5">
                  <a:lumMod val="75000"/>
                </a:schemeClr>
              </a:gs>
            </a:gsLst>
            <a:lin ang="16200000" scaled="1"/>
            <a:tileRect/>
          </a:gradFill>
          <a:ln w="38100">
            <a:solidFill>
              <a:srgbClr val="CCE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D4CCA2-4745-9390-E684-53B97DFE56AC}"/>
              </a:ext>
            </a:extLst>
          </p:cNvPr>
          <p:cNvCxnSpPr>
            <a:cxnSpLocks/>
          </p:cNvCxnSpPr>
          <p:nvPr/>
        </p:nvCxnSpPr>
        <p:spPr>
          <a:xfrm>
            <a:off x="6489576" y="2983321"/>
            <a:ext cx="1653098" cy="4504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BC589D-043B-AB32-C927-29FF67FE2EE3}"/>
                  </a:ext>
                </a:extLst>
              </p:cNvPr>
              <p:cNvSpPr txBox="1"/>
              <p:nvPr/>
            </p:nvSpPr>
            <p:spPr>
              <a:xfrm rot="1078920">
                <a:off x="7139778" y="2839487"/>
                <a:ext cx="564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BC589D-043B-AB32-C927-29FF67FE2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78920">
                <a:off x="7139778" y="2839487"/>
                <a:ext cx="56495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23C9A3-51CB-E29A-2D67-CDC999C0CAD6}"/>
                  </a:ext>
                </a:extLst>
              </p:cNvPr>
              <p:cNvSpPr txBox="1"/>
              <p:nvPr/>
            </p:nvSpPr>
            <p:spPr>
              <a:xfrm rot="20429371">
                <a:off x="10449001" y="2892050"/>
                <a:ext cx="6214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dif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23C9A3-51CB-E29A-2D67-CDC999C0C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29371">
                <a:off x="10449001" y="2892050"/>
                <a:ext cx="6214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395E56-2C45-F63C-F661-BC924D5AF076}"/>
                  </a:ext>
                </a:extLst>
              </p:cNvPr>
              <p:cNvSpPr txBox="1"/>
              <p:nvPr/>
            </p:nvSpPr>
            <p:spPr>
              <a:xfrm>
                <a:off x="6294514" y="3072952"/>
                <a:ext cx="541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dif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395E56-2C45-F63C-F661-BC924D5A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514" y="3072952"/>
                <a:ext cx="5417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CE746D-8FED-088C-B53B-9A23FA7E776E}"/>
              </a:ext>
            </a:extLst>
          </p:cNvPr>
          <p:cNvCxnSpPr>
            <a:cxnSpLocks/>
          </p:cNvCxnSpPr>
          <p:nvPr/>
        </p:nvCxnSpPr>
        <p:spPr>
          <a:xfrm flipH="1">
            <a:off x="6418554" y="3433762"/>
            <a:ext cx="172412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932C4AE9-947C-85E0-FC97-CD89199EEEAA}"/>
              </a:ext>
            </a:extLst>
          </p:cNvPr>
          <p:cNvSpPr/>
          <p:nvPr/>
        </p:nvSpPr>
        <p:spPr>
          <a:xfrm rot="13214315">
            <a:off x="6848297" y="3028306"/>
            <a:ext cx="415773" cy="445078"/>
          </a:xfrm>
          <a:prstGeom prst="arc">
            <a:avLst>
              <a:gd name="adj1" fmla="val 16200000"/>
              <a:gd name="adj2" fmla="val 6720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8A06E8-A3C6-62EC-0377-672E62B215D2}"/>
              </a:ext>
            </a:extLst>
          </p:cNvPr>
          <p:cNvCxnSpPr>
            <a:cxnSpLocks/>
          </p:cNvCxnSpPr>
          <p:nvPr/>
        </p:nvCxnSpPr>
        <p:spPr>
          <a:xfrm flipH="1">
            <a:off x="10431262" y="3454647"/>
            <a:ext cx="139379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F1770A20-7B50-EBBF-6404-A030377F531B}"/>
              </a:ext>
            </a:extLst>
          </p:cNvPr>
          <p:cNvSpPr/>
          <p:nvPr/>
        </p:nvSpPr>
        <p:spPr>
          <a:xfrm rot="2435095">
            <a:off x="10939502" y="3093796"/>
            <a:ext cx="415773" cy="459203"/>
          </a:xfrm>
          <a:prstGeom prst="arc">
            <a:avLst>
              <a:gd name="adj1" fmla="val 16200000"/>
              <a:gd name="adj2" fmla="val 6720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62CA0A-F9FB-0018-6421-616E4A1C0F04}"/>
              </a:ext>
            </a:extLst>
          </p:cNvPr>
          <p:cNvCxnSpPr>
            <a:cxnSpLocks/>
          </p:cNvCxnSpPr>
          <p:nvPr/>
        </p:nvCxnSpPr>
        <p:spPr>
          <a:xfrm flipV="1">
            <a:off x="10431260" y="2946678"/>
            <a:ext cx="1425460" cy="507969"/>
          </a:xfrm>
          <a:prstGeom prst="straightConnector1">
            <a:avLst/>
          </a:prstGeom>
          <a:ln w="76200">
            <a:solidFill>
              <a:srgbClr val="FF7C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BA4FDB7-9C5D-9311-405E-1A510931512F}"/>
              </a:ext>
            </a:extLst>
          </p:cNvPr>
          <p:cNvSpPr/>
          <p:nvPr/>
        </p:nvSpPr>
        <p:spPr>
          <a:xfrm>
            <a:off x="3454400" y="3386587"/>
            <a:ext cx="1867719" cy="93851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FA3BD2-0412-D9BF-E067-D184A26CEDFD}"/>
                  </a:ext>
                </a:extLst>
              </p:cNvPr>
              <p:cNvSpPr txBox="1"/>
              <p:nvPr/>
            </p:nvSpPr>
            <p:spPr>
              <a:xfrm>
                <a:off x="11335620" y="3119487"/>
                <a:ext cx="541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dif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FA3BD2-0412-D9BF-E067-D184A26CE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5620" y="3119487"/>
                <a:ext cx="541777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445613B6-E8AE-1F2B-8402-1A6D7BDF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6031659"/>
            <a:ext cx="1571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CF559ED-045D-B886-98A6-B851AAE7502A}"/>
              </a:ext>
            </a:extLst>
          </p:cNvPr>
          <p:cNvSpPr/>
          <p:nvPr/>
        </p:nvSpPr>
        <p:spPr>
          <a:xfrm>
            <a:off x="1706880" y="4416064"/>
            <a:ext cx="2681379" cy="93851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8ABCB-2ECC-446A-BF4A-9B0714B92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9" y="4639542"/>
            <a:ext cx="11696606" cy="211300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[1] A. V. Korol, A. V. Solov'yov, W. Greiner, </a:t>
            </a:r>
            <a:r>
              <a:rPr lang="en-GB" sz="1050" dirty="0" err="1"/>
              <a:t>Channeling</a:t>
            </a:r>
            <a:r>
              <a:rPr lang="en-GB" sz="1050" dirty="0"/>
              <a:t> and Radiation in Periodically Bent Crystals, Springer (2013)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[2] A. V. Pavlov , A. V. Korol, V. K. Ivanov, A. V. Solov’yov, </a:t>
            </a:r>
            <a:r>
              <a:rPr lang="en-GB" sz="1050" dirty="0" err="1"/>
              <a:t>Channeling</a:t>
            </a:r>
            <a:r>
              <a:rPr lang="en-GB" sz="1050" dirty="0"/>
              <a:t> of electrons and positrons in straight and periodically bent diamond(110) crystals, </a:t>
            </a:r>
            <a:r>
              <a:rPr lang="fr-FR" sz="1050" dirty="0" err="1"/>
              <a:t>Eur</a:t>
            </a:r>
            <a:r>
              <a:rPr lang="fr-FR" sz="1050" dirty="0"/>
              <a:t>. Phys. J. D. 74, 21 (2020)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050" dirty="0"/>
              <a:t>[3] </a:t>
            </a:r>
            <a:r>
              <a:rPr lang="it-IT" sz="1050" dirty="0"/>
              <a:t>A. V. Korol, A. V. Solov’yov, </a:t>
            </a:r>
            <a:r>
              <a:rPr lang="en-GB" sz="1050" dirty="0"/>
              <a:t>Crystal-based intensive gamma-ray light sources, EPJD 74, 201 (2020)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[4] A. I. </a:t>
            </a:r>
            <a:r>
              <a:rPr lang="en-GB" sz="1050" dirty="0" err="1"/>
              <a:t>Sytov</a:t>
            </a:r>
            <a:r>
              <a:rPr lang="en-GB" sz="1050" dirty="0"/>
              <a:t>, D. De Salvador, A. </a:t>
            </a:r>
            <a:r>
              <a:rPr lang="en-GB" sz="1050" dirty="0" err="1"/>
              <a:t>Mazzolari</a:t>
            </a:r>
            <a:r>
              <a:rPr lang="en-GB" sz="1050" dirty="0"/>
              <a:t>, E. </a:t>
            </a:r>
            <a:r>
              <a:rPr lang="en-GB" sz="1050" dirty="0" err="1"/>
              <a:t>Bagli</a:t>
            </a:r>
            <a:r>
              <a:rPr lang="en-GB" sz="1050" dirty="0"/>
              <a:t>, A. Berra, S. </a:t>
            </a:r>
            <a:r>
              <a:rPr lang="en-GB" sz="1050" dirty="0" err="1"/>
              <a:t>Carturan</a:t>
            </a:r>
            <a:r>
              <a:rPr lang="en-GB" sz="1050" dirty="0"/>
              <a:t>, C. </a:t>
            </a:r>
            <a:r>
              <a:rPr lang="en-GB" sz="1050" dirty="0" err="1"/>
              <a:t>Durighello</a:t>
            </a:r>
            <a:r>
              <a:rPr lang="en-GB" sz="1050" dirty="0"/>
              <a:t>, G. </a:t>
            </a:r>
            <a:r>
              <a:rPr lang="en-GB" sz="1050" dirty="0" err="1"/>
              <a:t>Germogli</a:t>
            </a:r>
            <a:r>
              <a:rPr lang="en-GB" sz="1050" dirty="0"/>
              <a:t>, V. </a:t>
            </a:r>
            <a:r>
              <a:rPr lang="en-GB" sz="1050" dirty="0" err="1"/>
              <a:t>Guidi</a:t>
            </a:r>
            <a:r>
              <a:rPr lang="en-GB" sz="1050" dirty="0"/>
              <a:t>, P. </a:t>
            </a:r>
            <a:r>
              <a:rPr lang="en-GB" sz="1050" dirty="0" err="1"/>
              <a:t>Klag</a:t>
            </a:r>
            <a:r>
              <a:rPr lang="en-GB" sz="1050" dirty="0"/>
              <a:t>, W. </a:t>
            </a:r>
            <a:r>
              <a:rPr lang="en-GB" sz="1050" dirty="0" err="1"/>
              <a:t>Lauth</a:t>
            </a:r>
            <a:r>
              <a:rPr lang="en-GB" sz="1050" dirty="0"/>
              <a:t>, G. </a:t>
            </a:r>
            <a:r>
              <a:rPr lang="en-GB" sz="1050" dirty="0" err="1"/>
              <a:t>Maggioni</a:t>
            </a:r>
            <a:r>
              <a:rPr lang="en-GB" sz="1050" dirty="0"/>
              <a:t>, M. </a:t>
            </a:r>
            <a:r>
              <a:rPr lang="en-GB" sz="1050" dirty="0" err="1"/>
              <a:t>Prest</a:t>
            </a:r>
            <a:r>
              <a:rPr lang="en-GB" sz="1050" dirty="0"/>
              <a:t>, M. </a:t>
            </a:r>
            <a:r>
              <a:rPr lang="en-GB" sz="1050" dirty="0" err="1"/>
              <a:t>Romagnoni</a:t>
            </a:r>
            <a:r>
              <a:rPr lang="en-GB" sz="1050" dirty="0"/>
              <a:t>, V. V. </a:t>
            </a:r>
            <a:r>
              <a:rPr lang="en-GB" sz="1050" dirty="0" err="1"/>
              <a:t>Tikhomirov</a:t>
            </a:r>
            <a:r>
              <a:rPr lang="en-GB" sz="1050" dirty="0"/>
              <a:t> &amp; E. Vallazza Steering of Sub-GeV electrons by ultrashort Si and Ge bent crystals, EPJC 77, 901 (2017)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[5] L. </a:t>
            </a:r>
            <a:r>
              <a:rPr lang="en-GB" sz="1050" dirty="0" err="1"/>
              <a:t>Bandiera</a:t>
            </a:r>
            <a:r>
              <a:rPr lang="en-GB" sz="1050" dirty="0"/>
              <a:t>,, A. </a:t>
            </a:r>
            <a:r>
              <a:rPr lang="en-GB" sz="1050" dirty="0" err="1"/>
              <a:t>Sytov</a:t>
            </a:r>
            <a:r>
              <a:rPr lang="en-GB" sz="1050" dirty="0"/>
              <a:t>, D. De Salvador, A. </a:t>
            </a:r>
            <a:r>
              <a:rPr lang="en-GB" sz="1050" dirty="0" err="1"/>
              <a:t>Mazzolari</a:t>
            </a:r>
            <a:r>
              <a:rPr lang="en-GB" sz="1050" dirty="0"/>
              <a:t>, E. </a:t>
            </a:r>
            <a:r>
              <a:rPr lang="en-GB" sz="1050" dirty="0" err="1"/>
              <a:t>Bagli</a:t>
            </a:r>
            <a:r>
              <a:rPr lang="en-GB" sz="1050" dirty="0"/>
              <a:t>, R. </a:t>
            </a:r>
            <a:r>
              <a:rPr lang="en-GB" sz="1050" dirty="0" err="1"/>
              <a:t>Camattari</a:t>
            </a:r>
            <a:r>
              <a:rPr lang="en-GB" sz="1050" dirty="0"/>
              <a:t>, S. </a:t>
            </a:r>
            <a:r>
              <a:rPr lang="en-GB" sz="1050" dirty="0" err="1"/>
              <a:t>Carturan</a:t>
            </a:r>
            <a:r>
              <a:rPr lang="en-GB" sz="1050" dirty="0"/>
              <a:t>, C. </a:t>
            </a:r>
            <a:r>
              <a:rPr lang="en-GB" sz="1050" dirty="0" err="1"/>
              <a:t>Durighello</a:t>
            </a:r>
            <a:r>
              <a:rPr lang="en-GB" sz="1050" dirty="0"/>
              <a:t>, G. </a:t>
            </a:r>
            <a:r>
              <a:rPr lang="en-GB" sz="1050" dirty="0" err="1"/>
              <a:t>Germogli</a:t>
            </a:r>
            <a:r>
              <a:rPr lang="en-GB" sz="1050" dirty="0"/>
              <a:t>, V. </a:t>
            </a:r>
            <a:r>
              <a:rPr lang="en-GB" sz="1050" dirty="0" err="1"/>
              <a:t>Guidi</a:t>
            </a:r>
            <a:r>
              <a:rPr lang="en-GB" sz="1050" dirty="0"/>
              <a:t>, P. </a:t>
            </a:r>
            <a:r>
              <a:rPr lang="en-GB" sz="1050" dirty="0" err="1"/>
              <a:t>Klag</a:t>
            </a:r>
            <a:r>
              <a:rPr lang="en-GB" sz="1050" dirty="0"/>
              <a:t>, W. </a:t>
            </a:r>
            <a:r>
              <a:rPr lang="en-GB" sz="1050" dirty="0" err="1"/>
              <a:t>Lauth</a:t>
            </a:r>
            <a:r>
              <a:rPr lang="en-GB" sz="1050" dirty="0"/>
              <a:t>, G. </a:t>
            </a:r>
            <a:r>
              <a:rPr lang="en-GB" sz="1050" dirty="0" err="1"/>
              <a:t>Maggioni</a:t>
            </a:r>
            <a:r>
              <a:rPr lang="en-GB" sz="1050" dirty="0"/>
              <a:t>, V. </a:t>
            </a:r>
            <a:r>
              <a:rPr lang="en-GB" sz="1050" dirty="0" err="1"/>
              <a:t>Mascagna</a:t>
            </a:r>
            <a:r>
              <a:rPr lang="en-GB" sz="1050" dirty="0"/>
              <a:t>, M. </a:t>
            </a:r>
            <a:r>
              <a:rPr lang="en-GB" sz="1050" dirty="0" err="1"/>
              <a:t>Prest</a:t>
            </a:r>
            <a:r>
              <a:rPr lang="en-GB" sz="1050" dirty="0"/>
              <a:t>, M. </a:t>
            </a:r>
            <a:r>
              <a:rPr lang="en-GB" sz="1050" dirty="0" err="1"/>
              <a:t>Romagnoni</a:t>
            </a:r>
            <a:r>
              <a:rPr lang="en-GB" sz="1050" dirty="0"/>
              <a:t>, M. </a:t>
            </a:r>
            <a:r>
              <a:rPr lang="en-GB" sz="1050" dirty="0" err="1"/>
              <a:t>Soldani</a:t>
            </a:r>
            <a:r>
              <a:rPr lang="en-GB" sz="1050" dirty="0"/>
              <a:t>, V. V. </a:t>
            </a:r>
            <a:r>
              <a:rPr lang="en-GB" sz="1050" dirty="0" err="1"/>
              <a:t>Tikhomirov</a:t>
            </a:r>
            <a:r>
              <a:rPr lang="en-GB" sz="1050" dirty="0"/>
              <a:t>, E. Vallazza, Investigation on radiation generated by sub-GeV electrons in ultrashort silicon and germanium bent crystals, EPJC 81, 284 (2021)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[6] H. </a:t>
            </a:r>
            <a:r>
              <a:rPr lang="en-GB" sz="1050" dirty="0" err="1"/>
              <a:t>Backe</a:t>
            </a:r>
            <a:r>
              <a:rPr lang="en-GB" sz="1050" dirty="0"/>
              <a:t>, W. </a:t>
            </a:r>
            <a:r>
              <a:rPr lang="en-GB" sz="1050" dirty="0" err="1"/>
              <a:t>Lauth</a:t>
            </a:r>
            <a:r>
              <a:rPr lang="en-GB" sz="1050" dirty="0"/>
              <a:t>, T. N. Tran </a:t>
            </a:r>
            <a:r>
              <a:rPr lang="en-GB" sz="1050" dirty="0" err="1"/>
              <a:t>Thi</a:t>
            </a:r>
            <a:r>
              <a:rPr lang="en-GB" sz="1050" dirty="0"/>
              <a:t>, </a:t>
            </a:r>
            <a:r>
              <a:rPr lang="en-GB" sz="1050" dirty="0" err="1"/>
              <a:t>Channeling</a:t>
            </a:r>
            <a:r>
              <a:rPr lang="en-GB" sz="1050" dirty="0"/>
              <a:t> experiments at planar diamond and silicon single crystals with electrons from the Mainz Microtron MAMI, JINST 13, (2018)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[7] V. T. Baranova, et al. First Results of Investigation of Radiation from Positrons in a Crystalline Undulator, </a:t>
            </a:r>
            <a:r>
              <a:rPr lang="nl-NL" sz="1050" dirty="0"/>
              <a:t>JETP Lett. 82, 562-564 (2005)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[8] H. </a:t>
            </a:r>
            <a:r>
              <a:rPr lang="en-GB" sz="1050" dirty="0" err="1"/>
              <a:t>Backel</a:t>
            </a:r>
            <a:r>
              <a:rPr lang="en-GB" sz="1050" dirty="0"/>
              <a:t>, W. </a:t>
            </a:r>
            <a:r>
              <a:rPr lang="en-GB" sz="1050" dirty="0" err="1"/>
              <a:t>Lauth</a:t>
            </a:r>
            <a:r>
              <a:rPr lang="en-GB" sz="1050" dirty="0"/>
              <a:t>, P. Kunz, A. Rueda, J. </a:t>
            </a:r>
            <a:r>
              <a:rPr lang="en-GB" sz="1050" dirty="0" err="1"/>
              <a:t>Esberg</a:t>
            </a:r>
            <a:r>
              <a:rPr lang="en-GB" sz="1050" dirty="0"/>
              <a:t>, K. </a:t>
            </a:r>
            <a:r>
              <a:rPr lang="en-GB" sz="1050" dirty="0" err="1"/>
              <a:t>Kirsebom</a:t>
            </a:r>
            <a:r>
              <a:rPr lang="en-GB" sz="1050" dirty="0"/>
              <a:t>, J. I. Hansen, U. K. </a:t>
            </a:r>
            <a:r>
              <a:rPr lang="en-GB" sz="1050" dirty="0" err="1"/>
              <a:t>Uggerhor</a:t>
            </a:r>
            <a:r>
              <a:rPr lang="en-GB" sz="1050" dirty="0"/>
              <a:t>, Photon emission of electrons in a crystalline undulator, World Sci. Res., 281-290 (2010)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[9] T. N. </a:t>
            </a:r>
            <a:r>
              <a:rPr lang="en-GB" sz="1050" dirty="0" err="1"/>
              <a:t>Wistisen</a:t>
            </a:r>
            <a:r>
              <a:rPr lang="en-GB" sz="1050" dirty="0"/>
              <a:t>, K. K. Andersen, S. Yilmaz, R. Mikkelsen, J. L. Hansen, U. I. </a:t>
            </a:r>
            <a:r>
              <a:rPr lang="en-GB" sz="1050" dirty="0" err="1"/>
              <a:t>Uggerhøj</a:t>
            </a:r>
            <a:r>
              <a:rPr lang="en-GB" sz="1050" dirty="0"/>
              <a:t>, Experimental Realization of a New Type of Crystalline Undulator, PRL 112, 254801 (2014)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[10] T. N. </a:t>
            </a:r>
            <a:r>
              <a:rPr lang="en-GB" sz="1050" dirty="0" err="1"/>
              <a:t>Wistisen</a:t>
            </a:r>
            <a:r>
              <a:rPr lang="en-GB" sz="1050" dirty="0"/>
              <a:t>, U. I. </a:t>
            </a:r>
            <a:r>
              <a:rPr lang="en-GB" sz="1050" dirty="0" err="1"/>
              <a:t>Uggerhøj</a:t>
            </a:r>
            <a:r>
              <a:rPr lang="en-GB" sz="1050" dirty="0"/>
              <a:t>, J. L. Hansen, W. </a:t>
            </a:r>
            <a:r>
              <a:rPr lang="en-GB" sz="1050" dirty="0" err="1"/>
              <a:t>Lauth</a:t>
            </a:r>
            <a:r>
              <a:rPr lang="en-GB" sz="1050" dirty="0"/>
              <a:t>, P. </a:t>
            </a:r>
            <a:r>
              <a:rPr lang="en-GB" sz="1050" dirty="0" err="1"/>
              <a:t>Klag</a:t>
            </a:r>
            <a:r>
              <a:rPr lang="en-GB" sz="1050" dirty="0"/>
              <a:t>, Radiation collimation in a thick crystalline undulator, EPJD 71, 124 (2017)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[11] U. </a:t>
            </a:r>
            <a:r>
              <a:rPr lang="en-GB" sz="1050" dirty="0" err="1"/>
              <a:t>Wienands</a:t>
            </a:r>
            <a:r>
              <a:rPr lang="en-GB" sz="1050" dirty="0"/>
              <a:t>, et al., </a:t>
            </a:r>
            <a:r>
              <a:rPr lang="en-GB" sz="1050" dirty="0" err="1"/>
              <a:t>Channeling</a:t>
            </a:r>
            <a:r>
              <a:rPr lang="en-GB" sz="1050" dirty="0"/>
              <a:t> and radiation experiments at SLAC, </a:t>
            </a:r>
            <a:r>
              <a:rPr lang="en-GB" sz="1050" dirty="0" err="1"/>
              <a:t>Nucl</a:t>
            </a:r>
            <a:r>
              <a:rPr lang="en-GB" sz="1050" dirty="0"/>
              <a:t>. </a:t>
            </a:r>
            <a:r>
              <a:rPr lang="en-GB" sz="1050" dirty="0" err="1"/>
              <a:t>Instrum</a:t>
            </a:r>
            <a:r>
              <a:rPr lang="en-GB" sz="1050" dirty="0"/>
              <a:t>. 402, 11-15 (2017)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[12] T.N. </a:t>
            </a:r>
            <a:r>
              <a:rPr lang="en-GB" sz="1050" dirty="0" err="1"/>
              <a:t>Wistisen</a:t>
            </a:r>
            <a:r>
              <a:rPr lang="en-GB" sz="1050" dirty="0"/>
              <a:t>, et al. A study of </a:t>
            </a:r>
            <a:r>
              <a:rPr lang="en-GB" sz="1050" dirty="0" err="1"/>
              <a:t>Channeling</a:t>
            </a:r>
            <a:r>
              <a:rPr lang="en-GB" sz="1050" dirty="0"/>
              <a:t>, Volume Reflection and Volume Capture of 3.35 - 14.0 GeV Electrons in a bent Silicon Crystal, Slac-pub-16435, (2015)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87725-88D2-45E2-B425-37FBDA19DAC8}"/>
              </a:ext>
            </a:extLst>
          </p:cNvPr>
          <p:cNvSpPr txBox="1"/>
          <p:nvPr/>
        </p:nvSpPr>
        <p:spPr>
          <a:xfrm>
            <a:off x="164809" y="771471"/>
            <a:ext cx="99951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70C0"/>
                </a:solidFill>
              </a:rPr>
              <a:t>Theoretical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Channelling and undulation radiation quantum and classical description [1</a:t>
            </a:r>
            <a:r>
              <a:rPr lang="el-GR" sz="1600" dirty="0"/>
              <a:t>,2</a:t>
            </a:r>
            <a:r>
              <a:rPr lang="en-GB" sz="16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Estimation of undulator radiation characteristics in Crystalline Undulators [3]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Positron channeling through grooved Silicon wafer [7]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70C0"/>
                </a:solidFill>
              </a:rPr>
              <a:t>Experiments with bent crystals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Electron channelling in Quasimosaic bended Si and Ge Crystals. Experiments in Mainzer Microtron MAMI [4,5]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Channelling radiation measurements in Diamond-based bent crystals [6]</a:t>
            </a:r>
          </a:p>
          <a:p>
            <a:endParaRPr lang="en-GB" sz="16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b="1" dirty="0">
                <a:solidFill>
                  <a:srgbClr val="0070C0"/>
                </a:solidFill>
              </a:rPr>
              <a:t>Experiments with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Epitaxially-grown Si-Ge Crystalline undulator, using 855 and 1508 MeV electron beams [8]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Molecular beam epitaxy in the Short-amplitude short-period (SASP) regime. Experiments in MAMI. [9,10]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Ε</a:t>
            </a:r>
            <a:r>
              <a:rPr lang="en-GB" sz="1600" dirty="0"/>
              <a:t>lectron</a:t>
            </a:r>
            <a:r>
              <a:rPr lang="en-US" sz="1600" dirty="0"/>
              <a:t>s channeling </a:t>
            </a:r>
            <a:r>
              <a:rPr lang="en-GB" sz="1600" dirty="0"/>
              <a:t>through Si-Ge based CU,</a:t>
            </a:r>
            <a:r>
              <a:rPr lang="el-GR" sz="1600" dirty="0"/>
              <a:t> </a:t>
            </a:r>
            <a:r>
              <a:rPr lang="en-GB" sz="1600" dirty="0"/>
              <a:t>performed in SLAC via molecular beam epitaxy [11,12]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D2C2B6-9272-13F7-ABBC-F216201EF481}"/>
              </a:ext>
            </a:extLst>
          </p:cNvPr>
          <p:cNvSpPr txBox="1">
            <a:spLocks/>
          </p:cNvSpPr>
          <p:nvPr/>
        </p:nvSpPr>
        <p:spPr>
          <a:xfrm>
            <a:off x="50679" y="18881"/>
            <a:ext cx="7104157" cy="57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State-of-the-art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5CC8B8-1A3A-186E-898C-059D95CF457A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D037CA-2BD7-4C1C-0527-5B1879769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CEA3B6-72AE-2AC8-CFC1-43C782DF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0682644-F76E-F5D1-75FF-FAA2CB2C266B}"/>
              </a:ext>
            </a:extLst>
          </p:cNvPr>
          <p:cNvSpPr txBox="1"/>
          <p:nvPr/>
        </p:nvSpPr>
        <p:spPr>
          <a:xfrm>
            <a:off x="3188712" y="4151031"/>
            <a:ext cx="5598925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 experiments so far with dynamic acoustic bending!</a:t>
            </a:r>
          </a:p>
        </p:txBody>
      </p:sp>
    </p:spTree>
    <p:extLst>
      <p:ext uri="{BB962C8B-B14F-4D97-AF65-F5344CB8AC3E}">
        <p14:creationId xmlns:p14="http://schemas.microsoft.com/office/powerpoint/2010/main" val="32197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55898-B551-9492-314C-24ACAB3FDD18}"/>
              </a:ext>
            </a:extLst>
          </p:cNvPr>
          <p:cNvSpPr txBox="1">
            <a:spLocks/>
          </p:cNvSpPr>
          <p:nvPr/>
        </p:nvSpPr>
        <p:spPr>
          <a:xfrm>
            <a:off x="1463672" y="2914427"/>
            <a:ext cx="9026815" cy="82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Design of appropriate AW CU schemes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DE533C-761F-0FB6-2CA3-AAD87B97C287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1A071D-37A1-AD6C-CB97-D32BB24F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68A7F7-1202-66FB-6A5C-359C13F2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47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F54402-28FF-A1F8-43CB-BB7BA769D616}"/>
              </a:ext>
            </a:extLst>
          </p:cNvPr>
          <p:cNvSpPr/>
          <p:nvPr/>
        </p:nvSpPr>
        <p:spPr>
          <a:xfrm>
            <a:off x="958629" y="1958738"/>
            <a:ext cx="4281046" cy="388645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373542-F27A-A9EE-8DC2-E7114529641E}"/>
              </a:ext>
            </a:extLst>
          </p:cNvPr>
          <p:cNvGrpSpPr/>
          <p:nvPr/>
        </p:nvGrpSpPr>
        <p:grpSpPr>
          <a:xfrm>
            <a:off x="5948579" y="1814353"/>
            <a:ext cx="5717186" cy="3957761"/>
            <a:chOff x="5652438" y="1448617"/>
            <a:chExt cx="5717186" cy="3957761"/>
          </a:xfrm>
        </p:grpSpPr>
        <p:pic>
          <p:nvPicPr>
            <p:cNvPr id="5" name="Picture 4" descr="Chart, surface chart&#10;&#10;Description automatically generated">
              <a:extLst>
                <a:ext uri="{FF2B5EF4-FFF2-40B4-BE49-F238E27FC236}">
                  <a16:creationId xmlns:a16="http://schemas.microsoft.com/office/drawing/2014/main" id="{B3EBF83E-B9BD-0C06-610B-6A728535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438" y="1448617"/>
              <a:ext cx="5161550" cy="294363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A6E1A-0927-4545-98CC-6B8C6000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2438" y="3553393"/>
              <a:ext cx="5717186" cy="18529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FAB03D-D4D7-4F22-9161-622B81684340}"/>
              </a:ext>
            </a:extLst>
          </p:cNvPr>
          <p:cNvSpPr txBox="1">
            <a:spLocks/>
          </p:cNvSpPr>
          <p:nvPr/>
        </p:nvSpPr>
        <p:spPr>
          <a:xfrm>
            <a:off x="164810" y="0"/>
            <a:ext cx="7886700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93B408-EBC9-FABB-1E32-6E30157204A1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9026815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CUs by acoustic wave lattice modulation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49A9F-F67B-3722-14E5-C2E3095F856D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F86635-32E0-E81E-EDA1-2C544C251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1B2ADC-8C03-20DD-E115-B36B0747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147A3D-4634-E393-FF68-9CCA0179A7AF}"/>
              </a:ext>
            </a:extLst>
          </p:cNvPr>
          <p:cNvSpPr txBox="1"/>
          <p:nvPr/>
        </p:nvSpPr>
        <p:spPr>
          <a:xfrm>
            <a:off x="213796" y="912163"/>
            <a:ext cx="36705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Investigated schemes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C320C-6694-5AB9-9185-E94A09C9B7C0}"/>
              </a:ext>
            </a:extLst>
          </p:cNvPr>
          <p:cNvSpPr txBox="1"/>
          <p:nvPr/>
        </p:nvSpPr>
        <p:spPr>
          <a:xfrm>
            <a:off x="7592868" y="1536247"/>
            <a:ext cx="183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Vibrating 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1BFBB-061E-08A5-08A1-922C56D4E604}"/>
              </a:ext>
            </a:extLst>
          </p:cNvPr>
          <p:cNvSpPr txBox="1"/>
          <p:nvPr/>
        </p:nvSpPr>
        <p:spPr>
          <a:xfrm>
            <a:off x="1635341" y="1506008"/>
            <a:ext cx="295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Acousto-Optic Modulator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72AF53A-FAB5-43B1-5F88-7F53D50E88D8}"/>
              </a:ext>
            </a:extLst>
          </p:cNvPr>
          <p:cNvGrpSpPr/>
          <p:nvPr/>
        </p:nvGrpSpPr>
        <p:grpSpPr>
          <a:xfrm>
            <a:off x="1316012" y="2033395"/>
            <a:ext cx="3646851" cy="3775395"/>
            <a:chOff x="1156765" y="2033395"/>
            <a:chExt cx="3646851" cy="37753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55F8C2-0DC1-34D4-21C5-191FDCE1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2661" y="2033395"/>
              <a:ext cx="2122804" cy="377539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AD6042-09DD-B1E9-DFBB-4F6B2A9047A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2055846" y="2616741"/>
              <a:ext cx="4846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B64154-35AE-11B9-BCAD-4D4A63BE3CC6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1923904" y="4087372"/>
              <a:ext cx="5049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EC1EEA-0147-97BA-8785-C85BE99D6065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3133725" y="3582520"/>
              <a:ext cx="3331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58D553-A5E0-7417-CD22-D42EDCA979C7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>
              <a:off x="3663938" y="5075242"/>
              <a:ext cx="2715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E183DE-544C-97AF-9F63-3AEC7B7F56B9}"/>
                </a:ext>
              </a:extLst>
            </p:cNvPr>
            <p:cNvSpPr txBox="1"/>
            <p:nvPr/>
          </p:nvSpPr>
          <p:spPr>
            <a:xfrm>
              <a:off x="1156765" y="2462852"/>
              <a:ext cx="899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Transducer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362104-F7BE-CBB5-43E8-9F835CC0D16E}"/>
                </a:ext>
              </a:extLst>
            </p:cNvPr>
            <p:cNvSpPr txBox="1"/>
            <p:nvPr/>
          </p:nvSpPr>
          <p:spPr>
            <a:xfrm>
              <a:off x="1244038" y="3933483"/>
              <a:ext cx="679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Crystal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67ACBD-A10C-068F-1512-F21AAC5C3BC4}"/>
                </a:ext>
              </a:extLst>
            </p:cNvPr>
            <p:cNvSpPr txBox="1"/>
            <p:nvPr/>
          </p:nvSpPr>
          <p:spPr>
            <a:xfrm>
              <a:off x="3466863" y="3428631"/>
              <a:ext cx="1185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Particle beam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2779F3-8921-6111-293E-0FA6584FCFEB}"/>
                </a:ext>
              </a:extLst>
            </p:cNvPr>
            <p:cNvSpPr txBox="1"/>
            <p:nvPr/>
          </p:nvSpPr>
          <p:spPr>
            <a:xfrm>
              <a:off x="3935465" y="4921353"/>
              <a:ext cx="8681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Absorber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8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D6C443-9BE7-46C6-80C5-1BB295CD9952}"/>
              </a:ext>
            </a:extLst>
          </p:cNvPr>
          <p:cNvSpPr txBox="1"/>
          <p:nvPr/>
        </p:nvSpPr>
        <p:spPr>
          <a:xfrm>
            <a:off x="164809" y="813507"/>
            <a:ext cx="220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Operation principle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8B978-81AD-87FB-5CB5-413A965AD7EB}"/>
              </a:ext>
            </a:extLst>
          </p:cNvPr>
          <p:cNvSpPr txBox="1">
            <a:spLocks/>
          </p:cNvSpPr>
          <p:nvPr/>
        </p:nvSpPr>
        <p:spPr>
          <a:xfrm>
            <a:off x="164809" y="8566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Acousto-Optic Modulator CU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C0490B-19B7-DA22-945E-E4A9BD72C7FA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6B2E7-23C4-B71D-0D7B-0203F1D40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4D5555-4639-9A98-FC1C-30CF8C1EB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CEA6B9-91EC-4D80-C027-1FE146AE6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09" y="1645154"/>
            <a:ext cx="7570273" cy="4023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BE0827-565D-E863-3813-A554A583A75A}"/>
              </a:ext>
            </a:extLst>
          </p:cNvPr>
          <p:cNvSpPr txBox="1"/>
          <p:nvPr/>
        </p:nvSpPr>
        <p:spPr>
          <a:xfrm>
            <a:off x="256750" y="6099898"/>
            <a:ext cx="84030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Adapted from: K. Kaleris,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Kaniolakis-Kaloudis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Kaselouris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Kosma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Gagaoudakis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Binas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Petrakis, V. Dimitriou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Bakarezos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Tatarakis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A.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Papadogiannis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Efficient ultrafast photoacoustic transduction on Tantalum thin films, submitted in Appl. Phys. A (2023).</a:t>
            </a:r>
            <a:endParaRPr lang="en-US" sz="1200" kern="1400" spc="-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E27A2D-C9D8-BC31-1307-12E4DF3B9460}"/>
                  </a:ext>
                </a:extLst>
              </p:cNvPr>
              <p:cNvSpPr txBox="1"/>
              <p:nvPr/>
            </p:nvSpPr>
            <p:spPr>
              <a:xfrm>
                <a:off x="164809" y="5514797"/>
                <a:ext cx="1664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Input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dirty="0" smtClean="0">
                            <a:solidFill>
                              <a:schemeClr val="accent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accent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l-GR" b="0" i="1" dirty="0" smtClean="0">
                            <a:solidFill>
                              <a:schemeClr val="accent2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E27A2D-C9D8-BC31-1307-12E4DF3B9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9" y="5514797"/>
                <a:ext cx="1664174" cy="369332"/>
              </a:xfrm>
              <a:prstGeom prst="rect">
                <a:avLst/>
              </a:prstGeom>
              <a:blipFill>
                <a:blip r:embed="rId9"/>
                <a:stretch>
                  <a:fillRect l="-3297" t="-116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8F21CB-27E0-8B54-4CF5-4BB721E33299}"/>
              </a:ext>
            </a:extLst>
          </p:cNvPr>
          <p:cNvGrpSpPr/>
          <p:nvPr/>
        </p:nvGrpSpPr>
        <p:grpSpPr>
          <a:xfrm>
            <a:off x="8356833" y="3582611"/>
            <a:ext cx="2524499" cy="2238555"/>
            <a:chOff x="8000994" y="2285321"/>
            <a:chExt cx="3360108" cy="2979517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FD2EAC10-6B6B-4DF8-BE6B-129CC6FD46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586806"/>
                </p:ext>
              </p:extLst>
            </p:nvPr>
          </p:nvGraphicFramePr>
          <p:xfrm>
            <a:off x="8000994" y="2285321"/>
            <a:ext cx="3360108" cy="2979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0" imgW="3776760" imgH="3605040" progId="PBrush">
                    <p:embed/>
                  </p:oleObj>
                </mc:Choice>
                <mc:Fallback>
                  <p:oleObj name="Bitmap Image" r:id="rId10" imgW="3776760" imgH="3605040" progId="PBrus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000994" y="2285321"/>
                          <a:ext cx="3360108" cy="29795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5358CC-EE6D-7D91-0034-1D0D0345E1E4}"/>
                </a:ext>
              </a:extLst>
            </p:cNvPr>
            <p:cNvSpPr/>
            <p:nvPr/>
          </p:nvSpPr>
          <p:spPr>
            <a:xfrm>
              <a:off x="9464565" y="2364827"/>
              <a:ext cx="268014" cy="2732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4A7D3F-70C4-DD11-0BD1-9606866C8C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80473"/>
              </p:ext>
            </p:extLst>
          </p:nvPr>
        </p:nvGraphicFramePr>
        <p:xfrm>
          <a:off x="8218128" y="1282550"/>
          <a:ext cx="2476616" cy="2359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3600360" imgH="3800520" progId="PBrush">
                  <p:embed/>
                </p:oleObj>
              </mc:Choice>
              <mc:Fallback>
                <p:oleObj name="Bitmap Image" r:id="rId12" imgW="3600360" imgH="3800520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ECACA85-891E-4A0B-96BA-944ECE04D0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18128" y="1282550"/>
                        <a:ext cx="2476616" cy="2359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2FC073-76FE-5EB8-949F-9B1275E6EE91}"/>
              </a:ext>
            </a:extLst>
          </p:cNvPr>
          <p:cNvSpPr txBox="1"/>
          <p:nvPr/>
        </p:nvSpPr>
        <p:spPr>
          <a:xfrm>
            <a:off x="0" y="3090996"/>
            <a:ext cx="1013069" cy="782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Acoustic waves</a:t>
            </a:r>
          </a:p>
        </p:txBody>
      </p:sp>
    </p:spTree>
    <p:extLst>
      <p:ext uri="{BB962C8B-B14F-4D97-AF65-F5344CB8AC3E}">
        <p14:creationId xmlns:p14="http://schemas.microsoft.com/office/powerpoint/2010/main" val="5225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296C62-869F-0790-3159-58CBE4DD4F64}"/>
              </a:ext>
            </a:extLst>
          </p:cNvPr>
          <p:cNvSpPr/>
          <p:nvPr/>
        </p:nvSpPr>
        <p:spPr>
          <a:xfrm>
            <a:off x="8558244" y="2293164"/>
            <a:ext cx="2921000" cy="203200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AB03D-D4D7-4F22-9161-622B81684340}"/>
              </a:ext>
            </a:extLst>
          </p:cNvPr>
          <p:cNvSpPr txBox="1">
            <a:spLocks/>
          </p:cNvSpPr>
          <p:nvPr/>
        </p:nvSpPr>
        <p:spPr>
          <a:xfrm>
            <a:off x="164810" y="0"/>
            <a:ext cx="7886700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93B408-EBC9-FABB-1E32-6E30157204A1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9026815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CUs by acoustic wave lattice modulation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49A9F-F67B-3722-14E5-C2E3095F856D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F86635-32E0-E81E-EDA1-2C544C251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1B2ADC-8C03-20DD-E115-B36B0747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147A3D-4634-E393-FF68-9CCA0179A7AF}"/>
              </a:ext>
            </a:extLst>
          </p:cNvPr>
          <p:cNvSpPr txBox="1"/>
          <p:nvPr/>
        </p:nvSpPr>
        <p:spPr>
          <a:xfrm>
            <a:off x="213796" y="912163"/>
            <a:ext cx="3670578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Acousto-Optic Modulator CU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AEA3BC-8FFE-FDAC-22EC-20C8CE38FB5C}"/>
              </a:ext>
            </a:extLst>
          </p:cNvPr>
          <p:cNvSpPr txBox="1"/>
          <p:nvPr/>
        </p:nvSpPr>
        <p:spPr>
          <a:xfrm>
            <a:off x="597867" y="2594508"/>
            <a:ext cx="3491352" cy="1668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Standing waves (SW):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1. Strain oscillates with SW frequency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potentially reduced efficiency 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2. Limited tunability due to SW condition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8C5D83-E28F-1E81-0023-330609C565D0}"/>
              </a:ext>
            </a:extLst>
          </p:cNvPr>
          <p:cNvSpPr txBox="1"/>
          <p:nvPr/>
        </p:nvSpPr>
        <p:spPr>
          <a:xfrm>
            <a:off x="8724772" y="2474673"/>
            <a:ext cx="2754472" cy="1668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Travelling waves</a:t>
            </a:r>
            <a:r>
              <a:rPr lang="el-GR" sz="20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TW</a:t>
            </a:r>
            <a:r>
              <a:rPr lang="el-GR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1. Strain distribution always apparent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2. No limitations in tunability of the undulation period</a:t>
            </a:r>
            <a:endParaRPr lang="en-GB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586F1B-F2C5-C30B-9F06-90BFCBB52791}"/>
              </a:ext>
            </a:extLst>
          </p:cNvPr>
          <p:cNvGrpSpPr/>
          <p:nvPr/>
        </p:nvGrpSpPr>
        <p:grpSpPr>
          <a:xfrm>
            <a:off x="4030914" y="1440136"/>
            <a:ext cx="4351087" cy="4568229"/>
            <a:chOff x="1195854" y="2033395"/>
            <a:chExt cx="3595938" cy="377539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743B41-5D19-BEF0-87EA-F51D135F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2661" y="2033395"/>
              <a:ext cx="2122804" cy="377539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E8EA2BB-3F69-B2D6-56E1-11278FA2E087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2013200" y="2616740"/>
              <a:ext cx="525512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8041FC-8BAC-33A8-3DC3-419DAC533174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1890965" y="4087371"/>
              <a:ext cx="56391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527C319-3B42-0E70-F0D5-6DA33F242302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3133725" y="3582520"/>
              <a:ext cx="3331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E17A2CB-2C4A-D854-8D4A-B047F9984252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3663938" y="5075242"/>
              <a:ext cx="271526" cy="623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13122-A6FD-29A0-0E97-780824E28B3E}"/>
                </a:ext>
              </a:extLst>
            </p:cNvPr>
            <p:cNvSpPr txBox="1"/>
            <p:nvPr/>
          </p:nvSpPr>
          <p:spPr>
            <a:xfrm>
              <a:off x="1195854" y="2462852"/>
              <a:ext cx="817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Transducer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976368-584D-73A0-FA5F-626B062E0ED6}"/>
                </a:ext>
              </a:extLst>
            </p:cNvPr>
            <p:cNvSpPr txBox="1"/>
            <p:nvPr/>
          </p:nvSpPr>
          <p:spPr>
            <a:xfrm>
              <a:off x="1329094" y="3933483"/>
              <a:ext cx="5618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Crystal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2F7E86-3409-307A-846A-7E58FEE73FEA}"/>
                </a:ext>
              </a:extLst>
            </p:cNvPr>
            <p:cNvSpPr txBox="1"/>
            <p:nvPr/>
          </p:nvSpPr>
          <p:spPr>
            <a:xfrm>
              <a:off x="3466863" y="3428631"/>
              <a:ext cx="1185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Particle beam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14262E-4CD1-CBCA-19E5-0ADCD529260C}"/>
                </a:ext>
              </a:extLst>
            </p:cNvPr>
            <p:cNvSpPr txBox="1"/>
            <p:nvPr/>
          </p:nvSpPr>
          <p:spPr>
            <a:xfrm>
              <a:off x="3935464" y="4921353"/>
              <a:ext cx="856328" cy="43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Absorber / Reflector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9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DB89BB-328B-7ECC-D3D2-E913D37C7E60}"/>
              </a:ext>
            </a:extLst>
          </p:cNvPr>
          <p:cNvGrpSpPr/>
          <p:nvPr/>
        </p:nvGrpSpPr>
        <p:grpSpPr>
          <a:xfrm>
            <a:off x="9944780" y="134211"/>
            <a:ext cx="1916635" cy="879351"/>
            <a:chOff x="7035598" y="204054"/>
            <a:chExt cx="1916635" cy="8793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BD67D8-6C65-A297-0C60-63D0CBB50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5598" y="388610"/>
              <a:ext cx="1016179" cy="57529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94D948-C472-2CBD-D49D-63FBF297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777" y="204054"/>
              <a:ext cx="900456" cy="879351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9FF2858-A32E-D19F-10F0-DC9C2078AA4C}"/>
              </a:ext>
            </a:extLst>
          </p:cNvPr>
          <p:cNvSpPr txBox="1">
            <a:spLocks/>
          </p:cNvSpPr>
          <p:nvPr/>
        </p:nvSpPr>
        <p:spPr>
          <a:xfrm>
            <a:off x="164809" y="151701"/>
            <a:ext cx="5931191" cy="7524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Acousto-Optic Modulator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8161E-3BCF-486F-9B78-4A330895AE09}"/>
              </a:ext>
            </a:extLst>
          </p:cNvPr>
          <p:cNvSpPr/>
          <p:nvPr/>
        </p:nvSpPr>
        <p:spPr>
          <a:xfrm>
            <a:off x="5301974" y="2312204"/>
            <a:ext cx="333331" cy="258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41AC9-5F7D-261A-74AB-9A672BA458B0}"/>
              </a:ext>
            </a:extLst>
          </p:cNvPr>
          <p:cNvSpPr txBox="1"/>
          <p:nvPr/>
        </p:nvSpPr>
        <p:spPr>
          <a:xfrm>
            <a:off x="164809" y="813507"/>
            <a:ext cx="161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Specifications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0794253-63AF-7EF2-FC0C-FA9911CCAC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8959329"/>
                  </p:ext>
                </p:extLst>
              </p:nvPr>
            </p:nvGraphicFramePr>
            <p:xfrm>
              <a:off x="639969" y="3761130"/>
              <a:ext cx="3252651" cy="18288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91193">
                      <a:extLst>
                        <a:ext uri="{9D8B030D-6E8A-4147-A177-3AD203B41FA5}">
                          <a16:colId xmlns:a16="http://schemas.microsoft.com/office/drawing/2014/main" val="278141674"/>
                        </a:ext>
                      </a:extLst>
                    </a:gridCol>
                    <a:gridCol w="986246">
                      <a:extLst>
                        <a:ext uri="{9D8B030D-6E8A-4147-A177-3AD203B41FA5}">
                          <a16:colId xmlns:a16="http://schemas.microsoft.com/office/drawing/2014/main" val="2361811188"/>
                        </a:ext>
                      </a:extLst>
                    </a:gridCol>
                    <a:gridCol w="875212">
                      <a:extLst>
                        <a:ext uri="{9D8B030D-6E8A-4147-A177-3AD203B41FA5}">
                          <a16:colId xmlns:a16="http://schemas.microsoft.com/office/drawing/2014/main" val="724449620"/>
                        </a:ext>
                      </a:extLst>
                    </a:gridCol>
                  </a:tblGrid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50167241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2000" i="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sub>
                                </m:sSub>
                                <m:r>
                                  <a:rPr lang="en-US" sz="2000" b="0" i="1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sz="2000" b="0" i="1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0" kern="1200" smtClean="0">
                                  <a:effectLst/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oMath>
                          </a14:m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63564598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Si</m:t>
                                </m:r>
                              </m:oMath>
                            </m:oMathPara>
                          </a14:m>
                          <a:endParaRPr lang="en-US" sz="20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Ge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1950048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AW</m:t>
                                    </m:r>
                                  </m:sub>
                                </m:sSub>
                                <m:r>
                                  <a:rPr lang="en-US" sz="2000" b="0" i="1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  <m:r>
                                  <a:rPr lang="en-US" sz="2000" b="0" i="1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42. 2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59597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0794253-63AF-7EF2-FC0C-FA9911CCAC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8959329"/>
                  </p:ext>
                </p:extLst>
              </p:nvPr>
            </p:nvGraphicFramePr>
            <p:xfrm>
              <a:off x="639969" y="3761130"/>
              <a:ext cx="3252651" cy="18288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91193">
                      <a:extLst>
                        <a:ext uri="{9D8B030D-6E8A-4147-A177-3AD203B41FA5}">
                          <a16:colId xmlns:a16="http://schemas.microsoft.com/office/drawing/2014/main" val="278141674"/>
                        </a:ext>
                      </a:extLst>
                    </a:gridCol>
                    <a:gridCol w="986246">
                      <a:extLst>
                        <a:ext uri="{9D8B030D-6E8A-4147-A177-3AD203B41FA5}">
                          <a16:colId xmlns:a16="http://schemas.microsoft.com/office/drawing/2014/main" val="2361811188"/>
                        </a:ext>
                      </a:extLst>
                    </a:gridCol>
                    <a:gridCol w="875212">
                      <a:extLst>
                        <a:ext uri="{9D8B030D-6E8A-4147-A177-3AD203B41FA5}">
                          <a16:colId xmlns:a16="http://schemas.microsoft.com/office/drawing/2014/main" val="72444962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437" t="-1333" r="-134498" b="-324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501672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437" t="-100000" r="-134498" b="-21973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75163" t="-100000" r="-654" b="-21973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6356459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1975" t="-202667" r="-90123" b="-1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Ge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19500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5"/>
                          <a:stretch>
                            <a:fillRect l="-437" t="-302667" r="-134498" b="-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1975" t="-302667" r="-90123" b="-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595972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FE037B-791D-41C3-303C-CDF2EF0A3DA1}"/>
                  </a:ext>
                </a:extLst>
              </p:cNvPr>
              <p:cNvSpPr txBox="1"/>
              <p:nvPr/>
            </p:nvSpPr>
            <p:spPr>
              <a:xfrm>
                <a:off x="495081" y="1519811"/>
                <a:ext cx="3884277" cy="1995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u="sng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Silicon, 0.5GeV positrons (MAMI)</a:t>
                </a:r>
                <a:endPara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σ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500 </m:t>
                    </m:r>
                    <m:r>
                      <m:rPr>
                        <m:sty m:val="p"/>
                      </m:rPr>
                      <a:rPr lang="el-GR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  <m: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l-GR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00</m:t>
                    </m:r>
                    <m:r>
                      <m:rPr>
                        <m:nor/>
                      </m:rP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l-GR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1800" kern="12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σ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=566 </m:t>
                    </m:r>
                    <m:r>
                      <m:rPr>
                        <m:sty m:val="p"/>
                      </m:rPr>
                      <a:rPr lang="el-GR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FE037B-791D-41C3-303C-CDF2EF0A3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81" y="1519811"/>
                <a:ext cx="3884277" cy="1995162"/>
              </a:xfrm>
              <a:prstGeom prst="rect">
                <a:avLst/>
              </a:prstGeom>
              <a:blipFill>
                <a:blip r:embed="rId6"/>
                <a:stretch>
                  <a:fillRect l="-1256" b="-2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C69316-5249-484B-16BC-037FBC28E90B}"/>
                  </a:ext>
                </a:extLst>
              </p:cNvPr>
              <p:cNvSpPr txBox="1"/>
              <p:nvPr/>
            </p:nvSpPr>
            <p:spPr>
              <a:xfrm>
                <a:off x="4528190" y="1508719"/>
                <a:ext cx="3884277" cy="1995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b="1" u="sng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Silicon, </a:t>
                </a:r>
                <a:r>
                  <a:rPr lang="en-US" b="1" u="sng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</a:t>
                </a:r>
                <a:r>
                  <a:rPr lang="en-US" sz="1800" b="1" u="sng" kern="1200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GeV positrons (SLAC)</a:t>
                </a:r>
                <a:endPara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σ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in</m:t>
                        </m:r>
                      </m:sub>
                    </m:sSub>
                    <m:r>
                      <a:rPr lang="el-GR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1800" kern="12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σ</m:t>
                    </m:r>
                  </m:oMath>
                </a14:m>
                <a:endParaRPr lang="en-US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kern="12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sub>
                    </m:sSub>
                    <m:r>
                      <a:rPr lang="en-US" sz="180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sty m:val="p"/>
                      </m:rP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mm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=5.66</m:t>
                    </m:r>
                    <m:r>
                      <m:rPr>
                        <m:sty m:val="p"/>
                      </m:rPr>
                      <a:rPr lang="en-US" sz="1800" b="0" i="0" kern="12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mm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C69316-5249-484B-16BC-037FBC28E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190" y="1508719"/>
                <a:ext cx="3884277" cy="1995162"/>
              </a:xfrm>
              <a:prstGeom prst="rect">
                <a:avLst/>
              </a:prstGeom>
              <a:blipFill>
                <a:blip r:embed="rId7"/>
                <a:stretch>
                  <a:fillRect l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056C7119-A401-DFC3-9B85-E5A16B4867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1223009"/>
                  </p:ext>
                </p:extLst>
              </p:nvPr>
            </p:nvGraphicFramePr>
            <p:xfrm>
              <a:off x="4627550" y="3754415"/>
              <a:ext cx="3252651" cy="18288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91193">
                      <a:extLst>
                        <a:ext uri="{9D8B030D-6E8A-4147-A177-3AD203B41FA5}">
                          <a16:colId xmlns:a16="http://schemas.microsoft.com/office/drawing/2014/main" val="278141674"/>
                        </a:ext>
                      </a:extLst>
                    </a:gridCol>
                    <a:gridCol w="986246">
                      <a:extLst>
                        <a:ext uri="{9D8B030D-6E8A-4147-A177-3AD203B41FA5}">
                          <a16:colId xmlns:a16="http://schemas.microsoft.com/office/drawing/2014/main" val="2361811188"/>
                        </a:ext>
                      </a:extLst>
                    </a:gridCol>
                    <a:gridCol w="875212">
                      <a:extLst>
                        <a:ext uri="{9D8B030D-6E8A-4147-A177-3AD203B41FA5}">
                          <a16:colId xmlns:a16="http://schemas.microsoft.com/office/drawing/2014/main" val="724449620"/>
                        </a:ext>
                      </a:extLst>
                    </a:gridCol>
                  </a:tblGrid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50167241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2000" i="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u</m:t>
                                    </m:r>
                                  </m:sub>
                                </m:sSub>
                                <m:r>
                                  <a:rPr lang="en-US" sz="20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sz="20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1130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6212675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Si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Ge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1950048"/>
                      </a:ext>
                    </a:extLst>
                  </a:tr>
                  <a:tr h="45613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kern="120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i="0" kern="120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AW</m:t>
                                    </m:r>
                                  </m:sub>
                                </m:sSub>
                                <m:r>
                                  <a:rPr lang="en-US" sz="2000" b="0" i="1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MHz</m:t>
                                </m:r>
                                <m:r>
                                  <a:rPr lang="en-US" sz="2000" b="0" i="1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0" kern="120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US" sz="2000" i="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6.75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59597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056C7119-A401-DFC3-9B85-E5A16B4867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1223009"/>
                  </p:ext>
                </p:extLst>
              </p:nvPr>
            </p:nvGraphicFramePr>
            <p:xfrm>
              <a:off x="4627550" y="3754415"/>
              <a:ext cx="3252651" cy="18288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91193">
                      <a:extLst>
                        <a:ext uri="{9D8B030D-6E8A-4147-A177-3AD203B41FA5}">
                          <a16:colId xmlns:a16="http://schemas.microsoft.com/office/drawing/2014/main" val="278141674"/>
                        </a:ext>
                      </a:extLst>
                    </a:gridCol>
                    <a:gridCol w="986246">
                      <a:extLst>
                        <a:ext uri="{9D8B030D-6E8A-4147-A177-3AD203B41FA5}">
                          <a16:colId xmlns:a16="http://schemas.microsoft.com/office/drawing/2014/main" val="2361811188"/>
                        </a:ext>
                      </a:extLst>
                    </a:gridCol>
                    <a:gridCol w="875212">
                      <a:extLst>
                        <a:ext uri="{9D8B030D-6E8A-4147-A177-3AD203B41FA5}">
                          <a16:colId xmlns:a16="http://schemas.microsoft.com/office/drawing/2014/main" val="72444962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439" t="-1333" r="-135088" b="-324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i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501672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439" t="-100000" r="-135088" b="-21973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74837" t="-100000" r="-654" b="-21973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621267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141358" t="-202667" r="-90123" b="-1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Ge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19500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439" t="-302667" r="-135088" b="-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8"/>
                          <a:stretch>
                            <a:fillRect l="-141358" t="-302667" r="-90123" b="-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000" i="0" dirty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6.75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5959722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D2A6769-1928-0C1D-4CC5-B8B7F4A78982}"/>
              </a:ext>
            </a:extLst>
          </p:cNvPr>
          <p:cNvGrpSpPr/>
          <p:nvPr/>
        </p:nvGrpSpPr>
        <p:grpSpPr>
          <a:xfrm>
            <a:off x="8356559" y="2136028"/>
            <a:ext cx="3255954" cy="3008425"/>
            <a:chOff x="8356559" y="2136028"/>
            <a:chExt cx="3255954" cy="30084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4790F2-FA6E-6D3D-4390-A3A329C92E2E}"/>
                </a:ext>
              </a:extLst>
            </p:cNvPr>
            <p:cNvGrpSpPr/>
            <p:nvPr/>
          </p:nvGrpSpPr>
          <p:grpSpPr>
            <a:xfrm>
              <a:off x="8356559" y="2136028"/>
              <a:ext cx="3255954" cy="3008425"/>
              <a:chOff x="1296636" y="2025650"/>
              <a:chExt cx="3939704" cy="364019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5B39526-B08D-0213-EB8C-10AADC66BC73}"/>
                  </a:ext>
                </a:extLst>
              </p:cNvPr>
              <p:cNvGrpSpPr/>
              <p:nvPr/>
            </p:nvGrpSpPr>
            <p:grpSpPr>
              <a:xfrm>
                <a:off x="2137217" y="2025650"/>
                <a:ext cx="2087594" cy="3640195"/>
                <a:chOff x="1305462" y="1690688"/>
                <a:chExt cx="2087594" cy="4836721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65B9F71-2B88-DE0D-ADFA-19BBFF20E7E3}"/>
                    </a:ext>
                  </a:extLst>
                </p:cNvPr>
                <p:cNvSpPr/>
                <p:nvPr/>
              </p:nvSpPr>
              <p:spPr>
                <a:xfrm>
                  <a:off x="1305463" y="2070339"/>
                  <a:ext cx="2087593" cy="4077419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B755AAF-569B-31FA-90C9-E9C8270E7265}"/>
                    </a:ext>
                  </a:extLst>
                </p:cNvPr>
                <p:cNvSpPr/>
                <p:nvPr/>
              </p:nvSpPr>
              <p:spPr>
                <a:xfrm>
                  <a:off x="1305463" y="6147758"/>
                  <a:ext cx="2087593" cy="3796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/>
                    <a:t>Absorp</a:t>
                  </a:r>
                  <a:r>
                    <a:rPr lang="en-US" dirty="0"/>
                    <a:t>/</a:t>
                  </a:r>
                  <a:r>
                    <a:rPr lang="en-US" dirty="0" err="1"/>
                    <a:t>Refl</a:t>
                  </a:r>
                  <a:endParaRPr lang="en-US" dirty="0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EFC2C03-03F0-2552-AB42-342174F2BD8B}"/>
                    </a:ext>
                  </a:extLst>
                </p:cNvPr>
                <p:cNvSpPr/>
                <p:nvPr/>
              </p:nvSpPr>
              <p:spPr>
                <a:xfrm>
                  <a:off x="1305462" y="1690688"/>
                  <a:ext cx="2087593" cy="379651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Excitation</a:t>
                  </a:r>
                </a:p>
              </p:txBody>
            </p:sp>
          </p:grpSp>
          <p:sp>
            <p:nvSpPr>
              <p:cNvPr id="12" name="Arrow: Up 11">
                <a:extLst>
                  <a:ext uri="{FF2B5EF4-FFF2-40B4-BE49-F238E27FC236}">
                    <a16:creationId xmlns:a16="http://schemas.microsoft.com/office/drawing/2014/main" id="{83803DF1-C13F-2479-7FC4-B2E0B160BCD5}"/>
                  </a:ext>
                </a:extLst>
              </p:cNvPr>
              <p:cNvSpPr/>
              <p:nvPr/>
            </p:nvSpPr>
            <p:spPr>
              <a:xfrm rot="2756102">
                <a:off x="2927580" y="1853983"/>
                <a:ext cx="677816" cy="3939704"/>
              </a:xfrm>
              <a:prstGeom prst="upArrow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F22E85-6647-D28A-7790-6AC160164C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1719" y="3146051"/>
                <a:ext cx="2118591" cy="2005556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D8DD68D-E07C-B7E7-E4DB-9B8512A6EA9E}"/>
                      </a:ext>
                    </a:extLst>
                  </p:cNvPr>
                  <p:cNvSpPr txBox="1"/>
                  <p:nvPr/>
                </p:nvSpPr>
                <p:spPr>
                  <a:xfrm>
                    <a:off x="3066133" y="4170256"/>
                    <a:ext cx="464503" cy="4841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1D8DD68D-E07C-B7E7-E4DB-9B8512A6EA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6133" y="4170256"/>
                    <a:ext cx="464503" cy="48413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996356-1BB9-0B54-D091-A15CEEAC5FEF}"/>
                </a:ext>
              </a:extLst>
            </p:cNvPr>
            <p:cNvCxnSpPr>
              <a:cxnSpLocks/>
            </p:cNvCxnSpPr>
            <p:nvPr/>
          </p:nvCxnSpPr>
          <p:spPr>
            <a:xfrm>
              <a:off x="9038447" y="3097736"/>
              <a:ext cx="0" cy="1577794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E96423-BABD-31EA-BBC2-3E178D5F6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6856" y="3097736"/>
              <a:ext cx="1719683" cy="18121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74A0194-42DC-A8A7-1676-96725835C708}"/>
                    </a:ext>
                  </a:extLst>
                </p:cNvPr>
                <p:cNvSpPr txBox="1"/>
                <p:nvPr/>
              </p:nvSpPr>
              <p:spPr>
                <a:xfrm>
                  <a:off x="8606012" y="3657017"/>
                  <a:ext cx="45918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74A0194-42DC-A8A7-1676-96725835C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012" y="3657017"/>
                  <a:ext cx="45918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8A2E68F-81DB-4C1F-88E2-160F2070880A}"/>
                    </a:ext>
                  </a:extLst>
                </p:cNvPr>
                <p:cNvSpPr txBox="1"/>
                <p:nvPr/>
              </p:nvSpPr>
              <p:spPr>
                <a:xfrm>
                  <a:off x="9684303" y="2674772"/>
                  <a:ext cx="45918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8A2E68F-81DB-4C1F-88E2-160F20708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4303" y="2674772"/>
                  <a:ext cx="459187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6246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5214</TotalTime>
  <Words>2599</Words>
  <Application>Microsoft Office PowerPoint</Application>
  <PresentationFormat>Widescreen</PresentationFormat>
  <Paragraphs>384</Paragraphs>
  <Slides>38</Slides>
  <Notes>12</Notes>
  <HiddenSlides>2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Calibri,Helvetica,sans-serif,EmojiFont,Apple Color Emoji,Segoe UI Emoji,NotoColorEmoji,Segoe UI Symbol,Android Emoji,EmojiSymbols</vt:lpstr>
      <vt:lpstr>Cambria Math</vt:lpstr>
      <vt:lpstr>Courier New</vt:lpstr>
      <vt:lpstr>Times New Roman</vt:lpstr>
      <vt:lpstr>wf_segoe-ui_normal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Kaleris</dc:creator>
  <cp:lastModifiedBy>Konstantinos Kaleris</cp:lastModifiedBy>
  <cp:revision>975</cp:revision>
  <dcterms:created xsi:type="dcterms:W3CDTF">2020-02-13T17:44:34Z</dcterms:created>
  <dcterms:modified xsi:type="dcterms:W3CDTF">2023-10-05T10:33:53Z</dcterms:modified>
</cp:coreProperties>
</file>