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58" r:id="rId4"/>
    <p:sldId id="342" r:id="rId5"/>
    <p:sldId id="353" r:id="rId6"/>
    <p:sldId id="354" r:id="rId7"/>
    <p:sldId id="355" r:id="rId8"/>
    <p:sldId id="356" r:id="rId9"/>
    <p:sldId id="366" r:id="rId10"/>
    <p:sldId id="357" r:id="rId11"/>
    <p:sldId id="358" r:id="rId12"/>
    <p:sldId id="359" r:id="rId13"/>
    <p:sldId id="360" r:id="rId14"/>
    <p:sldId id="373" r:id="rId15"/>
    <p:sldId id="374" r:id="rId16"/>
    <p:sldId id="362" r:id="rId17"/>
    <p:sldId id="363" r:id="rId18"/>
    <p:sldId id="378" r:id="rId19"/>
    <p:sldId id="375" r:id="rId20"/>
    <p:sldId id="365" r:id="rId21"/>
    <p:sldId id="370" r:id="rId22"/>
    <p:sldId id="379" r:id="rId23"/>
    <p:sldId id="372" r:id="rId24"/>
    <p:sldId id="376" r:id="rId25"/>
    <p:sldId id="364" r:id="rId26"/>
    <p:sldId id="377" r:id="rId27"/>
    <p:sldId id="368" r:id="rId28"/>
    <p:sldId id="367" r:id="rId29"/>
    <p:sldId id="369" r:id="rId30"/>
    <p:sldId id="361" r:id="rId31"/>
    <p:sldId id="371" r:id="rId32"/>
  </p:sldIdLst>
  <p:sldSz cx="9144000" cy="6858000" type="screen4x3"/>
  <p:notesSz cx="6865938" cy="99964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33" autoAdjust="0"/>
  </p:normalViewPr>
  <p:slideViewPr>
    <p:cSldViewPr>
      <p:cViewPr>
        <p:scale>
          <a:sx n="70" d="100"/>
          <a:sy n="70" d="100"/>
        </p:scale>
        <p:origin x="1450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5239" cy="499825"/>
          </a:xfrm>
          <a:prstGeom prst="rect">
            <a:avLst/>
          </a:prstGeom>
        </p:spPr>
        <p:txBody>
          <a:bodyPr vert="horz" lIns="96354" tIns="48177" rIns="96354" bIns="4817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11" y="1"/>
            <a:ext cx="2975239" cy="499825"/>
          </a:xfrm>
          <a:prstGeom prst="rect">
            <a:avLst/>
          </a:prstGeom>
        </p:spPr>
        <p:txBody>
          <a:bodyPr vert="horz" lIns="96354" tIns="48177" rIns="96354" bIns="48177" rtlCol="0"/>
          <a:lstStyle>
            <a:lvl1pPr algn="r">
              <a:defRPr sz="1300"/>
            </a:lvl1pPr>
          </a:lstStyle>
          <a:p>
            <a:fld id="{E037C553-1CCA-451D-A44C-DD6B86BF75B4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50888"/>
            <a:ext cx="4995862" cy="3748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4" tIns="48177" rIns="96354" bIns="48177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748331"/>
            <a:ext cx="5492750" cy="4498420"/>
          </a:xfrm>
          <a:prstGeom prst="rect">
            <a:avLst/>
          </a:prstGeom>
        </p:spPr>
        <p:txBody>
          <a:bodyPr vert="horz" lIns="96354" tIns="48177" rIns="96354" bIns="48177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94928"/>
            <a:ext cx="2975239" cy="499825"/>
          </a:xfrm>
          <a:prstGeom prst="rect">
            <a:avLst/>
          </a:prstGeom>
        </p:spPr>
        <p:txBody>
          <a:bodyPr vert="horz" lIns="96354" tIns="48177" rIns="96354" bIns="4817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11" y="9494928"/>
            <a:ext cx="2975239" cy="499825"/>
          </a:xfrm>
          <a:prstGeom prst="rect">
            <a:avLst/>
          </a:prstGeom>
        </p:spPr>
        <p:txBody>
          <a:bodyPr vert="horz" lIns="96354" tIns="48177" rIns="96354" bIns="48177" rtlCol="0" anchor="b"/>
          <a:lstStyle>
            <a:lvl1pPr algn="r">
              <a:defRPr sz="1300"/>
            </a:lvl1pPr>
          </a:lstStyle>
          <a:p>
            <a:fld id="{2B64D3CF-67EE-4C2A-AE84-D86457C6FF6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768B6-D8F8-4A2A-B34F-3110541E3DA9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4D3CF-67EE-4C2A-AE84-D86457C6FF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3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6A28-2AE5-405C-924B-C04650844228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FC-3A7A-4BE8-BF0A-0259D8A54DA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6A28-2AE5-405C-924B-C04650844228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FC-3A7A-4BE8-BF0A-0259D8A54DA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6A28-2AE5-405C-924B-C04650844228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FC-3A7A-4BE8-BF0A-0259D8A54DA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736F-9EA4-4B90-BF56-A986F2C769C9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BCB5D-BEED-422B-9777-DE4C448F11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58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808B-EC73-4793-8063-AF8BF2B795C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AE405-4865-4440-8348-3AA0441B74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06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90E1-420B-4CB3-803F-0BDA5F3D7DA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8FFD7-7009-415F-8562-FB62217033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05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F323-E79F-405D-B0DF-727870B4BA8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07C3B-E821-462C-8FEA-1944CB5085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75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FE6B-A24C-43BD-826D-5E7303C7456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1CD9F-BD13-481B-A3A8-7CA4165AA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66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B4401-BA20-40E7-AC1F-DF6A5D0BD14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9834-CEB3-48A5-803A-B24B8AD0C1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3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10DD5-20F7-4E5F-8014-3E61AA121C83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90584-0F64-465F-BBCE-BDCA77ACE6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23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7FF9B-64EA-4BE4-A993-86CD64786AD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4A4A8-644A-446D-9669-6996D0180A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6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6A28-2AE5-405C-924B-C04650844228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FC-3A7A-4BE8-BF0A-0259D8A54DA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6D40-127C-4469-BD50-266CDC76161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1EF01-4251-4A2B-8990-B03D0C414F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7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77681-5ADC-4AFC-91D5-D4438084AB3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B9400-79A8-446A-987E-471D6CA2B8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80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35093-D1E1-4919-821D-710580DD222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EBC42-F560-4446-9B11-300D42ADD2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2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6A28-2AE5-405C-924B-C04650844228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FC-3A7A-4BE8-BF0A-0259D8A54DA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6A28-2AE5-405C-924B-C04650844228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FC-3A7A-4BE8-BF0A-0259D8A54DA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6A28-2AE5-405C-924B-C04650844228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FC-3A7A-4BE8-BF0A-0259D8A54DA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6A28-2AE5-405C-924B-C04650844228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FC-3A7A-4BE8-BF0A-0259D8A54DA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6A28-2AE5-405C-924B-C04650844228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FC-3A7A-4BE8-BF0A-0259D8A54DA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6A28-2AE5-405C-924B-C04650844228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FC-3A7A-4BE8-BF0A-0259D8A54DA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6A28-2AE5-405C-924B-C04650844228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4FFC-3A7A-4BE8-BF0A-0259D8A54DA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86A28-2AE5-405C-924B-C04650844228}" type="datetimeFigureOut">
              <a:rPr lang="en-US" smtClean="0"/>
              <a:pPr/>
              <a:t>9/30/2023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4FFC-3A7A-4BE8-BF0A-0259D8A54DA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6B9B79-67B4-4841-907D-AA7833D1B3AC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22C263-FA26-4A8D-A040-01EC8F2AEA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 Radiation characteristics of a four-period diamond </a:t>
            </a:r>
            <a:r>
              <a:rPr lang="en-US" dirty="0" err="1"/>
              <a:t>undulator</a:t>
            </a:r>
            <a:r>
              <a:rPr lang="en-US" dirty="0"/>
              <a:t> at 855 MeV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87016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H. Backe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Institute for Nuclear Physics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</a:rPr>
              <a:t>University of Mainz, Germany </a:t>
            </a:r>
          </a:p>
        </p:txBody>
      </p:sp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1259632" y="6207695"/>
            <a:ext cx="6696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200" dirty="0">
                <a:solidFill>
                  <a:prstClr val="black"/>
                </a:solidFill>
              </a:rPr>
              <a:t>Annual Workshop of Horizon Europe EIC-Pathfinder Project </a:t>
            </a:r>
          </a:p>
          <a:p>
            <a:pPr algn="ctr"/>
            <a:r>
              <a:rPr lang="it-IT" sz="1200" dirty="0"/>
              <a:t>5.–6. </a:t>
            </a:r>
            <a:r>
              <a:rPr lang="it-IT" sz="1200" dirty="0" err="1"/>
              <a:t>Okt</a:t>
            </a:r>
            <a:r>
              <a:rPr lang="it-IT" sz="1200" dirty="0"/>
              <a:t>. 2023 Palazzo Bevilacqua Costabili, </a:t>
            </a:r>
            <a:r>
              <a:rPr lang="en-US" sz="1200" dirty="0">
                <a:solidFill>
                  <a:prstClr val="black"/>
                </a:solidFill>
              </a:rPr>
              <a:t>Germany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ABAD4E-EDCB-4B90-B5EE-2B2B8217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711"/>
          </a:xfrm>
        </p:spPr>
        <p:txBody>
          <a:bodyPr/>
          <a:lstStyle/>
          <a:p>
            <a:r>
              <a:rPr lang="de-DE" sz="3600" dirty="0" err="1"/>
              <a:t>Dechanneling</a:t>
            </a:r>
            <a:r>
              <a:rPr lang="de-DE" sz="3600" dirty="0"/>
              <a:t> </a:t>
            </a:r>
            <a:r>
              <a:rPr lang="de-DE" sz="3600" dirty="0" err="1"/>
              <a:t>characteristics</a:t>
            </a:r>
            <a:endParaRPr lang="en-GB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04D9EE-FC1B-457B-9CB8-21367E3B3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27034"/>
            <a:ext cx="5796136" cy="423728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A16F4C5-3250-4C8F-88AB-C7D9DC28CC35}"/>
              </a:ext>
            </a:extLst>
          </p:cNvPr>
          <p:cNvSpPr txBox="1"/>
          <p:nvPr/>
        </p:nvSpPr>
        <p:spPr>
          <a:xfrm>
            <a:off x="3995936" y="3615407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err="1">
                <a:solidFill>
                  <a:srgbClr val="0070C0"/>
                </a:solidFill>
              </a:rPr>
              <a:t>L</a:t>
            </a:r>
            <a:r>
              <a:rPr lang="de-DE" sz="2400" i="1" baseline="-25000" dirty="0" err="1">
                <a:solidFill>
                  <a:srgbClr val="0070C0"/>
                </a:solidFill>
              </a:rPr>
              <a:t>dech</a:t>
            </a:r>
            <a:r>
              <a:rPr lang="de-DE" sz="2400" dirty="0">
                <a:solidFill>
                  <a:srgbClr val="0070C0"/>
                </a:solidFill>
              </a:rPr>
              <a:t> = 4.2 µm</a:t>
            </a:r>
            <a:endParaRPr lang="en-GB" sz="2400" baseline="-25000" dirty="0">
              <a:solidFill>
                <a:srgbClr val="0070C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B269E23-ABD1-4530-BEEB-2D875426A561}"/>
              </a:ext>
            </a:extLst>
          </p:cNvPr>
          <p:cNvSpPr txBox="1"/>
          <p:nvPr/>
        </p:nvSpPr>
        <p:spPr>
          <a:xfrm flipH="1">
            <a:off x="2699792" y="1727853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65% </a:t>
            </a:r>
            <a:r>
              <a:rPr lang="de-DE" sz="2400" dirty="0" err="1">
                <a:solidFill>
                  <a:srgbClr val="FF0000"/>
                </a:solidFill>
              </a:rPr>
              <a:t>dechannel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within</a:t>
            </a:r>
            <a:r>
              <a:rPr lang="de-DE" sz="2400" dirty="0">
                <a:solidFill>
                  <a:srgbClr val="FF0000"/>
                </a:solidFill>
              </a:rPr>
              <a:t> 1.5 µm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BC8EA06-6657-4375-8957-E2644AF1B285}"/>
              </a:ext>
            </a:extLst>
          </p:cNvPr>
          <p:cNvSpPr txBox="1"/>
          <p:nvPr/>
        </p:nvSpPr>
        <p:spPr>
          <a:xfrm>
            <a:off x="7452320" y="45091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0.45 %</a:t>
            </a:r>
            <a:endParaRPr lang="en-GB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DF9EC96-87F5-464A-BCCD-2CACC48316BE}"/>
              </a:ext>
            </a:extLst>
          </p:cNvPr>
          <p:cNvCxnSpPr>
            <a:cxnSpLocks/>
          </p:cNvCxnSpPr>
          <p:nvPr/>
        </p:nvCxnSpPr>
        <p:spPr>
          <a:xfrm>
            <a:off x="2710678" y="1700808"/>
            <a:ext cx="0" cy="2898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002D979-9F2C-4621-908C-5C326D063200}"/>
              </a:ext>
            </a:extLst>
          </p:cNvPr>
          <p:cNvCxnSpPr>
            <a:cxnSpLocks/>
          </p:cNvCxnSpPr>
          <p:nvPr/>
        </p:nvCxnSpPr>
        <p:spPr>
          <a:xfrm>
            <a:off x="2372410" y="1700808"/>
            <a:ext cx="0" cy="2898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A4DDC-F065-411E-B79A-C713B3A0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4536504" cy="778098"/>
          </a:xfrm>
        </p:spPr>
        <p:txBody>
          <a:bodyPr/>
          <a:lstStyle/>
          <a:p>
            <a:r>
              <a:rPr lang="de-DE" sz="3600" dirty="0" err="1"/>
              <a:t>Characteristics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a </a:t>
            </a:r>
            <a:r>
              <a:rPr lang="de-DE" sz="3600" dirty="0" err="1"/>
              <a:t>full</a:t>
            </a:r>
            <a:r>
              <a:rPr lang="de-DE" sz="3600" dirty="0"/>
              <a:t> </a:t>
            </a:r>
            <a:br>
              <a:rPr lang="de-DE" sz="3600" dirty="0"/>
            </a:br>
            <a:r>
              <a:rPr lang="de-DE" sz="3600" dirty="0" err="1"/>
              <a:t>channeling</a:t>
            </a:r>
            <a:r>
              <a:rPr lang="de-DE" sz="3600" dirty="0"/>
              <a:t> </a:t>
            </a:r>
            <a:r>
              <a:rPr lang="de-DE" sz="3600" dirty="0" err="1"/>
              <a:t>trajectory</a:t>
            </a:r>
            <a:endParaRPr lang="en-GB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E28850E-B3F1-4E53-B897-AB72498C0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5" y="51975"/>
            <a:ext cx="3373930" cy="231061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85979F6-B39C-48C9-B294-74495092C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5" y="1919560"/>
            <a:ext cx="3390519" cy="232197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F4CE363-A3B7-4BEB-9F30-C22E54A1D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756" y="3789040"/>
            <a:ext cx="3506340" cy="228899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3C00EEB-E34E-44FC-803A-1F16D26287D8}"/>
              </a:ext>
            </a:extLst>
          </p:cNvPr>
          <p:cNvSpPr txBox="1"/>
          <p:nvPr/>
        </p:nvSpPr>
        <p:spPr>
          <a:xfrm>
            <a:off x="2915816" y="2445032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Transverse </a:t>
            </a:r>
            <a:r>
              <a:rPr lang="de-DE" sz="2400" dirty="0" err="1"/>
              <a:t>velocity</a:t>
            </a:r>
            <a:endParaRPr lang="en-GB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C5F6876-2A07-4E70-A50C-8A2B370F298D}"/>
              </a:ext>
            </a:extLst>
          </p:cNvPr>
          <p:cNvSpPr txBox="1"/>
          <p:nvPr/>
        </p:nvSpPr>
        <p:spPr>
          <a:xfrm>
            <a:off x="2987824" y="436510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Transverse </a:t>
            </a:r>
            <a:r>
              <a:rPr lang="de-DE" sz="2400" dirty="0" err="1"/>
              <a:t>acceleration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7421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7DE46-3737-4EB3-A1E6-26E64A1C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err="1"/>
              <a:t>Number</a:t>
            </a:r>
            <a:r>
              <a:rPr lang="de-DE" sz="3600" dirty="0"/>
              <a:t> </a:t>
            </a:r>
            <a:r>
              <a:rPr lang="de-DE" sz="3600" dirty="0" err="1"/>
              <a:t>spectra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full</a:t>
            </a:r>
            <a:r>
              <a:rPr lang="de-DE" sz="3600" dirty="0"/>
              <a:t> </a:t>
            </a:r>
            <a:r>
              <a:rPr lang="de-DE" sz="3600" dirty="0" err="1"/>
              <a:t>trajectory</a:t>
            </a:r>
            <a:br>
              <a:rPr lang="de-DE" sz="3600" dirty="0"/>
            </a:br>
            <a:r>
              <a:rPr lang="de-DE" sz="3600" dirty="0" err="1"/>
              <a:t>without</a:t>
            </a:r>
            <a:r>
              <a:rPr lang="de-DE" sz="3600" dirty="0"/>
              <a:t> de-</a:t>
            </a:r>
            <a:r>
              <a:rPr lang="de-DE" sz="3600" dirty="0" err="1"/>
              <a:t>channeling</a:t>
            </a:r>
            <a:r>
              <a:rPr lang="de-DE" sz="3600" dirty="0"/>
              <a:t> </a:t>
            </a:r>
            <a:endParaRPr lang="en-GB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A888E2-04CF-4B46-997F-CE8B6A948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5" y="1417638"/>
            <a:ext cx="7075361" cy="480837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75B06B8-25B5-49B7-B58D-AFE7D58DB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772816"/>
            <a:ext cx="4046273" cy="277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6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2D876-9996-4E1B-B3B1-596D7C5D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Check </a:t>
            </a:r>
            <a:r>
              <a:rPr lang="de-DE" sz="3600" dirty="0" err="1"/>
              <a:t>with</a:t>
            </a:r>
            <a:r>
              <a:rPr lang="de-DE" sz="3600" dirty="0"/>
              <a:t> </a:t>
            </a:r>
            <a:br>
              <a:rPr lang="de-DE" sz="3600" dirty="0"/>
            </a:br>
            <a:r>
              <a:rPr lang="de-DE" sz="3600" dirty="0" err="1"/>
              <a:t>undulator</a:t>
            </a:r>
            <a:r>
              <a:rPr lang="de-DE" sz="3600" dirty="0"/>
              <a:t> </a:t>
            </a:r>
            <a:r>
              <a:rPr lang="de-DE" sz="3600" dirty="0" err="1"/>
              <a:t>theory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Dattoli</a:t>
            </a:r>
            <a:r>
              <a:rPr lang="de-DE" sz="3600" dirty="0"/>
              <a:t> et al.</a:t>
            </a:r>
            <a:endParaRPr lang="en-GB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A4FF62-0286-402C-93DC-7D00787F2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00808"/>
            <a:ext cx="5799679" cy="410504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0208475-075A-40FD-BD8C-AF0E5D6499BE}"/>
              </a:ext>
            </a:extLst>
          </p:cNvPr>
          <p:cNvSpPr txBox="1"/>
          <p:nvPr/>
        </p:nvSpPr>
        <p:spPr>
          <a:xfrm>
            <a:off x="251520" y="151614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G. </a:t>
            </a:r>
            <a:r>
              <a:rPr lang="en-US" dirty="0" err="1"/>
              <a:t>Dattoli</a:t>
            </a:r>
            <a:r>
              <a:rPr lang="en-US" dirty="0"/>
              <a:t>, L. </a:t>
            </a:r>
            <a:r>
              <a:rPr lang="en-US" dirty="0" err="1"/>
              <a:t>Giannessi</a:t>
            </a:r>
            <a:r>
              <a:rPr lang="en-US" dirty="0"/>
              <a:t>, L. </a:t>
            </a:r>
            <a:r>
              <a:rPr lang="en-US" dirty="0" err="1"/>
              <a:t>Mezi</a:t>
            </a:r>
            <a:r>
              <a:rPr lang="en-US" dirty="0"/>
              <a:t>, M. </a:t>
            </a:r>
            <a:r>
              <a:rPr lang="en-US" dirty="0" err="1"/>
              <a:t>Richetta</a:t>
            </a:r>
            <a:r>
              <a:rPr lang="en-US" dirty="0"/>
              <a:t>, and A. </a:t>
            </a:r>
            <a:r>
              <a:rPr lang="en-US" dirty="0" err="1"/>
              <a:t>Torreet</a:t>
            </a:r>
            <a:r>
              <a:rPr lang="en-US" dirty="0"/>
              <a:t>  al., Phys. </a:t>
            </a:r>
            <a:r>
              <a:rPr lang="en-GB" dirty="0"/>
              <a:t>Rev. A 45, 4023  (1992)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6BA6D1-8C87-4E12-A93C-E23C9DF473B6}"/>
              </a:ext>
            </a:extLst>
          </p:cNvPr>
          <p:cNvSpPr txBox="1"/>
          <p:nvPr/>
        </p:nvSpPr>
        <p:spPr>
          <a:xfrm>
            <a:off x="4932040" y="3383997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b="1" dirty="0">
                <a:solidFill>
                  <a:srgbClr val="0070C0"/>
                </a:solidFill>
              </a:rPr>
            </a:br>
            <a:r>
              <a:rPr lang="de-DE" b="1" dirty="0" err="1">
                <a:solidFill>
                  <a:srgbClr val="0070C0"/>
                </a:solidFill>
              </a:rPr>
              <a:t>third</a:t>
            </a:r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 err="1">
                <a:solidFill>
                  <a:srgbClr val="0070C0"/>
                </a:solidFill>
              </a:rPr>
              <a:t>harmonics</a:t>
            </a:r>
            <a:endParaRPr lang="de-DE" b="1" dirty="0">
              <a:solidFill>
                <a:srgbClr val="0070C0"/>
              </a:solidFill>
            </a:endParaRPr>
          </a:p>
          <a:p>
            <a:r>
              <a:rPr lang="de-DE" b="1" dirty="0">
                <a:solidFill>
                  <a:srgbClr val="0070C0"/>
                </a:solidFill>
                <a:sym typeface="Symbol" panose="05050102010706020507" pitchFamily="18" charset="2"/>
              </a:rPr>
              <a:t>              10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ABC908C-9C62-4B43-9EA1-A35224759792}"/>
              </a:ext>
            </a:extLst>
          </p:cNvPr>
          <p:cNvSpPr txBox="1"/>
          <p:nvPr/>
        </p:nvSpPr>
        <p:spPr>
          <a:xfrm>
            <a:off x="3563888" y="234121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first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harmonics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84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92346-C143-4A28-A5CD-348FD61350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4. Generation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spectra</a:t>
            </a:r>
            <a:r>
              <a:rPr lang="de-DE" dirty="0"/>
              <a:t> 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unselected</a:t>
            </a:r>
            <a:r>
              <a:rPr lang="de-DE" dirty="0"/>
              <a:t> </a:t>
            </a:r>
            <a:r>
              <a:rPr lang="de-DE" dirty="0" err="1"/>
              <a:t>trajectories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7E0CEB-B87A-4091-9569-41E38539A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7304856" cy="2423120"/>
          </a:xfrm>
        </p:spPr>
        <p:txBody>
          <a:bodyPr/>
          <a:lstStyle/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167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B322E-F476-4538-83DA-87153D58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" y="404664"/>
            <a:ext cx="9028410" cy="728576"/>
          </a:xfrm>
        </p:spPr>
        <p:txBody>
          <a:bodyPr/>
          <a:lstStyle/>
          <a:p>
            <a:r>
              <a:rPr lang="de-DE" sz="3600" dirty="0"/>
              <a:t>Samples </a:t>
            </a:r>
            <a:r>
              <a:rPr lang="de-DE" sz="3600" dirty="0" err="1"/>
              <a:t>of</a:t>
            </a:r>
            <a:r>
              <a:rPr lang="de-DE" sz="3600" dirty="0"/>
              <a:t> power </a:t>
            </a:r>
            <a:r>
              <a:rPr lang="de-DE" sz="3600" dirty="0" err="1"/>
              <a:t>spectra</a:t>
            </a:r>
            <a:r>
              <a:rPr lang="de-DE" sz="3600" dirty="0"/>
              <a:t> </a:t>
            </a:r>
            <a:br>
              <a:rPr lang="de-DE" sz="3600" dirty="0"/>
            </a:br>
            <a:r>
              <a:rPr lang="de-DE" sz="3600" dirty="0" err="1"/>
              <a:t>from</a:t>
            </a:r>
            <a:r>
              <a:rPr lang="de-DE" sz="3600" dirty="0"/>
              <a:t> </a:t>
            </a:r>
            <a:r>
              <a:rPr lang="de-DE" sz="3600" dirty="0" err="1"/>
              <a:t>randomly</a:t>
            </a:r>
            <a:r>
              <a:rPr lang="de-DE" sz="3600" dirty="0"/>
              <a:t> </a:t>
            </a:r>
            <a:r>
              <a:rPr lang="de-DE" sz="3600" dirty="0" err="1"/>
              <a:t>generated</a:t>
            </a:r>
            <a:r>
              <a:rPr lang="de-DE" sz="3600" dirty="0"/>
              <a:t> </a:t>
            </a:r>
            <a:r>
              <a:rPr lang="de-DE" sz="3600" dirty="0" err="1"/>
              <a:t>trajectories</a:t>
            </a:r>
            <a:endParaRPr lang="en-GB" sz="3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2EA1B-4798-4B69-8B53-B278AF577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484784"/>
            <a:ext cx="5213968" cy="437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5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77F761-CEC7-4988-A627-5F7F112B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773"/>
          </a:xfrm>
        </p:spPr>
        <p:txBody>
          <a:bodyPr/>
          <a:lstStyle/>
          <a:p>
            <a:r>
              <a:rPr lang="en-GB" sz="3600" dirty="0"/>
              <a:t>Mean number spectrum </a:t>
            </a:r>
            <a:br>
              <a:rPr lang="en-GB" sz="3600" dirty="0"/>
            </a:br>
            <a:r>
              <a:rPr lang="en-GB" sz="3600" dirty="0"/>
              <a:t>from 800 unselected single trajectories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5D75FF3-82BA-4A27-9D7B-996A17157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84784"/>
            <a:ext cx="6012160" cy="413578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A797A99-DF6B-41C4-9EB6-28585F9C3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700808"/>
            <a:ext cx="3744243" cy="26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4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F9C86-D68A-4500-B9B3-A2B80EDC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de-DE" sz="3600" dirty="0" err="1"/>
              <a:t>Comparison</a:t>
            </a:r>
            <a:r>
              <a:rPr lang="de-DE" sz="3600" dirty="0"/>
              <a:t> </a:t>
            </a:r>
            <a:r>
              <a:rPr lang="de-DE" sz="3600" dirty="0" err="1"/>
              <a:t>number</a:t>
            </a:r>
            <a:r>
              <a:rPr lang="de-DE" sz="3600" dirty="0"/>
              <a:t> </a:t>
            </a:r>
            <a:r>
              <a:rPr lang="de-DE" sz="3600" dirty="0" err="1"/>
              <a:t>spectra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</a:t>
            </a:r>
            <a:br>
              <a:rPr lang="de-DE" sz="3600" dirty="0"/>
            </a:br>
            <a:r>
              <a:rPr lang="de-DE" sz="3600" dirty="0">
                <a:solidFill>
                  <a:srgbClr val="FF0000"/>
                </a:solidFill>
              </a:rPr>
              <a:t>4-period </a:t>
            </a:r>
            <a:r>
              <a:rPr lang="de-DE" sz="3600" dirty="0" err="1">
                <a:solidFill>
                  <a:srgbClr val="FF0000"/>
                </a:solidFill>
              </a:rPr>
              <a:t>undulator</a:t>
            </a:r>
            <a:r>
              <a:rPr lang="de-DE" sz="3600" dirty="0">
                <a:solidFill>
                  <a:srgbClr val="FF0000"/>
                </a:solidFill>
              </a:rPr>
              <a:t> </a:t>
            </a:r>
            <a:br>
              <a:rPr lang="de-DE" sz="3600" dirty="0"/>
            </a:br>
            <a:r>
              <a:rPr lang="de-DE" sz="3600" dirty="0"/>
              <a:t>and 50 µm plane </a:t>
            </a:r>
            <a:r>
              <a:rPr lang="de-DE" sz="3600" dirty="0" err="1"/>
              <a:t>crystal</a:t>
            </a:r>
            <a:r>
              <a:rPr lang="de-DE" sz="3600" dirty="0"/>
              <a:t> (</a:t>
            </a:r>
            <a:r>
              <a:rPr lang="de-DE" sz="3600" dirty="0" err="1"/>
              <a:t>backing</a:t>
            </a:r>
            <a:r>
              <a:rPr lang="de-DE" sz="3600" dirty="0"/>
              <a:t>)</a:t>
            </a:r>
            <a:endParaRPr lang="en-GB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29AC49-C52B-4936-ADAC-89C0F01CC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614" y="2123467"/>
            <a:ext cx="4267240" cy="292238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2D33AC0-A25F-4601-A72F-C2B758D15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11" y="2123467"/>
            <a:ext cx="4043834" cy="281423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35491EF-34D5-4786-8AAF-8180C2AFCB6D}"/>
              </a:ext>
            </a:extLst>
          </p:cNvPr>
          <p:cNvSpPr txBox="1"/>
          <p:nvPr/>
        </p:nvSpPr>
        <p:spPr>
          <a:xfrm>
            <a:off x="1835696" y="270321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4-period </a:t>
            </a:r>
            <a:r>
              <a:rPr lang="de-DE" dirty="0" err="1">
                <a:solidFill>
                  <a:srgbClr val="FF0000"/>
                </a:solidFill>
              </a:rPr>
              <a:t>undulator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0B49E6-648F-41B4-A4E7-7BBA4255CB23}"/>
              </a:ext>
            </a:extLst>
          </p:cNvPr>
          <p:cNvSpPr txBox="1"/>
          <p:nvPr/>
        </p:nvSpPr>
        <p:spPr>
          <a:xfrm flipH="1">
            <a:off x="5868144" y="2708920"/>
            <a:ext cx="301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50 µm plane </a:t>
            </a:r>
            <a:r>
              <a:rPr lang="de-DE" dirty="0" err="1"/>
              <a:t>crystal</a:t>
            </a:r>
            <a:r>
              <a:rPr lang="de-DE" dirty="0"/>
              <a:t> (</a:t>
            </a:r>
            <a:r>
              <a:rPr lang="de-DE" dirty="0" err="1"/>
              <a:t>backing</a:t>
            </a:r>
            <a:r>
              <a:rPr lang="de-DE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136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92346-C143-4A28-A5CD-348FD61350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5.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calculation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7E0CEB-B87A-4091-9569-41E38539A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3886200"/>
            <a:ext cx="8424936" cy="2423120"/>
          </a:xfrm>
        </p:spPr>
        <p:txBody>
          <a:bodyPr/>
          <a:lstStyle/>
          <a:p>
            <a:r>
              <a:rPr lang="en-GB" dirty="0"/>
              <a:t>Andrei V. </a:t>
            </a:r>
            <a:r>
              <a:rPr lang="en-GB" dirty="0" err="1"/>
              <a:t>Korol</a:t>
            </a:r>
            <a:r>
              <a:rPr lang="en-GB" dirty="0"/>
              <a:t>, Victor G. </a:t>
            </a:r>
            <a:r>
              <a:rPr lang="en-GB" dirty="0" err="1"/>
              <a:t>Bezchastnov</a:t>
            </a:r>
            <a:r>
              <a:rPr lang="en-GB" dirty="0"/>
              <a:t>, and Andrey V. Solov’yov</a:t>
            </a:r>
          </a:p>
          <a:p>
            <a:r>
              <a:rPr lang="en-GB" sz="2400" dirty="0" err="1"/>
              <a:t>Channeling</a:t>
            </a:r>
            <a:r>
              <a:rPr lang="en-GB" sz="2400" dirty="0"/>
              <a:t> and radiation of the 855 MeV electrons enhanced</a:t>
            </a:r>
          </a:p>
          <a:p>
            <a:r>
              <a:rPr lang="en-GB" sz="2400" dirty="0"/>
              <a:t>by the re-</a:t>
            </a:r>
            <a:r>
              <a:rPr lang="en-GB" sz="2400" dirty="0" err="1"/>
              <a:t>channeling</a:t>
            </a:r>
            <a:r>
              <a:rPr lang="en-GB" sz="2400" dirty="0"/>
              <a:t> in a periodically bent diamond crystal</a:t>
            </a:r>
          </a:p>
          <a:p>
            <a:r>
              <a:rPr lang="fr-FR" sz="2400" dirty="0" err="1"/>
              <a:t>Eur</a:t>
            </a:r>
            <a:r>
              <a:rPr lang="fr-FR" sz="2400" dirty="0"/>
              <a:t>. Phys. J. D (2017) 71: 174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95272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63C11C-0586-40E2-9681-8D957F80E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Mean </a:t>
            </a:r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power</a:t>
            </a:r>
            <a:r>
              <a:rPr lang="en-GB" sz="3600" dirty="0"/>
              <a:t> spectrum </a:t>
            </a:r>
            <a:br>
              <a:rPr lang="en-GB" sz="3600" dirty="0"/>
            </a:br>
            <a:r>
              <a:rPr lang="en-GB" sz="3600" dirty="0"/>
              <a:t>from 800 unselected single trajectories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8FEE8A-F8C6-4BC7-A359-FDDE4E5CC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81842"/>
            <a:ext cx="7128792" cy="465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6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188640"/>
            <a:ext cx="8215312" cy="785813"/>
          </a:xfrm>
        </p:spPr>
        <p:txBody>
          <a:bodyPr/>
          <a:lstStyle/>
          <a:p>
            <a:pPr eaLnBrk="1" hangingPunct="1"/>
            <a:r>
              <a:rPr lang="en-US" dirty="0"/>
              <a:t>Outline</a:t>
            </a:r>
          </a:p>
        </p:txBody>
      </p:sp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1023938" y="2081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467544" y="1730419"/>
            <a:ext cx="8352928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Introduction</a:t>
            </a: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Original design characteristics of the Undulator 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Improvements of the calculations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GB" sz="2400" dirty="0">
                <a:solidFill>
                  <a:prstClr val="black"/>
                </a:solidFill>
                <a:latin typeface="Arial" charset="0"/>
                <a:cs typeface="Arial" charset="0"/>
              </a:rPr>
              <a:t>Generation of mean spectra  from unselected trajectories</a:t>
            </a: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Comparison with another calculation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017937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234FC-D9E9-41DB-9D3A-3DA25F87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DE" sz="3600" dirty="0" err="1"/>
              <a:t>Comparison</a:t>
            </a:r>
            <a:r>
              <a:rPr lang="de-DE" sz="3600" dirty="0"/>
              <a:t> </a:t>
            </a:r>
            <a:r>
              <a:rPr lang="de-DE" sz="3600" dirty="0" err="1"/>
              <a:t>with</a:t>
            </a:r>
            <a:r>
              <a:rPr lang="de-DE" sz="3600" dirty="0"/>
              <a:t> </a:t>
            </a:r>
            <a:r>
              <a:rPr lang="de-DE" sz="3600" dirty="0" err="1"/>
              <a:t>results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Korol et al. </a:t>
            </a:r>
            <a:br>
              <a:rPr lang="de-DE" sz="3600" dirty="0"/>
            </a:br>
            <a:r>
              <a:rPr lang="fr-FR" sz="2400" dirty="0" err="1"/>
              <a:t>Eur</a:t>
            </a:r>
            <a:r>
              <a:rPr lang="fr-FR" sz="2400" dirty="0"/>
              <a:t>. Phys. J. D (2017) 71: 174</a:t>
            </a:r>
            <a:endParaRPr lang="en-GB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20BA2F-E56B-4E2C-8AA8-4634A1964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43000"/>
            <a:ext cx="4061436" cy="2938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8940684-55DA-4732-A634-686A4B5B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391" y="1160476"/>
            <a:ext cx="4203726" cy="29383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1E3F436-7D56-4BF5-80E7-F851E8184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69" y="4071215"/>
            <a:ext cx="2870355" cy="19745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90B1EF9-DE8B-482D-AFCD-B1CC14207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4116290"/>
            <a:ext cx="2918338" cy="20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9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9FE49BB-6781-42A2-A09F-39D81AEF0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" y="2554249"/>
            <a:ext cx="4376717" cy="289356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5852D7C-52BC-4F78-AE5F-9EFBC30B1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638" y="2420888"/>
            <a:ext cx="4376716" cy="3026925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04BC405-B183-4641-AD46-00843ACA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de-DE" sz="3600" dirty="0" err="1"/>
              <a:t>Comparison</a:t>
            </a:r>
            <a:r>
              <a:rPr lang="de-DE" sz="3600" dirty="0"/>
              <a:t> power </a:t>
            </a:r>
            <a:r>
              <a:rPr lang="de-DE" sz="3600" dirty="0" err="1"/>
              <a:t>spectra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</a:t>
            </a:r>
            <a:br>
              <a:rPr lang="de-DE" sz="3600" dirty="0"/>
            </a:br>
            <a:r>
              <a:rPr lang="de-DE" sz="3600" dirty="0">
                <a:solidFill>
                  <a:srgbClr val="FF0000"/>
                </a:solidFill>
              </a:rPr>
              <a:t>4-period </a:t>
            </a:r>
            <a:r>
              <a:rPr lang="de-DE" sz="3600" dirty="0" err="1">
                <a:solidFill>
                  <a:srgbClr val="FF0000"/>
                </a:solidFill>
              </a:rPr>
              <a:t>undulator</a:t>
            </a:r>
            <a:r>
              <a:rPr lang="de-DE" sz="3600" dirty="0">
                <a:solidFill>
                  <a:srgbClr val="FF0000"/>
                </a:solidFill>
              </a:rPr>
              <a:t> </a:t>
            </a:r>
            <a:br>
              <a:rPr lang="de-DE" sz="3600" dirty="0"/>
            </a:br>
            <a:r>
              <a:rPr lang="de-DE" sz="3600" dirty="0"/>
              <a:t>and 50 µm plane </a:t>
            </a:r>
            <a:r>
              <a:rPr lang="de-DE" sz="3600" dirty="0" err="1"/>
              <a:t>crystal</a:t>
            </a:r>
            <a:r>
              <a:rPr lang="de-DE" sz="3600" dirty="0"/>
              <a:t> (</a:t>
            </a:r>
            <a:r>
              <a:rPr lang="de-DE" sz="3600" dirty="0" err="1"/>
              <a:t>backing</a:t>
            </a:r>
            <a:r>
              <a:rPr lang="de-DE" sz="3600" dirty="0"/>
              <a:t>)</a:t>
            </a:r>
            <a:endParaRPr lang="en-GB" sz="3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412C5B-21BC-47E6-83E5-F08577443CEB}"/>
              </a:ext>
            </a:extLst>
          </p:cNvPr>
          <p:cNvSpPr txBox="1"/>
          <p:nvPr/>
        </p:nvSpPr>
        <p:spPr>
          <a:xfrm>
            <a:off x="2123728" y="29249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4-period </a:t>
            </a:r>
            <a:r>
              <a:rPr lang="de-DE" dirty="0" err="1">
                <a:solidFill>
                  <a:srgbClr val="FF0000"/>
                </a:solidFill>
              </a:rPr>
              <a:t>undulator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30A5A87-8A9B-4003-A30B-102FC171D906}"/>
              </a:ext>
            </a:extLst>
          </p:cNvPr>
          <p:cNvSpPr txBox="1"/>
          <p:nvPr/>
        </p:nvSpPr>
        <p:spPr>
          <a:xfrm flipH="1">
            <a:off x="5510918" y="2767932"/>
            <a:ext cx="301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50 µm plane </a:t>
            </a:r>
            <a:r>
              <a:rPr lang="de-DE" dirty="0" err="1"/>
              <a:t>crystal</a:t>
            </a:r>
            <a:r>
              <a:rPr lang="de-DE" dirty="0"/>
              <a:t> (</a:t>
            </a:r>
            <a:r>
              <a:rPr lang="de-DE" dirty="0" err="1"/>
              <a:t>backing</a:t>
            </a:r>
            <a:r>
              <a:rPr lang="de-DE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808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060"/>
          </a:xfrm>
        </p:spPr>
        <p:txBody>
          <a:bodyPr/>
          <a:lstStyle/>
          <a:p>
            <a:r>
              <a:rPr lang="en-US" sz="3600" dirty="0"/>
              <a:t>Basic formalism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3"/>
              <p:cNvSpPr txBox="1"/>
              <p:nvPr/>
            </p:nvSpPr>
            <p:spPr bwMode="auto">
              <a:xfrm>
                <a:off x="0" y="1844824"/>
                <a:ext cx="8964488" cy="100811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de-DE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de-DE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de-DE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de-DE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p>
                                        <m:sSupPr>
                                          <m:ctrlPr>
                                            <a:rPr lang="de-DE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de-DE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de-DE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𝑑𝑃</m:t>
                          </m:r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′/</m:t>
                          </m:r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′/</m:t>
                          </m:r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de-DE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de-DE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endParaRPr lang="en-GB" baseline="30000" dirty="0"/>
              </a:p>
              <a:p>
                <a:pPr/>
                <a:endParaRPr lang="de-DE" baseline="30000" dirty="0"/>
              </a:p>
              <a:p>
                <a:pPr/>
                <a:endParaRPr lang="en-GB" baseline="30000" dirty="0"/>
              </a:p>
            </p:txBody>
          </p:sp>
        </mc:Choice>
        <mc:Fallback>
          <p:sp>
            <p:nvSpPr>
              <p:cNvPr id="6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44824"/>
                <a:ext cx="8964488" cy="10081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04A3A66C-562B-46D9-B54F-DAA380C5D7CC}"/>
                  </a:ext>
                </a:extLst>
              </p:cNvPr>
              <p:cNvSpPr txBox="1"/>
              <p:nvPr/>
            </p:nvSpPr>
            <p:spPr>
              <a:xfrm>
                <a:off x="251520" y="3529564"/>
                <a:ext cx="2880320" cy="739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04A3A66C-562B-46D9-B54F-DAA380C5D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529564"/>
                <a:ext cx="2880320" cy="739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C54B2010-EE39-45F7-BFE1-F15AE094A50B}"/>
                  </a:ext>
                </a:extLst>
              </p:cNvPr>
              <p:cNvSpPr txBox="1"/>
              <p:nvPr/>
            </p:nvSpPr>
            <p:spPr>
              <a:xfrm>
                <a:off x="4195936" y="3502714"/>
                <a:ext cx="4752528" cy="733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acc>
                                <m:accPr>
                                  <m:chr m:val="⃗"/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C54B2010-EE39-45F7-BFE1-F15AE094A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936" y="3502714"/>
                <a:ext cx="4752528" cy="7339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3A42869-A718-49F6-9ED7-82CE2DC44ACD}"/>
                  </a:ext>
                </a:extLst>
              </p:cNvPr>
              <p:cNvSpPr txBox="1"/>
              <p:nvPr/>
            </p:nvSpPr>
            <p:spPr>
              <a:xfrm>
                <a:off x="2267744" y="4929140"/>
                <a:ext cx="3312368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f>
                        <m:fPr>
                          <m:ctrlP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3A42869-A718-49F6-9ED7-82CE2DC44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929140"/>
                <a:ext cx="3312368" cy="6481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>
            <a:extLst>
              <a:ext uri="{FF2B5EF4-FFF2-40B4-BE49-F238E27FC236}">
                <a16:creationId xmlns:a16="http://schemas.microsoft.com/office/drawing/2014/main" id="{E9BDCDFF-D50B-47CF-BB97-5417CCD22131}"/>
              </a:ext>
            </a:extLst>
          </p:cNvPr>
          <p:cNvSpPr txBox="1"/>
          <p:nvPr/>
        </p:nvSpPr>
        <p:spPr>
          <a:xfrm>
            <a:off x="457200" y="1277913"/>
            <a:ext cx="447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Calculation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power </a:t>
            </a:r>
            <a:r>
              <a:rPr lang="de-DE" sz="2400" dirty="0" err="1"/>
              <a:t>spectrum</a:t>
            </a:r>
            <a:endParaRPr lang="en-GB" sz="2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ECD22EE-1FA0-428D-A93F-1A4ED9B8FF4A}"/>
              </a:ext>
            </a:extLst>
          </p:cNvPr>
          <p:cNvSpPr txBox="1"/>
          <p:nvPr/>
        </p:nvSpPr>
        <p:spPr>
          <a:xfrm>
            <a:off x="399448" y="4367962"/>
            <a:ext cx="842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Transformation </a:t>
            </a:r>
            <a:r>
              <a:rPr lang="de-DE" sz="2400" dirty="0" err="1"/>
              <a:t>into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experimental relevant </a:t>
            </a:r>
            <a:r>
              <a:rPr lang="de-DE" sz="2400" dirty="0" err="1"/>
              <a:t>number</a:t>
            </a:r>
            <a:r>
              <a:rPr lang="de-DE" sz="2400" dirty="0"/>
              <a:t> </a:t>
            </a:r>
            <a:r>
              <a:rPr lang="de-DE" sz="2400" dirty="0" err="1"/>
              <a:t>spectrum</a:t>
            </a:r>
            <a:endParaRPr lang="en-GB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8615F1-6E1C-4F02-BA1E-7A429A2C5C7C}"/>
                  </a:ext>
                </a:extLst>
              </p:cNvPr>
              <p:cNvSpPr txBox="1"/>
              <p:nvPr/>
            </p:nvSpPr>
            <p:spPr>
              <a:xfrm flipH="1">
                <a:off x="361488" y="2771493"/>
                <a:ext cx="84210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de-DE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is acceleration as function of time from which the power spectrum as function of angular frequency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de-DE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/>
                  <a:t>  was calculated with Mathematica standard program.  </a:t>
                </a:r>
              </a:p>
            </p:txBody>
          </p:sp>
        </mc:Choice>
        <mc:Fallback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8615F1-6E1C-4F02-BA1E-7A429A2C5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1488" y="2771493"/>
                <a:ext cx="8421024" cy="646331"/>
              </a:xfrm>
              <a:prstGeom prst="rect">
                <a:avLst/>
              </a:prstGeom>
              <a:blipFill>
                <a:blip r:embed="rId6"/>
                <a:stretch>
                  <a:fillRect l="-579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712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4B8BA-F3B9-4826-AFA7-6ACBE4B1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de-DE" dirty="0"/>
              <a:t>6. </a:t>
            </a:r>
            <a:r>
              <a:rPr lang="de-DE" dirty="0" err="1"/>
              <a:t>Conclusions</a:t>
            </a:r>
            <a:endParaRPr lang="en-GB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1331E46-BD50-49AE-AAA7-C8FD836D60CD}"/>
              </a:ext>
            </a:extLst>
          </p:cNvPr>
          <p:cNvSpPr txBox="1"/>
          <p:nvPr/>
        </p:nvSpPr>
        <p:spPr>
          <a:xfrm>
            <a:off x="323528" y="1556792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1. </a:t>
            </a:r>
            <a:r>
              <a:rPr lang="de-DE" sz="2000" dirty="0" err="1"/>
              <a:t>Collisions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atoms</a:t>
            </a:r>
            <a:r>
              <a:rPr lang="de-DE" sz="2000" dirty="0"/>
              <a:t>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electrons</a:t>
            </a:r>
            <a:r>
              <a:rPr lang="de-DE" sz="2000" dirty="0"/>
              <a:t> </a:t>
            </a:r>
            <a:r>
              <a:rPr lang="de-DE" sz="2000" dirty="0" err="1"/>
              <a:t>appear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noise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acceleration</a:t>
            </a:r>
            <a:r>
              <a:rPr lang="de-DE" sz="2000" dirty="0"/>
              <a:t> </a:t>
            </a:r>
            <a:r>
              <a:rPr lang="de-DE" sz="2000" dirty="0" err="1"/>
              <a:t>spectra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function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time </a:t>
            </a:r>
            <a:r>
              <a:rPr lang="de-DE" sz="2000" dirty="0" err="1"/>
              <a:t>which</a:t>
            </a:r>
            <a:r>
              <a:rPr lang="de-DE" sz="2000" dirty="0"/>
              <a:t> </a:t>
            </a:r>
            <a:r>
              <a:rPr lang="de-DE" sz="2000" dirty="0" err="1"/>
              <a:t>appears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background</a:t>
            </a:r>
            <a:r>
              <a:rPr lang="de-DE" sz="2000" dirty="0"/>
              <a:t> at </a:t>
            </a:r>
            <a:r>
              <a:rPr lang="de-DE" sz="2000" dirty="0" err="1"/>
              <a:t>low</a:t>
            </a:r>
            <a:r>
              <a:rPr lang="de-DE" sz="2000" dirty="0"/>
              <a:t> </a:t>
            </a:r>
            <a:r>
              <a:rPr lang="de-DE" sz="2000" dirty="0" err="1"/>
              <a:t>photon</a:t>
            </a:r>
            <a:r>
              <a:rPr lang="de-DE" sz="2000" dirty="0"/>
              <a:t> </a:t>
            </a:r>
            <a:r>
              <a:rPr lang="de-DE" sz="2000" dirty="0" err="1"/>
              <a:t>energies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2. In </a:t>
            </a:r>
            <a:r>
              <a:rPr lang="de-DE" sz="2000" dirty="0" err="1"/>
              <a:t>calculation</a:t>
            </a:r>
            <a:r>
              <a:rPr lang="de-DE" sz="2000" dirty="0"/>
              <a:t> a </a:t>
            </a:r>
            <a:r>
              <a:rPr lang="de-DE" sz="2000" dirty="0" err="1"/>
              <a:t>peakstructure</a:t>
            </a:r>
            <a:r>
              <a:rPr lang="de-DE" sz="2000" dirty="0"/>
              <a:t> at 1.2 </a:t>
            </a:r>
            <a:r>
              <a:rPr lang="de-DE" sz="2000" dirty="0" err="1"/>
              <a:t>MeV</a:t>
            </a:r>
            <a:r>
              <a:rPr lang="de-DE" sz="2000" dirty="0"/>
              <a:t> </a:t>
            </a:r>
            <a:r>
              <a:rPr lang="de-DE" sz="2000" dirty="0" err="1"/>
              <a:t>appears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different </a:t>
            </a:r>
            <a:r>
              <a:rPr lang="de-DE" sz="2000" dirty="0" err="1"/>
              <a:t>significances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3.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experiment</a:t>
            </a:r>
            <a:r>
              <a:rPr lang="de-DE" sz="2000" dirty="0"/>
              <a:t> </a:t>
            </a:r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indication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such a </a:t>
            </a:r>
            <a:r>
              <a:rPr lang="de-DE" sz="2000" dirty="0" err="1"/>
              <a:t>peak</a:t>
            </a:r>
            <a:r>
              <a:rPr lang="de-DE" sz="2000" dirty="0"/>
              <a:t> was </a:t>
            </a:r>
            <a:r>
              <a:rPr lang="de-DE" sz="2000" dirty="0" err="1"/>
              <a:t>found</a:t>
            </a:r>
            <a:r>
              <a:rPr lang="de-DE" sz="2000" dirty="0"/>
              <a:t> (</a:t>
            </a:r>
            <a:r>
              <a:rPr lang="de-DE" sz="2000" dirty="0" err="1"/>
              <a:t>W.Lauth</a:t>
            </a:r>
            <a:r>
              <a:rPr lang="de-DE" sz="2000" dirty="0"/>
              <a:t>)</a:t>
            </a:r>
          </a:p>
          <a:p>
            <a:endParaRPr lang="de-DE" sz="2000" dirty="0"/>
          </a:p>
          <a:p>
            <a:r>
              <a:rPr lang="de-DE" sz="2000" dirty="0"/>
              <a:t>4. </a:t>
            </a:r>
            <a:r>
              <a:rPr lang="de-DE" sz="2000" dirty="0" err="1"/>
              <a:t>Either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calculations</a:t>
            </a:r>
            <a:r>
              <a:rPr lang="de-DE" sz="2000" dirty="0"/>
              <a:t> </a:t>
            </a:r>
            <a:r>
              <a:rPr lang="de-DE" sz="2000" dirty="0" err="1"/>
              <a:t>overestimate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effect</a:t>
            </a:r>
            <a:r>
              <a:rPr lang="de-DE" sz="2000" dirty="0"/>
              <a:t>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undulator</a:t>
            </a:r>
            <a:r>
              <a:rPr lang="de-DE" sz="2000" dirty="0"/>
              <a:t> </a:t>
            </a:r>
            <a:r>
              <a:rPr lang="de-DE" sz="2000" dirty="0" err="1"/>
              <a:t>structures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boron</a:t>
            </a:r>
            <a:r>
              <a:rPr lang="de-DE" sz="2000" dirty="0"/>
              <a:t> </a:t>
            </a:r>
            <a:r>
              <a:rPr lang="de-DE" sz="2000" dirty="0" err="1"/>
              <a:t>doped</a:t>
            </a:r>
            <a:r>
              <a:rPr lang="de-DE" sz="2000" dirty="0"/>
              <a:t> </a:t>
            </a:r>
            <a:r>
              <a:rPr lang="de-DE" sz="2000" dirty="0" err="1"/>
              <a:t>diamond</a:t>
            </a:r>
            <a:r>
              <a:rPr lang="de-DE" sz="2000" dirty="0"/>
              <a:t> </a:t>
            </a:r>
            <a:r>
              <a:rPr lang="de-DE" sz="2000" dirty="0" err="1"/>
              <a:t>undulator</a:t>
            </a:r>
            <a:r>
              <a:rPr lang="de-DE" sz="2000" dirty="0"/>
              <a:t> </a:t>
            </a:r>
            <a:r>
              <a:rPr lang="de-DE" sz="2000" dirty="0" err="1"/>
              <a:t>crystal</a:t>
            </a:r>
            <a:r>
              <a:rPr lang="de-DE" sz="2000" dirty="0"/>
              <a:t> </a:t>
            </a:r>
            <a:r>
              <a:rPr lang="de-DE" sz="2000" dirty="0" err="1"/>
              <a:t>has</a:t>
            </a:r>
            <a:r>
              <a:rPr lang="de-DE" sz="2000" dirty="0"/>
              <a:t> not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wanted</a:t>
            </a:r>
            <a:r>
              <a:rPr lang="de-DE" sz="2000" dirty="0"/>
              <a:t> </a:t>
            </a:r>
            <a:r>
              <a:rPr lang="de-DE" sz="2000" dirty="0" err="1"/>
              <a:t>structure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5. Experiments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MAMI 500 </a:t>
            </a:r>
            <a:r>
              <a:rPr lang="de-DE" sz="2000" dirty="0" err="1"/>
              <a:t>MeV</a:t>
            </a:r>
            <a:r>
              <a:rPr lang="de-DE" sz="2000" dirty="0"/>
              <a:t> </a:t>
            </a:r>
            <a:r>
              <a:rPr lang="de-DE" sz="2000" dirty="0" err="1"/>
              <a:t>positron</a:t>
            </a:r>
            <a:r>
              <a:rPr lang="de-DE" sz="2000" dirty="0"/>
              <a:t> beam </a:t>
            </a:r>
            <a:r>
              <a:rPr lang="de-DE" sz="2000" dirty="0" err="1"/>
              <a:t>should</a:t>
            </a:r>
            <a:r>
              <a:rPr lang="de-DE" sz="2000" dirty="0"/>
              <a:t> </a:t>
            </a:r>
            <a:r>
              <a:rPr lang="de-DE" sz="2000" dirty="0" err="1"/>
              <a:t>contribute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solve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question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6. A </a:t>
            </a:r>
            <a:r>
              <a:rPr lang="de-DE" sz="2000" dirty="0" err="1"/>
              <a:t>lot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„</a:t>
            </a:r>
            <a:r>
              <a:rPr lang="de-DE" sz="2000" dirty="0" err="1"/>
              <a:t>parasitic</a:t>
            </a:r>
            <a:r>
              <a:rPr lang="de-DE" sz="2000" dirty="0"/>
              <a:t> </a:t>
            </a:r>
            <a:r>
              <a:rPr lang="de-DE" sz="2000" dirty="0" err="1"/>
              <a:t>background</a:t>
            </a:r>
            <a:r>
              <a:rPr lang="de-DE" sz="2000" dirty="0"/>
              <a:t>“ </a:t>
            </a:r>
            <a:r>
              <a:rPr lang="de-DE" sz="2000" dirty="0" err="1"/>
              <a:t>radiation</a:t>
            </a:r>
            <a:r>
              <a:rPr lang="de-DE" sz="2000" dirty="0"/>
              <a:t> </a:t>
            </a:r>
            <a:r>
              <a:rPr lang="de-DE" sz="2000" dirty="0" err="1"/>
              <a:t>accompanies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undulator</a:t>
            </a:r>
            <a:r>
              <a:rPr lang="de-DE" sz="2000" dirty="0"/>
              <a:t> </a:t>
            </a:r>
            <a:r>
              <a:rPr lang="de-DE" sz="2000" dirty="0" err="1"/>
              <a:t>peak</a:t>
            </a:r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09896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51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77565-8694-4D88-B13B-F6D6E210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de-DE" sz="3600" dirty="0"/>
              <a:t>Analysis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background</a:t>
            </a:r>
            <a:r>
              <a:rPr lang="de-DE" sz="3600" dirty="0"/>
              <a:t> </a:t>
            </a:r>
            <a:r>
              <a:rPr lang="de-DE" sz="3600" dirty="0" err="1"/>
              <a:t>radiation</a:t>
            </a:r>
            <a:endParaRPr lang="en-GB" sz="3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A0204A9-0DB7-4C70-8EB8-C60938D48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5179111" cy="368568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4AB3490-3E0E-4920-89CE-9A271D3F0E4D}"/>
              </a:ext>
            </a:extLst>
          </p:cNvPr>
          <p:cNvSpPr txBox="1"/>
          <p:nvPr/>
        </p:nvSpPr>
        <p:spPr>
          <a:xfrm>
            <a:off x="2267744" y="40770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7030A0"/>
                </a:solidFill>
              </a:rPr>
              <a:t>bremsstrahlung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3A86AED-33B2-4310-A2F1-793A9205CE45}"/>
              </a:ext>
            </a:extLst>
          </p:cNvPr>
          <p:cNvSpPr txBox="1"/>
          <p:nvPr/>
        </p:nvSpPr>
        <p:spPr>
          <a:xfrm>
            <a:off x="2699792" y="2242609"/>
            <a:ext cx="216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Channeling </a:t>
            </a:r>
            <a:r>
              <a:rPr lang="de-DE" dirty="0" err="1">
                <a:solidFill>
                  <a:srgbClr val="7030A0"/>
                </a:solidFill>
              </a:rPr>
              <a:t>radiation</a:t>
            </a:r>
            <a:r>
              <a:rPr lang="de-DE" dirty="0">
                <a:solidFill>
                  <a:srgbClr val="7030A0"/>
                </a:solidFill>
              </a:rPr>
              <a:t> + </a:t>
            </a:r>
            <a:r>
              <a:rPr lang="de-DE" dirty="0" err="1">
                <a:solidFill>
                  <a:srgbClr val="7030A0"/>
                </a:solidFill>
              </a:rPr>
              <a:t>noice</a:t>
            </a:r>
            <a:endParaRPr lang="en-GB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3372239E-59AC-4881-9FC1-F541151295C8}"/>
                  </a:ext>
                </a:extLst>
              </p:cNvPr>
              <p:cNvSpPr txBox="1"/>
              <p:nvPr/>
            </p:nvSpPr>
            <p:spPr>
              <a:xfrm>
                <a:off x="5594769" y="2100626"/>
                <a:ext cx="34300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7030A0"/>
                    </a:solidFill>
                  </a:rPr>
                  <a:t>Photon </a:t>
                </a:r>
                <a:r>
                  <a:rPr lang="de-DE" dirty="0" err="1">
                    <a:solidFill>
                      <a:srgbClr val="7030A0"/>
                    </a:solidFill>
                  </a:rPr>
                  <a:t>energy</a:t>
                </a:r>
                <a:r>
                  <a:rPr lang="de-DE" dirty="0">
                    <a:solidFill>
                      <a:srgbClr val="7030A0"/>
                    </a:solidFill>
                  </a:rPr>
                  <a:t> </a:t>
                </a:r>
                <a:r>
                  <a:rPr lang="en-GB" dirty="0">
                    <a:solidFill>
                      <a:srgbClr val="7030A0"/>
                    </a:solidFill>
                  </a:rPr>
                  <a:t>0.074 MeV per e in angle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solidFill>
                      <a:srgbClr val="7030A0"/>
                    </a:solidFill>
                  </a:rPr>
                  <a:t>=1/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>
                    <a:solidFill>
                      <a:srgbClr val="7030A0"/>
                    </a:solidFill>
                  </a:rPr>
                  <a:t> for</a:t>
                </a:r>
              </a:p>
            </p:txBody>
          </p:sp>
        </mc:Choice>
        <mc:Fallback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3372239E-59AC-4881-9FC1-F54115129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769" y="2100626"/>
                <a:ext cx="3430095" cy="646331"/>
              </a:xfrm>
              <a:prstGeom prst="rect">
                <a:avLst/>
              </a:prstGeom>
              <a:blipFill>
                <a:blip r:embed="rId3"/>
                <a:stretch>
                  <a:fillRect l="-1601" t="-5660" r="-1246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E8C3B2D-A83F-4275-8FDC-01937F8C0877}"/>
                  </a:ext>
                </a:extLst>
              </p:cNvPr>
              <p:cNvSpPr txBox="1"/>
              <p:nvPr/>
            </p:nvSpPr>
            <p:spPr>
              <a:xfrm>
                <a:off x="5868144" y="3059668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0.005 </m:t>
                    </m:r>
                    <m:r>
                      <a:rPr lang="en-GB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&lt;ℏ</m:t>
                    </m:r>
                    <m:r>
                      <a:rPr lang="en-GB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de-DE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  <m:r>
                      <a:rPr lang="en-GB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dirty="0"/>
                  <a:t>45 </a:t>
                </a:r>
              </a:p>
            </p:txBody>
          </p:sp>
        </mc:Choice>
        <mc:Fallback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E8C3B2D-A83F-4275-8FDC-01937F8C0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059668"/>
                <a:ext cx="2448272" cy="369332"/>
              </a:xfrm>
              <a:prstGeom prst="rect">
                <a:avLst/>
              </a:prstGeom>
              <a:blipFill>
                <a:blip r:embed="rId4"/>
                <a:stretch>
                  <a:fillRect t="-9836" r="-2743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39D4C61-C7D6-46AB-B192-D7142146E82E}"/>
                  </a:ext>
                </a:extLst>
              </p:cNvPr>
              <p:cNvSpPr txBox="1"/>
              <p:nvPr/>
            </p:nvSpPr>
            <p:spPr>
              <a:xfrm>
                <a:off x="5665486" y="4010450"/>
                <a:ext cx="34300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CC66FF"/>
                    </a:solidFill>
                  </a:rPr>
                  <a:t>Photon </a:t>
                </a:r>
                <a:r>
                  <a:rPr lang="de-DE" dirty="0" err="1">
                    <a:solidFill>
                      <a:srgbClr val="CC66FF"/>
                    </a:solidFill>
                  </a:rPr>
                  <a:t>energy</a:t>
                </a:r>
                <a:r>
                  <a:rPr lang="de-DE" dirty="0">
                    <a:solidFill>
                      <a:srgbClr val="CC66FF"/>
                    </a:solidFill>
                  </a:rPr>
                  <a:t> </a:t>
                </a:r>
                <a:r>
                  <a:rPr lang="en-GB" dirty="0">
                    <a:solidFill>
                      <a:srgbClr val="CC66FF"/>
                    </a:solidFill>
                  </a:rPr>
                  <a:t>0.056 MeV per e in angle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C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solidFill>
                      <a:srgbClr val="CC66FF"/>
                    </a:solidFill>
                  </a:rPr>
                  <a:t>=1/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CC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GB" dirty="0">
                  <a:solidFill>
                    <a:srgbClr val="CC66FF"/>
                  </a:solidFill>
                </a:endParaRPr>
              </a:p>
            </p:txBody>
          </p:sp>
        </mc:Choice>
        <mc:Fallback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39D4C61-C7D6-46AB-B192-D7142146E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486" y="4010450"/>
                <a:ext cx="3430095" cy="646331"/>
              </a:xfrm>
              <a:prstGeom prst="rect">
                <a:avLst/>
              </a:prstGeom>
              <a:blipFill>
                <a:blip r:embed="rId5"/>
                <a:stretch>
                  <a:fillRect l="-1421" t="-5660" r="-1243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029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39DE2-0708-4ECD-9F1F-D94DFE5C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err="1"/>
              <a:t>Window</a:t>
            </a:r>
            <a:r>
              <a:rPr lang="de-DE" sz="3600" dirty="0"/>
              <a:t> in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scattering</a:t>
            </a:r>
            <a:r>
              <a:rPr lang="de-DE" sz="3600" dirty="0"/>
              <a:t> </a:t>
            </a:r>
            <a:r>
              <a:rPr lang="de-DE" sz="3600" dirty="0" err="1"/>
              <a:t>distribution</a:t>
            </a:r>
            <a:endParaRPr lang="en-GB" sz="36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DB328B44-D61D-4BE1-B93D-509C34C61F8E}"/>
              </a:ext>
            </a:extLst>
          </p:cNvPr>
          <p:cNvGrpSpPr/>
          <p:nvPr/>
        </p:nvGrpSpPr>
        <p:grpSpPr>
          <a:xfrm>
            <a:off x="827584" y="1417638"/>
            <a:ext cx="6567213" cy="4948149"/>
            <a:chOff x="539552" y="1268760"/>
            <a:chExt cx="6567213" cy="4948149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CA5988DC-C9DB-463F-A3F9-AAB3CFA49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1268760"/>
              <a:ext cx="6567213" cy="4948149"/>
            </a:xfrm>
            <a:prstGeom prst="rect">
              <a:avLst/>
            </a:prstGeom>
          </p:spPr>
        </p:pic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9568211D-8E33-4441-80C9-6FA2A6205942}"/>
                </a:ext>
              </a:extLst>
            </p:cNvPr>
            <p:cNvCxnSpPr>
              <a:cxnSpLocks/>
            </p:cNvCxnSpPr>
            <p:nvPr/>
          </p:nvCxnSpPr>
          <p:spPr>
            <a:xfrm>
              <a:off x="4322468" y="1844824"/>
              <a:ext cx="0" cy="33123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791F60E7-CAC0-4502-BB5E-33DE59C20759}"/>
                </a:ext>
              </a:extLst>
            </p:cNvPr>
            <p:cNvCxnSpPr>
              <a:cxnSpLocks/>
            </p:cNvCxnSpPr>
            <p:nvPr/>
          </p:nvCxnSpPr>
          <p:spPr>
            <a:xfrm>
              <a:off x="4322468" y="2780928"/>
              <a:ext cx="26978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7EDF1C75-0161-42AB-947D-AB87F85A7C0C}"/>
              </a:ext>
            </a:extLst>
          </p:cNvPr>
          <p:cNvSpPr txBox="1"/>
          <p:nvPr/>
        </p:nvSpPr>
        <p:spPr>
          <a:xfrm>
            <a:off x="5292080" y="2560474"/>
            <a:ext cx="100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Window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421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0C1BB-3963-408D-8DCC-50203B8F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Photon </a:t>
            </a:r>
            <a:r>
              <a:rPr lang="de-DE" sz="3600" dirty="0" err="1"/>
              <a:t>number</a:t>
            </a:r>
            <a:r>
              <a:rPr lang="de-DE" sz="3600" dirty="0"/>
              <a:t> </a:t>
            </a:r>
            <a:r>
              <a:rPr lang="de-DE" sz="3600" dirty="0" err="1"/>
              <a:t>distribution</a:t>
            </a:r>
            <a:r>
              <a:rPr lang="de-DE" sz="3600" dirty="0"/>
              <a:t> </a:t>
            </a:r>
            <a:r>
              <a:rPr lang="de-DE" sz="3600" dirty="0" err="1"/>
              <a:t>with</a:t>
            </a:r>
            <a:r>
              <a:rPr lang="de-DE" sz="3600" dirty="0"/>
              <a:t> </a:t>
            </a:r>
            <a:r>
              <a:rPr lang="de-DE" sz="3600" dirty="0" err="1"/>
              <a:t>window</a:t>
            </a:r>
            <a:endParaRPr lang="en-GB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ECD02F0-BC64-435E-8F57-10499C97A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68" y="1556792"/>
            <a:ext cx="6948264" cy="469633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326D447-CBD5-4058-83B9-A646944A0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983461"/>
            <a:ext cx="4254127" cy="289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33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C5EE3-CAC7-4FD1-9336-30A6A2787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err="1"/>
              <a:t>Number</a:t>
            </a:r>
            <a:r>
              <a:rPr lang="de-DE" sz="3600" dirty="0"/>
              <a:t> </a:t>
            </a:r>
            <a:r>
              <a:rPr lang="de-DE" sz="3600" dirty="0" err="1"/>
              <a:t>Spectra</a:t>
            </a:r>
            <a:r>
              <a:rPr lang="de-DE" sz="3600" dirty="0"/>
              <a:t>: Final </a:t>
            </a:r>
            <a:r>
              <a:rPr lang="de-DE" sz="3600" dirty="0" err="1"/>
              <a:t>result</a:t>
            </a:r>
            <a:r>
              <a:rPr lang="de-DE" sz="3600" dirty="0"/>
              <a:t> </a:t>
            </a:r>
            <a:r>
              <a:rPr lang="de-DE" sz="3600" dirty="0" err="1"/>
              <a:t>including</a:t>
            </a:r>
            <a:r>
              <a:rPr lang="de-DE" sz="3600" dirty="0"/>
              <a:t> </a:t>
            </a:r>
            <a:br>
              <a:rPr lang="de-DE" sz="3600" dirty="0"/>
            </a:br>
            <a:r>
              <a:rPr lang="de-DE" sz="3600" dirty="0" err="1"/>
              <a:t>bremsstrahlung</a:t>
            </a:r>
            <a:r>
              <a:rPr lang="de-DE" sz="3600" dirty="0"/>
              <a:t> </a:t>
            </a:r>
            <a:r>
              <a:rPr lang="de-DE" sz="3600" dirty="0" err="1"/>
              <a:t>from</a:t>
            </a:r>
            <a:r>
              <a:rPr lang="de-DE" sz="3600" dirty="0"/>
              <a:t> 50 µm </a:t>
            </a:r>
            <a:r>
              <a:rPr lang="de-DE" sz="3600" dirty="0" err="1"/>
              <a:t>backing</a:t>
            </a:r>
            <a:endParaRPr lang="en-GB" sz="3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7D3BD9B-14BC-45FB-BE86-5F2CB35B7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6480720" cy="440425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36FDA3C-AB91-4137-A4A0-7EFD933DD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009570"/>
            <a:ext cx="4145271" cy="28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97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C40D8-6792-4E06-93AF-F3838056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e-DE" sz="3600" dirty="0"/>
              <a:t>Power </a:t>
            </a:r>
            <a:r>
              <a:rPr lang="de-DE" sz="3600" dirty="0" err="1"/>
              <a:t>spectra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full</a:t>
            </a:r>
            <a:r>
              <a:rPr lang="de-DE" sz="3600" dirty="0"/>
              <a:t> </a:t>
            </a:r>
            <a:r>
              <a:rPr lang="de-DE" sz="3600" dirty="0" err="1"/>
              <a:t>trajectory</a:t>
            </a:r>
            <a:r>
              <a:rPr lang="de-DE" sz="3600" dirty="0"/>
              <a:t> </a:t>
            </a:r>
            <a:endParaRPr lang="en-GB" sz="3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45B01E-FA28-4A19-84EA-D08220FD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71" y="1124744"/>
            <a:ext cx="7084258" cy="487328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CFC8836-4B67-4E91-9D54-C0F192B44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628800"/>
            <a:ext cx="3511680" cy="242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1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ctrTitle" idx="4294967295"/>
          </p:nvPr>
        </p:nvSpPr>
        <p:spPr>
          <a:xfrm>
            <a:off x="0" y="1700808"/>
            <a:ext cx="9144000" cy="2304255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Original design characteristics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of the Undulator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Untertitel 2"/>
          <p:cNvSpPr>
            <a:spLocks noGrp="1"/>
          </p:cNvSpPr>
          <p:nvPr>
            <p:ph type="subTitle" idx="4294967295"/>
          </p:nvPr>
        </p:nvSpPr>
        <p:spPr>
          <a:xfrm>
            <a:off x="827584" y="4196680"/>
            <a:ext cx="7632848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8281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6D84B0E-8525-4337-AD49-AE18314D5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47046"/>
            <a:ext cx="6529343" cy="45639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18954-586B-4D78-90BF-D43310F6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de-DE" sz="3600" dirty="0" err="1"/>
              <a:t>Number</a:t>
            </a:r>
            <a:r>
              <a:rPr lang="de-DE" sz="3600" dirty="0"/>
              <a:t> </a:t>
            </a:r>
            <a:r>
              <a:rPr lang="de-DE" sz="3600" dirty="0" err="1"/>
              <a:t>Spectra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a 20 µm </a:t>
            </a:r>
            <a:r>
              <a:rPr lang="de-DE" sz="3600" dirty="0" err="1"/>
              <a:t>thick</a:t>
            </a:r>
            <a:r>
              <a:rPr lang="de-DE" sz="3600" dirty="0"/>
              <a:t> flat </a:t>
            </a:r>
            <a:r>
              <a:rPr lang="de-DE" sz="3600" dirty="0" err="1"/>
              <a:t>crystal</a:t>
            </a:r>
            <a:r>
              <a:rPr lang="de-DE" sz="3600" dirty="0"/>
              <a:t> </a:t>
            </a:r>
            <a:r>
              <a:rPr lang="de-DE" sz="3600" dirty="0" err="1"/>
              <a:t>including</a:t>
            </a:r>
            <a:r>
              <a:rPr lang="de-DE" sz="3600" dirty="0"/>
              <a:t> </a:t>
            </a:r>
            <a:r>
              <a:rPr lang="de-DE" sz="3600" dirty="0" err="1"/>
              <a:t>bremsstrahlung</a:t>
            </a:r>
            <a:endParaRPr lang="en-GB" sz="3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4847FB1-3E4B-4AC3-B57C-0088E74C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716" y="1772816"/>
            <a:ext cx="2965450" cy="209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020125" y="1412776"/>
            <a:ext cx="5256584" cy="52565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 rot="10800000">
            <a:off x="2732093" y="1412776"/>
            <a:ext cx="144016" cy="525658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876109" y="1412776"/>
            <a:ext cx="144016" cy="525658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10800000">
            <a:off x="2444061" y="1412776"/>
            <a:ext cx="144016" cy="525658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588077" y="1412776"/>
            <a:ext cx="144016" cy="525658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10800000">
            <a:off x="2156029" y="1412776"/>
            <a:ext cx="144016" cy="525658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2300045" y="1412776"/>
            <a:ext cx="144016" cy="525658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771800" y="116632"/>
            <a:ext cx="4187365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4 Period Diamond </a:t>
            </a:r>
            <a:r>
              <a:rPr lang="en-US" sz="2400" dirty="0" err="1">
                <a:latin typeface="Comic Sans MS" pitchFamily="66" charset="0"/>
              </a:rPr>
              <a:t>Undulator</a:t>
            </a:r>
            <a:endParaRPr lang="en-US" dirty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/>
          </p:nvPr>
        </p:nvGraphicFramePr>
        <p:xfrm>
          <a:off x="293688" y="3705225"/>
          <a:ext cx="17081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90" name="Equation" r:id="rId3" imgW="927000" imgH="241200" progId="Equation.DSMT4">
                  <p:embed/>
                </p:oleObj>
              </mc:Choice>
              <mc:Fallback>
                <p:oleObj name="Equation" r:id="rId3" imgW="927000" imgH="241200" progId="Equation.DSMT4">
                  <p:embed/>
                  <p:pic>
                    <p:nvPicPr>
                      <p:cNvPr id="14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3705225"/>
                        <a:ext cx="170815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Gerade Verbindung mit Pfeil 16"/>
          <p:cNvCxnSpPr/>
          <p:nvPr/>
        </p:nvCxnSpPr>
        <p:spPr>
          <a:xfrm flipV="1">
            <a:off x="1219925" y="1340768"/>
            <a:ext cx="7776864" cy="525658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8276709" y="3789040"/>
            <a:ext cx="360040" cy="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V="1">
            <a:off x="3020125" y="2132856"/>
            <a:ext cx="5256584" cy="3528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3020125" y="1556792"/>
            <a:ext cx="5256584" cy="3528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3020125" y="2420888"/>
            <a:ext cx="5256584" cy="3528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flipV="1">
            <a:off x="3020125" y="1412776"/>
            <a:ext cx="5040560" cy="3384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uppieren 47"/>
          <p:cNvGrpSpPr/>
          <p:nvPr/>
        </p:nvGrpSpPr>
        <p:grpSpPr>
          <a:xfrm rot="19665460">
            <a:off x="2116719" y="6207090"/>
            <a:ext cx="1008112" cy="144016"/>
            <a:chOff x="467544" y="5013176"/>
            <a:chExt cx="864096" cy="144016"/>
          </a:xfrm>
        </p:grpSpPr>
        <p:cxnSp>
          <p:nvCxnSpPr>
            <p:cNvPr id="42" name="Gerade Verbindung 41"/>
            <p:cNvCxnSpPr/>
            <p:nvPr/>
          </p:nvCxnSpPr>
          <p:spPr>
            <a:xfrm flipH="1">
              <a:off x="1187624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 flipH="1" flipV="1">
              <a:off x="1043608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 flipH="1">
              <a:off x="899592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 flipH="1" flipV="1">
              <a:off x="755576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 flipH="1">
              <a:off x="611560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 flipH="1" flipV="1">
              <a:off x="467544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en 48"/>
          <p:cNvGrpSpPr/>
          <p:nvPr/>
        </p:nvGrpSpPr>
        <p:grpSpPr>
          <a:xfrm rot="19665460">
            <a:off x="2116719" y="5919057"/>
            <a:ext cx="1008112" cy="144016"/>
            <a:chOff x="467544" y="5013176"/>
            <a:chExt cx="864096" cy="144016"/>
          </a:xfrm>
        </p:grpSpPr>
        <p:cxnSp>
          <p:nvCxnSpPr>
            <p:cNvPr id="50" name="Gerade Verbindung 49"/>
            <p:cNvCxnSpPr/>
            <p:nvPr/>
          </p:nvCxnSpPr>
          <p:spPr>
            <a:xfrm flipH="1">
              <a:off x="1187624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 flipH="1" flipV="1">
              <a:off x="1043608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 flipH="1">
              <a:off x="899592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 flipH="1" flipV="1">
              <a:off x="755576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>
            <a:xfrm flipH="1">
              <a:off x="611560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/>
          </p:nvCxnSpPr>
          <p:spPr>
            <a:xfrm flipH="1" flipV="1">
              <a:off x="467544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ieren 55"/>
          <p:cNvGrpSpPr/>
          <p:nvPr/>
        </p:nvGrpSpPr>
        <p:grpSpPr>
          <a:xfrm rot="19665460">
            <a:off x="2116720" y="5631027"/>
            <a:ext cx="1008112" cy="144016"/>
            <a:chOff x="467544" y="5013176"/>
            <a:chExt cx="864096" cy="144016"/>
          </a:xfrm>
        </p:grpSpPr>
        <p:cxnSp>
          <p:nvCxnSpPr>
            <p:cNvPr id="57" name="Gerade Verbindung 56"/>
            <p:cNvCxnSpPr/>
            <p:nvPr/>
          </p:nvCxnSpPr>
          <p:spPr>
            <a:xfrm flipH="1">
              <a:off x="1187624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 flipH="1" flipV="1">
              <a:off x="1043608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 flipH="1">
              <a:off x="899592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>
            <a:xfrm flipH="1" flipV="1">
              <a:off x="755576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 flipH="1">
              <a:off x="611560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 flipH="1" flipV="1">
              <a:off x="467544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pieren 62"/>
          <p:cNvGrpSpPr/>
          <p:nvPr/>
        </p:nvGrpSpPr>
        <p:grpSpPr>
          <a:xfrm rot="19665460">
            <a:off x="2116720" y="5342995"/>
            <a:ext cx="1008112" cy="144016"/>
            <a:chOff x="467544" y="5013176"/>
            <a:chExt cx="864096" cy="144016"/>
          </a:xfrm>
        </p:grpSpPr>
        <p:cxnSp>
          <p:nvCxnSpPr>
            <p:cNvPr id="64" name="Gerade Verbindung 63"/>
            <p:cNvCxnSpPr/>
            <p:nvPr/>
          </p:nvCxnSpPr>
          <p:spPr>
            <a:xfrm flipH="1">
              <a:off x="1187624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/>
          </p:nvCxnSpPr>
          <p:spPr>
            <a:xfrm flipH="1" flipV="1">
              <a:off x="1043608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/>
          </p:nvCxnSpPr>
          <p:spPr>
            <a:xfrm flipH="1">
              <a:off x="899592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/>
          </p:nvCxnSpPr>
          <p:spPr>
            <a:xfrm flipH="1" flipV="1">
              <a:off x="755576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/>
          </p:nvCxnSpPr>
          <p:spPr>
            <a:xfrm flipH="1">
              <a:off x="611560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/>
          </p:nvCxnSpPr>
          <p:spPr>
            <a:xfrm flipH="1" flipV="1">
              <a:off x="467544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uppieren 69"/>
          <p:cNvGrpSpPr/>
          <p:nvPr/>
        </p:nvGrpSpPr>
        <p:grpSpPr>
          <a:xfrm rot="19665460">
            <a:off x="2116719" y="5054962"/>
            <a:ext cx="1008112" cy="144016"/>
            <a:chOff x="467544" y="5013176"/>
            <a:chExt cx="864096" cy="144016"/>
          </a:xfrm>
        </p:grpSpPr>
        <p:cxnSp>
          <p:nvCxnSpPr>
            <p:cNvPr id="71" name="Gerade Verbindung 70"/>
            <p:cNvCxnSpPr/>
            <p:nvPr/>
          </p:nvCxnSpPr>
          <p:spPr>
            <a:xfrm flipH="1">
              <a:off x="1187624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/>
          </p:nvCxnSpPr>
          <p:spPr>
            <a:xfrm flipH="1" flipV="1">
              <a:off x="1043608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 flipH="1">
              <a:off x="899592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>
            <a:xfrm flipH="1" flipV="1">
              <a:off x="755576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/>
          </p:nvCxnSpPr>
          <p:spPr>
            <a:xfrm flipH="1">
              <a:off x="611560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 flipH="1" flipV="1">
              <a:off x="467544" y="5013176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Gerade Verbindung 76"/>
          <p:cNvCxnSpPr/>
          <p:nvPr/>
        </p:nvCxnSpPr>
        <p:spPr>
          <a:xfrm flipV="1">
            <a:off x="3020125" y="1844824"/>
            <a:ext cx="5256584" cy="3528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 flipH="1" flipV="1">
            <a:off x="5078754" y="2870327"/>
            <a:ext cx="245627" cy="3426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3331" name="Object 3"/>
          <p:cNvGraphicFramePr>
            <a:graphicFrameLocks noChangeAspect="1"/>
          </p:cNvGraphicFramePr>
          <p:nvPr>
            <p:extLst/>
          </p:nvPr>
        </p:nvGraphicFramePr>
        <p:xfrm>
          <a:off x="2068513" y="981075"/>
          <a:ext cx="6635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91" name="Equation" r:id="rId5" imgW="444240" imgH="203040" progId="Equation.DSMT4">
                  <p:embed/>
                </p:oleObj>
              </mc:Choice>
              <mc:Fallback>
                <p:oleObj name="Equation" r:id="rId5" imgW="444240" imgH="203040" progId="Equation.DSMT4">
                  <p:embed/>
                  <p:pic>
                    <p:nvPicPr>
                      <p:cNvPr id="4833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981075"/>
                        <a:ext cx="663575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5" name="Gerade Verbindung mit Pfeil 84"/>
          <p:cNvCxnSpPr/>
          <p:nvPr/>
        </p:nvCxnSpPr>
        <p:spPr>
          <a:xfrm>
            <a:off x="1723981" y="1340768"/>
            <a:ext cx="43204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/>
          <p:nvPr/>
        </p:nvCxnSpPr>
        <p:spPr>
          <a:xfrm flipH="1">
            <a:off x="2444061" y="1340768"/>
            <a:ext cx="351656" cy="838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33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828858"/>
              </p:ext>
            </p:extLst>
          </p:nvPr>
        </p:nvGraphicFramePr>
        <p:xfrm>
          <a:off x="5300663" y="981075"/>
          <a:ext cx="60642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92" name="Equation" r:id="rId7" imgW="406080" imgH="203040" progId="Equation.DSMT4">
                  <p:embed/>
                </p:oleObj>
              </mc:Choice>
              <mc:Fallback>
                <p:oleObj name="Equation" r:id="rId7" imgW="406080" imgH="203040" progId="Equation.DSMT4">
                  <p:embed/>
                  <p:pic>
                    <p:nvPicPr>
                      <p:cNvPr id="4833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981075"/>
                        <a:ext cx="606425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" name="Gerade Verbindung mit Pfeil 91"/>
          <p:cNvCxnSpPr/>
          <p:nvPr/>
        </p:nvCxnSpPr>
        <p:spPr>
          <a:xfrm>
            <a:off x="6044461" y="1196752"/>
            <a:ext cx="223224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 flipH="1">
            <a:off x="3020125" y="1196752"/>
            <a:ext cx="2232248" cy="838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96"/>
          <p:cNvCxnSpPr/>
          <p:nvPr/>
        </p:nvCxnSpPr>
        <p:spPr>
          <a:xfrm flipH="1" flipV="1">
            <a:off x="1507957" y="4365104"/>
            <a:ext cx="648072" cy="1008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>
          <a:xfrm flipH="1" flipV="1">
            <a:off x="1795989" y="4149080"/>
            <a:ext cx="648072" cy="1008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feld 98"/>
          <p:cNvSpPr txBox="1"/>
          <p:nvPr/>
        </p:nvSpPr>
        <p:spPr>
          <a:xfrm>
            <a:off x="323528" y="324433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Period length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67797" y="152165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Boron concentration</a:t>
            </a:r>
          </a:p>
        </p:txBody>
      </p:sp>
      <p:graphicFrame>
        <p:nvGraphicFramePr>
          <p:cNvPr id="102" name="Objekt 101"/>
          <p:cNvGraphicFramePr>
            <a:graphicFrameLocks noChangeAspect="1"/>
          </p:cNvGraphicFramePr>
          <p:nvPr>
            <p:extLst/>
          </p:nvPr>
        </p:nvGraphicFramePr>
        <p:xfrm>
          <a:off x="230188" y="2349500"/>
          <a:ext cx="1871662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93" name="Equation" r:id="rId9" imgW="1320480" imgH="203040" progId="Equation.DSMT4">
                  <p:embed/>
                </p:oleObj>
              </mc:Choice>
              <mc:Fallback>
                <p:oleObj name="Equation" r:id="rId9" imgW="1320480" imgH="203040" progId="Equation.DSMT4">
                  <p:embed/>
                  <p:pic>
                    <p:nvPicPr>
                      <p:cNvPr id="102" name="Objek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2349500"/>
                        <a:ext cx="1871662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extfeld 102"/>
          <p:cNvSpPr txBox="1"/>
          <p:nvPr/>
        </p:nvSpPr>
        <p:spPr>
          <a:xfrm>
            <a:off x="8420725" y="407707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(100)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4604301" y="2492896"/>
            <a:ext cx="70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(110)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8157833" y="836712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e-beam</a:t>
            </a:r>
          </a:p>
        </p:txBody>
      </p:sp>
      <p:sp>
        <p:nvSpPr>
          <p:cNvPr id="106" name="Textfeld 105"/>
          <p:cNvSpPr txBox="1"/>
          <p:nvPr/>
        </p:nvSpPr>
        <p:spPr>
          <a:xfrm>
            <a:off x="4139952" y="1628800"/>
            <a:ext cx="2738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mic Sans MS" pitchFamily="66" charset="0"/>
              </a:rPr>
              <a:t>Undoped</a:t>
            </a:r>
            <a:r>
              <a:rPr lang="en-US" sz="1600" dirty="0">
                <a:latin typeface="Comic Sans MS" pitchFamily="66" charset="0"/>
              </a:rPr>
              <a:t> diamond crystal </a:t>
            </a:r>
          </a:p>
        </p:txBody>
      </p:sp>
      <p:sp>
        <p:nvSpPr>
          <p:cNvPr id="78" name="Rechteck 77"/>
          <p:cNvSpPr/>
          <p:nvPr/>
        </p:nvSpPr>
        <p:spPr>
          <a:xfrm rot="10800000">
            <a:off x="2987824" y="1412776"/>
            <a:ext cx="144016" cy="525658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/>
          <p:cNvSpPr/>
          <p:nvPr/>
        </p:nvSpPr>
        <p:spPr>
          <a:xfrm>
            <a:off x="3131840" y="1412776"/>
            <a:ext cx="144016" cy="525658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0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Lattice constant </a:t>
            </a:r>
            <a:r>
              <a:rPr lang="en-US" sz="3600" dirty="0">
                <a:sym typeface="Symbol" panose="05050102010706020507" pitchFamily="18" charset="2"/>
              </a:rPr>
              <a:t></a:t>
            </a:r>
            <a:r>
              <a:rPr lang="en-US" sz="3600" dirty="0"/>
              <a:t>a/a</a:t>
            </a:r>
            <a:r>
              <a:rPr lang="en-US" sz="3600" baseline="-25000" dirty="0"/>
              <a:t>0</a:t>
            </a:r>
            <a:r>
              <a:rPr lang="en-US" sz="3600" dirty="0"/>
              <a:t> as function of atomic boron concentration </a:t>
            </a:r>
            <a:r>
              <a:rPr lang="en-US" sz="3600" i="1" dirty="0"/>
              <a:t>C</a:t>
            </a:r>
            <a:r>
              <a:rPr lang="en-US" sz="3600" i="1" baseline="-25000" dirty="0"/>
              <a:t>B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83568" y="1417638"/>
            <a:ext cx="687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F. Brunet et al., Diamond and Related Materials 7 (1998) 869-873, Fig. 4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1AE7FC-ACE6-48B9-B921-1030CD556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24724"/>
            <a:ext cx="3672408" cy="269845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57B08C9-BCFC-49B1-A68A-17E2119ED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520" y="1906619"/>
            <a:ext cx="4774280" cy="292469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FF763B9-1F76-4D03-9324-880CEC0F6429}"/>
              </a:ext>
            </a:extLst>
          </p:cNvPr>
          <p:cNvSpPr txBox="1"/>
          <p:nvPr/>
        </p:nvSpPr>
        <p:spPr>
          <a:xfrm>
            <a:off x="3347864" y="4997126"/>
            <a:ext cx="553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Minimum </a:t>
            </a:r>
            <a:r>
              <a:rPr lang="fr-FR" dirty="0" err="1"/>
              <a:t>boron</a:t>
            </a:r>
            <a:r>
              <a:rPr lang="fr-FR" dirty="0"/>
              <a:t> concentration: </a:t>
            </a:r>
            <a:r>
              <a:rPr lang="fr-FR" i="1" dirty="0" err="1"/>
              <a:t>C</a:t>
            </a:r>
            <a:r>
              <a:rPr lang="fr-FR" i="1" baseline="-25000" dirty="0" err="1"/>
              <a:t>Bmin</a:t>
            </a:r>
            <a:r>
              <a:rPr lang="fr-FR" dirty="0"/>
              <a:t> = 2.86 •10</a:t>
            </a:r>
            <a:r>
              <a:rPr lang="fr-FR" baseline="30000" dirty="0"/>
              <a:t>20</a:t>
            </a:r>
            <a:r>
              <a:rPr lang="fr-FR" dirty="0"/>
              <a:t>/cm^3</a:t>
            </a:r>
          </a:p>
          <a:p>
            <a:r>
              <a:rPr lang="fr-FR" dirty="0"/>
              <a:t>Maximum </a:t>
            </a:r>
            <a:r>
              <a:rPr lang="fr-FR" dirty="0" err="1"/>
              <a:t>boron</a:t>
            </a:r>
            <a:r>
              <a:rPr lang="fr-FR" dirty="0"/>
              <a:t> concentration: </a:t>
            </a:r>
            <a:r>
              <a:rPr lang="fr-FR" i="1" dirty="0" err="1"/>
              <a:t>C</a:t>
            </a:r>
            <a:r>
              <a:rPr lang="fr-FR" i="1" baseline="-25000" dirty="0" err="1"/>
              <a:t>Bmax</a:t>
            </a:r>
            <a:r>
              <a:rPr lang="fr-FR" dirty="0"/>
              <a:t> = 7.5 •10</a:t>
            </a:r>
            <a:r>
              <a:rPr lang="fr-FR" baseline="30000" dirty="0"/>
              <a:t>20</a:t>
            </a:r>
            <a:r>
              <a:rPr lang="fr-FR" dirty="0"/>
              <a:t>/cm^3</a:t>
            </a:r>
          </a:p>
        </p:txBody>
      </p:sp>
    </p:spTree>
    <p:extLst>
      <p:ext uri="{BB962C8B-B14F-4D97-AF65-F5344CB8AC3E}">
        <p14:creationId xmlns:p14="http://schemas.microsoft.com/office/powerpoint/2010/main" val="182059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8201" y="188640"/>
            <a:ext cx="8229600" cy="673147"/>
          </a:xfrm>
        </p:spPr>
        <p:txBody>
          <a:bodyPr/>
          <a:lstStyle/>
          <a:p>
            <a:r>
              <a:rPr lang="de-DE" sz="3600" dirty="0"/>
              <a:t>Design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diamond</a:t>
            </a:r>
            <a:r>
              <a:rPr lang="de-DE" sz="3600" dirty="0"/>
              <a:t> </a:t>
            </a:r>
            <a:r>
              <a:rPr lang="de-DE" sz="3600" dirty="0" err="1"/>
              <a:t>undulator</a:t>
            </a:r>
            <a:endParaRPr lang="en-US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80990CC-ED8D-42A2-8FD4-8EC57AEBD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10" y="757424"/>
            <a:ext cx="3760296" cy="262953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077865-7483-4E98-B097-D7FA97C5E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79" y="3198965"/>
            <a:ext cx="3450592" cy="25028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128AACD-9EEF-49D8-96DB-C0B5B4C65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289" y="733800"/>
            <a:ext cx="3672408" cy="267677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4B4703B-16FF-408E-B022-08598D0524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765" y="3140968"/>
            <a:ext cx="3537932" cy="261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9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23981-D2AE-400E-96F7-A924CB0E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e-DE" sz="3600" dirty="0" err="1"/>
              <a:t>Estimation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spectral</a:t>
            </a:r>
            <a:r>
              <a:rPr lang="de-DE" sz="3600" dirty="0"/>
              <a:t> </a:t>
            </a:r>
            <a:r>
              <a:rPr lang="de-DE" sz="3600" dirty="0" err="1"/>
              <a:t>number</a:t>
            </a:r>
            <a:r>
              <a:rPr lang="de-DE" sz="3600" dirty="0"/>
              <a:t> </a:t>
            </a:r>
            <a:r>
              <a:rPr lang="de-DE" sz="3600" dirty="0" err="1"/>
              <a:t>density</a:t>
            </a:r>
            <a:r>
              <a:rPr lang="de-DE" sz="3600" dirty="0"/>
              <a:t> </a:t>
            </a:r>
            <a:endParaRPr lang="en-GB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A1E0801-4871-4B3B-9555-F346A9FD7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24844"/>
            <a:ext cx="3904136" cy="280831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F7A6EE2-AA91-4F7C-AA99-D8AD05B6E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736" y="2024844"/>
            <a:ext cx="4114800" cy="288738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4F4C9FB-4C77-49F1-BCF2-5B7EFE836415}"/>
              </a:ext>
            </a:extLst>
          </p:cNvPr>
          <p:cNvSpPr txBox="1"/>
          <p:nvPr/>
        </p:nvSpPr>
        <p:spPr>
          <a:xfrm>
            <a:off x="2200000" y="2642566"/>
            <a:ext cx="15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/>
              <a:t>L</a:t>
            </a:r>
            <a:r>
              <a:rPr lang="de-DE" i="1" baseline="-25000" dirty="0" err="1"/>
              <a:t>dech</a:t>
            </a:r>
            <a:r>
              <a:rPr lang="de-DE" dirty="0"/>
              <a:t> = 3 µm</a:t>
            </a:r>
            <a:endParaRPr lang="en-GB" baseline="-25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73F2B7-F518-41D1-8BD3-85B43F6CCEE0}"/>
              </a:ext>
            </a:extLst>
          </p:cNvPr>
          <p:cNvSpPr txBox="1"/>
          <p:nvPr/>
        </p:nvSpPr>
        <p:spPr>
          <a:xfrm>
            <a:off x="5529312" y="3861048"/>
            <a:ext cx="31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Bremsstrahlung</a:t>
            </a:r>
            <a:endParaRPr lang="en-GB" baseline="-25000" dirty="0">
              <a:solidFill>
                <a:srgbClr val="0070C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565B42D-C077-45B7-B003-672C48F6A376}"/>
              </a:ext>
            </a:extLst>
          </p:cNvPr>
          <p:cNvSpPr txBox="1"/>
          <p:nvPr/>
        </p:nvSpPr>
        <p:spPr>
          <a:xfrm>
            <a:off x="4849168" y="1400983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Photon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 Channeling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neglected</a:t>
            </a:r>
            <a:endParaRPr lang="en-GB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376AC9C-6A00-407F-9DD8-A5A90D37F5A9}"/>
              </a:ext>
            </a:extLst>
          </p:cNvPr>
          <p:cNvSpPr txBox="1"/>
          <p:nvPr/>
        </p:nvSpPr>
        <p:spPr>
          <a:xfrm>
            <a:off x="939860" y="166215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Autocorrelation</a:t>
            </a:r>
            <a:r>
              <a:rPr lang="de-DE" dirty="0"/>
              <a:t> </a:t>
            </a:r>
            <a:r>
              <a:rPr lang="de-DE" dirty="0" err="1"/>
              <a:t>function</a:t>
            </a:r>
            <a:endParaRPr lang="en-GB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F4FD65-6948-4F18-95D0-3C7DA3C71FBD}"/>
              </a:ext>
            </a:extLst>
          </p:cNvPr>
          <p:cNvSpPr txBox="1"/>
          <p:nvPr/>
        </p:nvSpPr>
        <p:spPr>
          <a:xfrm>
            <a:off x="6104136" y="2827232"/>
            <a:ext cx="113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Undulator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4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92346-C143-4A28-A5CD-348FD61350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de-DE" dirty="0" err="1"/>
              <a:t>Improvements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calculations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7E0CEB-B87A-4091-9569-41E38539A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7304856" cy="2423120"/>
          </a:xfrm>
        </p:spPr>
        <p:txBody>
          <a:bodyPr/>
          <a:lstStyle/>
          <a:p>
            <a:r>
              <a:rPr lang="en-GB" sz="2400" dirty="0"/>
              <a:t>H. Backe </a:t>
            </a:r>
          </a:p>
          <a:p>
            <a:r>
              <a:rPr lang="en-GB" sz="2400" dirty="0"/>
              <a:t>De-</a:t>
            </a:r>
            <a:r>
              <a:rPr lang="en-GB" sz="2400" dirty="0" err="1"/>
              <a:t>channeling</a:t>
            </a:r>
            <a:r>
              <a:rPr lang="en-GB" sz="2400" dirty="0"/>
              <a:t> in terms of instantaneous transition rates:</a:t>
            </a:r>
          </a:p>
          <a:p>
            <a:r>
              <a:rPr lang="en-GB" sz="2400" dirty="0"/>
              <a:t>computer simulations for 855 MeV electrons </a:t>
            </a:r>
            <a:br>
              <a:rPr lang="en-GB" sz="2400" dirty="0"/>
            </a:br>
            <a:r>
              <a:rPr lang="en-GB" sz="2400" dirty="0"/>
              <a:t>at (110) planes of diamond</a:t>
            </a:r>
          </a:p>
          <a:p>
            <a:r>
              <a:rPr lang="fr-FR" sz="2400" dirty="0" err="1"/>
              <a:t>Eur</a:t>
            </a:r>
            <a:r>
              <a:rPr lang="fr-FR" sz="2400" dirty="0"/>
              <a:t>. Phys. J. D (2022) 76:153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8719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A00EE-6B03-43C3-91ED-EEFF2ABA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549"/>
          </a:xfrm>
        </p:spPr>
        <p:txBody>
          <a:bodyPr/>
          <a:lstStyle/>
          <a:p>
            <a:r>
              <a:rPr lang="de-DE" sz="3600" dirty="0"/>
              <a:t>Potentials</a:t>
            </a:r>
            <a:endParaRPr lang="en-GB" sz="3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27864E-D632-4311-B8BA-3A2D87FDD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56792"/>
            <a:ext cx="5514916" cy="419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1935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Bildschirmpräsentation (4:3)</PresentationFormat>
  <Paragraphs>103</Paragraphs>
  <Slides>30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Comic Sans MS</vt:lpstr>
      <vt:lpstr>Symbol</vt:lpstr>
      <vt:lpstr>Larissa-Design</vt:lpstr>
      <vt:lpstr>1_Larissa-Design</vt:lpstr>
      <vt:lpstr>Equation</vt:lpstr>
      <vt:lpstr> Radiation characteristics of a four-period diamond undulator at 855 MeV </vt:lpstr>
      <vt:lpstr>Outline</vt:lpstr>
      <vt:lpstr>2. Original design characteristics  of the Undulator</vt:lpstr>
      <vt:lpstr>PowerPoint-Präsentation</vt:lpstr>
      <vt:lpstr>Lattice constant a/a0 as function of atomic boron concentration CB</vt:lpstr>
      <vt:lpstr>Design of the diamond undulator</vt:lpstr>
      <vt:lpstr>Estimation of spectral number density </vt:lpstr>
      <vt:lpstr>3. Improvements of the calculations</vt:lpstr>
      <vt:lpstr>Potentials</vt:lpstr>
      <vt:lpstr>Dechanneling characteristics</vt:lpstr>
      <vt:lpstr>Characteristics of a full  channeling trajectory</vt:lpstr>
      <vt:lpstr>Number spectra for the full trajectory without de-channeling </vt:lpstr>
      <vt:lpstr>Check with  undulator theory of Dattoli et al.</vt:lpstr>
      <vt:lpstr>4. Generation of mean spectra  from unselected trajectories</vt:lpstr>
      <vt:lpstr>Samples of power spectra  from randomly generated trajectories</vt:lpstr>
      <vt:lpstr>Mean number spectrum  from 800 unselected single trajectories</vt:lpstr>
      <vt:lpstr>Comparison number spectra for  4-period undulator  and 50 µm plane crystal (backing)</vt:lpstr>
      <vt:lpstr>5. Comparison with another calculation</vt:lpstr>
      <vt:lpstr>Mean power spectrum  from 800 unselected single trajectories</vt:lpstr>
      <vt:lpstr>Comparison with results of Korol et al.  Eur. Phys. J. D (2017) 71: 174</vt:lpstr>
      <vt:lpstr>Comparison power spectra for  4-period undulator  and 50 µm plane crystal (backing)</vt:lpstr>
      <vt:lpstr>Basic formalism</vt:lpstr>
      <vt:lpstr>6. Conclusions</vt:lpstr>
      <vt:lpstr>PowerPoint-Präsentation</vt:lpstr>
      <vt:lpstr>Analysis of background radiation</vt:lpstr>
      <vt:lpstr>Window in the scattering distribution</vt:lpstr>
      <vt:lpstr>Photon number distribution with window</vt:lpstr>
      <vt:lpstr>Number Spectra: Final result including  bremsstrahlung from 50 µm backing</vt:lpstr>
      <vt:lpstr>Power spectra for the full trajectory </vt:lpstr>
      <vt:lpstr>Number Spectra for a 20 µm thick flat crystal including bremsstrahlung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design of diamond undulators for experiments at MAMI</dc:title>
  <dc:creator>Backe</dc:creator>
  <cp:lastModifiedBy>Backe, Prof. Dr. Hartmut</cp:lastModifiedBy>
  <cp:revision>234</cp:revision>
  <cp:lastPrinted>2023-10-04T10:20:27Z</cp:lastPrinted>
  <dcterms:created xsi:type="dcterms:W3CDTF">2016-01-22T12:14:26Z</dcterms:created>
  <dcterms:modified xsi:type="dcterms:W3CDTF">2023-10-05T10:05:11Z</dcterms:modified>
</cp:coreProperties>
</file>