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0"/>
  </p:notesMasterIdLst>
  <p:sldIdLst>
    <p:sldId id="260" r:id="rId2"/>
    <p:sldId id="469" r:id="rId3"/>
    <p:sldId id="348" r:id="rId4"/>
    <p:sldId id="470" r:id="rId5"/>
    <p:sldId id="451" r:id="rId6"/>
    <p:sldId id="471" r:id="rId7"/>
    <p:sldId id="440" r:id="rId8"/>
    <p:sldId id="472" r:id="rId9"/>
    <p:sldId id="473" r:id="rId10"/>
    <p:sldId id="474" r:id="rId11"/>
    <p:sldId id="475" r:id="rId12"/>
    <p:sldId id="476" r:id="rId13"/>
    <p:sldId id="431" r:id="rId14"/>
    <p:sldId id="477" r:id="rId15"/>
    <p:sldId id="294" r:id="rId16"/>
    <p:sldId id="452" r:id="rId17"/>
    <p:sldId id="259" r:id="rId18"/>
    <p:sldId id="258" r:id="rId19"/>
    <p:sldId id="256" r:id="rId20"/>
    <p:sldId id="453" r:id="rId21"/>
    <p:sldId id="465" r:id="rId22"/>
    <p:sldId id="454" r:id="rId23"/>
    <p:sldId id="437" r:id="rId24"/>
    <p:sldId id="442" r:id="rId25"/>
    <p:sldId id="290" r:id="rId26"/>
    <p:sldId id="457" r:id="rId27"/>
    <p:sldId id="462" r:id="rId28"/>
    <p:sldId id="468"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o Sgarbossa" initials="F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4643"/>
    <a:srgbClr val="C00000"/>
    <a:srgbClr val="CBCBCC"/>
    <a:srgbClr val="C7CDC9"/>
    <a:srgbClr val="2D4D87"/>
    <a:srgbClr val="F8C239"/>
    <a:srgbClr val="F9CC33"/>
    <a:srgbClr val="5EBC6D"/>
    <a:srgbClr val="7F8295"/>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36" autoAdjust="0"/>
    <p:restoredTop sz="93792" autoAdjust="0"/>
  </p:normalViewPr>
  <p:slideViewPr>
    <p:cSldViewPr snapToGrid="0" snapToObjects="1">
      <p:cViewPr varScale="1">
        <p:scale>
          <a:sx n="67" d="100"/>
          <a:sy n="67" d="100"/>
        </p:scale>
        <p:origin x="3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G:\My%20Drive\TECHNO-CLS\ESPERIMENTI\XRD\27_3_23\SimulazioniDD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My%20Drive\TECHNO-CLS\DYSON\Ge6,7,8,9_Si5,6.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G:\My%20Drive\TECHNO-CLS\ESPERIMENTI\XRD\27_3_23\SimulazioniDD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My%20Drive\TECHNO-CLS\ESPERIMENTI\XRD\RiassuntoXRD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My%20Drive\TECHNO-CLS\ESPERIMENTI\XRD\RiassuntoXRD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My%20Drive\TECHNO-CLS\ESPERIMENTI\XRD\RiassuntoXRD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My%20Drive\TECHNO-CLS\ESPERIMENTI\XRD\RiassuntoXRD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My%20Drive\TECHNO-CLS\ESPERIMENTI\XRD\RiassuntoXRD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My%20Drive\TECHNO-CLS\ESPERIMENTI\XRD\RiassuntoXRDB.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My%20Drive\TECHNO-CLS\DYSON\Ge6,7,8,9_Si5,6.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2nm 700mJ/cm2  (110)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8pls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'110_2nm_700mj_8pls'!$B$2:$B$6</c:f>
              <c:numCache>
                <c:formatCode>General</c:formatCode>
                <c:ptCount val="5"/>
                <c:pt idx="0">
                  <c:v>0</c:v>
                </c:pt>
                <c:pt idx="1">
                  <c:v>100</c:v>
                </c:pt>
                <c:pt idx="2">
                  <c:v>200</c:v>
                </c:pt>
                <c:pt idx="3">
                  <c:v>248.3</c:v>
                </c:pt>
                <c:pt idx="4">
                  <c:v>351.9</c:v>
                </c:pt>
              </c:numCache>
            </c:numRef>
          </c:xVal>
          <c:yVal>
            <c:numRef>
              <c:f>'110_2nm_700mj_8pls'!$C$2:$C$6</c:f>
              <c:numCache>
                <c:formatCode>General</c:formatCode>
                <c:ptCount val="5"/>
                <c:pt idx="0">
                  <c:v>0.224</c:v>
                </c:pt>
                <c:pt idx="1">
                  <c:v>0.217</c:v>
                </c:pt>
                <c:pt idx="2">
                  <c:v>0.11</c:v>
                </c:pt>
                <c:pt idx="3">
                  <c:v>6.4000000000000001E-2</c:v>
                </c:pt>
                <c:pt idx="4">
                  <c:v>0</c:v>
                </c:pt>
              </c:numCache>
            </c:numRef>
          </c:yVal>
          <c:smooth val="0"/>
          <c:extLst>
            <c:ext xmlns:c16="http://schemas.microsoft.com/office/drawing/2014/chart" uri="{C3380CC4-5D6E-409C-BE32-E72D297353CC}">
              <c16:uniqueId val="{00000000-16EF-4370-9EAC-158159E341C9}"/>
            </c:ext>
          </c:extLst>
        </c:ser>
        <c:ser>
          <c:idx val="1"/>
          <c:order val="1"/>
          <c:tx>
            <c:v>2pls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'110_2nm_700mj_8pls'!$P$2:$P$6</c:f>
              <c:numCache>
                <c:formatCode>General</c:formatCode>
                <c:ptCount val="5"/>
                <c:pt idx="0">
                  <c:v>0</c:v>
                </c:pt>
                <c:pt idx="1">
                  <c:v>60</c:v>
                </c:pt>
                <c:pt idx="2">
                  <c:v>120</c:v>
                </c:pt>
                <c:pt idx="3">
                  <c:v>180</c:v>
                </c:pt>
                <c:pt idx="4">
                  <c:v>211.4</c:v>
                </c:pt>
              </c:numCache>
            </c:numRef>
          </c:xVal>
          <c:yVal>
            <c:numRef>
              <c:f>'110_2nm_700mj_8pls'!$Q$2:$Q$6</c:f>
              <c:numCache>
                <c:formatCode>General</c:formatCode>
                <c:ptCount val="5"/>
                <c:pt idx="0">
                  <c:v>0.308</c:v>
                </c:pt>
                <c:pt idx="1">
                  <c:v>0.27400000000000002</c:v>
                </c:pt>
                <c:pt idx="2">
                  <c:v>0.11700000000000001</c:v>
                </c:pt>
                <c:pt idx="3">
                  <c:v>1.7999999999999999E-2</c:v>
                </c:pt>
                <c:pt idx="4">
                  <c:v>7.0000000000000001E-3</c:v>
                </c:pt>
              </c:numCache>
            </c:numRef>
          </c:yVal>
          <c:smooth val="0"/>
          <c:extLst>
            <c:ext xmlns:c16="http://schemas.microsoft.com/office/drawing/2014/chart" uri="{C3380CC4-5D6E-409C-BE32-E72D297353CC}">
              <c16:uniqueId val="{00000001-16EF-4370-9EAC-158159E341C9}"/>
            </c:ext>
          </c:extLst>
        </c:ser>
        <c:dLbls>
          <c:showLegendKey val="0"/>
          <c:showVal val="0"/>
          <c:showCatName val="0"/>
          <c:showSerName val="0"/>
          <c:showPercent val="0"/>
          <c:showBubbleSize val="0"/>
        </c:dLbls>
        <c:axId val="1609201312"/>
        <c:axId val="1609853712"/>
      </c:scatterChart>
      <c:valAx>
        <c:axId val="1609201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u="none" strike="noStrike" kern="1200" baseline="0" dirty="0">
                    <a:solidFill>
                      <a:prstClr val="black">
                        <a:lumMod val="65000"/>
                        <a:lumOff val="35000"/>
                      </a:prstClr>
                    </a:solidFill>
                    <a:latin typeface="Cambria Math" panose="02040503050406030204" pitchFamily="18" charset="0"/>
                  </a:rPr>
                  <a:t>𝑡</a:t>
                </a:r>
                <a:r>
                  <a:rPr lang="en-US" sz="1400" b="0" i="0" u="none" strike="noStrike" kern="1200" baseline="-25000" dirty="0">
                    <a:solidFill>
                      <a:prstClr val="black">
                        <a:lumMod val="65000"/>
                        <a:lumOff val="35000"/>
                      </a:prstClr>
                    </a:solidFill>
                    <a:latin typeface="Cambria Math" panose="02040503050406030204" pitchFamily="18" charset="0"/>
                  </a:rPr>
                  <a:t>𝑓</a:t>
                </a:r>
                <a:r>
                  <a:rPr lang="en-US" sz="1400" b="0" i="0" u="none" strike="noStrike" kern="1200" baseline="0" dirty="0">
                    <a:solidFill>
                      <a:prstClr val="black">
                        <a:lumMod val="65000"/>
                        <a:lumOff val="35000"/>
                      </a:prstClr>
                    </a:solidFill>
                    <a:latin typeface="Cambria Math" panose="02040503050406030204" pitchFamily="18" charset="0"/>
                  </a:rPr>
                  <a:t> film </a:t>
                </a:r>
                <a:r>
                  <a:rPr lang="en-US" sz="1400" b="0" i="0" u="none" strike="noStrike" kern="1200" baseline="0" dirty="0">
                    <a:solidFill>
                      <a:prstClr val="black">
                        <a:lumMod val="65000"/>
                        <a:lumOff val="35000"/>
                      </a:prstClr>
                    </a:solidFill>
                    <a:latin typeface="+mn-lt"/>
                  </a:rPr>
                  <a:t>d</a:t>
                </a:r>
                <a:r>
                  <a:rPr lang="en-US" sz="1400" baseline="0" dirty="0"/>
                  <a:t>epth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9853712"/>
        <c:crosses val="autoZero"/>
        <c:crossBetween val="midCat"/>
      </c:valAx>
      <c:valAx>
        <c:axId val="1609853712"/>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600" baseline="0">
                    <a:sym typeface="Symbol" panose="05050102010706020507" pitchFamily="18" charset="2"/>
                  </a:rPr>
                  <a:t></a:t>
                </a:r>
                <a:r>
                  <a:rPr lang="en-US" sz="1600" baseline="-25000">
                    <a:sym typeface="Symbol" panose="05050102010706020507" pitchFamily="18" charset="2"/>
                  </a:rPr>
                  <a:t>||</a:t>
                </a:r>
                <a:r>
                  <a:rPr lang="en-US" sz="1600" baseline="0">
                    <a:sym typeface="Symbol" panose="05050102010706020507" pitchFamily="18" charset="2"/>
                  </a:rPr>
                  <a:t>     (%)</a:t>
                </a:r>
                <a:endParaRPr lang="en-US" sz="1600" baseline="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9201312"/>
        <c:crosses val="autoZero"/>
        <c:crossBetween val="midCat"/>
      </c:valAx>
      <c:spPr>
        <a:noFill/>
        <a:ln>
          <a:noFill/>
        </a:ln>
        <a:effectLst/>
      </c:spPr>
    </c:plotArea>
    <c:legend>
      <c:legendPos val="r"/>
      <c:layout>
        <c:manualLayout>
          <c:xMode val="edge"/>
          <c:yMode val="edge"/>
          <c:x val="0.63645822397200336"/>
          <c:y val="0.21374927092446774"/>
          <c:w val="0.12465288713910762"/>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Stylus (110) to [1-10]</c:v>
          </c:tx>
          <c:spPr>
            <a:ln w="28575" cap="rnd">
              <a:solidFill>
                <a:schemeClr val="tx1"/>
              </a:solidFill>
              <a:round/>
            </a:ln>
            <a:effectLst/>
          </c:spPr>
          <c:marker>
            <c:symbol val="circle"/>
            <c:size val="5"/>
            <c:spPr>
              <a:solidFill>
                <a:schemeClr val="accent1"/>
              </a:solidFill>
              <a:ln w="38100">
                <a:solidFill>
                  <a:schemeClr val="tx1"/>
                </a:solidFill>
              </a:ln>
              <a:effectLst/>
            </c:spPr>
          </c:marker>
          <c:errBars>
            <c:errDir val="y"/>
            <c:errBarType val="both"/>
            <c:errValType val="cust"/>
            <c:noEndCap val="0"/>
            <c:plus>
              <c:numRef>
                <c:f>Riassunto!$C$2:$C$5</c:f>
                <c:numCache>
                  <c:formatCode>General</c:formatCode>
                  <c:ptCount val="4"/>
                  <c:pt idx="0">
                    <c:v>0.8</c:v>
                  </c:pt>
                  <c:pt idx="1">
                    <c:v>2.2000000000000002</c:v>
                  </c:pt>
                  <c:pt idx="2">
                    <c:v>3.6083033968655265</c:v>
                  </c:pt>
                  <c:pt idx="3">
                    <c:v>2.5165927738685698</c:v>
                  </c:pt>
                </c:numCache>
              </c:numRef>
            </c:plus>
            <c:minus>
              <c:numRef>
                <c:f>Riassunto!$C$2:$C$5</c:f>
                <c:numCache>
                  <c:formatCode>General</c:formatCode>
                  <c:ptCount val="4"/>
                  <c:pt idx="0">
                    <c:v>0.8</c:v>
                  </c:pt>
                  <c:pt idx="1">
                    <c:v>2.2000000000000002</c:v>
                  </c:pt>
                  <c:pt idx="2">
                    <c:v>3.6083033968655265</c:v>
                  </c:pt>
                  <c:pt idx="3">
                    <c:v>2.5165927738685698</c:v>
                  </c:pt>
                </c:numCache>
              </c:numRef>
            </c:minus>
            <c:spPr>
              <a:noFill/>
              <a:ln w="9525" cap="flat" cmpd="sng" algn="ctr">
                <a:solidFill>
                  <a:schemeClr val="tx1"/>
                </a:solidFill>
                <a:round/>
              </a:ln>
              <a:effectLst/>
            </c:spPr>
          </c:errBars>
          <c:cat>
            <c:strRef>
              <c:f>Riassunto!$A$2:$A$5</c:f>
              <c:strCache>
                <c:ptCount val="4"/>
                <c:pt idx="0">
                  <c:v>2nm 500mj 8pls</c:v>
                </c:pt>
                <c:pt idx="1">
                  <c:v>2nm 700mj 8pls</c:v>
                </c:pt>
                <c:pt idx="2">
                  <c:v>7-6 nm 700mj 2pls</c:v>
                </c:pt>
                <c:pt idx="3">
                  <c:v>7-6 nm 700mj 8pls</c:v>
                </c:pt>
              </c:strCache>
            </c:strRef>
          </c:cat>
          <c:val>
            <c:numRef>
              <c:f>Riassunto!$B$2:$B$5</c:f>
              <c:numCache>
                <c:formatCode>0.0</c:formatCode>
                <c:ptCount val="4"/>
                <c:pt idx="0">
                  <c:v>19.217391304347828</c:v>
                </c:pt>
                <c:pt idx="1">
                  <c:v>16.956521739130437</c:v>
                </c:pt>
                <c:pt idx="2">
                  <c:v>19.442654784076524</c:v>
                </c:pt>
                <c:pt idx="3">
                  <c:v>23.023975725484696</c:v>
                </c:pt>
              </c:numCache>
            </c:numRef>
          </c:val>
          <c:smooth val="0"/>
          <c:extLst>
            <c:ext xmlns:c16="http://schemas.microsoft.com/office/drawing/2014/chart" uri="{C3380CC4-5D6E-409C-BE32-E72D297353CC}">
              <c16:uniqueId val="{00000000-F9A4-4D50-B8AD-D1E1DE56A5A5}"/>
            </c:ext>
          </c:extLst>
        </c:ser>
        <c:ser>
          <c:idx val="1"/>
          <c:order val="1"/>
          <c:tx>
            <c:v>Stylus (110) to [001]</c:v>
          </c:tx>
          <c:spPr>
            <a:ln w="28575" cap="rnd">
              <a:solidFill>
                <a:schemeClr val="accent1"/>
              </a:solidFill>
              <a:round/>
            </a:ln>
            <a:effectLst/>
          </c:spPr>
          <c:marker>
            <c:symbol val="circle"/>
            <c:size val="5"/>
            <c:spPr>
              <a:solidFill>
                <a:schemeClr val="accent2"/>
              </a:solidFill>
              <a:ln w="38100">
                <a:solidFill>
                  <a:schemeClr val="accent1"/>
                </a:solidFill>
              </a:ln>
              <a:effectLst/>
            </c:spPr>
          </c:marker>
          <c:errBars>
            <c:errDir val="y"/>
            <c:errBarType val="plus"/>
            <c:errValType val="cust"/>
            <c:noEndCap val="0"/>
            <c:plus>
              <c:numRef>
                <c:f>Riassunto!$E$2:$E$5</c:f>
                <c:numCache>
                  <c:formatCode>General</c:formatCode>
                  <c:ptCount val="4"/>
                  <c:pt idx="0">
                    <c:v>2.9</c:v>
                  </c:pt>
                  <c:pt idx="1">
                    <c:v>0.8</c:v>
                  </c:pt>
                  <c:pt idx="2">
                    <c:v>5.814859494822687</c:v>
                  </c:pt>
                  <c:pt idx="3">
                    <c:v>0.8</c:v>
                  </c:pt>
                </c:numCache>
              </c:numRef>
            </c:plus>
            <c:minus>
              <c:numRef>
                <c:f>Riassunto!$E$2:$E$5</c:f>
                <c:numCache>
                  <c:formatCode>General</c:formatCode>
                  <c:ptCount val="4"/>
                  <c:pt idx="0">
                    <c:v>2.9</c:v>
                  </c:pt>
                  <c:pt idx="1">
                    <c:v>0.8</c:v>
                  </c:pt>
                  <c:pt idx="2">
                    <c:v>5.814859494822687</c:v>
                  </c:pt>
                  <c:pt idx="3">
                    <c:v>0.8</c:v>
                  </c:pt>
                </c:numCache>
              </c:numRef>
            </c:minus>
            <c:spPr>
              <a:noFill/>
              <a:ln w="9525" cap="flat" cmpd="sng" algn="ctr">
                <a:solidFill>
                  <a:schemeClr val="accent1"/>
                </a:solidFill>
                <a:round/>
              </a:ln>
              <a:effectLst/>
            </c:spPr>
          </c:errBars>
          <c:cat>
            <c:strRef>
              <c:f>Riassunto!$A$2:$A$5</c:f>
              <c:strCache>
                <c:ptCount val="4"/>
                <c:pt idx="0">
                  <c:v>2nm 500mj 8pls</c:v>
                </c:pt>
                <c:pt idx="1">
                  <c:v>2nm 700mj 8pls</c:v>
                </c:pt>
                <c:pt idx="2">
                  <c:v>7-6 nm 700mj 2pls</c:v>
                </c:pt>
                <c:pt idx="3">
                  <c:v>7-6 nm 700mj 8pls</c:v>
                </c:pt>
              </c:strCache>
            </c:strRef>
          </c:cat>
          <c:val>
            <c:numRef>
              <c:f>Riassunto!$D$2:$D$5</c:f>
              <c:numCache>
                <c:formatCode>0.0</c:formatCode>
                <c:ptCount val="4"/>
                <c:pt idx="0">
                  <c:v>20.434782608695652</c:v>
                </c:pt>
                <c:pt idx="1">
                  <c:v>14.173913043478263</c:v>
                </c:pt>
                <c:pt idx="2">
                  <c:v>15.846512371464609</c:v>
                </c:pt>
                <c:pt idx="3">
                  <c:v>13.114218980896348</c:v>
                </c:pt>
              </c:numCache>
            </c:numRef>
          </c:val>
          <c:smooth val="0"/>
          <c:extLst>
            <c:ext xmlns:c16="http://schemas.microsoft.com/office/drawing/2014/chart" uri="{C3380CC4-5D6E-409C-BE32-E72D297353CC}">
              <c16:uniqueId val="{00000001-F9A4-4D50-B8AD-D1E1DE56A5A5}"/>
            </c:ext>
          </c:extLst>
        </c:ser>
        <c:ser>
          <c:idx val="2"/>
          <c:order val="2"/>
          <c:tx>
            <c:v>HRXRD/Stoney  (110)</c:v>
          </c:tx>
          <c:spPr>
            <a:ln w="28575" cap="rnd">
              <a:solidFill>
                <a:srgbClr val="FF0000"/>
              </a:solidFill>
              <a:round/>
            </a:ln>
            <a:effectLst/>
          </c:spPr>
          <c:marker>
            <c:symbol val="circle"/>
            <c:size val="5"/>
            <c:spPr>
              <a:solidFill>
                <a:schemeClr val="accent3"/>
              </a:solidFill>
              <a:ln w="25400">
                <a:solidFill>
                  <a:srgbClr val="FF0000"/>
                </a:solidFill>
              </a:ln>
              <a:effectLst/>
            </c:spPr>
          </c:marker>
          <c:cat>
            <c:strRef>
              <c:f>Riassunto!$A$2:$A$5</c:f>
              <c:strCache>
                <c:ptCount val="4"/>
                <c:pt idx="0">
                  <c:v>2nm 500mj 8pls</c:v>
                </c:pt>
                <c:pt idx="1">
                  <c:v>2nm 700mj 8pls</c:v>
                </c:pt>
                <c:pt idx="2">
                  <c:v>7-6 nm 700mj 2pls</c:v>
                </c:pt>
                <c:pt idx="3">
                  <c:v>7-6 nm 700mj 8pls</c:v>
                </c:pt>
              </c:strCache>
            </c:strRef>
          </c:cat>
          <c:val>
            <c:numRef>
              <c:f>Riassunto!$G$2:$G$5</c:f>
              <c:numCache>
                <c:formatCode>0.0</c:formatCode>
                <c:ptCount val="4"/>
                <c:pt idx="0">
                  <c:v>19.895</c:v>
                </c:pt>
                <c:pt idx="1">
                  <c:v>14.604999999999999</c:v>
                </c:pt>
              </c:numCache>
            </c:numRef>
          </c:val>
          <c:smooth val="0"/>
          <c:extLst>
            <c:ext xmlns:c16="http://schemas.microsoft.com/office/drawing/2014/chart" uri="{C3380CC4-5D6E-409C-BE32-E72D297353CC}">
              <c16:uniqueId val="{00000002-F9A4-4D50-B8AD-D1E1DE56A5A5}"/>
            </c:ext>
          </c:extLst>
        </c:ser>
        <c:ser>
          <c:idx val="3"/>
          <c:order val="3"/>
          <c:tx>
            <c:v>HRXRD/Stoney (111)</c:v>
          </c:tx>
          <c:spPr>
            <a:ln w="28575" cap="rnd">
              <a:solidFill>
                <a:schemeClr val="accent4"/>
              </a:solidFill>
              <a:round/>
            </a:ln>
            <a:effectLst/>
          </c:spPr>
          <c:marker>
            <c:symbol val="circle"/>
            <c:size val="5"/>
            <c:spPr>
              <a:solidFill>
                <a:schemeClr val="accent4"/>
              </a:solidFill>
              <a:ln w="38100">
                <a:solidFill>
                  <a:schemeClr val="accent4"/>
                </a:solidFill>
              </a:ln>
              <a:effectLst/>
            </c:spPr>
          </c:marker>
          <c:val>
            <c:numRef>
              <c:f>Riassunto!$I$2:$I$5</c:f>
              <c:numCache>
                <c:formatCode>0.0</c:formatCode>
                <c:ptCount val="4"/>
                <c:pt idx="0">
                  <c:v>15.586957364341082</c:v>
                </c:pt>
                <c:pt idx="1">
                  <c:v>13.141944444444441</c:v>
                </c:pt>
                <c:pt idx="2">
                  <c:v>13.404783333333331</c:v>
                </c:pt>
                <c:pt idx="3">
                  <c:v>8.6259867009866991</c:v>
                </c:pt>
              </c:numCache>
            </c:numRef>
          </c:val>
          <c:smooth val="0"/>
          <c:extLst>
            <c:ext xmlns:c16="http://schemas.microsoft.com/office/drawing/2014/chart" uri="{C3380CC4-5D6E-409C-BE32-E72D297353CC}">
              <c16:uniqueId val="{00000003-F9A4-4D50-B8AD-D1E1DE56A5A5}"/>
            </c:ext>
          </c:extLst>
        </c:ser>
        <c:dLbls>
          <c:showLegendKey val="0"/>
          <c:showVal val="0"/>
          <c:showCatName val="0"/>
          <c:showSerName val="0"/>
          <c:showPercent val="0"/>
          <c:showBubbleSize val="0"/>
        </c:dLbls>
        <c:marker val="1"/>
        <c:smooth val="0"/>
        <c:axId val="847888160"/>
        <c:axId val="820449904"/>
      </c:lineChart>
      <c:catAx>
        <c:axId val="8478881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Process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0449904"/>
        <c:crosses val="autoZero"/>
        <c:auto val="1"/>
        <c:lblAlgn val="ctr"/>
        <c:lblOffset val="100"/>
        <c:noMultiLvlLbl val="0"/>
      </c:catAx>
      <c:valAx>
        <c:axId val="820449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Curvature radius  (m)</a:t>
                </a:r>
              </a:p>
            </c:rich>
          </c:tx>
          <c:layout>
            <c:manualLayout>
              <c:xMode val="edge"/>
              <c:yMode val="edge"/>
              <c:x val="2.0421182876918555E-2"/>
              <c:y val="0.154876421697287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7888160"/>
        <c:crosses val="autoZero"/>
        <c:crossBetween val="between"/>
      </c:valAx>
      <c:spPr>
        <a:noFill/>
        <a:ln>
          <a:noFill/>
        </a:ln>
        <a:effectLst/>
      </c:spPr>
    </c:plotArea>
    <c:legend>
      <c:legendPos val="r"/>
      <c:layout>
        <c:manualLayout>
          <c:xMode val="edge"/>
          <c:yMode val="edge"/>
          <c:x val="0.66638158748969389"/>
          <c:y val="0.25057815689705454"/>
          <c:w val="0.29386423852906385"/>
          <c:h val="0.3402799650043744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6nm 700mJ/cm2  (111)</a:t>
            </a:r>
            <a:endParaRPr lang="en-US" sz="1400" baseline="0" dirty="0">
              <a:effectLst/>
            </a:endParaRPr>
          </a:p>
        </c:rich>
      </c:tx>
      <c:layout>
        <c:manualLayout>
          <c:xMode val="edge"/>
          <c:yMode val="edge"/>
          <c:x val="0.32893744531933511"/>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8pls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'111_6nm_700_8pls'!$B$2:$B$8</c:f>
              <c:numCache>
                <c:formatCode>General</c:formatCode>
                <c:ptCount val="7"/>
                <c:pt idx="0">
                  <c:v>0</c:v>
                </c:pt>
                <c:pt idx="1">
                  <c:v>70</c:v>
                </c:pt>
                <c:pt idx="2">
                  <c:v>140</c:v>
                </c:pt>
                <c:pt idx="3">
                  <c:v>210</c:v>
                </c:pt>
                <c:pt idx="4">
                  <c:v>301.60000000000002</c:v>
                </c:pt>
                <c:pt idx="5">
                  <c:v>308.82000000000005</c:v>
                </c:pt>
                <c:pt idx="6">
                  <c:v>309</c:v>
                </c:pt>
              </c:numCache>
            </c:numRef>
          </c:xVal>
          <c:yVal>
            <c:numRef>
              <c:f>'111_6nm_700_8pls'!$C$2:$C$8</c:f>
              <c:numCache>
                <c:formatCode>General</c:formatCode>
                <c:ptCount val="7"/>
                <c:pt idx="0">
                  <c:v>0.34</c:v>
                </c:pt>
                <c:pt idx="1">
                  <c:v>0.34799999999999998</c:v>
                </c:pt>
                <c:pt idx="2">
                  <c:v>0.313</c:v>
                </c:pt>
                <c:pt idx="3">
                  <c:v>0.216</c:v>
                </c:pt>
                <c:pt idx="4">
                  <c:v>6.8000000000000005E-2</c:v>
                </c:pt>
                <c:pt idx="5">
                  <c:v>0.18</c:v>
                </c:pt>
                <c:pt idx="6">
                  <c:v>0</c:v>
                </c:pt>
              </c:numCache>
            </c:numRef>
          </c:yVal>
          <c:smooth val="0"/>
          <c:extLst>
            <c:ext xmlns:c16="http://schemas.microsoft.com/office/drawing/2014/chart" uri="{C3380CC4-5D6E-409C-BE32-E72D297353CC}">
              <c16:uniqueId val="{00000000-F727-4B97-807F-84563BAFCAB4}"/>
            </c:ext>
          </c:extLst>
        </c:ser>
        <c:ser>
          <c:idx val="1"/>
          <c:order val="1"/>
          <c:tx>
            <c:v>2pls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'111_6nm_700_8pls'!$J$2:$J$7</c:f>
              <c:numCache>
                <c:formatCode>General</c:formatCode>
                <c:ptCount val="6"/>
                <c:pt idx="0">
                  <c:v>0</c:v>
                </c:pt>
                <c:pt idx="1">
                  <c:v>90</c:v>
                </c:pt>
                <c:pt idx="2">
                  <c:v>140</c:v>
                </c:pt>
                <c:pt idx="3">
                  <c:v>158.97</c:v>
                </c:pt>
                <c:pt idx="4">
                  <c:v>217.53</c:v>
                </c:pt>
                <c:pt idx="5">
                  <c:v>218</c:v>
                </c:pt>
              </c:numCache>
            </c:numRef>
          </c:xVal>
          <c:yVal>
            <c:numRef>
              <c:f>'111_6nm_700_8pls'!$K$2:$K$7</c:f>
              <c:numCache>
                <c:formatCode>General</c:formatCode>
                <c:ptCount val="6"/>
                <c:pt idx="0">
                  <c:v>0.39400000000000002</c:v>
                </c:pt>
                <c:pt idx="1">
                  <c:v>0.36299999999999999</c:v>
                </c:pt>
                <c:pt idx="2">
                  <c:v>0.20499999999999999</c:v>
                </c:pt>
                <c:pt idx="3">
                  <c:v>0.01</c:v>
                </c:pt>
                <c:pt idx="4">
                  <c:v>1.4E-3</c:v>
                </c:pt>
                <c:pt idx="5">
                  <c:v>0</c:v>
                </c:pt>
              </c:numCache>
            </c:numRef>
          </c:yVal>
          <c:smooth val="0"/>
          <c:extLst>
            <c:ext xmlns:c16="http://schemas.microsoft.com/office/drawing/2014/chart" uri="{C3380CC4-5D6E-409C-BE32-E72D297353CC}">
              <c16:uniqueId val="{00000001-F727-4B97-807F-84563BAFCAB4}"/>
            </c:ext>
          </c:extLst>
        </c:ser>
        <c:dLbls>
          <c:showLegendKey val="0"/>
          <c:showVal val="0"/>
          <c:showCatName val="0"/>
          <c:showSerName val="0"/>
          <c:showPercent val="0"/>
          <c:showBubbleSize val="0"/>
        </c:dLbls>
        <c:axId val="1698674512"/>
        <c:axId val="1619752256"/>
      </c:scatterChart>
      <c:valAx>
        <c:axId val="1698674512"/>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u="none" strike="noStrike" kern="1200" baseline="0" dirty="0">
                    <a:solidFill>
                      <a:prstClr val="black">
                        <a:lumMod val="65000"/>
                        <a:lumOff val="35000"/>
                      </a:prstClr>
                    </a:solidFill>
                    <a:latin typeface="Cambria Math" panose="02040503050406030204" pitchFamily="18" charset="0"/>
                  </a:rPr>
                  <a:t>𝑡</a:t>
                </a:r>
                <a:r>
                  <a:rPr lang="en-US" sz="1400" b="0" i="0" u="none" strike="noStrike" kern="1200" baseline="-25000" dirty="0">
                    <a:solidFill>
                      <a:prstClr val="black">
                        <a:lumMod val="65000"/>
                        <a:lumOff val="35000"/>
                      </a:prstClr>
                    </a:solidFill>
                    <a:latin typeface="Cambria Math" panose="02040503050406030204" pitchFamily="18" charset="0"/>
                  </a:rPr>
                  <a:t>𝑓</a:t>
                </a:r>
                <a:r>
                  <a:rPr lang="en-US" sz="1400" b="0" i="0" u="none" strike="noStrike" kern="1200" baseline="0" dirty="0">
                    <a:solidFill>
                      <a:prstClr val="black">
                        <a:lumMod val="65000"/>
                        <a:lumOff val="35000"/>
                      </a:prstClr>
                    </a:solidFill>
                    <a:latin typeface="Cambria Math" panose="02040503050406030204" pitchFamily="18" charset="0"/>
                  </a:rPr>
                  <a:t> film </a:t>
                </a:r>
                <a:r>
                  <a:rPr lang="en-US" sz="1400" b="0" i="0" u="none" strike="noStrike" kern="1200" baseline="0" dirty="0">
                    <a:solidFill>
                      <a:prstClr val="black">
                        <a:lumMod val="65000"/>
                        <a:lumOff val="35000"/>
                      </a:prstClr>
                    </a:solidFill>
                  </a:rPr>
                  <a:t>depth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19752256"/>
        <c:crosses val="autoZero"/>
        <c:crossBetween val="midCat"/>
      </c:valAx>
      <c:valAx>
        <c:axId val="161975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sym typeface="Symbol" panose="05050102010706020507" pitchFamily="18" charset="2"/>
                  </a:rPr>
                  <a:t></a:t>
                </a:r>
                <a:r>
                  <a:rPr lang="en-US" sz="1800" b="0" i="0" baseline="-25000">
                    <a:effectLst/>
                  </a:rPr>
                  <a:t>||</a:t>
                </a:r>
                <a:r>
                  <a:rPr lang="en-US" sz="1800" b="0" i="0" baseline="0">
                    <a:effectLst/>
                  </a:rPr>
                  <a:t>     (%)</a:t>
                </a:r>
                <a:endParaRPr lang="en-US">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98674512"/>
        <c:crosses val="autoZero"/>
        <c:crossBetween val="midCat"/>
      </c:valAx>
      <c:spPr>
        <a:noFill/>
        <a:ln>
          <a:noFill/>
        </a:ln>
        <a:effectLst/>
      </c:spPr>
    </c:plotArea>
    <c:legend>
      <c:legendPos val="r"/>
      <c:layout>
        <c:manualLayout>
          <c:xMode val="edge"/>
          <c:yMode val="edge"/>
          <c:x val="0.59894422572178474"/>
          <c:y val="0.21577500729075533"/>
          <c:w val="0.12465288713910762"/>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a:t>2nm Sb on (110)</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964722222222222"/>
          <c:y val="0.1863196267133275"/>
          <c:w val="0.71187999999999996"/>
          <c:h val="0.58681284631087782"/>
        </c:manualLayout>
      </c:layout>
      <c:bubbleChart>
        <c:varyColors val="0"/>
        <c:ser>
          <c:idx val="0"/>
          <c:order val="0"/>
          <c:tx>
            <c:v>No defects</c:v>
          </c:tx>
          <c:spPr>
            <a:solidFill>
              <a:schemeClr val="accent1">
                <a:alpha val="75000"/>
              </a:schemeClr>
            </a:solidFill>
            <a:ln>
              <a:noFill/>
            </a:ln>
            <a:effectLst/>
          </c:spPr>
          <c:invertIfNegative val="0"/>
          <c:xVal>
            <c:numRef>
              <c:f>'2nm 110'!$A$2:$A$13</c:f>
              <c:numCache>
                <c:formatCode>General</c:formatCode>
                <c:ptCount val="12"/>
                <c:pt idx="0">
                  <c:v>2</c:v>
                </c:pt>
                <c:pt idx="1">
                  <c:v>8</c:v>
                </c:pt>
                <c:pt idx="2">
                  <c:v>2</c:v>
                </c:pt>
                <c:pt idx="3">
                  <c:v>8</c:v>
                </c:pt>
                <c:pt idx="4">
                  <c:v>2</c:v>
                </c:pt>
                <c:pt idx="5">
                  <c:v>8</c:v>
                </c:pt>
                <c:pt idx="6">
                  <c:v>16</c:v>
                </c:pt>
                <c:pt idx="7">
                  <c:v>2</c:v>
                </c:pt>
                <c:pt idx="8">
                  <c:v>8</c:v>
                </c:pt>
                <c:pt idx="11">
                  <c:v>20</c:v>
                </c:pt>
              </c:numCache>
            </c:numRef>
          </c:xVal>
          <c:yVal>
            <c:numRef>
              <c:f>'2nm 110'!$B$2:$B$13</c:f>
              <c:numCache>
                <c:formatCode>General</c:formatCode>
                <c:ptCount val="12"/>
                <c:pt idx="0">
                  <c:v>400</c:v>
                </c:pt>
                <c:pt idx="1">
                  <c:v>400</c:v>
                </c:pt>
                <c:pt idx="2">
                  <c:v>500</c:v>
                </c:pt>
                <c:pt idx="3">
                  <c:v>500</c:v>
                </c:pt>
                <c:pt idx="4">
                  <c:v>700</c:v>
                </c:pt>
                <c:pt idx="5">
                  <c:v>700</c:v>
                </c:pt>
                <c:pt idx="6">
                  <c:v>700</c:v>
                </c:pt>
                <c:pt idx="7">
                  <c:v>900</c:v>
                </c:pt>
                <c:pt idx="8">
                  <c:v>900</c:v>
                </c:pt>
                <c:pt idx="11">
                  <c:v>1500</c:v>
                </c:pt>
              </c:numCache>
            </c:numRef>
          </c:yVal>
          <c:bubbleSize>
            <c:numRef>
              <c:f>'2nm 110'!$C$2:$C$13</c:f>
              <c:numCache>
                <c:formatCode>General</c:formatCode>
                <c:ptCount val="12"/>
                <c:pt idx="0">
                  <c:v>0.17499999999999999</c:v>
                </c:pt>
                <c:pt idx="1">
                  <c:v>0.251</c:v>
                </c:pt>
                <c:pt idx="2">
                  <c:v>0.28599999999999998</c:v>
                </c:pt>
                <c:pt idx="3">
                  <c:v>0.35199999999999998</c:v>
                </c:pt>
                <c:pt idx="4">
                  <c:v>0.33600000000000002</c:v>
                </c:pt>
                <c:pt idx="5">
                  <c:v>0.45900000000000002</c:v>
                </c:pt>
                <c:pt idx="6">
                  <c:v>0.45900000000000002</c:v>
                </c:pt>
                <c:pt idx="7">
                  <c:v>0.33800000000000002</c:v>
                </c:pt>
                <c:pt idx="8">
                  <c:v>0.42499999999999999</c:v>
                </c:pt>
                <c:pt idx="11">
                  <c:v>1</c:v>
                </c:pt>
              </c:numCache>
            </c:numRef>
          </c:bubbleSize>
          <c:bubble3D val="0"/>
          <c:extLst>
            <c:ext xmlns:c16="http://schemas.microsoft.com/office/drawing/2014/chart" uri="{C3380CC4-5D6E-409C-BE32-E72D297353CC}">
              <c16:uniqueId val="{00000000-EF6A-4935-B77A-28499DD14E25}"/>
            </c:ext>
          </c:extLst>
        </c:ser>
        <c:ser>
          <c:idx val="1"/>
          <c:order val="1"/>
          <c:tx>
            <c:v>Defects</c:v>
          </c:tx>
          <c:spPr>
            <a:solidFill>
              <a:schemeClr val="accent2">
                <a:alpha val="75000"/>
              </a:schemeClr>
            </a:solidFill>
            <a:ln w="25400">
              <a:noFill/>
            </a:ln>
            <a:effectLst/>
          </c:spPr>
          <c:invertIfNegative val="0"/>
          <c:xVal>
            <c:numRef>
              <c:f>'2nm 110'!$D$11</c:f>
              <c:numCache>
                <c:formatCode>General</c:formatCode>
                <c:ptCount val="1"/>
                <c:pt idx="0">
                  <c:v>16</c:v>
                </c:pt>
              </c:numCache>
            </c:numRef>
          </c:xVal>
          <c:yVal>
            <c:numRef>
              <c:f>'2nm 110'!$E$11</c:f>
              <c:numCache>
                <c:formatCode>General</c:formatCode>
                <c:ptCount val="1"/>
                <c:pt idx="0">
                  <c:v>900</c:v>
                </c:pt>
              </c:numCache>
            </c:numRef>
          </c:yVal>
          <c:bubbleSize>
            <c:numRef>
              <c:f>'2nm 110'!$F$11</c:f>
              <c:numCache>
                <c:formatCode>General</c:formatCode>
                <c:ptCount val="1"/>
                <c:pt idx="0">
                  <c:v>0.1</c:v>
                </c:pt>
              </c:numCache>
            </c:numRef>
          </c:bubbleSize>
          <c:bubble3D val="0"/>
          <c:extLst>
            <c:ext xmlns:c16="http://schemas.microsoft.com/office/drawing/2014/chart" uri="{C3380CC4-5D6E-409C-BE32-E72D297353CC}">
              <c16:uniqueId val="{00000001-EF6A-4935-B77A-28499DD14E25}"/>
            </c:ext>
          </c:extLst>
        </c:ser>
        <c:dLbls>
          <c:showLegendKey val="0"/>
          <c:showVal val="0"/>
          <c:showCatName val="0"/>
          <c:showSerName val="0"/>
          <c:showPercent val="0"/>
          <c:showBubbleSize val="0"/>
        </c:dLbls>
        <c:bubbleScale val="100"/>
        <c:showNegBubbles val="0"/>
        <c:sizeRepresents val="w"/>
        <c:axId val="521331744"/>
        <c:axId val="521325504"/>
      </c:bubbleChart>
      <c:valAx>
        <c:axId val="521331744"/>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Number of pulses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25504"/>
        <c:crosses val="autoZero"/>
        <c:crossBetween val="midCat"/>
      </c:valAx>
      <c:valAx>
        <c:axId val="521325504"/>
        <c:scaling>
          <c:orientation val="minMax"/>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Energy (</a:t>
                </a:r>
                <a:r>
                  <a:rPr lang="en-US" sz="1400" baseline="0" dirty="0" err="1"/>
                  <a:t>mJ</a:t>
                </a:r>
                <a:r>
                  <a:rPr lang="en-US" sz="1400" baseline="0" dirty="0"/>
                  <a:t>/cm2)</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3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a:t>4nm Sb on (110)</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964722222222222"/>
          <c:y val="0.1863196267133275"/>
          <c:w val="0.71187999999999996"/>
          <c:h val="0.58681284631087782"/>
        </c:manualLayout>
      </c:layout>
      <c:bubbleChart>
        <c:varyColors val="0"/>
        <c:ser>
          <c:idx val="0"/>
          <c:order val="0"/>
          <c:tx>
            <c:v>No defects</c:v>
          </c:tx>
          <c:spPr>
            <a:solidFill>
              <a:schemeClr val="accent1">
                <a:alpha val="75000"/>
              </a:schemeClr>
            </a:solidFill>
            <a:ln>
              <a:noFill/>
            </a:ln>
            <a:effectLst/>
          </c:spPr>
          <c:invertIfNegative val="0"/>
          <c:xVal>
            <c:numRef>
              <c:f>'4nm 110'!$A$3:$A$12</c:f>
              <c:numCache>
                <c:formatCode>General</c:formatCode>
                <c:ptCount val="10"/>
                <c:pt idx="0">
                  <c:v>8</c:v>
                </c:pt>
                <c:pt idx="9">
                  <c:v>20</c:v>
                </c:pt>
              </c:numCache>
            </c:numRef>
          </c:xVal>
          <c:yVal>
            <c:numRef>
              <c:f>'4nm 110'!$B$3:$B$12</c:f>
              <c:numCache>
                <c:formatCode>General</c:formatCode>
                <c:ptCount val="10"/>
                <c:pt idx="0">
                  <c:v>400</c:v>
                </c:pt>
                <c:pt idx="9">
                  <c:v>1500</c:v>
                </c:pt>
              </c:numCache>
            </c:numRef>
          </c:yVal>
          <c:bubbleSize>
            <c:numRef>
              <c:f>'4nm 110'!$C$3:$C$12</c:f>
              <c:numCache>
                <c:formatCode>General</c:formatCode>
                <c:ptCount val="10"/>
                <c:pt idx="0">
                  <c:v>0.26</c:v>
                </c:pt>
                <c:pt idx="9">
                  <c:v>1</c:v>
                </c:pt>
              </c:numCache>
            </c:numRef>
          </c:bubbleSize>
          <c:bubble3D val="0"/>
          <c:extLst>
            <c:ext xmlns:c16="http://schemas.microsoft.com/office/drawing/2014/chart" uri="{C3380CC4-5D6E-409C-BE32-E72D297353CC}">
              <c16:uniqueId val="{00000000-EF77-4B3B-B1E0-78D487482112}"/>
            </c:ext>
          </c:extLst>
        </c:ser>
        <c:ser>
          <c:idx val="1"/>
          <c:order val="1"/>
          <c:tx>
            <c:v>Defects</c:v>
          </c:tx>
          <c:spPr>
            <a:solidFill>
              <a:schemeClr val="accent2">
                <a:alpha val="75000"/>
              </a:schemeClr>
            </a:solidFill>
            <a:ln w="25400">
              <a:noFill/>
            </a:ln>
            <a:effectLst/>
          </c:spPr>
          <c:invertIfNegative val="0"/>
          <c:xVal>
            <c:numRef>
              <c:f>'4nm 110'!$D$2:$D$7</c:f>
              <c:numCache>
                <c:formatCode>General</c:formatCode>
                <c:ptCount val="6"/>
                <c:pt idx="0">
                  <c:v>2</c:v>
                </c:pt>
                <c:pt idx="2">
                  <c:v>2</c:v>
                </c:pt>
                <c:pt idx="3">
                  <c:v>8</c:v>
                </c:pt>
                <c:pt idx="4">
                  <c:v>2</c:v>
                </c:pt>
                <c:pt idx="5">
                  <c:v>8</c:v>
                </c:pt>
              </c:numCache>
            </c:numRef>
          </c:xVal>
          <c:yVal>
            <c:numRef>
              <c:f>'4nm 110'!$E$2:$E$7</c:f>
              <c:numCache>
                <c:formatCode>General</c:formatCode>
                <c:ptCount val="6"/>
                <c:pt idx="0">
                  <c:v>400</c:v>
                </c:pt>
                <c:pt idx="2">
                  <c:v>500</c:v>
                </c:pt>
                <c:pt idx="3">
                  <c:v>500</c:v>
                </c:pt>
                <c:pt idx="4">
                  <c:v>700</c:v>
                </c:pt>
                <c:pt idx="5">
                  <c:v>700</c:v>
                </c:pt>
              </c:numCache>
            </c:numRef>
          </c:yVal>
          <c:bubbleSize>
            <c:numRef>
              <c:f>'4nm 110'!$F$2:$F$7</c:f>
              <c:numCache>
                <c:formatCode>General</c:formatCode>
                <c:ptCount val="6"/>
                <c:pt idx="0">
                  <c:v>0.1</c:v>
                </c:pt>
                <c:pt idx="1">
                  <c:v>0.1</c:v>
                </c:pt>
                <c:pt idx="2">
                  <c:v>0.1</c:v>
                </c:pt>
                <c:pt idx="3">
                  <c:v>0.1</c:v>
                </c:pt>
                <c:pt idx="4">
                  <c:v>0.1</c:v>
                </c:pt>
                <c:pt idx="5">
                  <c:v>0.1</c:v>
                </c:pt>
              </c:numCache>
            </c:numRef>
          </c:bubbleSize>
          <c:bubble3D val="0"/>
          <c:extLst>
            <c:ext xmlns:c16="http://schemas.microsoft.com/office/drawing/2014/chart" uri="{C3380CC4-5D6E-409C-BE32-E72D297353CC}">
              <c16:uniqueId val="{00000001-EF77-4B3B-B1E0-78D487482112}"/>
            </c:ext>
          </c:extLst>
        </c:ser>
        <c:dLbls>
          <c:showLegendKey val="0"/>
          <c:showVal val="0"/>
          <c:showCatName val="0"/>
          <c:showSerName val="0"/>
          <c:showPercent val="0"/>
          <c:showBubbleSize val="0"/>
        </c:dLbls>
        <c:bubbleScale val="100"/>
        <c:showNegBubbles val="0"/>
        <c:sizeRepresents val="w"/>
        <c:axId val="521331744"/>
        <c:axId val="521325504"/>
      </c:bubbleChart>
      <c:valAx>
        <c:axId val="521331744"/>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Number of pulses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25504"/>
        <c:crosses val="autoZero"/>
        <c:crossBetween val="midCat"/>
      </c:valAx>
      <c:valAx>
        <c:axId val="521325504"/>
        <c:scaling>
          <c:orientation val="minMax"/>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Energy (</a:t>
                </a:r>
                <a:r>
                  <a:rPr lang="en-US" sz="1400" baseline="0" dirty="0" err="1"/>
                  <a:t>mJ</a:t>
                </a:r>
                <a:r>
                  <a:rPr lang="en-US" sz="1400" b="0" i="0" u="none" strike="noStrike" kern="1200" baseline="0" dirty="0">
                    <a:solidFill>
                      <a:prstClr val="black">
                        <a:lumMod val="65000"/>
                        <a:lumOff val="35000"/>
                      </a:prstClr>
                    </a:solidFill>
                  </a:rPr>
                  <a:t>/cm2</a:t>
                </a:r>
                <a:r>
                  <a:rPr lang="en-US" sz="1400" baseline="0"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3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a:t>7 nm Sb on (110)</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solidFill>
              <a:schemeClr val="accent1">
                <a:alpha val="75000"/>
              </a:schemeClr>
            </a:solidFill>
            <a:ln>
              <a:noFill/>
            </a:ln>
            <a:effectLst/>
          </c:spPr>
          <c:invertIfNegative val="0"/>
          <c:xVal>
            <c:numRef>
              <c:f>'7nm 110'!$A$2:$A$12</c:f>
              <c:numCache>
                <c:formatCode>General</c:formatCode>
                <c:ptCount val="11"/>
                <c:pt idx="10">
                  <c:v>20</c:v>
                </c:pt>
              </c:numCache>
            </c:numRef>
          </c:xVal>
          <c:yVal>
            <c:numRef>
              <c:f>'7nm 110'!$B$2:$B$12</c:f>
              <c:numCache>
                <c:formatCode>General</c:formatCode>
                <c:ptCount val="11"/>
                <c:pt idx="10">
                  <c:v>1500</c:v>
                </c:pt>
              </c:numCache>
            </c:numRef>
          </c:yVal>
          <c:bubbleSize>
            <c:numRef>
              <c:f>'7nm 110'!$C$2:$C$12</c:f>
              <c:numCache>
                <c:formatCode>General</c:formatCode>
                <c:ptCount val="11"/>
                <c:pt idx="10">
                  <c:v>1</c:v>
                </c:pt>
              </c:numCache>
            </c:numRef>
          </c:bubbleSize>
          <c:bubble3D val="0"/>
          <c:extLst>
            <c:ext xmlns:c16="http://schemas.microsoft.com/office/drawing/2014/chart" uri="{C3380CC4-5D6E-409C-BE32-E72D297353CC}">
              <c16:uniqueId val="{00000000-7B0B-4303-962A-B624712288E1}"/>
            </c:ext>
          </c:extLst>
        </c:ser>
        <c:ser>
          <c:idx val="1"/>
          <c:order val="1"/>
          <c:tx>
            <c:v>Defects</c:v>
          </c:tx>
          <c:spPr>
            <a:solidFill>
              <a:schemeClr val="accent2">
                <a:alpha val="75000"/>
              </a:schemeClr>
            </a:solidFill>
            <a:ln w="25400">
              <a:noFill/>
            </a:ln>
            <a:effectLst/>
          </c:spPr>
          <c:invertIfNegative val="0"/>
          <c:xVal>
            <c:numRef>
              <c:f>'7nm 110'!$D$2:$D$7</c:f>
              <c:numCache>
                <c:formatCode>General</c:formatCode>
                <c:ptCount val="6"/>
                <c:pt idx="0">
                  <c:v>8</c:v>
                </c:pt>
                <c:pt idx="1">
                  <c:v>8</c:v>
                </c:pt>
                <c:pt idx="2">
                  <c:v>2</c:v>
                </c:pt>
                <c:pt idx="3">
                  <c:v>32</c:v>
                </c:pt>
                <c:pt idx="4">
                  <c:v>8</c:v>
                </c:pt>
              </c:numCache>
            </c:numRef>
          </c:xVal>
          <c:yVal>
            <c:numRef>
              <c:f>'7nm 110'!$E$2:$E$7</c:f>
              <c:numCache>
                <c:formatCode>General</c:formatCode>
                <c:ptCount val="6"/>
                <c:pt idx="0">
                  <c:v>400</c:v>
                </c:pt>
                <c:pt idx="1">
                  <c:v>500</c:v>
                </c:pt>
                <c:pt idx="2">
                  <c:v>700</c:v>
                </c:pt>
                <c:pt idx="3">
                  <c:v>700</c:v>
                </c:pt>
                <c:pt idx="4">
                  <c:v>700</c:v>
                </c:pt>
              </c:numCache>
            </c:numRef>
          </c:yVal>
          <c:bubbleSize>
            <c:numRef>
              <c:f>'7nm 110'!$F$2:$F$7</c:f>
              <c:numCache>
                <c:formatCode>General</c:formatCode>
                <c:ptCount val="6"/>
                <c:pt idx="0">
                  <c:v>0.1</c:v>
                </c:pt>
                <c:pt idx="1">
                  <c:v>0.1</c:v>
                </c:pt>
                <c:pt idx="2">
                  <c:v>0.1</c:v>
                </c:pt>
                <c:pt idx="3">
                  <c:v>0.1</c:v>
                </c:pt>
                <c:pt idx="4">
                  <c:v>0.1</c:v>
                </c:pt>
              </c:numCache>
            </c:numRef>
          </c:bubbleSize>
          <c:bubble3D val="0"/>
          <c:extLst>
            <c:ext xmlns:c16="http://schemas.microsoft.com/office/drawing/2014/chart" uri="{C3380CC4-5D6E-409C-BE32-E72D297353CC}">
              <c16:uniqueId val="{00000001-7B0B-4303-962A-B624712288E1}"/>
            </c:ext>
          </c:extLst>
        </c:ser>
        <c:dLbls>
          <c:showLegendKey val="0"/>
          <c:showVal val="0"/>
          <c:showCatName val="0"/>
          <c:showSerName val="0"/>
          <c:showPercent val="0"/>
          <c:showBubbleSize val="0"/>
        </c:dLbls>
        <c:bubbleScale val="100"/>
        <c:showNegBubbles val="0"/>
        <c:sizeRepresents val="w"/>
        <c:axId val="521331744"/>
        <c:axId val="521325504"/>
      </c:bubbleChart>
      <c:valAx>
        <c:axId val="521331744"/>
        <c:scaling>
          <c:orientation val="minMax"/>
          <c:max val="4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Number of pulses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25504"/>
        <c:crosses val="autoZero"/>
        <c:crossBetween val="midCat"/>
      </c:valAx>
      <c:valAx>
        <c:axId val="521325504"/>
        <c:scaling>
          <c:orientation val="minMax"/>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Energy (</a:t>
                </a:r>
                <a:r>
                  <a:rPr lang="en-US" sz="1400" baseline="0" dirty="0" err="1"/>
                  <a:t>mJ</a:t>
                </a:r>
                <a:r>
                  <a:rPr lang="en-US" sz="1400" b="0" i="0" u="none" strike="noStrike" kern="1200" baseline="0" dirty="0">
                    <a:solidFill>
                      <a:prstClr val="black">
                        <a:lumMod val="65000"/>
                        <a:lumOff val="35000"/>
                      </a:prstClr>
                    </a:solidFill>
                  </a:rPr>
                  <a:t>/cm2</a:t>
                </a:r>
                <a:r>
                  <a:rPr lang="en-US" sz="1400" baseline="0"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3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2nm Sb on (111)</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v>No defects</c:v>
          </c:tx>
          <c:spPr>
            <a:solidFill>
              <a:schemeClr val="accent1">
                <a:alpha val="75000"/>
              </a:schemeClr>
            </a:solidFill>
            <a:ln>
              <a:noFill/>
            </a:ln>
            <a:effectLst/>
          </c:spPr>
          <c:invertIfNegative val="0"/>
          <c:xVal>
            <c:numRef>
              <c:f>'2nm 111'!$A$2:$A$13</c:f>
              <c:numCache>
                <c:formatCode>General</c:formatCode>
                <c:ptCount val="12"/>
                <c:pt idx="0">
                  <c:v>2</c:v>
                </c:pt>
                <c:pt idx="1">
                  <c:v>8</c:v>
                </c:pt>
                <c:pt idx="2">
                  <c:v>2</c:v>
                </c:pt>
                <c:pt idx="3">
                  <c:v>8</c:v>
                </c:pt>
                <c:pt idx="4">
                  <c:v>2</c:v>
                </c:pt>
                <c:pt idx="5">
                  <c:v>8</c:v>
                </c:pt>
                <c:pt idx="11">
                  <c:v>20</c:v>
                </c:pt>
              </c:numCache>
            </c:numRef>
          </c:xVal>
          <c:yVal>
            <c:numRef>
              <c:f>'2nm 111'!$B$2:$B$13</c:f>
              <c:numCache>
                <c:formatCode>General</c:formatCode>
                <c:ptCount val="12"/>
                <c:pt idx="0">
                  <c:v>400</c:v>
                </c:pt>
                <c:pt idx="1">
                  <c:v>400</c:v>
                </c:pt>
                <c:pt idx="2">
                  <c:v>500</c:v>
                </c:pt>
                <c:pt idx="3">
                  <c:v>500</c:v>
                </c:pt>
                <c:pt idx="4">
                  <c:v>700</c:v>
                </c:pt>
                <c:pt idx="5">
                  <c:v>700</c:v>
                </c:pt>
                <c:pt idx="11">
                  <c:v>1500</c:v>
                </c:pt>
              </c:numCache>
            </c:numRef>
          </c:yVal>
          <c:bubbleSize>
            <c:numRef>
              <c:f>'2nm 111'!$C$2:$C$13</c:f>
              <c:numCache>
                <c:formatCode>General</c:formatCode>
                <c:ptCount val="12"/>
                <c:pt idx="0">
                  <c:v>0.29399999999999998</c:v>
                </c:pt>
                <c:pt idx="1">
                  <c:v>0.33700000000000002</c:v>
                </c:pt>
                <c:pt idx="2">
                  <c:v>0.32</c:v>
                </c:pt>
                <c:pt idx="3">
                  <c:v>0.43</c:v>
                </c:pt>
                <c:pt idx="4">
                  <c:v>0.36599999999999999</c:v>
                </c:pt>
                <c:pt idx="5">
                  <c:v>0.501</c:v>
                </c:pt>
                <c:pt idx="11">
                  <c:v>1</c:v>
                </c:pt>
              </c:numCache>
            </c:numRef>
          </c:bubbleSize>
          <c:bubble3D val="0"/>
          <c:extLst>
            <c:ext xmlns:c16="http://schemas.microsoft.com/office/drawing/2014/chart" uri="{C3380CC4-5D6E-409C-BE32-E72D297353CC}">
              <c16:uniqueId val="{00000000-A459-4A9F-B90B-21E373D7FD5F}"/>
            </c:ext>
          </c:extLst>
        </c:ser>
        <c:ser>
          <c:idx val="1"/>
          <c:order val="1"/>
          <c:tx>
            <c:v>Defects</c:v>
          </c:tx>
          <c:spPr>
            <a:solidFill>
              <a:schemeClr val="accent2">
                <a:alpha val="75000"/>
              </a:schemeClr>
            </a:solidFill>
            <a:ln w="25400">
              <a:noFill/>
            </a:ln>
            <a:effectLst/>
          </c:spPr>
          <c:invertIfNegative val="0"/>
          <c:xVal>
            <c:numRef>
              <c:f>'2nm 111'!$D$11</c:f>
              <c:numCache>
                <c:formatCode>General</c:formatCode>
                <c:ptCount val="1"/>
              </c:numCache>
            </c:numRef>
          </c:xVal>
          <c:yVal>
            <c:numRef>
              <c:f>'2nm 111'!$E$11</c:f>
              <c:numCache>
                <c:formatCode>General</c:formatCode>
                <c:ptCount val="1"/>
              </c:numCache>
            </c:numRef>
          </c:yVal>
          <c:bubbleSize>
            <c:numRef>
              <c:f>'2nm 111'!$F$11</c:f>
              <c:numCache>
                <c:formatCode>General</c:formatCode>
                <c:ptCount val="1"/>
              </c:numCache>
            </c:numRef>
          </c:bubbleSize>
          <c:bubble3D val="0"/>
          <c:extLst>
            <c:ext xmlns:c16="http://schemas.microsoft.com/office/drawing/2014/chart" uri="{C3380CC4-5D6E-409C-BE32-E72D297353CC}">
              <c16:uniqueId val="{00000001-A459-4A9F-B90B-21E373D7FD5F}"/>
            </c:ext>
          </c:extLst>
        </c:ser>
        <c:dLbls>
          <c:showLegendKey val="0"/>
          <c:showVal val="0"/>
          <c:showCatName val="0"/>
          <c:showSerName val="0"/>
          <c:showPercent val="0"/>
          <c:showBubbleSize val="0"/>
        </c:dLbls>
        <c:bubbleScale val="100"/>
        <c:showNegBubbles val="0"/>
        <c:sizeRepresents val="w"/>
        <c:axId val="521331744"/>
        <c:axId val="521325504"/>
      </c:bubbleChart>
      <c:valAx>
        <c:axId val="521331744"/>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Number of pulses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25504"/>
        <c:crosses val="autoZero"/>
        <c:crossBetween val="midCat"/>
      </c:valAx>
      <c:valAx>
        <c:axId val="521325504"/>
        <c:scaling>
          <c:orientation val="minMax"/>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Energy (</a:t>
                </a:r>
                <a:r>
                  <a:rPr lang="en-US" sz="1400" baseline="0" dirty="0" err="1"/>
                  <a:t>mJ</a:t>
                </a:r>
                <a:r>
                  <a:rPr lang="en-US" sz="1400" b="0" i="0" u="none" strike="noStrike" kern="1200" baseline="0" dirty="0">
                    <a:solidFill>
                      <a:prstClr val="black">
                        <a:lumMod val="65000"/>
                        <a:lumOff val="35000"/>
                      </a:prstClr>
                    </a:solidFill>
                  </a:rPr>
                  <a:t>/cm2</a:t>
                </a:r>
                <a:r>
                  <a:rPr lang="en-US" sz="1400" baseline="0"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3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a:t>4 nm Sb on (111)</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solidFill>
              <a:schemeClr val="accent1">
                <a:alpha val="75000"/>
              </a:schemeClr>
            </a:solidFill>
            <a:ln>
              <a:noFill/>
            </a:ln>
            <a:effectLst/>
          </c:spPr>
          <c:invertIfNegative val="0"/>
          <c:xVal>
            <c:numRef>
              <c:f>'4nm 111'!$A$2:$A$12</c:f>
              <c:numCache>
                <c:formatCode>General</c:formatCode>
                <c:ptCount val="11"/>
                <c:pt idx="0">
                  <c:v>2</c:v>
                </c:pt>
                <c:pt idx="1">
                  <c:v>8</c:v>
                </c:pt>
                <c:pt idx="2">
                  <c:v>2</c:v>
                </c:pt>
                <c:pt idx="3">
                  <c:v>8</c:v>
                </c:pt>
                <c:pt idx="4">
                  <c:v>2</c:v>
                </c:pt>
                <c:pt idx="5">
                  <c:v>8</c:v>
                </c:pt>
                <c:pt idx="10">
                  <c:v>20</c:v>
                </c:pt>
              </c:numCache>
            </c:numRef>
          </c:xVal>
          <c:yVal>
            <c:numRef>
              <c:f>'4nm 111'!$B$2:$B$12</c:f>
              <c:numCache>
                <c:formatCode>General</c:formatCode>
                <c:ptCount val="11"/>
                <c:pt idx="0">
                  <c:v>400</c:v>
                </c:pt>
                <c:pt idx="1">
                  <c:v>400</c:v>
                </c:pt>
                <c:pt idx="2">
                  <c:v>500</c:v>
                </c:pt>
                <c:pt idx="3">
                  <c:v>500</c:v>
                </c:pt>
                <c:pt idx="4">
                  <c:v>700</c:v>
                </c:pt>
                <c:pt idx="5">
                  <c:v>700</c:v>
                </c:pt>
                <c:pt idx="10">
                  <c:v>1500</c:v>
                </c:pt>
              </c:numCache>
            </c:numRef>
          </c:yVal>
          <c:bubbleSize>
            <c:numRef>
              <c:f>'4nm 111'!$C$2:$C$12</c:f>
              <c:numCache>
                <c:formatCode>General</c:formatCode>
                <c:ptCount val="11"/>
                <c:pt idx="1">
                  <c:v>0.38500000000000001</c:v>
                </c:pt>
                <c:pt idx="3">
                  <c:v>0.56399999999999995</c:v>
                </c:pt>
                <c:pt idx="5">
                  <c:v>0.66200000000000003</c:v>
                </c:pt>
                <c:pt idx="10">
                  <c:v>1</c:v>
                </c:pt>
              </c:numCache>
            </c:numRef>
          </c:bubbleSize>
          <c:bubble3D val="0"/>
          <c:extLst>
            <c:ext xmlns:c16="http://schemas.microsoft.com/office/drawing/2014/chart" uri="{C3380CC4-5D6E-409C-BE32-E72D297353CC}">
              <c16:uniqueId val="{00000000-E2D3-4D47-8E92-5D5377A7DD55}"/>
            </c:ext>
          </c:extLst>
        </c:ser>
        <c:ser>
          <c:idx val="1"/>
          <c:order val="1"/>
          <c:tx>
            <c:v>Defects</c:v>
          </c:tx>
          <c:spPr>
            <a:solidFill>
              <a:schemeClr val="accent2">
                <a:alpha val="75000"/>
              </a:schemeClr>
            </a:solidFill>
            <a:ln w="25400">
              <a:noFill/>
            </a:ln>
            <a:effectLst/>
          </c:spPr>
          <c:invertIfNegative val="0"/>
          <c:xVal>
            <c:numRef>
              <c:f>'4nm 111'!$D$2:$D$7</c:f>
              <c:numCache>
                <c:formatCode>General</c:formatCode>
                <c:ptCount val="6"/>
              </c:numCache>
            </c:numRef>
          </c:xVal>
          <c:yVal>
            <c:numRef>
              <c:f>'4nm 111'!$E$2:$E$7</c:f>
              <c:numCache>
                <c:formatCode>General</c:formatCode>
                <c:ptCount val="6"/>
              </c:numCache>
            </c:numRef>
          </c:yVal>
          <c:bubbleSize>
            <c:numRef>
              <c:f>'4nm 111'!$F$2:$F$7</c:f>
              <c:numCache>
                <c:formatCode>General</c:formatCode>
                <c:ptCount val="6"/>
              </c:numCache>
            </c:numRef>
          </c:bubbleSize>
          <c:bubble3D val="0"/>
          <c:extLst>
            <c:ext xmlns:c16="http://schemas.microsoft.com/office/drawing/2014/chart" uri="{C3380CC4-5D6E-409C-BE32-E72D297353CC}">
              <c16:uniqueId val="{00000001-E2D3-4D47-8E92-5D5377A7DD55}"/>
            </c:ext>
          </c:extLst>
        </c:ser>
        <c:dLbls>
          <c:showLegendKey val="0"/>
          <c:showVal val="0"/>
          <c:showCatName val="0"/>
          <c:showSerName val="0"/>
          <c:showPercent val="0"/>
          <c:showBubbleSize val="0"/>
        </c:dLbls>
        <c:bubbleScale val="100"/>
        <c:showNegBubbles val="0"/>
        <c:sizeRepresents val="w"/>
        <c:axId val="521331744"/>
        <c:axId val="521325504"/>
      </c:bubbleChart>
      <c:valAx>
        <c:axId val="521331744"/>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Number of pulses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25504"/>
        <c:crosses val="autoZero"/>
        <c:crossBetween val="midCat"/>
      </c:valAx>
      <c:valAx>
        <c:axId val="521325504"/>
        <c:scaling>
          <c:orientation val="minMax"/>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Energy (</a:t>
                </a:r>
                <a:r>
                  <a:rPr lang="en-US" sz="1400" baseline="0" dirty="0" err="1"/>
                  <a:t>mJ</a:t>
                </a:r>
                <a:r>
                  <a:rPr lang="en-US" sz="1400" b="0" i="0" u="none" strike="noStrike" kern="1200" baseline="0" dirty="0">
                    <a:solidFill>
                      <a:prstClr val="black">
                        <a:lumMod val="65000"/>
                        <a:lumOff val="35000"/>
                      </a:prstClr>
                    </a:solidFill>
                  </a:rPr>
                  <a:t>/cm2</a:t>
                </a:r>
                <a:r>
                  <a:rPr lang="en-US" sz="1400" baseline="0"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3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a:t>6 nm Sb on (111)</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solidFill>
              <a:schemeClr val="accent1">
                <a:alpha val="75000"/>
              </a:schemeClr>
            </a:solidFill>
            <a:ln>
              <a:noFill/>
            </a:ln>
            <a:effectLst/>
          </c:spPr>
          <c:invertIfNegative val="0"/>
          <c:xVal>
            <c:numRef>
              <c:f>'6nm 111'!$A$2:$A$15</c:f>
              <c:numCache>
                <c:formatCode>General</c:formatCode>
                <c:ptCount val="14"/>
                <c:pt idx="0">
                  <c:v>2</c:v>
                </c:pt>
                <c:pt idx="1">
                  <c:v>8</c:v>
                </c:pt>
                <c:pt idx="2">
                  <c:v>16</c:v>
                </c:pt>
                <c:pt idx="3">
                  <c:v>2</c:v>
                </c:pt>
                <c:pt idx="4">
                  <c:v>8</c:v>
                </c:pt>
                <c:pt idx="5">
                  <c:v>16</c:v>
                </c:pt>
                <c:pt idx="6">
                  <c:v>2</c:v>
                </c:pt>
                <c:pt idx="7">
                  <c:v>8</c:v>
                </c:pt>
                <c:pt idx="9">
                  <c:v>2</c:v>
                </c:pt>
                <c:pt idx="10">
                  <c:v>8</c:v>
                </c:pt>
                <c:pt idx="13">
                  <c:v>20</c:v>
                </c:pt>
              </c:numCache>
            </c:numRef>
          </c:xVal>
          <c:yVal>
            <c:numRef>
              <c:f>'6nm 111'!$B$2:$B$15</c:f>
              <c:numCache>
                <c:formatCode>General</c:formatCode>
                <c:ptCount val="14"/>
                <c:pt idx="0">
                  <c:v>400</c:v>
                </c:pt>
                <c:pt idx="1">
                  <c:v>400</c:v>
                </c:pt>
                <c:pt idx="2">
                  <c:v>400</c:v>
                </c:pt>
                <c:pt idx="3">
                  <c:v>500</c:v>
                </c:pt>
                <c:pt idx="4">
                  <c:v>500</c:v>
                </c:pt>
                <c:pt idx="5">
                  <c:v>500</c:v>
                </c:pt>
                <c:pt idx="6">
                  <c:v>700</c:v>
                </c:pt>
                <c:pt idx="7">
                  <c:v>700</c:v>
                </c:pt>
                <c:pt idx="9">
                  <c:v>900</c:v>
                </c:pt>
                <c:pt idx="10">
                  <c:v>900</c:v>
                </c:pt>
                <c:pt idx="13">
                  <c:v>1500</c:v>
                </c:pt>
              </c:numCache>
            </c:numRef>
          </c:yVal>
          <c:bubbleSize>
            <c:numRef>
              <c:f>'6nm 111'!$C$2:$C$15</c:f>
              <c:numCache>
                <c:formatCode>General</c:formatCode>
                <c:ptCount val="14"/>
                <c:pt idx="0">
                  <c:v>0.29699999999999999</c:v>
                </c:pt>
                <c:pt idx="1">
                  <c:v>0.38600000000000001</c:v>
                </c:pt>
                <c:pt idx="2">
                  <c:v>0.40699999999999997</c:v>
                </c:pt>
                <c:pt idx="3">
                  <c:v>0.43</c:v>
                </c:pt>
                <c:pt idx="4">
                  <c:v>0.58499999999999996</c:v>
                </c:pt>
                <c:pt idx="5">
                  <c:v>0.66800000000000004</c:v>
                </c:pt>
                <c:pt idx="6">
                  <c:v>0.50600000000000001</c:v>
                </c:pt>
                <c:pt idx="7">
                  <c:v>0.77700000000000002</c:v>
                </c:pt>
                <c:pt idx="8">
                  <c:v>0.90900000000000003</c:v>
                </c:pt>
                <c:pt idx="9">
                  <c:v>0.36799999999999999</c:v>
                </c:pt>
                <c:pt idx="10">
                  <c:v>0.80600000000000005</c:v>
                </c:pt>
                <c:pt idx="11">
                  <c:v>0.67200000000000004</c:v>
                </c:pt>
                <c:pt idx="12">
                  <c:v>0.80300000000000005</c:v>
                </c:pt>
                <c:pt idx="13">
                  <c:v>1</c:v>
                </c:pt>
              </c:numCache>
            </c:numRef>
          </c:bubbleSize>
          <c:bubble3D val="0"/>
          <c:extLst>
            <c:ext xmlns:c16="http://schemas.microsoft.com/office/drawing/2014/chart" uri="{C3380CC4-5D6E-409C-BE32-E72D297353CC}">
              <c16:uniqueId val="{00000000-6B95-4780-9367-58F17C4461EA}"/>
            </c:ext>
          </c:extLst>
        </c:ser>
        <c:ser>
          <c:idx val="1"/>
          <c:order val="1"/>
          <c:tx>
            <c:v>Defects</c:v>
          </c:tx>
          <c:spPr>
            <a:solidFill>
              <a:schemeClr val="accent2">
                <a:alpha val="75000"/>
              </a:schemeClr>
            </a:solidFill>
            <a:ln w="25400">
              <a:noFill/>
            </a:ln>
            <a:effectLst/>
          </c:spPr>
          <c:invertIfNegative val="0"/>
          <c:xVal>
            <c:numRef>
              <c:f>'6nm 111'!$D$2:$D$14</c:f>
              <c:numCache>
                <c:formatCode>General</c:formatCode>
                <c:ptCount val="13"/>
                <c:pt idx="8">
                  <c:v>16</c:v>
                </c:pt>
                <c:pt idx="11">
                  <c:v>16</c:v>
                </c:pt>
                <c:pt idx="12">
                  <c:v>32</c:v>
                </c:pt>
              </c:numCache>
            </c:numRef>
          </c:xVal>
          <c:yVal>
            <c:numRef>
              <c:f>'6nm 111'!$E$2:$E$14</c:f>
              <c:numCache>
                <c:formatCode>General</c:formatCode>
                <c:ptCount val="13"/>
                <c:pt idx="8">
                  <c:v>700</c:v>
                </c:pt>
                <c:pt idx="11">
                  <c:v>900</c:v>
                </c:pt>
                <c:pt idx="12">
                  <c:v>900</c:v>
                </c:pt>
              </c:numCache>
            </c:numRef>
          </c:yVal>
          <c:bubbleSize>
            <c:numRef>
              <c:f>'6nm 111'!$F$2:$F$14</c:f>
              <c:numCache>
                <c:formatCode>General</c:formatCode>
                <c:ptCount val="13"/>
                <c:pt idx="8">
                  <c:v>0.1</c:v>
                </c:pt>
                <c:pt idx="11">
                  <c:v>0.1</c:v>
                </c:pt>
                <c:pt idx="12">
                  <c:v>0.1</c:v>
                </c:pt>
              </c:numCache>
            </c:numRef>
          </c:bubbleSize>
          <c:bubble3D val="0"/>
          <c:extLst>
            <c:ext xmlns:c16="http://schemas.microsoft.com/office/drawing/2014/chart" uri="{C3380CC4-5D6E-409C-BE32-E72D297353CC}">
              <c16:uniqueId val="{00000001-6B95-4780-9367-58F17C4461EA}"/>
            </c:ext>
          </c:extLst>
        </c:ser>
        <c:dLbls>
          <c:showLegendKey val="0"/>
          <c:showVal val="0"/>
          <c:showCatName val="0"/>
          <c:showSerName val="0"/>
          <c:showPercent val="0"/>
          <c:showBubbleSize val="0"/>
        </c:dLbls>
        <c:bubbleScale val="100"/>
        <c:showNegBubbles val="0"/>
        <c:sizeRepresents val="w"/>
        <c:axId val="521331744"/>
        <c:axId val="521325504"/>
      </c:bubbleChart>
      <c:valAx>
        <c:axId val="521331744"/>
        <c:scaling>
          <c:orientation val="minMax"/>
          <c:max val="4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Number of pulses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25504"/>
        <c:crosses val="autoZero"/>
        <c:crossBetween val="midCat"/>
      </c:valAx>
      <c:valAx>
        <c:axId val="521325504"/>
        <c:scaling>
          <c:orientation val="minMax"/>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Energy (</a:t>
                </a:r>
                <a:r>
                  <a:rPr lang="en-US" sz="1400" baseline="0" dirty="0" err="1"/>
                  <a:t>mJ</a:t>
                </a:r>
                <a:r>
                  <a:rPr lang="en-US" sz="1400" b="0" i="0" u="none" strike="noStrike" kern="1200" baseline="0" dirty="0">
                    <a:solidFill>
                      <a:prstClr val="black">
                        <a:lumMod val="65000"/>
                        <a:lumOff val="35000"/>
                      </a:prstClr>
                    </a:solidFill>
                  </a:rPr>
                  <a:t>/cm2</a:t>
                </a:r>
                <a:r>
                  <a:rPr lang="en-US" sz="1400" baseline="0" dirty="0"/>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133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Stylus (110) to [1-10]</c:v>
          </c:tx>
          <c:spPr>
            <a:ln w="28575" cap="rnd">
              <a:solidFill>
                <a:schemeClr val="tx1"/>
              </a:solidFill>
              <a:round/>
            </a:ln>
            <a:effectLst/>
          </c:spPr>
          <c:marker>
            <c:symbol val="circle"/>
            <c:size val="5"/>
            <c:spPr>
              <a:solidFill>
                <a:schemeClr val="accent1"/>
              </a:solidFill>
              <a:ln w="38100">
                <a:solidFill>
                  <a:schemeClr val="tx1"/>
                </a:solidFill>
              </a:ln>
              <a:effectLst/>
            </c:spPr>
          </c:marker>
          <c:errBars>
            <c:errDir val="y"/>
            <c:errBarType val="both"/>
            <c:errValType val="cust"/>
            <c:noEndCap val="0"/>
            <c:plus>
              <c:numRef>
                <c:f>Riassunto!$C$2:$C$5</c:f>
                <c:numCache>
                  <c:formatCode>General</c:formatCode>
                  <c:ptCount val="4"/>
                  <c:pt idx="0">
                    <c:v>0.8</c:v>
                  </c:pt>
                  <c:pt idx="1">
                    <c:v>2.2000000000000002</c:v>
                  </c:pt>
                  <c:pt idx="2">
                    <c:v>3.6083033968655265</c:v>
                  </c:pt>
                  <c:pt idx="3">
                    <c:v>2.5165927738685698</c:v>
                  </c:pt>
                </c:numCache>
              </c:numRef>
            </c:plus>
            <c:minus>
              <c:numRef>
                <c:f>Riassunto!$C$2:$C$5</c:f>
                <c:numCache>
                  <c:formatCode>General</c:formatCode>
                  <c:ptCount val="4"/>
                  <c:pt idx="0">
                    <c:v>0.8</c:v>
                  </c:pt>
                  <c:pt idx="1">
                    <c:v>2.2000000000000002</c:v>
                  </c:pt>
                  <c:pt idx="2">
                    <c:v>3.6083033968655265</c:v>
                  </c:pt>
                  <c:pt idx="3">
                    <c:v>2.5165927738685698</c:v>
                  </c:pt>
                </c:numCache>
              </c:numRef>
            </c:minus>
            <c:spPr>
              <a:noFill/>
              <a:ln w="9525" cap="flat" cmpd="sng" algn="ctr">
                <a:solidFill>
                  <a:schemeClr val="tx1"/>
                </a:solidFill>
                <a:round/>
              </a:ln>
              <a:effectLst/>
            </c:spPr>
          </c:errBars>
          <c:cat>
            <c:strRef>
              <c:f>Riassunto!$A$2:$A$5</c:f>
              <c:strCache>
                <c:ptCount val="4"/>
                <c:pt idx="0">
                  <c:v>2nm 500mj 8pls</c:v>
                </c:pt>
                <c:pt idx="1">
                  <c:v>2nm 700mj 8pls</c:v>
                </c:pt>
                <c:pt idx="2">
                  <c:v>7-6 nm 700mj 2pls</c:v>
                </c:pt>
                <c:pt idx="3">
                  <c:v>7-6 nm 700mj 8pls</c:v>
                </c:pt>
              </c:strCache>
            </c:strRef>
          </c:cat>
          <c:val>
            <c:numRef>
              <c:f>Riassunto!$B$2:$B$5</c:f>
              <c:numCache>
                <c:formatCode>0.0</c:formatCode>
                <c:ptCount val="4"/>
                <c:pt idx="0">
                  <c:v>19.217391304347828</c:v>
                </c:pt>
                <c:pt idx="1">
                  <c:v>16.956521739130437</c:v>
                </c:pt>
                <c:pt idx="2">
                  <c:v>19.442654784076524</c:v>
                </c:pt>
                <c:pt idx="3">
                  <c:v>23.023975725484696</c:v>
                </c:pt>
              </c:numCache>
            </c:numRef>
          </c:val>
          <c:smooth val="0"/>
          <c:extLst>
            <c:ext xmlns:c16="http://schemas.microsoft.com/office/drawing/2014/chart" uri="{C3380CC4-5D6E-409C-BE32-E72D297353CC}">
              <c16:uniqueId val="{00000000-2D43-4EAE-8C5D-76D0A1337295}"/>
            </c:ext>
          </c:extLst>
        </c:ser>
        <c:ser>
          <c:idx val="1"/>
          <c:order val="1"/>
          <c:tx>
            <c:v>Stylus (110) to [001]</c:v>
          </c:tx>
          <c:spPr>
            <a:ln w="28575" cap="rnd">
              <a:solidFill>
                <a:schemeClr val="accent1"/>
              </a:solidFill>
              <a:round/>
            </a:ln>
            <a:effectLst/>
          </c:spPr>
          <c:marker>
            <c:symbol val="circle"/>
            <c:size val="5"/>
            <c:spPr>
              <a:solidFill>
                <a:schemeClr val="accent2"/>
              </a:solidFill>
              <a:ln w="38100">
                <a:solidFill>
                  <a:schemeClr val="accent1"/>
                </a:solidFill>
              </a:ln>
              <a:effectLst/>
            </c:spPr>
          </c:marker>
          <c:errBars>
            <c:errDir val="y"/>
            <c:errBarType val="both"/>
            <c:errValType val="cust"/>
            <c:noEndCap val="0"/>
            <c:plus>
              <c:numRef>
                <c:f>Riassunto!$E$2:$E$5</c:f>
                <c:numCache>
                  <c:formatCode>General</c:formatCode>
                  <c:ptCount val="4"/>
                  <c:pt idx="0">
                    <c:v>2.9</c:v>
                  </c:pt>
                  <c:pt idx="1">
                    <c:v>0.8</c:v>
                  </c:pt>
                  <c:pt idx="2">
                    <c:v>5.814859494822687</c:v>
                  </c:pt>
                  <c:pt idx="3">
                    <c:v>0.8</c:v>
                  </c:pt>
                </c:numCache>
              </c:numRef>
            </c:plus>
            <c:minus>
              <c:numRef>
                <c:f>Riassunto!$E$2:$E$5</c:f>
                <c:numCache>
                  <c:formatCode>General</c:formatCode>
                  <c:ptCount val="4"/>
                  <c:pt idx="0">
                    <c:v>2.9</c:v>
                  </c:pt>
                  <c:pt idx="1">
                    <c:v>0.8</c:v>
                  </c:pt>
                  <c:pt idx="2">
                    <c:v>5.814859494822687</c:v>
                  </c:pt>
                  <c:pt idx="3">
                    <c:v>0.8</c:v>
                  </c:pt>
                </c:numCache>
              </c:numRef>
            </c:minus>
            <c:spPr>
              <a:noFill/>
              <a:ln w="9525" cap="flat" cmpd="sng" algn="ctr">
                <a:solidFill>
                  <a:schemeClr val="accent1"/>
                </a:solidFill>
                <a:round/>
              </a:ln>
              <a:effectLst/>
            </c:spPr>
          </c:errBars>
          <c:cat>
            <c:strRef>
              <c:f>Riassunto!$A$2:$A$5</c:f>
              <c:strCache>
                <c:ptCount val="4"/>
                <c:pt idx="0">
                  <c:v>2nm 500mj 8pls</c:v>
                </c:pt>
                <c:pt idx="1">
                  <c:v>2nm 700mj 8pls</c:v>
                </c:pt>
                <c:pt idx="2">
                  <c:v>7-6 nm 700mj 2pls</c:v>
                </c:pt>
                <c:pt idx="3">
                  <c:v>7-6 nm 700mj 8pls</c:v>
                </c:pt>
              </c:strCache>
            </c:strRef>
          </c:cat>
          <c:val>
            <c:numRef>
              <c:f>Riassunto!$D$2:$D$5</c:f>
              <c:numCache>
                <c:formatCode>0.0</c:formatCode>
                <c:ptCount val="4"/>
                <c:pt idx="0">
                  <c:v>20.434782608695652</c:v>
                </c:pt>
                <c:pt idx="1">
                  <c:v>14.173913043478263</c:v>
                </c:pt>
                <c:pt idx="2">
                  <c:v>15.846512371464609</c:v>
                </c:pt>
                <c:pt idx="3">
                  <c:v>13.114218980896348</c:v>
                </c:pt>
              </c:numCache>
            </c:numRef>
          </c:val>
          <c:smooth val="0"/>
          <c:extLst>
            <c:ext xmlns:c16="http://schemas.microsoft.com/office/drawing/2014/chart" uri="{C3380CC4-5D6E-409C-BE32-E72D297353CC}">
              <c16:uniqueId val="{00000001-2D43-4EAE-8C5D-76D0A1337295}"/>
            </c:ext>
          </c:extLst>
        </c:ser>
        <c:ser>
          <c:idx val="2"/>
          <c:order val="2"/>
          <c:tx>
            <c:v>HRXRD/Stoney  (110)</c:v>
          </c:tx>
          <c:spPr>
            <a:ln w="28575" cap="rnd">
              <a:solidFill>
                <a:srgbClr val="FF0000"/>
              </a:solidFill>
              <a:round/>
            </a:ln>
            <a:effectLst/>
          </c:spPr>
          <c:marker>
            <c:symbol val="circle"/>
            <c:size val="5"/>
            <c:spPr>
              <a:solidFill>
                <a:schemeClr val="accent3"/>
              </a:solidFill>
              <a:ln w="25400">
                <a:solidFill>
                  <a:srgbClr val="FF0000"/>
                </a:solidFill>
              </a:ln>
              <a:effectLst/>
            </c:spPr>
          </c:marker>
          <c:cat>
            <c:strRef>
              <c:f>Riassunto!$A$2:$A$5</c:f>
              <c:strCache>
                <c:ptCount val="4"/>
                <c:pt idx="0">
                  <c:v>2nm 500mj 8pls</c:v>
                </c:pt>
                <c:pt idx="1">
                  <c:v>2nm 700mj 8pls</c:v>
                </c:pt>
                <c:pt idx="2">
                  <c:v>7-6 nm 700mj 2pls</c:v>
                </c:pt>
                <c:pt idx="3">
                  <c:v>7-6 nm 700mj 8pls</c:v>
                </c:pt>
              </c:strCache>
            </c:strRef>
          </c:cat>
          <c:val>
            <c:numRef>
              <c:f>Riassunto!$G$2:$G$5</c:f>
              <c:numCache>
                <c:formatCode>0.0</c:formatCode>
                <c:ptCount val="4"/>
                <c:pt idx="0">
                  <c:v>19.895</c:v>
                </c:pt>
                <c:pt idx="1">
                  <c:v>14.604999999999999</c:v>
                </c:pt>
              </c:numCache>
            </c:numRef>
          </c:val>
          <c:smooth val="0"/>
          <c:extLst>
            <c:ext xmlns:c16="http://schemas.microsoft.com/office/drawing/2014/chart" uri="{C3380CC4-5D6E-409C-BE32-E72D297353CC}">
              <c16:uniqueId val="{00000002-2D43-4EAE-8C5D-76D0A1337295}"/>
            </c:ext>
          </c:extLst>
        </c:ser>
        <c:dLbls>
          <c:showLegendKey val="0"/>
          <c:showVal val="0"/>
          <c:showCatName val="0"/>
          <c:showSerName val="0"/>
          <c:showPercent val="0"/>
          <c:showBubbleSize val="0"/>
        </c:dLbls>
        <c:marker val="1"/>
        <c:smooth val="0"/>
        <c:axId val="847888160"/>
        <c:axId val="820449904"/>
      </c:lineChart>
      <c:catAx>
        <c:axId val="8478881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Process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0449904"/>
        <c:crosses val="autoZero"/>
        <c:auto val="1"/>
        <c:lblAlgn val="ctr"/>
        <c:lblOffset val="100"/>
        <c:noMultiLvlLbl val="0"/>
      </c:catAx>
      <c:valAx>
        <c:axId val="820449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Curvature radius  (m)</a:t>
                </a:r>
              </a:p>
            </c:rich>
          </c:tx>
          <c:layout>
            <c:manualLayout>
              <c:xMode val="edge"/>
              <c:yMode val="edge"/>
              <c:x val="2.0421182876918555E-2"/>
              <c:y val="0.154876421697287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7888160"/>
        <c:crosses val="autoZero"/>
        <c:crossBetween val="between"/>
      </c:valAx>
      <c:spPr>
        <a:noFill/>
        <a:ln>
          <a:noFill/>
        </a:ln>
        <a:effectLst/>
      </c:spPr>
    </c:plotArea>
    <c:legend>
      <c:legendPos val="r"/>
      <c:layout>
        <c:manualLayout>
          <c:xMode val="edge"/>
          <c:yMode val="edge"/>
          <c:x val="0.66638158748969389"/>
          <c:y val="0.25057815689705454"/>
          <c:w val="0.29386423852906385"/>
          <c:h val="0.2503923183242682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A9DA2-DAE8-254A-8DCE-8D674ABA19F5}" type="datetimeFigureOut">
              <a:rPr lang="it-IT" smtClean="0"/>
              <a:t>05/10/2023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731CA-7B39-B940-BDDD-C53FD8A997BC}" type="slidenum">
              <a:rPr lang="it-IT" smtClean="0"/>
              <a:t>‹#›</a:t>
            </a:fld>
            <a:endParaRPr lang="it-IT"/>
          </a:p>
        </p:txBody>
      </p:sp>
    </p:spTree>
    <p:extLst>
      <p:ext uri="{BB962C8B-B14F-4D97-AF65-F5344CB8AC3E}">
        <p14:creationId xmlns:p14="http://schemas.microsoft.com/office/powerpoint/2010/main" val="21920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9A731CA-7B39-B940-BDDD-C53FD8A997BC}" type="slidenum">
              <a:rPr lang="it-IT" smtClean="0"/>
              <a:t>0</a:t>
            </a:fld>
            <a:endParaRPr lang="it-IT"/>
          </a:p>
        </p:txBody>
      </p:sp>
    </p:spTree>
    <p:extLst>
      <p:ext uri="{BB962C8B-B14F-4D97-AF65-F5344CB8AC3E}">
        <p14:creationId xmlns:p14="http://schemas.microsoft.com/office/powerpoint/2010/main" val="126629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a:t>Germanium is one of the most studied</a:t>
            </a:r>
            <a:r>
              <a:rPr lang="en-GB" baseline="0" noProof="0" dirty="0"/>
              <a:t> semiconductor materials nowadays. In particular, there are already in commerce some germanium based device, but there are a lot of studies to implement Ge in others application. All of these application requires a high doping concentration and shallow junction; for these reason our research group try to develop new germanium doping methods.</a:t>
            </a:r>
          </a:p>
          <a:p>
            <a:endParaRPr lang="en-GB" baseline="0" noProof="0" dirty="0"/>
          </a:p>
          <a:p>
            <a:r>
              <a:rPr lang="en-GB" baseline="0" noProof="0" dirty="0"/>
              <a:t> thanks to its very good optical and electrical properties and also thanks to its compatibility with silicon technology.</a:t>
            </a:r>
          </a:p>
          <a:p>
            <a:r>
              <a:rPr lang="en-GB" baseline="0" noProof="0" dirty="0"/>
              <a:t>The new technological request from all these application fields has some common ground and one of the most important is the needs of developing new doping methods, in order to have high doping concentration and shallow junction. </a:t>
            </a:r>
            <a:endParaRPr lang="en-GB" noProof="0" dirty="0"/>
          </a:p>
          <a:p>
            <a:r>
              <a:rPr lang="en-GB" noProof="0" dirty="0"/>
              <a:t>Moreover, Ge has the most high hole mobility of all semiconductors materials and also an higher electron mobility respect to silicon, making Ge the most interesting material for Complementary MOS devices, the units of all our electronical devices like computer, smartphones and all </a:t>
            </a:r>
            <a:r>
              <a:rPr lang="en-GB" noProof="0" dirty="0" err="1"/>
              <a:t>cpu</a:t>
            </a:r>
            <a:r>
              <a:rPr lang="en-GB" noProof="0" dirty="0"/>
              <a:t> based devices.</a:t>
            </a:r>
          </a:p>
        </p:txBody>
      </p:sp>
      <p:sp>
        <p:nvSpPr>
          <p:cNvPr id="4" name="Segnaposto numero diapositiva 3"/>
          <p:cNvSpPr>
            <a:spLocks noGrp="1"/>
          </p:cNvSpPr>
          <p:nvPr>
            <p:ph type="sldNum" sz="quarter" idx="10"/>
          </p:nvPr>
        </p:nvSpPr>
        <p:spPr/>
        <p:txBody>
          <a:bodyPr/>
          <a:lstStyle/>
          <a:p>
            <a:fld id="{F9A731CA-7B39-B940-BDDD-C53FD8A997BC}" type="slidenum">
              <a:rPr lang="it-IT" smtClean="0"/>
              <a:t>2</a:t>
            </a:fld>
            <a:endParaRPr lang="it-IT"/>
          </a:p>
        </p:txBody>
      </p:sp>
    </p:spTree>
    <p:extLst>
      <p:ext uri="{BB962C8B-B14F-4D97-AF65-F5344CB8AC3E}">
        <p14:creationId xmlns:p14="http://schemas.microsoft.com/office/powerpoint/2010/main" val="344863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F9A731CA-7B39-B940-BDDD-C53FD8A997BC}" type="slidenum">
              <a:rPr lang="it-IT" smtClean="0"/>
              <a:t>3</a:t>
            </a:fld>
            <a:endParaRPr lang="it-IT"/>
          </a:p>
        </p:txBody>
      </p:sp>
    </p:spTree>
    <p:extLst>
      <p:ext uri="{BB962C8B-B14F-4D97-AF65-F5344CB8AC3E}">
        <p14:creationId xmlns:p14="http://schemas.microsoft.com/office/powerpoint/2010/main" val="78641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fld id="{F9A731CA-7B39-B940-BDDD-C53FD8A997BC}" type="slidenum">
              <a:rPr lang="it-IT" smtClean="0"/>
              <a:t>6</a:t>
            </a:fld>
            <a:endParaRPr lang="it-IT"/>
          </a:p>
        </p:txBody>
      </p:sp>
    </p:spTree>
    <p:extLst>
      <p:ext uri="{BB962C8B-B14F-4D97-AF65-F5344CB8AC3E}">
        <p14:creationId xmlns:p14="http://schemas.microsoft.com/office/powerpoint/2010/main" val="2971418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r>
              <a:rPr lang="en-US"/>
              <a:t>April 26th</a:t>
            </a:r>
            <a:endParaRPr lang="it-IT"/>
          </a:p>
        </p:txBody>
      </p:sp>
      <p:sp>
        <p:nvSpPr>
          <p:cNvPr id="5" name="Segnaposto piè di pagina 4"/>
          <p:cNvSpPr>
            <a:spLocks noGrp="1"/>
          </p:cNvSpPr>
          <p:nvPr>
            <p:ph type="ftr" sz="quarter" idx="11"/>
          </p:nvPr>
        </p:nvSpPr>
        <p:spPr/>
        <p:txBody>
          <a:bodyPr/>
          <a:lstStyle/>
          <a:p>
            <a:r>
              <a:rPr lang="it-IT"/>
              <a:t>TECHNO-CLS , Ferrara Oct 2023</a:t>
            </a:r>
          </a:p>
        </p:txBody>
      </p:sp>
      <p:sp>
        <p:nvSpPr>
          <p:cNvPr id="6" name="Segnaposto numero diapositiva 5"/>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79973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en-US"/>
              <a:t>April 26th</a:t>
            </a:r>
            <a:endParaRPr lang="it-IT"/>
          </a:p>
        </p:txBody>
      </p:sp>
      <p:sp>
        <p:nvSpPr>
          <p:cNvPr id="5" name="Segnaposto piè di pagina 4"/>
          <p:cNvSpPr>
            <a:spLocks noGrp="1"/>
          </p:cNvSpPr>
          <p:nvPr>
            <p:ph type="ftr" sz="quarter" idx="11"/>
          </p:nvPr>
        </p:nvSpPr>
        <p:spPr/>
        <p:txBody>
          <a:bodyPr/>
          <a:lstStyle/>
          <a:p>
            <a:r>
              <a:rPr lang="it-IT"/>
              <a:t>TECHNO-CLS , Ferrara Oct 2023</a:t>
            </a:r>
          </a:p>
        </p:txBody>
      </p:sp>
      <p:sp>
        <p:nvSpPr>
          <p:cNvPr id="6" name="Segnaposto numero diapositiva 5"/>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2031468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en-US"/>
              <a:t>April 26th</a:t>
            </a:r>
            <a:endParaRPr lang="it-IT"/>
          </a:p>
        </p:txBody>
      </p:sp>
      <p:sp>
        <p:nvSpPr>
          <p:cNvPr id="5" name="Segnaposto piè di pagina 4"/>
          <p:cNvSpPr>
            <a:spLocks noGrp="1"/>
          </p:cNvSpPr>
          <p:nvPr>
            <p:ph type="ftr" sz="quarter" idx="11"/>
          </p:nvPr>
        </p:nvSpPr>
        <p:spPr/>
        <p:txBody>
          <a:bodyPr/>
          <a:lstStyle/>
          <a:p>
            <a:r>
              <a:rPr lang="it-IT"/>
              <a:t>TECHNO-CLS , Ferrara Oct 2023</a:t>
            </a:r>
          </a:p>
        </p:txBody>
      </p:sp>
      <p:sp>
        <p:nvSpPr>
          <p:cNvPr id="6" name="Segnaposto numero diapositiva 5"/>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4855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en-US"/>
              <a:t>April 26th</a:t>
            </a:r>
            <a:endParaRPr lang="it-IT"/>
          </a:p>
        </p:txBody>
      </p:sp>
      <p:sp>
        <p:nvSpPr>
          <p:cNvPr id="5" name="Segnaposto piè di pagina 4"/>
          <p:cNvSpPr>
            <a:spLocks noGrp="1"/>
          </p:cNvSpPr>
          <p:nvPr>
            <p:ph type="ftr" sz="quarter" idx="11"/>
          </p:nvPr>
        </p:nvSpPr>
        <p:spPr/>
        <p:txBody>
          <a:bodyPr/>
          <a:lstStyle/>
          <a:p>
            <a:r>
              <a:rPr lang="it-IT"/>
              <a:t>TECHNO-CLS , Ferrara Oct 2023</a:t>
            </a:r>
          </a:p>
        </p:txBody>
      </p:sp>
      <p:sp>
        <p:nvSpPr>
          <p:cNvPr id="6" name="Segnaposto numero diapositiva 5"/>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8746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r>
              <a:rPr lang="en-US"/>
              <a:t>April 26th</a:t>
            </a:r>
            <a:endParaRPr lang="it-IT"/>
          </a:p>
        </p:txBody>
      </p:sp>
      <p:sp>
        <p:nvSpPr>
          <p:cNvPr id="5" name="Segnaposto piè di pagina 4"/>
          <p:cNvSpPr>
            <a:spLocks noGrp="1"/>
          </p:cNvSpPr>
          <p:nvPr>
            <p:ph type="ftr" sz="quarter" idx="11"/>
          </p:nvPr>
        </p:nvSpPr>
        <p:spPr/>
        <p:txBody>
          <a:bodyPr/>
          <a:lstStyle/>
          <a:p>
            <a:r>
              <a:rPr lang="it-IT"/>
              <a:t>TECHNO-CLS , Ferrara Oct 2023</a:t>
            </a:r>
          </a:p>
        </p:txBody>
      </p:sp>
      <p:sp>
        <p:nvSpPr>
          <p:cNvPr id="6" name="Segnaposto numero diapositiva 5"/>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108318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r>
              <a:rPr lang="en-US"/>
              <a:t>April 26th</a:t>
            </a:r>
            <a:endParaRPr lang="it-IT"/>
          </a:p>
        </p:txBody>
      </p:sp>
      <p:sp>
        <p:nvSpPr>
          <p:cNvPr id="6" name="Segnaposto piè di pagina 5"/>
          <p:cNvSpPr>
            <a:spLocks noGrp="1"/>
          </p:cNvSpPr>
          <p:nvPr>
            <p:ph type="ftr" sz="quarter" idx="11"/>
          </p:nvPr>
        </p:nvSpPr>
        <p:spPr/>
        <p:txBody>
          <a:bodyPr/>
          <a:lstStyle/>
          <a:p>
            <a:r>
              <a:rPr lang="it-IT"/>
              <a:t>TECHNO-CLS , Ferrara Oct 2023</a:t>
            </a:r>
          </a:p>
        </p:txBody>
      </p:sp>
      <p:sp>
        <p:nvSpPr>
          <p:cNvPr id="7" name="Segnaposto numero diapositiva 6"/>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91047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r>
              <a:rPr lang="en-US"/>
              <a:t>April 26th</a:t>
            </a:r>
            <a:endParaRPr lang="it-IT"/>
          </a:p>
        </p:txBody>
      </p:sp>
      <p:sp>
        <p:nvSpPr>
          <p:cNvPr id="8" name="Segnaposto piè di pagina 7"/>
          <p:cNvSpPr>
            <a:spLocks noGrp="1"/>
          </p:cNvSpPr>
          <p:nvPr>
            <p:ph type="ftr" sz="quarter" idx="11"/>
          </p:nvPr>
        </p:nvSpPr>
        <p:spPr/>
        <p:txBody>
          <a:bodyPr/>
          <a:lstStyle/>
          <a:p>
            <a:r>
              <a:rPr lang="it-IT"/>
              <a:t>TECHNO-CLS , Ferrara Oct 2023</a:t>
            </a:r>
          </a:p>
        </p:txBody>
      </p:sp>
      <p:sp>
        <p:nvSpPr>
          <p:cNvPr id="9" name="Segnaposto numero diapositiva 8"/>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159703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r>
              <a:rPr lang="en-US"/>
              <a:t>April 26th</a:t>
            </a:r>
            <a:endParaRPr lang="it-IT"/>
          </a:p>
        </p:txBody>
      </p:sp>
      <p:sp>
        <p:nvSpPr>
          <p:cNvPr id="4" name="Segnaposto piè di pagina 3"/>
          <p:cNvSpPr>
            <a:spLocks noGrp="1"/>
          </p:cNvSpPr>
          <p:nvPr>
            <p:ph type="ftr" sz="quarter" idx="11"/>
          </p:nvPr>
        </p:nvSpPr>
        <p:spPr/>
        <p:txBody>
          <a:bodyPr/>
          <a:lstStyle/>
          <a:p>
            <a:r>
              <a:rPr lang="it-IT"/>
              <a:t>TECHNO-CLS , Ferrara Oct 2023</a:t>
            </a:r>
          </a:p>
        </p:txBody>
      </p:sp>
      <p:sp>
        <p:nvSpPr>
          <p:cNvPr id="5" name="Segnaposto numero diapositiva 4"/>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203709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April 26th</a:t>
            </a:r>
            <a:endParaRPr lang="it-IT"/>
          </a:p>
        </p:txBody>
      </p:sp>
      <p:sp>
        <p:nvSpPr>
          <p:cNvPr id="3" name="Segnaposto piè di pagina 2"/>
          <p:cNvSpPr>
            <a:spLocks noGrp="1"/>
          </p:cNvSpPr>
          <p:nvPr>
            <p:ph type="ftr" sz="quarter" idx="11"/>
          </p:nvPr>
        </p:nvSpPr>
        <p:spPr/>
        <p:txBody>
          <a:bodyPr/>
          <a:lstStyle/>
          <a:p>
            <a:r>
              <a:rPr lang="it-IT"/>
              <a:t>TECHNO-CLS , Ferrara Oct 2023</a:t>
            </a:r>
          </a:p>
        </p:txBody>
      </p:sp>
      <p:sp>
        <p:nvSpPr>
          <p:cNvPr id="4" name="Segnaposto numero diapositiva 3"/>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10825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r>
              <a:rPr lang="en-US"/>
              <a:t>April 26th</a:t>
            </a:r>
            <a:endParaRPr lang="it-IT"/>
          </a:p>
        </p:txBody>
      </p:sp>
      <p:sp>
        <p:nvSpPr>
          <p:cNvPr id="6" name="Segnaposto piè di pagina 5"/>
          <p:cNvSpPr>
            <a:spLocks noGrp="1"/>
          </p:cNvSpPr>
          <p:nvPr>
            <p:ph type="ftr" sz="quarter" idx="11"/>
          </p:nvPr>
        </p:nvSpPr>
        <p:spPr/>
        <p:txBody>
          <a:bodyPr/>
          <a:lstStyle/>
          <a:p>
            <a:r>
              <a:rPr lang="it-IT"/>
              <a:t>TECHNO-CLS , Ferrara Oct 2023</a:t>
            </a:r>
          </a:p>
        </p:txBody>
      </p:sp>
      <p:sp>
        <p:nvSpPr>
          <p:cNvPr id="7" name="Segnaposto numero diapositiva 6"/>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44530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r>
              <a:rPr lang="en-US"/>
              <a:t>April 26th</a:t>
            </a:r>
            <a:endParaRPr lang="it-IT"/>
          </a:p>
        </p:txBody>
      </p:sp>
      <p:sp>
        <p:nvSpPr>
          <p:cNvPr id="6" name="Segnaposto piè di pagina 5"/>
          <p:cNvSpPr>
            <a:spLocks noGrp="1"/>
          </p:cNvSpPr>
          <p:nvPr>
            <p:ph type="ftr" sz="quarter" idx="11"/>
          </p:nvPr>
        </p:nvSpPr>
        <p:spPr/>
        <p:txBody>
          <a:bodyPr/>
          <a:lstStyle/>
          <a:p>
            <a:r>
              <a:rPr lang="it-IT"/>
              <a:t>TECHNO-CLS , Ferrara Oct 2023</a:t>
            </a:r>
          </a:p>
        </p:txBody>
      </p:sp>
      <p:sp>
        <p:nvSpPr>
          <p:cNvPr id="7" name="Segnaposto numero diapositiva 6"/>
          <p:cNvSpPr>
            <a:spLocks noGrp="1"/>
          </p:cNvSpPr>
          <p:nvPr>
            <p:ph type="sldNum" sz="quarter" idx="12"/>
          </p:nvPr>
        </p:nvSpPr>
        <p:spPr/>
        <p:txBody>
          <a:bodyPr/>
          <a:lstStyle/>
          <a:p>
            <a:fld id="{34BEE5E7-CB9F-B846-ABCE-05B9B78A82CB}" type="slidenum">
              <a:rPr lang="it-IT" smtClean="0"/>
              <a:t>‹#›</a:t>
            </a:fld>
            <a:endParaRPr lang="it-IT"/>
          </a:p>
        </p:txBody>
      </p:sp>
    </p:spTree>
    <p:extLst>
      <p:ext uri="{BB962C8B-B14F-4D97-AF65-F5344CB8AC3E}">
        <p14:creationId xmlns:p14="http://schemas.microsoft.com/office/powerpoint/2010/main" val="22321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t="-39000" b="-39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April 26th</a:t>
            </a:r>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TECHNO-CLS , Ferrara Oct 2023</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EE5E7-CB9F-B846-ABCE-05B9B78A82CB}" type="slidenum">
              <a:rPr lang="it-IT" smtClean="0"/>
              <a:t>‹#›</a:t>
            </a:fld>
            <a:endParaRPr lang="it-IT"/>
          </a:p>
        </p:txBody>
      </p:sp>
    </p:spTree>
    <p:extLst>
      <p:ext uri="{BB962C8B-B14F-4D97-AF65-F5344CB8AC3E}">
        <p14:creationId xmlns:p14="http://schemas.microsoft.com/office/powerpoint/2010/main" val="1782099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0.png"/><Relationship Id="rId7" Type="http://schemas.openxmlformats.org/officeDocument/2006/relationships/image" Target="../media/image150.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11" Type="http://schemas.openxmlformats.org/officeDocument/2006/relationships/chart" Target="../charts/chart2.xml"/><Relationship Id="rId10" Type="http://schemas.openxmlformats.org/officeDocument/2006/relationships/image" Target="../media/image55.png"/><Relationship Id="rId4" Type="http://schemas.openxmlformats.org/officeDocument/2006/relationships/chart" Target="../charts/chart1.xml"/><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5.xml"/><Relationship Id="rId12"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1.xml"/><Relationship Id="rId6" Type="http://schemas.openxmlformats.org/officeDocument/2006/relationships/chart" Target="../charts/chart5.xml"/><Relationship Id="rId11" Type="http://schemas.openxmlformats.org/officeDocument/2006/relationships/chart" Target="../charts/chart7.xml"/><Relationship Id="rId5" Type="http://schemas.openxmlformats.org/officeDocument/2006/relationships/chart" Target="../charts/chart4.xml"/><Relationship Id="rId10" Type="http://schemas.openxmlformats.org/officeDocument/2006/relationships/chart" Target="../charts/chart7.xml"/><Relationship Id="rId4" Type="http://schemas.openxmlformats.org/officeDocument/2006/relationships/chart" Target="../charts/chart4.xml"/><Relationship Id="rId9" Type="http://schemas.openxmlformats.org/officeDocument/2006/relationships/chart" Target="../charts/chart6.xml"/><Relationship Id="rId14" Type="http://schemas.openxmlformats.org/officeDocument/2006/relationships/image" Target="../media/image5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0347" y="989115"/>
            <a:ext cx="11652883" cy="2232548"/>
          </a:xfrm>
        </p:spPr>
        <p:txBody>
          <a:bodyPr anchor="ctr">
            <a:normAutofit fontScale="90000"/>
          </a:bodyPr>
          <a:lstStyle/>
          <a:p>
            <a:r>
              <a:rPr lang="en-GB" dirty="0"/>
              <a:t> </a:t>
            </a:r>
            <a:r>
              <a:rPr lang="en-US" sz="5600" dirty="0"/>
              <a:t>Pulsed laser melting as a tool for crystal bending in crystalline light source application</a:t>
            </a:r>
            <a:endParaRPr lang="en-GB" sz="5600" dirty="0"/>
          </a:p>
        </p:txBody>
      </p:sp>
      <p:sp>
        <p:nvSpPr>
          <p:cNvPr id="11" name="Sottotitolo 10"/>
          <p:cNvSpPr>
            <a:spLocks noGrp="1"/>
          </p:cNvSpPr>
          <p:nvPr>
            <p:ph type="subTitle" idx="1"/>
          </p:nvPr>
        </p:nvSpPr>
        <p:spPr>
          <a:xfrm>
            <a:off x="371268" y="3851599"/>
            <a:ext cx="11652883" cy="2920676"/>
          </a:xfrm>
        </p:spPr>
        <p:txBody>
          <a:bodyPr>
            <a:normAutofit/>
          </a:bodyPr>
          <a:lstStyle/>
          <a:p>
            <a:pPr algn="ctr">
              <a:lnSpc>
                <a:spcPct val="115000"/>
              </a:lnSpc>
              <a:spcAft>
                <a:spcPts val="1000"/>
              </a:spcAft>
            </a:pPr>
            <a:r>
              <a:rPr lang="it-IT" sz="1800" u="sng" dirty="0">
                <a:effectLst/>
                <a:latin typeface="Times New Roman" panose="02020603050405020304" pitchFamily="18" charset="0"/>
                <a:ea typeface="Calibri" panose="020F0502020204030204" pitchFamily="34" charset="0"/>
                <a:cs typeface="Times New Roman" panose="02020603050405020304" pitchFamily="18" charset="0"/>
              </a:rPr>
              <a:t>D. De Salvador</a:t>
            </a:r>
            <a:r>
              <a:rPr lang="it-IT" sz="1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F. Sgarbossa</a:t>
            </a:r>
            <a:r>
              <a:rPr lang="it-IT" sz="1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D. </a:t>
            </a:r>
            <a:r>
              <a:rPr lang="it-IT" sz="1800" dirty="0" err="1">
                <a:effectLst/>
                <a:latin typeface="Times New Roman" panose="02020603050405020304" pitchFamily="18" charset="0"/>
                <a:ea typeface="Calibri" panose="020F0502020204030204" pitchFamily="34" charset="0"/>
                <a:cs typeface="Times New Roman" panose="02020603050405020304" pitchFamily="18" charset="0"/>
              </a:rPr>
              <a:t>Valzani</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G. Maggioni</a:t>
            </a:r>
            <a:r>
              <a:rPr lang="it-IT" sz="1800" baseline="30000" dirty="0">
                <a:effectLst/>
                <a:latin typeface="Times New Roman" panose="02020603050405020304" pitchFamily="18" charset="0"/>
                <a:ea typeface="Calibri" panose="020F0502020204030204" pitchFamily="34" charset="0"/>
                <a:cs typeface="Times New Roman" panose="02020603050405020304" pitchFamily="18" charset="0"/>
              </a:rPr>
              <a:t>1,2 </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C.Carraro</a:t>
            </a:r>
            <a:r>
              <a:rPr lang="it-IT" sz="1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E. Napolitani</a:t>
            </a:r>
            <a:r>
              <a:rPr lang="it-IT" sz="1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it-IT" sz="1800" i="1" baseline="30000" dirty="0">
                <a:effectLst/>
                <a:latin typeface="Times New Roman" panose="02020603050405020304" pitchFamily="18" charset="0"/>
                <a:ea typeface="Calibri" panose="020F0502020204030204" pitchFamily="34" charset="0"/>
                <a:cs typeface="Times New Roman" panose="02020603050405020304" pitchFamily="18" charset="0"/>
              </a:rPr>
              <a:t>1 </a:t>
            </a:r>
            <a:r>
              <a:rPr lang="pl-PL" sz="1800" i="1" dirty="0">
                <a:effectLst/>
                <a:latin typeface="Times New Roman" panose="02020603050405020304" pitchFamily="18" charset="0"/>
                <a:ea typeface="Calibri" panose="020F0502020204030204" pitchFamily="34" charset="0"/>
                <a:cs typeface="Times New Roman" panose="02020603050405020304" pitchFamily="18" charset="0"/>
              </a:rPr>
              <a:t>Dipartimento di Fisica e Astronomia, Università di Padova, Via Marzolo 8, I-35131 Padova, Italy </a:t>
            </a:r>
            <a:br>
              <a:rPr lang="it-IT" sz="1800" i="1" dirty="0">
                <a:effectLst/>
                <a:latin typeface="Times New Roman" panose="02020603050405020304" pitchFamily="18" charset="0"/>
                <a:ea typeface="Calibri" panose="020F0502020204030204" pitchFamily="34" charset="0"/>
                <a:cs typeface="Times New Roman" panose="02020603050405020304" pitchFamily="18" charset="0"/>
              </a:rPr>
            </a:b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davide.desalvador@unipd.it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pl-PL" sz="1800"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 National Institute for </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Nuclear</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Physics</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 INFN, Laboratori Nazionali di Legnaro, Viale dell’Università 2, 35020 Legnaro, </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Italy</a:t>
            </a:r>
            <a:endParaRPr lang="it-IT"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it-IT"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Sottotitolo 10"/>
          <p:cNvSpPr txBox="1">
            <a:spLocks/>
          </p:cNvSpPr>
          <p:nvPr/>
        </p:nvSpPr>
        <p:spPr>
          <a:xfrm>
            <a:off x="3106842" y="4572001"/>
            <a:ext cx="5010418" cy="1326943"/>
          </a:xfrm>
          <a:prstGeom prst="rect">
            <a:avLst/>
          </a:prstGeom>
        </p:spPr>
        <p:txBody>
          <a:bodyPr vert="horz" lIns="68598" tIns="34299" rIns="68598" bIns="34299" rtlCol="0">
            <a:normAutofit/>
          </a:bodyPr>
          <a:lstStyle>
            <a:lvl1pPr marL="0" indent="0" algn="l" defTabSz="914400" rtl="0" eaLnBrk="1" latinLnBrk="0" hangingPunct="1">
              <a:lnSpc>
                <a:spcPct val="90000"/>
              </a:lnSpc>
              <a:spcBef>
                <a:spcPts val="0"/>
              </a:spcBef>
              <a:buFont typeface="Euphemia" pitchFamily="34" charset="0"/>
              <a:buNone/>
              <a:defRPr lang="it-IT"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lang="it-IT"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lang="it-IT"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lang="it-IT"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lang="it-IT"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lang="it-IT"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lang="it-IT"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lang="it-IT"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lang="it-IT" sz="1800" kern="1200" baseline="0">
                <a:solidFill>
                  <a:schemeClr val="tx1">
                    <a:tint val="75000"/>
                  </a:schemeClr>
                </a:solidFill>
                <a:latin typeface="+mn-lt"/>
                <a:ea typeface="+mn-ea"/>
                <a:cs typeface="+mn-cs"/>
              </a:defRPr>
            </a:lvl9pPr>
          </a:lstStyle>
          <a:p>
            <a:endParaRPr lang="en-GB" sz="2401" dirty="0"/>
          </a:p>
        </p:txBody>
      </p:sp>
      <p:sp>
        <p:nvSpPr>
          <p:cNvPr id="18" name="CasellaDiTesto 17"/>
          <p:cNvSpPr txBox="1"/>
          <p:nvPr/>
        </p:nvSpPr>
        <p:spPr>
          <a:xfrm>
            <a:off x="3194402" y="2942258"/>
            <a:ext cx="5724772" cy="1015663"/>
          </a:xfrm>
          <a:prstGeom prst="rect">
            <a:avLst/>
          </a:prstGeom>
          <a:noFill/>
        </p:spPr>
        <p:txBody>
          <a:bodyPr wrap="none" rtlCol="0">
            <a:spAutoFit/>
          </a:bodyPr>
          <a:lstStyle/>
          <a:p>
            <a:pPr algn="ctr"/>
            <a:endParaRPr lang="en-US" b="1" i="1" dirty="0"/>
          </a:p>
          <a:p>
            <a:pPr algn="ctr"/>
            <a:r>
              <a:rPr lang="en-US" sz="2400" i="1" dirty="0"/>
              <a:t>Semiconductor and Advanced Crystals group</a:t>
            </a:r>
            <a:endParaRPr lang="it-IT" sz="2400" dirty="0"/>
          </a:p>
          <a:p>
            <a:pPr algn="ctr"/>
            <a:endParaRPr lang="en-US" i="1"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488" y="252857"/>
            <a:ext cx="1633552" cy="906620"/>
          </a:xfrm>
          <a:prstGeom prst="rect">
            <a:avLst/>
          </a:prstGeom>
        </p:spPr>
      </p:pic>
      <p:sp>
        <p:nvSpPr>
          <p:cNvPr id="9" name="Segnaposto numero diapositiva 8"/>
          <p:cNvSpPr>
            <a:spLocks noGrp="1"/>
          </p:cNvSpPr>
          <p:nvPr>
            <p:ph type="sldNum" sz="quarter" idx="12"/>
          </p:nvPr>
        </p:nvSpPr>
        <p:spPr>
          <a:xfrm>
            <a:off x="11055230" y="6356351"/>
            <a:ext cx="298570" cy="328798"/>
          </a:xfrm>
        </p:spPr>
        <p:txBody>
          <a:bodyPr/>
          <a:lstStyle/>
          <a:p>
            <a:fld id="{34BEE5E7-CB9F-B846-ABCE-05B9B78A82CB}" type="slidenum">
              <a:rPr lang="it-IT" smtClean="0"/>
              <a:t>0</a:t>
            </a:fld>
            <a:endParaRPr lang="it-IT" dirty="0"/>
          </a:p>
        </p:txBody>
      </p:sp>
      <p:pic>
        <p:nvPicPr>
          <p:cNvPr id="14" name="Immagine 13">
            <a:extLst>
              <a:ext uri="{FF2B5EF4-FFF2-40B4-BE49-F238E27FC236}">
                <a16:creationId xmlns:a16="http://schemas.microsoft.com/office/drawing/2014/main" id="{6B5B898E-D033-7F4E-AEF2-88B8AB67043F}"/>
              </a:ext>
            </a:extLst>
          </p:cNvPr>
          <p:cNvPicPr>
            <a:picLocks noChangeAspect="1"/>
          </p:cNvPicPr>
          <p:nvPr/>
        </p:nvPicPr>
        <p:blipFill>
          <a:blip r:embed="rId4"/>
          <a:stretch>
            <a:fillRect/>
          </a:stretch>
        </p:blipFill>
        <p:spPr>
          <a:xfrm>
            <a:off x="230347" y="-253279"/>
            <a:ext cx="2837449" cy="1899367"/>
          </a:xfrm>
          <a:prstGeom prst="rect">
            <a:avLst/>
          </a:prstGeom>
        </p:spPr>
      </p:pic>
      <p:pic>
        <p:nvPicPr>
          <p:cNvPr id="25" name="Immagine 24">
            <a:extLst>
              <a:ext uri="{FF2B5EF4-FFF2-40B4-BE49-F238E27FC236}">
                <a16:creationId xmlns:a16="http://schemas.microsoft.com/office/drawing/2014/main" id="{4BE04224-DFCD-6042-9567-5E8616E72E33}"/>
              </a:ext>
            </a:extLst>
          </p:cNvPr>
          <p:cNvPicPr>
            <a:picLocks noChangeAspect="1"/>
          </p:cNvPicPr>
          <p:nvPr/>
        </p:nvPicPr>
        <p:blipFill>
          <a:blip r:embed="rId5"/>
          <a:stretch>
            <a:fillRect/>
          </a:stretch>
        </p:blipFill>
        <p:spPr>
          <a:xfrm>
            <a:off x="9642906" y="132096"/>
            <a:ext cx="2126389" cy="961080"/>
          </a:xfrm>
          <a:prstGeom prst="rect">
            <a:avLst/>
          </a:prstGeom>
        </p:spPr>
      </p:pic>
      <p:sp>
        <p:nvSpPr>
          <p:cNvPr id="5" name="Footer Placeholder 4">
            <a:extLst>
              <a:ext uri="{FF2B5EF4-FFF2-40B4-BE49-F238E27FC236}">
                <a16:creationId xmlns:a16="http://schemas.microsoft.com/office/drawing/2014/main" id="{475B8D90-74EA-F3AA-036F-68869D3BF80C}"/>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114279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a:extLst>
              <a:ext uri="{FF2B5EF4-FFF2-40B4-BE49-F238E27FC236}">
                <a16:creationId xmlns:a16="http://schemas.microsoft.com/office/drawing/2014/main" id="{C4C9CCD2-2083-447D-BCD4-0858DB2B202D}"/>
              </a:ext>
            </a:extLst>
          </p:cNvPr>
          <p:cNvSpPr>
            <a:spLocks noGrp="1"/>
          </p:cNvSpPr>
          <p:nvPr>
            <p:ph type="sldNum" sz="quarter" idx="12"/>
          </p:nvPr>
        </p:nvSpPr>
        <p:spPr>
          <a:xfrm>
            <a:off x="8610600" y="6356350"/>
            <a:ext cx="2743200" cy="365125"/>
          </a:xfrm>
        </p:spPr>
        <p:txBody>
          <a:bodyPr/>
          <a:lstStyle/>
          <a:p>
            <a:fld id="{34BEE5E7-CB9F-B846-ABCE-05B9B78A82CB}" type="slidenum">
              <a:rPr lang="it-IT" smtClean="0"/>
              <a:t>9</a:t>
            </a:fld>
            <a:endParaRPr lang="it-IT"/>
          </a:p>
        </p:txBody>
      </p:sp>
      <p:sp>
        <p:nvSpPr>
          <p:cNvPr id="24" name="TextBox 23">
            <a:extLst>
              <a:ext uri="{FF2B5EF4-FFF2-40B4-BE49-F238E27FC236}">
                <a16:creationId xmlns:a16="http://schemas.microsoft.com/office/drawing/2014/main" id="{261CF10D-24ED-4A0B-B0CD-0D268E9F6BC2}"/>
              </a:ext>
            </a:extLst>
          </p:cNvPr>
          <p:cNvSpPr txBox="1"/>
          <p:nvPr/>
        </p:nvSpPr>
        <p:spPr>
          <a:xfrm>
            <a:off x="4973782" y="1537356"/>
            <a:ext cx="2435582" cy="276999"/>
          </a:xfrm>
          <a:prstGeom prst="rect">
            <a:avLst/>
          </a:prstGeom>
          <a:noFill/>
        </p:spPr>
        <p:txBody>
          <a:bodyPr wrap="square">
            <a:spAutoFit/>
          </a:bodyPr>
          <a:lstStyle/>
          <a:p>
            <a:r>
              <a:rPr lang="en-US" sz="1200" b="0" i="0" u="none" strike="noStrike" baseline="0" dirty="0">
                <a:solidFill>
                  <a:srgbClr val="3874A2"/>
                </a:solidFill>
                <a:latin typeface="SourceSansPro-Regular"/>
              </a:rPr>
              <a:t>David Sands, DOI: 10.5772/28736 </a:t>
            </a:r>
            <a:endParaRPr lang="en-US" sz="1200" dirty="0"/>
          </a:p>
        </p:txBody>
      </p:sp>
      <p:pic>
        <p:nvPicPr>
          <p:cNvPr id="25" name="Picture 24">
            <a:extLst>
              <a:ext uri="{FF2B5EF4-FFF2-40B4-BE49-F238E27FC236}">
                <a16:creationId xmlns:a16="http://schemas.microsoft.com/office/drawing/2014/main" id="{88845645-5E23-4935-8D44-863BB428210C}"/>
              </a:ext>
            </a:extLst>
          </p:cNvPr>
          <p:cNvPicPr>
            <a:picLocks noChangeAspect="1"/>
          </p:cNvPicPr>
          <p:nvPr/>
        </p:nvPicPr>
        <p:blipFill>
          <a:blip r:embed="rId2"/>
          <a:stretch>
            <a:fillRect/>
          </a:stretch>
        </p:blipFill>
        <p:spPr>
          <a:xfrm>
            <a:off x="4399971" y="1738944"/>
            <a:ext cx="3827804" cy="4694785"/>
          </a:xfrm>
          <a:prstGeom prst="rect">
            <a:avLst/>
          </a:prstGeom>
        </p:spPr>
      </p:pic>
      <p:grpSp>
        <p:nvGrpSpPr>
          <p:cNvPr id="43" name="Group 42">
            <a:extLst>
              <a:ext uri="{FF2B5EF4-FFF2-40B4-BE49-F238E27FC236}">
                <a16:creationId xmlns:a16="http://schemas.microsoft.com/office/drawing/2014/main" id="{E2E341A0-3B33-4F10-B5BF-49754A6E4700}"/>
              </a:ext>
            </a:extLst>
          </p:cNvPr>
          <p:cNvGrpSpPr/>
          <p:nvPr/>
        </p:nvGrpSpPr>
        <p:grpSpPr>
          <a:xfrm>
            <a:off x="7957385" y="1675856"/>
            <a:ext cx="4352081" cy="3617615"/>
            <a:chOff x="8372314" y="2568471"/>
            <a:chExt cx="3321405" cy="2711689"/>
          </a:xfrm>
        </p:grpSpPr>
        <p:pic>
          <p:nvPicPr>
            <p:cNvPr id="44" name="Picture 25">
              <a:extLst>
                <a:ext uri="{FF2B5EF4-FFF2-40B4-BE49-F238E27FC236}">
                  <a16:creationId xmlns:a16="http://schemas.microsoft.com/office/drawing/2014/main" id="{AE8072B5-56B4-4551-8642-1C91C59F2128}"/>
                </a:ext>
              </a:extLst>
            </p:cNvPr>
            <p:cNvPicPr>
              <a:picLocks noChangeAspect="1"/>
            </p:cNvPicPr>
            <p:nvPr/>
          </p:nvPicPr>
          <p:blipFill>
            <a:blip r:embed="rId3"/>
            <a:stretch>
              <a:fillRect/>
            </a:stretch>
          </p:blipFill>
          <p:spPr>
            <a:xfrm>
              <a:off x="8372314" y="3091399"/>
              <a:ext cx="3321405" cy="2188761"/>
            </a:xfrm>
            <a:prstGeom prst="rect">
              <a:avLst/>
            </a:prstGeom>
          </p:spPr>
        </p:pic>
        <p:sp>
          <p:nvSpPr>
            <p:cNvPr id="45" name="TextBox 44">
              <a:extLst>
                <a:ext uri="{FF2B5EF4-FFF2-40B4-BE49-F238E27FC236}">
                  <a16:creationId xmlns:a16="http://schemas.microsoft.com/office/drawing/2014/main" id="{41A8B43E-E3D2-42BE-8339-3F441A1E17F5}"/>
                </a:ext>
              </a:extLst>
            </p:cNvPr>
            <p:cNvSpPr txBox="1"/>
            <p:nvPr/>
          </p:nvSpPr>
          <p:spPr>
            <a:xfrm>
              <a:off x="8876134" y="2568471"/>
              <a:ext cx="2477666" cy="369332"/>
            </a:xfrm>
            <a:prstGeom prst="rect">
              <a:avLst/>
            </a:prstGeom>
            <a:noFill/>
          </p:spPr>
          <p:txBody>
            <a:bodyPr wrap="none" rtlCol="0">
              <a:spAutoFit/>
            </a:bodyPr>
            <a:lstStyle/>
            <a:p>
              <a:r>
                <a:rPr lang="en-US" dirty="0"/>
                <a:t>Fast liquid phase epitaxy</a:t>
              </a:r>
            </a:p>
          </p:txBody>
        </p:sp>
        <p:sp>
          <p:nvSpPr>
            <p:cNvPr id="46" name="Freeform: Shape 45">
              <a:extLst>
                <a:ext uri="{FF2B5EF4-FFF2-40B4-BE49-F238E27FC236}">
                  <a16:creationId xmlns:a16="http://schemas.microsoft.com/office/drawing/2014/main" id="{D3C3C5DA-FD1F-4258-82A6-37F147B8E2D5}"/>
                </a:ext>
              </a:extLst>
            </p:cNvPr>
            <p:cNvSpPr/>
            <p:nvPr/>
          </p:nvSpPr>
          <p:spPr>
            <a:xfrm rot="21142522">
              <a:off x="8627457" y="4000037"/>
              <a:ext cx="412307" cy="195972"/>
            </a:xfrm>
            <a:custGeom>
              <a:avLst/>
              <a:gdLst>
                <a:gd name="connsiteX0" fmla="*/ 779 w 388023"/>
                <a:gd name="connsiteY0" fmla="*/ 1988 h 195972"/>
                <a:gd name="connsiteX1" fmla="*/ 115310 w 388023"/>
                <a:gd name="connsiteY1" fmla="*/ 20461 h 195972"/>
                <a:gd name="connsiteX2" fmla="*/ 207674 w 388023"/>
                <a:gd name="connsiteY2" fmla="*/ 42628 h 195972"/>
                <a:gd name="connsiteX3" fmla="*/ 375776 w 388023"/>
                <a:gd name="connsiteY3" fmla="*/ 116519 h 195972"/>
                <a:gd name="connsiteX4" fmla="*/ 373928 w 388023"/>
                <a:gd name="connsiteY4" fmla="*/ 170090 h 195972"/>
                <a:gd name="connsiteX5" fmla="*/ 364692 w 388023"/>
                <a:gd name="connsiteY5" fmla="*/ 195952 h 195972"/>
                <a:gd name="connsiteX6" fmla="*/ 333288 w 388023"/>
                <a:gd name="connsiteY6" fmla="*/ 166395 h 195972"/>
                <a:gd name="connsiteX7" fmla="*/ 283412 w 388023"/>
                <a:gd name="connsiteY7" fmla="*/ 153465 h 195972"/>
                <a:gd name="connsiteX8" fmla="*/ 76518 w 388023"/>
                <a:gd name="connsiteY8" fmla="*/ 70337 h 195972"/>
                <a:gd name="connsiteX9" fmla="*/ 779 w 388023"/>
                <a:gd name="connsiteY9" fmla="*/ 1988 h 19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23" h="195972">
                  <a:moveTo>
                    <a:pt x="779" y="1988"/>
                  </a:moveTo>
                  <a:cubicBezTo>
                    <a:pt x="7244" y="-6325"/>
                    <a:pt x="80828" y="13688"/>
                    <a:pt x="115310" y="20461"/>
                  </a:cubicBezTo>
                  <a:cubicBezTo>
                    <a:pt x="149793" y="27234"/>
                    <a:pt x="164263" y="26618"/>
                    <a:pt x="207674" y="42628"/>
                  </a:cubicBezTo>
                  <a:cubicBezTo>
                    <a:pt x="251085" y="58638"/>
                    <a:pt x="348067" y="95275"/>
                    <a:pt x="375776" y="116519"/>
                  </a:cubicBezTo>
                  <a:cubicBezTo>
                    <a:pt x="403485" y="137763"/>
                    <a:pt x="375775" y="156851"/>
                    <a:pt x="373928" y="170090"/>
                  </a:cubicBezTo>
                  <a:cubicBezTo>
                    <a:pt x="372081" y="183329"/>
                    <a:pt x="371465" y="196568"/>
                    <a:pt x="364692" y="195952"/>
                  </a:cubicBezTo>
                  <a:cubicBezTo>
                    <a:pt x="357919" y="195336"/>
                    <a:pt x="346835" y="173476"/>
                    <a:pt x="333288" y="166395"/>
                  </a:cubicBezTo>
                  <a:cubicBezTo>
                    <a:pt x="319741" y="159314"/>
                    <a:pt x="326207" y="169475"/>
                    <a:pt x="283412" y="153465"/>
                  </a:cubicBezTo>
                  <a:cubicBezTo>
                    <a:pt x="240617" y="137455"/>
                    <a:pt x="124239" y="94352"/>
                    <a:pt x="76518" y="70337"/>
                  </a:cubicBezTo>
                  <a:cubicBezTo>
                    <a:pt x="28797" y="46322"/>
                    <a:pt x="-5686" y="10301"/>
                    <a:pt x="779" y="1988"/>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835A91-2D0E-4329-A49E-DC60AA23F791}"/>
                </a:ext>
              </a:extLst>
            </p:cNvPr>
            <p:cNvSpPr/>
            <p:nvPr/>
          </p:nvSpPr>
          <p:spPr>
            <a:xfrm>
              <a:off x="9053282" y="4043446"/>
              <a:ext cx="471913" cy="193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CBEAB63-9B1C-4490-AB3C-E1F8BBB16319}"/>
                </a:ext>
              </a:extLst>
            </p:cNvPr>
            <p:cNvSpPr/>
            <p:nvPr/>
          </p:nvSpPr>
          <p:spPr>
            <a:xfrm>
              <a:off x="9497131" y="4274995"/>
              <a:ext cx="386964" cy="318092"/>
            </a:xfrm>
            <a:custGeom>
              <a:avLst/>
              <a:gdLst>
                <a:gd name="connsiteX0" fmla="*/ 0 w 386964"/>
                <a:gd name="connsiteY0" fmla="*/ 0 h 318092"/>
                <a:gd name="connsiteX1" fmla="*/ 184751 w 386964"/>
                <a:gd name="connsiteY1" fmla="*/ 7016 h 318092"/>
                <a:gd name="connsiteX2" fmla="*/ 184751 w 386964"/>
                <a:gd name="connsiteY2" fmla="*/ 7016 h 318092"/>
                <a:gd name="connsiteX3" fmla="*/ 378857 w 386964"/>
                <a:gd name="connsiteY3" fmla="*/ 287651 h 318092"/>
                <a:gd name="connsiteX4" fmla="*/ 343777 w 386964"/>
                <a:gd name="connsiteY4" fmla="*/ 311037 h 318092"/>
                <a:gd name="connsiteX5" fmla="*/ 282973 w 386964"/>
                <a:gd name="connsiteY5" fmla="*/ 292328 h 318092"/>
                <a:gd name="connsiteX6" fmla="*/ 86529 w 386964"/>
                <a:gd name="connsiteY6" fmla="*/ 152011 h 318092"/>
                <a:gd name="connsiteX7" fmla="*/ 0 w 386964"/>
                <a:gd name="connsiteY7" fmla="*/ 0 h 31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64" h="318092">
                  <a:moveTo>
                    <a:pt x="0" y="0"/>
                  </a:moveTo>
                  <a:lnTo>
                    <a:pt x="184751" y="7016"/>
                  </a:lnTo>
                  <a:lnTo>
                    <a:pt x="184751" y="7016"/>
                  </a:lnTo>
                  <a:cubicBezTo>
                    <a:pt x="217102" y="53789"/>
                    <a:pt x="352353" y="236981"/>
                    <a:pt x="378857" y="287651"/>
                  </a:cubicBezTo>
                  <a:cubicBezTo>
                    <a:pt x="405361" y="338321"/>
                    <a:pt x="359758" y="310258"/>
                    <a:pt x="343777" y="311037"/>
                  </a:cubicBezTo>
                  <a:cubicBezTo>
                    <a:pt x="327796" y="311817"/>
                    <a:pt x="325848" y="318832"/>
                    <a:pt x="282973" y="292328"/>
                  </a:cubicBezTo>
                  <a:cubicBezTo>
                    <a:pt x="240098" y="265824"/>
                    <a:pt x="135250" y="199953"/>
                    <a:pt x="86529" y="152011"/>
                  </a:cubicBezTo>
                  <a:cubicBezTo>
                    <a:pt x="37808" y="104069"/>
                    <a:pt x="14227" y="54373"/>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82E1617-56D5-45A6-AC3F-10BF31E58F53}"/>
                </a:ext>
              </a:extLst>
            </p:cNvPr>
            <p:cNvSpPr/>
            <p:nvPr/>
          </p:nvSpPr>
          <p:spPr>
            <a:xfrm>
              <a:off x="9773767" y="4622196"/>
              <a:ext cx="555915" cy="372780"/>
            </a:xfrm>
            <a:custGeom>
              <a:avLst/>
              <a:gdLst>
                <a:gd name="connsiteX0" fmla="*/ 3998 w 525342"/>
                <a:gd name="connsiteY0" fmla="*/ 13618 h 387485"/>
                <a:gd name="connsiteX1" fmla="*/ 158347 w 525342"/>
                <a:gd name="connsiteY1" fmla="*/ 79100 h 387485"/>
                <a:gd name="connsiteX2" fmla="*/ 499785 w 525342"/>
                <a:gd name="connsiteY2" fmla="*/ 329332 h 387485"/>
                <a:gd name="connsiteX3" fmla="*/ 495108 w 525342"/>
                <a:gd name="connsiteY3" fmla="*/ 364411 h 387485"/>
                <a:gd name="connsiteX4" fmla="*/ 450674 w 525342"/>
                <a:gd name="connsiteY4" fmla="*/ 385459 h 387485"/>
                <a:gd name="connsiteX5" fmla="*/ 460029 w 525342"/>
                <a:gd name="connsiteY5" fmla="*/ 378443 h 387485"/>
                <a:gd name="connsiteX6" fmla="*/ 308018 w 525342"/>
                <a:gd name="connsiteY6" fmla="*/ 312962 h 387485"/>
                <a:gd name="connsiteX7" fmla="*/ 3998 w 525342"/>
                <a:gd name="connsiteY7" fmla="*/ 13618 h 3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42" h="387485">
                  <a:moveTo>
                    <a:pt x="3998" y="13618"/>
                  </a:moveTo>
                  <a:cubicBezTo>
                    <a:pt x="-20947" y="-25359"/>
                    <a:pt x="75716" y="26481"/>
                    <a:pt x="158347" y="79100"/>
                  </a:cubicBezTo>
                  <a:cubicBezTo>
                    <a:pt x="240978" y="131719"/>
                    <a:pt x="443658" y="281780"/>
                    <a:pt x="499785" y="329332"/>
                  </a:cubicBezTo>
                  <a:cubicBezTo>
                    <a:pt x="555912" y="376884"/>
                    <a:pt x="503293" y="355057"/>
                    <a:pt x="495108" y="364411"/>
                  </a:cubicBezTo>
                  <a:cubicBezTo>
                    <a:pt x="486923" y="373766"/>
                    <a:pt x="456521" y="383120"/>
                    <a:pt x="450674" y="385459"/>
                  </a:cubicBezTo>
                  <a:cubicBezTo>
                    <a:pt x="444828" y="387798"/>
                    <a:pt x="483805" y="390526"/>
                    <a:pt x="460029" y="378443"/>
                  </a:cubicBezTo>
                  <a:cubicBezTo>
                    <a:pt x="436253" y="366360"/>
                    <a:pt x="385192" y="371038"/>
                    <a:pt x="308018" y="312962"/>
                  </a:cubicBezTo>
                  <a:cubicBezTo>
                    <a:pt x="230844" y="254886"/>
                    <a:pt x="28943" y="52595"/>
                    <a:pt x="3998" y="1361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itle 1">
            <a:extLst>
              <a:ext uri="{FF2B5EF4-FFF2-40B4-BE49-F238E27FC236}">
                <a16:creationId xmlns:a16="http://schemas.microsoft.com/office/drawing/2014/main" id="{AEA2671D-2258-4AC4-851B-31A200962736}"/>
              </a:ext>
            </a:extLst>
          </p:cNvPr>
          <p:cNvSpPr>
            <a:spLocks noGrp="1"/>
          </p:cNvSpPr>
          <p:nvPr>
            <p:ph type="title"/>
          </p:nvPr>
        </p:nvSpPr>
        <p:spPr>
          <a:xfrm>
            <a:off x="712470" y="53399"/>
            <a:ext cx="10515600" cy="1325563"/>
          </a:xfrm>
        </p:spPr>
        <p:txBody>
          <a:bodyPr/>
          <a:lstStyle/>
          <a:p>
            <a:r>
              <a:rPr lang="en-US" dirty="0"/>
              <a:t>Melting regime</a:t>
            </a:r>
          </a:p>
        </p:txBody>
      </p:sp>
      <p:grpSp>
        <p:nvGrpSpPr>
          <p:cNvPr id="21" name="Group 20">
            <a:extLst>
              <a:ext uri="{FF2B5EF4-FFF2-40B4-BE49-F238E27FC236}">
                <a16:creationId xmlns:a16="http://schemas.microsoft.com/office/drawing/2014/main" id="{41507891-8692-40ED-B3C8-2A028F22D092}"/>
              </a:ext>
            </a:extLst>
          </p:cNvPr>
          <p:cNvGrpSpPr/>
          <p:nvPr/>
        </p:nvGrpSpPr>
        <p:grpSpPr>
          <a:xfrm>
            <a:off x="317423" y="2341419"/>
            <a:ext cx="4458318" cy="2952052"/>
            <a:chOff x="1402855" y="3091399"/>
            <a:chExt cx="3372885" cy="2202071"/>
          </a:xfrm>
        </p:grpSpPr>
        <p:pic>
          <p:nvPicPr>
            <p:cNvPr id="22" name="Picture 16">
              <a:extLst>
                <a:ext uri="{FF2B5EF4-FFF2-40B4-BE49-F238E27FC236}">
                  <a16:creationId xmlns:a16="http://schemas.microsoft.com/office/drawing/2014/main" id="{CD5D7546-D35E-418F-BBC8-A2AF1365E76D}"/>
                </a:ext>
              </a:extLst>
            </p:cNvPr>
            <p:cNvPicPr>
              <a:picLocks noChangeAspect="1"/>
            </p:cNvPicPr>
            <p:nvPr/>
          </p:nvPicPr>
          <p:blipFill>
            <a:blip r:embed="rId4"/>
            <a:stretch>
              <a:fillRect/>
            </a:stretch>
          </p:blipFill>
          <p:spPr>
            <a:xfrm>
              <a:off x="1402855" y="3091399"/>
              <a:ext cx="3372885" cy="2202071"/>
            </a:xfrm>
            <a:prstGeom prst="rect">
              <a:avLst/>
            </a:prstGeom>
          </p:spPr>
        </p:pic>
        <p:sp>
          <p:nvSpPr>
            <p:cNvPr id="26" name="TextBox 6">
              <a:extLst>
                <a:ext uri="{FF2B5EF4-FFF2-40B4-BE49-F238E27FC236}">
                  <a16:creationId xmlns:a16="http://schemas.microsoft.com/office/drawing/2014/main" id="{B2888474-0C71-4EAA-A131-DDBF7A78C211}"/>
                </a:ext>
              </a:extLst>
            </p:cNvPr>
            <p:cNvSpPr txBox="1"/>
            <p:nvPr/>
          </p:nvSpPr>
          <p:spPr>
            <a:xfrm>
              <a:off x="2638580" y="3162885"/>
              <a:ext cx="658609" cy="304236"/>
            </a:xfrm>
            <a:prstGeom prst="rect">
              <a:avLst/>
            </a:prstGeom>
            <a:noFill/>
          </p:spPr>
          <p:txBody>
            <a:bodyPr wrap="square" rtlCol="0">
              <a:spAutoFit/>
            </a:bodyPr>
            <a:lstStyle/>
            <a:p>
              <a:pPr defTabSz="342900"/>
              <a:r>
                <a:rPr lang="en-US" sz="1200" dirty="0">
                  <a:solidFill>
                    <a:prstClr val="black"/>
                  </a:solidFill>
                  <a:latin typeface="Calibri"/>
                </a:rPr>
                <a:t>T</a:t>
              </a:r>
              <a:r>
                <a:rPr lang="en-US" sz="1200" baseline="-25000" dirty="0">
                  <a:solidFill>
                    <a:prstClr val="black"/>
                  </a:solidFill>
                  <a:latin typeface="Calibri"/>
                </a:rPr>
                <a:t>m</a:t>
              </a:r>
              <a:endParaRPr lang="en-US" sz="1200" dirty="0">
                <a:solidFill>
                  <a:prstClr val="black"/>
                </a:solidFill>
                <a:latin typeface="Calibri"/>
              </a:endParaRPr>
            </a:p>
          </p:txBody>
        </p:sp>
        <p:sp>
          <p:nvSpPr>
            <p:cNvPr id="27" name="TextBox 26">
              <a:extLst>
                <a:ext uri="{FF2B5EF4-FFF2-40B4-BE49-F238E27FC236}">
                  <a16:creationId xmlns:a16="http://schemas.microsoft.com/office/drawing/2014/main" id="{52494879-E7F3-4C1D-8B9B-1D9B0AA67DD6}"/>
                </a:ext>
              </a:extLst>
            </p:cNvPr>
            <p:cNvSpPr txBox="1"/>
            <p:nvPr/>
          </p:nvSpPr>
          <p:spPr>
            <a:xfrm>
              <a:off x="2967884" y="4109563"/>
              <a:ext cx="658609" cy="369332"/>
            </a:xfrm>
            <a:prstGeom prst="rect">
              <a:avLst/>
            </a:prstGeom>
            <a:noFill/>
          </p:spPr>
          <p:txBody>
            <a:bodyPr wrap="square">
              <a:spAutoFit/>
            </a:bodyPr>
            <a:lstStyle/>
            <a:p>
              <a:r>
                <a:rPr lang="en-US" i="1" dirty="0"/>
                <a:t>T</a:t>
              </a:r>
              <a:r>
                <a:rPr lang="en-US" i="1" baseline="-25000" dirty="0"/>
                <a:t>m</a:t>
              </a:r>
              <a:endParaRPr lang="en-US" dirty="0"/>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4FE1F64-050C-42BD-B00D-87E39325F2D2}"/>
                  </a:ext>
                </a:extLst>
              </p:cNvPr>
              <p:cNvSpPr txBox="1"/>
              <p:nvPr/>
            </p:nvSpPr>
            <p:spPr>
              <a:xfrm>
                <a:off x="1283509" y="5155227"/>
                <a:ext cx="2272146" cy="618887"/>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𝑐</m:t>
                          </m:r>
                        </m:num>
                        <m:den>
                          <m:r>
                            <a:rPr lang="en-US" i="1" smtClean="0">
                              <a:latin typeface="Cambria Math" panose="02040503050406030204" pitchFamily="18" charset="0"/>
                              <a:ea typeface="Cambria Math" panose="02040503050406030204" pitchFamily="18" charset="0"/>
                            </a:rPr>
                            <m:t>𝛿</m:t>
                          </m:r>
                          <m:r>
                            <a:rPr lang="it-IT" b="0" i="1" smtClean="0">
                              <a:latin typeface="Cambria Math" panose="02040503050406030204" pitchFamily="18" charset="0"/>
                              <a:ea typeface="Cambria Math" panose="02040503050406030204" pitchFamily="18" charset="0"/>
                            </a:rPr>
                            <m:t>𝑡</m:t>
                          </m:r>
                        </m:den>
                      </m:f>
                      <m:r>
                        <a:rPr lang="it-IT" b="0" i="1" smtClean="0">
                          <a:latin typeface="Cambria Math" panose="02040503050406030204" pitchFamily="18" charset="0"/>
                        </a:rPr>
                        <m:t>=</m:t>
                      </m:r>
                      <m:r>
                        <a:rPr lang="it-IT" b="0" i="1" smtClean="0">
                          <a:latin typeface="Cambria Math" panose="02040503050406030204" pitchFamily="18" charset="0"/>
                        </a:rPr>
                        <m:t>𝐷</m:t>
                      </m:r>
                      <m:sSup>
                        <m:sSupPr>
                          <m:ctrlPr>
                            <a:rPr lang="it-IT" b="0" i="1" smtClean="0">
                              <a:latin typeface="Cambria Math" panose="02040503050406030204" pitchFamily="18" charset="0"/>
                              <a:ea typeface="Cambria Math" panose="02040503050406030204" pitchFamily="18" charset="0"/>
                            </a:rPr>
                          </m:ctrlPr>
                        </m:sSupPr>
                        <m:e>
                          <m:r>
                            <m:rPr>
                              <m:sty m:val="p"/>
                            </m:rPr>
                            <a:rPr lang="it-IT" b="0" i="1" smtClean="0">
                              <a:latin typeface="Cambria Math" panose="02040503050406030204" pitchFamily="18" charset="0"/>
                              <a:ea typeface="Cambria Math" panose="02040503050406030204" pitchFamily="18" charset="0"/>
                            </a:rPr>
                            <m:t>∇</m:t>
                          </m:r>
                        </m:e>
                        <m:sup>
                          <m:r>
                            <a:rPr lang="it-IT"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𝑐</m:t>
                      </m:r>
                    </m:oMath>
                  </m:oMathPara>
                </a14:m>
                <a:endParaRPr lang="en-US" dirty="0"/>
              </a:p>
            </p:txBody>
          </p:sp>
        </mc:Choice>
        <mc:Fallback xmlns="">
          <p:sp>
            <p:nvSpPr>
              <p:cNvPr id="28" name="TextBox 27">
                <a:extLst>
                  <a:ext uri="{FF2B5EF4-FFF2-40B4-BE49-F238E27FC236}">
                    <a16:creationId xmlns:a16="http://schemas.microsoft.com/office/drawing/2014/main" id="{E4FE1F64-050C-42BD-B00D-87E39325F2D2}"/>
                  </a:ext>
                </a:extLst>
              </p:cNvPr>
              <p:cNvSpPr txBox="1">
                <a:spLocks noRot="1" noChangeAspect="1" noMove="1" noResize="1" noEditPoints="1" noAdjustHandles="1" noChangeArrowheads="1" noChangeShapeType="1" noTextEdit="1"/>
              </p:cNvSpPr>
              <p:nvPr/>
            </p:nvSpPr>
            <p:spPr>
              <a:xfrm>
                <a:off x="1283509" y="5155227"/>
                <a:ext cx="2272146" cy="618887"/>
              </a:xfrm>
              <a:prstGeom prst="rect">
                <a:avLst/>
              </a:prstGeom>
              <a:blipFill>
                <a:blip r:embed="rId5"/>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C53238C5-881F-41C3-ADBD-2F61906D5115}"/>
              </a:ext>
            </a:extLst>
          </p:cNvPr>
          <p:cNvSpPr txBox="1"/>
          <p:nvPr/>
        </p:nvSpPr>
        <p:spPr>
          <a:xfrm>
            <a:off x="711200" y="5748144"/>
            <a:ext cx="3372885" cy="369332"/>
          </a:xfrm>
          <a:prstGeom prst="rect">
            <a:avLst/>
          </a:prstGeom>
          <a:noFill/>
        </p:spPr>
        <p:txBody>
          <a:bodyPr wrap="square" rtlCol="0">
            <a:spAutoFit/>
          </a:bodyPr>
          <a:lstStyle/>
          <a:p>
            <a:r>
              <a:rPr lang="en-US" dirty="0"/>
              <a:t>Impurities fast diffuse in the liquid </a:t>
            </a:r>
          </a:p>
        </p:txBody>
      </p:sp>
      <p:sp>
        <p:nvSpPr>
          <p:cNvPr id="31" name="Rectangle 30">
            <a:extLst>
              <a:ext uri="{FF2B5EF4-FFF2-40B4-BE49-F238E27FC236}">
                <a16:creationId xmlns:a16="http://schemas.microsoft.com/office/drawing/2014/main" id="{79D642F8-73F7-4347-B246-4FF7D489AED8}"/>
              </a:ext>
            </a:extLst>
          </p:cNvPr>
          <p:cNvSpPr/>
          <p:nvPr/>
        </p:nvSpPr>
        <p:spPr>
          <a:xfrm>
            <a:off x="481329" y="2858960"/>
            <a:ext cx="118758" cy="2087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ECAF5D4-B5AE-4879-9F86-339CA4D333FE}"/>
                  </a:ext>
                </a:extLst>
              </p:cNvPr>
              <p:cNvSpPr txBox="1"/>
              <p:nvPr/>
            </p:nvSpPr>
            <p:spPr>
              <a:xfrm>
                <a:off x="1250023" y="6171397"/>
                <a:ext cx="2435582" cy="490199"/>
              </a:xfrm>
              <a:prstGeom prst="rect">
                <a:avLst/>
              </a:prstGeom>
              <a:noFill/>
              <a:ln>
                <a:solidFill>
                  <a:srgbClr val="C00000"/>
                </a:solidFill>
              </a:ln>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𝑙𝑖𝑞𝑢𝑖𝑑</m:t>
                          </m:r>
                        </m:sub>
                      </m:sSub>
                      <m:r>
                        <a:rPr lang="it-IT" sz="2400" b="0" i="1" smtClean="0">
                          <a:latin typeface="Cambria Math" panose="02040503050406030204" pitchFamily="18" charset="0"/>
                          <a:ea typeface="Cambria Math" panose="02040503050406030204" pitchFamily="18" charset="0"/>
                        </a:rPr>
                        <m:t>≫</m:t>
                      </m:r>
                      <m:sSub>
                        <m:sSubPr>
                          <m:ctrlPr>
                            <a:rPr lang="it-IT" sz="2400" i="1">
                              <a:latin typeface="Cambria Math" panose="02040503050406030204" pitchFamily="18" charset="0"/>
                            </a:rPr>
                          </m:ctrlPr>
                        </m:sSubPr>
                        <m:e>
                          <m:r>
                            <a:rPr lang="en-US" sz="2400" i="1">
                              <a:latin typeface="Cambria Math" panose="02040503050406030204" pitchFamily="18" charset="0"/>
                            </a:rPr>
                            <m:t>𝐷</m:t>
                          </m:r>
                        </m:e>
                        <m:sub>
                          <m:r>
                            <a:rPr lang="en-US" sz="2400" b="0" i="1" smtClean="0">
                              <a:latin typeface="Cambria Math" panose="02040503050406030204" pitchFamily="18" charset="0"/>
                            </a:rPr>
                            <m:t>𝑠𝑜𝑙𝑖𝑑</m:t>
                          </m:r>
                        </m:sub>
                      </m:sSub>
                    </m:oMath>
                  </m:oMathPara>
                </a14:m>
                <a:endParaRPr lang="en-US" sz="2400" dirty="0"/>
              </a:p>
            </p:txBody>
          </p:sp>
        </mc:Choice>
        <mc:Fallback xmlns="">
          <p:sp>
            <p:nvSpPr>
              <p:cNvPr id="33" name="TextBox 32">
                <a:extLst>
                  <a:ext uri="{FF2B5EF4-FFF2-40B4-BE49-F238E27FC236}">
                    <a16:creationId xmlns:a16="http://schemas.microsoft.com/office/drawing/2014/main" id="{4ECAF5D4-B5AE-4879-9F86-339CA4D333FE}"/>
                  </a:ext>
                </a:extLst>
              </p:cNvPr>
              <p:cNvSpPr txBox="1">
                <a:spLocks noRot="1" noChangeAspect="1" noMove="1" noResize="1" noEditPoints="1" noAdjustHandles="1" noChangeArrowheads="1" noChangeShapeType="1" noTextEdit="1"/>
              </p:cNvSpPr>
              <p:nvPr/>
            </p:nvSpPr>
            <p:spPr>
              <a:xfrm>
                <a:off x="1250023" y="6171397"/>
                <a:ext cx="2435582" cy="490199"/>
              </a:xfrm>
              <a:prstGeom prst="rect">
                <a:avLst/>
              </a:prstGeom>
              <a:blipFill>
                <a:blip r:embed="rId6"/>
                <a:stretch>
                  <a:fillRect b="-8434"/>
                </a:stretch>
              </a:blipFill>
              <a:ln>
                <a:solidFill>
                  <a:srgbClr val="C00000"/>
                </a:solidFill>
              </a:ln>
            </p:spPr>
            <p:txBody>
              <a:bodyPr/>
              <a:lstStyle/>
              <a:p>
                <a:r>
                  <a:rPr lang="en-US">
                    <a:noFill/>
                  </a:rPr>
                  <a:t> </a:t>
                </a:r>
              </a:p>
            </p:txBody>
          </p:sp>
        </mc:Fallback>
      </mc:AlternateContent>
      <p:sp>
        <p:nvSpPr>
          <p:cNvPr id="34" name="TextBox 33">
            <a:extLst>
              <a:ext uri="{FF2B5EF4-FFF2-40B4-BE49-F238E27FC236}">
                <a16:creationId xmlns:a16="http://schemas.microsoft.com/office/drawing/2014/main" id="{01F9BACD-2714-4942-951C-76236C4871F9}"/>
              </a:ext>
            </a:extLst>
          </p:cNvPr>
          <p:cNvSpPr txBox="1"/>
          <p:nvPr/>
        </p:nvSpPr>
        <p:spPr>
          <a:xfrm>
            <a:off x="712470" y="1378962"/>
            <a:ext cx="4261312" cy="769441"/>
          </a:xfrm>
          <a:prstGeom prst="rect">
            <a:avLst/>
          </a:prstGeom>
          <a:noFill/>
        </p:spPr>
        <p:txBody>
          <a:bodyPr wrap="square" rtlCol="0">
            <a:spAutoFit/>
          </a:bodyPr>
          <a:lstStyle/>
          <a:p>
            <a:r>
              <a:rPr lang="en-US" sz="2200" dirty="0"/>
              <a:t>If an impurity source in placed on the sample surface:</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7CE4EE7-28AF-4176-A2BC-A6AA7F687AD8}"/>
                  </a:ext>
                </a:extLst>
              </p:cNvPr>
              <p:cNvSpPr txBox="1"/>
              <p:nvPr/>
            </p:nvSpPr>
            <p:spPr>
              <a:xfrm>
                <a:off x="9140126" y="3047940"/>
                <a:ext cx="1742318" cy="3919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𝑟𝑒𝑔𝑟𝑜𝑡h</m:t>
                          </m:r>
                        </m:sub>
                      </m:sSub>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oMath>
                  </m:oMathPara>
                </a14:m>
                <a:endParaRPr lang="en-US" dirty="0"/>
              </a:p>
            </p:txBody>
          </p:sp>
        </mc:Choice>
        <mc:Fallback xmlns="">
          <p:sp>
            <p:nvSpPr>
              <p:cNvPr id="35" name="TextBox 34">
                <a:extLst>
                  <a:ext uri="{FF2B5EF4-FFF2-40B4-BE49-F238E27FC236}">
                    <a16:creationId xmlns:a16="http://schemas.microsoft.com/office/drawing/2014/main" id="{D7CE4EE7-28AF-4176-A2BC-A6AA7F687AD8}"/>
                  </a:ext>
                </a:extLst>
              </p:cNvPr>
              <p:cNvSpPr txBox="1">
                <a:spLocks noRot="1" noChangeAspect="1" noMove="1" noResize="1" noEditPoints="1" noAdjustHandles="1" noChangeArrowheads="1" noChangeShapeType="1" noTextEdit="1"/>
              </p:cNvSpPr>
              <p:nvPr/>
            </p:nvSpPr>
            <p:spPr>
              <a:xfrm>
                <a:off x="9140126" y="3047940"/>
                <a:ext cx="1742318" cy="391902"/>
              </a:xfrm>
              <a:prstGeom prst="rect">
                <a:avLst/>
              </a:prstGeom>
              <a:blipFill>
                <a:blip r:embed="rId7"/>
                <a:stretch>
                  <a:fillRect b="-937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5191ED23-8BEF-B63A-BC4F-F280EF34B705}"/>
              </a:ext>
            </a:extLst>
          </p:cNvPr>
          <p:cNvGrpSpPr/>
          <p:nvPr/>
        </p:nvGrpSpPr>
        <p:grpSpPr>
          <a:xfrm>
            <a:off x="3388252" y="2814796"/>
            <a:ext cx="603098" cy="646331"/>
            <a:chOff x="3388252" y="2814796"/>
            <a:chExt cx="603098" cy="646331"/>
          </a:xfrm>
        </p:grpSpPr>
        <p:cxnSp>
          <p:nvCxnSpPr>
            <p:cNvPr id="3" name="Straight Connector 2">
              <a:extLst>
                <a:ext uri="{FF2B5EF4-FFF2-40B4-BE49-F238E27FC236}">
                  <a16:creationId xmlns:a16="http://schemas.microsoft.com/office/drawing/2014/main" id="{3446678D-F5EE-DE70-D392-BEEB193A3669}"/>
                </a:ext>
              </a:extLst>
            </p:cNvPr>
            <p:cNvCxnSpPr/>
            <p:nvPr/>
          </p:nvCxnSpPr>
          <p:spPr>
            <a:xfrm>
              <a:off x="3388252" y="2996825"/>
              <a:ext cx="334805" cy="0"/>
            </a:xfrm>
            <a:prstGeom prst="line">
              <a:avLst/>
            </a:prstGeom>
            <a:ln>
              <a:solidFill>
                <a:srgbClr val="C54643"/>
              </a:solidFill>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B22C34B3-F04E-2F96-89F8-A1104D2C1D14}"/>
                </a:ext>
              </a:extLst>
            </p:cNvPr>
            <p:cNvCxnSpPr/>
            <p:nvPr/>
          </p:nvCxnSpPr>
          <p:spPr>
            <a:xfrm>
              <a:off x="3393932" y="3291214"/>
              <a:ext cx="334805" cy="0"/>
            </a:xfrm>
            <a:prstGeom prst="line">
              <a:avLst/>
            </a:prstGeom>
            <a:ln>
              <a:solidFill>
                <a:srgbClr val="C54643"/>
              </a:solidFill>
              <a:prstDash val="dash"/>
            </a:ln>
            <a:effectLst/>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F1904F41-FBC7-27E7-0528-F7576866EE14}"/>
                </a:ext>
              </a:extLst>
            </p:cNvPr>
            <p:cNvSpPr txBox="1"/>
            <p:nvPr/>
          </p:nvSpPr>
          <p:spPr>
            <a:xfrm>
              <a:off x="3694474" y="2814796"/>
              <a:ext cx="296876" cy="646331"/>
            </a:xfrm>
            <a:prstGeom prst="rect">
              <a:avLst/>
            </a:prstGeom>
            <a:noFill/>
          </p:spPr>
          <p:txBody>
            <a:bodyPr wrap="none" rtlCol="0">
              <a:spAutoFit/>
            </a:bodyPr>
            <a:lstStyle/>
            <a:p>
              <a:pPr algn="ctr"/>
              <a:r>
                <a:rPr lang="en-US" i="1" dirty="0"/>
                <a:t>T</a:t>
              </a:r>
            </a:p>
            <a:p>
              <a:pPr algn="ctr"/>
              <a:r>
                <a:rPr lang="en-US" i="1" dirty="0"/>
                <a:t>c</a:t>
              </a:r>
            </a:p>
          </p:txBody>
        </p:sp>
      </p:grpSp>
      <p:sp>
        <p:nvSpPr>
          <p:cNvPr id="2" name="Footer Placeholder 1">
            <a:extLst>
              <a:ext uri="{FF2B5EF4-FFF2-40B4-BE49-F238E27FC236}">
                <a16:creationId xmlns:a16="http://schemas.microsoft.com/office/drawing/2014/main" id="{DBC7E10C-B1E9-8472-08D5-64028AB59757}"/>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1817961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66A5C9-3D0D-4C3B-AA81-B001461501A7}"/>
              </a:ext>
            </a:extLst>
          </p:cNvPr>
          <p:cNvSpPr>
            <a:spLocks noGrp="1"/>
          </p:cNvSpPr>
          <p:nvPr>
            <p:ph type="sldNum" sz="quarter" idx="12"/>
          </p:nvPr>
        </p:nvSpPr>
        <p:spPr/>
        <p:txBody>
          <a:bodyPr/>
          <a:lstStyle/>
          <a:p>
            <a:fld id="{34BEE5E7-CB9F-B846-ABCE-05B9B78A82CB}" type="slidenum">
              <a:rPr lang="it-IT" smtClean="0"/>
              <a:t>10</a:t>
            </a:fld>
            <a:endParaRPr lang="it-IT"/>
          </a:p>
        </p:txBody>
      </p:sp>
      <p:grpSp>
        <p:nvGrpSpPr>
          <p:cNvPr id="35" name="Group 34">
            <a:extLst>
              <a:ext uri="{FF2B5EF4-FFF2-40B4-BE49-F238E27FC236}">
                <a16:creationId xmlns:a16="http://schemas.microsoft.com/office/drawing/2014/main" id="{2DE2912D-CF98-4FEC-8244-67B9F947288B}"/>
              </a:ext>
            </a:extLst>
          </p:cNvPr>
          <p:cNvGrpSpPr/>
          <p:nvPr/>
        </p:nvGrpSpPr>
        <p:grpSpPr>
          <a:xfrm>
            <a:off x="317423" y="2341419"/>
            <a:ext cx="4458318" cy="2952052"/>
            <a:chOff x="1402855" y="3091399"/>
            <a:chExt cx="3372885" cy="2202071"/>
          </a:xfrm>
        </p:grpSpPr>
        <p:pic>
          <p:nvPicPr>
            <p:cNvPr id="19" name="Picture 16">
              <a:extLst>
                <a:ext uri="{FF2B5EF4-FFF2-40B4-BE49-F238E27FC236}">
                  <a16:creationId xmlns:a16="http://schemas.microsoft.com/office/drawing/2014/main" id="{7C4E9AF0-CC57-4A57-94C5-19F5BEDCE3DE}"/>
                </a:ext>
              </a:extLst>
            </p:cNvPr>
            <p:cNvPicPr>
              <a:picLocks noChangeAspect="1"/>
            </p:cNvPicPr>
            <p:nvPr/>
          </p:nvPicPr>
          <p:blipFill>
            <a:blip r:embed="rId2"/>
            <a:stretch>
              <a:fillRect/>
            </a:stretch>
          </p:blipFill>
          <p:spPr>
            <a:xfrm>
              <a:off x="1402855" y="3091399"/>
              <a:ext cx="3372885" cy="2202071"/>
            </a:xfrm>
            <a:prstGeom prst="rect">
              <a:avLst/>
            </a:prstGeom>
          </p:spPr>
        </p:pic>
        <p:sp>
          <p:nvSpPr>
            <p:cNvPr id="27" name="TextBox 6">
              <a:extLst>
                <a:ext uri="{FF2B5EF4-FFF2-40B4-BE49-F238E27FC236}">
                  <a16:creationId xmlns:a16="http://schemas.microsoft.com/office/drawing/2014/main" id="{A386024C-317B-45CE-98A8-E1BAE7BA9119}"/>
                </a:ext>
              </a:extLst>
            </p:cNvPr>
            <p:cNvSpPr txBox="1"/>
            <p:nvPr/>
          </p:nvSpPr>
          <p:spPr>
            <a:xfrm>
              <a:off x="2638580" y="3162885"/>
              <a:ext cx="658609" cy="304236"/>
            </a:xfrm>
            <a:prstGeom prst="rect">
              <a:avLst/>
            </a:prstGeom>
            <a:noFill/>
          </p:spPr>
          <p:txBody>
            <a:bodyPr wrap="square" rtlCol="0">
              <a:spAutoFit/>
            </a:bodyPr>
            <a:lstStyle/>
            <a:p>
              <a:pPr defTabSz="342900"/>
              <a:r>
                <a:rPr lang="en-US" sz="1200" dirty="0">
                  <a:solidFill>
                    <a:prstClr val="black"/>
                  </a:solidFill>
                  <a:latin typeface="Calibri"/>
                </a:rPr>
                <a:t>T</a:t>
              </a:r>
              <a:r>
                <a:rPr lang="en-US" sz="1200" baseline="-25000" dirty="0">
                  <a:solidFill>
                    <a:prstClr val="black"/>
                  </a:solidFill>
                  <a:latin typeface="Calibri"/>
                </a:rPr>
                <a:t>m</a:t>
              </a:r>
              <a:endParaRPr lang="en-US" sz="1200" dirty="0">
                <a:solidFill>
                  <a:prstClr val="black"/>
                </a:solidFill>
                <a:latin typeface="Calibri"/>
              </a:endParaRPr>
            </a:p>
          </p:txBody>
        </p:sp>
        <p:sp>
          <p:nvSpPr>
            <p:cNvPr id="28" name="TextBox 27">
              <a:extLst>
                <a:ext uri="{FF2B5EF4-FFF2-40B4-BE49-F238E27FC236}">
                  <a16:creationId xmlns:a16="http://schemas.microsoft.com/office/drawing/2014/main" id="{C054000C-DBAB-4FBD-B34A-FB39CB047D36}"/>
                </a:ext>
              </a:extLst>
            </p:cNvPr>
            <p:cNvSpPr txBox="1"/>
            <p:nvPr/>
          </p:nvSpPr>
          <p:spPr>
            <a:xfrm>
              <a:off x="2967884" y="4109563"/>
              <a:ext cx="658609" cy="369332"/>
            </a:xfrm>
            <a:prstGeom prst="rect">
              <a:avLst/>
            </a:prstGeom>
            <a:noFill/>
          </p:spPr>
          <p:txBody>
            <a:bodyPr wrap="square">
              <a:spAutoFit/>
            </a:bodyPr>
            <a:lstStyle/>
            <a:p>
              <a:r>
                <a:rPr lang="en-US" i="1" dirty="0"/>
                <a:t>T</a:t>
              </a:r>
              <a:r>
                <a:rPr lang="en-US" i="1" baseline="-25000" dirty="0"/>
                <a:t>m</a:t>
              </a:r>
              <a:endParaRPr lang="en-US" dirty="0"/>
            </a:p>
          </p:txBody>
        </p:sp>
      </p:grpSp>
      <p:sp>
        <p:nvSpPr>
          <p:cNvPr id="23" name="Title 1">
            <a:extLst>
              <a:ext uri="{FF2B5EF4-FFF2-40B4-BE49-F238E27FC236}">
                <a16:creationId xmlns:a16="http://schemas.microsoft.com/office/drawing/2014/main" id="{3EE093F0-B099-41CE-B9DC-0155C1DD69F7}"/>
              </a:ext>
            </a:extLst>
          </p:cNvPr>
          <p:cNvSpPr>
            <a:spLocks noGrp="1"/>
          </p:cNvSpPr>
          <p:nvPr>
            <p:ph type="title"/>
          </p:nvPr>
        </p:nvSpPr>
        <p:spPr>
          <a:xfrm>
            <a:off x="712470" y="53399"/>
            <a:ext cx="10515600" cy="1325563"/>
          </a:xfrm>
        </p:spPr>
        <p:txBody>
          <a:bodyPr/>
          <a:lstStyle/>
          <a:p>
            <a:r>
              <a:rPr lang="en-US" dirty="0"/>
              <a:t>Impurity diffusion and incorporation</a:t>
            </a:r>
          </a:p>
        </p:txBody>
      </p:sp>
      <p:sp>
        <p:nvSpPr>
          <p:cNvPr id="24" name="TextBox 23">
            <a:extLst>
              <a:ext uri="{FF2B5EF4-FFF2-40B4-BE49-F238E27FC236}">
                <a16:creationId xmlns:a16="http://schemas.microsoft.com/office/drawing/2014/main" id="{57B93D7E-3608-4393-B1E1-24BCF0CD2C42}"/>
              </a:ext>
            </a:extLst>
          </p:cNvPr>
          <p:cNvSpPr txBox="1"/>
          <p:nvPr/>
        </p:nvSpPr>
        <p:spPr>
          <a:xfrm>
            <a:off x="712470" y="1378962"/>
            <a:ext cx="4261312" cy="769441"/>
          </a:xfrm>
          <a:prstGeom prst="rect">
            <a:avLst/>
          </a:prstGeom>
          <a:noFill/>
        </p:spPr>
        <p:txBody>
          <a:bodyPr wrap="square" rtlCol="0">
            <a:spAutoFit/>
          </a:bodyPr>
          <a:lstStyle/>
          <a:p>
            <a:r>
              <a:rPr lang="en-US" sz="2200" dirty="0"/>
              <a:t>If an impurity source in placed on the sample surface: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F853B41-0A3E-43F1-9253-A27E2550E9E3}"/>
                  </a:ext>
                </a:extLst>
              </p:cNvPr>
              <p:cNvSpPr txBox="1"/>
              <p:nvPr/>
            </p:nvSpPr>
            <p:spPr>
              <a:xfrm>
                <a:off x="1283509" y="5155227"/>
                <a:ext cx="2272146" cy="618887"/>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𝑐</m:t>
                          </m:r>
                        </m:num>
                        <m:den>
                          <m:r>
                            <a:rPr lang="en-US" i="1" smtClean="0">
                              <a:latin typeface="Cambria Math" panose="02040503050406030204" pitchFamily="18" charset="0"/>
                              <a:ea typeface="Cambria Math" panose="02040503050406030204" pitchFamily="18" charset="0"/>
                            </a:rPr>
                            <m:t>𝛿</m:t>
                          </m:r>
                          <m:r>
                            <a:rPr lang="it-IT" b="0" i="1" smtClean="0">
                              <a:latin typeface="Cambria Math" panose="02040503050406030204" pitchFamily="18" charset="0"/>
                              <a:ea typeface="Cambria Math" panose="02040503050406030204" pitchFamily="18" charset="0"/>
                            </a:rPr>
                            <m:t>𝑡</m:t>
                          </m:r>
                        </m:den>
                      </m:f>
                      <m:r>
                        <a:rPr lang="it-IT" b="0" i="1" smtClean="0">
                          <a:latin typeface="Cambria Math" panose="02040503050406030204" pitchFamily="18" charset="0"/>
                        </a:rPr>
                        <m:t>=</m:t>
                      </m:r>
                      <m:r>
                        <a:rPr lang="it-IT" b="0" i="1" smtClean="0">
                          <a:latin typeface="Cambria Math" panose="02040503050406030204" pitchFamily="18" charset="0"/>
                        </a:rPr>
                        <m:t>𝐷</m:t>
                      </m:r>
                      <m:sSup>
                        <m:sSupPr>
                          <m:ctrlPr>
                            <a:rPr lang="it-IT" b="0" i="1" smtClean="0">
                              <a:latin typeface="Cambria Math" panose="02040503050406030204" pitchFamily="18" charset="0"/>
                              <a:ea typeface="Cambria Math" panose="02040503050406030204" pitchFamily="18" charset="0"/>
                            </a:rPr>
                          </m:ctrlPr>
                        </m:sSupPr>
                        <m:e>
                          <m:r>
                            <m:rPr>
                              <m:sty m:val="p"/>
                            </m:rPr>
                            <a:rPr lang="it-IT" b="0" i="1" smtClean="0">
                              <a:latin typeface="Cambria Math" panose="02040503050406030204" pitchFamily="18" charset="0"/>
                              <a:ea typeface="Cambria Math" panose="02040503050406030204" pitchFamily="18" charset="0"/>
                            </a:rPr>
                            <m:t>∇</m:t>
                          </m:r>
                        </m:e>
                        <m:sup>
                          <m:r>
                            <a:rPr lang="it-IT"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𝑐</m:t>
                      </m:r>
                    </m:oMath>
                  </m:oMathPara>
                </a14:m>
                <a:endParaRPr lang="en-US" dirty="0"/>
              </a:p>
            </p:txBody>
          </p:sp>
        </mc:Choice>
        <mc:Fallback xmlns="">
          <p:sp>
            <p:nvSpPr>
              <p:cNvPr id="25" name="TextBox 24">
                <a:extLst>
                  <a:ext uri="{FF2B5EF4-FFF2-40B4-BE49-F238E27FC236}">
                    <a16:creationId xmlns:a16="http://schemas.microsoft.com/office/drawing/2014/main" id="{5F853B41-0A3E-43F1-9253-A27E2550E9E3}"/>
                  </a:ext>
                </a:extLst>
              </p:cNvPr>
              <p:cNvSpPr txBox="1">
                <a:spLocks noRot="1" noChangeAspect="1" noMove="1" noResize="1" noEditPoints="1" noAdjustHandles="1" noChangeArrowheads="1" noChangeShapeType="1" noTextEdit="1"/>
              </p:cNvSpPr>
              <p:nvPr/>
            </p:nvSpPr>
            <p:spPr>
              <a:xfrm>
                <a:off x="1283509" y="5155227"/>
                <a:ext cx="2272146" cy="618887"/>
              </a:xfrm>
              <a:prstGeom prst="rect">
                <a:avLst/>
              </a:prstGeom>
              <a:blipFill>
                <a:blip r:embed="rId3"/>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23CEDE96-6783-4493-B95A-9B2866193F7A}"/>
              </a:ext>
            </a:extLst>
          </p:cNvPr>
          <p:cNvSpPr txBox="1"/>
          <p:nvPr/>
        </p:nvSpPr>
        <p:spPr>
          <a:xfrm>
            <a:off x="711200" y="5748144"/>
            <a:ext cx="3372885" cy="369332"/>
          </a:xfrm>
          <a:prstGeom prst="rect">
            <a:avLst/>
          </a:prstGeom>
          <a:noFill/>
        </p:spPr>
        <p:txBody>
          <a:bodyPr wrap="square" rtlCol="0">
            <a:spAutoFit/>
          </a:bodyPr>
          <a:lstStyle/>
          <a:p>
            <a:r>
              <a:rPr lang="en-US" dirty="0"/>
              <a:t>Impurities fast diffuse in the liquid </a:t>
            </a:r>
          </a:p>
        </p:txBody>
      </p:sp>
      <p:sp>
        <p:nvSpPr>
          <p:cNvPr id="15" name="Rectangle 14">
            <a:extLst>
              <a:ext uri="{FF2B5EF4-FFF2-40B4-BE49-F238E27FC236}">
                <a16:creationId xmlns:a16="http://schemas.microsoft.com/office/drawing/2014/main" id="{2C33DF4D-C194-496E-8180-96A6282A6C4F}"/>
              </a:ext>
            </a:extLst>
          </p:cNvPr>
          <p:cNvSpPr/>
          <p:nvPr/>
        </p:nvSpPr>
        <p:spPr>
          <a:xfrm>
            <a:off x="481329" y="2858960"/>
            <a:ext cx="118758" cy="2087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ED1722-C76A-4809-BBD8-4F1784F6237B}"/>
                  </a:ext>
                </a:extLst>
              </p:cNvPr>
              <p:cNvSpPr txBox="1"/>
              <p:nvPr/>
            </p:nvSpPr>
            <p:spPr>
              <a:xfrm>
                <a:off x="1250023" y="6171397"/>
                <a:ext cx="2435582" cy="490199"/>
              </a:xfrm>
              <a:prstGeom prst="rect">
                <a:avLst/>
              </a:prstGeom>
              <a:noFill/>
              <a:ln>
                <a:solidFill>
                  <a:srgbClr val="C00000"/>
                </a:solidFill>
              </a:ln>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𝑙𝑖𝑞𝑢𝑖𝑑</m:t>
                          </m:r>
                        </m:sub>
                      </m:sSub>
                      <m:r>
                        <a:rPr lang="it-IT" sz="2400" b="0" i="1" smtClean="0">
                          <a:latin typeface="Cambria Math" panose="02040503050406030204" pitchFamily="18" charset="0"/>
                          <a:ea typeface="Cambria Math" panose="02040503050406030204" pitchFamily="18" charset="0"/>
                        </a:rPr>
                        <m:t>≫</m:t>
                      </m:r>
                      <m:sSub>
                        <m:sSubPr>
                          <m:ctrlPr>
                            <a:rPr lang="it-IT" sz="2400" i="1">
                              <a:latin typeface="Cambria Math" panose="02040503050406030204" pitchFamily="18" charset="0"/>
                            </a:rPr>
                          </m:ctrlPr>
                        </m:sSubPr>
                        <m:e>
                          <m:r>
                            <a:rPr lang="en-US" sz="2400" i="1">
                              <a:latin typeface="Cambria Math" panose="02040503050406030204" pitchFamily="18" charset="0"/>
                            </a:rPr>
                            <m:t>𝐷</m:t>
                          </m:r>
                        </m:e>
                        <m:sub>
                          <m:r>
                            <a:rPr lang="en-US" sz="2400" b="0" i="1" smtClean="0">
                              <a:latin typeface="Cambria Math" panose="02040503050406030204" pitchFamily="18" charset="0"/>
                            </a:rPr>
                            <m:t>𝑠𝑜𝑙𝑖𝑑</m:t>
                          </m:r>
                        </m:sub>
                      </m:sSub>
                    </m:oMath>
                  </m:oMathPara>
                </a14:m>
                <a:endParaRPr lang="en-US" sz="2400" dirty="0"/>
              </a:p>
            </p:txBody>
          </p:sp>
        </mc:Choice>
        <mc:Fallback xmlns="">
          <p:sp>
            <p:nvSpPr>
              <p:cNvPr id="16" name="TextBox 15">
                <a:extLst>
                  <a:ext uri="{FF2B5EF4-FFF2-40B4-BE49-F238E27FC236}">
                    <a16:creationId xmlns:a16="http://schemas.microsoft.com/office/drawing/2014/main" id="{21ED1722-C76A-4809-BBD8-4F1784F6237B}"/>
                  </a:ext>
                </a:extLst>
              </p:cNvPr>
              <p:cNvSpPr txBox="1">
                <a:spLocks noRot="1" noChangeAspect="1" noMove="1" noResize="1" noEditPoints="1" noAdjustHandles="1" noChangeArrowheads="1" noChangeShapeType="1" noTextEdit="1"/>
              </p:cNvSpPr>
              <p:nvPr/>
            </p:nvSpPr>
            <p:spPr>
              <a:xfrm>
                <a:off x="1250023" y="6171397"/>
                <a:ext cx="2435582" cy="490199"/>
              </a:xfrm>
              <a:prstGeom prst="rect">
                <a:avLst/>
              </a:prstGeom>
              <a:blipFill>
                <a:blip r:embed="rId4"/>
                <a:stretch>
                  <a:fillRect b="-8434"/>
                </a:stretch>
              </a:blipFill>
              <a:ln>
                <a:solidFill>
                  <a:srgbClr val="C0000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E341CF0F-8E03-425A-8C51-4CD60DAC457E}"/>
              </a:ext>
            </a:extLst>
          </p:cNvPr>
          <p:cNvGrpSpPr/>
          <p:nvPr/>
        </p:nvGrpSpPr>
        <p:grpSpPr>
          <a:xfrm>
            <a:off x="4908875" y="2373485"/>
            <a:ext cx="7400591" cy="4051455"/>
            <a:chOff x="4908875" y="2373485"/>
            <a:chExt cx="7400591" cy="4051455"/>
          </a:xfrm>
        </p:grpSpPr>
        <p:pic>
          <p:nvPicPr>
            <p:cNvPr id="17" name="Picture 25">
              <a:extLst>
                <a:ext uri="{FF2B5EF4-FFF2-40B4-BE49-F238E27FC236}">
                  <a16:creationId xmlns:a16="http://schemas.microsoft.com/office/drawing/2014/main" id="{61E58616-CFFA-4E2D-878C-BF3815371916}"/>
                </a:ext>
              </a:extLst>
            </p:cNvPr>
            <p:cNvPicPr>
              <a:picLocks noChangeAspect="1"/>
            </p:cNvPicPr>
            <p:nvPr/>
          </p:nvPicPr>
          <p:blipFill>
            <a:blip r:embed="rId5"/>
            <a:stretch>
              <a:fillRect/>
            </a:stretch>
          </p:blipFill>
          <p:spPr>
            <a:xfrm>
              <a:off x="7957385" y="2373485"/>
              <a:ext cx="4352081" cy="2919986"/>
            </a:xfrm>
            <a:prstGeom prst="rect">
              <a:avLst/>
            </a:prstGeom>
          </p:spPr>
        </p:pic>
        <p:pic>
          <p:nvPicPr>
            <p:cNvPr id="9" name="Picture 8">
              <a:extLst>
                <a:ext uri="{FF2B5EF4-FFF2-40B4-BE49-F238E27FC236}">
                  <a16:creationId xmlns:a16="http://schemas.microsoft.com/office/drawing/2014/main" id="{E105E048-D7FC-4224-8CEC-452455D081CB}"/>
                </a:ext>
              </a:extLst>
            </p:cNvPr>
            <p:cNvPicPr>
              <a:picLocks noChangeAspect="1"/>
            </p:cNvPicPr>
            <p:nvPr/>
          </p:nvPicPr>
          <p:blipFill>
            <a:blip r:embed="rId6"/>
            <a:stretch>
              <a:fillRect/>
            </a:stretch>
          </p:blipFill>
          <p:spPr>
            <a:xfrm>
              <a:off x="4973782" y="3701669"/>
              <a:ext cx="3007135" cy="2586325"/>
            </a:xfrm>
            <a:prstGeom prst="rect">
              <a:avLst/>
            </a:prstGeom>
          </p:spPr>
        </p:pic>
        <p:sp>
          <p:nvSpPr>
            <p:cNvPr id="32" name="TextBox 31">
              <a:extLst>
                <a:ext uri="{FF2B5EF4-FFF2-40B4-BE49-F238E27FC236}">
                  <a16:creationId xmlns:a16="http://schemas.microsoft.com/office/drawing/2014/main" id="{C1C29835-216A-4639-A991-1E87F33D0F79}"/>
                </a:ext>
              </a:extLst>
            </p:cNvPr>
            <p:cNvSpPr txBox="1"/>
            <p:nvPr/>
          </p:nvSpPr>
          <p:spPr>
            <a:xfrm>
              <a:off x="8179658" y="5338182"/>
              <a:ext cx="2876270" cy="923330"/>
            </a:xfrm>
            <a:prstGeom prst="rect">
              <a:avLst/>
            </a:prstGeom>
            <a:noFill/>
          </p:spPr>
          <p:txBody>
            <a:bodyPr wrap="square" rtlCol="0">
              <a:spAutoFit/>
            </a:bodyPr>
            <a:lstStyle/>
            <a:p>
              <a:r>
                <a:rPr lang="en-US" dirty="0"/>
                <a:t>Impurities incorporate under non equilibrium conditions during fast regrowth</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3E8590-3A52-428A-81C0-5D05F94F73EE}"/>
                    </a:ext>
                  </a:extLst>
                </p:cNvPr>
                <p:cNvSpPr txBox="1"/>
                <p:nvPr/>
              </p:nvSpPr>
              <p:spPr>
                <a:xfrm>
                  <a:off x="5751816" y="3027394"/>
                  <a:ext cx="1782584" cy="491288"/>
                </a:xfrm>
                <a:prstGeom prst="rect">
                  <a:avLst/>
                </a:prstGeom>
                <a:noFill/>
                <a:ln>
                  <a:solidFill>
                    <a:srgbClr val="C00000"/>
                  </a:solidFill>
                </a:ln>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𝑒𝑓𝑓</m:t>
                            </m:r>
                          </m:sub>
                        </m:sSub>
                        <m:r>
                          <a:rPr lang="it-IT" sz="2400" b="0" i="1" smtClean="0">
                            <a:latin typeface="Cambria Math" panose="02040503050406030204" pitchFamily="18" charset="0"/>
                            <a:ea typeface="Cambria Math" panose="02040503050406030204" pitchFamily="18" charset="0"/>
                          </a:rPr>
                          <m:t>≫</m:t>
                        </m:r>
                        <m:sSub>
                          <m:sSubPr>
                            <m:ctrlPr>
                              <a:rPr lang="it-IT" sz="2400" i="1">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0</m:t>
                            </m:r>
                          </m:sub>
                        </m:sSub>
                      </m:oMath>
                    </m:oMathPara>
                  </a14:m>
                  <a:endParaRPr lang="en-US" sz="2400" dirty="0"/>
                </a:p>
              </p:txBody>
            </p:sp>
          </mc:Choice>
          <mc:Fallback xmlns="">
            <p:sp>
              <p:nvSpPr>
                <p:cNvPr id="18" name="TextBox 17">
                  <a:extLst>
                    <a:ext uri="{FF2B5EF4-FFF2-40B4-BE49-F238E27FC236}">
                      <a16:creationId xmlns:a16="http://schemas.microsoft.com/office/drawing/2014/main" id="{C23E8590-3A52-428A-81C0-5D05F94F73EE}"/>
                    </a:ext>
                  </a:extLst>
                </p:cNvPr>
                <p:cNvSpPr txBox="1">
                  <a:spLocks noRot="1" noChangeAspect="1" noMove="1" noResize="1" noEditPoints="1" noAdjustHandles="1" noChangeArrowheads="1" noChangeShapeType="1" noTextEdit="1"/>
                </p:cNvSpPr>
                <p:nvPr/>
              </p:nvSpPr>
              <p:spPr>
                <a:xfrm>
                  <a:off x="5751816" y="3027394"/>
                  <a:ext cx="1782584" cy="491288"/>
                </a:xfrm>
                <a:prstGeom prst="rect">
                  <a:avLst/>
                </a:prstGeom>
                <a:blipFill>
                  <a:blip r:embed="rId7"/>
                  <a:stretch>
                    <a:fillRect b="-10976"/>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CAE094E-4E76-40B5-84DE-1AE548254BD4}"/>
                    </a:ext>
                  </a:extLst>
                </p:cNvPr>
                <p:cNvSpPr txBox="1"/>
                <p:nvPr/>
              </p:nvSpPr>
              <p:spPr>
                <a:xfrm>
                  <a:off x="4908875" y="4496661"/>
                  <a:ext cx="506580" cy="39158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latin typeface="Cambria Math" panose="02040503050406030204" pitchFamily="18" charset="0"/>
                              </a:rPr>
                            </m:ctrlPr>
                          </m:sSubPr>
                          <m:e>
                            <m:r>
                              <a:rPr lang="en-US" sz="1800" b="0" i="1" smtClean="0">
                                <a:latin typeface="Cambria Math" panose="02040503050406030204" pitchFamily="18" charset="0"/>
                              </a:rPr>
                              <m:t>𝑘</m:t>
                            </m:r>
                          </m:e>
                          <m:sub>
                            <m:r>
                              <a:rPr lang="en-US" sz="1800" b="0" i="1" smtClean="0">
                                <a:latin typeface="Cambria Math" panose="02040503050406030204" pitchFamily="18" charset="0"/>
                              </a:rPr>
                              <m:t>𝑒𝑓𝑓</m:t>
                            </m:r>
                          </m:sub>
                        </m:sSub>
                      </m:oMath>
                    </m:oMathPara>
                  </a14:m>
                  <a:endParaRPr lang="en-US" dirty="0"/>
                </a:p>
              </p:txBody>
            </p:sp>
          </mc:Choice>
          <mc:Fallback xmlns="">
            <p:sp>
              <p:nvSpPr>
                <p:cNvPr id="20" name="TextBox 19">
                  <a:extLst>
                    <a:ext uri="{FF2B5EF4-FFF2-40B4-BE49-F238E27FC236}">
                      <a16:creationId xmlns:a16="http://schemas.microsoft.com/office/drawing/2014/main" id="{BCAE094E-4E76-40B5-84DE-1AE548254BD4}"/>
                    </a:ext>
                  </a:extLst>
                </p:cNvPr>
                <p:cNvSpPr txBox="1">
                  <a:spLocks noRot="1" noChangeAspect="1" noMove="1" noResize="1" noEditPoints="1" noAdjustHandles="1" noChangeArrowheads="1" noChangeShapeType="1" noTextEdit="1"/>
                </p:cNvSpPr>
                <p:nvPr/>
              </p:nvSpPr>
              <p:spPr>
                <a:xfrm>
                  <a:off x="4908875" y="4496661"/>
                  <a:ext cx="506580" cy="391582"/>
                </a:xfrm>
                <a:prstGeom prst="rect">
                  <a:avLst/>
                </a:prstGeom>
                <a:blipFill>
                  <a:blip r:embed="rId8"/>
                  <a:stretch>
                    <a:fillRect r="-16867"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B31D8AF-A457-49E4-9B90-F56BFB72F412}"/>
                    </a:ext>
                  </a:extLst>
                </p:cNvPr>
                <p:cNvSpPr txBox="1"/>
                <p:nvPr/>
              </p:nvSpPr>
              <p:spPr>
                <a:xfrm>
                  <a:off x="9140126" y="3047940"/>
                  <a:ext cx="1742318" cy="3919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𝑟𝑒𝑔𝑟𝑜𝑡h</m:t>
                            </m:r>
                          </m:sub>
                        </m:sSub>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oMath>
                    </m:oMathPara>
                  </a14:m>
                  <a:endParaRPr lang="en-US" dirty="0"/>
                </a:p>
              </p:txBody>
            </p:sp>
          </mc:Choice>
          <mc:Fallback xmlns="">
            <p:sp>
              <p:nvSpPr>
                <p:cNvPr id="21" name="TextBox 20">
                  <a:extLst>
                    <a:ext uri="{FF2B5EF4-FFF2-40B4-BE49-F238E27FC236}">
                      <a16:creationId xmlns:a16="http://schemas.microsoft.com/office/drawing/2014/main" id="{1B31D8AF-A457-49E4-9B90-F56BFB72F412}"/>
                    </a:ext>
                  </a:extLst>
                </p:cNvPr>
                <p:cNvSpPr txBox="1">
                  <a:spLocks noRot="1" noChangeAspect="1" noMove="1" noResize="1" noEditPoints="1" noAdjustHandles="1" noChangeArrowheads="1" noChangeShapeType="1" noTextEdit="1"/>
                </p:cNvSpPr>
                <p:nvPr/>
              </p:nvSpPr>
              <p:spPr>
                <a:xfrm>
                  <a:off x="9140126" y="3047940"/>
                  <a:ext cx="1742318" cy="391902"/>
                </a:xfrm>
                <a:prstGeom prst="rect">
                  <a:avLst/>
                </a:prstGeom>
                <a:blipFill>
                  <a:blip r:embed="rId9"/>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B23CA9A-AEEA-4728-BED9-91E5559E837E}"/>
                    </a:ext>
                  </a:extLst>
                </p:cNvPr>
                <p:cNvSpPr txBox="1"/>
                <p:nvPr/>
              </p:nvSpPr>
              <p:spPr>
                <a:xfrm>
                  <a:off x="5425317" y="6068665"/>
                  <a:ext cx="2435582" cy="356275"/>
                </a:xfrm>
                <a:prstGeom prst="rect">
                  <a:avLst/>
                </a:prstGeom>
                <a:solidFill>
                  <a:schemeClr val="bg1"/>
                </a:solidFill>
              </p:spPr>
              <p:txBody>
                <a:bodyPr wrap="square">
                  <a:spAutoFit/>
                </a:bodyPr>
                <a:lstStyle/>
                <a:p>
                  <a:pPr algn="ctr"/>
                  <a14:m>
                    <m:oMath xmlns:m="http://schemas.openxmlformats.org/officeDocument/2006/math">
                      <m:sSub>
                        <m:sSubPr>
                          <m:ctrlPr>
                            <a:rPr lang="it-IT"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𝑟𝑒𝑔𝑟𝑜𝑡h</m:t>
                          </m:r>
                        </m:sub>
                      </m:sSub>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oMath>
                  </a14:m>
                  <a:r>
                    <a:rPr lang="en-US" dirty="0"/>
                    <a:t>]</a:t>
                  </a:r>
                </a:p>
              </p:txBody>
            </p:sp>
          </mc:Choice>
          <mc:Fallback xmlns="">
            <p:sp>
              <p:nvSpPr>
                <p:cNvPr id="22" name="TextBox 21">
                  <a:extLst>
                    <a:ext uri="{FF2B5EF4-FFF2-40B4-BE49-F238E27FC236}">
                      <a16:creationId xmlns:a16="http://schemas.microsoft.com/office/drawing/2014/main" id="{DB23CA9A-AEEA-4728-BED9-91E5559E837E}"/>
                    </a:ext>
                  </a:extLst>
                </p:cNvPr>
                <p:cNvSpPr txBox="1">
                  <a:spLocks noRot="1" noChangeAspect="1" noMove="1" noResize="1" noEditPoints="1" noAdjustHandles="1" noChangeArrowheads="1" noChangeShapeType="1" noTextEdit="1"/>
                </p:cNvSpPr>
                <p:nvPr/>
              </p:nvSpPr>
              <p:spPr>
                <a:xfrm>
                  <a:off x="5425317" y="6068665"/>
                  <a:ext cx="2435582" cy="356275"/>
                </a:xfrm>
                <a:prstGeom prst="rect">
                  <a:avLst/>
                </a:prstGeom>
                <a:blipFill>
                  <a:blip r:embed="rId10"/>
                  <a:stretch>
                    <a:fillRect t="-8621" b="-32759"/>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AF94F221-A167-8B61-233E-3EB8BE7AFBA0}"/>
              </a:ext>
            </a:extLst>
          </p:cNvPr>
          <p:cNvGrpSpPr/>
          <p:nvPr/>
        </p:nvGrpSpPr>
        <p:grpSpPr>
          <a:xfrm>
            <a:off x="3388252" y="2814796"/>
            <a:ext cx="603098" cy="646331"/>
            <a:chOff x="3388252" y="2814796"/>
            <a:chExt cx="603098" cy="646331"/>
          </a:xfrm>
        </p:grpSpPr>
        <p:cxnSp>
          <p:nvCxnSpPr>
            <p:cNvPr id="31" name="Straight Connector 30">
              <a:extLst>
                <a:ext uri="{FF2B5EF4-FFF2-40B4-BE49-F238E27FC236}">
                  <a16:creationId xmlns:a16="http://schemas.microsoft.com/office/drawing/2014/main" id="{E2AF6B19-1AC4-6CED-78EC-D05C9F67D3A8}"/>
                </a:ext>
              </a:extLst>
            </p:cNvPr>
            <p:cNvCxnSpPr/>
            <p:nvPr/>
          </p:nvCxnSpPr>
          <p:spPr>
            <a:xfrm>
              <a:off x="3388252" y="2996825"/>
              <a:ext cx="334805" cy="0"/>
            </a:xfrm>
            <a:prstGeom prst="line">
              <a:avLst/>
            </a:prstGeom>
            <a:ln>
              <a:solidFill>
                <a:srgbClr val="C54643"/>
              </a:solidFill>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F7966F66-5178-6CEA-90A4-E6BECDF1BEE2}"/>
                </a:ext>
              </a:extLst>
            </p:cNvPr>
            <p:cNvCxnSpPr/>
            <p:nvPr/>
          </p:nvCxnSpPr>
          <p:spPr>
            <a:xfrm>
              <a:off x="3393932" y="3291214"/>
              <a:ext cx="334805" cy="0"/>
            </a:xfrm>
            <a:prstGeom prst="line">
              <a:avLst/>
            </a:prstGeom>
            <a:ln>
              <a:solidFill>
                <a:srgbClr val="C54643"/>
              </a:solidFill>
              <a:prstDash val="dash"/>
            </a:ln>
            <a:effectLst/>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F5963C14-BD37-FAC7-ED69-B7267C2DDEF0}"/>
                </a:ext>
              </a:extLst>
            </p:cNvPr>
            <p:cNvSpPr txBox="1"/>
            <p:nvPr/>
          </p:nvSpPr>
          <p:spPr>
            <a:xfrm>
              <a:off x="3694474" y="2814796"/>
              <a:ext cx="296876" cy="646331"/>
            </a:xfrm>
            <a:prstGeom prst="rect">
              <a:avLst/>
            </a:prstGeom>
            <a:noFill/>
          </p:spPr>
          <p:txBody>
            <a:bodyPr wrap="none" rtlCol="0">
              <a:spAutoFit/>
            </a:bodyPr>
            <a:lstStyle/>
            <a:p>
              <a:pPr algn="ctr"/>
              <a:r>
                <a:rPr lang="en-US" i="1" dirty="0"/>
                <a:t>T</a:t>
              </a:r>
            </a:p>
            <a:p>
              <a:pPr algn="ctr"/>
              <a:r>
                <a:rPr lang="en-US" i="1" dirty="0"/>
                <a:t>c</a:t>
              </a:r>
            </a:p>
          </p:txBody>
        </p:sp>
      </p:grpSp>
      <p:grpSp>
        <p:nvGrpSpPr>
          <p:cNvPr id="36" name="Group 35">
            <a:extLst>
              <a:ext uri="{FF2B5EF4-FFF2-40B4-BE49-F238E27FC236}">
                <a16:creationId xmlns:a16="http://schemas.microsoft.com/office/drawing/2014/main" id="{046AD509-3A39-F015-F113-39BE52E543FD}"/>
              </a:ext>
            </a:extLst>
          </p:cNvPr>
          <p:cNvGrpSpPr/>
          <p:nvPr/>
        </p:nvGrpSpPr>
        <p:grpSpPr>
          <a:xfrm>
            <a:off x="10945931" y="2814323"/>
            <a:ext cx="603098" cy="646331"/>
            <a:chOff x="3388252" y="2814796"/>
            <a:chExt cx="603098" cy="646331"/>
          </a:xfrm>
        </p:grpSpPr>
        <p:cxnSp>
          <p:nvCxnSpPr>
            <p:cNvPr id="37" name="Straight Connector 36">
              <a:extLst>
                <a:ext uri="{FF2B5EF4-FFF2-40B4-BE49-F238E27FC236}">
                  <a16:creationId xmlns:a16="http://schemas.microsoft.com/office/drawing/2014/main" id="{B82E812B-B2DD-EC7E-EF9F-4A1ED2F15338}"/>
                </a:ext>
              </a:extLst>
            </p:cNvPr>
            <p:cNvCxnSpPr/>
            <p:nvPr/>
          </p:nvCxnSpPr>
          <p:spPr>
            <a:xfrm>
              <a:off x="3388252" y="2996825"/>
              <a:ext cx="334805" cy="0"/>
            </a:xfrm>
            <a:prstGeom prst="line">
              <a:avLst/>
            </a:prstGeom>
            <a:ln>
              <a:solidFill>
                <a:srgbClr val="C54643"/>
              </a:solidFill>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2D47D28D-3D95-6D88-2D4B-CEA14EAE8DF6}"/>
                </a:ext>
              </a:extLst>
            </p:cNvPr>
            <p:cNvCxnSpPr/>
            <p:nvPr/>
          </p:nvCxnSpPr>
          <p:spPr>
            <a:xfrm>
              <a:off x="3393932" y="3291214"/>
              <a:ext cx="334805" cy="0"/>
            </a:xfrm>
            <a:prstGeom prst="line">
              <a:avLst/>
            </a:prstGeom>
            <a:ln>
              <a:solidFill>
                <a:srgbClr val="C54643"/>
              </a:solidFill>
              <a:prstDash val="dash"/>
            </a:ln>
            <a:effectLst/>
          </p:spPr>
          <p:style>
            <a:lnRef idx="3">
              <a:schemeClr val="accent2"/>
            </a:lnRef>
            <a:fillRef idx="0">
              <a:schemeClr val="accent2"/>
            </a:fillRef>
            <a:effectRef idx="2">
              <a:schemeClr val="accent2"/>
            </a:effectRef>
            <a:fontRef idx="minor">
              <a:schemeClr val="tx1"/>
            </a:fontRef>
          </p:style>
        </p:cxnSp>
        <p:sp>
          <p:nvSpPr>
            <p:cNvPr id="39" name="TextBox 38">
              <a:extLst>
                <a:ext uri="{FF2B5EF4-FFF2-40B4-BE49-F238E27FC236}">
                  <a16:creationId xmlns:a16="http://schemas.microsoft.com/office/drawing/2014/main" id="{0BE2520A-1050-F5FC-7134-0032FF6EE7AA}"/>
                </a:ext>
              </a:extLst>
            </p:cNvPr>
            <p:cNvSpPr txBox="1"/>
            <p:nvPr/>
          </p:nvSpPr>
          <p:spPr>
            <a:xfrm>
              <a:off x="3694474" y="2814796"/>
              <a:ext cx="296876" cy="646331"/>
            </a:xfrm>
            <a:prstGeom prst="rect">
              <a:avLst/>
            </a:prstGeom>
            <a:noFill/>
          </p:spPr>
          <p:txBody>
            <a:bodyPr wrap="none" rtlCol="0">
              <a:spAutoFit/>
            </a:bodyPr>
            <a:lstStyle/>
            <a:p>
              <a:pPr algn="ctr"/>
              <a:r>
                <a:rPr lang="en-US" i="1" dirty="0"/>
                <a:t>T</a:t>
              </a:r>
            </a:p>
            <a:p>
              <a:pPr algn="ctr"/>
              <a:r>
                <a:rPr lang="en-US" i="1" dirty="0"/>
                <a:t>c</a:t>
              </a:r>
            </a:p>
          </p:txBody>
        </p:sp>
      </p:grpSp>
      <p:sp>
        <p:nvSpPr>
          <p:cNvPr id="2" name="Footer Placeholder 1">
            <a:extLst>
              <a:ext uri="{FF2B5EF4-FFF2-40B4-BE49-F238E27FC236}">
                <a16:creationId xmlns:a16="http://schemas.microsoft.com/office/drawing/2014/main" id="{AD7587A1-406A-C740-798F-E5FC59D0BBDB}"/>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323478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3E703-C88D-4ED5-A693-DBD891CA136E}"/>
              </a:ext>
            </a:extLst>
          </p:cNvPr>
          <p:cNvSpPr>
            <a:spLocks noGrp="1"/>
          </p:cNvSpPr>
          <p:nvPr>
            <p:ph type="sldNum" sz="quarter" idx="12"/>
          </p:nvPr>
        </p:nvSpPr>
        <p:spPr/>
        <p:txBody>
          <a:bodyPr/>
          <a:lstStyle/>
          <a:p>
            <a:fld id="{34BEE5E7-CB9F-B846-ABCE-05B9B78A82CB}" type="slidenum">
              <a:rPr lang="it-IT" smtClean="0"/>
              <a:t>11</a:t>
            </a:fld>
            <a:endParaRPr lang="it-IT"/>
          </a:p>
        </p:txBody>
      </p:sp>
      <p:pic>
        <p:nvPicPr>
          <p:cNvPr id="4" name="Picture 3">
            <a:extLst>
              <a:ext uri="{FF2B5EF4-FFF2-40B4-BE49-F238E27FC236}">
                <a16:creationId xmlns:a16="http://schemas.microsoft.com/office/drawing/2014/main" id="{4BA5E77F-C3ED-405B-AA15-FCC088E7B9C8}"/>
              </a:ext>
            </a:extLst>
          </p:cNvPr>
          <p:cNvPicPr>
            <a:picLocks noChangeAspect="1"/>
          </p:cNvPicPr>
          <p:nvPr/>
        </p:nvPicPr>
        <p:blipFill>
          <a:blip r:embed="rId2"/>
          <a:stretch>
            <a:fillRect/>
          </a:stretch>
        </p:blipFill>
        <p:spPr>
          <a:xfrm>
            <a:off x="6096000" y="217836"/>
            <a:ext cx="4892040" cy="6484589"/>
          </a:xfrm>
          <a:prstGeom prst="rect">
            <a:avLst/>
          </a:prstGeom>
        </p:spPr>
      </p:pic>
      <p:sp>
        <p:nvSpPr>
          <p:cNvPr id="5" name="Titolo 1">
            <a:extLst>
              <a:ext uri="{FF2B5EF4-FFF2-40B4-BE49-F238E27FC236}">
                <a16:creationId xmlns:a16="http://schemas.microsoft.com/office/drawing/2014/main" id="{E06D1F26-BD5D-46EC-8668-E1D29E50CF07}"/>
              </a:ext>
            </a:extLst>
          </p:cNvPr>
          <p:cNvSpPr txBox="1">
            <a:spLocks/>
          </p:cNvSpPr>
          <p:nvPr/>
        </p:nvSpPr>
        <p:spPr>
          <a:xfrm>
            <a:off x="603236" y="421326"/>
            <a:ext cx="3851806" cy="1067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a:t>Sb </a:t>
            </a:r>
            <a:r>
              <a:rPr lang="it-IT" sz="3200" dirty="0" err="1"/>
              <a:t>incorporation</a:t>
            </a:r>
            <a:r>
              <a:rPr lang="it-IT" sz="3200" dirty="0"/>
              <a:t> in </a:t>
            </a:r>
            <a:r>
              <a:rPr lang="it-IT" sz="3200" dirty="0" err="1"/>
              <a:t>Ge</a:t>
            </a:r>
            <a:r>
              <a:rPr lang="it-IT" sz="3200" dirty="0"/>
              <a:t> (100) by PLM </a:t>
            </a:r>
          </a:p>
        </p:txBody>
      </p:sp>
      <p:sp>
        <p:nvSpPr>
          <p:cNvPr id="3" name="Arrow: Right 2">
            <a:extLst>
              <a:ext uri="{FF2B5EF4-FFF2-40B4-BE49-F238E27FC236}">
                <a16:creationId xmlns:a16="http://schemas.microsoft.com/office/drawing/2014/main" id="{B3D0F21D-3BA5-4AB1-8BC8-EB5E1DF6E79A}"/>
              </a:ext>
            </a:extLst>
          </p:cNvPr>
          <p:cNvSpPr/>
          <p:nvPr/>
        </p:nvSpPr>
        <p:spPr>
          <a:xfrm>
            <a:off x="6187414" y="767612"/>
            <a:ext cx="708837" cy="212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F53388-CD5C-44BA-A043-31B85ADA3016}"/>
              </a:ext>
            </a:extLst>
          </p:cNvPr>
          <p:cNvSpPr txBox="1"/>
          <p:nvPr/>
        </p:nvSpPr>
        <p:spPr>
          <a:xfrm>
            <a:off x="5289812" y="689271"/>
            <a:ext cx="822148" cy="369332"/>
          </a:xfrm>
          <a:prstGeom prst="rect">
            <a:avLst/>
          </a:prstGeom>
          <a:noFill/>
        </p:spPr>
        <p:txBody>
          <a:bodyPr wrap="none" rtlCol="0">
            <a:spAutoFit/>
          </a:bodyPr>
          <a:lstStyle/>
          <a:p>
            <a:r>
              <a:rPr lang="en-US" dirty="0">
                <a:solidFill>
                  <a:srgbClr val="C00000"/>
                </a:solidFill>
              </a:rPr>
              <a:t>13 at%</a:t>
            </a:r>
          </a:p>
        </p:txBody>
      </p:sp>
      <p:sp>
        <p:nvSpPr>
          <p:cNvPr id="11" name="Rettangolo 6">
            <a:extLst>
              <a:ext uri="{FF2B5EF4-FFF2-40B4-BE49-F238E27FC236}">
                <a16:creationId xmlns:a16="http://schemas.microsoft.com/office/drawing/2014/main" id="{A63BEABA-1EC7-410F-8CA6-CAD7370F230B}"/>
              </a:ext>
            </a:extLst>
          </p:cNvPr>
          <p:cNvSpPr/>
          <p:nvPr/>
        </p:nvSpPr>
        <p:spPr>
          <a:xfrm>
            <a:off x="1452957" y="2474468"/>
            <a:ext cx="3717621" cy="307777"/>
          </a:xfrm>
          <a:prstGeom prst="rect">
            <a:avLst/>
          </a:prstGeom>
        </p:spPr>
        <p:txBody>
          <a:bodyPr wrap="none">
            <a:spAutoFit/>
          </a:bodyPr>
          <a:lstStyle/>
          <a:p>
            <a:r>
              <a:rPr lang="it-IT" sz="1400" b="1" dirty="0">
                <a:solidFill>
                  <a:schemeClr val="accent2"/>
                </a:solidFill>
              </a:rPr>
              <a:t>Carraro  et al. </a:t>
            </a:r>
            <a:r>
              <a:rPr lang="it-IT" sz="1400" dirty="0" err="1"/>
              <a:t>Appl</a:t>
            </a:r>
            <a:r>
              <a:rPr lang="it-IT" sz="1400" dirty="0"/>
              <a:t>. Surf. Sci 509 145229  (2020).</a:t>
            </a:r>
          </a:p>
        </p:txBody>
      </p:sp>
      <p:pic>
        <p:nvPicPr>
          <p:cNvPr id="12" name="Picture 11">
            <a:extLst>
              <a:ext uri="{FF2B5EF4-FFF2-40B4-BE49-F238E27FC236}">
                <a16:creationId xmlns:a16="http://schemas.microsoft.com/office/drawing/2014/main" id="{68166B31-3100-4BCD-A83B-B9BAA730B8FF}"/>
              </a:ext>
            </a:extLst>
          </p:cNvPr>
          <p:cNvPicPr>
            <a:picLocks noChangeAspect="1"/>
          </p:cNvPicPr>
          <p:nvPr/>
        </p:nvPicPr>
        <p:blipFill>
          <a:blip r:embed="rId3"/>
          <a:stretch>
            <a:fillRect/>
          </a:stretch>
        </p:blipFill>
        <p:spPr>
          <a:xfrm>
            <a:off x="778625" y="2307044"/>
            <a:ext cx="4872626" cy="4133095"/>
          </a:xfrm>
          <a:prstGeom prst="rect">
            <a:avLst/>
          </a:prstGeom>
        </p:spPr>
      </p:pic>
      <p:sp>
        <p:nvSpPr>
          <p:cNvPr id="13" name="TextBox 12">
            <a:extLst>
              <a:ext uri="{FF2B5EF4-FFF2-40B4-BE49-F238E27FC236}">
                <a16:creationId xmlns:a16="http://schemas.microsoft.com/office/drawing/2014/main" id="{57BFBF44-A17F-4BE5-86A2-DDB3AA5DD209}"/>
              </a:ext>
            </a:extLst>
          </p:cNvPr>
          <p:cNvSpPr txBox="1"/>
          <p:nvPr/>
        </p:nvSpPr>
        <p:spPr>
          <a:xfrm>
            <a:off x="2376739" y="1801925"/>
            <a:ext cx="2403735" cy="430887"/>
          </a:xfrm>
          <a:prstGeom prst="rect">
            <a:avLst/>
          </a:prstGeom>
          <a:noFill/>
        </p:spPr>
        <p:txBody>
          <a:bodyPr wrap="none" rtlCol="0">
            <a:spAutoFit/>
          </a:bodyPr>
          <a:lstStyle/>
          <a:p>
            <a:r>
              <a:rPr lang="en-US" sz="2200" dirty="0"/>
              <a:t>Electrical activation</a:t>
            </a:r>
          </a:p>
        </p:txBody>
      </p:sp>
      <p:sp>
        <p:nvSpPr>
          <p:cNvPr id="14" name="Rettangolo 6">
            <a:extLst>
              <a:ext uri="{FF2B5EF4-FFF2-40B4-BE49-F238E27FC236}">
                <a16:creationId xmlns:a16="http://schemas.microsoft.com/office/drawing/2014/main" id="{3FBE1A38-795C-4D38-BB5B-D0BEF293F0EF}"/>
              </a:ext>
            </a:extLst>
          </p:cNvPr>
          <p:cNvSpPr/>
          <p:nvPr/>
        </p:nvSpPr>
        <p:spPr>
          <a:xfrm>
            <a:off x="1452957" y="2332890"/>
            <a:ext cx="3717621" cy="307777"/>
          </a:xfrm>
          <a:prstGeom prst="rect">
            <a:avLst/>
          </a:prstGeom>
        </p:spPr>
        <p:txBody>
          <a:bodyPr wrap="none">
            <a:spAutoFit/>
          </a:bodyPr>
          <a:lstStyle/>
          <a:p>
            <a:r>
              <a:rPr lang="it-IT" sz="1400" b="1" dirty="0">
                <a:solidFill>
                  <a:schemeClr val="accent2"/>
                </a:solidFill>
              </a:rPr>
              <a:t>Carraro  et al. </a:t>
            </a:r>
            <a:r>
              <a:rPr lang="it-IT" sz="1400" dirty="0" err="1"/>
              <a:t>Appl</a:t>
            </a:r>
            <a:r>
              <a:rPr lang="it-IT" sz="1400" dirty="0"/>
              <a:t>. Surf. Sci 509 145229  (2020).</a:t>
            </a:r>
          </a:p>
        </p:txBody>
      </p:sp>
      <p:sp>
        <p:nvSpPr>
          <p:cNvPr id="6" name="Footer Placeholder 5">
            <a:extLst>
              <a:ext uri="{FF2B5EF4-FFF2-40B4-BE49-F238E27FC236}">
                <a16:creationId xmlns:a16="http://schemas.microsoft.com/office/drawing/2014/main" id="{B9E1BB99-4A76-3E02-496C-4E140A730EB5}"/>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19780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31E7C6-027C-3580-8C38-7133A48F50F4}"/>
              </a:ext>
            </a:extLst>
          </p:cNvPr>
          <p:cNvPicPr>
            <a:picLocks noChangeAspect="1"/>
          </p:cNvPicPr>
          <p:nvPr/>
        </p:nvPicPr>
        <p:blipFill>
          <a:blip r:embed="rId2"/>
          <a:stretch>
            <a:fillRect/>
          </a:stretch>
        </p:blipFill>
        <p:spPr>
          <a:xfrm>
            <a:off x="6452293" y="2825591"/>
            <a:ext cx="2190750" cy="3190875"/>
          </a:xfrm>
          <a:prstGeom prst="rect">
            <a:avLst/>
          </a:prstGeom>
        </p:spPr>
      </p:pic>
      <p:sp>
        <p:nvSpPr>
          <p:cNvPr id="2" name="Slide Number Placeholder 1">
            <a:extLst>
              <a:ext uri="{FF2B5EF4-FFF2-40B4-BE49-F238E27FC236}">
                <a16:creationId xmlns:a16="http://schemas.microsoft.com/office/drawing/2014/main" id="{C693E703-C88D-4ED5-A693-DBD891CA136E}"/>
              </a:ext>
            </a:extLst>
          </p:cNvPr>
          <p:cNvSpPr>
            <a:spLocks noGrp="1"/>
          </p:cNvSpPr>
          <p:nvPr>
            <p:ph type="sldNum" sz="quarter" idx="12"/>
          </p:nvPr>
        </p:nvSpPr>
        <p:spPr>
          <a:xfrm>
            <a:off x="8610600" y="6156325"/>
            <a:ext cx="2743200" cy="365125"/>
          </a:xfrm>
        </p:spPr>
        <p:txBody>
          <a:bodyPr/>
          <a:lstStyle/>
          <a:p>
            <a:fld id="{34BEE5E7-CB9F-B846-ABCE-05B9B78A82CB}" type="slidenum">
              <a:rPr lang="it-IT" smtClean="0"/>
              <a:t>12</a:t>
            </a:fld>
            <a:endParaRPr lang="it-IT"/>
          </a:p>
        </p:txBody>
      </p:sp>
      <p:pic>
        <p:nvPicPr>
          <p:cNvPr id="7" name="Picture 6">
            <a:extLst>
              <a:ext uri="{FF2B5EF4-FFF2-40B4-BE49-F238E27FC236}">
                <a16:creationId xmlns:a16="http://schemas.microsoft.com/office/drawing/2014/main" id="{B256DAB1-D75D-472E-A5F4-88CB3B95D2F1}"/>
              </a:ext>
            </a:extLst>
          </p:cNvPr>
          <p:cNvPicPr>
            <a:picLocks noChangeAspect="1"/>
          </p:cNvPicPr>
          <p:nvPr/>
        </p:nvPicPr>
        <p:blipFill>
          <a:blip r:embed="rId3"/>
          <a:stretch>
            <a:fillRect/>
          </a:stretch>
        </p:blipFill>
        <p:spPr>
          <a:xfrm>
            <a:off x="778625" y="2307044"/>
            <a:ext cx="4872626" cy="4133095"/>
          </a:xfrm>
          <a:prstGeom prst="rect">
            <a:avLst/>
          </a:prstGeom>
        </p:spPr>
      </p:pic>
      <p:sp>
        <p:nvSpPr>
          <p:cNvPr id="13" name="Rettangolo arrotondato 35">
            <a:extLst>
              <a:ext uri="{FF2B5EF4-FFF2-40B4-BE49-F238E27FC236}">
                <a16:creationId xmlns:a16="http://schemas.microsoft.com/office/drawing/2014/main" id="{DEB8D106-99BA-44AC-B5B3-ACDF3A86D79F}"/>
              </a:ext>
            </a:extLst>
          </p:cNvPr>
          <p:cNvSpPr/>
          <p:nvPr/>
        </p:nvSpPr>
        <p:spPr>
          <a:xfrm>
            <a:off x="6371976" y="2614124"/>
            <a:ext cx="2190750" cy="3402342"/>
          </a:xfrm>
          <a:prstGeom prst="roundRect">
            <a:avLst/>
          </a:prstGeom>
          <a:gradFill flip="none" rotWithShape="1">
            <a:gsLst>
              <a:gs pos="0">
                <a:schemeClr val="accent3">
                  <a:tint val="50000"/>
                  <a:satMod val="300000"/>
                  <a:alpha val="30000"/>
                </a:schemeClr>
              </a:gs>
              <a:gs pos="35000">
                <a:schemeClr val="accent3">
                  <a:tint val="37000"/>
                  <a:satMod val="300000"/>
                  <a:alpha val="30000"/>
                </a:schemeClr>
              </a:gs>
              <a:gs pos="100000">
                <a:schemeClr val="accent3">
                  <a:tint val="15000"/>
                  <a:satMod val="350000"/>
                  <a:alpha val="30000"/>
                </a:schemeClr>
              </a:gs>
            </a:gsLst>
            <a:lin ang="16200000" scaled="1"/>
            <a:tileRect/>
          </a:gradFill>
          <a:effectLst>
            <a:outerShdw blurRad="40000" dist="20000" dir="5400000" rotWithShape="0">
              <a:srgbClr val="000000">
                <a:alpha val="2000"/>
              </a:srgbClr>
            </a:outerShdw>
          </a:effectLst>
        </p:spPr>
        <p:style>
          <a:lnRef idx="1">
            <a:schemeClr val="accent3"/>
          </a:lnRef>
          <a:fillRef idx="2">
            <a:schemeClr val="accent3"/>
          </a:fillRef>
          <a:effectRef idx="1">
            <a:schemeClr val="accent3"/>
          </a:effectRef>
          <a:fontRef idx="minor">
            <a:schemeClr val="dk1"/>
          </a:fontRef>
        </p:style>
        <p:txBody>
          <a:bodyPr tIns="0" rtlCol="0" anchor="ctr"/>
          <a:lstStyle/>
          <a:p>
            <a:pPr algn="ctr"/>
            <a:r>
              <a:rPr lang="en-US" sz="2400" dirty="0">
                <a:solidFill>
                  <a:schemeClr val="accent3">
                    <a:lumMod val="75000"/>
                  </a:schemeClr>
                </a:solidFill>
              </a:rPr>
              <a:t>n-type</a:t>
            </a: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grpSp>
        <p:nvGrpSpPr>
          <p:cNvPr id="18" name="Gruppo 57">
            <a:extLst>
              <a:ext uri="{FF2B5EF4-FFF2-40B4-BE49-F238E27FC236}">
                <a16:creationId xmlns:a16="http://schemas.microsoft.com/office/drawing/2014/main" id="{E5974920-23BF-4FEB-81BF-3B4D34EA1046}"/>
              </a:ext>
            </a:extLst>
          </p:cNvPr>
          <p:cNvGrpSpPr/>
          <p:nvPr/>
        </p:nvGrpSpPr>
        <p:grpSpPr>
          <a:xfrm>
            <a:off x="7742320" y="3885406"/>
            <a:ext cx="353925" cy="461619"/>
            <a:chOff x="5721501" y="3136714"/>
            <a:chExt cx="353925" cy="461619"/>
          </a:xfrm>
        </p:grpSpPr>
        <p:sp>
          <p:nvSpPr>
            <p:cNvPr id="31" name="Rettangolo 46">
              <a:extLst>
                <a:ext uri="{FF2B5EF4-FFF2-40B4-BE49-F238E27FC236}">
                  <a16:creationId xmlns:a16="http://schemas.microsoft.com/office/drawing/2014/main" id="{A8A290A3-BD7A-48E1-A64F-962C7D96E6A1}"/>
                </a:ext>
              </a:extLst>
            </p:cNvPr>
            <p:cNvSpPr/>
            <p:nvPr/>
          </p:nvSpPr>
          <p:spPr>
            <a:xfrm>
              <a:off x="5819006" y="3325572"/>
              <a:ext cx="82936" cy="8293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3">
                    <a:lumMod val="50000"/>
                  </a:schemeClr>
                </a:solidFill>
              </a:endParaRPr>
            </a:p>
          </p:txBody>
        </p:sp>
        <p:grpSp>
          <p:nvGrpSpPr>
            <p:cNvPr id="32" name="Gruppo 47">
              <a:extLst>
                <a:ext uri="{FF2B5EF4-FFF2-40B4-BE49-F238E27FC236}">
                  <a16:creationId xmlns:a16="http://schemas.microsoft.com/office/drawing/2014/main" id="{1CD143E1-AC07-44B0-9F84-1D11E8C0D5D4}"/>
                </a:ext>
              </a:extLst>
            </p:cNvPr>
            <p:cNvGrpSpPr/>
            <p:nvPr/>
          </p:nvGrpSpPr>
          <p:grpSpPr>
            <a:xfrm>
              <a:off x="5721501" y="3136714"/>
              <a:ext cx="353925" cy="461619"/>
              <a:chOff x="2793992" y="3166376"/>
              <a:chExt cx="276530" cy="360673"/>
            </a:xfrm>
            <a:noFill/>
          </p:grpSpPr>
          <p:sp>
            <p:nvSpPr>
              <p:cNvPr id="33" name="Rettangolo 48">
                <a:extLst>
                  <a:ext uri="{FF2B5EF4-FFF2-40B4-BE49-F238E27FC236}">
                    <a16:creationId xmlns:a16="http://schemas.microsoft.com/office/drawing/2014/main" id="{7AA16BE0-6F76-44C9-B330-E226DA057C74}"/>
                  </a:ext>
                </a:extLst>
              </p:cNvPr>
              <p:cNvSpPr/>
              <p:nvPr/>
            </p:nvSpPr>
            <p:spPr>
              <a:xfrm>
                <a:off x="2793992" y="3166376"/>
                <a:ext cx="270967" cy="126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3">
                      <a:lumMod val="50000"/>
                    </a:schemeClr>
                  </a:solidFill>
                </a:endParaRPr>
              </a:p>
            </p:txBody>
          </p:sp>
          <p:sp>
            <p:nvSpPr>
              <p:cNvPr id="34" name="CasellaDiTesto 49">
                <a:extLst>
                  <a:ext uri="{FF2B5EF4-FFF2-40B4-BE49-F238E27FC236}">
                    <a16:creationId xmlns:a16="http://schemas.microsoft.com/office/drawing/2014/main" id="{4F920FE0-ACCD-403D-A4CE-80DD7D71E838}"/>
                  </a:ext>
                </a:extLst>
              </p:cNvPr>
              <p:cNvSpPr txBox="1"/>
              <p:nvPr/>
            </p:nvSpPr>
            <p:spPr>
              <a:xfrm>
                <a:off x="2796623" y="3334671"/>
                <a:ext cx="273899" cy="192378"/>
              </a:xfrm>
              <a:prstGeom prst="rect">
                <a:avLst/>
              </a:prstGeom>
              <a:grpFill/>
              <a:ln>
                <a:noFill/>
              </a:ln>
            </p:spPr>
            <p:txBody>
              <a:bodyPr wrap="none" lIns="0" tIns="0" rIns="0" bIns="0" rtlCol="0" anchor="t">
                <a:spAutoFit/>
              </a:bodyPr>
              <a:lstStyle/>
              <a:p>
                <a:r>
                  <a:rPr lang="en-US" sz="1600" dirty="0">
                    <a:solidFill>
                      <a:schemeClr val="accent3">
                        <a:lumMod val="50000"/>
                      </a:schemeClr>
                    </a:solidFill>
                  </a:rPr>
                  <a:t>exp.</a:t>
                </a:r>
              </a:p>
            </p:txBody>
          </p:sp>
        </p:grpSp>
      </p:grpSp>
      <p:sp>
        <p:nvSpPr>
          <p:cNvPr id="19" name="Rettangolo 54">
            <a:extLst>
              <a:ext uri="{FF2B5EF4-FFF2-40B4-BE49-F238E27FC236}">
                <a16:creationId xmlns:a16="http://schemas.microsoft.com/office/drawing/2014/main" id="{AEC5BFDD-C5EC-4EC4-942F-237A7ADE98C3}"/>
              </a:ext>
            </a:extLst>
          </p:cNvPr>
          <p:cNvSpPr/>
          <p:nvPr/>
        </p:nvSpPr>
        <p:spPr>
          <a:xfrm>
            <a:off x="7295280" y="3885402"/>
            <a:ext cx="346805" cy="16126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3">
                  <a:lumMod val="50000"/>
                </a:schemeClr>
              </a:solidFill>
            </a:endParaRPr>
          </a:p>
        </p:txBody>
      </p:sp>
      <p:grpSp>
        <p:nvGrpSpPr>
          <p:cNvPr id="20" name="Gruppo 58">
            <a:extLst>
              <a:ext uri="{FF2B5EF4-FFF2-40B4-BE49-F238E27FC236}">
                <a16:creationId xmlns:a16="http://schemas.microsoft.com/office/drawing/2014/main" id="{BFF61114-F69F-44F5-A591-1A5BFF7AC5F2}"/>
              </a:ext>
            </a:extLst>
          </p:cNvPr>
          <p:cNvGrpSpPr/>
          <p:nvPr/>
        </p:nvGrpSpPr>
        <p:grpSpPr>
          <a:xfrm>
            <a:off x="7328546" y="3845110"/>
            <a:ext cx="353925" cy="461619"/>
            <a:chOff x="5721501" y="3136714"/>
            <a:chExt cx="353925" cy="461619"/>
          </a:xfrm>
        </p:grpSpPr>
        <p:sp>
          <p:nvSpPr>
            <p:cNvPr id="27" name="Rettangolo 59">
              <a:extLst>
                <a:ext uri="{FF2B5EF4-FFF2-40B4-BE49-F238E27FC236}">
                  <a16:creationId xmlns:a16="http://schemas.microsoft.com/office/drawing/2014/main" id="{34385AC4-0E12-4879-8659-536BD1A26061}"/>
                </a:ext>
              </a:extLst>
            </p:cNvPr>
            <p:cNvSpPr/>
            <p:nvPr/>
          </p:nvSpPr>
          <p:spPr>
            <a:xfrm>
              <a:off x="5819006" y="3325572"/>
              <a:ext cx="82936" cy="8293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3">
                    <a:lumMod val="50000"/>
                  </a:schemeClr>
                </a:solidFill>
              </a:endParaRPr>
            </a:p>
          </p:txBody>
        </p:sp>
        <p:grpSp>
          <p:nvGrpSpPr>
            <p:cNvPr id="28" name="Gruppo 60">
              <a:extLst>
                <a:ext uri="{FF2B5EF4-FFF2-40B4-BE49-F238E27FC236}">
                  <a16:creationId xmlns:a16="http://schemas.microsoft.com/office/drawing/2014/main" id="{1BCEDBF9-745E-4DB8-9104-4A665988E337}"/>
                </a:ext>
              </a:extLst>
            </p:cNvPr>
            <p:cNvGrpSpPr/>
            <p:nvPr/>
          </p:nvGrpSpPr>
          <p:grpSpPr>
            <a:xfrm>
              <a:off x="5721501" y="3136714"/>
              <a:ext cx="353925" cy="461619"/>
              <a:chOff x="2793992" y="3166376"/>
              <a:chExt cx="276530" cy="360673"/>
            </a:xfrm>
            <a:noFill/>
          </p:grpSpPr>
          <p:sp>
            <p:nvSpPr>
              <p:cNvPr id="29" name="Rettangolo 61">
                <a:extLst>
                  <a:ext uri="{FF2B5EF4-FFF2-40B4-BE49-F238E27FC236}">
                    <a16:creationId xmlns:a16="http://schemas.microsoft.com/office/drawing/2014/main" id="{C1581312-A4CF-448C-8C0E-83DEEB384193}"/>
                  </a:ext>
                </a:extLst>
              </p:cNvPr>
              <p:cNvSpPr/>
              <p:nvPr/>
            </p:nvSpPr>
            <p:spPr>
              <a:xfrm>
                <a:off x="2793992" y="3166376"/>
                <a:ext cx="270967" cy="126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3">
                      <a:lumMod val="50000"/>
                    </a:schemeClr>
                  </a:solidFill>
                </a:endParaRPr>
              </a:p>
            </p:txBody>
          </p:sp>
          <p:sp>
            <p:nvSpPr>
              <p:cNvPr id="30" name="CasellaDiTesto 62">
                <a:extLst>
                  <a:ext uri="{FF2B5EF4-FFF2-40B4-BE49-F238E27FC236}">
                    <a16:creationId xmlns:a16="http://schemas.microsoft.com/office/drawing/2014/main" id="{AFF16A76-B607-442A-AF39-7F79567050CD}"/>
                  </a:ext>
                </a:extLst>
              </p:cNvPr>
              <p:cNvSpPr txBox="1"/>
              <p:nvPr/>
            </p:nvSpPr>
            <p:spPr>
              <a:xfrm>
                <a:off x="2796623" y="3334671"/>
                <a:ext cx="273899" cy="192378"/>
              </a:xfrm>
              <a:prstGeom prst="rect">
                <a:avLst/>
              </a:prstGeom>
              <a:grpFill/>
              <a:ln>
                <a:noFill/>
              </a:ln>
            </p:spPr>
            <p:txBody>
              <a:bodyPr wrap="none" lIns="0" tIns="0" rIns="0" bIns="0" rtlCol="0" anchor="t">
                <a:spAutoFit/>
              </a:bodyPr>
              <a:lstStyle/>
              <a:p>
                <a:r>
                  <a:rPr lang="en-US" sz="1600" dirty="0">
                    <a:solidFill>
                      <a:schemeClr val="accent3">
                        <a:lumMod val="50000"/>
                      </a:schemeClr>
                    </a:solidFill>
                  </a:rPr>
                  <a:t>exp.</a:t>
                </a:r>
              </a:p>
            </p:txBody>
          </p:sp>
        </p:grpSp>
      </p:grpSp>
      <p:cxnSp>
        <p:nvCxnSpPr>
          <p:cNvPr id="8" name="Straight Arrow Connector 7">
            <a:extLst>
              <a:ext uri="{FF2B5EF4-FFF2-40B4-BE49-F238E27FC236}">
                <a16:creationId xmlns:a16="http://schemas.microsoft.com/office/drawing/2014/main" id="{41661024-7633-468C-823E-C80E232E5D91}"/>
              </a:ext>
            </a:extLst>
          </p:cNvPr>
          <p:cNvCxnSpPr/>
          <p:nvPr/>
        </p:nvCxnSpPr>
        <p:spPr>
          <a:xfrm>
            <a:off x="3184897" y="3440049"/>
            <a:ext cx="509068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1" name="Titolo 1">
            <a:extLst>
              <a:ext uri="{FF2B5EF4-FFF2-40B4-BE49-F238E27FC236}">
                <a16:creationId xmlns:a16="http://schemas.microsoft.com/office/drawing/2014/main" id="{2459CEFA-B38F-4AEF-819F-F2BD09C7AEF2}"/>
              </a:ext>
            </a:extLst>
          </p:cNvPr>
          <p:cNvSpPr txBox="1">
            <a:spLocks/>
          </p:cNvSpPr>
          <p:nvPr/>
        </p:nvSpPr>
        <p:spPr>
          <a:xfrm>
            <a:off x="603236" y="421326"/>
            <a:ext cx="3851806" cy="1067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Sb incorporation in germanium by PLM</a:t>
            </a:r>
          </a:p>
        </p:txBody>
      </p:sp>
      <p:sp>
        <p:nvSpPr>
          <p:cNvPr id="42" name="TextBox 41">
            <a:extLst>
              <a:ext uri="{FF2B5EF4-FFF2-40B4-BE49-F238E27FC236}">
                <a16:creationId xmlns:a16="http://schemas.microsoft.com/office/drawing/2014/main" id="{22909E3D-4A70-45AE-A592-8D81E930C065}"/>
              </a:ext>
            </a:extLst>
          </p:cNvPr>
          <p:cNvSpPr txBox="1"/>
          <p:nvPr/>
        </p:nvSpPr>
        <p:spPr>
          <a:xfrm>
            <a:off x="2376739" y="1801925"/>
            <a:ext cx="2403735" cy="430887"/>
          </a:xfrm>
          <a:prstGeom prst="rect">
            <a:avLst/>
          </a:prstGeom>
          <a:noFill/>
        </p:spPr>
        <p:txBody>
          <a:bodyPr wrap="none" rtlCol="0">
            <a:spAutoFit/>
          </a:bodyPr>
          <a:lstStyle/>
          <a:p>
            <a:r>
              <a:rPr lang="en-US" sz="2200" dirty="0"/>
              <a:t>Electrical activation</a:t>
            </a:r>
          </a:p>
        </p:txBody>
      </p:sp>
      <p:sp>
        <p:nvSpPr>
          <p:cNvPr id="43" name="Rettangolo 6">
            <a:extLst>
              <a:ext uri="{FF2B5EF4-FFF2-40B4-BE49-F238E27FC236}">
                <a16:creationId xmlns:a16="http://schemas.microsoft.com/office/drawing/2014/main" id="{5C89EBED-D83F-4245-BFAC-896A153B5811}"/>
              </a:ext>
            </a:extLst>
          </p:cNvPr>
          <p:cNvSpPr/>
          <p:nvPr/>
        </p:nvSpPr>
        <p:spPr>
          <a:xfrm>
            <a:off x="1452957" y="2332890"/>
            <a:ext cx="3717621" cy="307777"/>
          </a:xfrm>
          <a:prstGeom prst="rect">
            <a:avLst/>
          </a:prstGeom>
        </p:spPr>
        <p:txBody>
          <a:bodyPr wrap="none">
            <a:spAutoFit/>
          </a:bodyPr>
          <a:lstStyle/>
          <a:p>
            <a:r>
              <a:rPr lang="it-IT" sz="1400" b="1" dirty="0">
                <a:solidFill>
                  <a:schemeClr val="accent2"/>
                </a:solidFill>
              </a:rPr>
              <a:t>Carraro  et al. </a:t>
            </a:r>
            <a:r>
              <a:rPr lang="it-IT" sz="1400" dirty="0" err="1"/>
              <a:t>Appl</a:t>
            </a:r>
            <a:r>
              <a:rPr lang="it-IT" sz="1400" dirty="0"/>
              <a:t>. Surf. Sci 509 145229  (2020).</a:t>
            </a:r>
          </a:p>
        </p:txBody>
      </p:sp>
      <p:sp>
        <p:nvSpPr>
          <p:cNvPr id="3" name="Footer Placeholder 2">
            <a:extLst>
              <a:ext uri="{FF2B5EF4-FFF2-40B4-BE49-F238E27FC236}">
                <a16:creationId xmlns:a16="http://schemas.microsoft.com/office/drawing/2014/main" id="{AAB80F20-9057-163A-70C6-8173E5A0C913}"/>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1020662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3E703-C88D-4ED5-A693-DBD891CA136E}"/>
              </a:ext>
            </a:extLst>
          </p:cNvPr>
          <p:cNvSpPr>
            <a:spLocks noGrp="1"/>
          </p:cNvSpPr>
          <p:nvPr>
            <p:ph type="sldNum" sz="quarter" idx="12"/>
          </p:nvPr>
        </p:nvSpPr>
        <p:spPr/>
        <p:txBody>
          <a:bodyPr/>
          <a:lstStyle/>
          <a:p>
            <a:fld id="{34BEE5E7-CB9F-B846-ABCE-05B9B78A82CB}" type="slidenum">
              <a:rPr lang="it-IT" smtClean="0"/>
              <a:t>13</a:t>
            </a:fld>
            <a:endParaRPr lang="it-IT"/>
          </a:p>
        </p:txBody>
      </p:sp>
      <p:sp>
        <p:nvSpPr>
          <p:cNvPr id="5" name="Titolo 1">
            <a:extLst>
              <a:ext uri="{FF2B5EF4-FFF2-40B4-BE49-F238E27FC236}">
                <a16:creationId xmlns:a16="http://schemas.microsoft.com/office/drawing/2014/main" id="{E06D1F26-BD5D-46EC-8668-E1D29E50CF07}"/>
              </a:ext>
            </a:extLst>
          </p:cNvPr>
          <p:cNvSpPr txBox="1">
            <a:spLocks/>
          </p:cNvSpPr>
          <p:nvPr/>
        </p:nvSpPr>
        <p:spPr>
          <a:xfrm>
            <a:off x="496453" y="226997"/>
            <a:ext cx="7081261" cy="1067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dirty="0"/>
              <a:t>Sb strain in </a:t>
            </a:r>
            <a:r>
              <a:rPr lang="it-IT" sz="4000" dirty="0" err="1"/>
              <a:t>Germanium</a:t>
            </a:r>
            <a:endParaRPr lang="it-IT" sz="4000" dirty="0"/>
          </a:p>
        </p:txBody>
      </p:sp>
      <p:pic>
        <p:nvPicPr>
          <p:cNvPr id="9" name="Picture 8">
            <a:extLst>
              <a:ext uri="{FF2B5EF4-FFF2-40B4-BE49-F238E27FC236}">
                <a16:creationId xmlns:a16="http://schemas.microsoft.com/office/drawing/2014/main" id="{C563222D-A719-4D2A-A889-4A278EF41D78}"/>
              </a:ext>
            </a:extLst>
          </p:cNvPr>
          <p:cNvPicPr>
            <a:picLocks noChangeAspect="1"/>
          </p:cNvPicPr>
          <p:nvPr/>
        </p:nvPicPr>
        <p:blipFill>
          <a:blip r:embed="rId2"/>
          <a:stretch>
            <a:fillRect/>
          </a:stretch>
        </p:blipFill>
        <p:spPr>
          <a:xfrm>
            <a:off x="6585755" y="1533525"/>
            <a:ext cx="5105606" cy="4986334"/>
          </a:xfrm>
          <a:prstGeom prst="rect">
            <a:avLst/>
          </a:prstGeom>
        </p:spPr>
      </p:pic>
      <p:pic>
        <p:nvPicPr>
          <p:cNvPr id="13" name="Picture 12">
            <a:extLst>
              <a:ext uri="{FF2B5EF4-FFF2-40B4-BE49-F238E27FC236}">
                <a16:creationId xmlns:a16="http://schemas.microsoft.com/office/drawing/2014/main" id="{D9F62B1F-9500-44F4-BE97-7891ADDBA4D2}"/>
              </a:ext>
            </a:extLst>
          </p:cNvPr>
          <p:cNvPicPr>
            <a:picLocks noChangeAspect="1"/>
          </p:cNvPicPr>
          <p:nvPr/>
        </p:nvPicPr>
        <p:blipFill>
          <a:blip r:embed="rId3"/>
          <a:stretch>
            <a:fillRect/>
          </a:stretch>
        </p:blipFill>
        <p:spPr>
          <a:xfrm>
            <a:off x="838200" y="2674875"/>
            <a:ext cx="5200650" cy="4029075"/>
          </a:xfrm>
          <a:prstGeom prst="rect">
            <a:avLst/>
          </a:prstGeom>
        </p:spPr>
      </p:pic>
      <p:pic>
        <p:nvPicPr>
          <p:cNvPr id="6" name="Picture 2">
            <a:extLst>
              <a:ext uri="{FF2B5EF4-FFF2-40B4-BE49-F238E27FC236}">
                <a16:creationId xmlns:a16="http://schemas.microsoft.com/office/drawing/2014/main" id="{AEDA9E40-E418-724B-99E0-7899887582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41" y="966326"/>
            <a:ext cx="3790590" cy="158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C3D1B4E7-AAEB-CD95-FBA5-B9B9E2CFC8D0}"/>
              </a:ext>
            </a:extLst>
          </p:cNvPr>
          <p:cNvSpPr txBox="1">
            <a:spLocks noChangeArrowheads="1"/>
          </p:cNvSpPr>
          <p:nvPr/>
        </p:nvSpPr>
        <p:spPr bwMode="auto">
          <a:xfrm>
            <a:off x="4114800" y="1790868"/>
            <a:ext cx="9403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en-US" sz="1800" dirty="0">
                <a:latin typeface="Arial" panose="020B0604020202020204" pitchFamily="34" charset="0"/>
              </a:rPr>
              <a:t>Strain </a:t>
            </a:r>
            <a:r>
              <a:rPr lang="it-IT" altLang="en-US" sz="1800" dirty="0" err="1">
                <a:latin typeface="Arial" panose="020B0604020202020204" pitchFamily="34" charset="0"/>
              </a:rPr>
              <a:t>defects</a:t>
            </a:r>
            <a:endParaRPr lang="it-IT" altLang="en-US" sz="1800" dirty="0">
              <a:latin typeface="Arial" panose="020B0604020202020204" pitchFamily="34" charset="0"/>
            </a:endParaRPr>
          </a:p>
        </p:txBody>
      </p:sp>
      <p:sp>
        <p:nvSpPr>
          <p:cNvPr id="3" name="Footer Placeholder 2">
            <a:extLst>
              <a:ext uri="{FF2B5EF4-FFF2-40B4-BE49-F238E27FC236}">
                <a16:creationId xmlns:a16="http://schemas.microsoft.com/office/drawing/2014/main" id="{8E48CCBF-77AD-DF6F-46F9-291AFAB990D4}"/>
              </a:ext>
            </a:extLst>
          </p:cNvPr>
          <p:cNvSpPr>
            <a:spLocks noGrp="1"/>
          </p:cNvSpPr>
          <p:nvPr>
            <p:ph type="ftr" sz="quarter" idx="11"/>
          </p:nvPr>
        </p:nvSpPr>
        <p:spPr/>
        <p:txBody>
          <a:bodyPr/>
          <a:lstStyle/>
          <a:p>
            <a:r>
              <a:rPr lang="it-IT"/>
              <a:t>TECHNO-CLS , Ferrara Oct 2023</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60C1ED83-F0DA-3641-9D16-FF235C313184}"/>
                  </a:ext>
                </a:extLst>
              </p:cNvPr>
              <p:cNvSpPr txBox="1"/>
              <p:nvPr/>
            </p:nvSpPr>
            <p:spPr>
              <a:xfrm>
                <a:off x="4216331" y="977134"/>
                <a:ext cx="3307405" cy="7390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𝜀</m:t>
                          </m:r>
                        </m:e>
                        <m:sub>
                          <m:r>
                            <a:rPr lang="en-US" sz="2200" i="1">
                              <a:latin typeface="Cambria Math" panose="02040503050406030204" pitchFamily="18" charset="0"/>
                            </a:rPr>
                            <m:t>||</m:t>
                          </m:r>
                        </m:sub>
                      </m:sSub>
                      <m:r>
                        <a:rPr lang="en-US" sz="2200" i="1">
                          <a:latin typeface="Cambria Math" panose="02040503050406030204" pitchFamily="18" charset="0"/>
                        </a:rPr>
                        <m:t> </m:t>
                      </m:r>
                      <m:r>
                        <a:rPr lang="en-US" sz="2200" b="0" i="1" smtClean="0">
                          <a:latin typeface="Cambria Math" panose="02040503050406030204" pitchFamily="18" charset="0"/>
                        </a:rPr>
                        <m:t>=</m:t>
                      </m:r>
                      <m:f>
                        <m:fPr>
                          <m:ctrlPr>
                            <a:rPr lang="en-US" sz="2200" i="1" smtClean="0">
                              <a:latin typeface="Cambria Math" panose="02040503050406030204" pitchFamily="18" charset="0"/>
                            </a:rPr>
                          </m:ctrlPr>
                        </m:fPr>
                        <m:num>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𝑓𝑖𝑙𝑚</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𝑠𝑢𝑏𝑠𝑡𝑟𝑎𝑡𝑒</m:t>
                              </m:r>
                            </m:sub>
                          </m:sSub>
                        </m:num>
                        <m:den>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𝑠𝑢𝑏𝑠𝑡𝑟𝑎𝑡𝑒</m:t>
                              </m:r>
                            </m:sub>
                          </m:sSub>
                        </m:den>
                      </m:f>
                    </m:oMath>
                  </m:oMathPara>
                </a14:m>
                <a:endParaRPr lang="en-US" sz="2200" dirty="0"/>
              </a:p>
            </p:txBody>
          </p:sp>
        </mc:Choice>
        <mc:Fallback>
          <p:sp>
            <p:nvSpPr>
              <p:cNvPr id="4" name="TextBox 3">
                <a:extLst>
                  <a:ext uri="{FF2B5EF4-FFF2-40B4-BE49-F238E27FC236}">
                    <a16:creationId xmlns:a16="http://schemas.microsoft.com/office/drawing/2014/main" id="{60C1ED83-F0DA-3641-9D16-FF235C313184}"/>
                  </a:ext>
                </a:extLst>
              </p:cNvPr>
              <p:cNvSpPr txBox="1">
                <a:spLocks noRot="1" noChangeAspect="1" noMove="1" noResize="1" noEditPoints="1" noAdjustHandles="1" noChangeArrowheads="1" noChangeShapeType="1" noTextEdit="1"/>
              </p:cNvSpPr>
              <p:nvPr/>
            </p:nvSpPr>
            <p:spPr>
              <a:xfrm>
                <a:off x="4216331" y="977134"/>
                <a:ext cx="3307405" cy="739048"/>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5A34430-AB73-BE54-95A7-CCE5EEC71439}"/>
              </a:ext>
            </a:extLst>
          </p:cNvPr>
          <p:cNvCxnSpPr/>
          <p:nvPr/>
        </p:nvCxnSpPr>
        <p:spPr>
          <a:xfrm flipH="1" flipV="1">
            <a:off x="3571875" y="1790868"/>
            <a:ext cx="644456" cy="90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40764FA-4C34-429E-8738-DC567F3B87DB}"/>
                  </a:ext>
                </a:extLst>
              </p:cNvPr>
              <p:cNvSpPr txBox="1"/>
              <p:nvPr/>
            </p:nvSpPr>
            <p:spPr>
              <a:xfrm rot="16200000">
                <a:off x="-163792" y="4215790"/>
                <a:ext cx="2699989" cy="36067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𝜀</m:t>
                          </m:r>
                        </m:e>
                        <m:sub>
                          <m:r>
                            <a:rPr lang="en-US" sz="1600" i="1">
                              <a:latin typeface="Cambria Math" panose="02040503050406030204" pitchFamily="18" charset="0"/>
                            </a:rPr>
                            <m:t>||</m:t>
                          </m:r>
                        </m:sub>
                      </m:sSub>
                      <m:r>
                        <a:rPr lang="en-US" sz="1600" i="1">
                          <a:latin typeface="Cambria Math" panose="02040503050406030204" pitchFamily="18" charset="0"/>
                        </a:rPr>
                        <m:t> </m:t>
                      </m:r>
                      <m:r>
                        <a:rPr lang="en-US" sz="1600" b="0" i="1" smtClean="0">
                          <a:latin typeface="Cambria Math" panose="02040503050406030204" pitchFamily="18" charset="0"/>
                        </a:rPr>
                        <m:t>(%)</m:t>
                      </m:r>
                    </m:oMath>
                  </m:oMathPara>
                </a14:m>
                <a:endParaRPr lang="en-US" sz="1600" dirty="0"/>
              </a:p>
            </p:txBody>
          </p:sp>
        </mc:Choice>
        <mc:Fallback>
          <p:sp>
            <p:nvSpPr>
              <p:cNvPr id="11" name="TextBox 10">
                <a:extLst>
                  <a:ext uri="{FF2B5EF4-FFF2-40B4-BE49-F238E27FC236}">
                    <a16:creationId xmlns:a16="http://schemas.microsoft.com/office/drawing/2014/main" id="{C40764FA-4C34-429E-8738-DC567F3B87DB}"/>
                  </a:ext>
                </a:extLst>
              </p:cNvPr>
              <p:cNvSpPr txBox="1">
                <a:spLocks noRot="1" noChangeAspect="1" noMove="1" noResize="1" noEditPoints="1" noAdjustHandles="1" noChangeArrowheads="1" noChangeShapeType="1" noTextEdit="1"/>
              </p:cNvSpPr>
              <p:nvPr/>
            </p:nvSpPr>
            <p:spPr>
              <a:xfrm rot="16200000">
                <a:off x="-163792" y="4215790"/>
                <a:ext cx="2699989" cy="360676"/>
              </a:xfrm>
              <a:prstGeom prst="rect">
                <a:avLst/>
              </a:prstGeom>
              <a:blipFill>
                <a:blip r:embed="rId6"/>
                <a:stretch>
                  <a:fillRect r="-6780"/>
                </a:stretch>
              </a:blipFill>
            </p:spPr>
            <p:txBody>
              <a:bodyPr/>
              <a:lstStyle/>
              <a:p>
                <a:r>
                  <a:rPr lang="en-US">
                    <a:noFill/>
                  </a:rPr>
                  <a:t> </a:t>
                </a:r>
              </a:p>
            </p:txBody>
          </p:sp>
        </mc:Fallback>
      </mc:AlternateContent>
    </p:spTree>
    <p:extLst>
      <p:ext uri="{BB962C8B-B14F-4D97-AF65-F5344CB8AC3E}">
        <p14:creationId xmlns:p14="http://schemas.microsoft.com/office/powerpoint/2010/main" val="309564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2E57-C5D3-DFEC-3F5A-965D9516F80F}"/>
              </a:ext>
            </a:extLst>
          </p:cNvPr>
          <p:cNvSpPr>
            <a:spLocks noGrp="1"/>
          </p:cNvSpPr>
          <p:nvPr>
            <p:ph type="title"/>
          </p:nvPr>
        </p:nvSpPr>
        <p:spPr>
          <a:xfrm>
            <a:off x="838200" y="116722"/>
            <a:ext cx="10515600" cy="1325563"/>
          </a:xfrm>
        </p:spPr>
        <p:txBody>
          <a:bodyPr/>
          <a:lstStyle/>
          <a:p>
            <a:pPr algn="ctr"/>
            <a:r>
              <a:rPr lang="en-US" dirty="0"/>
              <a:t>Substrate bending–Stoney formula for perfect epitaxial layers</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7E94D23-E496-FCFE-43CD-AAE3184B13D7}"/>
                  </a:ext>
                </a:extLst>
              </p:cNvPr>
              <p:cNvSpPr txBox="1"/>
              <p:nvPr/>
            </p:nvSpPr>
            <p:spPr>
              <a:xfrm>
                <a:off x="1461679" y="5258624"/>
                <a:ext cx="1827642" cy="9835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𝑅</m:t>
                          </m:r>
                        </m:den>
                      </m:f>
                      <m:r>
                        <a:rPr lang="en-US" sz="2600" b="0" i="1" smtClean="0">
                          <a:latin typeface="Cambria Math" panose="02040503050406030204" pitchFamily="18" charset="0"/>
                        </a:rPr>
                        <m:t>=6</m:t>
                      </m:r>
                      <m:f>
                        <m:fPr>
                          <m:ctrlPr>
                            <a:rPr lang="en-US" sz="2600" i="1" smtClean="0">
                              <a:latin typeface="Cambria Math" panose="02040503050406030204" pitchFamily="18" charset="0"/>
                            </a:rPr>
                          </m:ctrlPr>
                        </m:fPr>
                        <m:num>
                          <m:sSub>
                            <m:sSubPr>
                              <m:ctrlPr>
                                <a:rPr lang="en-US" sz="2600" i="1">
                                  <a:latin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𝜀</m:t>
                              </m:r>
                            </m:e>
                            <m:sub>
                              <m:r>
                                <a:rPr lang="en-US" sz="2600" i="1">
                                  <a:latin typeface="Cambria Math" panose="02040503050406030204" pitchFamily="18" charset="0"/>
                                </a:rPr>
                                <m:t>||</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𝑡</m:t>
                              </m:r>
                            </m:e>
                            <m:sub>
                              <m:r>
                                <a:rPr lang="en-US" sz="2600" i="1">
                                  <a:latin typeface="Cambria Math" panose="02040503050406030204" pitchFamily="18" charset="0"/>
                                </a:rPr>
                                <m:t>𝑓</m:t>
                              </m:r>
                            </m:sub>
                          </m:sSub>
                        </m:num>
                        <m:den>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sup>
                              <m:r>
                                <a:rPr lang="en-US" sz="2600" i="1">
                                  <a:latin typeface="Cambria Math" panose="02040503050406030204" pitchFamily="18" charset="0"/>
                                </a:rPr>
                                <m:t>2</m:t>
                              </m:r>
                            </m:sup>
                          </m:sSubSup>
                        </m:den>
                      </m:f>
                    </m:oMath>
                  </m:oMathPara>
                </a14:m>
                <a:endParaRPr lang="en-US" sz="2600" dirty="0"/>
              </a:p>
            </p:txBody>
          </p:sp>
        </mc:Choice>
        <mc:Fallback>
          <p:sp>
            <p:nvSpPr>
              <p:cNvPr id="16" name="TextBox 15">
                <a:extLst>
                  <a:ext uri="{FF2B5EF4-FFF2-40B4-BE49-F238E27FC236}">
                    <a16:creationId xmlns:a16="http://schemas.microsoft.com/office/drawing/2014/main" id="{87E94D23-E496-FCFE-43CD-AAE3184B13D7}"/>
                  </a:ext>
                </a:extLst>
              </p:cNvPr>
              <p:cNvSpPr txBox="1">
                <a:spLocks noRot="1" noChangeAspect="1" noMove="1" noResize="1" noEditPoints="1" noAdjustHandles="1" noChangeArrowheads="1" noChangeShapeType="1" noTextEdit="1"/>
              </p:cNvSpPr>
              <p:nvPr/>
            </p:nvSpPr>
            <p:spPr>
              <a:xfrm>
                <a:off x="1461679" y="5258624"/>
                <a:ext cx="1827642" cy="983539"/>
              </a:xfrm>
              <a:prstGeom prst="rect">
                <a:avLst/>
              </a:prstGeom>
              <a:blipFill>
                <a:blip r:embed="rId2"/>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8D19039C-B596-AEC3-C8C5-9B4DAB84A647}"/>
              </a:ext>
            </a:extLst>
          </p:cNvPr>
          <p:cNvSpPr txBox="1"/>
          <p:nvPr/>
        </p:nvSpPr>
        <p:spPr>
          <a:xfrm>
            <a:off x="908304" y="3597671"/>
            <a:ext cx="2934393" cy="1015663"/>
          </a:xfrm>
          <a:prstGeom prst="rect">
            <a:avLst/>
          </a:prstGeom>
          <a:noFill/>
        </p:spPr>
        <p:txBody>
          <a:bodyPr wrap="square" rtlCol="0">
            <a:spAutoFit/>
          </a:bodyPr>
          <a:lstStyle/>
          <a:p>
            <a:pPr algn="ctr"/>
            <a:r>
              <a:rPr lang="en-US" sz="2000" dirty="0"/>
              <a:t>For a </a:t>
            </a:r>
            <a:r>
              <a:rPr lang="en-US" sz="2000" dirty="0" err="1"/>
              <a:t>pseudomorphic</a:t>
            </a:r>
            <a:r>
              <a:rPr lang="en-US" sz="2000" dirty="0"/>
              <a:t> film with  elastic properties similar to the bulk:</a:t>
            </a:r>
          </a:p>
        </p:txBody>
      </p:sp>
      <p:sp>
        <p:nvSpPr>
          <p:cNvPr id="18" name="Arrow: Down 17">
            <a:extLst>
              <a:ext uri="{FF2B5EF4-FFF2-40B4-BE49-F238E27FC236}">
                <a16:creationId xmlns:a16="http://schemas.microsoft.com/office/drawing/2014/main" id="{63D1A334-C060-1813-EFE0-0363DD7A09AD}"/>
              </a:ext>
            </a:extLst>
          </p:cNvPr>
          <p:cNvSpPr/>
          <p:nvPr/>
        </p:nvSpPr>
        <p:spPr>
          <a:xfrm>
            <a:off x="2134432" y="4945906"/>
            <a:ext cx="482138" cy="116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C1750E-BD1F-5D36-FF85-DFF95B17E4C2}"/>
              </a:ext>
            </a:extLst>
          </p:cNvPr>
          <p:cNvPicPr>
            <a:picLocks noChangeAspect="1"/>
          </p:cNvPicPr>
          <p:nvPr/>
        </p:nvPicPr>
        <p:blipFill>
          <a:blip r:embed="rId3"/>
          <a:stretch>
            <a:fillRect/>
          </a:stretch>
        </p:blipFill>
        <p:spPr>
          <a:xfrm>
            <a:off x="4527801" y="1569366"/>
            <a:ext cx="4239477" cy="159466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8A64C3F-01AF-696D-A84B-C479B41D9578}"/>
                  </a:ext>
                </a:extLst>
              </p:cNvPr>
              <p:cNvSpPr txBox="1"/>
              <p:nvPr/>
            </p:nvSpPr>
            <p:spPr>
              <a:xfrm>
                <a:off x="908304" y="2262497"/>
                <a:ext cx="2934393" cy="1001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ea typeface="Cambria Math" panose="02040503050406030204" pitchFamily="18" charset="0"/>
                            </a:rPr>
                            <m:t>𝜎</m:t>
                          </m:r>
                        </m:e>
                        <m:sub>
                          <m:r>
                            <a:rPr lang="en-US" sz="2600" b="0" i="1" smtClean="0">
                              <a:latin typeface="Cambria Math" panose="02040503050406030204" pitchFamily="18" charset="0"/>
                              <a:ea typeface="Cambria Math" panose="02040503050406030204" pitchFamily="18" charset="0"/>
                            </a:rPr>
                            <m:t>𝑓</m:t>
                          </m:r>
                        </m:sub>
                      </m:sSub>
                      <m:sSub>
                        <m:sSubPr>
                          <m:ctrlPr>
                            <a:rPr lang="en-US" sz="2600" i="1" smtClean="0">
                              <a:latin typeface="Cambria Math" panose="02040503050406030204" pitchFamily="18" charset="0"/>
                            </a:rPr>
                          </m:ctrlPr>
                        </m:sSubPr>
                        <m:e>
                          <m:r>
                            <a:rPr lang="en-US" sz="2600" b="0" i="1" smtClean="0">
                              <a:latin typeface="Cambria Math" panose="02040503050406030204" pitchFamily="18" charset="0"/>
                            </a:rPr>
                            <m:t>𝑡</m:t>
                          </m:r>
                        </m:e>
                        <m:sub>
                          <m:r>
                            <a:rPr lang="en-US" sz="2600" b="0" i="1" smtClean="0">
                              <a:latin typeface="Cambria Math" panose="02040503050406030204" pitchFamily="18" charset="0"/>
                            </a:rPr>
                            <m:t>𝑓</m:t>
                          </m:r>
                        </m:sub>
                      </m:sSub>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sSup>
                            <m:sSupPr>
                              <m:ctrlPr>
                                <a:rPr lang="en-US" sz="2600" b="0" i="1" smtClean="0">
                                  <a:latin typeface="Cambria Math" panose="02040503050406030204" pitchFamily="18" charset="0"/>
                                </a:rPr>
                              </m:ctrlPr>
                            </m:sSupPr>
                            <m:e>
                              <m:sSubSup>
                                <m:sSubSupPr>
                                  <m:ctrlPr>
                                    <a:rPr lang="en-US" sz="2600" b="0" i="1" smtClean="0">
                                      <a:latin typeface="Cambria Math" panose="02040503050406030204" pitchFamily="18" charset="0"/>
                                    </a:rPr>
                                  </m:ctrlPr>
                                </m:sSubSupPr>
                                <m:e>
                                  <m:r>
                                    <a:rPr lang="en-US" sz="2600" b="0" i="1" smtClean="0">
                                      <a:latin typeface="Cambria Math" panose="02040503050406030204" pitchFamily="18" charset="0"/>
                                    </a:rPr>
                                    <m:t>𝐸</m:t>
                                  </m:r>
                                </m:e>
                                <m:sub>
                                  <m:r>
                                    <a:rPr lang="en-US" sz="2600" b="0" i="1" smtClean="0">
                                      <a:latin typeface="Cambria Math" panose="02040503050406030204" pitchFamily="18" charset="0"/>
                                    </a:rPr>
                                    <m:t>𝑠</m:t>
                                  </m:r>
                                </m:sub>
                                <m:sup/>
                              </m:sSubSup>
                              <m:r>
                                <a:rPr lang="en-US" sz="2600" b="0" i="1" smtClean="0">
                                  <a:latin typeface="Cambria Math" panose="02040503050406030204" pitchFamily="18" charset="0"/>
                                </a:rPr>
                                <m:t>h</m:t>
                              </m:r>
                            </m:e>
                            <m:sup>
                              <m:r>
                                <a:rPr lang="en-US" sz="2600" b="0" i="1" smtClean="0">
                                  <a:latin typeface="Cambria Math" panose="02040503050406030204" pitchFamily="18" charset="0"/>
                                </a:rPr>
                                <m:t>2</m:t>
                              </m:r>
                            </m:sup>
                          </m:sSup>
                        </m:num>
                        <m:den>
                          <m:r>
                            <a:rPr lang="en-US" sz="2600" b="0" i="1" smtClean="0">
                              <a:latin typeface="Cambria Math" panose="02040503050406030204" pitchFamily="18" charset="0"/>
                            </a:rPr>
                            <m:t>6(1−</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𝜈</m:t>
                              </m:r>
                            </m:e>
                            <m:sub>
                              <m:r>
                                <a:rPr lang="en-US" sz="2600" b="0" i="1" smtClean="0">
                                  <a:latin typeface="Cambria Math" panose="02040503050406030204" pitchFamily="18" charset="0"/>
                                </a:rPr>
                                <m:t>𝑆</m:t>
                              </m:r>
                            </m:sub>
                          </m:sSub>
                          <m:r>
                            <a:rPr lang="en-US" sz="2600" b="0" i="1" smtClean="0">
                              <a:latin typeface="Cambria Math" panose="02040503050406030204" pitchFamily="18" charset="0"/>
                            </a:rPr>
                            <m:t>)</m:t>
                          </m:r>
                        </m:den>
                      </m:f>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m:t>
                          </m:r>
                        </m:num>
                        <m:den>
                          <m:r>
                            <a:rPr lang="en-US" sz="2600" b="0" i="1" smtClean="0">
                              <a:latin typeface="Cambria Math" panose="02040503050406030204" pitchFamily="18" charset="0"/>
                            </a:rPr>
                            <m:t>𝑅</m:t>
                          </m:r>
                        </m:den>
                      </m:f>
                    </m:oMath>
                  </m:oMathPara>
                </a14:m>
                <a:endParaRPr lang="en-US" sz="2600" dirty="0"/>
              </a:p>
            </p:txBody>
          </p:sp>
        </mc:Choice>
        <mc:Fallback xmlns="">
          <p:sp>
            <p:nvSpPr>
              <p:cNvPr id="4" name="TextBox 3">
                <a:extLst>
                  <a:ext uri="{FF2B5EF4-FFF2-40B4-BE49-F238E27FC236}">
                    <a16:creationId xmlns:a16="http://schemas.microsoft.com/office/drawing/2014/main" id="{E8A64C3F-01AF-696D-A84B-C479B41D9578}"/>
                  </a:ext>
                </a:extLst>
              </p:cNvPr>
              <p:cNvSpPr txBox="1">
                <a:spLocks noRot="1" noChangeAspect="1" noMove="1" noResize="1" noEditPoints="1" noAdjustHandles="1" noChangeArrowheads="1" noChangeShapeType="1" noTextEdit="1"/>
              </p:cNvSpPr>
              <p:nvPr/>
            </p:nvSpPr>
            <p:spPr>
              <a:xfrm>
                <a:off x="908304" y="2262497"/>
                <a:ext cx="2934393" cy="1001684"/>
              </a:xfrm>
              <a:prstGeom prst="rect">
                <a:avLst/>
              </a:prstGeom>
              <a:blipFill>
                <a:blip r:embed="rId4"/>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CC06929-2B37-AF6B-3172-918E18E1EB0D}"/>
              </a:ext>
            </a:extLst>
          </p:cNvPr>
          <p:cNvPicPr>
            <a:picLocks noChangeAspect="1"/>
          </p:cNvPicPr>
          <p:nvPr/>
        </p:nvPicPr>
        <p:blipFill>
          <a:blip r:embed="rId5"/>
          <a:stretch>
            <a:fillRect/>
          </a:stretch>
        </p:blipFill>
        <p:spPr>
          <a:xfrm>
            <a:off x="5473700" y="2999058"/>
            <a:ext cx="5585440" cy="3858942"/>
          </a:xfrm>
          <a:prstGeom prst="rect">
            <a:avLst/>
          </a:prstGeom>
        </p:spPr>
      </p:pic>
      <p:sp>
        <p:nvSpPr>
          <p:cNvPr id="5" name="Footer Placeholder 4">
            <a:extLst>
              <a:ext uri="{FF2B5EF4-FFF2-40B4-BE49-F238E27FC236}">
                <a16:creationId xmlns:a16="http://schemas.microsoft.com/office/drawing/2014/main" id="{F6D1933F-CF02-4ADB-DC80-D7A62249F463}"/>
              </a:ext>
            </a:extLst>
          </p:cNvPr>
          <p:cNvSpPr>
            <a:spLocks noGrp="1"/>
          </p:cNvSpPr>
          <p:nvPr>
            <p:ph type="ftr" sz="quarter" idx="11"/>
          </p:nvPr>
        </p:nvSpPr>
        <p:spPr/>
        <p:txBody>
          <a:bodyPr/>
          <a:lstStyle/>
          <a:p>
            <a:r>
              <a:rPr lang="it-IT"/>
              <a:t>TECHNO-CLS , Ferrara Oct 2023</a:t>
            </a:r>
          </a:p>
        </p:txBody>
      </p:sp>
      <p:sp>
        <p:nvSpPr>
          <p:cNvPr id="7" name="Slide Number Placeholder 6">
            <a:extLst>
              <a:ext uri="{FF2B5EF4-FFF2-40B4-BE49-F238E27FC236}">
                <a16:creationId xmlns:a16="http://schemas.microsoft.com/office/drawing/2014/main" id="{96D68073-285A-E129-0544-79C70C3D1B15}"/>
              </a:ext>
            </a:extLst>
          </p:cNvPr>
          <p:cNvSpPr>
            <a:spLocks noGrp="1"/>
          </p:cNvSpPr>
          <p:nvPr>
            <p:ph type="sldNum" sz="quarter" idx="12"/>
          </p:nvPr>
        </p:nvSpPr>
        <p:spPr/>
        <p:txBody>
          <a:bodyPr/>
          <a:lstStyle/>
          <a:p>
            <a:fld id="{34BEE5E7-CB9F-B846-ABCE-05B9B78A82CB}" type="slidenum">
              <a:rPr lang="it-IT" smtClean="0"/>
              <a:t>14</a:t>
            </a:fld>
            <a:endParaRPr lang="it-IT"/>
          </a:p>
        </p:txBody>
      </p:sp>
    </p:spTree>
    <p:extLst>
      <p:ext uri="{BB962C8B-B14F-4D97-AF65-F5344CB8AC3E}">
        <p14:creationId xmlns:p14="http://schemas.microsoft.com/office/powerpoint/2010/main" val="334646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3AA37-000B-6CF9-2976-F1EB55D7A710}"/>
              </a:ext>
            </a:extLst>
          </p:cNvPr>
          <p:cNvSpPr>
            <a:spLocks noGrp="1"/>
          </p:cNvSpPr>
          <p:nvPr>
            <p:ph type="title"/>
          </p:nvPr>
        </p:nvSpPr>
        <p:spPr>
          <a:xfrm>
            <a:off x="838200" y="280065"/>
            <a:ext cx="10515600" cy="1325563"/>
          </a:xfrm>
        </p:spPr>
        <p:txBody>
          <a:bodyPr/>
          <a:lstStyle/>
          <a:p>
            <a:r>
              <a:rPr lang="en-US" dirty="0"/>
              <a:t>PLM strain optimization</a:t>
            </a:r>
          </a:p>
        </p:txBody>
      </p:sp>
      <p:sp>
        <p:nvSpPr>
          <p:cNvPr id="4" name="Footer Placeholder 3">
            <a:extLst>
              <a:ext uri="{FF2B5EF4-FFF2-40B4-BE49-F238E27FC236}">
                <a16:creationId xmlns:a16="http://schemas.microsoft.com/office/drawing/2014/main" id="{070DC286-57A5-AF5D-54C2-60E7021D5B80}"/>
              </a:ext>
            </a:extLst>
          </p:cNvPr>
          <p:cNvSpPr>
            <a:spLocks noGrp="1"/>
          </p:cNvSpPr>
          <p:nvPr>
            <p:ph type="ftr" sz="quarter" idx="11"/>
          </p:nvPr>
        </p:nvSpPr>
        <p:spPr/>
        <p:txBody>
          <a:bodyPr/>
          <a:lstStyle/>
          <a:p>
            <a:r>
              <a:rPr lang="it-IT"/>
              <a:t>TECHNO-CLS , Ferrara Oct 2023</a:t>
            </a:r>
          </a:p>
        </p:txBody>
      </p:sp>
      <p:sp>
        <p:nvSpPr>
          <p:cNvPr id="5" name="Slide Number Placeholder 4">
            <a:extLst>
              <a:ext uri="{FF2B5EF4-FFF2-40B4-BE49-F238E27FC236}">
                <a16:creationId xmlns:a16="http://schemas.microsoft.com/office/drawing/2014/main" id="{F85305FA-71B7-2043-FD53-12175A3112E1}"/>
              </a:ext>
            </a:extLst>
          </p:cNvPr>
          <p:cNvSpPr>
            <a:spLocks noGrp="1"/>
          </p:cNvSpPr>
          <p:nvPr>
            <p:ph type="sldNum" sz="quarter" idx="12"/>
          </p:nvPr>
        </p:nvSpPr>
        <p:spPr/>
        <p:txBody>
          <a:bodyPr/>
          <a:lstStyle/>
          <a:p>
            <a:fld id="{34BEE5E7-CB9F-B846-ABCE-05B9B78A82CB}" type="slidenum">
              <a:rPr lang="it-IT" smtClean="0"/>
              <a:t>15</a:t>
            </a:fld>
            <a:endParaRPr lang="it-IT"/>
          </a:p>
        </p:txBody>
      </p:sp>
      <p:sp>
        <p:nvSpPr>
          <p:cNvPr id="6" name="TextBox 5">
            <a:extLst>
              <a:ext uri="{FF2B5EF4-FFF2-40B4-BE49-F238E27FC236}">
                <a16:creationId xmlns:a16="http://schemas.microsoft.com/office/drawing/2014/main" id="{A908A669-BDF9-E620-56D9-0EB6656DB836}"/>
              </a:ext>
            </a:extLst>
          </p:cNvPr>
          <p:cNvSpPr txBox="1"/>
          <p:nvPr/>
        </p:nvSpPr>
        <p:spPr>
          <a:xfrm>
            <a:off x="838200" y="1988288"/>
            <a:ext cx="4692502" cy="2308324"/>
          </a:xfrm>
          <a:prstGeom prst="rect">
            <a:avLst/>
          </a:prstGeom>
          <a:noFill/>
        </p:spPr>
        <p:txBody>
          <a:bodyPr wrap="square" rtlCol="0">
            <a:spAutoFit/>
          </a:bodyPr>
          <a:lstStyle/>
          <a:p>
            <a:r>
              <a:rPr lang="en-US" sz="2400" dirty="0">
                <a:solidFill>
                  <a:srgbClr val="C00000"/>
                </a:solidFill>
              </a:rPr>
              <a:t>Multi-parametric optimization</a:t>
            </a:r>
            <a:r>
              <a:rPr lang="en-US" sz="2400" dirty="0"/>
              <a:t>:</a:t>
            </a:r>
          </a:p>
          <a:p>
            <a:pPr marL="742950" lvl="1" indent="-285750">
              <a:buFont typeface="Arial" panose="020B0604020202020204" pitchFamily="34" charset="0"/>
              <a:buChar char="•"/>
            </a:pPr>
            <a:r>
              <a:rPr lang="en-US" sz="2400" dirty="0"/>
              <a:t>Orientation (110) and (111) good channeling planes</a:t>
            </a:r>
          </a:p>
          <a:p>
            <a:pPr marL="742950" lvl="1" indent="-285750">
              <a:buFont typeface="Arial" panose="020B0604020202020204" pitchFamily="34" charset="0"/>
              <a:buChar char="•"/>
            </a:pPr>
            <a:r>
              <a:rPr lang="en-US" sz="2400" dirty="0"/>
              <a:t>Sb precursor thickness</a:t>
            </a:r>
          </a:p>
          <a:p>
            <a:pPr marL="742950" lvl="1" indent="-285750">
              <a:buFont typeface="Arial" panose="020B0604020202020204" pitchFamily="34" charset="0"/>
              <a:buChar char="•"/>
            </a:pPr>
            <a:r>
              <a:rPr lang="en-US" sz="2400" dirty="0"/>
              <a:t>Pulse Energy </a:t>
            </a:r>
          </a:p>
          <a:p>
            <a:pPr marL="742950" lvl="1" indent="-285750">
              <a:buFont typeface="Arial" panose="020B0604020202020204" pitchFamily="34" charset="0"/>
              <a:buChar char="•"/>
            </a:pPr>
            <a:r>
              <a:rPr lang="en-US" sz="2400" dirty="0"/>
              <a:t>Number of Pulse repetitions</a:t>
            </a:r>
          </a:p>
        </p:txBody>
      </p:sp>
      <p:cxnSp>
        <p:nvCxnSpPr>
          <p:cNvPr id="8" name="Straight Arrow Connector 7">
            <a:extLst>
              <a:ext uri="{FF2B5EF4-FFF2-40B4-BE49-F238E27FC236}">
                <a16:creationId xmlns:a16="http://schemas.microsoft.com/office/drawing/2014/main" id="{DB2071E2-3054-10BB-FFB6-A690156C4E7D}"/>
              </a:ext>
            </a:extLst>
          </p:cNvPr>
          <p:cNvCxnSpPr>
            <a:cxnSpLocks/>
          </p:cNvCxnSpPr>
          <p:nvPr/>
        </p:nvCxnSpPr>
        <p:spPr>
          <a:xfrm flipV="1">
            <a:off x="5530702" y="2184139"/>
            <a:ext cx="689345" cy="973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56AA0-C496-B983-FE6C-3F60339FBBE0}"/>
              </a:ext>
            </a:extLst>
          </p:cNvPr>
          <p:cNvSpPr txBox="1"/>
          <p:nvPr/>
        </p:nvSpPr>
        <p:spPr>
          <a:xfrm>
            <a:off x="6360974" y="1860973"/>
            <a:ext cx="2743200" cy="646331"/>
          </a:xfrm>
          <a:prstGeom prst="rect">
            <a:avLst/>
          </a:prstGeom>
          <a:noFill/>
        </p:spPr>
        <p:txBody>
          <a:bodyPr wrap="square" rtlCol="0">
            <a:spAutoFit/>
          </a:bodyPr>
          <a:lstStyle/>
          <a:p>
            <a:r>
              <a:rPr lang="en-US" dirty="0"/>
              <a:t>HRXRD analyses on thick (110) and (111) wafers</a:t>
            </a:r>
          </a:p>
        </p:txBody>
      </p:sp>
      <p:cxnSp>
        <p:nvCxnSpPr>
          <p:cNvPr id="10" name="Straight Arrow Connector 9">
            <a:extLst>
              <a:ext uri="{FF2B5EF4-FFF2-40B4-BE49-F238E27FC236}">
                <a16:creationId xmlns:a16="http://schemas.microsoft.com/office/drawing/2014/main" id="{13A27B50-6184-00BC-EC6F-B3F7A40F5DA4}"/>
              </a:ext>
            </a:extLst>
          </p:cNvPr>
          <p:cNvCxnSpPr>
            <a:cxnSpLocks/>
          </p:cNvCxnSpPr>
          <p:nvPr/>
        </p:nvCxnSpPr>
        <p:spPr>
          <a:xfrm>
            <a:off x="5486354" y="3619535"/>
            <a:ext cx="501547" cy="696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3BCC50-055D-2E17-E019-1D137D0C2992}"/>
              </a:ext>
            </a:extLst>
          </p:cNvPr>
          <p:cNvSpPr txBox="1"/>
          <p:nvPr/>
        </p:nvSpPr>
        <p:spPr>
          <a:xfrm>
            <a:off x="6096000" y="3934405"/>
            <a:ext cx="2743200" cy="646331"/>
          </a:xfrm>
          <a:prstGeom prst="rect">
            <a:avLst/>
          </a:prstGeom>
          <a:noFill/>
        </p:spPr>
        <p:txBody>
          <a:bodyPr wrap="square" rtlCol="0">
            <a:spAutoFit/>
          </a:bodyPr>
          <a:lstStyle/>
          <a:p>
            <a:r>
              <a:rPr lang="en-US" dirty="0"/>
              <a:t>Bending  analyses on thin (110) test samples</a:t>
            </a:r>
          </a:p>
        </p:txBody>
      </p:sp>
      <p:pic>
        <p:nvPicPr>
          <p:cNvPr id="15" name="Picture 2" descr="Tencor P-7 Stylus Profiler | Benchtop Profilometer | KLA">
            <a:extLst>
              <a:ext uri="{FF2B5EF4-FFF2-40B4-BE49-F238E27FC236}">
                <a16:creationId xmlns:a16="http://schemas.microsoft.com/office/drawing/2014/main" id="{43B78241-00B8-06CA-271F-6AF391BFB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99" y="3934405"/>
            <a:ext cx="3396747" cy="24653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527314AF-6DC9-2DA4-4569-27203DCC4E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93" t="3402" r="3274" b="3510"/>
          <a:stretch/>
        </p:blipFill>
        <p:spPr bwMode="auto">
          <a:xfrm>
            <a:off x="8933372" y="929009"/>
            <a:ext cx="2926699" cy="235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32D39D78-C95A-D08A-E039-B966CC7AE79B}"/>
              </a:ext>
            </a:extLst>
          </p:cNvPr>
          <p:cNvSpPr txBox="1"/>
          <p:nvPr/>
        </p:nvSpPr>
        <p:spPr>
          <a:xfrm>
            <a:off x="9104174" y="559677"/>
            <a:ext cx="2790059" cy="369332"/>
          </a:xfrm>
          <a:prstGeom prst="rect">
            <a:avLst/>
          </a:prstGeom>
          <a:noFill/>
        </p:spPr>
        <p:txBody>
          <a:bodyPr wrap="none" rtlCol="0">
            <a:spAutoFit/>
          </a:bodyPr>
          <a:lstStyle/>
          <a:p>
            <a:r>
              <a:rPr lang="en-US" dirty="0"/>
              <a:t>8KeV HRXRD diffractometer</a:t>
            </a:r>
          </a:p>
        </p:txBody>
      </p:sp>
      <p:sp>
        <p:nvSpPr>
          <p:cNvPr id="19" name="TextBox 18">
            <a:extLst>
              <a:ext uri="{FF2B5EF4-FFF2-40B4-BE49-F238E27FC236}">
                <a16:creationId xmlns:a16="http://schemas.microsoft.com/office/drawing/2014/main" id="{FE70C884-4D14-26BB-04C0-17C6208D0C78}"/>
              </a:ext>
            </a:extLst>
          </p:cNvPr>
          <p:cNvSpPr txBox="1"/>
          <p:nvPr/>
        </p:nvSpPr>
        <p:spPr>
          <a:xfrm>
            <a:off x="9477160" y="3585172"/>
            <a:ext cx="1975797" cy="369332"/>
          </a:xfrm>
          <a:prstGeom prst="rect">
            <a:avLst/>
          </a:prstGeom>
          <a:noFill/>
        </p:spPr>
        <p:txBody>
          <a:bodyPr wrap="none" rtlCol="0">
            <a:spAutoFit/>
          </a:bodyPr>
          <a:lstStyle/>
          <a:p>
            <a:r>
              <a:rPr lang="en-US" dirty="0"/>
              <a:t>Stylus profilometer</a:t>
            </a:r>
          </a:p>
        </p:txBody>
      </p:sp>
      <p:pic>
        <p:nvPicPr>
          <p:cNvPr id="20" name="Picture 19" descr="Diagram&#10;&#10;Description automatically generated">
            <a:extLst>
              <a:ext uri="{FF2B5EF4-FFF2-40B4-BE49-F238E27FC236}">
                <a16:creationId xmlns:a16="http://schemas.microsoft.com/office/drawing/2014/main" id="{1C03FF9C-0972-2645-5CC0-61EB3D011F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1712" y="4702489"/>
            <a:ext cx="2999416" cy="1403153"/>
          </a:xfrm>
          <a:prstGeom prst="rect">
            <a:avLst/>
          </a:prstGeom>
          <a:noFill/>
          <a:ln>
            <a:noFill/>
          </a:ln>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AFB51-180E-75C1-C96C-A2D367C65CBC}"/>
                  </a:ext>
                </a:extLst>
              </p:cNvPr>
              <p:cNvSpPr txBox="1"/>
              <p:nvPr/>
            </p:nvSpPr>
            <p:spPr>
              <a:xfrm>
                <a:off x="6700977" y="2585350"/>
                <a:ext cx="154305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=500 </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m:oMathPara>
                </a14:m>
                <a:endParaRPr lang="en-US" sz="1600" dirty="0"/>
              </a:p>
            </p:txBody>
          </p:sp>
        </mc:Choice>
        <mc:Fallback xmlns="">
          <p:sp>
            <p:nvSpPr>
              <p:cNvPr id="22" name="TextBox 21">
                <a:extLst>
                  <a:ext uri="{FF2B5EF4-FFF2-40B4-BE49-F238E27FC236}">
                    <a16:creationId xmlns:a16="http://schemas.microsoft.com/office/drawing/2014/main" id="{324AFB51-180E-75C1-C96C-A2D367C65CBC}"/>
                  </a:ext>
                </a:extLst>
              </p:cNvPr>
              <p:cNvSpPr txBox="1">
                <a:spLocks noRot="1" noChangeAspect="1" noMove="1" noResize="1" noEditPoints="1" noAdjustHandles="1" noChangeArrowheads="1" noChangeShapeType="1" noTextEdit="1"/>
              </p:cNvSpPr>
              <p:nvPr/>
            </p:nvSpPr>
            <p:spPr>
              <a:xfrm>
                <a:off x="6700977" y="2585350"/>
                <a:ext cx="1543050"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E45A8C8-B344-942A-062D-B6F0C70CD2E0}"/>
                  </a:ext>
                </a:extLst>
              </p:cNvPr>
              <p:cNvSpPr txBox="1"/>
              <p:nvPr/>
            </p:nvSpPr>
            <p:spPr>
              <a:xfrm>
                <a:off x="7839073" y="5014567"/>
                <a:ext cx="154305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=180 </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m:oMathPara>
                </a14:m>
                <a:endParaRPr lang="en-US" sz="1600" dirty="0"/>
              </a:p>
            </p:txBody>
          </p:sp>
        </mc:Choice>
        <mc:Fallback xmlns="">
          <p:sp>
            <p:nvSpPr>
              <p:cNvPr id="23" name="TextBox 22">
                <a:extLst>
                  <a:ext uri="{FF2B5EF4-FFF2-40B4-BE49-F238E27FC236}">
                    <a16:creationId xmlns:a16="http://schemas.microsoft.com/office/drawing/2014/main" id="{DE45A8C8-B344-942A-062D-B6F0C70CD2E0}"/>
                  </a:ext>
                </a:extLst>
              </p:cNvPr>
              <p:cNvSpPr txBox="1">
                <a:spLocks noRot="1" noChangeAspect="1" noMove="1" noResize="1" noEditPoints="1" noAdjustHandles="1" noChangeArrowheads="1" noChangeShapeType="1" noTextEdit="1"/>
              </p:cNvSpPr>
              <p:nvPr/>
            </p:nvSpPr>
            <p:spPr>
              <a:xfrm>
                <a:off x="7839073" y="5014567"/>
                <a:ext cx="1543050" cy="338554"/>
              </a:xfrm>
              <a:prstGeom prst="rect">
                <a:avLst/>
              </a:prstGeom>
              <a:blipFill>
                <a:blip r:embed="rId6"/>
                <a:stretch>
                  <a:fillRect b="-1818"/>
                </a:stretch>
              </a:blipFill>
            </p:spPr>
            <p:txBody>
              <a:bodyPr/>
              <a:lstStyle/>
              <a:p>
                <a:r>
                  <a:rPr lang="en-US">
                    <a:noFill/>
                  </a:rPr>
                  <a:t> </a:t>
                </a:r>
              </a:p>
            </p:txBody>
          </p:sp>
        </mc:Fallback>
      </mc:AlternateContent>
    </p:spTree>
    <p:extLst>
      <p:ext uri="{BB962C8B-B14F-4D97-AF65-F5344CB8AC3E}">
        <p14:creationId xmlns:p14="http://schemas.microsoft.com/office/powerpoint/2010/main" val="1927933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C67A4-A6D0-D6EA-231D-E08C83257646}"/>
              </a:ext>
            </a:extLst>
          </p:cNvPr>
          <p:cNvPicPr>
            <a:picLocks noChangeAspect="1"/>
          </p:cNvPicPr>
          <p:nvPr/>
        </p:nvPicPr>
        <p:blipFill>
          <a:blip r:embed="rId2"/>
          <a:stretch>
            <a:fillRect/>
          </a:stretch>
        </p:blipFill>
        <p:spPr>
          <a:xfrm rot="16200000">
            <a:off x="6159884" y="2854673"/>
            <a:ext cx="3483980" cy="2570672"/>
          </a:xfrm>
          <a:prstGeom prst="rect">
            <a:avLst/>
          </a:prstGeom>
        </p:spPr>
      </p:pic>
      <p:pic>
        <p:nvPicPr>
          <p:cNvPr id="7" name="Picture 6">
            <a:extLst>
              <a:ext uri="{FF2B5EF4-FFF2-40B4-BE49-F238E27FC236}">
                <a16:creationId xmlns:a16="http://schemas.microsoft.com/office/drawing/2014/main" id="{489890BD-D70A-F22A-4632-98E24A4381FB}"/>
              </a:ext>
            </a:extLst>
          </p:cNvPr>
          <p:cNvPicPr>
            <a:picLocks noChangeAspect="1"/>
          </p:cNvPicPr>
          <p:nvPr/>
        </p:nvPicPr>
        <p:blipFill>
          <a:blip r:embed="rId3"/>
          <a:stretch>
            <a:fillRect/>
          </a:stretch>
        </p:blipFill>
        <p:spPr>
          <a:xfrm rot="16200000">
            <a:off x="2456092" y="2855242"/>
            <a:ext cx="3479979" cy="2565532"/>
          </a:xfrm>
          <a:prstGeom prst="rect">
            <a:avLst/>
          </a:prstGeom>
        </p:spPr>
      </p:pic>
      <p:sp>
        <p:nvSpPr>
          <p:cNvPr id="8" name="TextBox 7">
            <a:extLst>
              <a:ext uri="{FF2B5EF4-FFF2-40B4-BE49-F238E27FC236}">
                <a16:creationId xmlns:a16="http://schemas.microsoft.com/office/drawing/2014/main" id="{A4FE7AA6-7313-AC92-2D26-461FFC709C9E}"/>
              </a:ext>
            </a:extLst>
          </p:cNvPr>
          <p:cNvSpPr txBox="1"/>
          <p:nvPr/>
        </p:nvSpPr>
        <p:spPr>
          <a:xfrm>
            <a:off x="6284555" y="5877998"/>
            <a:ext cx="3114955" cy="584775"/>
          </a:xfrm>
          <a:prstGeom prst="rect">
            <a:avLst/>
          </a:prstGeom>
          <a:noFill/>
        </p:spPr>
        <p:txBody>
          <a:bodyPr wrap="none" rtlCol="0">
            <a:spAutoFit/>
          </a:bodyPr>
          <a:lstStyle/>
          <a:p>
            <a:r>
              <a:rPr lang="en-US" sz="1400" dirty="0"/>
              <a:t>-0.09  -0.06  -0.03     0    0.03   0.06   0.09</a:t>
            </a:r>
          </a:p>
          <a:p>
            <a:r>
              <a:rPr lang="en-US" dirty="0"/>
              <a:t>                        Tilt (°)</a:t>
            </a:r>
          </a:p>
        </p:txBody>
      </p:sp>
      <p:sp>
        <p:nvSpPr>
          <p:cNvPr id="10" name="TextBox 9">
            <a:extLst>
              <a:ext uri="{FF2B5EF4-FFF2-40B4-BE49-F238E27FC236}">
                <a16:creationId xmlns:a16="http://schemas.microsoft.com/office/drawing/2014/main" id="{0814904B-B198-F99C-F375-1C25DD9751E7}"/>
              </a:ext>
            </a:extLst>
          </p:cNvPr>
          <p:cNvSpPr txBox="1"/>
          <p:nvPr/>
        </p:nvSpPr>
        <p:spPr>
          <a:xfrm>
            <a:off x="2638603" y="5877998"/>
            <a:ext cx="3114955" cy="584775"/>
          </a:xfrm>
          <a:prstGeom prst="rect">
            <a:avLst/>
          </a:prstGeom>
          <a:noFill/>
        </p:spPr>
        <p:txBody>
          <a:bodyPr wrap="none" rtlCol="0">
            <a:spAutoFit/>
          </a:bodyPr>
          <a:lstStyle/>
          <a:p>
            <a:r>
              <a:rPr lang="en-US" sz="1400" dirty="0"/>
              <a:t>-0.09  -0.06  -0.03    0     0.03   0.06   0.09</a:t>
            </a:r>
          </a:p>
          <a:p>
            <a:r>
              <a:rPr lang="en-US" sz="1400" dirty="0"/>
              <a:t>                               </a:t>
            </a:r>
            <a:r>
              <a:rPr lang="en-US" dirty="0"/>
              <a:t>Tilt (°)</a:t>
            </a:r>
          </a:p>
        </p:txBody>
      </p:sp>
      <p:sp>
        <p:nvSpPr>
          <p:cNvPr id="11" name="TextBox 10">
            <a:extLst>
              <a:ext uri="{FF2B5EF4-FFF2-40B4-BE49-F238E27FC236}">
                <a16:creationId xmlns:a16="http://schemas.microsoft.com/office/drawing/2014/main" id="{8F091D7B-A388-B636-6D75-51B5328A5E89}"/>
              </a:ext>
            </a:extLst>
          </p:cNvPr>
          <p:cNvSpPr txBox="1"/>
          <p:nvPr/>
        </p:nvSpPr>
        <p:spPr>
          <a:xfrm rot="16200000">
            <a:off x="4807764" y="3845622"/>
            <a:ext cx="3025187" cy="584775"/>
          </a:xfrm>
          <a:prstGeom prst="rect">
            <a:avLst/>
          </a:prstGeom>
          <a:noFill/>
        </p:spPr>
        <p:txBody>
          <a:bodyPr wrap="none" rtlCol="0">
            <a:spAutoFit/>
          </a:bodyPr>
          <a:lstStyle/>
          <a:p>
            <a:r>
              <a:rPr lang="en-US" sz="1400" dirty="0"/>
              <a:t>             </a:t>
            </a:r>
            <a:r>
              <a:rPr lang="en-US" dirty="0"/>
              <a:t>Bragg angle offset  (°)    </a:t>
            </a:r>
            <a:endParaRPr lang="en-US" sz="1400" dirty="0"/>
          </a:p>
          <a:p>
            <a:r>
              <a:rPr lang="en-US" sz="1400" dirty="0"/>
              <a:t>-0.21     -0.14       -0.07       0.00       0.07 </a:t>
            </a:r>
          </a:p>
        </p:txBody>
      </p:sp>
      <p:sp>
        <p:nvSpPr>
          <p:cNvPr id="12" name="TextBox 11">
            <a:extLst>
              <a:ext uri="{FF2B5EF4-FFF2-40B4-BE49-F238E27FC236}">
                <a16:creationId xmlns:a16="http://schemas.microsoft.com/office/drawing/2014/main" id="{4CBDFCF6-6425-19E9-A44C-F4034B739CCB}"/>
              </a:ext>
            </a:extLst>
          </p:cNvPr>
          <p:cNvSpPr txBox="1"/>
          <p:nvPr/>
        </p:nvSpPr>
        <p:spPr>
          <a:xfrm rot="16200000">
            <a:off x="988758" y="3668803"/>
            <a:ext cx="3304110" cy="584775"/>
          </a:xfrm>
          <a:prstGeom prst="rect">
            <a:avLst/>
          </a:prstGeom>
          <a:noFill/>
        </p:spPr>
        <p:txBody>
          <a:bodyPr wrap="none" rtlCol="0">
            <a:spAutoFit/>
          </a:bodyPr>
          <a:lstStyle/>
          <a:p>
            <a:r>
              <a:rPr lang="en-US" sz="1400" dirty="0"/>
              <a:t>             </a:t>
            </a:r>
            <a:r>
              <a:rPr lang="en-US" dirty="0"/>
              <a:t>Bragg angle offset  (°)</a:t>
            </a:r>
            <a:endParaRPr lang="en-US" sz="1400" dirty="0"/>
          </a:p>
          <a:p>
            <a:r>
              <a:rPr lang="en-US" sz="1400" dirty="0"/>
              <a:t>-0.15    -0.10     -0.05     0.00     0.05      0.10 </a:t>
            </a:r>
          </a:p>
        </p:txBody>
      </p:sp>
      <p:sp>
        <p:nvSpPr>
          <p:cNvPr id="14" name="TextBox 13">
            <a:extLst>
              <a:ext uri="{FF2B5EF4-FFF2-40B4-BE49-F238E27FC236}">
                <a16:creationId xmlns:a16="http://schemas.microsoft.com/office/drawing/2014/main" id="{D5A62440-9E11-B7D8-40AC-87D969A4E162}"/>
              </a:ext>
            </a:extLst>
          </p:cNvPr>
          <p:cNvSpPr txBox="1"/>
          <p:nvPr/>
        </p:nvSpPr>
        <p:spPr>
          <a:xfrm>
            <a:off x="2792490" y="1626549"/>
            <a:ext cx="2807179" cy="369332"/>
          </a:xfrm>
          <a:prstGeom prst="rect">
            <a:avLst/>
          </a:prstGeom>
          <a:noFill/>
        </p:spPr>
        <p:txBody>
          <a:bodyPr wrap="none" rtlCol="0">
            <a:spAutoFit/>
          </a:bodyPr>
          <a:lstStyle/>
          <a:p>
            <a:r>
              <a:rPr lang="en-US" dirty="0"/>
              <a:t>2nm Sb on (110) 700mj 8pls</a:t>
            </a:r>
          </a:p>
        </p:txBody>
      </p:sp>
      <p:sp>
        <p:nvSpPr>
          <p:cNvPr id="15" name="TextBox 14">
            <a:extLst>
              <a:ext uri="{FF2B5EF4-FFF2-40B4-BE49-F238E27FC236}">
                <a16:creationId xmlns:a16="http://schemas.microsoft.com/office/drawing/2014/main" id="{14D9BBD2-5706-9A49-03DA-FDF50853DA08}"/>
              </a:ext>
            </a:extLst>
          </p:cNvPr>
          <p:cNvSpPr txBox="1"/>
          <p:nvPr/>
        </p:nvSpPr>
        <p:spPr>
          <a:xfrm>
            <a:off x="6438442" y="1626549"/>
            <a:ext cx="2807179" cy="369332"/>
          </a:xfrm>
          <a:prstGeom prst="rect">
            <a:avLst/>
          </a:prstGeom>
          <a:noFill/>
        </p:spPr>
        <p:txBody>
          <a:bodyPr wrap="none" rtlCol="0">
            <a:spAutoFit/>
          </a:bodyPr>
          <a:lstStyle/>
          <a:p>
            <a:r>
              <a:rPr lang="en-US" dirty="0"/>
              <a:t>7nm Sb on (110) 500mj 8pls</a:t>
            </a:r>
          </a:p>
        </p:txBody>
      </p:sp>
      <p:sp>
        <p:nvSpPr>
          <p:cNvPr id="2" name="TextBox 1">
            <a:extLst>
              <a:ext uri="{FF2B5EF4-FFF2-40B4-BE49-F238E27FC236}">
                <a16:creationId xmlns:a16="http://schemas.microsoft.com/office/drawing/2014/main" id="{E6DB2787-448A-2D5F-A48D-0C124EA2C40B}"/>
              </a:ext>
            </a:extLst>
          </p:cNvPr>
          <p:cNvSpPr txBox="1"/>
          <p:nvPr/>
        </p:nvSpPr>
        <p:spPr>
          <a:xfrm>
            <a:off x="1895042" y="327476"/>
            <a:ext cx="8401915" cy="646331"/>
          </a:xfrm>
          <a:prstGeom prst="rect">
            <a:avLst/>
          </a:prstGeom>
          <a:noFill/>
        </p:spPr>
        <p:txBody>
          <a:bodyPr wrap="none" rtlCol="0">
            <a:spAutoFit/>
          </a:bodyPr>
          <a:lstStyle/>
          <a:p>
            <a:r>
              <a:rPr lang="en-US" sz="3600" dirty="0"/>
              <a:t>HRXRD reciprocal space mapping of the film</a:t>
            </a:r>
          </a:p>
        </p:txBody>
      </p:sp>
      <p:pic>
        <p:nvPicPr>
          <p:cNvPr id="3" name="Picture 2">
            <a:extLst>
              <a:ext uri="{FF2B5EF4-FFF2-40B4-BE49-F238E27FC236}">
                <a16:creationId xmlns:a16="http://schemas.microsoft.com/office/drawing/2014/main" id="{2FC09A0D-6AAD-08E7-5516-AF4168197B8D}"/>
              </a:ext>
            </a:extLst>
          </p:cNvPr>
          <p:cNvPicPr>
            <a:picLocks noChangeAspect="1"/>
          </p:cNvPicPr>
          <p:nvPr/>
        </p:nvPicPr>
        <p:blipFill rotWithShape="1">
          <a:blip r:embed="rId4">
            <a:extLst>
              <a:ext uri="{28A0092B-C50C-407E-A947-70E740481C1C}">
                <a14:useLocalDpi xmlns:a14="http://schemas.microsoft.com/office/drawing/2010/main" val="0"/>
              </a:ext>
            </a:extLst>
          </a:blip>
          <a:srcRect l="31107" r="33524"/>
          <a:stretch/>
        </p:blipFill>
        <p:spPr bwMode="auto">
          <a:xfrm>
            <a:off x="226435" y="3142422"/>
            <a:ext cx="1805775" cy="213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267C87B1-1660-2B29-FAB9-289B57AED1FC}"/>
              </a:ext>
            </a:extLst>
          </p:cNvPr>
          <p:cNvCxnSpPr/>
          <p:nvPr/>
        </p:nvCxnSpPr>
        <p:spPr>
          <a:xfrm>
            <a:off x="1775625" y="3813048"/>
            <a:ext cx="2192871" cy="832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5BF29D-F235-63AC-0294-C696E4DAE6A9}"/>
              </a:ext>
            </a:extLst>
          </p:cNvPr>
          <p:cNvCxnSpPr>
            <a:cxnSpLocks/>
          </p:cNvCxnSpPr>
          <p:nvPr/>
        </p:nvCxnSpPr>
        <p:spPr>
          <a:xfrm flipV="1">
            <a:off x="1798754" y="3813048"/>
            <a:ext cx="2169742" cy="81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4A50DE0F-43B2-6917-05B0-5F22E764B2A1}"/>
              </a:ext>
            </a:extLst>
          </p:cNvPr>
          <p:cNvPicPr>
            <a:picLocks noChangeAspect="1"/>
          </p:cNvPicPr>
          <p:nvPr/>
        </p:nvPicPr>
        <p:blipFill>
          <a:blip r:embed="rId5"/>
          <a:stretch>
            <a:fillRect/>
          </a:stretch>
        </p:blipFill>
        <p:spPr>
          <a:xfrm>
            <a:off x="9519193" y="4062990"/>
            <a:ext cx="2381250" cy="2162175"/>
          </a:xfrm>
          <a:prstGeom prst="rect">
            <a:avLst/>
          </a:prstGeom>
        </p:spPr>
      </p:pic>
      <p:cxnSp>
        <p:nvCxnSpPr>
          <p:cNvPr id="77" name="Straight Connector 76">
            <a:extLst>
              <a:ext uri="{FF2B5EF4-FFF2-40B4-BE49-F238E27FC236}">
                <a16:creationId xmlns:a16="http://schemas.microsoft.com/office/drawing/2014/main" id="{0B40B2A5-1973-61E7-CE17-AC562C0DA651}"/>
              </a:ext>
            </a:extLst>
          </p:cNvPr>
          <p:cNvCxnSpPr/>
          <p:nvPr/>
        </p:nvCxnSpPr>
        <p:spPr>
          <a:xfrm flipH="1">
            <a:off x="10571833" y="4631237"/>
            <a:ext cx="552552" cy="2048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CA22C7-49C5-7B33-189A-6CE0657875CF}"/>
              </a:ext>
            </a:extLst>
          </p:cNvPr>
          <p:cNvCxnSpPr>
            <a:cxnSpLocks/>
          </p:cNvCxnSpPr>
          <p:nvPr/>
        </p:nvCxnSpPr>
        <p:spPr>
          <a:xfrm flipH="1" flipV="1">
            <a:off x="10498486" y="4268830"/>
            <a:ext cx="1139332" cy="4648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ight Brace 81">
            <a:extLst>
              <a:ext uri="{FF2B5EF4-FFF2-40B4-BE49-F238E27FC236}">
                <a16:creationId xmlns:a16="http://schemas.microsoft.com/office/drawing/2014/main" id="{2914D1D8-B486-CA4E-6D0F-8C93A199FC8B}"/>
              </a:ext>
            </a:extLst>
          </p:cNvPr>
          <p:cNvSpPr/>
          <p:nvPr/>
        </p:nvSpPr>
        <p:spPr>
          <a:xfrm rot="5400000">
            <a:off x="7736351" y="4264146"/>
            <a:ext cx="274512" cy="242343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a:extLst>
              <a:ext uri="{FF2B5EF4-FFF2-40B4-BE49-F238E27FC236}">
                <a16:creationId xmlns:a16="http://schemas.microsoft.com/office/drawing/2014/main" id="{96F08C48-4BB0-D8EC-7C09-620B4B8B5D94}"/>
              </a:ext>
            </a:extLst>
          </p:cNvPr>
          <p:cNvSpPr/>
          <p:nvPr/>
        </p:nvSpPr>
        <p:spPr>
          <a:xfrm>
            <a:off x="10674523" y="4366627"/>
            <a:ext cx="180924" cy="425416"/>
          </a:xfrm>
          <a:prstGeom prst="arc">
            <a:avLst>
              <a:gd name="adj1" fmla="val 5924763"/>
              <a:gd name="adj2" fmla="val 1563225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a:extLst>
              <a:ext uri="{FF2B5EF4-FFF2-40B4-BE49-F238E27FC236}">
                <a16:creationId xmlns:a16="http://schemas.microsoft.com/office/drawing/2014/main" id="{E6A33D7D-3E36-53C2-E0C3-A8BF5FF6A93B}"/>
              </a:ext>
            </a:extLst>
          </p:cNvPr>
          <p:cNvSpPr txBox="1"/>
          <p:nvPr/>
        </p:nvSpPr>
        <p:spPr>
          <a:xfrm rot="17360668">
            <a:off x="10295350" y="4347102"/>
            <a:ext cx="479618" cy="369332"/>
          </a:xfrm>
          <a:prstGeom prst="rect">
            <a:avLst/>
          </a:prstGeom>
          <a:noFill/>
        </p:spPr>
        <p:txBody>
          <a:bodyPr wrap="none" rtlCol="0">
            <a:spAutoFit/>
          </a:bodyPr>
          <a:lstStyle/>
          <a:p>
            <a:r>
              <a:rPr lang="en-US" dirty="0"/>
              <a:t>Tilt</a:t>
            </a:r>
          </a:p>
        </p:txBody>
      </p:sp>
      <p:sp>
        <p:nvSpPr>
          <p:cNvPr id="85" name="TextBox 84">
            <a:extLst>
              <a:ext uri="{FF2B5EF4-FFF2-40B4-BE49-F238E27FC236}">
                <a16:creationId xmlns:a16="http://schemas.microsoft.com/office/drawing/2014/main" id="{33D978C8-3575-40DE-F423-05F6CBB3AA6B}"/>
              </a:ext>
            </a:extLst>
          </p:cNvPr>
          <p:cNvSpPr txBox="1"/>
          <p:nvPr/>
        </p:nvSpPr>
        <p:spPr>
          <a:xfrm>
            <a:off x="394675" y="2056733"/>
            <a:ext cx="1632120" cy="923330"/>
          </a:xfrm>
          <a:prstGeom prst="rect">
            <a:avLst/>
          </a:prstGeom>
          <a:noFill/>
        </p:spPr>
        <p:txBody>
          <a:bodyPr wrap="square" rtlCol="0">
            <a:spAutoFit/>
          </a:bodyPr>
          <a:lstStyle/>
          <a:p>
            <a:pPr algn="ctr"/>
            <a:r>
              <a:rPr lang="en-US" dirty="0"/>
              <a:t>Lattice parameter deformation</a:t>
            </a:r>
          </a:p>
        </p:txBody>
      </p:sp>
      <p:sp>
        <p:nvSpPr>
          <p:cNvPr id="86" name="TextBox 85">
            <a:extLst>
              <a:ext uri="{FF2B5EF4-FFF2-40B4-BE49-F238E27FC236}">
                <a16:creationId xmlns:a16="http://schemas.microsoft.com/office/drawing/2014/main" id="{22D5DC9D-A2E6-9726-FC6A-F0BD0BA4F286}"/>
              </a:ext>
            </a:extLst>
          </p:cNvPr>
          <p:cNvSpPr txBox="1"/>
          <p:nvPr/>
        </p:nvSpPr>
        <p:spPr>
          <a:xfrm>
            <a:off x="9843575" y="3207469"/>
            <a:ext cx="1632120" cy="646331"/>
          </a:xfrm>
          <a:prstGeom prst="rect">
            <a:avLst/>
          </a:prstGeom>
          <a:noFill/>
        </p:spPr>
        <p:txBody>
          <a:bodyPr wrap="square" rtlCol="0">
            <a:spAutoFit/>
          </a:bodyPr>
          <a:lstStyle/>
          <a:p>
            <a:pPr algn="ctr"/>
            <a:r>
              <a:rPr lang="en-US" dirty="0"/>
              <a:t>Tilt due to defects</a:t>
            </a:r>
          </a:p>
        </p:txBody>
      </p:sp>
      <p:sp>
        <p:nvSpPr>
          <p:cNvPr id="87" name="Right Brace 86">
            <a:extLst>
              <a:ext uri="{FF2B5EF4-FFF2-40B4-BE49-F238E27FC236}">
                <a16:creationId xmlns:a16="http://schemas.microsoft.com/office/drawing/2014/main" id="{A6C46D6D-5B5C-4015-63EE-F171AF7E1554}"/>
              </a:ext>
            </a:extLst>
          </p:cNvPr>
          <p:cNvSpPr/>
          <p:nvPr/>
        </p:nvSpPr>
        <p:spPr>
          <a:xfrm>
            <a:off x="4449160" y="3746956"/>
            <a:ext cx="195992" cy="9866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59941CC-4DBE-28A4-9CE9-BD69BFE30807}"/>
              </a:ext>
            </a:extLst>
          </p:cNvPr>
          <p:cNvSpPr>
            <a:spLocks noGrp="1"/>
          </p:cNvSpPr>
          <p:nvPr>
            <p:ph type="ftr" sz="quarter" idx="11"/>
          </p:nvPr>
        </p:nvSpPr>
        <p:spPr/>
        <p:txBody>
          <a:bodyPr/>
          <a:lstStyle/>
          <a:p>
            <a:r>
              <a:rPr lang="it-IT"/>
              <a:t>TECHNO-CLS , Ferrara Oct 2023</a:t>
            </a:r>
          </a:p>
        </p:txBody>
      </p:sp>
      <p:sp>
        <p:nvSpPr>
          <p:cNvPr id="13" name="Slide Number Placeholder 12">
            <a:extLst>
              <a:ext uri="{FF2B5EF4-FFF2-40B4-BE49-F238E27FC236}">
                <a16:creationId xmlns:a16="http://schemas.microsoft.com/office/drawing/2014/main" id="{421BECB0-6D74-5EC2-D68B-922874B0CBA2}"/>
              </a:ext>
            </a:extLst>
          </p:cNvPr>
          <p:cNvSpPr>
            <a:spLocks noGrp="1"/>
          </p:cNvSpPr>
          <p:nvPr>
            <p:ph type="sldNum" sz="quarter" idx="12"/>
          </p:nvPr>
        </p:nvSpPr>
        <p:spPr/>
        <p:txBody>
          <a:bodyPr/>
          <a:lstStyle/>
          <a:p>
            <a:fld id="{34BEE5E7-CB9F-B846-ABCE-05B9B78A82CB}" type="slidenum">
              <a:rPr lang="it-IT" smtClean="0"/>
              <a:t>16</a:t>
            </a:fld>
            <a:endParaRPr lang="it-IT"/>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D2A70544-B1F0-C0F8-96F8-0B47B8435C69}"/>
                  </a:ext>
                </a:extLst>
              </p:cNvPr>
              <p:cNvSpPr txBox="1"/>
              <p:nvPr/>
            </p:nvSpPr>
            <p:spPr>
              <a:xfrm>
                <a:off x="4680946" y="4028172"/>
                <a:ext cx="584776" cy="3942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𝜀</m:t>
                          </m:r>
                        </m:e>
                        <m:sub>
                          <m:r>
                            <a:rPr lang="en-US" sz="1800" i="1">
                              <a:latin typeface="Cambria Math" panose="02040503050406030204" pitchFamily="18" charset="0"/>
                            </a:rPr>
                            <m:t>||</m:t>
                          </m:r>
                        </m:sub>
                      </m:sSub>
                    </m:oMath>
                  </m:oMathPara>
                </a14:m>
                <a:endParaRPr lang="en-US" dirty="0"/>
              </a:p>
            </p:txBody>
          </p:sp>
        </mc:Choice>
        <mc:Fallback>
          <p:sp>
            <p:nvSpPr>
              <p:cNvPr id="17" name="TextBox 16">
                <a:extLst>
                  <a:ext uri="{FF2B5EF4-FFF2-40B4-BE49-F238E27FC236}">
                    <a16:creationId xmlns:a16="http://schemas.microsoft.com/office/drawing/2014/main" id="{D2A70544-B1F0-C0F8-96F8-0B47B8435C69}"/>
                  </a:ext>
                </a:extLst>
              </p:cNvPr>
              <p:cNvSpPr txBox="1">
                <a:spLocks noRot="1" noChangeAspect="1" noMove="1" noResize="1" noEditPoints="1" noAdjustHandles="1" noChangeArrowheads="1" noChangeShapeType="1" noTextEdit="1"/>
              </p:cNvSpPr>
              <p:nvPr/>
            </p:nvSpPr>
            <p:spPr>
              <a:xfrm>
                <a:off x="4680946" y="4028172"/>
                <a:ext cx="584776" cy="394210"/>
              </a:xfrm>
              <a:prstGeom prst="rect">
                <a:avLst/>
              </a:prstGeom>
              <a:blipFill>
                <a:blip r:embed="rId6"/>
                <a:stretch>
                  <a:fillRect r="-3125" b="-10938"/>
                </a:stretch>
              </a:blipFill>
            </p:spPr>
            <p:txBody>
              <a:bodyPr/>
              <a:lstStyle/>
              <a:p>
                <a:r>
                  <a:rPr lang="en-US">
                    <a:noFill/>
                  </a:rPr>
                  <a:t> </a:t>
                </a:r>
              </a:p>
            </p:txBody>
          </p:sp>
        </mc:Fallback>
      </mc:AlternateContent>
    </p:spTree>
    <p:extLst>
      <p:ext uri="{BB962C8B-B14F-4D97-AF65-F5344CB8AC3E}">
        <p14:creationId xmlns:p14="http://schemas.microsoft.com/office/powerpoint/2010/main" val="275838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D777BE-B631-4898-9AFF-1EAA2233D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5" y="952500"/>
            <a:ext cx="3333750" cy="2166938"/>
          </a:xfrm>
          <a:prstGeom prst="rect">
            <a:avLst/>
          </a:prstGeom>
        </p:spPr>
      </p:pic>
      <p:pic>
        <p:nvPicPr>
          <p:cNvPr id="20" name="Picture 19">
            <a:extLst>
              <a:ext uri="{FF2B5EF4-FFF2-40B4-BE49-F238E27FC236}">
                <a16:creationId xmlns:a16="http://schemas.microsoft.com/office/drawing/2014/main" id="{A370A726-249D-479C-9621-343C3F88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 y="952500"/>
            <a:ext cx="3333750" cy="2166938"/>
          </a:xfrm>
          <a:prstGeom prst="rect">
            <a:avLst/>
          </a:prstGeom>
        </p:spPr>
      </p:pic>
      <p:graphicFrame>
        <p:nvGraphicFramePr>
          <p:cNvPr id="8" name="Chart 7">
            <a:extLst>
              <a:ext uri="{FF2B5EF4-FFF2-40B4-BE49-F238E27FC236}">
                <a16:creationId xmlns:a16="http://schemas.microsoft.com/office/drawing/2014/main" id="{68F930A4-2EF8-47BB-AB84-5105F3DAB761}"/>
              </a:ext>
            </a:extLst>
          </p:cNvPr>
          <p:cNvGraphicFramePr>
            <a:graphicFrameLocks/>
          </p:cNvGraphicFramePr>
          <p:nvPr>
            <p:extLst>
              <p:ext uri="{D42A27DB-BD31-4B8C-83A1-F6EECF244321}">
                <p14:modId xmlns:p14="http://schemas.microsoft.com/office/powerpoint/2010/main" val="464997874"/>
              </p:ext>
            </p:extLst>
          </p:nvPr>
        </p:nvGraphicFramePr>
        <p:xfrm>
          <a:off x="7972425" y="820936"/>
          <a:ext cx="3981450" cy="247292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1BF91DF8-0784-95AE-580C-356482E9E371}"/>
              </a:ext>
            </a:extLst>
          </p:cNvPr>
          <p:cNvSpPr txBox="1"/>
          <p:nvPr/>
        </p:nvSpPr>
        <p:spPr>
          <a:xfrm>
            <a:off x="2279090" y="98876"/>
            <a:ext cx="5030993" cy="646331"/>
          </a:xfrm>
          <a:prstGeom prst="rect">
            <a:avLst/>
          </a:prstGeom>
          <a:noFill/>
        </p:spPr>
        <p:txBody>
          <a:bodyPr wrap="none" rtlCol="0">
            <a:spAutoFit/>
          </a:bodyPr>
          <a:lstStyle/>
          <a:p>
            <a:r>
              <a:rPr lang="en-US" sz="3600" dirty="0"/>
              <a:t>Rocking curve simulations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67E107-63D4-5426-8F96-3B41812B2735}"/>
                  </a:ext>
                </a:extLst>
              </p:cNvPr>
              <p:cNvSpPr txBox="1"/>
              <p:nvPr/>
            </p:nvSpPr>
            <p:spPr>
              <a:xfrm>
                <a:off x="8526398" y="6026396"/>
                <a:ext cx="2620137" cy="8996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rPr>
                            <m:t>||</m:t>
                          </m:r>
                        </m:sub>
                      </m:s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nary>
                        <m:naryPr>
                          <m:limLoc m:val="undOvr"/>
                          <m:subHide m:val="on"/>
                          <m:supHide m:val="on"/>
                          <m:ctrlPr>
                            <a:rPr lang="en-US" sz="2000" b="0" i="1" smtClean="0">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𝜀</m:t>
                              </m:r>
                            </m:e>
                            <m:sub>
                              <m:r>
                                <a:rPr lang="en-US" sz="2000" i="1">
                                  <a:latin typeface="Cambria Math" panose="02040503050406030204" pitchFamily="18" charset="0"/>
                                </a:rPr>
                                <m:t>||</m:t>
                              </m:r>
                            </m:sub>
                          </m:sSub>
                          <m:sSub>
                            <m:sSubPr>
                              <m:ctrlPr>
                                <a:rPr lang="en-US" sz="2000" i="1">
                                  <a:latin typeface="Cambria Math" panose="02040503050406030204" pitchFamily="18" charset="0"/>
                                </a:rPr>
                              </m:ctrlPr>
                            </m:sSubPr>
                            <m:e>
                              <m:r>
                                <a:rPr lang="en-US" sz="2000" b="0" i="1" smtClean="0">
                                  <a:latin typeface="Cambria Math" panose="02040503050406030204" pitchFamily="18" charset="0"/>
                                </a:rPr>
                                <m:t>𝑑</m:t>
                              </m:r>
                              <m:r>
                                <a:rPr lang="en-US" sz="2000" i="1">
                                  <a:latin typeface="Cambria Math" panose="02040503050406030204" pitchFamily="18" charset="0"/>
                                </a:rPr>
                                <m:t>𝑡</m:t>
                              </m:r>
                            </m:e>
                            <m:sub>
                              <m:r>
                                <a:rPr lang="en-US" sz="2000" i="1">
                                  <a:latin typeface="Cambria Math" panose="02040503050406030204" pitchFamily="18" charset="0"/>
                                </a:rPr>
                                <m:t>𝑓</m:t>
                              </m:r>
                            </m:sub>
                          </m:sSub>
                        </m:e>
                      </m:nary>
                    </m:oMath>
                  </m:oMathPara>
                </a14:m>
                <a:endParaRPr lang="en-US" sz="2000" dirty="0"/>
              </a:p>
            </p:txBody>
          </p:sp>
        </mc:Choice>
        <mc:Fallback xmlns="">
          <p:sp>
            <p:nvSpPr>
              <p:cNvPr id="3" name="TextBox 2">
                <a:extLst>
                  <a:ext uri="{FF2B5EF4-FFF2-40B4-BE49-F238E27FC236}">
                    <a16:creationId xmlns:a16="http://schemas.microsoft.com/office/drawing/2014/main" id="{4A67E107-63D4-5426-8F96-3B41812B2735}"/>
                  </a:ext>
                </a:extLst>
              </p:cNvPr>
              <p:cNvSpPr txBox="1">
                <a:spLocks noRot="1" noChangeAspect="1" noMove="1" noResize="1" noEditPoints="1" noAdjustHandles="1" noChangeArrowheads="1" noChangeShapeType="1" noTextEdit="1"/>
              </p:cNvSpPr>
              <p:nvPr/>
            </p:nvSpPr>
            <p:spPr>
              <a:xfrm>
                <a:off x="8526398" y="6026396"/>
                <a:ext cx="2620137" cy="899670"/>
              </a:xfrm>
              <a:prstGeom prst="rect">
                <a:avLst/>
              </a:prstGeom>
              <a:blipFill>
                <a:blip r:embed="rId8"/>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6230956-EB32-0DC5-1167-968D2827933B}"/>
              </a:ext>
            </a:extLst>
          </p:cNvPr>
          <p:cNvSpPr txBox="1"/>
          <p:nvPr/>
        </p:nvSpPr>
        <p:spPr>
          <a:xfrm>
            <a:off x="1391667" y="1196155"/>
            <a:ext cx="1811650" cy="523220"/>
          </a:xfrm>
          <a:prstGeom prst="rect">
            <a:avLst/>
          </a:prstGeom>
          <a:noFill/>
        </p:spPr>
        <p:txBody>
          <a:bodyPr wrap="none" rtlCol="0">
            <a:spAutoFit/>
          </a:bodyPr>
          <a:lstStyle/>
          <a:p>
            <a:pPr algn="ctr"/>
            <a:r>
              <a:rPr lang="en-US" sz="1400" dirty="0"/>
              <a:t>(110) 2nm 700mj/cm2</a:t>
            </a:r>
          </a:p>
          <a:p>
            <a:pPr algn="ctr"/>
            <a:r>
              <a:rPr lang="en-US" sz="1400" dirty="0"/>
              <a:t> 2pls</a:t>
            </a:r>
          </a:p>
        </p:txBody>
      </p:sp>
      <p:sp>
        <p:nvSpPr>
          <p:cNvPr id="6" name="TextBox 5">
            <a:extLst>
              <a:ext uri="{FF2B5EF4-FFF2-40B4-BE49-F238E27FC236}">
                <a16:creationId xmlns:a16="http://schemas.microsoft.com/office/drawing/2014/main" id="{29A09716-DD87-E510-E335-135FF7B0AC54}"/>
              </a:ext>
            </a:extLst>
          </p:cNvPr>
          <p:cNvSpPr txBox="1"/>
          <p:nvPr/>
        </p:nvSpPr>
        <p:spPr>
          <a:xfrm>
            <a:off x="4963923" y="1194666"/>
            <a:ext cx="1811650" cy="523220"/>
          </a:xfrm>
          <a:prstGeom prst="rect">
            <a:avLst/>
          </a:prstGeom>
          <a:noFill/>
        </p:spPr>
        <p:txBody>
          <a:bodyPr wrap="none" rtlCol="0">
            <a:spAutoFit/>
          </a:bodyPr>
          <a:lstStyle/>
          <a:p>
            <a:pPr algn="ctr"/>
            <a:r>
              <a:rPr lang="en-US" sz="1400" dirty="0"/>
              <a:t>(110) 2nm 700mj/cm2</a:t>
            </a:r>
          </a:p>
          <a:p>
            <a:pPr algn="ctr"/>
            <a:r>
              <a:rPr lang="en-US" sz="1400" dirty="0"/>
              <a:t> 8pls</a:t>
            </a:r>
          </a:p>
        </p:txBody>
      </p:sp>
      <p:grpSp>
        <p:nvGrpSpPr>
          <p:cNvPr id="4" name="Group 3">
            <a:extLst>
              <a:ext uri="{FF2B5EF4-FFF2-40B4-BE49-F238E27FC236}">
                <a16:creationId xmlns:a16="http://schemas.microsoft.com/office/drawing/2014/main" id="{9B5C7FB8-04C0-7AD1-8406-C630D34826A5}"/>
              </a:ext>
            </a:extLst>
          </p:cNvPr>
          <p:cNvGrpSpPr/>
          <p:nvPr/>
        </p:nvGrpSpPr>
        <p:grpSpPr>
          <a:xfrm>
            <a:off x="885825" y="3564136"/>
            <a:ext cx="11139488" cy="2487216"/>
            <a:chOff x="885825" y="3564136"/>
            <a:chExt cx="11139488" cy="2487216"/>
          </a:xfrm>
        </p:grpSpPr>
        <p:pic>
          <p:nvPicPr>
            <p:cNvPr id="16" name="Picture 15">
              <a:extLst>
                <a:ext uri="{FF2B5EF4-FFF2-40B4-BE49-F238E27FC236}">
                  <a16:creationId xmlns:a16="http://schemas.microsoft.com/office/drawing/2014/main" id="{D45DF00D-99B7-4354-8086-F48567795F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825" y="3724275"/>
              <a:ext cx="3333750" cy="2166938"/>
            </a:xfrm>
            <a:prstGeom prst="rect">
              <a:avLst/>
            </a:prstGeom>
          </p:spPr>
        </p:pic>
        <p:pic>
          <p:nvPicPr>
            <p:cNvPr id="18" name="Picture 17">
              <a:extLst>
                <a:ext uri="{FF2B5EF4-FFF2-40B4-BE49-F238E27FC236}">
                  <a16:creationId xmlns:a16="http://schemas.microsoft.com/office/drawing/2014/main" id="{F6935216-2E8D-4B93-8CA4-C9991FED18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9125" y="3724275"/>
              <a:ext cx="3333750" cy="2166938"/>
            </a:xfrm>
            <a:prstGeom prst="rect">
              <a:avLst/>
            </a:prstGeom>
          </p:spPr>
        </p:pic>
        <p:graphicFrame>
          <p:nvGraphicFramePr>
            <p:cNvPr id="7" name="Chart 6">
              <a:extLst>
                <a:ext uri="{FF2B5EF4-FFF2-40B4-BE49-F238E27FC236}">
                  <a16:creationId xmlns:a16="http://schemas.microsoft.com/office/drawing/2014/main" id="{7A671FC9-6241-4799-B482-348163CC1543}"/>
                </a:ext>
              </a:extLst>
            </p:cNvPr>
            <p:cNvGraphicFramePr>
              <a:graphicFrameLocks/>
            </p:cNvGraphicFramePr>
            <p:nvPr>
              <p:extLst>
                <p:ext uri="{D42A27DB-BD31-4B8C-83A1-F6EECF244321}">
                  <p14:modId xmlns:p14="http://schemas.microsoft.com/office/powerpoint/2010/main" val="1828724265"/>
                </p:ext>
              </p:extLst>
            </p:nvPr>
          </p:nvGraphicFramePr>
          <p:xfrm>
            <a:off x="7862887" y="3564136"/>
            <a:ext cx="4162426" cy="248721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071635FC-FA15-9FBA-DCF6-069C84BCA3EF}"/>
                </a:ext>
              </a:extLst>
            </p:cNvPr>
            <p:cNvSpPr txBox="1"/>
            <p:nvPr/>
          </p:nvSpPr>
          <p:spPr>
            <a:xfrm>
              <a:off x="4878198" y="3961488"/>
              <a:ext cx="1826077" cy="523220"/>
            </a:xfrm>
            <a:prstGeom prst="rect">
              <a:avLst/>
            </a:prstGeom>
            <a:noFill/>
          </p:spPr>
          <p:txBody>
            <a:bodyPr wrap="none" rtlCol="0">
              <a:spAutoFit/>
            </a:bodyPr>
            <a:lstStyle/>
            <a:p>
              <a:pPr algn="ctr"/>
              <a:r>
                <a:rPr lang="en-US" sz="1400" dirty="0"/>
                <a:t>(111) 6nm 700mJ/cm2</a:t>
              </a:r>
            </a:p>
            <a:p>
              <a:pPr algn="ctr"/>
              <a:r>
                <a:rPr lang="en-US" sz="1400" dirty="0"/>
                <a:t> 8pls</a:t>
              </a:r>
            </a:p>
          </p:txBody>
        </p:sp>
        <p:sp>
          <p:nvSpPr>
            <p:cNvPr id="10" name="TextBox 9">
              <a:extLst>
                <a:ext uri="{FF2B5EF4-FFF2-40B4-BE49-F238E27FC236}">
                  <a16:creationId xmlns:a16="http://schemas.microsoft.com/office/drawing/2014/main" id="{A0EBA764-D30B-EFCE-16CD-7CC160BF80A1}"/>
                </a:ext>
              </a:extLst>
            </p:cNvPr>
            <p:cNvSpPr txBox="1"/>
            <p:nvPr/>
          </p:nvSpPr>
          <p:spPr>
            <a:xfrm>
              <a:off x="1391667" y="4004701"/>
              <a:ext cx="1866152" cy="523220"/>
            </a:xfrm>
            <a:prstGeom prst="rect">
              <a:avLst/>
            </a:prstGeom>
            <a:noFill/>
          </p:spPr>
          <p:txBody>
            <a:bodyPr wrap="none" rtlCol="0">
              <a:spAutoFit/>
            </a:bodyPr>
            <a:lstStyle/>
            <a:p>
              <a:pPr algn="ctr"/>
              <a:r>
                <a:rPr lang="en-US" sz="1400" dirty="0"/>
                <a:t>(111) 6nm 700mJ/cm2 </a:t>
              </a:r>
            </a:p>
            <a:p>
              <a:pPr algn="ctr"/>
              <a:r>
                <a:rPr lang="en-US" sz="1400" dirty="0"/>
                <a:t>2pls</a:t>
              </a:r>
            </a:p>
          </p:txBody>
        </p:sp>
      </p:grpSp>
      <p:sp>
        <p:nvSpPr>
          <p:cNvPr id="11" name="Footer Placeholder 10">
            <a:extLst>
              <a:ext uri="{FF2B5EF4-FFF2-40B4-BE49-F238E27FC236}">
                <a16:creationId xmlns:a16="http://schemas.microsoft.com/office/drawing/2014/main" id="{0E5523FD-D6B1-635B-CE00-29692B610EFF}"/>
              </a:ext>
            </a:extLst>
          </p:cNvPr>
          <p:cNvSpPr>
            <a:spLocks noGrp="1"/>
          </p:cNvSpPr>
          <p:nvPr>
            <p:ph type="ftr" sz="quarter" idx="11"/>
          </p:nvPr>
        </p:nvSpPr>
        <p:spPr/>
        <p:txBody>
          <a:bodyPr/>
          <a:lstStyle/>
          <a:p>
            <a:r>
              <a:rPr lang="it-IT"/>
              <a:t>TECHNO-CLS , Ferrara Oct 2023</a:t>
            </a:r>
          </a:p>
        </p:txBody>
      </p:sp>
      <p:sp>
        <p:nvSpPr>
          <p:cNvPr id="12" name="Slide Number Placeholder 11">
            <a:extLst>
              <a:ext uri="{FF2B5EF4-FFF2-40B4-BE49-F238E27FC236}">
                <a16:creationId xmlns:a16="http://schemas.microsoft.com/office/drawing/2014/main" id="{DA99A857-9B90-EDED-7305-EA76826CCE59}"/>
              </a:ext>
            </a:extLst>
          </p:cNvPr>
          <p:cNvSpPr>
            <a:spLocks noGrp="1"/>
          </p:cNvSpPr>
          <p:nvPr>
            <p:ph type="sldNum" sz="quarter" idx="12"/>
          </p:nvPr>
        </p:nvSpPr>
        <p:spPr/>
        <p:txBody>
          <a:bodyPr/>
          <a:lstStyle/>
          <a:p>
            <a:fld id="{34BEE5E7-CB9F-B846-ABCE-05B9B78A82CB}" type="slidenum">
              <a:rPr lang="it-IT" smtClean="0"/>
              <a:t>17</a:t>
            </a:fld>
            <a:endParaRPr lang="it-IT"/>
          </a:p>
        </p:txBody>
      </p:sp>
    </p:spTree>
    <p:extLst>
      <p:ext uri="{BB962C8B-B14F-4D97-AF65-F5344CB8AC3E}">
        <p14:creationId xmlns:p14="http://schemas.microsoft.com/office/powerpoint/2010/main" val="423620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1CF0A0-FF55-0837-2448-0A0FC054DE4C}"/>
              </a:ext>
            </a:extLst>
          </p:cNvPr>
          <p:cNvGrpSpPr/>
          <p:nvPr/>
        </p:nvGrpSpPr>
        <p:grpSpPr>
          <a:xfrm>
            <a:off x="666975" y="242325"/>
            <a:ext cx="10934250" cy="6510900"/>
            <a:chOff x="666975" y="242325"/>
            <a:chExt cx="10934250" cy="6510900"/>
          </a:xfrm>
        </p:grpSpPr>
        <mc:AlternateContent xmlns:mc="http://schemas.openxmlformats.org/markup-compatibility/2006" xmlns:a14="http://schemas.microsoft.com/office/drawing/2010/main">
          <mc:Choice Requires="a14">
            <p:graphicFrame>
              <p:nvGraphicFramePr>
                <p:cNvPr id="9" name="Chart 8">
                  <a:extLst>
                    <a:ext uri="{FF2B5EF4-FFF2-40B4-BE49-F238E27FC236}">
                      <a16:creationId xmlns:a16="http://schemas.microsoft.com/office/drawing/2014/main" id="{9843E762-87FA-170F-65A8-29D232E1C309}"/>
                    </a:ext>
                  </a:extLst>
                </p:cNvPr>
                <p:cNvGraphicFramePr>
                  <a:graphicFrameLocks/>
                </p:cNvGraphicFramePr>
                <p:nvPr>
                  <p:extLst>
                    <p:ext uri="{D42A27DB-BD31-4B8C-83A1-F6EECF244321}">
                      <p14:modId xmlns:p14="http://schemas.microsoft.com/office/powerpoint/2010/main" val="1905678702"/>
                    </p:ext>
                  </p:extLst>
                </p:nvPr>
              </p:nvGraphicFramePr>
              <p:xfrm>
                <a:off x="666975" y="1019175"/>
                <a:ext cx="3600000" cy="2743200"/>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9" name="Chart 8">
                  <a:extLst>
                    <a:ext uri="{FF2B5EF4-FFF2-40B4-BE49-F238E27FC236}">
                      <a16:creationId xmlns:a16="http://schemas.microsoft.com/office/drawing/2014/main" id="{9843E762-87FA-170F-65A8-29D232E1C309}"/>
                    </a:ext>
                  </a:extLst>
                </p:cNvPr>
                <p:cNvGraphicFramePr>
                  <a:graphicFrameLocks/>
                </p:cNvGraphicFramePr>
                <p:nvPr>
                  <p:extLst>
                    <p:ext uri="{D42A27DB-BD31-4B8C-83A1-F6EECF244321}">
                      <p14:modId xmlns:p14="http://schemas.microsoft.com/office/powerpoint/2010/main" val="1905678702"/>
                    </p:ext>
                  </p:extLst>
                </p:nvPr>
              </p:nvGraphicFramePr>
              <p:xfrm>
                <a:off x="666975" y="1019175"/>
                <a:ext cx="3600000" cy="2743200"/>
              </p:xfrm>
              <a:graphic>
                <a:graphicData uri="http://schemas.openxmlformats.org/drawingml/2006/chart">
                  <c:chart xmlns:c="http://schemas.openxmlformats.org/drawingml/2006/chart" xmlns:r="http://schemas.openxmlformats.org/officeDocument/2006/relationships" r:id="rId3"/>
                </a:graphicData>
              </a:graphic>
            </p:graphicFrame>
          </mc:Fallback>
        </mc:AlternateContent>
        <mc:AlternateContent xmlns:mc="http://schemas.openxmlformats.org/markup-compatibility/2006" xmlns:a14="http://schemas.microsoft.com/office/drawing/2010/main">
          <mc:Choice Requires="a14">
            <p:graphicFrame>
              <p:nvGraphicFramePr>
                <p:cNvPr id="11" name="Chart 10">
                  <a:extLst>
                    <a:ext uri="{FF2B5EF4-FFF2-40B4-BE49-F238E27FC236}">
                      <a16:creationId xmlns:a16="http://schemas.microsoft.com/office/drawing/2014/main" id="{E6CA0C6A-AB6B-40D9-A6D3-B2E38E1C3E99}"/>
                    </a:ext>
                  </a:extLst>
                </p:cNvPr>
                <p:cNvGraphicFramePr>
                  <a:graphicFrameLocks/>
                </p:cNvGraphicFramePr>
                <p:nvPr>
                  <p:extLst>
                    <p:ext uri="{D42A27DB-BD31-4B8C-83A1-F6EECF244321}">
                      <p14:modId xmlns:p14="http://schemas.microsoft.com/office/powerpoint/2010/main" val="2335069073"/>
                    </p:ext>
                  </p:extLst>
                </p:nvPr>
              </p:nvGraphicFramePr>
              <p:xfrm>
                <a:off x="4334100" y="1019175"/>
                <a:ext cx="3600000" cy="2743200"/>
              </p:xfrm>
              <a:graphic>
                <a:graphicData uri="http://schemas.openxmlformats.org/drawingml/2006/chart">
                  <c:chart xmlns:c="http://schemas.openxmlformats.org/drawingml/2006/chart" xmlns:r="http://schemas.openxmlformats.org/officeDocument/2006/relationships" r:id="rId4"/>
                </a:graphicData>
              </a:graphic>
            </p:graphicFrame>
          </mc:Choice>
          <mc:Fallback xmlns="">
            <p:graphicFrame>
              <p:nvGraphicFramePr>
                <p:cNvPr id="11" name="Chart 10">
                  <a:extLst>
                    <a:ext uri="{FF2B5EF4-FFF2-40B4-BE49-F238E27FC236}">
                      <a16:creationId xmlns:a16="http://schemas.microsoft.com/office/drawing/2014/main" id="{E6CA0C6A-AB6B-40D9-A6D3-B2E38E1C3E99}"/>
                    </a:ext>
                  </a:extLst>
                </p:cNvPr>
                <p:cNvGraphicFramePr>
                  <a:graphicFrameLocks/>
                </p:cNvGraphicFramePr>
                <p:nvPr>
                  <p:extLst>
                    <p:ext uri="{D42A27DB-BD31-4B8C-83A1-F6EECF244321}">
                      <p14:modId xmlns:p14="http://schemas.microsoft.com/office/powerpoint/2010/main" val="2335069073"/>
                    </p:ext>
                  </p:extLst>
                </p:nvPr>
              </p:nvGraphicFramePr>
              <p:xfrm>
                <a:off x="4334100" y="1019175"/>
                <a:ext cx="3600000" cy="2743200"/>
              </p:xfrm>
              <a:graphic>
                <a:graphicData uri="http://schemas.openxmlformats.org/drawingml/2006/chart">
                  <c:chart xmlns:c="http://schemas.openxmlformats.org/drawingml/2006/chart" xmlns:r="http://schemas.openxmlformats.org/officeDocument/2006/relationships" r:id="rId5"/>
                </a:graphicData>
              </a:graphic>
            </p:graphicFrame>
          </mc:Fallback>
        </mc:AlternateContent>
        <mc:AlternateContent xmlns:mc="http://schemas.openxmlformats.org/markup-compatibility/2006" xmlns:a14="http://schemas.microsoft.com/office/drawing/2010/main">
          <mc:Choice Requires="a14">
            <p:graphicFrame>
              <p:nvGraphicFramePr>
                <p:cNvPr id="12" name="Chart 11">
                  <a:extLst>
                    <a:ext uri="{FF2B5EF4-FFF2-40B4-BE49-F238E27FC236}">
                      <a16:creationId xmlns:a16="http://schemas.microsoft.com/office/drawing/2014/main" id="{C948897C-3E44-4244-85D5-A4AA1F5C20D6}"/>
                    </a:ext>
                  </a:extLst>
                </p:cNvPr>
                <p:cNvGraphicFramePr>
                  <a:graphicFrameLocks/>
                </p:cNvGraphicFramePr>
                <p:nvPr>
                  <p:extLst>
                    <p:ext uri="{D42A27DB-BD31-4B8C-83A1-F6EECF244321}">
                      <p14:modId xmlns:p14="http://schemas.microsoft.com/office/powerpoint/2010/main" val="199502469"/>
                    </p:ext>
                  </p:extLst>
                </p:nvPr>
              </p:nvGraphicFramePr>
              <p:xfrm>
                <a:off x="8001225" y="1019175"/>
                <a:ext cx="3600000" cy="2743200"/>
              </p:xfrm>
              <a:graphic>
                <a:graphicData uri="http://schemas.openxmlformats.org/drawingml/2006/chart">
                  <c:chart xmlns:c="http://schemas.openxmlformats.org/drawingml/2006/chart" xmlns:r="http://schemas.openxmlformats.org/officeDocument/2006/relationships" r:id="rId6"/>
                </a:graphicData>
              </a:graphic>
            </p:graphicFrame>
          </mc:Choice>
          <mc:Fallback xmlns="">
            <p:graphicFrame>
              <p:nvGraphicFramePr>
                <p:cNvPr id="12" name="Chart 11">
                  <a:extLst>
                    <a:ext uri="{FF2B5EF4-FFF2-40B4-BE49-F238E27FC236}">
                      <a16:creationId xmlns:a16="http://schemas.microsoft.com/office/drawing/2014/main" id="{C948897C-3E44-4244-85D5-A4AA1F5C20D6}"/>
                    </a:ext>
                  </a:extLst>
                </p:cNvPr>
                <p:cNvGraphicFramePr>
                  <a:graphicFrameLocks/>
                </p:cNvGraphicFramePr>
                <p:nvPr>
                  <p:extLst>
                    <p:ext uri="{D42A27DB-BD31-4B8C-83A1-F6EECF244321}">
                      <p14:modId xmlns:p14="http://schemas.microsoft.com/office/powerpoint/2010/main" val="199502469"/>
                    </p:ext>
                  </p:extLst>
                </p:nvPr>
              </p:nvGraphicFramePr>
              <p:xfrm>
                <a:off x="8001225" y="1019175"/>
                <a:ext cx="3600000" cy="2743200"/>
              </p:xfrm>
              <a:graphic>
                <a:graphicData uri="http://schemas.openxmlformats.org/drawingml/2006/chart">
                  <c:chart xmlns:c="http://schemas.openxmlformats.org/drawingml/2006/chart" xmlns:r="http://schemas.openxmlformats.org/officeDocument/2006/relationships" r:id="rId7"/>
                </a:graphicData>
              </a:graphic>
            </p:graphicFrame>
          </mc:Fallback>
        </mc:AlternateContent>
        <mc:AlternateContent xmlns:mc="http://schemas.openxmlformats.org/markup-compatibility/2006" xmlns:a14="http://schemas.microsoft.com/office/drawing/2010/main">
          <mc:Choice Requires="a14">
            <p:graphicFrame>
              <p:nvGraphicFramePr>
                <p:cNvPr id="13" name="Chart 12">
                  <a:extLst>
                    <a:ext uri="{FF2B5EF4-FFF2-40B4-BE49-F238E27FC236}">
                      <a16:creationId xmlns:a16="http://schemas.microsoft.com/office/drawing/2014/main" id="{B1773811-7F6C-461E-A5C2-8ED61FC4D548}"/>
                    </a:ext>
                  </a:extLst>
                </p:cNvPr>
                <p:cNvGraphicFramePr>
                  <a:graphicFrameLocks/>
                </p:cNvGraphicFramePr>
                <p:nvPr>
                  <p:extLst>
                    <p:ext uri="{D42A27DB-BD31-4B8C-83A1-F6EECF244321}">
                      <p14:modId xmlns:p14="http://schemas.microsoft.com/office/powerpoint/2010/main" val="2825799943"/>
                    </p:ext>
                  </p:extLst>
                </p:nvPr>
              </p:nvGraphicFramePr>
              <p:xfrm>
                <a:off x="666975" y="4010025"/>
                <a:ext cx="3600000" cy="2743200"/>
              </p:xfrm>
              <a:graphic>
                <a:graphicData uri="http://schemas.openxmlformats.org/drawingml/2006/chart">
                  <c:chart xmlns:c="http://schemas.openxmlformats.org/drawingml/2006/chart" xmlns:r="http://schemas.openxmlformats.org/officeDocument/2006/relationships" r:id="rId8"/>
                </a:graphicData>
              </a:graphic>
            </p:graphicFrame>
          </mc:Choice>
          <mc:Fallback xmlns="">
            <p:graphicFrame>
              <p:nvGraphicFramePr>
                <p:cNvPr id="13" name="Chart 12">
                  <a:extLst>
                    <a:ext uri="{FF2B5EF4-FFF2-40B4-BE49-F238E27FC236}">
                      <a16:creationId xmlns:a16="http://schemas.microsoft.com/office/drawing/2014/main" id="{B1773811-7F6C-461E-A5C2-8ED61FC4D548}"/>
                    </a:ext>
                  </a:extLst>
                </p:cNvPr>
                <p:cNvGraphicFramePr>
                  <a:graphicFrameLocks/>
                </p:cNvGraphicFramePr>
                <p:nvPr>
                  <p:extLst>
                    <p:ext uri="{D42A27DB-BD31-4B8C-83A1-F6EECF244321}">
                      <p14:modId xmlns:p14="http://schemas.microsoft.com/office/powerpoint/2010/main" val="2825799943"/>
                    </p:ext>
                  </p:extLst>
                </p:nvPr>
              </p:nvGraphicFramePr>
              <p:xfrm>
                <a:off x="666975" y="4010025"/>
                <a:ext cx="3600000" cy="2743200"/>
              </p:xfrm>
              <a:graphic>
                <a:graphicData uri="http://schemas.openxmlformats.org/drawingml/2006/chart">
                  <c:chart xmlns:c="http://schemas.openxmlformats.org/drawingml/2006/chart" xmlns:r="http://schemas.openxmlformats.org/officeDocument/2006/relationships" r:id="rId9"/>
                </a:graphicData>
              </a:graphic>
            </p:graphicFrame>
          </mc:Fallback>
        </mc:AlternateContent>
        <mc:AlternateContent xmlns:mc="http://schemas.openxmlformats.org/markup-compatibility/2006" xmlns:a14="http://schemas.microsoft.com/office/drawing/2010/main">
          <mc:Choice Requires="a14">
            <p:graphicFrame>
              <p:nvGraphicFramePr>
                <p:cNvPr id="14" name="Chart 13">
                  <a:extLst>
                    <a:ext uri="{FF2B5EF4-FFF2-40B4-BE49-F238E27FC236}">
                      <a16:creationId xmlns:a16="http://schemas.microsoft.com/office/drawing/2014/main" id="{20F718CA-0F57-4FE9-BBBB-86BDC6179C7E}"/>
                    </a:ext>
                  </a:extLst>
                </p:cNvPr>
                <p:cNvGraphicFramePr>
                  <a:graphicFrameLocks/>
                </p:cNvGraphicFramePr>
                <p:nvPr>
                  <p:extLst>
                    <p:ext uri="{D42A27DB-BD31-4B8C-83A1-F6EECF244321}">
                      <p14:modId xmlns:p14="http://schemas.microsoft.com/office/powerpoint/2010/main" val="2609831625"/>
                    </p:ext>
                  </p:extLst>
                </p:nvPr>
              </p:nvGraphicFramePr>
              <p:xfrm>
                <a:off x="4334100" y="4010025"/>
                <a:ext cx="3600000" cy="2743200"/>
              </p:xfrm>
              <a:graphic>
                <a:graphicData uri="http://schemas.openxmlformats.org/drawingml/2006/chart">
                  <c:chart xmlns:c="http://schemas.openxmlformats.org/drawingml/2006/chart" xmlns:r="http://schemas.openxmlformats.org/officeDocument/2006/relationships" r:id="rId10"/>
                </a:graphicData>
              </a:graphic>
            </p:graphicFrame>
          </mc:Choice>
          <mc:Fallback xmlns="">
            <p:graphicFrame>
              <p:nvGraphicFramePr>
                <p:cNvPr id="14" name="Chart 13">
                  <a:extLst>
                    <a:ext uri="{FF2B5EF4-FFF2-40B4-BE49-F238E27FC236}">
                      <a16:creationId xmlns:a16="http://schemas.microsoft.com/office/drawing/2014/main" id="{20F718CA-0F57-4FE9-BBBB-86BDC6179C7E}"/>
                    </a:ext>
                  </a:extLst>
                </p:cNvPr>
                <p:cNvGraphicFramePr>
                  <a:graphicFrameLocks/>
                </p:cNvGraphicFramePr>
                <p:nvPr>
                  <p:extLst>
                    <p:ext uri="{D42A27DB-BD31-4B8C-83A1-F6EECF244321}">
                      <p14:modId xmlns:p14="http://schemas.microsoft.com/office/powerpoint/2010/main" val="2609831625"/>
                    </p:ext>
                  </p:extLst>
                </p:nvPr>
              </p:nvGraphicFramePr>
              <p:xfrm>
                <a:off x="4334100" y="4010025"/>
                <a:ext cx="3600000" cy="2743200"/>
              </p:xfrm>
              <a:graphic>
                <a:graphicData uri="http://schemas.openxmlformats.org/drawingml/2006/chart">
                  <c:chart xmlns:c="http://schemas.openxmlformats.org/drawingml/2006/chart" xmlns:r="http://schemas.openxmlformats.org/officeDocument/2006/relationships" r:id="rId11"/>
                </a:graphicData>
              </a:graphic>
            </p:graphicFrame>
          </mc:Fallback>
        </mc:AlternateContent>
        <mc:AlternateContent xmlns:mc="http://schemas.openxmlformats.org/markup-compatibility/2006" xmlns:a14="http://schemas.microsoft.com/office/drawing/2010/main">
          <mc:Choice Requires="a14">
            <p:graphicFrame>
              <p:nvGraphicFramePr>
                <p:cNvPr id="15" name="Chart 14">
                  <a:extLst>
                    <a:ext uri="{FF2B5EF4-FFF2-40B4-BE49-F238E27FC236}">
                      <a16:creationId xmlns:a16="http://schemas.microsoft.com/office/drawing/2014/main" id="{2BFD7D72-B548-4762-B56D-8A9EB3C49334}"/>
                    </a:ext>
                  </a:extLst>
                </p:cNvPr>
                <p:cNvGraphicFramePr>
                  <a:graphicFrameLocks/>
                </p:cNvGraphicFramePr>
                <p:nvPr>
                  <p:extLst>
                    <p:ext uri="{D42A27DB-BD31-4B8C-83A1-F6EECF244321}">
                      <p14:modId xmlns:p14="http://schemas.microsoft.com/office/powerpoint/2010/main" val="2934332341"/>
                    </p:ext>
                  </p:extLst>
                </p:nvPr>
              </p:nvGraphicFramePr>
              <p:xfrm>
                <a:off x="7934100" y="4010025"/>
                <a:ext cx="3600000" cy="2743200"/>
              </p:xfrm>
              <a:graphic>
                <a:graphicData uri="http://schemas.openxmlformats.org/drawingml/2006/chart">
                  <c:chart xmlns:c="http://schemas.openxmlformats.org/drawingml/2006/chart" xmlns:r="http://schemas.openxmlformats.org/officeDocument/2006/relationships" r:id="rId12"/>
                </a:graphicData>
              </a:graphic>
            </p:graphicFrame>
          </mc:Choice>
          <mc:Fallback xmlns="">
            <p:graphicFrame>
              <p:nvGraphicFramePr>
                <p:cNvPr id="15" name="Chart 14">
                  <a:extLst>
                    <a:ext uri="{FF2B5EF4-FFF2-40B4-BE49-F238E27FC236}">
                      <a16:creationId xmlns:a16="http://schemas.microsoft.com/office/drawing/2014/main" id="{2BFD7D72-B548-4762-B56D-8A9EB3C49334}"/>
                    </a:ext>
                  </a:extLst>
                </p:cNvPr>
                <p:cNvGraphicFramePr>
                  <a:graphicFrameLocks/>
                </p:cNvGraphicFramePr>
                <p:nvPr>
                  <p:extLst>
                    <p:ext uri="{D42A27DB-BD31-4B8C-83A1-F6EECF244321}">
                      <p14:modId xmlns:p14="http://schemas.microsoft.com/office/powerpoint/2010/main" val="2934332341"/>
                    </p:ext>
                  </p:extLst>
                </p:nvPr>
              </p:nvGraphicFramePr>
              <p:xfrm>
                <a:off x="7934100" y="4010025"/>
                <a:ext cx="3600000" cy="2743200"/>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sp>
          <p:nvSpPr>
            <p:cNvPr id="17" name="Oval 16">
              <a:extLst>
                <a:ext uri="{FF2B5EF4-FFF2-40B4-BE49-F238E27FC236}">
                  <a16:creationId xmlns:a16="http://schemas.microsoft.com/office/drawing/2014/main" id="{3B4684E1-B2DD-82E5-6F8F-B6D7E36A1C7F}"/>
                </a:ext>
              </a:extLst>
            </p:cNvPr>
            <p:cNvSpPr/>
            <p:nvPr/>
          </p:nvSpPr>
          <p:spPr>
            <a:xfrm>
              <a:off x="1300753" y="242325"/>
              <a:ext cx="529200" cy="529200"/>
            </a:xfrm>
            <a:prstGeom prst="ellipse">
              <a:avLst/>
            </a:prstGeom>
            <a:solidFill>
              <a:srgbClr val="4472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EEA8C6-35D9-66BD-5D8A-AFAA22768F61}"/>
                    </a:ext>
                  </a:extLst>
                </p:cNvPr>
                <p:cNvSpPr txBox="1"/>
                <p:nvPr/>
              </p:nvSpPr>
              <p:spPr>
                <a:xfrm>
                  <a:off x="1924494" y="313315"/>
                  <a:ext cx="2336024" cy="394210"/>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m:t>
                          </m:r>
                        </m:sub>
                      </m:sSub>
                      <m:r>
                        <a:rPr lang="en-US" b="0" i="1" smtClean="0">
                          <a:latin typeface="Cambria Math" panose="02040503050406030204" pitchFamily="18" charset="0"/>
                        </a:rPr>
                        <m:t>𝑡</m:t>
                      </m:r>
                      <m:r>
                        <a:rPr lang="en-US" b="0" i="0" smtClean="0">
                          <a:latin typeface="Cambria Math" panose="02040503050406030204" pitchFamily="18" charset="0"/>
                        </a:rPr>
                        <m:t>=1</m:t>
                      </m:r>
                      <m:r>
                        <m:rPr>
                          <m:sty m:val="p"/>
                        </m:rPr>
                        <a:rPr lang="en-US" b="0" i="0" smtClean="0">
                          <a:latin typeface="Cambria Math" panose="02040503050406030204" pitchFamily="18" charset="0"/>
                        </a:rPr>
                        <m:t>nm</m:t>
                      </m:r>
                    </m:oMath>
                  </a14:m>
                  <a:r>
                    <a:rPr lang="en-US" dirty="0"/>
                    <a:t>, no defects</a:t>
                  </a:r>
                </a:p>
              </p:txBody>
            </p:sp>
          </mc:Choice>
          <mc:Fallback xmlns="">
            <p:sp>
              <p:nvSpPr>
                <p:cNvPr id="18" name="TextBox 17">
                  <a:extLst>
                    <a:ext uri="{FF2B5EF4-FFF2-40B4-BE49-F238E27FC236}">
                      <a16:creationId xmlns:a16="http://schemas.microsoft.com/office/drawing/2014/main" id="{AAEEA8C6-35D9-66BD-5D8A-AFAA22768F61}"/>
                    </a:ext>
                  </a:extLst>
                </p:cNvPr>
                <p:cNvSpPr txBox="1">
                  <a:spLocks noRot="1" noChangeAspect="1" noMove="1" noResize="1" noEditPoints="1" noAdjustHandles="1" noChangeArrowheads="1" noChangeShapeType="1" noTextEdit="1"/>
                </p:cNvSpPr>
                <p:nvPr/>
              </p:nvSpPr>
              <p:spPr>
                <a:xfrm>
                  <a:off x="1924494" y="313315"/>
                  <a:ext cx="2336024" cy="394210"/>
                </a:xfrm>
                <a:prstGeom prst="rect">
                  <a:avLst/>
                </a:prstGeom>
                <a:blipFill>
                  <a:blip r:embed="rId14"/>
                  <a:stretch>
                    <a:fillRect t="-6154" r="-1828" b="-18462"/>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0D52F392-EF05-FCF8-A870-744A18A96D58}"/>
                </a:ext>
              </a:extLst>
            </p:cNvPr>
            <p:cNvSpPr/>
            <p:nvPr/>
          </p:nvSpPr>
          <p:spPr>
            <a:xfrm>
              <a:off x="4652025" y="498529"/>
              <a:ext cx="50400" cy="50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915CE3E-57BC-9E67-31F3-17B730629656}"/>
                </a:ext>
              </a:extLst>
            </p:cNvPr>
            <p:cNvSpPr txBox="1"/>
            <p:nvPr/>
          </p:nvSpPr>
          <p:spPr>
            <a:xfrm>
              <a:off x="4867035" y="326624"/>
              <a:ext cx="864532" cy="369332"/>
            </a:xfrm>
            <a:prstGeom prst="rect">
              <a:avLst/>
            </a:prstGeom>
            <a:noFill/>
          </p:spPr>
          <p:txBody>
            <a:bodyPr wrap="none" rtlCol="0">
              <a:spAutoFit/>
            </a:bodyPr>
            <a:lstStyle/>
            <a:p>
              <a:r>
                <a:rPr lang="en-US" dirty="0"/>
                <a:t>defects</a:t>
              </a:r>
            </a:p>
          </p:txBody>
        </p:sp>
      </p:grpSp>
    </p:spTree>
    <p:extLst>
      <p:ext uri="{BB962C8B-B14F-4D97-AF65-F5344CB8AC3E}">
        <p14:creationId xmlns:p14="http://schemas.microsoft.com/office/powerpoint/2010/main" val="186939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6018C7-AEBE-DED3-B41B-1CBFAC7BCB6B}"/>
              </a:ext>
            </a:extLst>
          </p:cNvPr>
          <p:cNvSpPr>
            <a:spLocks noGrp="1"/>
          </p:cNvSpPr>
          <p:nvPr>
            <p:ph type="sldNum" sz="quarter" idx="12"/>
          </p:nvPr>
        </p:nvSpPr>
        <p:spPr/>
        <p:txBody>
          <a:bodyPr/>
          <a:lstStyle/>
          <a:p>
            <a:fld id="{34BEE5E7-CB9F-B846-ABCE-05B9B78A82CB}" type="slidenum">
              <a:rPr lang="it-IT" smtClean="0"/>
              <a:t>1</a:t>
            </a:fld>
            <a:endParaRPr lang="it-IT"/>
          </a:p>
        </p:txBody>
      </p:sp>
      <p:pic>
        <p:nvPicPr>
          <p:cNvPr id="6" name="Picture 5">
            <a:extLst>
              <a:ext uri="{FF2B5EF4-FFF2-40B4-BE49-F238E27FC236}">
                <a16:creationId xmlns:a16="http://schemas.microsoft.com/office/drawing/2014/main" id="{FADDEDF8-E6E2-3A80-8FF0-73A4C0074A63}"/>
              </a:ext>
            </a:extLst>
          </p:cNvPr>
          <p:cNvPicPr>
            <a:picLocks noChangeAspect="1"/>
          </p:cNvPicPr>
          <p:nvPr/>
        </p:nvPicPr>
        <p:blipFill rotWithShape="1">
          <a:blip r:embed="rId2"/>
          <a:srcRect l="46483" t="29612" r="16437" b="35969"/>
          <a:stretch/>
        </p:blipFill>
        <p:spPr>
          <a:xfrm>
            <a:off x="1279937" y="1073887"/>
            <a:ext cx="9632125" cy="5029201"/>
          </a:xfrm>
          <a:prstGeom prst="rect">
            <a:avLst/>
          </a:prstGeom>
        </p:spPr>
      </p:pic>
      <p:pic>
        <p:nvPicPr>
          <p:cNvPr id="8" name="Picture 7" descr="Icon&#10;&#10;Description automatically generated">
            <a:extLst>
              <a:ext uri="{FF2B5EF4-FFF2-40B4-BE49-F238E27FC236}">
                <a16:creationId xmlns:a16="http://schemas.microsoft.com/office/drawing/2014/main" id="{88AE1EDC-AA1D-2CC5-E530-81AF230484A5}"/>
              </a:ext>
            </a:extLst>
          </p:cNvPr>
          <p:cNvPicPr>
            <a:picLocks noChangeAspect="1"/>
          </p:cNvPicPr>
          <p:nvPr/>
        </p:nvPicPr>
        <p:blipFill>
          <a:blip r:embed="rId3"/>
          <a:stretch>
            <a:fillRect/>
          </a:stretch>
        </p:blipFill>
        <p:spPr>
          <a:xfrm>
            <a:off x="3788735" y="4912242"/>
            <a:ext cx="691116" cy="691116"/>
          </a:xfrm>
          <a:prstGeom prst="rect">
            <a:avLst/>
          </a:prstGeom>
        </p:spPr>
      </p:pic>
      <p:sp>
        <p:nvSpPr>
          <p:cNvPr id="9" name="TextBox 8">
            <a:extLst>
              <a:ext uri="{FF2B5EF4-FFF2-40B4-BE49-F238E27FC236}">
                <a16:creationId xmlns:a16="http://schemas.microsoft.com/office/drawing/2014/main" id="{2DDC7F77-6BBA-AC80-6622-BB4C97B28576}"/>
              </a:ext>
            </a:extLst>
          </p:cNvPr>
          <p:cNvSpPr txBox="1"/>
          <p:nvPr/>
        </p:nvSpPr>
        <p:spPr>
          <a:xfrm>
            <a:off x="4359349" y="5011578"/>
            <a:ext cx="1447832" cy="492443"/>
          </a:xfrm>
          <a:prstGeom prst="rect">
            <a:avLst/>
          </a:prstGeom>
          <a:noFill/>
        </p:spPr>
        <p:txBody>
          <a:bodyPr wrap="none" rtlCol="0">
            <a:spAutoFit/>
          </a:bodyPr>
          <a:lstStyle/>
          <a:p>
            <a:r>
              <a:rPr lang="en-US" sz="2600" dirty="0">
                <a:solidFill>
                  <a:srgbClr val="C54643"/>
                </a:solidFill>
              </a:rPr>
              <a:t>LNL-INFN</a:t>
            </a:r>
          </a:p>
        </p:txBody>
      </p:sp>
      <p:sp>
        <p:nvSpPr>
          <p:cNvPr id="2" name="Footer Placeholder 1">
            <a:extLst>
              <a:ext uri="{FF2B5EF4-FFF2-40B4-BE49-F238E27FC236}">
                <a16:creationId xmlns:a16="http://schemas.microsoft.com/office/drawing/2014/main" id="{1681FEA6-2E9D-2EB5-556E-CD5C4D561310}"/>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1243109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B4F4-0912-79F0-DE9E-B1C430BB9B6A}"/>
              </a:ext>
            </a:extLst>
          </p:cNvPr>
          <p:cNvSpPr>
            <a:spLocks noGrp="1"/>
          </p:cNvSpPr>
          <p:nvPr>
            <p:ph type="title"/>
          </p:nvPr>
        </p:nvSpPr>
        <p:spPr>
          <a:xfrm>
            <a:off x="838200" y="239175"/>
            <a:ext cx="10515600" cy="1325563"/>
          </a:xfrm>
        </p:spPr>
        <p:txBody>
          <a:bodyPr/>
          <a:lstStyle/>
          <a:p>
            <a:pPr algn="ctr"/>
            <a:r>
              <a:rPr lang="en-US" dirty="0"/>
              <a:t>Curvature measurement on thin (110) samples</a:t>
            </a:r>
          </a:p>
        </p:txBody>
      </p:sp>
      <p:sp>
        <p:nvSpPr>
          <p:cNvPr id="5" name="Footer Placeholder 4">
            <a:extLst>
              <a:ext uri="{FF2B5EF4-FFF2-40B4-BE49-F238E27FC236}">
                <a16:creationId xmlns:a16="http://schemas.microsoft.com/office/drawing/2014/main" id="{A0C925C7-A73B-7C96-D1D9-4478F4CC59BC}"/>
              </a:ext>
            </a:extLst>
          </p:cNvPr>
          <p:cNvSpPr>
            <a:spLocks noGrp="1"/>
          </p:cNvSpPr>
          <p:nvPr>
            <p:ph type="ftr" sz="quarter" idx="11"/>
          </p:nvPr>
        </p:nvSpPr>
        <p:spPr/>
        <p:txBody>
          <a:bodyPr/>
          <a:lstStyle/>
          <a:p>
            <a:r>
              <a:rPr lang="it-IT"/>
              <a:t>TECHNO-CLS , Ferrara Oct 2023</a:t>
            </a:r>
          </a:p>
        </p:txBody>
      </p:sp>
      <p:sp>
        <p:nvSpPr>
          <p:cNvPr id="6" name="Slide Number Placeholder 5">
            <a:extLst>
              <a:ext uri="{FF2B5EF4-FFF2-40B4-BE49-F238E27FC236}">
                <a16:creationId xmlns:a16="http://schemas.microsoft.com/office/drawing/2014/main" id="{56F9D720-4BE9-1CD6-90DB-B9671D6468D9}"/>
              </a:ext>
            </a:extLst>
          </p:cNvPr>
          <p:cNvSpPr>
            <a:spLocks noGrp="1"/>
          </p:cNvSpPr>
          <p:nvPr>
            <p:ph type="sldNum" sz="quarter" idx="12"/>
          </p:nvPr>
        </p:nvSpPr>
        <p:spPr/>
        <p:txBody>
          <a:bodyPr/>
          <a:lstStyle/>
          <a:p>
            <a:fld id="{34BEE5E7-CB9F-B846-ABCE-05B9B78A82CB}" type="slidenum">
              <a:rPr lang="it-IT" smtClean="0"/>
              <a:t>19</a:t>
            </a:fld>
            <a:endParaRPr lang="it-IT"/>
          </a:p>
        </p:txBody>
      </p:sp>
      <p:pic>
        <p:nvPicPr>
          <p:cNvPr id="12" name="Picture 11">
            <a:extLst>
              <a:ext uri="{FF2B5EF4-FFF2-40B4-BE49-F238E27FC236}">
                <a16:creationId xmlns:a16="http://schemas.microsoft.com/office/drawing/2014/main" id="{BDB950BE-9C54-84BE-8C6E-1377746B5134}"/>
              </a:ext>
            </a:extLst>
          </p:cNvPr>
          <p:cNvPicPr>
            <a:picLocks noChangeAspect="1"/>
          </p:cNvPicPr>
          <p:nvPr/>
        </p:nvPicPr>
        <p:blipFill rotWithShape="1">
          <a:blip r:embed="rId2"/>
          <a:srcRect r="54646" b="55241"/>
          <a:stretch/>
        </p:blipFill>
        <p:spPr>
          <a:xfrm>
            <a:off x="326065" y="1818910"/>
            <a:ext cx="5565759" cy="4247081"/>
          </a:xfrm>
          <a:prstGeom prst="rect">
            <a:avLst/>
          </a:prstGeom>
        </p:spPr>
      </p:pic>
      <p:sp>
        <p:nvSpPr>
          <p:cNvPr id="14" name="TextBox 13">
            <a:extLst>
              <a:ext uri="{FF2B5EF4-FFF2-40B4-BE49-F238E27FC236}">
                <a16:creationId xmlns:a16="http://schemas.microsoft.com/office/drawing/2014/main" id="{47170CE4-C49E-155F-0FEB-CF30F157ED5C}"/>
              </a:ext>
            </a:extLst>
          </p:cNvPr>
          <p:cNvSpPr txBox="1"/>
          <p:nvPr/>
        </p:nvSpPr>
        <p:spPr>
          <a:xfrm>
            <a:off x="4669465" y="3757784"/>
            <a:ext cx="2640466" cy="369332"/>
          </a:xfrm>
          <a:prstGeom prst="rect">
            <a:avLst/>
          </a:prstGeom>
          <a:noFill/>
        </p:spPr>
        <p:txBody>
          <a:bodyPr wrap="none" rtlCol="0">
            <a:spAutoFit/>
          </a:bodyPr>
          <a:lstStyle/>
          <a:p>
            <a:r>
              <a:rPr lang="en-US" dirty="0"/>
              <a:t>2nm Sb , (110) 500mJ 8pls</a:t>
            </a:r>
          </a:p>
        </p:txBody>
      </p:sp>
      <p:sp>
        <p:nvSpPr>
          <p:cNvPr id="15" name="TextBox 14">
            <a:extLst>
              <a:ext uri="{FF2B5EF4-FFF2-40B4-BE49-F238E27FC236}">
                <a16:creationId xmlns:a16="http://schemas.microsoft.com/office/drawing/2014/main" id="{AB49FEE4-077D-A9D0-BF28-B3594A46CB01}"/>
              </a:ext>
            </a:extLst>
          </p:cNvPr>
          <p:cNvSpPr txBox="1"/>
          <p:nvPr/>
        </p:nvSpPr>
        <p:spPr>
          <a:xfrm>
            <a:off x="4917115" y="4911887"/>
            <a:ext cx="2640466" cy="369332"/>
          </a:xfrm>
          <a:prstGeom prst="rect">
            <a:avLst/>
          </a:prstGeom>
          <a:noFill/>
        </p:spPr>
        <p:txBody>
          <a:bodyPr wrap="none" rtlCol="0">
            <a:spAutoFit/>
          </a:bodyPr>
          <a:lstStyle/>
          <a:p>
            <a:r>
              <a:rPr lang="en-US" dirty="0"/>
              <a:t>2nm Sb , (110) 700mJ 8pls</a:t>
            </a:r>
          </a:p>
        </p:txBody>
      </p:sp>
      <p:pic>
        <p:nvPicPr>
          <p:cNvPr id="16" name="Picture 15" descr="Diagram&#10;&#10;Description automatically generated">
            <a:extLst>
              <a:ext uri="{FF2B5EF4-FFF2-40B4-BE49-F238E27FC236}">
                <a16:creationId xmlns:a16="http://schemas.microsoft.com/office/drawing/2014/main" id="{36D3FD9A-A1C2-E2DF-4646-A680E8889D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9162" y="3447556"/>
            <a:ext cx="2999416" cy="1403153"/>
          </a:xfrm>
          <a:prstGeom prst="rect">
            <a:avLst/>
          </a:prstGeom>
          <a:noFill/>
          <a:ln>
            <a:noFill/>
          </a:ln>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F5A3A6-A294-23D3-DDC6-CEF4C117D208}"/>
                  </a:ext>
                </a:extLst>
              </p:cNvPr>
              <p:cNvSpPr txBox="1"/>
              <p:nvPr/>
            </p:nvSpPr>
            <p:spPr>
              <a:xfrm>
                <a:off x="10296523" y="3810579"/>
                <a:ext cx="154305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=180 </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m:oMathPara>
                </a14:m>
                <a:endParaRPr lang="en-US" sz="1600" dirty="0"/>
              </a:p>
            </p:txBody>
          </p:sp>
        </mc:Choice>
        <mc:Fallback xmlns="">
          <p:sp>
            <p:nvSpPr>
              <p:cNvPr id="17" name="TextBox 16">
                <a:extLst>
                  <a:ext uri="{FF2B5EF4-FFF2-40B4-BE49-F238E27FC236}">
                    <a16:creationId xmlns:a16="http://schemas.microsoft.com/office/drawing/2014/main" id="{A6F5A3A6-A294-23D3-DDC6-CEF4C117D208}"/>
                  </a:ext>
                </a:extLst>
              </p:cNvPr>
              <p:cNvSpPr txBox="1">
                <a:spLocks noRot="1" noChangeAspect="1" noMove="1" noResize="1" noEditPoints="1" noAdjustHandles="1" noChangeArrowheads="1" noChangeShapeType="1" noTextEdit="1"/>
              </p:cNvSpPr>
              <p:nvPr/>
            </p:nvSpPr>
            <p:spPr>
              <a:xfrm>
                <a:off x="10296523" y="3810579"/>
                <a:ext cx="1543050" cy="338554"/>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8EF6A9DC-7AB9-F6EE-C1DC-66714F117226}"/>
              </a:ext>
            </a:extLst>
          </p:cNvPr>
          <p:cNvSpPr txBox="1"/>
          <p:nvPr/>
        </p:nvSpPr>
        <p:spPr>
          <a:xfrm>
            <a:off x="4147833" y="2302491"/>
            <a:ext cx="1538563" cy="430887"/>
          </a:xfrm>
          <a:prstGeom prst="rect">
            <a:avLst/>
          </a:prstGeom>
          <a:solidFill>
            <a:schemeClr val="bg1"/>
          </a:solidFill>
          <a:ln>
            <a:solidFill>
              <a:schemeClr val="bg1"/>
            </a:solidFill>
          </a:ln>
        </p:spPr>
        <p:txBody>
          <a:bodyPr wrap="none" rtlCol="0">
            <a:spAutoFit/>
          </a:bodyPr>
          <a:lstStyle/>
          <a:p>
            <a:r>
              <a:rPr lang="en-US" sz="2200" dirty="0"/>
              <a:t>Parabolic fit</a:t>
            </a:r>
          </a:p>
        </p:txBody>
      </p:sp>
    </p:spTree>
    <p:extLst>
      <p:ext uri="{BB962C8B-B14F-4D97-AF65-F5344CB8AC3E}">
        <p14:creationId xmlns:p14="http://schemas.microsoft.com/office/powerpoint/2010/main" val="257737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B4F4-0912-79F0-DE9E-B1C430BB9B6A}"/>
              </a:ext>
            </a:extLst>
          </p:cNvPr>
          <p:cNvSpPr>
            <a:spLocks noGrp="1"/>
          </p:cNvSpPr>
          <p:nvPr>
            <p:ph type="title"/>
          </p:nvPr>
        </p:nvSpPr>
        <p:spPr/>
        <p:txBody>
          <a:bodyPr/>
          <a:lstStyle/>
          <a:p>
            <a:pPr algn="ctr"/>
            <a:r>
              <a:rPr lang="en-US" dirty="0"/>
              <a:t>Curvature measurement on thin (110) samples</a:t>
            </a:r>
          </a:p>
        </p:txBody>
      </p:sp>
      <p:sp>
        <p:nvSpPr>
          <p:cNvPr id="5" name="Footer Placeholder 4">
            <a:extLst>
              <a:ext uri="{FF2B5EF4-FFF2-40B4-BE49-F238E27FC236}">
                <a16:creationId xmlns:a16="http://schemas.microsoft.com/office/drawing/2014/main" id="{A0C925C7-A73B-7C96-D1D9-4478F4CC59BC}"/>
              </a:ext>
            </a:extLst>
          </p:cNvPr>
          <p:cNvSpPr>
            <a:spLocks noGrp="1"/>
          </p:cNvSpPr>
          <p:nvPr>
            <p:ph type="ftr" sz="quarter" idx="11"/>
          </p:nvPr>
        </p:nvSpPr>
        <p:spPr/>
        <p:txBody>
          <a:bodyPr/>
          <a:lstStyle/>
          <a:p>
            <a:r>
              <a:rPr lang="it-IT"/>
              <a:t>TECHNO-CLS , Ferrara Oct 2023</a:t>
            </a:r>
          </a:p>
        </p:txBody>
      </p:sp>
      <p:sp>
        <p:nvSpPr>
          <p:cNvPr id="6" name="Slide Number Placeholder 5">
            <a:extLst>
              <a:ext uri="{FF2B5EF4-FFF2-40B4-BE49-F238E27FC236}">
                <a16:creationId xmlns:a16="http://schemas.microsoft.com/office/drawing/2014/main" id="{56F9D720-4BE9-1CD6-90DB-B9671D6468D9}"/>
              </a:ext>
            </a:extLst>
          </p:cNvPr>
          <p:cNvSpPr>
            <a:spLocks noGrp="1"/>
          </p:cNvSpPr>
          <p:nvPr>
            <p:ph type="sldNum" sz="quarter" idx="12"/>
          </p:nvPr>
        </p:nvSpPr>
        <p:spPr/>
        <p:txBody>
          <a:bodyPr/>
          <a:lstStyle/>
          <a:p>
            <a:fld id="{34BEE5E7-CB9F-B846-ABCE-05B9B78A82CB}" type="slidenum">
              <a:rPr lang="it-IT" smtClean="0"/>
              <a:t>20</a:t>
            </a:fld>
            <a:endParaRPr lang="it-IT"/>
          </a:p>
        </p:txBody>
      </p:sp>
      <p:pic>
        <p:nvPicPr>
          <p:cNvPr id="7" name="Picture 6" descr="Diagram&#10;&#10;Description automatically generated">
            <a:extLst>
              <a:ext uri="{FF2B5EF4-FFF2-40B4-BE49-F238E27FC236}">
                <a16:creationId xmlns:a16="http://schemas.microsoft.com/office/drawing/2014/main" id="{7300A885-1E0A-5086-CA1A-74A44E8ADC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6312" y="3209431"/>
            <a:ext cx="2999416" cy="1403153"/>
          </a:xfrm>
          <a:prstGeom prst="rect">
            <a:avLst/>
          </a:prstGeom>
          <a:noFill/>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7BE89B-E3A3-5277-D0E0-58633245F87D}"/>
                  </a:ext>
                </a:extLst>
              </p:cNvPr>
              <p:cNvSpPr txBox="1"/>
              <p:nvPr/>
            </p:nvSpPr>
            <p:spPr>
              <a:xfrm>
                <a:off x="10353673" y="3572454"/>
                <a:ext cx="154305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=180 </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m:oMathPara>
                </a14:m>
                <a:endParaRPr lang="en-US" sz="1600" dirty="0"/>
              </a:p>
            </p:txBody>
          </p:sp>
        </mc:Choice>
        <mc:Fallback xmlns="">
          <p:sp>
            <p:nvSpPr>
              <p:cNvPr id="8" name="TextBox 7">
                <a:extLst>
                  <a:ext uri="{FF2B5EF4-FFF2-40B4-BE49-F238E27FC236}">
                    <a16:creationId xmlns:a16="http://schemas.microsoft.com/office/drawing/2014/main" id="{887BE89B-E3A3-5277-D0E0-58633245F87D}"/>
                  </a:ext>
                </a:extLst>
              </p:cNvPr>
              <p:cNvSpPr txBox="1">
                <a:spLocks noRot="1" noChangeAspect="1" noMove="1" noResize="1" noEditPoints="1" noAdjustHandles="1" noChangeArrowheads="1" noChangeShapeType="1" noTextEdit="1"/>
              </p:cNvSpPr>
              <p:nvPr/>
            </p:nvSpPr>
            <p:spPr>
              <a:xfrm>
                <a:off x="10353673" y="3572454"/>
                <a:ext cx="1543050" cy="338554"/>
              </a:xfrm>
              <a:prstGeom prst="rect">
                <a:avLst/>
              </a:prstGeom>
              <a:blipFill>
                <a:blip r:embed="rId3"/>
                <a:stretch>
                  <a:fillRect/>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0BCFA0A3-75E7-8808-0013-C803E7A5E9F8}"/>
              </a:ext>
            </a:extLst>
          </p:cNvPr>
          <p:cNvGraphicFramePr>
            <a:graphicFrameLocks/>
          </p:cNvGraphicFramePr>
          <p:nvPr>
            <p:extLst>
              <p:ext uri="{D42A27DB-BD31-4B8C-83A1-F6EECF244321}">
                <p14:modId xmlns:p14="http://schemas.microsoft.com/office/powerpoint/2010/main" val="2732504662"/>
              </p:ext>
            </p:extLst>
          </p:nvPr>
        </p:nvGraphicFramePr>
        <p:xfrm>
          <a:off x="447341" y="1565006"/>
          <a:ext cx="7239000" cy="4521201"/>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 21">
            <a:extLst>
              <a:ext uri="{FF2B5EF4-FFF2-40B4-BE49-F238E27FC236}">
                <a16:creationId xmlns:a16="http://schemas.microsoft.com/office/drawing/2014/main" id="{BF852955-A1CA-9BC6-253D-2F72AF27CBA9}"/>
              </a:ext>
            </a:extLst>
          </p:cNvPr>
          <p:cNvGrpSpPr/>
          <p:nvPr/>
        </p:nvGrpSpPr>
        <p:grpSpPr>
          <a:xfrm>
            <a:off x="3648455" y="1983244"/>
            <a:ext cx="3323489" cy="1756652"/>
            <a:chOff x="3578329" y="1983244"/>
            <a:chExt cx="3393616" cy="1941250"/>
          </a:xfrm>
        </p:grpSpPr>
        <p:sp>
          <p:nvSpPr>
            <p:cNvPr id="23" name="Oval 22">
              <a:extLst>
                <a:ext uri="{FF2B5EF4-FFF2-40B4-BE49-F238E27FC236}">
                  <a16:creationId xmlns:a16="http://schemas.microsoft.com/office/drawing/2014/main" id="{6E8246E8-88BB-3211-EFA7-56B6DA2777B9}"/>
                </a:ext>
              </a:extLst>
            </p:cNvPr>
            <p:cNvSpPr/>
            <p:nvPr/>
          </p:nvSpPr>
          <p:spPr>
            <a:xfrm rot="1539232">
              <a:off x="3578329" y="1983244"/>
              <a:ext cx="1750472" cy="1941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EF6C5489-257A-9612-EE52-02F7CFCC4DE0}"/>
                </a:ext>
              </a:extLst>
            </p:cNvPr>
            <p:cNvCxnSpPr/>
            <p:nvPr/>
          </p:nvCxnSpPr>
          <p:spPr>
            <a:xfrm flipH="1">
              <a:off x="5266944" y="2313432"/>
              <a:ext cx="829056" cy="194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30C8CDE-D933-E149-D780-7C59C6555F0D}"/>
                </a:ext>
              </a:extLst>
            </p:cNvPr>
            <p:cNvSpPr txBox="1"/>
            <p:nvPr/>
          </p:nvSpPr>
          <p:spPr>
            <a:xfrm>
              <a:off x="6086574" y="2043289"/>
              <a:ext cx="885371" cy="369332"/>
            </a:xfrm>
            <a:prstGeom prst="rect">
              <a:avLst/>
            </a:prstGeom>
            <a:noFill/>
          </p:spPr>
          <p:txBody>
            <a:bodyPr wrap="none" rtlCol="0">
              <a:spAutoFit/>
            </a:bodyPr>
            <a:lstStyle/>
            <a:p>
              <a:r>
                <a:rPr lang="en-US" dirty="0"/>
                <a:t>Defects</a:t>
              </a:r>
            </a:p>
          </p:txBody>
        </p:sp>
      </p:grpSp>
    </p:spTree>
    <p:extLst>
      <p:ext uri="{BB962C8B-B14F-4D97-AF65-F5344CB8AC3E}">
        <p14:creationId xmlns:p14="http://schemas.microsoft.com/office/powerpoint/2010/main" val="325586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B4F4-0912-79F0-DE9E-B1C430BB9B6A}"/>
              </a:ext>
            </a:extLst>
          </p:cNvPr>
          <p:cNvSpPr>
            <a:spLocks noGrp="1"/>
          </p:cNvSpPr>
          <p:nvPr>
            <p:ph type="title"/>
          </p:nvPr>
        </p:nvSpPr>
        <p:spPr/>
        <p:txBody>
          <a:bodyPr/>
          <a:lstStyle/>
          <a:p>
            <a:pPr algn="ctr"/>
            <a:r>
              <a:rPr lang="en-US" dirty="0"/>
              <a:t>Curvature measurement on thin (110) samples</a:t>
            </a:r>
          </a:p>
        </p:txBody>
      </p:sp>
      <p:sp>
        <p:nvSpPr>
          <p:cNvPr id="5" name="Footer Placeholder 4">
            <a:extLst>
              <a:ext uri="{FF2B5EF4-FFF2-40B4-BE49-F238E27FC236}">
                <a16:creationId xmlns:a16="http://schemas.microsoft.com/office/drawing/2014/main" id="{A0C925C7-A73B-7C96-D1D9-4478F4CC59BC}"/>
              </a:ext>
            </a:extLst>
          </p:cNvPr>
          <p:cNvSpPr>
            <a:spLocks noGrp="1"/>
          </p:cNvSpPr>
          <p:nvPr>
            <p:ph type="ftr" sz="quarter" idx="11"/>
          </p:nvPr>
        </p:nvSpPr>
        <p:spPr/>
        <p:txBody>
          <a:bodyPr/>
          <a:lstStyle/>
          <a:p>
            <a:r>
              <a:rPr lang="it-IT"/>
              <a:t>TECHNO-CLS , Ferrara Oct 2023</a:t>
            </a:r>
          </a:p>
        </p:txBody>
      </p:sp>
      <p:sp>
        <p:nvSpPr>
          <p:cNvPr id="6" name="Slide Number Placeholder 5">
            <a:extLst>
              <a:ext uri="{FF2B5EF4-FFF2-40B4-BE49-F238E27FC236}">
                <a16:creationId xmlns:a16="http://schemas.microsoft.com/office/drawing/2014/main" id="{56F9D720-4BE9-1CD6-90DB-B9671D6468D9}"/>
              </a:ext>
            </a:extLst>
          </p:cNvPr>
          <p:cNvSpPr>
            <a:spLocks noGrp="1"/>
          </p:cNvSpPr>
          <p:nvPr>
            <p:ph type="sldNum" sz="quarter" idx="12"/>
          </p:nvPr>
        </p:nvSpPr>
        <p:spPr/>
        <p:txBody>
          <a:bodyPr/>
          <a:lstStyle/>
          <a:p>
            <a:fld id="{34BEE5E7-CB9F-B846-ABCE-05B9B78A82CB}" type="slidenum">
              <a:rPr lang="it-IT" smtClean="0"/>
              <a:t>21</a:t>
            </a:fld>
            <a:endParaRPr lang="it-IT"/>
          </a:p>
        </p:txBody>
      </p:sp>
      <p:pic>
        <p:nvPicPr>
          <p:cNvPr id="7" name="Picture 6" descr="Diagram&#10;&#10;Description automatically generated">
            <a:extLst>
              <a:ext uri="{FF2B5EF4-FFF2-40B4-BE49-F238E27FC236}">
                <a16:creationId xmlns:a16="http://schemas.microsoft.com/office/drawing/2014/main" id="{7300A885-1E0A-5086-CA1A-74A44E8ADC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6312" y="3209431"/>
            <a:ext cx="2999416" cy="1403153"/>
          </a:xfrm>
          <a:prstGeom prst="rect">
            <a:avLst/>
          </a:prstGeom>
          <a:noFill/>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7BE89B-E3A3-5277-D0E0-58633245F87D}"/>
                  </a:ext>
                </a:extLst>
              </p:cNvPr>
              <p:cNvSpPr txBox="1"/>
              <p:nvPr/>
            </p:nvSpPr>
            <p:spPr>
              <a:xfrm>
                <a:off x="10353673" y="3572454"/>
                <a:ext cx="154305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=180 </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m:oMathPara>
                </a14:m>
                <a:endParaRPr lang="en-US" sz="1600" dirty="0"/>
              </a:p>
            </p:txBody>
          </p:sp>
        </mc:Choice>
        <mc:Fallback xmlns="">
          <p:sp>
            <p:nvSpPr>
              <p:cNvPr id="8" name="TextBox 7">
                <a:extLst>
                  <a:ext uri="{FF2B5EF4-FFF2-40B4-BE49-F238E27FC236}">
                    <a16:creationId xmlns:a16="http://schemas.microsoft.com/office/drawing/2014/main" id="{887BE89B-E3A3-5277-D0E0-58633245F87D}"/>
                  </a:ext>
                </a:extLst>
              </p:cNvPr>
              <p:cNvSpPr txBox="1">
                <a:spLocks noRot="1" noChangeAspect="1" noMove="1" noResize="1" noEditPoints="1" noAdjustHandles="1" noChangeArrowheads="1" noChangeShapeType="1" noTextEdit="1"/>
              </p:cNvSpPr>
              <p:nvPr/>
            </p:nvSpPr>
            <p:spPr>
              <a:xfrm>
                <a:off x="10353673" y="3572454"/>
                <a:ext cx="1543050" cy="338554"/>
              </a:xfrm>
              <a:prstGeom prst="rect">
                <a:avLst/>
              </a:prstGeom>
              <a:blipFill>
                <a:blip r:embed="rId3"/>
                <a:stretch>
                  <a:fillRect/>
                </a:stretch>
              </a:blipFill>
            </p:spPr>
            <p:txBody>
              <a:bodyPr/>
              <a:lstStyle/>
              <a:p>
                <a:r>
                  <a:rPr lang="en-US">
                    <a:noFill/>
                  </a:rPr>
                  <a:t> </a:t>
                </a:r>
              </a:p>
            </p:txBody>
          </p:sp>
        </mc:Fallback>
      </mc:AlternateContent>
      <p:graphicFrame>
        <p:nvGraphicFramePr>
          <p:cNvPr id="14" name="Chart 13">
            <a:extLst>
              <a:ext uri="{FF2B5EF4-FFF2-40B4-BE49-F238E27FC236}">
                <a16:creationId xmlns:a16="http://schemas.microsoft.com/office/drawing/2014/main" id="{2186D6C1-9732-DCE8-E3C8-B0EB606DA6D2}"/>
              </a:ext>
            </a:extLst>
          </p:cNvPr>
          <p:cNvGraphicFramePr>
            <a:graphicFrameLocks/>
          </p:cNvGraphicFramePr>
          <p:nvPr>
            <p:extLst>
              <p:ext uri="{D42A27DB-BD31-4B8C-83A1-F6EECF244321}">
                <p14:modId xmlns:p14="http://schemas.microsoft.com/office/powerpoint/2010/main" val="500125635"/>
              </p:ext>
            </p:extLst>
          </p:nvPr>
        </p:nvGraphicFramePr>
        <p:xfrm>
          <a:off x="447341" y="1565006"/>
          <a:ext cx="7239000" cy="4521201"/>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a:extLst>
              <a:ext uri="{FF2B5EF4-FFF2-40B4-BE49-F238E27FC236}">
                <a16:creationId xmlns:a16="http://schemas.microsoft.com/office/drawing/2014/main" id="{A418A5E6-70BB-AEC8-B84C-6FD3C0C78ACC}"/>
              </a:ext>
            </a:extLst>
          </p:cNvPr>
          <p:cNvGrpSpPr/>
          <p:nvPr/>
        </p:nvGrpSpPr>
        <p:grpSpPr>
          <a:xfrm>
            <a:off x="3648455" y="1983244"/>
            <a:ext cx="3323489" cy="1756652"/>
            <a:chOff x="3578329" y="1983244"/>
            <a:chExt cx="3393616" cy="1941250"/>
          </a:xfrm>
        </p:grpSpPr>
        <p:sp>
          <p:nvSpPr>
            <p:cNvPr id="16" name="Oval 15">
              <a:extLst>
                <a:ext uri="{FF2B5EF4-FFF2-40B4-BE49-F238E27FC236}">
                  <a16:creationId xmlns:a16="http://schemas.microsoft.com/office/drawing/2014/main" id="{170A0F1A-C0EF-2200-8C6E-D84348B156BB}"/>
                </a:ext>
              </a:extLst>
            </p:cNvPr>
            <p:cNvSpPr/>
            <p:nvPr/>
          </p:nvSpPr>
          <p:spPr>
            <a:xfrm rot="1539232">
              <a:off x="3578329" y="1983244"/>
              <a:ext cx="1750472" cy="1941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BF1386D-81E6-0284-25EF-12B4F19AD4B2}"/>
                </a:ext>
              </a:extLst>
            </p:cNvPr>
            <p:cNvCxnSpPr/>
            <p:nvPr/>
          </p:nvCxnSpPr>
          <p:spPr>
            <a:xfrm flipH="1">
              <a:off x="5266944" y="2313432"/>
              <a:ext cx="829056" cy="194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F8B829-A847-F03E-C640-A007E59CCFCF}"/>
                </a:ext>
              </a:extLst>
            </p:cNvPr>
            <p:cNvSpPr txBox="1"/>
            <p:nvPr/>
          </p:nvSpPr>
          <p:spPr>
            <a:xfrm>
              <a:off x="6086574" y="2043289"/>
              <a:ext cx="885371" cy="369332"/>
            </a:xfrm>
            <a:prstGeom prst="rect">
              <a:avLst/>
            </a:prstGeom>
            <a:noFill/>
          </p:spPr>
          <p:txBody>
            <a:bodyPr wrap="none" rtlCol="0">
              <a:spAutoFit/>
            </a:bodyPr>
            <a:lstStyle/>
            <a:p>
              <a:r>
                <a:rPr lang="en-US" dirty="0"/>
                <a:t>Defects</a:t>
              </a:r>
            </a:p>
          </p:txBody>
        </p:sp>
      </p:grpSp>
    </p:spTree>
    <p:extLst>
      <p:ext uri="{BB962C8B-B14F-4D97-AF65-F5344CB8AC3E}">
        <p14:creationId xmlns:p14="http://schemas.microsoft.com/office/powerpoint/2010/main" val="1952276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3E703-C88D-4ED5-A693-DBD891CA136E}"/>
              </a:ext>
            </a:extLst>
          </p:cNvPr>
          <p:cNvSpPr>
            <a:spLocks noGrp="1"/>
          </p:cNvSpPr>
          <p:nvPr>
            <p:ph type="sldNum" sz="quarter" idx="12"/>
          </p:nvPr>
        </p:nvSpPr>
        <p:spPr>
          <a:xfrm>
            <a:off x="8496300" y="6356350"/>
            <a:ext cx="2743200" cy="365125"/>
          </a:xfrm>
        </p:spPr>
        <p:txBody>
          <a:bodyPr/>
          <a:lstStyle/>
          <a:p>
            <a:fld id="{34BEE5E7-CB9F-B846-ABCE-05B9B78A82CB}" type="slidenum">
              <a:rPr lang="it-IT" smtClean="0"/>
              <a:t>22</a:t>
            </a:fld>
            <a:endParaRPr lang="it-IT"/>
          </a:p>
        </p:txBody>
      </p:sp>
      <p:sp>
        <p:nvSpPr>
          <p:cNvPr id="5" name="Titolo 1">
            <a:extLst>
              <a:ext uri="{FF2B5EF4-FFF2-40B4-BE49-F238E27FC236}">
                <a16:creationId xmlns:a16="http://schemas.microsoft.com/office/drawing/2014/main" id="{E06D1F26-BD5D-46EC-8668-E1D29E50CF07}"/>
              </a:ext>
            </a:extLst>
          </p:cNvPr>
          <p:cNvSpPr txBox="1">
            <a:spLocks/>
          </p:cNvSpPr>
          <p:nvPr/>
        </p:nvSpPr>
        <p:spPr>
          <a:xfrm>
            <a:off x="602560" y="256053"/>
            <a:ext cx="10750564" cy="1067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t>Lithography strategies with PLM for periodically bent crystals</a:t>
            </a:r>
          </a:p>
        </p:txBody>
      </p:sp>
      <p:sp>
        <p:nvSpPr>
          <p:cNvPr id="4" name="Rectangle 3">
            <a:extLst>
              <a:ext uri="{FF2B5EF4-FFF2-40B4-BE49-F238E27FC236}">
                <a16:creationId xmlns:a16="http://schemas.microsoft.com/office/drawing/2014/main" id="{BDF8AF40-2DE3-4D30-B017-F0B536434449}"/>
              </a:ext>
            </a:extLst>
          </p:cNvPr>
          <p:cNvSpPr/>
          <p:nvPr/>
        </p:nvSpPr>
        <p:spPr>
          <a:xfrm>
            <a:off x="921289" y="2390637"/>
            <a:ext cx="1752614" cy="1200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Homogenizing optics</a:t>
            </a:r>
          </a:p>
        </p:txBody>
      </p:sp>
      <p:sp>
        <p:nvSpPr>
          <p:cNvPr id="6" name="Flowchart: Manual Operation 5">
            <a:extLst>
              <a:ext uri="{FF2B5EF4-FFF2-40B4-BE49-F238E27FC236}">
                <a16:creationId xmlns:a16="http://schemas.microsoft.com/office/drawing/2014/main" id="{62457522-5908-4361-8B87-480AE6835117}"/>
              </a:ext>
            </a:extLst>
          </p:cNvPr>
          <p:cNvSpPr/>
          <p:nvPr/>
        </p:nvSpPr>
        <p:spPr>
          <a:xfrm rot="16200000">
            <a:off x="2578547" y="2568650"/>
            <a:ext cx="1035265" cy="844552"/>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01F6A75C-854D-4476-A6A5-EF8311A4A1D0}"/>
              </a:ext>
            </a:extLst>
          </p:cNvPr>
          <p:cNvSpPr/>
          <p:nvPr/>
        </p:nvSpPr>
        <p:spPr>
          <a:xfrm rot="5400000">
            <a:off x="3423099" y="2568650"/>
            <a:ext cx="1035265" cy="844552"/>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AFB46A14-E500-46D6-856A-053C369CA338}"/>
              </a:ext>
            </a:extLst>
          </p:cNvPr>
          <p:cNvSpPr/>
          <p:nvPr/>
        </p:nvSpPr>
        <p:spPr>
          <a:xfrm rot="16200000">
            <a:off x="4397828" y="2501981"/>
            <a:ext cx="1035265" cy="977885"/>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429023D7-FD30-4C43-AEEA-AC6F53B1BF01}"/>
              </a:ext>
            </a:extLst>
          </p:cNvPr>
          <p:cNvSpPr/>
          <p:nvPr/>
        </p:nvSpPr>
        <p:spPr>
          <a:xfrm>
            <a:off x="4309042" y="2339837"/>
            <a:ext cx="171450" cy="131444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a:extLst>
              <a:ext uri="{FF2B5EF4-FFF2-40B4-BE49-F238E27FC236}">
                <a16:creationId xmlns:a16="http://schemas.microsoft.com/office/drawing/2014/main" id="{D29A90F2-4897-4053-82C1-0E4D9394F940}"/>
              </a:ext>
            </a:extLst>
          </p:cNvPr>
          <p:cNvSpPr/>
          <p:nvPr/>
        </p:nvSpPr>
        <p:spPr>
          <a:xfrm>
            <a:off x="5115038" y="3466675"/>
            <a:ext cx="471600" cy="558800"/>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lowchart: Manual Operation 17">
            <a:extLst>
              <a:ext uri="{FF2B5EF4-FFF2-40B4-BE49-F238E27FC236}">
                <a16:creationId xmlns:a16="http://schemas.microsoft.com/office/drawing/2014/main" id="{7C7519F7-A748-481B-A67E-D6607C9A08B7}"/>
              </a:ext>
            </a:extLst>
          </p:cNvPr>
          <p:cNvSpPr/>
          <p:nvPr/>
        </p:nvSpPr>
        <p:spPr>
          <a:xfrm>
            <a:off x="5209341" y="4013900"/>
            <a:ext cx="284400" cy="323493"/>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lowchart: Manual Operation 18">
            <a:extLst>
              <a:ext uri="{FF2B5EF4-FFF2-40B4-BE49-F238E27FC236}">
                <a16:creationId xmlns:a16="http://schemas.microsoft.com/office/drawing/2014/main" id="{79B8F4A7-3935-4398-BED1-AECE17291227}"/>
              </a:ext>
            </a:extLst>
          </p:cNvPr>
          <p:cNvSpPr/>
          <p:nvPr/>
        </p:nvSpPr>
        <p:spPr>
          <a:xfrm>
            <a:off x="4956498" y="2594729"/>
            <a:ext cx="787638" cy="871946"/>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8221D6-507E-431E-A82E-0DB923209933}"/>
              </a:ext>
            </a:extLst>
          </p:cNvPr>
          <p:cNvSpPr/>
          <p:nvPr/>
        </p:nvSpPr>
        <p:spPr>
          <a:xfrm rot="-2700000">
            <a:off x="5295452" y="2397105"/>
            <a:ext cx="88917" cy="103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AD0320-15A2-445A-BEFD-9119F2E176EF}"/>
              </a:ext>
            </a:extLst>
          </p:cNvPr>
          <p:cNvSpPr/>
          <p:nvPr/>
        </p:nvSpPr>
        <p:spPr>
          <a:xfrm rot="-2700000">
            <a:off x="5314403" y="2070539"/>
            <a:ext cx="581017" cy="1252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FD5C53A-0295-4DE2-BD1B-99DA55D844D1}"/>
              </a:ext>
            </a:extLst>
          </p:cNvPr>
          <p:cNvCxnSpPr>
            <a:cxnSpLocks/>
          </p:cNvCxnSpPr>
          <p:nvPr/>
        </p:nvCxnSpPr>
        <p:spPr>
          <a:xfrm flipH="1">
            <a:off x="3518774" y="2663401"/>
            <a:ext cx="0" cy="648000"/>
          </a:xfrm>
          <a:prstGeom prst="line">
            <a:avLst/>
          </a:prstGeom>
          <a:ln w="38100">
            <a:prstDash val="dash"/>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43CF61AC-7893-4DD7-9D15-CC50C5C4AFA3}"/>
              </a:ext>
            </a:extLst>
          </p:cNvPr>
          <p:cNvSpPr txBox="1"/>
          <p:nvPr/>
        </p:nvSpPr>
        <p:spPr>
          <a:xfrm>
            <a:off x="2773210" y="1923781"/>
            <a:ext cx="1620636" cy="369332"/>
          </a:xfrm>
          <a:prstGeom prst="rect">
            <a:avLst/>
          </a:prstGeom>
          <a:noFill/>
        </p:spPr>
        <p:txBody>
          <a:bodyPr wrap="none" rtlCol="0">
            <a:spAutoFit/>
          </a:bodyPr>
          <a:lstStyle/>
          <a:p>
            <a:r>
              <a:rPr lang="en-US" dirty="0"/>
              <a:t>X4 image plane</a:t>
            </a:r>
          </a:p>
        </p:txBody>
      </p:sp>
      <p:sp>
        <p:nvSpPr>
          <p:cNvPr id="25" name="Rectangle 24">
            <a:extLst>
              <a:ext uri="{FF2B5EF4-FFF2-40B4-BE49-F238E27FC236}">
                <a16:creationId xmlns:a16="http://schemas.microsoft.com/office/drawing/2014/main" id="{BCAE0D25-4C49-4109-A9AC-22A544AA576A}"/>
              </a:ext>
            </a:extLst>
          </p:cNvPr>
          <p:cNvSpPr/>
          <p:nvPr/>
        </p:nvSpPr>
        <p:spPr>
          <a:xfrm rot="16200000">
            <a:off x="5281063" y="3831639"/>
            <a:ext cx="144000" cy="108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FB844A6-8A1D-4366-8489-01C8E78F07F2}"/>
              </a:ext>
            </a:extLst>
          </p:cNvPr>
          <p:cNvCxnSpPr/>
          <p:nvPr/>
        </p:nvCxnSpPr>
        <p:spPr>
          <a:xfrm>
            <a:off x="5256260" y="4272939"/>
            <a:ext cx="180000" cy="0"/>
          </a:xfrm>
          <a:prstGeom prst="line">
            <a:avLst/>
          </a:prstGeom>
          <a:ln w="38100">
            <a:prstDash val="sysDot"/>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E472C23-A71F-4B0A-8CF5-D658DF010CF6}"/>
              </a:ext>
            </a:extLst>
          </p:cNvPr>
          <p:cNvCxnSpPr/>
          <p:nvPr/>
        </p:nvCxnSpPr>
        <p:spPr>
          <a:xfrm flipH="1" flipV="1">
            <a:off x="3512103" y="2295387"/>
            <a:ext cx="0" cy="1314449"/>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201269-6DC3-4EFE-BC38-91474A1288F9}"/>
              </a:ext>
            </a:extLst>
          </p:cNvPr>
          <p:cNvSpPr txBox="1"/>
          <p:nvPr/>
        </p:nvSpPr>
        <p:spPr>
          <a:xfrm flipH="1">
            <a:off x="3703377" y="5607674"/>
            <a:ext cx="3105766" cy="707886"/>
          </a:xfrm>
          <a:prstGeom prst="rect">
            <a:avLst/>
          </a:prstGeom>
          <a:noFill/>
        </p:spPr>
        <p:txBody>
          <a:bodyPr wrap="square" rtlCol="0">
            <a:spAutoFit/>
          </a:bodyPr>
          <a:lstStyle/>
          <a:p>
            <a:pPr algn="ctr"/>
            <a:r>
              <a:rPr lang="en-US" sz="2000" dirty="0">
                <a:solidFill>
                  <a:srgbClr val="C00000"/>
                </a:solidFill>
              </a:rPr>
              <a:t>30 </a:t>
            </a:r>
            <a:r>
              <a:rPr lang="en-US" sz="2000" dirty="0">
                <a:solidFill>
                  <a:srgbClr val="C00000"/>
                </a:solidFill>
                <a:latin typeface="Symbol" panose="05050102010706020507" pitchFamily="18" charset="2"/>
              </a:rPr>
              <a:t>m</a:t>
            </a:r>
            <a:r>
              <a:rPr lang="en-US" sz="2000" dirty="0">
                <a:solidFill>
                  <a:srgbClr val="C00000"/>
                </a:solidFill>
              </a:rPr>
              <a:t>m resolution </a:t>
            </a:r>
            <a:r>
              <a:rPr lang="en-US" sz="2000" dirty="0"/>
              <a:t>is expected with actual optics</a:t>
            </a:r>
          </a:p>
        </p:txBody>
      </p:sp>
      <p:sp>
        <p:nvSpPr>
          <p:cNvPr id="32" name="Rectangle 31">
            <a:extLst>
              <a:ext uri="{FF2B5EF4-FFF2-40B4-BE49-F238E27FC236}">
                <a16:creationId xmlns:a16="http://schemas.microsoft.com/office/drawing/2014/main" id="{81AF14CA-1C20-4D31-A646-B78ABF99DA6B}"/>
              </a:ext>
            </a:extLst>
          </p:cNvPr>
          <p:cNvSpPr/>
          <p:nvPr/>
        </p:nvSpPr>
        <p:spPr>
          <a:xfrm rot="16200000">
            <a:off x="5123910" y="3520773"/>
            <a:ext cx="432000" cy="324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5E1F93-2BBD-4987-8581-79E6BD3F051F}"/>
              </a:ext>
            </a:extLst>
          </p:cNvPr>
          <p:cNvSpPr/>
          <p:nvPr/>
        </p:nvSpPr>
        <p:spPr>
          <a:xfrm>
            <a:off x="4180128" y="4924770"/>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7D2830A-B915-48AA-94A5-342401933693}"/>
              </a:ext>
            </a:extLst>
          </p:cNvPr>
          <p:cNvSpPr/>
          <p:nvPr/>
        </p:nvSpPr>
        <p:spPr>
          <a:xfrm>
            <a:off x="4478097" y="4913526"/>
            <a:ext cx="3078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712DA7-C5E9-46D2-B74B-A3AAB603560B}"/>
              </a:ext>
            </a:extLst>
          </p:cNvPr>
          <p:cNvSpPr/>
          <p:nvPr/>
        </p:nvSpPr>
        <p:spPr>
          <a:xfrm>
            <a:off x="4779753" y="4926920"/>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A76D1CF-CD27-41B1-AB4E-0F6E4F852A5E}"/>
              </a:ext>
            </a:extLst>
          </p:cNvPr>
          <p:cNvSpPr/>
          <p:nvPr/>
        </p:nvSpPr>
        <p:spPr>
          <a:xfrm>
            <a:off x="5077722" y="4915676"/>
            <a:ext cx="3078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B5BC1A-A86A-4B6E-9D2C-214BC578B628}"/>
              </a:ext>
            </a:extLst>
          </p:cNvPr>
          <p:cNvSpPr/>
          <p:nvPr/>
        </p:nvSpPr>
        <p:spPr>
          <a:xfrm>
            <a:off x="5378217" y="4927119"/>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9753985-2536-457A-B390-D4C0A72E048B}"/>
              </a:ext>
            </a:extLst>
          </p:cNvPr>
          <p:cNvSpPr/>
          <p:nvPr/>
        </p:nvSpPr>
        <p:spPr>
          <a:xfrm>
            <a:off x="5676186" y="4915875"/>
            <a:ext cx="3078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2C01084-C2F7-4C9F-B326-A21AB81D4B62}"/>
              </a:ext>
            </a:extLst>
          </p:cNvPr>
          <p:cNvSpPr/>
          <p:nvPr/>
        </p:nvSpPr>
        <p:spPr>
          <a:xfrm>
            <a:off x="5977842" y="4929269"/>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979B07C-E0CE-4B2C-9E4C-D0E89C964560}"/>
              </a:ext>
            </a:extLst>
          </p:cNvPr>
          <p:cNvSpPr/>
          <p:nvPr/>
        </p:nvSpPr>
        <p:spPr>
          <a:xfrm>
            <a:off x="6282636" y="4918025"/>
            <a:ext cx="6599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A48B27B-9E37-4CC0-890D-08AD26DDEADD}"/>
              </a:ext>
            </a:extLst>
          </p:cNvPr>
          <p:cNvSpPr/>
          <p:nvPr/>
        </p:nvSpPr>
        <p:spPr>
          <a:xfrm>
            <a:off x="3722109" y="4913726"/>
            <a:ext cx="450783"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5">
            <a:extLst>
              <a:ext uri="{FF2B5EF4-FFF2-40B4-BE49-F238E27FC236}">
                <a16:creationId xmlns:a16="http://schemas.microsoft.com/office/drawing/2014/main" id="{6095501A-A5A1-4F8C-B4B7-4E843751017D}"/>
              </a:ext>
            </a:extLst>
          </p:cNvPr>
          <p:cNvPicPr>
            <a:picLocks noChangeAspect="1"/>
          </p:cNvPicPr>
          <p:nvPr/>
        </p:nvPicPr>
        <p:blipFill>
          <a:blip r:embed="rId2"/>
          <a:stretch>
            <a:fillRect/>
          </a:stretch>
        </p:blipFill>
        <p:spPr>
          <a:xfrm>
            <a:off x="247525" y="4385535"/>
            <a:ext cx="3104974" cy="2177274"/>
          </a:xfrm>
          <a:prstGeom prst="rect">
            <a:avLst/>
          </a:prstGeom>
        </p:spPr>
      </p:pic>
      <p:pic>
        <p:nvPicPr>
          <p:cNvPr id="26626" name="Picture 2" descr="µMLA Tabletop Maskless Aligner ǀ Heidelberg Instruments">
            <a:extLst>
              <a:ext uri="{FF2B5EF4-FFF2-40B4-BE49-F238E27FC236}">
                <a16:creationId xmlns:a16="http://schemas.microsoft.com/office/drawing/2014/main" id="{84CFA2C5-E4C1-48B9-B053-83057E3F71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49" t="239" r="20535" b="52949"/>
          <a:stretch/>
        </p:blipFill>
        <p:spPr bwMode="auto">
          <a:xfrm>
            <a:off x="6809143" y="1379592"/>
            <a:ext cx="3788200" cy="276408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2FFADC0-3263-4BA1-A05E-B70FCBF87F67}"/>
              </a:ext>
            </a:extLst>
          </p:cNvPr>
          <p:cNvSpPr txBox="1"/>
          <p:nvPr/>
        </p:nvSpPr>
        <p:spPr>
          <a:xfrm>
            <a:off x="1751299" y="1143128"/>
            <a:ext cx="3326423" cy="461665"/>
          </a:xfrm>
          <a:prstGeom prst="rect">
            <a:avLst/>
          </a:prstGeom>
          <a:noFill/>
        </p:spPr>
        <p:txBody>
          <a:bodyPr wrap="none" rtlCol="0">
            <a:spAutoFit/>
          </a:bodyPr>
          <a:lstStyle/>
          <a:p>
            <a:r>
              <a:rPr lang="en-US" sz="2400" dirty="0">
                <a:solidFill>
                  <a:srgbClr val="C00000"/>
                </a:solidFill>
              </a:rPr>
              <a:t>Laser pattern lithography</a:t>
            </a:r>
          </a:p>
        </p:txBody>
      </p:sp>
      <p:sp>
        <p:nvSpPr>
          <p:cNvPr id="49" name="TextBox 48">
            <a:extLst>
              <a:ext uri="{FF2B5EF4-FFF2-40B4-BE49-F238E27FC236}">
                <a16:creationId xmlns:a16="http://schemas.microsoft.com/office/drawing/2014/main" id="{13D979E2-771E-4833-97C6-F582C4D8B395}"/>
              </a:ext>
            </a:extLst>
          </p:cNvPr>
          <p:cNvSpPr txBox="1"/>
          <p:nvPr/>
        </p:nvSpPr>
        <p:spPr>
          <a:xfrm>
            <a:off x="8226250" y="1118024"/>
            <a:ext cx="2591607" cy="461665"/>
          </a:xfrm>
          <a:prstGeom prst="rect">
            <a:avLst/>
          </a:prstGeom>
          <a:noFill/>
        </p:spPr>
        <p:txBody>
          <a:bodyPr wrap="none" rtlCol="0">
            <a:spAutoFit/>
          </a:bodyPr>
          <a:lstStyle/>
          <a:p>
            <a:r>
              <a:rPr lang="en-US" sz="2400" dirty="0">
                <a:solidFill>
                  <a:srgbClr val="C00000"/>
                </a:solidFill>
              </a:rPr>
              <a:t>Sample lithography</a:t>
            </a:r>
          </a:p>
        </p:txBody>
      </p:sp>
      <p:sp>
        <p:nvSpPr>
          <p:cNvPr id="48" name="TextBox 47">
            <a:extLst>
              <a:ext uri="{FF2B5EF4-FFF2-40B4-BE49-F238E27FC236}">
                <a16:creationId xmlns:a16="http://schemas.microsoft.com/office/drawing/2014/main" id="{CB131972-4301-4E76-B126-FE9F0DD028B5}"/>
              </a:ext>
            </a:extLst>
          </p:cNvPr>
          <p:cNvSpPr txBox="1"/>
          <p:nvPr/>
        </p:nvSpPr>
        <p:spPr>
          <a:xfrm>
            <a:off x="9961358" y="2091046"/>
            <a:ext cx="2078242" cy="1231106"/>
          </a:xfrm>
          <a:prstGeom prst="rect">
            <a:avLst/>
          </a:prstGeom>
          <a:noFill/>
        </p:spPr>
        <p:txBody>
          <a:bodyPr wrap="square" rtlCol="0">
            <a:spAutoFit/>
          </a:bodyPr>
          <a:lstStyle/>
          <a:p>
            <a:pPr algn="ctr"/>
            <a:r>
              <a:rPr lang="en-US" dirty="0"/>
              <a:t>Heidelberg </a:t>
            </a:r>
            <a:r>
              <a:rPr lang="en-US" dirty="0" err="1">
                <a:latin typeface="Symbol" panose="05050102010706020507" pitchFamily="18" charset="2"/>
              </a:rPr>
              <a:t>m</a:t>
            </a:r>
            <a:r>
              <a:rPr lang="en-US" dirty="0" err="1"/>
              <a:t>MLA</a:t>
            </a:r>
            <a:r>
              <a:rPr lang="en-US" dirty="0"/>
              <a:t>,</a:t>
            </a:r>
          </a:p>
          <a:p>
            <a:pPr algn="ctr"/>
            <a:r>
              <a:rPr lang="en-US" dirty="0"/>
              <a:t>Direct laser </a:t>
            </a:r>
            <a:r>
              <a:rPr lang="en-US" dirty="0" err="1"/>
              <a:t>riter</a:t>
            </a:r>
            <a:endParaRPr lang="en-US" dirty="0"/>
          </a:p>
          <a:p>
            <a:pPr algn="ctr"/>
            <a:endParaRPr lang="en-US" dirty="0"/>
          </a:p>
          <a:p>
            <a:pPr algn="ctr"/>
            <a:r>
              <a:rPr lang="en-US" sz="2000" dirty="0">
                <a:solidFill>
                  <a:srgbClr val="C00000"/>
                </a:solidFill>
              </a:rPr>
              <a:t>1 </a:t>
            </a:r>
            <a:r>
              <a:rPr lang="en-US" sz="2000" dirty="0">
                <a:solidFill>
                  <a:srgbClr val="C00000"/>
                </a:solidFill>
                <a:latin typeface="Symbol" panose="05050102010706020507" pitchFamily="18" charset="2"/>
              </a:rPr>
              <a:t>m</a:t>
            </a:r>
            <a:r>
              <a:rPr lang="en-US" sz="2000" dirty="0">
                <a:solidFill>
                  <a:srgbClr val="C00000"/>
                </a:solidFill>
              </a:rPr>
              <a:t>m resolution </a:t>
            </a:r>
          </a:p>
        </p:txBody>
      </p:sp>
    </p:spTree>
    <p:extLst>
      <p:ext uri="{BB962C8B-B14F-4D97-AF65-F5344CB8AC3E}">
        <p14:creationId xmlns:p14="http://schemas.microsoft.com/office/powerpoint/2010/main" val="327051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3E703-C88D-4ED5-A693-DBD891CA136E}"/>
              </a:ext>
            </a:extLst>
          </p:cNvPr>
          <p:cNvSpPr>
            <a:spLocks noGrp="1"/>
          </p:cNvSpPr>
          <p:nvPr>
            <p:ph type="sldNum" sz="quarter" idx="12"/>
          </p:nvPr>
        </p:nvSpPr>
        <p:spPr>
          <a:xfrm>
            <a:off x="8496300" y="6356350"/>
            <a:ext cx="2743200" cy="365125"/>
          </a:xfrm>
        </p:spPr>
        <p:txBody>
          <a:bodyPr/>
          <a:lstStyle/>
          <a:p>
            <a:fld id="{34BEE5E7-CB9F-B846-ABCE-05B9B78A82CB}" type="slidenum">
              <a:rPr lang="it-IT" smtClean="0"/>
              <a:t>23</a:t>
            </a:fld>
            <a:endParaRPr lang="it-IT"/>
          </a:p>
        </p:txBody>
      </p:sp>
      <p:sp>
        <p:nvSpPr>
          <p:cNvPr id="5" name="Titolo 1">
            <a:extLst>
              <a:ext uri="{FF2B5EF4-FFF2-40B4-BE49-F238E27FC236}">
                <a16:creationId xmlns:a16="http://schemas.microsoft.com/office/drawing/2014/main" id="{E06D1F26-BD5D-46EC-8668-E1D29E50CF07}"/>
              </a:ext>
            </a:extLst>
          </p:cNvPr>
          <p:cNvSpPr txBox="1">
            <a:spLocks/>
          </p:cNvSpPr>
          <p:nvPr/>
        </p:nvSpPr>
        <p:spPr>
          <a:xfrm>
            <a:off x="602560" y="256053"/>
            <a:ext cx="10750564" cy="1067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t>Lithography strategies with PLM for periodically bent crystals</a:t>
            </a:r>
          </a:p>
        </p:txBody>
      </p:sp>
      <p:sp>
        <p:nvSpPr>
          <p:cNvPr id="4" name="Rectangle 3">
            <a:extLst>
              <a:ext uri="{FF2B5EF4-FFF2-40B4-BE49-F238E27FC236}">
                <a16:creationId xmlns:a16="http://schemas.microsoft.com/office/drawing/2014/main" id="{BDF8AF40-2DE3-4D30-B017-F0B536434449}"/>
              </a:ext>
            </a:extLst>
          </p:cNvPr>
          <p:cNvSpPr/>
          <p:nvPr/>
        </p:nvSpPr>
        <p:spPr>
          <a:xfrm>
            <a:off x="921289" y="2390637"/>
            <a:ext cx="1752614" cy="1200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Homogenizing optics</a:t>
            </a:r>
          </a:p>
        </p:txBody>
      </p:sp>
      <p:sp>
        <p:nvSpPr>
          <p:cNvPr id="6" name="Flowchart: Manual Operation 5">
            <a:extLst>
              <a:ext uri="{FF2B5EF4-FFF2-40B4-BE49-F238E27FC236}">
                <a16:creationId xmlns:a16="http://schemas.microsoft.com/office/drawing/2014/main" id="{62457522-5908-4361-8B87-480AE6835117}"/>
              </a:ext>
            </a:extLst>
          </p:cNvPr>
          <p:cNvSpPr/>
          <p:nvPr/>
        </p:nvSpPr>
        <p:spPr>
          <a:xfrm rot="16200000">
            <a:off x="2578547" y="2568650"/>
            <a:ext cx="1035265" cy="844552"/>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01F6A75C-854D-4476-A6A5-EF8311A4A1D0}"/>
              </a:ext>
            </a:extLst>
          </p:cNvPr>
          <p:cNvSpPr/>
          <p:nvPr/>
        </p:nvSpPr>
        <p:spPr>
          <a:xfrm rot="5400000">
            <a:off x="3423099" y="2568650"/>
            <a:ext cx="1035265" cy="844552"/>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AFB46A14-E500-46D6-856A-053C369CA338}"/>
              </a:ext>
            </a:extLst>
          </p:cNvPr>
          <p:cNvSpPr/>
          <p:nvPr/>
        </p:nvSpPr>
        <p:spPr>
          <a:xfrm rot="16200000">
            <a:off x="4397828" y="2501981"/>
            <a:ext cx="1035265" cy="977885"/>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429023D7-FD30-4C43-AEEA-AC6F53B1BF01}"/>
              </a:ext>
            </a:extLst>
          </p:cNvPr>
          <p:cNvSpPr/>
          <p:nvPr/>
        </p:nvSpPr>
        <p:spPr>
          <a:xfrm>
            <a:off x="4309042" y="2339837"/>
            <a:ext cx="171450" cy="131444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a:extLst>
              <a:ext uri="{FF2B5EF4-FFF2-40B4-BE49-F238E27FC236}">
                <a16:creationId xmlns:a16="http://schemas.microsoft.com/office/drawing/2014/main" id="{D29A90F2-4897-4053-82C1-0E4D9394F940}"/>
              </a:ext>
            </a:extLst>
          </p:cNvPr>
          <p:cNvSpPr/>
          <p:nvPr/>
        </p:nvSpPr>
        <p:spPr>
          <a:xfrm>
            <a:off x="5115038" y="3466675"/>
            <a:ext cx="471600" cy="558800"/>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lowchart: Manual Operation 17">
            <a:extLst>
              <a:ext uri="{FF2B5EF4-FFF2-40B4-BE49-F238E27FC236}">
                <a16:creationId xmlns:a16="http://schemas.microsoft.com/office/drawing/2014/main" id="{7C7519F7-A748-481B-A67E-D6607C9A08B7}"/>
              </a:ext>
            </a:extLst>
          </p:cNvPr>
          <p:cNvSpPr/>
          <p:nvPr/>
        </p:nvSpPr>
        <p:spPr>
          <a:xfrm>
            <a:off x="5209341" y="4013900"/>
            <a:ext cx="284400" cy="323493"/>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lowchart: Manual Operation 18">
            <a:extLst>
              <a:ext uri="{FF2B5EF4-FFF2-40B4-BE49-F238E27FC236}">
                <a16:creationId xmlns:a16="http://schemas.microsoft.com/office/drawing/2014/main" id="{79B8F4A7-3935-4398-BED1-AECE17291227}"/>
              </a:ext>
            </a:extLst>
          </p:cNvPr>
          <p:cNvSpPr/>
          <p:nvPr/>
        </p:nvSpPr>
        <p:spPr>
          <a:xfrm>
            <a:off x="4956498" y="2594729"/>
            <a:ext cx="787638" cy="871946"/>
          </a:xfrm>
          <a:prstGeom prst="flowChartManualOperat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8221D6-507E-431E-A82E-0DB923209933}"/>
              </a:ext>
            </a:extLst>
          </p:cNvPr>
          <p:cNvSpPr/>
          <p:nvPr/>
        </p:nvSpPr>
        <p:spPr>
          <a:xfrm rot="-2700000">
            <a:off x="5295452" y="2397105"/>
            <a:ext cx="88917" cy="103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AD0320-15A2-445A-BEFD-9119F2E176EF}"/>
              </a:ext>
            </a:extLst>
          </p:cNvPr>
          <p:cNvSpPr/>
          <p:nvPr/>
        </p:nvSpPr>
        <p:spPr>
          <a:xfrm rot="-2700000">
            <a:off x="5314403" y="2070539"/>
            <a:ext cx="581017" cy="1252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3CF61AC-7893-4DD7-9D15-CC50C5C4AFA3}"/>
              </a:ext>
            </a:extLst>
          </p:cNvPr>
          <p:cNvSpPr txBox="1"/>
          <p:nvPr/>
        </p:nvSpPr>
        <p:spPr>
          <a:xfrm>
            <a:off x="2773210" y="1923781"/>
            <a:ext cx="1620636" cy="369332"/>
          </a:xfrm>
          <a:prstGeom prst="rect">
            <a:avLst/>
          </a:prstGeom>
          <a:noFill/>
        </p:spPr>
        <p:txBody>
          <a:bodyPr wrap="none" rtlCol="0">
            <a:spAutoFit/>
          </a:bodyPr>
          <a:lstStyle/>
          <a:p>
            <a:r>
              <a:rPr lang="en-US" dirty="0"/>
              <a:t>X4 image plane</a:t>
            </a:r>
          </a:p>
        </p:txBody>
      </p:sp>
      <p:sp>
        <p:nvSpPr>
          <p:cNvPr id="25" name="Rectangle 24">
            <a:extLst>
              <a:ext uri="{FF2B5EF4-FFF2-40B4-BE49-F238E27FC236}">
                <a16:creationId xmlns:a16="http://schemas.microsoft.com/office/drawing/2014/main" id="{BCAE0D25-4C49-4109-A9AC-22A544AA576A}"/>
              </a:ext>
            </a:extLst>
          </p:cNvPr>
          <p:cNvSpPr/>
          <p:nvPr/>
        </p:nvSpPr>
        <p:spPr>
          <a:xfrm rot="16200000">
            <a:off x="5281063" y="3831639"/>
            <a:ext cx="144000" cy="108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2201269-6DC3-4EFE-BC38-91474A1288F9}"/>
              </a:ext>
            </a:extLst>
          </p:cNvPr>
          <p:cNvSpPr txBox="1"/>
          <p:nvPr/>
        </p:nvSpPr>
        <p:spPr>
          <a:xfrm flipH="1">
            <a:off x="3703377" y="5607674"/>
            <a:ext cx="3105766" cy="707886"/>
          </a:xfrm>
          <a:prstGeom prst="rect">
            <a:avLst/>
          </a:prstGeom>
          <a:noFill/>
        </p:spPr>
        <p:txBody>
          <a:bodyPr wrap="square" rtlCol="0">
            <a:spAutoFit/>
          </a:bodyPr>
          <a:lstStyle/>
          <a:p>
            <a:pPr algn="ctr"/>
            <a:r>
              <a:rPr lang="en-US" sz="2000" dirty="0">
                <a:solidFill>
                  <a:srgbClr val="C00000"/>
                </a:solidFill>
              </a:rPr>
              <a:t>30 </a:t>
            </a:r>
            <a:r>
              <a:rPr lang="en-US" sz="2000" dirty="0">
                <a:solidFill>
                  <a:srgbClr val="C00000"/>
                </a:solidFill>
                <a:latin typeface="Symbol" panose="05050102010706020507" pitchFamily="18" charset="2"/>
              </a:rPr>
              <a:t>m</a:t>
            </a:r>
            <a:r>
              <a:rPr lang="en-US" sz="2000" dirty="0">
                <a:solidFill>
                  <a:srgbClr val="C00000"/>
                </a:solidFill>
              </a:rPr>
              <a:t>m resolution </a:t>
            </a:r>
            <a:r>
              <a:rPr lang="en-US" sz="2000" dirty="0"/>
              <a:t>is expected with actual optics</a:t>
            </a:r>
          </a:p>
        </p:txBody>
      </p:sp>
      <p:sp>
        <p:nvSpPr>
          <p:cNvPr id="32" name="Rectangle 31">
            <a:extLst>
              <a:ext uri="{FF2B5EF4-FFF2-40B4-BE49-F238E27FC236}">
                <a16:creationId xmlns:a16="http://schemas.microsoft.com/office/drawing/2014/main" id="{81AF14CA-1C20-4D31-A646-B78ABF99DA6B}"/>
              </a:ext>
            </a:extLst>
          </p:cNvPr>
          <p:cNvSpPr/>
          <p:nvPr/>
        </p:nvSpPr>
        <p:spPr>
          <a:xfrm rot="16200000">
            <a:off x="5123910" y="3520773"/>
            <a:ext cx="432000" cy="324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72A86DE-D32B-4A04-9C6C-A2088DB183B5}"/>
              </a:ext>
            </a:extLst>
          </p:cNvPr>
          <p:cNvGrpSpPr/>
          <p:nvPr/>
        </p:nvGrpSpPr>
        <p:grpSpPr>
          <a:xfrm>
            <a:off x="4180128" y="4924770"/>
            <a:ext cx="2105605" cy="104833"/>
            <a:chOff x="4180128" y="4924770"/>
            <a:chExt cx="2105605" cy="104833"/>
          </a:xfrm>
        </p:grpSpPr>
        <p:sp>
          <p:nvSpPr>
            <p:cNvPr id="35" name="Rectangle 34">
              <a:extLst>
                <a:ext uri="{FF2B5EF4-FFF2-40B4-BE49-F238E27FC236}">
                  <a16:creationId xmlns:a16="http://schemas.microsoft.com/office/drawing/2014/main" id="{885E1F93-2BBD-4987-8581-79E6BD3F051F}"/>
                </a:ext>
              </a:extLst>
            </p:cNvPr>
            <p:cNvSpPr/>
            <p:nvPr/>
          </p:nvSpPr>
          <p:spPr>
            <a:xfrm>
              <a:off x="4180128" y="4924770"/>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712DA7-C5E9-46D2-B74B-A3AAB603560B}"/>
                </a:ext>
              </a:extLst>
            </p:cNvPr>
            <p:cNvSpPr/>
            <p:nvPr/>
          </p:nvSpPr>
          <p:spPr>
            <a:xfrm>
              <a:off x="4779753" y="4926920"/>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B5BC1A-A86A-4B6E-9D2C-214BC578B628}"/>
                </a:ext>
              </a:extLst>
            </p:cNvPr>
            <p:cNvSpPr/>
            <p:nvPr/>
          </p:nvSpPr>
          <p:spPr>
            <a:xfrm>
              <a:off x="5378217" y="4927119"/>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2C01084-C2F7-4C9F-B326-A21AB81D4B62}"/>
                </a:ext>
              </a:extLst>
            </p:cNvPr>
            <p:cNvSpPr/>
            <p:nvPr/>
          </p:nvSpPr>
          <p:spPr>
            <a:xfrm>
              <a:off x="5977842" y="4929269"/>
              <a:ext cx="307891" cy="1003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0CC46F9F-F8DA-4556-9DD2-1D4F5C2D05B6}"/>
              </a:ext>
            </a:extLst>
          </p:cNvPr>
          <p:cNvGrpSpPr/>
          <p:nvPr/>
        </p:nvGrpSpPr>
        <p:grpSpPr>
          <a:xfrm>
            <a:off x="4189209" y="4913526"/>
            <a:ext cx="2086418" cy="20349"/>
            <a:chOff x="4189209" y="4913526"/>
            <a:chExt cx="2086418" cy="20349"/>
          </a:xfrm>
        </p:grpSpPr>
        <p:sp>
          <p:nvSpPr>
            <p:cNvPr id="36" name="Rectangle 35">
              <a:extLst>
                <a:ext uri="{FF2B5EF4-FFF2-40B4-BE49-F238E27FC236}">
                  <a16:creationId xmlns:a16="http://schemas.microsoft.com/office/drawing/2014/main" id="{D7D2830A-B915-48AA-94A5-342401933693}"/>
                </a:ext>
              </a:extLst>
            </p:cNvPr>
            <p:cNvSpPr/>
            <p:nvPr/>
          </p:nvSpPr>
          <p:spPr>
            <a:xfrm>
              <a:off x="4778464" y="4913526"/>
              <a:ext cx="3078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A76D1CF-CD27-41B1-AB4E-0F6E4F852A5E}"/>
                </a:ext>
              </a:extLst>
            </p:cNvPr>
            <p:cNvSpPr/>
            <p:nvPr/>
          </p:nvSpPr>
          <p:spPr>
            <a:xfrm>
              <a:off x="5374576" y="4915676"/>
              <a:ext cx="3078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9753985-2536-457A-B390-D4C0A72E048B}"/>
                </a:ext>
              </a:extLst>
            </p:cNvPr>
            <p:cNvSpPr/>
            <p:nvPr/>
          </p:nvSpPr>
          <p:spPr>
            <a:xfrm>
              <a:off x="5967736" y="4915875"/>
              <a:ext cx="30789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A48B27B-9E37-4CC0-890D-08AD26DDEADD}"/>
                </a:ext>
              </a:extLst>
            </p:cNvPr>
            <p:cNvSpPr/>
            <p:nvPr/>
          </p:nvSpPr>
          <p:spPr>
            <a:xfrm>
              <a:off x="4189209" y="4913726"/>
              <a:ext cx="279901"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5">
            <a:extLst>
              <a:ext uri="{FF2B5EF4-FFF2-40B4-BE49-F238E27FC236}">
                <a16:creationId xmlns:a16="http://schemas.microsoft.com/office/drawing/2014/main" id="{6095501A-A5A1-4F8C-B4B7-4E843751017D}"/>
              </a:ext>
            </a:extLst>
          </p:cNvPr>
          <p:cNvPicPr>
            <a:picLocks noChangeAspect="1"/>
          </p:cNvPicPr>
          <p:nvPr/>
        </p:nvPicPr>
        <p:blipFill>
          <a:blip r:embed="rId2"/>
          <a:stretch>
            <a:fillRect/>
          </a:stretch>
        </p:blipFill>
        <p:spPr>
          <a:xfrm>
            <a:off x="247525" y="4385535"/>
            <a:ext cx="3104974" cy="2177274"/>
          </a:xfrm>
          <a:prstGeom prst="rect">
            <a:avLst/>
          </a:prstGeom>
        </p:spPr>
      </p:pic>
      <p:pic>
        <p:nvPicPr>
          <p:cNvPr id="26626" name="Picture 2" descr="µMLA Tabletop Maskless Aligner ǀ Heidelberg Instruments">
            <a:extLst>
              <a:ext uri="{FF2B5EF4-FFF2-40B4-BE49-F238E27FC236}">
                <a16:creationId xmlns:a16="http://schemas.microsoft.com/office/drawing/2014/main" id="{84CFA2C5-E4C1-48B9-B053-83057E3F71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49" t="239" r="20535" b="52949"/>
          <a:stretch/>
        </p:blipFill>
        <p:spPr bwMode="auto">
          <a:xfrm>
            <a:off x="6809143" y="1379592"/>
            <a:ext cx="3788200" cy="276408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2FFADC0-3263-4BA1-A05E-B70FCBF87F67}"/>
              </a:ext>
            </a:extLst>
          </p:cNvPr>
          <p:cNvSpPr txBox="1"/>
          <p:nvPr/>
        </p:nvSpPr>
        <p:spPr>
          <a:xfrm>
            <a:off x="1751299" y="1143128"/>
            <a:ext cx="3326423" cy="461665"/>
          </a:xfrm>
          <a:prstGeom prst="rect">
            <a:avLst/>
          </a:prstGeom>
          <a:noFill/>
        </p:spPr>
        <p:txBody>
          <a:bodyPr wrap="none" rtlCol="0">
            <a:spAutoFit/>
          </a:bodyPr>
          <a:lstStyle/>
          <a:p>
            <a:r>
              <a:rPr lang="en-US" sz="2400" dirty="0">
                <a:solidFill>
                  <a:srgbClr val="C00000"/>
                </a:solidFill>
              </a:rPr>
              <a:t>Laser pattern lithography</a:t>
            </a:r>
          </a:p>
        </p:txBody>
      </p:sp>
      <p:sp>
        <p:nvSpPr>
          <p:cNvPr id="49" name="TextBox 48">
            <a:extLst>
              <a:ext uri="{FF2B5EF4-FFF2-40B4-BE49-F238E27FC236}">
                <a16:creationId xmlns:a16="http://schemas.microsoft.com/office/drawing/2014/main" id="{13D979E2-771E-4833-97C6-F582C4D8B395}"/>
              </a:ext>
            </a:extLst>
          </p:cNvPr>
          <p:cNvSpPr txBox="1"/>
          <p:nvPr/>
        </p:nvSpPr>
        <p:spPr>
          <a:xfrm>
            <a:off x="8226250" y="1118024"/>
            <a:ext cx="2591607" cy="461665"/>
          </a:xfrm>
          <a:prstGeom prst="rect">
            <a:avLst/>
          </a:prstGeom>
          <a:noFill/>
        </p:spPr>
        <p:txBody>
          <a:bodyPr wrap="none" rtlCol="0">
            <a:spAutoFit/>
          </a:bodyPr>
          <a:lstStyle/>
          <a:p>
            <a:r>
              <a:rPr lang="en-US" sz="2400" dirty="0">
                <a:solidFill>
                  <a:srgbClr val="C00000"/>
                </a:solidFill>
              </a:rPr>
              <a:t>Sample lithography</a:t>
            </a:r>
          </a:p>
        </p:txBody>
      </p:sp>
      <p:sp>
        <p:nvSpPr>
          <p:cNvPr id="50" name="TextBox 49">
            <a:extLst>
              <a:ext uri="{FF2B5EF4-FFF2-40B4-BE49-F238E27FC236}">
                <a16:creationId xmlns:a16="http://schemas.microsoft.com/office/drawing/2014/main" id="{41241A47-4A24-46D3-B63B-954570445213}"/>
              </a:ext>
            </a:extLst>
          </p:cNvPr>
          <p:cNvSpPr txBox="1"/>
          <p:nvPr/>
        </p:nvSpPr>
        <p:spPr>
          <a:xfrm flipH="1">
            <a:off x="7969170" y="4603953"/>
            <a:ext cx="3384630" cy="646331"/>
          </a:xfrm>
          <a:prstGeom prst="rect">
            <a:avLst/>
          </a:prstGeom>
          <a:noFill/>
        </p:spPr>
        <p:txBody>
          <a:bodyPr wrap="square" rtlCol="0">
            <a:spAutoFit/>
          </a:bodyPr>
          <a:lstStyle/>
          <a:p>
            <a:pPr algn="ctr"/>
            <a:r>
              <a:rPr lang="en-US" dirty="0" err="1"/>
              <a:t>Suorce</a:t>
            </a:r>
            <a:r>
              <a:rPr lang="en-US" dirty="0"/>
              <a:t> layer can be patterned by </a:t>
            </a:r>
            <a:r>
              <a:rPr lang="en-US" dirty="0" err="1"/>
              <a:t>photolitography</a:t>
            </a:r>
            <a:endParaRPr lang="en-US" dirty="0"/>
          </a:p>
        </p:txBody>
      </p:sp>
      <p:sp>
        <p:nvSpPr>
          <p:cNvPr id="45" name="Rectangle 44">
            <a:extLst>
              <a:ext uri="{FF2B5EF4-FFF2-40B4-BE49-F238E27FC236}">
                <a16:creationId xmlns:a16="http://schemas.microsoft.com/office/drawing/2014/main" id="{91A19328-ACB5-491F-9F7E-0A11F30B067B}"/>
              </a:ext>
            </a:extLst>
          </p:cNvPr>
          <p:cNvSpPr/>
          <p:nvPr/>
        </p:nvSpPr>
        <p:spPr>
          <a:xfrm>
            <a:off x="3741787" y="4917619"/>
            <a:ext cx="3204000"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2F7A82-617F-7900-45F9-F06CF42CFF94}"/>
              </a:ext>
            </a:extLst>
          </p:cNvPr>
          <p:cNvSpPr txBox="1"/>
          <p:nvPr/>
        </p:nvSpPr>
        <p:spPr>
          <a:xfrm>
            <a:off x="9961358" y="2091046"/>
            <a:ext cx="2078242" cy="1231106"/>
          </a:xfrm>
          <a:prstGeom prst="rect">
            <a:avLst/>
          </a:prstGeom>
          <a:noFill/>
        </p:spPr>
        <p:txBody>
          <a:bodyPr wrap="square" rtlCol="0">
            <a:spAutoFit/>
          </a:bodyPr>
          <a:lstStyle/>
          <a:p>
            <a:pPr algn="ctr"/>
            <a:r>
              <a:rPr lang="en-US" dirty="0"/>
              <a:t>Heidelberg </a:t>
            </a:r>
            <a:r>
              <a:rPr lang="en-US" dirty="0" err="1">
                <a:latin typeface="Symbol" panose="05050102010706020507" pitchFamily="18" charset="2"/>
              </a:rPr>
              <a:t>m</a:t>
            </a:r>
            <a:r>
              <a:rPr lang="en-US" dirty="0" err="1"/>
              <a:t>MLA</a:t>
            </a:r>
            <a:r>
              <a:rPr lang="en-US" dirty="0"/>
              <a:t>,</a:t>
            </a:r>
          </a:p>
          <a:p>
            <a:pPr algn="ctr"/>
            <a:r>
              <a:rPr lang="en-US" dirty="0"/>
              <a:t>Direct laser </a:t>
            </a:r>
            <a:r>
              <a:rPr lang="en-US" dirty="0" err="1"/>
              <a:t>riter</a:t>
            </a:r>
            <a:endParaRPr lang="en-US" dirty="0"/>
          </a:p>
          <a:p>
            <a:pPr algn="ctr"/>
            <a:endParaRPr lang="en-US" dirty="0"/>
          </a:p>
          <a:p>
            <a:pPr algn="ctr"/>
            <a:r>
              <a:rPr lang="en-US" sz="2000" dirty="0">
                <a:solidFill>
                  <a:srgbClr val="C00000"/>
                </a:solidFill>
              </a:rPr>
              <a:t>1 </a:t>
            </a:r>
            <a:r>
              <a:rPr lang="en-US" sz="2000" dirty="0">
                <a:solidFill>
                  <a:srgbClr val="C00000"/>
                </a:solidFill>
                <a:latin typeface="Symbol" panose="05050102010706020507" pitchFamily="18" charset="2"/>
              </a:rPr>
              <a:t>m</a:t>
            </a:r>
            <a:r>
              <a:rPr lang="en-US" sz="2000" dirty="0">
                <a:solidFill>
                  <a:srgbClr val="C00000"/>
                </a:solidFill>
              </a:rPr>
              <a:t>m resolution </a:t>
            </a:r>
          </a:p>
        </p:txBody>
      </p:sp>
    </p:spTree>
    <p:extLst>
      <p:ext uri="{BB962C8B-B14F-4D97-AF65-F5344CB8AC3E}">
        <p14:creationId xmlns:p14="http://schemas.microsoft.com/office/powerpoint/2010/main" val="20786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4E61982-7C14-86FE-4965-AF74F3BFA4E5}"/>
              </a:ext>
            </a:extLst>
          </p:cNvPr>
          <p:cNvPicPr>
            <a:picLocks noChangeAspect="1"/>
          </p:cNvPicPr>
          <p:nvPr/>
        </p:nvPicPr>
        <p:blipFill rotWithShape="1">
          <a:blip r:embed="rId2"/>
          <a:srcRect r="21286"/>
          <a:stretch/>
        </p:blipFill>
        <p:spPr>
          <a:xfrm>
            <a:off x="5857875" y="2738437"/>
            <a:ext cx="6005513" cy="3667125"/>
          </a:xfrm>
          <a:prstGeom prst="rect">
            <a:avLst/>
          </a:prstGeom>
        </p:spPr>
      </p:pic>
      <p:sp>
        <p:nvSpPr>
          <p:cNvPr id="2" name="Title 1">
            <a:extLst>
              <a:ext uri="{FF2B5EF4-FFF2-40B4-BE49-F238E27FC236}">
                <a16:creationId xmlns:a16="http://schemas.microsoft.com/office/drawing/2014/main" id="{EADC3EEB-DA90-D23F-5E50-06A57C8C6405}"/>
              </a:ext>
            </a:extLst>
          </p:cNvPr>
          <p:cNvSpPr>
            <a:spLocks noGrp="1"/>
          </p:cNvSpPr>
          <p:nvPr>
            <p:ph type="title"/>
          </p:nvPr>
        </p:nvSpPr>
        <p:spPr>
          <a:xfrm>
            <a:off x="809625" y="98426"/>
            <a:ext cx="10515600" cy="913608"/>
          </a:xfrm>
        </p:spPr>
        <p:txBody>
          <a:bodyPr/>
          <a:lstStyle/>
          <a:p>
            <a:pPr algn="ctr"/>
            <a:r>
              <a:rPr lang="en-US" dirty="0"/>
              <a:t>Patterning FEM simulations</a:t>
            </a:r>
          </a:p>
        </p:txBody>
      </p:sp>
      <p:pic>
        <p:nvPicPr>
          <p:cNvPr id="4" name="Picture 3">
            <a:extLst>
              <a:ext uri="{FF2B5EF4-FFF2-40B4-BE49-F238E27FC236}">
                <a16:creationId xmlns:a16="http://schemas.microsoft.com/office/drawing/2014/main" id="{F3DA07E1-4CE0-45E5-49FC-601723D6F03F}"/>
              </a:ext>
            </a:extLst>
          </p:cNvPr>
          <p:cNvPicPr>
            <a:picLocks noChangeAspect="1"/>
          </p:cNvPicPr>
          <p:nvPr/>
        </p:nvPicPr>
        <p:blipFill rotWithShape="1">
          <a:blip r:embed="rId3"/>
          <a:srcRect b="2344"/>
          <a:stretch/>
        </p:blipFill>
        <p:spPr>
          <a:xfrm>
            <a:off x="328612" y="2438400"/>
            <a:ext cx="5821095" cy="3967162"/>
          </a:xfrm>
          <a:prstGeom prst="rect">
            <a:avLst/>
          </a:prstGeom>
        </p:spPr>
      </p:pic>
      <p:sp>
        <p:nvSpPr>
          <p:cNvPr id="7" name="TextBox 6">
            <a:extLst>
              <a:ext uri="{FF2B5EF4-FFF2-40B4-BE49-F238E27FC236}">
                <a16:creationId xmlns:a16="http://schemas.microsoft.com/office/drawing/2014/main" id="{289A214D-6C2C-322E-2E50-2B7D10BF0AE4}"/>
              </a:ext>
            </a:extLst>
          </p:cNvPr>
          <p:cNvSpPr txBox="1"/>
          <p:nvPr/>
        </p:nvSpPr>
        <p:spPr>
          <a:xfrm>
            <a:off x="4791075" y="3124200"/>
            <a:ext cx="713657" cy="769441"/>
          </a:xfrm>
          <a:prstGeom prst="rect">
            <a:avLst/>
          </a:prstGeom>
          <a:noFill/>
        </p:spPr>
        <p:txBody>
          <a:bodyPr wrap="none" rtlCol="0">
            <a:spAutoFit/>
          </a:bodyPr>
          <a:lstStyle/>
          <a:p>
            <a:pPr algn="ctr"/>
            <a:r>
              <a:rPr lang="en-US" sz="2200" dirty="0" err="1"/>
              <a:t>u</a:t>
            </a:r>
            <a:r>
              <a:rPr lang="en-US" sz="2200" baseline="-25000" dirty="0" err="1"/>
              <a:t>z</a:t>
            </a:r>
            <a:endParaRPr lang="en-US" sz="2200" baseline="-25000" dirty="0"/>
          </a:p>
          <a:p>
            <a:pPr algn="ctr"/>
            <a:r>
              <a:rPr lang="en-US" sz="2200" dirty="0"/>
              <a:t>(nm</a:t>
            </a:r>
            <a:r>
              <a:rPr lang="en-US" dirty="0"/>
              <a:t>)</a:t>
            </a:r>
          </a:p>
        </p:txBody>
      </p:sp>
      <p:sp>
        <p:nvSpPr>
          <p:cNvPr id="14" name="TextBox 13">
            <a:extLst>
              <a:ext uri="{FF2B5EF4-FFF2-40B4-BE49-F238E27FC236}">
                <a16:creationId xmlns:a16="http://schemas.microsoft.com/office/drawing/2014/main" id="{DF10DCEE-2F9A-3F7E-AF7E-5BDCEE89C878}"/>
              </a:ext>
            </a:extLst>
          </p:cNvPr>
          <p:cNvSpPr txBox="1"/>
          <p:nvPr/>
        </p:nvSpPr>
        <p:spPr>
          <a:xfrm>
            <a:off x="317959" y="2148959"/>
            <a:ext cx="1972143" cy="369332"/>
          </a:xfrm>
          <a:prstGeom prst="rect">
            <a:avLst/>
          </a:prstGeom>
          <a:noFill/>
        </p:spPr>
        <p:txBody>
          <a:bodyPr wrap="none" rtlCol="0">
            <a:spAutoFit/>
          </a:bodyPr>
          <a:lstStyle/>
          <a:p>
            <a:r>
              <a:rPr lang="en-US" dirty="0">
                <a:solidFill>
                  <a:srgbClr val="FF0000"/>
                </a:solidFill>
              </a:rPr>
              <a:t>ON/OFF patterning</a:t>
            </a:r>
          </a:p>
        </p:txBody>
      </p:sp>
      <p:sp>
        <p:nvSpPr>
          <p:cNvPr id="15" name="TextBox 14">
            <a:extLst>
              <a:ext uri="{FF2B5EF4-FFF2-40B4-BE49-F238E27FC236}">
                <a16:creationId xmlns:a16="http://schemas.microsoft.com/office/drawing/2014/main" id="{AEB666F5-D304-31CD-C723-FDEFE761890C}"/>
              </a:ext>
            </a:extLst>
          </p:cNvPr>
          <p:cNvSpPr txBox="1"/>
          <p:nvPr/>
        </p:nvSpPr>
        <p:spPr>
          <a:xfrm>
            <a:off x="6514605" y="2148959"/>
            <a:ext cx="1596591" cy="369332"/>
          </a:xfrm>
          <a:prstGeom prst="rect">
            <a:avLst/>
          </a:prstGeom>
          <a:noFill/>
        </p:spPr>
        <p:txBody>
          <a:bodyPr wrap="none" rtlCol="0">
            <a:spAutoFit/>
          </a:bodyPr>
          <a:lstStyle/>
          <a:p>
            <a:r>
              <a:rPr lang="en-US" dirty="0">
                <a:solidFill>
                  <a:srgbClr val="FF0000"/>
                </a:solidFill>
              </a:rPr>
              <a:t>COS patterning</a:t>
            </a:r>
          </a:p>
        </p:txBody>
      </p:sp>
      <p:grpSp>
        <p:nvGrpSpPr>
          <p:cNvPr id="32" name="Group 31">
            <a:extLst>
              <a:ext uri="{FF2B5EF4-FFF2-40B4-BE49-F238E27FC236}">
                <a16:creationId xmlns:a16="http://schemas.microsoft.com/office/drawing/2014/main" id="{DE3782C0-F855-44EE-9C47-090D4F1E1D57}"/>
              </a:ext>
            </a:extLst>
          </p:cNvPr>
          <p:cNvGrpSpPr/>
          <p:nvPr/>
        </p:nvGrpSpPr>
        <p:grpSpPr>
          <a:xfrm>
            <a:off x="8420622" y="1655103"/>
            <a:ext cx="3169437" cy="1033194"/>
            <a:chOff x="8239125" y="1747838"/>
            <a:chExt cx="3625391" cy="1318676"/>
          </a:xfrm>
        </p:grpSpPr>
        <p:sp>
          <p:nvSpPr>
            <p:cNvPr id="16" name="Rectangle 15">
              <a:extLst>
                <a:ext uri="{FF2B5EF4-FFF2-40B4-BE49-F238E27FC236}">
                  <a16:creationId xmlns:a16="http://schemas.microsoft.com/office/drawing/2014/main" id="{2B72FCD7-67BC-09FB-628B-5EC6B652248F}"/>
                </a:ext>
              </a:extLst>
            </p:cNvPr>
            <p:cNvSpPr/>
            <p:nvPr/>
          </p:nvSpPr>
          <p:spPr>
            <a:xfrm>
              <a:off x="8239125" y="1875889"/>
              <a:ext cx="3625391" cy="10572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C22FEF7-3410-9117-3BBC-4DD004683393}"/>
                </a:ext>
              </a:extLst>
            </p:cNvPr>
            <p:cNvPicPr>
              <a:picLocks noChangeAspect="1"/>
            </p:cNvPicPr>
            <p:nvPr/>
          </p:nvPicPr>
          <p:blipFill>
            <a:blip r:embed="rId4"/>
            <a:stretch>
              <a:fillRect/>
            </a:stretch>
          </p:blipFill>
          <p:spPr>
            <a:xfrm>
              <a:off x="8620228" y="1747838"/>
              <a:ext cx="3145684" cy="128051"/>
            </a:xfrm>
            <a:prstGeom prst="rect">
              <a:avLst/>
            </a:prstGeom>
          </p:spPr>
        </p:pic>
        <p:pic>
          <p:nvPicPr>
            <p:cNvPr id="24" name="Picture 23">
              <a:extLst>
                <a:ext uri="{FF2B5EF4-FFF2-40B4-BE49-F238E27FC236}">
                  <a16:creationId xmlns:a16="http://schemas.microsoft.com/office/drawing/2014/main" id="{5F6E68B7-75FD-4237-62B0-681DC1B02E65}"/>
                </a:ext>
              </a:extLst>
            </p:cNvPr>
            <p:cNvPicPr>
              <a:picLocks noChangeAspect="1"/>
            </p:cNvPicPr>
            <p:nvPr/>
          </p:nvPicPr>
          <p:blipFill>
            <a:blip r:embed="rId4"/>
            <a:stretch>
              <a:fillRect/>
            </a:stretch>
          </p:blipFill>
          <p:spPr>
            <a:xfrm flipV="1">
              <a:off x="8334478" y="2938463"/>
              <a:ext cx="3145684" cy="128051"/>
            </a:xfrm>
            <a:prstGeom prst="rect">
              <a:avLst/>
            </a:prstGeom>
          </p:spPr>
        </p:pic>
      </p:grpSp>
      <p:pic>
        <p:nvPicPr>
          <p:cNvPr id="35" name="Picture 34">
            <a:extLst>
              <a:ext uri="{FF2B5EF4-FFF2-40B4-BE49-F238E27FC236}">
                <a16:creationId xmlns:a16="http://schemas.microsoft.com/office/drawing/2014/main" id="{41AEBC48-B7CE-635A-A8E5-D9EA302A5ACE}"/>
              </a:ext>
            </a:extLst>
          </p:cNvPr>
          <p:cNvPicPr>
            <a:picLocks noChangeAspect="1"/>
          </p:cNvPicPr>
          <p:nvPr/>
        </p:nvPicPr>
        <p:blipFill rotWithShape="1">
          <a:blip r:embed="rId5"/>
          <a:srcRect r="1246" b="3416"/>
          <a:stretch/>
        </p:blipFill>
        <p:spPr>
          <a:xfrm>
            <a:off x="2301665" y="1035324"/>
            <a:ext cx="3347375" cy="1877745"/>
          </a:xfrm>
          <a:prstGeom prst="rect">
            <a:avLst/>
          </a:prstGeom>
        </p:spPr>
      </p:pic>
      <p:sp>
        <p:nvSpPr>
          <p:cNvPr id="3" name="Footer Placeholder 2">
            <a:extLst>
              <a:ext uri="{FF2B5EF4-FFF2-40B4-BE49-F238E27FC236}">
                <a16:creationId xmlns:a16="http://schemas.microsoft.com/office/drawing/2014/main" id="{E9DDB1EF-EC09-F720-68D5-B98754635AE4}"/>
              </a:ext>
            </a:extLst>
          </p:cNvPr>
          <p:cNvSpPr>
            <a:spLocks noGrp="1"/>
          </p:cNvSpPr>
          <p:nvPr>
            <p:ph type="ftr" sz="quarter" idx="11"/>
          </p:nvPr>
        </p:nvSpPr>
        <p:spPr/>
        <p:txBody>
          <a:bodyPr/>
          <a:lstStyle/>
          <a:p>
            <a:r>
              <a:rPr lang="it-IT"/>
              <a:t>TECHNO-CLS , Ferrara Oct 2023</a:t>
            </a:r>
          </a:p>
        </p:txBody>
      </p:sp>
      <p:sp>
        <p:nvSpPr>
          <p:cNvPr id="5" name="Slide Number Placeholder 4">
            <a:extLst>
              <a:ext uri="{FF2B5EF4-FFF2-40B4-BE49-F238E27FC236}">
                <a16:creationId xmlns:a16="http://schemas.microsoft.com/office/drawing/2014/main" id="{38E257D4-3C4D-2B04-7805-D064F8E83A6B}"/>
              </a:ext>
            </a:extLst>
          </p:cNvPr>
          <p:cNvSpPr>
            <a:spLocks noGrp="1"/>
          </p:cNvSpPr>
          <p:nvPr>
            <p:ph type="sldNum" sz="quarter" idx="12"/>
          </p:nvPr>
        </p:nvSpPr>
        <p:spPr/>
        <p:txBody>
          <a:bodyPr/>
          <a:lstStyle/>
          <a:p>
            <a:fld id="{34BEE5E7-CB9F-B846-ABCE-05B9B78A82CB}" type="slidenum">
              <a:rPr lang="it-IT" smtClean="0"/>
              <a:t>24</a:t>
            </a:fld>
            <a:endParaRPr lang="it-IT"/>
          </a:p>
        </p:txBody>
      </p:sp>
    </p:spTree>
    <p:extLst>
      <p:ext uri="{BB962C8B-B14F-4D97-AF65-F5344CB8AC3E}">
        <p14:creationId xmlns:p14="http://schemas.microsoft.com/office/powerpoint/2010/main" val="2112639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3FFB-5871-58A3-1403-E9ACC514E11B}"/>
              </a:ext>
            </a:extLst>
          </p:cNvPr>
          <p:cNvSpPr>
            <a:spLocks noGrp="1"/>
          </p:cNvSpPr>
          <p:nvPr>
            <p:ph type="title"/>
          </p:nvPr>
        </p:nvSpPr>
        <p:spPr>
          <a:xfrm>
            <a:off x="838200" y="136636"/>
            <a:ext cx="10515600" cy="1325563"/>
          </a:xfrm>
        </p:spPr>
        <p:txBody>
          <a:bodyPr>
            <a:normAutofit/>
          </a:bodyPr>
          <a:lstStyle/>
          <a:p>
            <a:r>
              <a:rPr lang="en-US" sz="3600" dirty="0"/>
              <a:t>Conclusions</a:t>
            </a:r>
          </a:p>
        </p:txBody>
      </p:sp>
      <p:sp>
        <p:nvSpPr>
          <p:cNvPr id="3" name="Content Placeholder 2">
            <a:extLst>
              <a:ext uri="{FF2B5EF4-FFF2-40B4-BE49-F238E27FC236}">
                <a16:creationId xmlns:a16="http://schemas.microsoft.com/office/drawing/2014/main" id="{5D108A9F-CBB1-4079-BF7B-4A5D1A0B8CFA}"/>
              </a:ext>
            </a:extLst>
          </p:cNvPr>
          <p:cNvSpPr>
            <a:spLocks noGrp="1"/>
          </p:cNvSpPr>
          <p:nvPr>
            <p:ph idx="1"/>
          </p:nvPr>
        </p:nvSpPr>
        <p:spPr>
          <a:xfrm>
            <a:off x="838200" y="1263965"/>
            <a:ext cx="10515600" cy="1966801"/>
          </a:xfrm>
        </p:spPr>
        <p:txBody>
          <a:bodyPr>
            <a:normAutofit/>
          </a:bodyPr>
          <a:lstStyle/>
          <a:p>
            <a:r>
              <a:rPr lang="en-US" sz="2400" dirty="0"/>
              <a:t>High quality homogenous straining layers can be created by PLM on (110) Ge. Even higher strain can be obtained in (111) Ge.</a:t>
            </a:r>
          </a:p>
          <a:p>
            <a:r>
              <a:rPr lang="en-US" sz="2400" dirty="0"/>
              <a:t>Lateral tailoring of layer patterning can be exploited by lithography techniques</a:t>
            </a:r>
          </a:p>
        </p:txBody>
      </p:sp>
      <p:sp>
        <p:nvSpPr>
          <p:cNvPr id="5" name="Footer Placeholder 4">
            <a:extLst>
              <a:ext uri="{FF2B5EF4-FFF2-40B4-BE49-F238E27FC236}">
                <a16:creationId xmlns:a16="http://schemas.microsoft.com/office/drawing/2014/main" id="{EDA71734-87AB-BFF3-4212-30F1A1995606}"/>
              </a:ext>
            </a:extLst>
          </p:cNvPr>
          <p:cNvSpPr>
            <a:spLocks noGrp="1"/>
          </p:cNvSpPr>
          <p:nvPr>
            <p:ph type="ftr" sz="quarter" idx="11"/>
          </p:nvPr>
        </p:nvSpPr>
        <p:spPr/>
        <p:txBody>
          <a:bodyPr/>
          <a:lstStyle/>
          <a:p>
            <a:r>
              <a:rPr lang="it-IT"/>
              <a:t>TECHNO-CLS , Ferrara Oct 2023</a:t>
            </a:r>
          </a:p>
        </p:txBody>
      </p:sp>
      <p:sp>
        <p:nvSpPr>
          <p:cNvPr id="6" name="Slide Number Placeholder 5">
            <a:extLst>
              <a:ext uri="{FF2B5EF4-FFF2-40B4-BE49-F238E27FC236}">
                <a16:creationId xmlns:a16="http://schemas.microsoft.com/office/drawing/2014/main" id="{8D64F981-23BC-3154-E9CE-D0AE7A519321}"/>
              </a:ext>
            </a:extLst>
          </p:cNvPr>
          <p:cNvSpPr>
            <a:spLocks noGrp="1"/>
          </p:cNvSpPr>
          <p:nvPr>
            <p:ph type="sldNum" sz="quarter" idx="12"/>
          </p:nvPr>
        </p:nvSpPr>
        <p:spPr/>
        <p:txBody>
          <a:bodyPr/>
          <a:lstStyle/>
          <a:p>
            <a:fld id="{34BEE5E7-CB9F-B846-ABCE-05B9B78A82CB}" type="slidenum">
              <a:rPr lang="it-IT" smtClean="0"/>
              <a:t>25</a:t>
            </a:fld>
            <a:endParaRPr lang="it-IT"/>
          </a:p>
        </p:txBody>
      </p:sp>
      <p:sp>
        <p:nvSpPr>
          <p:cNvPr id="7" name="Title 1">
            <a:extLst>
              <a:ext uri="{FF2B5EF4-FFF2-40B4-BE49-F238E27FC236}">
                <a16:creationId xmlns:a16="http://schemas.microsoft.com/office/drawing/2014/main" id="{2AFCBB35-0ED0-5470-B3C1-4C82D1AC2E57}"/>
              </a:ext>
            </a:extLst>
          </p:cNvPr>
          <p:cNvSpPr txBox="1">
            <a:spLocks/>
          </p:cNvSpPr>
          <p:nvPr/>
        </p:nvSpPr>
        <p:spPr>
          <a:xfrm>
            <a:off x="838200" y="30525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Perspectives</a:t>
            </a:r>
            <a:r>
              <a:rPr lang="en-US" dirty="0"/>
              <a:t> </a:t>
            </a:r>
          </a:p>
        </p:txBody>
      </p:sp>
      <p:sp>
        <p:nvSpPr>
          <p:cNvPr id="8" name="Content Placeholder 2">
            <a:extLst>
              <a:ext uri="{FF2B5EF4-FFF2-40B4-BE49-F238E27FC236}">
                <a16:creationId xmlns:a16="http://schemas.microsoft.com/office/drawing/2014/main" id="{D154F2DE-CB99-AC7B-792A-19FB040E2886}"/>
              </a:ext>
            </a:extLst>
          </p:cNvPr>
          <p:cNvSpPr txBox="1">
            <a:spLocks/>
          </p:cNvSpPr>
          <p:nvPr/>
        </p:nvSpPr>
        <p:spPr>
          <a:xfrm>
            <a:off x="990600" y="4199806"/>
            <a:ext cx="10219944" cy="19668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Patterning fabrication</a:t>
            </a:r>
          </a:p>
          <a:p>
            <a:r>
              <a:rPr lang="en-US" sz="2400" dirty="0"/>
              <a:t>Curvature tests on thin (111) Ge</a:t>
            </a:r>
          </a:p>
          <a:p>
            <a:r>
              <a:rPr lang="en-US" sz="2400" dirty="0"/>
              <a:t>More detailed curvature test by synchrotron techniques.</a:t>
            </a:r>
          </a:p>
          <a:p>
            <a:r>
              <a:rPr lang="en-US" sz="2400" dirty="0"/>
              <a:t>Simulation of radiation emission starting by FEM deformation calculation of by PBC.</a:t>
            </a:r>
          </a:p>
          <a:p>
            <a:endParaRPr lang="en-US" sz="2400" dirty="0"/>
          </a:p>
        </p:txBody>
      </p:sp>
    </p:spTree>
    <p:extLst>
      <p:ext uri="{BB962C8B-B14F-4D97-AF65-F5344CB8AC3E}">
        <p14:creationId xmlns:p14="http://schemas.microsoft.com/office/powerpoint/2010/main" val="28991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110F-4A53-A91E-F7A3-B36549A81E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9EB384-1115-9FB6-80D0-5AB1F602934E}"/>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C1C39755-4CC2-D02D-0543-60D7846820AE}"/>
              </a:ext>
            </a:extLst>
          </p:cNvPr>
          <p:cNvSpPr>
            <a:spLocks noGrp="1"/>
          </p:cNvSpPr>
          <p:nvPr>
            <p:ph type="ftr" sz="quarter" idx="11"/>
          </p:nvPr>
        </p:nvSpPr>
        <p:spPr/>
        <p:txBody>
          <a:bodyPr/>
          <a:lstStyle/>
          <a:p>
            <a:r>
              <a:rPr lang="it-IT"/>
              <a:t>TECHNO-CLS , Ferrara Oct 2023</a:t>
            </a:r>
          </a:p>
        </p:txBody>
      </p:sp>
      <p:sp>
        <p:nvSpPr>
          <p:cNvPr id="6" name="Slide Number Placeholder 5">
            <a:extLst>
              <a:ext uri="{FF2B5EF4-FFF2-40B4-BE49-F238E27FC236}">
                <a16:creationId xmlns:a16="http://schemas.microsoft.com/office/drawing/2014/main" id="{CBC73F22-861D-B21C-4A1A-67FF6DA86A6D}"/>
              </a:ext>
            </a:extLst>
          </p:cNvPr>
          <p:cNvSpPr>
            <a:spLocks noGrp="1"/>
          </p:cNvSpPr>
          <p:nvPr>
            <p:ph type="sldNum" sz="quarter" idx="12"/>
          </p:nvPr>
        </p:nvSpPr>
        <p:spPr/>
        <p:txBody>
          <a:bodyPr/>
          <a:lstStyle/>
          <a:p>
            <a:fld id="{34BEE5E7-CB9F-B846-ABCE-05B9B78A82CB}" type="slidenum">
              <a:rPr lang="it-IT" smtClean="0"/>
              <a:t>26</a:t>
            </a:fld>
            <a:endParaRPr lang="it-IT"/>
          </a:p>
        </p:txBody>
      </p:sp>
    </p:spTree>
    <p:extLst>
      <p:ext uri="{BB962C8B-B14F-4D97-AF65-F5344CB8AC3E}">
        <p14:creationId xmlns:p14="http://schemas.microsoft.com/office/powerpoint/2010/main" val="85883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562C47-DF4E-1F44-59BB-94EF53E735AD}"/>
              </a:ext>
            </a:extLst>
          </p:cNvPr>
          <p:cNvSpPr>
            <a:spLocks noGrp="1"/>
          </p:cNvSpPr>
          <p:nvPr>
            <p:ph type="ftr" sz="quarter" idx="11"/>
          </p:nvPr>
        </p:nvSpPr>
        <p:spPr/>
        <p:txBody>
          <a:bodyPr/>
          <a:lstStyle/>
          <a:p>
            <a:r>
              <a:rPr lang="it-IT"/>
              <a:t>TECHNO-CLS , Ferrara Oct 2023</a:t>
            </a:r>
          </a:p>
        </p:txBody>
      </p:sp>
      <p:sp>
        <p:nvSpPr>
          <p:cNvPr id="4" name="Slide Number Placeholder 3">
            <a:extLst>
              <a:ext uri="{FF2B5EF4-FFF2-40B4-BE49-F238E27FC236}">
                <a16:creationId xmlns:a16="http://schemas.microsoft.com/office/drawing/2014/main" id="{5269634A-1BB9-80DF-A227-7E8F9B86B426}"/>
              </a:ext>
            </a:extLst>
          </p:cNvPr>
          <p:cNvSpPr>
            <a:spLocks noGrp="1"/>
          </p:cNvSpPr>
          <p:nvPr>
            <p:ph type="sldNum" sz="quarter" idx="12"/>
          </p:nvPr>
        </p:nvSpPr>
        <p:spPr/>
        <p:txBody>
          <a:bodyPr/>
          <a:lstStyle/>
          <a:p>
            <a:fld id="{34BEE5E7-CB9F-B846-ABCE-05B9B78A82CB}" type="slidenum">
              <a:rPr lang="it-IT" smtClean="0"/>
              <a:t>27</a:t>
            </a:fld>
            <a:endParaRPr lang="it-IT"/>
          </a:p>
        </p:txBody>
      </p:sp>
      <p:grpSp>
        <p:nvGrpSpPr>
          <p:cNvPr id="43" name="Group 42">
            <a:extLst>
              <a:ext uri="{FF2B5EF4-FFF2-40B4-BE49-F238E27FC236}">
                <a16:creationId xmlns:a16="http://schemas.microsoft.com/office/drawing/2014/main" id="{4719E096-D09B-B0C1-9290-6F557392519D}"/>
              </a:ext>
            </a:extLst>
          </p:cNvPr>
          <p:cNvGrpSpPr/>
          <p:nvPr/>
        </p:nvGrpSpPr>
        <p:grpSpPr>
          <a:xfrm>
            <a:off x="838200" y="858421"/>
            <a:ext cx="10959362" cy="4506658"/>
            <a:chOff x="838200" y="858421"/>
            <a:chExt cx="10959362" cy="4506658"/>
          </a:xfrm>
        </p:grpSpPr>
        <p:grpSp>
          <p:nvGrpSpPr>
            <p:cNvPr id="30" name="Group 29">
              <a:extLst>
                <a:ext uri="{FF2B5EF4-FFF2-40B4-BE49-F238E27FC236}">
                  <a16:creationId xmlns:a16="http://schemas.microsoft.com/office/drawing/2014/main" id="{FA1215E7-6478-EBDE-11AC-5C6128BA3F2B}"/>
                </a:ext>
              </a:extLst>
            </p:cNvPr>
            <p:cNvGrpSpPr/>
            <p:nvPr/>
          </p:nvGrpSpPr>
          <p:grpSpPr>
            <a:xfrm>
              <a:off x="838200" y="858421"/>
              <a:ext cx="10959362" cy="4506658"/>
              <a:chOff x="838200" y="858421"/>
              <a:chExt cx="10959362" cy="4506658"/>
            </a:xfrm>
          </p:grpSpPr>
          <p:grpSp>
            <p:nvGrpSpPr>
              <p:cNvPr id="28" name="Group 27">
                <a:extLst>
                  <a:ext uri="{FF2B5EF4-FFF2-40B4-BE49-F238E27FC236}">
                    <a16:creationId xmlns:a16="http://schemas.microsoft.com/office/drawing/2014/main" id="{6AC99C42-8C07-ECEC-074E-30504D839B6F}"/>
                  </a:ext>
                </a:extLst>
              </p:cNvPr>
              <p:cNvGrpSpPr/>
              <p:nvPr/>
            </p:nvGrpSpPr>
            <p:grpSpPr>
              <a:xfrm>
                <a:off x="838200" y="858421"/>
                <a:ext cx="10959362" cy="4506658"/>
                <a:chOff x="838200" y="858421"/>
                <a:chExt cx="10959362" cy="4506658"/>
              </a:xfrm>
            </p:grpSpPr>
            <p:sp>
              <p:nvSpPr>
                <p:cNvPr id="21" name="Oval 20">
                  <a:extLst>
                    <a:ext uri="{FF2B5EF4-FFF2-40B4-BE49-F238E27FC236}">
                      <a16:creationId xmlns:a16="http://schemas.microsoft.com/office/drawing/2014/main" id="{7BF32F48-C395-9E67-0C05-3EF72DBCCB65}"/>
                    </a:ext>
                  </a:extLst>
                </p:cNvPr>
                <p:cNvSpPr/>
                <p:nvPr/>
              </p:nvSpPr>
              <p:spPr>
                <a:xfrm>
                  <a:off x="5141243" y="4041376"/>
                  <a:ext cx="18000" cy="180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581B44-D975-4268-CFC8-7E288BFF23B7}"/>
                    </a:ext>
                  </a:extLst>
                </p:cNvPr>
                <p:cNvSpPr/>
                <p:nvPr/>
              </p:nvSpPr>
              <p:spPr>
                <a:xfrm>
                  <a:off x="5101928" y="4058255"/>
                  <a:ext cx="18000" cy="1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749000-CF73-4875-3F03-ABE3C1998D4C}"/>
                    </a:ext>
                  </a:extLst>
                </p:cNvPr>
                <p:cNvSpPr/>
                <p:nvPr/>
              </p:nvSpPr>
              <p:spPr>
                <a:xfrm>
                  <a:off x="5099568" y="4162941"/>
                  <a:ext cx="18000" cy="18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4EF1610-D72E-D8A3-7357-6A31EDED1A37}"/>
                    </a:ext>
                  </a:extLst>
                </p:cNvPr>
                <p:cNvSpPr/>
                <p:nvPr/>
              </p:nvSpPr>
              <p:spPr>
                <a:xfrm>
                  <a:off x="5064544" y="4074912"/>
                  <a:ext cx="18000" cy="180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64B3744-B17C-AC6C-0D20-E356B081FD34}"/>
                    </a:ext>
                  </a:extLst>
                </p:cNvPr>
                <p:cNvPicPr>
                  <a:picLocks noChangeAspect="1"/>
                </p:cNvPicPr>
                <p:nvPr/>
              </p:nvPicPr>
              <p:blipFill rotWithShape="1">
                <a:blip r:embed="rId2"/>
                <a:srcRect l="16483" r="13847"/>
                <a:stretch/>
              </p:blipFill>
              <p:spPr>
                <a:xfrm>
                  <a:off x="838200" y="1272387"/>
                  <a:ext cx="6353203" cy="4092692"/>
                </a:xfrm>
                <a:prstGeom prst="rect">
                  <a:avLst/>
                </a:prstGeom>
              </p:spPr>
            </p:pic>
            <p:pic>
              <p:nvPicPr>
                <p:cNvPr id="26" name="Picture 25">
                  <a:extLst>
                    <a:ext uri="{FF2B5EF4-FFF2-40B4-BE49-F238E27FC236}">
                      <a16:creationId xmlns:a16="http://schemas.microsoft.com/office/drawing/2014/main" id="{BD28FED2-F1C5-01F5-D1BA-3FE6D6505C8E}"/>
                    </a:ext>
                  </a:extLst>
                </p:cNvPr>
                <p:cNvPicPr>
                  <a:picLocks noChangeAspect="1"/>
                </p:cNvPicPr>
                <p:nvPr/>
              </p:nvPicPr>
              <p:blipFill>
                <a:blip r:embed="rId3"/>
                <a:stretch>
                  <a:fillRect/>
                </a:stretch>
              </p:blipFill>
              <p:spPr>
                <a:xfrm>
                  <a:off x="5601549" y="858421"/>
                  <a:ext cx="6196013" cy="2645608"/>
                </a:xfrm>
                <a:prstGeom prst="rect">
                  <a:avLst/>
                </a:prstGeom>
              </p:spPr>
            </p:pic>
            <p:sp>
              <p:nvSpPr>
                <p:cNvPr id="27" name="TextBox 26">
                  <a:extLst>
                    <a:ext uri="{FF2B5EF4-FFF2-40B4-BE49-F238E27FC236}">
                      <a16:creationId xmlns:a16="http://schemas.microsoft.com/office/drawing/2014/main" id="{E8AC36A3-2292-2107-F4D0-001FD9904EA1}"/>
                    </a:ext>
                  </a:extLst>
                </p:cNvPr>
                <p:cNvSpPr txBox="1"/>
                <p:nvPr/>
              </p:nvSpPr>
              <p:spPr>
                <a:xfrm>
                  <a:off x="2413103" y="3575235"/>
                  <a:ext cx="553357" cy="369332"/>
                </a:xfrm>
                <a:prstGeom prst="rect">
                  <a:avLst/>
                </a:prstGeom>
                <a:noFill/>
              </p:spPr>
              <p:txBody>
                <a:bodyPr wrap="none" rtlCol="0">
                  <a:spAutoFit/>
                </a:bodyPr>
                <a:lstStyle/>
                <a:p>
                  <a:r>
                    <a:rPr lang="en-US" dirty="0"/>
                    <a:t>mm</a:t>
                  </a:r>
                </a:p>
              </p:txBody>
            </p:sp>
          </p:grpSp>
          <p:pic>
            <p:nvPicPr>
              <p:cNvPr id="29" name="Picture 28">
                <a:extLst>
                  <a:ext uri="{FF2B5EF4-FFF2-40B4-BE49-F238E27FC236}">
                    <a16:creationId xmlns:a16="http://schemas.microsoft.com/office/drawing/2014/main" id="{5DAE3353-064A-ACF1-64A8-1BF9888E5FAF}"/>
                  </a:ext>
                </a:extLst>
              </p:cNvPr>
              <p:cNvPicPr>
                <a:picLocks noChangeAspect="1"/>
              </p:cNvPicPr>
              <p:nvPr/>
            </p:nvPicPr>
            <p:blipFill>
              <a:blip r:embed="rId4"/>
              <a:stretch>
                <a:fillRect/>
              </a:stretch>
            </p:blipFill>
            <p:spPr>
              <a:xfrm>
                <a:off x="6883757" y="3699928"/>
                <a:ext cx="1362075" cy="962025"/>
              </a:xfrm>
              <a:prstGeom prst="rect">
                <a:avLst/>
              </a:prstGeom>
            </p:spPr>
          </p:pic>
        </p:grpSp>
        <p:sp>
          <p:nvSpPr>
            <p:cNvPr id="39" name="Oval 38">
              <a:extLst>
                <a:ext uri="{FF2B5EF4-FFF2-40B4-BE49-F238E27FC236}">
                  <a16:creationId xmlns:a16="http://schemas.microsoft.com/office/drawing/2014/main" id="{7E282A2B-A4C8-F38D-D2E4-ABB26A635FDB}"/>
                </a:ext>
              </a:extLst>
            </p:cNvPr>
            <p:cNvSpPr/>
            <p:nvPr/>
          </p:nvSpPr>
          <p:spPr>
            <a:xfrm>
              <a:off x="5652629" y="4264901"/>
              <a:ext cx="18000" cy="180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0CFC426-74C3-467F-CF0F-B534D4952664}"/>
                </a:ext>
              </a:extLst>
            </p:cNvPr>
            <p:cNvSpPr/>
            <p:nvPr/>
          </p:nvSpPr>
          <p:spPr>
            <a:xfrm>
              <a:off x="5613314" y="4281780"/>
              <a:ext cx="18000" cy="1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85BE773-7246-1D14-5BC2-36E21D2DF54E}"/>
                </a:ext>
              </a:extLst>
            </p:cNvPr>
            <p:cNvSpPr/>
            <p:nvPr/>
          </p:nvSpPr>
          <p:spPr>
            <a:xfrm>
              <a:off x="5610954" y="4386466"/>
              <a:ext cx="18000" cy="18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39CE609-8995-CCC3-071E-C78685952638}"/>
                </a:ext>
              </a:extLst>
            </p:cNvPr>
            <p:cNvSpPr/>
            <p:nvPr/>
          </p:nvSpPr>
          <p:spPr>
            <a:xfrm>
              <a:off x="5575930" y="4298437"/>
              <a:ext cx="18000" cy="180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185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6">
            <a:extLst>
              <a:ext uri="{FF2B5EF4-FFF2-40B4-BE49-F238E27FC236}">
                <a16:creationId xmlns:a16="http://schemas.microsoft.com/office/drawing/2014/main" id="{88BDAB14-630C-4EEB-9A15-8A43A7D5B1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5976" y="2386289"/>
            <a:ext cx="2392701" cy="199391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5230" y="228601"/>
            <a:ext cx="828000" cy="833285"/>
          </a:xfrm>
          <a:prstGeom prst="rect">
            <a:avLst/>
          </a:prstGeom>
        </p:spPr>
      </p:pic>
      <p:sp>
        <p:nvSpPr>
          <p:cNvPr id="14" name="CasellaDiTesto 13"/>
          <p:cNvSpPr txBox="1"/>
          <p:nvPr/>
        </p:nvSpPr>
        <p:spPr>
          <a:xfrm>
            <a:off x="163733" y="233925"/>
            <a:ext cx="9370811" cy="584775"/>
          </a:xfrm>
          <a:prstGeom prst="rect">
            <a:avLst/>
          </a:prstGeom>
          <a:noFill/>
        </p:spPr>
        <p:txBody>
          <a:bodyPr wrap="square" rtlCol="0">
            <a:spAutoFit/>
          </a:bodyPr>
          <a:lstStyle/>
          <a:p>
            <a:r>
              <a:rPr lang="en-US" sz="3200" dirty="0"/>
              <a:t>Ge applications</a:t>
            </a:r>
          </a:p>
        </p:txBody>
      </p:sp>
      <p:grpSp>
        <p:nvGrpSpPr>
          <p:cNvPr id="13" name="Gruppo 12"/>
          <p:cNvGrpSpPr/>
          <p:nvPr/>
        </p:nvGrpSpPr>
        <p:grpSpPr>
          <a:xfrm>
            <a:off x="4195070" y="4200598"/>
            <a:ext cx="2891368" cy="2070100"/>
            <a:chOff x="3886677" y="4826000"/>
            <a:chExt cx="3033764" cy="2235200"/>
          </a:xfrm>
        </p:grpSpPr>
        <p:pic>
          <p:nvPicPr>
            <p:cNvPr id="16" name="Immagine 15"/>
            <p:cNvPicPr>
              <a:picLocks noChangeAspect="1"/>
            </p:cNvPicPr>
            <p:nvPr/>
          </p:nvPicPr>
          <p:blipFill>
            <a:blip r:embed="rId5"/>
            <a:stretch>
              <a:fillRect/>
            </a:stretch>
          </p:blipFill>
          <p:spPr>
            <a:xfrm>
              <a:off x="4190027" y="4826000"/>
              <a:ext cx="2730414" cy="1955800"/>
            </a:xfrm>
            <a:prstGeom prst="rect">
              <a:avLst/>
            </a:prstGeom>
          </p:spPr>
        </p:pic>
        <p:pic>
          <p:nvPicPr>
            <p:cNvPr id="17" name="Immagine 16"/>
            <p:cNvPicPr>
              <a:picLocks noChangeAspect="1"/>
            </p:cNvPicPr>
            <p:nvPr/>
          </p:nvPicPr>
          <p:blipFill>
            <a:blip r:embed="rId6"/>
            <a:stretch>
              <a:fillRect/>
            </a:stretch>
          </p:blipFill>
          <p:spPr>
            <a:xfrm>
              <a:off x="3886677" y="5384800"/>
              <a:ext cx="1020966" cy="1676400"/>
            </a:xfrm>
            <a:prstGeom prst="rect">
              <a:avLst/>
            </a:prstGeom>
          </p:spPr>
        </p:pic>
      </p:grpSp>
      <p:grpSp>
        <p:nvGrpSpPr>
          <p:cNvPr id="21" name="Gruppo 20"/>
          <p:cNvGrpSpPr/>
          <p:nvPr/>
        </p:nvGrpSpPr>
        <p:grpSpPr>
          <a:xfrm>
            <a:off x="8216307" y="3603373"/>
            <a:ext cx="2704630" cy="2591856"/>
            <a:chOff x="6212887" y="3204869"/>
            <a:chExt cx="2704630" cy="2591856"/>
          </a:xfrm>
        </p:grpSpPr>
        <p:grpSp>
          <p:nvGrpSpPr>
            <p:cNvPr id="22" name="Gruppo 21"/>
            <p:cNvGrpSpPr/>
            <p:nvPr/>
          </p:nvGrpSpPr>
          <p:grpSpPr>
            <a:xfrm>
              <a:off x="6212887" y="3733887"/>
              <a:ext cx="2704630" cy="2062838"/>
              <a:chOff x="6212887" y="3733887"/>
              <a:chExt cx="2704630" cy="2062838"/>
            </a:xfrm>
          </p:grpSpPr>
          <p:pic>
            <p:nvPicPr>
              <p:cNvPr id="24" name="Immagine 23"/>
              <p:cNvPicPr>
                <a:picLocks noChangeAspect="1"/>
              </p:cNvPicPr>
              <p:nvPr/>
            </p:nvPicPr>
            <p:blipFill>
              <a:blip r:embed="rId7"/>
              <a:stretch>
                <a:fillRect/>
              </a:stretch>
            </p:blipFill>
            <p:spPr>
              <a:xfrm>
                <a:off x="6768728" y="3733887"/>
                <a:ext cx="2148789" cy="2062837"/>
              </a:xfrm>
              <a:prstGeom prst="rect">
                <a:avLst/>
              </a:prstGeom>
            </p:spPr>
          </p:pic>
          <p:pic>
            <p:nvPicPr>
              <p:cNvPr id="25" name="Immagine 24"/>
              <p:cNvPicPr>
                <a:picLocks noChangeAspect="1"/>
              </p:cNvPicPr>
              <p:nvPr/>
            </p:nvPicPr>
            <p:blipFill>
              <a:blip r:embed="rId8"/>
              <a:stretch>
                <a:fillRect/>
              </a:stretch>
            </p:blipFill>
            <p:spPr>
              <a:xfrm>
                <a:off x="6212887" y="3733888"/>
                <a:ext cx="1106032" cy="2062837"/>
              </a:xfrm>
              <a:prstGeom prst="rect">
                <a:avLst/>
              </a:prstGeom>
            </p:spPr>
          </p:pic>
        </p:grpSp>
        <p:sp>
          <p:nvSpPr>
            <p:cNvPr id="23" name="CasellaDiTesto 22"/>
            <p:cNvSpPr txBox="1"/>
            <p:nvPr/>
          </p:nvSpPr>
          <p:spPr>
            <a:xfrm>
              <a:off x="6807003" y="3204869"/>
              <a:ext cx="2110514" cy="523220"/>
            </a:xfrm>
            <a:prstGeom prst="rect">
              <a:avLst/>
            </a:prstGeom>
            <a:noFill/>
          </p:spPr>
          <p:txBody>
            <a:bodyPr wrap="square" rtlCol="0">
              <a:spAutoFit/>
            </a:bodyPr>
            <a:lstStyle/>
            <a:p>
              <a:pPr algn="ctr"/>
              <a:r>
                <a:rPr lang="it-IT" sz="2800" b="1" dirty="0">
                  <a:solidFill>
                    <a:srgbClr val="3366FF"/>
                  </a:solidFill>
                  <a:latin typeface="Symbol" charset="2"/>
                  <a:cs typeface="Symbol" charset="2"/>
                </a:rPr>
                <a:t>g</a:t>
              </a:r>
              <a:r>
                <a:rPr lang="it-IT" sz="2000" b="1" dirty="0">
                  <a:solidFill>
                    <a:srgbClr val="3366FF"/>
                  </a:solidFill>
                </a:rPr>
                <a:t>-Ray detectors</a:t>
              </a:r>
            </a:p>
          </p:txBody>
        </p:sp>
      </p:grpSp>
      <p:grpSp>
        <p:nvGrpSpPr>
          <p:cNvPr id="26" name="Gruppo 25"/>
          <p:cNvGrpSpPr/>
          <p:nvPr/>
        </p:nvGrpSpPr>
        <p:grpSpPr>
          <a:xfrm>
            <a:off x="1379085" y="973592"/>
            <a:ext cx="2401557" cy="2132871"/>
            <a:chOff x="3717702" y="-27943"/>
            <a:chExt cx="2401557" cy="2132871"/>
          </a:xfrm>
        </p:grpSpPr>
        <p:pic>
          <p:nvPicPr>
            <p:cNvPr id="27" name="Immagine 26"/>
            <p:cNvPicPr>
              <a:picLocks noChangeAspect="1"/>
            </p:cNvPicPr>
            <p:nvPr/>
          </p:nvPicPr>
          <p:blipFill>
            <a:blip r:embed="rId9"/>
            <a:stretch>
              <a:fillRect/>
            </a:stretch>
          </p:blipFill>
          <p:spPr>
            <a:xfrm>
              <a:off x="3972786" y="-27943"/>
              <a:ext cx="2138018" cy="1500156"/>
            </a:xfrm>
            <a:prstGeom prst="rect">
              <a:avLst/>
            </a:prstGeom>
          </p:spPr>
        </p:pic>
        <p:sp>
          <p:nvSpPr>
            <p:cNvPr id="28" name="CasellaDiTesto 27"/>
            <p:cNvSpPr txBox="1"/>
            <p:nvPr/>
          </p:nvSpPr>
          <p:spPr>
            <a:xfrm>
              <a:off x="3717702" y="1397042"/>
              <a:ext cx="2401557" cy="707886"/>
            </a:xfrm>
            <a:prstGeom prst="rect">
              <a:avLst/>
            </a:prstGeom>
            <a:noFill/>
          </p:spPr>
          <p:txBody>
            <a:bodyPr wrap="square" rtlCol="0">
              <a:spAutoFit/>
            </a:bodyPr>
            <a:lstStyle/>
            <a:p>
              <a:pPr algn="ctr"/>
              <a:r>
                <a:rPr lang="it-IT" sz="2000" b="1" dirty="0" err="1">
                  <a:solidFill>
                    <a:srgbClr val="3366FF"/>
                  </a:solidFill>
                </a:rPr>
                <a:t>Plasmonic</a:t>
              </a:r>
              <a:r>
                <a:rPr lang="it-IT" sz="2000" b="1" dirty="0">
                  <a:solidFill>
                    <a:srgbClr val="3366FF"/>
                  </a:solidFill>
                </a:rPr>
                <a:t> </a:t>
              </a:r>
              <a:r>
                <a:rPr lang="it-IT" sz="2000" b="1" dirty="0" err="1">
                  <a:solidFill>
                    <a:srgbClr val="3366FF"/>
                  </a:solidFill>
                </a:rPr>
                <a:t>molecular</a:t>
              </a:r>
              <a:r>
                <a:rPr lang="it-IT" sz="2000" b="1" dirty="0">
                  <a:solidFill>
                    <a:srgbClr val="3366FF"/>
                  </a:solidFill>
                </a:rPr>
                <a:t> </a:t>
              </a:r>
              <a:r>
                <a:rPr lang="it-IT" sz="2000" b="1" dirty="0" err="1">
                  <a:solidFill>
                    <a:srgbClr val="3366FF"/>
                  </a:solidFill>
                </a:rPr>
                <a:t>sensors</a:t>
              </a:r>
              <a:endParaRPr lang="it-IT" sz="2000" b="1" dirty="0">
                <a:solidFill>
                  <a:srgbClr val="3366FF"/>
                </a:solidFill>
              </a:endParaRPr>
            </a:p>
          </p:txBody>
        </p:sp>
      </p:grpSp>
      <p:grpSp>
        <p:nvGrpSpPr>
          <p:cNvPr id="29" name="Gruppo 28"/>
          <p:cNvGrpSpPr/>
          <p:nvPr/>
        </p:nvGrpSpPr>
        <p:grpSpPr>
          <a:xfrm>
            <a:off x="1636999" y="3543812"/>
            <a:ext cx="1518980" cy="1969467"/>
            <a:chOff x="3183421" y="4791768"/>
            <a:chExt cx="1518980" cy="1969467"/>
          </a:xfrm>
        </p:grpSpPr>
        <p:pic>
          <p:nvPicPr>
            <p:cNvPr id="30" name="Immagine 29" descr="scientistsco.png"/>
            <p:cNvPicPr>
              <a:picLocks noChangeAspect="1"/>
            </p:cNvPicPr>
            <p:nvPr/>
          </p:nvPicPr>
          <p:blipFill rotWithShape="1">
            <a:blip r:embed="rId10">
              <a:extLst>
                <a:ext uri="{28A0092B-C50C-407E-A947-70E740481C1C}">
                  <a14:useLocalDpi xmlns:a14="http://schemas.microsoft.com/office/drawing/2010/main" val="0"/>
                </a:ext>
              </a:extLst>
            </a:blip>
            <a:srcRect t="12534" r="22115"/>
            <a:stretch/>
          </p:blipFill>
          <p:spPr>
            <a:xfrm>
              <a:off x="3183421" y="4791768"/>
              <a:ext cx="1518980" cy="1617130"/>
            </a:xfrm>
            <a:prstGeom prst="rect">
              <a:avLst/>
            </a:prstGeom>
          </p:spPr>
        </p:pic>
        <p:sp>
          <p:nvSpPr>
            <p:cNvPr id="31" name="CasellaDiTesto 30"/>
            <p:cNvSpPr txBox="1"/>
            <p:nvPr/>
          </p:nvSpPr>
          <p:spPr>
            <a:xfrm>
              <a:off x="3424374" y="6361125"/>
              <a:ext cx="1164527" cy="400110"/>
            </a:xfrm>
            <a:prstGeom prst="rect">
              <a:avLst/>
            </a:prstGeom>
            <a:noFill/>
          </p:spPr>
          <p:txBody>
            <a:bodyPr wrap="square" rtlCol="0">
              <a:spAutoFit/>
            </a:bodyPr>
            <a:lstStyle/>
            <a:p>
              <a:pPr algn="ctr"/>
              <a:r>
                <a:rPr lang="it-IT" sz="2000" b="1" dirty="0" err="1">
                  <a:solidFill>
                    <a:srgbClr val="3366FF"/>
                  </a:solidFill>
                </a:rPr>
                <a:t>Lasers</a:t>
              </a:r>
              <a:endParaRPr lang="it-IT" sz="2000" b="1" dirty="0">
                <a:solidFill>
                  <a:srgbClr val="3366FF"/>
                </a:solidFill>
              </a:endParaRPr>
            </a:p>
          </p:txBody>
        </p:sp>
      </p:grpSp>
      <p:grpSp>
        <p:nvGrpSpPr>
          <p:cNvPr id="32" name="Gruppo 31"/>
          <p:cNvGrpSpPr/>
          <p:nvPr/>
        </p:nvGrpSpPr>
        <p:grpSpPr>
          <a:xfrm>
            <a:off x="4677789" y="401654"/>
            <a:ext cx="3553320" cy="1880416"/>
            <a:chOff x="3138633" y="765819"/>
            <a:chExt cx="3553320" cy="1880416"/>
          </a:xfrm>
        </p:grpSpPr>
        <p:pic>
          <p:nvPicPr>
            <p:cNvPr id="33" name="Immagine 32"/>
            <p:cNvPicPr>
              <a:picLocks noChangeAspect="1"/>
            </p:cNvPicPr>
            <p:nvPr/>
          </p:nvPicPr>
          <p:blipFill>
            <a:blip r:embed="rId11"/>
            <a:stretch>
              <a:fillRect/>
            </a:stretch>
          </p:blipFill>
          <p:spPr>
            <a:xfrm>
              <a:off x="3402141" y="1552051"/>
              <a:ext cx="2100833" cy="1094184"/>
            </a:xfrm>
            <a:prstGeom prst="rect">
              <a:avLst/>
            </a:prstGeom>
          </p:spPr>
        </p:pic>
        <p:sp>
          <p:nvSpPr>
            <p:cNvPr id="34" name="CasellaDiTesto 33"/>
            <p:cNvSpPr txBox="1"/>
            <p:nvPr/>
          </p:nvSpPr>
          <p:spPr>
            <a:xfrm>
              <a:off x="3138633" y="1151941"/>
              <a:ext cx="2038478" cy="400110"/>
            </a:xfrm>
            <a:prstGeom prst="rect">
              <a:avLst/>
            </a:prstGeom>
            <a:noFill/>
          </p:spPr>
          <p:txBody>
            <a:bodyPr wrap="square" rtlCol="0">
              <a:spAutoFit/>
            </a:bodyPr>
            <a:lstStyle/>
            <a:p>
              <a:r>
                <a:rPr lang="it-IT" sz="2000" b="1" dirty="0" err="1">
                  <a:solidFill>
                    <a:srgbClr val="3366FF"/>
                  </a:solidFill>
                </a:rPr>
                <a:t>Nanoelectronics</a:t>
              </a:r>
              <a:endParaRPr lang="it-IT" sz="2000" b="1" dirty="0">
                <a:solidFill>
                  <a:srgbClr val="3366FF"/>
                </a:solidFill>
              </a:endParaRPr>
            </a:p>
          </p:txBody>
        </p:sp>
        <p:pic>
          <p:nvPicPr>
            <p:cNvPr id="35" name="Immagine 34" descr="14nm FinFET.jpg"/>
            <p:cNvPicPr>
              <a:picLocks noChangeAspect="1"/>
            </p:cNvPicPr>
            <p:nvPr/>
          </p:nvPicPr>
          <p:blipFill rotWithShape="1">
            <a:blip r:embed="rId12">
              <a:clrChange>
                <a:clrFrom>
                  <a:srgbClr val="FFFFFF"/>
                </a:clrFrom>
                <a:clrTo>
                  <a:srgbClr val="FFFFFF">
                    <a:alpha val="0"/>
                  </a:srgbClr>
                </a:clrTo>
              </a:clrChange>
              <a:alphaModFix amt="98000"/>
              <a:extLst>
                <a:ext uri="{28A0092B-C50C-407E-A947-70E740481C1C}">
                  <a14:useLocalDpi xmlns:a14="http://schemas.microsoft.com/office/drawing/2010/main" val="0"/>
                </a:ext>
              </a:extLst>
            </a:blip>
            <a:srcRect t="3322" b="7080"/>
            <a:stretch/>
          </p:blipFill>
          <p:spPr>
            <a:xfrm>
              <a:off x="4917608" y="765819"/>
              <a:ext cx="1774345" cy="1615200"/>
            </a:xfrm>
            <a:prstGeom prst="rect">
              <a:avLst/>
            </a:prstGeom>
          </p:spPr>
        </p:pic>
      </p:grpSp>
      <p:sp>
        <p:nvSpPr>
          <p:cNvPr id="40" name="CasellaDiTesto 22">
            <a:extLst>
              <a:ext uri="{FF2B5EF4-FFF2-40B4-BE49-F238E27FC236}">
                <a16:creationId xmlns:a16="http://schemas.microsoft.com/office/drawing/2014/main" id="{A7D06FB9-BCC2-6688-72D6-C781B1F8A137}"/>
              </a:ext>
            </a:extLst>
          </p:cNvPr>
          <p:cNvSpPr txBox="1"/>
          <p:nvPr/>
        </p:nvSpPr>
        <p:spPr>
          <a:xfrm>
            <a:off x="8623792" y="937498"/>
            <a:ext cx="2110514" cy="400110"/>
          </a:xfrm>
          <a:prstGeom prst="rect">
            <a:avLst/>
          </a:prstGeom>
          <a:noFill/>
        </p:spPr>
        <p:txBody>
          <a:bodyPr wrap="square" rtlCol="0">
            <a:spAutoFit/>
          </a:bodyPr>
          <a:lstStyle/>
          <a:p>
            <a:pPr algn="ctr"/>
            <a:r>
              <a:rPr lang="it-IT" sz="2000" b="1" dirty="0">
                <a:solidFill>
                  <a:srgbClr val="3366FF"/>
                </a:solidFill>
              </a:rPr>
              <a:t> </a:t>
            </a:r>
            <a:r>
              <a:rPr lang="it-IT" sz="2000" b="1" dirty="0" err="1">
                <a:solidFill>
                  <a:srgbClr val="3366FF"/>
                </a:solidFill>
              </a:rPr>
              <a:t>Channeling</a:t>
            </a:r>
            <a:endParaRPr lang="it-IT" sz="2000" b="1" dirty="0">
              <a:solidFill>
                <a:srgbClr val="3366FF"/>
              </a:solidFill>
            </a:endParaRPr>
          </a:p>
        </p:txBody>
      </p:sp>
      <p:sp>
        <p:nvSpPr>
          <p:cNvPr id="42" name="CasellaDiTesto 39">
            <a:extLst>
              <a:ext uri="{FF2B5EF4-FFF2-40B4-BE49-F238E27FC236}">
                <a16:creationId xmlns:a16="http://schemas.microsoft.com/office/drawing/2014/main" id="{B4DFA85C-74FB-D018-5B30-C57E929AE4D4}"/>
              </a:ext>
            </a:extLst>
          </p:cNvPr>
          <p:cNvSpPr txBox="1"/>
          <p:nvPr/>
        </p:nvSpPr>
        <p:spPr>
          <a:xfrm>
            <a:off x="4988947" y="6063874"/>
            <a:ext cx="2758053" cy="400110"/>
          </a:xfrm>
          <a:prstGeom prst="rect">
            <a:avLst/>
          </a:prstGeom>
          <a:noFill/>
        </p:spPr>
        <p:txBody>
          <a:bodyPr wrap="square" rtlCol="0">
            <a:spAutoFit/>
          </a:bodyPr>
          <a:lstStyle/>
          <a:p>
            <a:r>
              <a:rPr lang="it-IT" sz="2000" b="1" dirty="0" err="1">
                <a:solidFill>
                  <a:srgbClr val="3366FF"/>
                </a:solidFill>
              </a:rPr>
              <a:t>Photovoltaic</a:t>
            </a:r>
            <a:r>
              <a:rPr lang="it-IT" sz="2000" b="1" dirty="0">
                <a:solidFill>
                  <a:srgbClr val="3366FF"/>
                </a:solidFill>
              </a:rPr>
              <a:t>/</a:t>
            </a:r>
            <a:r>
              <a:rPr lang="it-IT" sz="2000" b="1" dirty="0" err="1">
                <a:solidFill>
                  <a:srgbClr val="3366FF"/>
                </a:solidFill>
              </a:rPr>
              <a:t>ThermoPV</a:t>
            </a:r>
            <a:endParaRPr lang="it-IT" sz="2000" b="1" dirty="0">
              <a:solidFill>
                <a:srgbClr val="3366FF"/>
              </a:solidFill>
            </a:endParaRPr>
          </a:p>
        </p:txBody>
      </p:sp>
      <p:pic>
        <p:nvPicPr>
          <p:cNvPr id="44" name="Immagine 23">
            <a:extLst>
              <a:ext uri="{FF2B5EF4-FFF2-40B4-BE49-F238E27FC236}">
                <a16:creationId xmlns:a16="http://schemas.microsoft.com/office/drawing/2014/main" id="{168C7E35-2F2D-CDFD-4583-A1FF42845CF8}"/>
              </a:ext>
            </a:extLst>
          </p:cNvPr>
          <p:cNvPicPr>
            <a:picLocks noChangeAspect="1"/>
          </p:cNvPicPr>
          <p:nvPr/>
        </p:nvPicPr>
        <p:blipFill rotWithShape="1">
          <a:blip r:embed="rId13">
            <a:extLst>
              <a:ext uri="{28A0092B-C50C-407E-A947-70E740481C1C}">
                <a14:useLocalDpi xmlns:a14="http://schemas.microsoft.com/office/drawing/2010/main" val="0"/>
              </a:ext>
            </a:extLst>
          </a:blip>
          <a:srcRect l="50285" t="15198" r="5107" b="9983"/>
          <a:stretch/>
        </p:blipFill>
        <p:spPr>
          <a:xfrm>
            <a:off x="7951315" y="1308389"/>
            <a:ext cx="3517915" cy="2330718"/>
          </a:xfrm>
          <a:prstGeom prst="rect">
            <a:avLst/>
          </a:prstGeom>
        </p:spPr>
      </p:pic>
      <p:sp>
        <p:nvSpPr>
          <p:cNvPr id="8" name="Segnaposto numero diapositiva 4">
            <a:extLst>
              <a:ext uri="{FF2B5EF4-FFF2-40B4-BE49-F238E27FC236}">
                <a16:creationId xmlns:a16="http://schemas.microsoft.com/office/drawing/2014/main" id="{8C0AB52C-77D2-C6A3-0AC7-62F1041096D6}"/>
              </a:ext>
            </a:extLst>
          </p:cNvPr>
          <p:cNvSpPr>
            <a:spLocks noGrp="1"/>
          </p:cNvSpPr>
          <p:nvPr>
            <p:ph type="sldNum" sz="quarter" idx="12"/>
          </p:nvPr>
        </p:nvSpPr>
        <p:spPr>
          <a:xfrm>
            <a:off x="8610600" y="6356350"/>
            <a:ext cx="2743200" cy="365125"/>
          </a:xfrm>
        </p:spPr>
        <p:txBody>
          <a:bodyPr/>
          <a:lstStyle/>
          <a:p>
            <a:fld id="{34BEE5E7-CB9F-B846-ABCE-05B9B78A82CB}" type="slidenum">
              <a:rPr lang="it-IT" smtClean="0"/>
              <a:t>2</a:t>
            </a:fld>
            <a:endParaRPr lang="it-IT"/>
          </a:p>
        </p:txBody>
      </p:sp>
      <p:sp>
        <p:nvSpPr>
          <p:cNvPr id="9" name="Sottotitolo 10">
            <a:extLst>
              <a:ext uri="{FF2B5EF4-FFF2-40B4-BE49-F238E27FC236}">
                <a16:creationId xmlns:a16="http://schemas.microsoft.com/office/drawing/2014/main" id="{9EB884F9-E5EF-E3EA-920D-8451B0D6DF4A}"/>
              </a:ext>
            </a:extLst>
          </p:cNvPr>
          <p:cNvSpPr txBox="1">
            <a:spLocks/>
          </p:cNvSpPr>
          <p:nvPr/>
        </p:nvSpPr>
        <p:spPr>
          <a:xfrm>
            <a:off x="6858861" y="6585212"/>
            <a:ext cx="3601860" cy="252412"/>
          </a:xfrm>
          <a:prstGeom prst="rect">
            <a:avLst/>
          </a:prstGeom>
        </p:spPr>
        <p:txBody>
          <a:bodyPr vert="horz" lIns="91440" tIns="45720" rIns="91440" bIns="45720" rtlCol="0" anchor="ctr">
            <a:normAutofit fontScale="5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i="1" dirty="0">
                <a:solidFill>
                  <a:schemeClr val="tx1">
                    <a:lumMod val="65000"/>
                    <a:lumOff val="35000"/>
                  </a:schemeClr>
                </a:solidFill>
              </a:rPr>
              <a:t>D. De </a:t>
            </a:r>
            <a:r>
              <a:rPr lang="en-US" i="1" u="sng" dirty="0">
                <a:solidFill>
                  <a:schemeClr val="tx1">
                    <a:lumMod val="65000"/>
                    <a:lumOff val="35000"/>
                  </a:schemeClr>
                </a:solidFill>
              </a:rPr>
              <a:t>S</a:t>
            </a:r>
            <a:r>
              <a:rPr lang="en-US" i="1" dirty="0">
                <a:solidFill>
                  <a:schemeClr val="tx1">
                    <a:lumMod val="65000"/>
                    <a:lumOff val="35000"/>
                  </a:schemeClr>
                </a:solidFill>
              </a:rPr>
              <a:t>alvador</a:t>
            </a:r>
          </a:p>
        </p:txBody>
      </p:sp>
      <p:sp>
        <p:nvSpPr>
          <p:cNvPr id="10" name="Footer Placeholder 1">
            <a:extLst>
              <a:ext uri="{FF2B5EF4-FFF2-40B4-BE49-F238E27FC236}">
                <a16:creationId xmlns:a16="http://schemas.microsoft.com/office/drawing/2014/main" id="{A9103DAE-D2EE-3795-3229-A6A0933BEA55}"/>
              </a:ext>
            </a:extLst>
          </p:cNvPr>
          <p:cNvSpPr>
            <a:spLocks noGrp="1"/>
          </p:cNvSpPr>
          <p:nvPr>
            <p:ph type="ftr" sz="quarter" idx="11"/>
          </p:nvPr>
        </p:nvSpPr>
        <p:spPr>
          <a:xfrm>
            <a:off x="4033888" y="6471400"/>
            <a:ext cx="4114800" cy="365125"/>
          </a:xfrm>
        </p:spPr>
        <p:txBody>
          <a:bodyPr/>
          <a:lstStyle/>
          <a:p>
            <a:r>
              <a:rPr lang="it-IT" dirty="0"/>
              <a:t>TECHNO-CLS , Ferrara </a:t>
            </a:r>
            <a:r>
              <a:rPr lang="it-IT" dirty="0" err="1"/>
              <a:t>Oct</a:t>
            </a:r>
            <a:r>
              <a:rPr lang="it-IT" dirty="0"/>
              <a:t> 2023</a:t>
            </a:r>
          </a:p>
        </p:txBody>
      </p:sp>
    </p:spTree>
    <p:extLst>
      <p:ext uri="{BB962C8B-B14F-4D97-AF65-F5344CB8AC3E}">
        <p14:creationId xmlns:p14="http://schemas.microsoft.com/office/powerpoint/2010/main" val="3180100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23">
            <a:extLst>
              <a:ext uri="{FF2B5EF4-FFF2-40B4-BE49-F238E27FC236}">
                <a16:creationId xmlns:a16="http://schemas.microsoft.com/office/drawing/2014/main" id="{5454D5D5-B447-EDBD-FDFA-8B62E4CD4CB3}"/>
              </a:ext>
            </a:extLst>
          </p:cNvPr>
          <p:cNvPicPr>
            <a:picLocks noChangeAspect="1"/>
          </p:cNvPicPr>
          <p:nvPr/>
        </p:nvPicPr>
        <p:blipFill rotWithShape="1">
          <a:blip r:embed="rId3">
            <a:extLst>
              <a:ext uri="{28A0092B-C50C-407E-A947-70E740481C1C}">
                <a14:useLocalDpi xmlns:a14="http://schemas.microsoft.com/office/drawing/2010/main" val="0"/>
              </a:ext>
            </a:extLst>
          </a:blip>
          <a:srcRect l="50285" t="15198" r="5107" b="9983"/>
          <a:stretch/>
        </p:blipFill>
        <p:spPr>
          <a:xfrm>
            <a:off x="7951315" y="1308389"/>
            <a:ext cx="3517915" cy="2330718"/>
          </a:xfrm>
          <a:prstGeom prst="rect">
            <a:avLst/>
          </a:prstGeom>
        </p:spPr>
      </p:pic>
      <p:pic>
        <p:nvPicPr>
          <p:cNvPr id="37" name="Immagine 6">
            <a:extLst>
              <a:ext uri="{FF2B5EF4-FFF2-40B4-BE49-F238E27FC236}">
                <a16:creationId xmlns:a16="http://schemas.microsoft.com/office/drawing/2014/main" id="{586CA4B1-18CE-4FBB-99BB-207E7CAD1D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976" y="2386289"/>
            <a:ext cx="2392701" cy="1993917"/>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5230" y="228601"/>
            <a:ext cx="828000" cy="833285"/>
          </a:xfrm>
          <a:prstGeom prst="rect">
            <a:avLst/>
          </a:prstGeom>
        </p:spPr>
      </p:pic>
      <p:sp>
        <p:nvSpPr>
          <p:cNvPr id="14" name="CasellaDiTesto 13"/>
          <p:cNvSpPr txBox="1"/>
          <p:nvPr/>
        </p:nvSpPr>
        <p:spPr>
          <a:xfrm>
            <a:off x="163733" y="233925"/>
            <a:ext cx="9370811" cy="584775"/>
          </a:xfrm>
          <a:prstGeom prst="rect">
            <a:avLst/>
          </a:prstGeom>
          <a:noFill/>
        </p:spPr>
        <p:txBody>
          <a:bodyPr wrap="square" rtlCol="0">
            <a:spAutoFit/>
          </a:bodyPr>
          <a:lstStyle/>
          <a:p>
            <a:r>
              <a:rPr lang="en-US" sz="3200" dirty="0"/>
              <a:t>Ge application</a:t>
            </a:r>
          </a:p>
        </p:txBody>
      </p:sp>
      <p:sp>
        <p:nvSpPr>
          <p:cNvPr id="5" name="Segnaposto numero diapositiva 4"/>
          <p:cNvSpPr>
            <a:spLocks noGrp="1"/>
          </p:cNvSpPr>
          <p:nvPr>
            <p:ph type="sldNum" sz="quarter" idx="12"/>
          </p:nvPr>
        </p:nvSpPr>
        <p:spPr/>
        <p:txBody>
          <a:bodyPr/>
          <a:lstStyle/>
          <a:p>
            <a:fld id="{34BEE5E7-CB9F-B846-ABCE-05B9B78A82CB}" type="slidenum">
              <a:rPr lang="it-IT" smtClean="0"/>
              <a:t>3</a:t>
            </a:fld>
            <a:endParaRPr lang="it-IT"/>
          </a:p>
        </p:txBody>
      </p:sp>
      <p:grpSp>
        <p:nvGrpSpPr>
          <p:cNvPr id="13" name="Gruppo 12"/>
          <p:cNvGrpSpPr/>
          <p:nvPr/>
        </p:nvGrpSpPr>
        <p:grpSpPr>
          <a:xfrm>
            <a:off x="4195070" y="4200598"/>
            <a:ext cx="2891368" cy="2070100"/>
            <a:chOff x="3886677" y="4826000"/>
            <a:chExt cx="3033764" cy="2235200"/>
          </a:xfrm>
        </p:grpSpPr>
        <p:pic>
          <p:nvPicPr>
            <p:cNvPr id="16" name="Immagine 15"/>
            <p:cNvPicPr>
              <a:picLocks noChangeAspect="1"/>
            </p:cNvPicPr>
            <p:nvPr/>
          </p:nvPicPr>
          <p:blipFill>
            <a:blip r:embed="rId6"/>
            <a:stretch>
              <a:fillRect/>
            </a:stretch>
          </p:blipFill>
          <p:spPr>
            <a:xfrm>
              <a:off x="4190027" y="4826000"/>
              <a:ext cx="2730414" cy="1955800"/>
            </a:xfrm>
            <a:prstGeom prst="rect">
              <a:avLst/>
            </a:prstGeom>
          </p:spPr>
        </p:pic>
        <p:pic>
          <p:nvPicPr>
            <p:cNvPr id="17" name="Immagine 16"/>
            <p:cNvPicPr>
              <a:picLocks noChangeAspect="1"/>
            </p:cNvPicPr>
            <p:nvPr/>
          </p:nvPicPr>
          <p:blipFill>
            <a:blip r:embed="rId7"/>
            <a:stretch>
              <a:fillRect/>
            </a:stretch>
          </p:blipFill>
          <p:spPr>
            <a:xfrm>
              <a:off x="3886677" y="5384800"/>
              <a:ext cx="1020966" cy="1676400"/>
            </a:xfrm>
            <a:prstGeom prst="rect">
              <a:avLst/>
            </a:prstGeom>
          </p:spPr>
        </p:pic>
      </p:grpSp>
      <p:grpSp>
        <p:nvGrpSpPr>
          <p:cNvPr id="21" name="Gruppo 20"/>
          <p:cNvGrpSpPr/>
          <p:nvPr/>
        </p:nvGrpSpPr>
        <p:grpSpPr>
          <a:xfrm>
            <a:off x="8216307" y="3603373"/>
            <a:ext cx="2704630" cy="2591856"/>
            <a:chOff x="6212887" y="3204869"/>
            <a:chExt cx="2704630" cy="2591856"/>
          </a:xfrm>
        </p:grpSpPr>
        <p:grpSp>
          <p:nvGrpSpPr>
            <p:cNvPr id="22" name="Gruppo 21"/>
            <p:cNvGrpSpPr/>
            <p:nvPr/>
          </p:nvGrpSpPr>
          <p:grpSpPr>
            <a:xfrm>
              <a:off x="6212887" y="3733887"/>
              <a:ext cx="2704630" cy="2062838"/>
              <a:chOff x="6212887" y="3733887"/>
              <a:chExt cx="2704630" cy="2062838"/>
            </a:xfrm>
          </p:grpSpPr>
          <p:pic>
            <p:nvPicPr>
              <p:cNvPr id="24" name="Immagine 23"/>
              <p:cNvPicPr>
                <a:picLocks noChangeAspect="1"/>
              </p:cNvPicPr>
              <p:nvPr/>
            </p:nvPicPr>
            <p:blipFill>
              <a:blip r:embed="rId8"/>
              <a:stretch>
                <a:fillRect/>
              </a:stretch>
            </p:blipFill>
            <p:spPr>
              <a:xfrm>
                <a:off x="6768728" y="3733887"/>
                <a:ext cx="2148789" cy="2062837"/>
              </a:xfrm>
              <a:prstGeom prst="rect">
                <a:avLst/>
              </a:prstGeom>
            </p:spPr>
          </p:pic>
          <p:pic>
            <p:nvPicPr>
              <p:cNvPr id="25" name="Immagine 24"/>
              <p:cNvPicPr>
                <a:picLocks noChangeAspect="1"/>
              </p:cNvPicPr>
              <p:nvPr/>
            </p:nvPicPr>
            <p:blipFill>
              <a:blip r:embed="rId9"/>
              <a:stretch>
                <a:fillRect/>
              </a:stretch>
            </p:blipFill>
            <p:spPr>
              <a:xfrm>
                <a:off x="6212887" y="3733888"/>
                <a:ext cx="1106032" cy="2062837"/>
              </a:xfrm>
              <a:prstGeom prst="rect">
                <a:avLst/>
              </a:prstGeom>
            </p:spPr>
          </p:pic>
        </p:grpSp>
        <p:sp>
          <p:nvSpPr>
            <p:cNvPr id="23" name="CasellaDiTesto 22"/>
            <p:cNvSpPr txBox="1"/>
            <p:nvPr/>
          </p:nvSpPr>
          <p:spPr>
            <a:xfrm>
              <a:off x="6807003" y="3204869"/>
              <a:ext cx="2110514" cy="523220"/>
            </a:xfrm>
            <a:prstGeom prst="rect">
              <a:avLst/>
            </a:prstGeom>
            <a:noFill/>
          </p:spPr>
          <p:txBody>
            <a:bodyPr wrap="square" rtlCol="0">
              <a:spAutoFit/>
            </a:bodyPr>
            <a:lstStyle/>
            <a:p>
              <a:pPr algn="ctr"/>
              <a:r>
                <a:rPr lang="it-IT" sz="2800" b="1" dirty="0">
                  <a:solidFill>
                    <a:srgbClr val="3366FF"/>
                  </a:solidFill>
                  <a:latin typeface="Symbol" charset="2"/>
                  <a:cs typeface="Symbol" charset="2"/>
                </a:rPr>
                <a:t>g</a:t>
              </a:r>
              <a:r>
                <a:rPr lang="it-IT" sz="2000" b="1" dirty="0">
                  <a:solidFill>
                    <a:srgbClr val="3366FF"/>
                  </a:solidFill>
                </a:rPr>
                <a:t>-Ray detectors</a:t>
              </a:r>
            </a:p>
          </p:txBody>
        </p:sp>
      </p:grpSp>
      <p:grpSp>
        <p:nvGrpSpPr>
          <p:cNvPr id="26" name="Gruppo 25"/>
          <p:cNvGrpSpPr/>
          <p:nvPr/>
        </p:nvGrpSpPr>
        <p:grpSpPr>
          <a:xfrm>
            <a:off x="1379085" y="973592"/>
            <a:ext cx="2401557" cy="2132871"/>
            <a:chOff x="3717702" y="-27943"/>
            <a:chExt cx="2401557" cy="2132871"/>
          </a:xfrm>
        </p:grpSpPr>
        <p:pic>
          <p:nvPicPr>
            <p:cNvPr id="27" name="Immagine 26"/>
            <p:cNvPicPr>
              <a:picLocks noChangeAspect="1"/>
            </p:cNvPicPr>
            <p:nvPr/>
          </p:nvPicPr>
          <p:blipFill>
            <a:blip r:embed="rId10"/>
            <a:stretch>
              <a:fillRect/>
            </a:stretch>
          </p:blipFill>
          <p:spPr>
            <a:xfrm>
              <a:off x="3972786" y="-27943"/>
              <a:ext cx="2138018" cy="1500156"/>
            </a:xfrm>
            <a:prstGeom prst="rect">
              <a:avLst/>
            </a:prstGeom>
          </p:spPr>
        </p:pic>
        <p:sp>
          <p:nvSpPr>
            <p:cNvPr id="28" name="CasellaDiTesto 27"/>
            <p:cNvSpPr txBox="1"/>
            <p:nvPr/>
          </p:nvSpPr>
          <p:spPr>
            <a:xfrm>
              <a:off x="3717702" y="1397042"/>
              <a:ext cx="2401557" cy="707886"/>
            </a:xfrm>
            <a:prstGeom prst="rect">
              <a:avLst/>
            </a:prstGeom>
            <a:noFill/>
          </p:spPr>
          <p:txBody>
            <a:bodyPr wrap="square" rtlCol="0">
              <a:spAutoFit/>
            </a:bodyPr>
            <a:lstStyle/>
            <a:p>
              <a:pPr algn="ctr"/>
              <a:r>
                <a:rPr lang="it-IT" sz="2000" b="1" dirty="0" err="1">
                  <a:solidFill>
                    <a:srgbClr val="3366FF"/>
                  </a:solidFill>
                </a:rPr>
                <a:t>Plasmonic</a:t>
              </a:r>
              <a:r>
                <a:rPr lang="it-IT" sz="2000" b="1" dirty="0">
                  <a:solidFill>
                    <a:srgbClr val="3366FF"/>
                  </a:solidFill>
                </a:rPr>
                <a:t> </a:t>
              </a:r>
              <a:r>
                <a:rPr lang="it-IT" sz="2000" b="1" dirty="0" err="1">
                  <a:solidFill>
                    <a:srgbClr val="3366FF"/>
                  </a:solidFill>
                </a:rPr>
                <a:t>molecular</a:t>
              </a:r>
              <a:r>
                <a:rPr lang="it-IT" sz="2000" b="1" dirty="0">
                  <a:solidFill>
                    <a:srgbClr val="3366FF"/>
                  </a:solidFill>
                </a:rPr>
                <a:t> </a:t>
              </a:r>
              <a:r>
                <a:rPr lang="it-IT" sz="2000" b="1" dirty="0" err="1">
                  <a:solidFill>
                    <a:srgbClr val="3366FF"/>
                  </a:solidFill>
                </a:rPr>
                <a:t>sensors</a:t>
              </a:r>
              <a:endParaRPr lang="it-IT" sz="2000" b="1" dirty="0">
                <a:solidFill>
                  <a:srgbClr val="3366FF"/>
                </a:solidFill>
              </a:endParaRPr>
            </a:p>
          </p:txBody>
        </p:sp>
      </p:grpSp>
      <p:grpSp>
        <p:nvGrpSpPr>
          <p:cNvPr id="29" name="Gruppo 28"/>
          <p:cNvGrpSpPr/>
          <p:nvPr/>
        </p:nvGrpSpPr>
        <p:grpSpPr>
          <a:xfrm>
            <a:off x="1636999" y="3543812"/>
            <a:ext cx="1518980" cy="1969467"/>
            <a:chOff x="3183421" y="4791768"/>
            <a:chExt cx="1518980" cy="1969467"/>
          </a:xfrm>
        </p:grpSpPr>
        <p:pic>
          <p:nvPicPr>
            <p:cNvPr id="30" name="Immagine 29" descr="scientistsco.png"/>
            <p:cNvPicPr>
              <a:picLocks noChangeAspect="1"/>
            </p:cNvPicPr>
            <p:nvPr/>
          </p:nvPicPr>
          <p:blipFill rotWithShape="1">
            <a:blip r:embed="rId11">
              <a:extLst>
                <a:ext uri="{28A0092B-C50C-407E-A947-70E740481C1C}">
                  <a14:useLocalDpi xmlns:a14="http://schemas.microsoft.com/office/drawing/2010/main" val="0"/>
                </a:ext>
              </a:extLst>
            </a:blip>
            <a:srcRect t="12534" r="22115"/>
            <a:stretch/>
          </p:blipFill>
          <p:spPr>
            <a:xfrm>
              <a:off x="3183421" y="4791768"/>
              <a:ext cx="1518980" cy="1617130"/>
            </a:xfrm>
            <a:prstGeom prst="rect">
              <a:avLst/>
            </a:prstGeom>
          </p:spPr>
        </p:pic>
        <p:sp>
          <p:nvSpPr>
            <p:cNvPr id="31" name="CasellaDiTesto 30"/>
            <p:cNvSpPr txBox="1"/>
            <p:nvPr/>
          </p:nvSpPr>
          <p:spPr>
            <a:xfrm>
              <a:off x="3424374" y="6361125"/>
              <a:ext cx="1164527" cy="400110"/>
            </a:xfrm>
            <a:prstGeom prst="rect">
              <a:avLst/>
            </a:prstGeom>
            <a:noFill/>
          </p:spPr>
          <p:txBody>
            <a:bodyPr wrap="square" rtlCol="0">
              <a:spAutoFit/>
            </a:bodyPr>
            <a:lstStyle/>
            <a:p>
              <a:pPr algn="ctr"/>
              <a:r>
                <a:rPr lang="it-IT" sz="2000" b="1" dirty="0" err="1">
                  <a:solidFill>
                    <a:srgbClr val="3366FF"/>
                  </a:solidFill>
                </a:rPr>
                <a:t>Lasers</a:t>
              </a:r>
              <a:endParaRPr lang="it-IT" sz="2000" b="1" dirty="0">
                <a:solidFill>
                  <a:srgbClr val="3366FF"/>
                </a:solidFill>
              </a:endParaRPr>
            </a:p>
          </p:txBody>
        </p:sp>
      </p:grpSp>
      <p:grpSp>
        <p:nvGrpSpPr>
          <p:cNvPr id="32" name="Gruppo 31"/>
          <p:cNvGrpSpPr/>
          <p:nvPr/>
        </p:nvGrpSpPr>
        <p:grpSpPr>
          <a:xfrm>
            <a:off x="4677789" y="401654"/>
            <a:ext cx="3553320" cy="1880416"/>
            <a:chOff x="3138633" y="765819"/>
            <a:chExt cx="3553320" cy="1880416"/>
          </a:xfrm>
        </p:grpSpPr>
        <p:pic>
          <p:nvPicPr>
            <p:cNvPr id="33" name="Immagine 32"/>
            <p:cNvPicPr>
              <a:picLocks noChangeAspect="1"/>
            </p:cNvPicPr>
            <p:nvPr/>
          </p:nvPicPr>
          <p:blipFill>
            <a:blip r:embed="rId12"/>
            <a:stretch>
              <a:fillRect/>
            </a:stretch>
          </p:blipFill>
          <p:spPr>
            <a:xfrm>
              <a:off x="3402141" y="1552051"/>
              <a:ext cx="2100833" cy="1094184"/>
            </a:xfrm>
            <a:prstGeom prst="rect">
              <a:avLst/>
            </a:prstGeom>
          </p:spPr>
        </p:pic>
        <p:sp>
          <p:nvSpPr>
            <p:cNvPr id="34" name="CasellaDiTesto 33"/>
            <p:cNvSpPr txBox="1"/>
            <p:nvPr/>
          </p:nvSpPr>
          <p:spPr>
            <a:xfrm>
              <a:off x="3138633" y="1151941"/>
              <a:ext cx="2038478" cy="400110"/>
            </a:xfrm>
            <a:prstGeom prst="rect">
              <a:avLst/>
            </a:prstGeom>
            <a:noFill/>
          </p:spPr>
          <p:txBody>
            <a:bodyPr wrap="square" rtlCol="0">
              <a:spAutoFit/>
            </a:bodyPr>
            <a:lstStyle/>
            <a:p>
              <a:r>
                <a:rPr lang="it-IT" sz="2000" b="1" dirty="0" err="1">
                  <a:solidFill>
                    <a:srgbClr val="3366FF"/>
                  </a:solidFill>
                </a:rPr>
                <a:t>Nanoelectronics</a:t>
              </a:r>
              <a:endParaRPr lang="it-IT" sz="2000" b="1" dirty="0">
                <a:solidFill>
                  <a:srgbClr val="3366FF"/>
                </a:solidFill>
              </a:endParaRPr>
            </a:p>
          </p:txBody>
        </p:sp>
        <p:pic>
          <p:nvPicPr>
            <p:cNvPr id="35" name="Immagine 34" descr="14nm FinFET.jpg"/>
            <p:cNvPicPr>
              <a:picLocks noChangeAspect="1"/>
            </p:cNvPicPr>
            <p:nvPr/>
          </p:nvPicPr>
          <p:blipFill rotWithShape="1">
            <a:blip r:embed="rId13">
              <a:clrChange>
                <a:clrFrom>
                  <a:srgbClr val="FFFFFF"/>
                </a:clrFrom>
                <a:clrTo>
                  <a:srgbClr val="FFFFFF">
                    <a:alpha val="0"/>
                  </a:srgbClr>
                </a:clrTo>
              </a:clrChange>
              <a:alphaModFix amt="98000"/>
              <a:extLst>
                <a:ext uri="{28A0092B-C50C-407E-A947-70E740481C1C}">
                  <a14:useLocalDpi xmlns:a14="http://schemas.microsoft.com/office/drawing/2010/main" val="0"/>
                </a:ext>
              </a:extLst>
            </a:blip>
            <a:srcRect t="3322" b="7080"/>
            <a:stretch/>
          </p:blipFill>
          <p:spPr>
            <a:xfrm>
              <a:off x="4917608" y="765819"/>
              <a:ext cx="1774345" cy="1615200"/>
            </a:xfrm>
            <a:prstGeom prst="rect">
              <a:avLst/>
            </a:prstGeom>
          </p:spPr>
        </p:pic>
      </p:grpSp>
      <p:sp>
        <p:nvSpPr>
          <p:cNvPr id="4" name="Rettangolo ad angolo ripiegato 3">
            <a:extLst>
              <a:ext uri="{FF2B5EF4-FFF2-40B4-BE49-F238E27FC236}">
                <a16:creationId xmlns:a16="http://schemas.microsoft.com/office/drawing/2014/main" id="{722C27EF-6A2B-4A96-A3FD-75597C092976}"/>
              </a:ext>
            </a:extLst>
          </p:cNvPr>
          <p:cNvSpPr/>
          <p:nvPr/>
        </p:nvSpPr>
        <p:spPr>
          <a:xfrm>
            <a:off x="4824485" y="1443392"/>
            <a:ext cx="3388671" cy="2100420"/>
          </a:xfrm>
          <a:prstGeom prst="folded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err="1"/>
              <a:t>Highest</a:t>
            </a:r>
            <a:r>
              <a:rPr lang="it-IT" sz="3600" dirty="0"/>
              <a:t>-z </a:t>
            </a:r>
            <a:r>
              <a:rPr lang="it-IT" sz="3600" dirty="0" err="1"/>
              <a:t>crystals</a:t>
            </a:r>
            <a:r>
              <a:rPr lang="it-IT" sz="3600" dirty="0"/>
              <a:t> with no </a:t>
            </a:r>
            <a:r>
              <a:rPr lang="it-IT" sz="3600" dirty="0" err="1"/>
              <a:t>dislocation</a:t>
            </a:r>
            <a:r>
              <a:rPr lang="it-IT" sz="3600" dirty="0"/>
              <a:t> </a:t>
            </a:r>
          </a:p>
        </p:txBody>
      </p:sp>
      <p:sp>
        <p:nvSpPr>
          <p:cNvPr id="40" name="CasellaDiTesto 39">
            <a:extLst>
              <a:ext uri="{FF2B5EF4-FFF2-40B4-BE49-F238E27FC236}">
                <a16:creationId xmlns:a16="http://schemas.microsoft.com/office/drawing/2014/main" id="{52CB8076-5AA3-4EA0-B104-97C8E7C9E4EB}"/>
              </a:ext>
            </a:extLst>
          </p:cNvPr>
          <p:cNvSpPr txBox="1"/>
          <p:nvPr/>
        </p:nvSpPr>
        <p:spPr>
          <a:xfrm>
            <a:off x="4988947" y="6063874"/>
            <a:ext cx="2710955" cy="400110"/>
          </a:xfrm>
          <a:prstGeom prst="rect">
            <a:avLst/>
          </a:prstGeom>
          <a:noFill/>
        </p:spPr>
        <p:txBody>
          <a:bodyPr wrap="square" rtlCol="0">
            <a:spAutoFit/>
          </a:bodyPr>
          <a:lstStyle/>
          <a:p>
            <a:r>
              <a:rPr lang="it-IT" sz="2000" b="1" dirty="0" err="1">
                <a:solidFill>
                  <a:srgbClr val="3366FF"/>
                </a:solidFill>
              </a:rPr>
              <a:t>Photovoltaic</a:t>
            </a:r>
            <a:r>
              <a:rPr lang="it-IT" sz="2000" b="1" dirty="0">
                <a:solidFill>
                  <a:srgbClr val="3366FF"/>
                </a:solidFill>
              </a:rPr>
              <a:t> </a:t>
            </a:r>
            <a:r>
              <a:rPr lang="it-IT" sz="2000" b="1" dirty="0" err="1">
                <a:solidFill>
                  <a:srgbClr val="3366FF"/>
                </a:solidFill>
              </a:rPr>
              <a:t>ThermoPV</a:t>
            </a:r>
            <a:endParaRPr lang="it-IT" sz="2000" b="1" dirty="0">
              <a:solidFill>
                <a:srgbClr val="3366FF"/>
              </a:solidFill>
            </a:endParaRPr>
          </a:p>
        </p:txBody>
      </p:sp>
      <p:sp>
        <p:nvSpPr>
          <p:cNvPr id="39" name="Sottotitolo 10">
            <a:extLst>
              <a:ext uri="{FF2B5EF4-FFF2-40B4-BE49-F238E27FC236}">
                <a16:creationId xmlns:a16="http://schemas.microsoft.com/office/drawing/2014/main" id="{736C5048-F2A0-4419-8800-173D62388C17}"/>
              </a:ext>
            </a:extLst>
          </p:cNvPr>
          <p:cNvSpPr txBox="1">
            <a:spLocks/>
          </p:cNvSpPr>
          <p:nvPr/>
        </p:nvSpPr>
        <p:spPr>
          <a:xfrm>
            <a:off x="6858861" y="6585212"/>
            <a:ext cx="3601860" cy="252412"/>
          </a:xfrm>
          <a:prstGeom prst="rect">
            <a:avLst/>
          </a:prstGeom>
        </p:spPr>
        <p:txBody>
          <a:bodyPr vert="horz" lIns="91440" tIns="45720" rIns="91440" bIns="45720" rtlCol="0" anchor="ctr">
            <a:normAutofit fontScale="5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i="1" dirty="0">
                <a:solidFill>
                  <a:schemeClr val="tx1">
                    <a:lumMod val="65000"/>
                    <a:lumOff val="35000"/>
                  </a:schemeClr>
                </a:solidFill>
              </a:rPr>
              <a:t>D. De </a:t>
            </a:r>
            <a:r>
              <a:rPr lang="en-US" i="1" u="sng" dirty="0">
                <a:solidFill>
                  <a:schemeClr val="tx1">
                    <a:lumMod val="65000"/>
                    <a:lumOff val="35000"/>
                  </a:schemeClr>
                </a:solidFill>
              </a:rPr>
              <a:t>S</a:t>
            </a:r>
            <a:r>
              <a:rPr lang="en-US" i="1" dirty="0">
                <a:solidFill>
                  <a:schemeClr val="tx1">
                    <a:lumMod val="65000"/>
                    <a:lumOff val="35000"/>
                  </a:schemeClr>
                </a:solidFill>
              </a:rPr>
              <a:t>alvador</a:t>
            </a:r>
          </a:p>
        </p:txBody>
      </p:sp>
      <p:sp>
        <p:nvSpPr>
          <p:cNvPr id="36" name="CasellaDiTesto 22">
            <a:extLst>
              <a:ext uri="{FF2B5EF4-FFF2-40B4-BE49-F238E27FC236}">
                <a16:creationId xmlns:a16="http://schemas.microsoft.com/office/drawing/2014/main" id="{E6F36C98-56ED-B55C-28FE-A7026B215987}"/>
              </a:ext>
            </a:extLst>
          </p:cNvPr>
          <p:cNvSpPr txBox="1"/>
          <p:nvPr/>
        </p:nvSpPr>
        <p:spPr>
          <a:xfrm>
            <a:off x="8585692" y="912098"/>
            <a:ext cx="2110514" cy="400110"/>
          </a:xfrm>
          <a:prstGeom prst="rect">
            <a:avLst/>
          </a:prstGeom>
          <a:noFill/>
        </p:spPr>
        <p:txBody>
          <a:bodyPr wrap="square" rtlCol="0">
            <a:spAutoFit/>
          </a:bodyPr>
          <a:lstStyle/>
          <a:p>
            <a:pPr algn="ctr"/>
            <a:r>
              <a:rPr lang="it-IT" sz="2000" b="1" dirty="0">
                <a:solidFill>
                  <a:srgbClr val="3366FF"/>
                </a:solidFill>
              </a:rPr>
              <a:t> </a:t>
            </a:r>
            <a:r>
              <a:rPr lang="it-IT" sz="2000" b="1" dirty="0" err="1">
                <a:solidFill>
                  <a:srgbClr val="3366FF"/>
                </a:solidFill>
              </a:rPr>
              <a:t>Channeling</a:t>
            </a:r>
            <a:endParaRPr lang="it-IT" sz="2000" b="1" dirty="0">
              <a:solidFill>
                <a:srgbClr val="3366FF"/>
              </a:solidFill>
            </a:endParaRPr>
          </a:p>
        </p:txBody>
      </p:sp>
      <p:sp>
        <p:nvSpPr>
          <p:cNvPr id="41" name="Ovale 1">
            <a:extLst>
              <a:ext uri="{FF2B5EF4-FFF2-40B4-BE49-F238E27FC236}">
                <a16:creationId xmlns:a16="http://schemas.microsoft.com/office/drawing/2014/main" id="{71EE6661-A794-55A5-22B0-2C3CED0669AC}"/>
              </a:ext>
            </a:extLst>
          </p:cNvPr>
          <p:cNvSpPr/>
          <p:nvPr/>
        </p:nvSpPr>
        <p:spPr>
          <a:xfrm>
            <a:off x="8085973" y="526312"/>
            <a:ext cx="3328211" cy="3268813"/>
          </a:xfrm>
          <a:prstGeom prst="ellipse">
            <a:avLst/>
          </a:prstGeom>
          <a:no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Footer Placeholder 1">
            <a:extLst>
              <a:ext uri="{FF2B5EF4-FFF2-40B4-BE49-F238E27FC236}">
                <a16:creationId xmlns:a16="http://schemas.microsoft.com/office/drawing/2014/main" id="{A75A4083-9667-73B3-0E99-649376594310}"/>
              </a:ext>
            </a:extLst>
          </p:cNvPr>
          <p:cNvSpPr>
            <a:spLocks noGrp="1"/>
          </p:cNvSpPr>
          <p:nvPr>
            <p:ph type="ftr" sz="quarter" idx="11"/>
          </p:nvPr>
        </p:nvSpPr>
        <p:spPr>
          <a:xfrm>
            <a:off x="4033888" y="6471400"/>
            <a:ext cx="4114800" cy="365125"/>
          </a:xfrm>
        </p:spPr>
        <p:txBody>
          <a:bodyPr/>
          <a:lstStyle/>
          <a:p>
            <a:r>
              <a:rPr lang="it-IT" dirty="0"/>
              <a:t>TECHNO-CLS , Ferrara </a:t>
            </a:r>
            <a:r>
              <a:rPr lang="it-IT" dirty="0" err="1"/>
              <a:t>Oct</a:t>
            </a:r>
            <a:r>
              <a:rPr lang="it-IT" dirty="0"/>
              <a:t> 2023</a:t>
            </a:r>
          </a:p>
        </p:txBody>
      </p:sp>
    </p:spTree>
    <p:extLst>
      <p:ext uri="{BB962C8B-B14F-4D97-AF65-F5344CB8AC3E}">
        <p14:creationId xmlns:p14="http://schemas.microsoft.com/office/powerpoint/2010/main" val="101034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A130-3D44-BB31-4033-6D10612A1F44}"/>
              </a:ext>
            </a:extLst>
          </p:cNvPr>
          <p:cNvSpPr>
            <a:spLocks noGrp="1"/>
          </p:cNvSpPr>
          <p:nvPr>
            <p:ph type="title"/>
          </p:nvPr>
        </p:nvSpPr>
        <p:spPr>
          <a:xfrm>
            <a:off x="838200" y="136525"/>
            <a:ext cx="10515600" cy="1325563"/>
          </a:xfrm>
        </p:spPr>
        <p:txBody>
          <a:bodyPr/>
          <a:lstStyle/>
          <a:p>
            <a:r>
              <a:rPr lang="en-US" dirty="0"/>
              <a:t>Ge channeling for 400GeV </a:t>
            </a:r>
            <a:r>
              <a:rPr lang="en-US" dirty="0">
                <a:solidFill>
                  <a:srgbClr val="C54643"/>
                </a:solidFill>
              </a:rPr>
              <a:t>Protons</a:t>
            </a:r>
          </a:p>
        </p:txBody>
      </p:sp>
      <p:pic>
        <p:nvPicPr>
          <p:cNvPr id="5" name="Picture 4">
            <a:extLst>
              <a:ext uri="{FF2B5EF4-FFF2-40B4-BE49-F238E27FC236}">
                <a16:creationId xmlns:a16="http://schemas.microsoft.com/office/drawing/2014/main" id="{B7980B82-60EB-876E-C87E-2A7CB1E38EF1}"/>
              </a:ext>
            </a:extLst>
          </p:cNvPr>
          <p:cNvPicPr>
            <a:picLocks noChangeAspect="1"/>
          </p:cNvPicPr>
          <p:nvPr/>
        </p:nvPicPr>
        <p:blipFill>
          <a:blip r:embed="rId2"/>
          <a:stretch>
            <a:fillRect/>
          </a:stretch>
        </p:blipFill>
        <p:spPr>
          <a:xfrm>
            <a:off x="5756311" y="2798885"/>
            <a:ext cx="5500028" cy="3737395"/>
          </a:xfrm>
          <a:prstGeom prst="rect">
            <a:avLst/>
          </a:prstGeom>
        </p:spPr>
      </p:pic>
      <p:pic>
        <p:nvPicPr>
          <p:cNvPr id="16" name="Picture 15">
            <a:extLst>
              <a:ext uri="{FF2B5EF4-FFF2-40B4-BE49-F238E27FC236}">
                <a16:creationId xmlns:a16="http://schemas.microsoft.com/office/drawing/2014/main" id="{582AEB9F-9F80-651D-6B41-472FA22853ED}"/>
              </a:ext>
            </a:extLst>
          </p:cNvPr>
          <p:cNvPicPr>
            <a:picLocks noChangeAspect="1"/>
          </p:cNvPicPr>
          <p:nvPr/>
        </p:nvPicPr>
        <p:blipFill>
          <a:blip r:embed="rId3"/>
          <a:stretch>
            <a:fillRect/>
          </a:stretch>
        </p:blipFill>
        <p:spPr>
          <a:xfrm>
            <a:off x="6025846" y="2456225"/>
            <a:ext cx="3074532" cy="366623"/>
          </a:xfrm>
          <a:prstGeom prst="rect">
            <a:avLst/>
          </a:prstGeom>
        </p:spPr>
      </p:pic>
      <p:sp>
        <p:nvSpPr>
          <p:cNvPr id="17" name="TextBox 16">
            <a:extLst>
              <a:ext uri="{FF2B5EF4-FFF2-40B4-BE49-F238E27FC236}">
                <a16:creationId xmlns:a16="http://schemas.microsoft.com/office/drawing/2014/main" id="{3A3970E4-5BBD-E4B1-02E9-8D5BE87D647E}"/>
              </a:ext>
            </a:extLst>
          </p:cNvPr>
          <p:cNvSpPr txBox="1"/>
          <p:nvPr/>
        </p:nvSpPr>
        <p:spPr>
          <a:xfrm>
            <a:off x="6025846" y="2093123"/>
            <a:ext cx="2006958" cy="369332"/>
          </a:xfrm>
          <a:prstGeom prst="rect">
            <a:avLst/>
          </a:prstGeom>
          <a:noFill/>
        </p:spPr>
        <p:txBody>
          <a:bodyPr wrap="square">
            <a:spAutoFit/>
          </a:bodyPr>
          <a:lstStyle/>
          <a:p>
            <a:r>
              <a:rPr lang="en-US" sz="1800" i="0" u="none" strike="noStrike" baseline="0" dirty="0">
                <a:latin typeface="GulliverIT"/>
              </a:rPr>
              <a:t>De Salvador et al. </a:t>
            </a:r>
            <a:endParaRPr lang="en-US" dirty="0"/>
          </a:p>
        </p:txBody>
      </p:sp>
      <p:pic>
        <p:nvPicPr>
          <p:cNvPr id="4" name="Picture 3">
            <a:extLst>
              <a:ext uri="{FF2B5EF4-FFF2-40B4-BE49-F238E27FC236}">
                <a16:creationId xmlns:a16="http://schemas.microsoft.com/office/drawing/2014/main" id="{C5CFB8E4-52D7-1B6E-BA1A-1FD4B18FC342}"/>
              </a:ext>
            </a:extLst>
          </p:cNvPr>
          <p:cNvPicPr>
            <a:picLocks noChangeAspect="1"/>
          </p:cNvPicPr>
          <p:nvPr/>
        </p:nvPicPr>
        <p:blipFill>
          <a:blip r:embed="rId4"/>
          <a:stretch>
            <a:fillRect/>
          </a:stretch>
        </p:blipFill>
        <p:spPr>
          <a:xfrm>
            <a:off x="9874186" y="136525"/>
            <a:ext cx="1873718" cy="2787587"/>
          </a:xfrm>
          <a:prstGeom prst="rect">
            <a:avLst/>
          </a:prstGeom>
        </p:spPr>
      </p:pic>
      <p:sp>
        <p:nvSpPr>
          <p:cNvPr id="3" name="Footer Placeholder 2">
            <a:extLst>
              <a:ext uri="{FF2B5EF4-FFF2-40B4-BE49-F238E27FC236}">
                <a16:creationId xmlns:a16="http://schemas.microsoft.com/office/drawing/2014/main" id="{2F29338C-047A-5FCB-484A-2E6AB113509B}"/>
              </a:ext>
            </a:extLst>
          </p:cNvPr>
          <p:cNvSpPr>
            <a:spLocks noGrp="1"/>
          </p:cNvSpPr>
          <p:nvPr>
            <p:ph type="ftr" sz="quarter" idx="11"/>
          </p:nvPr>
        </p:nvSpPr>
        <p:spPr/>
        <p:txBody>
          <a:bodyPr/>
          <a:lstStyle/>
          <a:p>
            <a:r>
              <a:rPr lang="it-IT"/>
              <a:t>TECHNO-CLS , Ferrara Oct 2023</a:t>
            </a:r>
          </a:p>
        </p:txBody>
      </p:sp>
      <p:sp>
        <p:nvSpPr>
          <p:cNvPr id="6" name="Slide Number Placeholder 5">
            <a:extLst>
              <a:ext uri="{FF2B5EF4-FFF2-40B4-BE49-F238E27FC236}">
                <a16:creationId xmlns:a16="http://schemas.microsoft.com/office/drawing/2014/main" id="{0C999911-DD07-C732-42E4-1A92FDC1A79E}"/>
              </a:ext>
            </a:extLst>
          </p:cNvPr>
          <p:cNvSpPr>
            <a:spLocks noGrp="1"/>
          </p:cNvSpPr>
          <p:nvPr>
            <p:ph type="sldNum" sz="quarter" idx="12"/>
          </p:nvPr>
        </p:nvSpPr>
        <p:spPr/>
        <p:txBody>
          <a:bodyPr/>
          <a:lstStyle/>
          <a:p>
            <a:fld id="{34BEE5E7-CB9F-B846-ABCE-05B9B78A82CB}" type="slidenum">
              <a:rPr lang="it-IT" smtClean="0"/>
              <a:t>4</a:t>
            </a:fld>
            <a:endParaRPr lang="it-IT"/>
          </a:p>
        </p:txBody>
      </p:sp>
      <p:grpSp>
        <p:nvGrpSpPr>
          <p:cNvPr id="10" name="Group 9">
            <a:extLst>
              <a:ext uri="{FF2B5EF4-FFF2-40B4-BE49-F238E27FC236}">
                <a16:creationId xmlns:a16="http://schemas.microsoft.com/office/drawing/2014/main" id="{39DC183E-8453-85DB-81B4-D821CB802E41}"/>
              </a:ext>
            </a:extLst>
          </p:cNvPr>
          <p:cNvGrpSpPr/>
          <p:nvPr/>
        </p:nvGrpSpPr>
        <p:grpSpPr>
          <a:xfrm>
            <a:off x="342766" y="2089955"/>
            <a:ext cx="5026641" cy="4128532"/>
            <a:chOff x="5784404" y="1902623"/>
            <a:chExt cx="5026641" cy="4128532"/>
          </a:xfrm>
        </p:grpSpPr>
        <p:pic>
          <p:nvPicPr>
            <p:cNvPr id="12" name="Picture 11">
              <a:extLst>
                <a:ext uri="{FF2B5EF4-FFF2-40B4-BE49-F238E27FC236}">
                  <a16:creationId xmlns:a16="http://schemas.microsoft.com/office/drawing/2014/main" id="{9150B578-555B-13E3-8FD5-66C4479A5163}"/>
                </a:ext>
              </a:extLst>
            </p:cNvPr>
            <p:cNvPicPr>
              <a:picLocks noChangeAspect="1"/>
            </p:cNvPicPr>
            <p:nvPr/>
          </p:nvPicPr>
          <p:blipFill>
            <a:blip r:embed="rId5"/>
            <a:stretch>
              <a:fillRect/>
            </a:stretch>
          </p:blipFill>
          <p:spPr>
            <a:xfrm>
              <a:off x="6096000" y="2271955"/>
              <a:ext cx="3369114" cy="298330"/>
            </a:xfrm>
            <a:prstGeom prst="rect">
              <a:avLst/>
            </a:prstGeom>
          </p:spPr>
        </p:pic>
        <p:sp>
          <p:nvSpPr>
            <p:cNvPr id="13" name="TextBox 12">
              <a:extLst>
                <a:ext uri="{FF2B5EF4-FFF2-40B4-BE49-F238E27FC236}">
                  <a16:creationId xmlns:a16="http://schemas.microsoft.com/office/drawing/2014/main" id="{8090FC25-83CC-9CC8-28D9-A92BED028AA9}"/>
                </a:ext>
              </a:extLst>
            </p:cNvPr>
            <p:cNvSpPr txBox="1"/>
            <p:nvPr/>
          </p:nvSpPr>
          <p:spPr>
            <a:xfrm>
              <a:off x="6096000" y="1902623"/>
              <a:ext cx="2006958" cy="369332"/>
            </a:xfrm>
            <a:prstGeom prst="rect">
              <a:avLst/>
            </a:prstGeom>
            <a:noFill/>
          </p:spPr>
          <p:txBody>
            <a:bodyPr wrap="square">
              <a:spAutoFit/>
            </a:bodyPr>
            <a:lstStyle/>
            <a:p>
              <a:r>
                <a:rPr lang="en-US" sz="1800" i="0" u="none" strike="noStrike" baseline="0" dirty="0">
                  <a:latin typeface="GulliverIT"/>
                </a:rPr>
                <a:t>De Salvador et al. </a:t>
              </a:r>
              <a:endParaRPr lang="en-US" dirty="0"/>
            </a:p>
          </p:txBody>
        </p:sp>
        <p:pic>
          <p:nvPicPr>
            <p:cNvPr id="14" name="Picture 13">
              <a:extLst>
                <a:ext uri="{FF2B5EF4-FFF2-40B4-BE49-F238E27FC236}">
                  <a16:creationId xmlns:a16="http://schemas.microsoft.com/office/drawing/2014/main" id="{F28E5A54-272A-87AF-9F6D-60D1E2CFBF32}"/>
                </a:ext>
              </a:extLst>
            </p:cNvPr>
            <p:cNvPicPr>
              <a:picLocks noChangeAspect="1"/>
            </p:cNvPicPr>
            <p:nvPr/>
          </p:nvPicPr>
          <p:blipFill rotWithShape="1">
            <a:blip r:embed="rId6"/>
            <a:srcRect b="17429"/>
            <a:stretch/>
          </p:blipFill>
          <p:spPr>
            <a:xfrm>
              <a:off x="5784404" y="2570285"/>
              <a:ext cx="5026641" cy="3460870"/>
            </a:xfrm>
            <a:prstGeom prst="rect">
              <a:avLst/>
            </a:prstGeom>
          </p:spPr>
        </p:pic>
      </p:grpSp>
    </p:spTree>
    <p:extLst>
      <p:ext uri="{BB962C8B-B14F-4D97-AF65-F5344CB8AC3E}">
        <p14:creationId xmlns:p14="http://schemas.microsoft.com/office/powerpoint/2010/main" val="2644639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9A99-9880-AD7D-4B1F-79B54EACCEE5}"/>
              </a:ext>
            </a:extLst>
          </p:cNvPr>
          <p:cNvSpPr>
            <a:spLocks noGrp="1"/>
          </p:cNvSpPr>
          <p:nvPr>
            <p:ph type="title"/>
          </p:nvPr>
        </p:nvSpPr>
        <p:spPr>
          <a:xfrm>
            <a:off x="838201" y="204230"/>
            <a:ext cx="8720470" cy="1325563"/>
          </a:xfrm>
        </p:spPr>
        <p:txBody>
          <a:bodyPr>
            <a:normAutofit/>
          </a:bodyPr>
          <a:lstStyle/>
          <a:p>
            <a:r>
              <a:rPr lang="en-US" sz="4000" dirty="0"/>
              <a:t>850MeV </a:t>
            </a:r>
            <a:r>
              <a:rPr lang="en-US" sz="4000" dirty="0">
                <a:solidFill>
                  <a:srgbClr val="C00000"/>
                </a:solidFill>
              </a:rPr>
              <a:t>electrons</a:t>
            </a:r>
            <a:r>
              <a:rPr lang="en-US" sz="4000" dirty="0"/>
              <a:t>, deflection and radiations with bent crystals at MAMI</a:t>
            </a:r>
          </a:p>
        </p:txBody>
      </p:sp>
      <p:sp>
        <p:nvSpPr>
          <p:cNvPr id="4" name="Slide Number Placeholder 3">
            <a:extLst>
              <a:ext uri="{FF2B5EF4-FFF2-40B4-BE49-F238E27FC236}">
                <a16:creationId xmlns:a16="http://schemas.microsoft.com/office/drawing/2014/main" id="{86D44A47-F18F-E1F0-554D-EC3EA8DB4810}"/>
              </a:ext>
            </a:extLst>
          </p:cNvPr>
          <p:cNvSpPr>
            <a:spLocks noGrp="1"/>
          </p:cNvSpPr>
          <p:nvPr>
            <p:ph type="sldNum" sz="quarter" idx="12"/>
          </p:nvPr>
        </p:nvSpPr>
        <p:spPr/>
        <p:txBody>
          <a:bodyPr/>
          <a:lstStyle/>
          <a:p>
            <a:fld id="{34BEE5E7-CB9F-B846-ABCE-05B9B78A82CB}" type="slidenum">
              <a:rPr lang="it-IT" smtClean="0"/>
              <a:t>5</a:t>
            </a:fld>
            <a:endParaRPr lang="it-IT"/>
          </a:p>
        </p:txBody>
      </p:sp>
      <p:pic>
        <p:nvPicPr>
          <p:cNvPr id="6" name="Picture 5">
            <a:extLst>
              <a:ext uri="{FF2B5EF4-FFF2-40B4-BE49-F238E27FC236}">
                <a16:creationId xmlns:a16="http://schemas.microsoft.com/office/drawing/2014/main" id="{6DE49017-2D9E-021B-BFAF-8E7026558437}"/>
              </a:ext>
            </a:extLst>
          </p:cNvPr>
          <p:cNvPicPr>
            <a:picLocks noChangeAspect="1"/>
          </p:cNvPicPr>
          <p:nvPr/>
        </p:nvPicPr>
        <p:blipFill>
          <a:blip r:embed="rId2"/>
          <a:stretch>
            <a:fillRect/>
          </a:stretch>
        </p:blipFill>
        <p:spPr>
          <a:xfrm>
            <a:off x="409776" y="1922373"/>
            <a:ext cx="3727048" cy="4433977"/>
          </a:xfrm>
          <a:prstGeom prst="rect">
            <a:avLst/>
          </a:prstGeom>
        </p:spPr>
      </p:pic>
      <p:sp>
        <p:nvSpPr>
          <p:cNvPr id="8" name="TextBox 7">
            <a:extLst>
              <a:ext uri="{FF2B5EF4-FFF2-40B4-BE49-F238E27FC236}">
                <a16:creationId xmlns:a16="http://schemas.microsoft.com/office/drawing/2014/main" id="{D097E4D0-5F32-8B6E-C568-EA850603DF5C}"/>
              </a:ext>
            </a:extLst>
          </p:cNvPr>
          <p:cNvSpPr txBox="1"/>
          <p:nvPr/>
        </p:nvSpPr>
        <p:spPr>
          <a:xfrm>
            <a:off x="720524" y="6308209"/>
            <a:ext cx="4092776" cy="369332"/>
          </a:xfrm>
          <a:prstGeom prst="rect">
            <a:avLst/>
          </a:prstGeom>
          <a:noFill/>
        </p:spPr>
        <p:txBody>
          <a:bodyPr wrap="square">
            <a:spAutoFit/>
          </a:bodyPr>
          <a:lstStyle/>
          <a:p>
            <a:r>
              <a:rPr lang="fr-FR" sz="1800" b="0" i="0" u="none" strike="noStrike" baseline="0" dirty="0" err="1">
                <a:solidFill>
                  <a:srgbClr val="131413"/>
                </a:solidFill>
                <a:latin typeface="Times-Roman"/>
              </a:rPr>
              <a:t>Sytov</a:t>
            </a:r>
            <a:r>
              <a:rPr lang="fr-FR" sz="1800" b="0" i="0" u="none" strike="noStrike" baseline="0" dirty="0">
                <a:solidFill>
                  <a:srgbClr val="131413"/>
                </a:solidFill>
                <a:latin typeface="Times-Roman"/>
              </a:rPr>
              <a:t> et al. </a:t>
            </a:r>
            <a:r>
              <a:rPr lang="fr-FR" sz="1800" b="0" i="0" u="none" strike="noStrike" baseline="0" dirty="0" err="1">
                <a:solidFill>
                  <a:srgbClr val="131413"/>
                </a:solidFill>
                <a:latin typeface="Times-Roman"/>
              </a:rPr>
              <a:t>Eur</a:t>
            </a:r>
            <a:r>
              <a:rPr lang="fr-FR" sz="1800" b="0" i="0" u="none" strike="noStrike" baseline="0" dirty="0">
                <a:solidFill>
                  <a:srgbClr val="131413"/>
                </a:solidFill>
                <a:latin typeface="Times-Roman"/>
              </a:rPr>
              <a:t>. Phys. J. C (2017) 77:901</a:t>
            </a:r>
            <a:endParaRPr lang="en-US" dirty="0"/>
          </a:p>
        </p:txBody>
      </p:sp>
      <p:sp>
        <p:nvSpPr>
          <p:cNvPr id="12" name="TextBox 11">
            <a:extLst>
              <a:ext uri="{FF2B5EF4-FFF2-40B4-BE49-F238E27FC236}">
                <a16:creationId xmlns:a16="http://schemas.microsoft.com/office/drawing/2014/main" id="{0179B7E2-0179-07AD-9CBE-EB07C2B11F9D}"/>
              </a:ext>
            </a:extLst>
          </p:cNvPr>
          <p:cNvSpPr txBox="1"/>
          <p:nvPr/>
        </p:nvSpPr>
        <p:spPr>
          <a:xfrm>
            <a:off x="5187212" y="6015890"/>
            <a:ext cx="4635500" cy="369332"/>
          </a:xfrm>
          <a:prstGeom prst="rect">
            <a:avLst/>
          </a:prstGeom>
          <a:noFill/>
        </p:spPr>
        <p:txBody>
          <a:bodyPr wrap="square">
            <a:spAutoFit/>
          </a:bodyPr>
          <a:lstStyle/>
          <a:p>
            <a:r>
              <a:rPr lang="fr-FR" sz="1800" b="0" i="0" u="none" strike="noStrike" baseline="0" dirty="0" err="1">
                <a:solidFill>
                  <a:srgbClr val="131413"/>
                </a:solidFill>
                <a:latin typeface="Times-Roman"/>
              </a:rPr>
              <a:t>Bandiera</a:t>
            </a:r>
            <a:r>
              <a:rPr lang="fr-FR" sz="1800" b="0" i="0" u="none" strike="noStrike" baseline="0" dirty="0">
                <a:solidFill>
                  <a:srgbClr val="131413"/>
                </a:solidFill>
                <a:latin typeface="Times-Roman"/>
              </a:rPr>
              <a:t> et al. </a:t>
            </a:r>
            <a:r>
              <a:rPr lang="fr-FR" sz="1800" b="0" i="0" u="none" strike="noStrike" baseline="0" dirty="0" err="1">
                <a:solidFill>
                  <a:srgbClr val="131413"/>
                </a:solidFill>
                <a:latin typeface="Times-Roman"/>
              </a:rPr>
              <a:t>Eur</a:t>
            </a:r>
            <a:r>
              <a:rPr lang="fr-FR" sz="1800" b="0" i="0" u="none" strike="noStrike" baseline="0" dirty="0">
                <a:solidFill>
                  <a:srgbClr val="131413"/>
                </a:solidFill>
                <a:latin typeface="Times-Roman"/>
              </a:rPr>
              <a:t>. Phys. J. C (2021) 81:284</a:t>
            </a:r>
            <a:endParaRPr lang="en-US" dirty="0"/>
          </a:p>
        </p:txBody>
      </p:sp>
      <p:pic>
        <p:nvPicPr>
          <p:cNvPr id="5" name="Picture 4">
            <a:extLst>
              <a:ext uri="{FF2B5EF4-FFF2-40B4-BE49-F238E27FC236}">
                <a16:creationId xmlns:a16="http://schemas.microsoft.com/office/drawing/2014/main" id="{95C060D4-A600-B7F1-DDDE-6E67A9D8EBEB}"/>
              </a:ext>
            </a:extLst>
          </p:cNvPr>
          <p:cNvPicPr>
            <a:picLocks noChangeAspect="1"/>
          </p:cNvPicPr>
          <p:nvPr/>
        </p:nvPicPr>
        <p:blipFill>
          <a:blip r:embed="rId3"/>
          <a:stretch>
            <a:fillRect/>
          </a:stretch>
        </p:blipFill>
        <p:spPr>
          <a:xfrm>
            <a:off x="9395684" y="347219"/>
            <a:ext cx="2367596" cy="2746411"/>
          </a:xfrm>
          <a:prstGeom prst="rect">
            <a:avLst/>
          </a:prstGeom>
        </p:spPr>
      </p:pic>
      <p:pic>
        <p:nvPicPr>
          <p:cNvPr id="11" name="Picture 10">
            <a:extLst>
              <a:ext uri="{FF2B5EF4-FFF2-40B4-BE49-F238E27FC236}">
                <a16:creationId xmlns:a16="http://schemas.microsoft.com/office/drawing/2014/main" id="{1A07B384-38A7-4DDA-E488-A13AFBF0DF14}"/>
              </a:ext>
            </a:extLst>
          </p:cNvPr>
          <p:cNvPicPr>
            <a:picLocks noChangeAspect="1"/>
          </p:cNvPicPr>
          <p:nvPr/>
        </p:nvPicPr>
        <p:blipFill>
          <a:blip r:embed="rId4"/>
          <a:stretch>
            <a:fillRect/>
          </a:stretch>
        </p:blipFill>
        <p:spPr>
          <a:xfrm>
            <a:off x="4386816" y="2517733"/>
            <a:ext cx="5435896" cy="3575170"/>
          </a:xfrm>
          <a:prstGeom prst="rect">
            <a:avLst/>
          </a:prstGeom>
        </p:spPr>
      </p:pic>
      <p:sp>
        <p:nvSpPr>
          <p:cNvPr id="3" name="Footer Placeholder 2">
            <a:extLst>
              <a:ext uri="{FF2B5EF4-FFF2-40B4-BE49-F238E27FC236}">
                <a16:creationId xmlns:a16="http://schemas.microsoft.com/office/drawing/2014/main" id="{527FD430-C8AF-C1D0-7E8B-5193D65F1A1F}"/>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126204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6">
            <a:extLst>
              <a:ext uri="{FF2B5EF4-FFF2-40B4-BE49-F238E27FC236}">
                <a16:creationId xmlns:a16="http://schemas.microsoft.com/office/drawing/2014/main" id="{950B06B0-2813-43A9-8D82-61F05C3B53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5976" y="2386289"/>
            <a:ext cx="2392701" cy="199391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5230" y="228601"/>
            <a:ext cx="828000" cy="833285"/>
          </a:xfrm>
          <a:prstGeom prst="rect">
            <a:avLst/>
          </a:prstGeom>
        </p:spPr>
      </p:pic>
      <p:sp>
        <p:nvSpPr>
          <p:cNvPr id="14" name="CasellaDiTesto 13"/>
          <p:cNvSpPr txBox="1"/>
          <p:nvPr/>
        </p:nvSpPr>
        <p:spPr>
          <a:xfrm>
            <a:off x="163733" y="233925"/>
            <a:ext cx="9370811" cy="584775"/>
          </a:xfrm>
          <a:prstGeom prst="rect">
            <a:avLst/>
          </a:prstGeom>
          <a:noFill/>
        </p:spPr>
        <p:txBody>
          <a:bodyPr wrap="square" rtlCol="0">
            <a:spAutoFit/>
          </a:bodyPr>
          <a:lstStyle/>
          <a:p>
            <a:r>
              <a:rPr lang="en-US" sz="3200" dirty="0"/>
              <a:t>Doping issues - applications</a:t>
            </a:r>
          </a:p>
        </p:txBody>
      </p:sp>
      <p:sp>
        <p:nvSpPr>
          <p:cNvPr id="5" name="Segnaposto numero diapositiva 4"/>
          <p:cNvSpPr>
            <a:spLocks noGrp="1"/>
          </p:cNvSpPr>
          <p:nvPr>
            <p:ph type="sldNum" sz="quarter" idx="12"/>
          </p:nvPr>
        </p:nvSpPr>
        <p:spPr/>
        <p:txBody>
          <a:bodyPr/>
          <a:lstStyle/>
          <a:p>
            <a:fld id="{34BEE5E7-CB9F-B846-ABCE-05B9B78A82CB}" type="slidenum">
              <a:rPr lang="it-IT" smtClean="0"/>
              <a:t>6</a:t>
            </a:fld>
            <a:endParaRPr lang="it-IT"/>
          </a:p>
        </p:txBody>
      </p:sp>
      <p:grpSp>
        <p:nvGrpSpPr>
          <p:cNvPr id="13" name="Gruppo 12"/>
          <p:cNvGrpSpPr/>
          <p:nvPr/>
        </p:nvGrpSpPr>
        <p:grpSpPr>
          <a:xfrm>
            <a:off x="4195070" y="4200598"/>
            <a:ext cx="2891368" cy="2070100"/>
            <a:chOff x="3886677" y="4826000"/>
            <a:chExt cx="3033764" cy="2235200"/>
          </a:xfrm>
        </p:grpSpPr>
        <p:pic>
          <p:nvPicPr>
            <p:cNvPr id="16" name="Immagine 15"/>
            <p:cNvPicPr>
              <a:picLocks noChangeAspect="1"/>
            </p:cNvPicPr>
            <p:nvPr/>
          </p:nvPicPr>
          <p:blipFill>
            <a:blip r:embed="rId5"/>
            <a:stretch>
              <a:fillRect/>
            </a:stretch>
          </p:blipFill>
          <p:spPr>
            <a:xfrm>
              <a:off x="4190027" y="4826000"/>
              <a:ext cx="2730414" cy="1955800"/>
            </a:xfrm>
            <a:prstGeom prst="rect">
              <a:avLst/>
            </a:prstGeom>
          </p:spPr>
        </p:pic>
        <p:pic>
          <p:nvPicPr>
            <p:cNvPr id="17" name="Immagine 16"/>
            <p:cNvPicPr>
              <a:picLocks noChangeAspect="1"/>
            </p:cNvPicPr>
            <p:nvPr/>
          </p:nvPicPr>
          <p:blipFill>
            <a:blip r:embed="rId6"/>
            <a:stretch>
              <a:fillRect/>
            </a:stretch>
          </p:blipFill>
          <p:spPr>
            <a:xfrm>
              <a:off x="3886677" y="5384800"/>
              <a:ext cx="1020966" cy="1676400"/>
            </a:xfrm>
            <a:prstGeom prst="rect">
              <a:avLst/>
            </a:prstGeom>
          </p:spPr>
        </p:pic>
      </p:grpSp>
      <p:grpSp>
        <p:nvGrpSpPr>
          <p:cNvPr id="21" name="Gruppo 20"/>
          <p:cNvGrpSpPr/>
          <p:nvPr/>
        </p:nvGrpSpPr>
        <p:grpSpPr>
          <a:xfrm>
            <a:off x="8216307" y="3603373"/>
            <a:ext cx="2704630" cy="2591856"/>
            <a:chOff x="6212887" y="3204869"/>
            <a:chExt cx="2704630" cy="2591856"/>
          </a:xfrm>
        </p:grpSpPr>
        <p:grpSp>
          <p:nvGrpSpPr>
            <p:cNvPr id="22" name="Gruppo 21"/>
            <p:cNvGrpSpPr/>
            <p:nvPr/>
          </p:nvGrpSpPr>
          <p:grpSpPr>
            <a:xfrm>
              <a:off x="6212887" y="3733887"/>
              <a:ext cx="2704630" cy="2062838"/>
              <a:chOff x="6212887" y="3733887"/>
              <a:chExt cx="2704630" cy="2062838"/>
            </a:xfrm>
          </p:grpSpPr>
          <p:pic>
            <p:nvPicPr>
              <p:cNvPr id="24" name="Immagine 23"/>
              <p:cNvPicPr>
                <a:picLocks noChangeAspect="1"/>
              </p:cNvPicPr>
              <p:nvPr/>
            </p:nvPicPr>
            <p:blipFill>
              <a:blip r:embed="rId7"/>
              <a:stretch>
                <a:fillRect/>
              </a:stretch>
            </p:blipFill>
            <p:spPr>
              <a:xfrm>
                <a:off x="6768728" y="3733887"/>
                <a:ext cx="2148789" cy="2062837"/>
              </a:xfrm>
              <a:prstGeom prst="rect">
                <a:avLst/>
              </a:prstGeom>
            </p:spPr>
          </p:pic>
          <p:pic>
            <p:nvPicPr>
              <p:cNvPr id="25" name="Immagine 24"/>
              <p:cNvPicPr>
                <a:picLocks noChangeAspect="1"/>
              </p:cNvPicPr>
              <p:nvPr/>
            </p:nvPicPr>
            <p:blipFill>
              <a:blip r:embed="rId8"/>
              <a:stretch>
                <a:fillRect/>
              </a:stretch>
            </p:blipFill>
            <p:spPr>
              <a:xfrm>
                <a:off x="6212887" y="3733888"/>
                <a:ext cx="1106032" cy="2062837"/>
              </a:xfrm>
              <a:prstGeom prst="rect">
                <a:avLst/>
              </a:prstGeom>
            </p:spPr>
          </p:pic>
        </p:grpSp>
        <p:sp>
          <p:nvSpPr>
            <p:cNvPr id="23" name="CasellaDiTesto 22"/>
            <p:cNvSpPr txBox="1"/>
            <p:nvPr/>
          </p:nvSpPr>
          <p:spPr>
            <a:xfrm>
              <a:off x="6807003" y="3204869"/>
              <a:ext cx="2110514" cy="523220"/>
            </a:xfrm>
            <a:prstGeom prst="rect">
              <a:avLst/>
            </a:prstGeom>
            <a:noFill/>
          </p:spPr>
          <p:txBody>
            <a:bodyPr wrap="square" rtlCol="0">
              <a:spAutoFit/>
            </a:bodyPr>
            <a:lstStyle/>
            <a:p>
              <a:pPr algn="ctr"/>
              <a:r>
                <a:rPr lang="it-IT" sz="2800" b="1" dirty="0">
                  <a:solidFill>
                    <a:srgbClr val="3366FF"/>
                  </a:solidFill>
                  <a:latin typeface="Symbol" charset="2"/>
                  <a:cs typeface="Symbol" charset="2"/>
                </a:rPr>
                <a:t>g</a:t>
              </a:r>
              <a:r>
                <a:rPr lang="it-IT" sz="2000" b="1" dirty="0">
                  <a:solidFill>
                    <a:srgbClr val="3366FF"/>
                  </a:solidFill>
                </a:rPr>
                <a:t>-Ray detectors</a:t>
              </a:r>
            </a:p>
          </p:txBody>
        </p:sp>
      </p:grpSp>
      <p:grpSp>
        <p:nvGrpSpPr>
          <p:cNvPr id="26" name="Gruppo 25"/>
          <p:cNvGrpSpPr/>
          <p:nvPr/>
        </p:nvGrpSpPr>
        <p:grpSpPr>
          <a:xfrm>
            <a:off x="1379085" y="973592"/>
            <a:ext cx="2401557" cy="2132871"/>
            <a:chOff x="3717702" y="-27943"/>
            <a:chExt cx="2401557" cy="2132871"/>
          </a:xfrm>
        </p:grpSpPr>
        <p:pic>
          <p:nvPicPr>
            <p:cNvPr id="27" name="Immagine 26"/>
            <p:cNvPicPr>
              <a:picLocks noChangeAspect="1"/>
            </p:cNvPicPr>
            <p:nvPr/>
          </p:nvPicPr>
          <p:blipFill>
            <a:blip r:embed="rId9"/>
            <a:stretch>
              <a:fillRect/>
            </a:stretch>
          </p:blipFill>
          <p:spPr>
            <a:xfrm>
              <a:off x="3972786" y="-27943"/>
              <a:ext cx="2138018" cy="1500156"/>
            </a:xfrm>
            <a:prstGeom prst="rect">
              <a:avLst/>
            </a:prstGeom>
          </p:spPr>
        </p:pic>
        <p:sp>
          <p:nvSpPr>
            <p:cNvPr id="28" name="CasellaDiTesto 27"/>
            <p:cNvSpPr txBox="1"/>
            <p:nvPr/>
          </p:nvSpPr>
          <p:spPr>
            <a:xfrm>
              <a:off x="3717702" y="1397042"/>
              <a:ext cx="2401557" cy="707886"/>
            </a:xfrm>
            <a:prstGeom prst="rect">
              <a:avLst/>
            </a:prstGeom>
            <a:noFill/>
          </p:spPr>
          <p:txBody>
            <a:bodyPr wrap="square" rtlCol="0">
              <a:spAutoFit/>
            </a:bodyPr>
            <a:lstStyle/>
            <a:p>
              <a:pPr algn="ctr"/>
              <a:r>
                <a:rPr lang="it-IT" sz="2000" b="1" dirty="0" err="1">
                  <a:solidFill>
                    <a:srgbClr val="3366FF"/>
                  </a:solidFill>
                </a:rPr>
                <a:t>Plasmonic</a:t>
              </a:r>
              <a:r>
                <a:rPr lang="it-IT" sz="2000" b="1" dirty="0">
                  <a:solidFill>
                    <a:srgbClr val="3366FF"/>
                  </a:solidFill>
                </a:rPr>
                <a:t> </a:t>
              </a:r>
              <a:r>
                <a:rPr lang="it-IT" sz="2000" b="1" dirty="0" err="1">
                  <a:solidFill>
                    <a:srgbClr val="3366FF"/>
                  </a:solidFill>
                </a:rPr>
                <a:t>molecular</a:t>
              </a:r>
              <a:r>
                <a:rPr lang="it-IT" sz="2000" b="1" dirty="0">
                  <a:solidFill>
                    <a:srgbClr val="3366FF"/>
                  </a:solidFill>
                </a:rPr>
                <a:t> </a:t>
              </a:r>
              <a:r>
                <a:rPr lang="it-IT" sz="2000" b="1" dirty="0" err="1">
                  <a:solidFill>
                    <a:srgbClr val="3366FF"/>
                  </a:solidFill>
                </a:rPr>
                <a:t>sensors</a:t>
              </a:r>
              <a:endParaRPr lang="it-IT" sz="2000" b="1" dirty="0">
                <a:solidFill>
                  <a:srgbClr val="3366FF"/>
                </a:solidFill>
              </a:endParaRPr>
            </a:p>
          </p:txBody>
        </p:sp>
      </p:grpSp>
      <p:grpSp>
        <p:nvGrpSpPr>
          <p:cNvPr id="29" name="Gruppo 28"/>
          <p:cNvGrpSpPr/>
          <p:nvPr/>
        </p:nvGrpSpPr>
        <p:grpSpPr>
          <a:xfrm>
            <a:off x="1636999" y="3543812"/>
            <a:ext cx="1518980" cy="1969467"/>
            <a:chOff x="3183421" y="4791768"/>
            <a:chExt cx="1518980" cy="1969467"/>
          </a:xfrm>
        </p:grpSpPr>
        <p:pic>
          <p:nvPicPr>
            <p:cNvPr id="30" name="Immagine 29" descr="scientistsco.png"/>
            <p:cNvPicPr>
              <a:picLocks noChangeAspect="1"/>
            </p:cNvPicPr>
            <p:nvPr/>
          </p:nvPicPr>
          <p:blipFill rotWithShape="1">
            <a:blip r:embed="rId10">
              <a:extLst>
                <a:ext uri="{28A0092B-C50C-407E-A947-70E740481C1C}">
                  <a14:useLocalDpi xmlns:a14="http://schemas.microsoft.com/office/drawing/2010/main" val="0"/>
                </a:ext>
              </a:extLst>
            </a:blip>
            <a:srcRect t="12534" r="22115"/>
            <a:stretch/>
          </p:blipFill>
          <p:spPr>
            <a:xfrm>
              <a:off x="3183421" y="4791768"/>
              <a:ext cx="1518980" cy="1617130"/>
            </a:xfrm>
            <a:prstGeom prst="rect">
              <a:avLst/>
            </a:prstGeom>
          </p:spPr>
        </p:pic>
        <p:sp>
          <p:nvSpPr>
            <p:cNvPr id="31" name="CasellaDiTesto 30"/>
            <p:cNvSpPr txBox="1"/>
            <p:nvPr/>
          </p:nvSpPr>
          <p:spPr>
            <a:xfrm>
              <a:off x="3424374" y="6361125"/>
              <a:ext cx="1164527" cy="400110"/>
            </a:xfrm>
            <a:prstGeom prst="rect">
              <a:avLst/>
            </a:prstGeom>
            <a:noFill/>
          </p:spPr>
          <p:txBody>
            <a:bodyPr wrap="square" rtlCol="0">
              <a:spAutoFit/>
            </a:bodyPr>
            <a:lstStyle/>
            <a:p>
              <a:pPr algn="ctr"/>
              <a:r>
                <a:rPr lang="it-IT" sz="2000" b="1" dirty="0" err="1">
                  <a:solidFill>
                    <a:srgbClr val="3366FF"/>
                  </a:solidFill>
                </a:rPr>
                <a:t>Lasers</a:t>
              </a:r>
              <a:endParaRPr lang="it-IT" sz="2000" b="1" dirty="0">
                <a:solidFill>
                  <a:srgbClr val="3366FF"/>
                </a:solidFill>
              </a:endParaRPr>
            </a:p>
          </p:txBody>
        </p:sp>
      </p:grpSp>
      <p:grpSp>
        <p:nvGrpSpPr>
          <p:cNvPr id="32" name="Gruppo 31"/>
          <p:cNvGrpSpPr/>
          <p:nvPr/>
        </p:nvGrpSpPr>
        <p:grpSpPr>
          <a:xfrm>
            <a:off x="4677789" y="401654"/>
            <a:ext cx="3553320" cy="1880416"/>
            <a:chOff x="3138633" y="765819"/>
            <a:chExt cx="3553320" cy="1880416"/>
          </a:xfrm>
        </p:grpSpPr>
        <p:pic>
          <p:nvPicPr>
            <p:cNvPr id="33" name="Immagine 32"/>
            <p:cNvPicPr>
              <a:picLocks noChangeAspect="1"/>
            </p:cNvPicPr>
            <p:nvPr/>
          </p:nvPicPr>
          <p:blipFill>
            <a:blip r:embed="rId11"/>
            <a:stretch>
              <a:fillRect/>
            </a:stretch>
          </p:blipFill>
          <p:spPr>
            <a:xfrm>
              <a:off x="3402141" y="1552051"/>
              <a:ext cx="2100833" cy="1094184"/>
            </a:xfrm>
            <a:prstGeom prst="rect">
              <a:avLst/>
            </a:prstGeom>
          </p:spPr>
        </p:pic>
        <p:sp>
          <p:nvSpPr>
            <p:cNvPr id="34" name="CasellaDiTesto 33"/>
            <p:cNvSpPr txBox="1"/>
            <p:nvPr/>
          </p:nvSpPr>
          <p:spPr>
            <a:xfrm>
              <a:off x="3138633" y="1151941"/>
              <a:ext cx="2038478" cy="400110"/>
            </a:xfrm>
            <a:prstGeom prst="rect">
              <a:avLst/>
            </a:prstGeom>
            <a:noFill/>
          </p:spPr>
          <p:txBody>
            <a:bodyPr wrap="square" rtlCol="0">
              <a:spAutoFit/>
            </a:bodyPr>
            <a:lstStyle/>
            <a:p>
              <a:r>
                <a:rPr lang="it-IT" sz="2000" b="1" dirty="0" err="1">
                  <a:solidFill>
                    <a:srgbClr val="3366FF"/>
                  </a:solidFill>
                </a:rPr>
                <a:t>Nanoelectronics</a:t>
              </a:r>
              <a:endParaRPr lang="it-IT" sz="2000" b="1" dirty="0">
                <a:solidFill>
                  <a:srgbClr val="3366FF"/>
                </a:solidFill>
              </a:endParaRPr>
            </a:p>
          </p:txBody>
        </p:sp>
        <p:pic>
          <p:nvPicPr>
            <p:cNvPr id="35" name="Immagine 34" descr="14nm FinFET.jpg"/>
            <p:cNvPicPr>
              <a:picLocks noChangeAspect="1"/>
            </p:cNvPicPr>
            <p:nvPr/>
          </p:nvPicPr>
          <p:blipFill rotWithShape="1">
            <a:blip r:embed="rId12">
              <a:clrChange>
                <a:clrFrom>
                  <a:srgbClr val="FFFFFF"/>
                </a:clrFrom>
                <a:clrTo>
                  <a:srgbClr val="FFFFFF">
                    <a:alpha val="0"/>
                  </a:srgbClr>
                </a:clrTo>
              </a:clrChange>
              <a:alphaModFix amt="98000"/>
              <a:extLst>
                <a:ext uri="{28A0092B-C50C-407E-A947-70E740481C1C}">
                  <a14:useLocalDpi xmlns:a14="http://schemas.microsoft.com/office/drawing/2010/main" val="0"/>
                </a:ext>
              </a:extLst>
            </a:blip>
            <a:srcRect t="3322" b="7080"/>
            <a:stretch/>
          </p:blipFill>
          <p:spPr>
            <a:xfrm>
              <a:off x="4917608" y="765819"/>
              <a:ext cx="1774345" cy="1615200"/>
            </a:xfrm>
            <a:prstGeom prst="rect">
              <a:avLst/>
            </a:prstGeom>
          </p:spPr>
        </p:pic>
      </p:grpSp>
      <p:sp>
        <p:nvSpPr>
          <p:cNvPr id="36" name="Sottotitolo 10">
            <a:extLst>
              <a:ext uri="{FF2B5EF4-FFF2-40B4-BE49-F238E27FC236}">
                <a16:creationId xmlns:a16="http://schemas.microsoft.com/office/drawing/2014/main" id="{A1991966-09FE-4F95-8405-E62D92354AC1}"/>
              </a:ext>
            </a:extLst>
          </p:cNvPr>
          <p:cNvSpPr txBox="1">
            <a:spLocks/>
          </p:cNvSpPr>
          <p:nvPr/>
        </p:nvSpPr>
        <p:spPr>
          <a:xfrm>
            <a:off x="5827150" y="6564664"/>
            <a:ext cx="3601860" cy="252412"/>
          </a:xfrm>
          <a:prstGeom prst="rect">
            <a:avLst/>
          </a:prstGeom>
        </p:spPr>
        <p:txBody>
          <a:bodyPr vert="horz" lIns="91440" tIns="45720" rIns="91440" bIns="45720" rtlCol="0" anchor="ctr">
            <a:normAutofit fontScale="5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i="1" dirty="0">
                <a:solidFill>
                  <a:schemeClr val="tx1">
                    <a:lumMod val="65000"/>
                    <a:lumOff val="35000"/>
                  </a:schemeClr>
                </a:solidFill>
              </a:rPr>
              <a:t>D. De </a:t>
            </a:r>
            <a:r>
              <a:rPr lang="en-US" i="1" u="sng" dirty="0">
                <a:solidFill>
                  <a:schemeClr val="tx1">
                    <a:lumMod val="65000"/>
                    <a:lumOff val="35000"/>
                  </a:schemeClr>
                </a:solidFill>
              </a:rPr>
              <a:t>S</a:t>
            </a:r>
            <a:r>
              <a:rPr lang="en-US" i="1" dirty="0">
                <a:solidFill>
                  <a:schemeClr val="tx1">
                    <a:lumMod val="65000"/>
                    <a:lumOff val="35000"/>
                  </a:schemeClr>
                </a:solidFill>
              </a:rPr>
              <a:t>alvador</a:t>
            </a:r>
          </a:p>
        </p:txBody>
      </p:sp>
      <p:sp>
        <p:nvSpPr>
          <p:cNvPr id="40" name="CasellaDiTesto 39">
            <a:extLst>
              <a:ext uri="{FF2B5EF4-FFF2-40B4-BE49-F238E27FC236}">
                <a16:creationId xmlns:a16="http://schemas.microsoft.com/office/drawing/2014/main" id="{52CB8076-5AA3-4EA0-B104-97C8E7C9E4EB}"/>
              </a:ext>
            </a:extLst>
          </p:cNvPr>
          <p:cNvSpPr txBox="1"/>
          <p:nvPr/>
        </p:nvSpPr>
        <p:spPr>
          <a:xfrm>
            <a:off x="5168114" y="5939546"/>
            <a:ext cx="2207435" cy="400110"/>
          </a:xfrm>
          <a:prstGeom prst="rect">
            <a:avLst/>
          </a:prstGeom>
          <a:noFill/>
        </p:spPr>
        <p:txBody>
          <a:bodyPr wrap="square" rtlCol="0">
            <a:spAutoFit/>
          </a:bodyPr>
          <a:lstStyle/>
          <a:p>
            <a:r>
              <a:rPr lang="it-IT" sz="2000" b="1" dirty="0" err="1">
                <a:solidFill>
                  <a:srgbClr val="3366FF"/>
                </a:solidFill>
              </a:rPr>
              <a:t>Photovoltaic</a:t>
            </a:r>
            <a:r>
              <a:rPr lang="it-IT" sz="2000" b="1" dirty="0">
                <a:solidFill>
                  <a:srgbClr val="3366FF"/>
                </a:solidFill>
              </a:rPr>
              <a:t> </a:t>
            </a:r>
            <a:r>
              <a:rPr lang="it-IT" sz="2000" b="1" dirty="0" err="1">
                <a:solidFill>
                  <a:srgbClr val="3366FF"/>
                </a:solidFill>
              </a:rPr>
              <a:t>cells</a:t>
            </a:r>
            <a:endParaRPr lang="it-IT" sz="2000" b="1" dirty="0">
              <a:solidFill>
                <a:srgbClr val="3366FF"/>
              </a:solidFill>
            </a:endParaRPr>
          </a:p>
        </p:txBody>
      </p:sp>
      <p:sp>
        <p:nvSpPr>
          <p:cNvPr id="42" name="Rettangolo ad angolo ripiegato 3">
            <a:extLst>
              <a:ext uri="{FF2B5EF4-FFF2-40B4-BE49-F238E27FC236}">
                <a16:creationId xmlns:a16="http://schemas.microsoft.com/office/drawing/2014/main" id="{34BC0E18-FD0D-4743-8470-8CF1D2F8064F}"/>
              </a:ext>
            </a:extLst>
          </p:cNvPr>
          <p:cNvSpPr/>
          <p:nvPr/>
        </p:nvSpPr>
        <p:spPr>
          <a:xfrm>
            <a:off x="3912475" y="2222836"/>
            <a:ext cx="3607959" cy="2535864"/>
          </a:xfrm>
          <a:prstGeom prst="folded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it-IT" sz="3600" dirty="0"/>
              <a:t>High doping</a:t>
            </a:r>
          </a:p>
          <a:p>
            <a:pPr marL="571500" indent="-571500">
              <a:buFont typeface="Arial" panose="020B0604020202020204" pitchFamily="34" charset="0"/>
              <a:buChar char="•"/>
            </a:pPr>
            <a:r>
              <a:rPr lang="it-IT" sz="3600" dirty="0"/>
              <a:t>Strain control</a:t>
            </a:r>
          </a:p>
          <a:p>
            <a:pPr marL="571500" indent="-571500">
              <a:buFont typeface="Arial" panose="020B0604020202020204" pitchFamily="34" charset="0"/>
              <a:buChar char="•"/>
            </a:pPr>
            <a:r>
              <a:rPr lang="it-IT" sz="3600" dirty="0"/>
              <a:t>High </a:t>
            </a:r>
            <a:r>
              <a:rPr lang="it-IT" sz="3600" dirty="0" err="1"/>
              <a:t>purity</a:t>
            </a:r>
            <a:endParaRPr lang="it-IT" sz="3600" dirty="0"/>
          </a:p>
        </p:txBody>
      </p:sp>
      <p:pic>
        <p:nvPicPr>
          <p:cNvPr id="44" name="Immagine 23">
            <a:extLst>
              <a:ext uri="{FF2B5EF4-FFF2-40B4-BE49-F238E27FC236}">
                <a16:creationId xmlns:a16="http://schemas.microsoft.com/office/drawing/2014/main" id="{E0285301-EB1A-BBF4-A941-BEFAC15EE9DD}"/>
              </a:ext>
            </a:extLst>
          </p:cNvPr>
          <p:cNvPicPr>
            <a:picLocks noChangeAspect="1"/>
          </p:cNvPicPr>
          <p:nvPr/>
        </p:nvPicPr>
        <p:blipFill rotWithShape="1">
          <a:blip r:embed="rId13">
            <a:extLst>
              <a:ext uri="{28A0092B-C50C-407E-A947-70E740481C1C}">
                <a14:useLocalDpi xmlns:a14="http://schemas.microsoft.com/office/drawing/2010/main" val="0"/>
              </a:ext>
            </a:extLst>
          </a:blip>
          <a:srcRect l="50285" t="15198" r="5107" b="9983"/>
          <a:stretch/>
        </p:blipFill>
        <p:spPr>
          <a:xfrm>
            <a:off x="7951315" y="1308389"/>
            <a:ext cx="3517915" cy="2330718"/>
          </a:xfrm>
          <a:prstGeom prst="rect">
            <a:avLst/>
          </a:prstGeom>
        </p:spPr>
      </p:pic>
      <p:sp>
        <p:nvSpPr>
          <p:cNvPr id="45" name="CasellaDiTesto 22">
            <a:extLst>
              <a:ext uri="{FF2B5EF4-FFF2-40B4-BE49-F238E27FC236}">
                <a16:creationId xmlns:a16="http://schemas.microsoft.com/office/drawing/2014/main" id="{5A3045C2-6E2D-EDEC-0FBB-83CA0897D093}"/>
              </a:ext>
            </a:extLst>
          </p:cNvPr>
          <p:cNvSpPr txBox="1"/>
          <p:nvPr/>
        </p:nvSpPr>
        <p:spPr>
          <a:xfrm>
            <a:off x="8585692" y="912098"/>
            <a:ext cx="2110514" cy="400110"/>
          </a:xfrm>
          <a:prstGeom prst="rect">
            <a:avLst/>
          </a:prstGeom>
          <a:noFill/>
        </p:spPr>
        <p:txBody>
          <a:bodyPr wrap="square" rtlCol="0">
            <a:spAutoFit/>
          </a:bodyPr>
          <a:lstStyle/>
          <a:p>
            <a:pPr algn="ctr"/>
            <a:r>
              <a:rPr lang="it-IT" sz="2000" b="1" dirty="0">
                <a:solidFill>
                  <a:srgbClr val="3366FF"/>
                </a:solidFill>
              </a:rPr>
              <a:t> </a:t>
            </a:r>
            <a:r>
              <a:rPr lang="it-IT" sz="2000" b="1" dirty="0" err="1">
                <a:solidFill>
                  <a:srgbClr val="3366FF"/>
                </a:solidFill>
              </a:rPr>
              <a:t>Channeling</a:t>
            </a:r>
            <a:endParaRPr lang="it-IT" sz="2000" b="1" dirty="0">
              <a:solidFill>
                <a:srgbClr val="3366FF"/>
              </a:solidFill>
            </a:endParaRPr>
          </a:p>
        </p:txBody>
      </p:sp>
      <p:sp>
        <p:nvSpPr>
          <p:cNvPr id="2" name="Footer Placeholder 1">
            <a:extLst>
              <a:ext uri="{FF2B5EF4-FFF2-40B4-BE49-F238E27FC236}">
                <a16:creationId xmlns:a16="http://schemas.microsoft.com/office/drawing/2014/main" id="{7838EADD-050C-1C24-64C0-692B2E4ABE38}"/>
              </a:ext>
            </a:extLst>
          </p:cNvPr>
          <p:cNvSpPr>
            <a:spLocks noGrp="1"/>
          </p:cNvSpPr>
          <p:nvPr>
            <p:ph type="ftr" sz="quarter" idx="11"/>
          </p:nvPr>
        </p:nvSpPr>
        <p:spPr>
          <a:xfrm>
            <a:off x="3977490" y="6480175"/>
            <a:ext cx="4114800" cy="365125"/>
          </a:xfrm>
        </p:spPr>
        <p:txBody>
          <a:bodyPr/>
          <a:lstStyle/>
          <a:p>
            <a:r>
              <a:rPr lang="it-IT" dirty="0"/>
              <a:t>TECHNO-CLS , Ferrara </a:t>
            </a:r>
            <a:r>
              <a:rPr lang="it-IT" dirty="0" err="1"/>
              <a:t>Oct</a:t>
            </a:r>
            <a:r>
              <a:rPr lang="it-IT" dirty="0"/>
              <a:t> 2023</a:t>
            </a:r>
          </a:p>
        </p:txBody>
      </p:sp>
    </p:spTree>
    <p:extLst>
      <p:ext uri="{BB962C8B-B14F-4D97-AF65-F5344CB8AC3E}">
        <p14:creationId xmlns:p14="http://schemas.microsoft.com/office/powerpoint/2010/main" val="14182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2A1F-A826-466F-88F7-79ECD4CFCC70}"/>
              </a:ext>
            </a:extLst>
          </p:cNvPr>
          <p:cNvSpPr>
            <a:spLocks noGrp="1"/>
          </p:cNvSpPr>
          <p:nvPr>
            <p:ph type="title"/>
          </p:nvPr>
        </p:nvSpPr>
        <p:spPr>
          <a:xfrm>
            <a:off x="712470" y="53399"/>
            <a:ext cx="10515600" cy="1325563"/>
          </a:xfrm>
        </p:spPr>
        <p:txBody>
          <a:bodyPr/>
          <a:lstStyle/>
          <a:p>
            <a:r>
              <a:rPr lang="en-US" dirty="0"/>
              <a:t>PLM – Pulsed Laser Melting technique</a:t>
            </a:r>
          </a:p>
        </p:txBody>
      </p:sp>
      <p:sp>
        <p:nvSpPr>
          <p:cNvPr id="4" name="Slide Number Placeholder 3">
            <a:extLst>
              <a:ext uri="{FF2B5EF4-FFF2-40B4-BE49-F238E27FC236}">
                <a16:creationId xmlns:a16="http://schemas.microsoft.com/office/drawing/2014/main" id="{5066A5C9-3D0D-4C3B-AA81-B001461501A7}"/>
              </a:ext>
            </a:extLst>
          </p:cNvPr>
          <p:cNvSpPr>
            <a:spLocks noGrp="1"/>
          </p:cNvSpPr>
          <p:nvPr>
            <p:ph type="sldNum" sz="quarter" idx="12"/>
          </p:nvPr>
        </p:nvSpPr>
        <p:spPr/>
        <p:txBody>
          <a:bodyPr/>
          <a:lstStyle/>
          <a:p>
            <a:fld id="{34BEE5E7-CB9F-B846-ABCE-05B9B78A82CB}" type="slidenum">
              <a:rPr lang="it-IT" smtClean="0"/>
              <a:t>7</a:t>
            </a:fld>
            <a:endParaRPr lang="it-IT"/>
          </a:p>
        </p:txBody>
      </p:sp>
      <p:sp>
        <p:nvSpPr>
          <p:cNvPr id="14" name="CasellaDiTesto 27">
            <a:extLst>
              <a:ext uri="{FF2B5EF4-FFF2-40B4-BE49-F238E27FC236}">
                <a16:creationId xmlns:a16="http://schemas.microsoft.com/office/drawing/2014/main" id="{8A095A30-7F84-4777-B5D6-8D1E3C96D191}"/>
              </a:ext>
            </a:extLst>
          </p:cNvPr>
          <p:cNvSpPr txBox="1"/>
          <p:nvPr/>
        </p:nvSpPr>
        <p:spPr>
          <a:xfrm>
            <a:off x="216554" y="3800640"/>
            <a:ext cx="4088318" cy="584775"/>
          </a:xfrm>
          <a:prstGeom prst="rect">
            <a:avLst/>
          </a:prstGeom>
          <a:noFill/>
        </p:spPr>
        <p:txBody>
          <a:bodyPr wrap="square">
            <a:spAutoFit/>
          </a:bodyPr>
          <a:lstStyle/>
          <a:p>
            <a:pPr algn="ctr"/>
            <a:r>
              <a:rPr lang="it-IT" sz="1600" dirty="0" err="1"/>
              <a:t>KrF</a:t>
            </a:r>
            <a:r>
              <a:rPr lang="it-IT" sz="1600" dirty="0"/>
              <a:t> Laser </a:t>
            </a:r>
            <a:r>
              <a:rPr lang="it-IT" sz="1600" dirty="0" err="1"/>
              <a:t>at</a:t>
            </a:r>
            <a:r>
              <a:rPr lang="it-IT" sz="1600" dirty="0"/>
              <a:t> DFA:</a:t>
            </a:r>
          </a:p>
          <a:p>
            <a:pPr algn="ctr"/>
            <a:r>
              <a:rPr lang="it-IT" sz="1600" dirty="0"/>
              <a:t> 248 nm, ~1 J/cm2, 22 ns </a:t>
            </a:r>
            <a:r>
              <a:rPr lang="it-IT" sz="1600" dirty="0" err="1"/>
              <a:t>pulses</a:t>
            </a:r>
            <a:endParaRPr lang="it-IT" sz="1600" dirty="0"/>
          </a:p>
        </p:txBody>
      </p:sp>
      <p:pic>
        <p:nvPicPr>
          <p:cNvPr id="20" name="Picture 19">
            <a:extLst>
              <a:ext uri="{FF2B5EF4-FFF2-40B4-BE49-F238E27FC236}">
                <a16:creationId xmlns:a16="http://schemas.microsoft.com/office/drawing/2014/main" id="{352E678B-EC95-41AC-8312-5FEC6392ADE1}"/>
              </a:ext>
            </a:extLst>
          </p:cNvPr>
          <p:cNvPicPr>
            <a:picLocks noChangeAspect="1"/>
          </p:cNvPicPr>
          <p:nvPr/>
        </p:nvPicPr>
        <p:blipFill>
          <a:blip r:embed="rId2"/>
          <a:stretch>
            <a:fillRect/>
          </a:stretch>
        </p:blipFill>
        <p:spPr>
          <a:xfrm>
            <a:off x="5420140" y="1507363"/>
            <a:ext cx="6293513" cy="4732020"/>
          </a:xfrm>
          <a:prstGeom prst="rect">
            <a:avLst/>
          </a:prstGeom>
        </p:spPr>
      </p:pic>
      <p:grpSp>
        <p:nvGrpSpPr>
          <p:cNvPr id="21" name="Gruppo 2">
            <a:extLst>
              <a:ext uri="{FF2B5EF4-FFF2-40B4-BE49-F238E27FC236}">
                <a16:creationId xmlns:a16="http://schemas.microsoft.com/office/drawing/2014/main" id="{5D236D1F-171F-4A2B-97D5-06135CA247FC}"/>
              </a:ext>
            </a:extLst>
          </p:cNvPr>
          <p:cNvGrpSpPr/>
          <p:nvPr/>
        </p:nvGrpSpPr>
        <p:grpSpPr>
          <a:xfrm>
            <a:off x="510420" y="4273696"/>
            <a:ext cx="3500586" cy="2447779"/>
            <a:chOff x="439609" y="3187287"/>
            <a:chExt cx="2189474" cy="1530986"/>
          </a:xfrm>
        </p:grpSpPr>
        <p:pic>
          <p:nvPicPr>
            <p:cNvPr id="22" name="Picture 27">
              <a:extLst>
                <a:ext uri="{FF2B5EF4-FFF2-40B4-BE49-F238E27FC236}">
                  <a16:creationId xmlns:a16="http://schemas.microsoft.com/office/drawing/2014/main" id="{DB3EA62A-9F03-4A2B-A606-21A71B82C80E}"/>
                </a:ext>
              </a:extLst>
            </p:cNvPr>
            <p:cNvPicPr>
              <a:picLocks noChangeAspect="1"/>
            </p:cNvPicPr>
            <p:nvPr/>
          </p:nvPicPr>
          <p:blipFill>
            <a:blip r:embed="rId3"/>
            <a:stretch>
              <a:fillRect/>
            </a:stretch>
          </p:blipFill>
          <p:spPr>
            <a:xfrm>
              <a:off x="439609" y="3187287"/>
              <a:ext cx="2189474" cy="1530986"/>
            </a:xfrm>
            <a:prstGeom prst="rect">
              <a:avLst/>
            </a:prstGeom>
          </p:spPr>
        </p:pic>
        <p:sp>
          <p:nvSpPr>
            <p:cNvPr id="23" name="Rectangle 28">
              <a:extLst>
                <a:ext uri="{FF2B5EF4-FFF2-40B4-BE49-F238E27FC236}">
                  <a16:creationId xmlns:a16="http://schemas.microsoft.com/office/drawing/2014/main" id="{21C21AD5-5017-4E9D-B8CE-A84C50A3D880}"/>
                </a:ext>
              </a:extLst>
            </p:cNvPr>
            <p:cNvSpPr/>
            <p:nvPr/>
          </p:nvSpPr>
          <p:spPr>
            <a:xfrm>
              <a:off x="1268978" y="4040305"/>
              <a:ext cx="317091" cy="15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5" b="1" dirty="0">
                  <a:solidFill>
                    <a:schemeClr val="tx1"/>
                  </a:solidFill>
                </a:rPr>
                <a:t>22ns</a:t>
              </a:r>
            </a:p>
          </p:txBody>
        </p:sp>
      </p:grpSp>
      <p:pic>
        <p:nvPicPr>
          <p:cNvPr id="24" name="Picture 23">
            <a:extLst>
              <a:ext uri="{FF2B5EF4-FFF2-40B4-BE49-F238E27FC236}">
                <a16:creationId xmlns:a16="http://schemas.microsoft.com/office/drawing/2014/main" id="{E086D34A-46A1-4BEC-8E3E-03FD489C8174}"/>
              </a:ext>
            </a:extLst>
          </p:cNvPr>
          <p:cNvPicPr>
            <a:picLocks noChangeAspect="1"/>
          </p:cNvPicPr>
          <p:nvPr/>
        </p:nvPicPr>
        <p:blipFill>
          <a:blip r:embed="rId4"/>
          <a:stretch>
            <a:fillRect/>
          </a:stretch>
        </p:blipFill>
        <p:spPr>
          <a:xfrm>
            <a:off x="3922118" y="1910610"/>
            <a:ext cx="1498022" cy="1212103"/>
          </a:xfrm>
          <a:prstGeom prst="rect">
            <a:avLst/>
          </a:prstGeom>
        </p:spPr>
      </p:pic>
      <p:pic>
        <p:nvPicPr>
          <p:cNvPr id="25" name="Picture 5">
            <a:extLst>
              <a:ext uri="{FF2B5EF4-FFF2-40B4-BE49-F238E27FC236}">
                <a16:creationId xmlns:a16="http://schemas.microsoft.com/office/drawing/2014/main" id="{FA2D60EA-5F6C-4A7D-AF38-8782E88D3B5F}"/>
              </a:ext>
            </a:extLst>
          </p:cNvPr>
          <p:cNvPicPr>
            <a:picLocks noChangeAspect="1"/>
          </p:cNvPicPr>
          <p:nvPr/>
        </p:nvPicPr>
        <p:blipFill>
          <a:blip r:embed="rId5"/>
          <a:stretch>
            <a:fillRect/>
          </a:stretch>
        </p:blipFill>
        <p:spPr>
          <a:xfrm>
            <a:off x="410866" y="1217452"/>
            <a:ext cx="3705564" cy="2598420"/>
          </a:xfrm>
          <a:prstGeom prst="rect">
            <a:avLst/>
          </a:prstGeom>
        </p:spPr>
      </p:pic>
      <p:sp>
        <p:nvSpPr>
          <p:cNvPr id="26" name="TextBox 25">
            <a:extLst>
              <a:ext uri="{FF2B5EF4-FFF2-40B4-BE49-F238E27FC236}">
                <a16:creationId xmlns:a16="http://schemas.microsoft.com/office/drawing/2014/main" id="{1911E57F-52FA-4AA4-9CE2-12F0FCDA6F8A}"/>
              </a:ext>
            </a:extLst>
          </p:cNvPr>
          <p:cNvSpPr txBox="1"/>
          <p:nvPr/>
        </p:nvSpPr>
        <p:spPr>
          <a:xfrm>
            <a:off x="9055378" y="6159367"/>
            <a:ext cx="2435582" cy="276999"/>
          </a:xfrm>
          <a:prstGeom prst="rect">
            <a:avLst/>
          </a:prstGeom>
          <a:noFill/>
        </p:spPr>
        <p:txBody>
          <a:bodyPr wrap="square">
            <a:spAutoFit/>
          </a:bodyPr>
          <a:lstStyle/>
          <a:p>
            <a:r>
              <a:rPr lang="en-US" sz="1200" b="0" i="0" u="none" strike="noStrike" baseline="0" dirty="0">
                <a:solidFill>
                  <a:srgbClr val="3874A2"/>
                </a:solidFill>
                <a:latin typeface="SourceSansPro-Regular"/>
              </a:rPr>
              <a:t>David Sands, DOI: 10.5772/28736 </a:t>
            </a:r>
            <a:endParaRPr lang="en-US" sz="1200" dirty="0"/>
          </a:p>
        </p:txBody>
      </p:sp>
      <p:sp>
        <p:nvSpPr>
          <p:cNvPr id="3" name="TextBox 2">
            <a:extLst>
              <a:ext uri="{FF2B5EF4-FFF2-40B4-BE49-F238E27FC236}">
                <a16:creationId xmlns:a16="http://schemas.microsoft.com/office/drawing/2014/main" id="{AE66F1EE-BA77-CFBE-FBC5-FA6C72A711E4}"/>
              </a:ext>
            </a:extLst>
          </p:cNvPr>
          <p:cNvSpPr txBox="1"/>
          <p:nvPr/>
        </p:nvSpPr>
        <p:spPr>
          <a:xfrm>
            <a:off x="3804637" y="4407801"/>
            <a:ext cx="1732984" cy="923330"/>
          </a:xfrm>
          <a:prstGeom prst="rect">
            <a:avLst/>
          </a:prstGeom>
          <a:noFill/>
        </p:spPr>
        <p:txBody>
          <a:bodyPr wrap="square" rtlCol="0">
            <a:spAutoFit/>
          </a:bodyPr>
          <a:lstStyle/>
          <a:p>
            <a:r>
              <a:rPr lang="en-US" b="1" dirty="0">
                <a:solidFill>
                  <a:srgbClr val="C00000"/>
                </a:solidFill>
              </a:rPr>
              <a:t>5x5 mm homogeneous spot</a:t>
            </a:r>
          </a:p>
        </p:txBody>
      </p:sp>
      <p:sp>
        <p:nvSpPr>
          <p:cNvPr id="5" name="Footer Placeholder 4">
            <a:extLst>
              <a:ext uri="{FF2B5EF4-FFF2-40B4-BE49-F238E27FC236}">
                <a16:creationId xmlns:a16="http://schemas.microsoft.com/office/drawing/2014/main" id="{A4432F87-74E8-DC91-7E5E-B2CEDF48BB84}"/>
              </a:ext>
            </a:extLst>
          </p:cNvPr>
          <p:cNvSpPr>
            <a:spLocks noGrp="1"/>
          </p:cNvSpPr>
          <p:nvPr>
            <p:ph type="ftr" sz="quarter" idx="11"/>
          </p:nvPr>
        </p:nvSpPr>
        <p:spPr/>
        <p:txBody>
          <a:bodyPr/>
          <a:lstStyle/>
          <a:p>
            <a:r>
              <a:rPr lang="it-IT"/>
              <a:t>TECHNO-CLS , Ferrara Oct 2023</a:t>
            </a:r>
          </a:p>
        </p:txBody>
      </p:sp>
    </p:spTree>
    <p:extLst>
      <p:ext uri="{BB962C8B-B14F-4D97-AF65-F5344CB8AC3E}">
        <p14:creationId xmlns:p14="http://schemas.microsoft.com/office/powerpoint/2010/main" val="42158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a:extLst>
              <a:ext uri="{FF2B5EF4-FFF2-40B4-BE49-F238E27FC236}">
                <a16:creationId xmlns:a16="http://schemas.microsoft.com/office/drawing/2014/main" id="{C4C9CCD2-2083-447D-BCD4-0858DB2B202D}"/>
              </a:ext>
            </a:extLst>
          </p:cNvPr>
          <p:cNvSpPr>
            <a:spLocks noGrp="1"/>
          </p:cNvSpPr>
          <p:nvPr>
            <p:ph type="sldNum" sz="quarter" idx="12"/>
          </p:nvPr>
        </p:nvSpPr>
        <p:spPr>
          <a:xfrm>
            <a:off x="8610600" y="6356350"/>
            <a:ext cx="2743200" cy="365125"/>
          </a:xfrm>
        </p:spPr>
        <p:txBody>
          <a:bodyPr/>
          <a:lstStyle/>
          <a:p>
            <a:fld id="{34BEE5E7-CB9F-B846-ABCE-05B9B78A82CB}" type="slidenum">
              <a:rPr lang="it-IT" smtClean="0"/>
              <a:t>8</a:t>
            </a:fld>
            <a:endParaRPr lang="it-IT"/>
          </a:p>
        </p:txBody>
      </p:sp>
      <p:sp>
        <p:nvSpPr>
          <p:cNvPr id="24" name="TextBox 23">
            <a:extLst>
              <a:ext uri="{FF2B5EF4-FFF2-40B4-BE49-F238E27FC236}">
                <a16:creationId xmlns:a16="http://schemas.microsoft.com/office/drawing/2014/main" id="{261CF10D-24ED-4A0B-B0CD-0D268E9F6BC2}"/>
              </a:ext>
            </a:extLst>
          </p:cNvPr>
          <p:cNvSpPr txBox="1"/>
          <p:nvPr/>
        </p:nvSpPr>
        <p:spPr>
          <a:xfrm>
            <a:off x="5674995" y="1533592"/>
            <a:ext cx="2435582" cy="276999"/>
          </a:xfrm>
          <a:prstGeom prst="rect">
            <a:avLst/>
          </a:prstGeom>
          <a:noFill/>
        </p:spPr>
        <p:txBody>
          <a:bodyPr wrap="square">
            <a:spAutoFit/>
          </a:bodyPr>
          <a:lstStyle/>
          <a:p>
            <a:r>
              <a:rPr lang="en-US" sz="1200" b="0" i="0" u="none" strike="noStrike" baseline="0" dirty="0">
                <a:solidFill>
                  <a:srgbClr val="3874A2"/>
                </a:solidFill>
                <a:latin typeface="SourceSansPro-Regular"/>
              </a:rPr>
              <a:t>David Sands, DOI: 10.5772/28736 </a:t>
            </a:r>
            <a:endParaRPr lang="en-US" sz="1200" dirty="0"/>
          </a:p>
        </p:txBody>
      </p:sp>
      <p:pic>
        <p:nvPicPr>
          <p:cNvPr id="25" name="Picture 24">
            <a:extLst>
              <a:ext uri="{FF2B5EF4-FFF2-40B4-BE49-F238E27FC236}">
                <a16:creationId xmlns:a16="http://schemas.microsoft.com/office/drawing/2014/main" id="{88845645-5E23-4935-8D44-863BB428210C}"/>
              </a:ext>
            </a:extLst>
          </p:cNvPr>
          <p:cNvPicPr>
            <a:picLocks noChangeAspect="1"/>
          </p:cNvPicPr>
          <p:nvPr/>
        </p:nvPicPr>
        <p:blipFill>
          <a:blip r:embed="rId2"/>
          <a:stretch>
            <a:fillRect/>
          </a:stretch>
        </p:blipFill>
        <p:spPr>
          <a:xfrm>
            <a:off x="4399971" y="1738944"/>
            <a:ext cx="3827804" cy="4694785"/>
          </a:xfrm>
          <a:prstGeom prst="rect">
            <a:avLst/>
          </a:prstGeom>
        </p:spPr>
      </p:pic>
      <p:sp>
        <p:nvSpPr>
          <p:cNvPr id="29" name="TextBox 28">
            <a:extLst>
              <a:ext uri="{FF2B5EF4-FFF2-40B4-BE49-F238E27FC236}">
                <a16:creationId xmlns:a16="http://schemas.microsoft.com/office/drawing/2014/main" id="{1BE08935-23A3-4D73-8F4D-DCF2B733478E}"/>
              </a:ext>
            </a:extLst>
          </p:cNvPr>
          <p:cNvSpPr txBox="1"/>
          <p:nvPr/>
        </p:nvSpPr>
        <p:spPr>
          <a:xfrm>
            <a:off x="317422" y="1302183"/>
            <a:ext cx="3372885" cy="923330"/>
          </a:xfrm>
          <a:prstGeom prst="rect">
            <a:avLst/>
          </a:prstGeom>
          <a:noFill/>
        </p:spPr>
        <p:txBody>
          <a:bodyPr wrap="square" rtlCol="0">
            <a:spAutoFit/>
          </a:bodyPr>
          <a:lstStyle/>
          <a:p>
            <a:r>
              <a:rPr lang="en-US" dirty="0"/>
              <a:t>When laser energy density is high enough melting temperature </a:t>
            </a:r>
            <a:r>
              <a:rPr lang="en-US" i="1" dirty="0"/>
              <a:t>T</a:t>
            </a:r>
            <a:r>
              <a:rPr lang="en-US" i="1" baseline="-25000" dirty="0"/>
              <a:t>m</a:t>
            </a:r>
            <a:r>
              <a:rPr lang="en-US" i="1" dirty="0"/>
              <a:t> </a:t>
            </a:r>
            <a:r>
              <a:rPr lang="en-US" dirty="0"/>
              <a:t> is exceeded,  melting occurs.</a:t>
            </a:r>
          </a:p>
        </p:txBody>
      </p:sp>
      <p:grpSp>
        <p:nvGrpSpPr>
          <p:cNvPr id="32" name="Group 31">
            <a:extLst>
              <a:ext uri="{FF2B5EF4-FFF2-40B4-BE49-F238E27FC236}">
                <a16:creationId xmlns:a16="http://schemas.microsoft.com/office/drawing/2014/main" id="{EB86391F-1A7B-4E2F-8DA1-A81DED6F73E7}"/>
              </a:ext>
            </a:extLst>
          </p:cNvPr>
          <p:cNvGrpSpPr/>
          <p:nvPr/>
        </p:nvGrpSpPr>
        <p:grpSpPr>
          <a:xfrm>
            <a:off x="317423" y="2341419"/>
            <a:ext cx="4458318" cy="2952052"/>
            <a:chOff x="1402855" y="3091399"/>
            <a:chExt cx="3372885" cy="2202071"/>
          </a:xfrm>
        </p:grpSpPr>
        <p:pic>
          <p:nvPicPr>
            <p:cNvPr id="37" name="Picture 16">
              <a:extLst>
                <a:ext uri="{FF2B5EF4-FFF2-40B4-BE49-F238E27FC236}">
                  <a16:creationId xmlns:a16="http://schemas.microsoft.com/office/drawing/2014/main" id="{CCFDD494-C0A3-4A87-8AE5-8659806DBCC3}"/>
                </a:ext>
              </a:extLst>
            </p:cNvPr>
            <p:cNvPicPr>
              <a:picLocks noChangeAspect="1"/>
            </p:cNvPicPr>
            <p:nvPr/>
          </p:nvPicPr>
          <p:blipFill>
            <a:blip r:embed="rId3"/>
            <a:stretch>
              <a:fillRect/>
            </a:stretch>
          </p:blipFill>
          <p:spPr>
            <a:xfrm>
              <a:off x="1402855" y="3091399"/>
              <a:ext cx="3372885" cy="2202071"/>
            </a:xfrm>
            <a:prstGeom prst="rect">
              <a:avLst/>
            </a:prstGeom>
          </p:spPr>
        </p:pic>
        <p:sp>
          <p:nvSpPr>
            <p:cNvPr id="39" name="TextBox 38">
              <a:extLst>
                <a:ext uri="{FF2B5EF4-FFF2-40B4-BE49-F238E27FC236}">
                  <a16:creationId xmlns:a16="http://schemas.microsoft.com/office/drawing/2014/main" id="{7839BEEE-6369-40BA-BA66-08D5A920EAC8}"/>
                </a:ext>
              </a:extLst>
            </p:cNvPr>
            <p:cNvSpPr txBox="1"/>
            <p:nvPr/>
          </p:nvSpPr>
          <p:spPr>
            <a:xfrm>
              <a:off x="2967884" y="4109563"/>
              <a:ext cx="658609" cy="369332"/>
            </a:xfrm>
            <a:prstGeom prst="rect">
              <a:avLst/>
            </a:prstGeom>
            <a:noFill/>
          </p:spPr>
          <p:txBody>
            <a:bodyPr wrap="square">
              <a:spAutoFit/>
            </a:bodyPr>
            <a:lstStyle/>
            <a:p>
              <a:r>
                <a:rPr lang="en-US" i="1" dirty="0"/>
                <a:t>T</a:t>
              </a:r>
              <a:r>
                <a:rPr lang="en-US" i="1" baseline="-25000" dirty="0"/>
                <a:t>m</a:t>
              </a:r>
              <a:endParaRPr lang="en-US" dirty="0"/>
            </a:p>
          </p:txBody>
        </p:sp>
        <p:sp>
          <p:nvSpPr>
            <p:cNvPr id="40" name="Freeform: Shape 39">
              <a:extLst>
                <a:ext uri="{FF2B5EF4-FFF2-40B4-BE49-F238E27FC236}">
                  <a16:creationId xmlns:a16="http://schemas.microsoft.com/office/drawing/2014/main" id="{75D157D3-724C-41A3-9448-7BAD3D47CD3D}"/>
                </a:ext>
              </a:extLst>
            </p:cNvPr>
            <p:cNvSpPr/>
            <p:nvPr/>
          </p:nvSpPr>
          <p:spPr>
            <a:xfrm>
              <a:off x="1636488" y="3960044"/>
              <a:ext cx="154740" cy="69368"/>
            </a:xfrm>
            <a:custGeom>
              <a:avLst/>
              <a:gdLst>
                <a:gd name="connsiteX0" fmla="*/ 8813 w 117175"/>
                <a:gd name="connsiteY0" fmla="*/ 6051 h 69368"/>
                <a:gd name="connsiteX1" fmla="*/ 14355 w 117175"/>
                <a:gd name="connsiteY1" fmla="*/ 61470 h 69368"/>
                <a:gd name="connsiteX2" fmla="*/ 112261 w 117175"/>
                <a:gd name="connsiteY2" fmla="*/ 63317 h 69368"/>
                <a:gd name="connsiteX3" fmla="*/ 93788 w 117175"/>
                <a:gd name="connsiteY3" fmla="*/ 7899 h 69368"/>
                <a:gd name="connsiteX4" fmla="*/ 8813 w 117175"/>
                <a:gd name="connsiteY4" fmla="*/ 6051 h 6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5" h="69368">
                  <a:moveTo>
                    <a:pt x="8813" y="6051"/>
                  </a:moveTo>
                  <a:cubicBezTo>
                    <a:pt x="-4426" y="14980"/>
                    <a:pt x="-2886" y="51926"/>
                    <a:pt x="14355" y="61470"/>
                  </a:cubicBezTo>
                  <a:cubicBezTo>
                    <a:pt x="31596" y="71014"/>
                    <a:pt x="99022" y="72246"/>
                    <a:pt x="112261" y="63317"/>
                  </a:cubicBezTo>
                  <a:cubicBezTo>
                    <a:pt x="125500" y="54388"/>
                    <a:pt x="109490" y="17443"/>
                    <a:pt x="93788" y="7899"/>
                  </a:cubicBezTo>
                  <a:cubicBezTo>
                    <a:pt x="78086" y="-1645"/>
                    <a:pt x="22052" y="-2878"/>
                    <a:pt x="8813" y="6051"/>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C91C37C-DCED-4694-968D-B4901FC14712}"/>
                </a:ext>
              </a:extLst>
            </p:cNvPr>
            <p:cNvSpPr/>
            <p:nvPr/>
          </p:nvSpPr>
          <p:spPr>
            <a:xfrm>
              <a:off x="1776297" y="4076790"/>
              <a:ext cx="388023" cy="195972"/>
            </a:xfrm>
            <a:custGeom>
              <a:avLst/>
              <a:gdLst>
                <a:gd name="connsiteX0" fmla="*/ 779 w 388023"/>
                <a:gd name="connsiteY0" fmla="*/ 1988 h 195972"/>
                <a:gd name="connsiteX1" fmla="*/ 115310 w 388023"/>
                <a:gd name="connsiteY1" fmla="*/ 20461 h 195972"/>
                <a:gd name="connsiteX2" fmla="*/ 207674 w 388023"/>
                <a:gd name="connsiteY2" fmla="*/ 42628 h 195972"/>
                <a:gd name="connsiteX3" fmla="*/ 375776 w 388023"/>
                <a:gd name="connsiteY3" fmla="*/ 116519 h 195972"/>
                <a:gd name="connsiteX4" fmla="*/ 373928 w 388023"/>
                <a:gd name="connsiteY4" fmla="*/ 170090 h 195972"/>
                <a:gd name="connsiteX5" fmla="*/ 364692 w 388023"/>
                <a:gd name="connsiteY5" fmla="*/ 195952 h 195972"/>
                <a:gd name="connsiteX6" fmla="*/ 333288 w 388023"/>
                <a:gd name="connsiteY6" fmla="*/ 166395 h 195972"/>
                <a:gd name="connsiteX7" fmla="*/ 283412 w 388023"/>
                <a:gd name="connsiteY7" fmla="*/ 153465 h 195972"/>
                <a:gd name="connsiteX8" fmla="*/ 76518 w 388023"/>
                <a:gd name="connsiteY8" fmla="*/ 70337 h 195972"/>
                <a:gd name="connsiteX9" fmla="*/ 779 w 388023"/>
                <a:gd name="connsiteY9" fmla="*/ 1988 h 19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23" h="195972">
                  <a:moveTo>
                    <a:pt x="779" y="1988"/>
                  </a:moveTo>
                  <a:cubicBezTo>
                    <a:pt x="7244" y="-6325"/>
                    <a:pt x="80828" y="13688"/>
                    <a:pt x="115310" y="20461"/>
                  </a:cubicBezTo>
                  <a:cubicBezTo>
                    <a:pt x="149793" y="27234"/>
                    <a:pt x="164263" y="26618"/>
                    <a:pt x="207674" y="42628"/>
                  </a:cubicBezTo>
                  <a:cubicBezTo>
                    <a:pt x="251085" y="58638"/>
                    <a:pt x="348067" y="95275"/>
                    <a:pt x="375776" y="116519"/>
                  </a:cubicBezTo>
                  <a:cubicBezTo>
                    <a:pt x="403485" y="137763"/>
                    <a:pt x="375775" y="156851"/>
                    <a:pt x="373928" y="170090"/>
                  </a:cubicBezTo>
                  <a:cubicBezTo>
                    <a:pt x="372081" y="183329"/>
                    <a:pt x="371465" y="196568"/>
                    <a:pt x="364692" y="195952"/>
                  </a:cubicBezTo>
                  <a:cubicBezTo>
                    <a:pt x="357919" y="195336"/>
                    <a:pt x="346835" y="173476"/>
                    <a:pt x="333288" y="166395"/>
                  </a:cubicBezTo>
                  <a:cubicBezTo>
                    <a:pt x="319741" y="159314"/>
                    <a:pt x="326207" y="169475"/>
                    <a:pt x="283412" y="153465"/>
                  </a:cubicBezTo>
                  <a:cubicBezTo>
                    <a:pt x="240617" y="137455"/>
                    <a:pt x="124239" y="94352"/>
                    <a:pt x="76518" y="70337"/>
                  </a:cubicBezTo>
                  <a:cubicBezTo>
                    <a:pt x="28797" y="46322"/>
                    <a:pt x="-5686" y="10301"/>
                    <a:pt x="779" y="1988"/>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976A0CD-A213-4B46-BE3D-63904EC8BC53}"/>
                </a:ext>
              </a:extLst>
            </p:cNvPr>
            <p:cNvSpPr/>
            <p:nvPr/>
          </p:nvSpPr>
          <p:spPr>
            <a:xfrm>
              <a:off x="2127742" y="4270340"/>
              <a:ext cx="441533" cy="727736"/>
            </a:xfrm>
            <a:custGeom>
              <a:avLst/>
              <a:gdLst>
                <a:gd name="connsiteX0" fmla="*/ 4011 w 441533"/>
                <a:gd name="connsiteY0" fmla="*/ 70751 h 727736"/>
                <a:gd name="connsiteX1" fmla="*/ 42803 w 441533"/>
                <a:gd name="connsiteY1" fmla="*/ 2402 h 727736"/>
                <a:gd name="connsiteX2" fmla="*/ 142556 w 441533"/>
                <a:gd name="connsiteY2" fmla="*/ 81835 h 727736"/>
                <a:gd name="connsiteX3" fmla="*/ 186891 w 441533"/>
                <a:gd name="connsiteY3" fmla="*/ 157573 h 727736"/>
                <a:gd name="connsiteX4" fmla="*/ 439967 w 441533"/>
                <a:gd name="connsiteY4" fmla="*/ 713602 h 727736"/>
                <a:gd name="connsiteX5" fmla="*/ 52040 w 441533"/>
                <a:gd name="connsiteY5" fmla="*/ 521485 h 727736"/>
                <a:gd name="connsiteX6" fmla="*/ 4011 w 441533"/>
                <a:gd name="connsiteY6" fmla="*/ 70751 h 7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533" h="727736">
                  <a:moveTo>
                    <a:pt x="4011" y="70751"/>
                  </a:moveTo>
                  <a:cubicBezTo>
                    <a:pt x="2472" y="-15763"/>
                    <a:pt x="19712" y="555"/>
                    <a:pt x="42803" y="2402"/>
                  </a:cubicBezTo>
                  <a:cubicBezTo>
                    <a:pt x="65894" y="4249"/>
                    <a:pt x="118541" y="55973"/>
                    <a:pt x="142556" y="81835"/>
                  </a:cubicBezTo>
                  <a:cubicBezTo>
                    <a:pt x="166571" y="107697"/>
                    <a:pt x="137323" y="52279"/>
                    <a:pt x="186891" y="157573"/>
                  </a:cubicBezTo>
                  <a:cubicBezTo>
                    <a:pt x="236459" y="262867"/>
                    <a:pt x="462442" y="652950"/>
                    <a:pt x="439967" y="713602"/>
                  </a:cubicBezTo>
                  <a:cubicBezTo>
                    <a:pt x="417492" y="774254"/>
                    <a:pt x="126855" y="626472"/>
                    <a:pt x="52040" y="521485"/>
                  </a:cubicBezTo>
                  <a:cubicBezTo>
                    <a:pt x="-22775" y="416498"/>
                    <a:pt x="5550" y="157265"/>
                    <a:pt x="4011" y="70751"/>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E2E341A0-3B33-4F10-B5BF-49754A6E4700}"/>
              </a:ext>
            </a:extLst>
          </p:cNvPr>
          <p:cNvGrpSpPr/>
          <p:nvPr/>
        </p:nvGrpSpPr>
        <p:grpSpPr>
          <a:xfrm>
            <a:off x="7957385" y="1675856"/>
            <a:ext cx="4352081" cy="3617615"/>
            <a:chOff x="8372314" y="2568471"/>
            <a:chExt cx="3321405" cy="2711689"/>
          </a:xfrm>
        </p:grpSpPr>
        <p:pic>
          <p:nvPicPr>
            <p:cNvPr id="44" name="Picture 25">
              <a:extLst>
                <a:ext uri="{FF2B5EF4-FFF2-40B4-BE49-F238E27FC236}">
                  <a16:creationId xmlns:a16="http://schemas.microsoft.com/office/drawing/2014/main" id="{AE8072B5-56B4-4551-8642-1C91C59F2128}"/>
                </a:ext>
              </a:extLst>
            </p:cNvPr>
            <p:cNvPicPr>
              <a:picLocks noChangeAspect="1"/>
            </p:cNvPicPr>
            <p:nvPr/>
          </p:nvPicPr>
          <p:blipFill>
            <a:blip r:embed="rId4"/>
            <a:stretch>
              <a:fillRect/>
            </a:stretch>
          </p:blipFill>
          <p:spPr>
            <a:xfrm>
              <a:off x="8372314" y="3091399"/>
              <a:ext cx="3321405" cy="2188761"/>
            </a:xfrm>
            <a:prstGeom prst="rect">
              <a:avLst/>
            </a:prstGeom>
          </p:spPr>
        </p:pic>
        <p:sp>
          <p:nvSpPr>
            <p:cNvPr id="45" name="TextBox 44">
              <a:extLst>
                <a:ext uri="{FF2B5EF4-FFF2-40B4-BE49-F238E27FC236}">
                  <a16:creationId xmlns:a16="http://schemas.microsoft.com/office/drawing/2014/main" id="{41A8B43E-E3D2-42BE-8339-3F441A1E17F5}"/>
                </a:ext>
              </a:extLst>
            </p:cNvPr>
            <p:cNvSpPr txBox="1"/>
            <p:nvPr/>
          </p:nvSpPr>
          <p:spPr>
            <a:xfrm>
              <a:off x="8876134" y="2568471"/>
              <a:ext cx="2477666" cy="369332"/>
            </a:xfrm>
            <a:prstGeom prst="rect">
              <a:avLst/>
            </a:prstGeom>
            <a:noFill/>
          </p:spPr>
          <p:txBody>
            <a:bodyPr wrap="none" rtlCol="0">
              <a:spAutoFit/>
            </a:bodyPr>
            <a:lstStyle/>
            <a:p>
              <a:r>
                <a:rPr lang="en-US" dirty="0"/>
                <a:t>Fast liquid phase epitaxy</a:t>
              </a:r>
            </a:p>
          </p:txBody>
        </p:sp>
        <p:sp>
          <p:nvSpPr>
            <p:cNvPr id="46" name="Freeform: Shape 45">
              <a:extLst>
                <a:ext uri="{FF2B5EF4-FFF2-40B4-BE49-F238E27FC236}">
                  <a16:creationId xmlns:a16="http://schemas.microsoft.com/office/drawing/2014/main" id="{D3C3C5DA-FD1F-4258-82A6-37F147B8E2D5}"/>
                </a:ext>
              </a:extLst>
            </p:cNvPr>
            <p:cNvSpPr/>
            <p:nvPr/>
          </p:nvSpPr>
          <p:spPr>
            <a:xfrm rot="21142522">
              <a:off x="8627457" y="4000037"/>
              <a:ext cx="412307" cy="195972"/>
            </a:xfrm>
            <a:custGeom>
              <a:avLst/>
              <a:gdLst>
                <a:gd name="connsiteX0" fmla="*/ 779 w 388023"/>
                <a:gd name="connsiteY0" fmla="*/ 1988 h 195972"/>
                <a:gd name="connsiteX1" fmla="*/ 115310 w 388023"/>
                <a:gd name="connsiteY1" fmla="*/ 20461 h 195972"/>
                <a:gd name="connsiteX2" fmla="*/ 207674 w 388023"/>
                <a:gd name="connsiteY2" fmla="*/ 42628 h 195972"/>
                <a:gd name="connsiteX3" fmla="*/ 375776 w 388023"/>
                <a:gd name="connsiteY3" fmla="*/ 116519 h 195972"/>
                <a:gd name="connsiteX4" fmla="*/ 373928 w 388023"/>
                <a:gd name="connsiteY4" fmla="*/ 170090 h 195972"/>
                <a:gd name="connsiteX5" fmla="*/ 364692 w 388023"/>
                <a:gd name="connsiteY5" fmla="*/ 195952 h 195972"/>
                <a:gd name="connsiteX6" fmla="*/ 333288 w 388023"/>
                <a:gd name="connsiteY6" fmla="*/ 166395 h 195972"/>
                <a:gd name="connsiteX7" fmla="*/ 283412 w 388023"/>
                <a:gd name="connsiteY7" fmla="*/ 153465 h 195972"/>
                <a:gd name="connsiteX8" fmla="*/ 76518 w 388023"/>
                <a:gd name="connsiteY8" fmla="*/ 70337 h 195972"/>
                <a:gd name="connsiteX9" fmla="*/ 779 w 388023"/>
                <a:gd name="connsiteY9" fmla="*/ 1988 h 19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23" h="195972">
                  <a:moveTo>
                    <a:pt x="779" y="1988"/>
                  </a:moveTo>
                  <a:cubicBezTo>
                    <a:pt x="7244" y="-6325"/>
                    <a:pt x="80828" y="13688"/>
                    <a:pt x="115310" y="20461"/>
                  </a:cubicBezTo>
                  <a:cubicBezTo>
                    <a:pt x="149793" y="27234"/>
                    <a:pt x="164263" y="26618"/>
                    <a:pt x="207674" y="42628"/>
                  </a:cubicBezTo>
                  <a:cubicBezTo>
                    <a:pt x="251085" y="58638"/>
                    <a:pt x="348067" y="95275"/>
                    <a:pt x="375776" y="116519"/>
                  </a:cubicBezTo>
                  <a:cubicBezTo>
                    <a:pt x="403485" y="137763"/>
                    <a:pt x="375775" y="156851"/>
                    <a:pt x="373928" y="170090"/>
                  </a:cubicBezTo>
                  <a:cubicBezTo>
                    <a:pt x="372081" y="183329"/>
                    <a:pt x="371465" y="196568"/>
                    <a:pt x="364692" y="195952"/>
                  </a:cubicBezTo>
                  <a:cubicBezTo>
                    <a:pt x="357919" y="195336"/>
                    <a:pt x="346835" y="173476"/>
                    <a:pt x="333288" y="166395"/>
                  </a:cubicBezTo>
                  <a:cubicBezTo>
                    <a:pt x="319741" y="159314"/>
                    <a:pt x="326207" y="169475"/>
                    <a:pt x="283412" y="153465"/>
                  </a:cubicBezTo>
                  <a:cubicBezTo>
                    <a:pt x="240617" y="137455"/>
                    <a:pt x="124239" y="94352"/>
                    <a:pt x="76518" y="70337"/>
                  </a:cubicBezTo>
                  <a:cubicBezTo>
                    <a:pt x="28797" y="46322"/>
                    <a:pt x="-5686" y="10301"/>
                    <a:pt x="779" y="1988"/>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835A91-2D0E-4329-A49E-DC60AA23F791}"/>
                </a:ext>
              </a:extLst>
            </p:cNvPr>
            <p:cNvSpPr/>
            <p:nvPr/>
          </p:nvSpPr>
          <p:spPr>
            <a:xfrm>
              <a:off x="9053282" y="4043446"/>
              <a:ext cx="471913" cy="193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CBEAB63-9B1C-4490-AB3C-E1F8BBB16319}"/>
                </a:ext>
              </a:extLst>
            </p:cNvPr>
            <p:cNvSpPr/>
            <p:nvPr/>
          </p:nvSpPr>
          <p:spPr>
            <a:xfrm>
              <a:off x="9497131" y="4274995"/>
              <a:ext cx="386964" cy="318092"/>
            </a:xfrm>
            <a:custGeom>
              <a:avLst/>
              <a:gdLst>
                <a:gd name="connsiteX0" fmla="*/ 0 w 386964"/>
                <a:gd name="connsiteY0" fmla="*/ 0 h 318092"/>
                <a:gd name="connsiteX1" fmla="*/ 184751 w 386964"/>
                <a:gd name="connsiteY1" fmla="*/ 7016 h 318092"/>
                <a:gd name="connsiteX2" fmla="*/ 184751 w 386964"/>
                <a:gd name="connsiteY2" fmla="*/ 7016 h 318092"/>
                <a:gd name="connsiteX3" fmla="*/ 378857 w 386964"/>
                <a:gd name="connsiteY3" fmla="*/ 287651 h 318092"/>
                <a:gd name="connsiteX4" fmla="*/ 343777 w 386964"/>
                <a:gd name="connsiteY4" fmla="*/ 311037 h 318092"/>
                <a:gd name="connsiteX5" fmla="*/ 282973 w 386964"/>
                <a:gd name="connsiteY5" fmla="*/ 292328 h 318092"/>
                <a:gd name="connsiteX6" fmla="*/ 86529 w 386964"/>
                <a:gd name="connsiteY6" fmla="*/ 152011 h 318092"/>
                <a:gd name="connsiteX7" fmla="*/ 0 w 386964"/>
                <a:gd name="connsiteY7" fmla="*/ 0 h 31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64" h="318092">
                  <a:moveTo>
                    <a:pt x="0" y="0"/>
                  </a:moveTo>
                  <a:lnTo>
                    <a:pt x="184751" y="7016"/>
                  </a:lnTo>
                  <a:lnTo>
                    <a:pt x="184751" y="7016"/>
                  </a:lnTo>
                  <a:cubicBezTo>
                    <a:pt x="217102" y="53789"/>
                    <a:pt x="352353" y="236981"/>
                    <a:pt x="378857" y="287651"/>
                  </a:cubicBezTo>
                  <a:cubicBezTo>
                    <a:pt x="405361" y="338321"/>
                    <a:pt x="359758" y="310258"/>
                    <a:pt x="343777" y="311037"/>
                  </a:cubicBezTo>
                  <a:cubicBezTo>
                    <a:pt x="327796" y="311817"/>
                    <a:pt x="325848" y="318832"/>
                    <a:pt x="282973" y="292328"/>
                  </a:cubicBezTo>
                  <a:cubicBezTo>
                    <a:pt x="240098" y="265824"/>
                    <a:pt x="135250" y="199953"/>
                    <a:pt x="86529" y="152011"/>
                  </a:cubicBezTo>
                  <a:cubicBezTo>
                    <a:pt x="37808" y="104069"/>
                    <a:pt x="14227" y="54373"/>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82E1617-56D5-45A6-AC3F-10BF31E58F53}"/>
                </a:ext>
              </a:extLst>
            </p:cNvPr>
            <p:cNvSpPr/>
            <p:nvPr/>
          </p:nvSpPr>
          <p:spPr>
            <a:xfrm>
              <a:off x="9773767" y="4622196"/>
              <a:ext cx="555915" cy="372780"/>
            </a:xfrm>
            <a:custGeom>
              <a:avLst/>
              <a:gdLst>
                <a:gd name="connsiteX0" fmla="*/ 3998 w 525342"/>
                <a:gd name="connsiteY0" fmla="*/ 13618 h 387485"/>
                <a:gd name="connsiteX1" fmla="*/ 158347 w 525342"/>
                <a:gd name="connsiteY1" fmla="*/ 79100 h 387485"/>
                <a:gd name="connsiteX2" fmla="*/ 499785 w 525342"/>
                <a:gd name="connsiteY2" fmla="*/ 329332 h 387485"/>
                <a:gd name="connsiteX3" fmla="*/ 495108 w 525342"/>
                <a:gd name="connsiteY3" fmla="*/ 364411 h 387485"/>
                <a:gd name="connsiteX4" fmla="*/ 450674 w 525342"/>
                <a:gd name="connsiteY4" fmla="*/ 385459 h 387485"/>
                <a:gd name="connsiteX5" fmla="*/ 460029 w 525342"/>
                <a:gd name="connsiteY5" fmla="*/ 378443 h 387485"/>
                <a:gd name="connsiteX6" fmla="*/ 308018 w 525342"/>
                <a:gd name="connsiteY6" fmla="*/ 312962 h 387485"/>
                <a:gd name="connsiteX7" fmla="*/ 3998 w 525342"/>
                <a:gd name="connsiteY7" fmla="*/ 13618 h 3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42" h="387485">
                  <a:moveTo>
                    <a:pt x="3998" y="13618"/>
                  </a:moveTo>
                  <a:cubicBezTo>
                    <a:pt x="-20947" y="-25359"/>
                    <a:pt x="75716" y="26481"/>
                    <a:pt x="158347" y="79100"/>
                  </a:cubicBezTo>
                  <a:cubicBezTo>
                    <a:pt x="240978" y="131719"/>
                    <a:pt x="443658" y="281780"/>
                    <a:pt x="499785" y="329332"/>
                  </a:cubicBezTo>
                  <a:cubicBezTo>
                    <a:pt x="555912" y="376884"/>
                    <a:pt x="503293" y="355057"/>
                    <a:pt x="495108" y="364411"/>
                  </a:cubicBezTo>
                  <a:cubicBezTo>
                    <a:pt x="486923" y="373766"/>
                    <a:pt x="456521" y="383120"/>
                    <a:pt x="450674" y="385459"/>
                  </a:cubicBezTo>
                  <a:cubicBezTo>
                    <a:pt x="444828" y="387798"/>
                    <a:pt x="483805" y="390526"/>
                    <a:pt x="460029" y="378443"/>
                  </a:cubicBezTo>
                  <a:cubicBezTo>
                    <a:pt x="436253" y="366360"/>
                    <a:pt x="385192" y="371038"/>
                    <a:pt x="308018" y="312962"/>
                  </a:cubicBezTo>
                  <a:cubicBezTo>
                    <a:pt x="230844" y="254886"/>
                    <a:pt x="28943" y="52595"/>
                    <a:pt x="3998" y="1361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itle 1">
            <a:extLst>
              <a:ext uri="{FF2B5EF4-FFF2-40B4-BE49-F238E27FC236}">
                <a16:creationId xmlns:a16="http://schemas.microsoft.com/office/drawing/2014/main" id="{AEA2671D-2258-4AC4-851B-31A200962736}"/>
              </a:ext>
            </a:extLst>
          </p:cNvPr>
          <p:cNvSpPr>
            <a:spLocks noGrp="1"/>
          </p:cNvSpPr>
          <p:nvPr>
            <p:ph type="title"/>
          </p:nvPr>
        </p:nvSpPr>
        <p:spPr>
          <a:xfrm>
            <a:off x="712470" y="53399"/>
            <a:ext cx="10515600" cy="1325563"/>
          </a:xfrm>
        </p:spPr>
        <p:txBody>
          <a:bodyPr/>
          <a:lstStyle/>
          <a:p>
            <a:r>
              <a:rPr lang="en-US" dirty="0"/>
              <a:t>Melting regime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8160C90-A0D8-A587-BCBB-380476ACE583}"/>
                  </a:ext>
                </a:extLst>
              </p:cNvPr>
              <p:cNvSpPr txBox="1"/>
              <p:nvPr/>
            </p:nvSpPr>
            <p:spPr>
              <a:xfrm>
                <a:off x="9140126" y="3047940"/>
                <a:ext cx="1742318" cy="3919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𝑟𝑒𝑔𝑟𝑜𝑡h</m:t>
                          </m:r>
                        </m:sub>
                      </m:sSub>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18160C90-A0D8-A587-BCBB-380476ACE583}"/>
                  </a:ext>
                </a:extLst>
              </p:cNvPr>
              <p:cNvSpPr txBox="1">
                <a:spLocks noRot="1" noChangeAspect="1" noMove="1" noResize="1" noEditPoints="1" noAdjustHandles="1" noChangeArrowheads="1" noChangeShapeType="1" noTextEdit="1"/>
              </p:cNvSpPr>
              <p:nvPr/>
            </p:nvSpPr>
            <p:spPr>
              <a:xfrm>
                <a:off x="9140126" y="3047940"/>
                <a:ext cx="1742318" cy="391902"/>
              </a:xfrm>
              <a:prstGeom prst="rect">
                <a:avLst/>
              </a:prstGeom>
              <a:blipFill>
                <a:blip r:embed="rId5"/>
                <a:stretch>
                  <a:fillRect b="-9375"/>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E510D56E-E844-698A-21D6-57CD296914B8}"/>
              </a:ext>
            </a:extLst>
          </p:cNvPr>
          <p:cNvSpPr>
            <a:spLocks noGrp="1"/>
          </p:cNvSpPr>
          <p:nvPr>
            <p:ph type="ftr" sz="quarter" idx="11"/>
          </p:nvPr>
        </p:nvSpPr>
        <p:spPr>
          <a:xfrm>
            <a:off x="1472645" y="6423601"/>
            <a:ext cx="4114800" cy="365125"/>
          </a:xfrm>
        </p:spPr>
        <p:txBody>
          <a:bodyPr/>
          <a:lstStyle/>
          <a:p>
            <a:r>
              <a:rPr lang="it-IT" dirty="0"/>
              <a:t>TECHNO-CLS , Ferrara </a:t>
            </a:r>
            <a:r>
              <a:rPr lang="it-IT" dirty="0" err="1"/>
              <a:t>Oct</a:t>
            </a:r>
            <a:r>
              <a:rPr lang="it-IT" dirty="0"/>
              <a:t> 2023</a:t>
            </a:r>
          </a:p>
        </p:txBody>
      </p:sp>
    </p:spTree>
    <p:extLst>
      <p:ext uri="{BB962C8B-B14F-4D97-AF65-F5344CB8AC3E}">
        <p14:creationId xmlns:p14="http://schemas.microsoft.com/office/powerpoint/2010/main" val="356843621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23049</TotalTime>
  <Words>1382</Words>
  <Application>Microsoft Office PowerPoint</Application>
  <PresentationFormat>Widescreen</PresentationFormat>
  <Paragraphs>281</Paragraphs>
  <Slides>28</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Calibri Light</vt:lpstr>
      <vt:lpstr>Cambria Math</vt:lpstr>
      <vt:lpstr>Euphemia</vt:lpstr>
      <vt:lpstr>GulliverIT</vt:lpstr>
      <vt:lpstr>SourceSansPro-Regular</vt:lpstr>
      <vt:lpstr>Symbol</vt:lpstr>
      <vt:lpstr>Times New Roman</vt:lpstr>
      <vt:lpstr>Times-Roman</vt:lpstr>
      <vt:lpstr>Tema di Office</vt:lpstr>
      <vt:lpstr> Pulsed laser melting as a tool for crystal bending in crystalline light source application</vt:lpstr>
      <vt:lpstr>PowerPoint Presentation</vt:lpstr>
      <vt:lpstr>PowerPoint Presentation</vt:lpstr>
      <vt:lpstr>PowerPoint Presentation</vt:lpstr>
      <vt:lpstr>Ge channeling for 400GeV Protons</vt:lpstr>
      <vt:lpstr>850MeV electrons, deflection and radiations with bent crystals at MAMI</vt:lpstr>
      <vt:lpstr>PowerPoint Presentation</vt:lpstr>
      <vt:lpstr>PLM – Pulsed Laser Melting technique</vt:lpstr>
      <vt:lpstr>Melting regime</vt:lpstr>
      <vt:lpstr>Melting regime</vt:lpstr>
      <vt:lpstr>Impurity diffusion and incorporation</vt:lpstr>
      <vt:lpstr>PowerPoint Presentation</vt:lpstr>
      <vt:lpstr>PowerPoint Presentation</vt:lpstr>
      <vt:lpstr>PowerPoint Presentation</vt:lpstr>
      <vt:lpstr>Substrate bending–Stoney formula for perfect epitaxial layers</vt:lpstr>
      <vt:lpstr>PLM strain optimization</vt:lpstr>
      <vt:lpstr>PowerPoint Presentation</vt:lpstr>
      <vt:lpstr>PowerPoint Presentation</vt:lpstr>
      <vt:lpstr>PowerPoint Presentation</vt:lpstr>
      <vt:lpstr>Curvature measurement on thin (110) samples</vt:lpstr>
      <vt:lpstr>Curvature measurement on thin (110) samples</vt:lpstr>
      <vt:lpstr>Curvature measurement on thin (110) samples</vt:lpstr>
      <vt:lpstr>PowerPoint Presentation</vt:lpstr>
      <vt:lpstr>PowerPoint Presentation</vt:lpstr>
      <vt:lpstr>Patterning FEM simulations</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Francesco Sgarbossa</dc:creator>
  <cp:lastModifiedBy>De Salvador Davide</cp:lastModifiedBy>
  <cp:revision>524</cp:revision>
  <dcterms:created xsi:type="dcterms:W3CDTF">2017-06-29T08:21:18Z</dcterms:created>
  <dcterms:modified xsi:type="dcterms:W3CDTF">2023-10-05T08:46:09Z</dcterms:modified>
</cp:coreProperties>
</file>