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21"/>
  </p:notesMasterIdLst>
  <p:handoutMasterIdLst>
    <p:handoutMasterId r:id="rId22"/>
  </p:handoutMasterIdLst>
  <p:sldIdLst>
    <p:sldId id="367" r:id="rId2"/>
    <p:sldId id="1235" r:id="rId3"/>
    <p:sldId id="1153" r:id="rId4"/>
    <p:sldId id="1232" r:id="rId5"/>
    <p:sldId id="1236" r:id="rId6"/>
    <p:sldId id="1239" r:id="rId7"/>
    <p:sldId id="1240" r:id="rId8"/>
    <p:sldId id="937" r:id="rId9"/>
    <p:sldId id="1184" r:id="rId10"/>
    <p:sldId id="1237" r:id="rId11"/>
    <p:sldId id="294" r:id="rId12"/>
    <p:sldId id="1233" r:id="rId13"/>
    <p:sldId id="1234" r:id="rId14"/>
    <p:sldId id="1245" r:id="rId15"/>
    <p:sldId id="1238" r:id="rId16"/>
    <p:sldId id="1241" r:id="rId17"/>
    <p:sldId id="1242" r:id="rId18"/>
    <p:sldId id="1243" r:id="rId19"/>
    <p:sldId id="1244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DB90AF2A-1B1B-4F82-B533-19D38F1CA1E1}">
          <p14:sldIdLst>
            <p14:sldId id="367"/>
          </p14:sldIdLst>
        </p14:section>
        <p14:section name="Sezione predefinita" id="{352652B8-5966-442B-8DD2-F5E6F0CDB25C}">
          <p14:sldIdLst>
            <p14:sldId id="1235"/>
            <p14:sldId id="1153"/>
            <p14:sldId id="1232"/>
            <p14:sldId id="1236"/>
            <p14:sldId id="1239"/>
            <p14:sldId id="1240"/>
            <p14:sldId id="937"/>
            <p14:sldId id="1184"/>
            <p14:sldId id="1237"/>
            <p14:sldId id="294"/>
            <p14:sldId id="1233"/>
            <p14:sldId id="1234"/>
            <p14:sldId id="1245"/>
            <p14:sldId id="1238"/>
            <p14:sldId id="1241"/>
            <p14:sldId id="1242"/>
            <p14:sldId id="1243"/>
            <p14:sldId id="1244"/>
          </p14:sldIdLst>
        </p14:section>
        <p14:section name="Backup" id="{CCA2FD54-1F1C-4ED7-BC16-D608EE1C9E21}">
          <p14:sldIdLst/>
        </p14:section>
      </p14:sectionLst>
    </p:ext>
    <p:ext uri="{EFAFB233-063F-42B5-8137-9DF3F51BA10A}">
      <p15:sldGuideLst xmlns:p15="http://schemas.microsoft.com/office/powerpoint/2012/main">
        <p15:guide id="2" pos="1958" userDrawn="1">
          <p15:clr>
            <a:srgbClr val="A4A3A4"/>
          </p15:clr>
        </p15:guide>
        <p15:guide id="3" pos="5745" userDrawn="1">
          <p15:clr>
            <a:srgbClr val="A4A3A4"/>
          </p15:clr>
        </p15:guide>
        <p15:guide id="4" orient="horz" pos="3430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5F5F5F"/>
    <a:srgbClr val="2E4B80"/>
    <a:srgbClr val="C00000"/>
    <a:srgbClr val="F2F2F2"/>
    <a:srgbClr val="FF0000"/>
    <a:srgbClr val="0000FF"/>
    <a:srgbClr val="E9EBF5"/>
    <a:srgbClr val="254885"/>
    <a:srgbClr val="AFD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98" y="240"/>
      </p:cViewPr>
      <p:guideLst>
        <p:guide pos="1958"/>
        <p:guide pos="5745"/>
        <p:guide orient="horz" pos="3430"/>
        <p:guide orient="horz" pos="13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D13D87E-6744-427E-99F4-58422266FF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72467D3-3794-46BE-8C93-0F8F0D9C1A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55808-B4C2-4CE2-9564-9D5F6F923731}" type="datetimeFigureOut">
              <a:rPr lang="it-IT" smtClean="0"/>
              <a:t>04/10/2023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9AA6AAA-E039-454E-A7D0-7A2BD818AB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F9549C3-0E6F-4C37-992B-878E91FDCB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3D7B8-970D-4EC3-94C7-0951EB426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46441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ED774-F476-4ED9-A667-5F141FA1B612}" type="datetimeFigureOut">
              <a:rPr lang="it-IT" smtClean="0"/>
              <a:t>04/10/2023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940B7-3518-4144-BE53-150F2D66BD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1296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Sigma_film</a:t>
            </a:r>
            <a:r>
              <a:rPr lang="en-US" baseline="0" dirty="0"/>
              <a:t> stress </a:t>
            </a:r>
            <a:r>
              <a:rPr lang="en-US" baseline="0" dirty="0" err="1"/>
              <a:t>dato</a:t>
            </a:r>
            <a:r>
              <a:rPr lang="en-US" baseline="0" dirty="0"/>
              <a:t> dal film (Forza per </a:t>
            </a:r>
            <a:r>
              <a:rPr lang="en-US" baseline="0" dirty="0" err="1"/>
              <a:t>unità</a:t>
            </a:r>
            <a:r>
              <a:rPr lang="en-US" baseline="0" dirty="0"/>
              <a:t> di </a:t>
            </a:r>
            <a:r>
              <a:rPr lang="en-US" baseline="0" dirty="0" err="1"/>
              <a:t>superficie</a:t>
            </a:r>
            <a:r>
              <a:rPr lang="en-US" baseline="0" dirty="0"/>
              <a:t> -</a:t>
            </a:r>
            <a:r>
              <a:rPr lang="en-US" baseline="0" dirty="0" err="1"/>
              <a:t>GPa</a:t>
            </a:r>
            <a:r>
              <a:rPr lang="en-US" baseline="0" dirty="0"/>
              <a:t>)</a:t>
            </a:r>
          </a:p>
          <a:p>
            <a:endParaRPr lang="en-US" baseline="0" dirty="0"/>
          </a:p>
          <a:p>
            <a:r>
              <a:rPr lang="en-US" baseline="0" dirty="0" err="1"/>
              <a:t>Simga_substrato</a:t>
            </a:r>
            <a:r>
              <a:rPr lang="en-US" baseline="0" dirty="0"/>
              <a:t> è la </a:t>
            </a:r>
            <a:r>
              <a:rPr lang="en-US" baseline="0" dirty="0" err="1"/>
              <a:t>forza</a:t>
            </a:r>
            <a:r>
              <a:rPr lang="en-US" baseline="0" dirty="0"/>
              <a:t> </a:t>
            </a:r>
            <a:r>
              <a:rPr lang="en-US" baseline="0" dirty="0" err="1"/>
              <a:t>che</a:t>
            </a:r>
            <a:r>
              <a:rPr lang="en-US" baseline="0" dirty="0"/>
              <a:t> </a:t>
            </a:r>
            <a:r>
              <a:rPr lang="en-US" baseline="0" dirty="0" err="1"/>
              <a:t>deve</a:t>
            </a:r>
            <a:r>
              <a:rPr lang="en-US" baseline="0" dirty="0"/>
              <a:t> </a:t>
            </a:r>
            <a:r>
              <a:rPr lang="en-US" baseline="0" dirty="0" err="1"/>
              <a:t>compensare</a:t>
            </a:r>
            <a:r>
              <a:rPr lang="en-US" baseline="0" dirty="0"/>
              <a:t> </a:t>
            </a:r>
            <a:r>
              <a:rPr lang="en-US" baseline="0" dirty="0" err="1"/>
              <a:t>quella</a:t>
            </a:r>
            <a:r>
              <a:rPr lang="en-US" baseline="0" dirty="0"/>
              <a:t> del film</a:t>
            </a:r>
          </a:p>
          <a:p>
            <a:endParaRPr lang="en-US" baseline="0" dirty="0"/>
          </a:p>
          <a:p>
            <a:r>
              <a:rPr lang="en-US" baseline="0" dirty="0" err="1"/>
              <a:t>Nu_substrate</a:t>
            </a:r>
            <a:r>
              <a:rPr lang="en-US" baseline="0" dirty="0"/>
              <a:t> = coefficient di Poisson, è </a:t>
            </a:r>
            <a:r>
              <a:rPr lang="en-US" baseline="0" dirty="0" err="1"/>
              <a:t>una</a:t>
            </a:r>
            <a:r>
              <a:rPr lang="en-US" baseline="0" dirty="0"/>
              <a:t> </a:t>
            </a:r>
            <a:r>
              <a:rPr lang="en-US" baseline="0" dirty="0" err="1"/>
              <a:t>delle</a:t>
            </a:r>
            <a:r>
              <a:rPr lang="en-US" baseline="0" dirty="0"/>
              <a:t> due </a:t>
            </a:r>
            <a:r>
              <a:rPr lang="en-US" baseline="0" dirty="0" err="1"/>
              <a:t>proprietà</a:t>
            </a:r>
            <a:r>
              <a:rPr lang="en-US" baseline="0" dirty="0"/>
              <a:t> </a:t>
            </a:r>
            <a:r>
              <a:rPr lang="en-US" baseline="0" dirty="0" err="1"/>
              <a:t>che</a:t>
            </a:r>
            <a:r>
              <a:rPr lang="en-US" baseline="0" dirty="0"/>
              <a:t> </a:t>
            </a:r>
            <a:r>
              <a:rPr lang="en-US" baseline="0" dirty="0" err="1"/>
              <a:t>descrive</a:t>
            </a:r>
            <a:r>
              <a:rPr lang="en-US" baseline="0" dirty="0"/>
              <a:t> </a:t>
            </a:r>
            <a:r>
              <a:rPr lang="en-US" baseline="0" dirty="0" err="1"/>
              <a:t>l’elasticità</a:t>
            </a:r>
            <a:r>
              <a:rPr lang="en-US" baseline="0" dirty="0"/>
              <a:t> di un </a:t>
            </a:r>
            <a:r>
              <a:rPr lang="en-US" baseline="0" dirty="0" err="1"/>
              <a:t>solido</a:t>
            </a:r>
            <a:r>
              <a:rPr lang="en-US" baseline="0" dirty="0"/>
              <a:t> (</a:t>
            </a:r>
            <a:r>
              <a:rPr lang="en-US" baseline="0" dirty="0" err="1"/>
              <a:t>valore</a:t>
            </a:r>
            <a:r>
              <a:rPr lang="en-US" baseline="0" dirty="0"/>
              <a:t> </a:t>
            </a:r>
            <a:r>
              <a:rPr lang="en-US" baseline="0" dirty="0" err="1"/>
              <a:t>adimensionale</a:t>
            </a:r>
            <a:r>
              <a:rPr lang="en-US" baseline="0" dirty="0"/>
              <a:t> = </a:t>
            </a:r>
            <a:r>
              <a:rPr lang="en-US" baseline="0" dirty="0" err="1"/>
              <a:t>deformazione</a:t>
            </a:r>
            <a:r>
              <a:rPr lang="en-US" baseline="0" dirty="0"/>
              <a:t> </a:t>
            </a:r>
            <a:r>
              <a:rPr lang="en-US" baseline="0" dirty="0" err="1"/>
              <a:t>trasversale</a:t>
            </a:r>
            <a:r>
              <a:rPr lang="en-US" baseline="0" dirty="0"/>
              <a:t>/</a:t>
            </a:r>
            <a:r>
              <a:rPr lang="en-US" baseline="0" dirty="0" err="1"/>
              <a:t>deformazione</a:t>
            </a:r>
            <a:r>
              <a:rPr lang="en-US" baseline="0" dirty="0"/>
              <a:t> </a:t>
            </a:r>
            <a:r>
              <a:rPr lang="en-US" baseline="0" dirty="0" err="1"/>
              <a:t>longitudinale</a:t>
            </a:r>
            <a:r>
              <a:rPr lang="en-US" baseline="0" dirty="0"/>
              <a:t>).</a:t>
            </a:r>
          </a:p>
          <a:p>
            <a:r>
              <a:rPr lang="en-US" baseline="0" dirty="0" err="1"/>
              <a:t>E_substrate</a:t>
            </a:r>
            <a:r>
              <a:rPr lang="en-US" baseline="0" dirty="0"/>
              <a:t> = modulo di young =sigma/epsilon (</a:t>
            </a:r>
            <a:r>
              <a:rPr lang="en-US" baseline="0" dirty="0" err="1"/>
              <a:t>GPa</a:t>
            </a:r>
            <a:r>
              <a:rPr lang="en-US" baseline="0" dirty="0"/>
              <a:t>)</a:t>
            </a:r>
          </a:p>
          <a:p>
            <a:r>
              <a:rPr lang="en-US" baseline="0" dirty="0" err="1"/>
              <a:t>Expsilon</a:t>
            </a:r>
            <a:r>
              <a:rPr lang="en-US" baseline="0" dirty="0"/>
              <a:t> (axial strain) – proportional deformation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E015-F967-45E2-AC18-24B22E2989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94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Sigma_film_refernce è quella sigma che ho cercato di dare attraverso un delta di temperatura di 1570°C. In particolare a causa dei diversi coefficienti di dilatazione termica, il film introduce uno strato di tensione sul substrato. </a:t>
            </a:r>
          </a:p>
          <a:p>
            <a:r>
              <a:rPr lang="it-IT" dirty="0"/>
              <a:t>L’accuratezza dello stato di tensione applicato è stato trovato attraverso la legge di stoney: </a:t>
            </a:r>
          </a:p>
          <a:p>
            <a:r>
              <a:rPr lang="it-IT" dirty="0"/>
              <a:t>R = raggio di curvatura del mio silicio in formula di </a:t>
            </a:r>
            <a:r>
              <a:rPr lang="it-IT" dirty="0" err="1"/>
              <a:t>Stoney</a:t>
            </a:r>
            <a:endParaRPr lang="it-IT" dirty="0"/>
          </a:p>
          <a:p>
            <a:r>
              <a:rPr lang="it-IT" dirty="0"/>
              <a:t>1) Simulazione </a:t>
            </a:r>
            <a:r>
              <a:rPr lang="it-IT" dirty="0">
                <a:sym typeface="Wingdings" panose="05000000000000000000" pitchFamily="2" charset="2"/>
              </a:rPr>
              <a:t> risultati  deformazione lungo Z  trovo il raggio di curvatura data la deformazione lungo Z  sostituisco tutto in formula di Stoney ed ottengo Ansys Stoney Law che dovrebbe essere 1.2 e come si vede varia di poco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2E015-F967-45E2-AC18-24B22E2989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17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Immagine</a:t>
            </a:r>
            <a:r>
              <a:rPr lang="en-US" dirty="0"/>
              <a:t> </a:t>
            </a:r>
            <a:r>
              <a:rPr lang="en-US" dirty="0" err="1"/>
              <a:t>nitrurata</a:t>
            </a:r>
            <a:r>
              <a:rPr lang="en-US" baseline="0" dirty="0"/>
              <a:t> </a:t>
            </a:r>
            <a:r>
              <a:rPr lang="en-US" baseline="0" dirty="0" err="1"/>
              <a:t>periodico</a:t>
            </a:r>
            <a:r>
              <a:rPr lang="en-US" baseline="0" dirty="0"/>
              <a:t> </a:t>
            </a:r>
            <a:r>
              <a:rPr lang="en-US" baseline="0" dirty="0" err="1"/>
              <a:t>una</a:t>
            </a:r>
            <a:r>
              <a:rPr lang="en-US" baseline="0" dirty="0"/>
              <a:t> reference </a:t>
            </a:r>
          </a:p>
          <a:p>
            <a:endParaRPr lang="en-US" baseline="0" dirty="0"/>
          </a:p>
          <a:p>
            <a:r>
              <a:rPr lang="en-US" baseline="0" dirty="0"/>
              <a:t>+ </a:t>
            </a:r>
            <a:r>
              <a:rPr lang="en-US" baseline="0" dirty="0" err="1"/>
              <a:t>aggiungi</a:t>
            </a:r>
            <a:r>
              <a:rPr lang="en-US" baseline="0" dirty="0"/>
              <a:t> slide di </a:t>
            </a:r>
            <a:r>
              <a:rPr lang="en-US" baseline="0" dirty="0" err="1"/>
              <a:t>vecchi</a:t>
            </a:r>
            <a:r>
              <a:rPr lang="en-US" baseline="0" dirty="0"/>
              <a:t> </a:t>
            </a:r>
            <a:r>
              <a:rPr lang="en-US" baseline="0" dirty="0" err="1"/>
              <a:t>cristalli</a:t>
            </a:r>
            <a:r>
              <a:rPr lang="en-US" baseline="0" dirty="0"/>
              <a:t> grooved </a:t>
            </a:r>
            <a:r>
              <a:rPr lang="en-US" baseline="0" dirty="0" err="1"/>
              <a:t>caratterizzati</a:t>
            </a:r>
            <a:r>
              <a:rPr lang="en-US" baseline="0" dirty="0"/>
              <a:t> ad DIAMOND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E015-F967-45E2-AC18-24B22E2989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9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nitruro</a:t>
            </a:r>
            <a:r>
              <a:rPr lang="en-US" dirty="0"/>
              <a:t> di </a:t>
            </a:r>
            <a:r>
              <a:rPr lang="en-US" dirty="0" err="1"/>
              <a:t>silicio</a:t>
            </a:r>
            <a:r>
              <a:rPr lang="en-US" dirty="0"/>
              <a:t> è </a:t>
            </a:r>
            <a:r>
              <a:rPr lang="en-US" dirty="0" err="1"/>
              <a:t>depositato</a:t>
            </a:r>
            <a:r>
              <a:rPr lang="en-US" dirty="0"/>
              <a:t> ad </a:t>
            </a:r>
            <a:r>
              <a:rPr lang="en-US" dirty="0" err="1"/>
              <a:t>alta</a:t>
            </a:r>
            <a:r>
              <a:rPr lang="en-US" dirty="0"/>
              <a:t> temperature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tutte</a:t>
            </a:r>
            <a:r>
              <a:rPr lang="en-US" dirty="0"/>
              <a:t> le </a:t>
            </a:r>
            <a:r>
              <a:rPr lang="en-US" dirty="0" err="1"/>
              <a:t>superfici</a:t>
            </a:r>
            <a:r>
              <a:rPr lang="en-US" dirty="0"/>
              <a:t> del wafer. Durante il </a:t>
            </a:r>
            <a:r>
              <a:rPr lang="en-US" dirty="0" err="1"/>
              <a:t>raffreddamento</a:t>
            </a:r>
            <a:r>
              <a:rPr lang="en-US" dirty="0"/>
              <a:t> a causa del </a:t>
            </a:r>
            <a:r>
              <a:rPr lang="en-US" dirty="0" err="1"/>
              <a:t>differente</a:t>
            </a:r>
            <a:r>
              <a:rPr lang="en-US" dirty="0"/>
              <a:t> </a:t>
            </a:r>
            <a:r>
              <a:rPr lang="en-US" dirty="0" err="1"/>
              <a:t>ceof</a:t>
            </a:r>
            <a:r>
              <a:rPr lang="en-US" dirty="0"/>
              <a:t> di </a:t>
            </a:r>
            <a:r>
              <a:rPr lang="en-US" dirty="0" err="1"/>
              <a:t>espansione</a:t>
            </a:r>
            <a:r>
              <a:rPr lang="en-US" dirty="0"/>
              <a:t> </a:t>
            </a:r>
            <a:r>
              <a:rPr lang="en-US" dirty="0" err="1"/>
              <a:t>termica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I 2 </a:t>
            </a:r>
            <a:r>
              <a:rPr lang="en-US" dirty="0" err="1"/>
              <a:t>materiali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crea</a:t>
            </a:r>
            <a:r>
              <a:rPr lang="en-US" dirty="0"/>
              <a:t> uno stress </a:t>
            </a:r>
            <a:r>
              <a:rPr lang="en-US" dirty="0" err="1"/>
              <a:t>tra</a:t>
            </a:r>
            <a:r>
              <a:rPr lang="en-US" dirty="0"/>
              <a:t> film e </a:t>
            </a:r>
            <a:r>
              <a:rPr lang="en-US" dirty="0" err="1"/>
              <a:t>subrstato</a:t>
            </a:r>
            <a:r>
              <a:rPr lang="en-US" dirty="0"/>
              <a:t>. La </a:t>
            </a:r>
            <a:r>
              <a:rPr lang="en-US" dirty="0" err="1"/>
              <a:t>rimozione</a:t>
            </a:r>
            <a:r>
              <a:rPr lang="en-US" dirty="0"/>
              <a:t> del film da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due face del wafer </a:t>
            </a:r>
            <a:r>
              <a:rPr lang="en-US" dirty="0" err="1"/>
              <a:t>tramite</a:t>
            </a:r>
            <a:r>
              <a:rPr lang="en-US" dirty="0"/>
              <a:t> </a:t>
            </a:r>
            <a:r>
              <a:rPr lang="en-US" dirty="0" err="1"/>
              <a:t>attacchi</a:t>
            </a:r>
            <a:r>
              <a:rPr lang="en-US" dirty="0"/>
              <a:t> </a:t>
            </a:r>
            <a:r>
              <a:rPr lang="en-US" dirty="0" err="1"/>
              <a:t>chimici</a:t>
            </a:r>
            <a:r>
              <a:rPr lang="en-US" dirty="0"/>
              <a:t> </a:t>
            </a:r>
            <a:r>
              <a:rPr lang="en-US" dirty="0" err="1"/>
              <a:t>lascia</a:t>
            </a:r>
            <a:r>
              <a:rPr lang="en-US" dirty="0"/>
              <a:t> la .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processo</a:t>
            </a:r>
            <a:r>
              <a:rPr lang="en-US" dirty="0"/>
              <a:t> è molto </a:t>
            </a:r>
            <a:r>
              <a:rPr lang="en-US" dirty="0" err="1"/>
              <a:t>delicato</a:t>
            </a:r>
            <a:r>
              <a:rPr lang="en-US" dirty="0"/>
              <a:t>, in </a:t>
            </a:r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necessita</a:t>
            </a:r>
            <a:r>
              <a:rPr lang="en-US" dirty="0"/>
              <a:t> di un </a:t>
            </a:r>
            <a:r>
              <a:rPr lang="en-US" dirty="0" err="1"/>
              <a:t>preciso</a:t>
            </a:r>
            <a:r>
              <a:rPr lang="en-US" dirty="0"/>
              <a:t> </a:t>
            </a:r>
            <a:r>
              <a:rPr lang="en-US" dirty="0" err="1"/>
              <a:t>tempismo</a:t>
            </a:r>
            <a:r>
              <a:rPr lang="en-US" dirty="0"/>
              <a:t> per </a:t>
            </a:r>
            <a:r>
              <a:rPr lang="en-US" dirty="0" err="1"/>
              <a:t>garantire</a:t>
            </a:r>
            <a:r>
              <a:rPr lang="en-US" dirty="0"/>
              <a:t> la </a:t>
            </a:r>
            <a:r>
              <a:rPr lang="en-US" dirty="0" err="1"/>
              <a:t>rimozione</a:t>
            </a:r>
            <a:r>
              <a:rPr lang="en-US" dirty="0"/>
              <a:t> del film e la </a:t>
            </a:r>
            <a:r>
              <a:rPr lang="en-US" dirty="0" err="1"/>
              <a:t>preservazione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superficie</a:t>
            </a:r>
            <a:r>
              <a:rPr lang="en-US" dirty="0"/>
              <a:t> di </a:t>
            </a:r>
            <a:r>
              <a:rPr lang="en-US" dirty="0" err="1"/>
              <a:t>silicio</a:t>
            </a:r>
            <a:r>
              <a:rPr lang="en-US" dirty="0"/>
              <a:t> (</a:t>
            </a:r>
            <a:r>
              <a:rPr lang="en-US" dirty="0" err="1"/>
              <a:t>necessaria</a:t>
            </a:r>
            <a:r>
              <a:rPr lang="en-US" dirty="0"/>
              <a:t> per </a:t>
            </a:r>
            <a:r>
              <a:rPr lang="en-US" dirty="0" err="1"/>
              <a:t>garantire</a:t>
            </a:r>
            <a:r>
              <a:rPr lang="en-US" dirty="0"/>
              <a:t> </a:t>
            </a:r>
            <a:r>
              <a:rPr lang="en-US" dirty="0" err="1"/>
              <a:t>affidabilità</a:t>
            </a:r>
            <a:r>
              <a:rPr lang="en-US" dirty="0"/>
              <a:t>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/>
              <a:t>fasi</a:t>
            </a:r>
            <a:r>
              <a:rPr lang="en-US" dirty="0"/>
              <a:t> di </a:t>
            </a:r>
            <a:r>
              <a:rPr lang="en-US" dirty="0" err="1"/>
              <a:t>microlavorazione</a:t>
            </a:r>
            <a:r>
              <a:rPr lang="en-US" dirty="0"/>
              <a:t>).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AB6BD-13DE-4672-8716-52E341A20C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0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54C87-70AA-4FFE-984B-0DE5AD238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3341D-52DB-4DC0-B789-2586DCE4D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30C9D-FB09-48FF-B370-4903E5FFF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617E-A63A-4CDA-B358-DFAEF44D8867}" type="datetime1">
              <a:rPr lang="it-IT" smtClean="0"/>
              <a:t>04/10/2023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F3AB3-1B64-4391-B00A-2E6CBC019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EA81A-5F23-413B-A813-E3A000F6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52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67F62-0579-4AE7-8E69-F385FBE4B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748DC0-94EE-462C-89EB-5B0350841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E2E52-17DA-45AF-967D-70B4EE343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DE83-50EF-4F35-BBEE-5D5DE892494D}" type="datetime1">
              <a:rPr lang="it-IT" smtClean="0"/>
              <a:t>04/10/2023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A00F4-FC31-4A0C-ABE9-6728500FF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A007B-BFCE-4264-88B8-F60597CC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0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1F6EDA-F958-421C-AE7C-704561BD74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A3B2B6-BFAF-4DB5-9915-D63A43F23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C1634-7CFA-45BC-A1A0-4012C893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9F1F-D033-46CF-B3B1-F57700B6C6E0}" type="datetime1">
              <a:rPr lang="it-IT" smtClean="0"/>
              <a:t>04/10/2023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99D48-5670-45AC-9AC4-6E7601579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431D6-A70E-476D-8392-775E67E92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78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id="{A6EFF57E-A702-47B3-8472-944BBF9D27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889D3FAF-1195-4778-B580-B67DF5B6A0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060D79D6-1D9C-4800-A88E-D388A18C0C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360EC-F882-40EB-AC6C-508748895BAE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84868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AE76-FCB2-4151-8AFE-0860D6264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1053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6F141-2EC1-4A9B-9936-54A02041E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5658"/>
            <a:ext cx="10515600" cy="50013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6AE9B-5CE9-4C07-B5C4-1338DDE5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CF1-EB95-4FA8-9E19-18C30FA92D30}" type="datetime1">
              <a:rPr lang="it-IT" smtClean="0"/>
              <a:t>04/10/2023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140AC-0C23-4604-8762-EF4971DE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CF12E-016B-4BD2-9FA1-067E920BC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11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04C58-1D15-4BA3-8689-505B20CBB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90EED-1236-4E95-B839-7171CCDD7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D3475-CC88-4EC5-9176-358F2141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C8D2-AF1D-442A-983A-1B664CAE8D9A}" type="datetime1">
              <a:rPr lang="it-IT" smtClean="0"/>
              <a:t>04/10/2023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76B70-81C8-44D8-B42F-7063E1841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127E7-C4D5-488B-A417-F10A806D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37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1E750-8AB4-4C7C-A7CD-617A05F9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3BB7C-1EEE-4074-9D64-B6FAFEE52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58255-5FE7-426A-855A-B47B8B1BF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5A1E3-04C9-4B7D-A552-E21002DD6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6872-426E-44DD-873E-865C1310C300}" type="datetime1">
              <a:rPr lang="it-IT" smtClean="0"/>
              <a:t>04/10/2023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3E12A-1FDC-4260-906F-FCE4279AA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80385-BB2B-4065-BF80-5CED860D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49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2329-0544-4EA4-B654-C0524F3DD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753CA-DC95-44C8-929B-BAC8B8A5C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D0358-1C44-44CC-943C-50DBCDFC9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AA1CAA-947F-4EB0-8127-DD5CB8265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B839A9-B694-4D33-8CF8-8B211C904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117492-73D1-4548-825C-138716302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CB4C-559F-4F50-A871-4BC97D29880C}" type="datetime1">
              <a:rPr lang="it-IT" smtClean="0"/>
              <a:t>04/10/2023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363816-DE45-4AA2-B00B-18D130B78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C54605-F537-4036-A50E-B19C8A1F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84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AC80AF0-1341-4CD4-B4FC-1967CCCE16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ACA437-0687-43E6-A9FB-9CEE3D876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DA03-D8B5-4532-B66D-5FFB62772674}" type="datetime1">
              <a:rPr lang="it-IT" smtClean="0"/>
              <a:t>04/10/2023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5C1EC-0061-4797-BBF6-2E67D39FB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9DB1D-4C37-4209-909F-932F15FB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37B6F3-861D-44F6-AED1-11507B9D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053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 (Titoli)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654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BC1A68-E247-4205-9909-5DC2A9B69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EBAD-21BA-4758-8CCA-23AA8DAC2EDC}" type="datetime1">
              <a:rPr lang="it-IT" smtClean="0"/>
              <a:t>04/10/2023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7FD60D-B7C3-47AA-BF0B-709F614F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705C8-A31A-43BE-97CC-0C14FFDEB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74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8DD61-040F-4EB6-AE93-439B4BEF5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ECAE5-A257-4B3F-B42C-5A4593E0E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1FC63-B961-4F89-9074-AC93C8570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2E416-03D9-408F-BE39-ADDCEADEF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5151-B0AB-41CF-8D61-2AEE9E197DBE}" type="datetime1">
              <a:rPr lang="it-IT" smtClean="0"/>
              <a:t>04/10/2023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49BD6-23D5-42BE-A0D6-8E99960EA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45C35-4268-4570-99C7-9C65790CA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342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F789C-B138-4D8E-BCD4-E6363633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5E40F1-8293-4D37-8A03-92D781A3C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EC9A4-FC85-45E9-B56A-7115462EB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1B8CC-C00C-414D-B164-BF2B7AEE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0B2F-F759-446C-BCBD-AB884E67B55E}" type="datetime1">
              <a:rPr lang="it-IT" smtClean="0"/>
              <a:t>04/10/2023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83777-24DC-4C53-A94E-AE67AE735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157E1-2856-4C19-9DD3-ED40AD8E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02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284453-FF48-4003-A37E-0C9EE6E1D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4E9F5-F9E8-40F2-A08C-CD5F0FDEB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E38A0-D354-4CC1-BB68-B08F78E41F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05B59-2F28-45B2-89F1-B4840C592BBC}" type="datetime1">
              <a:rPr lang="it-IT" smtClean="0"/>
              <a:t>04/10/2023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04BBE-0B86-40EE-99AF-F5721B011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97069-81BF-4A80-A67F-F0043BFAA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CCD8-3932-48E0-A36E-605E7F8673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86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10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5426D64-8B0B-44A4-BC09-7B207B3DF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1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F72D805-8F90-458F-80BC-0A013F1C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552FE297-0D7E-4A6A-8503-692F83ED83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487851"/>
              </p:ext>
            </p:extLst>
          </p:nvPr>
        </p:nvGraphicFramePr>
        <p:xfrm>
          <a:off x="0" y="0"/>
          <a:ext cx="12294704" cy="693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9142560" imgH="6856920" progId="Photoshop.Image.21">
                  <p:embed/>
                </p:oleObj>
              </mc:Choice>
              <mc:Fallback>
                <p:oleObj name="Image" r:id="rId2" imgW="9142560" imgH="6856920" progId="Photoshop.Image.21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51BD546D-41CA-42E9-8AB2-82CEE7389C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94704" cy="693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F27AEE9-BC4D-47C6-BECC-1E47CF1F4E7B}"/>
              </a:ext>
            </a:extLst>
          </p:cNvPr>
          <p:cNvCxnSpPr>
            <a:cxnSpLocks/>
          </p:cNvCxnSpPr>
          <p:nvPr/>
        </p:nvCxnSpPr>
        <p:spPr>
          <a:xfrm>
            <a:off x="0" y="3816627"/>
            <a:ext cx="12294704" cy="0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54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15431D44-E03D-4015-ABB8-DD866DE554C1}"/>
              </a:ext>
            </a:extLst>
          </p:cNvPr>
          <p:cNvGrpSpPr/>
          <p:nvPr/>
        </p:nvGrpSpPr>
        <p:grpSpPr>
          <a:xfrm>
            <a:off x="-9939" y="1317063"/>
            <a:ext cx="12304643" cy="2532135"/>
            <a:chOff x="-9939" y="1317063"/>
            <a:chExt cx="12304643" cy="2532135"/>
          </a:xfrm>
        </p:grpSpPr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EC7FA447-E435-4861-8843-E3AA0756C3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9939" y="3816627"/>
              <a:ext cx="3742354" cy="0"/>
            </a:xfrm>
            <a:prstGeom prst="line">
              <a:avLst/>
            </a:prstGeom>
            <a:ln w="50800">
              <a:gradFill>
                <a:gsLst>
                  <a:gs pos="0">
                    <a:schemeClr val="bg1"/>
                  </a:gs>
                  <a:gs pos="100000">
                    <a:srgbClr val="5BA2E3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FF4525EF-45E5-48F4-A9F9-C84FBA790F37}"/>
                </a:ext>
              </a:extLst>
            </p:cNvPr>
            <p:cNvSpPr/>
            <p:nvPr/>
          </p:nvSpPr>
          <p:spPr>
            <a:xfrm>
              <a:off x="3732415" y="1317063"/>
              <a:ext cx="8562289" cy="2532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5F0C6A06-0E72-4921-A19C-CCF0E4EC89C7}"/>
                </a:ext>
              </a:extLst>
            </p:cNvPr>
            <p:cNvSpPr/>
            <p:nvPr/>
          </p:nvSpPr>
          <p:spPr>
            <a:xfrm>
              <a:off x="3732415" y="1447805"/>
              <a:ext cx="1013791" cy="865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27000" dir="10800000" algn="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7FB42AA-F154-4B93-8073-D23C8DAAA7E1}"/>
              </a:ext>
            </a:extLst>
          </p:cNvPr>
          <p:cNvSpPr txBox="1"/>
          <p:nvPr/>
        </p:nvSpPr>
        <p:spPr>
          <a:xfrm>
            <a:off x="810919" y="1823844"/>
            <a:ext cx="10996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A63A0"/>
                </a:solidFill>
                <a:latin typeface="Roboto" panose="02000000000000000000" pitchFamily="2" charset="0"/>
              </a:rPr>
              <a:t>On the design of a crystalline undulator based on coactive patterning</a:t>
            </a:r>
            <a:endParaRPr lang="it-IT" sz="48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65FADC7-F0B2-859D-B7A7-F1516D6E68DB}"/>
              </a:ext>
            </a:extLst>
          </p:cNvPr>
          <p:cNvSpPr txBox="1"/>
          <p:nvPr/>
        </p:nvSpPr>
        <p:spPr>
          <a:xfrm>
            <a:off x="9164040" y="5647340"/>
            <a:ext cx="3140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800" b="1" dirty="0"/>
              <a:t>Andrea Mazzolari</a:t>
            </a:r>
            <a:endParaRPr lang="it-IT" sz="2400" i="1" u="sng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EDD20B9-A065-962A-09EF-C5A477CA9E2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718" y="6253979"/>
            <a:ext cx="1553452" cy="69144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2E11CF-DB22-CED1-3B15-739C886599C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402" y="6249053"/>
            <a:ext cx="1118377" cy="68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60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536BF21-2E5A-2934-687A-E80A12941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080"/>
            <a:ext cx="12191999" cy="60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197B497B-582F-A3BA-C762-EF5440AD3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106" y="3207249"/>
            <a:ext cx="7673788" cy="810532"/>
          </a:xfrm>
          <a:custGeom>
            <a:avLst/>
            <a:gdLst>
              <a:gd name="connsiteX0" fmla="*/ 0 w 7673788"/>
              <a:gd name="connsiteY0" fmla="*/ 0 h 810532"/>
              <a:gd name="connsiteX1" fmla="*/ 667029 w 7673788"/>
              <a:gd name="connsiteY1" fmla="*/ 0 h 810532"/>
              <a:gd name="connsiteX2" fmla="*/ 1180583 w 7673788"/>
              <a:gd name="connsiteY2" fmla="*/ 0 h 810532"/>
              <a:gd name="connsiteX3" fmla="*/ 1770874 w 7673788"/>
              <a:gd name="connsiteY3" fmla="*/ 0 h 810532"/>
              <a:gd name="connsiteX4" fmla="*/ 2514641 w 7673788"/>
              <a:gd name="connsiteY4" fmla="*/ 0 h 810532"/>
              <a:gd name="connsiteX5" fmla="*/ 2951457 w 7673788"/>
              <a:gd name="connsiteY5" fmla="*/ 0 h 810532"/>
              <a:gd name="connsiteX6" fmla="*/ 3618486 w 7673788"/>
              <a:gd name="connsiteY6" fmla="*/ 0 h 810532"/>
              <a:gd name="connsiteX7" fmla="*/ 4055302 w 7673788"/>
              <a:gd name="connsiteY7" fmla="*/ 0 h 810532"/>
              <a:gd name="connsiteX8" fmla="*/ 4645593 w 7673788"/>
              <a:gd name="connsiteY8" fmla="*/ 0 h 810532"/>
              <a:gd name="connsiteX9" fmla="*/ 5312622 w 7673788"/>
              <a:gd name="connsiteY9" fmla="*/ 0 h 810532"/>
              <a:gd name="connsiteX10" fmla="*/ 5672700 w 7673788"/>
              <a:gd name="connsiteY10" fmla="*/ 0 h 810532"/>
              <a:gd name="connsiteX11" fmla="*/ 6032778 w 7673788"/>
              <a:gd name="connsiteY11" fmla="*/ 0 h 810532"/>
              <a:gd name="connsiteX12" fmla="*/ 6776545 w 7673788"/>
              <a:gd name="connsiteY12" fmla="*/ 0 h 810532"/>
              <a:gd name="connsiteX13" fmla="*/ 7673788 w 7673788"/>
              <a:gd name="connsiteY13" fmla="*/ 0 h 810532"/>
              <a:gd name="connsiteX14" fmla="*/ 7673788 w 7673788"/>
              <a:gd name="connsiteY14" fmla="*/ 380950 h 810532"/>
              <a:gd name="connsiteX15" fmla="*/ 7673788 w 7673788"/>
              <a:gd name="connsiteY15" fmla="*/ 810532 h 810532"/>
              <a:gd name="connsiteX16" fmla="*/ 7006759 w 7673788"/>
              <a:gd name="connsiteY16" fmla="*/ 810532 h 810532"/>
              <a:gd name="connsiteX17" fmla="*/ 6339729 w 7673788"/>
              <a:gd name="connsiteY17" fmla="*/ 810532 h 810532"/>
              <a:gd name="connsiteX18" fmla="*/ 5749438 w 7673788"/>
              <a:gd name="connsiteY18" fmla="*/ 810532 h 810532"/>
              <a:gd name="connsiteX19" fmla="*/ 5005671 w 7673788"/>
              <a:gd name="connsiteY19" fmla="*/ 810532 h 810532"/>
              <a:gd name="connsiteX20" fmla="*/ 4261904 w 7673788"/>
              <a:gd name="connsiteY20" fmla="*/ 810532 h 810532"/>
              <a:gd name="connsiteX21" fmla="*/ 3594875 w 7673788"/>
              <a:gd name="connsiteY21" fmla="*/ 810532 h 810532"/>
              <a:gd name="connsiteX22" fmla="*/ 2927845 w 7673788"/>
              <a:gd name="connsiteY22" fmla="*/ 810532 h 810532"/>
              <a:gd name="connsiteX23" fmla="*/ 2260816 w 7673788"/>
              <a:gd name="connsiteY23" fmla="*/ 810532 h 810532"/>
              <a:gd name="connsiteX24" fmla="*/ 1824000 w 7673788"/>
              <a:gd name="connsiteY24" fmla="*/ 810532 h 810532"/>
              <a:gd name="connsiteX25" fmla="*/ 1080233 w 7673788"/>
              <a:gd name="connsiteY25" fmla="*/ 810532 h 810532"/>
              <a:gd name="connsiteX26" fmla="*/ 0 w 7673788"/>
              <a:gd name="connsiteY26" fmla="*/ 810532 h 810532"/>
              <a:gd name="connsiteX27" fmla="*/ 0 w 7673788"/>
              <a:gd name="connsiteY27" fmla="*/ 429582 h 810532"/>
              <a:gd name="connsiteX28" fmla="*/ 0 w 7673788"/>
              <a:gd name="connsiteY28" fmla="*/ 0 h 81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73788" h="810532" fill="none" extrusionOk="0">
                <a:moveTo>
                  <a:pt x="0" y="0"/>
                </a:moveTo>
                <a:cubicBezTo>
                  <a:pt x="231525" y="-18518"/>
                  <a:pt x="380482" y="47295"/>
                  <a:pt x="667029" y="0"/>
                </a:cubicBezTo>
                <a:cubicBezTo>
                  <a:pt x="953576" y="-47295"/>
                  <a:pt x="1007156" y="96"/>
                  <a:pt x="1180583" y="0"/>
                </a:cubicBezTo>
                <a:cubicBezTo>
                  <a:pt x="1354010" y="-96"/>
                  <a:pt x="1584245" y="48873"/>
                  <a:pt x="1770874" y="0"/>
                </a:cubicBezTo>
                <a:cubicBezTo>
                  <a:pt x="1957503" y="-48873"/>
                  <a:pt x="2279433" y="37336"/>
                  <a:pt x="2514641" y="0"/>
                </a:cubicBezTo>
                <a:cubicBezTo>
                  <a:pt x="2749849" y="-37336"/>
                  <a:pt x="2789861" y="25250"/>
                  <a:pt x="2951457" y="0"/>
                </a:cubicBezTo>
                <a:cubicBezTo>
                  <a:pt x="3113053" y="-25250"/>
                  <a:pt x="3324634" y="74215"/>
                  <a:pt x="3618486" y="0"/>
                </a:cubicBezTo>
                <a:cubicBezTo>
                  <a:pt x="3912338" y="-74215"/>
                  <a:pt x="3883432" y="32393"/>
                  <a:pt x="4055302" y="0"/>
                </a:cubicBezTo>
                <a:cubicBezTo>
                  <a:pt x="4227172" y="-32393"/>
                  <a:pt x="4446044" y="23526"/>
                  <a:pt x="4645593" y="0"/>
                </a:cubicBezTo>
                <a:cubicBezTo>
                  <a:pt x="4845142" y="-23526"/>
                  <a:pt x="5062685" y="43550"/>
                  <a:pt x="5312622" y="0"/>
                </a:cubicBezTo>
                <a:cubicBezTo>
                  <a:pt x="5562559" y="-43550"/>
                  <a:pt x="5492715" y="37476"/>
                  <a:pt x="5672700" y="0"/>
                </a:cubicBezTo>
                <a:cubicBezTo>
                  <a:pt x="5852685" y="-37476"/>
                  <a:pt x="5889984" y="36714"/>
                  <a:pt x="6032778" y="0"/>
                </a:cubicBezTo>
                <a:cubicBezTo>
                  <a:pt x="6175572" y="-36714"/>
                  <a:pt x="6584008" y="28530"/>
                  <a:pt x="6776545" y="0"/>
                </a:cubicBezTo>
                <a:cubicBezTo>
                  <a:pt x="6969082" y="-28530"/>
                  <a:pt x="7233741" y="35564"/>
                  <a:pt x="7673788" y="0"/>
                </a:cubicBezTo>
                <a:cubicBezTo>
                  <a:pt x="7697166" y="104301"/>
                  <a:pt x="7652011" y="273680"/>
                  <a:pt x="7673788" y="380950"/>
                </a:cubicBezTo>
                <a:cubicBezTo>
                  <a:pt x="7695565" y="488220"/>
                  <a:pt x="7643870" y="601697"/>
                  <a:pt x="7673788" y="810532"/>
                </a:cubicBezTo>
                <a:cubicBezTo>
                  <a:pt x="7412307" y="874927"/>
                  <a:pt x="7309658" y="733718"/>
                  <a:pt x="7006759" y="810532"/>
                </a:cubicBezTo>
                <a:cubicBezTo>
                  <a:pt x="6703860" y="887346"/>
                  <a:pt x="6650969" y="767089"/>
                  <a:pt x="6339729" y="810532"/>
                </a:cubicBezTo>
                <a:cubicBezTo>
                  <a:pt x="6028489" y="853975"/>
                  <a:pt x="5995085" y="761752"/>
                  <a:pt x="5749438" y="810532"/>
                </a:cubicBezTo>
                <a:cubicBezTo>
                  <a:pt x="5503791" y="859312"/>
                  <a:pt x="5353269" y="752892"/>
                  <a:pt x="5005671" y="810532"/>
                </a:cubicBezTo>
                <a:cubicBezTo>
                  <a:pt x="4658073" y="868172"/>
                  <a:pt x="4498844" y="745751"/>
                  <a:pt x="4261904" y="810532"/>
                </a:cubicBezTo>
                <a:cubicBezTo>
                  <a:pt x="4024964" y="875313"/>
                  <a:pt x="3854504" y="792675"/>
                  <a:pt x="3594875" y="810532"/>
                </a:cubicBezTo>
                <a:cubicBezTo>
                  <a:pt x="3335246" y="828389"/>
                  <a:pt x="3242452" y="763535"/>
                  <a:pt x="2927845" y="810532"/>
                </a:cubicBezTo>
                <a:cubicBezTo>
                  <a:pt x="2613238" y="857529"/>
                  <a:pt x="2509276" y="802563"/>
                  <a:pt x="2260816" y="810532"/>
                </a:cubicBezTo>
                <a:cubicBezTo>
                  <a:pt x="2012356" y="818501"/>
                  <a:pt x="1947462" y="780827"/>
                  <a:pt x="1824000" y="810532"/>
                </a:cubicBezTo>
                <a:cubicBezTo>
                  <a:pt x="1700538" y="840237"/>
                  <a:pt x="1242164" y="735241"/>
                  <a:pt x="1080233" y="810532"/>
                </a:cubicBezTo>
                <a:cubicBezTo>
                  <a:pt x="918302" y="885823"/>
                  <a:pt x="520102" y="796474"/>
                  <a:pt x="0" y="810532"/>
                </a:cubicBezTo>
                <a:cubicBezTo>
                  <a:pt x="-16986" y="664080"/>
                  <a:pt x="42281" y="581406"/>
                  <a:pt x="0" y="429582"/>
                </a:cubicBezTo>
                <a:cubicBezTo>
                  <a:pt x="-42281" y="277758"/>
                  <a:pt x="31548" y="185404"/>
                  <a:pt x="0" y="0"/>
                </a:cubicBezTo>
                <a:close/>
              </a:path>
              <a:path w="7673788" h="810532" stroke="0" extrusionOk="0">
                <a:moveTo>
                  <a:pt x="0" y="0"/>
                </a:moveTo>
                <a:cubicBezTo>
                  <a:pt x="215170" y="-43080"/>
                  <a:pt x="280920" y="49211"/>
                  <a:pt x="513554" y="0"/>
                </a:cubicBezTo>
                <a:cubicBezTo>
                  <a:pt x="746188" y="-49211"/>
                  <a:pt x="695028" y="27613"/>
                  <a:pt x="873631" y="0"/>
                </a:cubicBezTo>
                <a:cubicBezTo>
                  <a:pt x="1052234" y="-27613"/>
                  <a:pt x="1281568" y="80576"/>
                  <a:pt x="1617398" y="0"/>
                </a:cubicBezTo>
                <a:cubicBezTo>
                  <a:pt x="1953228" y="-80576"/>
                  <a:pt x="1959006" y="28432"/>
                  <a:pt x="2130952" y="0"/>
                </a:cubicBezTo>
                <a:cubicBezTo>
                  <a:pt x="2302898" y="-28432"/>
                  <a:pt x="2455768" y="37008"/>
                  <a:pt x="2644505" y="0"/>
                </a:cubicBezTo>
                <a:cubicBezTo>
                  <a:pt x="2833242" y="-37008"/>
                  <a:pt x="3032764" y="84343"/>
                  <a:pt x="3388273" y="0"/>
                </a:cubicBezTo>
                <a:cubicBezTo>
                  <a:pt x="3743782" y="-84343"/>
                  <a:pt x="3660263" y="5692"/>
                  <a:pt x="3825088" y="0"/>
                </a:cubicBezTo>
                <a:cubicBezTo>
                  <a:pt x="3989913" y="-5692"/>
                  <a:pt x="4361308" y="60130"/>
                  <a:pt x="4568855" y="0"/>
                </a:cubicBezTo>
                <a:cubicBezTo>
                  <a:pt x="4776402" y="-60130"/>
                  <a:pt x="5128449" y="57396"/>
                  <a:pt x="5312622" y="0"/>
                </a:cubicBezTo>
                <a:cubicBezTo>
                  <a:pt x="5496795" y="-57396"/>
                  <a:pt x="5764024" y="52358"/>
                  <a:pt x="5902914" y="0"/>
                </a:cubicBezTo>
                <a:cubicBezTo>
                  <a:pt x="6041804" y="-52358"/>
                  <a:pt x="6403639" y="38856"/>
                  <a:pt x="6646681" y="0"/>
                </a:cubicBezTo>
                <a:cubicBezTo>
                  <a:pt x="6889723" y="-38856"/>
                  <a:pt x="6929817" y="46265"/>
                  <a:pt x="7160234" y="0"/>
                </a:cubicBezTo>
                <a:cubicBezTo>
                  <a:pt x="7390651" y="-46265"/>
                  <a:pt x="7532524" y="16798"/>
                  <a:pt x="7673788" y="0"/>
                </a:cubicBezTo>
                <a:cubicBezTo>
                  <a:pt x="7690174" y="127604"/>
                  <a:pt x="7669970" y="233602"/>
                  <a:pt x="7673788" y="413371"/>
                </a:cubicBezTo>
                <a:cubicBezTo>
                  <a:pt x="7677606" y="593140"/>
                  <a:pt x="7641890" y="615579"/>
                  <a:pt x="7673788" y="810532"/>
                </a:cubicBezTo>
                <a:cubicBezTo>
                  <a:pt x="7420452" y="825967"/>
                  <a:pt x="7242807" y="755475"/>
                  <a:pt x="7083497" y="810532"/>
                </a:cubicBezTo>
                <a:cubicBezTo>
                  <a:pt x="6924187" y="865589"/>
                  <a:pt x="6632162" y="784869"/>
                  <a:pt x="6339729" y="810532"/>
                </a:cubicBezTo>
                <a:cubicBezTo>
                  <a:pt x="6047296" y="836195"/>
                  <a:pt x="5883931" y="802749"/>
                  <a:pt x="5749438" y="810532"/>
                </a:cubicBezTo>
                <a:cubicBezTo>
                  <a:pt x="5614945" y="818315"/>
                  <a:pt x="5492895" y="773343"/>
                  <a:pt x="5389360" y="810532"/>
                </a:cubicBezTo>
                <a:cubicBezTo>
                  <a:pt x="5285825" y="847721"/>
                  <a:pt x="5160378" y="796661"/>
                  <a:pt x="4952545" y="810532"/>
                </a:cubicBezTo>
                <a:cubicBezTo>
                  <a:pt x="4744713" y="824403"/>
                  <a:pt x="4461782" y="759859"/>
                  <a:pt x="4208778" y="810532"/>
                </a:cubicBezTo>
                <a:cubicBezTo>
                  <a:pt x="3955774" y="861205"/>
                  <a:pt x="3862598" y="758919"/>
                  <a:pt x="3618486" y="810532"/>
                </a:cubicBezTo>
                <a:cubicBezTo>
                  <a:pt x="3374374" y="862145"/>
                  <a:pt x="3299320" y="801857"/>
                  <a:pt x="3181671" y="810532"/>
                </a:cubicBezTo>
                <a:cubicBezTo>
                  <a:pt x="3064023" y="819207"/>
                  <a:pt x="2791987" y="789205"/>
                  <a:pt x="2591379" y="810532"/>
                </a:cubicBezTo>
                <a:cubicBezTo>
                  <a:pt x="2390771" y="831859"/>
                  <a:pt x="2321362" y="797662"/>
                  <a:pt x="2231301" y="810532"/>
                </a:cubicBezTo>
                <a:cubicBezTo>
                  <a:pt x="2141240" y="823402"/>
                  <a:pt x="2045262" y="794449"/>
                  <a:pt x="1871224" y="810532"/>
                </a:cubicBezTo>
                <a:cubicBezTo>
                  <a:pt x="1697186" y="826615"/>
                  <a:pt x="1460614" y="746846"/>
                  <a:pt x="1280932" y="810532"/>
                </a:cubicBezTo>
                <a:cubicBezTo>
                  <a:pt x="1101250" y="874218"/>
                  <a:pt x="1051736" y="794448"/>
                  <a:pt x="844117" y="810532"/>
                </a:cubicBezTo>
                <a:cubicBezTo>
                  <a:pt x="636499" y="826616"/>
                  <a:pt x="275553" y="717366"/>
                  <a:pt x="0" y="810532"/>
                </a:cubicBezTo>
                <a:cubicBezTo>
                  <a:pt x="-46254" y="727978"/>
                  <a:pt x="15106" y="553853"/>
                  <a:pt x="0" y="421477"/>
                </a:cubicBezTo>
                <a:cubicBezTo>
                  <a:pt x="-15106" y="289102"/>
                  <a:pt x="49110" y="181151"/>
                  <a:pt x="0" y="0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63500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it-IT" b="1" dirty="0">
                <a:solidFill>
                  <a:srgbClr val="2E4B80"/>
                </a:solidFill>
                <a:latin typeface="+mn-lt"/>
              </a:rPr>
              <a:t>WHERE WE ARE IN REAL LIFE…?</a:t>
            </a:r>
          </a:p>
        </p:txBody>
      </p:sp>
    </p:spTree>
    <p:extLst>
      <p:ext uri="{BB962C8B-B14F-4D97-AF65-F5344CB8AC3E}">
        <p14:creationId xmlns:p14="http://schemas.microsoft.com/office/powerpoint/2010/main" val="1119311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C33BBE4-2F7E-BF01-2F75-F7AD9E519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5E80-5FC7-4FE6-B460-CEB13E6BDEB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0155BF5E-E070-5C19-6A4D-48A2EED60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Bent crystal via tensile film deposition</a:t>
            </a:r>
            <a:endParaRPr lang="en-US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4BBA985D-C55E-D371-BCC8-9E5551C9B9B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16100"/>
            <a:ext cx="5562600" cy="442118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S</a:t>
            </a:r>
            <a:r>
              <a:rPr lang="en-US" cap="none" dirty="0"/>
              <a:t>i</a:t>
            </a:r>
            <a:r>
              <a:rPr lang="en-US" cap="none" baseline="-25000" dirty="0"/>
              <a:t>3</a:t>
            </a:r>
            <a:r>
              <a:rPr lang="en-US" dirty="0"/>
              <a:t>N</a:t>
            </a:r>
            <a:r>
              <a:rPr lang="en-US" baseline="-25000" dirty="0"/>
              <a:t>4 </a:t>
            </a:r>
            <a:r>
              <a:rPr lang="en-US" dirty="0"/>
              <a:t>film deposited on both wafer faces at high temperature: stress between film and silicon is induced while cooling caused by the different thermal expansion coefficient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Silicon Nitride film have been removed from one of the two faces: stress from the coated surface generate curvature</a:t>
            </a:r>
          </a:p>
          <a:p>
            <a:pPr algn="just"/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5897BE8-6820-61F1-FC21-95109541C2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4" t="21075" r="3548" b="2366"/>
          <a:stretch/>
        </p:blipFill>
        <p:spPr>
          <a:xfrm>
            <a:off x="5807968" y="1274013"/>
            <a:ext cx="3758884" cy="311683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D37F026-F814-FCD4-016E-69AABAA619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1" t="21936" r="13871" b="29605"/>
          <a:stretch/>
        </p:blipFill>
        <p:spPr>
          <a:xfrm>
            <a:off x="8545692" y="4324096"/>
            <a:ext cx="3526971" cy="2536417"/>
          </a:xfrm>
          <a:prstGeom prst="rect">
            <a:avLst/>
          </a:prstGeom>
        </p:spPr>
      </p:pic>
      <p:cxnSp>
        <p:nvCxnSpPr>
          <p:cNvPr id="6" name="Connettore curvo 5">
            <a:extLst>
              <a:ext uri="{FF2B5EF4-FFF2-40B4-BE49-F238E27FC236}">
                <a16:creationId xmlns:a16="http://schemas.microsoft.com/office/drawing/2014/main" id="{C12244BD-8C37-30F7-AC71-C8B9840B4E86}"/>
              </a:ext>
            </a:extLst>
          </p:cNvPr>
          <p:cNvCxnSpPr>
            <a:cxnSpLocks/>
            <a:stCxn id="3" idx="3"/>
            <a:endCxn id="4" idx="0"/>
          </p:cNvCxnSpPr>
          <p:nvPr/>
        </p:nvCxnSpPr>
        <p:spPr>
          <a:xfrm>
            <a:off x="9566852" y="2832433"/>
            <a:ext cx="742326" cy="1491663"/>
          </a:xfrm>
          <a:prstGeom prst="curvedConnector2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262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C98060C-1F07-5CCB-E416-93D316FE4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Optical </a:t>
            </a:r>
            <a:r>
              <a:rPr lang="it-IT" dirty="0" err="1"/>
              <a:t>interferometry</a:t>
            </a:r>
            <a:endParaRPr lang="it-IT" dirty="0"/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871BBED6-0CC7-46C8-E56E-C656D26DF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9812"/>
            <a:ext cx="3615375" cy="426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7FEC7C02-F063-4EB7-AB84-8FC24BD7B674}"/>
              </a:ext>
            </a:extLst>
          </p:cNvPr>
          <p:cNvGrpSpPr/>
          <p:nvPr/>
        </p:nvGrpSpPr>
        <p:grpSpPr>
          <a:xfrm>
            <a:off x="3615375" y="4253559"/>
            <a:ext cx="7822502" cy="2186157"/>
            <a:chOff x="3718933" y="1099968"/>
            <a:chExt cx="7587690" cy="2120534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3F8753DA-70BD-ADFE-B66C-1C247EA17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479" y="1099968"/>
              <a:ext cx="2623144" cy="2120534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D829E1DD-631C-AB76-A95A-D5370E076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8933" y="1099968"/>
              <a:ext cx="4964545" cy="2120534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880950-F8E5-688F-1CFB-2337B733785F}"/>
              </a:ext>
            </a:extLst>
          </p:cNvPr>
          <p:cNvSpPr txBox="1"/>
          <p:nvPr/>
        </p:nvSpPr>
        <p:spPr>
          <a:xfrm>
            <a:off x="3615375" y="1311779"/>
            <a:ext cx="77533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Optical interferometry is a versatile technique used in optics to characterize various optical components and systems. </a:t>
            </a:r>
          </a:p>
          <a:p>
            <a:pPr algn="just"/>
            <a:endParaRPr lang="en-US" dirty="0">
              <a:solidFill>
                <a:srgbClr val="374151"/>
              </a:solidFill>
              <a:latin typeface="Söhne"/>
            </a:endParaRPr>
          </a:p>
          <a:p>
            <a:pPr algn="just"/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By superimposing light waves and analyzing the resulting interference patterns, it enables precise measurements of topology of a surface.</a:t>
            </a:r>
          </a:p>
          <a:p>
            <a:pPr algn="just"/>
            <a:endParaRPr lang="en-US" dirty="0">
              <a:solidFill>
                <a:srgbClr val="374151"/>
              </a:solidFill>
              <a:latin typeface="Söhne"/>
            </a:endParaRPr>
          </a:p>
          <a:p>
            <a:pPr algn="just"/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Optical interferometry plays a vital role in research, aiding in the development of advanced optical systems for diverse applications, from microscopy to telecommunications.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7600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parete, interni, proiettore, sporco&#10;&#10;Descrizione generata automaticamente">
            <a:extLst>
              <a:ext uri="{FF2B5EF4-FFF2-40B4-BE49-F238E27FC236}">
                <a16:creationId xmlns:a16="http://schemas.microsoft.com/office/drawing/2014/main" id="{CCCBCD74-BB6D-77E8-8511-B16ED59EE9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8" y="1885136"/>
            <a:ext cx="5294406" cy="3970805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546031DD-9C0F-E962-7BC3-55B540E14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just">
              <a:buFont typeface="Arial" pitchFamily="34" charset="0"/>
              <a:buNone/>
            </a:pPr>
            <a:r>
              <a:rPr lang="en-US" sz="4400" dirty="0"/>
              <a:t>Measure of lattice plane curvature using x-rays diffraction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DD18FC3-3AC8-8AE7-057F-AA0DD96A434C}"/>
              </a:ext>
            </a:extLst>
          </p:cNvPr>
          <p:cNvSpPr txBox="1"/>
          <p:nvPr/>
        </p:nvSpPr>
        <p:spPr>
          <a:xfrm>
            <a:off x="5743576" y="1859339"/>
            <a:ext cx="61984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High-resolution X-ray diffraction is a powerful analytical technique used to investigate the crystallographic properties of materials at the atomic level.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It involves directing a monochromatic X-ray beam at a crystal, causing the X-rays to scatter in specific directions due to the ordered arrangement of atoms within the crystal lattice.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By measuring the angles and intensities of these diffracted beams we can determine deformation state of the crystal.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This technique finds widespread application in materials science, semiconductor research, and the characterization of thin films, allowing for precise control and optimization of material properties for various technological applications.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8982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A41404AA-B557-84AD-5350-3E9844D68635}"/>
              </a:ext>
            </a:extLst>
          </p:cNvPr>
          <p:cNvSpPr txBox="1">
            <a:spLocks/>
          </p:cNvSpPr>
          <p:nvPr/>
        </p:nvSpPr>
        <p:spPr>
          <a:xfrm>
            <a:off x="5041377" y="2247215"/>
            <a:ext cx="7150623" cy="993801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/>
              <a:t>How does simulations compare with real life ?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546031DD-9C0F-E962-7BC3-55B540E14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Model </a:t>
            </a:r>
            <a:r>
              <a:rPr lang="it-IT" dirty="0" err="1"/>
              <a:t>validation</a:t>
            </a:r>
            <a:endParaRPr lang="it-IT" dirty="0"/>
          </a:p>
        </p:txBody>
      </p:sp>
      <p:graphicFrame>
        <p:nvGraphicFramePr>
          <p:cNvPr id="6" name="Tabella 7">
            <a:extLst>
              <a:ext uri="{FF2B5EF4-FFF2-40B4-BE49-F238E27FC236}">
                <a16:creationId xmlns:a16="http://schemas.microsoft.com/office/drawing/2014/main" id="{D39395F9-E3A5-8405-FE69-455A3C893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978976"/>
              </p:ext>
            </p:extLst>
          </p:nvPr>
        </p:nvGraphicFramePr>
        <p:xfrm>
          <a:off x="4791414" y="3333750"/>
          <a:ext cx="6651811" cy="175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92942">
                  <a:extLst>
                    <a:ext uri="{9D8B030D-6E8A-4147-A177-3AD203B41FA5}">
                      <a16:colId xmlns:a16="http://schemas.microsoft.com/office/drawing/2014/main" val="2690214035"/>
                    </a:ext>
                  </a:extLst>
                </a:gridCol>
                <a:gridCol w="797012">
                  <a:extLst>
                    <a:ext uri="{9D8B030D-6E8A-4147-A177-3AD203B41FA5}">
                      <a16:colId xmlns:a16="http://schemas.microsoft.com/office/drawing/2014/main" val="1223868264"/>
                    </a:ext>
                  </a:extLst>
                </a:gridCol>
                <a:gridCol w="1118049">
                  <a:extLst>
                    <a:ext uri="{9D8B030D-6E8A-4147-A177-3AD203B41FA5}">
                      <a16:colId xmlns:a16="http://schemas.microsoft.com/office/drawing/2014/main" val="2847178151"/>
                    </a:ext>
                  </a:extLst>
                </a:gridCol>
                <a:gridCol w="1471904">
                  <a:extLst>
                    <a:ext uri="{9D8B030D-6E8A-4147-A177-3AD203B41FA5}">
                      <a16:colId xmlns:a16="http://schemas.microsoft.com/office/drawing/2014/main" val="3273724517"/>
                    </a:ext>
                  </a:extLst>
                </a:gridCol>
                <a:gridCol w="1471904">
                  <a:extLst>
                    <a:ext uri="{9D8B030D-6E8A-4147-A177-3AD203B41FA5}">
                      <a16:colId xmlns:a16="http://schemas.microsoft.com/office/drawing/2014/main" val="4251345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h </a:t>
                      </a:r>
                      <a:r>
                        <a:rPr lang="it-IT" dirty="0" err="1"/>
                        <a:t>substrate</a:t>
                      </a:r>
                      <a:r>
                        <a:rPr lang="it-IT" dirty="0"/>
                        <a:t> </a:t>
                      </a:r>
                      <a:br>
                        <a:rPr lang="it-IT" dirty="0"/>
                      </a:br>
                      <a:r>
                        <a:rPr lang="it-IT" dirty="0"/>
                        <a:t>(</a:t>
                      </a:r>
                      <a:r>
                        <a:rPr lang="it-IT" dirty="0" err="1"/>
                        <a:t>um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h film (nm)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Radius (FEM)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Radius (</a:t>
                      </a:r>
                      <a:r>
                        <a:rPr lang="it-IT" dirty="0" err="1"/>
                        <a:t>Analytical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Measured</a:t>
                      </a:r>
                      <a:endParaRPr lang="it-IT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(m)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048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14.7±0.5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86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10.5±0.1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4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9.3±0.1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194874"/>
                  </a:ext>
                </a:extLst>
              </a:tr>
            </a:tbl>
          </a:graphicData>
        </a:graphic>
      </p:graphicFrame>
      <p:grpSp>
        <p:nvGrpSpPr>
          <p:cNvPr id="9" name="Gruppo 8">
            <a:extLst>
              <a:ext uri="{FF2B5EF4-FFF2-40B4-BE49-F238E27FC236}">
                <a16:creationId xmlns:a16="http://schemas.microsoft.com/office/drawing/2014/main" id="{320E7D6B-8E1D-8FE4-7443-D850A6EEA91B}"/>
              </a:ext>
            </a:extLst>
          </p:cNvPr>
          <p:cNvGrpSpPr/>
          <p:nvPr/>
        </p:nvGrpSpPr>
        <p:grpSpPr>
          <a:xfrm>
            <a:off x="748775" y="1241784"/>
            <a:ext cx="3530600" cy="5378091"/>
            <a:chOff x="596123" y="1479909"/>
            <a:chExt cx="3530600" cy="5378091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E14FD37-D692-1BA4-5CAA-C0E1181B9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76" y="1479909"/>
              <a:ext cx="3530347" cy="2853911"/>
            </a:xfrm>
            <a:prstGeom prst="rect">
              <a:avLst/>
            </a:prstGeom>
          </p:spPr>
        </p:pic>
        <p:pic>
          <p:nvPicPr>
            <p:cNvPr id="4" name="Immagine 3" descr="Immagine che contiene parete, interni, proiettore, sporco&#10;&#10;Descrizione generata automaticamente">
              <a:extLst>
                <a:ext uri="{FF2B5EF4-FFF2-40B4-BE49-F238E27FC236}">
                  <a16:creationId xmlns:a16="http://schemas.microsoft.com/office/drawing/2014/main" id="{CCCBCD74-BB6D-77E8-8511-B16ED59E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23" y="4210050"/>
              <a:ext cx="3530600" cy="2647950"/>
            </a:xfrm>
            <a:prstGeom prst="rect">
              <a:avLst/>
            </a:prstGeom>
          </p:spPr>
        </p:pic>
      </p:grp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EDF2CD00-9802-A05C-0832-E872600C0024}"/>
              </a:ext>
            </a:extLst>
          </p:cNvPr>
          <p:cNvSpPr txBox="1">
            <a:spLocks/>
          </p:cNvSpPr>
          <p:nvPr/>
        </p:nvSpPr>
        <p:spPr>
          <a:xfrm>
            <a:off x="5041377" y="5371415"/>
            <a:ext cx="7150623" cy="993801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Very good agreement!</a:t>
            </a:r>
          </a:p>
        </p:txBody>
      </p:sp>
    </p:spTree>
    <p:extLst>
      <p:ext uri="{BB962C8B-B14F-4D97-AF65-F5344CB8AC3E}">
        <p14:creationId xmlns:p14="http://schemas.microsoft.com/office/powerpoint/2010/main" val="203813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BC8D629-A29E-7509-6190-E741E362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15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331F65E-8C03-27E8-D6FB-CA7D0F82F2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>
            <a:off x="3052337" y="810532"/>
            <a:ext cx="6087325" cy="6134956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164CADD-CD27-7A02-DEA7-0247E0D31488}"/>
              </a:ext>
            </a:extLst>
          </p:cNvPr>
          <p:cNvSpPr txBox="1">
            <a:spLocks/>
          </p:cNvSpPr>
          <p:nvPr/>
        </p:nvSpPr>
        <p:spPr>
          <a:xfrm>
            <a:off x="3780864" y="3023734"/>
            <a:ext cx="4630270" cy="810532"/>
          </a:xfrm>
          <a:custGeom>
            <a:avLst/>
            <a:gdLst>
              <a:gd name="connsiteX0" fmla="*/ 0 w 4630270"/>
              <a:gd name="connsiteY0" fmla="*/ 0 h 810532"/>
              <a:gd name="connsiteX1" fmla="*/ 486178 w 4630270"/>
              <a:gd name="connsiteY1" fmla="*/ 0 h 810532"/>
              <a:gd name="connsiteX2" fmla="*/ 1018659 w 4630270"/>
              <a:gd name="connsiteY2" fmla="*/ 0 h 810532"/>
              <a:gd name="connsiteX3" fmla="*/ 1504838 w 4630270"/>
              <a:gd name="connsiteY3" fmla="*/ 0 h 810532"/>
              <a:gd name="connsiteX4" fmla="*/ 2129924 w 4630270"/>
              <a:gd name="connsiteY4" fmla="*/ 0 h 810532"/>
              <a:gd name="connsiteX5" fmla="*/ 2708708 w 4630270"/>
              <a:gd name="connsiteY5" fmla="*/ 0 h 810532"/>
              <a:gd name="connsiteX6" fmla="*/ 3287492 w 4630270"/>
              <a:gd name="connsiteY6" fmla="*/ 0 h 810532"/>
              <a:gd name="connsiteX7" fmla="*/ 3958881 w 4630270"/>
              <a:gd name="connsiteY7" fmla="*/ 0 h 810532"/>
              <a:gd name="connsiteX8" fmla="*/ 4630270 w 4630270"/>
              <a:gd name="connsiteY8" fmla="*/ 0 h 810532"/>
              <a:gd name="connsiteX9" fmla="*/ 4630270 w 4630270"/>
              <a:gd name="connsiteY9" fmla="*/ 380950 h 810532"/>
              <a:gd name="connsiteX10" fmla="*/ 4630270 w 4630270"/>
              <a:gd name="connsiteY10" fmla="*/ 810532 h 810532"/>
              <a:gd name="connsiteX11" fmla="*/ 4190394 w 4630270"/>
              <a:gd name="connsiteY11" fmla="*/ 810532 h 810532"/>
              <a:gd name="connsiteX12" fmla="*/ 3704216 w 4630270"/>
              <a:gd name="connsiteY12" fmla="*/ 810532 h 810532"/>
              <a:gd name="connsiteX13" fmla="*/ 3079130 w 4630270"/>
              <a:gd name="connsiteY13" fmla="*/ 810532 h 810532"/>
              <a:gd name="connsiteX14" fmla="*/ 2407740 w 4630270"/>
              <a:gd name="connsiteY14" fmla="*/ 810532 h 810532"/>
              <a:gd name="connsiteX15" fmla="*/ 1875259 w 4630270"/>
              <a:gd name="connsiteY15" fmla="*/ 810532 h 810532"/>
              <a:gd name="connsiteX16" fmla="*/ 1203870 w 4630270"/>
              <a:gd name="connsiteY16" fmla="*/ 810532 h 810532"/>
              <a:gd name="connsiteX17" fmla="*/ 717692 w 4630270"/>
              <a:gd name="connsiteY17" fmla="*/ 810532 h 810532"/>
              <a:gd name="connsiteX18" fmla="*/ 0 w 4630270"/>
              <a:gd name="connsiteY18" fmla="*/ 810532 h 810532"/>
              <a:gd name="connsiteX19" fmla="*/ 0 w 4630270"/>
              <a:gd name="connsiteY19" fmla="*/ 429582 h 810532"/>
              <a:gd name="connsiteX20" fmla="*/ 0 w 4630270"/>
              <a:gd name="connsiteY20" fmla="*/ 0 h 81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30270" h="810532" fill="none" extrusionOk="0">
                <a:moveTo>
                  <a:pt x="0" y="0"/>
                </a:moveTo>
                <a:cubicBezTo>
                  <a:pt x="211492" y="-27722"/>
                  <a:pt x="334804" y="16"/>
                  <a:pt x="486178" y="0"/>
                </a:cubicBezTo>
                <a:cubicBezTo>
                  <a:pt x="637552" y="-16"/>
                  <a:pt x="791632" y="40612"/>
                  <a:pt x="1018659" y="0"/>
                </a:cubicBezTo>
                <a:cubicBezTo>
                  <a:pt x="1245686" y="-40612"/>
                  <a:pt x="1372921" y="20194"/>
                  <a:pt x="1504838" y="0"/>
                </a:cubicBezTo>
                <a:cubicBezTo>
                  <a:pt x="1636755" y="-20194"/>
                  <a:pt x="1887037" y="41723"/>
                  <a:pt x="2129924" y="0"/>
                </a:cubicBezTo>
                <a:cubicBezTo>
                  <a:pt x="2372811" y="-41723"/>
                  <a:pt x="2459132" y="53499"/>
                  <a:pt x="2708708" y="0"/>
                </a:cubicBezTo>
                <a:cubicBezTo>
                  <a:pt x="2958284" y="-53499"/>
                  <a:pt x="3061843" y="21556"/>
                  <a:pt x="3287492" y="0"/>
                </a:cubicBezTo>
                <a:cubicBezTo>
                  <a:pt x="3513141" y="-21556"/>
                  <a:pt x="3822769" y="3197"/>
                  <a:pt x="3958881" y="0"/>
                </a:cubicBezTo>
                <a:cubicBezTo>
                  <a:pt x="4094993" y="-3197"/>
                  <a:pt x="4418106" y="38348"/>
                  <a:pt x="4630270" y="0"/>
                </a:cubicBezTo>
                <a:cubicBezTo>
                  <a:pt x="4667673" y="169689"/>
                  <a:pt x="4627064" y="200335"/>
                  <a:pt x="4630270" y="380950"/>
                </a:cubicBezTo>
                <a:cubicBezTo>
                  <a:pt x="4633476" y="561565"/>
                  <a:pt x="4603467" y="678920"/>
                  <a:pt x="4630270" y="810532"/>
                </a:cubicBezTo>
                <a:cubicBezTo>
                  <a:pt x="4416724" y="849797"/>
                  <a:pt x="4399128" y="772410"/>
                  <a:pt x="4190394" y="810532"/>
                </a:cubicBezTo>
                <a:cubicBezTo>
                  <a:pt x="3981660" y="848654"/>
                  <a:pt x="3838428" y="791126"/>
                  <a:pt x="3704216" y="810532"/>
                </a:cubicBezTo>
                <a:cubicBezTo>
                  <a:pt x="3570004" y="829938"/>
                  <a:pt x="3216348" y="741724"/>
                  <a:pt x="3079130" y="810532"/>
                </a:cubicBezTo>
                <a:cubicBezTo>
                  <a:pt x="2941912" y="879340"/>
                  <a:pt x="2678350" y="742405"/>
                  <a:pt x="2407740" y="810532"/>
                </a:cubicBezTo>
                <a:cubicBezTo>
                  <a:pt x="2137130" y="878659"/>
                  <a:pt x="2003555" y="748043"/>
                  <a:pt x="1875259" y="810532"/>
                </a:cubicBezTo>
                <a:cubicBezTo>
                  <a:pt x="1746963" y="873021"/>
                  <a:pt x="1511236" y="749327"/>
                  <a:pt x="1203870" y="810532"/>
                </a:cubicBezTo>
                <a:cubicBezTo>
                  <a:pt x="896504" y="871737"/>
                  <a:pt x="953138" y="799850"/>
                  <a:pt x="717692" y="810532"/>
                </a:cubicBezTo>
                <a:cubicBezTo>
                  <a:pt x="482246" y="821214"/>
                  <a:pt x="235646" y="772483"/>
                  <a:pt x="0" y="810532"/>
                </a:cubicBezTo>
                <a:cubicBezTo>
                  <a:pt x="-2174" y="733514"/>
                  <a:pt x="16887" y="541431"/>
                  <a:pt x="0" y="429582"/>
                </a:cubicBezTo>
                <a:cubicBezTo>
                  <a:pt x="-16887" y="317733"/>
                  <a:pt x="32167" y="149565"/>
                  <a:pt x="0" y="0"/>
                </a:cubicBezTo>
                <a:close/>
              </a:path>
              <a:path w="4630270" h="810532" stroke="0" extrusionOk="0">
                <a:moveTo>
                  <a:pt x="0" y="0"/>
                </a:moveTo>
                <a:cubicBezTo>
                  <a:pt x="244348" y="-43542"/>
                  <a:pt x="392364" y="38265"/>
                  <a:pt x="532481" y="0"/>
                </a:cubicBezTo>
                <a:cubicBezTo>
                  <a:pt x="672598" y="-38265"/>
                  <a:pt x="833993" y="33053"/>
                  <a:pt x="972357" y="0"/>
                </a:cubicBezTo>
                <a:cubicBezTo>
                  <a:pt x="1110721" y="-33053"/>
                  <a:pt x="1450349" y="41659"/>
                  <a:pt x="1643746" y="0"/>
                </a:cubicBezTo>
                <a:cubicBezTo>
                  <a:pt x="1837143" y="-41659"/>
                  <a:pt x="1961976" y="18894"/>
                  <a:pt x="2176227" y="0"/>
                </a:cubicBezTo>
                <a:cubicBezTo>
                  <a:pt x="2390478" y="-18894"/>
                  <a:pt x="2568285" y="59056"/>
                  <a:pt x="2708708" y="0"/>
                </a:cubicBezTo>
                <a:cubicBezTo>
                  <a:pt x="2849131" y="-59056"/>
                  <a:pt x="3181756" y="3740"/>
                  <a:pt x="3380097" y="0"/>
                </a:cubicBezTo>
                <a:cubicBezTo>
                  <a:pt x="3578438" y="-3740"/>
                  <a:pt x="3636005" y="838"/>
                  <a:pt x="3866275" y="0"/>
                </a:cubicBezTo>
                <a:cubicBezTo>
                  <a:pt x="4096545" y="-838"/>
                  <a:pt x="4342825" y="56395"/>
                  <a:pt x="4630270" y="0"/>
                </a:cubicBezTo>
                <a:cubicBezTo>
                  <a:pt x="4658947" y="105424"/>
                  <a:pt x="4620562" y="316810"/>
                  <a:pt x="4630270" y="421477"/>
                </a:cubicBezTo>
                <a:cubicBezTo>
                  <a:pt x="4639978" y="526144"/>
                  <a:pt x="4585706" y="670819"/>
                  <a:pt x="4630270" y="810532"/>
                </a:cubicBezTo>
                <a:cubicBezTo>
                  <a:pt x="4504796" y="865914"/>
                  <a:pt x="4283029" y="757513"/>
                  <a:pt x="4051486" y="810532"/>
                </a:cubicBezTo>
                <a:cubicBezTo>
                  <a:pt x="3819943" y="863551"/>
                  <a:pt x="3679564" y="800101"/>
                  <a:pt x="3519005" y="810532"/>
                </a:cubicBezTo>
                <a:cubicBezTo>
                  <a:pt x="3358446" y="820963"/>
                  <a:pt x="3127574" y="772670"/>
                  <a:pt x="2847616" y="810532"/>
                </a:cubicBezTo>
                <a:cubicBezTo>
                  <a:pt x="2567658" y="848394"/>
                  <a:pt x="2438529" y="784240"/>
                  <a:pt x="2176227" y="810532"/>
                </a:cubicBezTo>
                <a:cubicBezTo>
                  <a:pt x="1913925" y="836824"/>
                  <a:pt x="1929482" y="800301"/>
                  <a:pt x="1690049" y="810532"/>
                </a:cubicBezTo>
                <a:cubicBezTo>
                  <a:pt x="1450616" y="820763"/>
                  <a:pt x="1276096" y="809989"/>
                  <a:pt x="1111265" y="810532"/>
                </a:cubicBezTo>
                <a:cubicBezTo>
                  <a:pt x="946434" y="811075"/>
                  <a:pt x="288579" y="711471"/>
                  <a:pt x="0" y="810532"/>
                </a:cubicBezTo>
                <a:cubicBezTo>
                  <a:pt x="-22402" y="618728"/>
                  <a:pt x="27272" y="560137"/>
                  <a:pt x="0" y="405266"/>
                </a:cubicBezTo>
                <a:cubicBezTo>
                  <a:pt x="-27272" y="250395"/>
                  <a:pt x="45340" y="165787"/>
                  <a:pt x="0" y="0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63500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Calibri Light (Titoli)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b="1" dirty="0">
                <a:solidFill>
                  <a:srgbClr val="2E4B80"/>
                </a:solidFill>
                <a:latin typeface="+mn-lt"/>
              </a:rPr>
              <a:t>WHAT’S NEXT…?</a:t>
            </a:r>
          </a:p>
        </p:txBody>
      </p:sp>
    </p:spTree>
    <p:extLst>
      <p:ext uri="{BB962C8B-B14F-4D97-AF65-F5344CB8AC3E}">
        <p14:creationId xmlns:p14="http://schemas.microsoft.com/office/powerpoint/2010/main" val="3147302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BC8D629-A29E-7509-6190-E741E362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16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331F65E-8C03-27E8-D6FB-CA7D0F82F2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>
            <a:off x="3052337" y="810532"/>
            <a:ext cx="6087325" cy="6134956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164CADD-CD27-7A02-DEA7-0247E0D31488}"/>
              </a:ext>
            </a:extLst>
          </p:cNvPr>
          <p:cNvSpPr txBox="1">
            <a:spLocks/>
          </p:cNvSpPr>
          <p:nvPr/>
        </p:nvSpPr>
        <p:spPr>
          <a:xfrm>
            <a:off x="3780864" y="3023734"/>
            <a:ext cx="4630270" cy="810532"/>
          </a:xfrm>
          <a:custGeom>
            <a:avLst/>
            <a:gdLst>
              <a:gd name="connsiteX0" fmla="*/ 0 w 4630270"/>
              <a:gd name="connsiteY0" fmla="*/ 0 h 810532"/>
              <a:gd name="connsiteX1" fmla="*/ 486178 w 4630270"/>
              <a:gd name="connsiteY1" fmla="*/ 0 h 810532"/>
              <a:gd name="connsiteX2" fmla="*/ 1018659 w 4630270"/>
              <a:gd name="connsiteY2" fmla="*/ 0 h 810532"/>
              <a:gd name="connsiteX3" fmla="*/ 1504838 w 4630270"/>
              <a:gd name="connsiteY3" fmla="*/ 0 h 810532"/>
              <a:gd name="connsiteX4" fmla="*/ 2129924 w 4630270"/>
              <a:gd name="connsiteY4" fmla="*/ 0 h 810532"/>
              <a:gd name="connsiteX5" fmla="*/ 2708708 w 4630270"/>
              <a:gd name="connsiteY5" fmla="*/ 0 h 810532"/>
              <a:gd name="connsiteX6" fmla="*/ 3287492 w 4630270"/>
              <a:gd name="connsiteY6" fmla="*/ 0 h 810532"/>
              <a:gd name="connsiteX7" fmla="*/ 3958881 w 4630270"/>
              <a:gd name="connsiteY7" fmla="*/ 0 h 810532"/>
              <a:gd name="connsiteX8" fmla="*/ 4630270 w 4630270"/>
              <a:gd name="connsiteY8" fmla="*/ 0 h 810532"/>
              <a:gd name="connsiteX9" fmla="*/ 4630270 w 4630270"/>
              <a:gd name="connsiteY9" fmla="*/ 380950 h 810532"/>
              <a:gd name="connsiteX10" fmla="*/ 4630270 w 4630270"/>
              <a:gd name="connsiteY10" fmla="*/ 810532 h 810532"/>
              <a:gd name="connsiteX11" fmla="*/ 4190394 w 4630270"/>
              <a:gd name="connsiteY11" fmla="*/ 810532 h 810532"/>
              <a:gd name="connsiteX12" fmla="*/ 3704216 w 4630270"/>
              <a:gd name="connsiteY12" fmla="*/ 810532 h 810532"/>
              <a:gd name="connsiteX13" fmla="*/ 3079130 w 4630270"/>
              <a:gd name="connsiteY13" fmla="*/ 810532 h 810532"/>
              <a:gd name="connsiteX14" fmla="*/ 2407740 w 4630270"/>
              <a:gd name="connsiteY14" fmla="*/ 810532 h 810532"/>
              <a:gd name="connsiteX15" fmla="*/ 1875259 w 4630270"/>
              <a:gd name="connsiteY15" fmla="*/ 810532 h 810532"/>
              <a:gd name="connsiteX16" fmla="*/ 1203870 w 4630270"/>
              <a:gd name="connsiteY16" fmla="*/ 810532 h 810532"/>
              <a:gd name="connsiteX17" fmla="*/ 717692 w 4630270"/>
              <a:gd name="connsiteY17" fmla="*/ 810532 h 810532"/>
              <a:gd name="connsiteX18" fmla="*/ 0 w 4630270"/>
              <a:gd name="connsiteY18" fmla="*/ 810532 h 810532"/>
              <a:gd name="connsiteX19" fmla="*/ 0 w 4630270"/>
              <a:gd name="connsiteY19" fmla="*/ 429582 h 810532"/>
              <a:gd name="connsiteX20" fmla="*/ 0 w 4630270"/>
              <a:gd name="connsiteY20" fmla="*/ 0 h 81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30270" h="810532" fill="none" extrusionOk="0">
                <a:moveTo>
                  <a:pt x="0" y="0"/>
                </a:moveTo>
                <a:cubicBezTo>
                  <a:pt x="211492" y="-27722"/>
                  <a:pt x="334804" y="16"/>
                  <a:pt x="486178" y="0"/>
                </a:cubicBezTo>
                <a:cubicBezTo>
                  <a:pt x="637552" y="-16"/>
                  <a:pt x="791632" y="40612"/>
                  <a:pt x="1018659" y="0"/>
                </a:cubicBezTo>
                <a:cubicBezTo>
                  <a:pt x="1245686" y="-40612"/>
                  <a:pt x="1372921" y="20194"/>
                  <a:pt x="1504838" y="0"/>
                </a:cubicBezTo>
                <a:cubicBezTo>
                  <a:pt x="1636755" y="-20194"/>
                  <a:pt x="1887037" y="41723"/>
                  <a:pt x="2129924" y="0"/>
                </a:cubicBezTo>
                <a:cubicBezTo>
                  <a:pt x="2372811" y="-41723"/>
                  <a:pt x="2459132" y="53499"/>
                  <a:pt x="2708708" y="0"/>
                </a:cubicBezTo>
                <a:cubicBezTo>
                  <a:pt x="2958284" y="-53499"/>
                  <a:pt x="3061843" y="21556"/>
                  <a:pt x="3287492" y="0"/>
                </a:cubicBezTo>
                <a:cubicBezTo>
                  <a:pt x="3513141" y="-21556"/>
                  <a:pt x="3822769" y="3197"/>
                  <a:pt x="3958881" y="0"/>
                </a:cubicBezTo>
                <a:cubicBezTo>
                  <a:pt x="4094993" y="-3197"/>
                  <a:pt x="4418106" y="38348"/>
                  <a:pt x="4630270" y="0"/>
                </a:cubicBezTo>
                <a:cubicBezTo>
                  <a:pt x="4667673" y="169689"/>
                  <a:pt x="4627064" y="200335"/>
                  <a:pt x="4630270" y="380950"/>
                </a:cubicBezTo>
                <a:cubicBezTo>
                  <a:pt x="4633476" y="561565"/>
                  <a:pt x="4603467" y="678920"/>
                  <a:pt x="4630270" y="810532"/>
                </a:cubicBezTo>
                <a:cubicBezTo>
                  <a:pt x="4416724" y="849797"/>
                  <a:pt x="4399128" y="772410"/>
                  <a:pt x="4190394" y="810532"/>
                </a:cubicBezTo>
                <a:cubicBezTo>
                  <a:pt x="3981660" y="848654"/>
                  <a:pt x="3838428" y="791126"/>
                  <a:pt x="3704216" y="810532"/>
                </a:cubicBezTo>
                <a:cubicBezTo>
                  <a:pt x="3570004" y="829938"/>
                  <a:pt x="3216348" y="741724"/>
                  <a:pt x="3079130" y="810532"/>
                </a:cubicBezTo>
                <a:cubicBezTo>
                  <a:pt x="2941912" y="879340"/>
                  <a:pt x="2678350" y="742405"/>
                  <a:pt x="2407740" y="810532"/>
                </a:cubicBezTo>
                <a:cubicBezTo>
                  <a:pt x="2137130" y="878659"/>
                  <a:pt x="2003555" y="748043"/>
                  <a:pt x="1875259" y="810532"/>
                </a:cubicBezTo>
                <a:cubicBezTo>
                  <a:pt x="1746963" y="873021"/>
                  <a:pt x="1511236" y="749327"/>
                  <a:pt x="1203870" y="810532"/>
                </a:cubicBezTo>
                <a:cubicBezTo>
                  <a:pt x="896504" y="871737"/>
                  <a:pt x="953138" y="799850"/>
                  <a:pt x="717692" y="810532"/>
                </a:cubicBezTo>
                <a:cubicBezTo>
                  <a:pt x="482246" y="821214"/>
                  <a:pt x="235646" y="772483"/>
                  <a:pt x="0" y="810532"/>
                </a:cubicBezTo>
                <a:cubicBezTo>
                  <a:pt x="-2174" y="733514"/>
                  <a:pt x="16887" y="541431"/>
                  <a:pt x="0" y="429582"/>
                </a:cubicBezTo>
                <a:cubicBezTo>
                  <a:pt x="-16887" y="317733"/>
                  <a:pt x="32167" y="149565"/>
                  <a:pt x="0" y="0"/>
                </a:cubicBezTo>
                <a:close/>
              </a:path>
              <a:path w="4630270" h="810532" stroke="0" extrusionOk="0">
                <a:moveTo>
                  <a:pt x="0" y="0"/>
                </a:moveTo>
                <a:cubicBezTo>
                  <a:pt x="244348" y="-43542"/>
                  <a:pt x="392364" y="38265"/>
                  <a:pt x="532481" y="0"/>
                </a:cubicBezTo>
                <a:cubicBezTo>
                  <a:pt x="672598" y="-38265"/>
                  <a:pt x="833993" y="33053"/>
                  <a:pt x="972357" y="0"/>
                </a:cubicBezTo>
                <a:cubicBezTo>
                  <a:pt x="1110721" y="-33053"/>
                  <a:pt x="1450349" y="41659"/>
                  <a:pt x="1643746" y="0"/>
                </a:cubicBezTo>
                <a:cubicBezTo>
                  <a:pt x="1837143" y="-41659"/>
                  <a:pt x="1961976" y="18894"/>
                  <a:pt x="2176227" y="0"/>
                </a:cubicBezTo>
                <a:cubicBezTo>
                  <a:pt x="2390478" y="-18894"/>
                  <a:pt x="2568285" y="59056"/>
                  <a:pt x="2708708" y="0"/>
                </a:cubicBezTo>
                <a:cubicBezTo>
                  <a:pt x="2849131" y="-59056"/>
                  <a:pt x="3181756" y="3740"/>
                  <a:pt x="3380097" y="0"/>
                </a:cubicBezTo>
                <a:cubicBezTo>
                  <a:pt x="3578438" y="-3740"/>
                  <a:pt x="3636005" y="838"/>
                  <a:pt x="3866275" y="0"/>
                </a:cubicBezTo>
                <a:cubicBezTo>
                  <a:pt x="4096545" y="-838"/>
                  <a:pt x="4342825" y="56395"/>
                  <a:pt x="4630270" y="0"/>
                </a:cubicBezTo>
                <a:cubicBezTo>
                  <a:pt x="4658947" y="105424"/>
                  <a:pt x="4620562" y="316810"/>
                  <a:pt x="4630270" y="421477"/>
                </a:cubicBezTo>
                <a:cubicBezTo>
                  <a:pt x="4639978" y="526144"/>
                  <a:pt x="4585706" y="670819"/>
                  <a:pt x="4630270" y="810532"/>
                </a:cubicBezTo>
                <a:cubicBezTo>
                  <a:pt x="4504796" y="865914"/>
                  <a:pt x="4283029" y="757513"/>
                  <a:pt x="4051486" y="810532"/>
                </a:cubicBezTo>
                <a:cubicBezTo>
                  <a:pt x="3819943" y="863551"/>
                  <a:pt x="3679564" y="800101"/>
                  <a:pt x="3519005" y="810532"/>
                </a:cubicBezTo>
                <a:cubicBezTo>
                  <a:pt x="3358446" y="820963"/>
                  <a:pt x="3127574" y="772670"/>
                  <a:pt x="2847616" y="810532"/>
                </a:cubicBezTo>
                <a:cubicBezTo>
                  <a:pt x="2567658" y="848394"/>
                  <a:pt x="2438529" y="784240"/>
                  <a:pt x="2176227" y="810532"/>
                </a:cubicBezTo>
                <a:cubicBezTo>
                  <a:pt x="1913925" y="836824"/>
                  <a:pt x="1929482" y="800301"/>
                  <a:pt x="1690049" y="810532"/>
                </a:cubicBezTo>
                <a:cubicBezTo>
                  <a:pt x="1450616" y="820763"/>
                  <a:pt x="1276096" y="809989"/>
                  <a:pt x="1111265" y="810532"/>
                </a:cubicBezTo>
                <a:cubicBezTo>
                  <a:pt x="946434" y="811075"/>
                  <a:pt x="288579" y="711471"/>
                  <a:pt x="0" y="810532"/>
                </a:cubicBezTo>
                <a:cubicBezTo>
                  <a:pt x="-22402" y="618728"/>
                  <a:pt x="27272" y="560137"/>
                  <a:pt x="0" y="405266"/>
                </a:cubicBezTo>
                <a:cubicBezTo>
                  <a:pt x="-27272" y="250395"/>
                  <a:pt x="45340" y="165787"/>
                  <a:pt x="0" y="0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63500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Calibri Light (Titoli)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b="1" dirty="0">
                <a:solidFill>
                  <a:srgbClr val="2E4B80"/>
                </a:solidFill>
                <a:latin typeface="+mn-lt"/>
              </a:rPr>
              <a:t>WHAT’S NEXT…?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D2EE408B-2FFF-6EFB-CA6D-8702FEDDFE67}"/>
              </a:ext>
            </a:extLst>
          </p:cNvPr>
          <p:cNvCxnSpPr>
            <a:cxnSpLocks/>
          </p:cNvCxnSpPr>
          <p:nvPr/>
        </p:nvCxnSpPr>
        <p:spPr>
          <a:xfrm flipH="1">
            <a:off x="4158503" y="3834266"/>
            <a:ext cx="299197" cy="774153"/>
          </a:xfrm>
          <a:prstGeom prst="straightConnector1">
            <a:avLst/>
          </a:prstGeom>
          <a:ln w="63500">
            <a:solidFill>
              <a:srgbClr val="40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37334933-075E-13D0-C216-ABCB4E9A2752}"/>
              </a:ext>
            </a:extLst>
          </p:cNvPr>
          <p:cNvCxnSpPr>
            <a:cxnSpLocks/>
          </p:cNvCxnSpPr>
          <p:nvPr/>
        </p:nvCxnSpPr>
        <p:spPr>
          <a:xfrm>
            <a:off x="7702022" y="3878010"/>
            <a:ext cx="301436" cy="774153"/>
          </a:xfrm>
          <a:prstGeom prst="straightConnector1">
            <a:avLst/>
          </a:prstGeom>
          <a:ln w="63500">
            <a:solidFill>
              <a:srgbClr val="40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olo 1">
            <a:extLst>
              <a:ext uri="{FF2B5EF4-FFF2-40B4-BE49-F238E27FC236}">
                <a16:creationId xmlns:a16="http://schemas.microsoft.com/office/drawing/2014/main" id="{A8858660-2F1A-4541-EDC5-65D86E423892}"/>
              </a:ext>
            </a:extLst>
          </p:cNvPr>
          <p:cNvSpPr txBox="1">
            <a:spLocks/>
          </p:cNvSpPr>
          <p:nvPr/>
        </p:nvSpPr>
        <p:spPr>
          <a:xfrm>
            <a:off x="1737616" y="4646967"/>
            <a:ext cx="3924861" cy="810532"/>
          </a:xfrm>
          <a:custGeom>
            <a:avLst/>
            <a:gdLst>
              <a:gd name="connsiteX0" fmla="*/ 0 w 3924861"/>
              <a:gd name="connsiteY0" fmla="*/ 0 h 810532"/>
              <a:gd name="connsiteX1" fmla="*/ 482197 w 3924861"/>
              <a:gd name="connsiteY1" fmla="*/ 0 h 810532"/>
              <a:gd name="connsiteX2" fmla="*/ 1082140 w 3924861"/>
              <a:gd name="connsiteY2" fmla="*/ 0 h 810532"/>
              <a:gd name="connsiteX3" fmla="*/ 1603586 w 3924861"/>
              <a:gd name="connsiteY3" fmla="*/ 0 h 810532"/>
              <a:gd name="connsiteX4" fmla="*/ 2085783 w 3924861"/>
              <a:gd name="connsiteY4" fmla="*/ 0 h 810532"/>
              <a:gd name="connsiteX5" fmla="*/ 2685726 w 3924861"/>
              <a:gd name="connsiteY5" fmla="*/ 0 h 810532"/>
              <a:gd name="connsiteX6" fmla="*/ 3246421 w 3924861"/>
              <a:gd name="connsiteY6" fmla="*/ 0 h 810532"/>
              <a:gd name="connsiteX7" fmla="*/ 3924861 w 3924861"/>
              <a:gd name="connsiteY7" fmla="*/ 0 h 810532"/>
              <a:gd name="connsiteX8" fmla="*/ 3924861 w 3924861"/>
              <a:gd name="connsiteY8" fmla="*/ 421477 h 810532"/>
              <a:gd name="connsiteX9" fmla="*/ 3924861 w 3924861"/>
              <a:gd name="connsiteY9" fmla="*/ 810532 h 810532"/>
              <a:gd name="connsiteX10" fmla="*/ 3442664 w 3924861"/>
              <a:gd name="connsiteY10" fmla="*/ 810532 h 810532"/>
              <a:gd name="connsiteX11" fmla="*/ 2999715 w 3924861"/>
              <a:gd name="connsiteY11" fmla="*/ 810532 h 810532"/>
              <a:gd name="connsiteX12" fmla="*/ 2399772 w 3924861"/>
              <a:gd name="connsiteY12" fmla="*/ 810532 h 810532"/>
              <a:gd name="connsiteX13" fmla="*/ 1917575 w 3924861"/>
              <a:gd name="connsiteY13" fmla="*/ 810532 h 810532"/>
              <a:gd name="connsiteX14" fmla="*/ 1317632 w 3924861"/>
              <a:gd name="connsiteY14" fmla="*/ 810532 h 810532"/>
              <a:gd name="connsiteX15" fmla="*/ 678440 w 3924861"/>
              <a:gd name="connsiteY15" fmla="*/ 810532 h 810532"/>
              <a:gd name="connsiteX16" fmla="*/ 0 w 3924861"/>
              <a:gd name="connsiteY16" fmla="*/ 810532 h 810532"/>
              <a:gd name="connsiteX17" fmla="*/ 0 w 3924861"/>
              <a:gd name="connsiteY17" fmla="*/ 389055 h 810532"/>
              <a:gd name="connsiteX18" fmla="*/ 0 w 3924861"/>
              <a:gd name="connsiteY18" fmla="*/ 0 h 81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24861" h="810532" fill="none" extrusionOk="0">
                <a:moveTo>
                  <a:pt x="0" y="0"/>
                </a:moveTo>
                <a:cubicBezTo>
                  <a:pt x="204522" y="-55365"/>
                  <a:pt x="373714" y="56326"/>
                  <a:pt x="482197" y="0"/>
                </a:cubicBezTo>
                <a:cubicBezTo>
                  <a:pt x="590680" y="-56326"/>
                  <a:pt x="871506" y="28169"/>
                  <a:pt x="1082140" y="0"/>
                </a:cubicBezTo>
                <a:cubicBezTo>
                  <a:pt x="1292774" y="-28169"/>
                  <a:pt x="1368910" y="20323"/>
                  <a:pt x="1603586" y="0"/>
                </a:cubicBezTo>
                <a:cubicBezTo>
                  <a:pt x="1838262" y="-20323"/>
                  <a:pt x="1911887" y="25324"/>
                  <a:pt x="2085783" y="0"/>
                </a:cubicBezTo>
                <a:cubicBezTo>
                  <a:pt x="2259679" y="-25324"/>
                  <a:pt x="2500629" y="61779"/>
                  <a:pt x="2685726" y="0"/>
                </a:cubicBezTo>
                <a:cubicBezTo>
                  <a:pt x="2870823" y="-61779"/>
                  <a:pt x="3109992" y="9252"/>
                  <a:pt x="3246421" y="0"/>
                </a:cubicBezTo>
                <a:cubicBezTo>
                  <a:pt x="3382850" y="-9252"/>
                  <a:pt x="3789152" y="48005"/>
                  <a:pt x="3924861" y="0"/>
                </a:cubicBezTo>
                <a:cubicBezTo>
                  <a:pt x="3940502" y="208999"/>
                  <a:pt x="3911019" y="336157"/>
                  <a:pt x="3924861" y="421477"/>
                </a:cubicBezTo>
                <a:cubicBezTo>
                  <a:pt x="3938703" y="506797"/>
                  <a:pt x="3915024" y="622356"/>
                  <a:pt x="3924861" y="810532"/>
                </a:cubicBezTo>
                <a:cubicBezTo>
                  <a:pt x="3777457" y="822897"/>
                  <a:pt x="3658602" y="754888"/>
                  <a:pt x="3442664" y="810532"/>
                </a:cubicBezTo>
                <a:cubicBezTo>
                  <a:pt x="3226726" y="866176"/>
                  <a:pt x="3104304" y="779424"/>
                  <a:pt x="2999715" y="810532"/>
                </a:cubicBezTo>
                <a:cubicBezTo>
                  <a:pt x="2895126" y="841640"/>
                  <a:pt x="2536599" y="779212"/>
                  <a:pt x="2399772" y="810532"/>
                </a:cubicBezTo>
                <a:cubicBezTo>
                  <a:pt x="2262945" y="841852"/>
                  <a:pt x="2051113" y="768400"/>
                  <a:pt x="1917575" y="810532"/>
                </a:cubicBezTo>
                <a:cubicBezTo>
                  <a:pt x="1784037" y="852664"/>
                  <a:pt x="1499587" y="749142"/>
                  <a:pt x="1317632" y="810532"/>
                </a:cubicBezTo>
                <a:cubicBezTo>
                  <a:pt x="1135677" y="871922"/>
                  <a:pt x="815402" y="790823"/>
                  <a:pt x="678440" y="810532"/>
                </a:cubicBezTo>
                <a:cubicBezTo>
                  <a:pt x="541478" y="830241"/>
                  <a:pt x="332022" y="776167"/>
                  <a:pt x="0" y="810532"/>
                </a:cubicBezTo>
                <a:cubicBezTo>
                  <a:pt x="-39746" y="713806"/>
                  <a:pt x="27879" y="508841"/>
                  <a:pt x="0" y="389055"/>
                </a:cubicBezTo>
                <a:cubicBezTo>
                  <a:pt x="-27879" y="269269"/>
                  <a:pt x="25730" y="103757"/>
                  <a:pt x="0" y="0"/>
                </a:cubicBezTo>
                <a:close/>
              </a:path>
              <a:path w="3924861" h="810532" stroke="0" extrusionOk="0">
                <a:moveTo>
                  <a:pt x="0" y="0"/>
                </a:moveTo>
                <a:cubicBezTo>
                  <a:pt x="128969" y="-55958"/>
                  <a:pt x="288729" y="52658"/>
                  <a:pt x="521446" y="0"/>
                </a:cubicBezTo>
                <a:cubicBezTo>
                  <a:pt x="754163" y="-52658"/>
                  <a:pt x="795833" y="42682"/>
                  <a:pt x="964394" y="0"/>
                </a:cubicBezTo>
                <a:cubicBezTo>
                  <a:pt x="1132955" y="-42682"/>
                  <a:pt x="1382245" y="7168"/>
                  <a:pt x="1603586" y="0"/>
                </a:cubicBezTo>
                <a:cubicBezTo>
                  <a:pt x="1824927" y="-7168"/>
                  <a:pt x="1945150" y="52315"/>
                  <a:pt x="2125032" y="0"/>
                </a:cubicBezTo>
                <a:cubicBezTo>
                  <a:pt x="2304914" y="-52315"/>
                  <a:pt x="2400466" y="40700"/>
                  <a:pt x="2646478" y="0"/>
                </a:cubicBezTo>
                <a:cubicBezTo>
                  <a:pt x="2892490" y="-40700"/>
                  <a:pt x="3099112" y="34843"/>
                  <a:pt x="3285669" y="0"/>
                </a:cubicBezTo>
                <a:cubicBezTo>
                  <a:pt x="3472226" y="-34843"/>
                  <a:pt x="3744108" y="12083"/>
                  <a:pt x="3924861" y="0"/>
                </a:cubicBezTo>
                <a:cubicBezTo>
                  <a:pt x="3972633" y="88919"/>
                  <a:pt x="3893328" y="215878"/>
                  <a:pt x="3924861" y="421477"/>
                </a:cubicBezTo>
                <a:cubicBezTo>
                  <a:pt x="3956394" y="627076"/>
                  <a:pt x="3906802" y="645539"/>
                  <a:pt x="3924861" y="810532"/>
                </a:cubicBezTo>
                <a:cubicBezTo>
                  <a:pt x="3726153" y="836118"/>
                  <a:pt x="3673140" y="781380"/>
                  <a:pt x="3442664" y="810532"/>
                </a:cubicBezTo>
                <a:cubicBezTo>
                  <a:pt x="3212188" y="839684"/>
                  <a:pt x="3151397" y="803834"/>
                  <a:pt x="2881969" y="810532"/>
                </a:cubicBezTo>
                <a:cubicBezTo>
                  <a:pt x="2612541" y="817230"/>
                  <a:pt x="2469865" y="780580"/>
                  <a:pt x="2360524" y="810532"/>
                </a:cubicBezTo>
                <a:cubicBezTo>
                  <a:pt x="2251183" y="840484"/>
                  <a:pt x="1897668" y="790558"/>
                  <a:pt x="1721332" y="810532"/>
                </a:cubicBezTo>
                <a:cubicBezTo>
                  <a:pt x="1544996" y="830506"/>
                  <a:pt x="1307446" y="747987"/>
                  <a:pt x="1082140" y="810532"/>
                </a:cubicBezTo>
                <a:cubicBezTo>
                  <a:pt x="856834" y="873077"/>
                  <a:pt x="741895" y="766850"/>
                  <a:pt x="599943" y="810532"/>
                </a:cubicBezTo>
                <a:cubicBezTo>
                  <a:pt x="457991" y="854214"/>
                  <a:pt x="268393" y="801664"/>
                  <a:pt x="0" y="810532"/>
                </a:cubicBezTo>
                <a:cubicBezTo>
                  <a:pt x="-28511" y="659604"/>
                  <a:pt x="32890" y="511999"/>
                  <a:pt x="0" y="389055"/>
                </a:cubicBezTo>
                <a:cubicBezTo>
                  <a:pt x="-32890" y="266111"/>
                  <a:pt x="40001" y="159706"/>
                  <a:pt x="0" y="0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Calibri Light (Titoli)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b="1" dirty="0" err="1">
                <a:solidFill>
                  <a:srgbClr val="2E4B80"/>
                </a:solidFill>
                <a:latin typeface="+mn-lt"/>
              </a:rPr>
              <a:t>Simulation</a:t>
            </a:r>
            <a:r>
              <a:rPr lang="it-IT" b="1" dirty="0">
                <a:solidFill>
                  <a:srgbClr val="2E4B80"/>
                </a:solidFill>
                <a:latin typeface="+mn-lt"/>
              </a:rPr>
              <a:t> </a:t>
            </a:r>
          </a:p>
          <a:p>
            <a:pPr algn="ctr"/>
            <a:r>
              <a:rPr lang="it-IT" b="1" dirty="0">
                <a:solidFill>
                  <a:srgbClr val="2E4B80"/>
                </a:solidFill>
                <a:latin typeface="+mn-lt"/>
              </a:rPr>
              <a:t>of </a:t>
            </a:r>
            <a:r>
              <a:rPr lang="it-IT" b="1" dirty="0" err="1">
                <a:solidFill>
                  <a:srgbClr val="2E4B80"/>
                </a:solidFill>
                <a:latin typeface="+mn-lt"/>
              </a:rPr>
              <a:t>radiation</a:t>
            </a:r>
            <a:r>
              <a:rPr lang="it-IT" b="1" dirty="0">
                <a:solidFill>
                  <a:srgbClr val="2E4B80"/>
                </a:solidFill>
                <a:latin typeface="+mn-lt"/>
              </a:rPr>
              <a:t> </a:t>
            </a:r>
            <a:r>
              <a:rPr lang="it-IT" b="1" dirty="0" err="1">
                <a:solidFill>
                  <a:srgbClr val="2E4B80"/>
                </a:solidFill>
                <a:latin typeface="+mn-lt"/>
              </a:rPr>
              <a:t>emission</a:t>
            </a:r>
            <a:endParaRPr lang="it-IT" b="1" dirty="0">
              <a:solidFill>
                <a:srgbClr val="2E4B80"/>
              </a:solidFill>
              <a:latin typeface="+mn-lt"/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A402FB14-7439-5365-247E-17FA0948186B}"/>
              </a:ext>
            </a:extLst>
          </p:cNvPr>
          <p:cNvSpPr txBox="1">
            <a:spLocks/>
          </p:cNvSpPr>
          <p:nvPr/>
        </p:nvSpPr>
        <p:spPr>
          <a:xfrm>
            <a:off x="6769546" y="4695907"/>
            <a:ext cx="3477185" cy="810532"/>
          </a:xfrm>
          <a:custGeom>
            <a:avLst/>
            <a:gdLst>
              <a:gd name="connsiteX0" fmla="*/ 0 w 3477185"/>
              <a:gd name="connsiteY0" fmla="*/ 0 h 810532"/>
              <a:gd name="connsiteX1" fmla="*/ 544759 w 3477185"/>
              <a:gd name="connsiteY1" fmla="*/ 0 h 810532"/>
              <a:gd name="connsiteX2" fmla="*/ 1019974 w 3477185"/>
              <a:gd name="connsiteY2" fmla="*/ 0 h 810532"/>
              <a:gd name="connsiteX3" fmla="*/ 1529961 w 3477185"/>
              <a:gd name="connsiteY3" fmla="*/ 0 h 810532"/>
              <a:gd name="connsiteX4" fmla="*/ 2144264 w 3477185"/>
              <a:gd name="connsiteY4" fmla="*/ 0 h 810532"/>
              <a:gd name="connsiteX5" fmla="*/ 2689023 w 3477185"/>
              <a:gd name="connsiteY5" fmla="*/ 0 h 810532"/>
              <a:gd name="connsiteX6" fmla="*/ 3477185 w 3477185"/>
              <a:gd name="connsiteY6" fmla="*/ 0 h 810532"/>
              <a:gd name="connsiteX7" fmla="*/ 3477185 w 3477185"/>
              <a:gd name="connsiteY7" fmla="*/ 413371 h 810532"/>
              <a:gd name="connsiteX8" fmla="*/ 3477185 w 3477185"/>
              <a:gd name="connsiteY8" fmla="*/ 810532 h 810532"/>
              <a:gd name="connsiteX9" fmla="*/ 2897654 w 3477185"/>
              <a:gd name="connsiteY9" fmla="*/ 810532 h 810532"/>
              <a:gd name="connsiteX10" fmla="*/ 2387667 w 3477185"/>
              <a:gd name="connsiteY10" fmla="*/ 810532 h 810532"/>
              <a:gd name="connsiteX11" fmla="*/ 1738593 w 3477185"/>
              <a:gd name="connsiteY11" fmla="*/ 810532 h 810532"/>
              <a:gd name="connsiteX12" fmla="*/ 1193834 w 3477185"/>
              <a:gd name="connsiteY12" fmla="*/ 810532 h 810532"/>
              <a:gd name="connsiteX13" fmla="*/ 718618 w 3477185"/>
              <a:gd name="connsiteY13" fmla="*/ 810532 h 810532"/>
              <a:gd name="connsiteX14" fmla="*/ 0 w 3477185"/>
              <a:gd name="connsiteY14" fmla="*/ 810532 h 810532"/>
              <a:gd name="connsiteX15" fmla="*/ 0 w 3477185"/>
              <a:gd name="connsiteY15" fmla="*/ 421477 h 810532"/>
              <a:gd name="connsiteX16" fmla="*/ 0 w 3477185"/>
              <a:gd name="connsiteY16" fmla="*/ 0 h 81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77185" h="810532" fill="none" extrusionOk="0">
                <a:moveTo>
                  <a:pt x="0" y="0"/>
                </a:moveTo>
                <a:cubicBezTo>
                  <a:pt x="242113" y="-45902"/>
                  <a:pt x="284233" y="39249"/>
                  <a:pt x="544759" y="0"/>
                </a:cubicBezTo>
                <a:cubicBezTo>
                  <a:pt x="805285" y="-39249"/>
                  <a:pt x="911620" y="11298"/>
                  <a:pt x="1019974" y="0"/>
                </a:cubicBezTo>
                <a:cubicBezTo>
                  <a:pt x="1128329" y="-11298"/>
                  <a:pt x="1390063" y="3715"/>
                  <a:pt x="1529961" y="0"/>
                </a:cubicBezTo>
                <a:cubicBezTo>
                  <a:pt x="1669859" y="-3715"/>
                  <a:pt x="2020821" y="70195"/>
                  <a:pt x="2144264" y="0"/>
                </a:cubicBezTo>
                <a:cubicBezTo>
                  <a:pt x="2267707" y="-70195"/>
                  <a:pt x="2539727" y="32973"/>
                  <a:pt x="2689023" y="0"/>
                </a:cubicBezTo>
                <a:cubicBezTo>
                  <a:pt x="2838319" y="-32973"/>
                  <a:pt x="3223631" y="77868"/>
                  <a:pt x="3477185" y="0"/>
                </a:cubicBezTo>
                <a:cubicBezTo>
                  <a:pt x="3495613" y="108445"/>
                  <a:pt x="3472174" y="289254"/>
                  <a:pt x="3477185" y="413371"/>
                </a:cubicBezTo>
                <a:cubicBezTo>
                  <a:pt x="3482196" y="537488"/>
                  <a:pt x="3459027" y="679150"/>
                  <a:pt x="3477185" y="810532"/>
                </a:cubicBezTo>
                <a:cubicBezTo>
                  <a:pt x="3262140" y="875368"/>
                  <a:pt x="3088565" y="756839"/>
                  <a:pt x="2897654" y="810532"/>
                </a:cubicBezTo>
                <a:cubicBezTo>
                  <a:pt x="2706743" y="864225"/>
                  <a:pt x="2547989" y="775696"/>
                  <a:pt x="2387667" y="810532"/>
                </a:cubicBezTo>
                <a:cubicBezTo>
                  <a:pt x="2227345" y="845368"/>
                  <a:pt x="1922382" y="741945"/>
                  <a:pt x="1738593" y="810532"/>
                </a:cubicBezTo>
                <a:cubicBezTo>
                  <a:pt x="1554804" y="879119"/>
                  <a:pt x="1417524" y="789655"/>
                  <a:pt x="1193834" y="810532"/>
                </a:cubicBezTo>
                <a:cubicBezTo>
                  <a:pt x="970144" y="831409"/>
                  <a:pt x="886670" y="762108"/>
                  <a:pt x="718618" y="810532"/>
                </a:cubicBezTo>
                <a:cubicBezTo>
                  <a:pt x="550566" y="858956"/>
                  <a:pt x="286425" y="798486"/>
                  <a:pt x="0" y="810532"/>
                </a:cubicBezTo>
                <a:cubicBezTo>
                  <a:pt x="-28205" y="662195"/>
                  <a:pt x="41818" y="553462"/>
                  <a:pt x="0" y="421477"/>
                </a:cubicBezTo>
                <a:cubicBezTo>
                  <a:pt x="-41818" y="289493"/>
                  <a:pt x="49451" y="188902"/>
                  <a:pt x="0" y="0"/>
                </a:cubicBezTo>
                <a:close/>
              </a:path>
              <a:path w="3477185" h="810532" stroke="0" extrusionOk="0">
                <a:moveTo>
                  <a:pt x="0" y="0"/>
                </a:moveTo>
                <a:cubicBezTo>
                  <a:pt x="242901" y="-20756"/>
                  <a:pt x="347404" y="60298"/>
                  <a:pt x="544759" y="0"/>
                </a:cubicBezTo>
                <a:cubicBezTo>
                  <a:pt x="742114" y="-60298"/>
                  <a:pt x="907869" y="30281"/>
                  <a:pt x="1019974" y="0"/>
                </a:cubicBezTo>
                <a:cubicBezTo>
                  <a:pt x="1132079" y="-30281"/>
                  <a:pt x="1533202" y="12578"/>
                  <a:pt x="1669049" y="0"/>
                </a:cubicBezTo>
                <a:cubicBezTo>
                  <a:pt x="1804897" y="-12578"/>
                  <a:pt x="2066729" y="34327"/>
                  <a:pt x="2213808" y="0"/>
                </a:cubicBezTo>
                <a:cubicBezTo>
                  <a:pt x="2360887" y="-34327"/>
                  <a:pt x="2597761" y="8039"/>
                  <a:pt x="2758567" y="0"/>
                </a:cubicBezTo>
                <a:cubicBezTo>
                  <a:pt x="2919373" y="-8039"/>
                  <a:pt x="3197619" y="77927"/>
                  <a:pt x="3477185" y="0"/>
                </a:cubicBezTo>
                <a:cubicBezTo>
                  <a:pt x="3482239" y="94692"/>
                  <a:pt x="3445102" y="247434"/>
                  <a:pt x="3477185" y="389055"/>
                </a:cubicBezTo>
                <a:cubicBezTo>
                  <a:pt x="3509268" y="530676"/>
                  <a:pt x="3445652" y="604933"/>
                  <a:pt x="3477185" y="810532"/>
                </a:cubicBezTo>
                <a:cubicBezTo>
                  <a:pt x="3358216" y="830334"/>
                  <a:pt x="3179485" y="790199"/>
                  <a:pt x="2967198" y="810532"/>
                </a:cubicBezTo>
                <a:cubicBezTo>
                  <a:pt x="2754911" y="830865"/>
                  <a:pt x="2514776" y="777980"/>
                  <a:pt x="2387667" y="810532"/>
                </a:cubicBezTo>
                <a:cubicBezTo>
                  <a:pt x="2260558" y="843084"/>
                  <a:pt x="2072040" y="758738"/>
                  <a:pt x="1808136" y="810532"/>
                </a:cubicBezTo>
                <a:cubicBezTo>
                  <a:pt x="1544232" y="862326"/>
                  <a:pt x="1374533" y="797601"/>
                  <a:pt x="1263377" y="810532"/>
                </a:cubicBezTo>
                <a:cubicBezTo>
                  <a:pt x="1152221" y="823463"/>
                  <a:pt x="839015" y="778518"/>
                  <a:pt x="614303" y="810532"/>
                </a:cubicBezTo>
                <a:cubicBezTo>
                  <a:pt x="389591" y="842546"/>
                  <a:pt x="213345" y="805582"/>
                  <a:pt x="0" y="810532"/>
                </a:cubicBezTo>
                <a:cubicBezTo>
                  <a:pt x="-471" y="654754"/>
                  <a:pt x="44957" y="574806"/>
                  <a:pt x="0" y="421477"/>
                </a:cubicBezTo>
                <a:cubicBezTo>
                  <a:pt x="-44957" y="268149"/>
                  <a:pt x="25369" y="85415"/>
                  <a:pt x="0" y="0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Calibri Light (Titoli)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b="1" dirty="0">
                <a:solidFill>
                  <a:srgbClr val="2E4B80"/>
                </a:solidFill>
                <a:latin typeface="+mn-lt"/>
              </a:rPr>
              <a:t>First </a:t>
            </a:r>
            <a:r>
              <a:rPr lang="it-IT" b="1" dirty="0" err="1">
                <a:solidFill>
                  <a:srgbClr val="2E4B80"/>
                </a:solidFill>
                <a:latin typeface="+mn-lt"/>
              </a:rPr>
              <a:t>prototype</a:t>
            </a:r>
            <a:r>
              <a:rPr lang="it-IT" b="1" dirty="0">
                <a:solidFill>
                  <a:srgbClr val="2E4B80"/>
                </a:solidFill>
                <a:latin typeface="+mn-lt"/>
              </a:rPr>
              <a:t> manufacturing</a:t>
            </a:r>
          </a:p>
        </p:txBody>
      </p:sp>
    </p:spTree>
    <p:extLst>
      <p:ext uri="{BB962C8B-B14F-4D97-AF65-F5344CB8AC3E}">
        <p14:creationId xmlns:p14="http://schemas.microsoft.com/office/powerpoint/2010/main" val="3451499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B4079798-0D55-9310-B876-9291B67573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14" y="2004530"/>
            <a:ext cx="4614192" cy="284894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D3E191B-064A-250A-D9C6-F8F6B2CD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17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E653067-3188-13F4-0045-293776497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Simulation</a:t>
            </a:r>
            <a:r>
              <a:rPr lang="it-IT" dirty="0"/>
              <a:t> of </a:t>
            </a:r>
            <a:r>
              <a:rPr lang="it-IT" dirty="0" err="1"/>
              <a:t>radiation</a:t>
            </a:r>
            <a:r>
              <a:rPr lang="it-IT" dirty="0"/>
              <a:t> </a:t>
            </a:r>
            <a:r>
              <a:rPr lang="it-IT" dirty="0" err="1"/>
              <a:t>spectrum</a:t>
            </a:r>
            <a:endParaRPr lang="it-IT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9F1E63B-0092-9168-1E3A-EAC07E15D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553" y="2374948"/>
            <a:ext cx="3576094" cy="4346527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8FD99F1-44EB-64FF-DC53-8EF688BC63AC}"/>
              </a:ext>
            </a:extLst>
          </p:cNvPr>
          <p:cNvCxnSpPr>
            <a:cxnSpLocks/>
          </p:cNvCxnSpPr>
          <p:nvPr/>
        </p:nvCxnSpPr>
        <p:spPr>
          <a:xfrm flipV="1">
            <a:off x="4751294" y="3003176"/>
            <a:ext cx="2635624" cy="726142"/>
          </a:xfrm>
          <a:prstGeom prst="straightConnector1">
            <a:avLst/>
          </a:prstGeom>
          <a:ln w="63500">
            <a:solidFill>
              <a:srgbClr val="40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E68F96D-177F-4361-98AF-4319E1502655}"/>
              </a:ext>
            </a:extLst>
          </p:cNvPr>
          <p:cNvCxnSpPr>
            <a:cxnSpLocks/>
          </p:cNvCxnSpPr>
          <p:nvPr/>
        </p:nvCxnSpPr>
        <p:spPr>
          <a:xfrm>
            <a:off x="3146612" y="4078941"/>
            <a:ext cx="3944470" cy="2187388"/>
          </a:xfrm>
          <a:prstGeom prst="straightConnector1">
            <a:avLst/>
          </a:prstGeom>
          <a:ln w="63500">
            <a:solidFill>
              <a:srgbClr val="40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61EEE2F-5BEB-94F4-BEE3-2BD779FCB317}"/>
              </a:ext>
            </a:extLst>
          </p:cNvPr>
          <p:cNvSpPr txBox="1"/>
          <p:nvPr/>
        </p:nvSpPr>
        <p:spPr>
          <a:xfrm>
            <a:off x="-2" y="1005533"/>
            <a:ext cx="12192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Approaching the substrate-film interface, the deformation becomes un-harmonic. How this affect the spectrum of emitted radiation ?</a:t>
            </a:r>
          </a:p>
          <a:p>
            <a:pPr algn="just"/>
            <a:r>
              <a:rPr lang="en-US" sz="2400" dirty="0"/>
              <a:t>Can MBN team answer this question ? (We can quickly provide deformation profiles)</a:t>
            </a:r>
          </a:p>
        </p:txBody>
      </p:sp>
    </p:spTree>
    <p:extLst>
      <p:ext uri="{BB962C8B-B14F-4D97-AF65-F5344CB8AC3E}">
        <p14:creationId xmlns:p14="http://schemas.microsoft.com/office/powerpoint/2010/main" val="1329722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122A9C6-C5FC-F8D2-A750-AAF90027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18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22938B9-1DC9-442F-E1BE-2F789DECE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First prototype manufacturing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8B72132-D01A-9349-C8AA-B478E7E586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580" y="3826819"/>
            <a:ext cx="4096871" cy="2529531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01A51FDF-D1B6-94C2-5F74-B924B592D1BC}"/>
              </a:ext>
            </a:extLst>
          </p:cNvPr>
          <p:cNvSpPr txBox="1">
            <a:spLocks/>
          </p:cNvSpPr>
          <p:nvPr/>
        </p:nvSpPr>
        <p:spPr>
          <a:xfrm>
            <a:off x="4776895" y="1107788"/>
            <a:ext cx="6896960" cy="5750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We aim to manufacture in a timescale of 8-10 month from now a first prototype ready for:</a:t>
            </a:r>
          </a:p>
          <a:p>
            <a:pPr lvl="1"/>
            <a:r>
              <a:rPr lang="en-US" dirty="0"/>
              <a:t>further characterizations (interferometry (?), x-ray @ ESRF/DIAMOND)</a:t>
            </a:r>
          </a:p>
          <a:p>
            <a:pPr lvl="1"/>
            <a:r>
              <a:rPr lang="en-US" dirty="0"/>
              <a:t>testing with particle beam.</a:t>
            </a:r>
            <a:br>
              <a:rPr lang="en-US" dirty="0"/>
            </a:br>
            <a:endParaRPr lang="en-US" dirty="0"/>
          </a:p>
          <a:p>
            <a:r>
              <a:rPr lang="en-US" sz="2400" dirty="0"/>
              <a:t>Geometry of the undulator matching a sample already manufactured through mechanical grooving and characterized @ ESRF*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Substrate 160 um, film 400 nm, period: 334 um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amplitude: 1.3 nm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Suitable for 5-10 GeV positron beams</a:t>
            </a:r>
            <a:br>
              <a:rPr lang="en-US" sz="2400" b="1" dirty="0">
                <a:solidFill>
                  <a:srgbClr val="FF0000"/>
                </a:solidFill>
              </a:rPr>
            </a:b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1600" dirty="0"/>
              <a:t>*R. </a:t>
            </a:r>
            <a:r>
              <a:rPr lang="en-US" sz="1600" dirty="0" err="1"/>
              <a:t>Camattari</a:t>
            </a:r>
            <a:r>
              <a:rPr lang="en-US" sz="1600" dirty="0"/>
              <a:t> et al., Phys. Rev. Acc. and Beam 22, 044701 (2019)</a:t>
            </a:r>
            <a:endParaRPr lang="en-US" sz="1600" b="1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5876BED-D3EB-35E8-2AF3-B5542AFC32A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221" y="1334967"/>
            <a:ext cx="4078787" cy="2233992"/>
          </a:xfrm>
          <a:prstGeom prst="rect">
            <a:avLst/>
          </a:prstGeom>
        </p:spPr>
      </p:pic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817ADA7E-C5EA-63BE-7C5D-3703EEC17847}"/>
              </a:ext>
            </a:extLst>
          </p:cNvPr>
          <p:cNvCxnSpPr>
            <a:cxnSpLocks/>
          </p:cNvCxnSpPr>
          <p:nvPr/>
        </p:nvCxnSpPr>
        <p:spPr>
          <a:xfrm flipH="1" flipV="1">
            <a:off x="4364008" y="3217218"/>
            <a:ext cx="485898" cy="279017"/>
          </a:xfrm>
          <a:prstGeom prst="straightConnector1">
            <a:avLst/>
          </a:prstGeom>
          <a:ln w="63500">
            <a:solidFill>
              <a:srgbClr val="40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841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1DA6732-E8A4-EC4C-C700-359D4BF1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19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D0AD828-E1F5-CF6A-AC6A-A2A99AA26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1E22638-EBE0-F290-5DE3-430B751B69A8}"/>
              </a:ext>
            </a:extLst>
          </p:cNvPr>
          <p:cNvSpPr txBox="1"/>
          <p:nvPr/>
        </p:nvSpPr>
        <p:spPr>
          <a:xfrm>
            <a:off x="754469" y="1690615"/>
            <a:ext cx="11038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 advanced modeling of a CU based on a coactive films is ready (FEM based).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Developed model have been experimentally validated.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seek support from MBN team to investigate effect of un-harmonic deformation on radiation spectrum.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parallel, we start manufacturing of a first prototype of crystalline undulator (delivery time 8-10 month from now). Sample optimized for positron beams of energy 5-10 GeV.</a:t>
            </a:r>
          </a:p>
        </p:txBody>
      </p:sp>
    </p:spTree>
    <p:extLst>
      <p:ext uri="{BB962C8B-B14F-4D97-AF65-F5344CB8AC3E}">
        <p14:creationId xmlns:p14="http://schemas.microsoft.com/office/powerpoint/2010/main" val="188588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51B85BB-7908-FC50-3867-7531ABE0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</a:blip>
          <a:stretch>
            <a:fillRect/>
          </a:stretch>
        </p:blipFill>
        <p:spPr>
          <a:xfrm>
            <a:off x="3706434" y="836809"/>
            <a:ext cx="5683623" cy="6253147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C040BC47-51B7-072A-CF43-BBEB75340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222" y="3023734"/>
            <a:ext cx="6642847" cy="810532"/>
          </a:xfrm>
          <a:custGeom>
            <a:avLst/>
            <a:gdLst>
              <a:gd name="connsiteX0" fmla="*/ 0 w 6642847"/>
              <a:gd name="connsiteY0" fmla="*/ 0 h 810532"/>
              <a:gd name="connsiteX1" fmla="*/ 686428 w 6642847"/>
              <a:gd name="connsiteY1" fmla="*/ 0 h 810532"/>
              <a:gd name="connsiteX2" fmla="*/ 1372855 w 6642847"/>
              <a:gd name="connsiteY2" fmla="*/ 0 h 810532"/>
              <a:gd name="connsiteX3" fmla="*/ 1926426 w 6642847"/>
              <a:gd name="connsiteY3" fmla="*/ 0 h 810532"/>
              <a:gd name="connsiteX4" fmla="*/ 2546425 w 6642847"/>
              <a:gd name="connsiteY4" fmla="*/ 0 h 810532"/>
              <a:gd name="connsiteX5" fmla="*/ 3033567 w 6642847"/>
              <a:gd name="connsiteY5" fmla="*/ 0 h 810532"/>
              <a:gd name="connsiteX6" fmla="*/ 3587137 w 6642847"/>
              <a:gd name="connsiteY6" fmla="*/ 0 h 810532"/>
              <a:gd name="connsiteX7" fmla="*/ 4273565 w 6642847"/>
              <a:gd name="connsiteY7" fmla="*/ 0 h 810532"/>
              <a:gd name="connsiteX8" fmla="*/ 4694279 w 6642847"/>
              <a:gd name="connsiteY8" fmla="*/ 0 h 810532"/>
              <a:gd name="connsiteX9" fmla="*/ 5314278 w 6642847"/>
              <a:gd name="connsiteY9" fmla="*/ 0 h 810532"/>
              <a:gd name="connsiteX10" fmla="*/ 5734991 w 6642847"/>
              <a:gd name="connsiteY10" fmla="*/ 0 h 810532"/>
              <a:gd name="connsiteX11" fmla="*/ 6642847 w 6642847"/>
              <a:gd name="connsiteY11" fmla="*/ 0 h 810532"/>
              <a:gd name="connsiteX12" fmla="*/ 6642847 w 6642847"/>
              <a:gd name="connsiteY12" fmla="*/ 413371 h 810532"/>
              <a:gd name="connsiteX13" fmla="*/ 6642847 w 6642847"/>
              <a:gd name="connsiteY13" fmla="*/ 810532 h 810532"/>
              <a:gd name="connsiteX14" fmla="*/ 5956419 w 6642847"/>
              <a:gd name="connsiteY14" fmla="*/ 810532 h 810532"/>
              <a:gd name="connsiteX15" fmla="*/ 5402849 w 6642847"/>
              <a:gd name="connsiteY15" fmla="*/ 810532 h 810532"/>
              <a:gd name="connsiteX16" fmla="*/ 4849278 w 6642847"/>
              <a:gd name="connsiteY16" fmla="*/ 810532 h 810532"/>
              <a:gd name="connsiteX17" fmla="*/ 4295708 w 6642847"/>
              <a:gd name="connsiteY17" fmla="*/ 810532 h 810532"/>
              <a:gd name="connsiteX18" fmla="*/ 3742137 w 6642847"/>
              <a:gd name="connsiteY18" fmla="*/ 810532 h 810532"/>
              <a:gd name="connsiteX19" fmla="*/ 3254995 w 6642847"/>
              <a:gd name="connsiteY19" fmla="*/ 810532 h 810532"/>
              <a:gd name="connsiteX20" fmla="*/ 2634996 w 6642847"/>
              <a:gd name="connsiteY20" fmla="*/ 810532 h 810532"/>
              <a:gd name="connsiteX21" fmla="*/ 2081425 w 6642847"/>
              <a:gd name="connsiteY21" fmla="*/ 810532 h 810532"/>
              <a:gd name="connsiteX22" fmla="*/ 1394998 w 6642847"/>
              <a:gd name="connsiteY22" fmla="*/ 810532 h 810532"/>
              <a:gd name="connsiteX23" fmla="*/ 708570 w 6642847"/>
              <a:gd name="connsiteY23" fmla="*/ 810532 h 810532"/>
              <a:gd name="connsiteX24" fmla="*/ 0 w 6642847"/>
              <a:gd name="connsiteY24" fmla="*/ 810532 h 810532"/>
              <a:gd name="connsiteX25" fmla="*/ 0 w 6642847"/>
              <a:gd name="connsiteY25" fmla="*/ 397161 h 810532"/>
              <a:gd name="connsiteX26" fmla="*/ 0 w 6642847"/>
              <a:gd name="connsiteY26" fmla="*/ 0 h 81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642847" h="810532" fill="none" extrusionOk="0">
                <a:moveTo>
                  <a:pt x="0" y="0"/>
                </a:moveTo>
                <a:cubicBezTo>
                  <a:pt x="340686" y="-8357"/>
                  <a:pt x="366245" y="37130"/>
                  <a:pt x="686428" y="0"/>
                </a:cubicBezTo>
                <a:cubicBezTo>
                  <a:pt x="1006611" y="-37130"/>
                  <a:pt x="1222720" y="15332"/>
                  <a:pt x="1372855" y="0"/>
                </a:cubicBezTo>
                <a:cubicBezTo>
                  <a:pt x="1522990" y="-15332"/>
                  <a:pt x="1727731" y="1596"/>
                  <a:pt x="1926426" y="0"/>
                </a:cubicBezTo>
                <a:cubicBezTo>
                  <a:pt x="2125121" y="-1596"/>
                  <a:pt x="2250838" y="50070"/>
                  <a:pt x="2546425" y="0"/>
                </a:cubicBezTo>
                <a:cubicBezTo>
                  <a:pt x="2842012" y="-50070"/>
                  <a:pt x="2908010" y="9215"/>
                  <a:pt x="3033567" y="0"/>
                </a:cubicBezTo>
                <a:cubicBezTo>
                  <a:pt x="3159124" y="-9215"/>
                  <a:pt x="3453337" y="24635"/>
                  <a:pt x="3587137" y="0"/>
                </a:cubicBezTo>
                <a:cubicBezTo>
                  <a:pt x="3720937" y="-24635"/>
                  <a:pt x="3988406" y="64300"/>
                  <a:pt x="4273565" y="0"/>
                </a:cubicBezTo>
                <a:cubicBezTo>
                  <a:pt x="4558724" y="-64300"/>
                  <a:pt x="4523581" y="26139"/>
                  <a:pt x="4694279" y="0"/>
                </a:cubicBezTo>
                <a:cubicBezTo>
                  <a:pt x="4864977" y="-26139"/>
                  <a:pt x="5168615" y="45174"/>
                  <a:pt x="5314278" y="0"/>
                </a:cubicBezTo>
                <a:cubicBezTo>
                  <a:pt x="5459941" y="-45174"/>
                  <a:pt x="5545860" y="30344"/>
                  <a:pt x="5734991" y="0"/>
                </a:cubicBezTo>
                <a:cubicBezTo>
                  <a:pt x="5924122" y="-30344"/>
                  <a:pt x="6205045" y="85117"/>
                  <a:pt x="6642847" y="0"/>
                </a:cubicBezTo>
                <a:cubicBezTo>
                  <a:pt x="6657241" y="189720"/>
                  <a:pt x="6624239" y="312635"/>
                  <a:pt x="6642847" y="413371"/>
                </a:cubicBezTo>
                <a:cubicBezTo>
                  <a:pt x="6661455" y="514107"/>
                  <a:pt x="6613387" y="614533"/>
                  <a:pt x="6642847" y="810532"/>
                </a:cubicBezTo>
                <a:cubicBezTo>
                  <a:pt x="6437199" y="819705"/>
                  <a:pt x="6110164" y="791816"/>
                  <a:pt x="5956419" y="810532"/>
                </a:cubicBezTo>
                <a:cubicBezTo>
                  <a:pt x="5802674" y="829248"/>
                  <a:pt x="5592757" y="771072"/>
                  <a:pt x="5402849" y="810532"/>
                </a:cubicBezTo>
                <a:cubicBezTo>
                  <a:pt x="5212941" y="849992"/>
                  <a:pt x="5061956" y="784633"/>
                  <a:pt x="4849278" y="810532"/>
                </a:cubicBezTo>
                <a:cubicBezTo>
                  <a:pt x="4636600" y="836431"/>
                  <a:pt x="4437115" y="810007"/>
                  <a:pt x="4295708" y="810532"/>
                </a:cubicBezTo>
                <a:cubicBezTo>
                  <a:pt x="4154301" y="811057"/>
                  <a:pt x="3931069" y="781210"/>
                  <a:pt x="3742137" y="810532"/>
                </a:cubicBezTo>
                <a:cubicBezTo>
                  <a:pt x="3553205" y="839854"/>
                  <a:pt x="3380125" y="801018"/>
                  <a:pt x="3254995" y="810532"/>
                </a:cubicBezTo>
                <a:cubicBezTo>
                  <a:pt x="3129865" y="820046"/>
                  <a:pt x="2938384" y="791809"/>
                  <a:pt x="2634996" y="810532"/>
                </a:cubicBezTo>
                <a:cubicBezTo>
                  <a:pt x="2331608" y="829255"/>
                  <a:pt x="2235020" y="798405"/>
                  <a:pt x="2081425" y="810532"/>
                </a:cubicBezTo>
                <a:cubicBezTo>
                  <a:pt x="1927830" y="822659"/>
                  <a:pt x="1548817" y="781485"/>
                  <a:pt x="1394998" y="810532"/>
                </a:cubicBezTo>
                <a:cubicBezTo>
                  <a:pt x="1241179" y="839579"/>
                  <a:pt x="991590" y="736112"/>
                  <a:pt x="708570" y="810532"/>
                </a:cubicBezTo>
                <a:cubicBezTo>
                  <a:pt x="425550" y="884952"/>
                  <a:pt x="171978" y="759599"/>
                  <a:pt x="0" y="810532"/>
                </a:cubicBezTo>
                <a:cubicBezTo>
                  <a:pt x="-41659" y="616815"/>
                  <a:pt x="21188" y="491551"/>
                  <a:pt x="0" y="397161"/>
                </a:cubicBezTo>
                <a:cubicBezTo>
                  <a:pt x="-21188" y="302771"/>
                  <a:pt x="36190" y="196160"/>
                  <a:pt x="0" y="0"/>
                </a:cubicBezTo>
                <a:close/>
              </a:path>
              <a:path w="6642847" h="810532" stroke="0" extrusionOk="0">
                <a:moveTo>
                  <a:pt x="0" y="0"/>
                </a:moveTo>
                <a:cubicBezTo>
                  <a:pt x="218160" y="-35468"/>
                  <a:pt x="341500" y="4885"/>
                  <a:pt x="487142" y="0"/>
                </a:cubicBezTo>
                <a:cubicBezTo>
                  <a:pt x="632784" y="-4885"/>
                  <a:pt x="709880" y="6908"/>
                  <a:pt x="841427" y="0"/>
                </a:cubicBezTo>
                <a:cubicBezTo>
                  <a:pt x="972974" y="-6908"/>
                  <a:pt x="1226811" y="24819"/>
                  <a:pt x="1527855" y="0"/>
                </a:cubicBezTo>
                <a:cubicBezTo>
                  <a:pt x="1828899" y="-24819"/>
                  <a:pt x="1885844" y="50632"/>
                  <a:pt x="2014997" y="0"/>
                </a:cubicBezTo>
                <a:cubicBezTo>
                  <a:pt x="2144150" y="-50632"/>
                  <a:pt x="2384611" y="8628"/>
                  <a:pt x="2502139" y="0"/>
                </a:cubicBezTo>
                <a:cubicBezTo>
                  <a:pt x="2619667" y="-8628"/>
                  <a:pt x="2958477" y="77057"/>
                  <a:pt x="3188567" y="0"/>
                </a:cubicBezTo>
                <a:cubicBezTo>
                  <a:pt x="3418657" y="-77057"/>
                  <a:pt x="3469479" y="32548"/>
                  <a:pt x="3609280" y="0"/>
                </a:cubicBezTo>
                <a:cubicBezTo>
                  <a:pt x="3749081" y="-32548"/>
                  <a:pt x="4121731" y="46376"/>
                  <a:pt x="4295708" y="0"/>
                </a:cubicBezTo>
                <a:cubicBezTo>
                  <a:pt x="4469685" y="-46376"/>
                  <a:pt x="4709376" y="17669"/>
                  <a:pt x="4982135" y="0"/>
                </a:cubicBezTo>
                <a:cubicBezTo>
                  <a:pt x="5254894" y="-17669"/>
                  <a:pt x="5397997" y="53827"/>
                  <a:pt x="5535706" y="0"/>
                </a:cubicBezTo>
                <a:cubicBezTo>
                  <a:pt x="5673415" y="-53827"/>
                  <a:pt x="6325084" y="84477"/>
                  <a:pt x="6642847" y="0"/>
                </a:cubicBezTo>
                <a:cubicBezTo>
                  <a:pt x="6676330" y="195159"/>
                  <a:pt x="6642748" y="246467"/>
                  <a:pt x="6642847" y="397161"/>
                </a:cubicBezTo>
                <a:cubicBezTo>
                  <a:pt x="6642946" y="547855"/>
                  <a:pt x="6609321" y="678375"/>
                  <a:pt x="6642847" y="810532"/>
                </a:cubicBezTo>
                <a:cubicBezTo>
                  <a:pt x="6390762" y="849599"/>
                  <a:pt x="6291860" y="748105"/>
                  <a:pt x="6089276" y="810532"/>
                </a:cubicBezTo>
                <a:cubicBezTo>
                  <a:pt x="5886692" y="872959"/>
                  <a:pt x="5801105" y="782111"/>
                  <a:pt x="5668563" y="810532"/>
                </a:cubicBezTo>
                <a:cubicBezTo>
                  <a:pt x="5536021" y="838953"/>
                  <a:pt x="5298558" y="791999"/>
                  <a:pt x="5114992" y="810532"/>
                </a:cubicBezTo>
                <a:cubicBezTo>
                  <a:pt x="4931426" y="829065"/>
                  <a:pt x="4713321" y="743233"/>
                  <a:pt x="4428565" y="810532"/>
                </a:cubicBezTo>
                <a:cubicBezTo>
                  <a:pt x="4143809" y="877831"/>
                  <a:pt x="4151647" y="781260"/>
                  <a:pt x="3874994" y="810532"/>
                </a:cubicBezTo>
                <a:cubicBezTo>
                  <a:pt x="3598341" y="839804"/>
                  <a:pt x="3621930" y="798428"/>
                  <a:pt x="3520709" y="810532"/>
                </a:cubicBezTo>
                <a:cubicBezTo>
                  <a:pt x="3419488" y="822636"/>
                  <a:pt x="3291769" y="771779"/>
                  <a:pt x="3099995" y="810532"/>
                </a:cubicBezTo>
                <a:cubicBezTo>
                  <a:pt x="2908221" y="849285"/>
                  <a:pt x="2657713" y="740618"/>
                  <a:pt x="2413568" y="810532"/>
                </a:cubicBezTo>
                <a:cubicBezTo>
                  <a:pt x="2169423" y="880446"/>
                  <a:pt x="2048432" y="746230"/>
                  <a:pt x="1859997" y="810532"/>
                </a:cubicBezTo>
                <a:cubicBezTo>
                  <a:pt x="1671562" y="874834"/>
                  <a:pt x="1541072" y="780506"/>
                  <a:pt x="1439284" y="810532"/>
                </a:cubicBezTo>
                <a:cubicBezTo>
                  <a:pt x="1337496" y="840558"/>
                  <a:pt x="1068147" y="762335"/>
                  <a:pt x="885713" y="810532"/>
                </a:cubicBezTo>
                <a:cubicBezTo>
                  <a:pt x="703279" y="858729"/>
                  <a:pt x="686174" y="790649"/>
                  <a:pt x="531428" y="810532"/>
                </a:cubicBezTo>
                <a:cubicBezTo>
                  <a:pt x="376683" y="830415"/>
                  <a:pt x="187347" y="760164"/>
                  <a:pt x="0" y="810532"/>
                </a:cubicBezTo>
                <a:cubicBezTo>
                  <a:pt x="-16373" y="696249"/>
                  <a:pt x="47273" y="598448"/>
                  <a:pt x="0" y="405266"/>
                </a:cubicBezTo>
                <a:cubicBezTo>
                  <a:pt x="-47273" y="212084"/>
                  <a:pt x="39294" y="174737"/>
                  <a:pt x="0" y="0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63500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it-IT" b="1" dirty="0">
                <a:solidFill>
                  <a:srgbClr val="2E4B80"/>
                </a:solidFill>
                <a:latin typeface="+mn-lt"/>
              </a:rPr>
              <a:t>THE IDEA IN A FEW WORDS</a:t>
            </a:r>
          </a:p>
        </p:txBody>
      </p:sp>
    </p:spTree>
    <p:extLst>
      <p:ext uri="{BB962C8B-B14F-4D97-AF65-F5344CB8AC3E}">
        <p14:creationId xmlns:p14="http://schemas.microsoft.com/office/powerpoint/2010/main" val="403447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EB952D41-827D-B8F4-82A7-815216941F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96"/>
          <a:stretch/>
        </p:blipFill>
        <p:spPr>
          <a:xfrm>
            <a:off x="275571" y="2276872"/>
            <a:ext cx="4803591" cy="303696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5D2EDA-A6A2-59D2-648A-A29830794399}"/>
              </a:ext>
            </a:extLst>
          </p:cNvPr>
          <p:cNvSpPr txBox="1"/>
          <p:nvPr/>
        </p:nvSpPr>
        <p:spPr>
          <a:xfrm>
            <a:off x="5082881" y="1628800"/>
            <a:ext cx="6131168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7910" indent="-285750" algn="just">
              <a:spcBef>
                <a:spcPts val="36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b="1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Deposition of a thin film layer occurring at high temperature (~1000 °C).</a:t>
            </a:r>
          </a:p>
          <a:p>
            <a:pPr marL="287910" indent="-285750" algn="just">
              <a:spcBef>
                <a:spcPts val="360"/>
              </a:spcBef>
              <a:buSzPct val="100000"/>
              <a:buFont typeface="Arial" panose="020B0604020202020204" pitchFamily="34" charset="0"/>
              <a:buChar char="•"/>
            </a:pPr>
            <a:endParaRPr lang="en-US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7910" indent="-285750" algn="just">
              <a:spcBef>
                <a:spcPts val="36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Mismatch in CTE between Si substrate and thin film give raise to a thermal stress.</a:t>
            </a:r>
          </a:p>
          <a:p>
            <a:pPr marL="287910" indent="-285750" algn="just">
              <a:spcBef>
                <a:spcPts val="360"/>
              </a:spcBef>
              <a:buSzPct val="100000"/>
              <a:buFont typeface="Arial" panose="020B0604020202020204" pitchFamily="34" charset="0"/>
              <a:buChar char="•"/>
            </a:pPr>
            <a:endParaRPr lang="en-US" spc="-1" dirty="0"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287910" indent="-285750" algn="just">
              <a:spcBef>
                <a:spcPts val="36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Removal of the film from one of the two surfaces of the substrate generates a deformation.</a:t>
            </a:r>
          </a:p>
          <a:p>
            <a:pPr marL="287910" indent="-285750" algn="just">
              <a:spcBef>
                <a:spcPts val="360"/>
              </a:spcBef>
              <a:buSzPct val="100000"/>
              <a:buFont typeface="Arial" panose="020B0604020202020204" pitchFamily="34" charset="0"/>
              <a:buChar char="•"/>
            </a:pPr>
            <a:endParaRPr lang="en-US" spc="-1" dirty="0"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287910" indent="-285750" algn="just">
              <a:spcBef>
                <a:spcPts val="36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Technology well knows since more than 1 century and exploited in microelectronics and optics.</a:t>
            </a:r>
          </a:p>
        </p:txBody>
      </p:sp>
      <p:pic>
        <p:nvPicPr>
          <p:cNvPr id="12" name="Immagine 11" descr="Immagine che contiene testo, emblema, logo, Carattere&#10;&#10;Descrizione generata automaticamente">
            <a:extLst>
              <a:ext uri="{FF2B5EF4-FFF2-40B4-BE49-F238E27FC236}">
                <a16:creationId xmlns:a16="http://schemas.microsoft.com/office/drawing/2014/main" id="{6E78EE1B-8530-28BB-2B81-2AC25B5644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083" y="5229200"/>
            <a:ext cx="1856281" cy="107728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5285828" y="5632554"/>
            <a:ext cx="222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 collaboration with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32647D7-7BC8-398B-7142-5C44CA45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Bent Crystals with self-standing curvature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619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876E003-CD69-612A-8C49-14ABED2E35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6118" y="1852907"/>
            <a:ext cx="5698922" cy="351868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3056702-3C8C-0496-1B41-EE2ED321F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Crystalline</a:t>
            </a:r>
            <a:r>
              <a:rPr lang="it-IT" dirty="0"/>
              <a:t> </a:t>
            </a:r>
            <a:r>
              <a:rPr lang="it-IT" dirty="0" err="1"/>
              <a:t>undulator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</a:t>
            </a:r>
            <a:r>
              <a:rPr lang="it-IT" dirty="0" err="1"/>
              <a:t>coactive</a:t>
            </a:r>
            <a:r>
              <a:rPr lang="it-IT" dirty="0"/>
              <a:t> </a:t>
            </a:r>
            <a:r>
              <a:rPr lang="it-IT" dirty="0" err="1"/>
              <a:t>patterning</a:t>
            </a:r>
            <a:r>
              <a:rPr lang="it-IT" dirty="0"/>
              <a:t> 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572C7713-BAFD-0356-7A6A-F6B54F86427F}"/>
              </a:ext>
            </a:extLst>
          </p:cNvPr>
          <p:cNvCxnSpPr/>
          <p:nvPr/>
        </p:nvCxnSpPr>
        <p:spPr>
          <a:xfrm flipH="1">
            <a:off x="4982824" y="1456863"/>
            <a:ext cx="648072" cy="7920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9494029F-B0B3-D9B0-742C-EC7F35605F57}"/>
              </a:ext>
            </a:extLst>
          </p:cNvPr>
          <p:cNvCxnSpPr>
            <a:cxnSpLocks/>
          </p:cNvCxnSpPr>
          <p:nvPr/>
        </p:nvCxnSpPr>
        <p:spPr>
          <a:xfrm>
            <a:off x="1454432" y="2768533"/>
            <a:ext cx="936521" cy="28803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EA89D37-A840-B0C8-FAB7-3D7B4662D35B}"/>
              </a:ext>
            </a:extLst>
          </p:cNvPr>
          <p:cNvSpPr txBox="1"/>
          <p:nvPr/>
        </p:nvSpPr>
        <p:spPr>
          <a:xfrm>
            <a:off x="5416593" y="810532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/>
              <a:t>Thin</a:t>
            </a:r>
            <a:r>
              <a:rPr lang="it-IT" dirty="0"/>
              <a:t> film </a:t>
            </a:r>
            <a:br>
              <a:rPr lang="it-IT" dirty="0"/>
            </a:br>
            <a:r>
              <a:rPr lang="it-IT" dirty="0"/>
              <a:t>(</a:t>
            </a:r>
            <a:r>
              <a:rPr lang="it-IT" dirty="0" err="1"/>
              <a:t>hundred</a:t>
            </a:r>
            <a:r>
              <a:rPr lang="it-IT" dirty="0"/>
              <a:t> of nm)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242F126-9485-2426-4703-AB33CDDD1B0A}"/>
              </a:ext>
            </a:extLst>
          </p:cNvPr>
          <p:cNvSpPr txBox="1"/>
          <p:nvPr/>
        </p:nvSpPr>
        <p:spPr>
          <a:xfrm>
            <a:off x="430306" y="2122202"/>
            <a:ext cx="1826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/>
              <a:t>Thick</a:t>
            </a:r>
            <a:r>
              <a:rPr lang="it-IT" dirty="0"/>
              <a:t> </a:t>
            </a:r>
            <a:r>
              <a:rPr lang="it-IT" dirty="0" err="1"/>
              <a:t>substrate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(</a:t>
            </a:r>
            <a:r>
              <a:rPr lang="it-IT" dirty="0" err="1"/>
              <a:t>hundred</a:t>
            </a:r>
            <a:r>
              <a:rPr lang="it-IT" dirty="0"/>
              <a:t> of </a:t>
            </a:r>
            <a:r>
              <a:rPr lang="it-IT" dirty="0" err="1"/>
              <a:t>um</a:t>
            </a:r>
            <a:r>
              <a:rPr lang="it-IT" dirty="0"/>
              <a:t>)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EC243287-064F-51CB-29AE-3371E04CD8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114145"/>
              </p:ext>
            </p:extLst>
          </p:nvPr>
        </p:nvGraphicFramePr>
        <p:xfrm>
          <a:off x="5921343" y="5151596"/>
          <a:ext cx="6130584" cy="129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12279240" imgH="2577600" progId="Photoshop.Image.24">
                  <p:embed/>
                </p:oleObj>
              </mc:Choice>
              <mc:Fallback>
                <p:oleObj name="Image" r:id="rId3" imgW="12279240" imgH="2577600" progId="Photoshop.Image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21343" y="5151596"/>
                        <a:ext cx="6130584" cy="1292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197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D16901A-0510-8906-5062-4D1834728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051147AB-4D0E-0C88-A684-5D3C930C5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806" y="3023734"/>
            <a:ext cx="5616388" cy="810532"/>
          </a:xfrm>
          <a:custGeom>
            <a:avLst/>
            <a:gdLst>
              <a:gd name="connsiteX0" fmla="*/ 0 w 5616388"/>
              <a:gd name="connsiteY0" fmla="*/ 0 h 810532"/>
              <a:gd name="connsiteX1" fmla="*/ 393147 w 5616388"/>
              <a:gd name="connsiteY1" fmla="*/ 0 h 810532"/>
              <a:gd name="connsiteX2" fmla="*/ 1067114 w 5616388"/>
              <a:gd name="connsiteY2" fmla="*/ 0 h 810532"/>
              <a:gd name="connsiteX3" fmla="*/ 1684916 w 5616388"/>
              <a:gd name="connsiteY3" fmla="*/ 0 h 810532"/>
              <a:gd name="connsiteX4" fmla="*/ 2078064 w 5616388"/>
              <a:gd name="connsiteY4" fmla="*/ 0 h 810532"/>
              <a:gd name="connsiteX5" fmla="*/ 2583538 w 5616388"/>
              <a:gd name="connsiteY5" fmla="*/ 0 h 810532"/>
              <a:gd name="connsiteX6" fmla="*/ 3257505 w 5616388"/>
              <a:gd name="connsiteY6" fmla="*/ 0 h 810532"/>
              <a:gd name="connsiteX7" fmla="*/ 3819144 w 5616388"/>
              <a:gd name="connsiteY7" fmla="*/ 0 h 810532"/>
              <a:gd name="connsiteX8" fmla="*/ 4436947 w 5616388"/>
              <a:gd name="connsiteY8" fmla="*/ 0 h 810532"/>
              <a:gd name="connsiteX9" fmla="*/ 4942421 w 5616388"/>
              <a:gd name="connsiteY9" fmla="*/ 0 h 810532"/>
              <a:gd name="connsiteX10" fmla="*/ 5616388 w 5616388"/>
              <a:gd name="connsiteY10" fmla="*/ 0 h 810532"/>
              <a:gd name="connsiteX11" fmla="*/ 5616388 w 5616388"/>
              <a:gd name="connsiteY11" fmla="*/ 421477 h 810532"/>
              <a:gd name="connsiteX12" fmla="*/ 5616388 w 5616388"/>
              <a:gd name="connsiteY12" fmla="*/ 810532 h 810532"/>
              <a:gd name="connsiteX13" fmla="*/ 5223241 w 5616388"/>
              <a:gd name="connsiteY13" fmla="*/ 810532 h 810532"/>
              <a:gd name="connsiteX14" fmla="*/ 4830094 w 5616388"/>
              <a:gd name="connsiteY14" fmla="*/ 810532 h 810532"/>
              <a:gd name="connsiteX15" fmla="*/ 4212291 w 5616388"/>
              <a:gd name="connsiteY15" fmla="*/ 810532 h 810532"/>
              <a:gd name="connsiteX16" fmla="*/ 3819144 w 5616388"/>
              <a:gd name="connsiteY16" fmla="*/ 810532 h 810532"/>
              <a:gd name="connsiteX17" fmla="*/ 3257505 w 5616388"/>
              <a:gd name="connsiteY17" fmla="*/ 810532 h 810532"/>
              <a:gd name="connsiteX18" fmla="*/ 2808194 w 5616388"/>
              <a:gd name="connsiteY18" fmla="*/ 810532 h 810532"/>
              <a:gd name="connsiteX19" fmla="*/ 2246555 w 5616388"/>
              <a:gd name="connsiteY19" fmla="*/ 810532 h 810532"/>
              <a:gd name="connsiteX20" fmla="*/ 1684916 w 5616388"/>
              <a:gd name="connsiteY20" fmla="*/ 810532 h 810532"/>
              <a:gd name="connsiteX21" fmla="*/ 1123278 w 5616388"/>
              <a:gd name="connsiteY21" fmla="*/ 810532 h 810532"/>
              <a:gd name="connsiteX22" fmla="*/ 561639 w 5616388"/>
              <a:gd name="connsiteY22" fmla="*/ 810532 h 810532"/>
              <a:gd name="connsiteX23" fmla="*/ 0 w 5616388"/>
              <a:gd name="connsiteY23" fmla="*/ 810532 h 810532"/>
              <a:gd name="connsiteX24" fmla="*/ 0 w 5616388"/>
              <a:gd name="connsiteY24" fmla="*/ 397161 h 810532"/>
              <a:gd name="connsiteX25" fmla="*/ 0 w 5616388"/>
              <a:gd name="connsiteY25" fmla="*/ 0 h 81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16388" h="810532" fill="none" extrusionOk="0">
                <a:moveTo>
                  <a:pt x="0" y="0"/>
                </a:moveTo>
                <a:cubicBezTo>
                  <a:pt x="176839" y="-33336"/>
                  <a:pt x="255732" y="27986"/>
                  <a:pt x="393147" y="0"/>
                </a:cubicBezTo>
                <a:cubicBezTo>
                  <a:pt x="530562" y="-27986"/>
                  <a:pt x="824047" y="54491"/>
                  <a:pt x="1067114" y="0"/>
                </a:cubicBezTo>
                <a:cubicBezTo>
                  <a:pt x="1310181" y="-54491"/>
                  <a:pt x="1476158" y="13030"/>
                  <a:pt x="1684916" y="0"/>
                </a:cubicBezTo>
                <a:cubicBezTo>
                  <a:pt x="1893674" y="-13030"/>
                  <a:pt x="1964396" y="2150"/>
                  <a:pt x="2078064" y="0"/>
                </a:cubicBezTo>
                <a:cubicBezTo>
                  <a:pt x="2191732" y="-2150"/>
                  <a:pt x="2354966" y="12777"/>
                  <a:pt x="2583538" y="0"/>
                </a:cubicBezTo>
                <a:cubicBezTo>
                  <a:pt x="2812110" y="-12777"/>
                  <a:pt x="2997880" y="33051"/>
                  <a:pt x="3257505" y="0"/>
                </a:cubicBezTo>
                <a:cubicBezTo>
                  <a:pt x="3517130" y="-33051"/>
                  <a:pt x="3558337" y="66804"/>
                  <a:pt x="3819144" y="0"/>
                </a:cubicBezTo>
                <a:cubicBezTo>
                  <a:pt x="4079951" y="-66804"/>
                  <a:pt x="4227029" y="17866"/>
                  <a:pt x="4436947" y="0"/>
                </a:cubicBezTo>
                <a:cubicBezTo>
                  <a:pt x="4646865" y="-17866"/>
                  <a:pt x="4690655" y="5748"/>
                  <a:pt x="4942421" y="0"/>
                </a:cubicBezTo>
                <a:cubicBezTo>
                  <a:pt x="5194187" y="-5748"/>
                  <a:pt x="5404219" y="64264"/>
                  <a:pt x="5616388" y="0"/>
                </a:cubicBezTo>
                <a:cubicBezTo>
                  <a:pt x="5647051" y="95352"/>
                  <a:pt x="5589390" y="266527"/>
                  <a:pt x="5616388" y="421477"/>
                </a:cubicBezTo>
                <a:cubicBezTo>
                  <a:pt x="5643386" y="576427"/>
                  <a:pt x="5583022" y="655248"/>
                  <a:pt x="5616388" y="810532"/>
                </a:cubicBezTo>
                <a:cubicBezTo>
                  <a:pt x="5506106" y="850282"/>
                  <a:pt x="5381807" y="768342"/>
                  <a:pt x="5223241" y="810532"/>
                </a:cubicBezTo>
                <a:cubicBezTo>
                  <a:pt x="5064675" y="852722"/>
                  <a:pt x="5011007" y="796820"/>
                  <a:pt x="4830094" y="810532"/>
                </a:cubicBezTo>
                <a:cubicBezTo>
                  <a:pt x="4649181" y="824244"/>
                  <a:pt x="4505859" y="752792"/>
                  <a:pt x="4212291" y="810532"/>
                </a:cubicBezTo>
                <a:cubicBezTo>
                  <a:pt x="3918723" y="868272"/>
                  <a:pt x="3969323" y="794236"/>
                  <a:pt x="3819144" y="810532"/>
                </a:cubicBezTo>
                <a:cubicBezTo>
                  <a:pt x="3668965" y="826828"/>
                  <a:pt x="3461967" y="748793"/>
                  <a:pt x="3257505" y="810532"/>
                </a:cubicBezTo>
                <a:cubicBezTo>
                  <a:pt x="3053043" y="872271"/>
                  <a:pt x="2935989" y="783437"/>
                  <a:pt x="2808194" y="810532"/>
                </a:cubicBezTo>
                <a:cubicBezTo>
                  <a:pt x="2680399" y="837627"/>
                  <a:pt x="2524084" y="782816"/>
                  <a:pt x="2246555" y="810532"/>
                </a:cubicBezTo>
                <a:cubicBezTo>
                  <a:pt x="1969026" y="838248"/>
                  <a:pt x="1954467" y="781590"/>
                  <a:pt x="1684916" y="810532"/>
                </a:cubicBezTo>
                <a:cubicBezTo>
                  <a:pt x="1415365" y="839474"/>
                  <a:pt x="1393009" y="768194"/>
                  <a:pt x="1123278" y="810532"/>
                </a:cubicBezTo>
                <a:cubicBezTo>
                  <a:pt x="853547" y="852870"/>
                  <a:pt x="807134" y="778158"/>
                  <a:pt x="561639" y="810532"/>
                </a:cubicBezTo>
                <a:cubicBezTo>
                  <a:pt x="316144" y="842906"/>
                  <a:pt x="235621" y="759414"/>
                  <a:pt x="0" y="810532"/>
                </a:cubicBezTo>
                <a:cubicBezTo>
                  <a:pt x="-23611" y="631494"/>
                  <a:pt x="25028" y="594066"/>
                  <a:pt x="0" y="397161"/>
                </a:cubicBezTo>
                <a:cubicBezTo>
                  <a:pt x="-25028" y="200256"/>
                  <a:pt x="23121" y="186021"/>
                  <a:pt x="0" y="0"/>
                </a:cubicBezTo>
                <a:close/>
              </a:path>
              <a:path w="5616388" h="810532" stroke="0" extrusionOk="0">
                <a:moveTo>
                  <a:pt x="0" y="0"/>
                </a:moveTo>
                <a:cubicBezTo>
                  <a:pt x="127022" y="-9130"/>
                  <a:pt x="259318" y="27845"/>
                  <a:pt x="505475" y="0"/>
                </a:cubicBezTo>
                <a:cubicBezTo>
                  <a:pt x="751633" y="-27845"/>
                  <a:pt x="771468" y="16780"/>
                  <a:pt x="898622" y="0"/>
                </a:cubicBezTo>
                <a:cubicBezTo>
                  <a:pt x="1025776" y="-16780"/>
                  <a:pt x="1364378" y="26890"/>
                  <a:pt x="1572589" y="0"/>
                </a:cubicBezTo>
                <a:cubicBezTo>
                  <a:pt x="1780800" y="-26890"/>
                  <a:pt x="1899313" y="14181"/>
                  <a:pt x="2078064" y="0"/>
                </a:cubicBezTo>
                <a:cubicBezTo>
                  <a:pt x="2256815" y="-14181"/>
                  <a:pt x="2391369" y="57249"/>
                  <a:pt x="2583538" y="0"/>
                </a:cubicBezTo>
                <a:cubicBezTo>
                  <a:pt x="2775707" y="-57249"/>
                  <a:pt x="3083538" y="4295"/>
                  <a:pt x="3257505" y="0"/>
                </a:cubicBezTo>
                <a:cubicBezTo>
                  <a:pt x="3431472" y="-4295"/>
                  <a:pt x="3499725" y="52830"/>
                  <a:pt x="3706816" y="0"/>
                </a:cubicBezTo>
                <a:cubicBezTo>
                  <a:pt x="3913907" y="-52830"/>
                  <a:pt x="4104529" y="75253"/>
                  <a:pt x="4380783" y="0"/>
                </a:cubicBezTo>
                <a:cubicBezTo>
                  <a:pt x="4657037" y="-75253"/>
                  <a:pt x="4809966" y="1347"/>
                  <a:pt x="5054749" y="0"/>
                </a:cubicBezTo>
                <a:cubicBezTo>
                  <a:pt x="5299532" y="-1347"/>
                  <a:pt x="5337971" y="31619"/>
                  <a:pt x="5616388" y="0"/>
                </a:cubicBezTo>
                <a:cubicBezTo>
                  <a:pt x="5635003" y="119539"/>
                  <a:pt x="5587551" y="283748"/>
                  <a:pt x="5616388" y="421477"/>
                </a:cubicBezTo>
                <a:cubicBezTo>
                  <a:pt x="5645225" y="559206"/>
                  <a:pt x="5601970" y="644524"/>
                  <a:pt x="5616388" y="810532"/>
                </a:cubicBezTo>
                <a:cubicBezTo>
                  <a:pt x="5435343" y="815631"/>
                  <a:pt x="5341892" y="772499"/>
                  <a:pt x="5223241" y="810532"/>
                </a:cubicBezTo>
                <a:cubicBezTo>
                  <a:pt x="5104590" y="848565"/>
                  <a:pt x="4689388" y="745866"/>
                  <a:pt x="4549274" y="810532"/>
                </a:cubicBezTo>
                <a:cubicBezTo>
                  <a:pt x="4409160" y="875198"/>
                  <a:pt x="4298147" y="783889"/>
                  <a:pt x="4099963" y="810532"/>
                </a:cubicBezTo>
                <a:cubicBezTo>
                  <a:pt x="3901779" y="837175"/>
                  <a:pt x="3804964" y="744660"/>
                  <a:pt x="3538324" y="810532"/>
                </a:cubicBezTo>
                <a:cubicBezTo>
                  <a:pt x="3271684" y="876404"/>
                  <a:pt x="3195771" y="733251"/>
                  <a:pt x="2864358" y="810532"/>
                </a:cubicBezTo>
                <a:cubicBezTo>
                  <a:pt x="2532945" y="887813"/>
                  <a:pt x="2535251" y="786385"/>
                  <a:pt x="2302719" y="810532"/>
                </a:cubicBezTo>
                <a:cubicBezTo>
                  <a:pt x="2070187" y="834679"/>
                  <a:pt x="2019508" y="769739"/>
                  <a:pt x="1909572" y="810532"/>
                </a:cubicBezTo>
                <a:cubicBezTo>
                  <a:pt x="1799636" y="851325"/>
                  <a:pt x="1673764" y="761192"/>
                  <a:pt x="1460261" y="810532"/>
                </a:cubicBezTo>
                <a:cubicBezTo>
                  <a:pt x="1246758" y="859872"/>
                  <a:pt x="934647" y="796195"/>
                  <a:pt x="786294" y="810532"/>
                </a:cubicBezTo>
                <a:cubicBezTo>
                  <a:pt x="637941" y="824869"/>
                  <a:pt x="231697" y="735010"/>
                  <a:pt x="0" y="810532"/>
                </a:cubicBezTo>
                <a:cubicBezTo>
                  <a:pt x="-21404" y="675442"/>
                  <a:pt x="14214" y="590512"/>
                  <a:pt x="0" y="421477"/>
                </a:cubicBezTo>
                <a:cubicBezTo>
                  <a:pt x="-14214" y="252442"/>
                  <a:pt x="36728" y="105296"/>
                  <a:pt x="0" y="0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63500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it-IT" b="1" dirty="0">
                <a:solidFill>
                  <a:srgbClr val="2E4B80"/>
                </a:solidFill>
                <a:latin typeface="+mn-lt"/>
              </a:rPr>
              <a:t>IN DEPTH DESIGN</a:t>
            </a:r>
          </a:p>
        </p:txBody>
      </p:sp>
    </p:spTree>
    <p:extLst>
      <p:ext uri="{BB962C8B-B14F-4D97-AF65-F5344CB8AC3E}">
        <p14:creationId xmlns:p14="http://schemas.microsoft.com/office/powerpoint/2010/main" val="108189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D414379-C018-D491-D2FF-35A6A33A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6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FFCD963-1A61-9A47-117C-1AC40948F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DEPTH DESIGN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E25ED42-A159-E671-F358-8DD80B3D49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078" y="1669657"/>
            <a:ext cx="5698922" cy="351868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B392710-E947-447C-42E7-54694BD691D2}"/>
              </a:ext>
            </a:extLst>
          </p:cNvPr>
          <p:cNvSpPr txBox="1"/>
          <p:nvPr/>
        </p:nvSpPr>
        <p:spPr>
          <a:xfrm>
            <a:off x="6096000" y="906601"/>
            <a:ext cx="58369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err="1">
                <a:solidFill>
                  <a:srgbClr val="C00000"/>
                </a:solidFill>
              </a:rPr>
              <a:t>We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aim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/>
              <a:t>to </a:t>
            </a:r>
            <a:r>
              <a:rPr lang="it-IT" sz="2400" dirty="0" err="1"/>
              <a:t>describe</a:t>
            </a:r>
            <a:r>
              <a:rPr lang="it-IT" sz="2400" dirty="0"/>
              <a:t> stress and </a:t>
            </a:r>
            <a:r>
              <a:rPr lang="it-IT" sz="2400" dirty="0" err="1"/>
              <a:t>deformational</a:t>
            </a:r>
            <a:r>
              <a:rPr lang="it-IT" sz="2400" dirty="0"/>
              <a:t> state of a </a:t>
            </a:r>
            <a:r>
              <a:rPr lang="it-IT" sz="2400" dirty="0" err="1"/>
              <a:t>crystalline</a:t>
            </a:r>
            <a:r>
              <a:rPr lang="it-IT" sz="2400" dirty="0"/>
              <a:t> </a:t>
            </a:r>
            <a:r>
              <a:rPr lang="it-IT" sz="2400" dirty="0" err="1"/>
              <a:t>undulator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a </a:t>
            </a:r>
            <a:r>
              <a:rPr lang="it-IT" sz="2400" dirty="0" err="1"/>
              <a:t>function</a:t>
            </a:r>
            <a:r>
              <a:rPr lang="it-IT" sz="2400" dirty="0"/>
              <a:t> of </a:t>
            </a:r>
            <a:r>
              <a:rPr lang="it-IT" sz="2400" dirty="0" err="1"/>
              <a:t>its</a:t>
            </a:r>
            <a:r>
              <a:rPr lang="it-IT" sz="2400" dirty="0"/>
              <a:t> </a:t>
            </a:r>
            <a:r>
              <a:rPr lang="it-IT" sz="2400" dirty="0" err="1"/>
              <a:t>geometry</a:t>
            </a:r>
            <a:r>
              <a:rPr lang="it-IT" sz="2400" dirty="0"/>
              <a:t> (</a:t>
            </a:r>
            <a:r>
              <a:rPr lang="it-IT" sz="2400" dirty="0" err="1"/>
              <a:t>substrate</a:t>
            </a:r>
            <a:r>
              <a:rPr lang="it-IT" sz="2400" dirty="0"/>
              <a:t> and film </a:t>
            </a:r>
            <a:r>
              <a:rPr lang="it-IT" sz="2400" dirty="0" err="1"/>
              <a:t>thickness</a:t>
            </a:r>
            <a:r>
              <a:rPr lang="it-IT" sz="2400" dirty="0"/>
              <a:t>, stress, </a:t>
            </a:r>
            <a:r>
              <a:rPr lang="it-IT" sz="2400" dirty="0" err="1"/>
              <a:t>period</a:t>
            </a:r>
            <a:r>
              <a:rPr lang="it-IT" sz="2400" dirty="0"/>
              <a:t>, </a:t>
            </a:r>
            <a:r>
              <a:rPr lang="it-IT" sz="2400" dirty="0" err="1"/>
              <a:t>etc</a:t>
            </a:r>
            <a:r>
              <a:rPr lang="it-IT" sz="2400" dirty="0"/>
              <a:t>…)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>
                <a:solidFill>
                  <a:srgbClr val="C00000"/>
                </a:solidFill>
              </a:rPr>
              <a:t>Key </a:t>
            </a:r>
            <a:r>
              <a:rPr lang="it-IT" sz="2400" dirty="0" err="1">
                <a:solidFill>
                  <a:srgbClr val="C00000"/>
                </a:solidFill>
              </a:rPr>
              <a:t>parameters</a:t>
            </a:r>
            <a:r>
              <a:rPr lang="it-IT" sz="2400" dirty="0"/>
              <a:t>: </a:t>
            </a:r>
            <a:r>
              <a:rPr lang="it-IT" sz="2400" dirty="0" err="1"/>
              <a:t>deformation</a:t>
            </a:r>
            <a:r>
              <a:rPr lang="it-IT" sz="2400" dirty="0"/>
              <a:t> </a:t>
            </a:r>
            <a:r>
              <a:rPr lang="it-IT" sz="2400" dirty="0" err="1"/>
              <a:t>amplitude</a:t>
            </a:r>
            <a:r>
              <a:rPr lang="it-IT" sz="2400" dirty="0"/>
              <a:t> and </a:t>
            </a:r>
            <a:r>
              <a:rPr lang="it-IT" sz="2400" dirty="0" err="1"/>
              <a:t>period</a:t>
            </a:r>
            <a:r>
              <a:rPr lang="it-IT" sz="2400" dirty="0"/>
              <a:t> (</a:t>
            </a:r>
            <a:r>
              <a:rPr lang="it-IT" sz="2400" dirty="0" err="1"/>
              <a:t>related</a:t>
            </a:r>
            <a:r>
              <a:rPr lang="it-IT" sz="2400" dirty="0"/>
              <a:t> to </a:t>
            </a:r>
            <a:r>
              <a:rPr lang="it-IT" sz="2400" dirty="0" err="1"/>
              <a:t>spectrum</a:t>
            </a:r>
            <a:r>
              <a:rPr lang="it-IT" sz="2400" dirty="0"/>
              <a:t> of </a:t>
            </a:r>
            <a:r>
              <a:rPr lang="it-IT" sz="2400" dirty="0" err="1"/>
              <a:t>radiation</a:t>
            </a:r>
            <a:r>
              <a:rPr lang="it-IT" sz="2400" dirty="0"/>
              <a:t>), </a:t>
            </a:r>
            <a:r>
              <a:rPr lang="it-IT" sz="2400" dirty="0" err="1"/>
              <a:t>substrate</a:t>
            </a:r>
            <a:r>
              <a:rPr lang="it-IT" sz="2400" dirty="0"/>
              <a:t> </a:t>
            </a:r>
            <a:r>
              <a:rPr lang="it-IT" sz="2400" dirty="0" err="1"/>
              <a:t>thickness</a:t>
            </a:r>
            <a:r>
              <a:rPr lang="it-IT" sz="2400" dirty="0"/>
              <a:t> (</a:t>
            </a:r>
            <a:r>
              <a:rPr lang="it-IT" sz="2400" dirty="0" err="1"/>
              <a:t>related</a:t>
            </a:r>
            <a:r>
              <a:rPr lang="it-IT" sz="2400" dirty="0"/>
              <a:t> to </a:t>
            </a:r>
            <a:r>
              <a:rPr lang="it-IT" sz="2400" dirty="0" err="1"/>
              <a:t>properties</a:t>
            </a:r>
            <a:r>
              <a:rPr lang="it-IT" sz="2400" dirty="0"/>
              <a:t> of </a:t>
            </a:r>
            <a:r>
              <a:rPr lang="it-IT" sz="2400" dirty="0" err="1"/>
              <a:t>particle</a:t>
            </a:r>
            <a:r>
              <a:rPr lang="it-IT" sz="2400" dirty="0"/>
              <a:t> </a:t>
            </a:r>
            <a:r>
              <a:rPr lang="it-IT" sz="2400" dirty="0" err="1"/>
              <a:t>beam</a:t>
            </a:r>
            <a:r>
              <a:rPr lang="it-IT" sz="2400" dirty="0"/>
              <a:t>).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>
                <a:solidFill>
                  <a:srgbClr val="C00000"/>
                </a:solidFill>
              </a:rPr>
              <a:t>Goals</a:t>
            </a:r>
            <a:r>
              <a:rPr lang="it-IT" sz="2400" dirty="0"/>
              <a:t>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/>
              <a:t>deformation</a:t>
            </a:r>
            <a:r>
              <a:rPr lang="it-IT" sz="2400" dirty="0"/>
              <a:t> </a:t>
            </a:r>
            <a:r>
              <a:rPr lang="it-IT" sz="2400" dirty="0" err="1"/>
              <a:t>amplitude</a:t>
            </a:r>
            <a:r>
              <a:rPr lang="it-IT" sz="2400" dirty="0"/>
              <a:t> &gt; </a:t>
            </a:r>
            <a:r>
              <a:rPr lang="it-IT" sz="2400" b="0" i="0" dirty="0">
                <a:solidFill>
                  <a:srgbClr val="040C28"/>
                </a:solidFill>
                <a:effectLst/>
                <a:latin typeface="Google Sans"/>
              </a:rPr>
              <a:t>~ 1 nm (5</a:t>
            </a:r>
            <a:r>
              <a:rPr lang="it-IT" sz="2400" dirty="0"/>
              <a:t>X the </a:t>
            </a:r>
            <a:r>
              <a:rPr lang="it-IT" sz="2400" dirty="0" err="1"/>
              <a:t>interplanar</a:t>
            </a:r>
            <a:r>
              <a:rPr lang="it-IT" sz="2400" dirty="0"/>
              <a:t> </a:t>
            </a:r>
            <a:r>
              <a:rPr lang="it-IT" sz="2400" dirty="0" err="1"/>
              <a:t>spacing</a:t>
            </a:r>
            <a:r>
              <a:rPr lang="it-IT" sz="2400" dirty="0"/>
              <a:t> for (110) Si </a:t>
            </a:r>
            <a:r>
              <a:rPr lang="it-IT" sz="2400" dirty="0" err="1"/>
              <a:t>planes</a:t>
            </a:r>
            <a:r>
              <a:rPr lang="it-IT" sz="2400" dirty="0"/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/>
              <a:t>Period</a:t>
            </a:r>
            <a:r>
              <a:rPr lang="it-IT" sz="2400" dirty="0"/>
              <a:t> of </a:t>
            </a:r>
            <a:r>
              <a:rPr lang="it-IT" sz="2400" dirty="0" err="1"/>
              <a:t>few</a:t>
            </a:r>
            <a:r>
              <a:rPr lang="it-IT" sz="2400" dirty="0"/>
              <a:t> </a:t>
            </a:r>
            <a:r>
              <a:rPr lang="it-IT" sz="2400" dirty="0" err="1"/>
              <a:t>hundred</a:t>
            </a:r>
            <a:r>
              <a:rPr lang="it-IT" sz="2400" dirty="0"/>
              <a:t> </a:t>
            </a:r>
            <a:r>
              <a:rPr lang="it-IT" sz="2400" dirty="0" err="1"/>
              <a:t>um</a:t>
            </a:r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/>
              <a:t>Substrate</a:t>
            </a:r>
            <a:r>
              <a:rPr lang="it-IT" sz="2400" dirty="0"/>
              <a:t> </a:t>
            </a:r>
            <a:r>
              <a:rPr lang="it-IT" sz="2400" dirty="0" err="1"/>
              <a:t>thickness</a:t>
            </a:r>
            <a:r>
              <a:rPr lang="it-IT" sz="2400" dirty="0"/>
              <a:t>: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much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possible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3901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D414379-C018-D491-D2FF-35A6A33A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7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FFCD963-1A61-9A47-117C-1AC40948F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DEPTH DESIGN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E25ED42-A159-E671-F358-8DD80B3D49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078" y="1669657"/>
            <a:ext cx="5698922" cy="351868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B392710-E947-447C-42E7-54694BD691D2}"/>
              </a:ext>
            </a:extLst>
          </p:cNvPr>
          <p:cNvSpPr txBox="1"/>
          <p:nvPr/>
        </p:nvSpPr>
        <p:spPr>
          <a:xfrm>
            <a:off x="6096000" y="1669657"/>
            <a:ext cx="60076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0" i="0" dirty="0">
                <a:effectLst/>
                <a:latin typeface="Söhne"/>
              </a:rPr>
              <a:t>Finite Element Method (</a:t>
            </a:r>
            <a:r>
              <a:rPr lang="en-US" sz="2400" b="0" i="0" dirty="0">
                <a:solidFill>
                  <a:srgbClr val="C00000"/>
                </a:solidFill>
                <a:effectLst/>
                <a:latin typeface="Söhne"/>
              </a:rPr>
              <a:t>FEM</a:t>
            </a:r>
            <a:r>
              <a:rPr lang="en-US" sz="2400" b="0" i="0" dirty="0">
                <a:effectLst/>
                <a:latin typeface="Söhne"/>
              </a:rPr>
              <a:t>) modeling is a vital engineering tool. It dissects intricate structures into smaller elements for accurate real-world simulations. </a:t>
            </a:r>
          </a:p>
          <a:p>
            <a:pPr algn="just"/>
            <a:endParaRPr lang="en-US" sz="2400" dirty="0">
              <a:latin typeface="Söhne"/>
            </a:endParaRPr>
          </a:p>
          <a:p>
            <a:pPr algn="just"/>
            <a:r>
              <a:rPr lang="en-US" sz="2400" b="0" i="0" dirty="0">
                <a:effectLst/>
                <a:latin typeface="Söhne"/>
              </a:rPr>
              <a:t>Its applications range from structural engineering to aerospace and biomedical studies. By predicting stress distributions and deformations, FEM helps optimize designs effectively.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75350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8E9F4789-70CF-C940-AE61-3F99666B3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Bent Crystals with self-standing curvature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6135E8-F8DF-EE1C-AF5D-AA85AA1A4F2C}"/>
              </a:ext>
            </a:extLst>
          </p:cNvPr>
          <p:cNvSpPr txBox="1"/>
          <p:nvPr/>
        </p:nvSpPr>
        <p:spPr>
          <a:xfrm>
            <a:off x="277674" y="1035086"/>
            <a:ext cx="115647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To validate </a:t>
            </a:r>
            <a:r>
              <a:rPr lang="it-IT" sz="2400" dirty="0" err="1"/>
              <a:t>our</a:t>
            </a:r>
            <a:r>
              <a:rPr lang="it-IT" sz="2400" dirty="0"/>
              <a:t> model </a:t>
            </a:r>
            <a:r>
              <a:rPr lang="it-IT" sz="2400" dirty="0" err="1"/>
              <a:t>we</a:t>
            </a:r>
            <a:r>
              <a:rPr lang="it-IT" sz="2400" dirty="0"/>
              <a:t> start </a:t>
            </a:r>
            <a:r>
              <a:rPr lang="it-IT" sz="2400" dirty="0" err="1"/>
              <a:t>simulating</a:t>
            </a:r>
            <a:r>
              <a:rPr lang="it-IT" sz="2400" dirty="0"/>
              <a:t> a silicon wafer: </a:t>
            </a:r>
            <a:r>
              <a:rPr lang="it-IT" sz="2400" dirty="0" err="1"/>
              <a:t>solution</a:t>
            </a:r>
            <a:r>
              <a:rPr lang="it-IT" sz="2400" dirty="0"/>
              <a:t> to </a:t>
            </a:r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problem</a:t>
            </a:r>
            <a:r>
              <a:rPr lang="it-IT" sz="2400" dirty="0"/>
              <a:t> can be </a:t>
            </a:r>
            <a:r>
              <a:rPr lang="it-IT" sz="2400" dirty="0" err="1"/>
              <a:t>solved</a:t>
            </a:r>
            <a:r>
              <a:rPr lang="it-IT" sz="2400" dirty="0"/>
              <a:t> </a:t>
            </a:r>
            <a:r>
              <a:rPr lang="it-IT" sz="2400" dirty="0" err="1"/>
              <a:t>analytically</a:t>
            </a:r>
            <a:r>
              <a:rPr lang="it-IT" sz="2400" dirty="0"/>
              <a:t> (</a:t>
            </a:r>
            <a:r>
              <a:rPr lang="it-IT" sz="2400" dirty="0" err="1"/>
              <a:t>Stoney’s</a:t>
            </a:r>
            <a:r>
              <a:rPr lang="it-IT" sz="2400" dirty="0"/>
              <a:t> </a:t>
            </a:r>
            <a:r>
              <a:rPr lang="it-IT" sz="2400" dirty="0" err="1"/>
              <a:t>law</a:t>
            </a:r>
            <a:r>
              <a:rPr lang="it-IT" sz="2400" dirty="0"/>
              <a:t>)!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5282EAC8-646F-81E1-5C85-4CB5ACD9B7B5}"/>
              </a:ext>
            </a:extLst>
          </p:cNvPr>
          <p:cNvGrpSpPr/>
          <p:nvPr/>
        </p:nvGrpSpPr>
        <p:grpSpPr>
          <a:xfrm>
            <a:off x="716946" y="2523794"/>
            <a:ext cx="3505432" cy="2593021"/>
            <a:chOff x="1095192" y="1188529"/>
            <a:chExt cx="3574076" cy="26437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F4D218-BE5F-050C-3AB5-F5F6289B04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2262"/>
            <a:stretch/>
          </p:blipFill>
          <p:spPr>
            <a:xfrm>
              <a:off x="1095192" y="1188529"/>
              <a:ext cx="3574076" cy="2643798"/>
            </a:xfrm>
            <a:prstGeom prst="rect">
              <a:avLst/>
            </a:prstGeom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0A0E65BD-5B49-F331-17D7-77724519F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428" t="126" r="300" b="87148"/>
            <a:stretch/>
          </p:blipFill>
          <p:spPr>
            <a:xfrm>
              <a:off x="3928950" y="1202479"/>
              <a:ext cx="732601" cy="436865"/>
            </a:xfrm>
            <a:prstGeom prst="rect">
              <a:avLst/>
            </a:prstGeom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935AA5E9-E9F6-596D-799E-9F4CFB0BDF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818" t="76659" r="1202" b="2414"/>
            <a:stretch/>
          </p:blipFill>
          <p:spPr>
            <a:xfrm>
              <a:off x="1095192" y="3071788"/>
              <a:ext cx="655390" cy="718382"/>
            </a:xfrm>
            <a:prstGeom prst="rect">
              <a:avLst/>
            </a:prstGeom>
          </p:spPr>
        </p:pic>
      </p:grpSp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5C019923-23F8-9911-7A4E-4C37341F6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99246"/>
              </p:ext>
            </p:extLst>
          </p:nvPr>
        </p:nvGraphicFramePr>
        <p:xfrm>
          <a:off x="4426972" y="2537476"/>
          <a:ext cx="7415404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53851">
                  <a:extLst>
                    <a:ext uri="{9D8B030D-6E8A-4147-A177-3AD203B41FA5}">
                      <a16:colId xmlns:a16="http://schemas.microsoft.com/office/drawing/2014/main" val="2690214035"/>
                    </a:ext>
                  </a:extLst>
                </a:gridCol>
                <a:gridCol w="1853851">
                  <a:extLst>
                    <a:ext uri="{9D8B030D-6E8A-4147-A177-3AD203B41FA5}">
                      <a16:colId xmlns:a16="http://schemas.microsoft.com/office/drawing/2014/main" val="1223868264"/>
                    </a:ext>
                  </a:extLst>
                </a:gridCol>
                <a:gridCol w="1600567">
                  <a:extLst>
                    <a:ext uri="{9D8B030D-6E8A-4147-A177-3AD203B41FA5}">
                      <a16:colId xmlns:a16="http://schemas.microsoft.com/office/drawing/2014/main" val="2847178151"/>
                    </a:ext>
                  </a:extLst>
                </a:gridCol>
                <a:gridCol w="2107135">
                  <a:extLst>
                    <a:ext uri="{9D8B030D-6E8A-4147-A177-3AD203B41FA5}">
                      <a16:colId xmlns:a16="http://schemas.microsoft.com/office/drawing/2014/main" val="3273724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h </a:t>
                      </a:r>
                      <a:r>
                        <a:rPr lang="it-IT" dirty="0" err="1"/>
                        <a:t>substrate</a:t>
                      </a:r>
                      <a:r>
                        <a:rPr lang="it-IT" dirty="0"/>
                        <a:t> (</a:t>
                      </a:r>
                      <a:r>
                        <a:rPr lang="it-IT" dirty="0" err="1"/>
                        <a:t>um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h film (nm)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Radius (FEM)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Radius (</a:t>
                      </a:r>
                      <a:r>
                        <a:rPr lang="it-IT" dirty="0" err="1"/>
                        <a:t>Analytical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048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47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53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640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86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24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194874"/>
                  </a:ext>
                </a:extLst>
              </a:tr>
            </a:tbl>
          </a:graphicData>
        </a:graphic>
      </p:graphicFrame>
      <p:sp>
        <p:nvSpPr>
          <p:cNvPr id="8" name="TextBox 15">
            <a:extLst>
              <a:ext uri="{FF2B5EF4-FFF2-40B4-BE49-F238E27FC236}">
                <a16:creationId xmlns:a16="http://schemas.microsoft.com/office/drawing/2014/main" id="{F1995D4F-E12C-1085-0435-09F01910EAEB}"/>
              </a:ext>
            </a:extLst>
          </p:cNvPr>
          <p:cNvSpPr txBox="1"/>
          <p:nvPr/>
        </p:nvSpPr>
        <p:spPr>
          <a:xfrm>
            <a:off x="277674" y="5361249"/>
            <a:ext cx="11564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 err="1">
                <a:solidFill>
                  <a:srgbClr val="FF0000"/>
                </a:solidFill>
              </a:rPr>
              <a:t>Very</a:t>
            </a:r>
            <a:r>
              <a:rPr lang="it-IT" sz="2400" dirty="0">
                <a:solidFill>
                  <a:srgbClr val="FF0000"/>
                </a:solidFill>
              </a:rPr>
              <a:t> good agreement </a:t>
            </a:r>
            <a:r>
              <a:rPr lang="it-IT" sz="2400" dirty="0" err="1">
                <a:solidFill>
                  <a:srgbClr val="FF0000"/>
                </a:solidFill>
              </a:rPr>
              <a:t>between</a:t>
            </a:r>
            <a:r>
              <a:rPr lang="it-IT" sz="2400" dirty="0">
                <a:solidFill>
                  <a:srgbClr val="FF0000"/>
                </a:solidFill>
              </a:rPr>
              <a:t> FEM models and </a:t>
            </a:r>
            <a:r>
              <a:rPr lang="it-IT" sz="2400" dirty="0" err="1">
                <a:solidFill>
                  <a:srgbClr val="FF0000"/>
                </a:solidFill>
              </a:rPr>
              <a:t>analytic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well-assesed</a:t>
            </a:r>
            <a:r>
              <a:rPr lang="it-IT" sz="2400" dirty="0">
                <a:solidFill>
                  <a:srgbClr val="FF0000"/>
                </a:solidFill>
              </a:rPr>
              <a:t> models</a:t>
            </a:r>
          </a:p>
        </p:txBody>
      </p:sp>
    </p:spTree>
    <p:extLst>
      <p:ext uri="{BB962C8B-B14F-4D97-AF65-F5344CB8AC3E}">
        <p14:creationId xmlns:p14="http://schemas.microsoft.com/office/powerpoint/2010/main" val="342029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0FC95053-D1CD-06C9-6217-F3471AAB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Simulation of stress deformation of tensile film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2E44635-6979-B856-34EC-216A5341FE8D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616121" y="1803055"/>
                <a:ext cx="6471404" cy="3385038"/>
              </a:xfrm>
            </p:spPr>
            <p:txBody>
              <a:bodyPr>
                <a:noAutofit/>
              </a:bodyPr>
              <a:lstStyle/>
              <a:p>
                <a:pPr>
                  <a:buClrTx/>
                </a:pPr>
                <a:r>
                  <a:rPr lang="en-US" sz="2400" dirty="0"/>
                  <a:t>Ansys model to simulate bending by pattern of </a:t>
                </a:r>
                <a:r>
                  <a:rPr lang="en-US" sz="2400" b="1" dirty="0"/>
                  <a:t>tensile films.</a:t>
                </a:r>
              </a:p>
              <a:p>
                <a:pPr>
                  <a:buClrTx/>
                </a:pPr>
                <a:endParaRPr lang="en-US" sz="2400" b="1" dirty="0"/>
              </a:p>
              <a:p>
                <a:pPr>
                  <a:buClrTx/>
                </a:pPr>
                <a:r>
                  <a:rPr lang="en-US" sz="2400" b="1" dirty="0"/>
                  <a:t>Good agreement with analytical models based on Stoney’s law</a:t>
                </a:r>
                <a:endParaRPr lang="en-US" sz="2400" dirty="0"/>
              </a:p>
              <a:p>
                <a:pPr>
                  <a:buClrTx/>
                </a:pPr>
                <a:endParaRPr lang="en-US" sz="2400" dirty="0"/>
              </a:p>
              <a:p>
                <a:pPr>
                  <a:buClrTx/>
                </a:pPr>
                <a14:m>
                  <m:oMath xmlns:m="http://schemas.openxmlformats.org/officeDocument/2006/math">
                    <m:r>
                      <a:rPr lang="it-IT" sz="24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it-IT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f>
                      <m:fPr>
                        <m:ctrlPr>
                          <a:rPr lang="it-IT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it-IT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400" b="1" i="1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it-IT" sz="2400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sub>
                            </m:sSub>
                            <m:r>
                              <a:rPr lang="it-IT" sz="24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it-IT" sz="2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it-IT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sSub>
                          <m:sSubPr>
                            <m:ctrlPr>
                              <a:rPr lang="it-IT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  <m:sSubSup>
                          <m:sSubSupPr>
                            <m:ctrlP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  <m:sup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  <m:r>
                      <a:rPr lang="it-IT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it-IT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it-IT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i="1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2E44635-6979-B856-34EC-216A5341F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616121" y="1803055"/>
                <a:ext cx="6471404" cy="3385038"/>
              </a:xfrm>
              <a:blipFill>
                <a:blip r:embed="rId3"/>
                <a:stretch>
                  <a:fillRect l="-1224" t="-25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55EFFF2D-1A7B-C1CA-7EE1-4E1DB2408D16}"/>
              </a:ext>
            </a:extLst>
          </p:cNvPr>
          <p:cNvGrpSpPr/>
          <p:nvPr/>
        </p:nvGrpSpPr>
        <p:grpSpPr>
          <a:xfrm>
            <a:off x="305785" y="1831361"/>
            <a:ext cx="5193559" cy="2987427"/>
            <a:chOff x="0" y="670549"/>
            <a:chExt cx="10050847" cy="551690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1AEAA44-D758-D7AF-5DD7-0693C15D482C}"/>
                </a:ext>
              </a:extLst>
            </p:cNvPr>
            <p:cNvGrpSpPr/>
            <p:nvPr/>
          </p:nvGrpSpPr>
          <p:grpSpPr>
            <a:xfrm>
              <a:off x="0" y="670549"/>
              <a:ext cx="10041147" cy="5516902"/>
              <a:chOff x="0" y="670549"/>
              <a:chExt cx="10041147" cy="5516902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BEDADE8-6BBF-FD0E-970F-5537052223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17641"/>
              <a:stretch/>
            </p:blipFill>
            <p:spPr>
              <a:xfrm>
                <a:off x="0" y="670549"/>
                <a:ext cx="10041147" cy="5516902"/>
              </a:xfrm>
              <a:prstGeom prst="rect">
                <a:avLst/>
              </a:prstGeom>
            </p:spPr>
          </p:pic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23EC3CFA-8983-9493-749B-D44CDB2D9A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63970" y="2346385"/>
                <a:ext cx="979098" cy="23291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5399380-19ED-2704-A3F8-9B43035B721D}"/>
                  </a:ext>
                </a:extLst>
              </p:cNvPr>
              <p:cNvCxnSpPr/>
              <p:nvPr/>
            </p:nvCxnSpPr>
            <p:spPr>
              <a:xfrm>
                <a:off x="2924355" y="2639683"/>
                <a:ext cx="1837426" cy="263968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61EEAFA-180B-3C88-A3F7-7071E38DFF3F}"/>
                  </a:ext>
                </a:extLst>
              </p:cNvPr>
              <p:cNvCxnSpPr/>
              <p:nvPr/>
            </p:nvCxnSpPr>
            <p:spPr>
              <a:xfrm>
                <a:off x="3843068" y="2424022"/>
                <a:ext cx="1837426" cy="263968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9C5BDAA1-4950-011B-BF05-F71219609C52}"/>
                      </a:ext>
                    </a:extLst>
                  </p:cNvPr>
                  <p:cNvSpPr txBox="1"/>
                  <p:nvPr/>
                </p:nvSpPr>
                <p:spPr>
                  <a:xfrm>
                    <a:off x="3087258" y="1859018"/>
                    <a:ext cx="384674" cy="6520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l-GR" sz="2000" smtClean="0">
                              <a:solidFill>
                                <a:srgbClr val="FF0000"/>
                              </a:solidFill>
                            </a:rPr>
                            <m:t>λ</m:t>
                          </m:r>
                        </m:oMath>
                      </m:oMathPara>
                    </a14:m>
                    <a:endParaRPr lang="it-IT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9C5BDAA1-4950-011B-BF05-F71219609C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87258" y="1859018"/>
                    <a:ext cx="384674" cy="65209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7273" r="-30303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A7FED1E-845A-2ABE-E33F-222CB89F40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1537" y="1952304"/>
                <a:ext cx="518901" cy="765015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2E802D8-6504-F18E-6CD1-A462C06A74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66688" y="1895368"/>
                <a:ext cx="485798" cy="744314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6A5069B5-6602-4CE6-8ACF-CFA1422C76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83714" y="1957408"/>
                <a:ext cx="573923" cy="14006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1FD45FDC-C788-B2CF-CF84-265BD8673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89489" y="2151634"/>
                <a:ext cx="310941" cy="8115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083BB13-CB6C-F86E-B4A9-9B955DCCBD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65484" y="2065247"/>
                <a:ext cx="336896" cy="8990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1">
                    <a:extLst>
                      <a:ext uri="{FF2B5EF4-FFF2-40B4-BE49-F238E27FC236}">
                        <a16:creationId xmlns:a16="http://schemas.microsoft.com/office/drawing/2014/main" id="{DDCF23ED-AADF-F585-B102-E26AA8301CB5}"/>
                      </a:ext>
                    </a:extLst>
                  </p:cNvPr>
                  <p:cNvSpPr txBox="1"/>
                  <p:nvPr/>
                </p:nvSpPr>
                <p:spPr>
                  <a:xfrm>
                    <a:off x="4902381" y="1315958"/>
                    <a:ext cx="424757" cy="652098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lIns="0" tIns="0" rIns="0" bIns="0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it-IT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TextBox 1">
                    <a:extLst>
                      <a:ext uri="{FF2B5EF4-FFF2-40B4-BE49-F238E27FC236}">
                        <a16:creationId xmlns:a16="http://schemas.microsoft.com/office/drawing/2014/main" id="{DDCF23ED-AADF-F585-B102-E26AA8301C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2381" y="1315958"/>
                    <a:ext cx="424757" cy="65209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3889" r="-8333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8" name="Immagine 8" descr="Immagine che contiene schermata, testo, Blu elettrico, diagramma&#10;&#10;Descrizione generata automaticamente">
              <a:extLst>
                <a:ext uri="{FF2B5EF4-FFF2-40B4-BE49-F238E27FC236}">
                  <a16:creationId xmlns:a16="http://schemas.microsoft.com/office/drawing/2014/main" id="{C70F4C35-92BF-4922-43F7-B428CF16B3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60" r="89294" b="46895"/>
            <a:stretch/>
          </p:blipFill>
          <p:spPr>
            <a:xfrm>
              <a:off x="64577" y="1451977"/>
              <a:ext cx="2063616" cy="2565534"/>
            </a:xfrm>
            <a:prstGeom prst="rect">
              <a:avLst/>
            </a:prstGeom>
            <a:noFill/>
          </p:spPr>
        </p:pic>
        <p:pic>
          <p:nvPicPr>
            <p:cNvPr id="19" name="Immagine 7" descr="Immagine che contiene schermata, testo, Blu elettrico, diagramma&#10;&#10;Descrizione generata automaticamente">
              <a:extLst>
                <a:ext uri="{FF2B5EF4-FFF2-40B4-BE49-F238E27FC236}">
                  <a16:creationId xmlns:a16="http://schemas.microsoft.com/office/drawing/2014/main" id="{4ECB9715-A6CB-A3FA-D6C5-B47FC9C6E3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12" t="69565" r="984" b="1921"/>
            <a:stretch/>
          </p:blipFill>
          <p:spPr>
            <a:xfrm>
              <a:off x="8539848" y="4460182"/>
              <a:ext cx="1421495" cy="1552150"/>
            </a:xfrm>
            <a:prstGeom prst="rect">
              <a:avLst/>
            </a:prstGeom>
            <a:noFill/>
          </p:spPr>
        </p:pic>
        <p:pic>
          <p:nvPicPr>
            <p:cNvPr id="20" name="Immagine 13" descr="Immagine che contiene schermata, testo, Blu elettrico, diagramma&#10;&#10;Descrizione generata automaticamente">
              <a:extLst>
                <a:ext uri="{FF2B5EF4-FFF2-40B4-BE49-F238E27FC236}">
                  <a16:creationId xmlns:a16="http://schemas.microsoft.com/office/drawing/2014/main" id="{B985B436-E459-CEA1-F691-95D09F275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85" t="243" r="-134" b="85416"/>
            <a:stretch/>
          </p:blipFill>
          <p:spPr>
            <a:xfrm>
              <a:off x="8379087" y="670549"/>
              <a:ext cx="1671760" cy="108924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70357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1205</Words>
  <Application>Microsoft Office PowerPoint</Application>
  <PresentationFormat>Widescreen</PresentationFormat>
  <Paragraphs>162</Paragraphs>
  <Slides>19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Calibri Light (Titoli)</vt:lpstr>
      <vt:lpstr>Cambria Math</vt:lpstr>
      <vt:lpstr>Google Sans</vt:lpstr>
      <vt:lpstr>Roboto</vt:lpstr>
      <vt:lpstr>Söhne</vt:lpstr>
      <vt:lpstr>Office Theme</vt:lpstr>
      <vt:lpstr>Image</vt:lpstr>
      <vt:lpstr>Adobe Photoshop Image</vt:lpstr>
      <vt:lpstr>Presentazione standard di PowerPoint</vt:lpstr>
      <vt:lpstr>THE IDEA IN A FEW WORDS</vt:lpstr>
      <vt:lpstr>Bent Crystals with self-standing curvature</vt:lpstr>
      <vt:lpstr>Crystalline undulator based on coactive patterning </vt:lpstr>
      <vt:lpstr>IN DEPTH DESIGN</vt:lpstr>
      <vt:lpstr>IN DEPTH DESIGN</vt:lpstr>
      <vt:lpstr>IN DEPTH DESIGN</vt:lpstr>
      <vt:lpstr>Bent Crystals with self-standing curvature</vt:lpstr>
      <vt:lpstr>Simulation of stress deformation of tensile film</vt:lpstr>
      <vt:lpstr>WHERE WE ARE IN REAL LIFE…?</vt:lpstr>
      <vt:lpstr>Bent crystal via tensile film deposition</vt:lpstr>
      <vt:lpstr>Optical interferometry</vt:lpstr>
      <vt:lpstr>Measure of lattice plane curvature using x-rays diffraction</vt:lpstr>
      <vt:lpstr>Model validation</vt:lpstr>
      <vt:lpstr>Presentazione standard di PowerPoint</vt:lpstr>
      <vt:lpstr>Presentazione standard di PowerPoint</vt:lpstr>
      <vt:lpstr>Simulation of radiation spectrum</vt:lpstr>
      <vt:lpstr>First prototype manufacturing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Mazzolari</dc:creator>
  <cp:lastModifiedBy>andrea mazzolari</cp:lastModifiedBy>
  <cp:revision>851</cp:revision>
  <dcterms:created xsi:type="dcterms:W3CDTF">2021-12-30T09:09:08Z</dcterms:created>
  <dcterms:modified xsi:type="dcterms:W3CDTF">2023-10-05T09:01:57Z</dcterms:modified>
</cp:coreProperties>
</file>