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8"/>
  </p:notesMasterIdLst>
  <p:sldIdLst>
    <p:sldId id="256" r:id="rId2"/>
    <p:sldId id="1140" r:id="rId3"/>
    <p:sldId id="1232" r:id="rId4"/>
    <p:sldId id="942" r:id="rId5"/>
    <p:sldId id="1207" r:id="rId6"/>
    <p:sldId id="1208" r:id="rId7"/>
    <p:sldId id="1209" r:id="rId8"/>
    <p:sldId id="1211" r:id="rId9"/>
    <p:sldId id="1210" r:id="rId10"/>
    <p:sldId id="1212" r:id="rId11"/>
    <p:sldId id="1218" r:id="rId12"/>
    <p:sldId id="1049" r:id="rId13"/>
    <p:sldId id="1123" r:id="rId14"/>
    <p:sldId id="933" r:id="rId15"/>
    <p:sldId id="1217" r:id="rId16"/>
    <p:sldId id="934" r:id="rId17"/>
    <p:sldId id="1223" r:id="rId18"/>
    <p:sldId id="1225" r:id="rId19"/>
    <p:sldId id="1103" r:id="rId20"/>
    <p:sldId id="1125" r:id="rId21"/>
    <p:sldId id="1124" r:id="rId22"/>
    <p:sldId id="1135" r:id="rId23"/>
    <p:sldId id="1231" r:id="rId24"/>
    <p:sldId id="1228" r:id="rId25"/>
    <p:sldId id="1214" r:id="rId26"/>
    <p:sldId id="12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52652B8-5966-442B-8DD2-F5E6F0CDB25C}">
          <p14:sldIdLst>
            <p14:sldId id="256"/>
            <p14:sldId id="1140"/>
            <p14:sldId id="1232"/>
            <p14:sldId id="942"/>
            <p14:sldId id="1207"/>
            <p14:sldId id="1208"/>
            <p14:sldId id="1209"/>
            <p14:sldId id="1211"/>
            <p14:sldId id="1210"/>
            <p14:sldId id="1212"/>
            <p14:sldId id="1218"/>
            <p14:sldId id="1049"/>
            <p14:sldId id="1123"/>
            <p14:sldId id="933"/>
            <p14:sldId id="1217"/>
            <p14:sldId id="934"/>
            <p14:sldId id="1223"/>
            <p14:sldId id="1225"/>
            <p14:sldId id="1103"/>
            <p14:sldId id="1125"/>
            <p14:sldId id="1124"/>
            <p14:sldId id="1135"/>
            <p14:sldId id="1231"/>
            <p14:sldId id="1228"/>
            <p14:sldId id="1214"/>
            <p14:sldId id="1216"/>
          </p14:sldIdLst>
        </p14:section>
        <p14:section name="Backup" id="{CCA2FD54-1F1C-4ED7-BC16-D608EE1C9E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69F179"/>
    <a:srgbClr val="000000"/>
    <a:srgbClr val="1D02BE"/>
    <a:srgbClr val="C850C8"/>
    <a:srgbClr val="3E203F"/>
    <a:srgbClr val="2E1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6552" autoAdjust="0"/>
  </p:normalViewPr>
  <p:slideViewPr>
    <p:cSldViewPr>
      <p:cViewPr varScale="1">
        <p:scale>
          <a:sx n="67" d="100"/>
          <a:sy n="67" d="100"/>
        </p:scale>
        <p:origin x="5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EBC94-334B-4619-8BA9-589E73E48861}" type="datetimeFigureOut">
              <a:rPr lang="en-US" smtClean="0"/>
              <a:t>10/5/2023</a:t>
            </a:fld>
            <a:endParaRPr lang="en-US"/>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2E015-F967-45E2-AC18-24B22E298976}" type="slidenum">
              <a:rPr lang="en-US" smtClean="0"/>
              <a:t>‹#›</a:t>
            </a:fld>
            <a:endParaRPr lang="en-US"/>
          </a:p>
        </p:txBody>
      </p:sp>
    </p:spTree>
    <p:extLst>
      <p:ext uri="{BB962C8B-B14F-4D97-AF65-F5344CB8AC3E}">
        <p14:creationId xmlns:p14="http://schemas.microsoft.com/office/powerpoint/2010/main" val="146827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12</a:t>
            </a:fld>
            <a:endParaRPr dirty="0"/>
          </a:p>
        </p:txBody>
      </p:sp>
    </p:spTree>
    <p:extLst>
      <p:ext uri="{BB962C8B-B14F-4D97-AF65-F5344CB8AC3E}">
        <p14:creationId xmlns:p14="http://schemas.microsoft.com/office/powerpoint/2010/main" val="45206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6D43279B-AAAB-49FA-8F61-397EF702F2ED}" type="slidenum">
              <a:rPr lang="it-IT" smtClean="0"/>
              <a:pPr>
                <a:defRPr/>
              </a:pPr>
              <a:t>25</a:t>
            </a:fld>
            <a:endParaRPr lang="it-IT"/>
          </a:p>
        </p:txBody>
      </p:sp>
    </p:spTree>
    <p:extLst>
      <p:ext uri="{BB962C8B-B14F-4D97-AF65-F5344CB8AC3E}">
        <p14:creationId xmlns:p14="http://schemas.microsoft.com/office/powerpoint/2010/main" val="29959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13</a:t>
            </a:fld>
            <a:endParaRPr dirty="0"/>
          </a:p>
        </p:txBody>
      </p:sp>
    </p:spTree>
    <p:extLst>
      <p:ext uri="{BB962C8B-B14F-4D97-AF65-F5344CB8AC3E}">
        <p14:creationId xmlns:p14="http://schemas.microsoft.com/office/powerpoint/2010/main" val="157612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Mettere logo </a:t>
            </a:r>
            <a:r>
              <a:rPr lang="it-IT" dirty="0" err="1"/>
              <a:t>linerar</a:t>
            </a:r>
            <a:r>
              <a:rPr lang="it-IT" dirty="0"/>
              <a:t> </a:t>
            </a:r>
            <a:r>
              <a:rPr lang="it-IT" dirty="0" err="1"/>
              <a:t>crystal</a:t>
            </a:r>
            <a:endParaRPr lang="it-IT" dirty="0"/>
          </a:p>
        </p:txBody>
      </p:sp>
      <p:sp>
        <p:nvSpPr>
          <p:cNvPr id="4" name="Segnaposto numero diapositiva 3"/>
          <p:cNvSpPr>
            <a:spLocks noGrp="1"/>
          </p:cNvSpPr>
          <p:nvPr>
            <p:ph type="sldNum" sz="quarter" idx="5"/>
          </p:nvPr>
        </p:nvSpPr>
        <p:spPr/>
        <p:txBody>
          <a:bodyPr/>
          <a:lstStyle/>
          <a:p>
            <a:fld id="{D542E015-F967-45E2-AC18-24B22E298976}" type="slidenum">
              <a:rPr lang="en-US" smtClean="0"/>
              <a:t>14</a:t>
            </a:fld>
            <a:endParaRPr lang="en-US"/>
          </a:p>
        </p:txBody>
      </p:sp>
    </p:spTree>
    <p:extLst>
      <p:ext uri="{BB962C8B-B14F-4D97-AF65-F5344CB8AC3E}">
        <p14:creationId xmlns:p14="http://schemas.microsoft.com/office/powerpoint/2010/main" val="145108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Mettere logo </a:t>
            </a:r>
            <a:r>
              <a:rPr lang="it-IT" dirty="0" err="1"/>
              <a:t>linerar</a:t>
            </a:r>
            <a:r>
              <a:rPr lang="it-IT" dirty="0"/>
              <a:t> </a:t>
            </a:r>
            <a:r>
              <a:rPr lang="it-IT" dirty="0" err="1"/>
              <a:t>crystal</a:t>
            </a:r>
            <a:endParaRPr lang="it-IT" dirty="0"/>
          </a:p>
        </p:txBody>
      </p:sp>
      <p:sp>
        <p:nvSpPr>
          <p:cNvPr id="4" name="Segnaposto numero diapositiva 3"/>
          <p:cNvSpPr>
            <a:spLocks noGrp="1"/>
          </p:cNvSpPr>
          <p:nvPr>
            <p:ph type="sldNum" sz="quarter" idx="5"/>
          </p:nvPr>
        </p:nvSpPr>
        <p:spPr/>
        <p:txBody>
          <a:bodyPr/>
          <a:lstStyle/>
          <a:p>
            <a:fld id="{D542E015-F967-45E2-AC18-24B22E298976}" type="slidenum">
              <a:rPr lang="en-US" smtClean="0"/>
              <a:t>15</a:t>
            </a:fld>
            <a:endParaRPr lang="en-US"/>
          </a:p>
        </p:txBody>
      </p:sp>
    </p:spTree>
    <p:extLst>
      <p:ext uri="{BB962C8B-B14F-4D97-AF65-F5344CB8AC3E}">
        <p14:creationId xmlns:p14="http://schemas.microsoft.com/office/powerpoint/2010/main" val="379756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Ir</a:t>
            </a:r>
            <a:r>
              <a:rPr lang="en-US" dirty="0"/>
              <a:t> 1.7 </a:t>
            </a:r>
            <a:r>
              <a:rPr lang="en-US" dirty="0" err="1"/>
              <a:t>mrad</a:t>
            </a:r>
            <a:r>
              <a:rPr lang="en-US" dirty="0"/>
              <a:t> W 1.9 </a:t>
            </a:r>
            <a:r>
              <a:rPr lang="en-US" dirty="0" err="1"/>
              <a:t>mrad</a:t>
            </a:r>
            <a:r>
              <a:rPr lang="en-US" dirty="0"/>
              <a:t> a bit larger than channeling angle at CERN</a:t>
            </a:r>
          </a:p>
          <a:p>
            <a:endParaRPr lang="en-US"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16</a:t>
            </a:fld>
            <a:endParaRPr lang="en-US"/>
          </a:p>
        </p:txBody>
      </p:sp>
    </p:spTree>
    <p:extLst>
      <p:ext uri="{BB962C8B-B14F-4D97-AF65-F5344CB8AC3E}">
        <p14:creationId xmlns:p14="http://schemas.microsoft.com/office/powerpoint/2010/main" val="240514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sz="1200" dirty="0" err="1"/>
              <a:t>Nevertheless</a:t>
            </a:r>
            <a:r>
              <a:rPr lang="it-IT" sz="1200" dirty="0"/>
              <a:t>, W </a:t>
            </a:r>
            <a:r>
              <a:rPr lang="it-IT" sz="1200" dirty="0" err="1"/>
              <a:t>was</a:t>
            </a:r>
            <a:r>
              <a:rPr lang="it-IT" sz="1200" dirty="0"/>
              <a:t> </a:t>
            </a:r>
            <a:r>
              <a:rPr lang="it-IT" sz="1200" dirty="0" err="1"/>
              <a:t>used</a:t>
            </a:r>
            <a:r>
              <a:rPr lang="it-IT" sz="1200" dirty="0"/>
              <a:t> in </a:t>
            </a:r>
            <a:r>
              <a:rPr lang="it-IT" sz="1200" dirty="0" err="1"/>
              <a:t>past</a:t>
            </a:r>
            <a:r>
              <a:rPr lang="it-IT" sz="1200" dirty="0"/>
              <a:t> e+ source </a:t>
            </a:r>
            <a:r>
              <a:rPr lang="it-IT" sz="1200" dirty="0" err="1"/>
              <a:t>experiments</a:t>
            </a:r>
            <a:r>
              <a:rPr lang="it-IT" sz="1200" dirty="0"/>
              <a:t> and </a:t>
            </a:r>
            <a:r>
              <a:rPr lang="it-IT" sz="1200" dirty="0" err="1"/>
              <a:t>Ir</a:t>
            </a:r>
            <a:r>
              <a:rPr lang="it-IT" sz="1200" dirty="0"/>
              <a:t> in NA48. </a:t>
            </a:r>
            <a:r>
              <a:rPr lang="it-IT" sz="1200" dirty="0" err="1"/>
              <a:t>We</a:t>
            </a:r>
            <a:r>
              <a:rPr lang="it-IT" sz="1200" dirty="0"/>
              <a:t> </a:t>
            </a:r>
            <a:r>
              <a:rPr lang="it-IT" sz="1200" dirty="0" err="1"/>
              <a:t>also</a:t>
            </a:r>
            <a:r>
              <a:rPr lang="it-IT" sz="1200" dirty="0"/>
              <a:t> </a:t>
            </a:r>
            <a:r>
              <a:rPr lang="it-IT" sz="1200" dirty="0" err="1"/>
              <a:t>have</a:t>
            </a:r>
            <a:r>
              <a:rPr lang="it-IT" sz="1200" dirty="0"/>
              <a:t> an </a:t>
            </a:r>
            <a:r>
              <a:rPr lang="it-IT" sz="1200" dirty="0" err="1"/>
              <a:t>experience</a:t>
            </a:r>
            <a:r>
              <a:rPr lang="it-IT" sz="1200" dirty="0"/>
              <a:t> with W in </a:t>
            </a:r>
            <a:r>
              <a:rPr lang="it-IT" sz="1200" dirty="0" err="1"/>
              <a:t>collaboration</a:t>
            </a:r>
            <a:r>
              <a:rPr lang="it-IT" sz="1200" dirty="0"/>
              <a:t> with KLEVER/NA62.</a:t>
            </a:r>
            <a:endParaRPr lang="it-IT" sz="1200" b="1" dirty="0">
              <a:solidFill>
                <a:srgbClr val="0000FF"/>
              </a:solidFill>
            </a:endParaRPr>
          </a:p>
          <a:p>
            <a:endParaRPr lang="en-US" dirty="0"/>
          </a:p>
        </p:txBody>
      </p:sp>
      <p:sp>
        <p:nvSpPr>
          <p:cNvPr id="4" name="Segnaposto numero diapositiva 3"/>
          <p:cNvSpPr>
            <a:spLocks noGrp="1"/>
          </p:cNvSpPr>
          <p:nvPr>
            <p:ph type="sldNum" sz="quarter" idx="10"/>
          </p:nvPr>
        </p:nvSpPr>
        <p:spPr/>
        <p:txBody>
          <a:bodyPr/>
          <a:lstStyle/>
          <a:p>
            <a:pPr>
              <a:defRPr/>
            </a:pPr>
            <a:fld id="{6D43279B-AAAB-49FA-8F61-397EF702F2ED}" type="slidenum">
              <a:rPr lang="it-IT" smtClean="0"/>
              <a:pPr>
                <a:defRPr/>
              </a:pPr>
              <a:t>17</a:t>
            </a:fld>
            <a:endParaRPr lang="it-IT"/>
          </a:p>
        </p:txBody>
      </p:sp>
    </p:spTree>
    <p:extLst>
      <p:ext uri="{BB962C8B-B14F-4D97-AF65-F5344CB8AC3E}">
        <p14:creationId xmlns:p14="http://schemas.microsoft.com/office/powerpoint/2010/main" val="301203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sz="1200" dirty="0" err="1"/>
              <a:t>Nevertheless</a:t>
            </a:r>
            <a:r>
              <a:rPr lang="it-IT" sz="1200" dirty="0"/>
              <a:t>, W </a:t>
            </a:r>
            <a:r>
              <a:rPr lang="it-IT" sz="1200" dirty="0" err="1"/>
              <a:t>was</a:t>
            </a:r>
            <a:r>
              <a:rPr lang="it-IT" sz="1200" dirty="0"/>
              <a:t> </a:t>
            </a:r>
            <a:r>
              <a:rPr lang="it-IT" sz="1200" dirty="0" err="1"/>
              <a:t>used</a:t>
            </a:r>
            <a:r>
              <a:rPr lang="it-IT" sz="1200" dirty="0"/>
              <a:t> in </a:t>
            </a:r>
            <a:r>
              <a:rPr lang="it-IT" sz="1200" dirty="0" err="1"/>
              <a:t>past</a:t>
            </a:r>
            <a:r>
              <a:rPr lang="it-IT" sz="1200" dirty="0"/>
              <a:t> e+ source </a:t>
            </a:r>
            <a:r>
              <a:rPr lang="it-IT" sz="1200" dirty="0" err="1"/>
              <a:t>experiments</a:t>
            </a:r>
            <a:r>
              <a:rPr lang="it-IT" sz="1200" dirty="0"/>
              <a:t> and </a:t>
            </a:r>
            <a:r>
              <a:rPr lang="it-IT" sz="1200" dirty="0" err="1"/>
              <a:t>Ir</a:t>
            </a:r>
            <a:r>
              <a:rPr lang="it-IT" sz="1200" dirty="0"/>
              <a:t> in NA48. </a:t>
            </a:r>
            <a:r>
              <a:rPr lang="it-IT" sz="1200" dirty="0" err="1"/>
              <a:t>We</a:t>
            </a:r>
            <a:r>
              <a:rPr lang="it-IT" sz="1200" dirty="0"/>
              <a:t> </a:t>
            </a:r>
            <a:r>
              <a:rPr lang="it-IT" sz="1200" dirty="0" err="1"/>
              <a:t>also</a:t>
            </a:r>
            <a:r>
              <a:rPr lang="it-IT" sz="1200" dirty="0"/>
              <a:t> </a:t>
            </a:r>
            <a:r>
              <a:rPr lang="it-IT" sz="1200" dirty="0" err="1"/>
              <a:t>have</a:t>
            </a:r>
            <a:r>
              <a:rPr lang="it-IT" sz="1200" dirty="0"/>
              <a:t> an </a:t>
            </a:r>
            <a:r>
              <a:rPr lang="it-IT" sz="1200" dirty="0" err="1"/>
              <a:t>experience</a:t>
            </a:r>
            <a:r>
              <a:rPr lang="it-IT" sz="1200" dirty="0"/>
              <a:t> with W in </a:t>
            </a:r>
            <a:r>
              <a:rPr lang="it-IT" sz="1200" dirty="0" err="1"/>
              <a:t>collaboration</a:t>
            </a:r>
            <a:r>
              <a:rPr lang="it-IT" sz="1200" dirty="0"/>
              <a:t> with KLEVER/NA62.</a:t>
            </a:r>
            <a:endParaRPr lang="it-IT" sz="1200" b="1" dirty="0">
              <a:solidFill>
                <a:srgbClr val="0000FF"/>
              </a:solidFill>
            </a:endParaRPr>
          </a:p>
          <a:p>
            <a:endParaRPr lang="en-US" dirty="0"/>
          </a:p>
        </p:txBody>
      </p:sp>
      <p:sp>
        <p:nvSpPr>
          <p:cNvPr id="4" name="Segnaposto numero diapositiva 3"/>
          <p:cNvSpPr>
            <a:spLocks noGrp="1"/>
          </p:cNvSpPr>
          <p:nvPr>
            <p:ph type="sldNum" sz="quarter" idx="10"/>
          </p:nvPr>
        </p:nvSpPr>
        <p:spPr/>
        <p:txBody>
          <a:bodyPr/>
          <a:lstStyle/>
          <a:p>
            <a:pPr>
              <a:defRPr/>
            </a:pPr>
            <a:fld id="{6D43279B-AAAB-49FA-8F61-397EF702F2ED}" type="slidenum">
              <a:rPr lang="it-IT" smtClean="0"/>
              <a:pPr>
                <a:defRPr/>
              </a:pPr>
              <a:t>18</a:t>
            </a:fld>
            <a:endParaRPr lang="it-IT"/>
          </a:p>
        </p:txBody>
      </p:sp>
    </p:spTree>
    <p:extLst>
      <p:ext uri="{BB962C8B-B14F-4D97-AF65-F5344CB8AC3E}">
        <p14:creationId xmlns:p14="http://schemas.microsoft.com/office/powerpoint/2010/main" val="300546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il fattore di conversione ADC-</a:t>
            </a:r>
            <a:r>
              <a:rPr lang="it-IT" sz="1200" b="0" i="0" kern="1200" dirty="0" err="1">
                <a:solidFill>
                  <a:schemeClr val="tx1"/>
                </a:solidFill>
                <a:effectLst/>
                <a:latin typeface="+mn-lt"/>
                <a:ea typeface="+mn-ea"/>
                <a:cs typeface="+mn-cs"/>
              </a:rPr>
              <a:t>MeV</a:t>
            </a:r>
            <a:r>
              <a:rPr lang="it-IT" sz="1200" b="0" i="0" kern="1200" dirty="0">
                <a:solidFill>
                  <a:schemeClr val="tx1"/>
                </a:solidFill>
                <a:effectLst/>
                <a:latin typeface="+mn-lt"/>
                <a:ea typeface="+mn-ea"/>
                <a:cs typeface="+mn-cs"/>
              </a:rPr>
              <a:t> per lo scintillatore del </a:t>
            </a:r>
            <a:r>
              <a:rPr lang="it-IT" sz="1200" b="0" i="0" kern="1200" dirty="0" err="1">
                <a:solidFill>
                  <a:schemeClr val="tx1"/>
                </a:solidFill>
                <a:effectLst/>
                <a:latin typeface="+mn-lt"/>
                <a:ea typeface="+mn-ea"/>
                <a:cs typeface="+mn-cs"/>
              </a:rPr>
              <a:t>preshower</a:t>
            </a:r>
            <a:r>
              <a:rPr lang="it-IT" sz="1200" b="0" i="0" kern="1200" dirty="0">
                <a:solidFill>
                  <a:schemeClr val="tx1"/>
                </a:solidFill>
                <a:effectLst/>
                <a:latin typeface="+mn-lt"/>
                <a:ea typeface="+mn-ea"/>
                <a:cs typeface="+mn-cs"/>
              </a:rPr>
              <a:t> è ~1.68MeV/771ADC; visto che il picco di singola particella è a 771ADC, ne segue che nello spettro dello scintillatore si ha una particella ogni 1.68MeV</a:t>
            </a:r>
            <a:endParaRPr lang="en-US" dirty="0"/>
          </a:p>
        </p:txBody>
      </p:sp>
      <p:sp>
        <p:nvSpPr>
          <p:cNvPr id="4" name="Segnaposto numero diapositiva 3"/>
          <p:cNvSpPr>
            <a:spLocks noGrp="1"/>
          </p:cNvSpPr>
          <p:nvPr>
            <p:ph type="sldNum" sz="quarter" idx="10"/>
          </p:nvPr>
        </p:nvSpPr>
        <p:spPr/>
        <p:txBody>
          <a:bodyPr/>
          <a:lstStyle/>
          <a:p>
            <a:pPr>
              <a:defRPr/>
            </a:pPr>
            <a:fld id="{6D43279B-AAAB-49FA-8F61-397EF702F2ED}" type="slidenum">
              <a:rPr lang="it-IT" smtClean="0"/>
              <a:pPr>
                <a:defRPr/>
              </a:pPr>
              <a:t>19</a:t>
            </a:fld>
            <a:endParaRPr lang="it-IT"/>
          </a:p>
        </p:txBody>
      </p:sp>
    </p:spTree>
    <p:extLst>
      <p:ext uri="{BB962C8B-B14F-4D97-AF65-F5344CB8AC3E}">
        <p14:creationId xmlns:p14="http://schemas.microsoft.com/office/powerpoint/2010/main" val="46047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Simulazioni</a:t>
            </a:r>
            <a:r>
              <a:rPr lang="en-US" dirty="0"/>
              <a:t>?</a:t>
            </a:r>
          </a:p>
        </p:txBody>
      </p:sp>
      <p:sp>
        <p:nvSpPr>
          <p:cNvPr id="4" name="Slide Number Placeholder 3"/>
          <p:cNvSpPr>
            <a:spLocks noGrp="1"/>
          </p:cNvSpPr>
          <p:nvPr>
            <p:ph type="sldNum" sz="quarter" idx="5"/>
          </p:nvPr>
        </p:nvSpPr>
        <p:spPr/>
        <p:txBody>
          <a:bodyPr/>
          <a:lstStyle/>
          <a:p>
            <a:fld id="{D542E015-F967-45E2-AC18-24B22E298976}" type="slidenum">
              <a:rPr lang="en-US" smtClean="0"/>
              <a:t>22</a:t>
            </a:fld>
            <a:endParaRPr lang="en-US"/>
          </a:p>
        </p:txBody>
      </p:sp>
    </p:spTree>
    <p:extLst>
      <p:ext uri="{BB962C8B-B14F-4D97-AF65-F5344CB8AC3E}">
        <p14:creationId xmlns:p14="http://schemas.microsoft.com/office/powerpoint/2010/main" val="224857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961E091-0A06-413B-A441-568A4552EDD0}" type="datetime1">
              <a:rPr lang="en-US" smtClean="0"/>
              <a:t>10/5/2023</a:t>
            </a:fld>
            <a:endParaRPr lang="en-US"/>
          </a:p>
        </p:txBody>
      </p:sp>
      <p:sp>
        <p:nvSpPr>
          <p:cNvPr id="5" name="Footer Placeholder 4"/>
          <p:cNvSpPr>
            <a:spLocks noGrp="1"/>
          </p:cNvSpPr>
          <p:nvPr>
            <p:ph type="ftr" sz="quarter" idx="11"/>
          </p:nvPr>
        </p:nvSpPr>
        <p:spPr/>
        <p:txBody>
          <a:bodyPr/>
          <a:lstStyle/>
          <a:p>
            <a:pPr algn="r"/>
            <a:r>
              <a:rPr lang="it-IT"/>
              <a:t>L. Bandiera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9F7BE85-C4FB-4E46-9A28-6BE5F3B94306}" type="datetime1">
              <a:rPr lang="en-US" smtClean="0"/>
              <a:t>10/5/2023</a:t>
            </a:fld>
            <a:endParaRPr lang="en-US"/>
          </a:p>
        </p:txBody>
      </p:sp>
      <p:sp>
        <p:nvSpPr>
          <p:cNvPr id="5" name="Footer Placeholder 4"/>
          <p:cNvSpPr>
            <a:spLocks noGrp="1"/>
          </p:cNvSpPr>
          <p:nvPr>
            <p:ph type="ftr" sz="quarter" idx="11"/>
          </p:nvPr>
        </p:nvSpPr>
        <p:spPr/>
        <p:txBody>
          <a:bodyPr/>
          <a:lstStyle/>
          <a:p>
            <a:pPr algn="r"/>
            <a:r>
              <a:rPr lang="it-IT"/>
              <a:t>L. Bandiera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E3EB460-21B2-4E6D-AD99-96AF03A23EF4}" type="datetime1">
              <a:rPr lang="en-US" smtClean="0"/>
              <a:t>10/5/2023</a:t>
            </a:fld>
            <a:endParaRPr lang="en-US"/>
          </a:p>
        </p:txBody>
      </p:sp>
      <p:sp>
        <p:nvSpPr>
          <p:cNvPr id="5" name="Footer Placeholder 4"/>
          <p:cNvSpPr>
            <a:spLocks noGrp="1"/>
          </p:cNvSpPr>
          <p:nvPr>
            <p:ph type="ftr" sz="quarter" idx="11"/>
          </p:nvPr>
        </p:nvSpPr>
        <p:spPr/>
        <p:txBody>
          <a:bodyPr/>
          <a:lstStyle/>
          <a:p>
            <a:pPr algn="r"/>
            <a:r>
              <a:rPr lang="it-IT"/>
              <a:t>L. Bandiera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B66BFEB-6D96-4559-AFD1-BD9C3FBE700A}" type="datetime1">
              <a:rPr lang="en-US" smtClean="0"/>
              <a:t>10/5/2023</a:t>
            </a:fld>
            <a:endParaRPr lang="en-US"/>
          </a:p>
        </p:txBody>
      </p:sp>
      <p:sp>
        <p:nvSpPr>
          <p:cNvPr id="5" name="Footer Placeholder 4"/>
          <p:cNvSpPr>
            <a:spLocks noGrp="1"/>
          </p:cNvSpPr>
          <p:nvPr>
            <p:ph type="ftr" sz="quarter" idx="11"/>
          </p:nvPr>
        </p:nvSpPr>
        <p:spPr/>
        <p:txBody>
          <a:bodyPr/>
          <a:lstStyle/>
          <a:p>
            <a:pPr algn="r"/>
            <a:r>
              <a:rPr lang="it-IT"/>
              <a:t>L. Bandiera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6ACBB7EA-936B-48B8-B440-779A1D809A1C}" type="datetime1">
              <a:rPr lang="en-US" smtClean="0"/>
              <a:t>10/5/2023</a:t>
            </a:fld>
            <a:endParaRPr lang="en-US"/>
          </a:p>
        </p:txBody>
      </p:sp>
      <p:sp>
        <p:nvSpPr>
          <p:cNvPr id="5" name="Footer Placeholder 4"/>
          <p:cNvSpPr>
            <a:spLocks noGrp="1"/>
          </p:cNvSpPr>
          <p:nvPr>
            <p:ph type="ftr" sz="quarter" idx="11"/>
          </p:nvPr>
        </p:nvSpPr>
        <p:spPr/>
        <p:txBody>
          <a:bodyPr/>
          <a:lstStyle/>
          <a:p>
            <a:pPr algn="r"/>
            <a:r>
              <a:rPr lang="it-IT"/>
              <a:t>L. Bandiera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CD23A03-43D1-48CE-8224-A0D599158B47}" type="datetime1">
              <a:rPr lang="en-US" smtClean="0"/>
              <a:t>10/5/2023</a:t>
            </a:fld>
            <a:endParaRPr lang="en-US"/>
          </a:p>
        </p:txBody>
      </p:sp>
      <p:sp>
        <p:nvSpPr>
          <p:cNvPr id="6" name="Footer Placeholder 5"/>
          <p:cNvSpPr>
            <a:spLocks noGrp="1"/>
          </p:cNvSpPr>
          <p:nvPr>
            <p:ph type="ftr" sz="quarter" idx="11"/>
          </p:nvPr>
        </p:nvSpPr>
        <p:spPr/>
        <p:txBody>
          <a:bodyPr/>
          <a:lstStyle/>
          <a:p>
            <a:pPr algn="r"/>
            <a:r>
              <a:rPr lang="it-IT"/>
              <a:t>L. Bandiera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FCD9BE9-0964-4BD6-BFC0-7F7A6A26A3F2}" type="datetime1">
              <a:rPr lang="en-US" smtClean="0"/>
              <a:t>10/5/2023</a:t>
            </a:fld>
            <a:endParaRPr lang="en-US"/>
          </a:p>
        </p:txBody>
      </p:sp>
      <p:sp>
        <p:nvSpPr>
          <p:cNvPr id="8" name="Footer Placeholder 7"/>
          <p:cNvSpPr>
            <a:spLocks noGrp="1"/>
          </p:cNvSpPr>
          <p:nvPr>
            <p:ph type="ftr" sz="quarter" idx="11"/>
          </p:nvPr>
        </p:nvSpPr>
        <p:spPr/>
        <p:txBody>
          <a:bodyPr/>
          <a:lstStyle/>
          <a:p>
            <a:pPr algn="r"/>
            <a:r>
              <a:rPr lang="it-IT"/>
              <a:t>L. Bandiera</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691C21FF-DF8D-4622-B260-BDFED42F8DD7}" type="datetime1">
              <a:rPr lang="en-US" smtClean="0"/>
              <a:t>10/5/2023</a:t>
            </a:fld>
            <a:endParaRPr lang="en-US"/>
          </a:p>
        </p:txBody>
      </p:sp>
      <p:sp>
        <p:nvSpPr>
          <p:cNvPr id="4" name="Footer Placeholder 3"/>
          <p:cNvSpPr>
            <a:spLocks noGrp="1"/>
          </p:cNvSpPr>
          <p:nvPr>
            <p:ph type="ftr" sz="quarter" idx="11"/>
          </p:nvPr>
        </p:nvSpPr>
        <p:spPr/>
        <p:txBody>
          <a:bodyPr/>
          <a:lstStyle/>
          <a:p>
            <a:pPr algn="r"/>
            <a:r>
              <a:rPr lang="it-IT"/>
              <a:t>L. Bandiera</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9C027-A259-4DDE-963D-2E1424FFE833}" type="datetime1">
              <a:rPr lang="en-US" smtClean="0"/>
              <a:t>10/5/2023</a:t>
            </a:fld>
            <a:endParaRPr lang="en-US"/>
          </a:p>
        </p:txBody>
      </p:sp>
      <p:sp>
        <p:nvSpPr>
          <p:cNvPr id="3" name="Footer Placeholder 2"/>
          <p:cNvSpPr>
            <a:spLocks noGrp="1"/>
          </p:cNvSpPr>
          <p:nvPr>
            <p:ph type="ftr" sz="quarter" idx="11"/>
          </p:nvPr>
        </p:nvSpPr>
        <p:spPr/>
        <p:txBody>
          <a:bodyPr/>
          <a:lstStyle/>
          <a:p>
            <a:pPr algn="r"/>
            <a:r>
              <a:rPr lang="it-IT"/>
              <a:t>L. Bandiera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568E07B-3EDB-4280-8C1A-223E868D94D2}" type="datetime1">
              <a:rPr lang="en-US" smtClean="0"/>
              <a:t>10/5/2023</a:t>
            </a:fld>
            <a:endParaRPr lang="en-US"/>
          </a:p>
        </p:txBody>
      </p:sp>
      <p:sp>
        <p:nvSpPr>
          <p:cNvPr id="6" name="Footer Placeholder 5"/>
          <p:cNvSpPr>
            <a:spLocks noGrp="1"/>
          </p:cNvSpPr>
          <p:nvPr>
            <p:ph type="ftr" sz="quarter" idx="11"/>
          </p:nvPr>
        </p:nvSpPr>
        <p:spPr/>
        <p:txBody>
          <a:bodyPr/>
          <a:lstStyle/>
          <a:p>
            <a:pPr algn="r"/>
            <a:r>
              <a:rPr lang="it-IT"/>
              <a:t>L. Bandiera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FB91E41-545F-4506-B03C-E0385F563086}" type="datetime1">
              <a:rPr lang="en-US" smtClean="0"/>
              <a:t>10/5/2023</a:t>
            </a:fld>
            <a:endParaRPr lang="en-US"/>
          </a:p>
        </p:txBody>
      </p:sp>
      <p:sp>
        <p:nvSpPr>
          <p:cNvPr id="6" name="Footer Placeholder 5"/>
          <p:cNvSpPr>
            <a:spLocks noGrp="1"/>
          </p:cNvSpPr>
          <p:nvPr>
            <p:ph type="ftr" sz="quarter" idx="11"/>
          </p:nvPr>
        </p:nvSpPr>
        <p:spPr/>
        <p:txBody>
          <a:bodyPr/>
          <a:lstStyle/>
          <a:p>
            <a:pPr algn="r"/>
            <a:r>
              <a:rPr lang="it-IT"/>
              <a:t>L. Bandiera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95F4FAB-9151-427C-8F4C-D9407DDCE066}" type="datetime1">
              <a:rPr lang="en-US" smtClean="0"/>
              <a:t>10/5/2023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it-IT"/>
              <a:t>L. Bandiera</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jp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3.emf"/><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BF7CC201-15E4-7B9D-7CF9-E32BA8171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23" y="3657468"/>
            <a:ext cx="2622726" cy="1614520"/>
          </a:xfrm>
          <a:prstGeom prst="rect">
            <a:avLst/>
          </a:prstGeom>
        </p:spPr>
      </p:pic>
      <p:sp>
        <p:nvSpPr>
          <p:cNvPr id="9" name="CasellaDiTesto 8"/>
          <p:cNvSpPr txBox="1"/>
          <p:nvPr/>
        </p:nvSpPr>
        <p:spPr>
          <a:xfrm>
            <a:off x="11695366" y="4084454"/>
            <a:ext cx="184730" cy="1446550"/>
          </a:xfrm>
          <a:prstGeom prst="rect">
            <a:avLst/>
          </a:prstGeom>
          <a:noFill/>
        </p:spPr>
        <p:txBody>
          <a:bodyPr wrap="none" rtlCol="0">
            <a:spAutoFit/>
          </a:bodyPr>
          <a:lstStyle/>
          <a:p>
            <a:pPr algn="r"/>
            <a:endParaRPr lang="it-IT" sz="2000" dirty="0"/>
          </a:p>
          <a:p>
            <a:pPr algn="r"/>
            <a:endParaRPr lang="it-IT" sz="2000" dirty="0"/>
          </a:p>
          <a:p>
            <a:pPr algn="r"/>
            <a:endParaRPr lang="it-IT" sz="2000" dirty="0"/>
          </a:p>
          <a:p>
            <a:pPr algn="r"/>
            <a:endParaRPr lang="it-IT" sz="2800" dirty="0"/>
          </a:p>
        </p:txBody>
      </p:sp>
      <p:sp>
        <p:nvSpPr>
          <p:cNvPr id="10" name="CasellaDiTesto 9"/>
          <p:cNvSpPr txBox="1"/>
          <p:nvPr/>
        </p:nvSpPr>
        <p:spPr>
          <a:xfrm>
            <a:off x="8899724" y="3573016"/>
            <a:ext cx="2901755" cy="892552"/>
          </a:xfrm>
          <a:prstGeom prst="rect">
            <a:avLst/>
          </a:prstGeom>
          <a:noFill/>
        </p:spPr>
        <p:txBody>
          <a:bodyPr wrap="none" rtlCol="0">
            <a:spAutoFit/>
          </a:bodyPr>
          <a:lstStyle/>
          <a:p>
            <a:pPr algn="r"/>
            <a:r>
              <a:rPr lang="it-IT" sz="2800" b="1" dirty="0"/>
              <a:t>Laura Bandiera </a:t>
            </a:r>
          </a:p>
          <a:p>
            <a:pPr algn="r"/>
            <a:r>
              <a:rPr lang="it-IT" sz="2400" i="1" u="sng" dirty="0"/>
              <a:t>bandiera@fe.infn.it</a:t>
            </a:r>
          </a:p>
        </p:txBody>
      </p:sp>
      <p:sp>
        <p:nvSpPr>
          <p:cNvPr id="8" name="Titolo 7"/>
          <p:cNvSpPr>
            <a:spLocks noGrp="1"/>
          </p:cNvSpPr>
          <p:nvPr>
            <p:ph type="ctrTitle"/>
          </p:nvPr>
        </p:nvSpPr>
        <p:spPr>
          <a:xfrm>
            <a:off x="28034" y="1340316"/>
            <a:ext cx="12192000" cy="1927225"/>
          </a:xfrm>
        </p:spPr>
        <p:txBody>
          <a:bodyPr/>
          <a:lstStyle/>
          <a:p>
            <a:pPr algn="ctr"/>
            <a:r>
              <a:rPr lang="en-US" sz="4800" dirty="0" err="1"/>
              <a:t>TECHNo</a:t>
            </a:r>
            <a:r>
              <a:rPr lang="en-US" sz="4800" dirty="0"/>
              <a:t>-CLS experiment </a:t>
            </a:r>
            <a:br>
              <a:rPr lang="en-US" sz="4800" dirty="0"/>
            </a:br>
            <a:r>
              <a:rPr lang="en-US" sz="4800" dirty="0"/>
              <a:t>with 6 GeV electrons at CERN</a:t>
            </a:r>
            <a:endParaRPr lang="it-IT" sz="4800" b="1" dirty="0">
              <a:solidFill>
                <a:srgbClr val="C00000"/>
              </a:solidFill>
            </a:endParaRPr>
          </a:p>
        </p:txBody>
      </p:sp>
      <p:grpSp>
        <p:nvGrpSpPr>
          <p:cNvPr id="3" name="Gruppo 2"/>
          <p:cNvGrpSpPr/>
          <p:nvPr/>
        </p:nvGrpSpPr>
        <p:grpSpPr>
          <a:xfrm>
            <a:off x="9791596" y="2503"/>
            <a:ext cx="2395360" cy="1552012"/>
            <a:chOff x="0" y="-2365"/>
            <a:chExt cx="1857804" cy="1245105"/>
          </a:xfrm>
        </p:grpSpPr>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5"/>
              <a:ext cx="1857804" cy="1236284"/>
            </a:xfrm>
            <a:prstGeom prst="rect">
              <a:avLst/>
            </a:prstGeom>
          </p:spPr>
        </p:pic>
        <p:sp>
          <p:nvSpPr>
            <p:cNvPr id="15" name="CasellaDiTesto 14"/>
            <p:cNvSpPr txBox="1"/>
            <p:nvPr/>
          </p:nvSpPr>
          <p:spPr>
            <a:xfrm>
              <a:off x="205409" y="946443"/>
              <a:ext cx="1505841" cy="296297"/>
            </a:xfrm>
            <a:prstGeom prst="rect">
              <a:avLst/>
            </a:prstGeom>
            <a:noFill/>
          </p:spPr>
          <p:txBody>
            <a:bodyPr wrap="none" rtlCol="0">
              <a:spAutoFit/>
            </a:bodyPr>
            <a:lstStyle/>
            <a:p>
              <a:r>
                <a:rPr lang="it-IT" b="1" dirty="0">
                  <a:solidFill>
                    <a:schemeClr val="bg1"/>
                  </a:solidFill>
                </a:rPr>
                <a:t>G.A. 101046458 </a:t>
              </a:r>
            </a:p>
          </p:txBody>
        </p:sp>
      </p:grpSp>
      <p:pic>
        <p:nvPicPr>
          <p:cNvPr id="11" name="Immagine 10">
            <a:extLst>
              <a:ext uri="{FF2B5EF4-FFF2-40B4-BE49-F238E27FC236}">
                <a16:creationId xmlns:a16="http://schemas.microsoft.com/office/drawing/2014/main" id="{DFC86EC6-ABDD-97F6-FCE1-D6471C073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3064" y="4021661"/>
            <a:ext cx="2622727" cy="1167386"/>
          </a:xfrm>
          <a:prstGeom prst="rect">
            <a:avLst/>
          </a:prstGeom>
        </p:spPr>
      </p:pic>
      <p:pic>
        <p:nvPicPr>
          <p:cNvPr id="13" name="Immagine 12" descr="Immagine che contiene testo, emblema, logo, Carattere&#10;&#10;Descrizione generata automaticamente">
            <a:extLst>
              <a:ext uri="{FF2B5EF4-FFF2-40B4-BE49-F238E27FC236}">
                <a16:creationId xmlns:a16="http://schemas.microsoft.com/office/drawing/2014/main" id="{6E78EE1B-8530-28BB-2B81-2AC25B5644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226" y="3796697"/>
            <a:ext cx="2736304" cy="1588006"/>
          </a:xfrm>
          <a:prstGeom prst="rect">
            <a:avLst/>
          </a:prstGeom>
        </p:spPr>
      </p:pic>
      <p:pic>
        <p:nvPicPr>
          <p:cNvPr id="17" name="Picture 4">
            <a:extLst>
              <a:ext uri="{FF2B5EF4-FFF2-40B4-BE49-F238E27FC236}">
                <a16:creationId xmlns:a16="http://schemas.microsoft.com/office/drawing/2014/main" id="{AC29FF1A-B9BF-30A8-6481-28547007C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 y="-76338"/>
            <a:ext cx="2229161" cy="137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blue and black text&#10;&#10;Description automatically generated">
            <a:extLst>
              <a:ext uri="{FF2B5EF4-FFF2-40B4-BE49-F238E27FC236}">
                <a16:creationId xmlns:a16="http://schemas.microsoft.com/office/drawing/2014/main" id="{749AAA84-A51A-1B2B-58DC-31DA7C4590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1569" y="4468608"/>
            <a:ext cx="2448133" cy="1552680"/>
          </a:xfrm>
          <a:prstGeom prst="rect">
            <a:avLst/>
          </a:prstGeom>
        </p:spPr>
      </p:pic>
      <p:sp>
        <p:nvSpPr>
          <p:cNvPr id="7" name="TextBox 6">
            <a:extLst>
              <a:ext uri="{FF2B5EF4-FFF2-40B4-BE49-F238E27FC236}">
                <a16:creationId xmlns:a16="http://schemas.microsoft.com/office/drawing/2014/main" id="{AD9C0425-662C-D4AF-A9DD-907F705A408A}"/>
              </a:ext>
            </a:extLst>
          </p:cNvPr>
          <p:cNvSpPr txBox="1"/>
          <p:nvPr/>
        </p:nvSpPr>
        <p:spPr>
          <a:xfrm>
            <a:off x="1168747" y="5517684"/>
            <a:ext cx="5612370" cy="954107"/>
          </a:xfrm>
          <a:prstGeom prst="rect">
            <a:avLst/>
          </a:prstGeom>
          <a:noFill/>
        </p:spPr>
        <p:txBody>
          <a:bodyPr wrap="none" rtlCol="0">
            <a:spAutoFit/>
          </a:bodyPr>
          <a:lstStyle/>
          <a:p>
            <a:r>
              <a:rPr lang="en-US" sz="2800" dirty="0"/>
              <a:t>5/10/2023</a:t>
            </a:r>
          </a:p>
          <a:p>
            <a:r>
              <a:rPr lang="en-US" sz="2800" dirty="0"/>
              <a:t>TECHNO-CLS Workshop, Ferrara</a:t>
            </a:r>
          </a:p>
        </p:txBody>
      </p:sp>
    </p:spTree>
    <p:extLst>
      <p:ext uri="{BB962C8B-B14F-4D97-AF65-F5344CB8AC3E}">
        <p14:creationId xmlns:p14="http://schemas.microsoft.com/office/powerpoint/2010/main" val="740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B9AE-71C9-7F74-50DF-46C49815B9E7}"/>
              </a:ext>
            </a:extLst>
          </p:cNvPr>
          <p:cNvSpPr>
            <a:spLocks noGrp="1"/>
          </p:cNvSpPr>
          <p:nvPr>
            <p:ph type="title"/>
          </p:nvPr>
        </p:nvSpPr>
        <p:spPr>
          <a:xfrm>
            <a:off x="609600" y="908720"/>
            <a:ext cx="10972800" cy="990600"/>
          </a:xfrm>
        </p:spPr>
        <p:txBody>
          <a:bodyPr>
            <a:normAutofit fontScale="90000"/>
          </a:bodyPr>
          <a:lstStyle/>
          <a:p>
            <a:r>
              <a:rPr lang="en-US" dirty="0"/>
              <a:t>Which Crystal Light Source to test?</a:t>
            </a:r>
            <a:br>
              <a:rPr lang="en-US" dirty="0"/>
            </a:br>
            <a:br>
              <a:rPr lang="en-US" dirty="0"/>
            </a:br>
            <a:r>
              <a:rPr lang="en-US" dirty="0"/>
              <a:t>Linear              	  bent 	          periodically bent </a:t>
            </a:r>
          </a:p>
        </p:txBody>
      </p:sp>
      <p:sp>
        <p:nvSpPr>
          <p:cNvPr id="3" name="Date Placeholder 2">
            <a:extLst>
              <a:ext uri="{FF2B5EF4-FFF2-40B4-BE49-F238E27FC236}">
                <a16:creationId xmlns:a16="http://schemas.microsoft.com/office/drawing/2014/main" id="{3F560730-C9C1-32F0-747B-D5530C17FEA7}"/>
              </a:ext>
            </a:extLst>
          </p:cNvPr>
          <p:cNvSpPr>
            <a:spLocks noGrp="1"/>
          </p:cNvSpPr>
          <p:nvPr>
            <p:ph type="dt" sz="half" idx="10"/>
          </p:nvPr>
        </p:nvSpPr>
        <p:spPr/>
        <p:txBody>
          <a:bodyPr/>
          <a:lstStyle/>
          <a:p>
            <a:fld id="{ACA28C1B-344D-415B-84EB-1FC1FB635C4B}" type="datetime1">
              <a:rPr lang="en-US" smtClean="0"/>
              <a:t>10/5/2023</a:t>
            </a:fld>
            <a:endParaRPr lang="en-US"/>
          </a:p>
        </p:txBody>
      </p:sp>
      <p:pic>
        <p:nvPicPr>
          <p:cNvPr id="7" name="Picture 6" descr="A blue line on a person's body&#10;&#10;Description automatically generated">
            <a:extLst>
              <a:ext uri="{FF2B5EF4-FFF2-40B4-BE49-F238E27FC236}">
                <a16:creationId xmlns:a16="http://schemas.microsoft.com/office/drawing/2014/main" id="{869CBA8C-5AC0-C01A-2488-FD52FDFDB5DA}"/>
              </a:ext>
            </a:extLst>
          </p:cNvPr>
          <p:cNvPicPr>
            <a:picLocks noChangeAspect="1"/>
          </p:cNvPicPr>
          <p:nvPr/>
        </p:nvPicPr>
        <p:blipFill rotWithShape="1">
          <a:blip r:embed="rId2">
            <a:extLst>
              <a:ext uri="{28A0092B-C50C-407E-A947-70E740481C1C}">
                <a14:useLocalDpi xmlns:a14="http://schemas.microsoft.com/office/drawing/2010/main" val="0"/>
              </a:ext>
            </a:extLst>
          </a:blip>
          <a:srcRect r="36607"/>
          <a:stretch/>
        </p:blipFill>
        <p:spPr>
          <a:xfrm>
            <a:off x="4079776" y="2926046"/>
            <a:ext cx="7354289" cy="1871902"/>
          </a:xfrm>
          <a:prstGeom prst="rect">
            <a:avLst/>
          </a:prstGeom>
        </p:spPr>
      </p:pic>
      <p:pic>
        <p:nvPicPr>
          <p:cNvPr id="6" name="Picture 90" descr="channel">
            <a:extLst>
              <a:ext uri="{FF2B5EF4-FFF2-40B4-BE49-F238E27FC236}">
                <a16:creationId xmlns:a16="http://schemas.microsoft.com/office/drawing/2014/main" id="{81A1F2DD-9038-E438-C77E-F25A48339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30" y="2460568"/>
            <a:ext cx="3785230" cy="2337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5BE92F35-1EBA-D60F-1DC7-765720305C23}"/>
              </a:ext>
            </a:extLst>
          </p:cNvPr>
          <p:cNvSpPr>
            <a:spLocks noGrp="1"/>
          </p:cNvSpPr>
          <p:nvPr>
            <p:ph type="sldNum" sz="quarter" idx="12"/>
          </p:nvPr>
        </p:nvSpPr>
        <p:spPr/>
        <p:txBody>
          <a:bodyPr/>
          <a:lstStyle/>
          <a:p>
            <a:fld id="{0CFEC368-1D7A-4F81-ABF6-AE0E36BAF64C}" type="slidenum">
              <a:rPr lang="en-US" smtClean="0"/>
              <a:pPr/>
              <a:t>10</a:t>
            </a:fld>
            <a:endParaRPr lang="en-US"/>
          </a:p>
        </p:txBody>
      </p:sp>
      <p:sp>
        <p:nvSpPr>
          <p:cNvPr id="4" name="Slide Number Placeholder 4">
            <a:extLst>
              <a:ext uri="{FF2B5EF4-FFF2-40B4-BE49-F238E27FC236}">
                <a16:creationId xmlns:a16="http://schemas.microsoft.com/office/drawing/2014/main" id="{11EDDE75-4C97-FAC7-65F4-E3FD6D09DC6F}"/>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10</a:t>
            </a:fld>
            <a:endParaRPr lang="en-US"/>
          </a:p>
        </p:txBody>
      </p:sp>
      <p:sp>
        <p:nvSpPr>
          <p:cNvPr id="5" name="Slide Number Placeholder 3">
            <a:extLst>
              <a:ext uri="{FF2B5EF4-FFF2-40B4-BE49-F238E27FC236}">
                <a16:creationId xmlns:a16="http://schemas.microsoft.com/office/drawing/2014/main" id="{C051A9C3-B158-0324-4F18-EAF870FD1ACA}"/>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10</a:t>
            </a:fld>
            <a:endParaRPr lang="en-US"/>
          </a:p>
        </p:txBody>
      </p:sp>
      <p:sp>
        <p:nvSpPr>
          <p:cNvPr id="8" name="Slide Number Placeholder 8">
            <a:extLst>
              <a:ext uri="{FF2B5EF4-FFF2-40B4-BE49-F238E27FC236}">
                <a16:creationId xmlns:a16="http://schemas.microsoft.com/office/drawing/2014/main" id="{59301AE1-CD84-F1D7-2EB4-313E85798F8F}"/>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10</a:t>
            </a:fld>
            <a:endParaRPr lang="en-US"/>
          </a:p>
        </p:txBody>
      </p:sp>
      <p:grpSp>
        <p:nvGrpSpPr>
          <p:cNvPr id="10" name="Gruppo 2">
            <a:extLst>
              <a:ext uri="{FF2B5EF4-FFF2-40B4-BE49-F238E27FC236}">
                <a16:creationId xmlns:a16="http://schemas.microsoft.com/office/drawing/2014/main" id="{6472706E-A760-A38F-7134-EFDA24813182}"/>
              </a:ext>
            </a:extLst>
          </p:cNvPr>
          <p:cNvGrpSpPr/>
          <p:nvPr/>
        </p:nvGrpSpPr>
        <p:grpSpPr>
          <a:xfrm>
            <a:off x="10939566" y="0"/>
            <a:ext cx="1259959" cy="1012520"/>
            <a:chOff x="341803" y="31657"/>
            <a:chExt cx="1505841" cy="1654017"/>
          </a:xfrm>
        </p:grpSpPr>
        <p:pic>
          <p:nvPicPr>
            <p:cNvPr id="11" name="Immagine 13">
              <a:extLst>
                <a:ext uri="{FF2B5EF4-FFF2-40B4-BE49-F238E27FC236}">
                  <a16:creationId xmlns:a16="http://schemas.microsoft.com/office/drawing/2014/main" id="{0B77B847-DC6A-B2A5-72D8-8B263686B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2" name="CasellaDiTesto 14">
              <a:extLst>
                <a:ext uri="{FF2B5EF4-FFF2-40B4-BE49-F238E27FC236}">
                  <a16:creationId xmlns:a16="http://schemas.microsoft.com/office/drawing/2014/main" id="{30F4058E-4EC9-0632-8C1A-F50530231278}"/>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3" name="Picture 12" descr="A blue and black lines with a blue line&#10;&#10;Description automatically generated with medium confidence">
            <a:extLst>
              <a:ext uri="{FF2B5EF4-FFF2-40B4-BE49-F238E27FC236}">
                <a16:creationId xmlns:a16="http://schemas.microsoft.com/office/drawing/2014/main" id="{E63F27CF-0EEC-4E90-71D3-4CE7867383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52528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60730-C9C1-32F0-747B-D5530C17FEA7}"/>
              </a:ext>
            </a:extLst>
          </p:cNvPr>
          <p:cNvSpPr>
            <a:spLocks noGrp="1"/>
          </p:cNvSpPr>
          <p:nvPr>
            <p:ph type="dt" sz="half" idx="10"/>
          </p:nvPr>
        </p:nvSpPr>
        <p:spPr/>
        <p:txBody>
          <a:bodyPr/>
          <a:lstStyle/>
          <a:p>
            <a:fld id="{E4B70B71-BD2E-4215-835C-02F6A444779C}" type="datetime1">
              <a:rPr lang="en-US" smtClean="0"/>
              <a:t>10/5/2023</a:t>
            </a:fld>
            <a:endParaRPr lang="en-US"/>
          </a:p>
        </p:txBody>
      </p:sp>
      <p:pic>
        <p:nvPicPr>
          <p:cNvPr id="7" name="Picture 6" descr="A blue line on a person's body&#10;&#10;Description automatically generated">
            <a:extLst>
              <a:ext uri="{FF2B5EF4-FFF2-40B4-BE49-F238E27FC236}">
                <a16:creationId xmlns:a16="http://schemas.microsoft.com/office/drawing/2014/main" id="{869CBA8C-5AC0-C01A-2488-FD52FDFDB5DA}"/>
              </a:ext>
            </a:extLst>
          </p:cNvPr>
          <p:cNvPicPr>
            <a:picLocks noChangeAspect="1"/>
          </p:cNvPicPr>
          <p:nvPr/>
        </p:nvPicPr>
        <p:blipFill rotWithShape="1">
          <a:blip r:embed="rId2">
            <a:extLst>
              <a:ext uri="{28A0092B-C50C-407E-A947-70E740481C1C}">
                <a14:useLocalDpi xmlns:a14="http://schemas.microsoft.com/office/drawing/2010/main" val="0"/>
              </a:ext>
            </a:extLst>
          </a:blip>
          <a:srcRect r="36607"/>
          <a:stretch/>
        </p:blipFill>
        <p:spPr>
          <a:xfrm>
            <a:off x="4079776" y="2926046"/>
            <a:ext cx="7354289" cy="1871902"/>
          </a:xfrm>
          <a:prstGeom prst="rect">
            <a:avLst/>
          </a:prstGeom>
        </p:spPr>
      </p:pic>
      <p:pic>
        <p:nvPicPr>
          <p:cNvPr id="6" name="Picture 90" descr="channel">
            <a:extLst>
              <a:ext uri="{FF2B5EF4-FFF2-40B4-BE49-F238E27FC236}">
                <a16:creationId xmlns:a16="http://schemas.microsoft.com/office/drawing/2014/main" id="{81A1F2DD-9038-E438-C77E-F25A48339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30" y="2460568"/>
            <a:ext cx="3785230" cy="2337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5BE92F35-1EBA-D60F-1DC7-765720305C23}"/>
              </a:ext>
            </a:extLst>
          </p:cNvPr>
          <p:cNvSpPr>
            <a:spLocks noGrp="1"/>
          </p:cNvSpPr>
          <p:nvPr>
            <p:ph type="sldNum" sz="quarter" idx="12"/>
          </p:nvPr>
        </p:nvSpPr>
        <p:spPr/>
        <p:txBody>
          <a:bodyPr/>
          <a:lstStyle/>
          <a:p>
            <a:fld id="{0CFEC368-1D7A-4F81-ABF6-AE0E36BAF64C}" type="slidenum">
              <a:rPr lang="en-US" smtClean="0"/>
              <a:pPr/>
              <a:t>11</a:t>
            </a:fld>
            <a:endParaRPr lang="en-US"/>
          </a:p>
        </p:txBody>
      </p:sp>
      <p:sp>
        <p:nvSpPr>
          <p:cNvPr id="4" name="Oval 3">
            <a:extLst>
              <a:ext uri="{FF2B5EF4-FFF2-40B4-BE49-F238E27FC236}">
                <a16:creationId xmlns:a16="http://schemas.microsoft.com/office/drawing/2014/main" id="{D2C2CCD7-5537-408E-8336-864D60CA7325}"/>
              </a:ext>
            </a:extLst>
          </p:cNvPr>
          <p:cNvSpPr/>
          <p:nvPr/>
        </p:nvSpPr>
        <p:spPr>
          <a:xfrm>
            <a:off x="-33352" y="1988840"/>
            <a:ext cx="3719736" cy="30963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606FA2-156F-A344-A372-CDE8F8E25E0E}"/>
              </a:ext>
            </a:extLst>
          </p:cNvPr>
          <p:cNvSpPr txBox="1"/>
          <p:nvPr/>
        </p:nvSpPr>
        <p:spPr>
          <a:xfrm>
            <a:off x="4223792" y="4958681"/>
            <a:ext cx="6519734" cy="1200329"/>
          </a:xfrm>
          <a:prstGeom prst="rect">
            <a:avLst/>
          </a:prstGeom>
          <a:noFill/>
        </p:spPr>
        <p:txBody>
          <a:bodyPr wrap="none" rtlCol="0">
            <a:spAutoFit/>
          </a:bodyPr>
          <a:lstStyle/>
          <a:p>
            <a:r>
              <a:rPr lang="en-US" sz="2400" dirty="0"/>
              <a:t>For the first test we focused on linear crystals:</a:t>
            </a:r>
          </a:p>
          <a:p>
            <a:pPr marL="285750" indent="-285750">
              <a:buFont typeface="Wingdings" panose="05000000000000000000" pitchFamily="2" charset="2"/>
              <a:buChar char="q"/>
            </a:pPr>
            <a:r>
              <a:rPr lang="en-US" sz="2400" dirty="0"/>
              <a:t>Already available experimental setup;</a:t>
            </a:r>
          </a:p>
          <a:p>
            <a:pPr marL="285750" indent="-285750">
              <a:buFont typeface="Wingdings" panose="05000000000000000000" pitchFamily="2" charset="2"/>
              <a:buChar char="q"/>
            </a:pPr>
            <a:r>
              <a:rPr lang="en-US" sz="2400" dirty="0"/>
              <a:t>Samples ready to be tested;</a:t>
            </a:r>
          </a:p>
        </p:txBody>
      </p:sp>
      <p:sp>
        <p:nvSpPr>
          <p:cNvPr id="11" name="Title 1">
            <a:extLst>
              <a:ext uri="{FF2B5EF4-FFF2-40B4-BE49-F238E27FC236}">
                <a16:creationId xmlns:a16="http://schemas.microsoft.com/office/drawing/2014/main" id="{E29C42F1-0C7A-73A3-769B-6A05E8FA97FD}"/>
              </a:ext>
            </a:extLst>
          </p:cNvPr>
          <p:cNvSpPr>
            <a:spLocks noGrp="1"/>
          </p:cNvSpPr>
          <p:nvPr>
            <p:ph type="title"/>
          </p:nvPr>
        </p:nvSpPr>
        <p:spPr>
          <a:xfrm>
            <a:off x="609600" y="908720"/>
            <a:ext cx="10972800" cy="990600"/>
          </a:xfrm>
        </p:spPr>
        <p:txBody>
          <a:bodyPr>
            <a:normAutofit fontScale="90000"/>
          </a:bodyPr>
          <a:lstStyle/>
          <a:p>
            <a:r>
              <a:rPr lang="en-US" dirty="0"/>
              <a:t>Which Crystal Light Source to test?</a:t>
            </a:r>
            <a:br>
              <a:rPr lang="en-US" dirty="0"/>
            </a:br>
            <a:br>
              <a:rPr lang="en-US" dirty="0"/>
            </a:br>
            <a:r>
              <a:rPr lang="en-US" dirty="0"/>
              <a:t>Linear              	  bent 	          periodically bent </a:t>
            </a:r>
          </a:p>
        </p:txBody>
      </p:sp>
      <p:sp>
        <p:nvSpPr>
          <p:cNvPr id="2" name="Slide Number Placeholder 4">
            <a:extLst>
              <a:ext uri="{FF2B5EF4-FFF2-40B4-BE49-F238E27FC236}">
                <a16:creationId xmlns:a16="http://schemas.microsoft.com/office/drawing/2014/main" id="{B274E5D7-C7F9-B3A6-A9B3-0C2EE385476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11</a:t>
            </a:fld>
            <a:endParaRPr lang="en-US"/>
          </a:p>
        </p:txBody>
      </p:sp>
      <p:sp>
        <p:nvSpPr>
          <p:cNvPr id="8" name="Slide Number Placeholder 3">
            <a:extLst>
              <a:ext uri="{FF2B5EF4-FFF2-40B4-BE49-F238E27FC236}">
                <a16:creationId xmlns:a16="http://schemas.microsoft.com/office/drawing/2014/main" id="{93A73E86-102B-269D-09B5-677475D88AFA}"/>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11</a:t>
            </a:fld>
            <a:endParaRPr lang="en-US"/>
          </a:p>
        </p:txBody>
      </p:sp>
      <p:sp>
        <p:nvSpPr>
          <p:cNvPr id="10" name="Slide Number Placeholder 8">
            <a:extLst>
              <a:ext uri="{FF2B5EF4-FFF2-40B4-BE49-F238E27FC236}">
                <a16:creationId xmlns:a16="http://schemas.microsoft.com/office/drawing/2014/main" id="{1C6C5378-64C5-4043-183C-3977089BBCB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11</a:t>
            </a:fld>
            <a:endParaRPr lang="en-US"/>
          </a:p>
        </p:txBody>
      </p:sp>
      <p:grpSp>
        <p:nvGrpSpPr>
          <p:cNvPr id="12" name="Gruppo 2">
            <a:extLst>
              <a:ext uri="{FF2B5EF4-FFF2-40B4-BE49-F238E27FC236}">
                <a16:creationId xmlns:a16="http://schemas.microsoft.com/office/drawing/2014/main" id="{887FBD41-BAF3-D42E-481F-5FCCDBA35D24}"/>
              </a:ext>
            </a:extLst>
          </p:cNvPr>
          <p:cNvGrpSpPr/>
          <p:nvPr/>
        </p:nvGrpSpPr>
        <p:grpSpPr>
          <a:xfrm>
            <a:off x="10939566" y="0"/>
            <a:ext cx="1259959" cy="1012520"/>
            <a:chOff x="341803" y="31657"/>
            <a:chExt cx="1505841" cy="1654017"/>
          </a:xfrm>
        </p:grpSpPr>
        <p:pic>
          <p:nvPicPr>
            <p:cNvPr id="13" name="Immagine 13">
              <a:extLst>
                <a:ext uri="{FF2B5EF4-FFF2-40B4-BE49-F238E27FC236}">
                  <a16:creationId xmlns:a16="http://schemas.microsoft.com/office/drawing/2014/main" id="{CC96529A-0569-2DC0-044C-2AADC53237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4" name="CasellaDiTesto 14">
              <a:extLst>
                <a:ext uri="{FF2B5EF4-FFF2-40B4-BE49-F238E27FC236}">
                  <a16:creationId xmlns:a16="http://schemas.microsoft.com/office/drawing/2014/main" id="{5B222A0B-56DB-F134-696A-675B72C5D6FF}"/>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5" name="Picture 14" descr="A blue and black lines with a blue line&#10;&#10;Description automatically generated with medium confidence">
            <a:extLst>
              <a:ext uri="{FF2B5EF4-FFF2-40B4-BE49-F238E27FC236}">
                <a16:creationId xmlns:a16="http://schemas.microsoft.com/office/drawing/2014/main" id="{C439789E-4E87-3D4E-2E42-7F0B7C880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389251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6086" y="130841"/>
            <a:ext cx="9458561" cy="990600"/>
          </a:xfrm>
        </p:spPr>
        <p:txBody>
          <a:bodyPr>
            <a:noAutofit/>
          </a:bodyPr>
          <a:lstStyle/>
          <a:p>
            <a:r>
              <a:rPr lang="it-IT" dirty="0">
                <a:solidFill>
                  <a:srgbClr val="D2533C"/>
                </a:solidFill>
              </a:rPr>
              <a:t> </a:t>
            </a:r>
            <a:r>
              <a:rPr lang="en-US" dirty="0">
                <a:solidFill>
                  <a:srgbClr val="D2533C"/>
                </a:solidFill>
              </a:rPr>
              <a:t>Channeling in linear crystals</a:t>
            </a:r>
          </a:p>
        </p:txBody>
      </p:sp>
      <p:pic>
        <p:nvPicPr>
          <p:cNvPr id="83" name="Picture 90" descr="cha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94"/>
            <a:ext cx="2273775" cy="14040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1"/>
          <p:cNvSpPr>
            <a:spLocks noChangeArrowheads="1"/>
          </p:cNvSpPr>
          <p:nvPr/>
        </p:nvSpPr>
        <p:spPr bwMode="auto">
          <a:xfrm>
            <a:off x="695400" y="5717646"/>
            <a:ext cx="9161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a-DK" sz="1400" dirty="0">
                <a:solidFill>
                  <a:srgbClr val="000000"/>
                </a:solidFill>
                <a:latin typeface="+mj-lt"/>
                <a:ea typeface="Tahoma" pitchFamily="34" charset="0"/>
                <a:cs typeface="Tahoma" pitchFamily="34" charset="0"/>
              </a:rPr>
              <a:t>J. Lindhard, K. Dan. Vidensk. Selsk. Mat. Fys. Medd. 34 (1965) 14.</a:t>
            </a:r>
            <a:endParaRPr lang="en-US" sz="1400" dirty="0">
              <a:solidFill>
                <a:srgbClr val="000000"/>
              </a:solidFill>
              <a:latin typeface="+mj-lt"/>
              <a:ea typeface="Tahoma" pitchFamily="34" charset="0"/>
              <a:cs typeface="Tahoma" pitchFamily="34" charset="0"/>
            </a:endParaRPr>
          </a:p>
        </p:txBody>
      </p:sp>
      <p:pic>
        <p:nvPicPr>
          <p:cNvPr id="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626" y="3958154"/>
            <a:ext cx="1920946" cy="139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CasellaDiTesto 85"/>
          <p:cNvSpPr txBox="1"/>
          <p:nvPr/>
        </p:nvSpPr>
        <p:spPr>
          <a:xfrm>
            <a:off x="8608979" y="4263386"/>
            <a:ext cx="3014027" cy="830997"/>
          </a:xfrm>
          <a:prstGeom prst="rect">
            <a:avLst/>
          </a:prstGeom>
          <a:noFill/>
        </p:spPr>
        <p:txBody>
          <a:bodyPr wrap="square" rtlCol="0">
            <a:spAutoFit/>
          </a:bodyPr>
          <a:lstStyle/>
          <a:p>
            <a:r>
              <a:rPr lang="en-US" sz="1600" dirty="0">
                <a:solidFill>
                  <a:srgbClr val="000000"/>
                </a:solidFill>
                <a:latin typeface="+mj-lt"/>
              </a:rPr>
              <a:t>max of the potential well, U(x)</a:t>
            </a:r>
          </a:p>
          <a:p>
            <a:endParaRPr lang="en-US" sz="1600" dirty="0">
              <a:solidFill>
                <a:srgbClr val="000000"/>
              </a:solidFill>
              <a:latin typeface="+mj-lt"/>
            </a:endParaRPr>
          </a:p>
          <a:p>
            <a:r>
              <a:rPr lang="en-US" sz="1600" dirty="0">
                <a:solidFill>
                  <a:srgbClr val="000000"/>
                </a:solidFill>
                <a:latin typeface="+mj-lt"/>
              </a:rPr>
              <a:t>momentum*velocity</a:t>
            </a:r>
          </a:p>
        </p:txBody>
      </p:sp>
      <p:sp>
        <p:nvSpPr>
          <p:cNvPr id="87" name="Freccia a sinistra 86"/>
          <p:cNvSpPr/>
          <p:nvPr/>
        </p:nvSpPr>
        <p:spPr>
          <a:xfrm>
            <a:off x="8392058" y="4221779"/>
            <a:ext cx="216024" cy="4614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8" name="Freccia a sinistra 87"/>
          <p:cNvSpPr/>
          <p:nvPr/>
        </p:nvSpPr>
        <p:spPr>
          <a:xfrm>
            <a:off x="8392058" y="4762155"/>
            <a:ext cx="216024" cy="4614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9" name="CasellaDiTesto 88"/>
          <p:cNvSpPr txBox="1"/>
          <p:nvPr/>
        </p:nvSpPr>
        <p:spPr>
          <a:xfrm>
            <a:off x="6457976" y="3538903"/>
            <a:ext cx="4816464" cy="400110"/>
          </a:xfrm>
          <a:prstGeom prst="rect">
            <a:avLst/>
          </a:prstGeom>
          <a:noFill/>
        </p:spPr>
        <p:txBody>
          <a:bodyPr wrap="square" rtlCol="0">
            <a:spAutoFit/>
          </a:bodyPr>
          <a:lstStyle/>
          <a:p>
            <a:r>
              <a:rPr lang="en-GB" sz="2000" b="1" dirty="0">
                <a:solidFill>
                  <a:srgbClr val="000000"/>
                </a:solidFill>
                <a:latin typeface="+mj-lt"/>
              </a:rPr>
              <a:t>Critical angle for </a:t>
            </a:r>
            <a:r>
              <a:rPr lang="en-GB" sz="2000" b="1" dirty="0" err="1">
                <a:solidFill>
                  <a:srgbClr val="000000"/>
                </a:solidFill>
                <a:latin typeface="+mj-lt"/>
              </a:rPr>
              <a:t>channeling</a:t>
            </a:r>
            <a:r>
              <a:rPr lang="en-US" sz="2000" b="1" dirty="0">
                <a:solidFill>
                  <a:srgbClr val="000000"/>
                </a:solidFill>
                <a:latin typeface="+mj-lt"/>
              </a:rPr>
              <a:t>:</a:t>
            </a:r>
          </a:p>
        </p:txBody>
      </p:sp>
      <p:grpSp>
        <p:nvGrpSpPr>
          <p:cNvPr id="90" name="Gruppo 89">
            <a:extLst>
              <a:ext uri="{FF2B5EF4-FFF2-40B4-BE49-F238E27FC236}">
                <a16:creationId xmlns:a16="http://schemas.microsoft.com/office/drawing/2014/main" id="{888F6881-8953-499D-BDDD-A3503961D437}"/>
              </a:ext>
            </a:extLst>
          </p:cNvPr>
          <p:cNvGrpSpPr/>
          <p:nvPr/>
        </p:nvGrpSpPr>
        <p:grpSpPr>
          <a:xfrm>
            <a:off x="572289" y="2802107"/>
            <a:ext cx="5066079" cy="2812944"/>
            <a:chOff x="296601" y="1202798"/>
            <a:chExt cx="5863042" cy="3331983"/>
          </a:xfrm>
        </p:grpSpPr>
        <p:pic>
          <p:nvPicPr>
            <p:cNvPr id="91" name="Elemento grafico 5">
              <a:extLst>
                <a:ext uri="{FF2B5EF4-FFF2-40B4-BE49-F238E27FC236}">
                  <a16:creationId xmlns:a16="http://schemas.microsoft.com/office/drawing/2014/main" id="{D0021AE3-63C4-445B-A99A-8BF930F4CA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7109" r="7109"/>
            <a:stretch/>
          </p:blipFill>
          <p:spPr>
            <a:xfrm>
              <a:off x="296601" y="1202798"/>
              <a:ext cx="5863042" cy="3331983"/>
            </a:xfrm>
            <a:prstGeom prst="rect">
              <a:avLst/>
            </a:prstGeom>
          </p:spPr>
        </p:pic>
        <p:sp>
          <p:nvSpPr>
            <p:cNvPr id="92" name="Ovale 91">
              <a:extLst>
                <a:ext uri="{FF2B5EF4-FFF2-40B4-BE49-F238E27FC236}">
                  <a16:creationId xmlns:a16="http://schemas.microsoft.com/office/drawing/2014/main" id="{0A8311F7-7827-4A5D-90D0-C3582A750EA9}"/>
                </a:ext>
              </a:extLst>
            </p:cNvPr>
            <p:cNvSpPr/>
            <p:nvPr/>
          </p:nvSpPr>
          <p:spPr>
            <a:xfrm>
              <a:off x="1867733" y="2004027"/>
              <a:ext cx="235974" cy="245807"/>
            </a:xfrm>
            <a:prstGeom prst="ellipse">
              <a:avLst/>
            </a:prstGeom>
            <a:solidFill>
              <a:srgbClr val="FF0000"/>
            </a:solidFill>
            <a:ln>
              <a:noFill/>
            </a:ln>
            <a:scene3d>
              <a:camera prst="orthographicFront"/>
              <a:lightRig rig="soft" dir="t">
                <a:rot lat="0" lon="0" rev="15600000"/>
              </a:lightRig>
            </a:scene3d>
            <a:sp3d>
              <a:bevelT w="120650" h="120650"/>
              <a:bevelB w="1206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e 92">
              <a:extLst>
                <a:ext uri="{FF2B5EF4-FFF2-40B4-BE49-F238E27FC236}">
                  <a16:creationId xmlns:a16="http://schemas.microsoft.com/office/drawing/2014/main" id="{50AE16D4-0716-4A53-AA39-58366216915F}"/>
                </a:ext>
              </a:extLst>
            </p:cNvPr>
            <p:cNvSpPr/>
            <p:nvPr/>
          </p:nvSpPr>
          <p:spPr>
            <a:xfrm>
              <a:off x="3586985" y="2531756"/>
              <a:ext cx="235974" cy="245807"/>
            </a:xfrm>
            <a:prstGeom prst="ellipse">
              <a:avLst/>
            </a:prstGeom>
            <a:solidFill>
              <a:srgbClr val="FF0000"/>
            </a:solidFill>
            <a:ln>
              <a:noFill/>
            </a:ln>
            <a:scene3d>
              <a:camera prst="orthographicFront"/>
              <a:lightRig rig="soft" dir="t">
                <a:rot lat="0" lon="0" rev="15600000"/>
              </a:lightRig>
            </a:scene3d>
            <a:sp3d>
              <a:bevelT w="120650" h="120650"/>
              <a:bevelB w="1206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data 2"/>
          <p:cNvSpPr>
            <a:spLocks noGrp="1"/>
          </p:cNvSpPr>
          <p:nvPr>
            <p:ph type="dt" sz="half" idx="10"/>
          </p:nvPr>
        </p:nvSpPr>
        <p:spPr/>
        <p:txBody>
          <a:bodyPr/>
          <a:lstStyle/>
          <a:p>
            <a:fld id="{1239E399-52F4-4BF3-A2A7-3075CF1A1371}" type="datetime1">
              <a:rPr lang="en-US" smtClean="0"/>
              <a:t>10/5/2023</a:t>
            </a:fld>
            <a:endParaRPr lang="en-US"/>
          </a:p>
        </p:txBody>
      </p:sp>
      <p:grpSp>
        <p:nvGrpSpPr>
          <p:cNvPr id="45" name="Gruppo 44"/>
          <p:cNvGrpSpPr/>
          <p:nvPr/>
        </p:nvGrpSpPr>
        <p:grpSpPr>
          <a:xfrm rot="10800000">
            <a:off x="6748375" y="1626391"/>
            <a:ext cx="3616608" cy="211164"/>
            <a:chOff x="1475655" y="2149948"/>
            <a:chExt cx="4110908" cy="234936"/>
          </a:xfrm>
        </p:grpSpPr>
        <p:cxnSp>
          <p:nvCxnSpPr>
            <p:cNvPr id="46" name="Connettore 1 65"/>
            <p:cNvCxnSpPr/>
            <p:nvPr/>
          </p:nvCxnSpPr>
          <p:spPr>
            <a:xfrm>
              <a:off x="1475655" y="2276871"/>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e 4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Ovale 4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Ovale 4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Ovale 4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Ovale 5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2" name="Ovale 5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Ovale 5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4" name="Ovale 5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55" name="Gruppo 54"/>
          <p:cNvGrpSpPr/>
          <p:nvPr/>
        </p:nvGrpSpPr>
        <p:grpSpPr>
          <a:xfrm>
            <a:off x="6788122" y="2300865"/>
            <a:ext cx="3684336" cy="166255"/>
            <a:chOff x="769482" y="2783377"/>
            <a:chExt cx="3854537" cy="291825"/>
          </a:xfrm>
        </p:grpSpPr>
        <p:sp>
          <p:nvSpPr>
            <p:cNvPr id="56" name="Figura a mano libera 55"/>
            <p:cNvSpPr/>
            <p:nvPr/>
          </p:nvSpPr>
          <p:spPr>
            <a:xfrm>
              <a:off x="1370892" y="2799501"/>
              <a:ext cx="2570977" cy="248623"/>
            </a:xfrm>
            <a:custGeom>
              <a:avLst/>
              <a:gdLst>
                <a:gd name="connsiteX0" fmla="*/ 0 w 3449782"/>
                <a:gd name="connsiteY0" fmla="*/ 583155 h 583155"/>
                <a:gd name="connsiteX1" fmla="*/ 1648691 w 3449782"/>
                <a:gd name="connsiteY1" fmla="*/ 1264 h 583155"/>
                <a:gd name="connsiteX2" fmla="*/ 3449782 w 3449782"/>
                <a:gd name="connsiteY2" fmla="*/ 458464 h 583155"/>
              </a:gdLst>
              <a:ahLst/>
              <a:cxnLst>
                <a:cxn ang="0">
                  <a:pos x="connsiteX0" y="connsiteY0"/>
                </a:cxn>
                <a:cxn ang="0">
                  <a:pos x="connsiteX1" y="connsiteY1"/>
                </a:cxn>
                <a:cxn ang="0">
                  <a:pos x="connsiteX2" y="connsiteY2"/>
                </a:cxn>
              </a:cxnLst>
              <a:rect l="l" t="t" r="r" b="b"/>
              <a:pathLst>
                <a:path w="3449782" h="583155">
                  <a:moveTo>
                    <a:pt x="0" y="583155"/>
                  </a:moveTo>
                  <a:cubicBezTo>
                    <a:pt x="536863" y="302600"/>
                    <a:pt x="1073727" y="22046"/>
                    <a:pt x="1648691" y="1264"/>
                  </a:cubicBezTo>
                  <a:cubicBezTo>
                    <a:pt x="2223655" y="-19518"/>
                    <a:pt x="2836718" y="219473"/>
                    <a:pt x="3449782" y="4584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Elaborazione 56"/>
            <p:cNvSpPr/>
            <p:nvPr/>
          </p:nvSpPr>
          <p:spPr>
            <a:xfrm>
              <a:off x="798018" y="2786154"/>
              <a:ext cx="3806659" cy="289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e 57"/>
            <p:cNvSpPr/>
            <p:nvPr/>
          </p:nvSpPr>
          <p:spPr>
            <a:xfrm>
              <a:off x="4578300" y="2786153"/>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e 58"/>
            <p:cNvSpPr/>
            <p:nvPr/>
          </p:nvSpPr>
          <p:spPr>
            <a:xfrm>
              <a:off x="769482" y="2783377"/>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Figura a mano libera 59"/>
          <p:cNvSpPr/>
          <p:nvPr/>
        </p:nvSpPr>
        <p:spPr>
          <a:xfrm rot="10800000">
            <a:off x="6781434" y="2555550"/>
            <a:ext cx="3616037" cy="184103"/>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igura a mano libera 60"/>
          <p:cNvSpPr/>
          <p:nvPr/>
        </p:nvSpPr>
        <p:spPr>
          <a:xfrm rot="10800000">
            <a:off x="2519132" y="2083857"/>
            <a:ext cx="1808019" cy="184104"/>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e 61"/>
          <p:cNvSpPr/>
          <p:nvPr/>
        </p:nvSpPr>
        <p:spPr>
          <a:xfrm rot="10800000">
            <a:off x="3328116" y="1882909"/>
            <a:ext cx="190049" cy="194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3" name="Freccia in giù 62"/>
          <p:cNvSpPr/>
          <p:nvPr/>
        </p:nvSpPr>
        <p:spPr>
          <a:xfrm>
            <a:off x="8484371" y="1907808"/>
            <a:ext cx="381837" cy="334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ccia a destra 63"/>
          <p:cNvSpPr/>
          <p:nvPr/>
        </p:nvSpPr>
        <p:spPr>
          <a:xfrm>
            <a:off x="5177148" y="1740472"/>
            <a:ext cx="990436" cy="52749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asellaDiTesto 68"/>
          <p:cNvSpPr txBox="1"/>
          <p:nvPr/>
        </p:nvSpPr>
        <p:spPr>
          <a:xfrm>
            <a:off x="2509418" y="1314142"/>
            <a:ext cx="1811714" cy="461665"/>
          </a:xfrm>
          <a:prstGeom prst="rect">
            <a:avLst/>
          </a:prstGeom>
          <a:noFill/>
        </p:spPr>
        <p:txBody>
          <a:bodyPr wrap="none" rtlCol="0">
            <a:spAutoFit/>
          </a:bodyPr>
          <a:lstStyle/>
          <a:p>
            <a:r>
              <a:rPr lang="en-US" sz="2400" dirty="0"/>
              <a:t>Single atom</a:t>
            </a:r>
          </a:p>
        </p:txBody>
      </p:sp>
      <p:sp>
        <p:nvSpPr>
          <p:cNvPr id="70" name="CasellaDiTesto 69"/>
          <p:cNvSpPr txBox="1"/>
          <p:nvPr/>
        </p:nvSpPr>
        <p:spPr>
          <a:xfrm>
            <a:off x="7417476" y="1170126"/>
            <a:ext cx="2254143" cy="461665"/>
          </a:xfrm>
          <a:prstGeom prst="rect">
            <a:avLst/>
          </a:prstGeom>
          <a:noFill/>
        </p:spPr>
        <p:txBody>
          <a:bodyPr wrap="none" rtlCol="0">
            <a:spAutoFit/>
          </a:bodyPr>
          <a:lstStyle/>
          <a:p>
            <a:r>
              <a:rPr lang="en-US" sz="2400" dirty="0"/>
              <a:t>String of atoms</a:t>
            </a:r>
          </a:p>
        </p:txBody>
      </p:sp>
      <p:cxnSp>
        <p:nvCxnSpPr>
          <p:cNvPr id="71" name="Connettore 1 37"/>
          <p:cNvCxnSpPr>
            <a:endCxn id="61" idx="0"/>
          </p:cNvCxnSpPr>
          <p:nvPr/>
        </p:nvCxnSpPr>
        <p:spPr>
          <a:xfrm>
            <a:off x="4114454" y="2083857"/>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ttore 1 141"/>
          <p:cNvCxnSpPr>
            <a:endCxn id="61" idx="0"/>
          </p:cNvCxnSpPr>
          <p:nvPr/>
        </p:nvCxnSpPr>
        <p:spPr>
          <a:xfrm flipV="1">
            <a:off x="4220802" y="2083858"/>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ttore 1 142"/>
          <p:cNvCxnSpPr/>
          <p:nvPr/>
        </p:nvCxnSpPr>
        <p:spPr>
          <a:xfrm>
            <a:off x="10174934" y="2539205"/>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ttore 1 143"/>
          <p:cNvCxnSpPr/>
          <p:nvPr/>
        </p:nvCxnSpPr>
        <p:spPr>
          <a:xfrm flipV="1">
            <a:off x="10291122" y="2540883"/>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Box 107"/>
          <p:cNvSpPr txBox="1">
            <a:spLocks noChangeArrowheads="1"/>
          </p:cNvSpPr>
          <p:nvPr/>
        </p:nvSpPr>
        <p:spPr bwMode="auto">
          <a:xfrm>
            <a:off x="2258642" y="199729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sp>
        <p:nvSpPr>
          <p:cNvPr id="76" name="Text Box 107"/>
          <p:cNvSpPr txBox="1">
            <a:spLocks noChangeArrowheads="1"/>
          </p:cNvSpPr>
          <p:nvPr/>
        </p:nvSpPr>
        <p:spPr bwMode="auto">
          <a:xfrm>
            <a:off x="6380054" y="233017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sp>
        <p:nvSpPr>
          <p:cNvPr id="4" name="Slide Number Placeholder 3">
            <a:extLst>
              <a:ext uri="{FF2B5EF4-FFF2-40B4-BE49-F238E27FC236}">
                <a16:creationId xmlns:a16="http://schemas.microsoft.com/office/drawing/2014/main" id="{FACB6170-FA6D-621F-58A2-CDADE2E17B20}"/>
              </a:ext>
            </a:extLst>
          </p:cNvPr>
          <p:cNvSpPr>
            <a:spLocks noGrp="1"/>
          </p:cNvSpPr>
          <p:nvPr>
            <p:ph type="sldNum" sz="quarter" idx="12"/>
          </p:nvPr>
        </p:nvSpPr>
        <p:spPr/>
        <p:txBody>
          <a:bodyPr/>
          <a:lstStyle/>
          <a:p>
            <a:fld id="{0CFEC368-1D7A-4F81-ABF6-AE0E36BAF64C}" type="slidenum">
              <a:rPr lang="en-US" smtClean="0"/>
              <a:pPr/>
              <a:t>12</a:t>
            </a:fld>
            <a:endParaRPr lang="en-US"/>
          </a:p>
        </p:txBody>
      </p:sp>
      <p:sp>
        <p:nvSpPr>
          <p:cNvPr id="5" name="Slide Number Placeholder 4">
            <a:extLst>
              <a:ext uri="{FF2B5EF4-FFF2-40B4-BE49-F238E27FC236}">
                <a16:creationId xmlns:a16="http://schemas.microsoft.com/office/drawing/2014/main" id="{07C17165-495F-EF6D-C797-4A25FF30C41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12</a:t>
            </a:fld>
            <a:endParaRPr lang="en-US"/>
          </a:p>
        </p:txBody>
      </p:sp>
      <p:sp>
        <p:nvSpPr>
          <p:cNvPr id="6" name="Slide Number Placeholder 3">
            <a:extLst>
              <a:ext uri="{FF2B5EF4-FFF2-40B4-BE49-F238E27FC236}">
                <a16:creationId xmlns:a16="http://schemas.microsoft.com/office/drawing/2014/main" id="{0A395D2E-21EE-24A1-9B2D-42E235916ECE}"/>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12</a:t>
            </a:fld>
            <a:endParaRPr lang="en-US"/>
          </a:p>
        </p:txBody>
      </p:sp>
      <p:sp>
        <p:nvSpPr>
          <p:cNvPr id="7" name="Slide Number Placeholder 8">
            <a:extLst>
              <a:ext uri="{FF2B5EF4-FFF2-40B4-BE49-F238E27FC236}">
                <a16:creationId xmlns:a16="http://schemas.microsoft.com/office/drawing/2014/main" id="{55C9A2D0-4DC4-BA35-05D1-ECDA45B3AC60}"/>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12</a:t>
            </a:fld>
            <a:endParaRPr lang="en-US"/>
          </a:p>
        </p:txBody>
      </p:sp>
      <p:grpSp>
        <p:nvGrpSpPr>
          <p:cNvPr id="8" name="Gruppo 2">
            <a:extLst>
              <a:ext uri="{FF2B5EF4-FFF2-40B4-BE49-F238E27FC236}">
                <a16:creationId xmlns:a16="http://schemas.microsoft.com/office/drawing/2014/main" id="{12F88443-8FB9-9B72-A812-FCD163650EBE}"/>
              </a:ext>
            </a:extLst>
          </p:cNvPr>
          <p:cNvGrpSpPr/>
          <p:nvPr/>
        </p:nvGrpSpPr>
        <p:grpSpPr>
          <a:xfrm>
            <a:off x="10939566" y="0"/>
            <a:ext cx="1259959" cy="1012520"/>
            <a:chOff x="341803" y="31657"/>
            <a:chExt cx="1505841" cy="1654017"/>
          </a:xfrm>
        </p:grpSpPr>
        <p:pic>
          <p:nvPicPr>
            <p:cNvPr id="9" name="Immagine 13">
              <a:extLst>
                <a:ext uri="{FF2B5EF4-FFF2-40B4-BE49-F238E27FC236}">
                  <a16:creationId xmlns:a16="http://schemas.microsoft.com/office/drawing/2014/main" id="{5AD0902E-F4DE-6775-5C19-17058CE6A6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0" name="CasellaDiTesto 14">
              <a:extLst>
                <a:ext uri="{FF2B5EF4-FFF2-40B4-BE49-F238E27FC236}">
                  <a16:creationId xmlns:a16="http://schemas.microsoft.com/office/drawing/2014/main" id="{3AD9F754-467E-D467-6E20-1E88FCEEE381}"/>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1" name="Picture 10" descr="A blue and black lines with a blue line&#10;&#10;Description automatically generated with medium confidence">
            <a:extLst>
              <a:ext uri="{FF2B5EF4-FFF2-40B4-BE49-F238E27FC236}">
                <a16:creationId xmlns:a16="http://schemas.microsoft.com/office/drawing/2014/main" id="{1A09C5F5-9CD4-8094-53B1-44EBC97BDE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8184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igura a mano libera 170"/>
          <p:cNvSpPr/>
          <p:nvPr/>
        </p:nvSpPr>
        <p:spPr>
          <a:xfrm>
            <a:off x="1225781" y="4331452"/>
            <a:ext cx="3927899" cy="452896"/>
          </a:xfrm>
          <a:custGeom>
            <a:avLst/>
            <a:gdLst>
              <a:gd name="connsiteX0" fmla="*/ 204 w 4535599"/>
              <a:gd name="connsiteY0" fmla="*/ 331419 h 780772"/>
              <a:gd name="connsiteX1" fmla="*/ 3934894 w 4535599"/>
              <a:gd name="connsiteY1" fmla="*/ 12764 h 780772"/>
              <a:gd name="connsiteX2" fmla="*/ 4115004 w 4535599"/>
              <a:gd name="connsiteY2" fmla="*/ 774764 h 780772"/>
              <a:gd name="connsiteX3" fmla="*/ 204 w 4535599"/>
              <a:gd name="connsiteY3" fmla="*/ 331419 h 780772"/>
            </a:gdLst>
            <a:ahLst/>
            <a:cxnLst>
              <a:cxn ang="0">
                <a:pos x="connsiteX0" y="connsiteY0"/>
              </a:cxn>
              <a:cxn ang="0">
                <a:pos x="connsiteX1" y="connsiteY1"/>
              </a:cxn>
              <a:cxn ang="0">
                <a:pos x="connsiteX2" y="connsiteY2"/>
              </a:cxn>
              <a:cxn ang="0">
                <a:pos x="connsiteX3" y="connsiteY3"/>
              </a:cxn>
            </a:cxnLst>
            <a:rect l="l" t="t" r="r" b="b"/>
            <a:pathLst>
              <a:path w="4535599" h="780772">
                <a:moveTo>
                  <a:pt x="204" y="331419"/>
                </a:moveTo>
                <a:cubicBezTo>
                  <a:pt x="-29814" y="204419"/>
                  <a:pt x="3249094" y="-61127"/>
                  <a:pt x="3934894" y="12764"/>
                </a:cubicBezTo>
                <a:cubicBezTo>
                  <a:pt x="4620694" y="86655"/>
                  <a:pt x="4770786" y="717037"/>
                  <a:pt x="4115004" y="774764"/>
                </a:cubicBezTo>
                <a:cubicBezTo>
                  <a:pt x="3459222" y="832491"/>
                  <a:pt x="30222" y="458419"/>
                  <a:pt x="204" y="331419"/>
                </a:cubicBezTo>
                <a:close/>
              </a:path>
            </a:pathLst>
          </a:custGeom>
          <a:gradFill>
            <a:gsLst>
              <a:gs pos="0">
                <a:schemeClr val="accent1">
                  <a:tint val="66000"/>
                  <a:satMod val="160000"/>
                  <a:alpha val="0"/>
                  <a:lumMod val="84000"/>
                  <a:lumOff val="16000"/>
                </a:schemeClr>
              </a:gs>
              <a:gs pos="91000">
                <a:schemeClr val="accent1">
                  <a:tint val="44500"/>
                  <a:satMod val="160000"/>
                </a:schemeClr>
              </a:gs>
              <a:gs pos="100000">
                <a:schemeClr val="accent1">
                  <a:tint val="23500"/>
                  <a:satMod val="16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olo 1"/>
          <p:cNvSpPr>
            <a:spLocks noGrp="1"/>
          </p:cNvSpPr>
          <p:nvPr>
            <p:ph type="title"/>
          </p:nvPr>
        </p:nvSpPr>
        <p:spPr>
          <a:xfrm>
            <a:off x="2303233" y="112272"/>
            <a:ext cx="9458561" cy="990600"/>
          </a:xfrm>
        </p:spPr>
        <p:txBody>
          <a:bodyPr>
            <a:noAutofit/>
          </a:bodyPr>
          <a:lstStyle/>
          <a:p>
            <a:r>
              <a:rPr lang="it-IT" sz="3600" dirty="0">
                <a:solidFill>
                  <a:srgbClr val="D2533C"/>
                </a:solidFill>
              </a:rPr>
              <a:t> </a:t>
            </a:r>
            <a:r>
              <a:rPr lang="en-US" sz="3600" dirty="0">
                <a:solidFill>
                  <a:srgbClr val="D2533C"/>
                </a:solidFill>
              </a:rPr>
              <a:t>Channeling radiation in linear crystals</a:t>
            </a:r>
          </a:p>
        </p:txBody>
      </p:sp>
      <p:grpSp>
        <p:nvGrpSpPr>
          <p:cNvPr id="65" name="Gruppo 64"/>
          <p:cNvGrpSpPr/>
          <p:nvPr/>
        </p:nvGrpSpPr>
        <p:grpSpPr>
          <a:xfrm rot="10800000">
            <a:off x="6748375" y="1626391"/>
            <a:ext cx="3616608" cy="211164"/>
            <a:chOff x="1475655" y="2149948"/>
            <a:chExt cx="4110908" cy="234936"/>
          </a:xfrm>
        </p:grpSpPr>
        <p:cxnSp>
          <p:nvCxnSpPr>
            <p:cNvPr id="66" name="Connettore 1 65"/>
            <p:cNvCxnSpPr/>
            <p:nvPr/>
          </p:nvCxnSpPr>
          <p:spPr>
            <a:xfrm>
              <a:off x="1475655" y="2276871"/>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Ovale 6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9" name="Ovale 10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Ovale 10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1" name="Ovale 11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2" name="Ovale 11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Ovale 11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4" name="Ovale 11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8" name="Gruppo 17"/>
          <p:cNvGrpSpPr/>
          <p:nvPr/>
        </p:nvGrpSpPr>
        <p:grpSpPr>
          <a:xfrm>
            <a:off x="6788122" y="2300865"/>
            <a:ext cx="3684336" cy="166255"/>
            <a:chOff x="769482" y="2783377"/>
            <a:chExt cx="3854537" cy="291825"/>
          </a:xfrm>
        </p:grpSpPr>
        <p:sp>
          <p:nvSpPr>
            <p:cNvPr id="116" name="Figura a mano libera 115"/>
            <p:cNvSpPr/>
            <p:nvPr/>
          </p:nvSpPr>
          <p:spPr>
            <a:xfrm>
              <a:off x="1370892" y="2799501"/>
              <a:ext cx="2570977" cy="248623"/>
            </a:xfrm>
            <a:custGeom>
              <a:avLst/>
              <a:gdLst>
                <a:gd name="connsiteX0" fmla="*/ 0 w 3449782"/>
                <a:gd name="connsiteY0" fmla="*/ 583155 h 583155"/>
                <a:gd name="connsiteX1" fmla="*/ 1648691 w 3449782"/>
                <a:gd name="connsiteY1" fmla="*/ 1264 h 583155"/>
                <a:gd name="connsiteX2" fmla="*/ 3449782 w 3449782"/>
                <a:gd name="connsiteY2" fmla="*/ 458464 h 583155"/>
              </a:gdLst>
              <a:ahLst/>
              <a:cxnLst>
                <a:cxn ang="0">
                  <a:pos x="connsiteX0" y="connsiteY0"/>
                </a:cxn>
                <a:cxn ang="0">
                  <a:pos x="connsiteX1" y="connsiteY1"/>
                </a:cxn>
                <a:cxn ang="0">
                  <a:pos x="connsiteX2" y="connsiteY2"/>
                </a:cxn>
              </a:cxnLst>
              <a:rect l="l" t="t" r="r" b="b"/>
              <a:pathLst>
                <a:path w="3449782" h="583155">
                  <a:moveTo>
                    <a:pt x="0" y="583155"/>
                  </a:moveTo>
                  <a:cubicBezTo>
                    <a:pt x="536863" y="302600"/>
                    <a:pt x="1073727" y="22046"/>
                    <a:pt x="1648691" y="1264"/>
                  </a:cubicBezTo>
                  <a:cubicBezTo>
                    <a:pt x="2223655" y="-19518"/>
                    <a:pt x="2836718" y="219473"/>
                    <a:pt x="3449782" y="4584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Elaborazione 3"/>
            <p:cNvSpPr/>
            <p:nvPr/>
          </p:nvSpPr>
          <p:spPr>
            <a:xfrm>
              <a:off x="798018" y="2786154"/>
              <a:ext cx="3806659" cy="289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e 13"/>
            <p:cNvSpPr/>
            <p:nvPr/>
          </p:nvSpPr>
          <p:spPr>
            <a:xfrm>
              <a:off x="4578300" y="2786153"/>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e 121"/>
            <p:cNvSpPr/>
            <p:nvPr/>
          </p:nvSpPr>
          <p:spPr>
            <a:xfrm>
              <a:off x="769482" y="2783377"/>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igura a mano libera 20"/>
          <p:cNvSpPr/>
          <p:nvPr/>
        </p:nvSpPr>
        <p:spPr>
          <a:xfrm rot="10800000">
            <a:off x="6781434" y="2555550"/>
            <a:ext cx="3616037" cy="184103"/>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igura a mano libera 137"/>
          <p:cNvSpPr/>
          <p:nvPr/>
        </p:nvSpPr>
        <p:spPr>
          <a:xfrm rot="10800000">
            <a:off x="2519132" y="2083857"/>
            <a:ext cx="1808019" cy="184104"/>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e 138"/>
          <p:cNvSpPr/>
          <p:nvPr/>
        </p:nvSpPr>
        <p:spPr>
          <a:xfrm rot="10800000">
            <a:off x="3328116" y="1882909"/>
            <a:ext cx="190049" cy="194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Freccia in giù 29"/>
          <p:cNvSpPr/>
          <p:nvPr/>
        </p:nvSpPr>
        <p:spPr>
          <a:xfrm>
            <a:off x="8484371" y="1907808"/>
            <a:ext cx="381837" cy="334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ccia a destra 31"/>
          <p:cNvSpPr/>
          <p:nvPr/>
        </p:nvSpPr>
        <p:spPr>
          <a:xfrm>
            <a:off x="5177148" y="1740472"/>
            <a:ext cx="990436" cy="52749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sellaDiTesto 32"/>
          <p:cNvSpPr txBox="1"/>
          <p:nvPr/>
        </p:nvSpPr>
        <p:spPr>
          <a:xfrm>
            <a:off x="2509418" y="1314142"/>
            <a:ext cx="1811714" cy="461665"/>
          </a:xfrm>
          <a:prstGeom prst="rect">
            <a:avLst/>
          </a:prstGeom>
          <a:noFill/>
        </p:spPr>
        <p:txBody>
          <a:bodyPr wrap="none" rtlCol="0">
            <a:spAutoFit/>
          </a:bodyPr>
          <a:lstStyle/>
          <a:p>
            <a:r>
              <a:rPr lang="en-US" sz="2400" dirty="0"/>
              <a:t>Single atom</a:t>
            </a:r>
          </a:p>
        </p:txBody>
      </p:sp>
      <p:sp>
        <p:nvSpPr>
          <p:cNvPr id="140" name="CasellaDiTesto 139"/>
          <p:cNvSpPr txBox="1"/>
          <p:nvPr/>
        </p:nvSpPr>
        <p:spPr>
          <a:xfrm>
            <a:off x="7417476" y="1170126"/>
            <a:ext cx="2254143" cy="461665"/>
          </a:xfrm>
          <a:prstGeom prst="rect">
            <a:avLst/>
          </a:prstGeom>
          <a:noFill/>
        </p:spPr>
        <p:txBody>
          <a:bodyPr wrap="none" rtlCol="0">
            <a:spAutoFit/>
          </a:bodyPr>
          <a:lstStyle/>
          <a:p>
            <a:r>
              <a:rPr lang="en-US" sz="2400" dirty="0"/>
              <a:t>String of atoms</a:t>
            </a:r>
          </a:p>
        </p:txBody>
      </p:sp>
      <p:cxnSp>
        <p:nvCxnSpPr>
          <p:cNvPr id="38" name="Connettore 1 37"/>
          <p:cNvCxnSpPr>
            <a:endCxn id="138" idx="0"/>
          </p:cNvCxnSpPr>
          <p:nvPr/>
        </p:nvCxnSpPr>
        <p:spPr>
          <a:xfrm>
            <a:off x="4114454" y="2083857"/>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ttore 1 141"/>
          <p:cNvCxnSpPr>
            <a:endCxn id="138" idx="0"/>
          </p:cNvCxnSpPr>
          <p:nvPr/>
        </p:nvCxnSpPr>
        <p:spPr>
          <a:xfrm flipV="1">
            <a:off x="4220802" y="2083858"/>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ttore 1 142"/>
          <p:cNvCxnSpPr/>
          <p:nvPr/>
        </p:nvCxnSpPr>
        <p:spPr>
          <a:xfrm>
            <a:off x="10174934" y="2539205"/>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ttore 1 143"/>
          <p:cNvCxnSpPr/>
          <p:nvPr/>
        </p:nvCxnSpPr>
        <p:spPr>
          <a:xfrm flipV="1">
            <a:off x="10291122" y="2540883"/>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107"/>
          <p:cNvSpPr txBox="1">
            <a:spLocks noChangeArrowheads="1"/>
          </p:cNvSpPr>
          <p:nvPr/>
        </p:nvSpPr>
        <p:spPr bwMode="auto">
          <a:xfrm>
            <a:off x="2258642" y="199729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sp>
        <p:nvSpPr>
          <p:cNvPr id="146" name="Text Box 107"/>
          <p:cNvSpPr txBox="1">
            <a:spLocks noChangeArrowheads="1"/>
          </p:cNvSpPr>
          <p:nvPr/>
        </p:nvSpPr>
        <p:spPr bwMode="auto">
          <a:xfrm>
            <a:off x="6380054" y="233017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pic>
        <p:nvPicPr>
          <p:cNvPr id="105" name="Picture 39" descr="e-54MeV_C100_ChR"/>
          <p:cNvPicPr>
            <a:picLocks noChangeAspect="1" noChangeArrowheads="1"/>
          </p:cNvPicPr>
          <p:nvPr/>
        </p:nvPicPr>
        <p:blipFill rotWithShape="1">
          <a:blip r:embed="rId3">
            <a:extLst>
              <a:ext uri="{28A0092B-C50C-407E-A947-70E740481C1C}">
                <a14:useLocalDpi xmlns:a14="http://schemas.microsoft.com/office/drawing/2010/main" val="0"/>
              </a:ext>
            </a:extLst>
          </a:blip>
          <a:srcRect l="7417"/>
          <a:stretch/>
        </p:blipFill>
        <p:spPr bwMode="auto">
          <a:xfrm>
            <a:off x="6862626" y="3372523"/>
            <a:ext cx="4464496" cy="2871962"/>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uppo 114"/>
          <p:cNvGrpSpPr/>
          <p:nvPr/>
        </p:nvGrpSpPr>
        <p:grpSpPr>
          <a:xfrm>
            <a:off x="1229399" y="3692406"/>
            <a:ext cx="4352127" cy="2172063"/>
            <a:chOff x="554854" y="4010297"/>
            <a:chExt cx="4129556" cy="1762316"/>
          </a:xfrm>
        </p:grpSpPr>
        <p:grpSp>
          <p:nvGrpSpPr>
            <p:cNvPr id="117" name="Gruppo 116"/>
            <p:cNvGrpSpPr/>
            <p:nvPr/>
          </p:nvGrpSpPr>
          <p:grpSpPr>
            <a:xfrm>
              <a:off x="554854" y="4142820"/>
              <a:ext cx="3616607" cy="211164"/>
              <a:chOff x="1475656" y="2149948"/>
              <a:chExt cx="4110907" cy="234936"/>
            </a:xfrm>
          </p:grpSpPr>
          <p:cxnSp>
            <p:nvCxnSpPr>
              <p:cNvPr id="161" name="Connettore 1 141"/>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Ovale 161"/>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3" name="Ovale 162"/>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4" name="Ovale 163"/>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5" name="Ovale 164"/>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6" name="Ovale 165"/>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7" name="Ovale 166"/>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8" name="Ovale 167"/>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9" name="Ovale 168"/>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19" name="Gruppo 118"/>
            <p:cNvGrpSpPr/>
            <p:nvPr/>
          </p:nvGrpSpPr>
          <p:grpSpPr>
            <a:xfrm>
              <a:off x="578211" y="4595581"/>
              <a:ext cx="3616607" cy="211164"/>
              <a:chOff x="1475656" y="2149948"/>
              <a:chExt cx="4110907" cy="234936"/>
            </a:xfrm>
          </p:grpSpPr>
          <p:cxnSp>
            <p:nvCxnSpPr>
              <p:cNvPr id="152" name="Connettore 1 13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Ovale 152"/>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4" name="Ovale 153"/>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5" name="Ovale 154"/>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6" name="Ovale 155"/>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7" name="Ovale 156"/>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8" name="Ovale 157"/>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9" name="Ovale 158"/>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0" name="Ovale 159"/>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0" name="Gruppo 119"/>
            <p:cNvGrpSpPr/>
            <p:nvPr/>
          </p:nvGrpSpPr>
          <p:grpSpPr>
            <a:xfrm>
              <a:off x="595629" y="5067666"/>
              <a:ext cx="3616607" cy="211164"/>
              <a:chOff x="1475656" y="2149948"/>
              <a:chExt cx="4110907" cy="234936"/>
            </a:xfrm>
          </p:grpSpPr>
          <p:cxnSp>
            <p:nvCxnSpPr>
              <p:cNvPr id="135" name="Connettore 1 12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Ovale 135"/>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7" name="Ovale 136"/>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1" name="Ovale 14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7" name="Ovale 146"/>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8" name="Ovale 147"/>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9" name="Ovale 148"/>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0" name="Ovale 149"/>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1" name="Ovale 150"/>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1" name="Gruppo 120"/>
            <p:cNvGrpSpPr/>
            <p:nvPr/>
          </p:nvGrpSpPr>
          <p:grpSpPr>
            <a:xfrm>
              <a:off x="605883" y="5515211"/>
              <a:ext cx="3616607" cy="211164"/>
              <a:chOff x="1475656" y="2149948"/>
              <a:chExt cx="4110907" cy="234936"/>
            </a:xfrm>
          </p:grpSpPr>
          <p:cxnSp>
            <p:nvCxnSpPr>
              <p:cNvPr id="125" name="Connettore 1 11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e 12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8" name="Ovale 12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9" name="Ovale 12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0" name="Ovale 12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1" name="Ovale 13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2" name="Ovale 13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3" name="Ovale 13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4" name="Ovale 13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sp>
          <p:nvSpPr>
            <p:cNvPr id="123" name="Rettangolo 122"/>
            <p:cNvSpPr/>
            <p:nvPr/>
          </p:nvSpPr>
          <p:spPr>
            <a:xfrm>
              <a:off x="4300418" y="4010297"/>
              <a:ext cx="383992" cy="1762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j-lt"/>
                </a:rPr>
                <a:t>HE</a:t>
              </a:r>
            </a:p>
          </p:txBody>
        </p:sp>
        <p:cxnSp>
          <p:nvCxnSpPr>
            <p:cNvPr id="124" name="Connettore 2 123"/>
            <p:cNvCxnSpPr/>
            <p:nvPr/>
          </p:nvCxnSpPr>
          <p:spPr>
            <a:xfrm flipV="1">
              <a:off x="4533253" y="4471874"/>
              <a:ext cx="151157" cy="1098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0" name="CasellaDiTesto 169"/>
          <p:cNvSpPr txBox="1"/>
          <p:nvPr/>
        </p:nvSpPr>
        <p:spPr>
          <a:xfrm>
            <a:off x="828997" y="4208284"/>
            <a:ext cx="742596" cy="523220"/>
          </a:xfrm>
          <a:prstGeom prst="rect">
            <a:avLst/>
          </a:prstGeom>
          <a:noFill/>
        </p:spPr>
        <p:txBody>
          <a:bodyPr wrap="square" rtlCol="0">
            <a:spAutoFit/>
          </a:bodyPr>
          <a:lstStyle/>
          <a:p>
            <a:r>
              <a:rPr lang="en-US" sz="2800" dirty="0">
                <a:latin typeface="+mj-lt"/>
              </a:rPr>
              <a:t>e</a:t>
            </a:r>
            <a:r>
              <a:rPr lang="en-US" sz="2800" baseline="30000" dirty="0">
                <a:latin typeface="+mj-lt"/>
              </a:rPr>
              <a:t>-</a:t>
            </a:r>
          </a:p>
        </p:txBody>
      </p:sp>
      <p:sp>
        <p:nvSpPr>
          <p:cNvPr id="172" name="Figura a mano libera 171"/>
          <p:cNvSpPr/>
          <p:nvPr/>
        </p:nvSpPr>
        <p:spPr>
          <a:xfrm>
            <a:off x="1291238" y="4418308"/>
            <a:ext cx="4073754" cy="222025"/>
          </a:xfrm>
          <a:custGeom>
            <a:avLst/>
            <a:gdLst>
              <a:gd name="connsiteX0" fmla="*/ 0 w 3865418"/>
              <a:gd name="connsiteY0" fmla="*/ 69273 h 180141"/>
              <a:gd name="connsiteX1" fmla="*/ 429491 w 3865418"/>
              <a:gd name="connsiteY1" fmla="*/ 13855 h 180141"/>
              <a:gd name="connsiteX2" fmla="*/ 831273 w 3865418"/>
              <a:gd name="connsiteY2" fmla="*/ 152400 h 180141"/>
              <a:gd name="connsiteX3" fmla="*/ 1288473 w 3865418"/>
              <a:gd name="connsiteY3" fmla="*/ 41564 h 180141"/>
              <a:gd name="connsiteX4" fmla="*/ 1676400 w 3865418"/>
              <a:gd name="connsiteY4" fmla="*/ 180110 h 180141"/>
              <a:gd name="connsiteX5" fmla="*/ 2022764 w 3865418"/>
              <a:gd name="connsiteY5" fmla="*/ 55419 h 180141"/>
              <a:gd name="connsiteX6" fmla="*/ 2424546 w 3865418"/>
              <a:gd name="connsiteY6" fmla="*/ 166255 h 180141"/>
              <a:gd name="connsiteX7" fmla="*/ 2729346 w 3865418"/>
              <a:gd name="connsiteY7" fmla="*/ 27710 h 180141"/>
              <a:gd name="connsiteX8" fmla="*/ 3103418 w 3865418"/>
              <a:gd name="connsiteY8" fmla="*/ 166255 h 180141"/>
              <a:gd name="connsiteX9" fmla="*/ 3463636 w 3865418"/>
              <a:gd name="connsiteY9" fmla="*/ 110837 h 180141"/>
              <a:gd name="connsiteX10" fmla="*/ 3865418 w 3865418"/>
              <a:gd name="connsiteY10" fmla="*/ 0 h 1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418" h="180141">
                <a:moveTo>
                  <a:pt x="0" y="69273"/>
                </a:moveTo>
                <a:cubicBezTo>
                  <a:pt x="145473" y="34637"/>
                  <a:pt x="290946" y="1"/>
                  <a:pt x="429491" y="13855"/>
                </a:cubicBezTo>
                <a:cubicBezTo>
                  <a:pt x="568036" y="27709"/>
                  <a:pt x="688110" y="147782"/>
                  <a:pt x="831273" y="152400"/>
                </a:cubicBezTo>
                <a:cubicBezTo>
                  <a:pt x="974436" y="157018"/>
                  <a:pt x="1147619" y="36946"/>
                  <a:pt x="1288473" y="41564"/>
                </a:cubicBezTo>
                <a:cubicBezTo>
                  <a:pt x="1429327" y="46182"/>
                  <a:pt x="1554018" y="177801"/>
                  <a:pt x="1676400" y="180110"/>
                </a:cubicBezTo>
                <a:cubicBezTo>
                  <a:pt x="1798782" y="182419"/>
                  <a:pt x="1898073" y="57728"/>
                  <a:pt x="2022764" y="55419"/>
                </a:cubicBezTo>
                <a:cubicBezTo>
                  <a:pt x="2147455" y="53110"/>
                  <a:pt x="2306782" y="170873"/>
                  <a:pt x="2424546" y="166255"/>
                </a:cubicBezTo>
                <a:cubicBezTo>
                  <a:pt x="2542310" y="161637"/>
                  <a:pt x="2616201" y="27710"/>
                  <a:pt x="2729346" y="27710"/>
                </a:cubicBezTo>
                <a:cubicBezTo>
                  <a:pt x="2842491" y="27710"/>
                  <a:pt x="2981036" y="152401"/>
                  <a:pt x="3103418" y="166255"/>
                </a:cubicBezTo>
                <a:cubicBezTo>
                  <a:pt x="3225800" y="180109"/>
                  <a:pt x="3336636" y="138546"/>
                  <a:pt x="3463636" y="110837"/>
                </a:cubicBezTo>
                <a:cubicBezTo>
                  <a:pt x="3590636" y="83128"/>
                  <a:pt x="3728027" y="41564"/>
                  <a:pt x="3865418" y="0"/>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4" name="CasellaDiTesto 173"/>
          <p:cNvSpPr txBox="1"/>
          <p:nvPr/>
        </p:nvSpPr>
        <p:spPr>
          <a:xfrm>
            <a:off x="1788127" y="3018721"/>
            <a:ext cx="8929758" cy="523220"/>
          </a:xfrm>
          <a:prstGeom prst="rect">
            <a:avLst/>
          </a:prstGeom>
          <a:noFill/>
        </p:spPr>
        <p:txBody>
          <a:bodyPr wrap="square" rtlCol="0">
            <a:spAutoFit/>
          </a:bodyPr>
          <a:lstStyle/>
          <a:p>
            <a:pPr algn="ctr"/>
            <a:r>
              <a:rPr lang="en-US" sz="2800" dirty="0">
                <a:solidFill>
                  <a:srgbClr val="000000"/>
                </a:solidFill>
                <a:latin typeface="+mj-lt"/>
              </a:rPr>
              <a:t> Channeling Radiation (1976, </a:t>
            </a:r>
            <a:r>
              <a:rPr lang="en-US" sz="2800" dirty="0" err="1">
                <a:solidFill>
                  <a:srgbClr val="000000"/>
                </a:solidFill>
                <a:latin typeface="+mj-lt"/>
              </a:rPr>
              <a:t>Kumakhov</a:t>
            </a:r>
            <a:r>
              <a:rPr lang="en-US" sz="2800" dirty="0">
                <a:solidFill>
                  <a:srgbClr val="000000"/>
                </a:solidFill>
                <a:latin typeface="+mj-lt"/>
              </a:rPr>
              <a:t>) </a:t>
            </a:r>
          </a:p>
        </p:txBody>
      </p:sp>
      <p:sp>
        <p:nvSpPr>
          <p:cNvPr id="5" name="Segnaposto data 4"/>
          <p:cNvSpPr>
            <a:spLocks noGrp="1"/>
          </p:cNvSpPr>
          <p:nvPr>
            <p:ph type="dt" sz="half" idx="10"/>
          </p:nvPr>
        </p:nvSpPr>
        <p:spPr/>
        <p:txBody>
          <a:bodyPr/>
          <a:lstStyle/>
          <a:p>
            <a:fld id="{C2A73386-D865-4C2E-B7F7-E6F029FAA713}" type="datetime1">
              <a:rPr lang="en-US" smtClean="0"/>
              <a:t>10/5/2023</a:t>
            </a:fld>
            <a:endParaRPr lang="en-US"/>
          </a:p>
        </p:txBody>
      </p:sp>
      <p:sp>
        <p:nvSpPr>
          <p:cNvPr id="7" name="Slide Number Placeholder 6">
            <a:extLst>
              <a:ext uri="{FF2B5EF4-FFF2-40B4-BE49-F238E27FC236}">
                <a16:creationId xmlns:a16="http://schemas.microsoft.com/office/drawing/2014/main" id="{F3C18279-B883-AAD2-D556-F3575271BC05}"/>
              </a:ext>
            </a:extLst>
          </p:cNvPr>
          <p:cNvSpPr>
            <a:spLocks noGrp="1"/>
          </p:cNvSpPr>
          <p:nvPr>
            <p:ph type="sldNum" sz="quarter" idx="12"/>
          </p:nvPr>
        </p:nvSpPr>
        <p:spPr/>
        <p:txBody>
          <a:bodyPr/>
          <a:lstStyle/>
          <a:p>
            <a:fld id="{0CFEC368-1D7A-4F81-ABF6-AE0E36BAF64C}" type="slidenum">
              <a:rPr lang="en-US" smtClean="0"/>
              <a:pPr/>
              <a:t>13</a:t>
            </a:fld>
            <a:endParaRPr lang="en-US"/>
          </a:p>
        </p:txBody>
      </p:sp>
      <p:pic>
        <p:nvPicPr>
          <p:cNvPr id="3" name="Picture 90" descr="channel">
            <a:extLst>
              <a:ext uri="{FF2B5EF4-FFF2-40B4-BE49-F238E27FC236}">
                <a16:creationId xmlns:a16="http://schemas.microsoft.com/office/drawing/2014/main" id="{19B748A3-928D-0055-BA84-2C4E4D7CA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94"/>
            <a:ext cx="2273775" cy="14040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8BED6AE6-5FE4-302D-77EA-DDE5BFD91104}"/>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13</a:t>
            </a:fld>
            <a:endParaRPr lang="en-US"/>
          </a:p>
        </p:txBody>
      </p:sp>
      <p:sp>
        <p:nvSpPr>
          <p:cNvPr id="8" name="Slide Number Placeholder 4">
            <a:extLst>
              <a:ext uri="{FF2B5EF4-FFF2-40B4-BE49-F238E27FC236}">
                <a16:creationId xmlns:a16="http://schemas.microsoft.com/office/drawing/2014/main" id="{34A13320-E87E-C3CA-18B7-D397F815F89D}"/>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13</a:t>
            </a:fld>
            <a:endParaRPr lang="en-US"/>
          </a:p>
        </p:txBody>
      </p:sp>
      <p:sp>
        <p:nvSpPr>
          <p:cNvPr id="9" name="Slide Number Placeholder 3">
            <a:extLst>
              <a:ext uri="{FF2B5EF4-FFF2-40B4-BE49-F238E27FC236}">
                <a16:creationId xmlns:a16="http://schemas.microsoft.com/office/drawing/2014/main" id="{F1312937-B09E-5BD2-F887-D8F4E6A2698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13</a:t>
            </a:fld>
            <a:endParaRPr lang="en-US"/>
          </a:p>
        </p:txBody>
      </p:sp>
      <p:sp>
        <p:nvSpPr>
          <p:cNvPr id="10" name="Slide Number Placeholder 8">
            <a:extLst>
              <a:ext uri="{FF2B5EF4-FFF2-40B4-BE49-F238E27FC236}">
                <a16:creationId xmlns:a16="http://schemas.microsoft.com/office/drawing/2014/main" id="{BD007FCB-3E3B-8B47-D0C4-70E206231969}"/>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13</a:t>
            </a:fld>
            <a:endParaRPr lang="en-US"/>
          </a:p>
        </p:txBody>
      </p:sp>
      <p:grpSp>
        <p:nvGrpSpPr>
          <p:cNvPr id="11" name="Gruppo 2">
            <a:extLst>
              <a:ext uri="{FF2B5EF4-FFF2-40B4-BE49-F238E27FC236}">
                <a16:creationId xmlns:a16="http://schemas.microsoft.com/office/drawing/2014/main" id="{AF01923D-85B4-F9CD-4D4C-E008C25435B0}"/>
              </a:ext>
            </a:extLst>
          </p:cNvPr>
          <p:cNvGrpSpPr/>
          <p:nvPr/>
        </p:nvGrpSpPr>
        <p:grpSpPr>
          <a:xfrm>
            <a:off x="10939566" y="0"/>
            <a:ext cx="1259959" cy="1012520"/>
            <a:chOff x="341803" y="31657"/>
            <a:chExt cx="1505841" cy="1654017"/>
          </a:xfrm>
        </p:grpSpPr>
        <p:pic>
          <p:nvPicPr>
            <p:cNvPr id="12" name="Immagine 13">
              <a:extLst>
                <a:ext uri="{FF2B5EF4-FFF2-40B4-BE49-F238E27FC236}">
                  <a16:creationId xmlns:a16="http://schemas.microsoft.com/office/drawing/2014/main" id="{F0103B0E-99E5-2E8D-E9D9-8DF996951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3" name="CasellaDiTesto 14">
              <a:extLst>
                <a:ext uri="{FF2B5EF4-FFF2-40B4-BE49-F238E27FC236}">
                  <a16:creationId xmlns:a16="http://schemas.microsoft.com/office/drawing/2014/main" id="{2C285493-A8BF-FD40-E217-DD8C5A3E6997}"/>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5" name="Picture 14" descr="A blue and black lines with a blue line&#10;&#10;Description automatically generated with medium confidence">
            <a:extLst>
              <a:ext uri="{FF2B5EF4-FFF2-40B4-BE49-F238E27FC236}">
                <a16:creationId xmlns:a16="http://schemas.microsoft.com/office/drawing/2014/main" id="{0D06222A-71CB-F852-4997-83016556F9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187292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erchio, schermata, sfera, arte&#10;&#10;Descrizione generata automaticamente">
            <a:extLst>
              <a:ext uri="{FF2B5EF4-FFF2-40B4-BE49-F238E27FC236}">
                <a16:creationId xmlns:a16="http://schemas.microsoft.com/office/drawing/2014/main" id="{91363482-F8F9-B297-E4E5-7473D650F1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56" r="26057"/>
          <a:stretch/>
        </p:blipFill>
        <p:spPr>
          <a:xfrm>
            <a:off x="1557177" y="2687172"/>
            <a:ext cx="2628292" cy="2367625"/>
          </a:xfrm>
          <a:prstGeom prst="rect">
            <a:avLst/>
          </a:prstGeom>
        </p:spPr>
      </p:pic>
      <p:sp>
        <p:nvSpPr>
          <p:cNvPr id="4" name="Rettangolo con angoli arrotondati 3">
            <a:extLst>
              <a:ext uri="{FF2B5EF4-FFF2-40B4-BE49-F238E27FC236}">
                <a16:creationId xmlns:a16="http://schemas.microsoft.com/office/drawing/2014/main" id="{5636F18B-0045-31D8-2F3B-854A5618AF63}"/>
              </a:ext>
            </a:extLst>
          </p:cNvPr>
          <p:cNvSpPr/>
          <p:nvPr/>
        </p:nvSpPr>
        <p:spPr>
          <a:xfrm>
            <a:off x="767408" y="2023684"/>
            <a:ext cx="7488832" cy="3923641"/>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29E8321-AA15-51A2-A1A0-A3E11B7E1612}"/>
              </a:ext>
            </a:extLst>
          </p:cNvPr>
          <p:cNvSpPr>
            <a:spLocks noGrp="1"/>
          </p:cNvSpPr>
          <p:nvPr>
            <p:ph type="title"/>
          </p:nvPr>
        </p:nvSpPr>
        <p:spPr>
          <a:xfrm>
            <a:off x="609600" y="533400"/>
            <a:ext cx="7790656" cy="990600"/>
          </a:xfrm>
        </p:spPr>
        <p:txBody>
          <a:bodyPr>
            <a:normAutofit fontScale="90000"/>
          </a:bodyPr>
          <a:lstStyle/>
          <a:p>
            <a:pPr marL="0" indent="0">
              <a:buNone/>
            </a:pPr>
            <a:r>
              <a:rPr lang="en-US" dirty="0"/>
              <a:t>Exploration of </a:t>
            </a:r>
            <a:r>
              <a:rPr lang="en-US" b="1" dirty="0"/>
              <a:t>NEW MATERIALS </a:t>
            </a:r>
            <a:r>
              <a:rPr lang="en-US" dirty="0"/>
              <a:t>beside Silicon and Germanium</a:t>
            </a:r>
          </a:p>
        </p:txBody>
      </p:sp>
      <p:pic>
        <p:nvPicPr>
          <p:cNvPr id="11" name="Immagine 10" descr="Immagine che contiene schermata, verde, sfera&#10;&#10;Descrizione generata automaticamente">
            <a:extLst>
              <a:ext uri="{FF2B5EF4-FFF2-40B4-BE49-F238E27FC236}">
                <a16:creationId xmlns:a16="http://schemas.microsoft.com/office/drawing/2014/main" id="{B997441A-7ECE-98B2-E21A-C7AB0621EED5}"/>
              </a:ext>
            </a:extLst>
          </p:cNvPr>
          <p:cNvPicPr>
            <a:picLocks noChangeAspect="1"/>
          </p:cNvPicPr>
          <p:nvPr/>
        </p:nvPicPr>
        <p:blipFill rotWithShape="1">
          <a:blip r:embed="rId4">
            <a:extLst>
              <a:ext uri="{28A0092B-C50C-407E-A947-70E740481C1C}">
                <a14:useLocalDpi xmlns:a14="http://schemas.microsoft.com/office/drawing/2010/main" val="0"/>
              </a:ext>
            </a:extLst>
          </a:blip>
          <a:srcRect l="28452" r="29649"/>
          <a:stretch/>
        </p:blipFill>
        <p:spPr>
          <a:xfrm>
            <a:off x="5375920" y="2508420"/>
            <a:ext cx="2680515" cy="2725127"/>
          </a:xfrm>
          <a:prstGeom prst="rect">
            <a:avLst/>
          </a:prstGeom>
        </p:spPr>
      </p:pic>
      <p:sp>
        <p:nvSpPr>
          <p:cNvPr id="12" name="CasellaDiTesto 11">
            <a:extLst>
              <a:ext uri="{FF2B5EF4-FFF2-40B4-BE49-F238E27FC236}">
                <a16:creationId xmlns:a16="http://schemas.microsoft.com/office/drawing/2014/main" id="{C68965AB-DDF7-FC3D-5A9F-49009711730E}"/>
              </a:ext>
            </a:extLst>
          </p:cNvPr>
          <p:cNvSpPr txBox="1"/>
          <p:nvPr/>
        </p:nvSpPr>
        <p:spPr>
          <a:xfrm>
            <a:off x="2919569" y="2152014"/>
            <a:ext cx="4176464" cy="523220"/>
          </a:xfrm>
          <a:prstGeom prst="rect">
            <a:avLst/>
          </a:prstGeom>
          <a:noFill/>
        </p:spPr>
        <p:txBody>
          <a:bodyPr wrap="square" rtlCol="0">
            <a:spAutoFit/>
          </a:bodyPr>
          <a:lstStyle/>
          <a:p>
            <a:pPr algn="ctr"/>
            <a:r>
              <a:rPr lang="en-US" sz="2800" b="1" dirty="0"/>
              <a:t>High Z- atoms</a:t>
            </a:r>
          </a:p>
        </p:txBody>
      </p:sp>
      <p:sp>
        <p:nvSpPr>
          <p:cNvPr id="14" name="CasellaDiTesto 13">
            <a:extLst>
              <a:ext uri="{FF2B5EF4-FFF2-40B4-BE49-F238E27FC236}">
                <a16:creationId xmlns:a16="http://schemas.microsoft.com/office/drawing/2014/main" id="{437C3181-B162-7F06-710B-7692B50A0384}"/>
              </a:ext>
            </a:extLst>
          </p:cNvPr>
          <p:cNvSpPr txBox="1"/>
          <p:nvPr/>
        </p:nvSpPr>
        <p:spPr>
          <a:xfrm>
            <a:off x="1809204" y="5144278"/>
            <a:ext cx="1872209" cy="646331"/>
          </a:xfrm>
          <a:prstGeom prst="rect">
            <a:avLst/>
          </a:prstGeom>
          <a:noFill/>
        </p:spPr>
        <p:txBody>
          <a:bodyPr wrap="square" rtlCol="0">
            <a:spAutoFit/>
          </a:bodyPr>
          <a:lstStyle/>
          <a:p>
            <a:pPr algn="ctr"/>
            <a:r>
              <a:rPr lang="en-US" dirty="0"/>
              <a:t>Tungsten </a:t>
            </a:r>
            <a:br>
              <a:rPr lang="en-US" dirty="0"/>
            </a:br>
            <a:r>
              <a:rPr lang="en-US" dirty="0"/>
              <a:t>(111 axis)</a:t>
            </a:r>
          </a:p>
        </p:txBody>
      </p:sp>
      <p:sp>
        <p:nvSpPr>
          <p:cNvPr id="15" name="CasellaDiTesto 14">
            <a:extLst>
              <a:ext uri="{FF2B5EF4-FFF2-40B4-BE49-F238E27FC236}">
                <a16:creationId xmlns:a16="http://schemas.microsoft.com/office/drawing/2014/main" id="{82B82CDD-D2C2-F1CB-79EA-3B618CCF8303}"/>
              </a:ext>
            </a:extLst>
          </p:cNvPr>
          <p:cNvSpPr txBox="1"/>
          <p:nvPr/>
        </p:nvSpPr>
        <p:spPr>
          <a:xfrm>
            <a:off x="6204119" y="5162261"/>
            <a:ext cx="1872209" cy="646331"/>
          </a:xfrm>
          <a:prstGeom prst="rect">
            <a:avLst/>
          </a:prstGeom>
          <a:noFill/>
        </p:spPr>
        <p:txBody>
          <a:bodyPr wrap="square" rtlCol="0">
            <a:spAutoFit/>
          </a:bodyPr>
          <a:lstStyle/>
          <a:p>
            <a:pPr algn="ctr"/>
            <a:r>
              <a:rPr lang="en-US" dirty="0"/>
              <a:t>Iridium </a:t>
            </a:r>
            <a:br>
              <a:rPr lang="en-US" dirty="0"/>
            </a:br>
            <a:r>
              <a:rPr lang="en-US" dirty="0"/>
              <a:t>(110 axis)</a:t>
            </a:r>
          </a:p>
        </p:txBody>
      </p:sp>
      <p:sp>
        <p:nvSpPr>
          <p:cNvPr id="6" name="Date Placeholder 5">
            <a:extLst>
              <a:ext uri="{FF2B5EF4-FFF2-40B4-BE49-F238E27FC236}">
                <a16:creationId xmlns:a16="http://schemas.microsoft.com/office/drawing/2014/main" id="{32D42C25-07C5-4071-DDF0-322581620446}"/>
              </a:ext>
            </a:extLst>
          </p:cNvPr>
          <p:cNvSpPr>
            <a:spLocks noGrp="1"/>
          </p:cNvSpPr>
          <p:nvPr>
            <p:ph type="dt" sz="half" idx="10"/>
          </p:nvPr>
        </p:nvSpPr>
        <p:spPr/>
        <p:txBody>
          <a:bodyPr/>
          <a:lstStyle/>
          <a:p>
            <a:fld id="{5D50A701-383F-4D36-8520-8AFCCC90DB82}" type="datetime1">
              <a:rPr lang="en-US" smtClean="0"/>
              <a:t>10/5/2023</a:t>
            </a:fld>
            <a:endParaRPr lang="en-US"/>
          </a:p>
        </p:txBody>
      </p:sp>
      <p:sp>
        <p:nvSpPr>
          <p:cNvPr id="13" name="CasellaDiTesto 20">
            <a:extLst>
              <a:ext uri="{FF2B5EF4-FFF2-40B4-BE49-F238E27FC236}">
                <a16:creationId xmlns:a16="http://schemas.microsoft.com/office/drawing/2014/main" id="{DF821767-9AD7-B6F5-7EB1-B97A6B63B630}"/>
              </a:ext>
            </a:extLst>
          </p:cNvPr>
          <p:cNvSpPr txBox="1"/>
          <p:nvPr/>
        </p:nvSpPr>
        <p:spPr>
          <a:xfrm>
            <a:off x="8553640" y="2326228"/>
            <a:ext cx="3447016" cy="3046988"/>
          </a:xfrm>
          <a:prstGeom prst="rect">
            <a:avLst/>
          </a:prstGeom>
          <a:noFill/>
        </p:spPr>
        <p:txBody>
          <a:bodyPr wrap="square">
            <a:spAutoFit/>
          </a:bodyPr>
          <a:lstStyle/>
          <a:p>
            <a:pPr algn="ctr"/>
            <a:r>
              <a:rPr lang="en-US" sz="2400" b="1" dirty="0"/>
              <a:t>Strong axial potential </a:t>
            </a:r>
          </a:p>
          <a:p>
            <a:pPr algn="ctr"/>
            <a:r>
              <a:rPr lang="en-US" sz="2400" b="1" dirty="0"/>
              <a:t>(10 times Si &lt;110&gt;)</a:t>
            </a:r>
          </a:p>
          <a:p>
            <a:pPr algn="ctr"/>
            <a:endParaRPr lang="en-US" sz="2400" b="1" dirty="0"/>
          </a:p>
          <a:p>
            <a:pPr algn="ctr"/>
            <a:endParaRPr lang="en-US" sz="2400" b="1" dirty="0"/>
          </a:p>
          <a:p>
            <a:pPr algn="ctr"/>
            <a:endParaRPr lang="en-US" sz="2400" b="1" dirty="0"/>
          </a:p>
          <a:p>
            <a:pPr algn="ctr"/>
            <a:r>
              <a:rPr lang="en-US" sz="2400" b="1" dirty="0"/>
              <a:t>Huge radiation enhancement in axial channeling!</a:t>
            </a:r>
            <a:endParaRPr lang="it-IT" sz="2400" b="1" dirty="0"/>
          </a:p>
        </p:txBody>
      </p:sp>
      <p:sp>
        <p:nvSpPr>
          <p:cNvPr id="16" name="Arrow: Down 15">
            <a:extLst>
              <a:ext uri="{FF2B5EF4-FFF2-40B4-BE49-F238E27FC236}">
                <a16:creationId xmlns:a16="http://schemas.microsoft.com/office/drawing/2014/main" id="{AFD8DA9B-16E9-96C3-42D2-E0C172FF60B1}"/>
              </a:ext>
            </a:extLst>
          </p:cNvPr>
          <p:cNvSpPr/>
          <p:nvPr/>
        </p:nvSpPr>
        <p:spPr>
          <a:xfrm>
            <a:off x="9609245" y="3279920"/>
            <a:ext cx="1025578" cy="7585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5">
            <a:extLst>
              <a:ext uri="{FF2B5EF4-FFF2-40B4-BE49-F238E27FC236}">
                <a16:creationId xmlns:a16="http://schemas.microsoft.com/office/drawing/2014/main" id="{E4D09EAC-3C98-D886-9DBF-34AEF89E2CFA}"/>
              </a:ext>
            </a:extLst>
          </p:cNvPr>
          <p:cNvSpPr txBox="1"/>
          <p:nvPr/>
        </p:nvSpPr>
        <p:spPr>
          <a:xfrm>
            <a:off x="0" y="6217492"/>
            <a:ext cx="12192000" cy="584775"/>
          </a:xfrm>
          <a:prstGeom prst="rect">
            <a:avLst/>
          </a:prstGeom>
          <a:noFill/>
        </p:spPr>
        <p:txBody>
          <a:bodyPr wrap="square">
            <a:spAutoFit/>
          </a:bodyPr>
          <a:lstStyle/>
          <a:p>
            <a:pPr algn="ctr"/>
            <a:r>
              <a:rPr lang="en-US" sz="3200" b="1" i="1" dirty="0">
                <a:solidFill>
                  <a:srgbClr val="FF0000"/>
                </a:solidFill>
              </a:rPr>
              <a:t>Very high-density material!</a:t>
            </a:r>
            <a:endParaRPr lang="it-IT" sz="3200" b="1" i="1" dirty="0">
              <a:solidFill>
                <a:srgbClr val="FF0000"/>
              </a:solidFill>
            </a:endParaRPr>
          </a:p>
        </p:txBody>
      </p:sp>
      <p:sp>
        <p:nvSpPr>
          <p:cNvPr id="3" name="Slide Number Placeholder 3">
            <a:extLst>
              <a:ext uri="{FF2B5EF4-FFF2-40B4-BE49-F238E27FC236}">
                <a16:creationId xmlns:a16="http://schemas.microsoft.com/office/drawing/2014/main" id="{C9A2138D-F2C9-4291-6B98-B9D028234FF0}"/>
              </a:ext>
            </a:extLst>
          </p:cNvPr>
          <p:cNvSpPr>
            <a:spLocks noGrp="1"/>
          </p:cNvSpPr>
          <p:nvPr>
            <p:ph type="sldNum" sz="quarter" idx="12"/>
          </p:nvPr>
        </p:nvSpPr>
        <p:spPr>
          <a:xfrm>
            <a:off x="10160000" y="18288"/>
            <a:ext cx="1422400" cy="329184"/>
          </a:xfrm>
        </p:spPr>
        <p:txBody>
          <a:bodyPr/>
          <a:lstStyle/>
          <a:p>
            <a:fld id="{0CFEC368-1D7A-4F81-ABF6-AE0E36BAF64C}" type="slidenum">
              <a:rPr lang="en-US" smtClean="0"/>
              <a:pPr/>
              <a:t>14</a:t>
            </a:fld>
            <a:endParaRPr lang="en-US"/>
          </a:p>
        </p:txBody>
      </p:sp>
      <p:sp>
        <p:nvSpPr>
          <p:cNvPr id="5" name="Slide Number Placeholder 4">
            <a:extLst>
              <a:ext uri="{FF2B5EF4-FFF2-40B4-BE49-F238E27FC236}">
                <a16:creationId xmlns:a16="http://schemas.microsoft.com/office/drawing/2014/main" id="{FE2DADC5-764D-9B37-631B-7AFFED17930E}"/>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14</a:t>
            </a:fld>
            <a:endParaRPr lang="en-US"/>
          </a:p>
        </p:txBody>
      </p:sp>
      <p:sp>
        <p:nvSpPr>
          <p:cNvPr id="9" name="Slide Number Placeholder 3">
            <a:extLst>
              <a:ext uri="{FF2B5EF4-FFF2-40B4-BE49-F238E27FC236}">
                <a16:creationId xmlns:a16="http://schemas.microsoft.com/office/drawing/2014/main" id="{B95D1F62-0276-4137-F7D8-A7DE20C6ED2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14</a:t>
            </a:fld>
            <a:endParaRPr lang="en-US"/>
          </a:p>
        </p:txBody>
      </p:sp>
      <p:sp>
        <p:nvSpPr>
          <p:cNvPr id="18" name="Slide Number Placeholder 8">
            <a:extLst>
              <a:ext uri="{FF2B5EF4-FFF2-40B4-BE49-F238E27FC236}">
                <a16:creationId xmlns:a16="http://schemas.microsoft.com/office/drawing/2014/main" id="{89BA396A-7A14-A304-D441-B9A2E14B3E18}"/>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14</a:t>
            </a:fld>
            <a:endParaRPr lang="en-US"/>
          </a:p>
        </p:txBody>
      </p:sp>
      <p:grpSp>
        <p:nvGrpSpPr>
          <p:cNvPr id="19" name="Gruppo 2">
            <a:extLst>
              <a:ext uri="{FF2B5EF4-FFF2-40B4-BE49-F238E27FC236}">
                <a16:creationId xmlns:a16="http://schemas.microsoft.com/office/drawing/2014/main" id="{DF10F9A2-BCA3-0D77-8512-5E969ADB8990}"/>
              </a:ext>
            </a:extLst>
          </p:cNvPr>
          <p:cNvGrpSpPr/>
          <p:nvPr/>
        </p:nvGrpSpPr>
        <p:grpSpPr>
          <a:xfrm>
            <a:off x="10939566" y="0"/>
            <a:ext cx="1259959" cy="1012520"/>
            <a:chOff x="341803" y="31657"/>
            <a:chExt cx="1505841" cy="1654017"/>
          </a:xfrm>
        </p:grpSpPr>
        <p:pic>
          <p:nvPicPr>
            <p:cNvPr id="20" name="Immagine 13">
              <a:extLst>
                <a:ext uri="{FF2B5EF4-FFF2-40B4-BE49-F238E27FC236}">
                  <a16:creationId xmlns:a16="http://schemas.microsoft.com/office/drawing/2014/main" id="{2FF6935C-D1CC-A60D-5002-F166E9DB00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22" name="CasellaDiTesto 14">
              <a:extLst>
                <a:ext uri="{FF2B5EF4-FFF2-40B4-BE49-F238E27FC236}">
                  <a16:creationId xmlns:a16="http://schemas.microsoft.com/office/drawing/2014/main" id="{D9DCCBCE-8CD3-06E4-1068-CFEEE7104586}"/>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23" name="Picture 22" descr="A blue and black lines with a blue line&#10;&#10;Description automatically generated with medium confidence">
            <a:extLst>
              <a:ext uri="{FF2B5EF4-FFF2-40B4-BE49-F238E27FC236}">
                <a16:creationId xmlns:a16="http://schemas.microsoft.com/office/drawing/2014/main" id="{CE1EBB39-C7A0-990B-EF1C-74D8FD2B89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75614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E8321-AA15-51A2-A1A0-A3E11B7E1612}"/>
              </a:ext>
            </a:extLst>
          </p:cNvPr>
          <p:cNvSpPr>
            <a:spLocks noGrp="1"/>
          </p:cNvSpPr>
          <p:nvPr>
            <p:ph type="title"/>
          </p:nvPr>
        </p:nvSpPr>
        <p:spPr>
          <a:xfrm>
            <a:off x="609600" y="533400"/>
            <a:ext cx="7574632" cy="990600"/>
          </a:xfrm>
        </p:spPr>
        <p:txBody>
          <a:bodyPr>
            <a:normAutofit fontScale="90000"/>
          </a:bodyPr>
          <a:lstStyle/>
          <a:p>
            <a:r>
              <a:rPr lang="en-US" dirty="0"/>
              <a:t>Exploration of </a:t>
            </a:r>
            <a:r>
              <a:rPr lang="en-US" b="1" dirty="0"/>
              <a:t>NEW MATERIALS </a:t>
            </a:r>
            <a:r>
              <a:rPr lang="en-US" dirty="0"/>
              <a:t>beside Silicon and Germanium</a:t>
            </a:r>
          </a:p>
        </p:txBody>
      </p:sp>
      <p:sp>
        <p:nvSpPr>
          <p:cNvPr id="6" name="Date Placeholder 5">
            <a:extLst>
              <a:ext uri="{FF2B5EF4-FFF2-40B4-BE49-F238E27FC236}">
                <a16:creationId xmlns:a16="http://schemas.microsoft.com/office/drawing/2014/main" id="{32D42C25-07C5-4071-DDF0-322581620446}"/>
              </a:ext>
            </a:extLst>
          </p:cNvPr>
          <p:cNvSpPr>
            <a:spLocks noGrp="1"/>
          </p:cNvSpPr>
          <p:nvPr>
            <p:ph type="dt" sz="half" idx="10"/>
          </p:nvPr>
        </p:nvSpPr>
        <p:spPr/>
        <p:txBody>
          <a:bodyPr/>
          <a:lstStyle/>
          <a:p>
            <a:fld id="{5C38F279-C660-4DEF-B1A1-B23096AEA2F2}" type="datetime1">
              <a:rPr lang="en-US" smtClean="0"/>
              <a:t>10/5/2023</a:t>
            </a:fld>
            <a:endParaRPr lang="en-US"/>
          </a:p>
        </p:txBody>
      </p:sp>
      <p:pic>
        <p:nvPicPr>
          <p:cNvPr id="16" name="Picture 4">
            <a:extLst>
              <a:ext uri="{FF2B5EF4-FFF2-40B4-BE49-F238E27FC236}">
                <a16:creationId xmlns:a16="http://schemas.microsoft.com/office/drawing/2014/main" id="{F42A18FE-EED8-DE2C-15E9-B06CF8D28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1677319"/>
            <a:ext cx="1990717" cy="1974663"/>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1">
            <a:extLst>
              <a:ext uri="{FF2B5EF4-FFF2-40B4-BE49-F238E27FC236}">
                <a16:creationId xmlns:a16="http://schemas.microsoft.com/office/drawing/2014/main" id="{EECDD3F2-E4B4-9720-F2B0-2BDE7D0C0594}"/>
              </a:ext>
            </a:extLst>
          </p:cNvPr>
          <p:cNvSpPr txBox="1"/>
          <p:nvPr/>
        </p:nvSpPr>
        <p:spPr>
          <a:xfrm>
            <a:off x="734006" y="4002070"/>
            <a:ext cx="5506010" cy="2369880"/>
          </a:xfrm>
          <a:prstGeom prst="rect">
            <a:avLst/>
          </a:prstGeom>
          <a:noFill/>
        </p:spPr>
        <p:txBody>
          <a:bodyPr wrap="square">
            <a:spAutoFit/>
          </a:bodyPr>
          <a:lstStyle/>
          <a:p>
            <a:r>
              <a:rPr lang="en-US" sz="2000" b="1" dirty="0"/>
              <a:t>Material</a:t>
            </a:r>
            <a:r>
              <a:rPr lang="en-US" sz="2000" dirty="0"/>
              <a:t>: </a:t>
            </a:r>
            <a:r>
              <a:rPr lang="en-US" sz="2800" dirty="0">
                <a:solidFill>
                  <a:srgbClr val="FF0000"/>
                </a:solidFill>
              </a:rPr>
              <a:t>Tungsten</a:t>
            </a:r>
          </a:p>
          <a:p>
            <a:r>
              <a:rPr lang="en-US" sz="2000" b="1" dirty="0"/>
              <a:t>Channeling Axis</a:t>
            </a:r>
            <a:r>
              <a:rPr lang="en-US" sz="2000" dirty="0"/>
              <a:t>: &lt;111&gt; (most efficient)</a:t>
            </a:r>
          </a:p>
          <a:p>
            <a:r>
              <a:rPr lang="en-US" sz="2000" b="1" dirty="0"/>
              <a:t>Axial potential: 1 keV</a:t>
            </a:r>
          </a:p>
          <a:p>
            <a:r>
              <a:rPr lang="el-GR" sz="2000" b="1" dirty="0"/>
              <a:t>θ</a:t>
            </a:r>
            <a:r>
              <a:rPr lang="it-IT" sz="2000" b="1" baseline="-25000" dirty="0"/>
              <a:t>c</a:t>
            </a:r>
            <a:r>
              <a:rPr lang="en-GB" sz="2000" b="1" baseline="-25000" dirty="0"/>
              <a:t> </a:t>
            </a:r>
            <a:r>
              <a:rPr lang="en-GB" sz="2000" b="1" dirty="0"/>
              <a:t>≈ 0.6 </a:t>
            </a:r>
            <a:r>
              <a:rPr lang="en-GB" sz="2000" b="1" dirty="0" err="1"/>
              <a:t>mrad</a:t>
            </a:r>
            <a:r>
              <a:rPr lang="en-GB" sz="2000" b="1" dirty="0"/>
              <a:t> </a:t>
            </a:r>
            <a:r>
              <a:rPr lang="en-GB" dirty="0"/>
              <a:t>-&gt; </a:t>
            </a:r>
            <a:r>
              <a:rPr lang="en-US" dirty="0"/>
              <a:t>of the order of beam divergence</a:t>
            </a:r>
          </a:p>
          <a:p>
            <a:r>
              <a:rPr lang="en-US" sz="2000" b="1" dirty="0"/>
              <a:t>Lattice structure</a:t>
            </a:r>
            <a:r>
              <a:rPr lang="en-US" sz="2000" dirty="0"/>
              <a:t>: Body Centered Cubic (BBC, space group #229)</a:t>
            </a:r>
          </a:p>
          <a:p>
            <a:r>
              <a:rPr lang="en-US" sz="2000" b="1" dirty="0"/>
              <a:t>Thickness</a:t>
            </a:r>
            <a:r>
              <a:rPr lang="en-US" sz="2000" dirty="0"/>
              <a:t>: 2 mm (0.6 of W Radiation </a:t>
            </a:r>
            <a:r>
              <a:rPr lang="en-US" sz="2000" dirty="0" err="1"/>
              <a:t>Lenght</a:t>
            </a:r>
            <a:r>
              <a:rPr lang="en-US" sz="2000" dirty="0"/>
              <a:t>)</a:t>
            </a:r>
          </a:p>
        </p:txBody>
      </p:sp>
      <p:sp>
        <p:nvSpPr>
          <p:cNvPr id="11" name="CasellaDiTesto 15">
            <a:extLst>
              <a:ext uri="{FF2B5EF4-FFF2-40B4-BE49-F238E27FC236}">
                <a16:creationId xmlns:a16="http://schemas.microsoft.com/office/drawing/2014/main" id="{5BBEF3BE-FDFC-25EE-9671-A45085F3FA6C}"/>
              </a:ext>
            </a:extLst>
          </p:cNvPr>
          <p:cNvSpPr txBox="1"/>
          <p:nvPr/>
        </p:nvSpPr>
        <p:spPr>
          <a:xfrm>
            <a:off x="0" y="6217492"/>
            <a:ext cx="12192000" cy="584775"/>
          </a:xfrm>
          <a:prstGeom prst="rect">
            <a:avLst/>
          </a:prstGeom>
          <a:noFill/>
        </p:spPr>
        <p:txBody>
          <a:bodyPr wrap="square">
            <a:spAutoFit/>
          </a:bodyPr>
          <a:lstStyle/>
          <a:p>
            <a:pPr algn="ctr"/>
            <a:r>
              <a:rPr lang="en-US" sz="3200" b="1" i="1" dirty="0">
                <a:solidFill>
                  <a:srgbClr val="FF0000"/>
                </a:solidFill>
              </a:rPr>
              <a:t>Very high-density material!</a:t>
            </a:r>
            <a:endParaRPr lang="it-IT" sz="3200" b="1" i="1" dirty="0">
              <a:solidFill>
                <a:srgbClr val="FF0000"/>
              </a:solidFill>
            </a:endParaRPr>
          </a:p>
        </p:txBody>
      </p:sp>
      <p:pic>
        <p:nvPicPr>
          <p:cNvPr id="14" name="Picture 2">
            <a:extLst>
              <a:ext uri="{FF2B5EF4-FFF2-40B4-BE49-F238E27FC236}">
                <a16:creationId xmlns:a16="http://schemas.microsoft.com/office/drawing/2014/main" id="{DD8475DE-1727-040E-EF4B-7E6028FD7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1709928"/>
            <a:ext cx="1761570" cy="1974663"/>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6">
            <a:extLst>
              <a:ext uri="{FF2B5EF4-FFF2-40B4-BE49-F238E27FC236}">
                <a16:creationId xmlns:a16="http://schemas.microsoft.com/office/drawing/2014/main" id="{F292BFD3-5129-CD18-8648-DC2994E3ED99}"/>
              </a:ext>
            </a:extLst>
          </p:cNvPr>
          <p:cNvSpPr txBox="1"/>
          <p:nvPr/>
        </p:nvSpPr>
        <p:spPr>
          <a:xfrm>
            <a:off x="6648138" y="3953553"/>
            <a:ext cx="5374876" cy="2369880"/>
          </a:xfrm>
          <a:prstGeom prst="rect">
            <a:avLst/>
          </a:prstGeom>
          <a:noFill/>
        </p:spPr>
        <p:txBody>
          <a:bodyPr wrap="square">
            <a:spAutoFit/>
          </a:bodyPr>
          <a:lstStyle/>
          <a:p>
            <a:r>
              <a:rPr lang="en-US" sz="2000" b="1" dirty="0"/>
              <a:t>Material</a:t>
            </a:r>
            <a:r>
              <a:rPr lang="en-US" sz="2000" dirty="0"/>
              <a:t>: </a:t>
            </a:r>
            <a:r>
              <a:rPr lang="en-US" sz="2800" dirty="0">
                <a:solidFill>
                  <a:srgbClr val="FF0000"/>
                </a:solidFill>
              </a:rPr>
              <a:t>Iridium</a:t>
            </a:r>
            <a:r>
              <a:rPr lang="en-US" sz="2000" dirty="0"/>
              <a:t> (1x7x8 mm)</a:t>
            </a:r>
          </a:p>
          <a:p>
            <a:r>
              <a:rPr lang="en-US" sz="2000" b="1" dirty="0"/>
              <a:t>Channeling Axis</a:t>
            </a:r>
            <a:r>
              <a:rPr lang="en-US" sz="2000" dirty="0"/>
              <a:t>: &lt;110&gt; (most efficient)</a:t>
            </a:r>
          </a:p>
          <a:p>
            <a:r>
              <a:rPr lang="en-US" sz="2000" b="1" dirty="0"/>
              <a:t>Axial potential: 1 keV</a:t>
            </a:r>
          </a:p>
          <a:p>
            <a:r>
              <a:rPr lang="el-GR" sz="2000" b="1" dirty="0"/>
              <a:t>θ</a:t>
            </a:r>
            <a:r>
              <a:rPr lang="it-IT" sz="2000" b="1" baseline="-25000" dirty="0"/>
              <a:t>c</a:t>
            </a:r>
            <a:r>
              <a:rPr lang="en-GB" sz="2000" b="1" baseline="-25000" dirty="0"/>
              <a:t> </a:t>
            </a:r>
            <a:r>
              <a:rPr lang="en-GB" sz="2000" b="1" dirty="0"/>
              <a:t>≈ 0.6 </a:t>
            </a:r>
            <a:r>
              <a:rPr lang="en-GB" sz="2000" b="1" dirty="0" err="1"/>
              <a:t>mrad</a:t>
            </a:r>
            <a:r>
              <a:rPr lang="en-GB" sz="2000" b="1" dirty="0"/>
              <a:t> </a:t>
            </a:r>
            <a:r>
              <a:rPr lang="en-GB" dirty="0"/>
              <a:t>-&gt; </a:t>
            </a:r>
            <a:r>
              <a:rPr lang="en-US" dirty="0"/>
              <a:t>of the order of beam divergence</a:t>
            </a:r>
            <a:endParaRPr lang="en-US" b="1" dirty="0"/>
          </a:p>
          <a:p>
            <a:r>
              <a:rPr lang="en-US" sz="2000" b="1" dirty="0"/>
              <a:t>Lattice structure</a:t>
            </a:r>
            <a:r>
              <a:rPr lang="en-US" sz="2000" dirty="0"/>
              <a:t>: Face Centered Cubic (FCC, space group # 225)</a:t>
            </a:r>
          </a:p>
          <a:p>
            <a:r>
              <a:rPr lang="en-US" sz="2000" b="1" dirty="0"/>
              <a:t>Thickness</a:t>
            </a:r>
            <a:r>
              <a:rPr lang="en-US" sz="2000" dirty="0"/>
              <a:t>: 1 mm </a:t>
            </a:r>
            <a:r>
              <a:rPr lang="en-US" dirty="0"/>
              <a:t>(0.3 of </a:t>
            </a:r>
            <a:r>
              <a:rPr lang="en-US" dirty="0" err="1"/>
              <a:t>Ir</a:t>
            </a:r>
            <a:r>
              <a:rPr lang="en-US" dirty="0"/>
              <a:t> Radiation </a:t>
            </a:r>
            <a:r>
              <a:rPr lang="en-US" dirty="0" err="1"/>
              <a:t>Lenght</a:t>
            </a:r>
            <a:r>
              <a:rPr lang="en-US" dirty="0"/>
              <a:t>)</a:t>
            </a:r>
            <a:endParaRPr lang="en-US" sz="2000" dirty="0"/>
          </a:p>
        </p:txBody>
      </p:sp>
      <p:sp>
        <p:nvSpPr>
          <p:cNvPr id="22" name="TextBox 21">
            <a:extLst>
              <a:ext uri="{FF2B5EF4-FFF2-40B4-BE49-F238E27FC236}">
                <a16:creationId xmlns:a16="http://schemas.microsoft.com/office/drawing/2014/main" id="{95104637-52F1-BDDC-D3DE-288E4E355E4F}"/>
              </a:ext>
            </a:extLst>
          </p:cNvPr>
          <p:cNvSpPr txBox="1"/>
          <p:nvPr/>
        </p:nvSpPr>
        <p:spPr>
          <a:xfrm>
            <a:off x="7392144" y="1541647"/>
            <a:ext cx="612668" cy="707886"/>
          </a:xfrm>
          <a:prstGeom prst="rect">
            <a:avLst/>
          </a:prstGeom>
          <a:noFill/>
        </p:spPr>
        <p:txBody>
          <a:bodyPr wrap="none" rtlCol="0">
            <a:spAutoFit/>
          </a:bodyPr>
          <a:lstStyle/>
          <a:p>
            <a:r>
              <a:rPr lang="en-US" sz="4000" b="1" dirty="0">
                <a:solidFill>
                  <a:srgbClr val="FF0000"/>
                </a:solidFill>
              </a:rPr>
              <a:t>2.</a:t>
            </a:r>
          </a:p>
        </p:txBody>
      </p:sp>
      <p:sp>
        <p:nvSpPr>
          <p:cNvPr id="23" name="TextBox 22">
            <a:extLst>
              <a:ext uri="{FF2B5EF4-FFF2-40B4-BE49-F238E27FC236}">
                <a16:creationId xmlns:a16="http://schemas.microsoft.com/office/drawing/2014/main" id="{064F38EA-0F85-4EEC-8DC4-43F2CA9793C6}"/>
              </a:ext>
            </a:extLst>
          </p:cNvPr>
          <p:cNvSpPr txBox="1"/>
          <p:nvPr/>
        </p:nvSpPr>
        <p:spPr>
          <a:xfrm>
            <a:off x="1343472" y="1632389"/>
            <a:ext cx="612668" cy="707886"/>
          </a:xfrm>
          <a:prstGeom prst="rect">
            <a:avLst/>
          </a:prstGeom>
          <a:noFill/>
        </p:spPr>
        <p:txBody>
          <a:bodyPr wrap="none" rtlCol="0">
            <a:spAutoFit/>
          </a:bodyPr>
          <a:lstStyle/>
          <a:p>
            <a:r>
              <a:rPr lang="en-US" sz="4000" b="1" dirty="0">
                <a:solidFill>
                  <a:srgbClr val="FF0000"/>
                </a:solidFill>
              </a:rPr>
              <a:t>1.</a:t>
            </a:r>
          </a:p>
        </p:txBody>
      </p:sp>
      <p:sp>
        <p:nvSpPr>
          <p:cNvPr id="3" name="Slide Number Placeholder 3">
            <a:extLst>
              <a:ext uri="{FF2B5EF4-FFF2-40B4-BE49-F238E27FC236}">
                <a16:creationId xmlns:a16="http://schemas.microsoft.com/office/drawing/2014/main" id="{49433BF4-FA6E-3A7A-4A79-604382F11451}"/>
              </a:ext>
            </a:extLst>
          </p:cNvPr>
          <p:cNvSpPr>
            <a:spLocks noGrp="1"/>
          </p:cNvSpPr>
          <p:nvPr>
            <p:ph type="sldNum" sz="quarter" idx="12"/>
          </p:nvPr>
        </p:nvSpPr>
        <p:spPr>
          <a:xfrm>
            <a:off x="10160000" y="18288"/>
            <a:ext cx="1422400" cy="329184"/>
          </a:xfrm>
        </p:spPr>
        <p:txBody>
          <a:bodyPr/>
          <a:lstStyle/>
          <a:p>
            <a:fld id="{0CFEC368-1D7A-4F81-ABF6-AE0E36BAF64C}" type="slidenum">
              <a:rPr lang="en-US" smtClean="0"/>
              <a:pPr/>
              <a:t>15</a:t>
            </a:fld>
            <a:endParaRPr lang="en-US"/>
          </a:p>
        </p:txBody>
      </p:sp>
      <p:sp>
        <p:nvSpPr>
          <p:cNvPr id="4" name="Slide Number Placeholder 4">
            <a:extLst>
              <a:ext uri="{FF2B5EF4-FFF2-40B4-BE49-F238E27FC236}">
                <a16:creationId xmlns:a16="http://schemas.microsoft.com/office/drawing/2014/main" id="{BC4A3437-CA6F-CC92-BDAC-F5BC59D4ECC4}"/>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15</a:t>
            </a:fld>
            <a:endParaRPr lang="en-US"/>
          </a:p>
        </p:txBody>
      </p:sp>
      <p:sp>
        <p:nvSpPr>
          <p:cNvPr id="5" name="Slide Number Placeholder 3">
            <a:extLst>
              <a:ext uri="{FF2B5EF4-FFF2-40B4-BE49-F238E27FC236}">
                <a16:creationId xmlns:a16="http://schemas.microsoft.com/office/drawing/2014/main" id="{E408E7BE-19D3-26CB-F9AF-D11806EF98AE}"/>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15</a:t>
            </a:fld>
            <a:endParaRPr lang="en-US"/>
          </a:p>
        </p:txBody>
      </p:sp>
      <p:sp>
        <p:nvSpPr>
          <p:cNvPr id="7" name="Slide Number Placeholder 8">
            <a:extLst>
              <a:ext uri="{FF2B5EF4-FFF2-40B4-BE49-F238E27FC236}">
                <a16:creationId xmlns:a16="http://schemas.microsoft.com/office/drawing/2014/main" id="{9959C507-6156-5CA8-244A-FED118A483D2}"/>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15</a:t>
            </a:fld>
            <a:endParaRPr lang="en-US"/>
          </a:p>
        </p:txBody>
      </p:sp>
      <p:grpSp>
        <p:nvGrpSpPr>
          <p:cNvPr id="9" name="Gruppo 2">
            <a:extLst>
              <a:ext uri="{FF2B5EF4-FFF2-40B4-BE49-F238E27FC236}">
                <a16:creationId xmlns:a16="http://schemas.microsoft.com/office/drawing/2014/main" id="{275695DA-9ABE-DF3A-2A06-82BD72E452EF}"/>
              </a:ext>
            </a:extLst>
          </p:cNvPr>
          <p:cNvGrpSpPr/>
          <p:nvPr/>
        </p:nvGrpSpPr>
        <p:grpSpPr>
          <a:xfrm>
            <a:off x="10939566" y="0"/>
            <a:ext cx="1259959" cy="1012520"/>
            <a:chOff x="341803" y="31657"/>
            <a:chExt cx="1505841" cy="1654017"/>
          </a:xfrm>
        </p:grpSpPr>
        <p:pic>
          <p:nvPicPr>
            <p:cNvPr id="12" name="Immagine 13">
              <a:extLst>
                <a:ext uri="{FF2B5EF4-FFF2-40B4-BE49-F238E27FC236}">
                  <a16:creationId xmlns:a16="http://schemas.microsoft.com/office/drawing/2014/main" id="{657C3218-7596-8FDA-42D5-3DF9BB112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3" name="CasellaDiTesto 14">
              <a:extLst>
                <a:ext uri="{FF2B5EF4-FFF2-40B4-BE49-F238E27FC236}">
                  <a16:creationId xmlns:a16="http://schemas.microsoft.com/office/drawing/2014/main" id="{5AE99DD4-06FB-5958-DB19-080074F477D0}"/>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7" name="Picture 16" descr="A blue and black lines with a blue line&#10;&#10;Description automatically generated with medium confidence">
            <a:extLst>
              <a:ext uri="{FF2B5EF4-FFF2-40B4-BE49-F238E27FC236}">
                <a16:creationId xmlns:a16="http://schemas.microsoft.com/office/drawing/2014/main" id="{60312C17-988D-D848-7923-031FFFE428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27032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07FAF-A2BE-D3F2-E608-66DE48E6FB1F}"/>
              </a:ext>
            </a:extLst>
          </p:cNvPr>
          <p:cNvSpPr>
            <a:spLocks noGrp="1"/>
          </p:cNvSpPr>
          <p:nvPr>
            <p:ph type="title"/>
          </p:nvPr>
        </p:nvSpPr>
        <p:spPr>
          <a:xfrm>
            <a:off x="14484" y="207842"/>
            <a:ext cx="10972800" cy="990600"/>
          </a:xfrm>
        </p:spPr>
        <p:txBody>
          <a:bodyPr/>
          <a:lstStyle/>
          <a:p>
            <a:r>
              <a:rPr lang="en-GB" dirty="0"/>
              <a:t>Samples Characterization</a:t>
            </a:r>
            <a:endParaRPr lang="en-US" dirty="0"/>
          </a:p>
        </p:txBody>
      </p:sp>
      <p:sp>
        <p:nvSpPr>
          <p:cNvPr id="3" name="Segnaposto contenuto 2">
            <a:extLst>
              <a:ext uri="{FF2B5EF4-FFF2-40B4-BE49-F238E27FC236}">
                <a16:creationId xmlns:a16="http://schemas.microsoft.com/office/drawing/2014/main" id="{1D6E48F1-5FAC-E260-FD4F-05827894C2F9}"/>
              </a:ext>
            </a:extLst>
          </p:cNvPr>
          <p:cNvSpPr>
            <a:spLocks noGrp="1"/>
          </p:cNvSpPr>
          <p:nvPr>
            <p:ph idx="1"/>
          </p:nvPr>
        </p:nvSpPr>
        <p:spPr>
          <a:xfrm>
            <a:off x="7682509" y="945963"/>
            <a:ext cx="3899891" cy="338434"/>
          </a:xfrm>
        </p:spPr>
        <p:txBody>
          <a:bodyPr>
            <a:noAutofit/>
          </a:bodyPr>
          <a:lstStyle/>
          <a:p>
            <a:pPr marL="0" indent="0" algn="just">
              <a:buNone/>
            </a:pPr>
            <a:r>
              <a:rPr lang="en-US" sz="1400" dirty="0"/>
              <a:t>Characterization of superficial </a:t>
            </a:r>
            <a:r>
              <a:rPr lang="en-US" sz="1400" dirty="0" err="1"/>
              <a:t>mosaicity</a:t>
            </a:r>
            <a:r>
              <a:rPr lang="en-US" sz="1400" dirty="0"/>
              <a:t> performed with </a:t>
            </a:r>
            <a:r>
              <a:rPr lang="en-US" sz="1400" b="1" dirty="0"/>
              <a:t>High Resolution XRD at Ferrara lab (@8.04 keV)</a:t>
            </a:r>
          </a:p>
          <a:p>
            <a:pPr marL="0" indent="0" algn="just">
              <a:buNone/>
            </a:pPr>
            <a:r>
              <a:rPr lang="en-US" sz="1200" b="1" dirty="0">
                <a:solidFill>
                  <a:schemeClr val="tx2"/>
                </a:solidFill>
              </a:rPr>
              <a:t>FWHM ≤ 2 </a:t>
            </a:r>
            <a:r>
              <a:rPr lang="en-US" sz="1200" b="1" dirty="0" err="1">
                <a:solidFill>
                  <a:schemeClr val="tx2"/>
                </a:solidFill>
              </a:rPr>
              <a:t>mrad</a:t>
            </a:r>
            <a:r>
              <a:rPr lang="en-US" sz="1200" b="1" dirty="0">
                <a:solidFill>
                  <a:schemeClr val="tx2"/>
                </a:solidFill>
              </a:rPr>
              <a:t> – larger than Channeling Angle -&gt; big contribution of quasi-channeled particles in radiation (low monochromaticity!)</a:t>
            </a:r>
          </a:p>
        </p:txBody>
      </p:sp>
      <p:grpSp>
        <p:nvGrpSpPr>
          <p:cNvPr id="12" name="Gruppo 11">
            <a:extLst>
              <a:ext uri="{FF2B5EF4-FFF2-40B4-BE49-F238E27FC236}">
                <a16:creationId xmlns:a16="http://schemas.microsoft.com/office/drawing/2014/main" id="{48B1822B-F44A-9B26-389D-97B3E1305A52}"/>
              </a:ext>
            </a:extLst>
          </p:cNvPr>
          <p:cNvGrpSpPr/>
          <p:nvPr/>
        </p:nvGrpSpPr>
        <p:grpSpPr>
          <a:xfrm>
            <a:off x="141924" y="1496586"/>
            <a:ext cx="3289018" cy="2387214"/>
            <a:chOff x="202797" y="3624772"/>
            <a:chExt cx="3289018" cy="2387214"/>
          </a:xfrm>
        </p:grpSpPr>
        <p:pic>
          <p:nvPicPr>
            <p:cNvPr id="11" name="Picture 4">
              <a:extLst>
                <a:ext uri="{FF2B5EF4-FFF2-40B4-BE49-F238E27FC236}">
                  <a16:creationId xmlns:a16="http://schemas.microsoft.com/office/drawing/2014/main" id="{27676207-597D-80D5-B95D-B448F6770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54" y="3624772"/>
              <a:ext cx="3154961" cy="238721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77CB5446-EE08-45DE-B5BD-F38B5290AD0E}"/>
                </a:ext>
              </a:extLst>
            </p:cNvPr>
            <p:cNvSpPr txBox="1"/>
            <p:nvPr/>
          </p:nvSpPr>
          <p:spPr>
            <a:xfrm>
              <a:off x="202797" y="3674888"/>
              <a:ext cx="2592288" cy="369332"/>
            </a:xfrm>
            <a:prstGeom prst="rect">
              <a:avLst/>
            </a:prstGeom>
            <a:noFill/>
          </p:spPr>
          <p:txBody>
            <a:bodyPr wrap="square" rtlCol="0">
              <a:spAutoFit/>
            </a:bodyPr>
            <a:lstStyle/>
            <a:p>
              <a:pPr algn="ctr"/>
              <a:r>
                <a:rPr lang="en-US" b="1" dirty="0"/>
                <a:t>Tungsten</a:t>
              </a:r>
            </a:p>
          </p:txBody>
        </p:sp>
      </p:grpSp>
      <p:grpSp>
        <p:nvGrpSpPr>
          <p:cNvPr id="13" name="Gruppo 12">
            <a:extLst>
              <a:ext uri="{FF2B5EF4-FFF2-40B4-BE49-F238E27FC236}">
                <a16:creationId xmlns:a16="http://schemas.microsoft.com/office/drawing/2014/main" id="{13F21DFF-1859-2EE3-05C0-E1D2147C4E6F}"/>
              </a:ext>
            </a:extLst>
          </p:cNvPr>
          <p:cNvGrpSpPr/>
          <p:nvPr/>
        </p:nvGrpSpPr>
        <p:grpSpPr>
          <a:xfrm>
            <a:off x="3564999" y="1500553"/>
            <a:ext cx="3562457" cy="2387213"/>
            <a:chOff x="3162644" y="3422607"/>
            <a:chExt cx="3562457" cy="2387213"/>
          </a:xfrm>
        </p:grpSpPr>
        <p:pic>
          <p:nvPicPr>
            <p:cNvPr id="1026" name="Picture 2">
              <a:extLst>
                <a:ext uri="{FF2B5EF4-FFF2-40B4-BE49-F238E27FC236}">
                  <a16:creationId xmlns:a16="http://schemas.microsoft.com/office/drawing/2014/main" id="{A5A5EA5E-2CB7-2920-2D5E-E2F0DA471E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644" y="3422607"/>
              <a:ext cx="3562457" cy="238721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C268EDFE-BD8A-49CD-9FC0-A4DA6D97FC51}"/>
                </a:ext>
              </a:extLst>
            </p:cNvPr>
            <p:cNvSpPr txBox="1"/>
            <p:nvPr/>
          </p:nvSpPr>
          <p:spPr>
            <a:xfrm>
              <a:off x="3659781" y="3465271"/>
              <a:ext cx="1080121" cy="369332"/>
            </a:xfrm>
            <a:prstGeom prst="rect">
              <a:avLst/>
            </a:prstGeom>
            <a:noFill/>
          </p:spPr>
          <p:txBody>
            <a:bodyPr wrap="square" rtlCol="0">
              <a:spAutoFit/>
            </a:bodyPr>
            <a:lstStyle/>
            <a:p>
              <a:r>
                <a:rPr lang="en-US" b="1" dirty="0"/>
                <a:t>Iridium</a:t>
              </a:r>
            </a:p>
          </p:txBody>
        </p:sp>
      </p:grpSp>
      <p:pic>
        <p:nvPicPr>
          <p:cNvPr id="15" name="Immagine 14">
            <a:extLst>
              <a:ext uri="{FF2B5EF4-FFF2-40B4-BE49-F238E27FC236}">
                <a16:creationId xmlns:a16="http://schemas.microsoft.com/office/drawing/2014/main" id="{3EA054A6-A319-6668-A67F-365E8F5B269F}"/>
              </a:ext>
            </a:extLst>
          </p:cNvPr>
          <p:cNvPicPr>
            <a:picLocks noChangeAspect="1"/>
          </p:cNvPicPr>
          <p:nvPr/>
        </p:nvPicPr>
        <p:blipFill>
          <a:blip r:embed="rId5"/>
          <a:stretch>
            <a:fillRect/>
          </a:stretch>
        </p:blipFill>
        <p:spPr>
          <a:xfrm>
            <a:off x="7788485" y="2236584"/>
            <a:ext cx="2736034" cy="1822626"/>
          </a:xfrm>
          <a:prstGeom prst="rect">
            <a:avLst/>
          </a:prstGeom>
        </p:spPr>
      </p:pic>
      <p:pic>
        <p:nvPicPr>
          <p:cNvPr id="7170" name="Picture 2" descr="GAMMA@LNL">
            <a:extLst>
              <a:ext uri="{FF2B5EF4-FFF2-40B4-BE49-F238E27FC236}">
                <a16:creationId xmlns:a16="http://schemas.microsoft.com/office/drawing/2014/main" id="{B65E8EBC-E83B-5E65-86FA-84E4C77DB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592" y="5735631"/>
            <a:ext cx="1400745" cy="903706"/>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5EC3C060-0EF5-1418-F975-5031D78E8357}"/>
              </a:ext>
            </a:extLst>
          </p:cNvPr>
          <p:cNvSpPr txBox="1"/>
          <p:nvPr/>
        </p:nvSpPr>
        <p:spPr>
          <a:xfrm>
            <a:off x="157745" y="4020667"/>
            <a:ext cx="7160195" cy="369332"/>
          </a:xfrm>
          <a:prstGeom prst="rect">
            <a:avLst/>
          </a:prstGeom>
          <a:noFill/>
        </p:spPr>
        <p:txBody>
          <a:bodyPr wrap="square">
            <a:spAutoFit/>
          </a:bodyPr>
          <a:lstStyle/>
          <a:p>
            <a:r>
              <a:rPr lang="en-US" dirty="0"/>
              <a:t> Rutherford </a:t>
            </a:r>
            <a:r>
              <a:rPr lang="en-US" dirty="0" err="1"/>
              <a:t>BackScattering</a:t>
            </a:r>
            <a:r>
              <a:rPr lang="en-US" dirty="0"/>
              <a:t> with 2 MeV alpha particles in channeling  </a:t>
            </a:r>
            <a:endParaRPr lang="it-IT" dirty="0"/>
          </a:p>
        </p:txBody>
      </p:sp>
      <p:pic>
        <p:nvPicPr>
          <p:cNvPr id="26" name="Immagine 25"/>
          <p:cNvPicPr>
            <a:picLocks noChangeAspect="1"/>
          </p:cNvPicPr>
          <p:nvPr/>
        </p:nvPicPr>
        <p:blipFill rotWithShape="1">
          <a:blip r:embed="rId7">
            <a:extLst>
              <a:ext uri="{28A0092B-C50C-407E-A947-70E740481C1C}">
                <a14:useLocalDpi xmlns:a14="http://schemas.microsoft.com/office/drawing/2010/main" val="0"/>
              </a:ext>
            </a:extLst>
          </a:blip>
          <a:srcRect l="22280" t="11445" r="29840" b="38660"/>
          <a:stretch/>
        </p:blipFill>
        <p:spPr>
          <a:xfrm>
            <a:off x="10616497" y="3147897"/>
            <a:ext cx="1561818" cy="904210"/>
          </a:xfrm>
          <a:prstGeom prst="rect">
            <a:avLst/>
          </a:prstGeom>
        </p:spPr>
      </p:pic>
      <p:sp>
        <p:nvSpPr>
          <p:cNvPr id="6" name="Date Placeholder 5">
            <a:extLst>
              <a:ext uri="{FF2B5EF4-FFF2-40B4-BE49-F238E27FC236}">
                <a16:creationId xmlns:a16="http://schemas.microsoft.com/office/drawing/2014/main" id="{7AA07EFF-6DC0-8158-D2D2-6557CBD2301D}"/>
              </a:ext>
            </a:extLst>
          </p:cNvPr>
          <p:cNvSpPr>
            <a:spLocks noGrp="1"/>
          </p:cNvSpPr>
          <p:nvPr>
            <p:ph type="dt" sz="half" idx="10"/>
          </p:nvPr>
        </p:nvSpPr>
        <p:spPr/>
        <p:txBody>
          <a:bodyPr/>
          <a:lstStyle/>
          <a:p>
            <a:fld id="{1AB061EF-F2ED-44AA-8831-2EB1F011CED7}" type="datetime1">
              <a:rPr lang="en-US" smtClean="0"/>
              <a:t>10/5/2023</a:t>
            </a:fld>
            <a:endParaRPr lang="en-US"/>
          </a:p>
        </p:txBody>
      </p:sp>
      <p:sp>
        <p:nvSpPr>
          <p:cNvPr id="16" name="Slide Number Placeholder 15">
            <a:extLst>
              <a:ext uri="{FF2B5EF4-FFF2-40B4-BE49-F238E27FC236}">
                <a16:creationId xmlns:a16="http://schemas.microsoft.com/office/drawing/2014/main" id="{8489FE0B-655E-0189-3E55-6FB8358A2D2B}"/>
              </a:ext>
            </a:extLst>
          </p:cNvPr>
          <p:cNvSpPr>
            <a:spLocks noGrp="1"/>
          </p:cNvSpPr>
          <p:nvPr>
            <p:ph type="sldNum" sz="quarter" idx="12"/>
          </p:nvPr>
        </p:nvSpPr>
        <p:spPr/>
        <p:txBody>
          <a:bodyPr/>
          <a:lstStyle/>
          <a:p>
            <a:fld id="{0CFEC368-1D7A-4F81-ABF6-AE0E36BAF64C}" type="slidenum">
              <a:rPr lang="en-US" smtClean="0"/>
              <a:pPr/>
              <a:t>16</a:t>
            </a:fld>
            <a:endParaRPr lang="en-US"/>
          </a:p>
        </p:txBody>
      </p:sp>
      <p:pic>
        <p:nvPicPr>
          <p:cNvPr id="4" name="Immagine 7">
            <a:extLst>
              <a:ext uri="{FF2B5EF4-FFF2-40B4-BE49-F238E27FC236}">
                <a16:creationId xmlns:a16="http://schemas.microsoft.com/office/drawing/2014/main" id="{6146997B-CADD-3E99-281F-4E19C51B4EF7}"/>
              </a:ext>
            </a:extLst>
          </p:cNvPr>
          <p:cNvPicPr>
            <a:picLocks noChangeAspect="1"/>
          </p:cNvPicPr>
          <p:nvPr/>
        </p:nvPicPr>
        <p:blipFill rotWithShape="1">
          <a:blip r:embed="rId8"/>
          <a:srcRect t="5753"/>
          <a:stretch/>
        </p:blipFill>
        <p:spPr>
          <a:xfrm>
            <a:off x="320569" y="4376337"/>
            <a:ext cx="2667970" cy="2387214"/>
          </a:xfrm>
          <a:prstGeom prst="rect">
            <a:avLst/>
          </a:prstGeom>
        </p:spPr>
      </p:pic>
      <p:pic>
        <p:nvPicPr>
          <p:cNvPr id="5" name="Immagine 2">
            <a:extLst>
              <a:ext uri="{FF2B5EF4-FFF2-40B4-BE49-F238E27FC236}">
                <a16:creationId xmlns:a16="http://schemas.microsoft.com/office/drawing/2014/main" id="{F948AC5A-5166-5A54-E1E6-E641459F61FF}"/>
              </a:ext>
            </a:extLst>
          </p:cNvPr>
          <p:cNvPicPr>
            <a:picLocks noChangeAspect="1"/>
          </p:cNvPicPr>
          <p:nvPr/>
        </p:nvPicPr>
        <p:blipFill rotWithShape="1">
          <a:blip r:embed="rId9">
            <a:extLst>
              <a:ext uri="{28A0092B-C50C-407E-A947-70E740481C1C}">
                <a14:useLocalDpi xmlns:a14="http://schemas.microsoft.com/office/drawing/2010/main" val="0"/>
              </a:ext>
            </a:extLst>
          </a:blip>
          <a:srcRect l="39573"/>
          <a:stretch/>
        </p:blipFill>
        <p:spPr>
          <a:xfrm>
            <a:off x="7788485" y="4329296"/>
            <a:ext cx="2599106" cy="2264311"/>
          </a:xfrm>
          <a:prstGeom prst="rect">
            <a:avLst/>
          </a:prstGeom>
        </p:spPr>
      </p:pic>
      <p:grpSp>
        <p:nvGrpSpPr>
          <p:cNvPr id="7" name="Gruppo 29">
            <a:extLst>
              <a:ext uri="{FF2B5EF4-FFF2-40B4-BE49-F238E27FC236}">
                <a16:creationId xmlns:a16="http://schemas.microsoft.com/office/drawing/2014/main" id="{C20E587F-C814-7E4D-313D-15D482F5F0F7}"/>
              </a:ext>
            </a:extLst>
          </p:cNvPr>
          <p:cNvGrpSpPr/>
          <p:nvPr/>
        </p:nvGrpSpPr>
        <p:grpSpPr>
          <a:xfrm>
            <a:off x="3562157" y="4389999"/>
            <a:ext cx="3237609" cy="2468812"/>
            <a:chOff x="4515780" y="4060138"/>
            <a:chExt cx="3237609" cy="2468812"/>
          </a:xfrm>
        </p:grpSpPr>
        <p:pic>
          <p:nvPicPr>
            <p:cNvPr id="8" name="Picture 2">
              <a:extLst>
                <a:ext uri="{FF2B5EF4-FFF2-40B4-BE49-F238E27FC236}">
                  <a16:creationId xmlns:a16="http://schemas.microsoft.com/office/drawing/2014/main" id="{DD2679B0-D4C3-C6E5-0ABE-A12E97053E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780" y="4060138"/>
              <a:ext cx="3237609" cy="2468812"/>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26">
              <a:extLst>
                <a:ext uri="{FF2B5EF4-FFF2-40B4-BE49-F238E27FC236}">
                  <a16:creationId xmlns:a16="http://schemas.microsoft.com/office/drawing/2014/main" id="{4B9D3CD2-94D3-725D-0654-74A9AB6903F9}"/>
                </a:ext>
              </a:extLst>
            </p:cNvPr>
            <p:cNvSpPr/>
            <p:nvPr/>
          </p:nvSpPr>
          <p:spPr>
            <a:xfrm>
              <a:off x="7104112" y="4474843"/>
              <a:ext cx="415872" cy="106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900" dirty="0">
                  <a:solidFill>
                    <a:schemeClr val="tx1"/>
                  </a:solidFill>
                </a:rPr>
                <a:t>planar</a:t>
              </a:r>
            </a:p>
          </p:txBody>
        </p:sp>
        <p:sp>
          <p:nvSpPr>
            <p:cNvPr id="17" name="Rettangolo 27">
              <a:extLst>
                <a:ext uri="{FF2B5EF4-FFF2-40B4-BE49-F238E27FC236}">
                  <a16:creationId xmlns:a16="http://schemas.microsoft.com/office/drawing/2014/main" id="{2A552509-238C-9756-6A94-D8D78DFFBE48}"/>
                </a:ext>
              </a:extLst>
            </p:cNvPr>
            <p:cNvSpPr/>
            <p:nvPr/>
          </p:nvSpPr>
          <p:spPr>
            <a:xfrm>
              <a:off x="7104112" y="4337065"/>
              <a:ext cx="415872" cy="106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900" dirty="0">
                  <a:solidFill>
                    <a:schemeClr val="tx1"/>
                  </a:solidFill>
                </a:rPr>
                <a:t>axial</a:t>
              </a:r>
            </a:p>
          </p:txBody>
        </p:sp>
      </p:grpSp>
      <p:sp>
        <p:nvSpPr>
          <p:cNvPr id="18" name="CasellaDiTesto 20">
            <a:extLst>
              <a:ext uri="{FF2B5EF4-FFF2-40B4-BE49-F238E27FC236}">
                <a16:creationId xmlns:a16="http://schemas.microsoft.com/office/drawing/2014/main" id="{3CC67A8B-5036-A08A-CB6A-2BE856DD8894}"/>
              </a:ext>
            </a:extLst>
          </p:cNvPr>
          <p:cNvSpPr txBox="1"/>
          <p:nvPr/>
        </p:nvSpPr>
        <p:spPr>
          <a:xfrm>
            <a:off x="189455" y="1084929"/>
            <a:ext cx="7160195" cy="369332"/>
          </a:xfrm>
          <a:prstGeom prst="rect">
            <a:avLst/>
          </a:prstGeom>
          <a:noFill/>
        </p:spPr>
        <p:txBody>
          <a:bodyPr wrap="square">
            <a:spAutoFit/>
          </a:bodyPr>
          <a:lstStyle/>
          <a:p>
            <a:pPr algn="ctr"/>
            <a:r>
              <a:rPr lang="en-US" dirty="0"/>
              <a:t>X-ray diffraction Rocking Curve</a:t>
            </a:r>
            <a:endParaRPr lang="it-IT" dirty="0"/>
          </a:p>
        </p:txBody>
      </p:sp>
      <p:sp>
        <p:nvSpPr>
          <p:cNvPr id="19" name="Slide Number Placeholder 3">
            <a:extLst>
              <a:ext uri="{FF2B5EF4-FFF2-40B4-BE49-F238E27FC236}">
                <a16:creationId xmlns:a16="http://schemas.microsoft.com/office/drawing/2014/main" id="{BF6C0B2B-5B7C-F1BE-C30B-125A2A5C4154}"/>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16</a:t>
            </a:fld>
            <a:endParaRPr lang="en-US"/>
          </a:p>
        </p:txBody>
      </p:sp>
      <p:sp>
        <p:nvSpPr>
          <p:cNvPr id="20" name="Slide Number Placeholder 4">
            <a:extLst>
              <a:ext uri="{FF2B5EF4-FFF2-40B4-BE49-F238E27FC236}">
                <a16:creationId xmlns:a16="http://schemas.microsoft.com/office/drawing/2014/main" id="{E01ED6E6-6270-3360-3DD1-7F9CB62EF828}"/>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16</a:t>
            </a:fld>
            <a:endParaRPr lang="en-US"/>
          </a:p>
        </p:txBody>
      </p:sp>
      <p:sp>
        <p:nvSpPr>
          <p:cNvPr id="22" name="Slide Number Placeholder 3">
            <a:extLst>
              <a:ext uri="{FF2B5EF4-FFF2-40B4-BE49-F238E27FC236}">
                <a16:creationId xmlns:a16="http://schemas.microsoft.com/office/drawing/2014/main" id="{A72A10CF-C823-AB2C-F457-01122F111BB4}"/>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16</a:t>
            </a:fld>
            <a:endParaRPr lang="en-US"/>
          </a:p>
        </p:txBody>
      </p:sp>
      <p:sp>
        <p:nvSpPr>
          <p:cNvPr id="24" name="Slide Number Placeholder 8">
            <a:extLst>
              <a:ext uri="{FF2B5EF4-FFF2-40B4-BE49-F238E27FC236}">
                <a16:creationId xmlns:a16="http://schemas.microsoft.com/office/drawing/2014/main" id="{07388F53-ABD3-A5FE-4839-464B0DBB81B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16</a:t>
            </a:fld>
            <a:endParaRPr lang="en-US"/>
          </a:p>
        </p:txBody>
      </p:sp>
      <p:grpSp>
        <p:nvGrpSpPr>
          <p:cNvPr id="25" name="Gruppo 2">
            <a:extLst>
              <a:ext uri="{FF2B5EF4-FFF2-40B4-BE49-F238E27FC236}">
                <a16:creationId xmlns:a16="http://schemas.microsoft.com/office/drawing/2014/main" id="{5C04B558-A889-5D59-CF4A-5557C9539541}"/>
              </a:ext>
            </a:extLst>
          </p:cNvPr>
          <p:cNvGrpSpPr/>
          <p:nvPr/>
        </p:nvGrpSpPr>
        <p:grpSpPr>
          <a:xfrm>
            <a:off x="10939566" y="0"/>
            <a:ext cx="1259959" cy="1012520"/>
            <a:chOff x="341803" y="31657"/>
            <a:chExt cx="1505841" cy="1654017"/>
          </a:xfrm>
        </p:grpSpPr>
        <p:pic>
          <p:nvPicPr>
            <p:cNvPr id="27" name="Immagine 13">
              <a:extLst>
                <a:ext uri="{FF2B5EF4-FFF2-40B4-BE49-F238E27FC236}">
                  <a16:creationId xmlns:a16="http://schemas.microsoft.com/office/drawing/2014/main" id="{1D1794A8-9C89-4A0A-A6A9-4DAA665C75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28" name="CasellaDiTesto 14">
              <a:extLst>
                <a:ext uri="{FF2B5EF4-FFF2-40B4-BE49-F238E27FC236}">
                  <a16:creationId xmlns:a16="http://schemas.microsoft.com/office/drawing/2014/main" id="{62168BED-BEBF-3F8B-5296-81904C577E53}"/>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29" name="Picture 28" descr="A blue and black lines with a blue line&#10;&#10;Description automatically generated with medium confidence">
            <a:extLst>
              <a:ext uri="{FF2B5EF4-FFF2-40B4-BE49-F238E27FC236}">
                <a16:creationId xmlns:a16="http://schemas.microsoft.com/office/drawing/2014/main" id="{BAAE5CE3-C9FD-608E-688A-E7C5B13AAF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0393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egnaposto contenuto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50" y="3854045"/>
            <a:ext cx="5090946" cy="2443827"/>
          </a:xfrm>
          <a:prstGeom prst="rect">
            <a:avLst/>
          </a:prstGeom>
        </p:spPr>
      </p:pic>
      <p:pic>
        <p:nvPicPr>
          <p:cNvPr id="20" name="Segnaposto contenuto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1" y="3874619"/>
            <a:ext cx="5455227" cy="2464121"/>
          </a:xfrm>
          <a:prstGeom prst="rect">
            <a:avLst/>
          </a:prstGeom>
        </p:spPr>
      </p:pic>
      <p:pic>
        <p:nvPicPr>
          <p:cNvPr id="13" name="Picture 2" descr="https://lh6.googleusercontent.com/ubg20pPnQglR9yhd_CJ5qLDi4eenE2_BaBkfvtekbGVrAqYOoHopL8QmZlUg-XL-t5lqjTJO9-D2VBD0IMlbhKBAc_w8vBVGUEzSx_eFe3S2EPTnffpu3Y15eWdA1ciFsht-rhq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344" y="1700808"/>
            <a:ext cx="6724471" cy="182121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262291"/>
            <a:ext cx="12552357" cy="990600"/>
          </a:xfrm>
        </p:spPr>
        <p:txBody>
          <a:bodyPr>
            <a:noAutofit/>
          </a:bodyPr>
          <a:lstStyle/>
          <a:p>
            <a:r>
              <a:rPr lang="en-US" sz="3600" dirty="0">
                <a:solidFill>
                  <a:srgbClr val="C00000"/>
                </a:solidFill>
              </a:rPr>
              <a:t>1. Radiated energy loss: calorimeter signal </a:t>
            </a:r>
          </a:p>
        </p:txBody>
      </p:sp>
      <p:sp>
        <p:nvSpPr>
          <p:cNvPr id="21" name="CasellaDiTesto 20"/>
          <p:cNvSpPr txBox="1"/>
          <p:nvPr/>
        </p:nvSpPr>
        <p:spPr>
          <a:xfrm>
            <a:off x="9795599" y="397139"/>
            <a:ext cx="1195071" cy="707886"/>
          </a:xfrm>
          <a:prstGeom prst="rect">
            <a:avLst/>
          </a:prstGeom>
          <a:noFill/>
        </p:spPr>
        <p:txBody>
          <a:bodyPr wrap="none" rtlCol="0">
            <a:spAutoFit/>
          </a:bodyPr>
          <a:lstStyle/>
          <a:p>
            <a:pPr algn="ctr"/>
            <a:r>
              <a:rPr lang="en-US" sz="2000" b="1" dirty="0"/>
              <a:t>W &lt;111&gt;</a:t>
            </a:r>
          </a:p>
          <a:p>
            <a:pPr algn="ctr"/>
            <a:r>
              <a:rPr lang="en-US" sz="2000" b="1" dirty="0"/>
              <a:t>2 mm</a:t>
            </a:r>
          </a:p>
        </p:txBody>
      </p:sp>
      <p:sp>
        <p:nvSpPr>
          <p:cNvPr id="12" name="Google Shape;140;p17"/>
          <p:cNvSpPr txBox="1"/>
          <p:nvPr/>
        </p:nvSpPr>
        <p:spPr>
          <a:xfrm>
            <a:off x="907439" y="3429000"/>
            <a:ext cx="7420602" cy="492402"/>
          </a:xfrm>
          <a:prstGeom prst="rect">
            <a:avLst/>
          </a:prstGeom>
          <a:noFill/>
          <a:ln>
            <a:noFill/>
          </a:ln>
        </p:spPr>
        <p:txBody>
          <a:bodyPr spcFirstLastPara="1" wrap="square" lIns="121900" tIns="121900" rIns="121900" bIns="121900" anchor="t" anchorCtr="0">
            <a:spAutoFit/>
          </a:bodyPr>
          <a:lstStyle/>
          <a:p>
            <a:pPr algn="ctr"/>
            <a:r>
              <a:rPr lang="en-GB" sz="1600" dirty="0"/>
              <a:t>electromagnetic radiation in the Lead Glass calorimeter</a:t>
            </a:r>
          </a:p>
        </p:txBody>
      </p:sp>
      <p:sp>
        <p:nvSpPr>
          <p:cNvPr id="5" name="CasellaDiTesto 4"/>
          <p:cNvSpPr txBox="1"/>
          <p:nvPr/>
        </p:nvSpPr>
        <p:spPr>
          <a:xfrm>
            <a:off x="80792" y="1564138"/>
            <a:ext cx="1332416" cy="369332"/>
          </a:xfrm>
          <a:prstGeom prst="rect">
            <a:avLst/>
          </a:prstGeom>
          <a:noFill/>
        </p:spPr>
        <p:txBody>
          <a:bodyPr wrap="none" rtlCol="0">
            <a:spAutoFit/>
          </a:bodyPr>
          <a:lstStyle/>
          <a:p>
            <a:r>
              <a:rPr lang="en-US" b="1" dirty="0">
                <a:solidFill>
                  <a:srgbClr val="69F179"/>
                </a:solidFill>
              </a:rPr>
              <a:t>e- @6 GeV</a:t>
            </a:r>
          </a:p>
        </p:txBody>
      </p:sp>
      <p:pic>
        <p:nvPicPr>
          <p:cNvPr id="19" name="Picture 10" descr="Logo: CERN (EIROforum member) | E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6664" y="5949077"/>
            <a:ext cx="795974" cy="77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115956" y="6297873"/>
            <a:ext cx="2035557" cy="369332"/>
          </a:xfrm>
          <a:prstGeom prst="rect">
            <a:avLst/>
          </a:prstGeom>
          <a:noFill/>
        </p:spPr>
        <p:txBody>
          <a:bodyPr wrap="none" rtlCol="0">
            <a:spAutoFit/>
          </a:bodyPr>
          <a:lstStyle/>
          <a:p>
            <a:r>
              <a:rPr lang="en-US" b="1" dirty="0">
                <a:solidFill>
                  <a:srgbClr val="0070C0"/>
                </a:solidFill>
              </a:rPr>
              <a:t>East Area T9 line</a:t>
            </a:r>
          </a:p>
        </p:txBody>
      </p:sp>
      <p:sp>
        <p:nvSpPr>
          <p:cNvPr id="3" name="Date Placeholder 2">
            <a:extLst>
              <a:ext uri="{FF2B5EF4-FFF2-40B4-BE49-F238E27FC236}">
                <a16:creationId xmlns:a16="http://schemas.microsoft.com/office/drawing/2014/main" id="{EA4F3719-6CBD-0747-361B-3F7FC811ADD4}"/>
              </a:ext>
            </a:extLst>
          </p:cNvPr>
          <p:cNvSpPr>
            <a:spLocks noGrp="1"/>
          </p:cNvSpPr>
          <p:nvPr>
            <p:ph type="dt" sz="half" idx="10"/>
          </p:nvPr>
        </p:nvSpPr>
        <p:spPr/>
        <p:txBody>
          <a:bodyPr/>
          <a:lstStyle/>
          <a:p>
            <a:fld id="{80E7C154-DE2F-47DA-B98E-2E132D2CFF6E}" type="datetime1">
              <a:rPr lang="en-US" smtClean="0"/>
              <a:t>10/5/2023</a:t>
            </a:fld>
            <a:endParaRPr lang="en-US"/>
          </a:p>
        </p:txBody>
      </p:sp>
      <p:sp>
        <p:nvSpPr>
          <p:cNvPr id="7" name="Slide Number Placeholder 6">
            <a:extLst>
              <a:ext uri="{FF2B5EF4-FFF2-40B4-BE49-F238E27FC236}">
                <a16:creationId xmlns:a16="http://schemas.microsoft.com/office/drawing/2014/main" id="{D13A7CB4-6FF7-3435-4C24-9938FD029D57}"/>
              </a:ext>
            </a:extLst>
          </p:cNvPr>
          <p:cNvSpPr>
            <a:spLocks noGrp="1"/>
          </p:cNvSpPr>
          <p:nvPr>
            <p:ph type="sldNum" sz="quarter" idx="12"/>
          </p:nvPr>
        </p:nvSpPr>
        <p:spPr/>
        <p:txBody>
          <a:bodyPr/>
          <a:lstStyle/>
          <a:p>
            <a:fld id="{0CFEC368-1D7A-4F81-ABF6-AE0E36BAF64C}" type="slidenum">
              <a:rPr lang="en-US" smtClean="0"/>
              <a:pPr/>
              <a:t>17</a:t>
            </a:fld>
            <a:endParaRPr lang="en-US"/>
          </a:p>
        </p:txBody>
      </p:sp>
      <p:pic>
        <p:nvPicPr>
          <p:cNvPr id="8" name="Picture 4">
            <a:extLst>
              <a:ext uri="{FF2B5EF4-FFF2-40B4-BE49-F238E27FC236}">
                <a16:creationId xmlns:a16="http://schemas.microsoft.com/office/drawing/2014/main" id="{F5F85439-7A7B-4AE1-4730-F704A117EE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00259" y="-9200"/>
            <a:ext cx="1123020" cy="1113963"/>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6">
            <a:extLst>
              <a:ext uri="{FF2B5EF4-FFF2-40B4-BE49-F238E27FC236}">
                <a16:creationId xmlns:a16="http://schemas.microsoft.com/office/drawing/2014/main" id="{8683EE19-FF69-B019-CB0F-9041522B8E4F}"/>
              </a:ext>
            </a:extLst>
          </p:cNvPr>
          <p:cNvSpPr/>
          <p:nvPr/>
        </p:nvSpPr>
        <p:spPr>
          <a:xfrm>
            <a:off x="7905537" y="1636449"/>
            <a:ext cx="3780123" cy="2031325"/>
          </a:xfrm>
          <a:prstGeom prst="rect">
            <a:avLst/>
          </a:prstGeom>
        </p:spPr>
        <p:txBody>
          <a:bodyPr wrap="square">
            <a:spAutoFit/>
          </a:bodyPr>
          <a:lstStyle/>
          <a:p>
            <a:pPr algn="just"/>
            <a:r>
              <a:rPr lang="en-GB" dirty="0">
                <a:solidFill>
                  <a:srgbClr val="000000"/>
                </a:solidFill>
                <a:latin typeface="Arial" panose="020B0604020202020204" pitchFamily="34" charset="0"/>
              </a:rPr>
              <a:t>For the </a:t>
            </a:r>
            <a:r>
              <a:rPr lang="en-GB" b="1" dirty="0">
                <a:solidFill>
                  <a:srgbClr val="000000"/>
                </a:solidFill>
                <a:latin typeface="Arial" panose="020B0604020202020204" pitchFamily="34" charset="0"/>
              </a:rPr>
              <a:t>2 mm long W </a:t>
            </a:r>
            <a:r>
              <a:rPr lang="en-GB" dirty="0">
                <a:solidFill>
                  <a:srgbClr val="000000"/>
                </a:solidFill>
                <a:latin typeface="Arial" panose="020B0604020202020204" pitchFamily="34" charset="0"/>
              </a:rPr>
              <a:t>aligned along the </a:t>
            </a:r>
            <a:r>
              <a:rPr lang="en-GB" b="1" dirty="0">
                <a:solidFill>
                  <a:srgbClr val="000000"/>
                </a:solidFill>
                <a:latin typeface="Arial" panose="020B0604020202020204" pitchFamily="34" charset="0"/>
              </a:rPr>
              <a:t>&lt;111&gt; axes </a:t>
            </a:r>
            <a:r>
              <a:rPr lang="en-GB" dirty="0">
                <a:solidFill>
                  <a:srgbClr val="000000"/>
                </a:solidFill>
                <a:latin typeface="Arial" panose="020B0604020202020204" pitchFamily="34" charset="0"/>
              </a:rPr>
              <a:t>the radiative energy loss distribution </a:t>
            </a:r>
            <a:r>
              <a:rPr lang="en-GB" b="1" dirty="0">
                <a:solidFill>
                  <a:srgbClr val="000000"/>
                </a:solidFill>
                <a:latin typeface="Arial" panose="020B0604020202020204" pitchFamily="34" charset="0"/>
              </a:rPr>
              <a:t>is peaked at 3.6 GeV</a:t>
            </a:r>
            <a:r>
              <a:rPr lang="en-GB" dirty="0">
                <a:solidFill>
                  <a:srgbClr val="000000"/>
                </a:solidFill>
                <a:latin typeface="Arial" panose="020B0604020202020204" pitchFamily="34" charset="0"/>
              </a:rPr>
              <a:t>, while for the </a:t>
            </a:r>
            <a:r>
              <a:rPr lang="en-GB" b="1" dirty="0">
                <a:solidFill>
                  <a:srgbClr val="000000"/>
                </a:solidFill>
                <a:latin typeface="Arial" panose="020B0604020202020204" pitchFamily="34" charset="0"/>
              </a:rPr>
              <a:t>random orientation is close to 0 </a:t>
            </a:r>
            <a:r>
              <a:rPr lang="en-GB" dirty="0">
                <a:solidFill>
                  <a:srgbClr val="000000"/>
                </a:solidFill>
                <a:latin typeface="Arial" panose="020B0604020202020204" pitchFamily="34" charset="0"/>
              </a:rPr>
              <a:t>as typical for Bremsstrahlung.</a:t>
            </a:r>
          </a:p>
          <a:p>
            <a:pPr algn="just"/>
            <a:r>
              <a:rPr lang="en-GB" dirty="0">
                <a:solidFill>
                  <a:srgbClr val="000000"/>
                </a:solidFill>
                <a:latin typeface="Arial" panose="020B0604020202020204" pitchFamily="34" charset="0"/>
              </a:rPr>
              <a:t> </a:t>
            </a:r>
          </a:p>
        </p:txBody>
      </p:sp>
      <p:sp>
        <p:nvSpPr>
          <p:cNvPr id="10" name="Oval 9">
            <a:extLst>
              <a:ext uri="{FF2B5EF4-FFF2-40B4-BE49-F238E27FC236}">
                <a16:creationId xmlns:a16="http://schemas.microsoft.com/office/drawing/2014/main" id="{223DDC0A-217B-9BA2-5AE7-C3F7674FC9E3}"/>
              </a:ext>
            </a:extLst>
          </p:cNvPr>
          <p:cNvSpPr/>
          <p:nvPr/>
        </p:nvSpPr>
        <p:spPr>
          <a:xfrm>
            <a:off x="5467579" y="1859333"/>
            <a:ext cx="1686702" cy="13241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36E085-3A04-C82B-D76A-2F66D43ED09E}"/>
              </a:ext>
            </a:extLst>
          </p:cNvPr>
          <p:cNvSpPr txBox="1"/>
          <p:nvPr/>
        </p:nvSpPr>
        <p:spPr>
          <a:xfrm rot="19861432">
            <a:off x="907487" y="4741118"/>
            <a:ext cx="2266198" cy="461665"/>
          </a:xfrm>
          <a:prstGeom prst="rect">
            <a:avLst/>
          </a:prstGeom>
          <a:noFill/>
        </p:spPr>
        <p:txBody>
          <a:bodyPr wrap="none" rtlCol="0">
            <a:spAutoFit/>
          </a:bodyPr>
          <a:lstStyle/>
          <a:p>
            <a:r>
              <a:rPr lang="en-US" sz="2400" dirty="0">
                <a:solidFill>
                  <a:schemeClr val="tx1">
                    <a:lumMod val="10000"/>
                    <a:lumOff val="90000"/>
                  </a:schemeClr>
                </a:solidFill>
              </a:rPr>
              <a:t>PRELIMINARY</a:t>
            </a:r>
          </a:p>
        </p:txBody>
      </p:sp>
      <p:sp>
        <p:nvSpPr>
          <p:cNvPr id="14" name="TextBox 13">
            <a:extLst>
              <a:ext uri="{FF2B5EF4-FFF2-40B4-BE49-F238E27FC236}">
                <a16:creationId xmlns:a16="http://schemas.microsoft.com/office/drawing/2014/main" id="{09E887E0-DDE7-9F39-AF53-A10116CA33C0}"/>
              </a:ext>
            </a:extLst>
          </p:cNvPr>
          <p:cNvSpPr txBox="1"/>
          <p:nvPr/>
        </p:nvSpPr>
        <p:spPr>
          <a:xfrm rot="19861432">
            <a:off x="6452103" y="4741118"/>
            <a:ext cx="2266198" cy="461665"/>
          </a:xfrm>
          <a:prstGeom prst="rect">
            <a:avLst/>
          </a:prstGeom>
          <a:noFill/>
        </p:spPr>
        <p:txBody>
          <a:bodyPr wrap="none" rtlCol="0">
            <a:spAutoFit/>
          </a:bodyPr>
          <a:lstStyle/>
          <a:p>
            <a:r>
              <a:rPr lang="en-US" sz="2400" dirty="0">
                <a:solidFill>
                  <a:schemeClr val="tx1">
                    <a:lumMod val="10000"/>
                    <a:lumOff val="90000"/>
                  </a:schemeClr>
                </a:solidFill>
              </a:rPr>
              <a:t>PRELIMINARY</a:t>
            </a:r>
          </a:p>
        </p:txBody>
      </p:sp>
    </p:spTree>
    <p:extLst>
      <p:ext uri="{BB962C8B-B14F-4D97-AF65-F5344CB8AC3E}">
        <p14:creationId xmlns:p14="http://schemas.microsoft.com/office/powerpoint/2010/main" val="144731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lh6.googleusercontent.com/IP0w9BQ2YzE1e_qCTlQ7-FWHX4rF_fCmY-VnlMWqheW8FKToy-H785X93rr8kp9MK37IuA6KV7QWgT9CGVWV6EuQUtQZSot70bz14ZoES1ah9KUYT-CISxOI_JyQCcgHZCA-F-Wvn3meFVYAXcAmarY">
            <a:extLst>
              <a:ext uri="{FF2B5EF4-FFF2-40B4-BE49-F238E27FC236}">
                <a16:creationId xmlns:a16="http://schemas.microsoft.com/office/drawing/2014/main" id="{3DDDCEDD-C02E-5DBE-E9CC-34B14C9E38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1913" y="3789934"/>
            <a:ext cx="9176568" cy="2964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lh6.googleusercontent.com/ubg20pPnQglR9yhd_CJ5qLDi4eenE2_BaBkfvtekbGVrAqYOoHopL8QmZlUg-XL-t5lqjTJO9-D2VBD0IMlbhKBAc_w8vBVGUEzSx_eFe3S2EPTnffpu3Y15eWdA1ciFsht-rhq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1700808"/>
            <a:ext cx="6724471" cy="182121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262291"/>
            <a:ext cx="12552357" cy="990600"/>
          </a:xfrm>
        </p:spPr>
        <p:txBody>
          <a:bodyPr>
            <a:noAutofit/>
          </a:bodyPr>
          <a:lstStyle/>
          <a:p>
            <a:r>
              <a:rPr lang="en-US" sz="3600" dirty="0"/>
              <a:t>2. Radiated energy loss: calorimeter signal </a:t>
            </a:r>
          </a:p>
        </p:txBody>
      </p:sp>
      <p:sp>
        <p:nvSpPr>
          <p:cNvPr id="21" name="CasellaDiTesto 20"/>
          <p:cNvSpPr txBox="1"/>
          <p:nvPr/>
        </p:nvSpPr>
        <p:spPr>
          <a:xfrm>
            <a:off x="9824582" y="397139"/>
            <a:ext cx="1137107" cy="707886"/>
          </a:xfrm>
          <a:prstGeom prst="rect">
            <a:avLst/>
          </a:prstGeom>
          <a:noFill/>
        </p:spPr>
        <p:txBody>
          <a:bodyPr wrap="none" rtlCol="0">
            <a:spAutoFit/>
          </a:bodyPr>
          <a:lstStyle/>
          <a:p>
            <a:pPr algn="ctr"/>
            <a:r>
              <a:rPr lang="en-US" sz="2000" b="1" dirty="0" err="1"/>
              <a:t>Ir</a:t>
            </a:r>
            <a:r>
              <a:rPr lang="en-US" sz="2000" b="1" dirty="0"/>
              <a:t> &lt;110&gt;</a:t>
            </a:r>
          </a:p>
          <a:p>
            <a:pPr algn="ctr"/>
            <a:r>
              <a:rPr lang="en-US" sz="2000" b="1" dirty="0"/>
              <a:t>1 mm</a:t>
            </a:r>
          </a:p>
        </p:txBody>
      </p:sp>
      <p:sp>
        <p:nvSpPr>
          <p:cNvPr id="12" name="Google Shape;140;p17"/>
          <p:cNvSpPr txBox="1"/>
          <p:nvPr/>
        </p:nvSpPr>
        <p:spPr>
          <a:xfrm>
            <a:off x="907439" y="3429000"/>
            <a:ext cx="7420602" cy="492402"/>
          </a:xfrm>
          <a:prstGeom prst="rect">
            <a:avLst/>
          </a:prstGeom>
          <a:noFill/>
          <a:ln>
            <a:noFill/>
          </a:ln>
        </p:spPr>
        <p:txBody>
          <a:bodyPr spcFirstLastPara="1" wrap="square" lIns="121900" tIns="121900" rIns="121900" bIns="121900" anchor="t" anchorCtr="0">
            <a:spAutoFit/>
          </a:bodyPr>
          <a:lstStyle/>
          <a:p>
            <a:pPr algn="ctr"/>
            <a:r>
              <a:rPr lang="en-GB" sz="1600" dirty="0"/>
              <a:t>electromagnetic radiation in the Lead Glass calorimeter</a:t>
            </a:r>
          </a:p>
        </p:txBody>
      </p:sp>
      <p:sp>
        <p:nvSpPr>
          <p:cNvPr id="5" name="CasellaDiTesto 4"/>
          <p:cNvSpPr txBox="1"/>
          <p:nvPr/>
        </p:nvSpPr>
        <p:spPr>
          <a:xfrm>
            <a:off x="80792" y="1564138"/>
            <a:ext cx="1332416" cy="369332"/>
          </a:xfrm>
          <a:prstGeom prst="rect">
            <a:avLst/>
          </a:prstGeom>
          <a:noFill/>
        </p:spPr>
        <p:txBody>
          <a:bodyPr wrap="none" rtlCol="0">
            <a:spAutoFit/>
          </a:bodyPr>
          <a:lstStyle/>
          <a:p>
            <a:r>
              <a:rPr lang="en-US" b="1" dirty="0">
                <a:solidFill>
                  <a:srgbClr val="69F179"/>
                </a:solidFill>
              </a:rPr>
              <a:t>e- @6 GeV</a:t>
            </a:r>
          </a:p>
        </p:txBody>
      </p:sp>
      <p:pic>
        <p:nvPicPr>
          <p:cNvPr id="19" name="Picture 10" descr="Logo: CERN (EIROforum member) | ES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6664" y="5949077"/>
            <a:ext cx="795974" cy="77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115956" y="6297873"/>
            <a:ext cx="2035557" cy="369332"/>
          </a:xfrm>
          <a:prstGeom prst="rect">
            <a:avLst/>
          </a:prstGeom>
          <a:noFill/>
        </p:spPr>
        <p:txBody>
          <a:bodyPr wrap="none" rtlCol="0">
            <a:spAutoFit/>
          </a:bodyPr>
          <a:lstStyle/>
          <a:p>
            <a:r>
              <a:rPr lang="en-US" b="1" dirty="0">
                <a:solidFill>
                  <a:srgbClr val="0070C0"/>
                </a:solidFill>
              </a:rPr>
              <a:t>East Area T9 line</a:t>
            </a:r>
          </a:p>
        </p:txBody>
      </p:sp>
      <p:sp>
        <p:nvSpPr>
          <p:cNvPr id="3" name="Date Placeholder 2">
            <a:extLst>
              <a:ext uri="{FF2B5EF4-FFF2-40B4-BE49-F238E27FC236}">
                <a16:creationId xmlns:a16="http://schemas.microsoft.com/office/drawing/2014/main" id="{EA4F3719-6CBD-0747-361B-3F7FC811ADD4}"/>
              </a:ext>
            </a:extLst>
          </p:cNvPr>
          <p:cNvSpPr>
            <a:spLocks noGrp="1"/>
          </p:cNvSpPr>
          <p:nvPr>
            <p:ph type="dt" sz="half" idx="10"/>
          </p:nvPr>
        </p:nvSpPr>
        <p:spPr/>
        <p:txBody>
          <a:bodyPr/>
          <a:lstStyle/>
          <a:p>
            <a:fld id="{C0EF8171-81BD-4E8A-9C58-F6050F5EB713}" type="datetime1">
              <a:rPr lang="en-US" smtClean="0"/>
              <a:t>10/5/2023</a:t>
            </a:fld>
            <a:endParaRPr lang="en-US"/>
          </a:p>
        </p:txBody>
      </p:sp>
      <p:sp>
        <p:nvSpPr>
          <p:cNvPr id="7" name="Slide Number Placeholder 6">
            <a:extLst>
              <a:ext uri="{FF2B5EF4-FFF2-40B4-BE49-F238E27FC236}">
                <a16:creationId xmlns:a16="http://schemas.microsoft.com/office/drawing/2014/main" id="{D13A7CB4-6FF7-3435-4C24-9938FD029D57}"/>
              </a:ext>
            </a:extLst>
          </p:cNvPr>
          <p:cNvSpPr>
            <a:spLocks noGrp="1"/>
          </p:cNvSpPr>
          <p:nvPr>
            <p:ph type="sldNum" sz="quarter" idx="12"/>
          </p:nvPr>
        </p:nvSpPr>
        <p:spPr/>
        <p:txBody>
          <a:bodyPr/>
          <a:lstStyle/>
          <a:p>
            <a:fld id="{0CFEC368-1D7A-4F81-ABF6-AE0E36BAF64C}" type="slidenum">
              <a:rPr lang="en-US" smtClean="0"/>
              <a:pPr/>
              <a:t>18</a:t>
            </a:fld>
            <a:endParaRPr lang="en-US"/>
          </a:p>
        </p:txBody>
      </p:sp>
      <p:sp>
        <p:nvSpPr>
          <p:cNvPr id="9" name="Rettangolo 6">
            <a:extLst>
              <a:ext uri="{FF2B5EF4-FFF2-40B4-BE49-F238E27FC236}">
                <a16:creationId xmlns:a16="http://schemas.microsoft.com/office/drawing/2014/main" id="{8683EE19-FF69-B019-CB0F-9041522B8E4F}"/>
              </a:ext>
            </a:extLst>
          </p:cNvPr>
          <p:cNvSpPr/>
          <p:nvPr/>
        </p:nvSpPr>
        <p:spPr>
          <a:xfrm>
            <a:off x="7905537" y="1636449"/>
            <a:ext cx="3780123" cy="2862322"/>
          </a:xfrm>
          <a:prstGeom prst="rect">
            <a:avLst/>
          </a:prstGeom>
        </p:spPr>
        <p:txBody>
          <a:bodyPr wrap="square">
            <a:spAutoFit/>
          </a:bodyPr>
          <a:lstStyle/>
          <a:p>
            <a:pPr algn="just"/>
            <a:r>
              <a:rPr lang="en-GB" dirty="0">
                <a:solidFill>
                  <a:srgbClr val="000000"/>
                </a:solidFill>
                <a:latin typeface="Arial" panose="020B0604020202020204" pitchFamily="34" charset="0"/>
              </a:rPr>
              <a:t>For the </a:t>
            </a:r>
            <a:r>
              <a:rPr lang="en-GB" b="1" dirty="0">
                <a:solidFill>
                  <a:srgbClr val="000000"/>
                </a:solidFill>
                <a:latin typeface="Arial" panose="020B0604020202020204" pitchFamily="34" charset="0"/>
              </a:rPr>
              <a:t>1 mm long W </a:t>
            </a:r>
            <a:r>
              <a:rPr lang="en-GB" dirty="0">
                <a:solidFill>
                  <a:srgbClr val="000000"/>
                </a:solidFill>
                <a:latin typeface="Arial" panose="020B0604020202020204" pitchFamily="34" charset="0"/>
              </a:rPr>
              <a:t>aligned along the </a:t>
            </a:r>
            <a:r>
              <a:rPr lang="en-GB" b="1" dirty="0">
                <a:solidFill>
                  <a:srgbClr val="000000"/>
                </a:solidFill>
                <a:latin typeface="Arial" panose="020B0604020202020204" pitchFamily="34" charset="0"/>
              </a:rPr>
              <a:t>&lt;110&gt; axes </a:t>
            </a:r>
            <a:r>
              <a:rPr lang="en-GB" dirty="0">
                <a:solidFill>
                  <a:srgbClr val="000000"/>
                </a:solidFill>
                <a:latin typeface="Arial" panose="020B0604020202020204" pitchFamily="34" charset="0"/>
              </a:rPr>
              <a:t>the radiative energy loss distribution </a:t>
            </a:r>
            <a:r>
              <a:rPr lang="en-GB" b="1" dirty="0">
                <a:solidFill>
                  <a:srgbClr val="000000"/>
                </a:solidFill>
                <a:latin typeface="Arial" panose="020B0604020202020204" pitchFamily="34" charset="0"/>
              </a:rPr>
              <a:t>is peaked at 3.8 GeV</a:t>
            </a:r>
            <a:r>
              <a:rPr lang="en-GB" dirty="0">
                <a:solidFill>
                  <a:srgbClr val="000000"/>
                </a:solidFill>
                <a:latin typeface="Arial" panose="020B0604020202020204" pitchFamily="34" charset="0"/>
              </a:rPr>
              <a:t>, while for the </a:t>
            </a:r>
            <a:r>
              <a:rPr lang="en-GB" b="1" dirty="0">
                <a:solidFill>
                  <a:srgbClr val="000000"/>
                </a:solidFill>
                <a:latin typeface="Arial" panose="020B0604020202020204" pitchFamily="34" charset="0"/>
              </a:rPr>
              <a:t>random orientation is close to 0 </a:t>
            </a:r>
            <a:r>
              <a:rPr lang="en-GB" dirty="0">
                <a:solidFill>
                  <a:srgbClr val="000000"/>
                </a:solidFill>
                <a:latin typeface="Arial" panose="020B0604020202020204" pitchFamily="34" charset="0"/>
              </a:rPr>
              <a:t>as typical for Bremsstrahlung.</a:t>
            </a:r>
          </a:p>
          <a:p>
            <a:pPr algn="just"/>
            <a:r>
              <a:rPr lang="en-GB" dirty="0">
                <a:solidFill>
                  <a:srgbClr val="000000"/>
                </a:solidFill>
                <a:latin typeface="Arial" panose="020B0604020202020204" pitchFamily="34" charset="0"/>
              </a:rPr>
              <a:t>We also see an effect up to 15 </a:t>
            </a:r>
            <a:r>
              <a:rPr lang="en-GB" dirty="0" err="1">
                <a:solidFill>
                  <a:srgbClr val="000000"/>
                </a:solidFill>
                <a:latin typeface="Arial" panose="020B0604020202020204" pitchFamily="34" charset="0"/>
              </a:rPr>
              <a:t>mrad</a:t>
            </a:r>
            <a:r>
              <a:rPr lang="en-GB" dirty="0">
                <a:solidFill>
                  <a:srgbClr val="000000"/>
                </a:solidFill>
                <a:latin typeface="Arial" panose="020B0604020202020204" pitchFamily="34" charset="0"/>
              </a:rPr>
              <a:t> from the axes!</a:t>
            </a:r>
          </a:p>
          <a:p>
            <a:pPr algn="just"/>
            <a:endParaRPr lang="en-GB" dirty="0">
              <a:solidFill>
                <a:srgbClr val="000000"/>
              </a:solidFill>
              <a:latin typeface="Arial" panose="020B0604020202020204" pitchFamily="34" charset="0"/>
            </a:endParaRPr>
          </a:p>
          <a:p>
            <a:pPr algn="just"/>
            <a:r>
              <a:rPr lang="en-GB" dirty="0">
                <a:solidFill>
                  <a:srgbClr val="000000"/>
                </a:solidFill>
                <a:latin typeface="Arial" panose="020B0604020202020204" pitchFamily="34" charset="0"/>
              </a:rPr>
              <a:t> </a:t>
            </a:r>
          </a:p>
        </p:txBody>
      </p:sp>
      <p:sp>
        <p:nvSpPr>
          <p:cNvPr id="4" name="Oval 3">
            <a:extLst>
              <a:ext uri="{FF2B5EF4-FFF2-40B4-BE49-F238E27FC236}">
                <a16:creationId xmlns:a16="http://schemas.microsoft.com/office/drawing/2014/main" id="{77C00E77-33FC-C88F-283C-FE4DA2E60405}"/>
              </a:ext>
            </a:extLst>
          </p:cNvPr>
          <p:cNvSpPr/>
          <p:nvPr/>
        </p:nvSpPr>
        <p:spPr>
          <a:xfrm>
            <a:off x="5467579" y="1859333"/>
            <a:ext cx="1686702" cy="13241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C8255568-5C39-79A1-A583-DC96DC4EAC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5829" y="0"/>
            <a:ext cx="1019662" cy="11430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EABC91-2265-73F4-399D-91288DA483B2}"/>
              </a:ext>
            </a:extLst>
          </p:cNvPr>
          <p:cNvSpPr txBox="1"/>
          <p:nvPr/>
        </p:nvSpPr>
        <p:spPr>
          <a:xfrm rot="19861432">
            <a:off x="2000726" y="4679564"/>
            <a:ext cx="2960041" cy="584775"/>
          </a:xfrm>
          <a:prstGeom prst="rect">
            <a:avLst/>
          </a:prstGeom>
          <a:noFill/>
        </p:spPr>
        <p:txBody>
          <a:bodyPr wrap="none" rtlCol="0">
            <a:spAutoFit/>
          </a:bodyPr>
          <a:lstStyle/>
          <a:p>
            <a:r>
              <a:rPr lang="en-US" sz="3200" dirty="0">
                <a:solidFill>
                  <a:schemeClr val="tx1">
                    <a:lumMod val="10000"/>
                    <a:lumOff val="90000"/>
                  </a:schemeClr>
                </a:solidFill>
              </a:rPr>
              <a:t>PRELIMINARY</a:t>
            </a:r>
          </a:p>
        </p:txBody>
      </p:sp>
    </p:spTree>
    <p:extLst>
      <p:ext uri="{BB962C8B-B14F-4D97-AF65-F5344CB8AC3E}">
        <p14:creationId xmlns:p14="http://schemas.microsoft.com/office/powerpoint/2010/main" val="216087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energy and energy&#10;&#10;Description automatically generated">
            <a:extLst>
              <a:ext uri="{FF2B5EF4-FFF2-40B4-BE49-F238E27FC236}">
                <a16:creationId xmlns:a16="http://schemas.microsoft.com/office/drawing/2014/main" id="{6826766D-8F9D-2380-B31E-D395B4A06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86"/>
          <a:stretch/>
        </p:blipFill>
        <p:spPr>
          <a:xfrm>
            <a:off x="7924143" y="2107767"/>
            <a:ext cx="3782610" cy="2802713"/>
          </a:xfrm>
          <a:prstGeom prst="rect">
            <a:avLst/>
          </a:prstGeom>
        </p:spPr>
      </p:pic>
      <p:pic>
        <p:nvPicPr>
          <p:cNvPr id="5" name="Picture 4" descr="A graph of energy and energy&#10;&#10;Description automatically generated">
            <a:extLst>
              <a:ext uri="{FF2B5EF4-FFF2-40B4-BE49-F238E27FC236}">
                <a16:creationId xmlns:a16="http://schemas.microsoft.com/office/drawing/2014/main" id="{339CFB5C-0999-183B-84A9-99EA130472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07"/>
          <a:stretch/>
        </p:blipFill>
        <p:spPr>
          <a:xfrm>
            <a:off x="4305967" y="2107767"/>
            <a:ext cx="3782610" cy="2802070"/>
          </a:xfrm>
          <a:prstGeom prst="rect">
            <a:avLst/>
          </a:prstGeom>
        </p:spPr>
      </p:pic>
      <p:sp>
        <p:nvSpPr>
          <p:cNvPr id="14" name="Titolo 1"/>
          <p:cNvSpPr txBox="1">
            <a:spLocks/>
          </p:cNvSpPr>
          <p:nvPr/>
        </p:nvSpPr>
        <p:spPr>
          <a:xfrm>
            <a:off x="0" y="212538"/>
            <a:ext cx="10704512" cy="9906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a:solidFill>
                  <a:schemeClr val="tx2"/>
                </a:solidFill>
                <a:latin typeface="+mn-lt"/>
              </a:rPr>
              <a:t>“Counting” the number of photons</a:t>
            </a:r>
            <a:endParaRPr lang="en-US" dirty="0">
              <a:solidFill>
                <a:schemeClr val="tx2"/>
              </a:solidFill>
              <a:latin typeface="+mn-lt"/>
            </a:endParaRPr>
          </a:p>
        </p:txBody>
      </p:sp>
      <p:sp>
        <p:nvSpPr>
          <p:cNvPr id="15" name="Rettangolo 14"/>
          <p:cNvSpPr/>
          <p:nvPr/>
        </p:nvSpPr>
        <p:spPr>
          <a:xfrm>
            <a:off x="335360" y="4803523"/>
            <a:ext cx="11017224" cy="2246769"/>
          </a:xfrm>
          <a:prstGeom prst="rect">
            <a:avLst/>
          </a:prstGeom>
        </p:spPr>
        <p:txBody>
          <a:bodyPr wrap="square">
            <a:spAutoFit/>
          </a:bodyPr>
          <a:lstStyle/>
          <a:p>
            <a:pPr marL="285750" indent="-285750" algn="just">
              <a:buFont typeface="Wingdings" panose="05000000000000000000" pitchFamily="2" charset="2"/>
              <a:buChar char="q"/>
            </a:pPr>
            <a:r>
              <a:rPr lang="en-GB" sz="1400" dirty="0">
                <a:solidFill>
                  <a:srgbClr val="000000"/>
                </a:solidFill>
                <a:latin typeface="Arial" panose="020B0604020202020204" pitchFamily="34" charset="0"/>
              </a:rPr>
              <a:t>An </a:t>
            </a:r>
            <a:r>
              <a:rPr lang="en-GB" sz="1400" b="1" dirty="0">
                <a:solidFill>
                  <a:srgbClr val="C00000"/>
                </a:solidFill>
                <a:latin typeface="Arial" panose="020B0604020202020204" pitchFamily="34" charset="0"/>
              </a:rPr>
              <a:t>estimate of the number of photons that emerge from the crystal was obtained via an Active Photon Converter</a:t>
            </a:r>
            <a:r>
              <a:rPr lang="en-GB" sz="1400" dirty="0">
                <a:solidFill>
                  <a:srgbClr val="C00000"/>
                </a:solidFill>
                <a:latin typeface="Arial" panose="020B0604020202020204" pitchFamily="34" charset="0"/>
              </a:rPr>
              <a:t>, </a:t>
            </a:r>
            <a:r>
              <a:rPr lang="en-GB" sz="1400" dirty="0">
                <a:solidFill>
                  <a:srgbClr val="000000"/>
                </a:solidFill>
                <a:latin typeface="Arial" panose="020B0604020202020204" pitchFamily="34" charset="0"/>
              </a:rPr>
              <a:t>which consisted of plastic scintillators placed upstream (for photon veto) and downstream (for electron-positron pair multiplicity measurement) with respect to a converter layer (0.2-0.4 radiation lengths of copper). </a:t>
            </a:r>
          </a:p>
          <a:p>
            <a:pPr marL="285750" indent="-285750" algn="just">
              <a:buFont typeface="Wingdings" panose="05000000000000000000" pitchFamily="2" charset="2"/>
              <a:buChar char="q"/>
            </a:pPr>
            <a:endParaRPr lang="en-GB" sz="1400" dirty="0">
              <a:solidFill>
                <a:srgbClr val="000000"/>
              </a:solidFill>
              <a:latin typeface="Arial" panose="020B0604020202020204" pitchFamily="34" charset="0"/>
            </a:endParaRPr>
          </a:p>
          <a:p>
            <a:pPr marL="285750" indent="-285750" algn="just">
              <a:buFont typeface="Wingdings" panose="05000000000000000000" pitchFamily="2" charset="2"/>
              <a:buChar char="q"/>
            </a:pPr>
            <a:r>
              <a:rPr lang="en-GB" sz="1400" b="1" dirty="0">
                <a:solidFill>
                  <a:srgbClr val="FF0000"/>
                </a:solidFill>
                <a:latin typeface="Arial" panose="020B0604020202020204" pitchFamily="34" charset="0"/>
              </a:rPr>
              <a:t>Increase</a:t>
            </a:r>
            <a:r>
              <a:rPr lang="en-GB" sz="1400" b="1" dirty="0">
                <a:solidFill>
                  <a:srgbClr val="000000"/>
                </a:solidFill>
                <a:latin typeface="Arial" panose="020B0604020202020204" pitchFamily="34" charset="0"/>
              </a:rPr>
              <a:t> </a:t>
            </a:r>
            <a:r>
              <a:rPr lang="en-GB" sz="1400" dirty="0">
                <a:solidFill>
                  <a:srgbClr val="000000"/>
                </a:solidFill>
                <a:latin typeface="Arial" panose="020B0604020202020204" pitchFamily="34" charset="0"/>
              </a:rPr>
              <a:t>in the average number of high-energy deposit events (i.e</a:t>
            </a:r>
            <a:r>
              <a:rPr lang="en-GB" sz="1400" dirty="0">
                <a:latin typeface="Arial" panose="020B0604020202020204" pitchFamily="34" charset="0"/>
              </a:rPr>
              <a:t>.</a:t>
            </a:r>
            <a:r>
              <a:rPr lang="en-GB" sz="1400" b="1" dirty="0">
                <a:solidFill>
                  <a:srgbClr val="FF0000"/>
                </a:solidFill>
                <a:latin typeface="Arial" panose="020B0604020202020204" pitchFamily="34" charset="0"/>
              </a:rPr>
              <a:t> in the average number of events featuring many output photons </a:t>
            </a:r>
            <a:r>
              <a:rPr lang="en-GB" sz="1400" b="1" dirty="0">
                <a:solidFill>
                  <a:srgbClr val="000000"/>
                </a:solidFill>
                <a:latin typeface="Arial" panose="020B0604020202020204" pitchFamily="34" charset="0"/>
              </a:rPr>
              <a:t>— more than 2) in case of </a:t>
            </a:r>
            <a:r>
              <a:rPr lang="en-GB" sz="1400" b="1" dirty="0">
                <a:solidFill>
                  <a:srgbClr val="FF0000"/>
                </a:solidFill>
                <a:latin typeface="Arial" panose="020B0604020202020204" pitchFamily="34" charset="0"/>
              </a:rPr>
              <a:t>axial alignment if compared to random</a:t>
            </a:r>
            <a:r>
              <a:rPr lang="en-GB" sz="1400" dirty="0">
                <a:latin typeface="Arial" panose="020B0604020202020204" pitchFamily="34" charset="0"/>
              </a:rPr>
              <a:t>.</a:t>
            </a:r>
          </a:p>
          <a:p>
            <a:pPr algn="just"/>
            <a:endParaRPr lang="en-GB" sz="1400" dirty="0">
              <a:latin typeface="Arial" panose="020B0604020202020204" pitchFamily="34" charset="0"/>
            </a:endParaRPr>
          </a:p>
          <a:p>
            <a:pPr marL="285750" indent="-285750" algn="just">
              <a:buFont typeface="Wingdings" panose="05000000000000000000" pitchFamily="2" charset="2"/>
              <a:buChar char="q"/>
            </a:pPr>
            <a:r>
              <a:rPr lang="en-GB" sz="1400" dirty="0">
                <a:latin typeface="Arial" panose="020B0604020202020204" pitchFamily="34" charset="0"/>
              </a:rPr>
              <a:t>The </a:t>
            </a:r>
            <a:r>
              <a:rPr lang="en-GB" sz="1400" b="1" dirty="0">
                <a:latin typeface="Arial" panose="020B0604020202020204" pitchFamily="34" charset="0"/>
              </a:rPr>
              <a:t>Single Photon spectrum can be extrapolated via simulation (we expect peak @ 10-100 MeV) </a:t>
            </a:r>
            <a:r>
              <a:rPr lang="en-GB" sz="1400" dirty="0">
                <a:latin typeface="Arial" panose="020B0604020202020204" pitchFamily="34" charset="0"/>
              </a:rPr>
              <a:t>-&gt; will be carried out in the next future!</a:t>
            </a:r>
          </a:p>
          <a:p>
            <a:pPr marL="285750" indent="-285750" algn="just">
              <a:buFont typeface="Wingdings" panose="05000000000000000000" pitchFamily="2" charset="2"/>
              <a:buChar char="q"/>
            </a:pPr>
            <a:endParaRPr lang="en-GB" sz="1400" dirty="0">
              <a:latin typeface="Arial" panose="020B0604020202020204" pitchFamily="34" charset="0"/>
            </a:endParaRPr>
          </a:p>
        </p:txBody>
      </p:sp>
      <p:sp>
        <p:nvSpPr>
          <p:cNvPr id="2" name="CasellaDiTesto 1"/>
          <p:cNvSpPr txBox="1"/>
          <p:nvPr/>
        </p:nvSpPr>
        <p:spPr>
          <a:xfrm>
            <a:off x="5447928" y="1117167"/>
            <a:ext cx="5999462" cy="830997"/>
          </a:xfrm>
          <a:prstGeom prst="rect">
            <a:avLst/>
          </a:prstGeom>
          <a:noFill/>
        </p:spPr>
        <p:txBody>
          <a:bodyPr wrap="square" rtlCol="0">
            <a:spAutoFit/>
          </a:bodyPr>
          <a:lstStyle/>
          <a:p>
            <a:pPr algn="ctr"/>
            <a:r>
              <a:rPr lang="en-GB" sz="1600" b="1" dirty="0">
                <a:solidFill>
                  <a:srgbClr val="0070C0"/>
                </a:solidFill>
              </a:rPr>
              <a:t>Enhancement of energy deposited in downstream scintillator S0  in case of </a:t>
            </a:r>
            <a:r>
              <a:rPr lang="en-GB" sz="1600" b="1" u="sng" dirty="0">
                <a:solidFill>
                  <a:srgbClr val="0070C0"/>
                </a:solidFill>
              </a:rPr>
              <a:t>axial orientation of the crystal related to the random orientation</a:t>
            </a:r>
            <a:endParaRPr lang="en-US" sz="1600" b="1" u="sng" dirty="0">
              <a:solidFill>
                <a:srgbClr val="0070C0"/>
              </a:solidFill>
            </a:endParaRPr>
          </a:p>
        </p:txBody>
      </p:sp>
      <p:sp>
        <p:nvSpPr>
          <p:cNvPr id="3" name="CasellaDiTesto 2"/>
          <p:cNvSpPr txBox="1"/>
          <p:nvPr/>
        </p:nvSpPr>
        <p:spPr>
          <a:xfrm>
            <a:off x="7392144" y="3059668"/>
            <a:ext cx="184731" cy="369332"/>
          </a:xfrm>
          <a:prstGeom prst="rect">
            <a:avLst/>
          </a:prstGeom>
          <a:noFill/>
        </p:spPr>
        <p:txBody>
          <a:bodyPr wrap="none" rtlCol="0">
            <a:spAutoFit/>
          </a:bodyPr>
          <a:lstStyle/>
          <a:p>
            <a:endParaRPr lang="en-US" dirty="0"/>
          </a:p>
        </p:txBody>
      </p:sp>
      <p:sp>
        <p:nvSpPr>
          <p:cNvPr id="7" name="Segnaposto data 6"/>
          <p:cNvSpPr>
            <a:spLocks noGrp="1"/>
          </p:cNvSpPr>
          <p:nvPr>
            <p:ph type="dt" sz="half" idx="10"/>
          </p:nvPr>
        </p:nvSpPr>
        <p:spPr/>
        <p:txBody>
          <a:bodyPr/>
          <a:lstStyle/>
          <a:p>
            <a:fld id="{42421207-DD1D-4DFD-A544-999A3BD49E88}" type="datetime1">
              <a:rPr lang="en-US" smtClean="0"/>
              <a:t>10/5/2023</a:t>
            </a:fld>
            <a:endParaRPr lang="en-US"/>
          </a:p>
        </p:txBody>
      </p:sp>
      <p:pic>
        <p:nvPicPr>
          <p:cNvPr id="9" name="Immagine 8"/>
          <p:cNvPicPr>
            <a:picLocks noChangeAspect="1"/>
          </p:cNvPicPr>
          <p:nvPr/>
        </p:nvPicPr>
        <p:blipFill>
          <a:blip r:embed="rId5"/>
          <a:stretch>
            <a:fillRect/>
          </a:stretch>
        </p:blipFill>
        <p:spPr>
          <a:xfrm>
            <a:off x="0" y="1823284"/>
            <a:ext cx="4470400" cy="2641736"/>
          </a:xfrm>
          <a:prstGeom prst="rect">
            <a:avLst/>
          </a:prstGeom>
        </p:spPr>
      </p:pic>
      <p:sp>
        <p:nvSpPr>
          <p:cNvPr id="11" name="Slide Number Placeholder 10">
            <a:extLst>
              <a:ext uri="{FF2B5EF4-FFF2-40B4-BE49-F238E27FC236}">
                <a16:creationId xmlns:a16="http://schemas.microsoft.com/office/drawing/2014/main" id="{6EC75576-D13B-82A2-AFF2-9553B86B1170}"/>
              </a:ext>
            </a:extLst>
          </p:cNvPr>
          <p:cNvSpPr>
            <a:spLocks noGrp="1"/>
          </p:cNvSpPr>
          <p:nvPr>
            <p:ph type="sldNum" sz="quarter" idx="12"/>
          </p:nvPr>
        </p:nvSpPr>
        <p:spPr/>
        <p:txBody>
          <a:bodyPr/>
          <a:lstStyle/>
          <a:p>
            <a:fld id="{0CFEC368-1D7A-4F81-ABF6-AE0E36BAF64C}" type="slidenum">
              <a:rPr lang="en-US" smtClean="0"/>
              <a:pPr/>
              <a:t>19</a:t>
            </a:fld>
            <a:endParaRPr lang="en-US"/>
          </a:p>
        </p:txBody>
      </p:sp>
      <p:sp>
        <p:nvSpPr>
          <p:cNvPr id="6" name="CasellaDiTesto 20">
            <a:extLst>
              <a:ext uri="{FF2B5EF4-FFF2-40B4-BE49-F238E27FC236}">
                <a16:creationId xmlns:a16="http://schemas.microsoft.com/office/drawing/2014/main" id="{113F56F2-6592-44BA-4126-FE18477A8C56}"/>
              </a:ext>
            </a:extLst>
          </p:cNvPr>
          <p:cNvSpPr txBox="1"/>
          <p:nvPr/>
        </p:nvSpPr>
        <p:spPr>
          <a:xfrm>
            <a:off x="5002200" y="2255940"/>
            <a:ext cx="1195071" cy="400110"/>
          </a:xfrm>
          <a:prstGeom prst="rect">
            <a:avLst/>
          </a:prstGeom>
          <a:noFill/>
        </p:spPr>
        <p:txBody>
          <a:bodyPr wrap="none" rtlCol="0">
            <a:spAutoFit/>
          </a:bodyPr>
          <a:lstStyle/>
          <a:p>
            <a:pPr algn="ctr"/>
            <a:r>
              <a:rPr lang="en-US" sz="2000" b="1" dirty="0"/>
              <a:t>W &lt;111&gt;</a:t>
            </a:r>
          </a:p>
        </p:txBody>
      </p:sp>
      <p:sp>
        <p:nvSpPr>
          <p:cNvPr id="8" name="CasellaDiTesto 20">
            <a:extLst>
              <a:ext uri="{FF2B5EF4-FFF2-40B4-BE49-F238E27FC236}">
                <a16:creationId xmlns:a16="http://schemas.microsoft.com/office/drawing/2014/main" id="{F53CBAB0-6484-55BC-1691-7641985E0696}"/>
              </a:ext>
            </a:extLst>
          </p:cNvPr>
          <p:cNvSpPr txBox="1"/>
          <p:nvPr/>
        </p:nvSpPr>
        <p:spPr>
          <a:xfrm>
            <a:off x="8649359" y="2255618"/>
            <a:ext cx="1137106" cy="400110"/>
          </a:xfrm>
          <a:prstGeom prst="rect">
            <a:avLst/>
          </a:prstGeom>
          <a:noFill/>
        </p:spPr>
        <p:txBody>
          <a:bodyPr wrap="none" rtlCol="0">
            <a:spAutoFit/>
          </a:bodyPr>
          <a:lstStyle/>
          <a:p>
            <a:pPr algn="ctr"/>
            <a:r>
              <a:rPr lang="en-US" sz="2000" b="1" dirty="0" err="1"/>
              <a:t>Ir</a:t>
            </a:r>
            <a:r>
              <a:rPr lang="en-US" sz="2000" b="1" dirty="0"/>
              <a:t> &lt;110&gt;</a:t>
            </a:r>
          </a:p>
        </p:txBody>
      </p:sp>
      <p:sp>
        <p:nvSpPr>
          <p:cNvPr id="10" name="Slide Number Placeholder 3">
            <a:extLst>
              <a:ext uri="{FF2B5EF4-FFF2-40B4-BE49-F238E27FC236}">
                <a16:creationId xmlns:a16="http://schemas.microsoft.com/office/drawing/2014/main" id="{025B67E2-5C77-87F8-C21C-D35E64841E5B}"/>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19</a:t>
            </a:fld>
            <a:endParaRPr lang="en-US"/>
          </a:p>
        </p:txBody>
      </p:sp>
      <p:sp>
        <p:nvSpPr>
          <p:cNvPr id="12" name="Slide Number Placeholder 4">
            <a:extLst>
              <a:ext uri="{FF2B5EF4-FFF2-40B4-BE49-F238E27FC236}">
                <a16:creationId xmlns:a16="http://schemas.microsoft.com/office/drawing/2014/main" id="{4A61EB56-E761-12D6-0121-B03DEC3E3093}"/>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19</a:t>
            </a:fld>
            <a:endParaRPr lang="en-US"/>
          </a:p>
        </p:txBody>
      </p:sp>
      <p:sp>
        <p:nvSpPr>
          <p:cNvPr id="13" name="Slide Number Placeholder 3">
            <a:extLst>
              <a:ext uri="{FF2B5EF4-FFF2-40B4-BE49-F238E27FC236}">
                <a16:creationId xmlns:a16="http://schemas.microsoft.com/office/drawing/2014/main" id="{C47477AD-4D53-D992-7909-5880A1447E3F}"/>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19</a:t>
            </a:fld>
            <a:endParaRPr lang="en-US"/>
          </a:p>
        </p:txBody>
      </p:sp>
      <p:sp>
        <p:nvSpPr>
          <p:cNvPr id="16" name="Slide Number Placeholder 8">
            <a:extLst>
              <a:ext uri="{FF2B5EF4-FFF2-40B4-BE49-F238E27FC236}">
                <a16:creationId xmlns:a16="http://schemas.microsoft.com/office/drawing/2014/main" id="{569110EB-EF35-0353-D893-D795DE35742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19</a:t>
            </a:fld>
            <a:endParaRPr lang="en-US"/>
          </a:p>
        </p:txBody>
      </p:sp>
      <p:grpSp>
        <p:nvGrpSpPr>
          <p:cNvPr id="17" name="Gruppo 2">
            <a:extLst>
              <a:ext uri="{FF2B5EF4-FFF2-40B4-BE49-F238E27FC236}">
                <a16:creationId xmlns:a16="http://schemas.microsoft.com/office/drawing/2014/main" id="{A1842124-5552-366E-7D59-E8D1C926DBC9}"/>
              </a:ext>
            </a:extLst>
          </p:cNvPr>
          <p:cNvGrpSpPr/>
          <p:nvPr/>
        </p:nvGrpSpPr>
        <p:grpSpPr>
          <a:xfrm>
            <a:off x="10939566" y="0"/>
            <a:ext cx="1259959" cy="1012520"/>
            <a:chOff x="341803" y="31657"/>
            <a:chExt cx="1505841" cy="1654017"/>
          </a:xfrm>
        </p:grpSpPr>
        <p:pic>
          <p:nvPicPr>
            <p:cNvPr id="18" name="Immagine 13">
              <a:extLst>
                <a:ext uri="{FF2B5EF4-FFF2-40B4-BE49-F238E27FC236}">
                  <a16:creationId xmlns:a16="http://schemas.microsoft.com/office/drawing/2014/main" id="{0B7A3988-85C5-750E-519D-2CB746342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9" name="CasellaDiTesto 14">
              <a:extLst>
                <a:ext uri="{FF2B5EF4-FFF2-40B4-BE49-F238E27FC236}">
                  <a16:creationId xmlns:a16="http://schemas.microsoft.com/office/drawing/2014/main" id="{1318EC6B-5ADC-821D-DDC9-AB1D49DD2EBF}"/>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20" name="Picture 19" descr="A blue and black lines with a blue line&#10;&#10;Description automatically generated with medium confidence">
            <a:extLst>
              <a:ext uri="{FF2B5EF4-FFF2-40B4-BE49-F238E27FC236}">
                <a16:creationId xmlns:a16="http://schemas.microsoft.com/office/drawing/2014/main" id="{5F1DFB0A-CEC7-620B-DBF4-18ED2448A6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
        <p:nvSpPr>
          <p:cNvPr id="22" name="TextBox 21">
            <a:extLst>
              <a:ext uri="{FF2B5EF4-FFF2-40B4-BE49-F238E27FC236}">
                <a16:creationId xmlns:a16="http://schemas.microsoft.com/office/drawing/2014/main" id="{68CFF3AB-1B68-294F-077E-3B9A426029C4}"/>
              </a:ext>
            </a:extLst>
          </p:cNvPr>
          <p:cNvSpPr txBox="1"/>
          <p:nvPr/>
        </p:nvSpPr>
        <p:spPr>
          <a:xfrm rot="19861432">
            <a:off x="5083951" y="3228950"/>
            <a:ext cx="2266198" cy="461665"/>
          </a:xfrm>
          <a:prstGeom prst="rect">
            <a:avLst/>
          </a:prstGeom>
          <a:noFill/>
        </p:spPr>
        <p:txBody>
          <a:bodyPr wrap="none" rtlCol="0">
            <a:spAutoFit/>
          </a:bodyPr>
          <a:lstStyle/>
          <a:p>
            <a:r>
              <a:rPr lang="en-US" sz="2400" dirty="0">
                <a:solidFill>
                  <a:schemeClr val="tx1">
                    <a:lumMod val="10000"/>
                    <a:lumOff val="90000"/>
                  </a:schemeClr>
                </a:solidFill>
              </a:rPr>
              <a:t>PRELIMINARY</a:t>
            </a:r>
          </a:p>
        </p:txBody>
      </p:sp>
      <p:sp>
        <p:nvSpPr>
          <p:cNvPr id="23" name="TextBox 22">
            <a:extLst>
              <a:ext uri="{FF2B5EF4-FFF2-40B4-BE49-F238E27FC236}">
                <a16:creationId xmlns:a16="http://schemas.microsoft.com/office/drawing/2014/main" id="{FD657FB1-BE34-FE49-6BFF-CB98948BF2BC}"/>
              </a:ext>
            </a:extLst>
          </p:cNvPr>
          <p:cNvSpPr txBox="1"/>
          <p:nvPr/>
        </p:nvSpPr>
        <p:spPr>
          <a:xfrm rot="19861432">
            <a:off x="8684351" y="3156942"/>
            <a:ext cx="2266198" cy="461665"/>
          </a:xfrm>
          <a:prstGeom prst="rect">
            <a:avLst/>
          </a:prstGeom>
          <a:noFill/>
        </p:spPr>
        <p:txBody>
          <a:bodyPr wrap="none" rtlCol="0">
            <a:spAutoFit/>
          </a:bodyPr>
          <a:lstStyle/>
          <a:p>
            <a:r>
              <a:rPr lang="en-US" sz="2400" dirty="0">
                <a:solidFill>
                  <a:schemeClr val="tx1">
                    <a:lumMod val="10000"/>
                    <a:lumOff val="90000"/>
                  </a:schemeClr>
                </a:solidFill>
              </a:rPr>
              <a:t>PRELIMINARY</a:t>
            </a:r>
          </a:p>
        </p:txBody>
      </p:sp>
    </p:spTree>
    <p:extLst>
      <p:ext uri="{BB962C8B-B14F-4D97-AF65-F5344CB8AC3E}">
        <p14:creationId xmlns:p14="http://schemas.microsoft.com/office/powerpoint/2010/main" val="19626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een and red thumbs up and down icons&#10;&#10;Description automatically generated">
            <a:extLst>
              <a:ext uri="{FF2B5EF4-FFF2-40B4-BE49-F238E27FC236}">
                <a16:creationId xmlns:a16="http://schemas.microsoft.com/office/drawing/2014/main" id="{DA4C7CF2-B763-B3BB-687B-2AE1358154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55"/>
          <a:stretch/>
        </p:blipFill>
        <p:spPr>
          <a:xfrm>
            <a:off x="27450" y="3978900"/>
            <a:ext cx="978294" cy="1243584"/>
          </a:xfrm>
          <a:prstGeom prst="rect">
            <a:avLst/>
          </a:prstGeom>
        </p:spPr>
      </p:pic>
      <p:pic>
        <p:nvPicPr>
          <p:cNvPr id="7" name="Picture 2" descr="East Area Documentation">
            <a:extLst>
              <a:ext uri="{FF2B5EF4-FFF2-40B4-BE49-F238E27FC236}">
                <a16:creationId xmlns:a16="http://schemas.microsoft.com/office/drawing/2014/main" id="{0BC2ED54-99A5-B34A-9971-50C04872C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2243310"/>
            <a:ext cx="6832471" cy="4007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4092E9-68D2-FAC9-3553-C3A42B29FEA3}"/>
              </a:ext>
            </a:extLst>
          </p:cNvPr>
          <p:cNvSpPr>
            <a:spLocks noGrp="1"/>
          </p:cNvSpPr>
          <p:nvPr>
            <p:ph type="title"/>
          </p:nvPr>
        </p:nvSpPr>
        <p:spPr/>
        <p:txBody>
          <a:bodyPr>
            <a:normAutofit/>
          </a:bodyPr>
          <a:lstStyle/>
          <a:p>
            <a:r>
              <a:rPr lang="en-US" sz="3600" dirty="0">
                <a:solidFill>
                  <a:srgbClr val="C00000"/>
                </a:solidFill>
              </a:rPr>
              <a:t>Why experiments at CERN Proton Synchrotron?</a:t>
            </a:r>
          </a:p>
        </p:txBody>
      </p:sp>
      <p:sp>
        <p:nvSpPr>
          <p:cNvPr id="3" name="Content Placeholder 2">
            <a:extLst>
              <a:ext uri="{FF2B5EF4-FFF2-40B4-BE49-F238E27FC236}">
                <a16:creationId xmlns:a16="http://schemas.microsoft.com/office/drawing/2014/main" id="{DF555B77-EE66-2471-7B42-8863224ACC07}"/>
              </a:ext>
            </a:extLst>
          </p:cNvPr>
          <p:cNvSpPr>
            <a:spLocks noGrp="1"/>
          </p:cNvSpPr>
          <p:nvPr>
            <p:ph idx="1"/>
          </p:nvPr>
        </p:nvSpPr>
        <p:spPr>
          <a:xfrm>
            <a:off x="948611" y="1612392"/>
            <a:ext cx="4067270" cy="4876800"/>
          </a:xfrm>
        </p:spPr>
        <p:txBody>
          <a:bodyPr>
            <a:normAutofit/>
          </a:bodyPr>
          <a:lstStyle/>
          <a:p>
            <a:pPr marL="0" indent="0" algn="just">
              <a:buNone/>
            </a:pPr>
            <a:r>
              <a:rPr lang="en-US" dirty="0"/>
              <a:t>1-15 GeV electrons and positrons available: currently (together with CERN SPS) the only available facility with positrons at energy &gt; 10 GeV*.</a:t>
            </a:r>
          </a:p>
          <a:p>
            <a:pPr marL="0" indent="0" algn="just">
              <a:buNone/>
            </a:pPr>
            <a:endParaRPr lang="en-US" dirty="0"/>
          </a:p>
          <a:p>
            <a:pPr marL="0" indent="0" algn="just">
              <a:buNone/>
            </a:pPr>
            <a:r>
              <a:rPr lang="en-US" dirty="0"/>
              <a:t>Multi-GeV positrons would permit to test Large Period Large Amplitude Undulators realized within TECHNO-CLS</a:t>
            </a:r>
          </a:p>
          <a:p>
            <a:pPr marL="0" indent="0" algn="just">
              <a:buNone/>
            </a:pPr>
            <a:endParaRPr lang="en-US" dirty="0"/>
          </a:p>
        </p:txBody>
      </p:sp>
      <p:sp>
        <p:nvSpPr>
          <p:cNvPr id="4" name="Date Placeholder 3">
            <a:extLst>
              <a:ext uri="{FF2B5EF4-FFF2-40B4-BE49-F238E27FC236}">
                <a16:creationId xmlns:a16="http://schemas.microsoft.com/office/drawing/2014/main" id="{F3A4E010-427F-44D0-F04D-F22F471940C2}"/>
              </a:ext>
            </a:extLst>
          </p:cNvPr>
          <p:cNvSpPr>
            <a:spLocks noGrp="1"/>
          </p:cNvSpPr>
          <p:nvPr>
            <p:ph type="dt" sz="half" idx="10"/>
          </p:nvPr>
        </p:nvSpPr>
        <p:spPr/>
        <p:txBody>
          <a:bodyPr/>
          <a:lstStyle/>
          <a:p>
            <a:fld id="{BF3120C4-C36D-44F9-9D07-3CFE48135C0E}" type="datetime1">
              <a:rPr lang="en-US" smtClean="0"/>
              <a:t>10/5/2023</a:t>
            </a:fld>
            <a:endParaRPr lang="en-US"/>
          </a:p>
        </p:txBody>
      </p:sp>
      <p:pic>
        <p:nvPicPr>
          <p:cNvPr id="8" name="Immagine 5" descr="Immagine che contiene Elementi grafici, disegno, schizzo, arte&#10;&#10;Descrizione generata automaticamente">
            <a:extLst>
              <a:ext uri="{FF2B5EF4-FFF2-40B4-BE49-F238E27FC236}">
                <a16:creationId xmlns:a16="http://schemas.microsoft.com/office/drawing/2014/main" id="{0CCAC3AE-8B04-5406-CBB1-8A450ABC9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2424" y="1247884"/>
            <a:ext cx="2423592" cy="1363271"/>
          </a:xfrm>
          <a:prstGeom prst="rect">
            <a:avLst/>
          </a:prstGeom>
        </p:spPr>
      </p:pic>
      <p:sp>
        <p:nvSpPr>
          <p:cNvPr id="9" name="TextBox 8">
            <a:extLst>
              <a:ext uri="{FF2B5EF4-FFF2-40B4-BE49-F238E27FC236}">
                <a16:creationId xmlns:a16="http://schemas.microsoft.com/office/drawing/2014/main" id="{FD1E4CDA-1A71-08E5-5A7B-B714FB646766}"/>
              </a:ext>
            </a:extLst>
          </p:cNvPr>
          <p:cNvSpPr txBox="1"/>
          <p:nvPr/>
        </p:nvSpPr>
        <p:spPr>
          <a:xfrm>
            <a:off x="494027" y="6243294"/>
            <a:ext cx="5109091" cy="369332"/>
          </a:xfrm>
          <a:prstGeom prst="rect">
            <a:avLst/>
          </a:prstGeom>
          <a:noFill/>
        </p:spPr>
        <p:txBody>
          <a:bodyPr wrap="none" rtlCol="0">
            <a:spAutoFit/>
          </a:bodyPr>
          <a:lstStyle/>
          <a:p>
            <a:r>
              <a:rPr lang="en-US" dirty="0">
                <a:solidFill>
                  <a:srgbClr val="C00000"/>
                </a:solidFill>
              </a:rPr>
              <a:t>*see N. </a:t>
            </a:r>
            <a:r>
              <a:rPr lang="en-US" dirty="0" err="1">
                <a:solidFill>
                  <a:srgbClr val="C00000"/>
                </a:solidFill>
              </a:rPr>
              <a:t>Charitonidis</a:t>
            </a:r>
            <a:r>
              <a:rPr lang="en-US" dirty="0">
                <a:solidFill>
                  <a:srgbClr val="C00000"/>
                </a:solidFill>
              </a:rPr>
              <a:t> (CERN) talk this afternoon</a:t>
            </a:r>
          </a:p>
        </p:txBody>
      </p:sp>
      <p:sp>
        <p:nvSpPr>
          <p:cNvPr id="16" name="Slide Number Placeholder 15">
            <a:extLst>
              <a:ext uri="{FF2B5EF4-FFF2-40B4-BE49-F238E27FC236}">
                <a16:creationId xmlns:a16="http://schemas.microsoft.com/office/drawing/2014/main" id="{DC2B4F7B-8E20-0C38-D45B-72995B042129}"/>
              </a:ext>
            </a:extLst>
          </p:cNvPr>
          <p:cNvSpPr>
            <a:spLocks noGrp="1"/>
          </p:cNvSpPr>
          <p:nvPr>
            <p:ph type="sldNum" sz="quarter" idx="12"/>
          </p:nvPr>
        </p:nvSpPr>
        <p:spPr/>
        <p:txBody>
          <a:bodyPr/>
          <a:lstStyle/>
          <a:p>
            <a:fld id="{0CFEC368-1D7A-4F81-ABF6-AE0E36BAF64C}" type="slidenum">
              <a:rPr lang="en-US" smtClean="0"/>
              <a:pPr/>
              <a:t>2</a:t>
            </a:fld>
            <a:endParaRPr lang="en-US"/>
          </a:p>
        </p:txBody>
      </p:sp>
      <p:sp>
        <p:nvSpPr>
          <p:cNvPr id="5" name="Slide Number Placeholder 8">
            <a:extLst>
              <a:ext uri="{FF2B5EF4-FFF2-40B4-BE49-F238E27FC236}">
                <a16:creationId xmlns:a16="http://schemas.microsoft.com/office/drawing/2014/main" id="{D9B37090-2035-ACD7-BAC4-691353AD59D6}"/>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a:t>
            </a:fld>
            <a:endParaRPr lang="en-US"/>
          </a:p>
        </p:txBody>
      </p:sp>
      <p:grpSp>
        <p:nvGrpSpPr>
          <p:cNvPr id="6" name="Gruppo 2">
            <a:extLst>
              <a:ext uri="{FF2B5EF4-FFF2-40B4-BE49-F238E27FC236}">
                <a16:creationId xmlns:a16="http://schemas.microsoft.com/office/drawing/2014/main" id="{26C2D6AC-ACB6-C42C-A121-696F6131DF1C}"/>
              </a:ext>
            </a:extLst>
          </p:cNvPr>
          <p:cNvGrpSpPr/>
          <p:nvPr/>
        </p:nvGrpSpPr>
        <p:grpSpPr>
          <a:xfrm>
            <a:off x="10939566" y="0"/>
            <a:ext cx="1259959" cy="1012520"/>
            <a:chOff x="341803" y="31657"/>
            <a:chExt cx="1505841" cy="1654017"/>
          </a:xfrm>
        </p:grpSpPr>
        <p:pic>
          <p:nvPicPr>
            <p:cNvPr id="10" name="Immagine 13">
              <a:extLst>
                <a:ext uri="{FF2B5EF4-FFF2-40B4-BE49-F238E27FC236}">
                  <a16:creationId xmlns:a16="http://schemas.microsoft.com/office/drawing/2014/main" id="{95956EED-DB50-8AC1-95A6-5C37E73D60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1" name="CasellaDiTesto 14">
              <a:extLst>
                <a:ext uri="{FF2B5EF4-FFF2-40B4-BE49-F238E27FC236}">
                  <a16:creationId xmlns:a16="http://schemas.microsoft.com/office/drawing/2014/main" id="{F594B055-CE00-4F4A-6EFA-A4D2E974218A}"/>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2" name="Picture 11" descr="A blue and black lines with a blue line&#10;&#10;Description automatically generated with medium confidence">
            <a:extLst>
              <a:ext uri="{FF2B5EF4-FFF2-40B4-BE49-F238E27FC236}">
                <a16:creationId xmlns:a16="http://schemas.microsoft.com/office/drawing/2014/main" id="{A39F6718-DA32-682F-4118-B1C1BD2F06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392733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srcRect l="15133" t="1" r="14730" b="59554"/>
          <a:stretch/>
        </p:blipFill>
        <p:spPr>
          <a:xfrm>
            <a:off x="6374751" y="4214955"/>
            <a:ext cx="4824536" cy="2173219"/>
          </a:xfrm>
          <a:prstGeom prst="rect">
            <a:avLst/>
          </a:prstGeom>
        </p:spPr>
      </p:pic>
      <p:sp>
        <p:nvSpPr>
          <p:cNvPr id="8" name="Espace réservé du pied de page 3"/>
          <p:cNvSpPr txBox="1">
            <a:spLocks/>
          </p:cNvSpPr>
          <p:nvPr/>
        </p:nvSpPr>
        <p:spPr>
          <a:xfrm>
            <a:off x="4641448" y="5852160"/>
            <a:ext cx="35021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R.Chehab/FCPPL-Clermont/2014</a:t>
            </a:r>
          </a:p>
        </p:txBody>
      </p:sp>
      <p:sp>
        <p:nvSpPr>
          <p:cNvPr id="9" name="Titolo 1"/>
          <p:cNvSpPr txBox="1">
            <a:spLocks/>
          </p:cNvSpPr>
          <p:nvPr/>
        </p:nvSpPr>
        <p:spPr>
          <a:xfrm>
            <a:off x="31067" y="269937"/>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4800" dirty="0"/>
              <a:t>Possible applications</a:t>
            </a:r>
            <a:endParaRPr lang="en-US" sz="4800" dirty="0"/>
          </a:p>
        </p:txBody>
      </p:sp>
      <p:sp>
        <p:nvSpPr>
          <p:cNvPr id="2" name="Segnaposto data 1"/>
          <p:cNvSpPr>
            <a:spLocks noGrp="1"/>
          </p:cNvSpPr>
          <p:nvPr>
            <p:ph type="dt" sz="half" idx="10"/>
          </p:nvPr>
        </p:nvSpPr>
        <p:spPr/>
        <p:txBody>
          <a:bodyPr/>
          <a:lstStyle/>
          <a:p>
            <a:fld id="{16FF150A-5F85-4EB4-8198-020C5F8C7ACE}" type="datetime1">
              <a:rPr lang="en-US" smtClean="0"/>
              <a:t>10/5/2023</a:t>
            </a:fld>
            <a:endParaRPr lang="en-US"/>
          </a:p>
        </p:txBody>
      </p:sp>
      <p:sp>
        <p:nvSpPr>
          <p:cNvPr id="11" name="CasellaDiTesto 10"/>
          <p:cNvSpPr txBox="1"/>
          <p:nvPr/>
        </p:nvSpPr>
        <p:spPr>
          <a:xfrm>
            <a:off x="9140618" y="6315085"/>
            <a:ext cx="2241768" cy="307777"/>
          </a:xfrm>
          <a:prstGeom prst="rect">
            <a:avLst/>
          </a:prstGeom>
          <a:noFill/>
        </p:spPr>
        <p:txBody>
          <a:bodyPr wrap="none" rtlCol="0">
            <a:spAutoFit/>
          </a:bodyPr>
          <a:lstStyle/>
          <a:p>
            <a:r>
              <a:rPr lang="en-US" sz="1400" b="1" dirty="0">
                <a:solidFill>
                  <a:srgbClr val="FF0000"/>
                </a:solidFill>
              </a:rPr>
              <a:t>Option for </a:t>
            </a:r>
            <a:r>
              <a:rPr lang="en-US" sz="1400" b="1" dirty="0" err="1">
                <a:solidFill>
                  <a:srgbClr val="FF0000"/>
                </a:solidFill>
              </a:rPr>
              <a:t>FCCee</a:t>
            </a:r>
            <a:r>
              <a:rPr lang="en-US" sz="1400" b="1" dirty="0">
                <a:solidFill>
                  <a:srgbClr val="FF0000"/>
                </a:solidFill>
              </a:rPr>
              <a:t>, ILC, CLIC..</a:t>
            </a:r>
          </a:p>
        </p:txBody>
      </p:sp>
      <p:sp>
        <p:nvSpPr>
          <p:cNvPr id="18" name="Segnaposto contenuto 2"/>
          <p:cNvSpPr>
            <a:spLocks noGrp="1"/>
          </p:cNvSpPr>
          <p:nvPr>
            <p:ph idx="1"/>
          </p:nvPr>
        </p:nvSpPr>
        <p:spPr>
          <a:xfrm>
            <a:off x="114606" y="1279401"/>
            <a:ext cx="5837053" cy="5143406"/>
          </a:xfrm>
        </p:spPr>
        <p:txBody>
          <a:bodyPr>
            <a:normAutofit/>
          </a:bodyPr>
          <a:lstStyle/>
          <a:p>
            <a:pPr algn="just">
              <a:buFont typeface="Wingdings" panose="05000000000000000000" pitchFamily="2" charset="2"/>
              <a:buChar char="§"/>
            </a:pPr>
            <a:r>
              <a:rPr lang="en-GB" sz="2000" b="1" dirty="0">
                <a:solidFill>
                  <a:srgbClr val="000000"/>
                </a:solidFill>
              </a:rPr>
              <a:t>Intense gamma-ray source </a:t>
            </a:r>
            <a:r>
              <a:rPr lang="en-GB" sz="2000" dirty="0">
                <a:solidFill>
                  <a:srgbClr val="000000"/>
                </a:solidFill>
              </a:rPr>
              <a:t>exploiting the strong crystalline potential of a high-Z material;</a:t>
            </a:r>
          </a:p>
          <a:p>
            <a:pPr marL="0" indent="0" algn="just">
              <a:buNone/>
            </a:pPr>
            <a:endParaRPr lang="en-GB" sz="2000" dirty="0">
              <a:solidFill>
                <a:srgbClr val="000000"/>
              </a:solidFill>
            </a:endParaRPr>
          </a:p>
          <a:p>
            <a:pPr algn="just">
              <a:buFont typeface="Wingdings" panose="05000000000000000000" pitchFamily="2" charset="2"/>
              <a:buChar char="§"/>
            </a:pPr>
            <a:r>
              <a:rPr lang="en-GB" sz="2000" b="1" dirty="0">
                <a:solidFill>
                  <a:srgbClr val="000000"/>
                </a:solidFill>
              </a:rPr>
              <a:t>Crystal radiator for intense e</a:t>
            </a:r>
            <a:r>
              <a:rPr lang="en-GB" sz="2000" b="1" baseline="30000" dirty="0">
                <a:solidFill>
                  <a:srgbClr val="000000"/>
                </a:solidFill>
              </a:rPr>
              <a:t>+</a:t>
            </a:r>
            <a:r>
              <a:rPr lang="en-GB" sz="2000" b="1" dirty="0">
                <a:solidFill>
                  <a:srgbClr val="000000"/>
                </a:solidFill>
              </a:rPr>
              <a:t> sources </a:t>
            </a:r>
            <a:r>
              <a:rPr lang="en-GB" sz="2000" dirty="0">
                <a:solidFill>
                  <a:srgbClr val="000000"/>
                </a:solidFill>
              </a:rPr>
              <a:t>in current (</a:t>
            </a:r>
            <a:r>
              <a:rPr lang="en-GB" sz="2000" dirty="0" err="1">
                <a:solidFill>
                  <a:srgbClr val="000000"/>
                </a:solidFill>
              </a:rPr>
              <a:t>SuperKEKB</a:t>
            </a:r>
            <a:r>
              <a:rPr lang="en-GB" sz="2000" dirty="0">
                <a:solidFill>
                  <a:srgbClr val="000000"/>
                </a:solidFill>
              </a:rPr>
              <a:t>, FACET II, etc..) and future accelerators/colliders, such as the Future Circular Collider </a:t>
            </a:r>
            <a:r>
              <a:rPr lang="en-GB" sz="2000" b="1" dirty="0" err="1">
                <a:solidFill>
                  <a:srgbClr val="000000"/>
                </a:solidFill>
              </a:rPr>
              <a:t>FCCee</a:t>
            </a:r>
            <a:r>
              <a:rPr lang="en-GB" sz="2000" b="1" dirty="0">
                <a:solidFill>
                  <a:srgbClr val="000000"/>
                </a:solidFill>
              </a:rPr>
              <a:t> @CERN</a:t>
            </a:r>
            <a:r>
              <a:rPr lang="en-GB" sz="2000" dirty="0">
                <a:solidFill>
                  <a:srgbClr val="000000"/>
                </a:solidFill>
              </a:rPr>
              <a:t>):</a:t>
            </a:r>
          </a:p>
          <a:p>
            <a:pPr algn="just">
              <a:buFont typeface="Wingdings" panose="05000000000000000000" pitchFamily="2" charset="2"/>
              <a:buChar char="§"/>
            </a:pPr>
            <a:endParaRPr lang="en-GB" sz="2000" dirty="0">
              <a:solidFill>
                <a:srgbClr val="000000"/>
              </a:solidFill>
            </a:endParaRPr>
          </a:p>
          <a:p>
            <a:pPr lvl="1" algn="just"/>
            <a:r>
              <a:rPr lang="en-US" sz="1800" dirty="0">
                <a:solidFill>
                  <a:srgbClr val="FF0000"/>
                </a:solidFill>
                <a:cs typeface="Times New Roman" panose="02020603050405020304" pitchFamily="18" charset="0"/>
              </a:rPr>
              <a:t>Enhancement of photon generation in crystals </a:t>
            </a:r>
            <a:r>
              <a:rPr lang="en-US" sz="1800" dirty="0">
                <a:cs typeface="Times New Roman" panose="02020603050405020304" pitchFamily="18" charset="0"/>
                <a:sym typeface="Wingdings" panose="05000000000000000000" pitchFamily="2" charset="2"/>
              </a:rPr>
              <a:t> </a:t>
            </a:r>
            <a:r>
              <a:rPr lang="en-US" sz="1800" dirty="0" err="1">
                <a:solidFill>
                  <a:srgbClr val="0070C0"/>
                </a:solidFill>
                <a:cs typeface="Times New Roman" panose="02020603050405020304" pitchFamily="18" charset="0"/>
                <a:sym typeface="Wingdings" panose="05000000000000000000" pitchFamily="2" charset="2"/>
              </a:rPr>
              <a:t>enhanchement</a:t>
            </a:r>
            <a:r>
              <a:rPr lang="en-US" sz="1800" dirty="0">
                <a:solidFill>
                  <a:srgbClr val="0070C0"/>
                </a:solidFill>
                <a:cs typeface="Times New Roman" panose="02020603050405020304" pitchFamily="18" charset="0"/>
                <a:sym typeface="Wingdings" panose="05000000000000000000" pitchFamily="2" charset="2"/>
              </a:rPr>
              <a:t> of pair production in the converter target</a:t>
            </a:r>
          </a:p>
          <a:p>
            <a:pPr lvl="1" algn="just"/>
            <a:r>
              <a:rPr lang="en-US" sz="1800" dirty="0">
                <a:solidFill>
                  <a:srgbClr val="FF0000"/>
                </a:solidFill>
                <a:cs typeface="Times New Roman" panose="02020603050405020304" pitchFamily="18" charset="0"/>
                <a:sym typeface="Wingdings" panose="05000000000000000000" pitchFamily="2" charset="2"/>
              </a:rPr>
              <a:t>High rate of soft photons</a:t>
            </a:r>
            <a:r>
              <a:rPr lang="en-US" sz="1800" dirty="0">
                <a:cs typeface="Times New Roman" panose="02020603050405020304" pitchFamily="18" charset="0"/>
                <a:sym typeface="Wingdings" panose="05000000000000000000" pitchFamily="2" charset="2"/>
              </a:rPr>
              <a:t>  </a:t>
            </a:r>
            <a:r>
              <a:rPr lang="en-US" sz="1800" dirty="0">
                <a:solidFill>
                  <a:srgbClr val="0070C0"/>
                </a:solidFill>
                <a:cs typeface="Times New Roman" panose="02020603050405020304" pitchFamily="18" charset="0"/>
                <a:sym typeface="Wingdings" panose="05000000000000000000" pitchFamily="2" charset="2"/>
              </a:rPr>
              <a:t>creation of soft e</a:t>
            </a:r>
            <a:r>
              <a:rPr lang="en-US" sz="1800" baseline="30000" dirty="0">
                <a:solidFill>
                  <a:srgbClr val="0070C0"/>
                </a:solidFill>
                <a:cs typeface="Times New Roman" panose="02020603050405020304" pitchFamily="18" charset="0"/>
                <a:sym typeface="Wingdings" panose="05000000000000000000" pitchFamily="2" charset="2"/>
              </a:rPr>
              <a:t>+</a:t>
            </a:r>
            <a:r>
              <a:rPr lang="en-US" sz="1800" dirty="0">
                <a:solidFill>
                  <a:srgbClr val="0070C0"/>
                </a:solidFill>
                <a:cs typeface="Times New Roman" panose="02020603050405020304" pitchFamily="18" charset="0"/>
                <a:sym typeface="Wingdings" panose="05000000000000000000" pitchFamily="2" charset="2"/>
              </a:rPr>
              <a:t> easily captured in matching systems</a:t>
            </a:r>
          </a:p>
          <a:p>
            <a:pPr lvl="1" algn="just"/>
            <a:r>
              <a:rPr lang="en-US" sz="1800" dirty="0">
                <a:solidFill>
                  <a:srgbClr val="FF0000"/>
                </a:solidFill>
                <a:cs typeface="Times New Roman" panose="02020603050405020304" pitchFamily="18" charset="0"/>
                <a:sym typeface="Wingdings" panose="05000000000000000000" pitchFamily="2" charset="2"/>
              </a:rPr>
              <a:t>Decrease of the energy deposited in the converter target</a:t>
            </a:r>
          </a:p>
          <a:p>
            <a:pPr algn="just"/>
            <a:endParaRPr lang="en-GB" sz="2000" dirty="0">
              <a:solidFill>
                <a:srgbClr val="000000"/>
              </a:solidFill>
            </a:endParaRPr>
          </a:p>
        </p:txBody>
      </p:sp>
      <p:pic>
        <p:nvPicPr>
          <p:cNvPr id="20" name="Google Shape;199;p31"/>
          <p:cNvPicPr preferRelativeResize="0"/>
          <p:nvPr/>
        </p:nvPicPr>
        <p:blipFill rotWithShape="1">
          <a:blip r:embed="rId3">
            <a:alphaModFix/>
          </a:blip>
          <a:srcRect r="52301" b="50315"/>
          <a:stretch/>
        </p:blipFill>
        <p:spPr>
          <a:xfrm>
            <a:off x="6444440" y="1375962"/>
            <a:ext cx="2642300" cy="2166399"/>
          </a:xfrm>
          <a:prstGeom prst="rect">
            <a:avLst/>
          </a:prstGeom>
          <a:noFill/>
          <a:ln>
            <a:noFill/>
          </a:ln>
        </p:spPr>
      </p:pic>
      <p:sp>
        <p:nvSpPr>
          <p:cNvPr id="7" name="Rettangolo 6"/>
          <p:cNvSpPr/>
          <p:nvPr/>
        </p:nvSpPr>
        <p:spPr>
          <a:xfrm>
            <a:off x="6410005" y="1006630"/>
            <a:ext cx="2411686" cy="369332"/>
          </a:xfrm>
          <a:prstGeom prst="rect">
            <a:avLst/>
          </a:prstGeom>
        </p:spPr>
        <p:txBody>
          <a:bodyPr wrap="none">
            <a:spAutoFit/>
          </a:bodyPr>
          <a:lstStyle/>
          <a:p>
            <a:r>
              <a:rPr lang="en-US" b="1" dirty="0">
                <a:solidFill>
                  <a:srgbClr val="C00000"/>
                </a:solidFill>
              </a:rPr>
              <a:t>Conventional e+ source</a:t>
            </a:r>
          </a:p>
        </p:txBody>
      </p:sp>
      <p:sp>
        <p:nvSpPr>
          <p:cNvPr id="21" name="Rettangolo 20"/>
          <p:cNvSpPr/>
          <p:nvPr/>
        </p:nvSpPr>
        <p:spPr>
          <a:xfrm>
            <a:off x="7404757" y="3507328"/>
            <a:ext cx="3103222" cy="369332"/>
          </a:xfrm>
          <a:prstGeom prst="rect">
            <a:avLst/>
          </a:prstGeom>
        </p:spPr>
        <p:txBody>
          <a:bodyPr wrap="none">
            <a:spAutoFit/>
          </a:bodyPr>
          <a:lstStyle/>
          <a:p>
            <a:r>
              <a:rPr lang="en-US" b="1" dirty="0">
                <a:solidFill>
                  <a:srgbClr val="C00000"/>
                </a:solidFill>
              </a:rPr>
              <a:t>Hybrid crystal-based e+ source</a:t>
            </a:r>
          </a:p>
        </p:txBody>
      </p:sp>
      <p:sp>
        <p:nvSpPr>
          <p:cNvPr id="13" name="CasellaDiTesto 12"/>
          <p:cNvSpPr txBox="1"/>
          <p:nvPr/>
        </p:nvSpPr>
        <p:spPr>
          <a:xfrm>
            <a:off x="7912450" y="2991419"/>
            <a:ext cx="2545890" cy="261610"/>
          </a:xfrm>
          <a:prstGeom prst="rect">
            <a:avLst/>
          </a:prstGeom>
          <a:noFill/>
        </p:spPr>
        <p:txBody>
          <a:bodyPr wrap="none" rtlCol="0">
            <a:spAutoFit/>
          </a:bodyPr>
          <a:lstStyle/>
          <a:p>
            <a:r>
              <a:rPr lang="en-US" sz="1100" dirty="0"/>
              <a:t>usually made of high-Z material (W, </a:t>
            </a:r>
            <a:r>
              <a:rPr lang="en-US" sz="1100" dirty="0" err="1"/>
              <a:t>Pb</a:t>
            </a:r>
            <a:r>
              <a:rPr lang="en-US" sz="1100" dirty="0"/>
              <a:t>,..)</a:t>
            </a:r>
          </a:p>
        </p:txBody>
      </p:sp>
      <p:sp>
        <p:nvSpPr>
          <p:cNvPr id="14" name="Rettangolo 13"/>
          <p:cNvSpPr/>
          <p:nvPr/>
        </p:nvSpPr>
        <p:spPr>
          <a:xfrm>
            <a:off x="6640700" y="1434177"/>
            <a:ext cx="36348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22"/>
          <p:cNvSpPr/>
          <p:nvPr/>
        </p:nvSpPr>
        <p:spPr>
          <a:xfrm>
            <a:off x="601306" y="6422807"/>
            <a:ext cx="5103128" cy="400110"/>
          </a:xfrm>
          <a:prstGeom prst="rect">
            <a:avLst/>
          </a:prstGeom>
        </p:spPr>
        <p:txBody>
          <a:bodyPr wrap="none">
            <a:spAutoFit/>
          </a:bodyPr>
          <a:lstStyle/>
          <a:p>
            <a:pPr algn="ctr">
              <a:lnSpc>
                <a:spcPct val="100000"/>
              </a:lnSpc>
            </a:pPr>
            <a:r>
              <a:rPr lang="en-US" sz="2000" b="1" dirty="0">
                <a:solidFill>
                  <a:srgbClr val="C00000"/>
                </a:solidFill>
              </a:rPr>
              <a:t>L. Bandiera et al., Eur. Phys. J. C 82 (2022) 699 </a:t>
            </a:r>
            <a:r>
              <a:rPr lang="en-US" sz="1200" b="1" dirty="0">
                <a:solidFill>
                  <a:srgbClr val="C00000"/>
                </a:solidFill>
              </a:rPr>
              <a:t> </a:t>
            </a:r>
          </a:p>
        </p:txBody>
      </p:sp>
      <p:sp>
        <p:nvSpPr>
          <p:cNvPr id="24" name="Ovale 23"/>
          <p:cNvSpPr/>
          <p:nvPr/>
        </p:nvSpPr>
        <p:spPr>
          <a:xfrm>
            <a:off x="6806799" y="4099530"/>
            <a:ext cx="1656183" cy="216355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0037" y="18288"/>
            <a:ext cx="2929745" cy="1921239"/>
          </a:xfrm>
          <a:prstGeom prst="rect">
            <a:avLst/>
          </a:prstGeom>
        </p:spPr>
      </p:pic>
      <p:sp>
        <p:nvSpPr>
          <p:cNvPr id="3" name="Slide Number Placeholder 2">
            <a:extLst>
              <a:ext uri="{FF2B5EF4-FFF2-40B4-BE49-F238E27FC236}">
                <a16:creationId xmlns:a16="http://schemas.microsoft.com/office/drawing/2014/main" id="{D70C24B0-8777-E50A-C166-AD2C829A3AD8}"/>
              </a:ext>
            </a:extLst>
          </p:cNvPr>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219383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3"/>
          <p:cNvSpPr txBox="1">
            <a:spLocks/>
          </p:cNvSpPr>
          <p:nvPr/>
        </p:nvSpPr>
        <p:spPr>
          <a:xfrm>
            <a:off x="4641448" y="5852160"/>
            <a:ext cx="35021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R.Chehab/FCPPL-Clermont/2014</a:t>
            </a:r>
          </a:p>
        </p:txBody>
      </p:sp>
      <p:sp>
        <p:nvSpPr>
          <p:cNvPr id="9" name="Titolo 1"/>
          <p:cNvSpPr txBox="1">
            <a:spLocks/>
          </p:cNvSpPr>
          <p:nvPr/>
        </p:nvSpPr>
        <p:spPr>
          <a:xfrm>
            <a:off x="741804" y="347472"/>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4800" dirty="0"/>
          </a:p>
        </p:txBody>
      </p:sp>
      <p:sp>
        <p:nvSpPr>
          <p:cNvPr id="2" name="Segnaposto data 1"/>
          <p:cNvSpPr>
            <a:spLocks noGrp="1"/>
          </p:cNvSpPr>
          <p:nvPr>
            <p:ph type="dt" sz="half" idx="10"/>
          </p:nvPr>
        </p:nvSpPr>
        <p:spPr/>
        <p:txBody>
          <a:bodyPr/>
          <a:lstStyle/>
          <a:p>
            <a:fld id="{DA7578D5-4F04-4CF3-A9B1-DD7B2446656C}" type="datetime1">
              <a:rPr lang="en-US" smtClean="0"/>
              <a:t>10/5/2023</a:t>
            </a:fld>
            <a:endParaRPr lang="en-US"/>
          </a:p>
        </p:txBody>
      </p:sp>
      <p:pic>
        <p:nvPicPr>
          <p:cNvPr id="15" name="Picture 7" descr="https://inspirehep.net/record/827688/files/undul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71" y="3405784"/>
            <a:ext cx="4562108"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p:cNvSpPr txBox="1">
            <a:spLocks noChangeArrowheads="1"/>
          </p:cNvSpPr>
          <p:nvPr/>
        </p:nvSpPr>
        <p:spPr bwMode="auto">
          <a:xfrm>
            <a:off x="6801" y="1490358"/>
            <a:ext cx="5832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1600" b="1" dirty="0" err="1"/>
              <a:t>Crystalline</a:t>
            </a:r>
            <a:r>
              <a:rPr lang="it-IT" altLang="it-IT" sz="1600" b="1" dirty="0"/>
              <a:t> </a:t>
            </a:r>
            <a:r>
              <a:rPr lang="it-IT" altLang="it-IT" sz="1600" b="1" dirty="0" err="1"/>
              <a:t>undulator</a:t>
            </a:r>
            <a:endParaRPr lang="it-IT" altLang="it-IT" sz="1600" b="1" dirty="0"/>
          </a:p>
          <a:p>
            <a:pPr algn="ctr"/>
            <a:r>
              <a:rPr lang="it-IT" altLang="it-IT" sz="1600" b="1" dirty="0">
                <a:solidFill>
                  <a:srgbClr val="C00000"/>
                </a:solidFill>
              </a:rPr>
              <a:t>Hard X-</a:t>
            </a:r>
            <a:r>
              <a:rPr lang="it-IT" altLang="it-IT" sz="1600" b="1" dirty="0" err="1">
                <a:solidFill>
                  <a:srgbClr val="C00000"/>
                </a:solidFill>
              </a:rPr>
              <a:t>rays</a:t>
            </a:r>
            <a:r>
              <a:rPr lang="it-IT" altLang="it-IT" sz="1600" b="1" dirty="0">
                <a:solidFill>
                  <a:srgbClr val="C00000"/>
                </a:solidFill>
              </a:rPr>
              <a:t> and gamma </a:t>
            </a:r>
            <a:r>
              <a:rPr lang="it-IT" altLang="it-IT" sz="1600" b="1" dirty="0" err="1">
                <a:solidFill>
                  <a:srgbClr val="C00000"/>
                </a:solidFill>
              </a:rPr>
              <a:t>rays</a:t>
            </a:r>
            <a:endParaRPr lang="it-IT" altLang="it-IT" sz="1600" b="1" dirty="0">
              <a:solidFill>
                <a:srgbClr val="C00000"/>
              </a:solidFill>
            </a:endParaRPr>
          </a:p>
          <a:p>
            <a:pPr algn="ctr"/>
            <a:endParaRPr lang="it-IT" altLang="it-IT" sz="1600" b="1" dirty="0">
              <a:solidFill>
                <a:srgbClr val="C00000"/>
              </a:solidFill>
            </a:endParaRPr>
          </a:p>
        </p:txBody>
      </p:sp>
      <p:sp>
        <p:nvSpPr>
          <p:cNvPr id="3" name="CasellaDiTesto 2"/>
          <p:cNvSpPr txBox="1"/>
          <p:nvPr/>
        </p:nvSpPr>
        <p:spPr>
          <a:xfrm>
            <a:off x="20115" y="2279964"/>
            <a:ext cx="6030028" cy="923330"/>
          </a:xfrm>
          <a:prstGeom prst="rect">
            <a:avLst/>
          </a:prstGeom>
          <a:noFill/>
        </p:spPr>
        <p:txBody>
          <a:bodyPr wrap="square" rtlCol="0">
            <a:spAutoFit/>
          </a:bodyPr>
          <a:lstStyle/>
          <a:p>
            <a:pPr algn="ctr"/>
            <a:r>
              <a:rPr lang="en-US" dirty="0"/>
              <a:t>Exploiting a crystalline </a:t>
            </a:r>
            <a:r>
              <a:rPr lang="en-US" dirty="0" err="1"/>
              <a:t>undulator</a:t>
            </a:r>
            <a:r>
              <a:rPr lang="en-US" dirty="0"/>
              <a:t> as radiator may result in some advantages in terms of enhancement of soft photons</a:t>
            </a:r>
          </a:p>
          <a:p>
            <a:pPr algn="ctr"/>
            <a:r>
              <a:rPr lang="en-US" b="1" dirty="0"/>
              <a:t>Interesting to be investigated</a:t>
            </a:r>
          </a:p>
        </p:txBody>
      </p:sp>
      <p:sp>
        <p:nvSpPr>
          <p:cNvPr id="4" name="CasellaDiTesto 3"/>
          <p:cNvSpPr txBox="1"/>
          <p:nvPr/>
        </p:nvSpPr>
        <p:spPr>
          <a:xfrm>
            <a:off x="642071" y="5674622"/>
            <a:ext cx="2725426" cy="261610"/>
          </a:xfrm>
          <a:prstGeom prst="rect">
            <a:avLst/>
          </a:prstGeom>
          <a:noFill/>
        </p:spPr>
        <p:txBody>
          <a:bodyPr wrap="none" rtlCol="0">
            <a:spAutoFit/>
          </a:bodyPr>
          <a:lstStyle/>
          <a:p>
            <a:r>
              <a:rPr lang="en-US" sz="1100" b="1" i="1" dirty="0"/>
              <a:t>Courtesy of A. </a:t>
            </a:r>
            <a:r>
              <a:rPr lang="en-US" sz="1100" b="1" i="1" dirty="0" err="1"/>
              <a:t>Solov’yov</a:t>
            </a:r>
            <a:r>
              <a:rPr lang="en-US" sz="1100" b="1" i="1" dirty="0"/>
              <a:t> and A. </a:t>
            </a:r>
            <a:r>
              <a:rPr lang="en-US" sz="1100" b="1" i="1" dirty="0" err="1"/>
              <a:t>Korol</a:t>
            </a:r>
            <a:endParaRPr lang="en-US" sz="1100" b="1" i="1" dirty="0"/>
          </a:p>
        </p:txBody>
      </p:sp>
      <p:sp>
        <p:nvSpPr>
          <p:cNvPr id="18" name="Titolo 1"/>
          <p:cNvSpPr txBox="1">
            <a:spLocks/>
          </p:cNvSpPr>
          <p:nvPr/>
        </p:nvSpPr>
        <p:spPr>
          <a:xfrm>
            <a:off x="0" y="16050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4400" dirty="0"/>
              <a:t>And with a crystalline undulator?</a:t>
            </a:r>
          </a:p>
        </p:txBody>
      </p:sp>
      <p:pic>
        <p:nvPicPr>
          <p:cNvPr id="27" name="Immagine 26"/>
          <p:cNvPicPr>
            <a:picLocks noChangeAspect="1"/>
          </p:cNvPicPr>
          <p:nvPr/>
        </p:nvPicPr>
        <p:blipFill rotWithShape="1">
          <a:blip r:embed="rId3"/>
          <a:srcRect l="15133" t="1" r="14730" b="59554"/>
          <a:stretch/>
        </p:blipFill>
        <p:spPr>
          <a:xfrm>
            <a:off x="6384032" y="3992085"/>
            <a:ext cx="4824536" cy="2173219"/>
          </a:xfrm>
          <a:prstGeom prst="rect">
            <a:avLst/>
          </a:prstGeom>
        </p:spPr>
      </p:pic>
      <p:sp>
        <p:nvSpPr>
          <p:cNvPr id="28" name="CasellaDiTesto 27"/>
          <p:cNvSpPr txBox="1"/>
          <p:nvPr/>
        </p:nvSpPr>
        <p:spPr>
          <a:xfrm>
            <a:off x="9511383" y="5869152"/>
            <a:ext cx="2241768" cy="307777"/>
          </a:xfrm>
          <a:prstGeom prst="rect">
            <a:avLst/>
          </a:prstGeom>
          <a:noFill/>
        </p:spPr>
        <p:txBody>
          <a:bodyPr wrap="none" rtlCol="0">
            <a:spAutoFit/>
          </a:bodyPr>
          <a:lstStyle/>
          <a:p>
            <a:r>
              <a:rPr lang="en-US" sz="1400" b="1" dirty="0">
                <a:solidFill>
                  <a:srgbClr val="FF0000"/>
                </a:solidFill>
              </a:rPr>
              <a:t>Option for </a:t>
            </a:r>
            <a:r>
              <a:rPr lang="en-US" sz="1400" b="1" dirty="0" err="1">
                <a:solidFill>
                  <a:srgbClr val="FF0000"/>
                </a:solidFill>
              </a:rPr>
              <a:t>FCCee</a:t>
            </a:r>
            <a:r>
              <a:rPr lang="en-US" sz="1400" b="1" dirty="0">
                <a:solidFill>
                  <a:srgbClr val="FF0000"/>
                </a:solidFill>
              </a:rPr>
              <a:t>, ILC, CLIC..</a:t>
            </a:r>
          </a:p>
        </p:txBody>
      </p:sp>
      <p:sp>
        <p:nvSpPr>
          <p:cNvPr id="31" name="Rettangolo 30"/>
          <p:cNvSpPr/>
          <p:nvPr/>
        </p:nvSpPr>
        <p:spPr>
          <a:xfrm>
            <a:off x="7404757" y="3507328"/>
            <a:ext cx="3103222" cy="369332"/>
          </a:xfrm>
          <a:prstGeom prst="rect">
            <a:avLst/>
          </a:prstGeom>
        </p:spPr>
        <p:txBody>
          <a:bodyPr wrap="none">
            <a:spAutoFit/>
          </a:bodyPr>
          <a:lstStyle/>
          <a:p>
            <a:r>
              <a:rPr lang="en-US" b="1" dirty="0">
                <a:solidFill>
                  <a:srgbClr val="C00000"/>
                </a:solidFill>
              </a:rPr>
              <a:t>Hybrid crystal-based e+ source</a:t>
            </a:r>
          </a:p>
        </p:txBody>
      </p:sp>
      <p:sp>
        <p:nvSpPr>
          <p:cNvPr id="32" name="CasellaDiTesto 31"/>
          <p:cNvSpPr txBox="1"/>
          <p:nvPr/>
        </p:nvSpPr>
        <p:spPr>
          <a:xfrm>
            <a:off x="5729021" y="6102610"/>
            <a:ext cx="4341253" cy="253916"/>
          </a:xfrm>
          <a:prstGeom prst="rect">
            <a:avLst/>
          </a:prstGeom>
          <a:noFill/>
        </p:spPr>
        <p:txBody>
          <a:bodyPr wrap="none" rtlCol="0">
            <a:spAutoFit/>
          </a:bodyPr>
          <a:lstStyle/>
          <a:p>
            <a:pPr algn="ctr"/>
            <a:r>
              <a:rPr lang="it-IT" sz="1050" b="1" i="1" dirty="0"/>
              <a:t>Idea of R. </a:t>
            </a:r>
            <a:r>
              <a:rPr lang="it-IT" sz="1050" b="1" i="1" dirty="0" err="1"/>
              <a:t>Chehab</a:t>
            </a:r>
            <a:r>
              <a:rPr lang="it-IT" sz="1050" b="1" i="1" dirty="0"/>
              <a:t>, V. </a:t>
            </a:r>
            <a:r>
              <a:rPr lang="it-IT" sz="1050" b="1" i="1" dirty="0" err="1"/>
              <a:t>Strakhovenko</a:t>
            </a:r>
            <a:r>
              <a:rPr lang="it-IT" sz="1050" b="1" i="1" dirty="0"/>
              <a:t> and A. Variola, NIM B</a:t>
            </a:r>
            <a:r>
              <a:rPr lang="en-GB" sz="1050" b="1" i="1" dirty="0"/>
              <a:t> 266 (2008) 3868</a:t>
            </a:r>
            <a:r>
              <a:rPr lang="it-IT" sz="1050" b="1" i="1" dirty="0"/>
              <a:t> </a:t>
            </a:r>
          </a:p>
        </p:txBody>
      </p:sp>
      <p:sp>
        <p:nvSpPr>
          <p:cNvPr id="35" name="Ovale 34"/>
          <p:cNvSpPr/>
          <p:nvPr/>
        </p:nvSpPr>
        <p:spPr>
          <a:xfrm>
            <a:off x="6816080" y="3876660"/>
            <a:ext cx="1656183" cy="216355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oogle Shape;199;p31"/>
          <p:cNvPicPr preferRelativeResize="0"/>
          <p:nvPr/>
        </p:nvPicPr>
        <p:blipFill rotWithShape="1">
          <a:blip r:embed="rId4">
            <a:alphaModFix/>
          </a:blip>
          <a:srcRect r="52301" b="50315"/>
          <a:stretch/>
        </p:blipFill>
        <p:spPr>
          <a:xfrm>
            <a:off x="6444440" y="1375962"/>
            <a:ext cx="2642300" cy="2166399"/>
          </a:xfrm>
          <a:prstGeom prst="rect">
            <a:avLst/>
          </a:prstGeom>
          <a:noFill/>
          <a:ln>
            <a:noFill/>
          </a:ln>
        </p:spPr>
      </p:pic>
      <p:sp>
        <p:nvSpPr>
          <p:cNvPr id="23" name="Rettangolo 22"/>
          <p:cNvSpPr/>
          <p:nvPr/>
        </p:nvSpPr>
        <p:spPr>
          <a:xfrm>
            <a:off x="6410005" y="1006630"/>
            <a:ext cx="2411686" cy="369332"/>
          </a:xfrm>
          <a:prstGeom prst="rect">
            <a:avLst/>
          </a:prstGeom>
        </p:spPr>
        <p:txBody>
          <a:bodyPr wrap="none">
            <a:spAutoFit/>
          </a:bodyPr>
          <a:lstStyle/>
          <a:p>
            <a:r>
              <a:rPr lang="en-US" b="1" dirty="0">
                <a:solidFill>
                  <a:srgbClr val="C00000"/>
                </a:solidFill>
              </a:rPr>
              <a:t>Conventional e+ source</a:t>
            </a:r>
          </a:p>
        </p:txBody>
      </p:sp>
      <p:sp>
        <p:nvSpPr>
          <p:cNvPr id="24" name="CasellaDiTesto 23"/>
          <p:cNvSpPr txBox="1"/>
          <p:nvPr/>
        </p:nvSpPr>
        <p:spPr>
          <a:xfrm>
            <a:off x="7912450" y="2991419"/>
            <a:ext cx="2545890" cy="261610"/>
          </a:xfrm>
          <a:prstGeom prst="rect">
            <a:avLst/>
          </a:prstGeom>
          <a:noFill/>
        </p:spPr>
        <p:txBody>
          <a:bodyPr wrap="none" rtlCol="0">
            <a:spAutoFit/>
          </a:bodyPr>
          <a:lstStyle/>
          <a:p>
            <a:r>
              <a:rPr lang="en-US" sz="1100" dirty="0"/>
              <a:t>usually made of high-Z material (W, </a:t>
            </a:r>
            <a:r>
              <a:rPr lang="en-US" sz="1100" dirty="0" err="1"/>
              <a:t>Pb</a:t>
            </a:r>
            <a:r>
              <a:rPr lang="en-US" sz="1100" dirty="0"/>
              <a:t>,..)</a:t>
            </a:r>
          </a:p>
        </p:txBody>
      </p:sp>
      <p:pic>
        <p:nvPicPr>
          <p:cNvPr id="25" name="Immagin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649" y="139609"/>
            <a:ext cx="2929745" cy="1921239"/>
          </a:xfrm>
          <a:prstGeom prst="rect">
            <a:avLst/>
          </a:prstGeom>
        </p:spPr>
      </p:pic>
      <p:sp>
        <p:nvSpPr>
          <p:cNvPr id="6" name="Slide Number Placeholder 5">
            <a:extLst>
              <a:ext uri="{FF2B5EF4-FFF2-40B4-BE49-F238E27FC236}">
                <a16:creationId xmlns:a16="http://schemas.microsoft.com/office/drawing/2014/main" id="{E295E2AF-BCC6-8567-936D-8F6FC81DF619}"/>
              </a:ext>
            </a:extLst>
          </p:cNvPr>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52737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58"/>
            <a:ext cx="10515600" cy="1325563"/>
          </a:xfrm>
        </p:spPr>
        <p:txBody>
          <a:bodyPr/>
          <a:lstStyle/>
          <a:p>
            <a:r>
              <a:rPr lang="en-US" dirty="0"/>
              <a:t>Summarizing</a:t>
            </a:r>
          </a:p>
        </p:txBody>
      </p:sp>
      <p:sp>
        <p:nvSpPr>
          <p:cNvPr id="3" name="Segnaposto contenuto 2"/>
          <p:cNvSpPr>
            <a:spLocks noGrp="1"/>
          </p:cNvSpPr>
          <p:nvPr>
            <p:ph idx="1"/>
          </p:nvPr>
        </p:nvSpPr>
        <p:spPr>
          <a:xfrm>
            <a:off x="335360" y="1556792"/>
            <a:ext cx="11521280" cy="4894949"/>
          </a:xfrm>
          <a:noFill/>
        </p:spPr>
        <p:txBody>
          <a:bodyPr>
            <a:noAutofit/>
          </a:bodyPr>
          <a:lstStyle/>
          <a:p>
            <a:pPr algn="just">
              <a:buFont typeface="Wingdings" panose="05000000000000000000" pitchFamily="2" charset="2"/>
              <a:buChar char="q"/>
            </a:pPr>
            <a:r>
              <a:rPr lang="en-US" dirty="0"/>
              <a:t>An </a:t>
            </a:r>
            <a:r>
              <a:rPr lang="en-US" b="1" dirty="0"/>
              <a:t>experiment on radiation emitted by 6 GeV electrons interacting with linear W and </a:t>
            </a:r>
            <a:r>
              <a:rPr lang="en-US" b="1" dirty="0" err="1"/>
              <a:t>Ir</a:t>
            </a:r>
            <a:r>
              <a:rPr lang="en-US" b="1" dirty="0"/>
              <a:t> crystals </a:t>
            </a:r>
            <a:r>
              <a:rPr lang="en-US" dirty="0"/>
              <a:t>was carried out at CERN PS</a:t>
            </a:r>
          </a:p>
          <a:p>
            <a:pPr lvl="1" algn="just">
              <a:buFont typeface="Wingdings" panose="05000000000000000000" pitchFamily="2" charset="2"/>
              <a:buChar char="q"/>
            </a:pPr>
            <a:r>
              <a:rPr lang="en-US" dirty="0"/>
              <a:t>Radiation emission in axial potential (1 keV) is quite intense, but the quality of the crystals is low -&gt; thereby decreasing its monochromaticity </a:t>
            </a:r>
          </a:p>
          <a:p>
            <a:pPr lvl="1" algn="just">
              <a:buFont typeface="Wingdings" panose="05000000000000000000" pitchFamily="2" charset="2"/>
              <a:buChar char="q"/>
            </a:pPr>
            <a:r>
              <a:rPr lang="en-US" dirty="0"/>
              <a:t>Monte Carlo simulation are necessary to extrapolate the Single Photon Spectrum</a:t>
            </a:r>
          </a:p>
          <a:p>
            <a:pPr lvl="1" algn="just">
              <a:buFont typeface="Wingdings" panose="05000000000000000000" pitchFamily="2" charset="2"/>
              <a:buChar char="q"/>
            </a:pPr>
            <a:r>
              <a:rPr lang="en-US" dirty="0"/>
              <a:t>Interesting for </a:t>
            </a:r>
            <a:r>
              <a:rPr lang="en-US" b="1" dirty="0"/>
              <a:t>hard gamma-ray sources (10-100 MeV) </a:t>
            </a:r>
            <a:r>
              <a:rPr lang="en-US" dirty="0"/>
              <a:t>and as radiators in a crystal-based </a:t>
            </a:r>
            <a:r>
              <a:rPr lang="en-US" b="1" dirty="0"/>
              <a:t>positron source for future collider </a:t>
            </a:r>
            <a:r>
              <a:rPr lang="en-US" dirty="0"/>
              <a:t>(e.g. the Future Circular Collider at CERN)</a:t>
            </a:r>
          </a:p>
          <a:p>
            <a:pPr lvl="1" algn="just">
              <a:buFont typeface="Wingdings" panose="05000000000000000000" pitchFamily="2" charset="2"/>
              <a:buChar char="q"/>
            </a:pPr>
            <a:endParaRPr lang="en-US" sz="2400" dirty="0"/>
          </a:p>
          <a:p>
            <a:pPr algn="just">
              <a:buFont typeface="Wingdings" panose="05000000000000000000" pitchFamily="2" charset="2"/>
              <a:buChar char="q"/>
            </a:pPr>
            <a:r>
              <a:rPr lang="en-US" dirty="0"/>
              <a:t>We </a:t>
            </a:r>
            <a:r>
              <a:rPr lang="en-US" b="1" dirty="0"/>
              <a:t>characterized the 6 GeV positron beam</a:t>
            </a:r>
            <a:r>
              <a:rPr lang="en-US" dirty="0"/>
              <a:t>, which is similar to the electron beam one (as expected). We checked that the </a:t>
            </a:r>
            <a:r>
              <a:rPr lang="en-US" b="1" dirty="0"/>
              <a:t>energy can be increased up to 15 GeV</a:t>
            </a:r>
            <a:r>
              <a:rPr lang="en-US" dirty="0"/>
              <a:t>, but the fraction of electrons/positrons in the beam is highly decreased.</a:t>
            </a:r>
          </a:p>
          <a:p>
            <a:pPr algn="just">
              <a:buFont typeface="Wingdings" panose="05000000000000000000" pitchFamily="2" charset="2"/>
              <a:buChar char="q"/>
            </a:pPr>
            <a:endParaRPr lang="en-US" dirty="0"/>
          </a:p>
          <a:p>
            <a:pPr marL="274320" lvl="1" indent="0" algn="just">
              <a:buNone/>
            </a:pPr>
            <a:endParaRPr lang="en-US" sz="2400" dirty="0"/>
          </a:p>
        </p:txBody>
      </p:sp>
      <p:sp>
        <p:nvSpPr>
          <p:cNvPr id="4" name="Segnaposto data 3"/>
          <p:cNvSpPr>
            <a:spLocks noGrp="1"/>
          </p:cNvSpPr>
          <p:nvPr>
            <p:ph type="dt" sz="half" idx="10"/>
          </p:nvPr>
        </p:nvSpPr>
        <p:spPr/>
        <p:txBody>
          <a:bodyPr/>
          <a:lstStyle/>
          <a:p>
            <a:fld id="{20C3A2F0-4840-4D51-9227-1812D3243E19}" type="datetime1">
              <a:rPr lang="en-US" smtClean="0"/>
              <a:t>10/5/2023</a:t>
            </a:fld>
            <a:endParaRPr lang="en-US"/>
          </a:p>
        </p:txBody>
      </p:sp>
      <p:sp>
        <p:nvSpPr>
          <p:cNvPr id="7" name="Slide Number Placeholder 6">
            <a:extLst>
              <a:ext uri="{FF2B5EF4-FFF2-40B4-BE49-F238E27FC236}">
                <a16:creationId xmlns:a16="http://schemas.microsoft.com/office/drawing/2014/main" id="{FEADB0C1-CF47-D119-DF2D-A6AC4504B3BA}"/>
              </a:ext>
            </a:extLst>
          </p:cNvPr>
          <p:cNvSpPr>
            <a:spLocks noGrp="1"/>
          </p:cNvSpPr>
          <p:nvPr>
            <p:ph type="sldNum" sz="quarter" idx="12"/>
          </p:nvPr>
        </p:nvSpPr>
        <p:spPr/>
        <p:txBody>
          <a:bodyPr/>
          <a:lstStyle/>
          <a:p>
            <a:fld id="{0CFEC368-1D7A-4F81-ABF6-AE0E36BAF64C}" type="slidenum">
              <a:rPr lang="en-US" smtClean="0"/>
              <a:pPr/>
              <a:t>22</a:t>
            </a:fld>
            <a:endParaRPr lang="en-US"/>
          </a:p>
        </p:txBody>
      </p:sp>
      <p:sp>
        <p:nvSpPr>
          <p:cNvPr id="5" name="Slide Number Placeholder 10">
            <a:extLst>
              <a:ext uri="{FF2B5EF4-FFF2-40B4-BE49-F238E27FC236}">
                <a16:creationId xmlns:a16="http://schemas.microsoft.com/office/drawing/2014/main" id="{733FA524-B1A1-F3CD-8CC8-5924230C67D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22</a:t>
            </a:fld>
            <a:endParaRPr lang="en-US"/>
          </a:p>
        </p:txBody>
      </p:sp>
      <p:sp>
        <p:nvSpPr>
          <p:cNvPr id="6" name="Slide Number Placeholder 3">
            <a:extLst>
              <a:ext uri="{FF2B5EF4-FFF2-40B4-BE49-F238E27FC236}">
                <a16:creationId xmlns:a16="http://schemas.microsoft.com/office/drawing/2014/main" id="{B9C9A03A-0A15-D623-5E78-B5EA787C04E2}"/>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22</a:t>
            </a:fld>
            <a:endParaRPr lang="en-US"/>
          </a:p>
        </p:txBody>
      </p:sp>
      <p:sp>
        <p:nvSpPr>
          <p:cNvPr id="8" name="Slide Number Placeholder 4">
            <a:extLst>
              <a:ext uri="{FF2B5EF4-FFF2-40B4-BE49-F238E27FC236}">
                <a16:creationId xmlns:a16="http://schemas.microsoft.com/office/drawing/2014/main" id="{35C7D3EC-D2D0-7A5C-B57C-B80AE3B7E25F}"/>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22</a:t>
            </a:fld>
            <a:endParaRPr lang="en-US"/>
          </a:p>
        </p:txBody>
      </p:sp>
      <p:sp>
        <p:nvSpPr>
          <p:cNvPr id="9" name="Slide Number Placeholder 3">
            <a:extLst>
              <a:ext uri="{FF2B5EF4-FFF2-40B4-BE49-F238E27FC236}">
                <a16:creationId xmlns:a16="http://schemas.microsoft.com/office/drawing/2014/main" id="{3359874A-5FD9-BE7D-6D85-8DF5EC532120}"/>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22</a:t>
            </a:fld>
            <a:endParaRPr lang="en-US"/>
          </a:p>
        </p:txBody>
      </p:sp>
      <p:sp>
        <p:nvSpPr>
          <p:cNvPr id="10" name="Slide Number Placeholder 8">
            <a:extLst>
              <a:ext uri="{FF2B5EF4-FFF2-40B4-BE49-F238E27FC236}">
                <a16:creationId xmlns:a16="http://schemas.microsoft.com/office/drawing/2014/main" id="{50DDFA1A-956B-26BD-DBB9-CAE2BD43D713}"/>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22</a:t>
            </a:fld>
            <a:endParaRPr lang="en-US"/>
          </a:p>
        </p:txBody>
      </p:sp>
      <p:grpSp>
        <p:nvGrpSpPr>
          <p:cNvPr id="11" name="Gruppo 2">
            <a:extLst>
              <a:ext uri="{FF2B5EF4-FFF2-40B4-BE49-F238E27FC236}">
                <a16:creationId xmlns:a16="http://schemas.microsoft.com/office/drawing/2014/main" id="{03F09DD6-582C-AD23-211E-759A7B284D12}"/>
              </a:ext>
            </a:extLst>
          </p:cNvPr>
          <p:cNvGrpSpPr/>
          <p:nvPr/>
        </p:nvGrpSpPr>
        <p:grpSpPr>
          <a:xfrm>
            <a:off x="10939566" y="0"/>
            <a:ext cx="1259959" cy="1012520"/>
            <a:chOff x="341803" y="31657"/>
            <a:chExt cx="1505841" cy="1654017"/>
          </a:xfrm>
        </p:grpSpPr>
        <p:pic>
          <p:nvPicPr>
            <p:cNvPr id="12" name="Immagine 13">
              <a:extLst>
                <a:ext uri="{FF2B5EF4-FFF2-40B4-BE49-F238E27FC236}">
                  <a16:creationId xmlns:a16="http://schemas.microsoft.com/office/drawing/2014/main" id="{A32C04AC-326B-B9D6-9406-14284CEF8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3" name="CasellaDiTesto 14">
              <a:extLst>
                <a:ext uri="{FF2B5EF4-FFF2-40B4-BE49-F238E27FC236}">
                  <a16:creationId xmlns:a16="http://schemas.microsoft.com/office/drawing/2014/main" id="{95B5EBFC-8B10-19C8-5849-8FDA2BE110AE}"/>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4" name="Picture 13" descr="A blue and black lines with a blue line&#10;&#10;Description automatically generated with medium confidence">
            <a:extLst>
              <a:ext uri="{FF2B5EF4-FFF2-40B4-BE49-F238E27FC236}">
                <a16:creationId xmlns:a16="http://schemas.microsoft.com/office/drawing/2014/main" id="{C457DFC9-C53A-340E-9EE5-412FA1DA4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63350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45D1-28EC-737F-E0D5-6BDC986BA5D5}"/>
              </a:ext>
            </a:extLst>
          </p:cNvPr>
          <p:cNvSpPr>
            <a:spLocks noGrp="1"/>
          </p:cNvSpPr>
          <p:nvPr>
            <p:ph type="title"/>
          </p:nvPr>
        </p:nvSpPr>
        <p:spPr/>
        <p:txBody>
          <a:bodyPr>
            <a:normAutofit/>
          </a:bodyPr>
          <a:lstStyle/>
          <a:p>
            <a:r>
              <a:rPr lang="en-US" dirty="0"/>
              <a:t>Future plans… complete the characterization</a:t>
            </a:r>
          </a:p>
        </p:txBody>
      </p:sp>
      <p:sp>
        <p:nvSpPr>
          <p:cNvPr id="4" name="Date Placeholder 3">
            <a:extLst>
              <a:ext uri="{FF2B5EF4-FFF2-40B4-BE49-F238E27FC236}">
                <a16:creationId xmlns:a16="http://schemas.microsoft.com/office/drawing/2014/main" id="{B70F437F-17AD-79E7-6503-EFA3B84FC342}"/>
              </a:ext>
            </a:extLst>
          </p:cNvPr>
          <p:cNvSpPr>
            <a:spLocks noGrp="1"/>
          </p:cNvSpPr>
          <p:nvPr>
            <p:ph type="dt" sz="half" idx="10"/>
          </p:nvPr>
        </p:nvSpPr>
        <p:spPr/>
        <p:txBody>
          <a:bodyPr/>
          <a:lstStyle/>
          <a:p>
            <a:fld id="{13B66342-1BC1-4288-817D-776337847B3E}" type="datetime1">
              <a:rPr lang="en-US" smtClean="0"/>
              <a:t>10/5/2023</a:t>
            </a:fld>
            <a:endParaRPr lang="en-US"/>
          </a:p>
        </p:txBody>
      </p:sp>
      <p:sp>
        <p:nvSpPr>
          <p:cNvPr id="5" name="Slide Number Placeholder 4">
            <a:extLst>
              <a:ext uri="{FF2B5EF4-FFF2-40B4-BE49-F238E27FC236}">
                <a16:creationId xmlns:a16="http://schemas.microsoft.com/office/drawing/2014/main" id="{9E0615E4-9641-231A-3D66-F7F85433789D}"/>
              </a:ext>
            </a:extLst>
          </p:cNvPr>
          <p:cNvSpPr>
            <a:spLocks noGrp="1"/>
          </p:cNvSpPr>
          <p:nvPr>
            <p:ph type="sldNum" sz="quarter" idx="12"/>
          </p:nvPr>
        </p:nvSpPr>
        <p:spPr/>
        <p:txBody>
          <a:bodyPr/>
          <a:lstStyle/>
          <a:p>
            <a:fld id="{0CFEC368-1D7A-4F81-ABF6-AE0E36BAF64C}" type="slidenum">
              <a:rPr lang="en-US" smtClean="0"/>
              <a:pPr/>
              <a:t>23</a:t>
            </a:fld>
            <a:endParaRPr lang="en-US"/>
          </a:p>
        </p:txBody>
      </p:sp>
      <p:pic>
        <p:nvPicPr>
          <p:cNvPr id="6" name="Picture 2" descr="Fig. 3">
            <a:extLst>
              <a:ext uri="{FF2B5EF4-FFF2-40B4-BE49-F238E27FC236}">
                <a16:creationId xmlns:a16="http://schemas.microsoft.com/office/drawing/2014/main" id="{B4352A0D-5B56-5C53-B4EB-CE952D5A0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4416" y="2282498"/>
            <a:ext cx="2776833" cy="279362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24E9858-61D3-8D0C-F673-6FB54909DD6F}"/>
              </a:ext>
            </a:extLst>
          </p:cNvPr>
          <p:cNvSpPr txBox="1"/>
          <p:nvPr/>
        </p:nvSpPr>
        <p:spPr>
          <a:xfrm>
            <a:off x="8846213" y="5313028"/>
            <a:ext cx="2643096" cy="307777"/>
          </a:xfrm>
          <a:prstGeom prst="rect">
            <a:avLst/>
          </a:prstGeom>
          <a:noFill/>
        </p:spPr>
        <p:txBody>
          <a:bodyPr wrap="none" rtlCol="0">
            <a:spAutoFit/>
          </a:bodyPr>
          <a:lstStyle/>
          <a:p>
            <a:r>
              <a:rPr lang="en-US" sz="1400" b="1" dirty="0"/>
              <a:t>Courtesy of </a:t>
            </a:r>
            <a:r>
              <a:rPr lang="en-GB" sz="1400" b="1" dirty="0"/>
              <a:t>Thu </a:t>
            </a:r>
            <a:r>
              <a:rPr lang="en-GB" sz="1400" b="1" dirty="0" err="1"/>
              <a:t>Nhi</a:t>
            </a:r>
            <a:r>
              <a:rPr lang="en-GB" sz="1400" b="1" dirty="0"/>
              <a:t> Tran CALISTE</a:t>
            </a:r>
            <a:endParaRPr lang="en-US" sz="1400" b="1" dirty="0"/>
          </a:p>
        </p:txBody>
      </p:sp>
      <p:sp>
        <p:nvSpPr>
          <p:cNvPr id="8" name="CasellaDiTesto 15">
            <a:extLst>
              <a:ext uri="{FF2B5EF4-FFF2-40B4-BE49-F238E27FC236}">
                <a16:creationId xmlns:a16="http://schemas.microsoft.com/office/drawing/2014/main" id="{8627541A-C67A-8434-7041-A1B599FCAA32}"/>
              </a:ext>
            </a:extLst>
          </p:cNvPr>
          <p:cNvSpPr txBox="1"/>
          <p:nvPr/>
        </p:nvSpPr>
        <p:spPr>
          <a:xfrm>
            <a:off x="8846213" y="5051582"/>
            <a:ext cx="2655022" cy="369332"/>
          </a:xfrm>
          <a:prstGeom prst="rect">
            <a:avLst/>
          </a:prstGeom>
          <a:noFill/>
        </p:spPr>
        <p:txBody>
          <a:bodyPr wrap="none" rtlCol="0">
            <a:spAutoFit/>
          </a:bodyPr>
          <a:lstStyle/>
          <a:p>
            <a:r>
              <a:rPr lang="en-US" b="1" dirty="0"/>
              <a:t>X-ray topography @BM05</a:t>
            </a:r>
          </a:p>
        </p:txBody>
      </p:sp>
      <p:pic>
        <p:nvPicPr>
          <p:cNvPr id="9" name="Picture 7" descr="https://eosc.eu/sites/default/files/styles/responsive/public/2021-02/esrf_logo.jpg?itok=bfytRc_n">
            <a:extLst>
              <a:ext uri="{FF2B5EF4-FFF2-40B4-BE49-F238E27FC236}">
                <a16:creationId xmlns:a16="http://schemas.microsoft.com/office/drawing/2014/main" id="{EEBD4C5C-B14F-E1F9-1207-C08CC38B08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102" y="-7902"/>
            <a:ext cx="1485898" cy="99059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12">
            <a:extLst>
              <a:ext uri="{FF2B5EF4-FFF2-40B4-BE49-F238E27FC236}">
                <a16:creationId xmlns:a16="http://schemas.microsoft.com/office/drawing/2014/main" id="{BAB09196-04C1-CC0A-775A-0C5BE6241677}"/>
              </a:ext>
            </a:extLst>
          </p:cNvPr>
          <p:cNvSpPr txBox="1"/>
          <p:nvPr/>
        </p:nvSpPr>
        <p:spPr>
          <a:xfrm>
            <a:off x="633290" y="1598907"/>
            <a:ext cx="7757139" cy="3170099"/>
          </a:xfrm>
          <a:prstGeom prst="rect">
            <a:avLst/>
          </a:prstGeom>
          <a:noFill/>
        </p:spPr>
        <p:txBody>
          <a:bodyPr wrap="square" rtlCol="0">
            <a:spAutoFit/>
          </a:bodyPr>
          <a:lstStyle/>
          <a:p>
            <a:pPr algn="just"/>
            <a:r>
              <a:rPr lang="en-GB" sz="2000" dirty="0"/>
              <a:t>Maybe, topography can be performed at the synchrotron facility ESRF (beamline BM05). The facility allowed both high spatial (≈5μm) and angular (≈1μrad) resolution thanks to the high intensity and energy of the diffracting photons (20 </a:t>
            </a:r>
            <a:r>
              <a:rPr lang="en-GB" sz="2000" dirty="0" err="1"/>
              <a:t>keV</a:t>
            </a:r>
            <a:r>
              <a:rPr lang="en-GB" sz="2000" dirty="0"/>
              <a:t>).</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algn="just"/>
            <a:r>
              <a:rPr lang="en-GB" sz="2400" dirty="0"/>
              <a:t> </a:t>
            </a:r>
          </a:p>
          <a:p>
            <a:pPr marL="285750" indent="-285750" algn="just">
              <a:buFont typeface="Arial" panose="020B0604020202020204" pitchFamily="34" charset="0"/>
              <a:buChar char="•"/>
            </a:pPr>
            <a:endParaRPr lang="en-US" sz="2400" dirty="0"/>
          </a:p>
        </p:txBody>
      </p:sp>
      <p:pic>
        <p:nvPicPr>
          <p:cNvPr id="11" name="Picture 4" descr="https://www.researchgate.net/publication/355840122/figure/fig1/AS:1085511200444416@1635817446440/ESRF-accelerator-complex-and-beam-lines-image-courtesy-of-the-ESRF-communication-group_W640.jpg">
            <a:extLst>
              <a:ext uri="{FF2B5EF4-FFF2-40B4-BE49-F238E27FC236}">
                <a16:creationId xmlns:a16="http://schemas.microsoft.com/office/drawing/2014/main" id="{63B56A98-6B2C-BDB1-1A5F-BC45D9837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219" y="3102699"/>
            <a:ext cx="3670673" cy="2873449"/>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5">
            <a:extLst>
              <a:ext uri="{FF2B5EF4-FFF2-40B4-BE49-F238E27FC236}">
                <a16:creationId xmlns:a16="http://schemas.microsoft.com/office/drawing/2014/main" id="{943278A7-9C64-51FE-86B1-929BDA9D0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13" y="3560694"/>
            <a:ext cx="3330614" cy="2236617"/>
          </a:xfrm>
          <a:prstGeom prst="rect">
            <a:avLst/>
          </a:prstGeom>
        </p:spPr>
      </p:pic>
      <p:sp>
        <p:nvSpPr>
          <p:cNvPr id="13" name="Rettangolo 17">
            <a:extLst>
              <a:ext uri="{FF2B5EF4-FFF2-40B4-BE49-F238E27FC236}">
                <a16:creationId xmlns:a16="http://schemas.microsoft.com/office/drawing/2014/main" id="{20CF19D6-30C1-A687-42AA-10D8C6B33372}"/>
              </a:ext>
            </a:extLst>
          </p:cNvPr>
          <p:cNvSpPr/>
          <p:nvPr/>
        </p:nvSpPr>
        <p:spPr>
          <a:xfrm>
            <a:off x="5254327" y="5466916"/>
            <a:ext cx="10317009" cy="600164"/>
          </a:xfrm>
          <a:prstGeom prst="rect">
            <a:avLst/>
          </a:prstGeom>
        </p:spPr>
        <p:txBody>
          <a:bodyPr wrap="square">
            <a:spAutoFit/>
          </a:bodyPr>
          <a:lstStyle/>
          <a:p>
            <a:pPr algn="ctr">
              <a:lnSpc>
                <a:spcPct val="100000"/>
              </a:lnSpc>
            </a:pPr>
            <a:endParaRPr lang="en-US" sz="1200" b="1" dirty="0">
              <a:solidFill>
                <a:srgbClr val="C00000"/>
              </a:solidFill>
            </a:endParaRPr>
          </a:p>
          <a:p>
            <a:pPr algn="ctr">
              <a:lnSpc>
                <a:spcPct val="100000"/>
              </a:lnSpc>
            </a:pPr>
            <a:r>
              <a:rPr lang="en-US" sz="1200" b="1" dirty="0">
                <a:solidFill>
                  <a:srgbClr val="C00000"/>
                </a:solidFill>
              </a:rPr>
              <a:t>L. </a:t>
            </a:r>
            <a:r>
              <a:rPr lang="en-US" sz="1200" b="1" dirty="0" err="1">
                <a:solidFill>
                  <a:srgbClr val="C00000"/>
                </a:solidFill>
              </a:rPr>
              <a:t>Bandiera</a:t>
            </a:r>
            <a:r>
              <a:rPr lang="en-US" sz="1200" b="1" dirty="0">
                <a:solidFill>
                  <a:srgbClr val="C00000"/>
                </a:solidFill>
              </a:rPr>
              <a:t> et al., Eur. Phys. J. C 82 (2022) 699 </a:t>
            </a:r>
            <a:r>
              <a:rPr lang="en-US" sz="900" b="1" dirty="0">
                <a:solidFill>
                  <a:srgbClr val="C00000"/>
                </a:solidFill>
              </a:rPr>
              <a:t> </a:t>
            </a:r>
          </a:p>
          <a:p>
            <a:endParaRPr lang="en-US" sz="900" dirty="0"/>
          </a:p>
        </p:txBody>
      </p:sp>
      <p:sp>
        <p:nvSpPr>
          <p:cNvPr id="14" name="TextBox 13">
            <a:extLst>
              <a:ext uri="{FF2B5EF4-FFF2-40B4-BE49-F238E27FC236}">
                <a16:creationId xmlns:a16="http://schemas.microsoft.com/office/drawing/2014/main" id="{B805380A-D642-E026-EC74-C5358127C664}"/>
              </a:ext>
            </a:extLst>
          </p:cNvPr>
          <p:cNvSpPr txBox="1"/>
          <p:nvPr/>
        </p:nvSpPr>
        <p:spPr>
          <a:xfrm>
            <a:off x="8587796" y="1899868"/>
            <a:ext cx="3268844" cy="307777"/>
          </a:xfrm>
          <a:prstGeom prst="rect">
            <a:avLst/>
          </a:prstGeom>
          <a:noFill/>
        </p:spPr>
        <p:txBody>
          <a:bodyPr wrap="none" rtlCol="0">
            <a:spAutoFit/>
          </a:bodyPr>
          <a:lstStyle/>
          <a:p>
            <a:r>
              <a:rPr lang="en-US" sz="1400" i="1" dirty="0"/>
              <a:t>Example of topography on a W sample</a:t>
            </a:r>
          </a:p>
        </p:txBody>
      </p:sp>
    </p:spTree>
    <p:extLst>
      <p:ext uri="{BB962C8B-B14F-4D97-AF65-F5344CB8AC3E}">
        <p14:creationId xmlns:p14="http://schemas.microsoft.com/office/powerpoint/2010/main" val="389770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844709F-5851-D389-BD29-0876711412A6}"/>
              </a:ext>
            </a:extLst>
          </p:cNvPr>
          <p:cNvSpPr>
            <a:spLocks noGrp="1"/>
          </p:cNvSpPr>
          <p:nvPr>
            <p:ph type="dt" sz="half" idx="10"/>
          </p:nvPr>
        </p:nvSpPr>
        <p:spPr/>
        <p:txBody>
          <a:bodyPr/>
          <a:lstStyle/>
          <a:p>
            <a:fld id="{1C6D7EA0-6F28-4809-BDC4-7B00C9CB7798}" type="datetime1">
              <a:rPr lang="en-US" smtClean="0"/>
              <a:t>10/5/2023</a:t>
            </a:fld>
            <a:endParaRPr lang="en-US"/>
          </a:p>
        </p:txBody>
      </p:sp>
      <p:sp>
        <p:nvSpPr>
          <p:cNvPr id="4" name="Slide Number Placeholder 3">
            <a:extLst>
              <a:ext uri="{FF2B5EF4-FFF2-40B4-BE49-F238E27FC236}">
                <a16:creationId xmlns:a16="http://schemas.microsoft.com/office/drawing/2014/main" id="{F73177DC-676E-DC66-243E-5E9B5E66A315}"/>
              </a:ext>
            </a:extLst>
          </p:cNvPr>
          <p:cNvSpPr>
            <a:spLocks noGrp="1"/>
          </p:cNvSpPr>
          <p:nvPr>
            <p:ph type="sldNum" sz="quarter" idx="12"/>
          </p:nvPr>
        </p:nvSpPr>
        <p:spPr/>
        <p:txBody>
          <a:bodyPr/>
          <a:lstStyle/>
          <a:p>
            <a:fld id="{0CFEC368-1D7A-4F81-ABF6-AE0E36BAF64C}" type="slidenum">
              <a:rPr lang="en-US" smtClean="0"/>
              <a:pPr/>
              <a:t>24</a:t>
            </a:fld>
            <a:endParaRPr lang="en-US"/>
          </a:p>
        </p:txBody>
      </p:sp>
      <p:pic>
        <p:nvPicPr>
          <p:cNvPr id="5" name="Picture 4" descr="A blue line on a person's body&#10;&#10;Description automatically generated">
            <a:extLst>
              <a:ext uri="{FF2B5EF4-FFF2-40B4-BE49-F238E27FC236}">
                <a16:creationId xmlns:a16="http://schemas.microsoft.com/office/drawing/2014/main" id="{029F8FC1-DA3F-07A9-CB99-ABFEC0358C16}"/>
              </a:ext>
            </a:extLst>
          </p:cNvPr>
          <p:cNvPicPr>
            <a:picLocks noChangeAspect="1"/>
          </p:cNvPicPr>
          <p:nvPr/>
        </p:nvPicPr>
        <p:blipFill rotWithShape="1">
          <a:blip r:embed="rId2">
            <a:extLst>
              <a:ext uri="{28A0092B-C50C-407E-A947-70E740481C1C}">
                <a14:useLocalDpi xmlns:a14="http://schemas.microsoft.com/office/drawing/2010/main" val="0"/>
              </a:ext>
            </a:extLst>
          </a:blip>
          <a:srcRect r="36607"/>
          <a:stretch/>
        </p:blipFill>
        <p:spPr>
          <a:xfrm>
            <a:off x="4079776" y="2926046"/>
            <a:ext cx="7354289" cy="1871902"/>
          </a:xfrm>
          <a:prstGeom prst="rect">
            <a:avLst/>
          </a:prstGeom>
        </p:spPr>
      </p:pic>
      <p:pic>
        <p:nvPicPr>
          <p:cNvPr id="6" name="Picture 90" descr="channel">
            <a:extLst>
              <a:ext uri="{FF2B5EF4-FFF2-40B4-BE49-F238E27FC236}">
                <a16:creationId xmlns:a16="http://schemas.microsoft.com/office/drawing/2014/main" id="{940DAB8E-0F60-6172-9E16-8634C0A8C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30" y="2460568"/>
            <a:ext cx="3785230" cy="2337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45D08AAB-7FB1-8AE9-E8CB-12C8F381AA04}"/>
              </a:ext>
            </a:extLst>
          </p:cNvPr>
          <p:cNvSpPr>
            <a:spLocks noGrp="1"/>
          </p:cNvSpPr>
          <p:nvPr>
            <p:ph type="title"/>
          </p:nvPr>
        </p:nvSpPr>
        <p:spPr>
          <a:xfrm>
            <a:off x="609600" y="908720"/>
            <a:ext cx="10972800" cy="990600"/>
          </a:xfrm>
        </p:spPr>
        <p:txBody>
          <a:bodyPr>
            <a:normAutofit fontScale="90000"/>
          </a:bodyPr>
          <a:lstStyle/>
          <a:p>
            <a:r>
              <a:rPr lang="en-US" dirty="0"/>
              <a:t>Future plans… new experiment</a:t>
            </a:r>
            <a:br>
              <a:rPr lang="en-US" dirty="0"/>
            </a:br>
            <a:br>
              <a:rPr lang="en-US" dirty="0"/>
            </a:br>
            <a:r>
              <a:rPr lang="en-US" dirty="0"/>
              <a:t>Linear              	  bent 	          periodically bent </a:t>
            </a:r>
          </a:p>
        </p:txBody>
      </p:sp>
      <p:sp>
        <p:nvSpPr>
          <p:cNvPr id="13" name="Oval 12">
            <a:extLst>
              <a:ext uri="{FF2B5EF4-FFF2-40B4-BE49-F238E27FC236}">
                <a16:creationId xmlns:a16="http://schemas.microsoft.com/office/drawing/2014/main" id="{52EE7A3A-383F-AC28-A5A5-728262FAF283}"/>
              </a:ext>
            </a:extLst>
          </p:cNvPr>
          <p:cNvSpPr/>
          <p:nvPr/>
        </p:nvSpPr>
        <p:spPr>
          <a:xfrm>
            <a:off x="3503711" y="975989"/>
            <a:ext cx="7930353" cy="43972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0">
            <a:extLst>
              <a:ext uri="{FF2B5EF4-FFF2-40B4-BE49-F238E27FC236}">
                <a16:creationId xmlns:a16="http://schemas.microsoft.com/office/drawing/2014/main" id="{8E53A594-AC0D-B73B-7036-1D121B69F113}"/>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24</a:t>
            </a:fld>
            <a:endParaRPr lang="en-US"/>
          </a:p>
        </p:txBody>
      </p:sp>
      <p:sp>
        <p:nvSpPr>
          <p:cNvPr id="7" name="Slide Number Placeholder 3">
            <a:extLst>
              <a:ext uri="{FF2B5EF4-FFF2-40B4-BE49-F238E27FC236}">
                <a16:creationId xmlns:a16="http://schemas.microsoft.com/office/drawing/2014/main" id="{977AB3F7-F36D-3E06-6676-B65C7E43BF1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24</a:t>
            </a:fld>
            <a:endParaRPr lang="en-US"/>
          </a:p>
        </p:txBody>
      </p:sp>
      <p:sp>
        <p:nvSpPr>
          <p:cNvPr id="8" name="Slide Number Placeholder 4">
            <a:extLst>
              <a:ext uri="{FF2B5EF4-FFF2-40B4-BE49-F238E27FC236}">
                <a16:creationId xmlns:a16="http://schemas.microsoft.com/office/drawing/2014/main" id="{48C121C4-E962-27D5-ED69-DB0B686D67F2}"/>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24</a:t>
            </a:fld>
            <a:endParaRPr lang="en-US"/>
          </a:p>
        </p:txBody>
      </p:sp>
      <p:sp>
        <p:nvSpPr>
          <p:cNvPr id="9" name="Slide Number Placeholder 3">
            <a:extLst>
              <a:ext uri="{FF2B5EF4-FFF2-40B4-BE49-F238E27FC236}">
                <a16:creationId xmlns:a16="http://schemas.microsoft.com/office/drawing/2014/main" id="{8E6C9656-A3EF-8064-5545-B5D8D50B76CD}"/>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24</a:t>
            </a:fld>
            <a:endParaRPr lang="en-US"/>
          </a:p>
        </p:txBody>
      </p:sp>
      <p:sp>
        <p:nvSpPr>
          <p:cNvPr id="10" name="Slide Number Placeholder 8">
            <a:extLst>
              <a:ext uri="{FF2B5EF4-FFF2-40B4-BE49-F238E27FC236}">
                <a16:creationId xmlns:a16="http://schemas.microsoft.com/office/drawing/2014/main" id="{2593C0A1-5DD7-E22A-1134-584FCAE3334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24</a:t>
            </a:fld>
            <a:endParaRPr lang="en-US"/>
          </a:p>
        </p:txBody>
      </p:sp>
      <p:grpSp>
        <p:nvGrpSpPr>
          <p:cNvPr id="11" name="Gruppo 2">
            <a:extLst>
              <a:ext uri="{FF2B5EF4-FFF2-40B4-BE49-F238E27FC236}">
                <a16:creationId xmlns:a16="http://schemas.microsoft.com/office/drawing/2014/main" id="{748BABD5-A40F-8373-FF8C-3EC9EC1F4DE3}"/>
              </a:ext>
            </a:extLst>
          </p:cNvPr>
          <p:cNvGrpSpPr/>
          <p:nvPr/>
        </p:nvGrpSpPr>
        <p:grpSpPr>
          <a:xfrm>
            <a:off x="10939566" y="0"/>
            <a:ext cx="1259959" cy="1012520"/>
            <a:chOff x="341803" y="31657"/>
            <a:chExt cx="1505841" cy="1654017"/>
          </a:xfrm>
        </p:grpSpPr>
        <p:pic>
          <p:nvPicPr>
            <p:cNvPr id="14" name="Immagine 13">
              <a:extLst>
                <a:ext uri="{FF2B5EF4-FFF2-40B4-BE49-F238E27FC236}">
                  <a16:creationId xmlns:a16="http://schemas.microsoft.com/office/drawing/2014/main" id="{B2901248-0219-27C5-7E41-AE545CD8C2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5" name="CasellaDiTesto 14">
              <a:extLst>
                <a:ext uri="{FF2B5EF4-FFF2-40B4-BE49-F238E27FC236}">
                  <a16:creationId xmlns:a16="http://schemas.microsoft.com/office/drawing/2014/main" id="{C5959D8C-389C-ACA7-BDD5-96F8D288F23F}"/>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6" name="Picture 15" descr="A blue and black lines with a blue line&#10;&#10;Description automatically generated with medium confidence">
            <a:extLst>
              <a:ext uri="{FF2B5EF4-FFF2-40B4-BE49-F238E27FC236}">
                <a16:creationId xmlns:a16="http://schemas.microsoft.com/office/drawing/2014/main" id="{F34DF4E3-C9B1-9EAF-77C8-A255AB275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337135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lh6.googleusercontent.com/ubg20pPnQglR9yhd_CJ5qLDi4eenE2_BaBkfvtekbGVrAqYOoHopL8QmZlUg-XL-t5lqjTJO9-D2VBD0IMlbhKBAc_w8vBVGUEzSx_eFe3S2EPTnffpu3Y15eWdA1ciFsht-rh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98" y="1541269"/>
            <a:ext cx="9754659" cy="2641888"/>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8D4E6125-0915-0EBB-57E2-6095344F755D}"/>
              </a:ext>
            </a:extLst>
          </p:cNvPr>
          <p:cNvSpPr>
            <a:spLocks noGrp="1"/>
          </p:cNvSpPr>
          <p:nvPr>
            <p:ph type="dt" sz="half" idx="10"/>
          </p:nvPr>
        </p:nvSpPr>
        <p:spPr/>
        <p:txBody>
          <a:bodyPr/>
          <a:lstStyle/>
          <a:p>
            <a:fld id="{20C2042B-F1C8-42E6-A903-E4EBC06ACBE5}" type="datetime1">
              <a:rPr lang="en-US" smtClean="0"/>
              <a:t>10/5/2023</a:t>
            </a:fld>
            <a:endParaRPr lang="en-US"/>
          </a:p>
        </p:txBody>
      </p:sp>
      <p:sp>
        <p:nvSpPr>
          <p:cNvPr id="10" name="Slide Number Placeholder 9">
            <a:extLst>
              <a:ext uri="{FF2B5EF4-FFF2-40B4-BE49-F238E27FC236}">
                <a16:creationId xmlns:a16="http://schemas.microsoft.com/office/drawing/2014/main" id="{2AA583FA-2FA9-9573-F695-903CA621DB53}"/>
              </a:ext>
            </a:extLst>
          </p:cNvPr>
          <p:cNvSpPr>
            <a:spLocks noGrp="1"/>
          </p:cNvSpPr>
          <p:nvPr>
            <p:ph type="sldNum" sz="quarter" idx="12"/>
          </p:nvPr>
        </p:nvSpPr>
        <p:spPr/>
        <p:txBody>
          <a:bodyPr/>
          <a:lstStyle/>
          <a:p>
            <a:fld id="{0CFEC368-1D7A-4F81-ABF6-AE0E36BAF64C}" type="slidenum">
              <a:rPr lang="en-US" smtClean="0"/>
              <a:pPr/>
              <a:t>25</a:t>
            </a:fld>
            <a:endParaRPr lang="en-US"/>
          </a:p>
        </p:txBody>
      </p:sp>
      <p:sp>
        <p:nvSpPr>
          <p:cNvPr id="2" name="Title 1">
            <a:extLst>
              <a:ext uri="{FF2B5EF4-FFF2-40B4-BE49-F238E27FC236}">
                <a16:creationId xmlns:a16="http://schemas.microsoft.com/office/drawing/2014/main" id="{6BBC4365-94D0-0626-D39A-2C4F86076A9D}"/>
              </a:ext>
            </a:extLst>
          </p:cNvPr>
          <p:cNvSpPr txBox="1">
            <a:spLocks/>
          </p:cNvSpPr>
          <p:nvPr/>
        </p:nvSpPr>
        <p:spPr>
          <a:xfrm>
            <a:off x="762000" y="68580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Future plans…. The Challenge!</a:t>
            </a:r>
          </a:p>
        </p:txBody>
      </p:sp>
      <p:sp>
        <p:nvSpPr>
          <p:cNvPr id="4" name="TextBox 3">
            <a:extLst>
              <a:ext uri="{FF2B5EF4-FFF2-40B4-BE49-F238E27FC236}">
                <a16:creationId xmlns:a16="http://schemas.microsoft.com/office/drawing/2014/main" id="{C132694B-553C-4941-E1AA-23CFC9EB9745}"/>
              </a:ext>
            </a:extLst>
          </p:cNvPr>
          <p:cNvSpPr txBox="1"/>
          <p:nvPr/>
        </p:nvSpPr>
        <p:spPr>
          <a:xfrm>
            <a:off x="47328" y="4077072"/>
            <a:ext cx="12119520" cy="2831544"/>
          </a:xfrm>
          <a:prstGeom prst="rect">
            <a:avLst/>
          </a:prstGeom>
          <a:noFill/>
        </p:spPr>
        <p:txBody>
          <a:bodyPr wrap="square">
            <a:spAutoFit/>
          </a:bodyPr>
          <a:lstStyle/>
          <a:p>
            <a:pPr algn="just"/>
            <a:r>
              <a:rPr lang="en-US" sz="1600" b="1" dirty="0"/>
              <a:t>Challenge 1. Work in vacuum? </a:t>
            </a:r>
          </a:p>
          <a:p>
            <a:pPr algn="just"/>
            <a:r>
              <a:rPr lang="en-US" sz="1600" dirty="0"/>
              <a:t>Investigate with beam physicists in charge of the PS&amp;SPS beamlines the possibility to work in vacuum or with He bag (to reduce MS in air), which is necessary to test thinner Bent Crystals and Periodically Bent Crystals of low-Z material;</a:t>
            </a:r>
          </a:p>
          <a:p>
            <a:pPr algn="just"/>
            <a:endParaRPr lang="en-US" sz="1600" dirty="0"/>
          </a:p>
          <a:p>
            <a:pPr algn="just"/>
            <a:r>
              <a:rPr lang="en-US" sz="1600" b="1" dirty="0"/>
              <a:t>Challenge 2. Is the rate and quality of the beam sufficient to test small samples?</a:t>
            </a:r>
          </a:p>
          <a:p>
            <a:pPr algn="just"/>
            <a:r>
              <a:rPr lang="en-US" sz="1600" dirty="0"/>
              <a:t>We can trigger on the Si detectors to select only particles impinging on a small size crystal (BC or PBC).. Nevertheless it is fundamental to evaluate how many photons we can get in two weeks of data taking.</a:t>
            </a:r>
          </a:p>
          <a:p>
            <a:pPr algn="just"/>
            <a:endParaRPr lang="en-US" sz="1600" dirty="0"/>
          </a:p>
          <a:p>
            <a:pPr algn="just"/>
            <a:r>
              <a:rPr lang="en-GB" sz="1600" b="1" dirty="0"/>
              <a:t>Challenge 3. Which detector for CU peak? </a:t>
            </a:r>
          </a:p>
          <a:p>
            <a:pPr algn="just"/>
            <a:r>
              <a:rPr lang="en-GB" sz="1600" dirty="0"/>
              <a:t>Plan: perform a Geant4 simulation of the experimental setup to understand if and which detector could be used to measure the gamma-ray peak of CU without being blinded by the harder </a:t>
            </a:r>
            <a:r>
              <a:rPr lang="en-GB" sz="1600" dirty="0" err="1"/>
              <a:t>channeling</a:t>
            </a:r>
            <a:r>
              <a:rPr lang="en-GB" sz="1600" dirty="0"/>
              <a:t>/bremsstrahlung radiation spectrum,</a:t>
            </a:r>
            <a:endParaRPr lang="en-US" sz="1600" dirty="0"/>
          </a:p>
        </p:txBody>
      </p:sp>
      <p:sp>
        <p:nvSpPr>
          <p:cNvPr id="8" name="TextBox 7">
            <a:extLst>
              <a:ext uri="{FF2B5EF4-FFF2-40B4-BE49-F238E27FC236}">
                <a16:creationId xmlns:a16="http://schemas.microsoft.com/office/drawing/2014/main" id="{7005B1C5-2773-22FC-B589-311E14DE729C}"/>
              </a:ext>
            </a:extLst>
          </p:cNvPr>
          <p:cNvSpPr txBox="1"/>
          <p:nvPr/>
        </p:nvSpPr>
        <p:spPr>
          <a:xfrm>
            <a:off x="2351584" y="3429608"/>
            <a:ext cx="2262158" cy="369332"/>
          </a:xfrm>
          <a:prstGeom prst="rect">
            <a:avLst/>
          </a:prstGeom>
          <a:noFill/>
        </p:spPr>
        <p:txBody>
          <a:bodyPr wrap="none" rtlCol="0">
            <a:spAutoFit/>
          </a:bodyPr>
          <a:lstStyle/>
          <a:p>
            <a:r>
              <a:rPr lang="en-US" dirty="0"/>
              <a:t>All the setup is in air</a:t>
            </a:r>
          </a:p>
        </p:txBody>
      </p:sp>
    </p:spTree>
    <p:extLst>
      <p:ext uri="{BB962C8B-B14F-4D97-AF65-F5344CB8AC3E}">
        <p14:creationId xmlns:p14="http://schemas.microsoft.com/office/powerpoint/2010/main" val="122561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high angle view of a building&#10;&#10;Description automatically generated">
            <a:extLst>
              <a:ext uri="{FF2B5EF4-FFF2-40B4-BE49-F238E27FC236}">
                <a16:creationId xmlns:a16="http://schemas.microsoft.com/office/drawing/2014/main" id="{C127A44B-AAC5-A47C-EA09-888AF69D319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751"/>
          <a:stretch/>
        </p:blipFill>
        <p:spPr>
          <a:xfrm>
            <a:off x="0" y="-2043608"/>
            <a:ext cx="12275797" cy="9873430"/>
          </a:xfrm>
        </p:spPr>
      </p:pic>
      <p:sp>
        <p:nvSpPr>
          <p:cNvPr id="2" name="Title 1">
            <a:extLst>
              <a:ext uri="{FF2B5EF4-FFF2-40B4-BE49-F238E27FC236}">
                <a16:creationId xmlns:a16="http://schemas.microsoft.com/office/drawing/2014/main" id="{A58CAD92-36D6-EA44-C705-181E4179DA04}"/>
              </a:ext>
            </a:extLst>
          </p:cNvPr>
          <p:cNvSpPr>
            <a:spLocks noGrp="1"/>
          </p:cNvSpPr>
          <p:nvPr>
            <p:ph type="title"/>
          </p:nvPr>
        </p:nvSpPr>
        <p:spPr>
          <a:xfrm>
            <a:off x="651498" y="182880"/>
            <a:ext cx="10972800" cy="990600"/>
          </a:xfrm>
        </p:spPr>
        <p:txBody>
          <a:bodyPr/>
          <a:lstStyle/>
          <a:p>
            <a:pPr algn="ctr"/>
            <a:r>
              <a:rPr lang="en-US" dirty="0">
                <a:solidFill>
                  <a:schemeClr val="bg1"/>
                </a:solidFill>
              </a:rPr>
              <a:t>Thank you for the attention!</a:t>
            </a:r>
          </a:p>
        </p:txBody>
      </p:sp>
      <p:sp>
        <p:nvSpPr>
          <p:cNvPr id="4" name="Date Placeholder 3">
            <a:extLst>
              <a:ext uri="{FF2B5EF4-FFF2-40B4-BE49-F238E27FC236}">
                <a16:creationId xmlns:a16="http://schemas.microsoft.com/office/drawing/2014/main" id="{9F069E9B-27BB-3B23-F071-0DD4AF10D894}"/>
              </a:ext>
            </a:extLst>
          </p:cNvPr>
          <p:cNvSpPr>
            <a:spLocks noGrp="1"/>
          </p:cNvSpPr>
          <p:nvPr>
            <p:ph type="dt" sz="half" idx="10"/>
          </p:nvPr>
        </p:nvSpPr>
        <p:spPr/>
        <p:txBody>
          <a:bodyPr/>
          <a:lstStyle/>
          <a:p>
            <a:fld id="{C75F0BAD-FDD9-4BA4-96E8-D14A9DB140C1}" type="datetime1">
              <a:rPr lang="en-US" smtClean="0"/>
              <a:t>10/5/2023</a:t>
            </a:fld>
            <a:endParaRPr lang="en-US"/>
          </a:p>
        </p:txBody>
      </p:sp>
      <p:sp>
        <p:nvSpPr>
          <p:cNvPr id="5" name="Slide Number Placeholder 4">
            <a:extLst>
              <a:ext uri="{FF2B5EF4-FFF2-40B4-BE49-F238E27FC236}">
                <a16:creationId xmlns:a16="http://schemas.microsoft.com/office/drawing/2014/main" id="{13DD47C4-6005-DB93-70E2-53DF8D7D79A5}"/>
              </a:ext>
            </a:extLst>
          </p:cNvPr>
          <p:cNvSpPr>
            <a:spLocks noGrp="1"/>
          </p:cNvSpPr>
          <p:nvPr>
            <p:ph type="sldNum" sz="quarter" idx="12"/>
          </p:nvPr>
        </p:nvSpPr>
        <p:spPr/>
        <p:txBody>
          <a:bodyPr/>
          <a:lstStyle/>
          <a:p>
            <a:fld id="{0CFEC368-1D7A-4F81-ABF6-AE0E36BAF64C}" type="slidenum">
              <a:rPr lang="en-US" smtClean="0"/>
              <a:pPr/>
              <a:t>26</a:t>
            </a:fld>
            <a:endParaRPr lang="en-US"/>
          </a:p>
        </p:txBody>
      </p:sp>
      <p:sp>
        <p:nvSpPr>
          <p:cNvPr id="3" name="TextBox 2">
            <a:extLst>
              <a:ext uri="{FF2B5EF4-FFF2-40B4-BE49-F238E27FC236}">
                <a16:creationId xmlns:a16="http://schemas.microsoft.com/office/drawing/2014/main" id="{D4FB81B1-9D8A-68E4-E902-3018990A3354}"/>
              </a:ext>
            </a:extLst>
          </p:cNvPr>
          <p:cNvSpPr txBox="1"/>
          <p:nvPr/>
        </p:nvSpPr>
        <p:spPr>
          <a:xfrm>
            <a:off x="6672064" y="6165304"/>
            <a:ext cx="5592237" cy="369332"/>
          </a:xfrm>
          <a:prstGeom prst="rect">
            <a:avLst/>
          </a:prstGeom>
          <a:noFill/>
        </p:spPr>
        <p:txBody>
          <a:bodyPr wrap="none" rtlCol="0">
            <a:spAutoFit/>
          </a:bodyPr>
          <a:lstStyle/>
          <a:p>
            <a:r>
              <a:rPr lang="en-US" dirty="0">
                <a:solidFill>
                  <a:schemeClr val="bg1"/>
                </a:solidFill>
              </a:rPr>
              <a:t>The PS T9 line area from above during the night shift</a:t>
            </a:r>
          </a:p>
        </p:txBody>
      </p:sp>
    </p:spTree>
    <p:extLst>
      <p:ext uri="{BB962C8B-B14F-4D97-AF65-F5344CB8AC3E}">
        <p14:creationId xmlns:p14="http://schemas.microsoft.com/office/powerpoint/2010/main" val="178506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55B77-EE66-2471-7B42-8863224ACC07}"/>
              </a:ext>
            </a:extLst>
          </p:cNvPr>
          <p:cNvSpPr>
            <a:spLocks noGrp="1"/>
          </p:cNvSpPr>
          <p:nvPr>
            <p:ph idx="1"/>
          </p:nvPr>
        </p:nvSpPr>
        <p:spPr>
          <a:xfrm>
            <a:off x="948611" y="1612392"/>
            <a:ext cx="4067270" cy="4876800"/>
          </a:xfrm>
        </p:spPr>
        <p:txBody>
          <a:bodyPr>
            <a:normAutofit/>
          </a:bodyPr>
          <a:lstStyle/>
          <a:p>
            <a:pPr marL="0" indent="0" algn="just">
              <a:buNone/>
            </a:pPr>
            <a:r>
              <a:rPr lang="en-US" dirty="0"/>
              <a:t>1-15 GeV electrons and positrons available: currently (together with CERN SPS) the only available facility with positrons at energy &gt; 10 GeV*.</a:t>
            </a:r>
          </a:p>
          <a:p>
            <a:pPr marL="0" indent="0" algn="just">
              <a:buNone/>
            </a:pPr>
            <a:endParaRPr lang="en-US" dirty="0"/>
          </a:p>
          <a:p>
            <a:pPr marL="0" indent="0" algn="just">
              <a:buNone/>
            </a:pPr>
            <a:r>
              <a:rPr lang="en-US" dirty="0"/>
              <a:t>The beams are secondary and tertiary with parameters not ideal to test crystalline undulators</a:t>
            </a:r>
          </a:p>
          <a:p>
            <a:pPr marL="0" indent="0" algn="just">
              <a:buNone/>
            </a:pPr>
            <a:endParaRPr lang="en-US" dirty="0"/>
          </a:p>
        </p:txBody>
      </p:sp>
      <p:pic>
        <p:nvPicPr>
          <p:cNvPr id="14" name="Picture 13" descr="A green and red thumbs up and down icons&#10;&#10;Description automatically generated">
            <a:extLst>
              <a:ext uri="{FF2B5EF4-FFF2-40B4-BE49-F238E27FC236}">
                <a16:creationId xmlns:a16="http://schemas.microsoft.com/office/drawing/2014/main" id="{DA4C7CF2-B763-B3BB-687B-2AE1358154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382" r="-1432"/>
          <a:stretch/>
        </p:blipFill>
        <p:spPr>
          <a:xfrm>
            <a:off x="15888" y="3933056"/>
            <a:ext cx="970925" cy="1243584"/>
          </a:xfrm>
          <a:prstGeom prst="rect">
            <a:avLst/>
          </a:prstGeom>
        </p:spPr>
      </p:pic>
      <p:pic>
        <p:nvPicPr>
          <p:cNvPr id="7" name="Picture 2" descr="East Area Documentation">
            <a:extLst>
              <a:ext uri="{FF2B5EF4-FFF2-40B4-BE49-F238E27FC236}">
                <a16:creationId xmlns:a16="http://schemas.microsoft.com/office/drawing/2014/main" id="{0BC2ED54-99A5-B34A-9971-50C04872C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2243310"/>
            <a:ext cx="6832471" cy="4007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4092E9-68D2-FAC9-3553-C3A42B29FEA3}"/>
              </a:ext>
            </a:extLst>
          </p:cNvPr>
          <p:cNvSpPr>
            <a:spLocks noGrp="1"/>
          </p:cNvSpPr>
          <p:nvPr>
            <p:ph type="title"/>
          </p:nvPr>
        </p:nvSpPr>
        <p:spPr/>
        <p:txBody>
          <a:bodyPr>
            <a:normAutofit/>
          </a:bodyPr>
          <a:lstStyle/>
          <a:p>
            <a:r>
              <a:rPr lang="en-US" sz="3600" dirty="0">
                <a:solidFill>
                  <a:srgbClr val="C00000"/>
                </a:solidFill>
              </a:rPr>
              <a:t>Why experiments at CERN Proton Synchrotron?</a:t>
            </a:r>
          </a:p>
        </p:txBody>
      </p:sp>
      <p:sp>
        <p:nvSpPr>
          <p:cNvPr id="4" name="Date Placeholder 3">
            <a:extLst>
              <a:ext uri="{FF2B5EF4-FFF2-40B4-BE49-F238E27FC236}">
                <a16:creationId xmlns:a16="http://schemas.microsoft.com/office/drawing/2014/main" id="{F3A4E010-427F-44D0-F04D-F22F471940C2}"/>
              </a:ext>
            </a:extLst>
          </p:cNvPr>
          <p:cNvSpPr>
            <a:spLocks noGrp="1"/>
          </p:cNvSpPr>
          <p:nvPr>
            <p:ph type="dt" sz="half" idx="10"/>
          </p:nvPr>
        </p:nvSpPr>
        <p:spPr/>
        <p:txBody>
          <a:bodyPr/>
          <a:lstStyle/>
          <a:p>
            <a:fld id="{1F3CC0AC-D231-449D-851B-AF5E778DED3F}" type="datetime1">
              <a:rPr lang="en-US" smtClean="0"/>
              <a:t>10/5/2023</a:t>
            </a:fld>
            <a:endParaRPr lang="en-US"/>
          </a:p>
        </p:txBody>
      </p:sp>
      <p:pic>
        <p:nvPicPr>
          <p:cNvPr id="8" name="Immagine 5" descr="Immagine che contiene Elementi grafici, disegno, schizzo, arte&#10;&#10;Descrizione generata automaticamente">
            <a:extLst>
              <a:ext uri="{FF2B5EF4-FFF2-40B4-BE49-F238E27FC236}">
                <a16:creationId xmlns:a16="http://schemas.microsoft.com/office/drawing/2014/main" id="{0CCAC3AE-8B04-5406-CBB1-8A450ABC9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2424" y="1247884"/>
            <a:ext cx="2423592" cy="1363271"/>
          </a:xfrm>
          <a:prstGeom prst="rect">
            <a:avLst/>
          </a:prstGeom>
        </p:spPr>
      </p:pic>
      <p:sp>
        <p:nvSpPr>
          <p:cNvPr id="9" name="TextBox 8">
            <a:extLst>
              <a:ext uri="{FF2B5EF4-FFF2-40B4-BE49-F238E27FC236}">
                <a16:creationId xmlns:a16="http://schemas.microsoft.com/office/drawing/2014/main" id="{FD1E4CDA-1A71-08E5-5A7B-B714FB646766}"/>
              </a:ext>
            </a:extLst>
          </p:cNvPr>
          <p:cNvSpPr txBox="1"/>
          <p:nvPr/>
        </p:nvSpPr>
        <p:spPr>
          <a:xfrm>
            <a:off x="494027" y="6243294"/>
            <a:ext cx="5109091" cy="369332"/>
          </a:xfrm>
          <a:prstGeom prst="rect">
            <a:avLst/>
          </a:prstGeom>
          <a:noFill/>
        </p:spPr>
        <p:txBody>
          <a:bodyPr wrap="none" rtlCol="0">
            <a:spAutoFit/>
          </a:bodyPr>
          <a:lstStyle/>
          <a:p>
            <a:r>
              <a:rPr lang="en-US" dirty="0">
                <a:solidFill>
                  <a:srgbClr val="C00000"/>
                </a:solidFill>
              </a:rPr>
              <a:t>*see N. </a:t>
            </a:r>
            <a:r>
              <a:rPr lang="en-US" dirty="0" err="1">
                <a:solidFill>
                  <a:srgbClr val="C00000"/>
                </a:solidFill>
              </a:rPr>
              <a:t>Charitonidis</a:t>
            </a:r>
            <a:r>
              <a:rPr lang="en-US" dirty="0">
                <a:solidFill>
                  <a:srgbClr val="C00000"/>
                </a:solidFill>
              </a:rPr>
              <a:t> (CERN) talk this afternoon</a:t>
            </a:r>
          </a:p>
        </p:txBody>
      </p:sp>
      <p:sp>
        <p:nvSpPr>
          <p:cNvPr id="16" name="Slide Number Placeholder 15">
            <a:extLst>
              <a:ext uri="{FF2B5EF4-FFF2-40B4-BE49-F238E27FC236}">
                <a16:creationId xmlns:a16="http://schemas.microsoft.com/office/drawing/2014/main" id="{DC2B4F7B-8E20-0C38-D45B-72995B042129}"/>
              </a:ext>
            </a:extLst>
          </p:cNvPr>
          <p:cNvSpPr>
            <a:spLocks noGrp="1"/>
          </p:cNvSpPr>
          <p:nvPr>
            <p:ph type="sldNum" sz="quarter" idx="12"/>
          </p:nvPr>
        </p:nvSpPr>
        <p:spPr/>
        <p:txBody>
          <a:bodyPr/>
          <a:lstStyle/>
          <a:p>
            <a:fld id="{0CFEC368-1D7A-4F81-ABF6-AE0E36BAF64C}" type="slidenum">
              <a:rPr lang="en-US" smtClean="0"/>
              <a:pPr/>
              <a:t>3</a:t>
            </a:fld>
            <a:endParaRPr lang="en-US"/>
          </a:p>
        </p:txBody>
      </p:sp>
      <p:sp>
        <p:nvSpPr>
          <p:cNvPr id="5" name="Slide Number Placeholder 8">
            <a:extLst>
              <a:ext uri="{FF2B5EF4-FFF2-40B4-BE49-F238E27FC236}">
                <a16:creationId xmlns:a16="http://schemas.microsoft.com/office/drawing/2014/main" id="{D9B37090-2035-ACD7-BAC4-691353AD59D6}"/>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3</a:t>
            </a:fld>
            <a:endParaRPr lang="en-US"/>
          </a:p>
        </p:txBody>
      </p:sp>
      <p:grpSp>
        <p:nvGrpSpPr>
          <p:cNvPr id="6" name="Gruppo 2">
            <a:extLst>
              <a:ext uri="{FF2B5EF4-FFF2-40B4-BE49-F238E27FC236}">
                <a16:creationId xmlns:a16="http://schemas.microsoft.com/office/drawing/2014/main" id="{26C2D6AC-ACB6-C42C-A121-696F6131DF1C}"/>
              </a:ext>
            </a:extLst>
          </p:cNvPr>
          <p:cNvGrpSpPr/>
          <p:nvPr/>
        </p:nvGrpSpPr>
        <p:grpSpPr>
          <a:xfrm>
            <a:off x="10939566" y="0"/>
            <a:ext cx="1259959" cy="1012520"/>
            <a:chOff x="341803" y="31657"/>
            <a:chExt cx="1505841" cy="1654017"/>
          </a:xfrm>
        </p:grpSpPr>
        <p:pic>
          <p:nvPicPr>
            <p:cNvPr id="10" name="Immagine 13">
              <a:extLst>
                <a:ext uri="{FF2B5EF4-FFF2-40B4-BE49-F238E27FC236}">
                  <a16:creationId xmlns:a16="http://schemas.microsoft.com/office/drawing/2014/main" id="{95956EED-DB50-8AC1-95A6-5C37E73D60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1" name="CasellaDiTesto 14">
              <a:extLst>
                <a:ext uri="{FF2B5EF4-FFF2-40B4-BE49-F238E27FC236}">
                  <a16:creationId xmlns:a16="http://schemas.microsoft.com/office/drawing/2014/main" id="{F594B055-CE00-4F4A-6EFA-A4D2E974218A}"/>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2" name="Picture 11" descr="A blue and black lines with a blue line&#10;&#10;Description automatically generated with medium confidence">
            <a:extLst>
              <a:ext uri="{FF2B5EF4-FFF2-40B4-BE49-F238E27FC236}">
                <a16:creationId xmlns:a16="http://schemas.microsoft.com/office/drawing/2014/main" id="{A39F6718-DA32-682F-4118-B1C1BD2F06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99377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Experiment at CERN PS T9 in August 2023</a:t>
            </a:r>
          </a:p>
        </p:txBody>
      </p:sp>
      <p:pic>
        <p:nvPicPr>
          <p:cNvPr id="4" name="Immagine 3"/>
          <p:cNvPicPr>
            <a:picLocks noChangeAspect="1"/>
          </p:cNvPicPr>
          <p:nvPr/>
        </p:nvPicPr>
        <p:blipFill>
          <a:blip r:embed="rId2"/>
          <a:stretch>
            <a:fillRect/>
          </a:stretch>
        </p:blipFill>
        <p:spPr>
          <a:xfrm>
            <a:off x="609600" y="1600201"/>
            <a:ext cx="7555203" cy="1756792"/>
          </a:xfrm>
          <a:prstGeom prst="rect">
            <a:avLst/>
          </a:prstGeom>
        </p:spPr>
      </p:pic>
      <p:sp>
        <p:nvSpPr>
          <p:cNvPr id="5" name="Ovale 4"/>
          <p:cNvSpPr/>
          <p:nvPr/>
        </p:nvSpPr>
        <p:spPr>
          <a:xfrm>
            <a:off x="7145807" y="2344668"/>
            <a:ext cx="1224136"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600389" y="3933056"/>
            <a:ext cx="5699466" cy="2246769"/>
          </a:xfrm>
          <a:prstGeom prst="rect">
            <a:avLst/>
          </a:prstGeom>
          <a:noFill/>
        </p:spPr>
        <p:txBody>
          <a:bodyPr wrap="square" rtlCol="0">
            <a:spAutoFit/>
          </a:bodyPr>
          <a:lstStyle/>
          <a:p>
            <a:pPr algn="just"/>
            <a:r>
              <a:rPr lang="en-US" sz="2000" dirty="0"/>
              <a:t>Participation to the December 2022 call:</a:t>
            </a:r>
          </a:p>
          <a:p>
            <a:pPr algn="just"/>
            <a:r>
              <a:rPr lang="en-US" sz="2000" dirty="0"/>
              <a:t>- requested 2 weeks with 5-10 GeV secondary electrons/positrons</a:t>
            </a:r>
          </a:p>
          <a:p>
            <a:pPr algn="just"/>
            <a:r>
              <a:rPr lang="en-US" sz="2000" dirty="0"/>
              <a:t>Highly competitive call – we succeeded!!</a:t>
            </a:r>
          </a:p>
          <a:p>
            <a:pPr algn="just"/>
            <a:endParaRPr lang="en-US" sz="2000" dirty="0"/>
          </a:p>
          <a:p>
            <a:pPr algn="just"/>
            <a:r>
              <a:rPr lang="en-US" sz="2000" b="1" dirty="0"/>
              <a:t>Leader of the experimental RUN: E. </a:t>
            </a:r>
            <a:r>
              <a:rPr lang="en-US" sz="2000" b="1" dirty="0" err="1"/>
              <a:t>Vallazza</a:t>
            </a:r>
            <a:r>
              <a:rPr lang="en-US" sz="2000" b="1" dirty="0"/>
              <a:t> (INFN </a:t>
            </a:r>
            <a:r>
              <a:rPr lang="en-US" sz="2000" b="1" dirty="0" err="1"/>
              <a:t>MiB</a:t>
            </a:r>
            <a:r>
              <a:rPr lang="en-US" sz="2000" b="1" dirty="0"/>
              <a:t>) and L. </a:t>
            </a:r>
            <a:r>
              <a:rPr lang="en-US" sz="2000" b="1" dirty="0" err="1"/>
              <a:t>Bandiera</a:t>
            </a:r>
            <a:r>
              <a:rPr lang="en-US" sz="2000" b="1" dirty="0"/>
              <a:t> (INFN Ferrara)</a:t>
            </a:r>
          </a:p>
        </p:txBody>
      </p:sp>
      <p:pic>
        <p:nvPicPr>
          <p:cNvPr id="2050" name="Picture 2" descr="East Area Docum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0" y="3733020"/>
            <a:ext cx="5184576" cy="3040623"/>
          </a:xfrm>
          <a:prstGeom prst="rect">
            <a:avLst/>
          </a:prstGeom>
          <a:noFill/>
          <a:extLst>
            <a:ext uri="{909E8E84-426E-40DD-AFC4-6F175D3DCCD1}">
              <a14:hiddenFill xmlns:a14="http://schemas.microsoft.com/office/drawing/2010/main">
                <a:solidFill>
                  <a:srgbClr val="FFFFFF"/>
                </a:solidFill>
              </a14:hiddenFill>
            </a:ext>
          </a:extLst>
        </p:spPr>
      </p:pic>
      <p:sp>
        <p:nvSpPr>
          <p:cNvPr id="9" name="Ovale 8"/>
          <p:cNvSpPr/>
          <p:nvPr/>
        </p:nvSpPr>
        <p:spPr>
          <a:xfrm>
            <a:off x="9336360" y="4785279"/>
            <a:ext cx="1224136"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con angoli arrotondati 2">
            <a:extLst>
              <a:ext uri="{FF2B5EF4-FFF2-40B4-BE49-F238E27FC236}">
                <a16:creationId xmlns:a16="http://schemas.microsoft.com/office/drawing/2014/main" id="{F256A069-84B0-B9EF-27C8-B1560BD48837}"/>
              </a:ext>
            </a:extLst>
          </p:cNvPr>
          <p:cNvSpPr/>
          <p:nvPr/>
        </p:nvSpPr>
        <p:spPr>
          <a:xfrm>
            <a:off x="10344472" y="4365104"/>
            <a:ext cx="1512168" cy="576064"/>
          </a:xfrm>
          <a:prstGeom prst="roundRect">
            <a:avLst/>
          </a:prstGeom>
          <a:solidFill>
            <a:srgbClr val="FF0000">
              <a:alpha val="7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T9 BEAMLINE</a:t>
            </a:r>
          </a:p>
        </p:txBody>
      </p:sp>
      <p:pic>
        <p:nvPicPr>
          <p:cNvPr id="6" name="Immagine 5" descr="Immagine che contiene Elementi grafici, disegno, schizzo, arte&#10;&#10;Descrizione generata automaticamente">
            <a:extLst>
              <a:ext uri="{FF2B5EF4-FFF2-40B4-BE49-F238E27FC236}">
                <a16:creationId xmlns:a16="http://schemas.microsoft.com/office/drawing/2014/main" id="{BD6C5EF1-22E0-71B5-2058-7C2EFA928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7873" y="1606403"/>
            <a:ext cx="3462783" cy="1947816"/>
          </a:xfrm>
          <a:prstGeom prst="rect">
            <a:avLst/>
          </a:prstGeom>
        </p:spPr>
      </p:pic>
      <p:sp>
        <p:nvSpPr>
          <p:cNvPr id="8" name="Date Placeholder 7">
            <a:extLst>
              <a:ext uri="{FF2B5EF4-FFF2-40B4-BE49-F238E27FC236}">
                <a16:creationId xmlns:a16="http://schemas.microsoft.com/office/drawing/2014/main" id="{70372EE0-E2B8-BB7C-285C-C347A92F721F}"/>
              </a:ext>
            </a:extLst>
          </p:cNvPr>
          <p:cNvSpPr>
            <a:spLocks noGrp="1"/>
          </p:cNvSpPr>
          <p:nvPr>
            <p:ph type="dt" sz="half" idx="10"/>
          </p:nvPr>
        </p:nvSpPr>
        <p:spPr/>
        <p:txBody>
          <a:bodyPr/>
          <a:lstStyle/>
          <a:p>
            <a:fld id="{309CD661-4F9D-437E-A490-7EA7AC15245D}" type="datetime1">
              <a:rPr lang="en-US" smtClean="0"/>
              <a:t>10/5/2023</a:t>
            </a:fld>
            <a:endParaRPr lang="en-US"/>
          </a:p>
        </p:txBody>
      </p:sp>
      <p:sp>
        <p:nvSpPr>
          <p:cNvPr id="10" name="Slide Number Placeholder 9">
            <a:extLst>
              <a:ext uri="{FF2B5EF4-FFF2-40B4-BE49-F238E27FC236}">
                <a16:creationId xmlns:a16="http://schemas.microsoft.com/office/drawing/2014/main" id="{0B33161F-F963-F4B4-6ABC-EDE02845D447}"/>
              </a:ext>
            </a:extLst>
          </p:cNvPr>
          <p:cNvSpPr>
            <a:spLocks noGrp="1"/>
          </p:cNvSpPr>
          <p:nvPr>
            <p:ph type="sldNum" sz="quarter" idx="12"/>
          </p:nvPr>
        </p:nvSpPr>
        <p:spPr/>
        <p:txBody>
          <a:bodyPr/>
          <a:lstStyle/>
          <a:p>
            <a:fld id="{0CFEC368-1D7A-4F81-ABF6-AE0E36BAF64C}" type="slidenum">
              <a:rPr lang="en-US" smtClean="0"/>
              <a:pPr/>
              <a:t>4</a:t>
            </a:fld>
            <a:endParaRPr lang="en-US"/>
          </a:p>
        </p:txBody>
      </p:sp>
      <p:sp>
        <p:nvSpPr>
          <p:cNvPr id="11" name="Slide Number Placeholder 8">
            <a:extLst>
              <a:ext uri="{FF2B5EF4-FFF2-40B4-BE49-F238E27FC236}">
                <a16:creationId xmlns:a16="http://schemas.microsoft.com/office/drawing/2014/main" id="{8950268C-1277-4AE6-E6BC-9E136A825C43}"/>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4</a:t>
            </a:fld>
            <a:endParaRPr lang="en-US"/>
          </a:p>
        </p:txBody>
      </p:sp>
      <p:grpSp>
        <p:nvGrpSpPr>
          <p:cNvPr id="12" name="Gruppo 2">
            <a:extLst>
              <a:ext uri="{FF2B5EF4-FFF2-40B4-BE49-F238E27FC236}">
                <a16:creationId xmlns:a16="http://schemas.microsoft.com/office/drawing/2014/main" id="{9508728F-7A54-4A32-5294-872F5153F593}"/>
              </a:ext>
            </a:extLst>
          </p:cNvPr>
          <p:cNvGrpSpPr/>
          <p:nvPr/>
        </p:nvGrpSpPr>
        <p:grpSpPr>
          <a:xfrm>
            <a:off x="10939566" y="0"/>
            <a:ext cx="1259959" cy="1012520"/>
            <a:chOff x="341803" y="31657"/>
            <a:chExt cx="1505841" cy="1654017"/>
          </a:xfrm>
        </p:grpSpPr>
        <p:pic>
          <p:nvPicPr>
            <p:cNvPr id="13" name="Immagine 13">
              <a:extLst>
                <a:ext uri="{FF2B5EF4-FFF2-40B4-BE49-F238E27FC236}">
                  <a16:creationId xmlns:a16="http://schemas.microsoft.com/office/drawing/2014/main" id="{F3A736C6-E1FC-7B8D-24B4-8FAA7B260D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4" name="CasellaDiTesto 14">
              <a:extLst>
                <a:ext uri="{FF2B5EF4-FFF2-40B4-BE49-F238E27FC236}">
                  <a16:creationId xmlns:a16="http://schemas.microsoft.com/office/drawing/2014/main" id="{0D64526B-3C29-0C4D-2021-E83398BCC41C}"/>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5" name="Picture 14" descr="A blue and black lines with a blue line&#10;&#10;Description automatically generated with medium confidence">
            <a:extLst>
              <a:ext uri="{FF2B5EF4-FFF2-40B4-BE49-F238E27FC236}">
                <a16:creationId xmlns:a16="http://schemas.microsoft.com/office/drawing/2014/main" id="{BBF2ECFC-F347-7184-7842-50708D533A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50704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33400"/>
            <a:ext cx="12192000" cy="990600"/>
          </a:xfrm>
        </p:spPr>
        <p:txBody>
          <a:bodyPr>
            <a:normAutofit/>
          </a:bodyPr>
          <a:lstStyle/>
          <a:p>
            <a:pPr algn="ctr"/>
            <a:r>
              <a:rPr lang="en-US" sz="3600" dirty="0"/>
              <a:t>Experimental setup @CERN PS T9</a:t>
            </a:r>
          </a:p>
        </p:txBody>
      </p:sp>
      <p:sp>
        <p:nvSpPr>
          <p:cNvPr id="8" name="Google Shape;210;p28"/>
          <p:cNvSpPr txBox="1"/>
          <p:nvPr/>
        </p:nvSpPr>
        <p:spPr>
          <a:xfrm>
            <a:off x="7752184" y="1695374"/>
            <a:ext cx="8726760" cy="11187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Electron </a:t>
            </a:r>
            <a:r>
              <a:rPr lang="en-GB" sz="2400" dirty="0"/>
              <a:t>at </a:t>
            </a:r>
            <a:r>
              <a:rPr lang="en-GB" sz="2400" b="1" i="1" dirty="0"/>
              <a:t>6</a:t>
            </a:r>
            <a:r>
              <a:rPr lang="en-GB" sz="2400" dirty="0"/>
              <a:t> </a:t>
            </a:r>
            <a:r>
              <a:rPr lang="en-GB" sz="2400" b="1" dirty="0"/>
              <a:t>GeV/</a:t>
            </a:r>
            <a:r>
              <a:rPr lang="en-GB" sz="2400" b="1" i="1" dirty="0"/>
              <a:t>c	</a:t>
            </a:r>
            <a:endParaRPr sz="2400" b="1" dirty="0"/>
          </a:p>
        </p:txBody>
      </p:sp>
      <p:sp>
        <p:nvSpPr>
          <p:cNvPr id="9" name="CasellaDiTesto 8"/>
          <p:cNvSpPr txBox="1"/>
          <p:nvPr/>
        </p:nvSpPr>
        <p:spPr>
          <a:xfrm>
            <a:off x="0" y="1784066"/>
            <a:ext cx="7396448" cy="338554"/>
          </a:xfrm>
          <a:prstGeom prst="rect">
            <a:avLst/>
          </a:prstGeom>
          <a:noFill/>
        </p:spPr>
        <p:txBody>
          <a:bodyPr wrap="none" rtlCol="0">
            <a:spAutoFit/>
          </a:bodyPr>
          <a:lstStyle/>
          <a:p>
            <a:r>
              <a:rPr lang="en-US" sz="1600" b="1" dirty="0">
                <a:solidFill>
                  <a:srgbClr val="C00000"/>
                </a:solidFill>
              </a:rPr>
              <a:t>Provided by the INFN Milano Bicocca team – Erik </a:t>
            </a:r>
            <a:r>
              <a:rPr lang="en-US" sz="1600" b="1" dirty="0" err="1">
                <a:solidFill>
                  <a:srgbClr val="C00000"/>
                </a:solidFill>
              </a:rPr>
              <a:t>Vallazza</a:t>
            </a:r>
            <a:r>
              <a:rPr lang="en-US" sz="1600" b="1" dirty="0">
                <a:solidFill>
                  <a:srgbClr val="C00000"/>
                </a:solidFill>
              </a:rPr>
              <a:t> &amp; </a:t>
            </a:r>
            <a:r>
              <a:rPr lang="en-US" sz="1600" b="1" dirty="0" err="1">
                <a:solidFill>
                  <a:srgbClr val="C00000"/>
                </a:solidFill>
              </a:rPr>
              <a:t>Michela</a:t>
            </a:r>
            <a:r>
              <a:rPr lang="en-US" sz="1600" b="1" dirty="0">
                <a:solidFill>
                  <a:srgbClr val="C00000"/>
                </a:solidFill>
              </a:rPr>
              <a:t> </a:t>
            </a:r>
            <a:r>
              <a:rPr lang="en-US" sz="1600" b="1" dirty="0" err="1">
                <a:solidFill>
                  <a:srgbClr val="C00000"/>
                </a:solidFill>
              </a:rPr>
              <a:t>Prest</a:t>
            </a:r>
            <a:endParaRPr lang="en-US" sz="1600" b="1" dirty="0">
              <a:solidFill>
                <a:srgbClr val="C00000"/>
              </a:solidFill>
            </a:endParaRPr>
          </a:p>
        </p:txBody>
      </p:sp>
      <p:pic>
        <p:nvPicPr>
          <p:cNvPr id="5122" name="Picture 2">
            <a:extLst>
              <a:ext uri="{FF2B5EF4-FFF2-40B4-BE49-F238E27FC236}">
                <a16:creationId xmlns:a16="http://schemas.microsoft.com/office/drawing/2014/main" id="{9403E39A-5735-5408-C02C-5B78CC60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5" y="2421932"/>
            <a:ext cx="12025336" cy="3243948"/>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9407173F-91D8-45C6-3E9A-43EDE840E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2531" y="0"/>
            <a:ext cx="2289470" cy="1409372"/>
          </a:xfrm>
          <a:prstGeom prst="rect">
            <a:avLst/>
          </a:prstGeom>
        </p:spPr>
      </p:pic>
      <p:sp>
        <p:nvSpPr>
          <p:cNvPr id="4" name="Date Placeholder 3">
            <a:extLst>
              <a:ext uri="{FF2B5EF4-FFF2-40B4-BE49-F238E27FC236}">
                <a16:creationId xmlns:a16="http://schemas.microsoft.com/office/drawing/2014/main" id="{4B1B5D52-2F0E-DE29-6D1A-3B09EF0E621E}"/>
              </a:ext>
            </a:extLst>
          </p:cNvPr>
          <p:cNvSpPr>
            <a:spLocks noGrp="1"/>
          </p:cNvSpPr>
          <p:nvPr>
            <p:ph type="dt" sz="half" idx="10"/>
          </p:nvPr>
        </p:nvSpPr>
        <p:spPr/>
        <p:txBody>
          <a:bodyPr/>
          <a:lstStyle/>
          <a:p>
            <a:fld id="{CF710FB6-9968-4912-B1DD-E2CF0EBDDA93}" type="datetime1">
              <a:rPr lang="en-US" smtClean="0"/>
              <a:t>10/5/2023</a:t>
            </a:fld>
            <a:endParaRPr lang="en-US"/>
          </a:p>
        </p:txBody>
      </p:sp>
      <p:sp>
        <p:nvSpPr>
          <p:cNvPr id="5" name="Slide Number Placeholder 4">
            <a:extLst>
              <a:ext uri="{FF2B5EF4-FFF2-40B4-BE49-F238E27FC236}">
                <a16:creationId xmlns:a16="http://schemas.microsoft.com/office/drawing/2014/main" id="{216089C7-26F0-E60F-C365-E22ABE6383B7}"/>
              </a:ext>
            </a:extLst>
          </p:cNvPr>
          <p:cNvSpPr>
            <a:spLocks noGrp="1"/>
          </p:cNvSpPr>
          <p:nvPr>
            <p:ph type="sldNum" sz="quarter" idx="12"/>
          </p:nvPr>
        </p:nvSpPr>
        <p:spPr/>
        <p:txBody>
          <a:bodyPr/>
          <a:lstStyle/>
          <a:p>
            <a:fld id="{0CFEC368-1D7A-4F81-ABF6-AE0E36BAF64C}" type="slidenum">
              <a:rPr lang="en-US" smtClean="0"/>
              <a:pPr/>
              <a:t>5</a:t>
            </a:fld>
            <a:endParaRPr lang="en-US"/>
          </a:p>
        </p:txBody>
      </p:sp>
      <p:pic>
        <p:nvPicPr>
          <p:cNvPr id="6" name="Picture 5" descr="A machine in a room&#10;&#10;Description automatically generated">
            <a:extLst>
              <a:ext uri="{FF2B5EF4-FFF2-40B4-BE49-F238E27FC236}">
                <a16:creationId xmlns:a16="http://schemas.microsoft.com/office/drawing/2014/main" id="{B70DCAFF-9CB6-DD13-A6B1-9EA038F5B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729"/>
            <a:ext cx="2289470" cy="1717103"/>
          </a:xfrm>
          <a:prstGeom prst="rect">
            <a:avLst/>
          </a:prstGeom>
        </p:spPr>
      </p:pic>
      <p:sp>
        <p:nvSpPr>
          <p:cNvPr id="7" name="TextBox 6">
            <a:extLst>
              <a:ext uri="{FF2B5EF4-FFF2-40B4-BE49-F238E27FC236}">
                <a16:creationId xmlns:a16="http://schemas.microsoft.com/office/drawing/2014/main" id="{9C298883-2948-255F-996C-13A90E178F55}"/>
              </a:ext>
            </a:extLst>
          </p:cNvPr>
          <p:cNvSpPr txBox="1"/>
          <p:nvPr/>
        </p:nvSpPr>
        <p:spPr>
          <a:xfrm>
            <a:off x="-24680" y="5780526"/>
            <a:ext cx="12367873" cy="400110"/>
          </a:xfrm>
          <a:prstGeom prst="rect">
            <a:avLst/>
          </a:prstGeom>
          <a:noFill/>
        </p:spPr>
        <p:txBody>
          <a:bodyPr wrap="none" rtlCol="0">
            <a:spAutoFit/>
          </a:bodyPr>
          <a:lstStyle/>
          <a:p>
            <a:r>
              <a:rPr lang="en-US" sz="2000" b="1" dirty="0"/>
              <a:t>The setup is versatile and has already been used also at CERN SPS and at DESY Test Beam Facility </a:t>
            </a:r>
          </a:p>
        </p:txBody>
      </p:sp>
      <p:pic>
        <p:nvPicPr>
          <p:cNvPr id="11" name="Immagine 20">
            <a:extLst>
              <a:ext uri="{FF2B5EF4-FFF2-40B4-BE49-F238E27FC236}">
                <a16:creationId xmlns:a16="http://schemas.microsoft.com/office/drawing/2014/main" id="{09A268C5-D866-88A6-0EB1-C42F2E633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536" y="1356978"/>
            <a:ext cx="1195028" cy="1690611"/>
          </a:xfrm>
          <a:prstGeom prst="rect">
            <a:avLst/>
          </a:prstGeom>
        </p:spPr>
      </p:pic>
    </p:spTree>
    <p:extLst>
      <p:ext uri="{BB962C8B-B14F-4D97-AF65-F5344CB8AC3E}">
        <p14:creationId xmlns:p14="http://schemas.microsoft.com/office/powerpoint/2010/main" val="323663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00;p42"/>
          <p:cNvPicPr preferRelativeResize="0"/>
          <p:nvPr/>
        </p:nvPicPr>
        <p:blipFill rotWithShape="1">
          <a:blip r:embed="rId2">
            <a:alphaModFix/>
          </a:blip>
          <a:srcRect l="55367" r="776" b="42993"/>
          <a:stretch/>
        </p:blipFill>
        <p:spPr>
          <a:xfrm>
            <a:off x="7098634" y="388434"/>
            <a:ext cx="4877401" cy="2298001"/>
          </a:xfrm>
          <a:prstGeom prst="rect">
            <a:avLst/>
          </a:prstGeom>
          <a:noFill/>
          <a:ln>
            <a:noFill/>
          </a:ln>
        </p:spPr>
      </p:pic>
      <p:sp>
        <p:nvSpPr>
          <p:cNvPr id="11" name="Google Shape;398;p42"/>
          <p:cNvSpPr txBox="1">
            <a:spLocks/>
          </p:cNvSpPr>
          <p:nvPr/>
        </p:nvSpPr>
        <p:spPr>
          <a:xfrm>
            <a:off x="124074" y="313060"/>
            <a:ext cx="6096000" cy="638000"/>
          </a:xfrm>
          <a:prstGeom prst="rect">
            <a:avLst/>
          </a:prstGeom>
          <a:noFill/>
          <a:ln>
            <a:noFill/>
          </a:ln>
        </p:spPr>
        <p:txBody>
          <a:bodyPr spcFirstLastPara="1" vert="horz" wrap="square" lIns="121900" tIns="121900" rIns="121900" bIns="121900" rtlCol="0" anchor="t" anchorCtr="0">
            <a:noAutofit/>
          </a:bodyPr>
          <a:lstStyle>
            <a:lvl1pPr lvl="0" algn="l" defTabSz="914400" rtl="0" eaLnBrk="1" latinLnBrk="0" hangingPunct="1">
              <a:spcBef>
                <a:spcPts val="0"/>
              </a:spcBef>
              <a:spcAft>
                <a:spcPts val="0"/>
              </a:spcAft>
              <a:buSzPts val="2000"/>
              <a:buNone/>
              <a:defRPr sz="2667" kern="1200" spc="-100" baseline="0">
                <a:solidFill>
                  <a:schemeClr val="tx2"/>
                </a:solidFill>
                <a:latin typeface="+mj-lt"/>
                <a:ea typeface="+mj-ea"/>
                <a:cs typeface="+mj-cs"/>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GB" sz="3600" dirty="0"/>
              <a:t>the setup    </a:t>
            </a:r>
            <a:r>
              <a:rPr lang="en-GB" sz="3600" b="1" dirty="0"/>
              <a:t>input stage</a:t>
            </a:r>
          </a:p>
        </p:txBody>
      </p:sp>
      <p:sp>
        <p:nvSpPr>
          <p:cNvPr id="12" name="Google Shape;405;p42"/>
          <p:cNvSpPr txBox="1"/>
          <p:nvPr/>
        </p:nvSpPr>
        <p:spPr>
          <a:xfrm>
            <a:off x="213265" y="1129834"/>
            <a:ext cx="5858400" cy="5932400"/>
          </a:xfrm>
          <a:prstGeom prst="rect">
            <a:avLst/>
          </a:prstGeom>
          <a:noFill/>
          <a:ln>
            <a:noFill/>
          </a:ln>
        </p:spPr>
        <p:txBody>
          <a:bodyPr spcFirstLastPara="1" wrap="square" lIns="121900" tIns="121900" rIns="121900" bIns="121900" anchor="t" anchorCtr="0">
            <a:noAutofit/>
          </a:bodyPr>
          <a:lstStyle/>
          <a:p>
            <a:r>
              <a:rPr lang="en-GB" sz="2000" b="1" dirty="0"/>
              <a:t>input tracker</a:t>
            </a:r>
            <a:endParaRPr sz="2000" b="1" dirty="0"/>
          </a:p>
          <a:p>
            <a:r>
              <a:rPr lang="en-GB" sz="2000" dirty="0"/>
              <a:t>~2⨉2 cm</a:t>
            </a:r>
            <a:r>
              <a:rPr lang="en-GB" sz="2000" baseline="30000" dirty="0"/>
              <a:t>2</a:t>
            </a:r>
            <a:r>
              <a:rPr lang="en-GB" sz="2000" dirty="0"/>
              <a:t> </a:t>
            </a:r>
            <a:r>
              <a:rPr lang="en-GB" sz="2000" i="1" dirty="0" err="1"/>
              <a:t>xy</a:t>
            </a:r>
            <a:r>
              <a:rPr lang="en-GB" sz="2000" i="1" dirty="0"/>
              <a:t> </a:t>
            </a:r>
            <a:r>
              <a:rPr lang="en-GB" sz="2000" dirty="0"/>
              <a:t>double-sided Si </a:t>
            </a:r>
            <a:r>
              <a:rPr lang="en-GB" sz="2000" dirty="0" err="1"/>
              <a:t>microstrip</a:t>
            </a:r>
            <a:r>
              <a:rPr lang="en-GB" sz="2000" dirty="0"/>
              <a:t> sensors, with an overall ~10 </a:t>
            </a:r>
            <a:r>
              <a:rPr lang="en-GB" sz="2000" dirty="0" err="1"/>
              <a:t>μm</a:t>
            </a:r>
            <a:r>
              <a:rPr lang="en-GB" sz="2000" dirty="0"/>
              <a:t> single-hit resolution</a:t>
            </a:r>
            <a:endParaRPr sz="2000" dirty="0"/>
          </a:p>
          <a:p>
            <a:pPr>
              <a:spcBef>
                <a:spcPts val="1333"/>
              </a:spcBef>
            </a:pPr>
            <a:endParaRPr sz="2000" dirty="0"/>
          </a:p>
          <a:p>
            <a:r>
              <a:rPr lang="en-GB" sz="2000" b="1" dirty="0"/>
              <a:t>output tracker &amp; charged multiplicity counter</a:t>
            </a:r>
            <a:endParaRPr sz="2000" b="1" dirty="0"/>
          </a:p>
          <a:p>
            <a:r>
              <a:rPr lang="en-GB" sz="2000" dirty="0"/>
              <a:t>pair of ~10⨉10 cm</a:t>
            </a:r>
            <a:r>
              <a:rPr lang="en-GB" sz="2000" baseline="30000" dirty="0"/>
              <a:t>2</a:t>
            </a:r>
            <a:r>
              <a:rPr lang="en-GB" sz="2000" dirty="0"/>
              <a:t> single-sided Si </a:t>
            </a:r>
            <a:r>
              <a:rPr lang="en-GB" sz="2000" dirty="0" err="1"/>
              <a:t>microstrip</a:t>
            </a:r>
            <a:r>
              <a:rPr lang="en-GB" sz="2000" dirty="0"/>
              <a:t> sensors, with an overall ~35 </a:t>
            </a:r>
            <a:r>
              <a:rPr lang="en-GB" sz="2000" dirty="0" err="1"/>
              <a:t>μm</a:t>
            </a:r>
            <a:r>
              <a:rPr lang="en-GB" sz="2000" dirty="0"/>
              <a:t> single-hit resolution</a:t>
            </a:r>
            <a:endParaRPr sz="2000" dirty="0"/>
          </a:p>
          <a:p>
            <a:pPr>
              <a:spcBef>
                <a:spcPts val="1333"/>
              </a:spcBef>
            </a:pPr>
            <a:endParaRPr sz="2000" dirty="0"/>
          </a:p>
          <a:p>
            <a:r>
              <a:rPr lang="en-GB" sz="2000" b="1" dirty="0"/>
              <a:t>Goniometer @LNL &amp;UNIPD</a:t>
            </a:r>
            <a:endParaRPr sz="2000" b="1" dirty="0"/>
          </a:p>
          <a:p>
            <a:r>
              <a:rPr lang="en-GB" sz="2000" dirty="0"/>
              <a:t>fine-grained, remote-controlled</a:t>
            </a:r>
            <a:endParaRPr sz="2000" dirty="0"/>
          </a:p>
          <a:p>
            <a:r>
              <a:rPr lang="en-GB" sz="2000" dirty="0"/>
              <a:t>movements along </a:t>
            </a:r>
            <a:r>
              <a:rPr lang="en-GB" sz="2000" i="1" dirty="0"/>
              <a:t>x</a:t>
            </a:r>
            <a:r>
              <a:rPr lang="en-GB" sz="2000" dirty="0"/>
              <a:t>, </a:t>
            </a:r>
            <a:r>
              <a:rPr lang="en-GB" sz="2000" i="1" dirty="0"/>
              <a:t>y</a:t>
            </a:r>
            <a:r>
              <a:rPr lang="en-GB" sz="2000" dirty="0"/>
              <a:t>, </a:t>
            </a:r>
            <a:r>
              <a:rPr lang="en-GB" sz="2000" i="1" dirty="0" err="1"/>
              <a:t>θ</a:t>
            </a:r>
            <a:r>
              <a:rPr lang="en-GB" sz="2000" i="1" baseline="-25000" dirty="0" err="1"/>
              <a:t>x</a:t>
            </a:r>
            <a:r>
              <a:rPr lang="en-GB" sz="2000" dirty="0"/>
              <a:t> and </a:t>
            </a:r>
            <a:r>
              <a:rPr lang="en-GB" sz="2000" i="1" dirty="0" err="1"/>
              <a:t>θ</a:t>
            </a:r>
            <a:r>
              <a:rPr lang="en-GB" sz="2000" i="1" baseline="-25000" dirty="0" err="1"/>
              <a:t>y</a:t>
            </a:r>
            <a:r>
              <a:rPr lang="en-GB" sz="2000" i="1" dirty="0"/>
              <a:t> </a:t>
            </a:r>
            <a:endParaRPr sz="2000" i="1" dirty="0"/>
          </a:p>
          <a:p>
            <a:r>
              <a:rPr lang="en-GB" sz="2000" dirty="0"/>
              <a:t>with ~5 </a:t>
            </a:r>
            <a:r>
              <a:rPr lang="en-GB" sz="2000" dirty="0" err="1"/>
              <a:t>μm</a:t>
            </a:r>
            <a:r>
              <a:rPr lang="en-GB" sz="2000" dirty="0"/>
              <a:t>/</a:t>
            </a:r>
            <a:r>
              <a:rPr lang="en-GB" sz="2000" dirty="0" err="1"/>
              <a:t>μrad</a:t>
            </a:r>
            <a:r>
              <a:rPr lang="en-GB" sz="2000" dirty="0"/>
              <a:t> resolution</a:t>
            </a:r>
            <a:endParaRPr sz="2000" dirty="0"/>
          </a:p>
        </p:txBody>
      </p:sp>
      <p:sp>
        <p:nvSpPr>
          <p:cNvPr id="13" name="CasellaDiTesto 12"/>
          <p:cNvSpPr txBox="1"/>
          <p:nvPr/>
        </p:nvSpPr>
        <p:spPr>
          <a:xfrm>
            <a:off x="5985720" y="567208"/>
            <a:ext cx="1273105" cy="261610"/>
          </a:xfrm>
          <a:prstGeom prst="rect">
            <a:avLst/>
          </a:prstGeom>
          <a:noFill/>
        </p:spPr>
        <p:txBody>
          <a:bodyPr wrap="none" rtlCol="0">
            <a:spAutoFit/>
          </a:bodyPr>
          <a:lstStyle/>
          <a:p>
            <a:r>
              <a:rPr lang="en-US" sz="1100" b="1" dirty="0"/>
              <a:t>output tracker &amp;</a:t>
            </a:r>
          </a:p>
        </p:txBody>
      </p:sp>
      <p:pic>
        <p:nvPicPr>
          <p:cNvPr id="6146" name="Picture 2">
            <a:extLst>
              <a:ext uri="{FF2B5EF4-FFF2-40B4-BE49-F238E27FC236}">
                <a16:creationId xmlns:a16="http://schemas.microsoft.com/office/drawing/2014/main" id="{B1ABBC25-AAF1-B8EF-9340-A97DADF9DF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0" y="2569213"/>
            <a:ext cx="1609928" cy="171957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F75ADC3-E155-E759-B8F2-7B94F07F5346}"/>
              </a:ext>
            </a:extLst>
          </p:cNvPr>
          <p:cNvSpPr>
            <a:spLocks noGrp="1"/>
          </p:cNvSpPr>
          <p:nvPr>
            <p:ph type="dt" sz="half" idx="10"/>
          </p:nvPr>
        </p:nvSpPr>
        <p:spPr/>
        <p:txBody>
          <a:bodyPr/>
          <a:lstStyle/>
          <a:p>
            <a:fld id="{4AEED236-BDDA-4EBA-A1F5-A9352926BBF2}" type="datetime1">
              <a:rPr lang="en-US" smtClean="0"/>
              <a:t>10/5/2023</a:t>
            </a:fld>
            <a:endParaRPr lang="en-US"/>
          </a:p>
        </p:txBody>
      </p:sp>
      <p:sp>
        <p:nvSpPr>
          <p:cNvPr id="5" name="Slide Number Placeholder 4">
            <a:extLst>
              <a:ext uri="{FF2B5EF4-FFF2-40B4-BE49-F238E27FC236}">
                <a16:creationId xmlns:a16="http://schemas.microsoft.com/office/drawing/2014/main" id="{022C0C15-8920-9E0D-FB60-10E5E1D0DE0D}"/>
              </a:ext>
            </a:extLst>
          </p:cNvPr>
          <p:cNvSpPr>
            <a:spLocks noGrp="1"/>
          </p:cNvSpPr>
          <p:nvPr>
            <p:ph type="sldNum" sz="quarter" idx="12"/>
          </p:nvPr>
        </p:nvSpPr>
        <p:spPr/>
        <p:txBody>
          <a:bodyPr/>
          <a:lstStyle/>
          <a:p>
            <a:fld id="{0CFEC368-1D7A-4F81-ABF6-AE0E36BAF64C}" type="slidenum">
              <a:rPr lang="en-US" smtClean="0"/>
              <a:pPr/>
              <a:t>6</a:t>
            </a:fld>
            <a:endParaRPr lang="en-US"/>
          </a:p>
        </p:txBody>
      </p:sp>
      <p:pic>
        <p:nvPicPr>
          <p:cNvPr id="8" name="Picture 7" descr="A machine with wires and cables&#10;&#10;Description automatically generated">
            <a:extLst>
              <a:ext uri="{FF2B5EF4-FFF2-40B4-BE49-F238E27FC236}">
                <a16:creationId xmlns:a16="http://schemas.microsoft.com/office/drawing/2014/main" id="{94B0A248-86C0-4D19-DE66-D4DCD1F61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040" y="3894559"/>
            <a:ext cx="2184408" cy="2912543"/>
          </a:xfrm>
          <a:prstGeom prst="rect">
            <a:avLst/>
          </a:prstGeom>
        </p:spPr>
      </p:pic>
      <p:cxnSp>
        <p:nvCxnSpPr>
          <p:cNvPr id="3" name="Google Shape;437;p44">
            <a:extLst>
              <a:ext uri="{FF2B5EF4-FFF2-40B4-BE49-F238E27FC236}">
                <a16:creationId xmlns:a16="http://schemas.microsoft.com/office/drawing/2014/main" id="{FD2B3342-39B0-E6C7-5858-FA6B156D344B}"/>
              </a:ext>
            </a:extLst>
          </p:cNvPr>
          <p:cNvCxnSpPr>
            <a:cxnSpLocks/>
          </p:cNvCxnSpPr>
          <p:nvPr/>
        </p:nvCxnSpPr>
        <p:spPr>
          <a:xfrm flipH="1">
            <a:off x="6186409" y="2126013"/>
            <a:ext cx="1311008" cy="1768547"/>
          </a:xfrm>
          <a:prstGeom prst="straightConnector1">
            <a:avLst/>
          </a:prstGeom>
          <a:noFill/>
          <a:ln w="38100" cap="flat" cmpd="sng">
            <a:solidFill>
              <a:srgbClr val="FF00FF"/>
            </a:solidFill>
            <a:prstDash val="solid"/>
            <a:round/>
            <a:headEnd type="none" w="med" len="med"/>
            <a:tailEnd type="triangle" w="med" len="med"/>
          </a:ln>
        </p:spPr>
      </p:cxnSp>
      <p:cxnSp>
        <p:nvCxnSpPr>
          <p:cNvPr id="10" name="Google Shape;437;p44">
            <a:extLst>
              <a:ext uri="{FF2B5EF4-FFF2-40B4-BE49-F238E27FC236}">
                <a16:creationId xmlns:a16="http://schemas.microsoft.com/office/drawing/2014/main" id="{EE5F832F-2845-E7E0-0A9E-869F2806C9E7}"/>
              </a:ext>
            </a:extLst>
          </p:cNvPr>
          <p:cNvCxnSpPr>
            <a:cxnSpLocks/>
          </p:cNvCxnSpPr>
          <p:nvPr/>
        </p:nvCxnSpPr>
        <p:spPr>
          <a:xfrm>
            <a:off x="8604457" y="2274338"/>
            <a:ext cx="96707" cy="412097"/>
          </a:xfrm>
          <a:prstGeom prst="straightConnector1">
            <a:avLst/>
          </a:prstGeom>
          <a:noFill/>
          <a:ln w="38100" cap="flat" cmpd="sng">
            <a:solidFill>
              <a:srgbClr val="FF00FF"/>
            </a:solidFill>
            <a:prstDash val="solid"/>
            <a:round/>
            <a:headEnd type="none" w="med" len="med"/>
            <a:tailEnd type="triangle" w="med" len="med"/>
          </a:ln>
        </p:spPr>
      </p:cxnSp>
      <p:pic>
        <p:nvPicPr>
          <p:cNvPr id="15" name="Immagine 4">
            <a:extLst>
              <a:ext uri="{FF2B5EF4-FFF2-40B4-BE49-F238E27FC236}">
                <a16:creationId xmlns:a16="http://schemas.microsoft.com/office/drawing/2014/main" id="{B929E84E-A126-ABDC-2532-72D6FA53E7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41"/>
          <a:stretch/>
        </p:blipFill>
        <p:spPr>
          <a:xfrm>
            <a:off x="9795899" y="2335221"/>
            <a:ext cx="1630538" cy="1953566"/>
          </a:xfrm>
          <a:prstGeom prst="rect">
            <a:avLst/>
          </a:prstGeom>
        </p:spPr>
      </p:pic>
      <p:pic>
        <p:nvPicPr>
          <p:cNvPr id="16" name="Immagine 2" descr="Immagine che contiene Impianto elettrico, macchina, interno, ingegneria&#10;&#10;Descrizione generata automaticamente">
            <a:extLst>
              <a:ext uri="{FF2B5EF4-FFF2-40B4-BE49-F238E27FC236}">
                <a16:creationId xmlns:a16="http://schemas.microsoft.com/office/drawing/2014/main" id="{FA43177A-D921-4C08-4520-6A246EC506AB}"/>
              </a:ext>
            </a:extLst>
          </p:cNvPr>
          <p:cNvPicPr>
            <a:picLocks noChangeAspect="1"/>
          </p:cNvPicPr>
          <p:nvPr/>
        </p:nvPicPr>
        <p:blipFill rotWithShape="1">
          <a:blip r:embed="rId6">
            <a:extLst>
              <a:ext uri="{28A0092B-C50C-407E-A947-70E740481C1C}">
                <a14:useLocalDpi xmlns:a14="http://schemas.microsoft.com/office/drawing/2010/main" val="0"/>
              </a:ext>
            </a:extLst>
          </a:blip>
          <a:srcRect l="30403" t="32150" r="11381" b="34341"/>
          <a:stretch/>
        </p:blipFill>
        <p:spPr>
          <a:xfrm>
            <a:off x="6669200" y="4416924"/>
            <a:ext cx="5318697" cy="2298001"/>
          </a:xfrm>
          <a:prstGeom prst="rect">
            <a:avLst/>
          </a:prstGeom>
        </p:spPr>
      </p:pic>
      <p:sp>
        <p:nvSpPr>
          <p:cNvPr id="17" name="Freccia a destra 3">
            <a:extLst>
              <a:ext uri="{FF2B5EF4-FFF2-40B4-BE49-F238E27FC236}">
                <a16:creationId xmlns:a16="http://schemas.microsoft.com/office/drawing/2014/main" id="{F15253D6-9111-CCC8-35EF-2D2DBA8A90C7}"/>
              </a:ext>
            </a:extLst>
          </p:cNvPr>
          <p:cNvSpPr/>
          <p:nvPr/>
        </p:nvSpPr>
        <p:spPr>
          <a:xfrm rot="712307">
            <a:off x="8054548" y="5132455"/>
            <a:ext cx="2214538" cy="50665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BEAM </a:t>
            </a:r>
          </a:p>
        </p:txBody>
      </p:sp>
      <p:sp>
        <p:nvSpPr>
          <p:cNvPr id="4" name="Slide Number Placeholder 3">
            <a:extLst>
              <a:ext uri="{FF2B5EF4-FFF2-40B4-BE49-F238E27FC236}">
                <a16:creationId xmlns:a16="http://schemas.microsoft.com/office/drawing/2014/main" id="{AF9562C5-348D-3142-8025-A671516F7041}"/>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6</a:t>
            </a:fld>
            <a:endParaRPr lang="en-US"/>
          </a:p>
        </p:txBody>
      </p:sp>
      <p:sp>
        <p:nvSpPr>
          <p:cNvPr id="7" name="Slide Number Placeholder 8">
            <a:extLst>
              <a:ext uri="{FF2B5EF4-FFF2-40B4-BE49-F238E27FC236}">
                <a16:creationId xmlns:a16="http://schemas.microsoft.com/office/drawing/2014/main" id="{991884E0-06C3-6DBB-B6C1-323009FEC55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6</a:t>
            </a:fld>
            <a:endParaRPr lang="en-US"/>
          </a:p>
        </p:txBody>
      </p:sp>
      <p:grpSp>
        <p:nvGrpSpPr>
          <p:cNvPr id="9" name="Gruppo 2">
            <a:extLst>
              <a:ext uri="{FF2B5EF4-FFF2-40B4-BE49-F238E27FC236}">
                <a16:creationId xmlns:a16="http://schemas.microsoft.com/office/drawing/2014/main" id="{A49CEA1E-D7F7-A809-8BB7-84EC9CE600A2}"/>
              </a:ext>
            </a:extLst>
          </p:cNvPr>
          <p:cNvGrpSpPr/>
          <p:nvPr/>
        </p:nvGrpSpPr>
        <p:grpSpPr>
          <a:xfrm>
            <a:off x="10939566" y="0"/>
            <a:ext cx="1259959" cy="1012520"/>
            <a:chOff x="341803" y="31657"/>
            <a:chExt cx="1505841" cy="1654017"/>
          </a:xfrm>
        </p:grpSpPr>
        <p:pic>
          <p:nvPicPr>
            <p:cNvPr id="14" name="Immagine 13">
              <a:extLst>
                <a:ext uri="{FF2B5EF4-FFF2-40B4-BE49-F238E27FC236}">
                  <a16:creationId xmlns:a16="http://schemas.microsoft.com/office/drawing/2014/main" id="{50A3599D-62AD-5DB7-AF71-7CA682749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8" name="CasellaDiTesto 14">
              <a:extLst>
                <a:ext uri="{FF2B5EF4-FFF2-40B4-BE49-F238E27FC236}">
                  <a16:creationId xmlns:a16="http://schemas.microsoft.com/office/drawing/2014/main" id="{B520625C-7EC1-4BCA-0FB5-5854ADD709A3}"/>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9" name="Picture 18" descr="A blue and black lines with a blue line&#10;&#10;Description automatically generated with medium confidence">
            <a:extLst>
              <a:ext uri="{FF2B5EF4-FFF2-40B4-BE49-F238E27FC236}">
                <a16:creationId xmlns:a16="http://schemas.microsoft.com/office/drawing/2014/main" id="{F50EA687-6E81-0A10-6C87-8E2381AD1D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06177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413;p43"/>
          <p:cNvPicPr preferRelativeResize="0"/>
          <p:nvPr/>
        </p:nvPicPr>
        <p:blipFill rotWithShape="1">
          <a:blip r:embed="rId2">
            <a:alphaModFix/>
          </a:blip>
          <a:srcRect l="55367" r="776" b="42993"/>
          <a:stretch/>
        </p:blipFill>
        <p:spPr>
          <a:xfrm>
            <a:off x="7064586" y="509496"/>
            <a:ext cx="4877401" cy="2298001"/>
          </a:xfrm>
          <a:prstGeom prst="rect">
            <a:avLst/>
          </a:prstGeom>
          <a:noFill/>
          <a:ln>
            <a:noFill/>
          </a:ln>
        </p:spPr>
      </p:pic>
      <p:sp>
        <p:nvSpPr>
          <p:cNvPr id="10" name="Google Shape;418;p43"/>
          <p:cNvSpPr txBox="1"/>
          <p:nvPr/>
        </p:nvSpPr>
        <p:spPr>
          <a:xfrm>
            <a:off x="481267" y="1443432"/>
            <a:ext cx="5432800" cy="1064000"/>
          </a:xfrm>
          <a:prstGeom prst="rect">
            <a:avLst/>
          </a:prstGeom>
          <a:noFill/>
          <a:ln>
            <a:noFill/>
          </a:ln>
        </p:spPr>
        <p:txBody>
          <a:bodyPr spcFirstLastPara="1" wrap="square" lIns="121900" tIns="121900" rIns="121900" bIns="121900" anchor="t" anchorCtr="0">
            <a:noAutofit/>
          </a:bodyPr>
          <a:lstStyle/>
          <a:p>
            <a:r>
              <a:rPr lang="en-GB" sz="2400" b="1" dirty="0"/>
              <a:t>Beam distributions</a:t>
            </a:r>
          </a:p>
          <a:p>
            <a:r>
              <a:rPr lang="en-GB" sz="2400" b="1" dirty="0"/>
              <a:t>(electron/positron beam, 6 GeV)</a:t>
            </a:r>
            <a:endParaRPr sz="2400" b="1" dirty="0"/>
          </a:p>
        </p:txBody>
      </p:sp>
      <p:sp>
        <p:nvSpPr>
          <p:cNvPr id="11" name="Google Shape;411;p43"/>
          <p:cNvSpPr txBox="1">
            <a:spLocks/>
          </p:cNvSpPr>
          <p:nvPr/>
        </p:nvSpPr>
        <p:spPr>
          <a:xfrm>
            <a:off x="16347" y="472682"/>
            <a:ext cx="6096000" cy="6380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3600" dirty="0"/>
              <a:t>the setup    </a:t>
            </a:r>
            <a:r>
              <a:rPr lang="en-GB" sz="3600" b="1" dirty="0"/>
              <a:t>the beams</a:t>
            </a:r>
          </a:p>
        </p:txBody>
      </p:sp>
      <p:sp>
        <p:nvSpPr>
          <p:cNvPr id="13" name="CasellaDiTesto 12"/>
          <p:cNvSpPr txBox="1"/>
          <p:nvPr/>
        </p:nvSpPr>
        <p:spPr>
          <a:xfrm>
            <a:off x="5989944" y="697877"/>
            <a:ext cx="1273105" cy="261610"/>
          </a:xfrm>
          <a:prstGeom prst="rect">
            <a:avLst/>
          </a:prstGeom>
          <a:noFill/>
        </p:spPr>
        <p:txBody>
          <a:bodyPr wrap="none" rtlCol="0">
            <a:spAutoFit/>
          </a:bodyPr>
          <a:lstStyle/>
          <a:p>
            <a:r>
              <a:rPr lang="en-US" sz="1100" b="1" dirty="0"/>
              <a:t>output tracker &amp;</a:t>
            </a:r>
          </a:p>
        </p:txBody>
      </p:sp>
      <p:sp>
        <p:nvSpPr>
          <p:cNvPr id="2" name="Date Placeholder 1">
            <a:extLst>
              <a:ext uri="{FF2B5EF4-FFF2-40B4-BE49-F238E27FC236}">
                <a16:creationId xmlns:a16="http://schemas.microsoft.com/office/drawing/2014/main" id="{8B14409B-F96F-F676-587B-CC0324493D44}"/>
              </a:ext>
            </a:extLst>
          </p:cNvPr>
          <p:cNvSpPr>
            <a:spLocks noGrp="1"/>
          </p:cNvSpPr>
          <p:nvPr>
            <p:ph type="dt" sz="half" idx="10"/>
          </p:nvPr>
        </p:nvSpPr>
        <p:spPr/>
        <p:txBody>
          <a:bodyPr/>
          <a:lstStyle/>
          <a:p>
            <a:fld id="{57954734-FA55-49DC-B25E-F29512EEA801}" type="datetime1">
              <a:rPr lang="en-US" smtClean="0"/>
              <a:t>10/5/2023</a:t>
            </a:fld>
            <a:endParaRPr lang="en-US"/>
          </a:p>
        </p:txBody>
      </p:sp>
      <p:sp>
        <p:nvSpPr>
          <p:cNvPr id="4" name="Slide Number Placeholder 3">
            <a:extLst>
              <a:ext uri="{FF2B5EF4-FFF2-40B4-BE49-F238E27FC236}">
                <a16:creationId xmlns:a16="http://schemas.microsoft.com/office/drawing/2014/main" id="{A3C3092F-2F46-1AA0-4676-28FBB829FF7E}"/>
              </a:ext>
            </a:extLst>
          </p:cNvPr>
          <p:cNvSpPr>
            <a:spLocks noGrp="1"/>
          </p:cNvSpPr>
          <p:nvPr>
            <p:ph type="sldNum" sz="quarter" idx="12"/>
          </p:nvPr>
        </p:nvSpPr>
        <p:spPr/>
        <p:txBody>
          <a:bodyPr/>
          <a:lstStyle/>
          <a:p>
            <a:fld id="{0CFEC368-1D7A-4F81-ABF6-AE0E36BAF64C}" type="slidenum">
              <a:rPr lang="en-US" smtClean="0"/>
              <a:pPr/>
              <a:t>7</a:t>
            </a:fld>
            <a:endParaRPr lang="en-US"/>
          </a:p>
        </p:txBody>
      </p:sp>
      <p:pic>
        <p:nvPicPr>
          <p:cNvPr id="8" name="Picture 7" descr="A graph of different colors&#10;&#10;Description automatically generated with medium confidence">
            <a:extLst>
              <a:ext uri="{FF2B5EF4-FFF2-40B4-BE49-F238E27FC236}">
                <a16:creationId xmlns:a16="http://schemas.microsoft.com/office/drawing/2014/main" id="{A58C7F8B-D8E1-A718-4412-F977F42F082B}"/>
              </a:ext>
            </a:extLst>
          </p:cNvPr>
          <p:cNvPicPr>
            <a:picLocks noChangeAspect="1"/>
          </p:cNvPicPr>
          <p:nvPr/>
        </p:nvPicPr>
        <p:blipFill rotWithShape="1">
          <a:blip r:embed="rId3">
            <a:extLst>
              <a:ext uri="{28A0092B-C50C-407E-A947-70E740481C1C}">
                <a14:useLocalDpi xmlns:a14="http://schemas.microsoft.com/office/drawing/2010/main" val="0"/>
              </a:ext>
            </a:extLst>
          </a:blip>
          <a:srcRect t="56172" r="6105"/>
          <a:stretch/>
        </p:blipFill>
        <p:spPr>
          <a:xfrm>
            <a:off x="3287688" y="2664663"/>
            <a:ext cx="8654299" cy="4039700"/>
          </a:xfrm>
          <a:prstGeom prst="rect">
            <a:avLst/>
          </a:prstGeom>
        </p:spPr>
      </p:pic>
      <p:sp>
        <p:nvSpPr>
          <p:cNvPr id="12" name="TextBox 11">
            <a:extLst>
              <a:ext uri="{FF2B5EF4-FFF2-40B4-BE49-F238E27FC236}">
                <a16:creationId xmlns:a16="http://schemas.microsoft.com/office/drawing/2014/main" id="{5ECF5A19-1373-084D-696C-52BEDF7FAE8D}"/>
              </a:ext>
            </a:extLst>
          </p:cNvPr>
          <p:cNvSpPr txBox="1"/>
          <p:nvPr/>
        </p:nvSpPr>
        <p:spPr>
          <a:xfrm>
            <a:off x="47328" y="6381328"/>
            <a:ext cx="12123832" cy="369332"/>
          </a:xfrm>
          <a:prstGeom prst="rect">
            <a:avLst/>
          </a:prstGeom>
          <a:noFill/>
        </p:spPr>
        <p:txBody>
          <a:bodyPr wrap="none" rtlCol="0">
            <a:spAutoFit/>
          </a:bodyPr>
          <a:lstStyle/>
          <a:p>
            <a:r>
              <a:rPr lang="en-US" b="1" i="1" dirty="0">
                <a:solidFill>
                  <a:srgbClr val="C00000"/>
                </a:solidFill>
              </a:rPr>
              <a:t>The quality of the beam can be improved removing the upstream Cerenkov detectors and working in vacuum</a:t>
            </a:r>
          </a:p>
        </p:txBody>
      </p:sp>
      <p:sp>
        <p:nvSpPr>
          <p:cNvPr id="3" name="Slide Number Placeholder 8">
            <a:extLst>
              <a:ext uri="{FF2B5EF4-FFF2-40B4-BE49-F238E27FC236}">
                <a16:creationId xmlns:a16="http://schemas.microsoft.com/office/drawing/2014/main" id="{318E453E-142E-F943-610C-AE9FD1A76D7E}"/>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7</a:t>
            </a:fld>
            <a:endParaRPr lang="en-US"/>
          </a:p>
        </p:txBody>
      </p:sp>
      <p:grpSp>
        <p:nvGrpSpPr>
          <p:cNvPr id="5" name="Gruppo 2">
            <a:extLst>
              <a:ext uri="{FF2B5EF4-FFF2-40B4-BE49-F238E27FC236}">
                <a16:creationId xmlns:a16="http://schemas.microsoft.com/office/drawing/2014/main" id="{2D982F33-4A8A-5BF5-E741-EDDD03D8AC9E}"/>
              </a:ext>
            </a:extLst>
          </p:cNvPr>
          <p:cNvGrpSpPr/>
          <p:nvPr/>
        </p:nvGrpSpPr>
        <p:grpSpPr>
          <a:xfrm>
            <a:off x="10939566" y="0"/>
            <a:ext cx="1259959" cy="1012520"/>
            <a:chOff x="341803" y="31657"/>
            <a:chExt cx="1505841" cy="1654017"/>
          </a:xfrm>
        </p:grpSpPr>
        <p:pic>
          <p:nvPicPr>
            <p:cNvPr id="6" name="Immagine 13">
              <a:extLst>
                <a:ext uri="{FF2B5EF4-FFF2-40B4-BE49-F238E27FC236}">
                  <a16:creationId xmlns:a16="http://schemas.microsoft.com/office/drawing/2014/main" id="{A9260D89-35F1-918C-2FD2-1A2670CBD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7" name="CasellaDiTesto 14">
              <a:extLst>
                <a:ext uri="{FF2B5EF4-FFF2-40B4-BE49-F238E27FC236}">
                  <a16:creationId xmlns:a16="http://schemas.microsoft.com/office/drawing/2014/main" id="{DF6D7F72-3930-87C7-F807-67915D3CFFF5}"/>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14" name="Picture 13" descr="A blue and black lines with a blue line&#10;&#10;Description automatically generated with medium confidence">
            <a:extLst>
              <a:ext uri="{FF2B5EF4-FFF2-40B4-BE49-F238E27FC236}">
                <a16:creationId xmlns:a16="http://schemas.microsoft.com/office/drawing/2014/main" id="{06AA91FB-4417-AF16-74DE-2E09E81BD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
        <p:nvSpPr>
          <p:cNvPr id="15" name="TextBox 14">
            <a:extLst>
              <a:ext uri="{FF2B5EF4-FFF2-40B4-BE49-F238E27FC236}">
                <a16:creationId xmlns:a16="http://schemas.microsoft.com/office/drawing/2014/main" id="{F75E332D-A665-75D9-C744-7A18F6A7A440}"/>
              </a:ext>
            </a:extLst>
          </p:cNvPr>
          <p:cNvSpPr txBox="1"/>
          <p:nvPr/>
        </p:nvSpPr>
        <p:spPr>
          <a:xfrm>
            <a:off x="534654" y="3284984"/>
            <a:ext cx="2925801" cy="1384995"/>
          </a:xfrm>
          <a:prstGeom prst="rect">
            <a:avLst/>
          </a:prstGeom>
          <a:noFill/>
        </p:spPr>
        <p:txBody>
          <a:bodyPr wrap="none" rtlCol="0">
            <a:spAutoFit/>
          </a:bodyPr>
          <a:lstStyle/>
          <a:p>
            <a:pPr algn="just"/>
            <a:r>
              <a:rPr lang="en-US" sz="2400" b="1" dirty="0"/>
              <a:t>Rate</a:t>
            </a:r>
          </a:p>
          <a:p>
            <a:pPr marL="342900" indent="-342900" algn="just">
              <a:buFont typeface="Arial" panose="020B0604020202020204" pitchFamily="34" charset="0"/>
              <a:buChar char="•"/>
            </a:pPr>
            <a:r>
              <a:rPr lang="en-US" sz="2000" dirty="0"/>
              <a:t>10</a:t>
            </a:r>
            <a:r>
              <a:rPr lang="en-US" sz="2000" baseline="30000" dirty="0"/>
              <a:t>2</a:t>
            </a:r>
            <a:r>
              <a:rPr lang="en-US" sz="2000" dirty="0"/>
              <a:t>/10</a:t>
            </a:r>
            <a:r>
              <a:rPr lang="en-US" sz="2000" baseline="30000" dirty="0"/>
              <a:t>3 </a:t>
            </a:r>
            <a:r>
              <a:rPr lang="en-US" sz="2000" dirty="0"/>
              <a:t>particles/spill</a:t>
            </a:r>
          </a:p>
          <a:p>
            <a:pPr marL="342900" indent="-342900" algn="just">
              <a:buFont typeface="Arial" panose="020B0604020202020204" pitchFamily="34" charset="0"/>
              <a:buChar char="•"/>
            </a:pPr>
            <a:r>
              <a:rPr lang="en-US" sz="2000" dirty="0"/>
              <a:t>Spill duration 400 </a:t>
            </a:r>
            <a:r>
              <a:rPr lang="en-US" sz="2000" dirty="0" err="1"/>
              <a:t>ms</a:t>
            </a:r>
            <a:endParaRPr lang="en-US" sz="2000" dirty="0"/>
          </a:p>
          <a:p>
            <a:pPr marL="342900" indent="-342900" algn="just">
              <a:buFont typeface="Arial" panose="020B0604020202020204" pitchFamily="34" charset="0"/>
              <a:buChar char="•"/>
            </a:pPr>
            <a:r>
              <a:rPr lang="en-US" sz="2000" dirty="0"/>
              <a:t>4-6 spills per minute</a:t>
            </a:r>
          </a:p>
        </p:txBody>
      </p:sp>
    </p:spTree>
    <p:extLst>
      <p:ext uri="{BB962C8B-B14F-4D97-AF65-F5344CB8AC3E}">
        <p14:creationId xmlns:p14="http://schemas.microsoft.com/office/powerpoint/2010/main" val="330098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18;p43"/>
          <p:cNvSpPr txBox="1"/>
          <p:nvPr/>
        </p:nvSpPr>
        <p:spPr>
          <a:xfrm>
            <a:off x="481267" y="1443432"/>
            <a:ext cx="5432800" cy="1064000"/>
          </a:xfrm>
          <a:prstGeom prst="rect">
            <a:avLst/>
          </a:prstGeom>
          <a:noFill/>
          <a:ln>
            <a:noFill/>
          </a:ln>
        </p:spPr>
        <p:txBody>
          <a:bodyPr spcFirstLastPara="1" wrap="square" lIns="121900" tIns="121900" rIns="121900" bIns="121900" anchor="t" anchorCtr="0">
            <a:noAutofit/>
          </a:bodyPr>
          <a:lstStyle/>
          <a:p>
            <a:r>
              <a:rPr lang="en-GB" sz="2400" b="1" dirty="0"/>
              <a:t>Input angle distributions</a:t>
            </a:r>
          </a:p>
          <a:p>
            <a:r>
              <a:rPr lang="en-GB" sz="2400" b="1" dirty="0"/>
              <a:t>(electron/positron beam, 6 GeV)</a:t>
            </a:r>
            <a:endParaRPr sz="2400" b="1" dirty="0"/>
          </a:p>
        </p:txBody>
      </p:sp>
      <p:sp>
        <p:nvSpPr>
          <p:cNvPr id="11" name="Google Shape;411;p43"/>
          <p:cNvSpPr txBox="1">
            <a:spLocks/>
          </p:cNvSpPr>
          <p:nvPr/>
        </p:nvSpPr>
        <p:spPr>
          <a:xfrm>
            <a:off x="16347" y="472682"/>
            <a:ext cx="6096000" cy="6380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3600" dirty="0"/>
              <a:t>the setup    </a:t>
            </a:r>
            <a:r>
              <a:rPr lang="en-GB" sz="3600" b="1" dirty="0"/>
              <a:t>the beams</a:t>
            </a:r>
          </a:p>
        </p:txBody>
      </p:sp>
      <p:sp>
        <p:nvSpPr>
          <p:cNvPr id="2" name="TextBox 1">
            <a:extLst>
              <a:ext uri="{FF2B5EF4-FFF2-40B4-BE49-F238E27FC236}">
                <a16:creationId xmlns:a16="http://schemas.microsoft.com/office/drawing/2014/main" id="{E2D619BB-ACAA-FAEA-4B19-69782D6D1B5E}"/>
              </a:ext>
            </a:extLst>
          </p:cNvPr>
          <p:cNvSpPr txBox="1"/>
          <p:nvPr/>
        </p:nvSpPr>
        <p:spPr>
          <a:xfrm>
            <a:off x="47328" y="6381328"/>
            <a:ext cx="12123832" cy="369332"/>
          </a:xfrm>
          <a:prstGeom prst="rect">
            <a:avLst/>
          </a:prstGeom>
          <a:noFill/>
        </p:spPr>
        <p:txBody>
          <a:bodyPr wrap="none" rtlCol="0">
            <a:spAutoFit/>
          </a:bodyPr>
          <a:lstStyle/>
          <a:p>
            <a:r>
              <a:rPr lang="en-US" b="1" i="1" dirty="0">
                <a:solidFill>
                  <a:srgbClr val="C00000"/>
                </a:solidFill>
              </a:rPr>
              <a:t>The quality of the beam can be improved removing the upstream Cerenkov detectors and working in vacuum</a:t>
            </a:r>
          </a:p>
        </p:txBody>
      </p:sp>
      <p:sp>
        <p:nvSpPr>
          <p:cNvPr id="4" name="Date Placeholder 3">
            <a:extLst>
              <a:ext uri="{FF2B5EF4-FFF2-40B4-BE49-F238E27FC236}">
                <a16:creationId xmlns:a16="http://schemas.microsoft.com/office/drawing/2014/main" id="{F5469DB7-695D-DE69-5126-8ACBB809E74A}"/>
              </a:ext>
            </a:extLst>
          </p:cNvPr>
          <p:cNvSpPr>
            <a:spLocks noGrp="1"/>
          </p:cNvSpPr>
          <p:nvPr>
            <p:ph type="dt" sz="half" idx="10"/>
          </p:nvPr>
        </p:nvSpPr>
        <p:spPr/>
        <p:txBody>
          <a:bodyPr/>
          <a:lstStyle/>
          <a:p>
            <a:fld id="{BD7E36BC-0E25-4715-88A1-02604512AD0A}" type="datetime1">
              <a:rPr lang="en-US" smtClean="0"/>
              <a:t>10/5/2023</a:t>
            </a:fld>
            <a:endParaRPr lang="en-US"/>
          </a:p>
        </p:txBody>
      </p:sp>
      <p:sp>
        <p:nvSpPr>
          <p:cNvPr id="5" name="Slide Number Placeholder 4">
            <a:extLst>
              <a:ext uri="{FF2B5EF4-FFF2-40B4-BE49-F238E27FC236}">
                <a16:creationId xmlns:a16="http://schemas.microsoft.com/office/drawing/2014/main" id="{6E829CD9-33BB-1272-8401-1AC83BDE58D0}"/>
              </a:ext>
            </a:extLst>
          </p:cNvPr>
          <p:cNvSpPr>
            <a:spLocks noGrp="1"/>
          </p:cNvSpPr>
          <p:nvPr>
            <p:ph type="sldNum" sz="quarter" idx="12"/>
          </p:nvPr>
        </p:nvSpPr>
        <p:spPr/>
        <p:txBody>
          <a:bodyPr/>
          <a:lstStyle/>
          <a:p>
            <a:fld id="{0CFEC368-1D7A-4F81-ABF6-AE0E36BAF64C}" type="slidenum">
              <a:rPr lang="en-US" smtClean="0"/>
              <a:pPr/>
              <a:t>8</a:t>
            </a:fld>
            <a:endParaRPr lang="en-US"/>
          </a:p>
        </p:txBody>
      </p:sp>
      <p:pic>
        <p:nvPicPr>
          <p:cNvPr id="6" name="Picture 5" descr="A graph of a beam profile&#10;&#10;Description automatically generated with medium confidence">
            <a:extLst>
              <a:ext uri="{FF2B5EF4-FFF2-40B4-BE49-F238E27FC236}">
                <a16:creationId xmlns:a16="http://schemas.microsoft.com/office/drawing/2014/main" id="{D1AB7E98-F4A4-7891-F016-505D8392E878}"/>
              </a:ext>
            </a:extLst>
          </p:cNvPr>
          <p:cNvPicPr>
            <a:picLocks noChangeAspect="1"/>
          </p:cNvPicPr>
          <p:nvPr/>
        </p:nvPicPr>
        <p:blipFill rotWithShape="1">
          <a:blip r:embed="rId2">
            <a:extLst>
              <a:ext uri="{28A0092B-C50C-407E-A947-70E740481C1C}">
                <a14:useLocalDpi xmlns:a14="http://schemas.microsoft.com/office/drawing/2010/main" val="0"/>
              </a:ext>
            </a:extLst>
          </a:blip>
          <a:srcRect l="3132" t="6632" b="52443"/>
          <a:stretch/>
        </p:blipFill>
        <p:spPr>
          <a:xfrm>
            <a:off x="16347" y="2718203"/>
            <a:ext cx="6575246" cy="3015053"/>
          </a:xfrm>
          <a:prstGeom prst="rect">
            <a:avLst/>
          </a:prstGeom>
        </p:spPr>
      </p:pic>
      <p:pic>
        <p:nvPicPr>
          <p:cNvPr id="7" name="Picture 6" descr="A graph of a beam profile&#10;&#10;Description automatically generated with medium confidence">
            <a:extLst>
              <a:ext uri="{FF2B5EF4-FFF2-40B4-BE49-F238E27FC236}">
                <a16:creationId xmlns:a16="http://schemas.microsoft.com/office/drawing/2014/main" id="{B6AA74D8-27C0-A4BF-8A38-41601A234521}"/>
              </a:ext>
            </a:extLst>
          </p:cNvPr>
          <p:cNvPicPr>
            <a:picLocks noChangeAspect="1"/>
          </p:cNvPicPr>
          <p:nvPr/>
        </p:nvPicPr>
        <p:blipFill rotWithShape="1">
          <a:blip r:embed="rId2">
            <a:extLst>
              <a:ext uri="{28A0092B-C50C-407E-A947-70E740481C1C}">
                <a14:useLocalDpi xmlns:a14="http://schemas.microsoft.com/office/drawing/2010/main" val="0"/>
              </a:ext>
            </a:extLst>
          </a:blip>
          <a:srcRect l="1554" t="52582" r="5898" b="7733"/>
          <a:stretch/>
        </p:blipFill>
        <p:spPr>
          <a:xfrm>
            <a:off x="6023992" y="2776806"/>
            <a:ext cx="6089239" cy="2956450"/>
          </a:xfrm>
          <a:prstGeom prst="rect">
            <a:avLst/>
          </a:prstGeom>
        </p:spPr>
      </p:pic>
      <p:sp>
        <p:nvSpPr>
          <p:cNvPr id="3" name="TextBox 2">
            <a:extLst>
              <a:ext uri="{FF2B5EF4-FFF2-40B4-BE49-F238E27FC236}">
                <a16:creationId xmlns:a16="http://schemas.microsoft.com/office/drawing/2014/main" id="{5014F36E-AEE3-7EF3-DEFC-20045B5CDE2B}"/>
              </a:ext>
            </a:extLst>
          </p:cNvPr>
          <p:cNvSpPr txBox="1"/>
          <p:nvPr/>
        </p:nvSpPr>
        <p:spPr>
          <a:xfrm>
            <a:off x="2646752" y="5733256"/>
            <a:ext cx="1217000" cy="307777"/>
          </a:xfrm>
          <a:prstGeom prst="rect">
            <a:avLst/>
          </a:prstGeom>
          <a:noFill/>
        </p:spPr>
        <p:txBody>
          <a:bodyPr wrap="none" rtlCol="0">
            <a:spAutoFit/>
          </a:bodyPr>
          <a:lstStyle/>
          <a:p>
            <a:r>
              <a:rPr lang="en-US" sz="1400" dirty="0"/>
              <a:t>Theta (</a:t>
            </a:r>
            <a:r>
              <a:rPr lang="en-US" sz="1400" dirty="0" err="1"/>
              <a:t>mrad</a:t>
            </a:r>
            <a:r>
              <a:rPr lang="en-US" sz="1400" dirty="0"/>
              <a:t>)</a:t>
            </a:r>
          </a:p>
        </p:txBody>
      </p:sp>
      <p:sp>
        <p:nvSpPr>
          <p:cNvPr id="8" name="TextBox 7">
            <a:extLst>
              <a:ext uri="{FF2B5EF4-FFF2-40B4-BE49-F238E27FC236}">
                <a16:creationId xmlns:a16="http://schemas.microsoft.com/office/drawing/2014/main" id="{64A598AD-AAD2-4AC7-7138-44590B5F6633}"/>
              </a:ext>
            </a:extLst>
          </p:cNvPr>
          <p:cNvSpPr txBox="1"/>
          <p:nvPr/>
        </p:nvSpPr>
        <p:spPr>
          <a:xfrm>
            <a:off x="8760296" y="5749514"/>
            <a:ext cx="1217000" cy="307777"/>
          </a:xfrm>
          <a:prstGeom prst="rect">
            <a:avLst/>
          </a:prstGeom>
          <a:noFill/>
        </p:spPr>
        <p:txBody>
          <a:bodyPr wrap="square" rtlCol="0">
            <a:spAutoFit/>
          </a:bodyPr>
          <a:lstStyle/>
          <a:p>
            <a:r>
              <a:rPr lang="en-US" sz="1400" dirty="0"/>
              <a:t>Theta (</a:t>
            </a:r>
            <a:r>
              <a:rPr lang="en-US" sz="1400" dirty="0" err="1"/>
              <a:t>mrad</a:t>
            </a:r>
            <a:r>
              <a:rPr lang="en-US" sz="1400" dirty="0"/>
              <a:t>)</a:t>
            </a:r>
          </a:p>
        </p:txBody>
      </p:sp>
      <p:pic>
        <p:nvPicPr>
          <p:cNvPr id="12" name="Google Shape;413;p43">
            <a:extLst>
              <a:ext uri="{FF2B5EF4-FFF2-40B4-BE49-F238E27FC236}">
                <a16:creationId xmlns:a16="http://schemas.microsoft.com/office/drawing/2014/main" id="{F3C34979-FA64-1F48-EF32-BB790D8B3632}"/>
              </a:ext>
            </a:extLst>
          </p:cNvPr>
          <p:cNvPicPr preferRelativeResize="0"/>
          <p:nvPr/>
        </p:nvPicPr>
        <p:blipFill rotWithShape="1">
          <a:blip r:embed="rId3">
            <a:alphaModFix/>
          </a:blip>
          <a:srcRect l="55367" r="776" b="42993"/>
          <a:stretch/>
        </p:blipFill>
        <p:spPr>
          <a:xfrm>
            <a:off x="7064586" y="509496"/>
            <a:ext cx="4877401" cy="2298001"/>
          </a:xfrm>
          <a:prstGeom prst="rect">
            <a:avLst/>
          </a:prstGeom>
          <a:noFill/>
          <a:ln>
            <a:noFill/>
          </a:ln>
        </p:spPr>
      </p:pic>
      <p:sp>
        <p:nvSpPr>
          <p:cNvPr id="14" name="CasellaDiTesto 12">
            <a:extLst>
              <a:ext uri="{FF2B5EF4-FFF2-40B4-BE49-F238E27FC236}">
                <a16:creationId xmlns:a16="http://schemas.microsoft.com/office/drawing/2014/main" id="{DC6E61F4-3400-D58C-44FF-53BA2113CA52}"/>
              </a:ext>
            </a:extLst>
          </p:cNvPr>
          <p:cNvSpPr txBox="1"/>
          <p:nvPr/>
        </p:nvSpPr>
        <p:spPr>
          <a:xfrm>
            <a:off x="5989944" y="697877"/>
            <a:ext cx="1273105" cy="261610"/>
          </a:xfrm>
          <a:prstGeom prst="rect">
            <a:avLst/>
          </a:prstGeom>
          <a:noFill/>
        </p:spPr>
        <p:txBody>
          <a:bodyPr wrap="none" rtlCol="0">
            <a:spAutoFit/>
          </a:bodyPr>
          <a:lstStyle/>
          <a:p>
            <a:r>
              <a:rPr lang="en-US" sz="1100" b="1" dirty="0"/>
              <a:t>output tracker &amp;</a:t>
            </a:r>
          </a:p>
        </p:txBody>
      </p:sp>
      <p:sp>
        <p:nvSpPr>
          <p:cNvPr id="15" name="Slide Number Placeholder 3">
            <a:extLst>
              <a:ext uri="{FF2B5EF4-FFF2-40B4-BE49-F238E27FC236}">
                <a16:creationId xmlns:a16="http://schemas.microsoft.com/office/drawing/2014/main" id="{8465BE3B-C1F3-F2DA-21D7-1C48D9B3B02E}"/>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8</a:t>
            </a:fld>
            <a:endParaRPr lang="en-US"/>
          </a:p>
        </p:txBody>
      </p:sp>
      <p:sp>
        <p:nvSpPr>
          <p:cNvPr id="16" name="Slide Number Placeholder 8">
            <a:extLst>
              <a:ext uri="{FF2B5EF4-FFF2-40B4-BE49-F238E27FC236}">
                <a16:creationId xmlns:a16="http://schemas.microsoft.com/office/drawing/2014/main" id="{1FD4BE98-6A2E-EFBB-48BA-AE410F525807}"/>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8</a:t>
            </a:fld>
            <a:endParaRPr lang="en-US"/>
          </a:p>
        </p:txBody>
      </p:sp>
      <p:grpSp>
        <p:nvGrpSpPr>
          <p:cNvPr id="17" name="Gruppo 2">
            <a:extLst>
              <a:ext uri="{FF2B5EF4-FFF2-40B4-BE49-F238E27FC236}">
                <a16:creationId xmlns:a16="http://schemas.microsoft.com/office/drawing/2014/main" id="{44E486EE-B67E-E5A4-B6F7-DE5635D85023}"/>
              </a:ext>
            </a:extLst>
          </p:cNvPr>
          <p:cNvGrpSpPr/>
          <p:nvPr/>
        </p:nvGrpSpPr>
        <p:grpSpPr>
          <a:xfrm>
            <a:off x="10939566" y="0"/>
            <a:ext cx="1259959" cy="1012520"/>
            <a:chOff x="341803" y="31657"/>
            <a:chExt cx="1505841" cy="1654017"/>
          </a:xfrm>
        </p:grpSpPr>
        <p:pic>
          <p:nvPicPr>
            <p:cNvPr id="18" name="Immagine 13">
              <a:extLst>
                <a:ext uri="{FF2B5EF4-FFF2-40B4-BE49-F238E27FC236}">
                  <a16:creationId xmlns:a16="http://schemas.microsoft.com/office/drawing/2014/main" id="{EAFD1859-2D5B-540E-530C-FCAF173CA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19" name="CasellaDiTesto 14">
              <a:extLst>
                <a:ext uri="{FF2B5EF4-FFF2-40B4-BE49-F238E27FC236}">
                  <a16:creationId xmlns:a16="http://schemas.microsoft.com/office/drawing/2014/main" id="{472AC5EA-9A5A-7842-7F1D-0A7E2942652F}"/>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20" name="Picture 19" descr="A blue and black lines with a blue line&#10;&#10;Description automatically generated with medium confidence">
            <a:extLst>
              <a:ext uri="{FF2B5EF4-FFF2-40B4-BE49-F238E27FC236}">
                <a16:creationId xmlns:a16="http://schemas.microsoft.com/office/drawing/2014/main" id="{7607A008-A8EF-B9FB-733D-A7583CE96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254401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426;p44"/>
          <p:cNvGrpSpPr/>
          <p:nvPr/>
        </p:nvGrpSpPr>
        <p:grpSpPr>
          <a:xfrm>
            <a:off x="7721669" y="906643"/>
            <a:ext cx="4442833" cy="2274500"/>
            <a:chOff x="5733200" y="501650"/>
            <a:chExt cx="3332125" cy="1705875"/>
          </a:xfrm>
        </p:grpSpPr>
        <p:grpSp>
          <p:nvGrpSpPr>
            <p:cNvPr id="6" name="Google Shape;427;p44"/>
            <p:cNvGrpSpPr/>
            <p:nvPr/>
          </p:nvGrpSpPr>
          <p:grpSpPr>
            <a:xfrm>
              <a:off x="5733200" y="501650"/>
              <a:ext cx="3332125" cy="1705750"/>
              <a:chOff x="3609175" y="2012050"/>
              <a:chExt cx="3332125" cy="1705750"/>
            </a:xfrm>
          </p:grpSpPr>
          <p:pic>
            <p:nvPicPr>
              <p:cNvPr id="8" name="Google Shape;428;p44"/>
              <p:cNvPicPr preferRelativeResize="0"/>
              <p:nvPr/>
            </p:nvPicPr>
            <p:blipFill rotWithShape="1">
              <a:blip r:embed="rId2">
                <a:alphaModFix/>
              </a:blip>
              <a:srcRect t="3467" r="62538" b="47630"/>
              <a:stretch/>
            </p:blipFill>
            <p:spPr>
              <a:xfrm>
                <a:off x="3609175" y="2012050"/>
                <a:ext cx="3311299" cy="1566850"/>
              </a:xfrm>
              <a:prstGeom prst="rect">
                <a:avLst/>
              </a:prstGeom>
              <a:noFill/>
              <a:ln>
                <a:noFill/>
              </a:ln>
            </p:spPr>
          </p:pic>
          <p:sp>
            <p:nvSpPr>
              <p:cNvPr id="9" name="Google Shape;429;p44"/>
              <p:cNvSpPr/>
              <p:nvPr/>
            </p:nvSpPr>
            <p:spPr>
              <a:xfrm>
                <a:off x="6587300" y="2353100"/>
                <a:ext cx="354000" cy="13647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grpSp>
        <p:sp>
          <p:nvSpPr>
            <p:cNvPr id="7" name="Google Shape;430;p44"/>
            <p:cNvSpPr/>
            <p:nvPr/>
          </p:nvSpPr>
          <p:spPr>
            <a:xfrm flipH="1">
              <a:off x="7795125" y="1485425"/>
              <a:ext cx="1068900" cy="7221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0" name="Google Shape;431;p44"/>
          <p:cNvPicPr preferRelativeResize="0"/>
          <p:nvPr/>
        </p:nvPicPr>
        <p:blipFill rotWithShape="1">
          <a:blip r:embed="rId3">
            <a:alphaModFix/>
          </a:blip>
          <a:srcRect t="7221" b="8219"/>
          <a:stretch/>
        </p:blipFill>
        <p:spPr>
          <a:xfrm>
            <a:off x="102815" y="5004833"/>
            <a:ext cx="3682727" cy="1751563"/>
          </a:xfrm>
          <a:prstGeom prst="rect">
            <a:avLst/>
          </a:prstGeom>
          <a:noFill/>
          <a:ln>
            <a:noFill/>
          </a:ln>
        </p:spPr>
      </p:pic>
      <p:pic>
        <p:nvPicPr>
          <p:cNvPr id="11" name="Google Shape;432;p44"/>
          <p:cNvPicPr preferRelativeResize="0"/>
          <p:nvPr/>
        </p:nvPicPr>
        <p:blipFill rotWithShape="1">
          <a:blip r:embed="rId4">
            <a:alphaModFix/>
          </a:blip>
          <a:srcRect t="28114" r="9395"/>
          <a:stretch/>
        </p:blipFill>
        <p:spPr>
          <a:xfrm>
            <a:off x="7986557" y="3375863"/>
            <a:ext cx="4032448" cy="2424020"/>
          </a:xfrm>
          <a:prstGeom prst="rect">
            <a:avLst/>
          </a:prstGeom>
          <a:noFill/>
          <a:ln>
            <a:noFill/>
          </a:ln>
        </p:spPr>
      </p:pic>
      <p:sp>
        <p:nvSpPr>
          <p:cNvPr id="14" name="Google Shape;435;p44"/>
          <p:cNvSpPr txBox="1"/>
          <p:nvPr/>
        </p:nvSpPr>
        <p:spPr>
          <a:xfrm>
            <a:off x="102800" y="4879900"/>
            <a:ext cx="1456696" cy="377200"/>
          </a:xfrm>
          <a:prstGeom prst="rect">
            <a:avLst/>
          </a:prstGeom>
          <a:solidFill>
            <a:schemeClr val="dk1"/>
          </a:solidFill>
          <a:ln>
            <a:noFill/>
          </a:ln>
        </p:spPr>
        <p:txBody>
          <a:bodyPr spcFirstLastPara="1" wrap="square" lIns="121900" tIns="121900" rIns="121900" bIns="121900" anchor="ctr" anchorCtr="0">
            <a:noAutofit/>
          </a:bodyPr>
          <a:lstStyle/>
          <a:p>
            <a:pPr algn="ctr"/>
            <a:r>
              <a:rPr lang="en-GB" sz="1600" b="1" dirty="0">
                <a:solidFill>
                  <a:srgbClr val="FFFFFF"/>
                </a:solidFill>
              </a:rPr>
              <a:t>Lead glass</a:t>
            </a:r>
            <a:endParaRPr sz="1600" b="1" dirty="0">
              <a:solidFill>
                <a:srgbClr val="FFFFFF"/>
              </a:solidFill>
            </a:endParaRPr>
          </a:p>
        </p:txBody>
      </p:sp>
      <p:cxnSp>
        <p:nvCxnSpPr>
          <p:cNvPr id="16" name="Google Shape;437;p44"/>
          <p:cNvCxnSpPr>
            <a:cxnSpLocks/>
          </p:cNvCxnSpPr>
          <p:nvPr/>
        </p:nvCxnSpPr>
        <p:spPr>
          <a:xfrm flipH="1">
            <a:off x="10470632" y="2871441"/>
            <a:ext cx="161871" cy="377200"/>
          </a:xfrm>
          <a:prstGeom prst="straightConnector1">
            <a:avLst/>
          </a:prstGeom>
          <a:noFill/>
          <a:ln w="38100" cap="flat" cmpd="sng">
            <a:solidFill>
              <a:srgbClr val="FF00FF"/>
            </a:solidFill>
            <a:prstDash val="solid"/>
            <a:round/>
            <a:headEnd type="none" w="med" len="med"/>
            <a:tailEnd type="triangle" w="med" len="med"/>
          </a:ln>
        </p:spPr>
      </p:cxnSp>
      <p:sp>
        <p:nvSpPr>
          <p:cNvPr id="20" name="Google Shape;441;p44"/>
          <p:cNvSpPr txBox="1"/>
          <p:nvPr/>
        </p:nvSpPr>
        <p:spPr>
          <a:xfrm>
            <a:off x="102801" y="1252100"/>
            <a:ext cx="6291558" cy="3816400"/>
          </a:xfrm>
          <a:prstGeom prst="rect">
            <a:avLst/>
          </a:prstGeom>
          <a:noFill/>
          <a:ln>
            <a:noFill/>
          </a:ln>
        </p:spPr>
        <p:txBody>
          <a:bodyPr spcFirstLastPara="1" wrap="square" lIns="121900" tIns="121900" rIns="121900" bIns="121900" anchor="t" anchorCtr="0">
            <a:noAutofit/>
          </a:bodyPr>
          <a:lstStyle/>
          <a:p>
            <a:r>
              <a:rPr lang="en-GB" sz="2000" dirty="0"/>
              <a:t>different </a:t>
            </a:r>
            <a:r>
              <a:rPr lang="en-GB" sz="2000" b="1" dirty="0"/>
              <a:t>calorimeters </a:t>
            </a:r>
            <a:r>
              <a:rPr lang="en-GB" sz="2000" dirty="0"/>
              <a:t>can been exploited:</a:t>
            </a:r>
            <a:endParaRPr sz="2000" dirty="0"/>
          </a:p>
          <a:p>
            <a:pPr marL="609585" indent="-423323">
              <a:buSzPts val="1400"/>
              <a:buChar char="●"/>
            </a:pPr>
            <a:r>
              <a:rPr lang="en-GB" sz="2000" dirty="0"/>
              <a:t>3⨉3 matrix of PWO blocks from the CMS endcap, </a:t>
            </a:r>
            <a:r>
              <a:rPr lang="en-GB" sz="2000" dirty="0" err="1"/>
              <a:t>SiPM</a:t>
            </a:r>
            <a:r>
              <a:rPr lang="en-GB" sz="2000" dirty="0"/>
              <a:t>-based readout</a:t>
            </a:r>
            <a:endParaRPr sz="2000" dirty="0"/>
          </a:p>
          <a:p>
            <a:pPr marL="609585" indent="-423323">
              <a:buSzPts val="1400"/>
              <a:buChar char="●"/>
            </a:pPr>
            <a:r>
              <a:rPr lang="en-GB" sz="2000" b="1" dirty="0"/>
              <a:t>(OPAL) Pb glass blocks read out by PMTs</a:t>
            </a:r>
            <a:endParaRPr sz="2000" b="1" dirty="0"/>
          </a:p>
          <a:p>
            <a:pPr marL="609585" indent="-423323">
              <a:buSzPts val="1400"/>
              <a:buChar char="●"/>
            </a:pPr>
            <a:r>
              <a:rPr lang="en-GB" sz="2000" dirty="0"/>
              <a:t>3⨉3 matrix of BGO blocks, PMT-based readout</a:t>
            </a:r>
            <a:endParaRPr sz="2000" dirty="0"/>
          </a:p>
          <a:p>
            <a:pPr>
              <a:spcBef>
                <a:spcPts val="1333"/>
              </a:spcBef>
            </a:pPr>
            <a:r>
              <a:rPr lang="en-GB" sz="2000" dirty="0"/>
              <a:t>a </a:t>
            </a:r>
            <a:r>
              <a:rPr lang="en-GB" sz="2000" b="1" dirty="0"/>
              <a:t>Active Photon Converter (APC) </a:t>
            </a:r>
            <a:r>
              <a:rPr lang="en-GB" sz="2000" dirty="0"/>
              <a:t>based on plastic scintillators and thin layers of copper for photo conversion</a:t>
            </a:r>
            <a:endParaRPr sz="2000" dirty="0"/>
          </a:p>
        </p:txBody>
      </p:sp>
      <p:sp>
        <p:nvSpPr>
          <p:cNvPr id="21" name="Google Shape;424;p44"/>
          <p:cNvSpPr txBox="1">
            <a:spLocks/>
          </p:cNvSpPr>
          <p:nvPr/>
        </p:nvSpPr>
        <p:spPr>
          <a:xfrm>
            <a:off x="256298" y="419201"/>
            <a:ext cx="6096000" cy="638000"/>
          </a:xfrm>
          <a:prstGeom prst="rect">
            <a:avLst/>
          </a:prstGeom>
          <a:noFill/>
          <a:ln>
            <a:noFill/>
          </a:ln>
        </p:spPr>
        <p:txBody>
          <a:bodyPr spcFirstLastPara="1" vert="horz" wrap="square" lIns="121900" tIns="121900" rIns="121900" bIns="121900" rtlCol="0" anchor="t" anchorCtr="0">
            <a:noAutofit/>
          </a:bodyPr>
          <a:lstStyle>
            <a:lvl1pPr lvl="0" algn="l" defTabSz="914400" rtl="0" eaLnBrk="1" latinLnBrk="0" hangingPunct="1">
              <a:spcBef>
                <a:spcPts val="0"/>
              </a:spcBef>
              <a:spcAft>
                <a:spcPts val="0"/>
              </a:spcAft>
              <a:buSzPts val="2000"/>
              <a:buNone/>
              <a:defRPr sz="2667" kern="1200" spc="-100" baseline="0">
                <a:solidFill>
                  <a:schemeClr val="tx2"/>
                </a:solidFill>
                <a:latin typeface="+mj-lt"/>
                <a:ea typeface="+mj-ea"/>
                <a:cs typeface="+mj-cs"/>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GB" sz="3600" dirty="0"/>
              <a:t>the setup    </a:t>
            </a:r>
            <a:r>
              <a:rPr lang="en-GB" sz="3600" b="1" dirty="0"/>
              <a:t>output stage</a:t>
            </a:r>
          </a:p>
        </p:txBody>
      </p:sp>
      <p:sp>
        <p:nvSpPr>
          <p:cNvPr id="2" name="Google Shape;436;p44">
            <a:extLst>
              <a:ext uri="{FF2B5EF4-FFF2-40B4-BE49-F238E27FC236}">
                <a16:creationId xmlns:a16="http://schemas.microsoft.com/office/drawing/2014/main" id="{76817CE6-6109-5692-CE69-591EED412ADA}"/>
              </a:ext>
            </a:extLst>
          </p:cNvPr>
          <p:cNvSpPr txBox="1"/>
          <p:nvPr/>
        </p:nvSpPr>
        <p:spPr>
          <a:xfrm>
            <a:off x="10072547" y="5936029"/>
            <a:ext cx="1280400" cy="377200"/>
          </a:xfrm>
          <a:prstGeom prst="rect">
            <a:avLst/>
          </a:prstGeom>
          <a:solidFill>
            <a:schemeClr val="dk1"/>
          </a:solidFill>
          <a:ln>
            <a:noFill/>
          </a:ln>
        </p:spPr>
        <p:txBody>
          <a:bodyPr spcFirstLastPara="1" wrap="square" lIns="121900" tIns="121900" rIns="121900" bIns="121900" anchor="ctr" anchorCtr="0">
            <a:noAutofit/>
          </a:bodyPr>
          <a:lstStyle/>
          <a:p>
            <a:pPr algn="ctr"/>
            <a:r>
              <a:rPr lang="en-GB" sz="1600" b="1" dirty="0">
                <a:solidFill>
                  <a:srgbClr val="FFFFFF"/>
                </a:solidFill>
              </a:rPr>
              <a:t>APC</a:t>
            </a:r>
            <a:endParaRPr sz="1600" b="1" dirty="0">
              <a:solidFill>
                <a:srgbClr val="FFFFFF"/>
              </a:solidFill>
            </a:endParaRPr>
          </a:p>
        </p:txBody>
      </p:sp>
      <p:sp>
        <p:nvSpPr>
          <p:cNvPr id="3" name="Date Placeholder 2">
            <a:extLst>
              <a:ext uri="{FF2B5EF4-FFF2-40B4-BE49-F238E27FC236}">
                <a16:creationId xmlns:a16="http://schemas.microsoft.com/office/drawing/2014/main" id="{7E38F04D-2220-7175-2217-5876CC917F72}"/>
              </a:ext>
            </a:extLst>
          </p:cNvPr>
          <p:cNvSpPr>
            <a:spLocks noGrp="1"/>
          </p:cNvSpPr>
          <p:nvPr>
            <p:ph type="dt" sz="half" idx="10"/>
          </p:nvPr>
        </p:nvSpPr>
        <p:spPr/>
        <p:txBody>
          <a:bodyPr/>
          <a:lstStyle/>
          <a:p>
            <a:fld id="{1BEB76CE-6AF3-4D1B-895C-7958BB75576E}" type="datetime1">
              <a:rPr lang="en-US" smtClean="0"/>
              <a:t>10/5/2023</a:t>
            </a:fld>
            <a:endParaRPr lang="en-US"/>
          </a:p>
        </p:txBody>
      </p:sp>
      <p:sp>
        <p:nvSpPr>
          <p:cNvPr id="4" name="Slide Number Placeholder 3">
            <a:extLst>
              <a:ext uri="{FF2B5EF4-FFF2-40B4-BE49-F238E27FC236}">
                <a16:creationId xmlns:a16="http://schemas.microsoft.com/office/drawing/2014/main" id="{1240D1FA-2686-CB28-1BDE-A5E8C3CE89B1}"/>
              </a:ext>
            </a:extLst>
          </p:cNvPr>
          <p:cNvSpPr>
            <a:spLocks noGrp="1"/>
          </p:cNvSpPr>
          <p:nvPr>
            <p:ph type="sldNum" sz="quarter" idx="12"/>
          </p:nvPr>
        </p:nvSpPr>
        <p:spPr/>
        <p:txBody>
          <a:bodyPr/>
          <a:lstStyle/>
          <a:p>
            <a:fld id="{0CFEC368-1D7A-4F81-ABF6-AE0E36BAF64C}" type="slidenum">
              <a:rPr lang="en-US" smtClean="0"/>
              <a:pPr/>
              <a:t>9</a:t>
            </a:fld>
            <a:endParaRPr lang="en-US"/>
          </a:p>
        </p:txBody>
      </p:sp>
      <p:pic>
        <p:nvPicPr>
          <p:cNvPr id="24" name="Immagine 5">
            <a:extLst>
              <a:ext uri="{FF2B5EF4-FFF2-40B4-BE49-F238E27FC236}">
                <a16:creationId xmlns:a16="http://schemas.microsoft.com/office/drawing/2014/main" id="{A1FE9454-12B9-3FB3-D5DB-5BCEB428A0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150"/>
          <a:stretch/>
        </p:blipFill>
        <p:spPr>
          <a:xfrm>
            <a:off x="3934975" y="3827345"/>
            <a:ext cx="4032447" cy="2929051"/>
          </a:xfrm>
          <a:prstGeom prst="rect">
            <a:avLst/>
          </a:prstGeom>
        </p:spPr>
      </p:pic>
      <p:cxnSp>
        <p:nvCxnSpPr>
          <p:cNvPr id="17" name="Google Shape;438;p44"/>
          <p:cNvCxnSpPr>
            <a:cxnSpLocks/>
          </p:cNvCxnSpPr>
          <p:nvPr/>
        </p:nvCxnSpPr>
        <p:spPr>
          <a:xfrm flipH="1">
            <a:off x="6266581" y="2617130"/>
            <a:ext cx="1839093" cy="2420429"/>
          </a:xfrm>
          <a:prstGeom prst="straightConnector1">
            <a:avLst/>
          </a:prstGeom>
          <a:noFill/>
          <a:ln w="38100" cap="flat" cmpd="sng">
            <a:solidFill>
              <a:srgbClr val="FF00FF"/>
            </a:solidFill>
            <a:prstDash val="solid"/>
            <a:round/>
            <a:headEnd type="none" w="med" len="med"/>
            <a:tailEnd type="triangle" w="med" len="med"/>
          </a:ln>
        </p:spPr>
      </p:cxnSp>
      <p:sp>
        <p:nvSpPr>
          <p:cNvPr id="13" name="Slide Number Placeholder 4">
            <a:extLst>
              <a:ext uri="{FF2B5EF4-FFF2-40B4-BE49-F238E27FC236}">
                <a16:creationId xmlns:a16="http://schemas.microsoft.com/office/drawing/2014/main" id="{2FA971AA-52CD-CF2D-4B0C-CAA7E4CFB4F9}"/>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9</a:t>
            </a:fld>
            <a:endParaRPr lang="en-US"/>
          </a:p>
        </p:txBody>
      </p:sp>
      <p:sp>
        <p:nvSpPr>
          <p:cNvPr id="15" name="Slide Number Placeholder 3">
            <a:extLst>
              <a:ext uri="{FF2B5EF4-FFF2-40B4-BE49-F238E27FC236}">
                <a16:creationId xmlns:a16="http://schemas.microsoft.com/office/drawing/2014/main" id="{9605F01B-7202-37F4-7C85-D72A1CD75B18}"/>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9</a:t>
            </a:fld>
            <a:endParaRPr lang="en-US"/>
          </a:p>
        </p:txBody>
      </p:sp>
      <p:sp>
        <p:nvSpPr>
          <p:cNvPr id="18" name="Slide Number Placeholder 8">
            <a:extLst>
              <a:ext uri="{FF2B5EF4-FFF2-40B4-BE49-F238E27FC236}">
                <a16:creationId xmlns:a16="http://schemas.microsoft.com/office/drawing/2014/main" id="{6222D3D0-3545-C877-6301-18B8B65C3ECC}"/>
              </a:ext>
            </a:extLst>
          </p:cNvPr>
          <p:cNvSpPr txBox="1">
            <a:spLocks/>
          </p:cNvSpPr>
          <p:nvPr/>
        </p:nvSpPr>
        <p:spPr>
          <a:xfrm>
            <a:off x="1016000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9</a:t>
            </a:fld>
            <a:endParaRPr lang="en-US"/>
          </a:p>
        </p:txBody>
      </p:sp>
      <p:grpSp>
        <p:nvGrpSpPr>
          <p:cNvPr id="19" name="Gruppo 2">
            <a:extLst>
              <a:ext uri="{FF2B5EF4-FFF2-40B4-BE49-F238E27FC236}">
                <a16:creationId xmlns:a16="http://schemas.microsoft.com/office/drawing/2014/main" id="{5E0AEF37-4B61-1285-34B5-550EB7579D33}"/>
              </a:ext>
            </a:extLst>
          </p:cNvPr>
          <p:cNvGrpSpPr/>
          <p:nvPr/>
        </p:nvGrpSpPr>
        <p:grpSpPr>
          <a:xfrm>
            <a:off x="10939566" y="0"/>
            <a:ext cx="1259959" cy="1012520"/>
            <a:chOff x="341803" y="31657"/>
            <a:chExt cx="1505841" cy="1654017"/>
          </a:xfrm>
        </p:grpSpPr>
        <p:pic>
          <p:nvPicPr>
            <p:cNvPr id="22" name="Immagine 13">
              <a:extLst>
                <a:ext uri="{FF2B5EF4-FFF2-40B4-BE49-F238E27FC236}">
                  <a16:creationId xmlns:a16="http://schemas.microsoft.com/office/drawing/2014/main" id="{F51376AA-89DF-4DF5-48E8-1C81272CE9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803" y="31657"/>
              <a:ext cx="1505841" cy="1236284"/>
            </a:xfrm>
            <a:prstGeom prst="rect">
              <a:avLst/>
            </a:prstGeom>
          </p:spPr>
        </p:pic>
        <p:sp>
          <p:nvSpPr>
            <p:cNvPr id="23" name="CasellaDiTesto 14">
              <a:extLst>
                <a:ext uri="{FF2B5EF4-FFF2-40B4-BE49-F238E27FC236}">
                  <a16:creationId xmlns:a16="http://schemas.microsoft.com/office/drawing/2014/main" id="{84793EEE-004D-2F6F-29D3-3DFBB4551B18}"/>
                </a:ext>
              </a:extLst>
            </p:cNvPr>
            <p:cNvSpPr txBox="1"/>
            <p:nvPr/>
          </p:nvSpPr>
          <p:spPr>
            <a:xfrm>
              <a:off x="457861" y="1283456"/>
              <a:ext cx="1377865" cy="402218"/>
            </a:xfrm>
            <a:prstGeom prst="rect">
              <a:avLst/>
            </a:prstGeom>
            <a:noFill/>
          </p:spPr>
          <p:txBody>
            <a:bodyPr wrap="none" rtlCol="0">
              <a:spAutoFit/>
            </a:bodyPr>
            <a:lstStyle/>
            <a:p>
              <a:r>
                <a:rPr lang="it-IT" sz="1000" b="1" dirty="0"/>
                <a:t>G.A. 101046458 </a:t>
              </a:r>
            </a:p>
          </p:txBody>
        </p:sp>
      </p:grpSp>
      <p:pic>
        <p:nvPicPr>
          <p:cNvPr id="25" name="Picture 24" descr="A blue and black lines with a blue line&#10;&#10;Description automatically generated with medium confidence">
            <a:extLst>
              <a:ext uri="{FF2B5EF4-FFF2-40B4-BE49-F238E27FC236}">
                <a16:creationId xmlns:a16="http://schemas.microsoft.com/office/drawing/2014/main" id="{9E3714FC-2AD4-A92C-1BDC-14228A671B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8537" y="-10208"/>
            <a:ext cx="1281029" cy="789629"/>
          </a:xfrm>
          <a:prstGeom prst="rect">
            <a:avLst/>
          </a:prstGeom>
        </p:spPr>
      </p:pic>
    </p:spTree>
    <p:extLst>
      <p:ext uri="{BB962C8B-B14F-4D97-AF65-F5344CB8AC3E}">
        <p14:creationId xmlns:p14="http://schemas.microsoft.com/office/powerpoint/2010/main" val="1232210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49259</TotalTime>
  <Words>2170</Words>
  <Application>Microsoft Office PowerPoint</Application>
  <PresentationFormat>Widescreen</PresentationFormat>
  <Paragraphs>350</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vt:lpstr>
      <vt:lpstr>Wingdings</vt:lpstr>
      <vt:lpstr>Default Theme</vt:lpstr>
      <vt:lpstr>TECHNo-CLS experiment  with 6 GeV electrons at CERN</vt:lpstr>
      <vt:lpstr>Why experiments at CERN Proton Synchrotron?</vt:lpstr>
      <vt:lpstr>Why experiments at CERN Proton Synchrotron?</vt:lpstr>
      <vt:lpstr>Experiment at CERN PS T9 in August 2023</vt:lpstr>
      <vt:lpstr>Experimental setup @CERN PS T9</vt:lpstr>
      <vt:lpstr>PowerPoint Presentation</vt:lpstr>
      <vt:lpstr>PowerPoint Presentation</vt:lpstr>
      <vt:lpstr>PowerPoint Presentation</vt:lpstr>
      <vt:lpstr>PowerPoint Presentation</vt:lpstr>
      <vt:lpstr>Which Crystal Light Source to test?  Linear                 bent            periodically bent </vt:lpstr>
      <vt:lpstr>Which Crystal Light Source to test?  Linear                 bent            periodically bent </vt:lpstr>
      <vt:lpstr> Channeling in linear crystals</vt:lpstr>
      <vt:lpstr> Channeling radiation in linear crystals</vt:lpstr>
      <vt:lpstr>Exploration of NEW MATERIALS beside Silicon and Germanium</vt:lpstr>
      <vt:lpstr>Exploration of NEW MATERIALS beside Silicon and Germanium</vt:lpstr>
      <vt:lpstr>Samples Characterization</vt:lpstr>
      <vt:lpstr>1. Radiated energy loss: calorimeter signal </vt:lpstr>
      <vt:lpstr>2. Radiated energy loss: calorimeter signal </vt:lpstr>
      <vt:lpstr>PowerPoint Presentation</vt:lpstr>
      <vt:lpstr>PowerPoint Presentation</vt:lpstr>
      <vt:lpstr>PowerPoint Presentation</vt:lpstr>
      <vt:lpstr>Summarizing</vt:lpstr>
      <vt:lpstr>Future plans… complete the characterization</vt:lpstr>
      <vt:lpstr>Future plans… new experiment  Linear                 bent            periodically bent </vt:lpstr>
      <vt:lpstr>PowerPoint Presentation</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AXIAL Experiment Fe-LNL-MiB-TN</dc:title>
  <dc:creator>lau</dc:creator>
  <cp:lastModifiedBy>LAURA BANDIERA</cp:lastModifiedBy>
  <cp:revision>995</cp:revision>
  <dcterms:created xsi:type="dcterms:W3CDTF">2016-07-05T14:26:39Z</dcterms:created>
  <dcterms:modified xsi:type="dcterms:W3CDTF">2023-10-05T07:20:28Z</dcterms:modified>
</cp:coreProperties>
</file>