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707" r:id="rId3"/>
    <p:sldId id="70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112"/>
    <p:restoredTop sz="97248"/>
  </p:normalViewPr>
  <p:slideViewPr>
    <p:cSldViewPr snapToGrid="0" snapToObjects="1">
      <p:cViewPr varScale="1">
        <p:scale>
          <a:sx n="114" d="100"/>
          <a:sy n="114" d="100"/>
        </p:scale>
        <p:origin x="1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B7953-5053-5449-80FE-19E828B78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9C2D23-092F-5148-9D9E-292F340EE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DBB76B-5D1C-0749-88FF-B5EE98CE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649889-B3EA-6742-A824-D2AAB1A1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FF511D-998C-8649-B553-520FD5BF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05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7D39D-6133-A146-B452-DD6F6B65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D272687-D2B7-1543-BF54-051595BCB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C0A792-8C81-DC48-9EDF-77B00085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17F892-5807-CF4B-AA16-37D6A576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F7073A-09CF-A443-88A8-EEF8E37D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D314D23-E056-2F4A-B0A5-E040AA6B7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75BDFF-BEA6-254F-A809-971B5113E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B3944A-B93E-1043-B565-9FD4E888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D4E89D-7E82-3347-A6DA-E50D9D36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D707C2-2162-D04B-B077-F04AA96B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9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92304-E48C-A146-AF63-C72B96D6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3F5F1F-4F6D-DA46-8BC7-F32237294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6248FB-9765-164B-96D4-D6C7D845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1C6691-6005-6244-A18E-33B168B6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B3AF68-49DA-7D47-864B-0FC45D7A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54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7A181B-4860-CA4D-853B-734E7844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07F683-572A-6443-A024-5DF6A23F6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020468-FD26-784C-B18B-5F7B8412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0F73F6-7BF2-3A41-B8DF-540E7449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F88586-6E2F-F149-8DAE-FD03B432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43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DD56B-8D5C-DF43-85D8-51F85B0C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78799E-B3A9-5043-9966-624CD21F5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BA2BFF-14B1-CD4C-AA7D-99B464E0B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E8F877-F7FB-7445-B265-426A47B1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2657CA-C04C-1F42-AF71-115FFD15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F378A6-F6FD-8D47-B911-2B698C459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45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8A9948-51C8-8E4E-A96D-B2CA4FE7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14E812-04B6-3645-ADEC-A4BCB515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0D930D-9F8C-A748-8B08-38FE44E39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A6F7AD-F862-5846-8860-B1FBB3BE8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04427F-1292-9648-A5BF-83CC9A3A5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537CB1C-64DE-C14B-911D-5C113EEC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3B700C9-5B2D-E542-8184-A9B28079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A200A8-944D-EC40-95F8-353B7D1A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85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EC411-2170-E041-9484-572E2B35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31FEB9-CEEF-284A-AF36-925C9940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19956B-702F-FE40-9D90-9C81AE1A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BA52927-83B5-754C-8C84-C495A821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3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1BB57A8-C052-F24E-9634-B7881BB3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5C8E32-2044-FB4A-B82F-F4D05281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2D10CD-A3F5-2D40-824C-7DDE900C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10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DE2B43-31DB-ED4D-8270-9F101F3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29DD48-420B-454F-993F-D803BFAE0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BD9417-7EC0-2F46-AE19-F087F14EB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372DD5-2E1C-AF48-9A30-AB3415D8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6B8FC7-5832-D048-A0BD-CDC4BFEA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30D1DC-C9F7-C647-88AB-A5CFC652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82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77A5F-A567-0748-B8A1-5F4DAE41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33F4A3B-92BF-D049-9211-B19211EF5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D44455-A52A-2545-B60C-FE5034E69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598C60-5C68-A042-9DD2-3FF5BB60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A23908-8036-4C45-8C3E-61DBED67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87A755-58EA-4141-AA63-7F866809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3B6B882-4323-5845-B482-8D891A995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A3D22F-F93B-BC47-BB19-6258D8E56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9F425-37D0-4847-968F-25B5F1586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00DC-EE78-A842-B6D7-F8F9DD8902C2}" type="datetimeFigureOut">
              <a:t>07/11/23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D19989-C61A-A54D-8FAA-4CD58D11A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F4ECFE-E3E9-EC4C-AB15-29BC84B0D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3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>
            <a:extLst>
              <a:ext uri="{FF2B5EF4-FFF2-40B4-BE49-F238E27FC236}">
                <a16:creationId xmlns:a16="http://schemas.microsoft.com/office/drawing/2014/main" id="{B5A33E2D-3908-9247-8625-A3AF485C1BF9}"/>
              </a:ext>
            </a:extLst>
          </p:cNvPr>
          <p:cNvSpPr/>
          <p:nvPr/>
        </p:nvSpPr>
        <p:spPr>
          <a:xfrm>
            <a:off x="4308959" y="2052114"/>
            <a:ext cx="3574080" cy="44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3125" tIns="36563" rIns="73125" bIns="36563"/>
          <a:lstStyle/>
          <a:p>
            <a:pPr algn="ctr">
              <a:lnSpc>
                <a:spcPct val="100000"/>
              </a:lnSpc>
            </a:pPr>
            <a:r>
              <a:rPr lang="en-US" sz="3600" b="1" i="1" spc="-1">
                <a:solidFill>
                  <a:srgbClr val="FF0000"/>
                </a:solidFill>
                <a:latin typeface="Calibri"/>
              </a:rPr>
              <a:t>Pubblicazioni 2023/24</a:t>
            </a:r>
          </a:p>
          <a:p>
            <a:pPr algn="ctr">
              <a:lnSpc>
                <a:spcPct val="100000"/>
              </a:lnSpc>
            </a:pPr>
            <a:endParaRPr lang="en-US" sz="3600" b="1" spc="-1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8" name="Immagine 3">
            <a:extLst>
              <a:ext uri="{FF2B5EF4-FFF2-40B4-BE49-F238E27FC236}">
                <a16:creationId xmlns:a16="http://schemas.microsoft.com/office/drawing/2014/main" id="{2186E201-1E94-7044-9C7A-CD9D776E48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0474" y="0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BB34E85-86AB-DC43-A358-A37670B3E6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83" y="1155"/>
            <a:ext cx="1955934" cy="1281539"/>
          </a:xfrm>
          <a:prstGeom prst="rect">
            <a:avLst/>
          </a:prstGeom>
        </p:spPr>
      </p:pic>
      <p:pic>
        <p:nvPicPr>
          <p:cNvPr id="1026" name="Picture 2" descr="CERN: AEgIS">
            <a:extLst>
              <a:ext uri="{FF2B5EF4-FFF2-40B4-BE49-F238E27FC236}">
                <a16:creationId xmlns:a16="http://schemas.microsoft.com/office/drawing/2014/main" id="{BC1A79D7-170F-AA46-931F-42F4B30B9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8033" y="3972732"/>
            <a:ext cx="1955935" cy="193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F89F1DF8-DFB3-664A-88CC-D6169E76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Meeting nTOF Italia. Trieste 9-10 Novembre 2023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0FBD6741-84F8-0143-80E6-0B1DB080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93E-40EB-6A44-B904-A49F8AD489F6}" type="slidenum">
              <a:rPr lang="it-IT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2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72"/>
          <p:cNvSpPr>
            <a:spLocks noChangeArrowheads="1"/>
          </p:cNvSpPr>
          <p:nvPr/>
        </p:nvSpPr>
        <p:spPr bwMode="auto">
          <a:xfrm>
            <a:off x="2665562" y="236354"/>
            <a:ext cx="6478438" cy="486597"/>
          </a:xfrm>
          <a:prstGeom prst="roundRect">
            <a:avLst>
              <a:gd name="adj" fmla="val 4944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square" lIns="104287" tIns="52144" rIns="104287" bIns="50400">
            <a:spAutoFit/>
          </a:bodyPr>
          <a:lstStyle/>
          <a:p>
            <a:pPr marL="190500" lvl="1" algn="ctr"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en-US" sz="2400" b="1">
                <a:solidFill>
                  <a:srgbClr val="002060"/>
                </a:solidFill>
                <a:ea typeface="ＭＳ Ｐゴシック" charset="0"/>
                <a:cs typeface="Arial" panose="020B0604020202020204" pitchFamily="34" charset="0"/>
              </a:rPr>
              <a:t>Articoli 2022/23</a:t>
            </a:r>
          </a:p>
        </p:txBody>
      </p:sp>
      <p:sp>
        <p:nvSpPr>
          <p:cNvPr id="11" name="Segnaposto numero diapositiva 10"/>
          <p:cNvSpPr txBox="1">
            <a:spLocks/>
          </p:cNvSpPr>
          <p:nvPr/>
        </p:nvSpPr>
        <p:spPr>
          <a:xfrm>
            <a:off x="807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6FAB2B-77D9-4CE0-B70B-66E11F4C8549}" type="slidenum">
              <a:rPr lang="en-US"/>
              <a:pPr/>
              <a:t>2</a:t>
            </a:fld>
            <a:endParaRPr lang="en-US"/>
          </a:p>
        </p:txBody>
      </p:sp>
      <p:sp>
        <p:nvSpPr>
          <p:cNvPr id="19" name="Segnaposto piè di pagina 9">
            <a:extLst>
              <a:ext uri="{FF2B5EF4-FFF2-40B4-BE49-F238E27FC236}">
                <a16:creationId xmlns:a16="http://schemas.microsoft.com/office/drawing/2014/main" id="{B72C7ADC-8C60-5348-A005-BFEA2FAD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364" y="6356353"/>
            <a:ext cx="3343275" cy="365125"/>
          </a:xfrm>
        </p:spPr>
        <p:txBody>
          <a:bodyPr/>
          <a:lstStyle/>
          <a:p>
            <a:r>
              <a:rPr lang="it-IT"/>
              <a:t>Meeting nTOF Italia. Trieste 9-10 Novembre 2023</a:t>
            </a:r>
          </a:p>
        </p:txBody>
      </p:sp>
      <p:pic>
        <p:nvPicPr>
          <p:cNvPr id="10" name="Immagine 3">
            <a:extLst>
              <a:ext uri="{FF2B5EF4-FFF2-40B4-BE49-F238E27FC236}">
                <a16:creationId xmlns:a16="http://schemas.microsoft.com/office/drawing/2014/main" id="{223D390D-47C2-024B-8D92-F03B4CB08F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0474" y="0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7DC94982-12E2-6845-8635-D24991C899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83" y="1155"/>
            <a:ext cx="1955934" cy="12815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64606" y="959305"/>
            <a:ext cx="11563814" cy="576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it-IT" sz="1310"/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>
                <a:highlight>
                  <a:srgbClr val="FFFF00"/>
                </a:highlight>
              </a:rPr>
              <a:t>G.Tagliente et al., </a:t>
            </a:r>
            <a:r>
              <a:rPr lang="it-IT" sz="1310" b="1" baseline="30000">
                <a:highlight>
                  <a:srgbClr val="FFFF00"/>
                </a:highlight>
              </a:rPr>
              <a:t>89</a:t>
            </a:r>
            <a:r>
              <a:rPr lang="it-IT" sz="1310" b="1">
                <a:highlight>
                  <a:srgbClr val="FFFF00"/>
                </a:highlight>
              </a:rPr>
              <a:t>Y(n,</a:t>
            </a:r>
            <a:r>
              <a:rPr lang="el-GR" sz="1310" b="1">
                <a:highlight>
                  <a:srgbClr val="FFFF00"/>
                </a:highlight>
                <a:cs typeface="Times New Roman"/>
              </a:rPr>
              <a:t>γ</a:t>
            </a:r>
            <a:r>
              <a:rPr lang="it-IT" sz="1310" b="1">
                <a:highlight>
                  <a:srgbClr val="FFFF00"/>
                </a:highlight>
                <a:cs typeface="Times New Roman"/>
              </a:rPr>
              <a:t>): "High-resolution cross section measurements for neutron interactions on 89Y with incident neutron energies up to 95 keV</a:t>
            </a:r>
            <a:r>
              <a:rPr lang="it-IT" sz="1310">
                <a:highlight>
                  <a:srgbClr val="FFFF00"/>
                </a:highlight>
                <a:cs typeface="Times New Roman"/>
              </a:rPr>
              <a:t>", Sottomesso a EPJA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sz="1310">
                <a:highlight>
                  <a:srgbClr val="FFFF00"/>
                </a:highlight>
              </a:rPr>
              <a:t>S.Amaducci, N.Colonna, L.Cosentino,S.Cristallo et al., </a:t>
            </a:r>
            <a:r>
              <a:rPr lang="en-US" sz="1310" b="1">
                <a:highlight>
                  <a:srgbClr val="FFFF00"/>
                </a:highlight>
              </a:rPr>
              <a:t>Measurement of the 140Ce(n,</a:t>
            </a:r>
            <a:r>
              <a:rPr lang="el-GR" sz="1310" b="1">
                <a:highlight>
                  <a:srgbClr val="FFFF00"/>
                </a:highlight>
              </a:rPr>
              <a:t>γ) </a:t>
            </a:r>
            <a:r>
              <a:rPr lang="en-US" sz="1310" b="1">
                <a:highlight>
                  <a:srgbClr val="FFFF00"/>
                </a:highlight>
              </a:rPr>
              <a:t>cross section at n_TOF and its astrophysical implications for the Chemical Evolution of the Universe</a:t>
            </a:r>
            <a:r>
              <a:rPr lang="en-US" sz="1310">
                <a:highlight>
                  <a:srgbClr val="FFFF00"/>
                </a:highlight>
              </a:rPr>
              <a:t>, submitted to PRL</a:t>
            </a:r>
            <a:endParaRPr lang="it-IT" sz="1310">
              <a:cs typeface="Times New Roman"/>
            </a:endParaRP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NV Sosnin, C Lederer-Woods et al., </a:t>
            </a:r>
            <a:r>
              <a:rPr lang="it-IT" sz="1310" b="1"/>
              <a:t>Measurement of the 77Se(n,</a:t>
            </a:r>
            <a:r>
              <a:rPr lang="el-GR" sz="1310" b="1"/>
              <a:t>γ) </a:t>
            </a:r>
            <a:r>
              <a:rPr lang="it-IT" sz="1310" b="1"/>
              <a:t>cross section up to 200 keV at the n_TOF facility at CERN, </a:t>
            </a:r>
            <a:r>
              <a:rPr lang="it-IT" sz="1310"/>
              <a:t>Phys. Rev. C 107, 065805 – Published 12 June 2023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V Michalopoulou, A Stamatopoulos et al., </a:t>
            </a:r>
            <a:r>
              <a:rPr lang="it-IT" sz="1310" b="1"/>
              <a:t>Measurement of the neutron-induced fission cross section of Th 230 at the CERN n_TOF facility</a:t>
            </a:r>
            <a:r>
              <a:rPr lang="it-IT" sz="1310"/>
              <a:t>, Phys. Rev. C 108, 014616 – Published 26 July 2023</a:t>
            </a:r>
            <a:endParaRPr lang="it-IT" sz="1310" b="1"/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Pablo Torres-Sánchez et al. (The n_TOF Collaboration ), </a:t>
            </a:r>
            <a:r>
              <a:rPr lang="it-IT" sz="1310" b="1"/>
              <a:t>Measurement of the 14N(n,p)14C cross section at the CERN n_TOF facility from subthermal energy to 800 keV</a:t>
            </a:r>
            <a:r>
              <a:rPr lang="it-IT" sz="1310"/>
              <a:t>, Phys. Rev. C 107, 064617 (2023)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Tarrio, D., Tassan-Got, L., Durán et al., </a:t>
            </a:r>
            <a:r>
              <a:rPr lang="it-IT" sz="1310" b="1"/>
              <a:t>Neutron-induced fission cross sections of Th-232 and U-233 up to 1 GeV using parallel plate avalanche counters at the CERN n_TOF facility</a:t>
            </a:r>
            <a:r>
              <a:rPr lang="it-IT" sz="1310"/>
              <a:t>, Physical Review C 107, 044616 (2023)</a:t>
            </a:r>
            <a:endParaRPr lang="it-IT" sz="1310" b="1"/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Lederer-Woods, C., Battino, U., Ferreira, P. et al.,  </a:t>
            </a:r>
            <a:r>
              <a:rPr lang="it-IT" sz="1310" b="1"/>
              <a:t>Corrigendum: “Measurement of 73Ge(n,</a:t>
            </a:r>
            <a:r>
              <a:rPr lang="el-GR" sz="1310" b="1"/>
              <a:t>γ) </a:t>
            </a:r>
            <a:r>
              <a:rPr lang="it-IT" sz="1310" b="1"/>
              <a:t>cross sections and implications for stellar nucleosynthesis”</a:t>
            </a:r>
            <a:r>
              <a:rPr lang="it-IT" sz="1310"/>
              <a:t>, Physics Letters, Section B: Nuclear, Elementary Particle and High-Energy Physics, 2023, 840, 137835 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>
                <a:highlight>
                  <a:srgbClr val="FFFF00"/>
                </a:highlight>
              </a:rPr>
              <a:t>Manna, A., Pirovano, E., Aberle, O. et al., </a:t>
            </a:r>
            <a:r>
              <a:rPr lang="it-IT" sz="1310" b="1">
                <a:highlight>
                  <a:srgbClr val="FFFF00"/>
                </a:highlight>
              </a:rPr>
              <a:t>Recoil Proton Telescopes and Parallel Plate Avalanche Counters for the 235U(n,f) cross section measurement relative to H(n,n)H between 10 and 450 MeV neutron energy</a:t>
            </a:r>
            <a:r>
              <a:rPr lang="it-IT" sz="1310">
                <a:highlight>
                  <a:srgbClr val="FFFF00"/>
                </a:highlight>
              </a:rPr>
              <a:t>, Journal of Instrumentation, 2023, 18(4), P04024 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Domingo-Pardo, C., Babiano-Suarez, V., Balibrea-Correa, J. et al., </a:t>
            </a:r>
            <a:r>
              <a:rPr lang="it-IT" sz="1310" b="1"/>
              <a:t>Advances and new ideas for neutron-capture astrophysics experiments at CERN n_TOF</a:t>
            </a:r>
            <a:r>
              <a:rPr lang="it-IT" sz="1310"/>
              <a:t>, European Physical Journal A, 2023, 59(1), 8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>
                <a:highlight>
                  <a:srgbClr val="FFFF00"/>
                </a:highlight>
              </a:rPr>
              <a:t>G. Tagliente, S. Kopecky, J. Heyse et al., </a:t>
            </a:r>
            <a:r>
              <a:rPr lang="it-IT" sz="1310" b="1">
                <a:highlight>
                  <a:srgbClr val="FFFF00"/>
                </a:highlight>
              </a:rPr>
              <a:t>92Zr(n,</a:t>
            </a:r>
            <a:r>
              <a:rPr lang="el-GR" sz="1310" b="1">
                <a:highlight>
                  <a:srgbClr val="FFFF00"/>
                </a:highlight>
              </a:rPr>
              <a:t>γ) </a:t>
            </a:r>
            <a:r>
              <a:rPr lang="it-IT" sz="1310" b="1">
                <a:highlight>
                  <a:srgbClr val="FFFF00"/>
                </a:highlight>
              </a:rPr>
              <a:t>and (n,tot) measurements at the GELINA and n_TOF facilities</a:t>
            </a:r>
            <a:r>
              <a:rPr lang="it-IT" sz="1310">
                <a:highlight>
                  <a:srgbClr val="FFFF00"/>
                </a:highlight>
              </a:rPr>
              <a:t>, Physical Review C 105, 025805 (2022)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J. Moreno-Soto, S. Valenta, E. Berthoumieux et al., </a:t>
            </a:r>
            <a:r>
              <a:rPr lang="it-IT" sz="1310" b="1"/>
              <a:t>Constraints on the dipole photon strength for the odd uranium isotopes, </a:t>
            </a:r>
            <a:r>
              <a:rPr lang="it-IT" sz="1310"/>
              <a:t>Physical Review C 105, 024618 (2022) 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1310"/>
              <a:t>Lederer-Woods, C., Aberle, O., Andrzejewski, J., et al., </a:t>
            </a:r>
            <a:r>
              <a:rPr lang="it-IT" sz="1310" b="1"/>
              <a:t>74 Ge(n, </a:t>
            </a:r>
            <a:r>
              <a:rPr lang="el-GR" sz="1310" b="1"/>
              <a:t>γ) </a:t>
            </a:r>
            <a:r>
              <a:rPr lang="it-IT" sz="1310" b="1"/>
              <a:t>cross section below 70 keV measured at n_TOF CERN</a:t>
            </a:r>
            <a:r>
              <a:rPr lang="it-IT" sz="1310"/>
              <a:t>, European Physical Journal A, 2022, 58(12), 239</a:t>
            </a:r>
          </a:p>
          <a:p>
            <a:pPr marL="266700" indent="-2667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sz="1310">
                <a:highlight>
                  <a:srgbClr val="FFFF00"/>
                </a:highlight>
              </a:rPr>
              <a:t>M. Mastromarco, S. Amaducci, et al., </a:t>
            </a:r>
            <a:r>
              <a:rPr lang="en-US" sz="1310" b="1">
                <a:highlight>
                  <a:srgbClr val="FFFF00"/>
                </a:highlight>
              </a:rPr>
              <a:t>High accuracy, high resolution 235U(n,f) cross section from n_TOF (CERN) from 18 meV to 10 keV,</a:t>
            </a:r>
            <a:r>
              <a:rPr lang="en-US" sz="1310">
                <a:highlight>
                  <a:srgbClr val="FFFF00"/>
                </a:highlight>
              </a:rPr>
              <a:t> European Physical Journal A, 2022, 58(8), 147</a:t>
            </a:r>
          </a:p>
        </p:txBody>
      </p:sp>
    </p:spTree>
    <p:extLst>
      <p:ext uri="{BB962C8B-B14F-4D97-AF65-F5344CB8AC3E}">
        <p14:creationId xmlns:p14="http://schemas.microsoft.com/office/powerpoint/2010/main" val="1054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10"/>
          <p:cNvSpPr txBox="1">
            <a:spLocks/>
          </p:cNvSpPr>
          <p:nvPr/>
        </p:nvSpPr>
        <p:spPr>
          <a:xfrm>
            <a:off x="807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6FAB2B-77D9-4CE0-B70B-66E11F4C8549}" type="slidenum">
              <a:rPr lang="en-US"/>
              <a:pPr/>
              <a:t>3</a:t>
            </a:fld>
            <a:endParaRPr lang="en-US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E69480C-4518-FF42-B7A8-9A162A1F30AE}"/>
              </a:ext>
            </a:extLst>
          </p:cNvPr>
          <p:cNvSpPr txBox="1"/>
          <p:nvPr/>
        </p:nvSpPr>
        <p:spPr>
          <a:xfrm>
            <a:off x="481361" y="1484501"/>
            <a:ext cx="1122927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Review X17:</a:t>
            </a:r>
            <a:r>
              <a:rPr lang="it-IT" b="1" dirty="0">
                <a:solidFill>
                  <a:srgbClr val="0070C0"/>
                </a:solidFill>
                <a:cs typeface="Times New Roman"/>
              </a:rPr>
              <a:t> </a:t>
            </a:r>
            <a:r>
              <a:rPr lang="it-IT" dirty="0">
                <a:cs typeface="Times New Roman"/>
              </a:rPr>
              <a:t>X17: status and perspectives (X17 Team)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235U(n,f): </a:t>
            </a:r>
            <a:r>
              <a:rPr lang="it-IT" dirty="0">
                <a:cs typeface="Times New Roman"/>
              </a:rPr>
              <a:t>PRL &amp; PRC (Alice et al.)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Flusso NEAR con tecnica di unfolding : </a:t>
            </a:r>
            <a:r>
              <a:rPr lang="it-IT" dirty="0">
                <a:cs typeface="Times New Roman"/>
              </a:rPr>
              <a:t>sottomissione</a:t>
            </a:r>
            <a:r>
              <a:rPr lang="it-IT" b="1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it-IT" dirty="0">
                <a:cs typeface="Times New Roman"/>
              </a:rPr>
              <a:t>entro metà 2024 (Mario et al.)?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Articolo tecnico rivelatore silicio per (n,cp): </a:t>
            </a:r>
            <a:r>
              <a:rPr lang="it-IT" dirty="0">
                <a:cs typeface="Times New Roman"/>
              </a:rPr>
              <a:t>sottomissione entro metà 2024 (Simone et al.)</a:t>
            </a:r>
            <a:endParaRPr lang="it-IT" b="1" dirty="0">
              <a:solidFill>
                <a:srgbClr val="FF0000"/>
              </a:solidFill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Articolo tecnico Gempix: </a:t>
            </a:r>
            <a:r>
              <a:rPr lang="it-IT" dirty="0">
                <a:cs typeface="Times New Roman"/>
              </a:rPr>
              <a:t>entro 2024? (Gerardo et al.)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baseline="30000" dirty="0">
                <a:solidFill>
                  <a:srgbClr val="FF0000"/>
                </a:solidFill>
                <a:cs typeface="Times New Roman"/>
              </a:rPr>
              <a:t>160</a:t>
            </a:r>
            <a:r>
              <a:rPr lang="it-IT" b="1" dirty="0">
                <a:solidFill>
                  <a:srgbClr val="FF0000"/>
                </a:solidFill>
                <a:cs typeface="Times New Roman"/>
              </a:rPr>
              <a:t>Gd(n,g): </a:t>
            </a:r>
            <a:r>
              <a:rPr lang="it-IT" dirty="0">
                <a:cs typeface="Times New Roman"/>
              </a:rPr>
              <a:t>Analisi dati da concludere entro primi 2024. Stesura articolo entro autunno? (Mario et al.)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baseline="30000" dirty="0">
                <a:solidFill>
                  <a:srgbClr val="FF0000"/>
                </a:solidFill>
                <a:cs typeface="Times New Roman"/>
              </a:rPr>
              <a:t>94,95,96</a:t>
            </a:r>
            <a:r>
              <a:rPr lang="it-IT" b="1" dirty="0">
                <a:solidFill>
                  <a:srgbClr val="FF0000"/>
                </a:solidFill>
                <a:cs typeface="Times New Roman"/>
              </a:rPr>
              <a:t>Mo(n,g): </a:t>
            </a:r>
            <a:r>
              <a:rPr lang="it-IT" dirty="0">
                <a:cs typeface="Times New Roman"/>
              </a:rPr>
              <a:t>Analisi dati da concludere entro primi 2024. Stesura articolo entro autunno?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Commissioning EAR1&amp;2, NEAR? </a:t>
            </a:r>
            <a:r>
              <a:rPr lang="it-IT" dirty="0">
                <a:cs typeface="Times New Roman"/>
              </a:rPr>
              <a:t>(</a:t>
            </a:r>
            <a:r>
              <a:rPr lang="it-IT" u="sng" dirty="0">
                <a:cs typeface="Times New Roman"/>
              </a:rPr>
              <a:t>milestone 2023</a:t>
            </a:r>
            <a:r>
              <a:rPr lang="it-IT" dirty="0">
                <a:cs typeface="Times New Roman"/>
              </a:rPr>
              <a:t>)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t-IT" b="1" baseline="30000" dirty="0">
                <a:solidFill>
                  <a:srgbClr val="FF0000"/>
                </a:solidFill>
                <a:cs typeface="Times New Roman"/>
              </a:rPr>
              <a:t>64 </a:t>
            </a:r>
            <a:r>
              <a:rPr lang="it-IT" b="1" dirty="0">
                <a:solidFill>
                  <a:srgbClr val="FF0000"/>
                </a:solidFill>
                <a:cs typeface="Times New Roman"/>
              </a:rPr>
              <a:t>Ni(n,g): </a:t>
            </a:r>
            <a:r>
              <a:rPr lang="it-IT" dirty="0">
                <a:cs typeface="Times New Roman"/>
              </a:rPr>
              <a:t>Analisi avviata. Ipotizzabile articolo entro 2024?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  <a:cs typeface="Times New Roman"/>
              </a:rPr>
              <a:t>Tarat: a stilbene-D12 active target for the neutron-neutron scattering length measurement at the CERN n TOF facility, </a:t>
            </a:r>
            <a:r>
              <a:rPr lang="it-IT" dirty="0">
                <a:cs typeface="Times New Roman"/>
              </a:rPr>
              <a:t>sottomissione primi 2024 su EPJ C o NIM </a:t>
            </a:r>
          </a:p>
        </p:txBody>
      </p:sp>
      <p:sp>
        <p:nvSpPr>
          <p:cNvPr id="19" name="Segnaposto piè di pagina 9">
            <a:extLst>
              <a:ext uri="{FF2B5EF4-FFF2-40B4-BE49-F238E27FC236}">
                <a16:creationId xmlns:a16="http://schemas.microsoft.com/office/drawing/2014/main" id="{B72C7ADC-8C60-5348-A005-BFEA2FAD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364" y="6356353"/>
            <a:ext cx="3343275" cy="365125"/>
          </a:xfrm>
        </p:spPr>
        <p:txBody>
          <a:bodyPr/>
          <a:lstStyle/>
          <a:p>
            <a:r>
              <a:rPr lang="it-IT"/>
              <a:t>Meeting nTOF Italia. Trieste 9-10 Novembre 2023</a:t>
            </a:r>
          </a:p>
        </p:txBody>
      </p:sp>
      <p:sp>
        <p:nvSpPr>
          <p:cNvPr id="10" name="AutoShape 72">
            <a:extLst>
              <a:ext uri="{FF2B5EF4-FFF2-40B4-BE49-F238E27FC236}">
                <a16:creationId xmlns:a16="http://schemas.microsoft.com/office/drawing/2014/main" id="{A7B974FC-D596-8449-9220-65EEAA025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562" y="236354"/>
            <a:ext cx="6478438" cy="486597"/>
          </a:xfrm>
          <a:prstGeom prst="roundRect">
            <a:avLst>
              <a:gd name="adj" fmla="val 4944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square" lIns="104287" tIns="52144" rIns="104287" bIns="50400">
            <a:spAutoFit/>
          </a:bodyPr>
          <a:lstStyle/>
          <a:p>
            <a:pPr marL="190500" lvl="1" algn="ctr"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en-US" sz="2400" b="1">
                <a:solidFill>
                  <a:srgbClr val="002060"/>
                </a:solidFill>
                <a:ea typeface="ＭＳ Ｐゴシック" charset="0"/>
                <a:cs typeface="Arial" panose="020B0604020202020204" pitchFamily="34" charset="0"/>
              </a:rPr>
              <a:t>Articoli 2024</a:t>
            </a:r>
          </a:p>
        </p:txBody>
      </p:sp>
      <p:pic>
        <p:nvPicPr>
          <p:cNvPr id="18" name="Immagine 3">
            <a:extLst>
              <a:ext uri="{FF2B5EF4-FFF2-40B4-BE49-F238E27FC236}">
                <a16:creationId xmlns:a16="http://schemas.microsoft.com/office/drawing/2014/main" id="{C70F5968-7418-A643-9AAA-EF610DB83D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0474" y="0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78A97118-F673-0446-B89B-DE0ACC54E47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83" y="1155"/>
            <a:ext cx="1955934" cy="128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45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785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Giovanni Cosentino</dc:creator>
  <cp:lastModifiedBy>Luigi Giovanni Cosentino</cp:lastModifiedBy>
  <cp:revision>22</cp:revision>
  <dcterms:created xsi:type="dcterms:W3CDTF">2023-11-02T15:23:42Z</dcterms:created>
  <dcterms:modified xsi:type="dcterms:W3CDTF">2023-11-07T17:48:58Z</dcterms:modified>
</cp:coreProperties>
</file>