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4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9F49-A715-49FE-B91C-DBB0313F3967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2C36-486B-4F8F-8146-BF84EDD9C12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7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9F49-A715-49FE-B91C-DBB0313F3967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2C36-486B-4F8F-8146-BF84EDD9C12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92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9F49-A715-49FE-B91C-DBB0313F3967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2C36-486B-4F8F-8146-BF84EDD9C12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0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9F49-A715-49FE-B91C-DBB0313F3967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2C36-486B-4F8F-8146-BF84EDD9C12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36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9F49-A715-49FE-B91C-DBB0313F3967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2C36-486B-4F8F-8146-BF84EDD9C12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20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9F49-A715-49FE-B91C-DBB0313F3967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2C36-486B-4F8F-8146-BF84EDD9C12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98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9F49-A715-49FE-B91C-DBB0313F3967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2C36-486B-4F8F-8146-BF84EDD9C12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82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9F49-A715-49FE-B91C-DBB0313F3967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2C36-486B-4F8F-8146-BF84EDD9C12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03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9F49-A715-49FE-B91C-DBB0313F3967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2C36-486B-4F8F-8146-BF84EDD9C12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23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9F49-A715-49FE-B91C-DBB0313F3967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2C36-486B-4F8F-8146-BF84EDD9C12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74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9F49-A715-49FE-B91C-DBB0313F3967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2C36-486B-4F8F-8146-BF84EDD9C12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247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79F49-A715-49FE-B91C-DBB0313F3967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52C36-486B-4F8F-8146-BF84EDD9C12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09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NULL"/><Relationship Id="rId7" Type="http://schemas.openxmlformats.org/officeDocument/2006/relationships/image" Target="../media/image61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6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29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2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27.png"/><Relationship Id="rId5" Type="http://schemas.microsoft.com/office/2007/relationships/media" Target="../media/media3.mp4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video" Target="../media/media2.mp4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AA4080D7-9C8E-CC6E-5865-262E679B8C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9"/>
          <a:stretch/>
        </p:blipFill>
        <p:spPr bwMode="auto">
          <a:xfrm>
            <a:off x="6840866" y="3429000"/>
            <a:ext cx="5351133" cy="3429000"/>
          </a:xfrm>
          <a:custGeom>
            <a:avLst/>
            <a:gdLst/>
            <a:ahLst/>
            <a:cxnLst/>
            <a:rect l="l" t="t" r="r" b="b"/>
            <a:pathLst>
              <a:path w="9167888" h="5874772">
                <a:moveTo>
                  <a:pt x="3607511" y="0"/>
                </a:moveTo>
                <a:cubicBezTo>
                  <a:pt x="3607511" y="0"/>
                  <a:pt x="3607511" y="0"/>
                  <a:pt x="9067534" y="0"/>
                </a:cubicBezTo>
                <a:lnTo>
                  <a:pt x="9167888" y="7923"/>
                </a:lnTo>
                <a:lnTo>
                  <a:pt x="9167888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D90FA34F-5036-3007-F3F0-F1F99A2D9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251" y="993102"/>
            <a:ext cx="2724150" cy="1676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AE69DFE-BE41-7359-79DD-E7D3DDDA53B4}"/>
              </a:ext>
            </a:extLst>
          </p:cNvPr>
          <p:cNvSpPr txBox="1">
            <a:spLocks/>
          </p:cNvSpPr>
          <p:nvPr/>
        </p:nvSpPr>
        <p:spPr>
          <a:xfrm>
            <a:off x="91021" y="1784680"/>
            <a:ext cx="7473822" cy="145619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Diamond and converter based Timepix3 detectors </a:t>
            </a:r>
          </a:p>
          <a:p>
            <a:pPr algn="ctr">
              <a:defRPr/>
            </a:pPr>
            <a:r>
              <a:rPr lang="en-US" sz="2800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for fast and thermal neutron measurements in nuclear fusion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5648CCF-5FC7-73B4-3335-312A4C5FF342}"/>
              </a:ext>
            </a:extLst>
          </p:cNvPr>
          <p:cNvSpPr txBox="1"/>
          <p:nvPr/>
        </p:nvSpPr>
        <p:spPr>
          <a:xfrm>
            <a:off x="1132211" y="3966930"/>
            <a:ext cx="537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u="sng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Antonella Tamburrino</a:t>
            </a:r>
            <a:r>
              <a:rPr lang="it-IT" b="1" i="1" baseline="300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1,2,3</a:t>
            </a:r>
            <a:r>
              <a:rPr lang="it-IT" i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&amp; G. Claps</a:t>
            </a:r>
            <a:r>
              <a:rPr lang="it-IT" i="1" baseline="300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2,3</a:t>
            </a:r>
            <a:endParaRPr lang="it-IT" dirty="0">
              <a:solidFill>
                <a:srgbClr val="00206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57D0AECA-BDAA-4682-ABD6-6CA4FD6BFD69}"/>
              </a:ext>
            </a:extLst>
          </p:cNvPr>
          <p:cNvSpPr txBox="1"/>
          <p:nvPr/>
        </p:nvSpPr>
        <p:spPr>
          <a:xfrm>
            <a:off x="675839" y="4772594"/>
            <a:ext cx="62856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baseline="30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14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DIAEE - Dipartimento di Ingegneria Astronautica, Elettrica ed Energetica, Sapienza Università di Roma, Piazzale Aldo Moro 5, 00185 Roma, Italia</a:t>
            </a:r>
          </a:p>
          <a:p>
            <a:pPr algn="ctr"/>
            <a:r>
              <a:rPr lang="it-IT" sz="1400" i="1" baseline="30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14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INFN - Laboratori Nazionali di Frascati (LNF), via E. Fermi 40, 00044 Frascati, Italia</a:t>
            </a:r>
          </a:p>
          <a:p>
            <a:pPr algn="ctr"/>
            <a:r>
              <a:rPr lang="it-IT" sz="1400" i="1" baseline="300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1400" i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ENEA (FSN-PLAS-PAX) - C. R. Frascati, via E. Fermi 45, 00044 Frascati, Italia</a:t>
            </a:r>
            <a:endParaRPr lang="it-IT" sz="14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it-IT" sz="14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4578DC-8721-5EAD-3C1C-D1AC12F30B58}"/>
              </a:ext>
            </a:extLst>
          </p:cNvPr>
          <p:cNvSpPr txBox="1">
            <a:spLocks/>
          </p:cNvSpPr>
          <p:nvPr/>
        </p:nvSpPr>
        <p:spPr>
          <a:xfrm>
            <a:off x="1477301" y="6226502"/>
            <a:ext cx="4682678" cy="4003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Meeting </a:t>
            </a:r>
            <a:r>
              <a:rPr lang="en-US" sz="1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nTOF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Trieste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noProof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1800" b="1" noProof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novembre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2023</a:t>
            </a:r>
          </a:p>
        </p:txBody>
      </p:sp>
      <p:cxnSp>
        <p:nvCxnSpPr>
          <p:cNvPr id="10" name="Straight Connector 2">
            <a:extLst>
              <a:ext uri="{FF2B5EF4-FFF2-40B4-BE49-F238E27FC236}">
                <a16:creationId xmlns:a16="http://schemas.microsoft.com/office/drawing/2014/main" id="{DC24B742-A046-B8AD-381F-98A546440620}"/>
              </a:ext>
            </a:extLst>
          </p:cNvPr>
          <p:cNvCxnSpPr>
            <a:cxnSpLocks/>
          </p:cNvCxnSpPr>
          <p:nvPr/>
        </p:nvCxnSpPr>
        <p:spPr>
          <a:xfrm flipV="1">
            <a:off x="2078481" y="3403425"/>
            <a:ext cx="3480318" cy="378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054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908541" y="641494"/>
            <a:ext cx="0" cy="5982548"/>
          </a:xfrm>
          <a:prstGeom prst="line">
            <a:avLst/>
          </a:prstGeom>
          <a:ln w="2857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17"/>
          <p:cNvSpPr/>
          <p:nvPr/>
        </p:nvSpPr>
        <p:spPr>
          <a:xfrm>
            <a:off x="0" y="0"/>
            <a:ext cx="12192000" cy="541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itolo 1"/>
          <p:cNvSpPr txBox="1">
            <a:spLocks/>
          </p:cNvSpPr>
          <p:nvPr/>
        </p:nvSpPr>
        <p:spPr>
          <a:xfrm>
            <a:off x="0" y="200110"/>
            <a:ext cx="10749367" cy="6825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sz="2800" kern="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sz="2400" i="1" dirty="0" smtClean="0">
                <a:solidFill>
                  <a:prstClr val="white"/>
                </a:solidFill>
                <a:latin typeface="+mn-lt"/>
              </a:rPr>
              <a:t>Calibration curve</a:t>
            </a:r>
            <a:endParaRPr lang="it-IT" sz="2400" i="1" kern="0" dirty="0">
              <a:solidFill>
                <a:prstClr val="white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44032" y="34041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8" name="Picture 7" descr="C:\Users\ASUS\Desktop\Tesi Dottorato AT\figure_capitolo5\Figure_6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88" y="680430"/>
            <a:ext cx="4754890" cy="594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ASUS\Desktop\Tesi Dottorato AT\figure_capitolo5\Figure_6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381" y="595647"/>
            <a:ext cx="4393737" cy="282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ASUS\Desktop\Tesi Dottorato AT\figure_capitolo5\Figure_68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491" y="3861369"/>
            <a:ext cx="5219345" cy="26923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471865" y="3490809"/>
            <a:ext cx="5074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02060"/>
                </a:solidFill>
              </a:rPr>
              <a:t>The calibration curve has been applied to evaluate the deposited energy on charge responces of </a:t>
            </a:r>
            <a:r>
              <a:rPr lang="it-IT" sz="1400" dirty="0" smtClean="0">
                <a:solidFill>
                  <a:srgbClr val="002060"/>
                </a:solidFill>
              </a:rPr>
              <a:t>Diamondpix </a:t>
            </a:r>
            <a:endParaRPr lang="it-IT" sz="1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908541" y="584055"/>
            <a:ext cx="0" cy="5524783"/>
          </a:xfrm>
          <a:prstGeom prst="line">
            <a:avLst/>
          </a:prstGeom>
          <a:ln w="2857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17"/>
          <p:cNvSpPr/>
          <p:nvPr/>
        </p:nvSpPr>
        <p:spPr>
          <a:xfrm>
            <a:off x="0" y="0"/>
            <a:ext cx="12192000" cy="541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itolo 1"/>
          <p:cNvSpPr txBox="1">
            <a:spLocks/>
          </p:cNvSpPr>
          <p:nvPr/>
        </p:nvSpPr>
        <p:spPr>
          <a:xfrm>
            <a:off x="0" y="200110"/>
            <a:ext cx="11240655" cy="6825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sz="2800" kern="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sz="2400" i="1" dirty="0">
                <a:solidFill>
                  <a:prstClr val="white"/>
                </a:solidFill>
                <a:latin typeface="+mn-lt"/>
              </a:rPr>
              <a:t>Comparison of the Diamondpix charge responce at 2.5 and 14 MeV between FNG and n_TOF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44032" y="34041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19" y="3453747"/>
            <a:ext cx="5166568" cy="2837978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54" y="880702"/>
            <a:ext cx="4010025" cy="254825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704" y="882689"/>
            <a:ext cx="4130216" cy="2571057"/>
          </a:xfrm>
          <a:prstGeom prst="rect">
            <a:avLst/>
          </a:prstGeom>
        </p:spPr>
      </p:pic>
      <p:pic>
        <p:nvPicPr>
          <p:cNvPr id="15" name="Picture 14" descr="C:\Users\ASUS\Desktop\Tesi Dottorato AT\figure_capitolo5\Figure_6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390" y="3453747"/>
            <a:ext cx="5045295" cy="2837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>
            <a:cxnSpLocks/>
          </p:cNvCxnSpPr>
          <p:nvPr/>
        </p:nvCxnSpPr>
        <p:spPr>
          <a:xfrm>
            <a:off x="5328389" y="720090"/>
            <a:ext cx="0" cy="5882532"/>
          </a:xfrm>
          <a:prstGeom prst="line">
            <a:avLst/>
          </a:prstGeom>
          <a:ln w="2857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44032" y="34041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661073"/>
              </p:ext>
            </p:extLst>
          </p:nvPr>
        </p:nvGraphicFramePr>
        <p:xfrm>
          <a:off x="316000" y="3745458"/>
          <a:ext cx="4539596" cy="2986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874">
                  <a:extLst>
                    <a:ext uri="{9D8B030D-6E8A-4147-A177-3AD203B41FA5}">
                      <a16:colId xmlns:a16="http://schemas.microsoft.com/office/drawing/2014/main" val="115150351"/>
                    </a:ext>
                  </a:extLst>
                </a:gridCol>
                <a:gridCol w="1513361">
                  <a:extLst>
                    <a:ext uri="{9D8B030D-6E8A-4147-A177-3AD203B41FA5}">
                      <a16:colId xmlns:a16="http://schemas.microsoft.com/office/drawing/2014/main" val="1913446677"/>
                    </a:ext>
                  </a:extLst>
                </a:gridCol>
                <a:gridCol w="1513361">
                  <a:extLst>
                    <a:ext uri="{9D8B030D-6E8A-4147-A177-3AD203B41FA5}">
                      <a16:colId xmlns:a16="http://schemas.microsoft.com/office/drawing/2014/main" val="2652478917"/>
                    </a:ext>
                  </a:extLst>
                </a:gridCol>
              </a:tblGrid>
              <a:tr h="231103">
                <a:tc gridSpan="3">
                  <a:txBody>
                    <a:bodyPr/>
                    <a:lstStyle/>
                    <a:p>
                      <a:pPr marR="73025" algn="just">
                        <a:lnSpc>
                          <a:spcPct val="15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C00000"/>
                          </a:solidFill>
                          <a:effectLst/>
                        </a:rPr>
                        <a:t>Neutrons - </a:t>
                      </a:r>
                      <a:r>
                        <a:rPr lang="en-US" sz="1200" u="sng" baseline="30000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r>
                        <a:rPr lang="en-US" sz="1200" u="sng" dirty="0">
                          <a:solidFill>
                            <a:srgbClr val="C00000"/>
                          </a:solidFill>
                          <a:effectLst/>
                        </a:rPr>
                        <a:t>C  REACTION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</a:rPr>
                        <a:t>S</a:t>
                      </a:r>
                      <a:r>
                        <a:rPr lang="it-IT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095047"/>
                  </a:ext>
                </a:extLst>
              </a:tr>
              <a:tr h="4489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</a:rPr>
                        <a:t>Reactions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</a:rPr>
                        <a:t>Q-value (MeV)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</a:rPr>
                        <a:t>Threshold energy (MeV)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364121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baseline="30000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C(n, n)</a:t>
                      </a:r>
                      <a:r>
                        <a:rPr lang="en-US" sz="1100" b="1" baseline="30000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C</a:t>
                      </a:r>
                      <a:endParaRPr lang="it-IT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0.0</a:t>
                      </a:r>
                      <a:endParaRPr lang="it-IT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0.0</a:t>
                      </a:r>
                      <a:endParaRPr lang="it-IT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878850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30000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C(n, n’ γ)</a:t>
                      </a:r>
                      <a:r>
                        <a:rPr lang="en-US" sz="1100" baseline="30000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C</a:t>
                      </a:r>
                      <a:endParaRPr lang="it-IT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spc="-20" dirty="0">
                          <a:solidFill>
                            <a:srgbClr val="C00000"/>
                          </a:solidFill>
                          <a:effectLst/>
                        </a:rPr>
                        <a:t>4.44</a:t>
                      </a:r>
                      <a:endParaRPr lang="it-IT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0.0</a:t>
                      </a:r>
                      <a:endParaRPr lang="it-IT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828992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30000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</a:rPr>
                        <a:t>C(n, γ)</a:t>
                      </a:r>
                      <a:r>
                        <a:rPr lang="en-US" sz="1100" baseline="30000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</a:rPr>
                        <a:t>C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spc="-20" dirty="0">
                          <a:solidFill>
                            <a:srgbClr val="002060"/>
                          </a:solidFill>
                          <a:effectLst/>
                        </a:rPr>
                        <a:t>4.95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</a:rPr>
                        <a:t>0.0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263481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baseline="30000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C(n, α)</a:t>
                      </a:r>
                      <a:r>
                        <a:rPr lang="en-US" sz="1100" b="1" baseline="30000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Be</a:t>
                      </a:r>
                      <a:endParaRPr lang="it-IT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-5.70</a:t>
                      </a:r>
                      <a:endParaRPr lang="it-IT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6.18</a:t>
                      </a:r>
                      <a:endParaRPr lang="it-IT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280744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baseline="30000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C(n, n’ 2α)</a:t>
                      </a:r>
                      <a:r>
                        <a:rPr lang="en-US" sz="1100" b="1" baseline="30000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He</a:t>
                      </a:r>
                      <a:endParaRPr lang="it-IT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-7.27</a:t>
                      </a:r>
                      <a:endParaRPr lang="it-IT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7.89</a:t>
                      </a:r>
                      <a:endParaRPr lang="it-IT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409846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300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</a:rPr>
                        <a:t>C(n, n’ α)</a:t>
                      </a:r>
                      <a:r>
                        <a:rPr lang="en-US" sz="1100" baseline="3000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</a:rPr>
                        <a:t>Be</a:t>
                      </a:r>
                      <a:endParaRPr lang="it-IT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</a:rPr>
                        <a:t>-7.37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</a:rPr>
                        <a:t>7.99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883053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300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</a:rPr>
                        <a:t>C(n, 2α)</a:t>
                      </a:r>
                      <a:r>
                        <a:rPr lang="en-US" sz="1100" baseline="300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</a:rPr>
                        <a:t>He</a:t>
                      </a:r>
                      <a:endParaRPr lang="it-IT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</a:rPr>
                        <a:t>-8.16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</a:rPr>
                        <a:t>8.85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787100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30000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</a:rPr>
                        <a:t>C(n, p)</a:t>
                      </a:r>
                      <a:r>
                        <a:rPr lang="en-US" sz="1100" baseline="30000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</a:rPr>
                        <a:t>-12.59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</a:rPr>
                        <a:t>13.64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228086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300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</a:rPr>
                        <a:t>C(n,d)</a:t>
                      </a:r>
                      <a:r>
                        <a:rPr lang="en-US" sz="1100" baseline="3000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endParaRPr lang="it-IT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</a:rPr>
                        <a:t>-13.73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</a:rPr>
                        <a:t>14.89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076644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4" y="680179"/>
            <a:ext cx="5258053" cy="2963631"/>
          </a:xfrm>
          <a:prstGeom prst="rect">
            <a:avLst/>
          </a:prstGeom>
        </p:spPr>
      </p:pic>
      <p:pic>
        <p:nvPicPr>
          <p:cNvPr id="10" name="Picture 9" descr="C:\Users\ASUS\Desktop\Tesi Dottorato AT\figure_capitolo5\Figure_6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121" y="671170"/>
            <a:ext cx="5852172" cy="329184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ttangolo 17"/>
          <p:cNvSpPr/>
          <p:nvPr/>
        </p:nvSpPr>
        <p:spPr>
          <a:xfrm>
            <a:off x="0" y="0"/>
            <a:ext cx="12192000" cy="541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itolo 1"/>
          <p:cNvSpPr txBox="1">
            <a:spLocks/>
          </p:cNvSpPr>
          <p:nvPr/>
        </p:nvSpPr>
        <p:spPr>
          <a:xfrm>
            <a:off x="0" y="200110"/>
            <a:ext cx="10749367" cy="6825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sz="2800" kern="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200" i="1" dirty="0" smtClean="0">
                <a:latin typeface="+mn-lt"/>
                <a:ea typeface="Times New Roman" panose="02020603050405020304" pitchFamily="18" charset="0"/>
              </a:rPr>
              <a:t>Analysis </a:t>
            </a:r>
            <a:r>
              <a:rPr lang="en-US" sz="2200" i="1" dirty="0">
                <a:latin typeface="+mn-lt"/>
                <a:ea typeface="Times New Roman" panose="02020603050405020304" pitchFamily="18" charset="0"/>
              </a:rPr>
              <a:t>of charge profiles and comparison with Monte Carlo simulations</a:t>
            </a:r>
            <a:endParaRPr lang="it-IT" sz="2200" i="1" kern="0" dirty="0">
              <a:solidFill>
                <a:prstClr val="white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C:\Users\ASUS\Desktop\Tesi Dottorato AT\figure_capitolo5\Figure_65_updated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/>
          <a:stretch/>
        </p:blipFill>
        <p:spPr bwMode="auto">
          <a:xfrm>
            <a:off x="5589952" y="4133737"/>
            <a:ext cx="6164509" cy="2468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96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44032" y="34041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7" name="Rettangolo 17"/>
          <p:cNvSpPr/>
          <p:nvPr/>
        </p:nvSpPr>
        <p:spPr>
          <a:xfrm>
            <a:off x="0" y="-18326"/>
            <a:ext cx="12192000" cy="19864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itolo 1"/>
          <p:cNvSpPr txBox="1">
            <a:spLocks/>
          </p:cNvSpPr>
          <p:nvPr/>
        </p:nvSpPr>
        <p:spPr>
          <a:xfrm>
            <a:off x="721316" y="746699"/>
            <a:ext cx="10749367" cy="500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ts val="0"/>
              </a:spcBef>
            </a:pPr>
            <a:r>
              <a:rPr lang="en-US" sz="2800" kern="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sz="3200" i="1" dirty="0">
                <a:solidFill>
                  <a:prstClr val="white"/>
                </a:solidFill>
                <a:latin typeface="+mn-lt"/>
              </a:rPr>
              <a:t>Thermal neutron detection by means of Timepix3 </a:t>
            </a:r>
            <a:endParaRPr lang="it-IT" sz="3200" i="1" kern="0" dirty="0">
              <a:solidFill>
                <a:prstClr val="white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0" y="1702881"/>
            <a:ext cx="10749367" cy="6313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US" sz="2400" i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lvl="0"/>
            <a:endParaRPr lang="en-US" sz="2400" i="1" noProof="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lvl="0"/>
            <a:endParaRPr lang="en-US" sz="2400" i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lvl="0"/>
            <a:endParaRPr lang="en-US" sz="2400" i="1" noProof="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lvl="0"/>
            <a:endParaRPr lang="en-US" sz="2400" i="1" noProof="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51" y="3064753"/>
            <a:ext cx="2831045" cy="2079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46" y="3061272"/>
            <a:ext cx="2986586" cy="20804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6842" y="1848226"/>
            <a:ext cx="93070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i="1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b="1" i="1" dirty="0">
                <a:solidFill>
                  <a:srgbClr val="002060"/>
                </a:solidFill>
                <a:cs typeface="Calibri" panose="020F0502020204030204" pitchFamily="34" charset="0"/>
              </a:rPr>
              <a:t>T</a:t>
            </a:r>
            <a:r>
              <a:rPr lang="en-US" sz="1600" b="1" i="1" dirty="0" smtClean="0">
                <a:solidFill>
                  <a:srgbClr val="002060"/>
                </a:solidFill>
                <a:cs typeface="Calibri" panose="020F0502020204030204" pitchFamily="34" charset="0"/>
              </a:rPr>
              <a:t>hermal </a:t>
            </a:r>
            <a:r>
              <a:rPr lang="en-US" sz="1600" b="1" i="1" dirty="0">
                <a:solidFill>
                  <a:srgbClr val="002060"/>
                </a:solidFill>
                <a:cs typeface="Calibri" panose="020F0502020204030204" pitchFamily="34" charset="0"/>
              </a:rPr>
              <a:t>neutron detection in Radiation Protection  &amp; </a:t>
            </a:r>
            <a:r>
              <a:rPr lang="en-US" sz="1600" b="1" i="1" dirty="0" smtClean="0">
                <a:solidFill>
                  <a:srgbClr val="002060"/>
                </a:solidFill>
                <a:cs typeface="Calibri" panose="020F0502020204030204" pitchFamily="34" charset="0"/>
              </a:rPr>
              <a:t>Nuclear reactors </a:t>
            </a:r>
            <a:endParaRPr lang="en-US" sz="1600" b="1" i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1303" y="2609124"/>
            <a:ext cx="2959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790022"/>
              </a:buClr>
            </a:pPr>
            <a:r>
              <a:rPr lang="en-US" b="1" baseline="300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TPX3 with  </a:t>
            </a:r>
            <a:r>
              <a:rPr lang="en-US" b="1" baseline="300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</a:t>
            </a:r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LiF  CONVERTER </a:t>
            </a:r>
            <a:r>
              <a:rPr lang="it-IT" altLang="it-IT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5374683" y="5338461"/>
          <a:ext cx="6545710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142">
                  <a:extLst>
                    <a:ext uri="{9D8B030D-6E8A-4147-A177-3AD203B41FA5}">
                      <a16:colId xmlns:a16="http://schemas.microsoft.com/office/drawing/2014/main" val="2494456172"/>
                    </a:ext>
                  </a:extLst>
                </a:gridCol>
                <a:gridCol w="1309142">
                  <a:extLst>
                    <a:ext uri="{9D8B030D-6E8A-4147-A177-3AD203B41FA5}">
                      <a16:colId xmlns:a16="http://schemas.microsoft.com/office/drawing/2014/main" val="3590946519"/>
                    </a:ext>
                  </a:extLst>
                </a:gridCol>
                <a:gridCol w="1309142">
                  <a:extLst>
                    <a:ext uri="{9D8B030D-6E8A-4147-A177-3AD203B41FA5}">
                      <a16:colId xmlns:a16="http://schemas.microsoft.com/office/drawing/2014/main" val="3232053729"/>
                    </a:ext>
                  </a:extLst>
                </a:gridCol>
                <a:gridCol w="1309142">
                  <a:extLst>
                    <a:ext uri="{9D8B030D-6E8A-4147-A177-3AD203B41FA5}">
                      <a16:colId xmlns:a16="http://schemas.microsoft.com/office/drawing/2014/main" val="713712842"/>
                    </a:ext>
                  </a:extLst>
                </a:gridCol>
                <a:gridCol w="1309142">
                  <a:extLst>
                    <a:ext uri="{9D8B030D-6E8A-4147-A177-3AD203B41FA5}">
                      <a16:colId xmlns:a16="http://schemas.microsoft.com/office/drawing/2014/main" val="1475357878"/>
                    </a:ext>
                  </a:extLst>
                </a:gridCol>
              </a:tblGrid>
              <a:tr h="535975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material</a:t>
                      </a:r>
                    </a:p>
                  </a:txBody>
                  <a:tcPr marL="91436" marR="9143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converter</a:t>
                      </a:r>
                    </a:p>
                  </a:txBody>
                  <a:tcPr marL="91436" marR="9143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Natural</a:t>
                      </a:r>
                      <a:r>
                        <a:rPr lang="it-IT" sz="1200" baseline="0" dirty="0"/>
                        <a:t> Isotopic Abundance</a:t>
                      </a:r>
                      <a:endParaRPr lang="it-IT" sz="1200" dirty="0"/>
                    </a:p>
                  </a:txBody>
                  <a:tcPr marL="91436" marR="9143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Neutron reactions</a:t>
                      </a:r>
                    </a:p>
                  </a:txBody>
                  <a:tcPr marL="91436" marR="9143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Reaction</a:t>
                      </a:r>
                      <a:r>
                        <a:rPr lang="it-IT" sz="1200" baseline="0" dirty="0"/>
                        <a:t> products energetic</a:t>
                      </a:r>
                      <a:endParaRPr lang="it-IT" sz="1200" dirty="0"/>
                    </a:p>
                  </a:txBody>
                  <a:tcPr marL="91436" marR="91436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51010"/>
                  </a:ext>
                </a:extLst>
              </a:tr>
              <a:tr h="643170">
                <a:tc>
                  <a:txBody>
                    <a:bodyPr/>
                    <a:lstStyle/>
                    <a:p>
                      <a:pPr algn="ctr"/>
                      <a:r>
                        <a:rPr lang="it-IT" sz="1500" b="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LiF</a:t>
                      </a: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0" i="1" kern="1200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it-IT" sz="1500" b="0" i="1" kern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enrichment 95 %</a:t>
                      </a: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0" i="1" kern="1200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it-IT" sz="1500" b="0" i="1" kern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 (7.5 %)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0" i="1" kern="1200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it-IT" sz="1500" b="0" i="1" kern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 (92.5 %)</a:t>
                      </a: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0" i="1" kern="1200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it-IT" sz="1500" b="0" i="1" kern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it-IT" sz="1500" b="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(n, α)</a:t>
                      </a:r>
                      <a:r>
                        <a:rPr kumimoji="0" lang="it-IT" sz="1500" b="0" i="1" kern="1200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it-IT" sz="1500" b="0" i="1" kern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  <a:endParaRPr kumimoji="0" lang="it-IT" sz="1500" b="0" i="1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500" b="0" i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α (2.05 MeV)</a:t>
                      </a:r>
                    </a:p>
                    <a:p>
                      <a:pPr algn="ctr"/>
                      <a:r>
                        <a:rPr kumimoji="0" lang="it-IT" sz="1500" b="0" i="1" kern="1200" baseline="30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it-IT" sz="1500" b="0" i="1" kern="120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it-IT" sz="1500" b="0" i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(2.73 MeV)</a:t>
                      </a:r>
                      <a:endParaRPr lang="it-IT" sz="1500" b="0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anchor="ctr"/>
                </a:tc>
                <a:extLst>
                  <a:ext uri="{0D108BD9-81ED-4DB2-BD59-A6C34878D82A}">
                    <a16:rowId xmlns:a16="http://schemas.microsoft.com/office/drawing/2014/main" val="398706386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26842" y="5666601"/>
            <a:ext cx="4503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1600" b="1" baseline="30000" dirty="0" smtClean="0">
                <a:solidFill>
                  <a:srgbClr val="002060"/>
                </a:solidFill>
              </a:rPr>
              <a:t>6</a:t>
            </a:r>
            <a:r>
              <a:rPr lang="en-US" sz="1600" b="1" dirty="0" smtClean="0">
                <a:solidFill>
                  <a:srgbClr val="002060"/>
                </a:solidFill>
              </a:rPr>
              <a:t>LiF converter enriched with 95% </a:t>
            </a:r>
            <a:r>
              <a:rPr lang="en-US" sz="1600" b="1" baseline="30000" dirty="0" smtClean="0">
                <a:solidFill>
                  <a:srgbClr val="002060"/>
                </a:solidFill>
              </a:rPr>
              <a:t>6</a:t>
            </a:r>
            <a:r>
              <a:rPr lang="en-US" sz="1600" b="1" dirty="0" smtClean="0">
                <a:solidFill>
                  <a:srgbClr val="002060"/>
                </a:solidFill>
              </a:rPr>
              <a:t>Li </a:t>
            </a:r>
            <a:endParaRPr lang="en-US" sz="1600" b="1" dirty="0">
              <a:solidFill>
                <a:srgbClr val="002060"/>
              </a:solidFill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</a:rPr>
              <a:t>Film </a:t>
            </a:r>
            <a:r>
              <a:rPr lang="en-US" sz="1600" b="1" dirty="0" smtClean="0">
                <a:solidFill>
                  <a:srgbClr val="002060"/>
                </a:solidFill>
              </a:rPr>
              <a:t>deposited on a Silicon substrate</a:t>
            </a:r>
            <a:endParaRPr lang="it-IT" altLang="it-IT" sz="1600" b="1" dirty="0">
              <a:solidFill>
                <a:srgbClr val="002060"/>
              </a:solidFill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rgbClr val="002060"/>
                </a:solidFill>
              </a:rPr>
              <a:t>T</a:t>
            </a:r>
            <a:r>
              <a:rPr lang="it-IT" sz="1600" b="1" dirty="0" smtClean="0">
                <a:solidFill>
                  <a:srgbClr val="002060"/>
                </a:solidFill>
              </a:rPr>
              <a:t>hicknesses </a:t>
            </a:r>
            <a:r>
              <a:rPr lang="it-IT" altLang="it-IT" sz="1600" b="1" dirty="0" smtClean="0">
                <a:solidFill>
                  <a:srgbClr val="002060"/>
                </a:solidFill>
              </a:rPr>
              <a:t>: </a:t>
            </a:r>
            <a:r>
              <a:rPr lang="en-US" altLang="it-IT" sz="1600" b="1" dirty="0">
                <a:solidFill>
                  <a:srgbClr val="002060"/>
                </a:solidFill>
              </a:rPr>
              <a:t>330 </a:t>
            </a:r>
            <a:r>
              <a:rPr lang="it-IT" altLang="it-IT" sz="1600" b="1" dirty="0">
                <a:solidFill>
                  <a:srgbClr val="002060"/>
                </a:solidFill>
              </a:rPr>
              <a:t>μm Si, </a:t>
            </a:r>
            <a:r>
              <a:rPr lang="en-US" altLang="it-IT" sz="1600" b="1" i="1" u="sng" dirty="0">
                <a:solidFill>
                  <a:srgbClr val="C00000"/>
                </a:solidFill>
              </a:rPr>
              <a:t>5 </a:t>
            </a:r>
            <a:r>
              <a:rPr lang="it-IT" altLang="it-IT" sz="1600" b="1" i="1" u="sng" dirty="0">
                <a:solidFill>
                  <a:srgbClr val="C00000"/>
                </a:solidFill>
              </a:rPr>
              <a:t>μm </a:t>
            </a:r>
            <a:r>
              <a:rPr lang="en-US" sz="1600" b="1" i="1" u="sng" baseline="30000" dirty="0">
                <a:solidFill>
                  <a:srgbClr val="C00000"/>
                </a:solidFill>
              </a:rPr>
              <a:t>6</a:t>
            </a:r>
            <a:r>
              <a:rPr lang="en-US" sz="1600" b="1" i="1" u="sng" dirty="0">
                <a:solidFill>
                  <a:srgbClr val="C00000"/>
                </a:solidFill>
              </a:rPr>
              <a:t>LiF</a:t>
            </a:r>
            <a:endParaRPr lang="it-IT" altLang="it-IT" sz="1600" b="1" i="1" u="sng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59695" y="2607046"/>
            <a:ext cx="1956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790022"/>
              </a:buClr>
            </a:pPr>
            <a:r>
              <a:rPr lang="en-US" b="1" baseline="300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b="1" baseline="300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</a:t>
            </a:r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LiF  CONVERTER </a:t>
            </a:r>
            <a:r>
              <a:rPr lang="it-IT" altLang="it-IT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6174495-9209-2CBE-6D42-A653B3B9A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682" y="2609124"/>
            <a:ext cx="2959592" cy="278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16"/>
          <p:cNvSpPr>
            <a:spLocks noChangeArrowheads="1"/>
          </p:cNvSpPr>
          <p:nvPr/>
        </p:nvSpPr>
        <p:spPr bwMode="auto">
          <a:xfrm>
            <a:off x="706" y="679832"/>
            <a:ext cx="414738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790022"/>
              </a:buClr>
            </a:pPr>
            <a:r>
              <a:rPr lang="en-US" altLang="it-IT" sz="14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HOTNES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790022"/>
              </a:buClr>
            </a:pPr>
            <a:r>
              <a:rPr lang="en-US" altLang="it-IT" sz="14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(</a:t>
            </a:r>
            <a:r>
              <a:rPr lang="en-US" altLang="it-IT" sz="1400" b="1" i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HOmogeneous</a:t>
            </a:r>
            <a:r>
              <a:rPr lang="en-US" altLang="it-IT" sz="14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 Thermal </a:t>
            </a:r>
            <a:r>
              <a:rPr lang="en-US" altLang="it-IT" sz="1400" b="1" i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NEutron</a:t>
            </a:r>
            <a:r>
              <a:rPr lang="en-US" altLang="it-IT" sz="14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 Source)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790022"/>
              </a:buClr>
            </a:pPr>
            <a:r>
              <a:rPr lang="en-US" altLang="it-IT" sz="14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FACILITY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790022"/>
              </a:buClr>
            </a:pPr>
            <a:r>
              <a:rPr lang="en-US" altLang="it-IT" sz="14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(ENEA FRASCATI)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790022"/>
              </a:buClr>
            </a:pPr>
            <a:endParaRPr lang="en-US" altLang="it-IT" sz="1200" b="1" i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4661772" y="-1454995"/>
            <a:ext cx="3900743" cy="1803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21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12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7150" indent="0" algn="just" eaLnBrk="0" fontAlgn="base" hangingPunct="0">
              <a:spcAft>
                <a:spcPct val="0"/>
              </a:spcAft>
              <a:buClr>
                <a:srgbClr val="2F5597"/>
              </a:buClr>
              <a:buNone/>
              <a:defRPr/>
            </a:pPr>
            <a:r>
              <a:rPr lang="it-IT" sz="1100" dirty="0">
                <a:solidFill>
                  <a:srgbClr val="002060"/>
                </a:solidFill>
                <a:latin typeface="+mn-lt"/>
              </a:rPr>
              <a:t>L’istogramma 2D del ToT volume in funzione della Cluster Size mostra  due distribuzioni: una dovuta alla presenza simultanea di tracce da alfa e tritoni e l’altra relativa alla presenza di sole tracce da tritoni. </a:t>
            </a: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8650917" y="18609307"/>
            <a:ext cx="3900743" cy="1803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21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12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7150" indent="0" algn="just" eaLnBrk="0" fontAlgn="base" hangingPunct="0">
              <a:spcAft>
                <a:spcPct val="0"/>
              </a:spcAft>
              <a:buClr>
                <a:srgbClr val="2F5597"/>
              </a:buClr>
              <a:buNone/>
              <a:defRPr/>
            </a:pPr>
            <a:endParaRPr lang="it-IT" sz="1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72" y="645279"/>
            <a:ext cx="3204950" cy="275037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581" y="2056100"/>
            <a:ext cx="3277659" cy="261884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19"/>
          <a:stretch/>
        </p:blipFill>
        <p:spPr>
          <a:xfrm>
            <a:off x="4432678" y="3388145"/>
            <a:ext cx="3551490" cy="2831626"/>
          </a:xfrm>
          <a:prstGeom prst="rect">
            <a:avLst/>
          </a:prstGeom>
        </p:spPr>
      </p:pic>
      <p:sp>
        <p:nvSpPr>
          <p:cNvPr id="87" name="Rectangle 3"/>
          <p:cNvSpPr txBox="1">
            <a:spLocks noChangeArrowheads="1"/>
          </p:cNvSpPr>
          <p:nvPr/>
        </p:nvSpPr>
        <p:spPr bwMode="auto">
          <a:xfrm>
            <a:off x="8803317" y="18761707"/>
            <a:ext cx="3900743" cy="1803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21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12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7150" indent="0" algn="just" eaLnBrk="0" fontAlgn="base" hangingPunct="0">
              <a:spcAft>
                <a:spcPct val="0"/>
              </a:spcAft>
              <a:buClr>
                <a:srgbClr val="2F5597"/>
              </a:buClr>
              <a:buNone/>
              <a:defRPr/>
            </a:pPr>
            <a:endParaRPr lang="it-IT" sz="11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661772" y="6219771"/>
            <a:ext cx="4535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algn="just" eaLnBrk="0" fontAlgn="base" hangingPunct="0">
              <a:spcAft>
                <a:spcPct val="0"/>
              </a:spcAft>
              <a:buClr>
                <a:srgbClr val="2F5597"/>
              </a:buClr>
              <a:defRPr/>
            </a:pPr>
            <a:r>
              <a:rPr lang="it-IT" sz="1200" dirty="0" smtClean="0">
                <a:solidFill>
                  <a:srgbClr val="002060"/>
                </a:solidFill>
              </a:rPr>
              <a:t> </a:t>
            </a:r>
            <a:endParaRPr lang="it-IT" sz="1200" dirty="0">
              <a:solidFill>
                <a:srgbClr val="002060"/>
              </a:solidFill>
            </a:endParaRPr>
          </a:p>
          <a:p>
            <a:pPr marL="57150" algn="just" eaLnBrk="0" fontAlgn="base" hangingPunct="0">
              <a:spcAft>
                <a:spcPct val="0"/>
              </a:spcAft>
              <a:buClr>
                <a:srgbClr val="2F5597"/>
              </a:buClr>
              <a:defRPr/>
            </a:pPr>
            <a:r>
              <a:rPr lang="it-IT" sz="1200" dirty="0" smtClean="0">
                <a:solidFill>
                  <a:srgbClr val="002060"/>
                </a:solidFill>
              </a:rPr>
              <a:t> </a:t>
            </a:r>
            <a:endParaRPr lang="it-IT" sz="1200" dirty="0">
              <a:solidFill>
                <a:srgbClr val="002060"/>
              </a:solidFill>
            </a:endParaRPr>
          </a:p>
          <a:p>
            <a:pPr marL="57150" indent="0" algn="just" eaLnBrk="0" fontAlgn="base" hangingPunct="0">
              <a:spcAft>
                <a:spcPct val="0"/>
              </a:spcAft>
              <a:buClr>
                <a:srgbClr val="2F5597"/>
              </a:buClr>
              <a:buNone/>
              <a:defRPr/>
            </a:pPr>
            <a:endParaRPr lang="it-IT" altLang="it-IT" sz="1200" i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60" y="1778446"/>
            <a:ext cx="2656467" cy="18888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7412" y="3840819"/>
            <a:ext cx="399380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1200" dirty="0">
                <a:solidFill>
                  <a:srgbClr val="002060"/>
                </a:solidFill>
              </a:rPr>
              <a:t>Source</a:t>
            </a:r>
            <a:r>
              <a:rPr lang="en-US" altLang="it-IT" sz="1200" i="1" dirty="0">
                <a:solidFill>
                  <a:srgbClr val="002060"/>
                </a:solidFill>
              </a:rPr>
              <a:t>: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altLang="it-IT" sz="1200" b="1" dirty="0">
                <a:solidFill>
                  <a:srgbClr val="002060"/>
                </a:solidFill>
              </a:rPr>
              <a:t>241Am – B</a:t>
            </a:r>
          </a:p>
          <a:p>
            <a:pPr marL="0" lvl="1"/>
            <a:endParaRPr lang="en-US" altLang="it-IT" sz="1200" i="1" dirty="0">
              <a:solidFill>
                <a:srgbClr val="002060"/>
              </a:solidFill>
            </a:endParaRPr>
          </a:p>
          <a:p>
            <a:pPr marL="0" lvl="1"/>
            <a:r>
              <a:rPr lang="en-US" altLang="it-IT" sz="1200" i="1" dirty="0">
                <a:solidFill>
                  <a:srgbClr val="002060"/>
                </a:solidFill>
              </a:rPr>
              <a:t>Flux(</a:t>
            </a:r>
            <a:r>
              <a:rPr lang="en-US" altLang="it-IT" sz="1200" i="1" dirty="0" err="1">
                <a:solidFill>
                  <a:srgbClr val="002060"/>
                </a:solidFill>
              </a:rPr>
              <a:t>Ref.point</a:t>
            </a:r>
            <a:r>
              <a:rPr lang="en-US" altLang="it-IT" sz="1200" i="1" dirty="0">
                <a:solidFill>
                  <a:srgbClr val="002060"/>
                </a:solidFill>
              </a:rPr>
              <a:t>): </a:t>
            </a:r>
            <a:r>
              <a:rPr lang="en-US" altLang="it-IT" sz="1200" b="1" i="1" dirty="0">
                <a:solidFill>
                  <a:srgbClr val="002060"/>
                </a:solidFill>
              </a:rPr>
              <a:t>763 </a:t>
            </a:r>
            <a:r>
              <a:rPr lang="en-US" altLang="it-IT" sz="1200" b="1" i="1" dirty="0">
                <a:solidFill>
                  <a:srgbClr val="002060"/>
                </a:solidFill>
                <a:sym typeface="Symbol" panose="05050102010706020507" pitchFamily="18" charset="2"/>
              </a:rPr>
              <a:t>  11 </a:t>
            </a:r>
            <a:r>
              <a:rPr lang="it-IT" sz="1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n/(cm</a:t>
            </a:r>
            <a:r>
              <a:rPr lang="it-IT" sz="1200" b="1" baseline="30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s)</a:t>
            </a:r>
            <a:endParaRPr lang="en-US" sz="1200" b="1" baseline="30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6" y="4595535"/>
            <a:ext cx="2710607" cy="2103553"/>
          </a:xfrm>
          <a:prstGeom prst="rect">
            <a:avLst/>
          </a:prstGeom>
        </p:spPr>
      </p:pic>
      <p:sp>
        <p:nvSpPr>
          <p:cNvPr id="17" name="Rettangolo 17"/>
          <p:cNvSpPr/>
          <p:nvPr/>
        </p:nvSpPr>
        <p:spPr>
          <a:xfrm>
            <a:off x="0" y="0"/>
            <a:ext cx="12192000" cy="541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0" y="200110"/>
            <a:ext cx="10749367" cy="6825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sz="2800" kern="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sz="2400" i="1" dirty="0">
                <a:solidFill>
                  <a:prstClr val="white"/>
                </a:solidFill>
                <a:latin typeface="+mn-lt"/>
              </a:rPr>
              <a:t>Experimental measurements </a:t>
            </a:r>
            <a:r>
              <a:rPr lang="it-IT" sz="2400" i="1" dirty="0" smtClean="0">
                <a:solidFill>
                  <a:prstClr val="white"/>
                </a:solidFill>
                <a:latin typeface="+mn-lt"/>
              </a:rPr>
              <a:t>at HOTNES facility &amp; </a:t>
            </a:r>
            <a:r>
              <a:rPr lang="it-IT" sz="2400" i="1" dirty="0">
                <a:solidFill>
                  <a:prstClr val="white"/>
                </a:solidFill>
                <a:latin typeface="+mn-lt"/>
              </a:rPr>
              <a:t>results</a:t>
            </a:r>
            <a:endParaRPr lang="it-IT" sz="2400" i="1" kern="0" dirty="0">
              <a:solidFill>
                <a:prstClr val="white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Straight Connector 25">
            <a:extLst>
              <a:ext uri="{FF2B5EF4-FFF2-40B4-BE49-F238E27FC236}">
                <a16:creationId xmlns:a16="http://schemas.microsoft.com/office/drawing/2014/main" id="{AEA07ED0-815E-4B70-4AF2-5B231030752C}"/>
              </a:ext>
            </a:extLst>
          </p:cNvPr>
          <p:cNvCxnSpPr>
            <a:cxnSpLocks/>
          </p:cNvCxnSpPr>
          <p:nvPr/>
        </p:nvCxnSpPr>
        <p:spPr>
          <a:xfrm>
            <a:off x="4060262" y="775358"/>
            <a:ext cx="0" cy="5882532"/>
          </a:xfrm>
          <a:prstGeom prst="line">
            <a:avLst/>
          </a:prstGeom>
          <a:ln w="2857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376682" y="6219771"/>
            <a:ext cx="5572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imultaneous presence of alpha and triton tracks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resence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of only triton 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tracks</a:t>
            </a:r>
            <a:endParaRPr lang="it-IT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56583" y="4697612"/>
            <a:ext cx="3460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 algn="just" eaLnBrk="0" fontAlgn="base" hangingPunct="0">
              <a:spcAft>
                <a:spcPct val="0"/>
              </a:spcAft>
              <a:buClr>
                <a:srgbClr val="2F5597"/>
              </a:buClr>
              <a:buNone/>
              <a:defRPr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The 1D histogram of </a:t>
            </a:r>
            <a:r>
              <a:rPr lang="en-US" sz="1400" b="1" dirty="0" err="1" smtClean="0">
                <a:solidFill>
                  <a:schemeClr val="accent5">
                    <a:lumMod val="75000"/>
                  </a:schemeClr>
                </a:solidFill>
              </a:rPr>
              <a:t>ToTv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highlights the presence of the two energy contributions.</a:t>
            </a:r>
            <a:endParaRPr lang="it-IT" altLang="it-IT" sz="1400" b="1" i="1" dirty="0">
              <a:solidFill>
                <a:schemeClr val="accent5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2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5680810" y="973674"/>
            <a:ext cx="0" cy="5787332"/>
          </a:xfrm>
          <a:prstGeom prst="line">
            <a:avLst/>
          </a:prstGeom>
          <a:ln w="2857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98" y="4336091"/>
            <a:ext cx="3277659" cy="2618844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2C4E65F1-B819-52B0-3544-586D1940FF22}"/>
              </a:ext>
            </a:extLst>
          </p:cNvPr>
          <p:cNvGrpSpPr/>
          <p:nvPr/>
        </p:nvGrpSpPr>
        <p:grpSpPr>
          <a:xfrm>
            <a:off x="9593467" y="4574504"/>
            <a:ext cx="1664559" cy="1313300"/>
            <a:chOff x="9694135" y="4624838"/>
            <a:chExt cx="1664559" cy="1313300"/>
          </a:xfrm>
        </p:grpSpPr>
        <p:grpSp>
          <p:nvGrpSpPr>
            <p:cNvPr id="13" name="Group 12"/>
            <p:cNvGrpSpPr/>
            <p:nvPr/>
          </p:nvGrpSpPr>
          <p:grpSpPr>
            <a:xfrm>
              <a:off x="9694135" y="4624838"/>
              <a:ext cx="1664559" cy="1313300"/>
              <a:chOff x="9010497" y="4242863"/>
              <a:chExt cx="1664559" cy="131330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9267382" y="4242863"/>
                <a:ext cx="10399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ea typeface="+mn-ea"/>
                    <a:cs typeface="+mn-cs"/>
                    <a:sym typeface="Symbol" panose="05050102010706020507" pitchFamily="18" charset="2"/>
                  </a:rPr>
                  <a:t>ToT  1050</a:t>
                </a:r>
                <a:endPara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010497" y="5279164"/>
                <a:ext cx="16645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:r>
                  <a:rPr kumimoji="0" lang="it-IT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sym typeface="Symbol" panose="05050102010706020507" pitchFamily="18" charset="2"/>
                  </a:rPr>
                  <a:t>E (</a:t>
                </a:r>
                <a:r>
                  <a:rPr lang="it-IT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it-IT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H) </a:t>
                </a:r>
                <a:r>
                  <a:rPr kumimoji="0" lang="it-IT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sym typeface="Symbol" panose="05050102010706020507" pitchFamily="18" charset="2"/>
                  </a:rPr>
                  <a:t> 2.3 MeV</a:t>
                </a:r>
                <a:endParaRPr kumimoji="0" lang="it-IT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>
              <a:off x="10490357" y="4993659"/>
              <a:ext cx="0" cy="57565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ttangolo 17"/>
          <p:cNvSpPr/>
          <p:nvPr/>
        </p:nvSpPr>
        <p:spPr>
          <a:xfrm>
            <a:off x="0" y="0"/>
            <a:ext cx="12192000" cy="541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i="1" dirty="0" err="1" smtClean="0">
                <a:solidFill>
                  <a:prstClr val="white"/>
                </a:solidFill>
                <a:latin typeface="Calibri" panose="020F0502020204030204"/>
              </a:rPr>
              <a:t>ToT</a:t>
            </a:r>
            <a:r>
              <a:rPr lang="en-US" sz="2200" i="1" dirty="0" smtClean="0">
                <a:solidFill>
                  <a:prstClr val="white"/>
                </a:solidFill>
                <a:latin typeface="Calibri" panose="020F0502020204030204"/>
              </a:rPr>
              <a:t> e</a:t>
            </a: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nergy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calibration </a:t>
            </a:r>
            <a:r>
              <a:rPr lang="en-US" sz="2200" i="1" noProof="0" dirty="0" smtClean="0">
                <a:solidFill>
                  <a:prstClr val="white"/>
                </a:solidFill>
                <a:latin typeface="Calibri" panose="020F0502020204030204"/>
              </a:rPr>
              <a:t>procedure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results</a:t>
            </a:r>
            <a:endParaRPr kumimoji="0" lang="it-IT" sz="2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6130" y="653707"/>
            <a:ext cx="89242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Energy </a:t>
            </a:r>
            <a:r>
              <a:rPr lang="en-US" sz="1400" dirty="0">
                <a:solidFill>
                  <a:srgbClr val="002060"/>
                </a:solidFill>
              </a:rPr>
              <a:t>response at different distances </a:t>
            </a:r>
            <a:r>
              <a:rPr lang="en-US" sz="1400" dirty="0" smtClean="0">
                <a:solidFill>
                  <a:srgbClr val="002060"/>
                </a:solidFill>
              </a:rPr>
              <a:t>of </a:t>
            </a:r>
            <a:r>
              <a:rPr lang="it-IT" sz="1400" dirty="0" smtClean="0">
                <a:solidFill>
                  <a:srgbClr val="002060"/>
                </a:solidFill>
              </a:rPr>
              <a:t>the </a:t>
            </a:r>
            <a:r>
              <a:rPr lang="it-IT" sz="1400" dirty="0">
                <a:solidFill>
                  <a:srgbClr val="002060"/>
                </a:solidFill>
              </a:rPr>
              <a:t>alphas source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4" r="7509"/>
          <a:stretch/>
        </p:blipFill>
        <p:spPr>
          <a:xfrm>
            <a:off x="446430" y="915428"/>
            <a:ext cx="4736131" cy="3179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3"/>
          <a:stretch/>
        </p:blipFill>
        <p:spPr>
          <a:xfrm>
            <a:off x="519738" y="4200939"/>
            <a:ext cx="4706724" cy="2625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9030" r="7033" b="1338"/>
          <a:stretch/>
        </p:blipFill>
        <p:spPr>
          <a:xfrm>
            <a:off x="6355056" y="785119"/>
            <a:ext cx="4535264" cy="31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87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F804B2ED-5C72-2A25-9E0F-E22C4D942F6E}"/>
              </a:ext>
            </a:extLst>
          </p:cNvPr>
          <p:cNvGrpSpPr/>
          <p:nvPr/>
        </p:nvGrpSpPr>
        <p:grpSpPr>
          <a:xfrm>
            <a:off x="2302041" y="4614449"/>
            <a:ext cx="2424240" cy="1815882"/>
            <a:chOff x="2383638" y="4424958"/>
            <a:chExt cx="2424240" cy="1815882"/>
          </a:xfrm>
        </p:grpSpPr>
        <p:sp>
          <p:nvSpPr>
            <p:cNvPr id="44" name="TextBox 43"/>
            <p:cNvSpPr txBox="1"/>
            <p:nvPr/>
          </p:nvSpPr>
          <p:spPr>
            <a:xfrm>
              <a:off x="2383638" y="4424958"/>
              <a:ext cx="242424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it-IT" sz="1600" b="1" u="sng" dirty="0" smtClean="0">
                  <a:solidFill>
                    <a:srgbClr val="0070C0"/>
                  </a:solidFill>
                  <a:latin typeface="Century Gothic" panose="020B0502020202020204" pitchFamily="34" charset="0"/>
                  <a:sym typeface="Wingdings" panose="05000000000000000000" pitchFamily="2" charset="2"/>
                </a:rPr>
                <a:t>Estimated efficiency</a:t>
              </a:r>
              <a:endParaRPr lang="it-IT" sz="1600" b="1" u="sng" dirty="0">
                <a:solidFill>
                  <a:srgbClr val="0070C0"/>
                </a:solidFill>
                <a:latin typeface="Century Gothic" panose="020B0502020202020204" pitchFamily="34" charset="0"/>
                <a:sym typeface="Wingdings" panose="05000000000000000000" pitchFamily="2" charset="2"/>
              </a:endParaRPr>
            </a:p>
            <a:p>
              <a:pPr lvl="0" algn="ctr">
                <a:defRPr/>
              </a:pPr>
              <a:r>
                <a:rPr lang="it-IT" sz="1600" b="1" u="sng" dirty="0" smtClean="0">
                  <a:solidFill>
                    <a:srgbClr val="0070C0"/>
                  </a:solidFill>
                  <a:latin typeface="Century Gothic" panose="020B0502020202020204" pitchFamily="34" charset="0"/>
                  <a:sym typeface="Wingdings" panose="05000000000000000000" pitchFamily="2" charset="2"/>
                </a:rPr>
                <a:t>(</a:t>
              </a:r>
              <a:r>
                <a:rPr lang="it-IT" sz="1600" b="1" u="sng" dirty="0">
                  <a:solidFill>
                    <a:srgbClr val="0070C0"/>
                  </a:solidFill>
                  <a:latin typeface="Century Gothic" panose="020B0502020202020204" pitchFamily="34" charset="0"/>
                  <a:sym typeface="Wingdings" panose="05000000000000000000" pitchFamily="2" charset="2"/>
                </a:rPr>
                <a:t>T</a:t>
              </a:r>
              <a:r>
                <a:rPr lang="it-IT" sz="1600" b="1" u="sng" dirty="0" smtClean="0">
                  <a:solidFill>
                    <a:srgbClr val="0070C0"/>
                  </a:solidFill>
                  <a:latin typeface="Century Gothic" panose="020B0502020202020204" pitchFamily="34" charset="0"/>
                  <a:sym typeface="Wingdings" panose="05000000000000000000" pitchFamily="2" charset="2"/>
                </a:rPr>
                <a:t>ritons)</a:t>
              </a:r>
              <a:endParaRPr lang="it-IT" sz="1600" b="1" u="sng" dirty="0">
                <a:solidFill>
                  <a:srgbClr val="0070C0"/>
                </a:solidFill>
                <a:latin typeface="Century Gothic" panose="020B0502020202020204" pitchFamily="34" charset="0"/>
                <a:sym typeface="Wingdings" panose="05000000000000000000" pitchFamily="2" charset="2"/>
              </a:endParaRPr>
            </a:p>
            <a:p>
              <a:pPr lvl="0">
                <a:defRPr/>
              </a:pPr>
              <a:endPara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sym typeface="Wingdings" panose="05000000000000000000" pitchFamily="2" charset="2"/>
              </a:endParaRPr>
            </a:p>
            <a:p>
              <a:pPr lvl="0">
                <a:defRPr/>
              </a:pPr>
              <a:endParaRPr lang="en-US" sz="1600" b="1" u="sng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endParaRPr>
            </a:p>
            <a:p>
              <a:pPr lvl="0">
                <a:defRPr/>
              </a:pPr>
              <a:endPara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sym typeface="Wingdings" panose="05000000000000000000" pitchFamily="2" charset="2"/>
              </a:endParaRPr>
            </a:p>
            <a:p>
              <a:pPr lvl="0">
                <a:defRPr/>
              </a:pPr>
              <a:endPara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sym typeface="Wingdings" panose="05000000000000000000" pitchFamily="2" charset="2"/>
              </a:endParaRPr>
            </a:p>
            <a:p>
              <a:pPr lvl="0">
                <a:defRPr/>
              </a:pPr>
              <a:endParaRPr kumimoji="0" lang="it-IT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3620273" y="5045070"/>
              <a:ext cx="0" cy="57565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2764597" y="5774864"/>
                  <a:ext cx="159200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defRPr/>
                  </a:pPr>
                  <a:r>
                    <a:rPr kumimoji="0" lang="it-IT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it-IT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≅</m:t>
                      </m:r>
                      <m:r>
                        <a:rPr kumimoji="0" lang="it-IT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𝟎</m:t>
                      </m:r>
                      <m:r>
                        <a:rPr kumimoji="0" lang="it-IT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. </m:t>
                      </m:r>
                      <m:r>
                        <a:rPr kumimoji="0" 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𝟕</m:t>
                      </m:r>
                      <m:r>
                        <a:rPr kumimoji="0" lang="it-IT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 %</m:t>
                      </m:r>
                    </m:oMath>
                  </a14:m>
                  <a:endParaRPr kumimoji="0" lang="it-IT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4597" y="5774864"/>
                  <a:ext cx="1592007" cy="33855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D3DB1570-3542-E8EF-2502-9318A72DFE6B}"/>
              </a:ext>
            </a:extLst>
          </p:cNvPr>
          <p:cNvGrpSpPr/>
          <p:nvPr/>
        </p:nvGrpSpPr>
        <p:grpSpPr>
          <a:xfrm>
            <a:off x="2431406" y="1955629"/>
            <a:ext cx="2179503" cy="1815882"/>
            <a:chOff x="2341149" y="1751578"/>
            <a:chExt cx="2179503" cy="1815882"/>
          </a:xfrm>
        </p:grpSpPr>
        <p:sp>
          <p:nvSpPr>
            <p:cNvPr id="43" name="TextBox 42"/>
            <p:cNvSpPr txBox="1"/>
            <p:nvPr/>
          </p:nvSpPr>
          <p:spPr>
            <a:xfrm>
              <a:off x="2341149" y="1751578"/>
              <a:ext cx="217950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it-IT" sz="1600" b="1" u="sng" dirty="0" smtClean="0">
                  <a:solidFill>
                    <a:srgbClr val="0070C0"/>
                  </a:solidFill>
                  <a:latin typeface="Century Gothic" panose="020B0502020202020204" pitchFamily="34" charset="0"/>
                  <a:sym typeface="Wingdings" panose="05000000000000000000" pitchFamily="2" charset="2"/>
                </a:rPr>
                <a:t>Estimated </a:t>
              </a:r>
              <a:r>
                <a:rPr lang="it-IT" sz="1600" b="1" u="sng" dirty="0" smtClean="0">
                  <a:solidFill>
                    <a:srgbClr val="0070C0"/>
                  </a:solidFill>
                  <a:latin typeface="Century Gothic" panose="020B0502020202020204" pitchFamily="34" charset="0"/>
                  <a:sym typeface="Wingdings" panose="05000000000000000000" pitchFamily="2" charset="2"/>
                </a:rPr>
                <a:t>efficiency (</a:t>
              </a:r>
              <a:r>
                <a:rPr lang="it-IT" sz="1600" b="1" u="sng" dirty="0">
                  <a:solidFill>
                    <a:srgbClr val="0070C0"/>
                  </a:solidFill>
                  <a:latin typeface="Century Gothic" panose="020B0502020202020204" pitchFamily="34" charset="0"/>
                  <a:sym typeface="Wingdings" panose="05000000000000000000" pitchFamily="2" charset="2"/>
                </a:rPr>
                <a:t>T</a:t>
              </a:r>
              <a:r>
                <a:rPr lang="it-IT" sz="1600" b="1" u="sng" dirty="0" smtClean="0">
                  <a:solidFill>
                    <a:srgbClr val="0070C0"/>
                  </a:solidFill>
                  <a:latin typeface="Century Gothic" panose="020B0502020202020204" pitchFamily="34" charset="0"/>
                  <a:sym typeface="Wingdings" panose="05000000000000000000" pitchFamily="2" charset="2"/>
                </a:rPr>
                <a:t>ritons </a:t>
              </a:r>
              <a:r>
                <a:rPr lang="it-IT" sz="1600" b="1" u="sng" dirty="0">
                  <a:solidFill>
                    <a:srgbClr val="0070C0"/>
                  </a:solidFill>
                  <a:latin typeface="Century Gothic" panose="020B0502020202020204" pitchFamily="34" charset="0"/>
                  <a:sym typeface="Wingdings" panose="05000000000000000000" pitchFamily="2" charset="2"/>
                </a:rPr>
                <a:t>&amp; </a:t>
              </a:r>
              <a:r>
                <a:rPr lang="it-IT" sz="1600" b="1" u="sng" dirty="0" smtClean="0">
                  <a:solidFill>
                    <a:srgbClr val="0070C0"/>
                  </a:solidFill>
                  <a:latin typeface="Century Gothic" panose="020B0502020202020204" pitchFamily="34" charset="0"/>
                  <a:sym typeface="Wingdings" panose="05000000000000000000" pitchFamily="2" charset="2"/>
                </a:rPr>
                <a:t>alphas)</a:t>
              </a:r>
              <a:endParaRPr lang="it-IT" sz="1600" b="1" u="sng" dirty="0">
                <a:solidFill>
                  <a:srgbClr val="0070C0"/>
                </a:solidFill>
                <a:latin typeface="Century Gothic" panose="020B0502020202020204" pitchFamily="34" charset="0"/>
                <a:sym typeface="Wingdings" panose="05000000000000000000" pitchFamily="2" charset="2"/>
              </a:endParaRPr>
            </a:p>
            <a:p>
              <a:pPr lvl="0">
                <a:defRPr/>
              </a:pPr>
              <a:endPara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sym typeface="Wingdings" panose="05000000000000000000" pitchFamily="2" charset="2"/>
              </a:endParaRPr>
            </a:p>
            <a:p>
              <a:pPr lvl="0">
                <a:defRPr/>
              </a:pPr>
              <a:endParaRPr lang="en-US" sz="1600" b="1" u="sng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endParaRPr>
            </a:p>
            <a:p>
              <a:pPr lvl="0">
                <a:defRPr/>
              </a:pPr>
              <a:endPara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sym typeface="Wingdings" panose="05000000000000000000" pitchFamily="2" charset="2"/>
              </a:endParaRPr>
            </a:p>
            <a:p>
              <a:pPr lvl="0">
                <a:defRPr/>
              </a:pPr>
              <a:endPara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sym typeface="Wingdings" panose="05000000000000000000" pitchFamily="2" charset="2"/>
              </a:endParaRPr>
            </a:p>
            <a:p>
              <a:pPr lvl="0">
                <a:defRPr/>
              </a:pPr>
              <a:endParaRPr kumimoji="0" lang="it-IT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3450545" y="2453745"/>
              <a:ext cx="0" cy="57565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2605137" y="3177856"/>
                  <a:ext cx="159200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defRPr/>
                  </a:pPr>
                  <a:r>
                    <a:rPr kumimoji="0" lang="it-IT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it-IT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≅</m:t>
                      </m:r>
                      <m:r>
                        <a:rPr kumimoji="0" lang="it-IT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𝟎</m:t>
                      </m:r>
                      <m:r>
                        <a:rPr kumimoji="0" lang="it-IT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. </m:t>
                      </m:r>
                      <m:r>
                        <a:rPr kumimoji="0" 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𝟗</m:t>
                      </m:r>
                      <m:r>
                        <a:rPr kumimoji="0" lang="it-IT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 %</m:t>
                      </m:r>
                    </m:oMath>
                  </a14:m>
                  <a:endParaRPr kumimoji="0" lang="it-IT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5137" y="3177856"/>
                  <a:ext cx="1592007" cy="338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1" name="Rectangle 16"/>
          <p:cNvSpPr>
            <a:spLocks noChangeArrowheads="1"/>
          </p:cNvSpPr>
          <p:nvPr/>
        </p:nvSpPr>
        <p:spPr bwMode="auto">
          <a:xfrm>
            <a:off x="6393736" y="747768"/>
            <a:ext cx="3669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790022"/>
              </a:buClr>
            </a:pPr>
            <a:r>
              <a:rPr lang="en-US" altLang="it-IT" sz="1400" b="1" i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nToF</a:t>
            </a:r>
            <a:r>
              <a:rPr lang="en-US" altLang="it-IT" sz="14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 (neutron Time of Flight) FACILITY (CERN, Ginevra</a:t>
            </a:r>
            <a:r>
              <a:rPr lang="en-US" altLang="it-IT" sz="12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) </a:t>
            </a: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4661772" y="-1454995"/>
            <a:ext cx="3900743" cy="1803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21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12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7150" indent="0" algn="just" eaLnBrk="0" fontAlgn="base" hangingPunct="0">
              <a:spcAft>
                <a:spcPct val="0"/>
              </a:spcAft>
              <a:buClr>
                <a:srgbClr val="2F5597"/>
              </a:buClr>
              <a:buNone/>
              <a:defRPr/>
            </a:pPr>
            <a:r>
              <a:rPr lang="it-IT" sz="1100" dirty="0">
                <a:solidFill>
                  <a:srgbClr val="002060"/>
                </a:solidFill>
                <a:latin typeface="+mn-lt"/>
              </a:rPr>
              <a:t>L’istogramma 2D del ToT volume in funzione della Cluster Size mostra  due distribuzioni: una dovuta alla presenza simultanea di tracce da alfa e tritoni e l’altra relativa alla presenza di sole tracce da tritoni. </a:t>
            </a: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8650917" y="18609307"/>
            <a:ext cx="3900743" cy="1803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21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12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7150" indent="0" algn="just" eaLnBrk="0" fontAlgn="base" hangingPunct="0">
              <a:spcAft>
                <a:spcPct val="0"/>
              </a:spcAft>
              <a:buClr>
                <a:srgbClr val="2F5597"/>
              </a:buClr>
              <a:buNone/>
              <a:defRPr/>
            </a:pPr>
            <a:endParaRPr lang="it-IT" sz="1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7" name="Rectangle 3"/>
          <p:cNvSpPr txBox="1">
            <a:spLocks noChangeArrowheads="1"/>
          </p:cNvSpPr>
          <p:nvPr/>
        </p:nvSpPr>
        <p:spPr bwMode="auto">
          <a:xfrm>
            <a:off x="8803317" y="18761707"/>
            <a:ext cx="3900743" cy="1803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21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12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7150" indent="0" algn="just" eaLnBrk="0" fontAlgn="base" hangingPunct="0">
              <a:spcAft>
                <a:spcPct val="0"/>
              </a:spcAft>
              <a:buClr>
                <a:srgbClr val="2F5597"/>
              </a:buClr>
              <a:buNone/>
              <a:defRPr/>
            </a:pPr>
            <a:endParaRPr lang="it-IT" sz="11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" r="7466"/>
          <a:stretch/>
        </p:blipFill>
        <p:spPr>
          <a:xfrm>
            <a:off x="6859926" y="1909690"/>
            <a:ext cx="5089133" cy="2239429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8118291" y="1907614"/>
            <a:ext cx="3048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Energy range: </a:t>
            </a:r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 </a:t>
            </a:r>
            <a:r>
              <a:rPr lang="en-US" sz="1600" b="1" dirty="0" err="1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meV</a:t>
            </a:r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– 0.5 eV 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8" r="2388" b="931"/>
          <a:stretch/>
        </p:blipFill>
        <p:spPr>
          <a:xfrm>
            <a:off x="7268484" y="4574634"/>
            <a:ext cx="2251542" cy="192983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r="51536" b="931"/>
          <a:stretch/>
        </p:blipFill>
        <p:spPr>
          <a:xfrm>
            <a:off x="4632609" y="4566555"/>
            <a:ext cx="2250889" cy="1942925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8" r="2503"/>
          <a:stretch/>
        </p:blipFill>
        <p:spPr>
          <a:xfrm>
            <a:off x="9732310" y="4599758"/>
            <a:ext cx="2179681" cy="1890812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7831844" y="5893346"/>
            <a:ext cx="1461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10 frame</a:t>
            </a:r>
            <a:endParaRPr lang="it-IT" sz="1600" dirty="0">
              <a:solidFill>
                <a:srgbClr val="FFFF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191998" y="5893346"/>
            <a:ext cx="1461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1000 frame</a:t>
            </a:r>
            <a:endParaRPr lang="it-IT" sz="1600" dirty="0">
              <a:solidFill>
                <a:srgbClr val="FFFF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9001332" y="4297635"/>
            <a:ext cx="2360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</a:t>
            </a:r>
            <a:r>
              <a:rPr lang="en-US" sz="1200" dirty="0" smtClean="0">
                <a:solidFill>
                  <a:srgbClr val="FF0000"/>
                </a:solidFill>
              </a:rPr>
              <a:t>lpha and Triton tracks</a:t>
            </a:r>
            <a:endParaRPr lang="it-IT" sz="1200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742100" y="2027578"/>
            <a:ext cx="2041080" cy="2069285"/>
            <a:chOff x="3433064" y="4595149"/>
            <a:chExt cx="2041080" cy="206928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29"/>
            <a:stretch/>
          </p:blipFill>
          <p:spPr>
            <a:xfrm rot="5400000">
              <a:off x="3372214" y="4655999"/>
              <a:ext cx="2069285" cy="1947586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4209160" y="5761023"/>
              <a:ext cx="369814" cy="530293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43730" y="6291316"/>
              <a:ext cx="15304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rgbClr val="FFFF00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CdTe</a:t>
              </a:r>
              <a:r>
                <a:rPr lang="en-US" sz="1400" b="1" dirty="0">
                  <a:solidFill>
                    <a:srgbClr val="FFFF00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 TPX3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7470" y="1709052"/>
            <a:ext cx="6903147" cy="2309037"/>
            <a:chOff x="4868764" y="1189334"/>
            <a:chExt cx="6242921" cy="230903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68764" y="1189334"/>
              <a:ext cx="2129953" cy="2309037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5015685" y="1360695"/>
              <a:ext cx="6096000" cy="166199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CS &gt; 5</a:t>
              </a:r>
            </a:p>
            <a:p>
              <a:r>
                <a:rPr lang="en-US" sz="1400" b="1" dirty="0" err="1">
                  <a:solidFill>
                    <a:schemeClr val="bg1"/>
                  </a:solidFill>
                </a:rPr>
                <a:t>Rnd</a:t>
              </a:r>
              <a:r>
                <a:rPr lang="en-US" sz="1400" b="1" dirty="0">
                  <a:solidFill>
                    <a:schemeClr val="bg1"/>
                  </a:solidFill>
                </a:rPr>
                <a:t> &gt;  70</a:t>
              </a:r>
            </a:p>
            <a:p>
              <a:r>
                <a:rPr lang="en-US" sz="1400" b="1" dirty="0">
                  <a:solidFill>
                    <a:schemeClr val="bg1"/>
                  </a:solidFill>
                </a:rPr>
                <a:t>X cent: 10-100</a:t>
              </a:r>
            </a:p>
            <a:p>
              <a:r>
                <a:rPr lang="en-US" sz="1400" b="1" dirty="0">
                  <a:solidFill>
                    <a:schemeClr val="bg1"/>
                  </a:solidFill>
                </a:rPr>
                <a:t>Y cent: 10-100</a:t>
              </a:r>
            </a:p>
            <a:p>
              <a:r>
                <a:rPr lang="en-US" sz="1400" b="1" dirty="0" err="1">
                  <a:solidFill>
                    <a:srgbClr val="FFFF00"/>
                  </a:solidFill>
                </a:rPr>
                <a:t>ToT</a:t>
              </a:r>
              <a:r>
                <a:rPr lang="en-US" sz="1400" b="1" dirty="0">
                  <a:solidFill>
                    <a:srgbClr val="FFFF00"/>
                  </a:solidFill>
                </a:rPr>
                <a:t>: 0 - 4500</a:t>
              </a:r>
            </a:p>
            <a:p>
              <a:endParaRPr lang="en-US" sz="1600" dirty="0">
                <a:solidFill>
                  <a:srgbClr val="FFFF00"/>
                </a:solidFill>
              </a:endParaRPr>
            </a:p>
            <a:p>
              <a:r>
                <a:rPr lang="en-US" sz="1600" dirty="0">
                  <a:solidFill>
                    <a:srgbClr val="FFFF00"/>
                  </a:solidFill>
                </a:rPr>
                <a:t> </a:t>
              </a: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70" y="4257350"/>
            <a:ext cx="2355207" cy="2365493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00956" y="4447364"/>
            <a:ext cx="6740688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CS &gt; 5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Rnd</a:t>
            </a:r>
            <a:r>
              <a:rPr lang="en-US" sz="1400" dirty="0">
                <a:solidFill>
                  <a:schemeClr val="bg1"/>
                </a:solidFill>
              </a:rPr>
              <a:t> &gt;  70</a:t>
            </a:r>
          </a:p>
          <a:p>
            <a:r>
              <a:rPr lang="en-US" sz="1400" dirty="0">
                <a:solidFill>
                  <a:schemeClr val="bg1"/>
                </a:solidFill>
              </a:rPr>
              <a:t>X cent: 10-100</a:t>
            </a:r>
          </a:p>
          <a:p>
            <a:r>
              <a:rPr lang="en-US" sz="1400" dirty="0">
                <a:solidFill>
                  <a:schemeClr val="bg1"/>
                </a:solidFill>
              </a:rPr>
              <a:t>Y cent: 10-100</a:t>
            </a:r>
          </a:p>
          <a:p>
            <a:r>
              <a:rPr lang="en-US" sz="1400" dirty="0" err="1">
                <a:solidFill>
                  <a:srgbClr val="FFFF00"/>
                </a:solidFill>
              </a:rPr>
              <a:t>ToT</a:t>
            </a:r>
            <a:r>
              <a:rPr lang="en-US" sz="1400" dirty="0">
                <a:solidFill>
                  <a:srgbClr val="FFFF00"/>
                </a:solidFill>
              </a:rPr>
              <a:t> &gt; 450</a:t>
            </a:r>
          </a:p>
          <a:p>
            <a:endParaRPr lang="en-US" sz="1600" dirty="0">
              <a:solidFill>
                <a:srgbClr val="FFFF00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51940" y="945409"/>
                <a:ext cx="298132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1400" b="1" dirty="0" smtClean="0">
                    <a:solidFill>
                      <a:srgbClr val="002060"/>
                    </a:solidFill>
                  </a:rPr>
                  <a:t>Neutron Flux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b="1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rPr>
                      <m:t> :  763 </m:t>
                    </m:r>
                    <m:r>
                      <a:rPr lang="en-US" altLang="it-IT" sz="1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</m:t>
                    </m:r>
                    <m:r>
                      <m:rPr>
                        <m:nor/>
                      </m:rPr>
                      <a:rPr lang="en-US" altLang="it-IT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it-IT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sym typeface="Symbol" panose="05050102010706020507" pitchFamily="18" charset="2"/>
                      </a:rPr>
                      <m:t>11 </m:t>
                    </m:r>
                    <m:r>
                      <m:rPr>
                        <m:nor/>
                      </m:rPr>
                      <a:rPr lang="it-IT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it-IT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/(</m:t>
                    </m:r>
                    <m:r>
                      <m:rPr>
                        <m:nor/>
                      </m:rPr>
                      <a:rPr lang="it-IT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it-IT" sz="1400" b="1" baseline="30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it-IT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it-IT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400" b="1" baseline="30000" dirty="0">
                  <a:solidFill>
                    <a:srgbClr val="00206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it-IT" sz="1600" dirty="0">
                  <a:solidFill>
                    <a:srgbClr val="00206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40" y="945409"/>
                <a:ext cx="2981329" cy="553998"/>
              </a:xfrm>
              <a:prstGeom prst="rect">
                <a:avLst/>
              </a:prstGeom>
              <a:blipFill>
                <a:blip r:embed="rId10"/>
                <a:stretch>
                  <a:fillRect l="-613" t="-21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tangolo 17"/>
          <p:cNvSpPr/>
          <p:nvPr/>
        </p:nvSpPr>
        <p:spPr>
          <a:xfrm>
            <a:off x="0" y="0"/>
            <a:ext cx="12192000" cy="541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Estimated measured</a:t>
            </a:r>
            <a:r>
              <a:rPr kumimoji="0" lang="en-US" sz="2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efficiency &amp; measurements at </a:t>
            </a:r>
            <a:r>
              <a:rPr kumimoji="0" lang="en-US" sz="2200" b="0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n_TOF</a:t>
            </a:r>
            <a:r>
              <a:rPr kumimoji="0" lang="en-US" sz="2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facility </a:t>
            </a:r>
            <a:endParaRPr kumimoji="0" lang="it-IT" sz="2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1940" y="875379"/>
            <a:ext cx="3551806" cy="4860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8824571" y="6466017"/>
            <a:ext cx="3851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WORK IN PROGRESS…</a:t>
            </a:r>
            <a:endParaRPr lang="it-IT" sz="14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D82391C6-D2FC-517B-9941-44BB977DC017}"/>
              </a:ext>
            </a:extLst>
          </p:cNvPr>
          <p:cNvCxnSpPr>
            <a:cxnSpLocks/>
          </p:cNvCxnSpPr>
          <p:nvPr/>
        </p:nvCxnSpPr>
        <p:spPr>
          <a:xfrm>
            <a:off x="4581150" y="741510"/>
            <a:ext cx="0" cy="5882532"/>
          </a:xfrm>
          <a:prstGeom prst="line">
            <a:avLst/>
          </a:prstGeom>
          <a:ln w="2857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386411" y="1329108"/>
            <a:ext cx="5363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 algn="ctr" eaLnBrk="0" fontAlgn="base" hangingPunct="0">
              <a:spcAft>
                <a:spcPct val="0"/>
              </a:spcAft>
              <a:buClr>
                <a:srgbClr val="2F5597"/>
              </a:buClr>
              <a:buNone/>
              <a:defRPr/>
            </a:pPr>
            <a:r>
              <a:rPr lang="en-US" altLang="it-IT" sz="1400" dirty="0">
                <a:solidFill>
                  <a:srgbClr val="002060"/>
                </a:solidFill>
              </a:rPr>
              <a:t>Time-of-flight measurements, after appropriately selecting the reference times for thermal neutrons:</a:t>
            </a:r>
            <a:endParaRPr lang="it-IT" altLang="it-IT" sz="1400" i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669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69DFE-BE41-7359-79DD-E7D3DDDA53B4}"/>
              </a:ext>
            </a:extLst>
          </p:cNvPr>
          <p:cNvSpPr txBox="1">
            <a:spLocks/>
          </p:cNvSpPr>
          <p:nvPr/>
        </p:nvSpPr>
        <p:spPr>
          <a:xfrm>
            <a:off x="2453221" y="1963779"/>
            <a:ext cx="7473822" cy="145619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Thanks for attention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24B742-A046-B8AD-381F-98A546440620}"/>
              </a:ext>
            </a:extLst>
          </p:cNvPr>
          <p:cNvCxnSpPr>
            <a:cxnSpLocks/>
          </p:cNvCxnSpPr>
          <p:nvPr/>
        </p:nvCxnSpPr>
        <p:spPr>
          <a:xfrm flipV="1">
            <a:off x="4449973" y="3419971"/>
            <a:ext cx="3480318" cy="378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6AE69DFE-BE41-7359-79DD-E7D3DDDA53B4}"/>
              </a:ext>
            </a:extLst>
          </p:cNvPr>
          <p:cNvSpPr txBox="1">
            <a:spLocks/>
          </p:cNvSpPr>
          <p:nvPr/>
        </p:nvSpPr>
        <p:spPr>
          <a:xfrm>
            <a:off x="5691721" y="5401808"/>
            <a:ext cx="7473822" cy="145619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Dedicated to </a:t>
            </a:r>
            <a:r>
              <a:rPr lang="en-US" sz="2800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Fabrizio</a:t>
            </a:r>
            <a:r>
              <a:rPr lang="en-US" sz="2800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Murtas</a:t>
            </a:r>
            <a:r>
              <a:rPr lang="en-US" sz="2800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1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0" y="0"/>
            <a:ext cx="12192000" cy="541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itolo 1"/>
          <p:cNvSpPr txBox="1">
            <a:spLocks/>
          </p:cNvSpPr>
          <p:nvPr/>
        </p:nvSpPr>
        <p:spPr>
          <a:xfrm>
            <a:off x="196281" y="209252"/>
            <a:ext cx="10749367" cy="6825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Calibri" panose="020F0502020204030204" pitchFamily="34" charset="0"/>
              </a:rPr>
              <a:t>SCIENTIFIC BACKGROUND: </a:t>
            </a:r>
            <a:r>
              <a:rPr lang="en-US" sz="2400" i="1" dirty="0">
                <a:latin typeface="+mn-lt"/>
                <a:cs typeface="Calibri" panose="020F0502020204030204" pitchFamily="34" charset="0"/>
              </a:rPr>
              <a:t>Fast neutron detection in nuclear fusion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322889" y="869422"/>
            <a:ext cx="55708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NEUTRON DIAGNOSTIC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Plasma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physics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, machine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protection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 and control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issues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Total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emission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strength, spatial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emissivity and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energy spectr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9" name="TextBox 7"/>
          <p:cNvSpPr txBox="1"/>
          <p:nvPr/>
        </p:nvSpPr>
        <p:spPr>
          <a:xfrm>
            <a:off x="322889" y="2181796"/>
            <a:ext cx="60708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MAIN PARAMETERS PROVIDED BY NEUTRON DIAGNOSTIC: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Fusion </a:t>
            </a:r>
            <a:r>
              <a:rPr kumimoji="0" lang="it-IT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reaction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it-IT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rates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, </a:t>
            </a:r>
            <a:r>
              <a:rPr kumimoji="0" lang="it-IT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fuel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it-IT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ion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 temperature and </a:t>
            </a:r>
            <a:r>
              <a:rPr kumimoji="0" lang="it-IT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density</a:t>
            </a: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Beam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 plasma </a:t>
            </a:r>
            <a:r>
              <a:rPr kumimoji="0" lang="it-IT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interaction</a:t>
            </a: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Neutron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it-IT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load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 on </a:t>
            </a:r>
            <a:r>
              <a:rPr kumimoji="0" lang="it-IT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components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 (</a:t>
            </a:r>
            <a:r>
              <a:rPr kumimoji="0" lang="it-IT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vacuum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it-IT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chamber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 and </a:t>
            </a:r>
            <a:r>
              <a:rPr kumimoji="0" lang="it-IT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divertor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0" name="TextBox 8"/>
          <p:cNvSpPr txBox="1"/>
          <p:nvPr/>
        </p:nvSpPr>
        <p:spPr>
          <a:xfrm>
            <a:off x="322889" y="3848390"/>
            <a:ext cx="497362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REQUIREMENTS OF A NEUTRON DETECTION SYSTEM: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Diagnostic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apparatus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(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collimation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and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shielding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Resistance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to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harsh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environment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conditions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Detector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requirements</a:t>
            </a:r>
          </a:p>
        </p:txBody>
      </p:sp>
      <p:sp>
        <p:nvSpPr>
          <p:cNvPr id="34" name="TextBox 12"/>
          <p:cNvSpPr txBox="1"/>
          <p:nvPr/>
        </p:nvSpPr>
        <p:spPr>
          <a:xfrm>
            <a:off x="7448614" y="5732065"/>
            <a:ext cx="44219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THE PROBLEM OF BACKGROUND CONTRIBUTION: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SCATTERED NEUTRON + GAMMA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       It</a:t>
            </a: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needs to be understood and controlled!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99392" y="5494391"/>
            <a:ext cx="4483589" cy="1169551"/>
            <a:chOff x="2682766" y="5052189"/>
            <a:chExt cx="4483589" cy="1169551"/>
          </a:xfrm>
        </p:grpSpPr>
        <p:sp>
          <p:nvSpPr>
            <p:cNvPr id="33" name="TextBox 11"/>
            <p:cNvSpPr txBox="1"/>
            <p:nvPr/>
          </p:nvSpPr>
          <p:spPr>
            <a:xfrm>
              <a:off x="2793077" y="5052189"/>
              <a:ext cx="43732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 defTabSz="457200">
                <a:buFont typeface="Wingdings" panose="05000000000000000000" pitchFamily="2" charset="2"/>
                <a:buChar char="Ø"/>
                <a:defRPr/>
              </a:pPr>
              <a:r>
                <a:rPr lang="it-IT" sz="1400" dirty="0">
                  <a:solidFill>
                    <a:srgbClr val="002060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Neutron discrimination from gammas rays</a:t>
              </a:r>
            </a:p>
            <a:p>
              <a:pPr marL="285750" lvl="0" indent="-285750" defTabSz="457200">
                <a:buFont typeface="Wingdings" panose="05000000000000000000" pitchFamily="2" charset="2"/>
                <a:buChar char="Ø"/>
                <a:defRPr/>
              </a:pPr>
              <a:r>
                <a:rPr lang="it-IT" sz="1400" dirty="0">
                  <a:solidFill>
                    <a:srgbClr val="002060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Good discrimination of the direct component</a:t>
              </a:r>
            </a:p>
            <a:p>
              <a:pPr marL="285750" lvl="0" indent="-285750" defTabSz="457200">
                <a:buFont typeface="Wingdings" panose="05000000000000000000" pitchFamily="2" charset="2"/>
                <a:buChar char="Ø"/>
                <a:defRPr/>
              </a:pPr>
              <a:r>
                <a:rPr lang="it-IT" sz="1400" dirty="0">
                  <a:solidFill>
                    <a:srgbClr val="002060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Time resolution</a:t>
              </a:r>
            </a:p>
            <a:p>
              <a:pPr marL="285750" lvl="0" indent="-285750" defTabSz="457200">
                <a:buFont typeface="Wingdings" panose="05000000000000000000" pitchFamily="2" charset="2"/>
                <a:buChar char="Ø"/>
                <a:defRPr/>
              </a:pPr>
              <a:r>
                <a:rPr lang="it-IT" sz="1400" dirty="0">
                  <a:solidFill>
                    <a:srgbClr val="002060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Rate capability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" name="Left Brace 1"/>
            <p:cNvSpPr/>
            <p:nvPr/>
          </p:nvSpPr>
          <p:spPr>
            <a:xfrm>
              <a:off x="2682766" y="5066987"/>
              <a:ext cx="201749" cy="891410"/>
            </a:xfrm>
            <a:prstGeom prst="leftBrace">
              <a:avLst>
                <a:gd name="adj1" fmla="val 45790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628" y="940031"/>
            <a:ext cx="3187875" cy="1890107"/>
          </a:xfrm>
          <a:prstGeom prst="rect">
            <a:avLst/>
          </a:prstGeom>
        </p:spPr>
      </p:pic>
      <p:pic>
        <p:nvPicPr>
          <p:cNvPr id="14" name="Picture 13" descr="C:\Users\ASUS\Desktop\Tesi Dottorato AT\Immagini_tesi\Figure_4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"/>
          <a:stretch/>
        </p:blipFill>
        <p:spPr bwMode="auto">
          <a:xfrm>
            <a:off x="7560159" y="3121329"/>
            <a:ext cx="3757595" cy="2767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14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DFD5ED1A-07FA-4032-ABF6-FAA752C4C575}"/>
              </a:ext>
            </a:extLst>
          </p:cNvPr>
          <p:cNvSpPr txBox="1">
            <a:spLocks noChangeArrowheads="1"/>
          </p:cNvSpPr>
          <p:nvPr/>
        </p:nvSpPr>
        <p:spPr>
          <a:xfrm>
            <a:off x="39968" y="4824165"/>
            <a:ext cx="3587262" cy="20946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Detector 2D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Active area: 14 x 14 </a:t>
            </a:r>
            <a:r>
              <a:rPr lang="it-IT" altLang="ko-KR" sz="1400" b="1" dirty="0">
                <a:solidFill>
                  <a:srgbClr val="00206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µ</a:t>
            </a:r>
            <a:r>
              <a:rPr lang="it-IT" sz="1400" b="1" dirty="0">
                <a:solidFill>
                  <a:srgbClr val="00206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it-IT" sz="1400" b="1" baseline="30000" dirty="0">
                <a:solidFill>
                  <a:srgbClr val="00206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lang="it-IT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Pixel arrangement: 256 x 256 pixels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Pixel size: 55 x 55 </a:t>
            </a:r>
            <a:r>
              <a:rPr lang="it-IT" altLang="ko-KR" sz="1400" b="1" dirty="0">
                <a:solidFill>
                  <a:srgbClr val="00206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µ</a:t>
            </a:r>
            <a:r>
              <a:rPr lang="it-IT" sz="1400" b="1" dirty="0">
                <a:solidFill>
                  <a:srgbClr val="00206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it-IT" sz="1400" b="1" baseline="30000" dirty="0">
                <a:solidFill>
                  <a:srgbClr val="00206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it-IT" sz="1400" b="1" dirty="0">
                <a:solidFill>
                  <a:srgbClr val="00206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    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400" b="1" dirty="0" smtClean="0">
                <a:solidFill>
                  <a:srgbClr val="00206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Minimum </a:t>
            </a:r>
            <a:r>
              <a:rPr lang="en-US" sz="1400" b="1" dirty="0">
                <a:solidFill>
                  <a:srgbClr val="00206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Timing resolution: 1.6 ns</a:t>
            </a:r>
            <a:endParaRPr lang="it-IT" sz="1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it-IT" sz="1400" b="1" baseline="30000" dirty="0">
              <a:solidFill>
                <a:srgbClr val="002060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008300" y="1707133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it-IT" altLang="it-IT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8" name="Picture 1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6" y="1426810"/>
            <a:ext cx="2348383" cy="26044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006" y="1782070"/>
            <a:ext cx="3593294" cy="2765385"/>
          </a:xfrm>
          <a:prstGeom prst="rect">
            <a:avLst/>
          </a:prstGeom>
        </p:spPr>
      </p:pic>
      <p:sp>
        <p:nvSpPr>
          <p:cNvPr id="340" name="Rectangle 3">
            <a:extLst>
              <a:ext uri="{FF2B5EF4-FFF2-40B4-BE49-F238E27FC236}">
                <a16:creationId xmlns:a16="http://schemas.microsoft.com/office/drawing/2014/main" id="{DFD5ED1A-07FA-4032-ABF6-FAA752C4C575}"/>
              </a:ext>
            </a:extLst>
          </p:cNvPr>
          <p:cNvSpPr txBox="1">
            <a:spLocks noChangeArrowheads="1"/>
          </p:cNvSpPr>
          <p:nvPr/>
        </p:nvSpPr>
        <p:spPr>
          <a:xfrm>
            <a:off x="6233140" y="787818"/>
            <a:ext cx="3518119" cy="11104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it-IT" sz="16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ACQUISITION MODES OF TPX3</a:t>
            </a:r>
          </a:p>
        </p:txBody>
      </p:sp>
      <p:sp>
        <p:nvSpPr>
          <p:cNvPr id="20" name="Rettangolo 17"/>
          <p:cNvSpPr/>
          <p:nvPr/>
        </p:nvSpPr>
        <p:spPr>
          <a:xfrm>
            <a:off x="0" y="0"/>
            <a:ext cx="12192000" cy="541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264816" y="180199"/>
            <a:ext cx="10749367" cy="6825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it-IT" sz="2400" i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TIMEPIX3 chip</a:t>
            </a:r>
            <a:endParaRPr lang="it-IT" sz="2400" i="1" kern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7"/>
          <p:cNvSpPr txBox="1"/>
          <p:nvPr/>
        </p:nvSpPr>
        <p:spPr>
          <a:xfrm>
            <a:off x="197896" y="762254"/>
            <a:ext cx="1693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b="1" u="sng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TIMEPIX3 chip</a:t>
            </a:r>
            <a:endParaRPr kumimoji="0" lang="it-IT" sz="1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06" y="5018587"/>
            <a:ext cx="5606977" cy="1466520"/>
          </a:xfrm>
          <a:prstGeom prst="rect">
            <a:avLst/>
          </a:prstGeom>
        </p:spPr>
      </p:pic>
      <p:pic>
        <p:nvPicPr>
          <p:cNvPr id="2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48" y="4547455"/>
            <a:ext cx="2701428" cy="202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2806921" y="6223497"/>
            <a:ext cx="305885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790022"/>
              </a:buClr>
            </a:pPr>
            <a:r>
              <a:rPr lang="it-IT" altLang="it-IT" sz="1100" b="1" i="1" dirty="0">
                <a:solidFill>
                  <a:srgbClr val="FFC000"/>
                </a:solidFill>
              </a:rPr>
              <a:t> KATHERINE MODULE + TIMPEPIX3</a:t>
            </a:r>
          </a:p>
        </p:txBody>
      </p:sp>
      <p:sp>
        <p:nvSpPr>
          <p:cNvPr id="26" name="Rectangle 13"/>
          <p:cNvSpPr/>
          <p:nvPr/>
        </p:nvSpPr>
        <p:spPr>
          <a:xfrm>
            <a:off x="6340140" y="1261106"/>
            <a:ext cx="5998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</a:rPr>
              <a:t>Pixel by pixel, </a:t>
            </a:r>
            <a:r>
              <a:rPr lang="en-US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TPX3</a:t>
            </a: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</a:rPr>
              <a:t> provides a simultaneous measure of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EVEN COUNTING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TIME </a:t>
            </a:r>
            <a:r>
              <a:rPr lang="en-US" sz="1400" b="1" dirty="0">
                <a:solidFill>
                  <a:srgbClr val="002060"/>
                </a:solidFill>
              </a:rPr>
              <a:t>(</a:t>
            </a:r>
            <a:r>
              <a:rPr lang="en-US" sz="1400" b="1" dirty="0" err="1">
                <a:solidFill>
                  <a:srgbClr val="002060"/>
                </a:solidFill>
              </a:rPr>
              <a:t>ToA</a:t>
            </a:r>
            <a:r>
              <a:rPr lang="en-US" sz="1400" b="1" dirty="0">
                <a:solidFill>
                  <a:srgbClr val="002060"/>
                </a:solidFill>
              </a:rPr>
              <a:t> mode)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CHARGE 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ToT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mode)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 flipH="1">
            <a:off x="6085270" y="787818"/>
            <a:ext cx="20874" cy="578461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29" y="1153382"/>
            <a:ext cx="3010466" cy="2970229"/>
          </a:xfrm>
          <a:prstGeom prst="rect">
            <a:avLst/>
          </a:prstGeom>
        </p:spPr>
      </p:pic>
      <p:sp>
        <p:nvSpPr>
          <p:cNvPr id="30" name="TextBox 7"/>
          <p:cNvSpPr txBox="1"/>
          <p:nvPr/>
        </p:nvSpPr>
        <p:spPr>
          <a:xfrm>
            <a:off x="54119" y="4333509"/>
            <a:ext cx="168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u="sng" noProof="0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CHARACTERISTIC:</a:t>
            </a:r>
            <a:endParaRPr kumimoji="0" lang="it-IT" sz="1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26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6226295" y="4329194"/>
            <a:ext cx="4248150" cy="39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621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12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FontTx/>
              <a:buNone/>
            </a:pPr>
            <a:endParaRPr lang="it-IT" altLang="it-IT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buFontTx/>
              <a:buNone/>
            </a:pPr>
            <a:endParaRPr lang="it-IT" altLang="it-IT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buFontTx/>
              <a:buNone/>
            </a:pPr>
            <a:endParaRPr lang="it-IT" altLang="it-IT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6" descr="C:\Users\claps\Downloads\20161129_095952_resized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9" t="7482" r="11556" b="6509"/>
          <a:stretch/>
        </p:blipFill>
        <p:spPr bwMode="auto">
          <a:xfrm rot="5400000">
            <a:off x="-186003" y="2374960"/>
            <a:ext cx="3808837" cy="26788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3837188" y="896802"/>
            <a:ext cx="4087866" cy="1939235"/>
            <a:chOff x="4682670" y="2508168"/>
            <a:chExt cx="4087866" cy="1939235"/>
          </a:xfrm>
        </p:grpSpPr>
        <p:sp>
          <p:nvSpPr>
            <p:cNvPr id="23" name="TextBox 1"/>
            <p:cNvSpPr txBox="1">
              <a:spLocks noChangeArrowheads="1"/>
            </p:cNvSpPr>
            <p:nvPr/>
          </p:nvSpPr>
          <p:spPr bwMode="auto">
            <a:xfrm>
              <a:off x="7060704" y="2508168"/>
              <a:ext cx="1709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endParaRPr lang="ko-KR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8" descr="C:\Users\claps\Desktop\DIAMONDs\ImmaginiPoster\projec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670" y="2896733"/>
              <a:ext cx="2221230" cy="15506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980073" y="5199908"/>
            <a:ext cx="1476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</a:rPr>
              <a:t>Diamondpix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49431">
            <a:off x="4545253" y="1649833"/>
            <a:ext cx="940186" cy="295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x 10 </a:t>
            </a:r>
            <a:r>
              <a:rPr lang="it-IT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it-IT" sz="12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t-IT" sz="1200" b="1" i="1" dirty="0">
              <a:solidFill>
                <a:srgbClr val="FF0000"/>
              </a:solidFill>
            </a:endParaRPr>
          </a:p>
        </p:txBody>
      </p:sp>
      <p:sp>
        <p:nvSpPr>
          <p:cNvPr id="38" name="TextBox 7"/>
          <p:cNvSpPr txBox="1"/>
          <p:nvPr/>
        </p:nvSpPr>
        <p:spPr>
          <a:xfrm>
            <a:off x="3480560" y="3018437"/>
            <a:ext cx="2446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DIAMOND PROPERTIES</a:t>
            </a:r>
          </a:p>
        </p:txBody>
      </p:sp>
      <p:sp>
        <p:nvSpPr>
          <p:cNvPr id="39" name="Rectangle 12"/>
          <p:cNvSpPr/>
          <p:nvPr/>
        </p:nvSpPr>
        <p:spPr>
          <a:xfrm>
            <a:off x="9909507" y="3637859"/>
            <a:ext cx="2075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It exploits specific reaction channels with charge products </a:t>
            </a:r>
            <a:endParaRPr kumimoji="0" lang="it-IT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9570332" y="1160445"/>
            <a:ext cx="2621668" cy="163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621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12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0" fontAlgn="base" hangingPunct="0">
              <a:spcAft>
                <a:spcPct val="0"/>
              </a:spcAft>
              <a:buClr>
                <a:srgbClr val="2F5597"/>
              </a:buClr>
              <a:buFont typeface="Wingdings" panose="05000000000000000000" pitchFamily="2" charset="2"/>
              <a:buChar char="§"/>
            </a:pPr>
            <a:r>
              <a:rPr lang="it-IT" altLang="it-IT" sz="1400" b="1" i="1" dirty="0">
                <a:solidFill>
                  <a:srgbClr val="002060"/>
                </a:solidFill>
                <a:latin typeface="+mn-lt"/>
              </a:rPr>
              <a:t>DETECTOR 2D</a:t>
            </a:r>
          </a:p>
          <a:p>
            <a:pPr algn="just" eaLnBrk="0" fontAlgn="base" hangingPunct="0">
              <a:spcAft>
                <a:spcPct val="0"/>
              </a:spcAft>
              <a:buClr>
                <a:srgbClr val="2F5597"/>
              </a:buClr>
              <a:buFont typeface="Wingdings" panose="05000000000000000000" pitchFamily="2" charset="2"/>
              <a:buChar char="§"/>
            </a:pPr>
            <a:r>
              <a:rPr lang="en-US" altLang="it-IT" sz="1400" b="1" i="1" dirty="0">
                <a:solidFill>
                  <a:srgbClr val="002060"/>
                </a:solidFill>
                <a:latin typeface="+mn-lt"/>
              </a:rPr>
              <a:t>SENSOR: CVD diamond</a:t>
            </a:r>
            <a:endParaRPr lang="it-IT" altLang="it-IT" sz="1400" b="1" i="1" dirty="0">
              <a:solidFill>
                <a:srgbClr val="002060"/>
              </a:solidFill>
              <a:latin typeface="+mn-lt"/>
            </a:endParaRPr>
          </a:p>
          <a:p>
            <a:pPr algn="just" eaLnBrk="0" fontAlgn="base" hangingPunct="0">
              <a:spcAft>
                <a:spcPct val="0"/>
              </a:spcAft>
              <a:buClr>
                <a:srgbClr val="2F5597"/>
              </a:buClr>
              <a:buFont typeface="Wingdings" panose="05000000000000000000" pitchFamily="2" charset="2"/>
              <a:buChar char="§"/>
            </a:pPr>
            <a:r>
              <a:rPr lang="it-IT" sz="1400" b="1" i="1" dirty="0">
                <a:solidFill>
                  <a:srgbClr val="002060"/>
                </a:solidFill>
                <a:latin typeface="+mn-lt"/>
              </a:rPr>
              <a:t>active area: </a:t>
            </a:r>
            <a:r>
              <a:rPr lang="it-IT" altLang="it-IT" sz="1400" b="1" i="1" dirty="0">
                <a:solidFill>
                  <a:srgbClr val="002060"/>
                </a:solidFill>
                <a:latin typeface="+mn-lt"/>
              </a:rPr>
              <a:t>10 x 10 </a:t>
            </a:r>
            <a:r>
              <a:rPr lang="it-IT" sz="1400" b="1" i="1" dirty="0">
                <a:solidFill>
                  <a:srgbClr val="002060"/>
                </a:solidFill>
                <a:latin typeface="+mn-lt"/>
              </a:rPr>
              <a:t>mm</a:t>
            </a:r>
            <a:r>
              <a:rPr lang="it-IT" sz="1400" b="1" i="1" baseline="30000" dirty="0">
                <a:latin typeface="+mn-lt"/>
              </a:rPr>
              <a:t>2</a:t>
            </a:r>
            <a:r>
              <a:rPr lang="it-IT" sz="1400" dirty="0">
                <a:latin typeface="+mn-lt"/>
              </a:rPr>
              <a:t> </a:t>
            </a:r>
            <a:endParaRPr lang="it-IT" altLang="it-IT" sz="1400" b="1" i="1" dirty="0">
              <a:solidFill>
                <a:srgbClr val="002060"/>
              </a:solidFill>
              <a:latin typeface="+mn-lt"/>
            </a:endParaRPr>
          </a:p>
          <a:p>
            <a:pPr algn="just" eaLnBrk="0" fontAlgn="base" hangingPunct="0">
              <a:spcAft>
                <a:spcPct val="0"/>
              </a:spcAft>
              <a:buClr>
                <a:srgbClr val="2F5597"/>
              </a:buClr>
              <a:buFont typeface="Wingdings" panose="05000000000000000000" pitchFamily="2" charset="2"/>
              <a:buChar char="§"/>
            </a:pPr>
            <a:r>
              <a:rPr lang="it-IT" altLang="it-IT" sz="1400" b="1" i="1" dirty="0">
                <a:solidFill>
                  <a:srgbClr val="002060"/>
                </a:solidFill>
                <a:latin typeface="+mn-lt"/>
              </a:rPr>
              <a:t>500 μm </a:t>
            </a:r>
            <a:r>
              <a:rPr lang="it-IT" altLang="it-IT" sz="1400" dirty="0">
                <a:solidFill>
                  <a:srgbClr val="002060"/>
                </a:solidFill>
                <a:latin typeface="+mn-lt"/>
              </a:rPr>
              <a:t>thick </a:t>
            </a:r>
            <a:r>
              <a:rPr lang="it-IT" altLang="it-IT" sz="1400" b="1" i="1" dirty="0">
                <a:solidFill>
                  <a:srgbClr val="002060"/>
                </a:solidFill>
                <a:latin typeface="+mn-lt"/>
              </a:rPr>
              <a:t>CVD diamond</a:t>
            </a:r>
          </a:p>
          <a:p>
            <a:pPr algn="just" eaLnBrk="0" fontAlgn="base" hangingPunct="0">
              <a:spcAft>
                <a:spcPct val="0"/>
              </a:spcAft>
              <a:buClr>
                <a:srgbClr val="2F5597"/>
              </a:buClr>
              <a:buFont typeface="Wingdings" panose="05000000000000000000" pitchFamily="2" charset="2"/>
              <a:buChar char="§"/>
            </a:pPr>
            <a:r>
              <a:rPr lang="it-IT" altLang="it-IT" sz="1400" b="1" i="1" dirty="0">
                <a:solidFill>
                  <a:srgbClr val="002060"/>
                </a:solidFill>
                <a:latin typeface="+mn-lt"/>
              </a:rPr>
              <a:t>300 nm </a:t>
            </a:r>
            <a:r>
              <a:rPr lang="it-IT" altLang="it-IT" sz="1400" dirty="0">
                <a:solidFill>
                  <a:srgbClr val="002060"/>
                </a:solidFill>
                <a:latin typeface="+mn-lt"/>
              </a:rPr>
              <a:t>thick </a:t>
            </a:r>
            <a:r>
              <a:rPr lang="it-IT" altLang="it-IT" sz="1400" b="1" i="1" dirty="0">
                <a:solidFill>
                  <a:srgbClr val="002060"/>
                </a:solidFill>
                <a:latin typeface="+mn-lt"/>
              </a:rPr>
              <a:t>Au </a:t>
            </a:r>
            <a:r>
              <a:rPr lang="it-IT" altLang="it-IT" sz="1400" i="1" dirty="0">
                <a:solidFill>
                  <a:srgbClr val="002060"/>
                </a:solidFill>
                <a:latin typeface="+mn-lt"/>
              </a:rPr>
              <a:t>layer</a:t>
            </a:r>
          </a:p>
          <a:p>
            <a:pPr algn="just" eaLnBrk="0" fontAlgn="base" hangingPunct="0">
              <a:spcAft>
                <a:spcPct val="0"/>
              </a:spcAft>
              <a:buClr>
                <a:srgbClr val="2F5597"/>
              </a:buClr>
              <a:buFont typeface="Wingdings" panose="05000000000000000000" pitchFamily="2" charset="2"/>
              <a:buChar char="§"/>
            </a:pPr>
            <a:r>
              <a:rPr lang="it-IT" altLang="it-IT" sz="1400" dirty="0">
                <a:solidFill>
                  <a:srgbClr val="002060"/>
                </a:solidFill>
                <a:latin typeface="+mn-lt"/>
              </a:rPr>
              <a:t>Bias: </a:t>
            </a:r>
            <a:r>
              <a:rPr lang="it-IT" altLang="it-IT" sz="1400" b="1" i="1" dirty="0">
                <a:solidFill>
                  <a:srgbClr val="002060"/>
                </a:solidFill>
                <a:latin typeface="+mn-lt"/>
              </a:rPr>
              <a:t>300 V</a:t>
            </a:r>
            <a:endParaRPr lang="it-IT" altLang="it-IT" sz="1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3" name="TextBox 7"/>
          <p:cNvSpPr txBox="1"/>
          <p:nvPr/>
        </p:nvSpPr>
        <p:spPr>
          <a:xfrm>
            <a:off x="3480560" y="761005"/>
            <a:ext cx="207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b="1" u="sng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DETECTOR LAYOUT</a:t>
            </a:r>
            <a:endParaRPr kumimoji="0" lang="it-IT" sz="1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09442" y="3583929"/>
            <a:ext cx="2232791" cy="93097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10300450" y="5399963"/>
            <a:ext cx="1417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baseline="30000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12</a:t>
            </a:r>
            <a:r>
              <a:rPr lang="it-IT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C(n, n)</a:t>
            </a:r>
            <a:r>
              <a:rPr lang="it-IT" b="1" baseline="30000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12</a:t>
            </a:r>
            <a:r>
              <a:rPr lang="it-IT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</a:t>
            </a:r>
          </a:p>
          <a:p>
            <a:r>
              <a:rPr lang="it-IT" b="1" baseline="30000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12</a:t>
            </a:r>
            <a:r>
              <a:rPr lang="it-IT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C(n, α)</a:t>
            </a:r>
            <a:r>
              <a:rPr lang="it-IT" b="1" baseline="30000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9</a:t>
            </a:r>
            <a:r>
              <a:rPr lang="it-IT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</a:t>
            </a:r>
          </a:p>
          <a:p>
            <a:r>
              <a:rPr lang="it-IT" b="1" baseline="30000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12</a:t>
            </a:r>
            <a:r>
              <a:rPr lang="it-IT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C(n, α)2α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26425" y="4870936"/>
            <a:ext cx="236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Main reactions in </a:t>
            </a:r>
            <a:r>
              <a:rPr lang="it-IT" b="1" baseline="300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12</a:t>
            </a:r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 :</a:t>
            </a:r>
          </a:p>
          <a:p>
            <a:r>
              <a:rPr lang="en-US" dirty="0"/>
              <a:t> </a:t>
            </a:r>
            <a:endParaRPr lang="it-IT" dirty="0"/>
          </a:p>
        </p:txBody>
      </p:sp>
      <p:sp>
        <p:nvSpPr>
          <p:cNvPr id="27" name="Rettangolo 17"/>
          <p:cNvSpPr/>
          <p:nvPr/>
        </p:nvSpPr>
        <p:spPr>
          <a:xfrm>
            <a:off x="0" y="0"/>
            <a:ext cx="12192000" cy="541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itolo 1"/>
          <p:cNvSpPr txBox="1">
            <a:spLocks/>
          </p:cNvSpPr>
          <p:nvPr/>
        </p:nvSpPr>
        <p:spPr>
          <a:xfrm>
            <a:off x="182214" y="165870"/>
            <a:ext cx="10749367" cy="6825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en-US" sz="2400" i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new Diamond detector “DIAMONDPIX”</a:t>
            </a:r>
            <a:endParaRPr lang="it-IT" sz="2400" i="1" kern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828092" y="3391922"/>
          <a:ext cx="5749290" cy="3369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7265">
                  <a:extLst>
                    <a:ext uri="{9D8B030D-6E8A-4147-A177-3AD203B41FA5}">
                      <a16:colId xmlns:a16="http://schemas.microsoft.com/office/drawing/2014/main" val="2728524044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2167825415"/>
                    </a:ext>
                  </a:extLst>
                </a:gridCol>
                <a:gridCol w="1178560">
                  <a:extLst>
                    <a:ext uri="{9D8B030D-6E8A-4147-A177-3AD203B41FA5}">
                      <a16:colId xmlns:a16="http://schemas.microsoft.com/office/drawing/2014/main" val="3900436630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4586591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PROPERTY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SILICON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DIAMOND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DIAMOND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4172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Material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</a:rPr>
                        <a:t>MCz, FZ, epi</a:t>
                      </a:r>
                      <a:endParaRPr lang="it-IT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Polycrystalline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Single crystal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6050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Displacement [eV]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</a:rPr>
                        <a:t>13-20</a:t>
                      </a:r>
                      <a:endParaRPr lang="it-IT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C00000"/>
                          </a:solidFill>
                          <a:effectLst/>
                        </a:rPr>
                        <a:t>43</a:t>
                      </a:r>
                      <a:endParaRPr lang="it-IT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C00000"/>
                          </a:solidFill>
                          <a:effectLst/>
                        </a:rPr>
                        <a:t>43</a:t>
                      </a:r>
                      <a:endParaRPr lang="it-IT" sz="12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0261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Energy gap [eV]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</a:rPr>
                        <a:t>1.12</a:t>
                      </a:r>
                      <a:endParaRPr lang="it-IT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C00000"/>
                          </a:solidFill>
                          <a:effectLst/>
                        </a:rPr>
                        <a:t>5.5</a:t>
                      </a:r>
                      <a:endParaRPr lang="it-IT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C00000"/>
                          </a:solidFill>
                          <a:effectLst/>
                        </a:rPr>
                        <a:t>5.5</a:t>
                      </a:r>
                      <a:endParaRPr lang="it-IT" sz="12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9618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E</a:t>
                      </a:r>
                      <a:r>
                        <a:rPr lang="it-IT" sz="1100" baseline="-25000">
                          <a:effectLst/>
                        </a:rPr>
                        <a:t>breakdown</a:t>
                      </a:r>
                      <a:r>
                        <a:rPr lang="it-IT" sz="1100">
                          <a:effectLst/>
                        </a:rPr>
                        <a:t> [V/cm]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</a:rPr>
                        <a:t>3×10</a:t>
                      </a:r>
                      <a:r>
                        <a:rPr lang="it-IT" sz="1100" baseline="30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it-IT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r>
                        <a:rPr lang="it-IT" sz="1100" baseline="30000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endParaRPr lang="it-IT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r>
                        <a:rPr lang="it-IT" sz="1100" baseline="30000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endParaRPr lang="it-IT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8014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µ</a:t>
                      </a:r>
                      <a:r>
                        <a:rPr lang="it-IT" sz="1100" baseline="-25000">
                          <a:effectLst/>
                        </a:rPr>
                        <a:t>e</a:t>
                      </a:r>
                      <a:r>
                        <a:rPr lang="it-IT" sz="1100">
                          <a:effectLst/>
                        </a:rPr>
                        <a:t> [cm</a:t>
                      </a:r>
                      <a:r>
                        <a:rPr lang="it-IT" sz="1100" baseline="30000">
                          <a:effectLst/>
                        </a:rPr>
                        <a:t>2</a:t>
                      </a:r>
                      <a:r>
                        <a:rPr lang="it-IT" sz="1100">
                          <a:effectLst/>
                        </a:rPr>
                        <a:t>/Vs]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</a:rPr>
                        <a:t>1450</a:t>
                      </a:r>
                      <a:endParaRPr lang="it-IT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C00000"/>
                          </a:solidFill>
                          <a:effectLst/>
                        </a:rPr>
                        <a:t>1800</a:t>
                      </a:r>
                      <a:endParaRPr lang="it-IT" sz="12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C00000"/>
                          </a:solidFill>
                          <a:effectLst/>
                        </a:rPr>
                        <a:t>&gt;1800</a:t>
                      </a:r>
                      <a:endParaRPr lang="it-IT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5946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µ</a:t>
                      </a:r>
                      <a:r>
                        <a:rPr lang="it-IT" sz="1100" baseline="-25000">
                          <a:effectLst/>
                        </a:rPr>
                        <a:t>h</a:t>
                      </a:r>
                      <a:r>
                        <a:rPr lang="it-IT" sz="1100">
                          <a:effectLst/>
                        </a:rPr>
                        <a:t> [cm</a:t>
                      </a:r>
                      <a:r>
                        <a:rPr lang="it-IT" sz="1100" baseline="30000">
                          <a:effectLst/>
                        </a:rPr>
                        <a:t>2</a:t>
                      </a:r>
                      <a:r>
                        <a:rPr lang="it-IT" sz="1100">
                          <a:effectLst/>
                        </a:rPr>
                        <a:t>/Vs]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</a:rPr>
                        <a:t>450</a:t>
                      </a:r>
                      <a:endParaRPr lang="it-IT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C00000"/>
                          </a:solidFill>
                          <a:effectLst/>
                        </a:rPr>
                        <a:t>1200</a:t>
                      </a:r>
                      <a:endParaRPr lang="it-IT" sz="12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C00000"/>
                          </a:solidFill>
                          <a:effectLst/>
                        </a:rPr>
                        <a:t>&gt;1200</a:t>
                      </a:r>
                      <a:endParaRPr lang="it-IT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2633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Saturate drift velocity [cm/s]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</a:rPr>
                        <a:t>0.8×10</a:t>
                      </a:r>
                      <a:r>
                        <a:rPr lang="it-IT" sz="1100" baseline="30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it-IT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</a:rPr>
                        <a:t>2.2×10</a:t>
                      </a:r>
                      <a:r>
                        <a:rPr lang="it-IT" sz="1100" baseline="30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it-IT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</a:rPr>
                        <a:t>2.2×10</a:t>
                      </a:r>
                      <a:r>
                        <a:rPr lang="it-IT" sz="1100" baseline="30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it-IT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896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Atomic number Z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it-IT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it-IT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it-IT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294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Relative dielectric constant (ε</a:t>
                      </a:r>
                      <a:r>
                        <a:rPr lang="it-IT" sz="1100" baseline="-25000">
                          <a:effectLst/>
                        </a:rPr>
                        <a:t>r</a:t>
                      </a:r>
                      <a:r>
                        <a:rPr lang="it-IT" sz="1100">
                          <a:effectLst/>
                        </a:rPr>
                        <a:t>)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</a:rPr>
                        <a:t>11.9</a:t>
                      </a:r>
                      <a:endParaRPr lang="it-IT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</a:rPr>
                        <a:t>5.7</a:t>
                      </a:r>
                      <a:endParaRPr lang="it-IT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</a:rPr>
                        <a:t>5.7</a:t>
                      </a:r>
                      <a:endParaRPr lang="it-IT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8144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e-h energy [eV]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</a:rPr>
                        <a:t>3.6</a:t>
                      </a:r>
                      <a:endParaRPr lang="it-IT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</a:rPr>
                        <a:t>13.0</a:t>
                      </a:r>
                      <a:endParaRPr lang="it-IT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</a:rPr>
                        <a:t>13.0</a:t>
                      </a:r>
                      <a:endParaRPr lang="it-IT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7349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Density [g/cm3]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</a:rPr>
                        <a:t>2.33</a:t>
                      </a:r>
                      <a:endParaRPr lang="it-IT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</a:rPr>
                        <a:t>3.51</a:t>
                      </a:r>
                      <a:endParaRPr lang="it-IT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</a:rPr>
                        <a:t>3.51</a:t>
                      </a:r>
                      <a:endParaRPr lang="it-IT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4984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e-h/µm for mips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</a:rPr>
                        <a:t>~ 80</a:t>
                      </a:r>
                      <a:endParaRPr lang="it-IT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</a:rPr>
                        <a:t>36</a:t>
                      </a:r>
                      <a:endParaRPr lang="it-IT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</a:rPr>
                        <a:t>36</a:t>
                      </a:r>
                      <a:endParaRPr lang="it-IT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4386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Max ccd [µm]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</a:rPr>
                        <a:t>&gt;500</a:t>
                      </a:r>
                      <a:endParaRPr lang="it-IT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C00000"/>
                          </a:solidFill>
                          <a:effectLst/>
                        </a:rPr>
                        <a:t>300</a:t>
                      </a:r>
                      <a:endParaRPr lang="it-IT" sz="12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C00000"/>
                          </a:solidFill>
                          <a:effectLst/>
                        </a:rPr>
                        <a:t>800</a:t>
                      </a:r>
                      <a:endParaRPr lang="it-IT" sz="12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3769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Thermal conductivity [W/(mK)]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</a:rPr>
                        <a:t>150</a:t>
                      </a:r>
                      <a:endParaRPr lang="it-IT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C00000"/>
                          </a:solidFill>
                          <a:effectLst/>
                        </a:rPr>
                        <a:t>~1900</a:t>
                      </a:r>
                      <a:endParaRPr lang="it-IT" sz="12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C00000"/>
                          </a:solidFill>
                          <a:effectLst/>
                        </a:rPr>
                        <a:t>~1900</a:t>
                      </a:r>
                      <a:endParaRPr lang="it-IT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621918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44032" y="34041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9" name="Group 8"/>
          <p:cNvGrpSpPr/>
          <p:nvPr/>
        </p:nvGrpSpPr>
        <p:grpSpPr>
          <a:xfrm>
            <a:off x="6193504" y="1318192"/>
            <a:ext cx="1900555" cy="1518920"/>
            <a:chOff x="5145722" y="2669540"/>
            <a:chExt cx="1900555" cy="1518920"/>
          </a:xfrm>
        </p:grpSpPr>
        <p:cxnSp>
          <p:nvCxnSpPr>
            <p:cNvPr id="54" name="Straight Arrow Connector 53"/>
            <p:cNvCxnSpPr/>
            <p:nvPr/>
          </p:nvCxnSpPr>
          <p:spPr>
            <a:xfrm>
              <a:off x="5778615" y="3815652"/>
              <a:ext cx="912464" cy="1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headEnd type="triangle"/>
              <a:tailEnd type="triangle"/>
            </a:ln>
            <a:effectLst/>
          </p:spPr>
        </p:cxnSp>
        <p:pic>
          <p:nvPicPr>
            <p:cNvPr id="33" name="Picture 32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5722" y="2669540"/>
              <a:ext cx="1900555" cy="151892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5744157" y="3881279"/>
              <a:ext cx="118263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200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14 x 14 </a:t>
              </a:r>
              <a:r>
                <a:rPr kumimoji="0" lang="it-IT" sz="1200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mm</a:t>
              </a:r>
              <a:r>
                <a:rPr kumimoji="0" lang="it-IT" sz="1200" i="1" u="none" strike="noStrike" kern="0" cap="none" spc="0" normalizeH="0" baseline="3000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2</a:t>
              </a:r>
              <a:endParaRPr kumimoji="0" lang="it-IT" sz="120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5744158" y="3861368"/>
              <a:ext cx="914321" cy="7923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7797151" y="848450"/>
            <a:ext cx="1572454" cy="1328791"/>
            <a:chOff x="3525586" y="1303546"/>
            <a:chExt cx="1883984" cy="1456308"/>
          </a:xfrm>
        </p:grpSpPr>
        <p:pic>
          <p:nvPicPr>
            <p:cNvPr id="47" name="Picture 4" descr="EL+  Poly 10.0x10.0mm, 0.30mm thick, P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1" b="10150"/>
            <a:stretch/>
          </p:blipFill>
          <p:spPr bwMode="auto">
            <a:xfrm>
              <a:off x="3525586" y="1303546"/>
              <a:ext cx="1883984" cy="14563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8" name="Straight Arrow Connector 47"/>
            <p:cNvCxnSpPr/>
            <p:nvPr/>
          </p:nvCxnSpPr>
          <p:spPr>
            <a:xfrm>
              <a:off x="3738156" y="1966726"/>
              <a:ext cx="827702" cy="57606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 rot="2082738">
              <a:off x="3740958" y="2005139"/>
              <a:ext cx="944489" cy="276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10 x 10 </a:t>
              </a:r>
              <a:r>
                <a:rPr kumimoji="0" lang="it-IT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mm</a:t>
              </a:r>
              <a:r>
                <a:rPr kumimoji="0" lang="it-IT" sz="1200" b="1" i="1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2</a:t>
              </a:r>
              <a:endPara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cxnSp>
        <p:nvCxnSpPr>
          <p:cNvPr id="5" name="Straight Connector 25">
            <a:extLst>
              <a:ext uri="{FF2B5EF4-FFF2-40B4-BE49-F238E27FC236}">
                <a16:creationId xmlns:a16="http://schemas.microsoft.com/office/drawing/2014/main" id="{F25EC136-7B8C-FFF2-693F-7BD571709342}"/>
              </a:ext>
            </a:extLst>
          </p:cNvPr>
          <p:cNvCxnSpPr>
            <a:cxnSpLocks/>
          </p:cNvCxnSpPr>
          <p:nvPr/>
        </p:nvCxnSpPr>
        <p:spPr>
          <a:xfrm>
            <a:off x="3328402" y="741510"/>
            <a:ext cx="0" cy="5882532"/>
          </a:xfrm>
          <a:prstGeom prst="line">
            <a:avLst/>
          </a:prstGeom>
          <a:ln w="2857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3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288548" y="727914"/>
            <a:ext cx="0" cy="5982548"/>
          </a:xfrm>
          <a:prstGeom prst="line">
            <a:avLst/>
          </a:prstGeom>
          <a:ln w="2857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17"/>
          <p:cNvSpPr/>
          <p:nvPr/>
        </p:nvSpPr>
        <p:spPr>
          <a:xfrm>
            <a:off x="0" y="0"/>
            <a:ext cx="12192000" cy="541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itolo 1"/>
          <p:cNvSpPr txBox="1">
            <a:spLocks/>
          </p:cNvSpPr>
          <p:nvPr/>
        </p:nvSpPr>
        <p:spPr>
          <a:xfrm>
            <a:off x="0" y="541400"/>
            <a:ext cx="10749367" cy="6825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sz="2800" kern="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sz="2400" i="1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Diamondpix for n</a:t>
            </a:r>
            <a:r>
              <a:rPr lang="it-IT" altLang="it-IT" sz="2400" i="1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eutron Time-of-Flight measurements: n_ToF (CERN, 2022)</a:t>
            </a:r>
            <a:endParaRPr lang="it-IT" sz="2400" i="1" kern="0" dirty="0">
              <a:solidFill>
                <a:prstClr val="white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defRPr/>
            </a:pPr>
            <a:endParaRPr lang="it-IT" sz="2400" i="1" kern="0" dirty="0">
              <a:solidFill>
                <a:prstClr val="white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44032" y="34041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1" name="TextBox 7"/>
          <p:cNvSpPr txBox="1"/>
          <p:nvPr/>
        </p:nvSpPr>
        <p:spPr>
          <a:xfrm>
            <a:off x="176818" y="655399"/>
            <a:ext cx="2425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b="1" u="sng" noProof="0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EXPERIMENTAL SET-UP</a:t>
            </a:r>
            <a:endParaRPr kumimoji="0" lang="it-IT" sz="1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3"/>
          <a:stretch/>
        </p:blipFill>
        <p:spPr>
          <a:xfrm>
            <a:off x="502582" y="1050220"/>
            <a:ext cx="5157428" cy="2415199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11363" y="3729117"/>
            <a:ext cx="2865845" cy="3011858"/>
            <a:chOff x="6845757" y="1604601"/>
            <a:chExt cx="4480469" cy="4657957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29"/>
            <a:stretch/>
          </p:blipFill>
          <p:spPr>
            <a:xfrm rot="5400000">
              <a:off x="6757013" y="1693345"/>
              <a:ext cx="4657957" cy="4480469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8841737" y="4563637"/>
              <a:ext cx="693174" cy="966025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215129" y="5627532"/>
              <a:ext cx="2363023" cy="5878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C000"/>
                  </a:solidFill>
                </a:rPr>
                <a:t>DIAMONDPIX</a:t>
              </a: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4" r="7053"/>
          <a:stretch/>
        </p:blipFill>
        <p:spPr>
          <a:xfrm rot="5400000">
            <a:off x="3084422" y="3758627"/>
            <a:ext cx="2989039" cy="2998924"/>
          </a:xfrm>
          <a:prstGeom prst="rect">
            <a:avLst/>
          </a:prstGeom>
        </p:spPr>
      </p:pic>
      <p:sp>
        <p:nvSpPr>
          <p:cNvPr id="42" name="TextBox 7"/>
          <p:cNvSpPr txBox="1"/>
          <p:nvPr/>
        </p:nvSpPr>
        <p:spPr>
          <a:xfrm>
            <a:off x="6445196" y="701135"/>
            <a:ext cx="2575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b="1" u="sng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ACQUISITION PROGRAM</a:t>
            </a:r>
            <a:endParaRPr kumimoji="0" lang="it-IT" sz="1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7128" y="3455792"/>
            <a:ext cx="1161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BEAM DUMP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52051" y="5735229"/>
            <a:ext cx="1525341" cy="3877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</a:rPr>
              <a:t>DIAMONDPIX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272981" y="967170"/>
            <a:ext cx="136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</a:rPr>
              <a:t>nTOF</a:t>
            </a:r>
            <a:r>
              <a:rPr lang="en-US" b="1" dirty="0">
                <a:solidFill>
                  <a:srgbClr val="002060"/>
                </a:solidFill>
              </a:rPr>
              <a:t> facility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019373" y="4285760"/>
            <a:ext cx="663390" cy="118577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6798635" y="1139778"/>
            <a:ext cx="622937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TPX3 has been checked with the </a:t>
            </a: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katherine module </a:t>
            </a: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by </a:t>
            </a: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MMTrack program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DATA-DRIVEN MODE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ACQUISITION MODE: TOA&amp;TOT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IKRUM: 5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DURATION: </a:t>
            </a:r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150 </a:t>
            </a:r>
            <a:r>
              <a:rPr lang="en-US" sz="1200" b="1" dirty="0" err="1">
                <a:solidFill>
                  <a:srgbClr val="002060"/>
                </a:solidFill>
                <a:latin typeface="Calibri" panose="020F0502020204030204"/>
              </a:rPr>
              <a:t>ms</a:t>
            </a:r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sv-SE" sz="1200" b="1" dirty="0">
                <a:solidFill>
                  <a:srgbClr val="002060"/>
                </a:solidFill>
              </a:rPr>
              <a:t>              neutron energy range (1 GeV – 10 meV)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8334716" y="2441281"/>
            <a:ext cx="371061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729900" y="1155755"/>
            <a:ext cx="5232607" cy="145331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86" y="4231146"/>
            <a:ext cx="2523076" cy="20696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" t="5229" r="52356"/>
          <a:stretch/>
        </p:blipFill>
        <p:spPr>
          <a:xfrm>
            <a:off x="8826287" y="3870170"/>
            <a:ext cx="3136219" cy="2729752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162591" y="3279735"/>
            <a:ext cx="5799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0" fontAlgn="base" hangingPunct="0">
              <a:spcAft>
                <a:spcPct val="0"/>
              </a:spcAft>
              <a:buClr>
                <a:srgbClr val="790022"/>
              </a:buClr>
              <a:buNone/>
            </a:pPr>
            <a:r>
              <a:rPr lang="en-US" altLang="it-IT" sz="1200" b="1" dirty="0">
                <a:solidFill>
                  <a:srgbClr val="002060"/>
                </a:solidFill>
              </a:rPr>
              <a:t>A single particle interaction turns on a group of pixels (</a:t>
            </a:r>
            <a:r>
              <a:rPr lang="en-US" altLang="it-IT" sz="1200" b="1" dirty="0">
                <a:solidFill>
                  <a:srgbClr val="FF0000"/>
                </a:solidFill>
              </a:rPr>
              <a:t>cluster</a:t>
            </a:r>
            <a:r>
              <a:rPr lang="en-US" altLang="it-IT" sz="1200" b="1" dirty="0">
                <a:solidFill>
                  <a:srgbClr val="002060"/>
                </a:solidFill>
              </a:rPr>
              <a:t>) and, for each pixel, the </a:t>
            </a:r>
            <a:r>
              <a:rPr lang="en-US" altLang="it-IT" sz="1200" b="1" dirty="0" err="1">
                <a:solidFill>
                  <a:srgbClr val="002060"/>
                </a:solidFill>
              </a:rPr>
              <a:t>ToT</a:t>
            </a:r>
            <a:r>
              <a:rPr lang="en-US" altLang="it-IT" sz="1200" b="1" dirty="0">
                <a:solidFill>
                  <a:srgbClr val="002060"/>
                </a:solidFill>
              </a:rPr>
              <a:t> acquisition provides a measure of a fraction of the released charge.</a:t>
            </a:r>
            <a:r>
              <a:rPr lang="it-IT" altLang="it-IT" sz="12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090684" y="6548721"/>
            <a:ext cx="27118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1000 triggers acquisition (no cut image)</a:t>
            </a:r>
          </a:p>
        </p:txBody>
      </p:sp>
    </p:spTree>
    <p:extLst>
      <p:ext uri="{BB962C8B-B14F-4D97-AF65-F5344CB8AC3E}">
        <p14:creationId xmlns:p14="http://schemas.microsoft.com/office/powerpoint/2010/main" val="34922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902059" y="691983"/>
            <a:ext cx="0" cy="5982548"/>
          </a:xfrm>
          <a:prstGeom prst="line">
            <a:avLst/>
          </a:prstGeom>
          <a:ln w="2857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17"/>
          <p:cNvSpPr/>
          <p:nvPr/>
        </p:nvSpPr>
        <p:spPr>
          <a:xfrm>
            <a:off x="0" y="0"/>
            <a:ext cx="12192000" cy="541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itolo 1"/>
          <p:cNvSpPr txBox="1">
            <a:spLocks/>
          </p:cNvSpPr>
          <p:nvPr/>
        </p:nvSpPr>
        <p:spPr>
          <a:xfrm>
            <a:off x="0" y="200110"/>
            <a:ext cx="10749367" cy="6825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sz="2800" kern="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sz="2400" i="1" dirty="0">
                <a:solidFill>
                  <a:prstClr val="white"/>
                </a:solidFill>
                <a:latin typeface="+mn-lt"/>
              </a:rPr>
              <a:t>Track analysis</a:t>
            </a:r>
            <a:endParaRPr lang="it-IT" sz="2400" i="1" kern="0" dirty="0">
              <a:solidFill>
                <a:prstClr val="white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26400" y="679869"/>
            <a:ext cx="3847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000" u="sng" dirty="0">
                <a:solidFill>
                  <a:srgbClr val="FF0000"/>
                </a:solidFill>
              </a:rPr>
              <a:t>gamma background discrimination </a:t>
            </a:r>
            <a:endParaRPr lang="it-IT" sz="2000" u="sng" kern="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67922" y="1265979"/>
            <a:ext cx="5149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defRPr/>
            </a:pPr>
            <a:r>
              <a:rPr lang="en-US" sz="1400" i="1" dirty="0">
                <a:solidFill>
                  <a:srgbClr val="00206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Gamma rejection has been validated through a set of laboratory gamma sources</a:t>
            </a:r>
            <a:r>
              <a:rPr lang="en-US" sz="1400" b="1" i="1" dirty="0">
                <a:solidFill>
                  <a:srgbClr val="00206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35201" y="6181156"/>
            <a:ext cx="182992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triggers acquisition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607" y="1842970"/>
            <a:ext cx="4689634" cy="422425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0391" y="3728107"/>
            <a:ext cx="5294062" cy="2154267"/>
            <a:chOff x="7292228" y="1611587"/>
            <a:chExt cx="4773712" cy="2154267"/>
          </a:xfrm>
        </p:grpSpPr>
        <p:sp>
          <p:nvSpPr>
            <p:cNvPr id="22" name="TextBox 21"/>
            <p:cNvSpPr txBox="1"/>
            <p:nvPr/>
          </p:nvSpPr>
          <p:spPr>
            <a:xfrm>
              <a:off x="7292228" y="1611587"/>
              <a:ext cx="348217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SOME CLUSTER PARAMETERS:</a:t>
              </a:r>
              <a:endPara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54197" y="2029183"/>
              <a:ext cx="416045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1" i="1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Cluster </a:t>
              </a:r>
              <a:r>
                <a:rPr kumimoji="0" lang="en-US" sz="1600" b="1" i="1" u="sng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Size </a:t>
              </a:r>
              <a:r>
                <a:rPr kumimoji="0" lang="en-US" sz="1600" b="1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(CS</a:t>
              </a:r>
              <a:r>
                <a:rPr kumimoji="0" lang="en-US" sz="1600" b="1" u="sng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)</a:t>
              </a:r>
              <a:r>
                <a:rPr kumimoji="0" lang="en-US" sz="1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: </a:t>
              </a: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the sum of all pixels forming the cluster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52071" y="2705599"/>
              <a:ext cx="43138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1" i="1" u="sng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ToT</a:t>
              </a:r>
              <a:r>
                <a:rPr kumimoji="0" lang="en-US" sz="1600" b="1" i="1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kumimoji="0" lang="en-US" sz="1600" b="1" i="1" u="sng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volume </a:t>
              </a:r>
              <a:r>
                <a:rPr kumimoji="0" lang="en-US" sz="1600" b="1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(</a:t>
              </a:r>
              <a:r>
                <a:rPr kumimoji="0" lang="en-US" sz="1600" b="1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ToTv</a:t>
              </a:r>
              <a:r>
                <a:rPr kumimoji="0" lang="en-US" sz="1600" b="1" u="sng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)</a:t>
              </a:r>
              <a:r>
                <a:rPr kumimoji="0" lang="en-US" sz="16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: </a:t>
              </a: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sum of all pixel </a:t>
              </a:r>
              <a:r>
                <a:rPr kumimoji="0" lang="en-US" sz="1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ToT</a:t>
              </a: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 values of the cluster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52071" y="3427300"/>
              <a:ext cx="19436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1" i="1" u="sng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Roundness </a:t>
              </a:r>
              <a:r>
                <a:rPr lang="en-US" sz="1600" b="1" dirty="0">
                  <a:solidFill>
                    <a:srgbClr val="C00000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(</a:t>
              </a:r>
              <a:r>
                <a:rPr kumimoji="0" lang="en-US" sz="1600" b="1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Rnd</a:t>
              </a:r>
              <a:r>
                <a:rPr kumimoji="0" lang="en-US" sz="1600" b="1" u="sng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)</a:t>
              </a:r>
              <a:r>
                <a:rPr kumimoji="0" lang="en-US" sz="1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  <a:endPara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29" name="Picture 28" descr="C:\Users\ASUS\Desktop\Tesi Dottorato AT\Immagini_tesi\Picture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624" y="5239715"/>
            <a:ext cx="2126165" cy="16091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64266" y="5961416"/>
                <a:ext cx="1627112" cy="5275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>
                          <a:latin typeface="Cambria Math" panose="02040503050406030204" pitchFamily="18" charset="0"/>
                        </a:rPr>
                        <m:t>𝑅𝑛𝑑</m:t>
                      </m:r>
                      <m:r>
                        <a:rPr lang="it-IT" sz="14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𝐶𝑆</m:t>
                          </m:r>
                        </m:num>
                        <m:den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sz="14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num>
                                    <m:den>
                                      <m:r>
                                        <a:rPr lang="it-IT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it-IT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266" y="5961416"/>
                <a:ext cx="1627112" cy="527517"/>
              </a:xfrm>
              <a:prstGeom prst="rect">
                <a:avLst/>
              </a:prstGeom>
              <a:blipFill>
                <a:blip r:embed="rId5"/>
                <a:stretch>
                  <a:fillRect t="-11628" r="-10487" b="-930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C:\Users\ASUS\Desktop\Tesi Dottorato AT\Immagini_tesi\Figure_48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4883" r="9300"/>
          <a:stretch/>
        </p:blipFill>
        <p:spPr bwMode="auto">
          <a:xfrm>
            <a:off x="27433" y="628794"/>
            <a:ext cx="6808764" cy="2935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80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>
          <a:xfrm>
            <a:off x="864273" y="741510"/>
            <a:ext cx="4119372" cy="2521903"/>
            <a:chOff x="858057" y="762593"/>
            <a:chExt cx="4604912" cy="2808264"/>
          </a:xfrm>
        </p:grpSpPr>
        <p:grpSp>
          <p:nvGrpSpPr>
            <p:cNvPr id="15" name="Group 14"/>
            <p:cNvGrpSpPr/>
            <p:nvPr/>
          </p:nvGrpSpPr>
          <p:grpSpPr>
            <a:xfrm>
              <a:off x="858057" y="949282"/>
              <a:ext cx="4604912" cy="2621575"/>
              <a:chOff x="782482" y="1251199"/>
              <a:chExt cx="4940055" cy="265973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6" t="8702"/>
              <a:stretch/>
            </p:blipFill>
            <p:spPr>
              <a:xfrm>
                <a:off x="782482" y="1251199"/>
                <a:ext cx="4940055" cy="2659737"/>
              </a:xfrm>
              <a:prstGeom prst="rect">
                <a:avLst/>
              </a:prstGeom>
              <a:ln w="12700">
                <a:noFill/>
              </a:ln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1748670" y="1362187"/>
                <a:ext cx="606391" cy="2246600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088052" y="2434415"/>
                <a:ext cx="737037" cy="347714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dirty="0" smtClean="0">
                    <a:solidFill>
                      <a:srgbClr val="FF0000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CS</a:t>
                </a:r>
                <a:r>
                  <a:rPr kumimoji="0" lang="en-US" sz="14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kumimoji="0" lang="en-US" sz="1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&gt; 3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 flipV="1">
              <a:off x="2323949" y="762593"/>
              <a:ext cx="836564" cy="29608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323949" y="1932750"/>
              <a:ext cx="836564" cy="134029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513" y="766510"/>
              <a:ext cx="2073313" cy="1166239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3751418" y="1358919"/>
              <a:ext cx="1270204" cy="387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time @ gamma flash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10509 ns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78" y="3729784"/>
            <a:ext cx="4405612" cy="2517493"/>
          </a:xfrm>
          <a:prstGeom prst="rect">
            <a:avLst/>
          </a:prstGeom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2667487" y="3888211"/>
            <a:ext cx="2265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solidFill>
                  <a:srgbClr val="FF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kumimoji="0" lang="en-US" sz="14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 Light" panose="020F0302020204030204" pitchFamily="34" charset="0"/>
                <a:cs typeface="Calibri Light" panose="020F0302020204030204" pitchFamily="34" charset="0"/>
              </a:rPr>
              <a:t>F neutron spectrum measured by </a:t>
            </a:r>
            <a:r>
              <a:rPr lang="en-US" sz="1400" i="1" dirty="0" err="1">
                <a:solidFill>
                  <a:srgbClr val="FF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kumimoji="0" lang="en-US" sz="1400" i="1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 Light" panose="020F0302020204030204" pitchFamily="34" charset="0"/>
                <a:cs typeface="Calibri Light" panose="020F0302020204030204" pitchFamily="34" charset="0"/>
              </a:rPr>
              <a:t>iamondpix</a:t>
            </a:r>
            <a:endParaRPr kumimoji="0" lang="it-IT" sz="140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815" y="6187121"/>
            <a:ext cx="5380287" cy="523220"/>
          </a:xfrm>
          <a:prstGeom prst="rect">
            <a:avLst/>
          </a:prstGeom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algn="just" defTabSz="457200">
              <a:defRPr/>
            </a:pPr>
            <a:r>
              <a:rPr lang="en-US" sz="1400" b="1" i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measured N_TOF spectrum  has been obtained through the minimum of </a:t>
            </a:r>
            <a:r>
              <a:rPr lang="en-US" sz="1400" b="1" i="1" dirty="0" err="1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ToA</a:t>
            </a:r>
            <a:r>
              <a:rPr lang="en-US" sz="1400" b="1" i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times in each cluster and correcting the delay due to time-walk</a:t>
            </a:r>
            <a:endParaRPr lang="it-IT" sz="1400" dirty="0">
              <a:solidFill>
                <a:srgbClr val="00206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ttangolo 17"/>
          <p:cNvSpPr/>
          <p:nvPr/>
        </p:nvSpPr>
        <p:spPr>
          <a:xfrm>
            <a:off x="0" y="-1918"/>
            <a:ext cx="12192000" cy="541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it-IT" sz="2400" i="1" dirty="0">
                <a:solidFill>
                  <a:prstClr val="white"/>
                </a:solidFill>
              </a:rPr>
              <a:t>ToF spectrum reconstruction</a:t>
            </a:r>
            <a:endParaRPr lang="en-US" sz="2400" i="1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7727" y="3239771"/>
            <a:ext cx="5276785" cy="52322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rgbClr val="00206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sz="1400" b="1" i="1" dirty="0" err="1">
                <a:solidFill>
                  <a:srgbClr val="00206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ToA</a:t>
            </a:r>
            <a:r>
              <a:rPr lang="en-US" sz="1400" b="1" i="1" dirty="0">
                <a:solidFill>
                  <a:srgbClr val="00206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measures highlights clearly the  gamma flash peak, used as reference time to obtain the energy spectrum.</a:t>
            </a:r>
            <a:endParaRPr kumimoji="0" lang="it-IT" sz="14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216062" y="709224"/>
            <a:ext cx="5605669" cy="5289400"/>
            <a:chOff x="7852353" y="3212539"/>
            <a:chExt cx="3795570" cy="335929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5" t="10253" r="6150" b="3956"/>
            <a:stretch/>
          </p:blipFill>
          <p:spPr>
            <a:xfrm>
              <a:off x="7852353" y="3212539"/>
              <a:ext cx="3795570" cy="3359296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9115125" y="3270978"/>
              <a:ext cx="0" cy="3039633"/>
            </a:xfrm>
            <a:prstGeom prst="line">
              <a:avLst/>
            </a:prstGeom>
            <a:ln w="63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315650" y="3269372"/>
              <a:ext cx="0" cy="3039633"/>
            </a:xfrm>
            <a:prstGeom prst="line">
              <a:avLst/>
            </a:prstGeom>
            <a:ln w="63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785682" y="3277395"/>
              <a:ext cx="0" cy="3039633"/>
            </a:xfrm>
            <a:prstGeom prst="line">
              <a:avLst/>
            </a:prstGeom>
            <a:ln w="63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918832" y="3285417"/>
              <a:ext cx="0" cy="3039633"/>
            </a:xfrm>
            <a:prstGeom prst="line">
              <a:avLst/>
            </a:prstGeom>
            <a:ln w="63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6795161" y="6187121"/>
            <a:ext cx="4838991" cy="523220"/>
          </a:xfrm>
          <a:prstGeom prst="rect">
            <a:avLst/>
          </a:prstGeom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ome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tof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peaks are observed in correspondence of cross section resonances and validate the spectrum reconstruction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" name="Straight Connector 25">
            <a:extLst>
              <a:ext uri="{FF2B5EF4-FFF2-40B4-BE49-F238E27FC236}">
                <a16:creationId xmlns:a16="http://schemas.microsoft.com/office/drawing/2014/main" id="{F4B78046-564A-51E2-CB39-A2E6A3FD9320}"/>
              </a:ext>
            </a:extLst>
          </p:cNvPr>
          <p:cNvCxnSpPr>
            <a:cxnSpLocks/>
          </p:cNvCxnSpPr>
          <p:nvPr/>
        </p:nvCxnSpPr>
        <p:spPr>
          <a:xfrm>
            <a:off x="5959722" y="741510"/>
            <a:ext cx="0" cy="5882532"/>
          </a:xfrm>
          <a:prstGeom prst="line">
            <a:avLst/>
          </a:prstGeom>
          <a:ln w="2857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"/>
          <p:cNvSpPr txBox="1"/>
          <p:nvPr/>
        </p:nvSpPr>
        <p:spPr>
          <a:xfrm>
            <a:off x="28835" y="585022"/>
            <a:ext cx="2105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i="1" u="sng" noProof="0" dirty="0" err="1" smtClean="0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ToA</a:t>
            </a:r>
            <a:r>
              <a:rPr lang="en-US" sz="1600" i="1" u="sng" noProof="0" dirty="0" smtClean="0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 measurements</a:t>
            </a:r>
            <a:endParaRPr kumimoji="0" lang="it-IT" sz="1600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51538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lang="it-IT" sz="2400" i="1" dirty="0">
                <a:solidFill>
                  <a:prstClr val="white"/>
                </a:solidFill>
              </a:rPr>
              <a:t>Neutron tracks discrimination and efficiency estimation at 2.5 and 14 MeV (FNG facility)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069" y="6131232"/>
            <a:ext cx="496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rgbClr val="002060"/>
                </a:solidFill>
              </a:rPr>
              <a:t>A neutron flux scan (from 6.0 × 10</a:t>
            </a:r>
            <a:r>
              <a:rPr lang="it-IT" sz="1400" baseline="30000" dirty="0">
                <a:solidFill>
                  <a:srgbClr val="002060"/>
                </a:solidFill>
              </a:rPr>
              <a:t>8</a:t>
            </a:r>
            <a:r>
              <a:rPr lang="it-IT" sz="1400" dirty="0">
                <a:solidFill>
                  <a:srgbClr val="002060"/>
                </a:solidFill>
              </a:rPr>
              <a:t> to 1.6 × 10</a:t>
            </a:r>
            <a:r>
              <a:rPr lang="it-IT" sz="1400" baseline="30000" dirty="0">
                <a:solidFill>
                  <a:srgbClr val="002060"/>
                </a:solidFill>
              </a:rPr>
              <a:t>10 </a:t>
            </a:r>
            <a:r>
              <a:rPr lang="it-IT" sz="1400" dirty="0">
                <a:solidFill>
                  <a:srgbClr val="002060"/>
                </a:solidFill>
              </a:rPr>
              <a:t>n/s) on FNG allowed an efficiency estimation obtaining a value of </a:t>
            </a:r>
            <a:r>
              <a:rPr lang="it-IT" sz="1400" b="1" i="1" dirty="0">
                <a:solidFill>
                  <a:srgbClr val="C00000"/>
                </a:solidFill>
              </a:rPr>
              <a:t>2.5 ± 0.1 </a:t>
            </a:r>
            <a:r>
              <a:rPr lang="en-US" sz="1400" b="1" i="1" dirty="0">
                <a:solidFill>
                  <a:srgbClr val="C00000"/>
                </a:solidFill>
              </a:rPr>
              <a:t>‰</a:t>
            </a:r>
            <a:endParaRPr lang="it-IT" sz="1400" b="1" i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87699" y="6122802"/>
            <a:ext cx="4899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rgbClr val="002060"/>
                </a:solidFill>
              </a:rPr>
              <a:t>A neutron flux scan (from 2.1 × 10</a:t>
            </a:r>
            <a:r>
              <a:rPr lang="it-IT" sz="1400" baseline="30000" dirty="0">
                <a:solidFill>
                  <a:srgbClr val="002060"/>
                </a:solidFill>
              </a:rPr>
              <a:t>8</a:t>
            </a:r>
            <a:r>
              <a:rPr lang="it-IT" sz="1400" dirty="0">
                <a:solidFill>
                  <a:srgbClr val="002060"/>
                </a:solidFill>
              </a:rPr>
              <a:t> to 2.5 × 10</a:t>
            </a:r>
            <a:r>
              <a:rPr lang="it-IT" sz="1400" baseline="30000" dirty="0">
                <a:solidFill>
                  <a:srgbClr val="002060"/>
                </a:solidFill>
              </a:rPr>
              <a:t>8 </a:t>
            </a:r>
            <a:r>
              <a:rPr lang="it-IT" sz="1400" dirty="0">
                <a:solidFill>
                  <a:srgbClr val="002060"/>
                </a:solidFill>
              </a:rPr>
              <a:t>n/s) on FNG allowed an efficiency estimation obtaining a value of </a:t>
            </a:r>
            <a:r>
              <a:rPr lang="it-IT" sz="1400" b="1" i="1" dirty="0">
                <a:solidFill>
                  <a:srgbClr val="C00000"/>
                </a:solidFill>
              </a:rPr>
              <a:t>6.8 ± 0.5 </a:t>
            </a:r>
            <a:r>
              <a:rPr lang="en-US" sz="1400" b="1" i="1" dirty="0">
                <a:solidFill>
                  <a:srgbClr val="C00000"/>
                </a:solidFill>
              </a:rPr>
              <a:t>‰</a:t>
            </a:r>
            <a:endParaRPr lang="it-IT" sz="1400" b="1" i="1" dirty="0">
              <a:solidFill>
                <a:srgbClr val="C00000"/>
              </a:solidFill>
            </a:endParaRPr>
          </a:p>
        </p:txBody>
      </p:sp>
      <p:pic>
        <p:nvPicPr>
          <p:cNvPr id="9" name="14MeV_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15747" r="10749"/>
          <a:stretch/>
        </p:blipFill>
        <p:spPr>
          <a:xfrm>
            <a:off x="2931886" y="3648168"/>
            <a:ext cx="2496457" cy="2326521"/>
          </a:xfrm>
          <a:prstGeom prst="rect">
            <a:avLst/>
          </a:prstGeom>
        </p:spPr>
      </p:pic>
      <p:pic>
        <p:nvPicPr>
          <p:cNvPr id="10" name="2.5MeV_video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1"/>
          <a:srcRect l="16297" r="12655"/>
          <a:stretch/>
        </p:blipFill>
        <p:spPr>
          <a:xfrm>
            <a:off x="9032112" y="3638550"/>
            <a:ext cx="2434174" cy="2346895"/>
          </a:xfrm>
          <a:prstGeom prst="rect">
            <a:avLst/>
          </a:prstGeom>
        </p:spPr>
      </p:pic>
      <p:pic>
        <p:nvPicPr>
          <p:cNvPr id="15" name="14MeV_video Back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 rotWithShape="1">
          <a:blip r:embed="rId12"/>
          <a:srcRect l="14696" r="9663"/>
          <a:stretch/>
        </p:blipFill>
        <p:spPr>
          <a:xfrm>
            <a:off x="274413" y="3653504"/>
            <a:ext cx="2540001" cy="2300194"/>
          </a:xfrm>
          <a:prstGeom prst="rect">
            <a:avLst/>
          </a:prstGeom>
        </p:spPr>
      </p:pic>
      <p:pic>
        <p:nvPicPr>
          <p:cNvPr id="17" name="2.5MeV_video Back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 rotWithShape="1">
          <a:blip r:embed="rId13"/>
          <a:srcRect l="15539" r="11756"/>
          <a:stretch/>
        </p:blipFill>
        <p:spPr>
          <a:xfrm>
            <a:off x="6180303" y="3638550"/>
            <a:ext cx="2490955" cy="2346895"/>
          </a:xfrm>
          <a:prstGeom prst="rect">
            <a:avLst/>
          </a:prstGeom>
        </p:spPr>
      </p:pic>
      <p:cxnSp>
        <p:nvCxnSpPr>
          <p:cNvPr id="3" name="Straight Connector 25">
            <a:extLst>
              <a:ext uri="{FF2B5EF4-FFF2-40B4-BE49-F238E27FC236}">
                <a16:creationId xmlns:a16="http://schemas.microsoft.com/office/drawing/2014/main" id="{A529B895-CF66-7963-CAAF-55925F997AED}"/>
              </a:ext>
            </a:extLst>
          </p:cNvPr>
          <p:cNvCxnSpPr>
            <a:cxnSpLocks/>
          </p:cNvCxnSpPr>
          <p:nvPr/>
        </p:nvCxnSpPr>
        <p:spPr>
          <a:xfrm>
            <a:off x="5825499" y="741510"/>
            <a:ext cx="0" cy="5882532"/>
          </a:xfrm>
          <a:prstGeom prst="line">
            <a:avLst/>
          </a:prstGeom>
          <a:ln w="2857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75" y="581170"/>
            <a:ext cx="4389129" cy="30065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68" y="614760"/>
            <a:ext cx="4389129" cy="30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0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7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video>
              <p:cMediaNode vol="80000">
                <p:cTn id="14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17"/>
          <p:cNvSpPr/>
          <p:nvPr/>
        </p:nvSpPr>
        <p:spPr>
          <a:xfrm>
            <a:off x="0" y="0"/>
            <a:ext cx="12192000" cy="541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itolo 1"/>
          <p:cNvSpPr txBox="1">
            <a:spLocks/>
          </p:cNvSpPr>
          <p:nvPr/>
        </p:nvSpPr>
        <p:spPr>
          <a:xfrm>
            <a:off x="0" y="200110"/>
            <a:ext cx="10749367" cy="6825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sz="2800" kern="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sz="2400" i="1" dirty="0" smtClean="0">
                <a:solidFill>
                  <a:prstClr val="white"/>
                </a:solidFill>
                <a:latin typeface="+mn-lt"/>
              </a:rPr>
              <a:t>Energy calibration of Diamondpix </a:t>
            </a:r>
            <a:endParaRPr lang="it-IT" sz="2400" i="1" kern="0" dirty="0">
              <a:solidFill>
                <a:prstClr val="white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44032" y="34041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8" name="Picture 7" descr="C:\Users\ASUS\Desktop\Tesi Dottorato AT\figure_capitolo5\Figure_60_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" t="8270" r="7358"/>
          <a:stretch/>
        </p:blipFill>
        <p:spPr bwMode="auto">
          <a:xfrm>
            <a:off x="99006" y="1216142"/>
            <a:ext cx="3098904" cy="21880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ASUS\Desktop\Tesi Dottorato AT\figure_capitolo5\Figure_60_b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t="8273" r="7473"/>
          <a:stretch/>
        </p:blipFill>
        <p:spPr bwMode="auto">
          <a:xfrm>
            <a:off x="3270188" y="1229645"/>
            <a:ext cx="2977637" cy="21551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ASUS\Desktop\Tesi Dottorato AT\figure_capitolo5\Figure_6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3" y="3384759"/>
            <a:ext cx="4216655" cy="279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/>
          <a:stretch/>
        </p:blipFill>
        <p:spPr bwMode="auto">
          <a:xfrm>
            <a:off x="6821656" y="3560798"/>
            <a:ext cx="4326421" cy="2664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4873" y="6205487"/>
            <a:ext cx="5504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rgbClr val="002060"/>
                </a:solidFill>
              </a:rPr>
              <a:t>Depending to the neutron energy, the mean CS values of all cluster follow a linear trend tha can be used to define the CS cut on the plane CS/Rnd.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7990" y="700766"/>
            <a:ext cx="603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i="1" dirty="0">
                <a:solidFill>
                  <a:srgbClr val="002060"/>
                </a:solidFill>
              </a:rPr>
              <a:t>Study of Cluster Size and Roundness as a function of neutron energy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0152" y="700766"/>
            <a:ext cx="5797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rgbClr val="002060"/>
                </a:solidFill>
              </a:rPr>
              <a:t>Energy calibration of Diamondpix with low neutron energies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t="5186" r="6763"/>
          <a:stretch/>
        </p:blipFill>
        <p:spPr>
          <a:xfrm>
            <a:off x="7099706" y="1039320"/>
            <a:ext cx="4048371" cy="2425724"/>
          </a:xfrm>
          <a:prstGeom prst="rect">
            <a:avLst/>
          </a:prstGeom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6991927" y="6211999"/>
            <a:ext cx="4156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02060"/>
                </a:solidFill>
              </a:rPr>
              <a:t>Diamondpix has been calibrated exploiting the Carbon recoil for neutron energies lower than 5 MeV. </a:t>
            </a:r>
          </a:p>
        </p:txBody>
      </p:sp>
      <p:cxnSp>
        <p:nvCxnSpPr>
          <p:cNvPr id="2" name="Straight Connector 25">
            <a:extLst>
              <a:ext uri="{FF2B5EF4-FFF2-40B4-BE49-F238E27FC236}">
                <a16:creationId xmlns:a16="http://schemas.microsoft.com/office/drawing/2014/main" id="{8C993357-6FA6-96CB-EE8E-CA0CC3157631}"/>
              </a:ext>
            </a:extLst>
          </p:cNvPr>
          <p:cNvCxnSpPr>
            <a:cxnSpLocks/>
          </p:cNvCxnSpPr>
          <p:nvPr/>
        </p:nvCxnSpPr>
        <p:spPr>
          <a:xfrm>
            <a:off x="6464709" y="741510"/>
            <a:ext cx="0" cy="5882532"/>
          </a:xfrm>
          <a:prstGeom prst="line">
            <a:avLst/>
          </a:prstGeom>
          <a:ln w="2857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22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1345</Words>
  <Application>Microsoft Office PowerPoint</Application>
  <PresentationFormat>Widescreen</PresentationFormat>
  <Paragraphs>294</Paragraphs>
  <Slides>17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맑은 고딕</vt:lpstr>
      <vt:lpstr>MS PGothic</vt:lpstr>
      <vt:lpstr>MS PGothic</vt:lpstr>
      <vt:lpstr>Arial</vt:lpstr>
      <vt:lpstr>Calibri</vt:lpstr>
      <vt:lpstr>Calibri Light</vt:lpstr>
      <vt:lpstr>Cambria Math</vt:lpstr>
      <vt:lpstr>Century Gothic</vt:lpstr>
      <vt:lpstr>Symbol</vt:lpstr>
      <vt:lpstr>Times New Roman</vt:lpstr>
      <vt:lpstr>Tw Cen MT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11</cp:revision>
  <dcterms:created xsi:type="dcterms:W3CDTF">2023-11-09T06:56:23Z</dcterms:created>
  <dcterms:modified xsi:type="dcterms:W3CDTF">2023-11-10T05:24:55Z</dcterms:modified>
</cp:coreProperties>
</file>