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0" r:id="rId3"/>
    <p:sldId id="272" r:id="rId4"/>
    <p:sldId id="258" r:id="rId5"/>
    <p:sldId id="273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</p:sldIdLst>
  <p:sldSz cx="10080625" cy="7559675"/>
  <p:notesSz cx="7772400" cy="100584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C25968-F73B-E79B-644B-D22A851481A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DDF39-1CB0-083B-DB2A-0D61E3EDF47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CA0D7-8320-8424-567B-687E323A7EB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3476E-A4E4-608A-915D-3964099D9A2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89A4CBC-3869-3247-B2FF-288FFB06FE9F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143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3BCFC-2A3B-4CB9-34C9-433132A818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47B3C-2394-5F13-C829-51CC393E994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C89DF9D-0CD0-5218-4047-010B2F67627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F69C9-746B-A9CE-EF2D-4BC0B08DAE2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52811-D51A-A7C8-F0AB-F89A28B9EE7E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0BCFE-00C9-D8FB-3BA9-EEE09EB2DF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B1DEED1-DBAC-4E4D-A6B8-915D1FE510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6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53694-E0A2-1F4F-23FE-00573783E5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AE62E0-C7FF-E143-8DC0-631A70F87303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BE7B9-F05C-F2D0-D5ED-DFC3DCBE5C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8C291-0580-7108-370F-124A82E19B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8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F2A13-EBFC-28FD-CB8A-2FC9090A02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4055814-3E7C-0544-BB84-1410B3815F4F}" type="slidenum">
              <a:t>11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8F19CA-EE14-0253-D1CF-ABBDE51E4F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A3900-538B-65B4-5B22-8B3675B788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84717-9D92-C203-0F3B-3AD77E2622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A85E07F-6901-5E42-9FE3-17FE5745FB41}" type="slidenum">
              <a:t>12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EB181-07E3-C989-8EEB-3368DB1F1E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9A223C-EE1A-D99D-5A40-A099DB35D6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255D0-75E3-BA77-2508-E41655A541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8786C8-D06F-C145-9918-8691BF1108D9}" type="slidenum">
              <a:t>13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3696FE-3479-B283-62BF-E4FF267912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7F791A-85A6-62E5-7194-F5702FF76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53694-E0A2-1F4F-23FE-00573783E5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AE62E0-C7FF-E143-8DC0-631A70F87303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BE7B9-F05C-F2D0-D5ED-DFC3DCBE5C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8C291-0580-7108-370F-124A82E19B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2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53694-E0A2-1F4F-23FE-00573783E5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AAE62E0-C7FF-E143-8DC0-631A70F87303}" type="slidenum">
              <a:t>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BE7B9-F05C-F2D0-D5ED-DFC3DCBE5C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8C291-0580-7108-370F-124A82E19B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3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0A3BF-000D-27B6-57EF-B68B2F65FA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7B9C0D-66BC-2D4A-9C3A-BF867B47C272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8A219-D4D9-359B-5640-E8F20A7E4C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3270E-3FCE-525C-12BE-145C166413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0A3BF-000D-27B6-57EF-B68B2F65FA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7B9C0D-66BC-2D4A-9C3A-BF867B47C272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A8A219-D4D9-359B-5640-E8F20A7E4C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3270E-3FCE-525C-12BE-145C166413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D5818-8FDE-2D92-9ABE-8176767CD2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AB3281E-EE52-1448-943B-A3F4420FE24C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3A2CB-4CC2-8A8A-7A3C-70C1971DB5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F5477-B61F-E5B8-9A6E-96A6BB58DB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F6ECC-89B8-7463-4C11-ED1C86B239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F59CCD-D528-3840-BA7F-E92E8517525D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94901-176A-16FA-4728-254A3EB201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DB294C-C020-EA0D-9D27-A0B9C6B2E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D445-82CE-FBD7-212A-B9134D686E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C663513-5BE3-0943-AE36-A1EF6E49D900}" type="slidenum">
              <a:t>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A66E5-2CFC-C650-BA1A-F29BCDFD9F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FA7D8-0C24-595B-53B1-B59AAD68C4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FA499-5A63-A674-A190-8F6D98ED2D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53C596D-A7A0-CC4A-A384-9D2BC44DFFC3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51258-2A08-6DE7-6873-F527153683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2F931-C7A6-19B2-F61F-ACFE020412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A0D4-9370-5878-2198-DE128C26E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E5E8F-18B7-A3CA-75AC-D594C5CC9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E6C5-95F6-9C79-0A67-15C1A273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F720D-4FAC-17E6-9E61-8E6BCC86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FA1C-0074-D2E0-464B-4983FCAF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B4010A-68ED-8149-BA22-95A5A9B948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1FF-703B-DC56-7DFE-1D921CA7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02315-32E7-85CB-0731-9D1DD594F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23A3-8E84-AE4A-7D20-B55B9540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3AC1-2C68-CF23-F4E8-0A225624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4B86F-46ED-1ACC-1186-808AD6AF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C30CA0-1453-7C4C-B509-9325A925BE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4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E5D30-0A63-E185-D6C9-39CF1EA1E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4BD56-259C-D01E-738C-F9340DE92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327E1-257A-B0EF-CEB1-100CE634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63FE-1823-699C-60D5-186E5953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2B06-1559-3D9A-BF76-7FF821D7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59092D-4880-C640-BF08-BE6BC2E3C08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6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94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8468-E7C0-8E96-8291-434D1A4F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EF21F-8429-7822-9448-E857D42E2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761CD-4FCE-5A94-7C8E-90CCBF2E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6D584-49A5-BC75-8126-8BF06036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4E19A-E4A3-6141-8880-ED744DF6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9A7CA5-19FE-9F47-B8EC-C2DB811D8A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5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FD00-41F0-3B9B-BD55-75F7FE84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F431D-D8C1-A35C-A6D8-BB8153AA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3C430-1471-C6CA-8E21-31ED1439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2E3CC-9A65-C594-96C7-C3FF26E3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384D0-8B41-EA38-8CC0-55D24DD7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F52958-4A0D-A04C-B929-BCB522897F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AB25-38E1-BCE6-C519-032AC6CF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406D-2657-BF27-983E-BC85B8521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F6182-6F17-1785-5B27-1082056F6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2BCEE-1D43-F62C-2398-B930B440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F971B-F5DD-C0AA-2258-C04B45C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151C-5449-9DFD-A26E-CE60895E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B5BF7C-63A1-9943-A89F-32842EE7583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8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68B1-5E25-C3D6-1329-860B4BA1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C8C5-ABBD-3D1C-C340-401395DD0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D6B98-40BC-D939-A649-5B0D8F26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5AE5D-3083-E3AF-96E2-92A0FE797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60231-9B93-C3B4-E2E9-C68287B22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BA881-0331-3A46-A0CE-1B942082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27478-2A0F-5D31-0D0A-EA566344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55453-95B4-CA85-EE6A-8F65872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2B0C45-E61D-EA42-BA2F-48EACF0F09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7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CF10-82FF-8661-7D42-3EC7660D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1B912-51F4-DADF-6073-A3270FA9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E3BA8-27AD-501C-AA94-B4DC5C84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FBAD6-410E-DA4A-5601-32591F3E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24722-3DBC-AC4F-AEF7-3CF4E2A7335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7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559AE-915B-9FB4-8954-616FA671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E3131-B7E7-2092-0BC3-C4556C70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36180-7134-E8F1-0521-4EF2E743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678C2C-E16A-4B49-8EB2-D12E07F954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6341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710B-A38B-7197-397D-F1F25356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7F80-81C4-80E3-5359-046D35BD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14259-ACCF-3C07-7F21-218A72833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465AF-4B61-419E-97A4-EB493041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2BEC7-81E1-7A56-8DBC-22906D91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25D26-8460-F1D3-7011-2888C37F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82220A-B1AC-5D4F-AD7D-CDFD32F217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4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B18D-9EBC-E303-97C4-8F2BE0FE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6736A-5EF1-7C56-73E2-7D4DECED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FC745-D876-7201-17F2-DCF225C7A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2E446-4AC4-52E7-9174-A3520C5A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F12D2-1E9E-915D-64E4-5D36D54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C405D-F858-CC5B-E69F-B448D4CC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670196-9EA4-394F-8CF6-68472FD7A1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0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90CA3E-F411-F06A-07C4-4248EAC297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714D6-3D53-7BD1-CFD8-289F0CB5E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0E6A2-290A-8012-3FAC-CFEB1F80441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7295759"/>
            <a:ext cx="2348280" cy="1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E0421-075A-FD3E-CEED-B40056A10FF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7295759"/>
            <a:ext cx="3195000" cy="1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F09C-231A-F885-7185-6BD0305137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7295759"/>
            <a:ext cx="2348280" cy="1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3F2BECA-FD94-3F42-B855-4CBE999D3AC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566BE99-B98F-0F46-D183-442E48A0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57" y="619932"/>
            <a:ext cx="4242509" cy="5637887"/>
          </a:xfrm>
          <a:prstGeom prst="rect">
            <a:avLst/>
          </a:prstGeom>
        </p:spPr>
      </p:pic>
      <p:pic>
        <p:nvPicPr>
          <p:cNvPr id="7" name="Picture 6" descr="A machine with wires and wires&#10;&#10;Description automatically generated with medium confidence">
            <a:extLst>
              <a:ext uri="{FF2B5EF4-FFF2-40B4-BE49-F238E27FC236}">
                <a16:creationId xmlns:a16="http://schemas.microsoft.com/office/drawing/2014/main" id="{4ACC1D71-D40F-8E1A-7C11-BABC4F940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6218" y="1446724"/>
            <a:ext cx="6494413" cy="6112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8E814-3A6D-BA94-9464-A36C97C3E7E0}"/>
              </a:ext>
            </a:extLst>
          </p:cNvPr>
          <p:cNvSpPr txBox="1"/>
          <p:nvPr/>
        </p:nvSpPr>
        <p:spPr>
          <a:xfrm>
            <a:off x="497846" y="3763983"/>
            <a:ext cx="9175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1200" dirty="0"/>
              <a:t>uRwell </a:t>
            </a:r>
          </a:p>
          <a:p>
            <a:pPr algn="ctr"/>
            <a:r>
              <a:rPr lang="en-IT" sz="1200" dirty="0"/>
              <a:t>30x30x1,5 cm</a:t>
            </a:r>
            <a:r>
              <a:rPr lang="en-IT" sz="1200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F3683-EB44-E744-9B34-1457730FEE66}"/>
              </a:ext>
            </a:extLst>
          </p:cNvPr>
          <p:cNvSpPr txBox="1"/>
          <p:nvPr/>
        </p:nvSpPr>
        <p:spPr>
          <a:xfrm>
            <a:off x="4981535" y="3129227"/>
            <a:ext cx="10097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Array of </a:t>
            </a:r>
          </a:p>
          <a:p>
            <a:pPr algn="ctr"/>
            <a:r>
              <a:rPr lang="en-GB" sz="1200" dirty="0"/>
              <a:t>Scintillator </a:t>
            </a:r>
          </a:p>
          <a:p>
            <a:pPr algn="ctr"/>
            <a:r>
              <a:rPr lang="en-GB" sz="1200" dirty="0"/>
              <a:t>bars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B005C-C000-29E9-881F-43AF2A991419}"/>
              </a:ext>
            </a:extLst>
          </p:cNvPr>
          <p:cNvSpPr txBox="1"/>
          <p:nvPr/>
        </p:nvSpPr>
        <p:spPr>
          <a:xfrm>
            <a:off x="3172866" y="2697896"/>
            <a:ext cx="8203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sz="1200" dirty="0"/>
              <a:t>uRwell </a:t>
            </a:r>
          </a:p>
          <a:p>
            <a:pPr algn="ctr"/>
            <a:r>
              <a:rPr lang="en-IT" sz="1200" dirty="0"/>
              <a:t>40x40x3 cm</a:t>
            </a:r>
            <a:r>
              <a:rPr lang="en-IT" sz="1200" baseline="30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0CAFA-E3CA-66AF-3021-06843B727B2B}"/>
              </a:ext>
            </a:extLst>
          </p:cNvPr>
          <p:cNvSpPr txBox="1"/>
          <p:nvPr/>
        </p:nvSpPr>
        <p:spPr>
          <a:xfrm>
            <a:off x="2012366" y="3810149"/>
            <a:ext cx="6324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target</a:t>
            </a:r>
            <a:endParaRPr lang="en-IT" sz="1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794E9-E12A-8206-888A-F9F5A49BC263}"/>
              </a:ext>
            </a:extLst>
          </p:cNvPr>
          <p:cNvSpPr txBox="1"/>
          <p:nvPr/>
        </p:nvSpPr>
        <p:spPr>
          <a:xfrm>
            <a:off x="3323508" y="5021812"/>
            <a:ext cx="9442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Cubic s</a:t>
            </a:r>
            <a:r>
              <a:rPr lang="en-IT" sz="1200" dirty="0"/>
              <a:t>cintillator </a:t>
            </a:r>
          </a:p>
          <a:p>
            <a:pPr algn="ctr"/>
            <a:r>
              <a:rPr lang="en-IT" sz="1200" dirty="0"/>
              <a:t>10x10x10 cm</a:t>
            </a:r>
            <a:r>
              <a:rPr lang="en-IT" sz="1200" baseline="30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BC5C1-82AE-9CCE-32BB-EEE384E0DAAE}"/>
              </a:ext>
            </a:extLst>
          </p:cNvPr>
          <p:cNvSpPr txBox="1"/>
          <p:nvPr/>
        </p:nvSpPr>
        <p:spPr>
          <a:xfrm>
            <a:off x="9085668" y="2482896"/>
            <a:ext cx="9739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Array of </a:t>
            </a:r>
          </a:p>
          <a:p>
            <a:pPr algn="ctr"/>
            <a:r>
              <a:rPr lang="en-GB" sz="1200" dirty="0"/>
              <a:t>Scintillator </a:t>
            </a:r>
          </a:p>
          <a:p>
            <a:pPr algn="ctr"/>
            <a:r>
              <a:rPr lang="en-GB" sz="1200" dirty="0"/>
              <a:t>bars</a:t>
            </a:r>
          </a:p>
        </p:txBody>
      </p:sp>
      <p:pic>
        <p:nvPicPr>
          <p:cNvPr id="21" name="Picture 20" descr="A hand holding black objects&#10;&#10;Description automatically generated">
            <a:extLst>
              <a:ext uri="{FF2B5EF4-FFF2-40B4-BE49-F238E27FC236}">
                <a16:creationId xmlns:a16="http://schemas.microsoft.com/office/drawing/2014/main" id="{96B0BAAC-DF94-4F40-CFD8-13ACDDF66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712199" y="4189163"/>
            <a:ext cx="2886129" cy="38541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22E793-ECA3-52E5-46F5-B9AA160E512E}"/>
              </a:ext>
            </a:extLst>
          </p:cNvPr>
          <p:cNvSpPr txBox="1"/>
          <p:nvPr/>
        </p:nvSpPr>
        <p:spPr>
          <a:xfrm>
            <a:off x="6464740" y="6805914"/>
            <a:ext cx="1192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200" dirty="0"/>
              <a:t>Target capsule realised with 3D printer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02D5EB-AAEE-2FF7-A325-838F50EAEACF}"/>
              </a:ext>
            </a:extLst>
          </p:cNvPr>
          <p:cNvSpPr/>
          <p:nvPr/>
        </p:nvSpPr>
        <p:spPr>
          <a:xfrm>
            <a:off x="5812347" y="184565"/>
            <a:ext cx="4385538" cy="126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0113C-A134-4191-E68F-1A574BEEC6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9"/>
            <a:ext cx="10080625" cy="1262160"/>
          </a:xfrm>
        </p:spPr>
        <p:txBody>
          <a:bodyPr/>
          <a:lstStyle/>
          <a:p>
            <a:pPr lvl="0"/>
            <a:r>
              <a:rPr lang="en-GB" dirty="0"/>
              <a:t>X17 TEST AT EAR2 oct 2023</a:t>
            </a:r>
          </a:p>
        </p:txBody>
      </p:sp>
    </p:spTree>
    <p:extLst>
      <p:ext uri="{BB962C8B-B14F-4D97-AF65-F5344CB8AC3E}">
        <p14:creationId xmlns:p14="http://schemas.microsoft.com/office/powerpoint/2010/main" val="78957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C435AB2-8B88-3023-2445-C6F94C7C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06/Nov/23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F3FFE6-DAED-DDA6-26EF-4B25EC67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CERN OCT23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309E42-BB34-E8C2-ECC2-B4955AC3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DF5F4-73EA-634F-9BBE-411A90A7EC33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7EE3D-F5D0-CE89-A723-3C932529CF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4880"/>
            <a:ext cx="9071640" cy="1355400"/>
          </a:xfrm>
        </p:spPr>
        <p:txBody>
          <a:bodyPr/>
          <a:lstStyle/>
          <a:p>
            <a:pPr lvl="0"/>
            <a:r>
              <a:rPr lang="en-GB"/>
              <a:t>uRwells (C and D)</a:t>
            </a:r>
            <a:br>
              <a:rPr lang="en-GB"/>
            </a:br>
            <a:r>
              <a:rPr lang="en-GB"/>
              <a:t>500 ns from </a:t>
            </a:r>
            <a:r>
              <a:rPr lang="en-GB">
                <a:latin typeface="Standard Symbols L" pitchFamily="18"/>
              </a:rPr>
              <a:t>g</a:t>
            </a:r>
            <a:r>
              <a:rPr lang="en-GB"/>
              <a:t>-flash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60694-B9EA-C1DB-712C-A48EA4AA67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48732-45B2-DD3F-85E6-426649C0F5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92000"/>
            <a:ext cx="9360000" cy="5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19181-D2CC-C1CA-4129-D89C24927189}"/>
              </a:ext>
            </a:extLst>
          </p:cNvPr>
          <p:cNvSpPr txBox="1"/>
          <p:nvPr/>
        </p:nvSpPr>
        <p:spPr>
          <a:xfrm>
            <a:off x="7680959" y="513360"/>
            <a:ext cx="2194560" cy="901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99"/>
                </a:solidFill>
                <a:latin typeface="Liberation Sans" pitchFamily="18"/>
                <a:ea typeface="DejaVu Sans" pitchFamily="2"/>
                <a:cs typeface="FreeSans" pitchFamily="2"/>
              </a:rPr>
              <a:t>3cm drift uRwells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solidFill>
                  <a:srgbClr val="000099"/>
                </a:solidFill>
                <a:latin typeface="Liberation Sans" pitchFamily="18"/>
                <a:ea typeface="DejaVu Sans" pitchFamily="2"/>
                <a:cs typeface="FreeSans" pitchFamily="2"/>
              </a:rPr>
              <a:t>“usable” after ~700 ns from </a:t>
            </a:r>
            <a:r>
              <a:rPr lang="en-GB" sz="1800" b="0" i="0" u="none" strike="noStrike" kern="1200" cap="none">
                <a:ln>
                  <a:noFill/>
                </a:ln>
                <a:solidFill>
                  <a:srgbClr val="000099"/>
                </a:solidFill>
                <a:latin typeface="Standard Symbols L" pitchFamily="18"/>
                <a:ea typeface="DejaVu Sans" pitchFamily="2"/>
                <a:cs typeface="FreeSans" pitchFamily="2"/>
              </a:rPr>
              <a:t>g</a:t>
            </a:r>
            <a:r>
              <a:rPr lang="en-GB" sz="1800" b="0" i="0" u="none" strike="noStrike" kern="1200" cap="none">
                <a:ln>
                  <a:noFill/>
                </a:ln>
                <a:solidFill>
                  <a:srgbClr val="000099"/>
                </a:solidFill>
                <a:latin typeface="Liberation Sans" pitchFamily="18"/>
                <a:ea typeface="DejaVu Sans" pitchFamily="2"/>
                <a:cs typeface="FreeSans" pitchFamily="2"/>
              </a:rPr>
              <a:t>flash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2E670E6-0891-C163-5627-61FDDF9E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06/Nov/23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81D617C-CBB4-B048-B946-C2B1696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CERN OCT23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B5F595-3693-48B0-931D-C92B3472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041F3B-D3EE-BF46-A377-8FA6E8DD2E07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770A0-43DA-4096-616C-DECF88887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4880"/>
            <a:ext cx="9071640" cy="1355400"/>
          </a:xfrm>
        </p:spPr>
        <p:txBody>
          <a:bodyPr/>
          <a:lstStyle/>
          <a:p>
            <a:pPr lvl="0"/>
            <a:r>
              <a:rPr lang="en-GB"/>
              <a:t>uRwells (C and D)</a:t>
            </a:r>
            <a:br>
              <a:rPr lang="en-GB"/>
            </a:br>
            <a:r>
              <a:rPr lang="en-GB"/>
              <a:t>1000 ns from </a:t>
            </a:r>
            <a:r>
              <a:rPr lang="en-GB">
                <a:latin typeface="Standard Symbols L" pitchFamily="18"/>
              </a:rPr>
              <a:t>g</a:t>
            </a:r>
            <a:r>
              <a:rPr lang="en-GB"/>
              <a:t>-flash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F4614-55E4-C3F8-E2E7-6900478B26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59486-48B5-91FE-63E4-E025DFFB8F5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92000"/>
            <a:ext cx="9360000" cy="56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DD693F7B-D143-2384-FFF6-635AB299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06/Nov/23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C9E79F9-78A1-9EAD-6DD4-E5674469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CERN OCT23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9D3E30B-3DBF-3C23-C45B-AC965BEB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5D783D-2389-E645-A1F1-171E113A9983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FFC52-F74D-E213-9F3D-68DDD760DC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4880"/>
            <a:ext cx="9071640" cy="1355400"/>
          </a:xfrm>
        </p:spPr>
        <p:txBody>
          <a:bodyPr/>
          <a:lstStyle/>
          <a:p>
            <a:pPr lvl="0"/>
            <a:r>
              <a:rPr lang="en-GB"/>
              <a:t>uRwells (C and D)</a:t>
            </a:r>
            <a:br>
              <a:rPr lang="en-GB"/>
            </a:br>
            <a:r>
              <a:rPr lang="en-GB"/>
              <a:t>3000 ns from </a:t>
            </a:r>
            <a:r>
              <a:rPr lang="en-GB">
                <a:latin typeface="Standard Symbols L" pitchFamily="18"/>
              </a:rPr>
              <a:t>g</a:t>
            </a:r>
            <a:r>
              <a:rPr lang="en-GB"/>
              <a:t>-flash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BE2FE-1919-2E23-8B61-11C81E8D3E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67CE6-CAA5-1FD0-FCBD-6884F9849D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92000"/>
            <a:ext cx="9360000" cy="56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6243FEF-DB7B-2706-3E63-83253919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06/Nov/23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88C6376-5E1E-9984-81E8-F8F377C9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CERN OCT23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EBAC8F7-1B99-4435-5338-38EDBE8D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646FEE-8025-F649-8687-9BBC0EC47044}" type="slidenum">
              <a:rPr lang="en-GB" smtClean="0"/>
              <a:t>13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BCEAB-DA4E-3E6E-251D-12D0A8E273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To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E24B4-6CA6-909E-617A-4D0A88591C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GB" dirty="0"/>
              <a:t>Continue/Improve FERS analysis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dirty="0"/>
              <a:t>Start looking at </a:t>
            </a:r>
            <a:r>
              <a:rPr lang="en-GB" dirty="0" err="1"/>
              <a:t>uRwell</a:t>
            </a:r>
            <a:r>
              <a:rPr lang="en-GB" dirty="0"/>
              <a:t> data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dirty="0"/>
              <a:t>Get </a:t>
            </a:r>
            <a:r>
              <a:rPr lang="en-GB" dirty="0">
                <a:latin typeface="Standard Symbols L" pitchFamily="18"/>
              </a:rPr>
              <a:t>g</a:t>
            </a:r>
            <a:r>
              <a:rPr lang="en-GB" dirty="0"/>
              <a:t>-flash type from NTOF </a:t>
            </a:r>
            <a:r>
              <a:rPr lang="en-GB" dirty="0" err="1"/>
              <a:t>acq</a:t>
            </a:r>
            <a:r>
              <a:rPr lang="en-GB" dirty="0"/>
              <a:t> (use time to correlate to FERS/SRS acquisition)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GB" dirty="0"/>
              <a:t>Try to combine </a:t>
            </a:r>
            <a:r>
              <a:rPr lang="en-GB" dirty="0" err="1"/>
              <a:t>SiPM</a:t>
            </a:r>
            <a:r>
              <a:rPr lang="en-GB" dirty="0"/>
              <a:t> and </a:t>
            </a:r>
            <a:r>
              <a:rPr lang="en-GB" dirty="0" err="1"/>
              <a:t>uRwell</a:t>
            </a:r>
            <a:endParaRPr lang="en-GB" dirty="0"/>
          </a:p>
          <a:p>
            <a:pPr lvl="0">
              <a:buSzPct val="45000"/>
              <a:buFont typeface="StarSymbol"/>
              <a:buChar char="●"/>
            </a:pPr>
            <a:r>
              <a:rPr lang="en-GB" dirty="0"/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113C-A134-4191-E68F-1A574BEEC6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9"/>
            <a:ext cx="10080625" cy="1262160"/>
          </a:xfrm>
        </p:spPr>
        <p:txBody>
          <a:bodyPr/>
          <a:lstStyle/>
          <a:p>
            <a:pPr lvl="0"/>
            <a:r>
              <a:rPr lang="en-GB" dirty="0"/>
              <a:t>X17 TEST AT EAR2 oct 2023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509425-0F83-01CD-CD55-0A27C7A709B3}"/>
              </a:ext>
            </a:extLst>
          </p:cNvPr>
          <p:cNvSpPr txBox="1"/>
          <p:nvPr/>
        </p:nvSpPr>
        <p:spPr>
          <a:xfrm>
            <a:off x="114720" y="1711463"/>
            <a:ext cx="48797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dirty="0"/>
              <a:t>Setup:</a:t>
            </a:r>
          </a:p>
          <a:p>
            <a:r>
              <a:rPr lang="en-IT" sz="1600" dirty="0"/>
              <a:t>-Demonstrator, composed by a </a:t>
            </a:r>
            <a:r>
              <a:rPr lang="en-IT" sz="1600" dirty="0">
                <a:solidFill>
                  <a:srgbClr val="FF0000"/>
                </a:solidFill>
              </a:rPr>
              <a:t>large uRwell </a:t>
            </a:r>
            <a:r>
              <a:rPr lang="en-IT" sz="1600" dirty="0"/>
              <a:t>and an </a:t>
            </a:r>
            <a:r>
              <a:rPr lang="en-IT" sz="1600" dirty="0">
                <a:solidFill>
                  <a:srgbClr val="FF0000"/>
                </a:solidFill>
              </a:rPr>
              <a:t>array of scintillator bars</a:t>
            </a:r>
          </a:p>
          <a:p>
            <a:r>
              <a:rPr lang="en-GB" sz="1600" dirty="0"/>
              <a:t>-S</a:t>
            </a:r>
            <a:r>
              <a:rPr lang="en-IT" sz="1600" dirty="0"/>
              <a:t>mall uRwell </a:t>
            </a:r>
          </a:p>
          <a:p>
            <a:r>
              <a:rPr lang="en-IT" sz="1600" dirty="0"/>
              <a:t>-Cubic scintillator </a:t>
            </a:r>
          </a:p>
          <a:p>
            <a:r>
              <a:rPr lang="en-GB" sz="1600" dirty="0"/>
              <a:t>-target is an  </a:t>
            </a:r>
            <a:r>
              <a:rPr lang="en-IT" sz="1600" dirty="0">
                <a:solidFill>
                  <a:srgbClr val="FF0000"/>
                </a:solidFill>
              </a:rPr>
              <a:t>Al and Carbon_fibre  capsule</a:t>
            </a:r>
            <a:r>
              <a:rPr lang="en-IT" sz="1600" dirty="0"/>
              <a:t> projected to contain </a:t>
            </a:r>
            <a:r>
              <a:rPr lang="en-IT" sz="1600" baseline="30000" dirty="0"/>
              <a:t>3</a:t>
            </a:r>
            <a:r>
              <a:rPr lang="en-IT" sz="1600" dirty="0"/>
              <a:t>He at high pressure (~380 bar)</a:t>
            </a:r>
          </a:p>
          <a:p>
            <a:endParaRPr lang="en-IT" sz="1600" dirty="0"/>
          </a:p>
          <a:p>
            <a:r>
              <a:rPr lang="en-IT" sz="1600" dirty="0"/>
              <a:t>Readoutand DAQ:</a:t>
            </a:r>
          </a:p>
          <a:p>
            <a:r>
              <a:rPr lang="en-IT" sz="1600" dirty="0"/>
              <a:t>-uRwell: APV25 cards + SRS </a:t>
            </a:r>
          </a:p>
          <a:p>
            <a:r>
              <a:rPr lang="en-IT" sz="1600" dirty="0"/>
              <a:t>-Scint array: SiPM+ FERS (from CAEN)</a:t>
            </a:r>
          </a:p>
          <a:p>
            <a:r>
              <a:rPr lang="en-IT" sz="1600" dirty="0"/>
              <a:t>-CUBE: Hamamatsu PMT+main DAQ</a:t>
            </a:r>
          </a:p>
          <a:p>
            <a:endParaRPr lang="en-GB" sz="1600" dirty="0"/>
          </a:p>
          <a:p>
            <a:r>
              <a:rPr lang="en-GB" sz="1600" dirty="0"/>
              <a:t>Goal: </a:t>
            </a:r>
          </a:p>
          <a:p>
            <a:r>
              <a:rPr lang="en-GB" sz="1600" dirty="0"/>
              <a:t>Evaluation of NOISE AND SATURATION EFFECTS in the demonstrator as a function of:</a:t>
            </a:r>
          </a:p>
          <a:p>
            <a:r>
              <a:rPr lang="en-GB" sz="1600" dirty="0"/>
              <a:t>-Target type</a:t>
            </a:r>
          </a:p>
          <a:p>
            <a:r>
              <a:rPr lang="en-GB" sz="1600" dirty="0"/>
              <a:t>-Demonstrator  distance from the beam (10, 20, 30 cm):</a:t>
            </a: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-Time</a:t>
            </a:r>
            <a:r>
              <a:rPr lang="en-GB" sz="1600" dirty="0">
                <a:latin typeface="Symbol" pitchFamily="2" charset="2"/>
              </a:rPr>
              <a:t> </a:t>
            </a:r>
            <a:r>
              <a:rPr lang="en-GB" sz="1600" dirty="0"/>
              <a:t>from gamma-flash (0, 500, ….</a:t>
            </a:r>
            <a:r>
              <a:rPr lang="en-GB" sz="1600" dirty="0">
                <a:sym typeface="Wingdings" pitchFamily="2" charset="2"/>
              </a:rPr>
              <a:t>10.000 ns)</a:t>
            </a:r>
            <a:endParaRPr lang="en-GB" sz="16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241BC3-AA12-6400-AF2F-011D1B4A472F}"/>
              </a:ext>
            </a:extLst>
          </p:cNvPr>
          <p:cNvGrpSpPr>
            <a:grpSpLocks noChangeAspect="1"/>
          </p:cNvGrpSpPr>
          <p:nvPr/>
        </p:nvGrpSpPr>
        <p:grpSpPr>
          <a:xfrm>
            <a:off x="4848602" y="1573618"/>
            <a:ext cx="5145059" cy="5308113"/>
            <a:chOff x="5945431" y="2094492"/>
            <a:chExt cx="3200226" cy="330293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F7F2DF-7D61-8805-3D7A-F45605119BEB}"/>
                </a:ext>
              </a:extLst>
            </p:cNvPr>
            <p:cNvSpPr txBox="1"/>
            <p:nvPr/>
          </p:nvSpPr>
          <p:spPr>
            <a:xfrm>
              <a:off x="5945431" y="3277484"/>
              <a:ext cx="904683" cy="549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/>
                <a:t>Array of  Scintillator bars</a:t>
              </a:r>
              <a:r>
                <a:rPr lang="en-IT" sz="1400" dirty="0"/>
                <a:t> 50x1,7x0,3 cm</a:t>
              </a:r>
              <a:r>
                <a:rPr lang="en-IT" sz="1400" baseline="30000" dirty="0"/>
                <a:t>3</a:t>
              </a:r>
              <a:r>
                <a:rPr lang="en-GB" sz="1400" dirty="0"/>
                <a:t> </a:t>
              </a:r>
            </a:p>
            <a:p>
              <a:endParaRPr lang="en-IT" sz="1400" baseline="30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99117C-EE79-8C02-75A4-AD78FAC4EF80}"/>
                </a:ext>
              </a:extLst>
            </p:cNvPr>
            <p:cNvSpPr/>
            <p:nvPr/>
          </p:nvSpPr>
          <p:spPr>
            <a:xfrm>
              <a:off x="7691665" y="3455156"/>
              <a:ext cx="360000" cy="360000"/>
            </a:xfrm>
            <a:prstGeom prst="rect">
              <a:avLst/>
            </a:prstGeom>
            <a:solidFill>
              <a:srgbClr val="FF4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524A0C-A0FE-C78D-26DB-7C9130005D73}"/>
                </a:ext>
              </a:extLst>
            </p:cNvPr>
            <p:cNvSpPr txBox="1"/>
            <p:nvPr/>
          </p:nvSpPr>
          <p:spPr>
            <a:xfrm>
              <a:off x="8665044" y="2455815"/>
              <a:ext cx="114903" cy="191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T" sz="1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C0CB23-1CEC-B7B8-4C94-08B1B7B5A0CB}"/>
                </a:ext>
              </a:extLst>
            </p:cNvPr>
            <p:cNvSpPr/>
            <p:nvPr/>
          </p:nvSpPr>
          <p:spPr>
            <a:xfrm>
              <a:off x="8677496" y="3089814"/>
              <a:ext cx="54000" cy="1080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E1A415-7147-A5B3-677B-74ABD13B5291}"/>
                </a:ext>
              </a:extLst>
            </p:cNvPr>
            <p:cNvGrpSpPr/>
            <p:nvPr/>
          </p:nvGrpSpPr>
          <p:grpSpPr>
            <a:xfrm rot="10800000">
              <a:off x="6856340" y="2729814"/>
              <a:ext cx="278119" cy="1800000"/>
              <a:chOff x="8603508" y="2739272"/>
              <a:chExt cx="278119" cy="180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CBBDE9-8CEA-1301-075E-E71A8EEC565D}"/>
                  </a:ext>
                </a:extLst>
              </p:cNvPr>
              <p:cNvSpPr/>
              <p:nvPr/>
            </p:nvSpPr>
            <p:spPr>
              <a:xfrm>
                <a:off x="8603508" y="2913930"/>
                <a:ext cx="125999" cy="1440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sz="14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E67731-91DF-287F-FA2B-912E7BA9C424}"/>
                  </a:ext>
                </a:extLst>
              </p:cNvPr>
              <p:cNvSpPr/>
              <p:nvPr/>
            </p:nvSpPr>
            <p:spPr>
              <a:xfrm flipH="1">
                <a:off x="8870827" y="2739272"/>
                <a:ext cx="10800" cy="1800000"/>
              </a:xfrm>
              <a:prstGeom prst="rect">
                <a:avLst/>
              </a:prstGeom>
              <a:solidFill>
                <a:srgbClr val="FF4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sz="140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AA6FF9-D4EF-D736-0CF8-D63AD5A8B5FB}"/>
                </a:ext>
              </a:extLst>
            </p:cNvPr>
            <p:cNvSpPr/>
            <p:nvPr/>
          </p:nvSpPr>
          <p:spPr>
            <a:xfrm>
              <a:off x="7788345" y="2337698"/>
              <a:ext cx="167554" cy="30597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C5B795-1B84-D5D6-DC9F-5A190D91E085}"/>
                </a:ext>
              </a:extLst>
            </p:cNvPr>
            <p:cNvSpPr/>
            <p:nvPr/>
          </p:nvSpPr>
          <p:spPr>
            <a:xfrm>
              <a:off x="7841070" y="3599155"/>
              <a:ext cx="72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88D136-5FC7-07F5-0A87-05FCC9560DBD}"/>
                </a:ext>
              </a:extLst>
            </p:cNvPr>
            <p:cNvSpPr txBox="1"/>
            <p:nvPr/>
          </p:nvSpPr>
          <p:spPr>
            <a:xfrm>
              <a:off x="7923258" y="2707174"/>
              <a:ext cx="372106" cy="191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beam</a:t>
              </a:r>
              <a:endParaRPr lang="en-IT" sz="1400" baseline="30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E484C7-744F-37AF-DDD2-A274FC4362DD}"/>
                </a:ext>
              </a:extLst>
            </p:cNvPr>
            <p:cNvSpPr txBox="1"/>
            <p:nvPr/>
          </p:nvSpPr>
          <p:spPr>
            <a:xfrm>
              <a:off x="6757782" y="4699947"/>
              <a:ext cx="751989" cy="459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Cubic </a:t>
              </a:r>
            </a:p>
            <a:p>
              <a:pPr algn="ctr"/>
              <a:r>
                <a:rPr lang="en-GB" sz="1400" dirty="0"/>
                <a:t>S</a:t>
              </a:r>
              <a:r>
                <a:rPr lang="en-IT" sz="1400" dirty="0"/>
                <a:t>cintillator </a:t>
              </a:r>
            </a:p>
            <a:p>
              <a:pPr algn="ctr"/>
              <a:r>
                <a:rPr lang="en-IT" sz="1400" dirty="0"/>
                <a:t>10x10x10 cm</a:t>
              </a:r>
              <a:r>
                <a:rPr lang="en-IT" sz="1400" baseline="300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029553-8937-6871-F0D5-FBBAAE8510FC}"/>
                </a:ext>
              </a:extLst>
            </p:cNvPr>
            <p:cNvSpPr txBox="1"/>
            <p:nvPr/>
          </p:nvSpPr>
          <p:spPr>
            <a:xfrm>
              <a:off x="7983141" y="3015986"/>
              <a:ext cx="681903" cy="19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target</a:t>
              </a:r>
              <a:endParaRPr lang="en-IT" sz="1400" baseline="30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8DFD31-EDA2-2776-5CFA-EB6B0392245F}"/>
                </a:ext>
              </a:extLst>
            </p:cNvPr>
            <p:cNvSpPr txBox="1"/>
            <p:nvPr/>
          </p:nvSpPr>
          <p:spPr>
            <a:xfrm>
              <a:off x="6683337" y="2130298"/>
              <a:ext cx="695156" cy="3255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IT" sz="1400" dirty="0"/>
                <a:t>uRwell </a:t>
              </a:r>
            </a:p>
            <a:p>
              <a:pPr algn="ctr"/>
              <a:r>
                <a:rPr lang="en-IT" sz="1400" dirty="0"/>
                <a:t>40x40x3 cm</a:t>
              </a:r>
              <a:r>
                <a:rPr lang="en-IT" sz="1400" baseline="30000" dirty="0"/>
                <a:t>3</a:t>
              </a: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0778BAC7-09E3-154B-969C-4C79A94E9C64}"/>
                </a:ext>
              </a:extLst>
            </p:cNvPr>
            <p:cNvSpPr/>
            <p:nvPr/>
          </p:nvSpPr>
          <p:spPr>
            <a:xfrm>
              <a:off x="7752705" y="2094492"/>
              <a:ext cx="237919" cy="276999"/>
            </a:xfrm>
            <a:prstGeom prst="triangle">
              <a:avLst>
                <a:gd name="adj" fmla="val 4756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90E621-6C40-9AAA-AEE6-940A12280A80}"/>
                </a:ext>
              </a:extLst>
            </p:cNvPr>
            <p:cNvSpPr txBox="1"/>
            <p:nvPr/>
          </p:nvSpPr>
          <p:spPr>
            <a:xfrm>
              <a:off x="8365751" y="4169814"/>
              <a:ext cx="779906" cy="325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T" sz="1400" dirty="0"/>
                <a:t>uRwell </a:t>
              </a:r>
            </a:p>
            <a:p>
              <a:pPr algn="ctr"/>
              <a:r>
                <a:rPr lang="en-IT" sz="1400" dirty="0"/>
                <a:t>30x30x1,5 cm</a:t>
              </a:r>
              <a:r>
                <a:rPr lang="en-IT" sz="1400" baseline="30000" dirty="0"/>
                <a:t>3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22F4D5A-31E4-FD49-53C4-91EBFC326D82}"/>
                </a:ext>
              </a:extLst>
            </p:cNvPr>
            <p:cNvCxnSpPr>
              <a:stCxn id="35" idx="2"/>
            </p:cNvCxnSpPr>
            <p:nvPr/>
          </p:nvCxnSpPr>
          <p:spPr>
            <a:xfrm flipH="1">
              <a:off x="7913070" y="3207498"/>
              <a:ext cx="411023" cy="3916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A1175F-756F-99E1-2DB8-ECB6D6464CD1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7133777" y="3815156"/>
              <a:ext cx="533161" cy="8847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1E139BE-765D-1359-4CBC-FDB086F34CEE}"/>
                </a:ext>
              </a:extLst>
            </p:cNvPr>
            <p:cNvCxnSpPr>
              <a:cxnSpLocks/>
            </p:cNvCxnSpPr>
            <p:nvPr/>
          </p:nvCxnSpPr>
          <p:spPr>
            <a:xfrm>
              <a:off x="7050379" y="2461313"/>
              <a:ext cx="0" cy="3989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791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113C-A134-4191-E68F-1A574BEEC6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79"/>
            <a:ext cx="10080625" cy="1262160"/>
          </a:xfrm>
        </p:spPr>
        <p:txBody>
          <a:bodyPr/>
          <a:lstStyle/>
          <a:p>
            <a:r>
              <a:rPr lang="en-IT" sz="4400" dirty="0"/>
              <a:t>Cubic Scintillator 10x10x10 cm</a:t>
            </a:r>
            <a:r>
              <a:rPr lang="en-IT" sz="4400" baseline="30000" dirty="0"/>
              <a:t>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241BC3-AA12-6400-AF2F-011D1B4A472F}"/>
              </a:ext>
            </a:extLst>
          </p:cNvPr>
          <p:cNvGrpSpPr>
            <a:grpSpLocks noChangeAspect="1"/>
          </p:cNvGrpSpPr>
          <p:nvPr/>
        </p:nvGrpSpPr>
        <p:grpSpPr>
          <a:xfrm>
            <a:off x="4848602" y="1573618"/>
            <a:ext cx="5145059" cy="5308113"/>
            <a:chOff x="5945431" y="2094492"/>
            <a:chExt cx="3200226" cy="330293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F7F2DF-7D61-8805-3D7A-F45605119BEB}"/>
                </a:ext>
              </a:extLst>
            </p:cNvPr>
            <p:cNvSpPr txBox="1"/>
            <p:nvPr/>
          </p:nvSpPr>
          <p:spPr>
            <a:xfrm>
              <a:off x="5945431" y="3277484"/>
              <a:ext cx="904683" cy="549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/>
                <a:t>Array of  Scintillator bars</a:t>
              </a:r>
              <a:r>
                <a:rPr lang="en-IT" sz="1400" dirty="0"/>
                <a:t> 50x1,7x0,3 cm</a:t>
              </a:r>
              <a:r>
                <a:rPr lang="en-IT" sz="1400" baseline="30000" dirty="0"/>
                <a:t>3</a:t>
              </a:r>
              <a:r>
                <a:rPr lang="en-GB" sz="1400" dirty="0"/>
                <a:t> </a:t>
              </a:r>
            </a:p>
            <a:p>
              <a:endParaRPr lang="en-IT" sz="1400" baseline="300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99117C-EE79-8C02-75A4-AD78FAC4EF80}"/>
                </a:ext>
              </a:extLst>
            </p:cNvPr>
            <p:cNvSpPr/>
            <p:nvPr/>
          </p:nvSpPr>
          <p:spPr>
            <a:xfrm>
              <a:off x="7691665" y="3455156"/>
              <a:ext cx="360000" cy="360000"/>
            </a:xfrm>
            <a:prstGeom prst="rect">
              <a:avLst/>
            </a:prstGeom>
            <a:solidFill>
              <a:srgbClr val="FF4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524A0C-A0FE-C78D-26DB-7C9130005D73}"/>
                </a:ext>
              </a:extLst>
            </p:cNvPr>
            <p:cNvSpPr txBox="1"/>
            <p:nvPr/>
          </p:nvSpPr>
          <p:spPr>
            <a:xfrm>
              <a:off x="8665044" y="2455815"/>
              <a:ext cx="114903" cy="191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T" sz="1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C0CB23-1CEC-B7B8-4C94-08B1B7B5A0CB}"/>
                </a:ext>
              </a:extLst>
            </p:cNvPr>
            <p:cNvSpPr/>
            <p:nvPr/>
          </p:nvSpPr>
          <p:spPr>
            <a:xfrm>
              <a:off x="8677496" y="3089814"/>
              <a:ext cx="54000" cy="1080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1E1A415-7147-A5B3-677B-74ABD13B5291}"/>
                </a:ext>
              </a:extLst>
            </p:cNvPr>
            <p:cNvGrpSpPr/>
            <p:nvPr/>
          </p:nvGrpSpPr>
          <p:grpSpPr>
            <a:xfrm rot="10800000">
              <a:off x="6856340" y="2729814"/>
              <a:ext cx="278119" cy="1800000"/>
              <a:chOff x="8603508" y="2739272"/>
              <a:chExt cx="278119" cy="180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0CBBDE9-8CEA-1301-075E-E71A8EEC565D}"/>
                  </a:ext>
                </a:extLst>
              </p:cNvPr>
              <p:cNvSpPr/>
              <p:nvPr/>
            </p:nvSpPr>
            <p:spPr>
              <a:xfrm>
                <a:off x="8603508" y="2913930"/>
                <a:ext cx="125999" cy="1440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sz="14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E67731-91DF-287F-FA2B-912E7BA9C424}"/>
                  </a:ext>
                </a:extLst>
              </p:cNvPr>
              <p:cNvSpPr/>
              <p:nvPr/>
            </p:nvSpPr>
            <p:spPr>
              <a:xfrm flipH="1">
                <a:off x="8870827" y="2739272"/>
                <a:ext cx="10800" cy="1800000"/>
              </a:xfrm>
              <a:prstGeom prst="rect">
                <a:avLst/>
              </a:prstGeom>
              <a:solidFill>
                <a:srgbClr val="FF40F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sz="140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AA6FF9-D4EF-D736-0CF8-D63AD5A8B5FB}"/>
                </a:ext>
              </a:extLst>
            </p:cNvPr>
            <p:cNvSpPr/>
            <p:nvPr/>
          </p:nvSpPr>
          <p:spPr>
            <a:xfrm>
              <a:off x="7788345" y="2337698"/>
              <a:ext cx="167554" cy="30597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C5B795-1B84-D5D6-DC9F-5A190D91E085}"/>
                </a:ext>
              </a:extLst>
            </p:cNvPr>
            <p:cNvSpPr/>
            <p:nvPr/>
          </p:nvSpPr>
          <p:spPr>
            <a:xfrm>
              <a:off x="7841070" y="3599155"/>
              <a:ext cx="72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88D136-5FC7-07F5-0A87-05FCC9560DBD}"/>
                </a:ext>
              </a:extLst>
            </p:cNvPr>
            <p:cNvSpPr txBox="1"/>
            <p:nvPr/>
          </p:nvSpPr>
          <p:spPr>
            <a:xfrm>
              <a:off x="7923258" y="2707174"/>
              <a:ext cx="372106" cy="191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beam</a:t>
              </a:r>
              <a:endParaRPr lang="en-IT" sz="1400" baseline="30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E484C7-744F-37AF-DDD2-A274FC4362DD}"/>
                </a:ext>
              </a:extLst>
            </p:cNvPr>
            <p:cNvSpPr txBox="1"/>
            <p:nvPr/>
          </p:nvSpPr>
          <p:spPr>
            <a:xfrm>
              <a:off x="6757782" y="4699947"/>
              <a:ext cx="751988" cy="325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/>
                <a:t>S</a:t>
              </a:r>
              <a:r>
                <a:rPr lang="en-IT" sz="1400" dirty="0"/>
                <a:t>cintillator </a:t>
              </a:r>
            </a:p>
            <a:p>
              <a:pPr algn="ctr"/>
              <a:r>
                <a:rPr lang="en-IT" sz="1400" dirty="0"/>
                <a:t>10x10x10 cm</a:t>
              </a:r>
              <a:r>
                <a:rPr lang="en-IT" sz="1400" baseline="30000" dirty="0"/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029553-8937-6871-F0D5-FBBAAE8510FC}"/>
                </a:ext>
              </a:extLst>
            </p:cNvPr>
            <p:cNvSpPr txBox="1"/>
            <p:nvPr/>
          </p:nvSpPr>
          <p:spPr>
            <a:xfrm>
              <a:off x="7983141" y="3015986"/>
              <a:ext cx="681903" cy="19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target</a:t>
              </a:r>
              <a:endParaRPr lang="en-IT" sz="1400" baseline="30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8DFD31-EDA2-2776-5CFA-EB6B0392245F}"/>
                </a:ext>
              </a:extLst>
            </p:cNvPr>
            <p:cNvSpPr txBox="1"/>
            <p:nvPr/>
          </p:nvSpPr>
          <p:spPr>
            <a:xfrm>
              <a:off x="6683337" y="2130298"/>
              <a:ext cx="695156" cy="3255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IT" sz="1400" dirty="0"/>
                <a:t>uRwell </a:t>
              </a:r>
            </a:p>
            <a:p>
              <a:pPr algn="ctr"/>
              <a:r>
                <a:rPr lang="en-IT" sz="1400" dirty="0"/>
                <a:t>40x40x3 cm</a:t>
              </a:r>
              <a:r>
                <a:rPr lang="en-IT" sz="1400" baseline="30000" dirty="0"/>
                <a:t>3</a:t>
              </a: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0778BAC7-09E3-154B-969C-4C79A94E9C64}"/>
                </a:ext>
              </a:extLst>
            </p:cNvPr>
            <p:cNvSpPr/>
            <p:nvPr/>
          </p:nvSpPr>
          <p:spPr>
            <a:xfrm>
              <a:off x="7752705" y="2094492"/>
              <a:ext cx="237919" cy="276999"/>
            </a:xfrm>
            <a:prstGeom prst="triangle">
              <a:avLst>
                <a:gd name="adj" fmla="val 4756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490E621-6C40-9AAA-AEE6-940A12280A80}"/>
                </a:ext>
              </a:extLst>
            </p:cNvPr>
            <p:cNvSpPr txBox="1"/>
            <p:nvPr/>
          </p:nvSpPr>
          <p:spPr>
            <a:xfrm>
              <a:off x="8365751" y="4169814"/>
              <a:ext cx="779906" cy="325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T" sz="1400" dirty="0"/>
                <a:t>uRwell </a:t>
              </a:r>
            </a:p>
            <a:p>
              <a:pPr algn="ctr"/>
              <a:r>
                <a:rPr lang="en-IT" sz="1400" dirty="0"/>
                <a:t>30x30x1,5 cm</a:t>
              </a:r>
              <a:r>
                <a:rPr lang="en-IT" sz="1400" baseline="30000" dirty="0"/>
                <a:t>3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22F4D5A-31E4-FD49-53C4-91EBFC326D82}"/>
                </a:ext>
              </a:extLst>
            </p:cNvPr>
            <p:cNvCxnSpPr>
              <a:stCxn id="35" idx="2"/>
            </p:cNvCxnSpPr>
            <p:nvPr/>
          </p:nvCxnSpPr>
          <p:spPr>
            <a:xfrm flipH="1">
              <a:off x="7913070" y="3207498"/>
              <a:ext cx="411023" cy="3916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A1175F-756F-99E1-2DB8-ECB6D6464CD1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V="1">
              <a:off x="7133776" y="3815156"/>
              <a:ext cx="533160" cy="8847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1E139BE-765D-1359-4CBC-FDB086F34CEE}"/>
                </a:ext>
              </a:extLst>
            </p:cNvPr>
            <p:cNvCxnSpPr>
              <a:cxnSpLocks/>
            </p:cNvCxnSpPr>
            <p:nvPr/>
          </p:nvCxnSpPr>
          <p:spPr>
            <a:xfrm>
              <a:off x="7050379" y="2461313"/>
              <a:ext cx="0" cy="3989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B05DEEA2-ADE1-0245-C794-B9A77ACE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01" y="1106857"/>
            <a:ext cx="5460624" cy="3068176"/>
          </a:xfrm>
          <a:prstGeom prst="rect">
            <a:avLst/>
          </a:prstGeom>
        </p:spPr>
      </p:pic>
      <p:pic>
        <p:nvPicPr>
          <p:cNvPr id="7" name="Picture 6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324511E4-4D07-AC58-21E3-EF43DBEFD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33" y="4140844"/>
            <a:ext cx="5425896" cy="3048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3CF9A1-93A7-7BCA-BE31-B3FFFDBE10C4}"/>
              </a:ext>
            </a:extLst>
          </p:cNvPr>
          <p:cNvSpPr txBox="1"/>
          <p:nvPr/>
        </p:nvSpPr>
        <p:spPr>
          <a:xfrm>
            <a:off x="21448" y="1536678"/>
            <a:ext cx="4036979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T" sz="3200" baseline="30000" dirty="0"/>
          </a:p>
          <a:p>
            <a:r>
              <a:rPr lang="en-IT" sz="3200" dirty="0"/>
              <a:t>The peak of  n+p</a:t>
            </a:r>
            <a:r>
              <a:rPr lang="en-IT" sz="3200" dirty="0">
                <a:sym typeface="Wingdings" pitchFamily="2" charset="2"/>
              </a:rPr>
              <a:t>d+</a:t>
            </a:r>
            <a:r>
              <a:rPr lang="en-IT" sz="3200" dirty="0">
                <a:latin typeface="Symbol" pitchFamily="2" charset="2"/>
                <a:sym typeface="Wingdings" pitchFamily="2" charset="2"/>
              </a:rPr>
              <a:t>g</a:t>
            </a:r>
            <a:r>
              <a:rPr lang="en-IT" sz="3200" dirty="0">
                <a:sym typeface="Wingdings" pitchFamily="2" charset="2"/>
              </a:rPr>
              <a:t> (Q=2.2 MeV)</a:t>
            </a:r>
          </a:p>
          <a:p>
            <a:r>
              <a:rPr lang="en-IT" sz="3200" dirty="0">
                <a:sym typeface="Wingdings" pitchFamily="2" charset="2"/>
              </a:rPr>
              <a:t>Clearly visible</a:t>
            </a:r>
          </a:p>
          <a:p>
            <a:r>
              <a:rPr lang="en-IT" sz="3200" dirty="0">
                <a:sym typeface="Wingdings" pitchFamily="2" charset="2"/>
              </a:rPr>
              <a:t>Resolution ~ 20%</a:t>
            </a:r>
          </a:p>
          <a:p>
            <a:r>
              <a:rPr lang="en-IT" sz="3200" dirty="0">
                <a:sym typeface="Wingdings" pitchFamily="2" charset="2"/>
              </a:rPr>
              <a:t>10% at 10 MeV</a:t>
            </a:r>
          </a:p>
          <a:p>
            <a:endParaRPr lang="en-IT" sz="3200" dirty="0">
              <a:sym typeface="Wingdings" pitchFamily="2" charset="2"/>
            </a:endParaRPr>
          </a:p>
          <a:p>
            <a:r>
              <a:rPr lang="en-IT" sz="3200" dirty="0">
                <a:sym typeface="Wingdings" pitchFamily="2" charset="2"/>
              </a:rPr>
              <a:t>Saturation close to the </a:t>
            </a:r>
            <a:r>
              <a:rPr lang="en-IT" sz="3200" dirty="0">
                <a:latin typeface="Symbol" pitchFamily="2" charset="2"/>
                <a:sym typeface="Wingdings" pitchFamily="2" charset="2"/>
              </a:rPr>
              <a:t>g</a:t>
            </a:r>
            <a:r>
              <a:rPr lang="en-IT" sz="3200" dirty="0">
                <a:sym typeface="Wingdings" pitchFamily="2" charset="2"/>
              </a:rPr>
              <a:t>-flash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EA2906-B7BB-88B1-1D26-01135D6E760B}"/>
              </a:ext>
            </a:extLst>
          </p:cNvPr>
          <p:cNvCxnSpPr>
            <a:cxnSpLocks/>
          </p:cNvCxnSpPr>
          <p:nvPr/>
        </p:nvCxnSpPr>
        <p:spPr>
          <a:xfrm>
            <a:off x="5872927" y="4250931"/>
            <a:ext cx="0" cy="1236467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7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ABE1DA3-8323-EEBD-7148-FF9FCE7DE39C}"/>
              </a:ext>
            </a:extLst>
          </p:cNvPr>
          <p:cNvSpPr txBox="1">
            <a:spLocks/>
          </p:cNvSpPr>
          <p:nvPr/>
        </p:nvSpPr>
        <p:spPr>
          <a:xfrm>
            <a:off x="0" y="14361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GB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r>
              <a:rPr lang="en-IT" dirty="0">
                <a:solidFill>
                  <a:sysClr val="windowText" lastClr="000000"/>
                </a:solidFill>
              </a:rPr>
              <a:t>Array of scintillator bars</a:t>
            </a:r>
            <a:endParaRPr lang="en-IT" baseline="300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89DCF2-39C2-8D42-FA6B-717712EACD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6175" y="1412111"/>
            <a:ext cx="4996571" cy="600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09E0C9-D966-5445-37B0-9B388E8E4D6D}"/>
              </a:ext>
            </a:extLst>
          </p:cNvPr>
          <p:cNvSpPr txBox="1"/>
          <p:nvPr/>
        </p:nvSpPr>
        <p:spPr>
          <a:xfrm>
            <a:off x="4335429" y="4685606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EB103-CBC8-D70A-4BCD-CF8E64DCEF93}"/>
              </a:ext>
            </a:extLst>
          </p:cNvPr>
          <p:cNvSpPr txBox="1"/>
          <p:nvPr/>
        </p:nvSpPr>
        <p:spPr>
          <a:xfrm>
            <a:off x="3810544" y="2243828"/>
            <a:ext cx="1180838" cy="503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Likely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Bad cabling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F5E30-1D88-3F04-5E4F-FB7DA8E50A91}"/>
              </a:ext>
            </a:extLst>
          </p:cNvPr>
          <p:cNvSpPr txBox="1"/>
          <p:nvPr/>
        </p:nvSpPr>
        <p:spPr>
          <a:xfrm>
            <a:off x="4335429" y="5351757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D7226-138E-8348-8979-38B4A47A203B}"/>
              </a:ext>
            </a:extLst>
          </p:cNvPr>
          <p:cNvSpPr txBox="1"/>
          <p:nvPr/>
        </p:nvSpPr>
        <p:spPr>
          <a:xfrm>
            <a:off x="4335428" y="6194119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5CB7A-DF39-2C2D-16EB-414C7B7CF284}"/>
              </a:ext>
            </a:extLst>
          </p:cNvPr>
          <p:cNvSpPr txBox="1"/>
          <p:nvPr/>
        </p:nvSpPr>
        <p:spPr>
          <a:xfrm>
            <a:off x="4335428" y="6962269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87D86-F0BE-8672-57FB-14F0286FAE9C}"/>
              </a:ext>
            </a:extLst>
          </p:cNvPr>
          <p:cNvSpPr txBox="1"/>
          <p:nvPr/>
        </p:nvSpPr>
        <p:spPr>
          <a:xfrm>
            <a:off x="4361501" y="3180620"/>
            <a:ext cx="777124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77A70A-C83B-2CF8-A412-3D654807692A}"/>
              </a:ext>
            </a:extLst>
          </p:cNvPr>
          <p:cNvSpPr txBox="1"/>
          <p:nvPr/>
        </p:nvSpPr>
        <p:spPr>
          <a:xfrm>
            <a:off x="4361145" y="1714784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64409-2760-0C8F-AD16-BC5F0D0D2602}"/>
              </a:ext>
            </a:extLst>
          </p:cNvPr>
          <p:cNvSpPr txBox="1"/>
          <p:nvPr/>
        </p:nvSpPr>
        <p:spPr>
          <a:xfrm>
            <a:off x="3754245" y="3791044"/>
            <a:ext cx="1199857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Likely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bad coupling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D1A286-D6FD-2E2F-547E-341066F0FEB3}"/>
              </a:ext>
            </a:extLst>
          </p:cNvPr>
          <p:cNvSpPr txBox="1"/>
          <p:nvPr/>
        </p:nvSpPr>
        <p:spPr>
          <a:xfrm>
            <a:off x="8385743" y="1135305"/>
            <a:ext cx="16758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horizontal bars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59D09B-8CF5-71EB-D9D8-42147D89F66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879" y="3594009"/>
            <a:ext cx="3876840" cy="39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ADCF59-8479-6599-DD38-CF8FAE7124A4}"/>
              </a:ext>
            </a:extLst>
          </p:cNvPr>
          <p:cNvSpPr txBox="1"/>
          <p:nvPr/>
        </p:nvSpPr>
        <p:spPr>
          <a:xfrm>
            <a:off x="-6275" y="999659"/>
            <a:ext cx="4092140" cy="2344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663300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Coincidences: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663300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H-Signal → Left &amp; Right (e.g. 36&amp;37)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663300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V-Signal → Bot &amp; Top (e.g. 20&amp;21)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99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Timing and Spectroscopy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 err="1">
                <a:ln>
                  <a:noFill/>
                </a:ln>
                <a:solidFill>
                  <a:srgbClr val="000099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acquistion</a:t>
            </a: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99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 modes</a:t>
            </a:r>
          </a:p>
          <a:p>
            <a:pPr hangingPunct="0"/>
            <a:r>
              <a:rPr lang="en-GB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Over Threshold single channel distributions </a:t>
            </a:r>
            <a:br>
              <a:rPr lang="en-GB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us delay from g-flash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ABE1DA3-8323-EEBD-7148-FF9FCE7DE39C}"/>
              </a:ext>
            </a:extLst>
          </p:cNvPr>
          <p:cNvSpPr txBox="1">
            <a:spLocks/>
          </p:cNvSpPr>
          <p:nvPr/>
        </p:nvSpPr>
        <p:spPr>
          <a:xfrm>
            <a:off x="0" y="14361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GB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r>
              <a:rPr lang="en-IT" dirty="0">
                <a:solidFill>
                  <a:sysClr val="windowText" lastClr="000000"/>
                </a:solidFill>
              </a:rPr>
              <a:t>Array of scintillator bars</a:t>
            </a:r>
            <a:endParaRPr lang="en-IT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9E0C9-D966-5445-37B0-9B388E8E4D6D}"/>
              </a:ext>
            </a:extLst>
          </p:cNvPr>
          <p:cNvSpPr txBox="1"/>
          <p:nvPr/>
        </p:nvSpPr>
        <p:spPr>
          <a:xfrm>
            <a:off x="4335429" y="4685606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EEB103-CBC8-D70A-4BCD-CF8E64DCEF93}"/>
              </a:ext>
            </a:extLst>
          </p:cNvPr>
          <p:cNvSpPr txBox="1"/>
          <p:nvPr/>
        </p:nvSpPr>
        <p:spPr>
          <a:xfrm>
            <a:off x="3810544" y="2243828"/>
            <a:ext cx="1180838" cy="503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Likely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Bad cabling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8F5E30-1D88-3F04-5E4F-FB7DA8E50A91}"/>
              </a:ext>
            </a:extLst>
          </p:cNvPr>
          <p:cNvSpPr txBox="1"/>
          <p:nvPr/>
        </p:nvSpPr>
        <p:spPr>
          <a:xfrm>
            <a:off x="4335429" y="5351757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7D7226-138E-8348-8979-38B4A47A203B}"/>
              </a:ext>
            </a:extLst>
          </p:cNvPr>
          <p:cNvSpPr txBox="1"/>
          <p:nvPr/>
        </p:nvSpPr>
        <p:spPr>
          <a:xfrm>
            <a:off x="4335428" y="6194119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45CB7A-DF39-2C2D-16EB-414C7B7CF284}"/>
              </a:ext>
            </a:extLst>
          </p:cNvPr>
          <p:cNvSpPr txBox="1"/>
          <p:nvPr/>
        </p:nvSpPr>
        <p:spPr>
          <a:xfrm>
            <a:off x="4335428" y="6962269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87D86-F0BE-8672-57FB-14F0286FAE9C}"/>
              </a:ext>
            </a:extLst>
          </p:cNvPr>
          <p:cNvSpPr txBox="1"/>
          <p:nvPr/>
        </p:nvSpPr>
        <p:spPr>
          <a:xfrm>
            <a:off x="4361501" y="3180620"/>
            <a:ext cx="777124" cy="29734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77A70A-C83B-2CF8-A412-3D654807692A}"/>
              </a:ext>
            </a:extLst>
          </p:cNvPr>
          <p:cNvSpPr txBox="1"/>
          <p:nvPr/>
        </p:nvSpPr>
        <p:spPr>
          <a:xfrm>
            <a:off x="4361145" y="1714784"/>
            <a:ext cx="620917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006600"/>
                </a:solidFill>
                <a:latin typeface="Liberation Sans" pitchFamily="18"/>
                <a:ea typeface="DejaVu Sans" pitchFamily="2"/>
                <a:cs typeface="FreeSans" pitchFamily="2"/>
              </a:rPr>
              <a:t>Good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64409-2760-0C8F-AD16-BC5F0D0D2602}"/>
              </a:ext>
            </a:extLst>
          </p:cNvPr>
          <p:cNvSpPr txBox="1"/>
          <p:nvPr/>
        </p:nvSpPr>
        <p:spPr>
          <a:xfrm>
            <a:off x="3754245" y="3791044"/>
            <a:ext cx="1199857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Likely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DejaVu Sans" pitchFamily="2"/>
                <a:cs typeface="FreeSans" pitchFamily="2"/>
              </a:rPr>
              <a:t>bad coupling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D1A286-D6FD-2E2F-547E-341066F0FEB3}"/>
              </a:ext>
            </a:extLst>
          </p:cNvPr>
          <p:cNvSpPr txBox="1"/>
          <p:nvPr/>
        </p:nvSpPr>
        <p:spPr>
          <a:xfrm>
            <a:off x="8385743" y="1135305"/>
            <a:ext cx="16758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horizontal bars</a:t>
            </a:r>
          </a:p>
        </p:txBody>
      </p:sp>
      <p:pic>
        <p:nvPicPr>
          <p:cNvPr id="5" name="Picture 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7AE3222-8DE6-703F-885B-04118B33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739" y="1399032"/>
            <a:ext cx="5170101" cy="6146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28D91-CDB0-C916-62DE-709E570814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879" y="3594009"/>
            <a:ext cx="3876840" cy="391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FB80E-1580-6A0B-2617-29FE90D1E030}"/>
              </a:ext>
            </a:extLst>
          </p:cNvPr>
          <p:cNvSpPr txBox="1"/>
          <p:nvPr/>
        </p:nvSpPr>
        <p:spPr>
          <a:xfrm>
            <a:off x="-6275" y="999659"/>
            <a:ext cx="4092140" cy="2344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663300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Coincidences: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663300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H-Signal → Left &amp; Right (e.g. 36&amp;37)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663300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V-Signal → Bot &amp; Top (e.g. 20&amp;21)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99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Timing and Spectroscopy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 err="1">
                <a:ln>
                  <a:noFill/>
                </a:ln>
                <a:solidFill>
                  <a:srgbClr val="000099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acquistion</a:t>
            </a:r>
            <a:r>
              <a:rPr lang="en-GB" sz="1800" b="0" i="0" u="none" strike="noStrike" kern="1200" cap="none" dirty="0">
                <a:ln>
                  <a:noFill/>
                </a:ln>
                <a:solidFill>
                  <a:srgbClr val="000099"/>
                </a:solidFill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 modes</a:t>
            </a:r>
          </a:p>
          <a:p>
            <a:pPr hangingPunct="0"/>
            <a:r>
              <a:rPr lang="en-GB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Over Threshold single channel distributions </a:t>
            </a:r>
            <a:br>
              <a:rPr lang="en-GB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us delay from g-flash</a:t>
            </a:r>
          </a:p>
        </p:txBody>
      </p:sp>
    </p:spTree>
    <p:extLst>
      <p:ext uri="{BB962C8B-B14F-4D97-AF65-F5344CB8AC3E}">
        <p14:creationId xmlns:p14="http://schemas.microsoft.com/office/powerpoint/2010/main" val="142803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52400-1AFB-9974-2240-F2D7EA6C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20000"/>
            <a:ext cx="9360000" cy="52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2F1A4D-DFC9-B0DB-6412-4711BC6062B4}"/>
              </a:ext>
            </a:extLst>
          </p:cNvPr>
          <p:cNvSpPr txBox="1"/>
          <p:nvPr/>
        </p:nvSpPr>
        <p:spPr>
          <a:xfrm>
            <a:off x="1104120" y="6992030"/>
            <a:ext cx="813132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Signals over threshold within 50 us from time reference (gamma flash delayed)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2C7B1F-4DC0-1A35-8133-9EA9F8D06B80}"/>
              </a:ext>
            </a:extLst>
          </p:cNvPr>
          <p:cNvSpPr txBox="1">
            <a:spLocks/>
          </p:cNvSpPr>
          <p:nvPr/>
        </p:nvSpPr>
        <p:spPr>
          <a:xfrm>
            <a:off x="0" y="14361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GB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r>
              <a:rPr lang="en-IT" dirty="0">
                <a:solidFill>
                  <a:sysClr val="windowText" lastClr="000000"/>
                </a:solidFill>
              </a:rPr>
              <a:t>Array of scintillator bars</a:t>
            </a:r>
            <a:endParaRPr lang="en-IT" baseline="30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AF918A7-D1A6-AB43-B45B-3EA32E43BF7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20000"/>
            <a:ext cx="9360000" cy="5212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FCD4E-3A76-0DC8-402F-B8980B46DB9B}"/>
              </a:ext>
            </a:extLst>
          </p:cNvPr>
          <p:cNvSpPr txBox="1"/>
          <p:nvPr/>
        </p:nvSpPr>
        <p:spPr>
          <a:xfrm>
            <a:off x="640080" y="7040880"/>
            <a:ext cx="558180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“good response” V-1,6 and H0,2,3,4,5,6,7 look similar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C5654-E060-C082-D0BE-8764B2F329D0}"/>
              </a:ext>
            </a:extLst>
          </p:cNvPr>
          <p:cNvSpPr txBox="1"/>
          <p:nvPr/>
        </p:nvSpPr>
        <p:spPr>
          <a:xfrm>
            <a:off x="8406000" y="6858000"/>
            <a:ext cx="1003679" cy="316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600" b="0" i="0" u="none" strike="noStrike" kern="1200" cap="none">
                <a:ln>
                  <a:noFill/>
                </a:ln>
                <a:solidFill>
                  <a:srgbClr val="663300"/>
                </a:solidFill>
                <a:latin typeface="Liberation Sans" pitchFamily="18"/>
                <a:ea typeface="DejaVu Sans" pitchFamily="2"/>
                <a:cs typeface="FreeSans" pitchFamily="2"/>
              </a:rPr>
              <a:t>charge→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A1EE9E-AA40-2F1E-48A5-B63C8A8F7627}"/>
              </a:ext>
            </a:extLst>
          </p:cNvPr>
          <p:cNvSpPr txBox="1">
            <a:spLocks/>
          </p:cNvSpPr>
          <p:nvPr/>
        </p:nvSpPr>
        <p:spPr>
          <a:xfrm>
            <a:off x="0" y="14361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rtl="0" hangingPunct="0">
              <a:tabLst/>
              <a:defRPr lang="en-GB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</a:lstStyle>
          <a:p>
            <a:r>
              <a:rPr lang="en-IT" dirty="0">
                <a:solidFill>
                  <a:sysClr val="windowText" lastClr="000000"/>
                </a:solidFill>
              </a:rPr>
              <a:t>Array of scintillator bars</a:t>
            </a:r>
            <a:endParaRPr lang="en-IT" baseline="30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uRwell</a:t>
            </a:r>
            <a:r>
              <a:rPr lang="en-GB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signals</a:t>
            </a:r>
          </a:p>
        </p:txBody>
      </p:sp>
      <p:sp>
        <p:nvSpPr>
          <p:cNvPr id="40" name="TextShape 2"/>
          <p:cNvSpPr txBox="1"/>
          <p:nvPr/>
        </p:nvSpPr>
        <p:spPr>
          <a:xfrm>
            <a:off x="504000" y="1193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APV25 stores the charges of 128 strip every 25 ns (one time sample)</a:t>
            </a:r>
          </a:p>
        </p:txBody>
      </p:sp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1224000" y="3250170"/>
            <a:ext cx="7920000" cy="2566800"/>
          </a:xfrm>
          <a:prstGeom prst="rect">
            <a:avLst/>
          </a:prstGeom>
          <a:ln>
            <a:noFill/>
          </a:ln>
        </p:spPr>
      </p:pic>
      <p:sp>
        <p:nvSpPr>
          <p:cNvPr id="42" name="TextShape 3"/>
          <p:cNvSpPr txBox="1"/>
          <p:nvPr/>
        </p:nvSpPr>
        <p:spPr>
          <a:xfrm>
            <a:off x="2574000" y="2538090"/>
            <a:ext cx="7264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8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128</a:t>
            </a:r>
          </a:p>
          <a:p>
            <a:pPr algn="ctr"/>
            <a:r>
              <a:rPr lang="en-GB" sz="1800" b="0" strike="noStrike" spc="-1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strips</a:t>
            </a:r>
          </a:p>
        </p:txBody>
      </p:sp>
      <p:sp>
        <p:nvSpPr>
          <p:cNvPr id="43" name="TextShape 4"/>
          <p:cNvSpPr txBox="1"/>
          <p:nvPr/>
        </p:nvSpPr>
        <p:spPr>
          <a:xfrm>
            <a:off x="91440" y="3800970"/>
            <a:ext cx="1280160" cy="63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Charge </a:t>
            </a:r>
          </a:p>
          <a:p>
            <a:r>
              <a:rPr lang="en-GB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(ADC unit)</a:t>
            </a:r>
          </a:p>
        </p:txBody>
      </p:sp>
      <p:sp>
        <p:nvSpPr>
          <p:cNvPr id="44" name="TextShape 5"/>
          <p:cNvSpPr txBox="1"/>
          <p:nvPr/>
        </p:nvSpPr>
        <p:spPr>
          <a:xfrm>
            <a:off x="6198120" y="5921370"/>
            <a:ext cx="3047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128 strips * 27 time samples</a:t>
            </a:r>
          </a:p>
        </p:txBody>
      </p:sp>
      <p:sp>
        <p:nvSpPr>
          <p:cNvPr id="45" name="Line 6"/>
          <p:cNvSpPr/>
          <p:nvPr/>
        </p:nvSpPr>
        <p:spPr>
          <a:xfrm>
            <a:off x="2926080" y="3104370"/>
            <a:ext cx="0" cy="567000"/>
          </a:xfrm>
          <a:prstGeom prst="line">
            <a:avLst/>
          </a:prstGeom>
          <a:ln>
            <a:solidFill>
              <a:srgbClr val="99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TextShape 7"/>
          <p:cNvSpPr txBox="1"/>
          <p:nvPr/>
        </p:nvSpPr>
        <p:spPr>
          <a:xfrm>
            <a:off x="1047600" y="6176250"/>
            <a:ext cx="20307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800" b="0" strike="noStrike" spc="-1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marker between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800" b="0" strike="noStrike" spc="-1">
                <a:solidFill>
                  <a:srgbClr val="66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samples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Line 8"/>
          <p:cNvSpPr/>
          <p:nvPr/>
        </p:nvSpPr>
        <p:spPr>
          <a:xfrm flipV="1">
            <a:off x="2011680" y="5444730"/>
            <a:ext cx="365760" cy="731520"/>
          </a:xfrm>
          <a:prstGeom prst="line">
            <a:avLst/>
          </a:prstGeom>
          <a:ln>
            <a:solidFill>
              <a:srgbClr val="660066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TextShape 9"/>
          <p:cNvSpPr txBox="1"/>
          <p:nvPr/>
        </p:nvSpPr>
        <p:spPr>
          <a:xfrm>
            <a:off x="6841800" y="2792970"/>
            <a:ext cx="23936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675 ns time window </a:t>
            </a:r>
          </a:p>
        </p:txBody>
      </p:sp>
      <p:sp>
        <p:nvSpPr>
          <p:cNvPr id="49" name="TextShape 10"/>
          <p:cNvSpPr txBox="1"/>
          <p:nvPr/>
        </p:nvSpPr>
        <p:spPr>
          <a:xfrm>
            <a:off x="8850240" y="3635370"/>
            <a:ext cx="1028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baseline</a:t>
            </a:r>
          </a:p>
        </p:txBody>
      </p:sp>
      <p:sp>
        <p:nvSpPr>
          <p:cNvPr id="50" name="TextShape 11"/>
          <p:cNvSpPr txBox="1"/>
          <p:nvPr/>
        </p:nvSpPr>
        <p:spPr>
          <a:xfrm>
            <a:off x="4239000" y="6104250"/>
            <a:ext cx="12978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800" b="0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signals</a:t>
            </a:r>
          </a:p>
          <a:p>
            <a:pPr algn="ctr"/>
            <a:r>
              <a:rPr lang="en-GB" sz="1800" b="0" strike="noStrike" spc="-1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(few strips)</a:t>
            </a:r>
          </a:p>
        </p:txBody>
      </p:sp>
      <p:sp>
        <p:nvSpPr>
          <p:cNvPr id="51" name="Line 12"/>
          <p:cNvSpPr/>
          <p:nvPr/>
        </p:nvSpPr>
        <p:spPr>
          <a:xfrm flipV="1">
            <a:off x="4846320" y="4804650"/>
            <a:ext cx="146880" cy="1299600"/>
          </a:xfrm>
          <a:prstGeom prst="line">
            <a:avLst/>
          </a:prstGeom>
          <a:ln>
            <a:solidFill>
              <a:srgbClr val="0066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Line 13"/>
          <p:cNvSpPr/>
          <p:nvPr/>
        </p:nvSpPr>
        <p:spPr>
          <a:xfrm flipH="1">
            <a:off x="8321040" y="3834810"/>
            <a:ext cx="548640" cy="0"/>
          </a:xfrm>
          <a:prstGeom prst="line">
            <a:avLst/>
          </a:prstGeom>
          <a:ln>
            <a:solidFill>
              <a:srgbClr val="0066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4"/>
          <p:cNvSpPr/>
          <p:nvPr/>
        </p:nvSpPr>
        <p:spPr>
          <a:xfrm>
            <a:off x="2834640" y="3723930"/>
            <a:ext cx="274320" cy="274320"/>
          </a:xfrm>
          <a:prstGeom prst="rect">
            <a:avLst/>
          </a:prstGeom>
          <a:noFill/>
          <a:ln w="1800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TextShape 15"/>
          <p:cNvSpPr txBox="1"/>
          <p:nvPr/>
        </p:nvSpPr>
        <p:spPr>
          <a:xfrm>
            <a:off x="3657600" y="2427210"/>
            <a:ext cx="1344960" cy="933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same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128 strips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GB" sz="1800" b="0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25 ns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6"/>
          <p:cNvSpPr/>
          <p:nvPr/>
        </p:nvSpPr>
        <p:spPr>
          <a:xfrm>
            <a:off x="3078360" y="3723930"/>
            <a:ext cx="274320" cy="274320"/>
          </a:xfrm>
          <a:prstGeom prst="rect">
            <a:avLst/>
          </a:prstGeom>
          <a:noFill/>
          <a:ln w="18000">
            <a:solidFill>
              <a:srgbClr val="0000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17"/>
          <p:cNvSpPr/>
          <p:nvPr/>
        </p:nvSpPr>
        <p:spPr>
          <a:xfrm flipH="1">
            <a:off x="3200400" y="2975850"/>
            <a:ext cx="457200" cy="731520"/>
          </a:xfrm>
          <a:prstGeom prst="line">
            <a:avLst/>
          </a:prstGeom>
          <a:ln>
            <a:solidFill>
              <a:srgbClr val="000099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11280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76C83D56-AADE-C079-BCA4-57DF7789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GB"/>
              <a:t>06/Nov/23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CBB34D5B-0D36-FACB-6582-89176FB8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/>
              <a:t>CERN OCT23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220557F-3023-561D-0386-07FFECE1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21D5D-3C5D-BC45-BDC4-DD40A79F41C4}" type="slidenum">
              <a:rPr lang="en-GB" smtClean="0"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C95F0-6023-5B02-D347-C5DCE04ED8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54880"/>
            <a:ext cx="9071640" cy="1355400"/>
          </a:xfrm>
        </p:spPr>
        <p:txBody>
          <a:bodyPr/>
          <a:lstStyle/>
          <a:p>
            <a:pPr lvl="0"/>
            <a:r>
              <a:rPr lang="en-GB"/>
              <a:t>uRwells (C and D)</a:t>
            </a:r>
            <a:br>
              <a:rPr lang="en-GB"/>
            </a:br>
            <a:r>
              <a:rPr lang="en-GB"/>
              <a:t>0 ns from </a:t>
            </a:r>
            <a:r>
              <a:rPr lang="en-GB">
                <a:latin typeface="Standard Symbols L" pitchFamily="18"/>
              </a:rPr>
              <a:t>g</a:t>
            </a:r>
            <a:r>
              <a:rPr lang="en-GB"/>
              <a:t>-flash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4E3D3-0027-A4D7-4312-CAA40489DFC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D370C-F087-CA01-E3FF-998086D6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692000"/>
            <a:ext cx="9360000" cy="56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1E8CD-7F50-114E-F739-E802378B6380}"/>
              </a:ext>
            </a:extLst>
          </p:cNvPr>
          <p:cNvSpPr txBox="1"/>
          <p:nvPr/>
        </p:nvSpPr>
        <p:spPr>
          <a:xfrm>
            <a:off x="8138160" y="365760"/>
            <a:ext cx="1529639" cy="10278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 cap="none">
                <a:ln>
                  <a:noFill/>
                </a:ln>
                <a:solidFill>
                  <a:srgbClr val="00CCCC"/>
                </a:solidFill>
                <a:latin typeface="Liberation Sans" pitchFamily="18"/>
                <a:ea typeface="DejaVu Sans" pitchFamily="2"/>
                <a:cs typeface="FreeSans" pitchFamily="2"/>
              </a:rPr>
              <a:t>C-x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	</a:t>
            </a:r>
            <a:r>
              <a:rPr lang="en-GB" sz="2200" b="1" i="0" u="none" strike="noStrike" kern="1200" cap="none">
                <a:ln>
                  <a:noFill/>
                </a:ln>
                <a:solidFill>
                  <a:srgbClr val="CC9966"/>
                </a:solidFill>
                <a:latin typeface="Liberation Sans" pitchFamily="18"/>
                <a:ea typeface="DejaVu Sans" pitchFamily="2"/>
                <a:cs typeface="FreeSans" pitchFamily="2"/>
              </a:rPr>
              <a:t>D-y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 cap="none">
                <a:ln>
                  <a:noFill/>
                </a:ln>
                <a:latin typeface="Liberation Sans" pitchFamily="18"/>
                <a:ea typeface="DejaVu Sans" pitchFamily="2"/>
                <a:cs typeface="FreeSans" pitchFamily="2"/>
              </a:rPr>
              <a:t>	</a:t>
            </a:r>
            <a:r>
              <a:rPr lang="en-GB" sz="2200" b="1" i="0" u="none" strike="noStrike" kern="1200" cap="none">
                <a:ln>
                  <a:noFill/>
                </a:ln>
                <a:solidFill>
                  <a:srgbClr val="999966"/>
                </a:solidFill>
                <a:latin typeface="Liberation Sans" pitchFamily="18"/>
                <a:ea typeface="DejaVu Sans" pitchFamily="2"/>
                <a:cs typeface="FreeSans" pitchFamily="2"/>
              </a:rPr>
              <a:t>D-x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B65724B6-053D-66ED-EF80-34F634510240}"/>
              </a:ext>
            </a:extLst>
          </p:cNvPr>
          <p:cNvSpPr/>
          <p:nvPr/>
        </p:nvSpPr>
        <p:spPr>
          <a:xfrm flipH="1">
            <a:off x="7680959" y="731520"/>
            <a:ext cx="640081" cy="1037520"/>
          </a:xfrm>
          <a:prstGeom prst="line">
            <a:avLst/>
          </a:prstGeom>
          <a:noFill/>
          <a:ln w="0">
            <a:solidFill>
              <a:srgbClr val="00CCCC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3A95079-B2BD-3C95-99E4-C54720959B6C}"/>
              </a:ext>
            </a:extLst>
          </p:cNvPr>
          <p:cNvSpPr/>
          <p:nvPr/>
        </p:nvSpPr>
        <p:spPr>
          <a:xfrm>
            <a:off x="9144000" y="1110960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*/ f8 f0 1"/>
              <a:gd name="f12" fmla="*/ 5400 f9 1"/>
              <a:gd name="f13" fmla="*/ 16200 f9 1"/>
              <a:gd name="f14" fmla="*/ 16200 f10 1"/>
              <a:gd name="f15" fmla="*/ 5400 f10 1"/>
              <a:gd name="f16" fmla="*/ 10800 f9 1"/>
              <a:gd name="f17" fmla="*/ 0 f10 1"/>
              <a:gd name="f18" fmla="*/ f11 1 f2"/>
              <a:gd name="f19" fmla="*/ 0 f9 1"/>
              <a:gd name="f20" fmla="*/ 10800 f10 1"/>
              <a:gd name="f21" fmla="*/ 21600 f10 1"/>
              <a:gd name="f22" fmla="*/ 21600 f9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16" y="f21"/>
              </a:cxn>
              <a:cxn ang="f23">
                <a:pos x="f22" y="f20"/>
              </a:cxn>
            </a:cxnLst>
            <a:rect l="f12" t="f15" r="f13" b="f14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CCCC99"/>
          </a:solidFill>
          <a:ln w="0">
            <a:solidFill>
              <a:srgbClr val="CCCC99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5F23C3C-8BEA-963A-FED0-220A5D0D8078}"/>
              </a:ext>
            </a:extLst>
          </p:cNvPr>
          <p:cNvSpPr/>
          <p:nvPr/>
        </p:nvSpPr>
        <p:spPr>
          <a:xfrm>
            <a:off x="9144000" y="773280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*/ f8 f0 1"/>
              <a:gd name="f12" fmla="*/ 5400 f9 1"/>
              <a:gd name="f13" fmla="*/ 16200 f9 1"/>
              <a:gd name="f14" fmla="*/ 16200 f10 1"/>
              <a:gd name="f15" fmla="*/ 5400 f10 1"/>
              <a:gd name="f16" fmla="*/ 10800 f9 1"/>
              <a:gd name="f17" fmla="*/ 0 f10 1"/>
              <a:gd name="f18" fmla="*/ f11 1 f2"/>
              <a:gd name="f19" fmla="*/ 0 f9 1"/>
              <a:gd name="f20" fmla="*/ 10800 f10 1"/>
              <a:gd name="f21" fmla="*/ 21600 f10 1"/>
              <a:gd name="f22" fmla="*/ 21600 f9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16" y="f21"/>
              </a:cxn>
              <a:cxn ang="f23">
                <a:pos x="f22" y="f20"/>
              </a:cxn>
            </a:cxnLst>
            <a:rect l="f12" t="f15" r="f13" b="f14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FFCC99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6FDB44A-ED56-41E5-7915-AA5D4389B690}"/>
              </a:ext>
            </a:extLst>
          </p:cNvPr>
          <p:cNvSpPr/>
          <p:nvPr/>
        </p:nvSpPr>
        <p:spPr>
          <a:xfrm>
            <a:off x="9601200" y="4297680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*/ f8 f0 1"/>
              <a:gd name="f12" fmla="*/ 5400 f9 1"/>
              <a:gd name="f13" fmla="*/ 16200 f9 1"/>
              <a:gd name="f14" fmla="*/ 16200 f10 1"/>
              <a:gd name="f15" fmla="*/ 5400 f10 1"/>
              <a:gd name="f16" fmla="*/ 10800 f9 1"/>
              <a:gd name="f17" fmla="*/ 0 f10 1"/>
              <a:gd name="f18" fmla="*/ f11 1 f2"/>
              <a:gd name="f19" fmla="*/ 0 f9 1"/>
              <a:gd name="f20" fmla="*/ 10800 f10 1"/>
              <a:gd name="f21" fmla="*/ 21600 f10 1"/>
              <a:gd name="f22" fmla="*/ 21600 f9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16" y="f21"/>
              </a:cxn>
              <a:cxn ang="f23">
                <a:pos x="f22" y="f20"/>
              </a:cxn>
            </a:cxnLst>
            <a:rect l="f12" t="f15" r="f13" b="f14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CCCC99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8832C5-D2A0-66C5-A3BE-935D8B868B27}"/>
              </a:ext>
            </a:extLst>
          </p:cNvPr>
          <p:cNvSpPr/>
          <p:nvPr/>
        </p:nvSpPr>
        <p:spPr>
          <a:xfrm>
            <a:off x="9601200" y="6217919"/>
            <a:ext cx="182880" cy="182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0800"/>
              <a:gd name="f8" fmla="+- 0 0 0"/>
              <a:gd name="f9" fmla="*/ f3 1 21600"/>
              <a:gd name="f10" fmla="*/ f4 1 21600"/>
              <a:gd name="f11" fmla="*/ f8 f0 1"/>
              <a:gd name="f12" fmla="*/ 5400 f9 1"/>
              <a:gd name="f13" fmla="*/ 16200 f9 1"/>
              <a:gd name="f14" fmla="*/ 16200 f10 1"/>
              <a:gd name="f15" fmla="*/ 5400 f10 1"/>
              <a:gd name="f16" fmla="*/ 10800 f9 1"/>
              <a:gd name="f17" fmla="*/ 0 f10 1"/>
              <a:gd name="f18" fmla="*/ f11 1 f2"/>
              <a:gd name="f19" fmla="*/ 0 f9 1"/>
              <a:gd name="f20" fmla="*/ 10800 f10 1"/>
              <a:gd name="f21" fmla="*/ 21600 f10 1"/>
              <a:gd name="f22" fmla="*/ 21600 f9 1"/>
              <a:gd name="f23" fmla="+- f18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16" y="f17"/>
              </a:cxn>
              <a:cxn ang="f23">
                <a:pos x="f19" y="f20"/>
              </a:cxn>
              <a:cxn ang="f23">
                <a:pos x="f16" y="f21"/>
              </a:cxn>
              <a:cxn ang="f23">
                <a:pos x="f22" y="f20"/>
              </a:cxn>
            </a:cxnLst>
            <a:rect l="f12" t="f15" r="f13" b="f14"/>
            <a:pathLst>
              <a:path w="21600" h="21600">
                <a:moveTo>
                  <a:pt x="f7" y="f5"/>
                </a:moveTo>
                <a:lnTo>
                  <a:pt x="f6" y="f7"/>
                </a:lnTo>
                <a:lnTo>
                  <a:pt x="f7" y="f6"/>
                </a:lnTo>
                <a:lnTo>
                  <a:pt x="f5" y="f7"/>
                </a:lnTo>
                <a:lnTo>
                  <a:pt x="f7" y="f5"/>
                </a:lnTo>
                <a:close/>
              </a:path>
            </a:pathLst>
          </a:custGeom>
          <a:solidFill>
            <a:srgbClr val="FFCC99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325571C-2429-99F5-C490-8A757B4BCC67}"/>
              </a:ext>
            </a:extLst>
          </p:cNvPr>
          <p:cNvCxnSpPr>
            <a:stCxn id="8" idx="7"/>
            <a:endCxn id="10" idx="7"/>
          </p:cNvCxnSpPr>
          <p:nvPr/>
        </p:nvCxnSpPr>
        <p:spPr>
          <a:xfrm rot="16200000" flipH="1">
            <a:off x="6833160" y="3358439"/>
            <a:ext cx="5444639" cy="457200"/>
          </a:xfrm>
          <a:prstGeom prst="bentConnector3">
            <a:avLst>
              <a:gd name="adj1" fmla="val -5878"/>
            </a:avLst>
          </a:prstGeom>
          <a:noFill/>
          <a:ln w="18000">
            <a:solidFill>
              <a:srgbClr val="FFCC99"/>
            </a:solidFill>
            <a:prstDash val="solid"/>
          </a:ln>
        </p:spPr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DAD407EA-2B8D-BFB3-BA2B-97C4D17726C3}"/>
              </a:ext>
            </a:extLst>
          </p:cNvPr>
          <p:cNvCxnSpPr>
            <a:stCxn id="7" idx="7"/>
            <a:endCxn id="9" idx="7"/>
          </p:cNvCxnSpPr>
          <p:nvPr/>
        </p:nvCxnSpPr>
        <p:spPr>
          <a:xfrm rot="16200000" flipH="1">
            <a:off x="7962120" y="2567160"/>
            <a:ext cx="3186720" cy="457200"/>
          </a:xfrm>
          <a:prstGeom prst="bentConnector3">
            <a:avLst>
              <a:gd name="adj1" fmla="val -10043"/>
            </a:avLst>
          </a:prstGeom>
          <a:noFill/>
          <a:ln w="18000">
            <a:solidFill>
              <a:srgbClr val="CCCC99"/>
            </a:solidFill>
            <a:prstDash val="soli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588</Words>
  <Application>Microsoft Macintosh PowerPoint</Application>
  <PresentationFormat>Custom</PresentationFormat>
  <Paragraphs>158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Liberation Sans</vt:lpstr>
      <vt:lpstr>Liberation Serif</vt:lpstr>
      <vt:lpstr>Standard Symbols L</vt:lpstr>
      <vt:lpstr>StarSymbol</vt:lpstr>
      <vt:lpstr>Symbol</vt:lpstr>
      <vt:lpstr>Wingdings</vt:lpstr>
      <vt:lpstr>Default</vt:lpstr>
      <vt:lpstr>X17 TEST AT EAR2 oct 2023</vt:lpstr>
      <vt:lpstr>X17 TEST AT EAR2 oct 2023</vt:lpstr>
      <vt:lpstr>Cubic Scintillator 10x10x10 cm3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uRwells (C and D) 0 ns from g-flash</vt:lpstr>
      <vt:lpstr>uRwells (C and D) 500 ns from g-flash</vt:lpstr>
      <vt:lpstr>uRwells (C and D) 1000 ns from g-flash</vt:lpstr>
      <vt:lpstr>uRwells (C and D) 3000 ns from g-flash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X17 TEST AT EAR2  Oct 2023</dc:title>
  <dc:creator>Evaristo Cisbani</dc:creator>
  <cp:lastModifiedBy>Carlo Gustavino</cp:lastModifiedBy>
  <cp:revision>53</cp:revision>
  <dcterms:created xsi:type="dcterms:W3CDTF">2023-10-09T19:13:44Z</dcterms:created>
  <dcterms:modified xsi:type="dcterms:W3CDTF">2023-11-09T17:19:04Z</dcterms:modified>
</cp:coreProperties>
</file>