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3" r:id="rId5"/>
    <p:sldId id="264" r:id="rId6"/>
    <p:sldId id="278" r:id="rId7"/>
    <p:sldId id="265" r:id="rId8"/>
    <p:sldId id="267" r:id="rId9"/>
    <p:sldId id="279" r:id="rId10"/>
    <p:sldId id="268" r:id="rId11"/>
    <p:sldId id="269" r:id="rId12"/>
    <p:sldId id="270" r:id="rId13"/>
    <p:sldId id="271" r:id="rId14"/>
    <p:sldId id="272" r:id="rId15"/>
    <p:sldId id="280" r:id="rId16"/>
    <p:sldId id="277" r:id="rId17"/>
    <p:sldId id="273" r:id="rId18"/>
    <p:sldId id="274" r:id="rId19"/>
    <p:sldId id="259" r:id="rId20"/>
    <p:sldId id="276" r:id="rId21"/>
    <p:sldId id="275" r:id="rId22"/>
    <p:sldId id="26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304"/>
    <a:srgbClr val="E08F18"/>
    <a:srgbClr val="DE7119"/>
    <a:srgbClr val="F3F3F3"/>
    <a:srgbClr val="F9F9F9"/>
    <a:srgbClr val="EFEFEF"/>
    <a:srgbClr val="F2F2F2"/>
    <a:srgbClr val="ECECEC"/>
    <a:srgbClr val="FAFAFA"/>
    <a:srgbClr val="116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2C0C35-F172-49FF-939F-DCA38D6CC531}" v="6" dt="2023-11-07T17:15:55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cardo Mucciola" userId="2dbfb328-a93c-44e4-8850-32d8efc608e8" providerId="ADAL" clId="{952C0C35-F172-49FF-939F-DCA38D6CC531}"/>
    <pc:docChg chg="undo custSel addSld modSld sldOrd">
      <pc:chgData name="Riccardo Mucciola" userId="2dbfb328-a93c-44e4-8850-32d8efc608e8" providerId="ADAL" clId="{952C0C35-F172-49FF-939F-DCA38D6CC531}" dt="2023-11-09T10:08:56.477" v="3230" actId="27636"/>
      <pc:docMkLst>
        <pc:docMk/>
      </pc:docMkLst>
      <pc:sldChg chg="ord">
        <pc:chgData name="Riccardo Mucciola" userId="2dbfb328-a93c-44e4-8850-32d8efc608e8" providerId="ADAL" clId="{952C0C35-F172-49FF-939F-DCA38D6CC531}" dt="2023-11-09T10:02:42.596" v="2851"/>
        <pc:sldMkLst>
          <pc:docMk/>
          <pc:sldMk cId="1614278793" sldId="259"/>
        </pc:sldMkLst>
      </pc:sldChg>
      <pc:sldChg chg="modSp mod">
        <pc:chgData name="Riccardo Mucciola" userId="2dbfb328-a93c-44e4-8850-32d8efc608e8" providerId="ADAL" clId="{952C0C35-F172-49FF-939F-DCA38D6CC531}" dt="2023-11-09T10:03:19.502" v="2853" actId="1076"/>
        <pc:sldMkLst>
          <pc:docMk/>
          <pc:sldMk cId="371387764" sldId="263"/>
        </pc:sldMkLst>
        <pc:spChg chg="mod">
          <ac:chgData name="Riccardo Mucciola" userId="2dbfb328-a93c-44e4-8850-32d8efc608e8" providerId="ADAL" clId="{952C0C35-F172-49FF-939F-DCA38D6CC531}" dt="2023-11-09T10:03:19.502" v="2853" actId="1076"/>
          <ac:spMkLst>
            <pc:docMk/>
            <pc:sldMk cId="371387764" sldId="263"/>
            <ac:spMk id="10" creationId="{E792AED2-84A8-5C20-DAE3-B7EE2138AC82}"/>
          </ac:spMkLst>
        </pc:spChg>
      </pc:sldChg>
      <pc:sldChg chg="modSp mod">
        <pc:chgData name="Riccardo Mucciola" userId="2dbfb328-a93c-44e4-8850-32d8efc608e8" providerId="ADAL" clId="{952C0C35-F172-49FF-939F-DCA38D6CC531}" dt="2023-11-09T10:08:46.257" v="3228" actId="20577"/>
        <pc:sldMkLst>
          <pc:docMk/>
          <pc:sldMk cId="2169695015" sldId="264"/>
        </pc:sldMkLst>
        <pc:spChg chg="mod">
          <ac:chgData name="Riccardo Mucciola" userId="2dbfb328-a93c-44e4-8850-32d8efc608e8" providerId="ADAL" clId="{952C0C35-F172-49FF-939F-DCA38D6CC531}" dt="2023-11-09T10:07:57.039" v="3137" actId="313"/>
          <ac:spMkLst>
            <pc:docMk/>
            <pc:sldMk cId="2169695015" sldId="264"/>
            <ac:spMk id="2" creationId="{5DBEF035-56CA-EC81-1619-490EAFC61DE5}"/>
          </ac:spMkLst>
        </pc:spChg>
        <pc:spChg chg="mod">
          <ac:chgData name="Riccardo Mucciola" userId="2dbfb328-a93c-44e4-8850-32d8efc608e8" providerId="ADAL" clId="{952C0C35-F172-49FF-939F-DCA38D6CC531}" dt="2023-11-09T10:08:46.257" v="3228" actId="20577"/>
          <ac:spMkLst>
            <pc:docMk/>
            <pc:sldMk cId="2169695015" sldId="264"/>
            <ac:spMk id="10" creationId="{7531DEAB-4F88-1365-8E5F-42142DC3A0E8}"/>
          </ac:spMkLst>
        </pc:spChg>
      </pc:sldChg>
      <pc:sldChg chg="modSp mod">
        <pc:chgData name="Riccardo Mucciola" userId="2dbfb328-a93c-44e4-8850-32d8efc608e8" providerId="ADAL" clId="{952C0C35-F172-49FF-939F-DCA38D6CC531}" dt="2023-11-09T10:07:42.498" v="3124" actId="20577"/>
        <pc:sldMkLst>
          <pc:docMk/>
          <pc:sldMk cId="1991707694" sldId="265"/>
        </pc:sldMkLst>
        <pc:spChg chg="mod">
          <ac:chgData name="Riccardo Mucciola" userId="2dbfb328-a93c-44e4-8850-32d8efc608e8" providerId="ADAL" clId="{952C0C35-F172-49FF-939F-DCA38D6CC531}" dt="2023-11-09T10:07:42.498" v="3124" actId="20577"/>
          <ac:spMkLst>
            <pc:docMk/>
            <pc:sldMk cId="1991707694" sldId="265"/>
            <ac:spMk id="9" creationId="{47C443DB-1F44-97C3-CC38-16A3E6F26A7C}"/>
          </ac:spMkLst>
        </pc:spChg>
        <pc:spChg chg="mod">
          <ac:chgData name="Riccardo Mucciola" userId="2dbfb328-a93c-44e4-8850-32d8efc608e8" providerId="ADAL" clId="{952C0C35-F172-49FF-939F-DCA38D6CC531}" dt="2023-11-09T10:01:50.640" v="2847" actId="20577"/>
          <ac:spMkLst>
            <pc:docMk/>
            <pc:sldMk cId="1991707694" sldId="265"/>
            <ac:spMk id="19" creationId="{0D535024-3B44-BB2C-15E2-916BA4922B07}"/>
          </ac:spMkLst>
        </pc:spChg>
      </pc:sldChg>
      <pc:sldChg chg="modSp mod">
        <pc:chgData name="Riccardo Mucciola" userId="2dbfb328-a93c-44e4-8850-32d8efc608e8" providerId="ADAL" clId="{952C0C35-F172-49FF-939F-DCA38D6CC531}" dt="2023-11-07T17:24:31.678" v="2444" actId="1076"/>
        <pc:sldMkLst>
          <pc:docMk/>
          <pc:sldMk cId="1884364490" sldId="268"/>
        </pc:sldMkLst>
        <pc:spChg chg="mod">
          <ac:chgData name="Riccardo Mucciola" userId="2dbfb328-a93c-44e4-8850-32d8efc608e8" providerId="ADAL" clId="{952C0C35-F172-49FF-939F-DCA38D6CC531}" dt="2023-11-07T17:24:31.678" v="2444" actId="1076"/>
          <ac:spMkLst>
            <pc:docMk/>
            <pc:sldMk cId="1884364490" sldId="268"/>
            <ac:spMk id="6" creationId="{76F452B0-0481-52F6-86B3-BE4D45AB8896}"/>
          </ac:spMkLst>
        </pc:spChg>
      </pc:sldChg>
      <pc:sldChg chg="delSp mod">
        <pc:chgData name="Riccardo Mucciola" userId="2dbfb328-a93c-44e4-8850-32d8efc608e8" providerId="ADAL" clId="{952C0C35-F172-49FF-939F-DCA38D6CC531}" dt="2023-11-07T17:11:41.238" v="1621" actId="478"/>
        <pc:sldMkLst>
          <pc:docMk/>
          <pc:sldMk cId="2076488527" sldId="269"/>
        </pc:sldMkLst>
        <pc:spChg chg="del">
          <ac:chgData name="Riccardo Mucciola" userId="2dbfb328-a93c-44e4-8850-32d8efc608e8" providerId="ADAL" clId="{952C0C35-F172-49FF-939F-DCA38D6CC531}" dt="2023-11-07T17:11:41.238" v="1621" actId="478"/>
          <ac:spMkLst>
            <pc:docMk/>
            <pc:sldMk cId="2076488527" sldId="269"/>
            <ac:spMk id="9" creationId="{9CE6B14F-62BE-0E33-4141-B6A27F22B7CA}"/>
          </ac:spMkLst>
        </pc:spChg>
      </pc:sldChg>
      <pc:sldChg chg="addSp delSp modSp mod">
        <pc:chgData name="Riccardo Mucciola" userId="2dbfb328-a93c-44e4-8850-32d8efc608e8" providerId="ADAL" clId="{952C0C35-F172-49FF-939F-DCA38D6CC531}" dt="2023-11-07T17:11:38.729" v="1620" actId="478"/>
        <pc:sldMkLst>
          <pc:docMk/>
          <pc:sldMk cId="2221517975" sldId="270"/>
        </pc:sldMkLst>
        <pc:spChg chg="del mod">
          <ac:chgData name="Riccardo Mucciola" userId="2dbfb328-a93c-44e4-8850-32d8efc608e8" providerId="ADAL" clId="{952C0C35-F172-49FF-939F-DCA38D6CC531}" dt="2023-11-07T17:11:38.729" v="1620" actId="478"/>
          <ac:spMkLst>
            <pc:docMk/>
            <pc:sldMk cId="2221517975" sldId="270"/>
            <ac:spMk id="6" creationId="{14AEE0AB-44BD-5DA1-AFBB-2DF63B3AD595}"/>
          </ac:spMkLst>
        </pc:spChg>
        <pc:spChg chg="add mod">
          <ac:chgData name="Riccardo Mucciola" userId="2dbfb328-a93c-44e4-8850-32d8efc608e8" providerId="ADAL" clId="{952C0C35-F172-49FF-939F-DCA38D6CC531}" dt="2023-11-07T17:11:33.322" v="1618" actId="1076"/>
          <ac:spMkLst>
            <pc:docMk/>
            <pc:sldMk cId="2221517975" sldId="270"/>
            <ac:spMk id="9" creationId="{9AFA6F59-9AC2-F9F7-B4F3-C2A78DDCD260}"/>
          </ac:spMkLst>
        </pc:spChg>
        <pc:picChg chg="mod">
          <ac:chgData name="Riccardo Mucciola" userId="2dbfb328-a93c-44e4-8850-32d8efc608e8" providerId="ADAL" clId="{952C0C35-F172-49FF-939F-DCA38D6CC531}" dt="2023-11-07T17:10:04.039" v="1432" actId="14100"/>
          <ac:picMkLst>
            <pc:docMk/>
            <pc:sldMk cId="2221517975" sldId="270"/>
            <ac:picMk id="5" creationId="{C83D072C-AA4E-5FCE-A5E3-BB6EF75C88F1}"/>
          </ac:picMkLst>
        </pc:picChg>
        <pc:picChg chg="mod">
          <ac:chgData name="Riccardo Mucciola" userId="2dbfb328-a93c-44e4-8850-32d8efc608e8" providerId="ADAL" clId="{952C0C35-F172-49FF-939F-DCA38D6CC531}" dt="2023-11-07T17:10:05.987" v="1433" actId="1076"/>
          <ac:picMkLst>
            <pc:docMk/>
            <pc:sldMk cId="2221517975" sldId="270"/>
            <ac:picMk id="7" creationId="{5DB17E71-DC92-CD57-FE68-F810835C32CA}"/>
          </ac:picMkLst>
        </pc:picChg>
      </pc:sldChg>
      <pc:sldChg chg="delSp modSp mod">
        <pc:chgData name="Riccardo Mucciola" userId="2dbfb328-a93c-44e4-8850-32d8efc608e8" providerId="ADAL" clId="{952C0C35-F172-49FF-939F-DCA38D6CC531}" dt="2023-11-07T17:30:20.606" v="2599" actId="20577"/>
        <pc:sldMkLst>
          <pc:docMk/>
          <pc:sldMk cId="1035010255" sldId="271"/>
        </pc:sldMkLst>
        <pc:spChg chg="del">
          <ac:chgData name="Riccardo Mucciola" userId="2dbfb328-a93c-44e4-8850-32d8efc608e8" providerId="ADAL" clId="{952C0C35-F172-49FF-939F-DCA38D6CC531}" dt="2023-11-07T17:11:45.645" v="1622" actId="478"/>
          <ac:spMkLst>
            <pc:docMk/>
            <pc:sldMk cId="1035010255" sldId="271"/>
            <ac:spMk id="5" creationId="{5AF4770C-08E3-25F6-AB49-EA195F16B3BB}"/>
          </ac:spMkLst>
        </pc:spChg>
        <pc:spChg chg="mod">
          <ac:chgData name="Riccardo Mucciola" userId="2dbfb328-a93c-44e4-8850-32d8efc608e8" providerId="ADAL" clId="{952C0C35-F172-49FF-939F-DCA38D6CC531}" dt="2023-11-07T17:30:20.606" v="2599" actId="20577"/>
          <ac:spMkLst>
            <pc:docMk/>
            <pc:sldMk cId="1035010255" sldId="271"/>
            <ac:spMk id="10" creationId="{47467CF5-F771-764E-3CB2-64B14E335957}"/>
          </ac:spMkLst>
        </pc:spChg>
      </pc:sldChg>
      <pc:sldChg chg="addSp delSp modSp mod">
        <pc:chgData name="Riccardo Mucciola" userId="2dbfb328-a93c-44e4-8850-32d8efc608e8" providerId="ADAL" clId="{952C0C35-F172-49FF-939F-DCA38D6CC531}" dt="2023-11-09T10:02:18.699" v="2848" actId="313"/>
        <pc:sldMkLst>
          <pc:docMk/>
          <pc:sldMk cId="3151121519" sldId="272"/>
        </pc:sldMkLst>
        <pc:spChg chg="mod">
          <ac:chgData name="Riccardo Mucciola" userId="2dbfb328-a93c-44e4-8850-32d8efc608e8" providerId="ADAL" clId="{952C0C35-F172-49FF-939F-DCA38D6CC531}" dt="2023-11-09T10:02:18.699" v="2848" actId="313"/>
          <ac:spMkLst>
            <pc:docMk/>
            <pc:sldMk cId="3151121519" sldId="272"/>
            <ac:spMk id="2" creationId="{8D664D1F-2A91-3CA3-CC38-69FF1CF59D27}"/>
          </ac:spMkLst>
        </pc:spChg>
        <pc:spChg chg="del">
          <ac:chgData name="Riccardo Mucciola" userId="2dbfb328-a93c-44e4-8850-32d8efc608e8" providerId="ADAL" clId="{952C0C35-F172-49FF-939F-DCA38D6CC531}" dt="2023-11-07T17:13:33.229" v="1639" actId="478"/>
          <ac:spMkLst>
            <pc:docMk/>
            <pc:sldMk cId="3151121519" sldId="272"/>
            <ac:spMk id="9" creationId="{B450DDA3-5F49-B7E2-FA8C-D66AA9F4CDF0}"/>
          </ac:spMkLst>
        </pc:spChg>
        <pc:spChg chg="add del mod">
          <ac:chgData name="Riccardo Mucciola" userId="2dbfb328-a93c-44e4-8850-32d8efc608e8" providerId="ADAL" clId="{952C0C35-F172-49FF-939F-DCA38D6CC531}" dt="2023-11-07T17:13:32.044" v="1638" actId="478"/>
          <ac:spMkLst>
            <pc:docMk/>
            <pc:sldMk cId="3151121519" sldId="272"/>
            <ac:spMk id="12" creationId="{6210803E-CFA8-040C-9831-7F4468C3AC4F}"/>
          </ac:spMkLst>
        </pc:spChg>
        <pc:spChg chg="add mod">
          <ac:chgData name="Riccardo Mucciola" userId="2dbfb328-a93c-44e4-8850-32d8efc608e8" providerId="ADAL" clId="{952C0C35-F172-49FF-939F-DCA38D6CC531}" dt="2023-11-07T17:15:37.691" v="1815" actId="1076"/>
          <ac:spMkLst>
            <pc:docMk/>
            <pc:sldMk cId="3151121519" sldId="272"/>
            <ac:spMk id="13" creationId="{2492C663-7DE0-6E21-AC49-D5BC30C793DD}"/>
          </ac:spMkLst>
        </pc:spChg>
        <pc:picChg chg="del">
          <ac:chgData name="Riccardo Mucciola" userId="2dbfb328-a93c-44e4-8850-32d8efc608e8" providerId="ADAL" clId="{952C0C35-F172-49FF-939F-DCA38D6CC531}" dt="2023-11-07T17:13:27.055" v="1637" actId="478"/>
          <ac:picMkLst>
            <pc:docMk/>
            <pc:sldMk cId="3151121519" sldId="272"/>
            <ac:picMk id="5" creationId="{97600420-3BF6-0A60-6155-E229CE2E2535}"/>
          </ac:picMkLst>
        </pc:picChg>
        <pc:picChg chg="del">
          <ac:chgData name="Riccardo Mucciola" userId="2dbfb328-a93c-44e4-8850-32d8efc608e8" providerId="ADAL" clId="{952C0C35-F172-49FF-939F-DCA38D6CC531}" dt="2023-11-07T17:13:26.729" v="1636" actId="478"/>
          <ac:picMkLst>
            <pc:docMk/>
            <pc:sldMk cId="3151121519" sldId="272"/>
            <ac:picMk id="7" creationId="{DB018EF4-F7FB-A01E-3BD0-967ADC28E9F7}"/>
          </ac:picMkLst>
        </pc:picChg>
        <pc:picChg chg="add mod">
          <ac:chgData name="Riccardo Mucciola" userId="2dbfb328-a93c-44e4-8850-32d8efc608e8" providerId="ADAL" clId="{952C0C35-F172-49FF-939F-DCA38D6CC531}" dt="2023-11-07T17:13:53.008" v="1645" actId="1076"/>
          <ac:picMkLst>
            <pc:docMk/>
            <pc:sldMk cId="3151121519" sldId="272"/>
            <ac:picMk id="10" creationId="{7A084258-1672-DB81-756B-89182B97F317}"/>
          </ac:picMkLst>
        </pc:picChg>
      </pc:sldChg>
      <pc:sldChg chg="ord">
        <pc:chgData name="Riccardo Mucciola" userId="2dbfb328-a93c-44e4-8850-32d8efc608e8" providerId="ADAL" clId="{952C0C35-F172-49FF-939F-DCA38D6CC531}" dt="2023-11-09T10:02:42.596" v="2851"/>
        <pc:sldMkLst>
          <pc:docMk/>
          <pc:sldMk cId="1409735145" sldId="276"/>
        </pc:sldMkLst>
      </pc:sldChg>
      <pc:sldChg chg="modSp mod">
        <pc:chgData name="Riccardo Mucciola" userId="2dbfb328-a93c-44e4-8850-32d8efc608e8" providerId="ADAL" clId="{952C0C35-F172-49FF-939F-DCA38D6CC531}" dt="2023-11-09T10:07:00.937" v="3108" actId="1076"/>
        <pc:sldMkLst>
          <pc:docMk/>
          <pc:sldMk cId="1579993399" sldId="277"/>
        </pc:sldMkLst>
        <pc:spChg chg="mod">
          <ac:chgData name="Riccardo Mucciola" userId="2dbfb328-a93c-44e4-8850-32d8efc608e8" providerId="ADAL" clId="{952C0C35-F172-49FF-939F-DCA38D6CC531}" dt="2023-11-09T10:07:00.937" v="3108" actId="1076"/>
          <ac:spMkLst>
            <pc:docMk/>
            <pc:sldMk cId="1579993399" sldId="277"/>
            <ac:spMk id="3" creationId="{F8BA46C4-C604-EADE-5C36-97A47B193CC7}"/>
          </ac:spMkLst>
        </pc:spChg>
      </pc:sldChg>
      <pc:sldChg chg="addSp delSp modSp mod ord modClrScheme chgLayout">
        <pc:chgData name="Riccardo Mucciola" userId="2dbfb328-a93c-44e4-8850-32d8efc608e8" providerId="ADAL" clId="{952C0C35-F172-49FF-939F-DCA38D6CC531}" dt="2023-11-09T10:08:56.477" v="3230" actId="27636"/>
        <pc:sldMkLst>
          <pc:docMk/>
          <pc:sldMk cId="584853790" sldId="278"/>
        </pc:sldMkLst>
        <pc:spChg chg="del mod ord">
          <ac:chgData name="Riccardo Mucciola" userId="2dbfb328-a93c-44e4-8850-32d8efc608e8" providerId="ADAL" clId="{952C0C35-F172-49FF-939F-DCA38D6CC531}" dt="2023-11-07T16:57:00.977" v="0" actId="700"/>
          <ac:spMkLst>
            <pc:docMk/>
            <pc:sldMk cId="584853790" sldId="278"/>
            <ac:spMk id="2" creationId="{CE28CA5C-6F7F-113E-F3C6-1C07764EF81F}"/>
          </ac:spMkLst>
        </pc:spChg>
        <pc:spChg chg="del">
          <ac:chgData name="Riccardo Mucciola" userId="2dbfb328-a93c-44e4-8850-32d8efc608e8" providerId="ADAL" clId="{952C0C35-F172-49FF-939F-DCA38D6CC531}" dt="2023-11-07T16:57:00.977" v="0" actId="700"/>
          <ac:spMkLst>
            <pc:docMk/>
            <pc:sldMk cId="584853790" sldId="278"/>
            <ac:spMk id="3" creationId="{571CDC00-C4E7-60B9-BA4A-1F483F5277D4}"/>
          </ac:spMkLst>
        </pc:spChg>
        <pc:spChg chg="mod ord">
          <ac:chgData name="Riccardo Mucciola" userId="2dbfb328-a93c-44e4-8850-32d8efc608e8" providerId="ADAL" clId="{952C0C35-F172-49FF-939F-DCA38D6CC531}" dt="2023-11-07T16:57:00.977" v="0" actId="700"/>
          <ac:spMkLst>
            <pc:docMk/>
            <pc:sldMk cId="584853790" sldId="278"/>
            <ac:spMk id="4" creationId="{D9B45BC0-01E1-BFB5-9DF3-2F5B9A62B87C}"/>
          </ac:spMkLst>
        </pc:spChg>
        <pc:spChg chg="mod ord">
          <ac:chgData name="Riccardo Mucciola" userId="2dbfb328-a93c-44e4-8850-32d8efc608e8" providerId="ADAL" clId="{952C0C35-F172-49FF-939F-DCA38D6CC531}" dt="2023-11-07T16:57:00.977" v="0" actId="700"/>
          <ac:spMkLst>
            <pc:docMk/>
            <pc:sldMk cId="584853790" sldId="278"/>
            <ac:spMk id="5" creationId="{8A1ED57C-1B36-0023-FA40-08DC526AAB1E}"/>
          </ac:spMkLst>
        </pc:spChg>
        <pc:spChg chg="mod ord">
          <ac:chgData name="Riccardo Mucciola" userId="2dbfb328-a93c-44e4-8850-32d8efc608e8" providerId="ADAL" clId="{952C0C35-F172-49FF-939F-DCA38D6CC531}" dt="2023-11-07T16:57:00.977" v="0" actId="700"/>
          <ac:spMkLst>
            <pc:docMk/>
            <pc:sldMk cId="584853790" sldId="278"/>
            <ac:spMk id="6" creationId="{41F217FB-1F55-1A8A-44F6-B77E49BD9214}"/>
          </ac:spMkLst>
        </pc:spChg>
        <pc:spChg chg="del mod ord">
          <ac:chgData name="Riccardo Mucciola" userId="2dbfb328-a93c-44e4-8850-32d8efc608e8" providerId="ADAL" clId="{952C0C35-F172-49FF-939F-DCA38D6CC531}" dt="2023-11-07T16:57:00.977" v="0" actId="700"/>
          <ac:spMkLst>
            <pc:docMk/>
            <pc:sldMk cId="584853790" sldId="278"/>
            <ac:spMk id="7" creationId="{4CE66318-FFD2-B3F0-823B-B10E8D4DF31B}"/>
          </ac:spMkLst>
        </pc:spChg>
        <pc:spChg chg="add mod ord">
          <ac:chgData name="Riccardo Mucciola" userId="2dbfb328-a93c-44e4-8850-32d8efc608e8" providerId="ADAL" clId="{952C0C35-F172-49FF-939F-DCA38D6CC531}" dt="2023-11-09T10:01:41.823" v="2835" actId="20577"/>
          <ac:spMkLst>
            <pc:docMk/>
            <pc:sldMk cId="584853790" sldId="278"/>
            <ac:spMk id="8" creationId="{009B3C5D-B89E-C6A6-02F6-47ABA7976034}"/>
          </ac:spMkLst>
        </pc:spChg>
        <pc:spChg chg="add mod ord">
          <ac:chgData name="Riccardo Mucciola" userId="2dbfb328-a93c-44e4-8850-32d8efc608e8" providerId="ADAL" clId="{952C0C35-F172-49FF-939F-DCA38D6CC531}" dt="2023-11-09T10:08:56.477" v="3230" actId="27636"/>
          <ac:spMkLst>
            <pc:docMk/>
            <pc:sldMk cId="584853790" sldId="278"/>
            <ac:spMk id="9" creationId="{687C1431-3D9A-8D2C-B3D2-6EE4273B1079}"/>
          </ac:spMkLst>
        </pc:spChg>
      </pc:sldChg>
      <pc:sldChg chg="modSp new mod">
        <pc:chgData name="Riccardo Mucciola" userId="2dbfb328-a93c-44e4-8850-32d8efc608e8" providerId="ADAL" clId="{952C0C35-F172-49FF-939F-DCA38D6CC531}" dt="2023-11-09T10:00:50.295" v="2751" actId="20577"/>
        <pc:sldMkLst>
          <pc:docMk/>
          <pc:sldMk cId="1741746896" sldId="279"/>
        </pc:sldMkLst>
        <pc:spChg chg="mod">
          <ac:chgData name="Riccardo Mucciola" userId="2dbfb328-a93c-44e4-8850-32d8efc608e8" providerId="ADAL" clId="{952C0C35-F172-49FF-939F-DCA38D6CC531}" dt="2023-11-07T17:01:43.804" v="535" actId="20577"/>
          <ac:spMkLst>
            <pc:docMk/>
            <pc:sldMk cId="1741746896" sldId="279"/>
            <ac:spMk id="2" creationId="{17551058-E553-1995-E2DD-43F32AB9A040}"/>
          </ac:spMkLst>
        </pc:spChg>
        <pc:spChg chg="mod">
          <ac:chgData name="Riccardo Mucciola" userId="2dbfb328-a93c-44e4-8850-32d8efc608e8" providerId="ADAL" clId="{952C0C35-F172-49FF-939F-DCA38D6CC531}" dt="2023-11-09T10:00:50.295" v="2751" actId="20577"/>
          <ac:spMkLst>
            <pc:docMk/>
            <pc:sldMk cId="1741746896" sldId="279"/>
            <ac:spMk id="3" creationId="{6AF0C954-C52C-2598-9D1D-E520FE7514A9}"/>
          </ac:spMkLst>
        </pc:spChg>
      </pc:sldChg>
      <pc:sldChg chg="addSp delSp modSp add mod">
        <pc:chgData name="Riccardo Mucciola" userId="2dbfb328-a93c-44e4-8850-32d8efc608e8" providerId="ADAL" clId="{952C0C35-F172-49FF-939F-DCA38D6CC531}" dt="2023-11-09T10:02:22.262" v="2849" actId="313"/>
        <pc:sldMkLst>
          <pc:docMk/>
          <pc:sldMk cId="2710473474" sldId="280"/>
        </pc:sldMkLst>
        <pc:spChg chg="mod">
          <ac:chgData name="Riccardo Mucciola" userId="2dbfb328-a93c-44e4-8850-32d8efc608e8" providerId="ADAL" clId="{952C0C35-F172-49FF-939F-DCA38D6CC531}" dt="2023-11-09T10:02:22.262" v="2849" actId="313"/>
          <ac:spMkLst>
            <pc:docMk/>
            <pc:sldMk cId="2710473474" sldId="280"/>
            <ac:spMk id="2" creationId="{8D664D1F-2A91-3CA3-CC38-69FF1CF59D27}"/>
          </ac:spMkLst>
        </pc:spChg>
        <pc:spChg chg="mod">
          <ac:chgData name="Riccardo Mucciola" userId="2dbfb328-a93c-44e4-8850-32d8efc608e8" providerId="ADAL" clId="{952C0C35-F172-49FF-939F-DCA38D6CC531}" dt="2023-11-07T17:16:56.786" v="1902" actId="33524"/>
          <ac:spMkLst>
            <pc:docMk/>
            <pc:sldMk cId="2710473474" sldId="280"/>
            <ac:spMk id="13" creationId="{2492C663-7DE0-6E21-AC49-D5BC30C793DD}"/>
          </ac:spMkLst>
        </pc:spChg>
        <pc:picChg chg="add mod">
          <ac:chgData name="Riccardo Mucciola" userId="2dbfb328-a93c-44e4-8850-32d8efc608e8" providerId="ADAL" clId="{952C0C35-F172-49FF-939F-DCA38D6CC531}" dt="2023-11-07T17:16:08.732" v="1837" actId="1076"/>
          <ac:picMkLst>
            <pc:docMk/>
            <pc:sldMk cId="2710473474" sldId="280"/>
            <ac:picMk id="6" creationId="{2FB49FE7-5745-87C7-8E5C-5DF3370F10AB}"/>
          </ac:picMkLst>
        </pc:picChg>
        <pc:picChg chg="del">
          <ac:chgData name="Riccardo Mucciola" userId="2dbfb328-a93c-44e4-8850-32d8efc608e8" providerId="ADAL" clId="{952C0C35-F172-49FF-939F-DCA38D6CC531}" dt="2023-11-07T17:16:03.284" v="1834" actId="478"/>
          <ac:picMkLst>
            <pc:docMk/>
            <pc:sldMk cId="2710473474" sldId="280"/>
            <ac:picMk id="10" creationId="{7A084258-1672-DB81-756B-89182B97F3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50C12-1689-4373-8A62-DC9AE3376976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5853C-1CDC-46F0-BB21-7979FADBF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5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EF7EB5-1D52-C0D9-2358-5425FA78B143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gradFill>
            <a:gsLst>
              <a:gs pos="0">
                <a:srgbClr val="DE7119"/>
              </a:gs>
              <a:gs pos="100000">
                <a:srgbClr val="FCA304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40453"/>
            <a:ext cx="12188825" cy="64008"/>
          </a:xfrm>
          <a:prstGeom prst="rect">
            <a:avLst/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207044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116979"/>
                </a:solidFill>
                <a:latin typeface="Avenir Next LT Pro Light" panose="020B03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09482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BC2D4B15-C764-44A1-999E-15912202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18" y="2455045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A226D01-E102-4B2C-8692-32F5E2A2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9593-0B17-4631-A96A-3E91E79FBBF2}" type="datetime1">
              <a:rPr lang="it-IT" smtClean="0"/>
              <a:t>09/11/2023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D921478-9D91-44EA-A3BD-9CB743DD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A2102DE-9404-42D1-8AA9-28DB9D5B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2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DE7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E9D9-64BB-4D9F-9165-598E8BFDAB9D}" type="datetime1">
              <a:rPr lang="it-IT" smtClean="0"/>
              <a:t>09/11/2023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7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794"/>
            <a:ext cx="11155680" cy="787356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5E21-D938-4036-85DE-882371896B42}" type="datetime1">
              <a:rPr lang="it-IT" smtClean="0"/>
              <a:t>09/11/2023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4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CC1EC7-7B12-9109-AAA8-38D44A44CC1F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gradFill>
            <a:gsLst>
              <a:gs pos="0">
                <a:srgbClr val="DE7119"/>
              </a:gs>
              <a:gs pos="100000">
                <a:srgbClr val="FCA304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182110"/>
            <a:ext cx="10058400" cy="1143001"/>
          </a:xfrm>
        </p:spPr>
        <p:txBody>
          <a:bodyPr anchor="ctr" anchorCtr="0">
            <a:normAutofit/>
          </a:bodyPr>
          <a:lstStyle>
            <a:lvl1pPr>
              <a:lnSpc>
                <a:spcPct val="85000"/>
              </a:lnSpc>
              <a:defRPr sz="4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rgbClr val="116979"/>
                </a:solidFill>
                <a:latin typeface="Avenir Next LT Pro Light" panose="020B03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CFBC-E8B0-4860-8CC8-B2C2EE297C35}" type="datetime1">
              <a:rPr lang="it-IT" smtClean="0"/>
              <a:t>09/11/2023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56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285102"/>
            <a:ext cx="4937760" cy="4583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85103"/>
            <a:ext cx="4937760" cy="4583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998-54C4-438A-9834-D07BB4471090}" type="datetime1">
              <a:rPr lang="it-IT" smtClean="0"/>
              <a:t>09/11/2023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24C1C44-5641-438A-9724-6570E706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038"/>
            <a:ext cx="10058400" cy="7873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826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34530"/>
            <a:ext cx="4937760" cy="68320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017738"/>
            <a:ext cx="4937760" cy="3942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334530"/>
            <a:ext cx="4937760" cy="68320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017738"/>
            <a:ext cx="4937760" cy="3942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F681-943F-46B8-86E1-10963FB25E89}" type="datetime1">
              <a:rPr lang="it-IT" smtClean="0"/>
              <a:t>09/11/2023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C632033-AD31-451D-B6B8-4E979CBB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2259"/>
            <a:ext cx="10058400" cy="7873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7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9DF8-05BF-48C3-9DF3-95B40D318DDF}" type="datetime1">
              <a:rPr lang="it-IT" smtClean="0"/>
              <a:t>09/11/2023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0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B4D026-0D88-2F4C-6255-9FA1D6E3FE63}"/>
              </a:ext>
            </a:extLst>
          </p:cNvPr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gradFill>
            <a:gsLst>
              <a:gs pos="0">
                <a:srgbClr val="DE7119"/>
              </a:gs>
              <a:gs pos="100000">
                <a:srgbClr val="FCA304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787B-E3FB-46C9-A3C6-1A33A060C7FF}" type="datetime1">
              <a:rPr lang="it-IT" smtClean="0"/>
              <a:t>09/11/2023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Magnetic field simulations X17 @ n_TOF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9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2880414" cy="6858000"/>
          </a:xfrm>
          <a:prstGeom prst="rect">
            <a:avLst/>
          </a:prstGeom>
          <a:solidFill>
            <a:srgbClr val="DE7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90" y="2652680"/>
            <a:ext cx="2563386" cy="1552639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85" y="731520"/>
            <a:ext cx="7606655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73490" y="6459785"/>
            <a:ext cx="2618510" cy="36512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fld id="{99356106-4C9D-4738-8217-9ED0CC5E2CA6}" type="datetime1">
              <a:rPr lang="it-IT" smtClean="0"/>
              <a:t>09/11/2023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986985B4-B4A9-4BF2-AD33-C52F7F6E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Magnetic field simulations X17 @ n_TOF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C23EB8-2FB3-75F7-C3C9-7DCB4CDD68B8}"/>
              </a:ext>
            </a:extLst>
          </p:cNvPr>
          <p:cNvSpPr/>
          <p:nvPr userDrawn="1"/>
        </p:nvSpPr>
        <p:spPr>
          <a:xfrm>
            <a:off x="2880431" y="-1"/>
            <a:ext cx="64008" cy="6858000"/>
          </a:xfrm>
          <a:prstGeom prst="rect">
            <a:avLst/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689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DF40B-20EF-4924-9460-BD7C62A84750}" type="datetime1">
              <a:rPr lang="it-IT" smtClean="0"/>
              <a:t>09/11/2023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5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gradFill>
            <a:gsLst>
              <a:gs pos="0">
                <a:srgbClr val="DE7119"/>
              </a:gs>
              <a:gs pos="100000">
                <a:srgbClr val="FCA304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40453"/>
            <a:ext cx="12192001" cy="65998"/>
          </a:xfrm>
          <a:prstGeom prst="rect">
            <a:avLst/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5574"/>
          </a:xfrm>
          <a:prstGeom prst="rect">
            <a:avLst/>
          </a:prstGeom>
        </p:spPr>
        <p:txBody>
          <a:bodyPr vert="horz" lIns="360000" tIns="360000" rIns="360000" bIns="4680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64397"/>
            <a:ext cx="11155680" cy="4530555"/>
          </a:xfrm>
          <a:prstGeom prst="rect">
            <a:avLst/>
          </a:prstGeom>
        </p:spPr>
        <p:txBody>
          <a:bodyPr vert="horz" lIns="36000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47013" y="644683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fld id="{4078B858-93F0-4D58-B913-D575986BC88C}" type="datetime1">
              <a:rPr lang="it-IT" smtClean="0"/>
              <a:t>09/11/2023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Magnetic field simulations X17 @ n_TOF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6194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fld id="{A4DFA5E8-F602-4F6E-883A-360294EF2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3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venir Next LT Pro Light" panose="020B03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95AB2B-D07D-A717-E5C1-434837E81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latin typeface="Avenir Next LT Pro Light" panose="020B0304020202020204" pitchFamily="34" charset="0"/>
              </a:rPr>
              <a:t>Riccardo </a:t>
            </a:r>
            <a:r>
              <a:rPr lang="it-IT" dirty="0" err="1">
                <a:latin typeface="Avenir Next LT Pro Light" panose="020B0304020202020204" pitchFamily="34" charset="0"/>
              </a:rPr>
              <a:t>mucciola</a:t>
            </a: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5D3C2-EDB6-D4FD-90B4-74D311AB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Avenir Next LT Pro" panose="020B0504020202020204" pitchFamily="34" charset="0"/>
              </a:rPr>
              <a:t>Magnetic</a:t>
            </a:r>
            <a:r>
              <a:rPr lang="it-IT" dirty="0">
                <a:latin typeface="Avenir Next LT Pro" panose="020B0504020202020204" pitchFamily="34" charset="0"/>
              </a:rPr>
              <a:t> field </a:t>
            </a:r>
            <a:r>
              <a:rPr lang="it-IT" dirty="0" err="1">
                <a:latin typeface="Avenir Next LT Pro" panose="020B0504020202020204" pitchFamily="34" charset="0"/>
              </a:rPr>
              <a:t>simulations</a:t>
            </a:r>
            <a:r>
              <a:rPr lang="it-IT" dirty="0">
                <a:latin typeface="Avenir Next LT Pro" panose="020B0504020202020204" pitchFamily="34" charset="0"/>
              </a:rPr>
              <a:t> X17 @ n_TOF</a:t>
            </a: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5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D329-3A5F-99FF-2209-A652CF32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it-IT" dirty="0"/>
              <a:t>Geant4 setup	</a:t>
            </a:r>
            <a:endParaRPr lang="en-US" dirty="0"/>
          </a:p>
        </p:txBody>
      </p:sp>
      <p:pic>
        <p:nvPicPr>
          <p:cNvPr id="5" name="Content Placeholder 4" descr="A picture containing circle, colorfulness, screenshot&#10;&#10;Description automatically generated">
            <a:extLst>
              <a:ext uri="{FF2B5EF4-FFF2-40B4-BE49-F238E27FC236}">
                <a16:creationId xmlns:a16="http://schemas.microsoft.com/office/drawing/2014/main" id="{24E39738-ACEF-BBD3-69EE-F819727FD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1" t="13460" r="19176" b="12353"/>
          <a:stretch/>
        </p:blipFill>
        <p:spPr>
          <a:xfrm>
            <a:off x="807913" y="1415275"/>
            <a:ext cx="4572001" cy="44617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F452B0-0481-52F6-86B3-BE4D45AB8896}"/>
              </a:ext>
            </a:extLst>
          </p:cNvPr>
          <p:cNvSpPr txBox="1"/>
          <p:nvPr/>
        </p:nvSpPr>
        <p:spPr>
          <a:xfrm>
            <a:off x="6096000" y="1466282"/>
            <a:ext cx="6096000" cy="4227568"/>
          </a:xfrm>
          <a:prstGeom prst="rect">
            <a:avLst/>
          </a:prstGeom>
          <a:noFill/>
        </p:spPr>
        <p:txBody>
          <a:bodyPr vert="horz" wrap="square" lIns="360000" tIns="45720" rIns="360000" bIns="45720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3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venir Next LT Pro Light" panose="020B0304020202020204" pitchFamily="34" charset="0"/>
              <a:buChar char="&gt;"/>
              <a:defRPr sz="1600">
                <a:latin typeface="Avenir Next LT Pro Demi" panose="020B0704020202020204" pitchFamily="34" charset="0"/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Simulations performed with Geant4 to study high number of events:</a:t>
            </a:r>
          </a:p>
          <a:p>
            <a:r>
              <a:rPr lang="en-US" dirty="0"/>
              <a:t>2/4 uRwell detectors,</a:t>
            </a:r>
          </a:p>
          <a:p>
            <a:r>
              <a:rPr lang="en-US" dirty="0"/>
              <a:t>20 cm from beam,</a:t>
            </a:r>
          </a:p>
          <a:p>
            <a:r>
              <a:rPr lang="en-US" dirty="0"/>
              <a:t>Magnetic field of max 500 G parallel to beam direction.</a:t>
            </a:r>
          </a:p>
          <a:p>
            <a:r>
              <a:rPr lang="en-US" dirty="0"/>
              <a:t>Acceptance of four chambers placed at 20cm is comparable to the one obtained with two chambers at 10cm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BA4EA-6A8A-037F-7348-97073E4D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57C1-B37B-4317-AD0F-B61C800C08F5}" type="datetime1">
              <a:rPr lang="it-IT" smtClean="0"/>
              <a:t>09/11/2023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0601F-132A-0F00-4D79-A7796F0A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7D138D-8AC7-EDD1-1F5E-8FC52CDA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6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3EEC-9929-AD20-EC1B-19CB6E95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reconstruction</a:t>
            </a:r>
          </a:p>
        </p:txBody>
      </p:sp>
      <p:pic>
        <p:nvPicPr>
          <p:cNvPr id="5" name="Content Placeholder 4" descr="A picture containing diagram, text, plot, line&#10;&#10;Description automatically generated">
            <a:extLst>
              <a:ext uri="{FF2B5EF4-FFF2-40B4-BE49-F238E27FC236}">
                <a16:creationId xmlns:a16="http://schemas.microsoft.com/office/drawing/2014/main" id="{28A3E4FC-E3B5-106C-FDEE-E0B0D0693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2" y="1071040"/>
            <a:ext cx="5274337" cy="49856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14077-CC67-E2FA-F266-18791D9707FE}"/>
              </a:ext>
            </a:extLst>
          </p:cNvPr>
          <p:cNvSpPr txBox="1"/>
          <p:nvPr/>
        </p:nvSpPr>
        <p:spPr>
          <a:xfrm>
            <a:off x="6096000" y="2625765"/>
            <a:ext cx="6096000" cy="1560171"/>
          </a:xfrm>
          <a:prstGeom prst="rect">
            <a:avLst/>
          </a:prstGeom>
          <a:noFill/>
        </p:spPr>
        <p:txBody>
          <a:bodyPr vert="horz" wrap="square" lIns="360000" tIns="45720" rIns="0" bIns="45720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3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venir Next LT Pro Light" panose="020B0304020202020204" pitchFamily="34" charset="0"/>
              <a:buChar char="&gt;"/>
              <a:defRPr sz="1600">
                <a:latin typeface="Avenir Next LT Pro Demi" panose="020B0704020202020204" pitchFamily="34" charset="0"/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Assume interaction vertex at the origin</a:t>
            </a:r>
          </a:p>
          <a:p>
            <a:r>
              <a:rPr lang="en-US" dirty="0"/>
              <a:t>Fit circumference arc using straight track and vertex</a:t>
            </a:r>
          </a:p>
          <a:p>
            <a:r>
              <a:rPr lang="en-US" dirty="0"/>
              <a:t>Tangent (red line) used for angle determination (see later)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DA39E2-3D13-AC08-2ADA-5F8D186A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F194-CA14-4499-96FF-7E297CC43683}" type="datetime1">
              <a:rPr lang="it-IT" smtClean="0"/>
              <a:t>09/11/2023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107B3-5D96-9048-4F54-7414A671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7E5DB0-BB01-AE0C-8701-BE05BC45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8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A8B1-407B-6E52-7C0D-E2CA0AE3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reconstruction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3D072C-AA4E-5FCE-A5E3-BB6EF75C8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63" y="1630104"/>
            <a:ext cx="4137992" cy="4036616"/>
          </a:xfrm>
        </p:spPr>
      </p:pic>
      <p:pic>
        <p:nvPicPr>
          <p:cNvPr id="7" name="Picture 6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5DB17E71-DC92-CD57-FE68-F810835C3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33" y="1630104"/>
            <a:ext cx="4137991" cy="403661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5758E4-576A-15BE-3B7B-BC54ECDE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7C6-D270-4AC2-ACD2-389215782890}" type="datetime1">
              <a:rPr lang="it-IT" smtClean="0"/>
              <a:t>09/11/2023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62830-4453-4630-3B55-C11FD479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7B6F47-A26C-E751-B7C0-055D7C03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A6F59-9AC2-F9F7-B4F3-C2A78DDCD260}"/>
              </a:ext>
            </a:extLst>
          </p:cNvPr>
          <p:cNvSpPr txBox="1"/>
          <p:nvPr/>
        </p:nvSpPr>
        <p:spPr>
          <a:xfrm>
            <a:off x="8321713" y="2083938"/>
            <a:ext cx="3946478" cy="2534796"/>
          </a:xfrm>
          <a:prstGeom prst="rect">
            <a:avLst/>
          </a:prstGeom>
          <a:noFill/>
        </p:spPr>
        <p:txBody>
          <a:bodyPr vert="horz" wrap="square" lIns="360000" tIns="45720" rIns="360000" bIns="45720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3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venir Next LT Pro Light" panose="020B0304020202020204" pitchFamily="34" charset="0"/>
              <a:buChar char="&gt;"/>
              <a:defRPr sz="1600">
                <a:latin typeface="Avenir Next LT Pro Demi" panose="020B0704020202020204" pitchFamily="34" charset="0"/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Energy of the track reconstructed using curvature radius in magnetic field</a:t>
            </a: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Resolution estimated at different energies with a gaussian fit of the projection of the 2D plot</a:t>
            </a:r>
          </a:p>
        </p:txBody>
      </p:sp>
    </p:spTree>
    <p:extLst>
      <p:ext uri="{BB962C8B-B14F-4D97-AF65-F5344CB8AC3E}">
        <p14:creationId xmlns:p14="http://schemas.microsoft.com/office/powerpoint/2010/main" val="2221517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9B33-6783-C0BF-9F3D-34A1CF8E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Emission</a:t>
            </a:r>
            <a:r>
              <a:rPr lang="it-IT" dirty="0"/>
              <a:t> Angle </a:t>
            </a:r>
            <a:r>
              <a:rPr lang="it-IT" dirty="0" err="1"/>
              <a:t>Reconstruction</a:t>
            </a:r>
            <a:endParaRPr lang="en-US" dirty="0"/>
          </a:p>
        </p:txBody>
      </p:sp>
      <p:pic>
        <p:nvPicPr>
          <p:cNvPr id="7" name="Picture 6" descr="A picture containing diagram, line&#10;&#10;Description automatically generated">
            <a:extLst>
              <a:ext uri="{FF2B5EF4-FFF2-40B4-BE49-F238E27FC236}">
                <a16:creationId xmlns:a16="http://schemas.microsoft.com/office/drawing/2014/main" id="{8397654D-2D70-E99A-98FE-29615E5D5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2" y="1262474"/>
            <a:ext cx="5102144" cy="49413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467CF5-F771-764E-3CB2-64B14E335957}"/>
              </a:ext>
            </a:extLst>
          </p:cNvPr>
          <p:cNvSpPr txBox="1"/>
          <p:nvPr/>
        </p:nvSpPr>
        <p:spPr>
          <a:xfrm>
            <a:off x="6096000" y="2738683"/>
            <a:ext cx="6023284" cy="1765355"/>
          </a:xfrm>
          <a:prstGeom prst="rect">
            <a:avLst/>
          </a:prstGeom>
          <a:noFill/>
        </p:spPr>
        <p:txBody>
          <a:bodyPr vert="horz" wrap="square" lIns="360000" tIns="45720" rIns="0" bIns="45720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3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venir Next LT Pro Light" panose="020B0304020202020204" pitchFamily="34" charset="0"/>
              <a:buChar char="&gt;"/>
              <a:defRPr sz="1600">
                <a:latin typeface="Avenir Next LT Pro Demi" panose="020B0704020202020204" pitchFamily="34" charset="0"/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Theta reconstructed using linear fit of the track in 3D inside of the </a:t>
            </a:r>
            <a:r>
              <a:rPr lang="en-US" dirty="0" err="1"/>
              <a:t>uRwell</a:t>
            </a:r>
            <a:r>
              <a:rPr lang="en-US" dirty="0"/>
              <a:t> </a:t>
            </a:r>
            <a:r>
              <a:rPr lang="en-US" dirty="0" err="1"/>
              <a:t>detecotr</a:t>
            </a:r>
            <a:endParaRPr lang="it-IT" dirty="0"/>
          </a:p>
          <a:p>
            <a:r>
              <a:rPr lang="en-US" dirty="0"/>
              <a:t>Phi reconstructed using tangent to circumference at emission vertex (origin of axis)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2F521-FD68-74CD-8AB0-4E6ACE96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69F8-5A9A-4774-8930-9116DFFFEC4D}" type="datetime1">
              <a:rPr lang="it-IT" smtClean="0"/>
              <a:t>09/11/2023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C4B17-CA6F-A62A-3295-1FFF7823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96E4B-8C13-E78C-34A5-15E36045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1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D1F-2A91-3CA3-CC38-69FF1CF5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en-US" dirty="0"/>
              <a:t>Angles Reconstruction performance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BAE20-D112-9819-3E2F-8CB004C5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2F48-2380-4394-85D0-52ABDBCE89DF}" type="datetime1">
              <a:rPr lang="it-IT" smtClean="0"/>
              <a:t>09/11/2023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AA660-26FE-548A-441B-5EF67B5B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879787-D0E0-4C13-7308-6FE28263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7A084258-1672-DB81-756B-89182B97F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" y="1670671"/>
            <a:ext cx="7205584" cy="38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92C663-7DE0-6E21-AC49-D5BC30C793DD}"/>
              </a:ext>
            </a:extLst>
          </p:cNvPr>
          <p:cNvSpPr txBox="1"/>
          <p:nvPr/>
        </p:nvSpPr>
        <p:spPr>
          <a:xfrm>
            <a:off x="7387025" y="2537873"/>
            <a:ext cx="4721582" cy="2150076"/>
          </a:xfrm>
          <a:prstGeom prst="rect">
            <a:avLst/>
          </a:prstGeom>
          <a:noFill/>
        </p:spPr>
        <p:txBody>
          <a:bodyPr vert="horz" wrap="square" lIns="360000" tIns="45720" rIns="0" bIns="45720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3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venir Next LT Pro Light" panose="020B0304020202020204" pitchFamily="34" charset="0"/>
              <a:buChar char="&gt;"/>
              <a:defRPr sz="1600">
                <a:latin typeface="Avenir Next LT Pro Demi" panose="020B0704020202020204" pitchFamily="34" charset="0"/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Comparison of reconstructed and real phi of the track</a:t>
            </a:r>
          </a:p>
          <a:p>
            <a:r>
              <a:rPr lang="en-US" dirty="0"/>
              <a:t>Good agreement of &gt;95% of the events, few events are reconstructed with phi shifted of 180</a:t>
            </a:r>
            <a:r>
              <a:rPr lang="it-IT" dirty="0"/>
              <a:t>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21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D1F-2A91-3CA3-CC38-69FF1CF5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en-US" dirty="0"/>
              <a:t>Angles Reconstruction performance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8BAE20-D112-9819-3E2F-8CB004C5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2F48-2380-4394-85D0-52ABDBCE89DF}" type="datetime1">
              <a:rPr lang="it-IT" smtClean="0"/>
              <a:t>09/11/2023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AA660-26FE-548A-441B-5EF67B5B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6879787-D0E0-4C13-7308-6FE28263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92C663-7DE0-6E21-AC49-D5BC30C793DD}"/>
              </a:ext>
            </a:extLst>
          </p:cNvPr>
          <p:cNvSpPr txBox="1"/>
          <p:nvPr/>
        </p:nvSpPr>
        <p:spPr>
          <a:xfrm>
            <a:off x="7387025" y="2537873"/>
            <a:ext cx="4721582" cy="1765355"/>
          </a:xfrm>
          <a:prstGeom prst="rect">
            <a:avLst/>
          </a:prstGeom>
          <a:noFill/>
        </p:spPr>
        <p:txBody>
          <a:bodyPr vert="horz" wrap="square" lIns="360000" tIns="45720" rIns="0" bIns="45720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3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venir Next LT Pro Light" panose="020B0304020202020204" pitchFamily="34" charset="0"/>
              <a:buChar char="&gt;"/>
              <a:defRPr sz="1600">
                <a:latin typeface="Avenir Next LT Pro Demi" panose="020B0704020202020204" pitchFamily="34" charset="0"/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Comparison of reconstructed and real theta of the track</a:t>
            </a:r>
          </a:p>
          <a:p>
            <a:r>
              <a:rPr lang="en-US" dirty="0"/>
              <a:t>Small number of tracks reconstructed with wrong angle</a:t>
            </a:r>
          </a:p>
        </p:txBody>
      </p:sp>
      <p:pic>
        <p:nvPicPr>
          <p:cNvPr id="6" name="Picture 5" descr="A graph of a line&#10;&#10;Description automatically generated">
            <a:extLst>
              <a:ext uri="{FF2B5EF4-FFF2-40B4-BE49-F238E27FC236}">
                <a16:creationId xmlns:a16="http://schemas.microsoft.com/office/drawing/2014/main" id="{2FB49FE7-5745-87C7-8E5C-5DF3370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0" y="1725672"/>
            <a:ext cx="7146575" cy="38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7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3D97-3A51-77C2-C06F-90B4D5A9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A46C4-C604-EADE-5C36-97A47B19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1197"/>
            <a:ext cx="11155680" cy="4530555"/>
          </a:xfrm>
        </p:spPr>
        <p:txBody>
          <a:bodyPr/>
          <a:lstStyle/>
          <a:p>
            <a:r>
              <a:rPr lang="it-IT" dirty="0"/>
              <a:t>New </a:t>
            </a:r>
            <a:r>
              <a:rPr lang="en-US" dirty="0"/>
              <a:t>detection</a:t>
            </a:r>
            <a:r>
              <a:rPr lang="it-IT" dirty="0"/>
              <a:t> setup for X17 </a:t>
            </a:r>
            <a:r>
              <a:rPr lang="en-US" dirty="0"/>
              <a:t>based </a:t>
            </a:r>
            <a:r>
              <a:rPr lang="it-IT" dirty="0"/>
              <a:t>on uRwell </a:t>
            </a:r>
            <a:r>
              <a:rPr lang="en-US" dirty="0"/>
              <a:t>to reach high angular acceptance and energy estimation using magnetic field;</a:t>
            </a:r>
          </a:p>
          <a:p>
            <a:r>
              <a:rPr lang="en-GB" dirty="0"/>
              <a:t>Preliminary simulations to study the feasibility of measurements with magnetic field were performed;</a:t>
            </a:r>
          </a:p>
          <a:p>
            <a:r>
              <a:rPr lang="en-GB" dirty="0"/>
              <a:t>Only effect of the pitch added to the spatial resolution of the chambers;</a:t>
            </a:r>
          </a:p>
          <a:p>
            <a:r>
              <a:rPr lang="en-GB" dirty="0"/>
              <a:t>Simulations performed for a setup consisting of 4 </a:t>
            </a:r>
            <a:r>
              <a:rPr lang="en-GB" dirty="0" err="1"/>
              <a:t>uRwell</a:t>
            </a:r>
            <a:r>
              <a:rPr lang="en-US" dirty="0"/>
              <a:t> chambers placed at 20 cm from the target and a uniform magnetic field of 500G parallel to the beam</a:t>
            </a:r>
          </a:p>
          <a:p>
            <a:endParaRPr lang="en-GB" dirty="0"/>
          </a:p>
          <a:p>
            <a:r>
              <a:rPr lang="en-US" dirty="0"/>
              <a:t>With these conditions, is possible to evaluate the curvature of the track and thus its energy with a precision of 10%. </a:t>
            </a:r>
          </a:p>
          <a:p>
            <a:r>
              <a:rPr lang="en-US" dirty="0"/>
              <a:t>From the track in the detector is possible to estimate the emission direction of the particle at interaction vertex.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41C8-5D49-FD14-A7F2-1435A971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E470-66DD-4F3E-B3A8-BF4877C8A5F4}" type="datetime1">
              <a:rPr lang="it-IT" smtClean="0"/>
              <a:t>09/11/2023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E1BB2-09E8-5E12-8107-95112A23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7AD8B-B746-183B-2831-F2F32E4A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93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FF9105-5E0F-2D5D-705A-611E82F0420E}"/>
              </a:ext>
            </a:extLst>
          </p:cNvPr>
          <p:cNvSpPr txBox="1"/>
          <p:nvPr/>
        </p:nvSpPr>
        <p:spPr>
          <a:xfrm>
            <a:off x="1052367" y="513524"/>
            <a:ext cx="3772315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i="0" u="none" strike="noStrike" baseline="0" dirty="0">
                <a:latin typeface="Avenir Next LT Pro Demi" panose="020B0704020202020204" pitchFamily="34" charset="0"/>
              </a:rPr>
              <a:t>The X17 Team</a:t>
            </a:r>
          </a:p>
          <a:p>
            <a:pPr algn="l">
              <a:spcAft>
                <a:spcPts val="600"/>
              </a:spcAft>
            </a:pPr>
            <a:endParaRPr lang="it-IT" sz="1600" i="0" u="none" strike="noStrike" baseline="0" dirty="0">
              <a:latin typeface="Avenir Next LT Pro Light" panose="020B03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E. </a:t>
            </a:r>
            <a:r>
              <a:rPr lang="it-IT" sz="1600" i="0" u="none" strike="noStrike" baseline="0" dirty="0" err="1">
                <a:latin typeface="Avenir Next LT Pro Light" panose="020B0304020202020204" pitchFamily="34" charset="0"/>
              </a:rPr>
              <a:t>Cisbani</a:t>
            </a: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  (ISS ROMA)</a:t>
            </a:r>
          </a:p>
          <a:p>
            <a:pPr algn="l">
              <a:spcAft>
                <a:spcPts val="600"/>
              </a:spcAft>
            </a:pP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N. Colonna  (INFN BARI)</a:t>
            </a:r>
          </a:p>
          <a:p>
            <a:pPr algn="l">
              <a:spcAft>
                <a:spcPts val="600"/>
              </a:spcAft>
            </a:pPr>
            <a:r>
              <a:rPr lang="pt-BR" sz="1600" i="0" u="none" strike="noStrike" baseline="0" dirty="0">
                <a:latin typeface="Avenir Next LT Pro Light" panose="020B0304020202020204" pitchFamily="34" charset="0"/>
              </a:rPr>
              <a:t>G. De Angelis (ISS ROMA)</a:t>
            </a:r>
          </a:p>
          <a:p>
            <a:pPr algn="l">
              <a:spcAft>
                <a:spcPts val="600"/>
              </a:spcAft>
            </a:pPr>
            <a:r>
              <a:rPr lang="en-US" sz="1600" i="0" u="none" strike="noStrike" baseline="0" dirty="0">
                <a:latin typeface="Avenir Next LT Pro Light" panose="020B0304020202020204" pitchFamily="34" charset="0"/>
              </a:rPr>
              <a:t>M. </a:t>
            </a:r>
            <a:r>
              <a:rPr lang="en-US" sz="1600" i="0" u="none" strike="noStrike" baseline="0" dirty="0" err="1">
                <a:latin typeface="Avenir Next LT Pro Light" panose="020B0304020202020204" pitchFamily="34" charset="0"/>
              </a:rPr>
              <a:t>D'incecco</a:t>
            </a:r>
            <a:r>
              <a:rPr lang="en-US" sz="1600" i="0" u="none" strike="noStrike" baseline="0" dirty="0">
                <a:latin typeface="Avenir Next LT Pro Light" panose="020B0304020202020204" pitchFamily="34" charset="0"/>
              </a:rPr>
              <a:t> (LNGS)</a:t>
            </a:r>
          </a:p>
          <a:p>
            <a:pPr algn="l">
              <a:spcAft>
                <a:spcPts val="600"/>
              </a:spcAft>
            </a:pPr>
            <a:r>
              <a:rPr lang="en-US" sz="1600" i="0" u="none" strike="noStrike" baseline="0" dirty="0">
                <a:latin typeface="Avenir Next LT Pro Light" panose="020B0304020202020204" pitchFamily="34" charset="0"/>
              </a:rPr>
              <a:t>G. </a:t>
            </a:r>
            <a:r>
              <a:rPr lang="en-US" sz="1600" i="0" u="none" strike="noStrike" baseline="0" dirty="0" err="1">
                <a:latin typeface="Avenir Next LT Pro Light" panose="020B0304020202020204" pitchFamily="34" charset="0"/>
              </a:rPr>
              <a:t>Gervino</a:t>
            </a:r>
            <a:r>
              <a:rPr lang="en-US" sz="1600" i="0" u="none" strike="noStrike" baseline="0" dirty="0">
                <a:latin typeface="Avenir Next LT Pro Light" panose="020B0304020202020204" pitchFamily="34" charset="0"/>
              </a:rPr>
              <a:t>  (UNITO)</a:t>
            </a:r>
          </a:p>
          <a:p>
            <a:pPr algn="l">
              <a:spcAft>
                <a:spcPts val="600"/>
              </a:spcAft>
            </a:pP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C. Gustavino (INFN ROMA)</a:t>
            </a:r>
          </a:p>
          <a:p>
            <a:pPr algn="l">
              <a:spcAft>
                <a:spcPts val="600"/>
              </a:spcAft>
            </a:pPr>
            <a:r>
              <a:rPr lang="en-US" sz="1600" i="0" u="none" strike="noStrike" baseline="0" dirty="0">
                <a:latin typeface="Avenir Next LT Pro Light" panose="020B0304020202020204" pitchFamily="34" charset="0"/>
              </a:rPr>
              <a:t>C. Massimi (UNIBO)</a:t>
            </a:r>
          </a:p>
          <a:p>
            <a:pPr algn="l">
              <a:spcAft>
                <a:spcPts val="600"/>
              </a:spcAft>
            </a:pPr>
            <a:r>
              <a:rPr lang="sv-SE" sz="1600" i="0" u="none" strike="noStrike" baseline="0" dirty="0">
                <a:latin typeface="Avenir Next LT Pro Light" panose="020B0304020202020204" pitchFamily="34" charset="0"/>
              </a:rPr>
              <a:t>P. Mastinu (INFN LNL)</a:t>
            </a:r>
          </a:p>
          <a:p>
            <a:pPr algn="l">
              <a:spcAft>
                <a:spcPts val="600"/>
              </a:spcAft>
            </a:pP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B. </a:t>
            </a:r>
            <a:r>
              <a:rPr lang="it-IT" sz="1600" i="0" u="none" strike="noStrike" baseline="0">
                <a:latin typeface="Avenir Next LT Pro Light" panose="020B0304020202020204" pitchFamily="34" charset="0"/>
              </a:rPr>
              <a:t>Ali </a:t>
            </a:r>
            <a:r>
              <a:rPr lang="it-IT" sz="1600" i="0" u="none" strike="noStrike" baseline="0" dirty="0" err="1">
                <a:latin typeface="Avenir Next LT Pro Light" panose="020B0304020202020204" pitchFamily="34" charset="0"/>
              </a:rPr>
              <a:t>Mohammadzadeh</a:t>
            </a: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 (INFN ROMA)</a:t>
            </a:r>
          </a:p>
          <a:p>
            <a:pPr algn="l">
              <a:spcAft>
                <a:spcPts val="600"/>
              </a:spcAft>
            </a:pP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A. Mengoni (ENEA BO)</a:t>
            </a:r>
          </a:p>
          <a:p>
            <a:pPr algn="l">
              <a:spcAft>
                <a:spcPts val="600"/>
              </a:spcAft>
            </a:pPr>
            <a:r>
              <a:rPr lang="en-US" sz="1600" i="0" u="none" strike="noStrike" baseline="0" dirty="0">
                <a:latin typeface="Avenir Next LT Pro Light" panose="020B0304020202020204" pitchFamily="34" charset="0"/>
              </a:rPr>
              <a:t>R. Mucciola (UNITO)</a:t>
            </a:r>
          </a:p>
          <a:p>
            <a:pPr algn="l">
              <a:spcAft>
                <a:spcPts val="600"/>
              </a:spcAft>
            </a:pPr>
            <a:r>
              <a:rPr lang="en-US" sz="1600" i="0" u="none" strike="noStrike" baseline="0" dirty="0">
                <a:latin typeface="Avenir Next LT Pro Light" panose="020B0304020202020204" pitchFamily="34" charset="0"/>
              </a:rPr>
              <a:t>C. </a:t>
            </a:r>
            <a:r>
              <a:rPr lang="en-US" sz="1600" i="0" u="none" strike="noStrike" baseline="0" dirty="0" err="1">
                <a:latin typeface="Avenir Next LT Pro Light" panose="020B0304020202020204" pitchFamily="34" charset="0"/>
              </a:rPr>
              <a:t>Petrone</a:t>
            </a:r>
            <a:r>
              <a:rPr lang="en-US" sz="1600" i="0" u="none" strike="noStrike" baseline="0" dirty="0">
                <a:latin typeface="Avenir Next LT Pro Light" panose="020B0304020202020204" pitchFamily="34" charset="0"/>
              </a:rPr>
              <a:t> (IFIN-HH)</a:t>
            </a:r>
          </a:p>
          <a:p>
            <a:pPr algn="l">
              <a:spcAft>
                <a:spcPts val="600"/>
              </a:spcAft>
            </a:pP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F. </a:t>
            </a:r>
            <a:r>
              <a:rPr lang="it-IT" sz="1600" i="0" u="none" strike="noStrike" baseline="0" dirty="0" err="1">
                <a:latin typeface="Avenir Next LT Pro Light" panose="020B0304020202020204" pitchFamily="34" charset="0"/>
              </a:rPr>
              <a:t>Santavenere</a:t>
            </a: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 (ISS ROMA)</a:t>
            </a:r>
          </a:p>
          <a:p>
            <a:pPr algn="l">
              <a:spcAft>
                <a:spcPts val="600"/>
              </a:spcAft>
            </a:pPr>
            <a:r>
              <a:rPr lang="it-IT" sz="1600" i="0" u="none" strike="noStrike" baseline="0" dirty="0">
                <a:latin typeface="Avenir Next LT Pro Light" panose="020B0304020202020204" pitchFamily="34" charset="0"/>
              </a:rPr>
              <a:t>M. Viviani (INFN PISA)</a:t>
            </a:r>
          </a:p>
          <a:p>
            <a:pPr algn="l">
              <a:spcAft>
                <a:spcPts val="600"/>
              </a:spcAft>
            </a:pPr>
            <a:r>
              <a:rPr lang="en-US" sz="1600" i="0" u="none" strike="noStrike" baseline="0" dirty="0">
                <a:latin typeface="Avenir Next LT Pro Light" panose="020B0304020202020204" pitchFamily="34" charset="0"/>
              </a:rPr>
              <a:t>And others...</a:t>
            </a:r>
            <a:endParaRPr lang="en-US" sz="1600" dirty="0">
              <a:latin typeface="Avenir Next LT Pro Light" panose="020B03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6574D-AF2D-A846-39EC-4AD916DA2370}"/>
              </a:ext>
            </a:extLst>
          </p:cNvPr>
          <p:cNvSpPr txBox="1"/>
          <p:nvPr/>
        </p:nvSpPr>
        <p:spPr>
          <a:xfrm>
            <a:off x="6096000" y="2621793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venir Next LT Pro Light" panose="020B0304020202020204" pitchFamily="34" charset="0"/>
              </a:rPr>
              <a:t>Thank you </a:t>
            </a:r>
          </a:p>
          <a:p>
            <a:r>
              <a:rPr lang="en-US" sz="4000" dirty="0">
                <a:latin typeface="Avenir Next LT Pro Light" panose="020B0304020202020204" pitchFamily="34" charset="0"/>
              </a:rPr>
              <a:t>for your attention!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9D55FF9-1042-BE98-E7C6-D3B55DA4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7B2A-6766-49E0-B2E1-5F180D0FA0E1}" type="datetime1">
              <a:rPr lang="it-IT" smtClean="0"/>
              <a:t>09/11/2023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D2C573C-EF35-8DBC-2116-729B04AF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E489C1-1FAE-1EE1-F893-1B12C772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20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91D579-D6B9-8638-CD89-F5FE022F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5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F841-3A52-1A56-37C6-95A5302E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 vert="horz" lIns="360000" tIns="360000" rIns="91440" bIns="45720" rtlCol="0" anchor="b">
            <a:normAutofit fontScale="90000"/>
          </a:bodyPr>
          <a:lstStyle/>
          <a:p>
            <a:r>
              <a:rPr lang="en-US" dirty="0"/>
              <a:t>Theoretical calculations</a:t>
            </a:r>
          </a:p>
        </p:txBody>
      </p:sp>
      <p:pic>
        <p:nvPicPr>
          <p:cNvPr id="9" name="Picture 8" descr="A diagram of a laboratory plane&#10;&#10;Description automatically generated with low confidence">
            <a:extLst>
              <a:ext uri="{FF2B5EF4-FFF2-40B4-BE49-F238E27FC236}">
                <a16:creationId xmlns:a16="http://schemas.microsoft.com/office/drawing/2014/main" id="{E7662B35-A3F0-67D1-9AD3-420ECF12A0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01" y="2507329"/>
            <a:ext cx="4815579" cy="32125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8D9391-5414-7264-71A9-7031DAD5F8C0}"/>
              </a:ext>
            </a:extLst>
          </p:cNvPr>
          <p:cNvSpPr txBox="1"/>
          <p:nvPr/>
        </p:nvSpPr>
        <p:spPr>
          <a:xfrm>
            <a:off x="0" y="1064352"/>
            <a:ext cx="7901006" cy="1201098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3000"/>
              </a:lnSpc>
              <a:buFont typeface="Avenir Next LT Pro Light" panose="020B0304020202020204" pitchFamily="34" charset="0"/>
              <a:buChar char="&gt;"/>
              <a:defRPr sz="1600">
                <a:latin typeface="Avenir Next LT Pro Light" panose="020B0304020202020204" pitchFamily="34" charset="0"/>
              </a:defRPr>
            </a:lvl1pPr>
          </a:lstStyle>
          <a:p>
            <a:r>
              <a:rPr lang="en-US" dirty="0"/>
              <a:t>Theoretical calculations for kinematical signature for different X17 boson (scalar, pseudo-scalar, vector, axial).,</a:t>
            </a:r>
          </a:p>
          <a:p>
            <a:r>
              <a:rPr lang="en-US" dirty="0"/>
              <a:t>Calculation for different center-of-mass energies.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3D0353F-1D1D-3451-CD80-AB1821AE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915C-628A-4CC0-93B4-4E70326DB7C0}" type="datetime1">
              <a:rPr lang="it-IT" smtClean="0"/>
              <a:t>09/11/2023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D927B45-3DC5-8342-FC2B-7FB18E334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EE9BA63-F286-5E65-709E-0D2DFD51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19</a:t>
            </a:fld>
            <a:endParaRPr lang="en-US"/>
          </a:p>
        </p:txBody>
      </p:sp>
      <p:pic>
        <p:nvPicPr>
          <p:cNvPr id="17" name="Picture 16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BB945B00-2EE1-2EAD-2DEA-98361B778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72" y="1208796"/>
            <a:ext cx="3787307" cy="46981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80B7C8-DD1E-6849-6500-E8AB3288729B}"/>
              </a:ext>
            </a:extLst>
          </p:cNvPr>
          <p:cNvSpPr txBox="1"/>
          <p:nvPr/>
        </p:nvSpPr>
        <p:spPr>
          <a:xfrm>
            <a:off x="7901006" y="683190"/>
            <a:ext cx="4078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Demi" panose="020B0704020202020204" pitchFamily="34" charset="0"/>
              </a:rPr>
              <a:t>M. Viviani et al.: PRC 105, 014001 (2022)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7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1B0C-D04B-0A24-E4CF-685CC60CD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7356"/>
          </a:xfrm>
        </p:spPr>
        <p:txBody>
          <a:bodyPr lIns="360000" tIns="360000">
            <a:normAutofit fontScale="90000"/>
          </a:bodyPr>
          <a:lstStyle/>
          <a:p>
            <a:r>
              <a:rPr lang="it-IT" dirty="0"/>
              <a:t>X17 ATOMKI results</a:t>
            </a:r>
            <a:endParaRPr lang="en-US" dirty="0"/>
          </a:p>
        </p:txBody>
      </p:sp>
      <p:pic>
        <p:nvPicPr>
          <p:cNvPr id="5" name="Picture 4" descr="A picture containing text, diagram, font&#10;&#10;Description automatically generated">
            <a:extLst>
              <a:ext uri="{FF2B5EF4-FFF2-40B4-BE49-F238E27FC236}">
                <a16:creationId xmlns:a16="http://schemas.microsoft.com/office/drawing/2014/main" id="{BDA1A044-1BD6-475B-00B9-896867377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190" y="557328"/>
            <a:ext cx="3233401" cy="5153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1CE19-A6D8-928D-B25E-140F3F963BA4}"/>
              </a:ext>
            </a:extLst>
          </p:cNvPr>
          <p:cNvSpPr txBox="1"/>
          <p:nvPr/>
        </p:nvSpPr>
        <p:spPr>
          <a:xfrm>
            <a:off x="-2" y="1016239"/>
            <a:ext cx="8723190" cy="52322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r>
              <a:rPr lang="en-US" sz="1400" b="1" dirty="0">
                <a:latin typeface="Avenir Next LT Pro" panose="020B0504020202020204" pitchFamily="34" charset="0"/>
              </a:rPr>
              <a:t>A significant anomaly has been recently in the emission of electron-positron pairs in the </a:t>
            </a:r>
            <a:r>
              <a:rPr lang="en-US" sz="1400" b="1" baseline="30000" dirty="0">
                <a:latin typeface="Avenir Next LT Pro" panose="020B0504020202020204" pitchFamily="34" charset="0"/>
              </a:rPr>
              <a:t>7</a:t>
            </a:r>
            <a:r>
              <a:rPr lang="en-US" sz="1400" b="1" dirty="0">
                <a:latin typeface="Avenir Next LT Pro" panose="020B0504020202020204" pitchFamily="34" charset="0"/>
              </a:rPr>
              <a:t>Li(</a:t>
            </a:r>
            <a:r>
              <a:rPr lang="en-US" sz="1400" b="1" dirty="0" err="1">
                <a:latin typeface="Avenir Next LT Pro" panose="020B0504020202020204" pitchFamily="34" charset="0"/>
              </a:rPr>
              <a:t>p,e</a:t>
            </a:r>
            <a:r>
              <a:rPr lang="en-US" sz="1400" b="1" baseline="30000" dirty="0" err="1">
                <a:latin typeface="Avenir Next LT Pro" panose="020B0504020202020204" pitchFamily="34" charset="0"/>
              </a:rPr>
              <a:t>+</a:t>
            </a:r>
            <a:r>
              <a:rPr lang="en-US" sz="1400" b="1" dirty="0" err="1">
                <a:latin typeface="Avenir Next LT Pro" panose="020B0504020202020204" pitchFamily="34" charset="0"/>
              </a:rPr>
              <a:t>e</a:t>
            </a:r>
            <a:r>
              <a:rPr lang="en-US" sz="1400" b="1" baseline="30000" dirty="0">
                <a:latin typeface="Avenir Next LT Pro" panose="020B0504020202020204" pitchFamily="34" charset="0"/>
              </a:rPr>
              <a:t>-</a:t>
            </a:r>
            <a:r>
              <a:rPr lang="en-US" sz="1400" b="1" dirty="0">
                <a:latin typeface="Avenir Next LT Pro" panose="020B0504020202020204" pitchFamily="34" charset="0"/>
              </a:rPr>
              <a:t>)</a:t>
            </a:r>
            <a:r>
              <a:rPr lang="en-US" sz="1400" b="1" baseline="30000" dirty="0">
                <a:latin typeface="Avenir Next LT Pro" panose="020B0504020202020204" pitchFamily="34" charset="0"/>
              </a:rPr>
              <a:t>8</a:t>
            </a:r>
            <a:r>
              <a:rPr lang="en-US" sz="1400" b="1" dirty="0">
                <a:latin typeface="Avenir Next LT Pro" panose="020B0504020202020204" pitchFamily="34" charset="0"/>
              </a:rPr>
              <a:t>Be and </a:t>
            </a:r>
            <a:r>
              <a:rPr lang="en-US" sz="1400" b="1" baseline="30000" dirty="0">
                <a:latin typeface="Avenir Next LT Pro" panose="020B0504020202020204" pitchFamily="34" charset="0"/>
              </a:rPr>
              <a:t>3</a:t>
            </a:r>
            <a:r>
              <a:rPr lang="en-US" sz="1400" b="1" dirty="0">
                <a:latin typeface="Avenir Next LT Pro" panose="020B0504020202020204" pitchFamily="34" charset="0"/>
              </a:rPr>
              <a:t>H(</a:t>
            </a:r>
            <a:r>
              <a:rPr lang="en-US" sz="1400" b="1" dirty="0" err="1">
                <a:latin typeface="Avenir Next LT Pro" panose="020B0504020202020204" pitchFamily="34" charset="0"/>
              </a:rPr>
              <a:t>p,e</a:t>
            </a:r>
            <a:r>
              <a:rPr lang="en-US" sz="1400" b="1" baseline="30000" dirty="0" err="1">
                <a:latin typeface="Avenir Next LT Pro" panose="020B0504020202020204" pitchFamily="34" charset="0"/>
              </a:rPr>
              <a:t>+</a:t>
            </a:r>
            <a:r>
              <a:rPr lang="en-US" sz="1400" b="1" dirty="0" err="1">
                <a:latin typeface="Avenir Next LT Pro" panose="020B0504020202020204" pitchFamily="34" charset="0"/>
              </a:rPr>
              <a:t>e</a:t>
            </a:r>
            <a:r>
              <a:rPr lang="en-US" sz="1400" b="1" baseline="30000" dirty="0">
                <a:latin typeface="Avenir Next LT Pro" panose="020B0504020202020204" pitchFamily="34" charset="0"/>
              </a:rPr>
              <a:t>-</a:t>
            </a:r>
            <a:r>
              <a:rPr lang="en-US" sz="1400" b="1" dirty="0">
                <a:latin typeface="Avenir Next LT Pro" panose="020B0504020202020204" pitchFamily="34" charset="0"/>
              </a:rPr>
              <a:t>)</a:t>
            </a:r>
            <a:r>
              <a:rPr lang="en-US" sz="1400" b="1" baseline="30000" dirty="0">
                <a:latin typeface="Avenir Next LT Pro" panose="020B0504020202020204" pitchFamily="34" charset="0"/>
              </a:rPr>
              <a:t>4</a:t>
            </a:r>
            <a:r>
              <a:rPr lang="en-US" sz="1400" b="1" dirty="0">
                <a:latin typeface="Avenir Next LT Pro" panose="020B0504020202020204" pitchFamily="34" charset="0"/>
              </a:rPr>
              <a:t>He reactions: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96036-8208-E718-3E47-4B89F56F08C2}"/>
              </a:ext>
            </a:extLst>
          </p:cNvPr>
          <p:cNvSpPr txBox="1"/>
          <p:nvPr/>
        </p:nvSpPr>
        <p:spPr>
          <a:xfrm>
            <a:off x="0" y="1723548"/>
            <a:ext cx="8723188" cy="1354217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 algn="l"/>
            <a:r>
              <a:rPr lang="da-DK" sz="1200" b="1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Krasznahorkay, A.J.; et al.</a:t>
            </a:r>
            <a:r>
              <a:rPr lang="da-DK" sz="12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:</a:t>
            </a:r>
          </a:p>
          <a:p>
            <a:pPr algn="l">
              <a:spcAft>
                <a:spcPts val="600"/>
              </a:spcAft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"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Observation of Anomalous Internal Pair Creation in 8Be: A Possible Indication of a Light, Neutral Boson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". </a:t>
            </a:r>
          </a:p>
          <a:p>
            <a:pPr algn="l">
              <a:spcAft>
                <a:spcPts val="600"/>
              </a:spcAft>
            </a:pPr>
            <a:r>
              <a:rPr lang="en-US" sz="1200" b="0" i="1" u="none" strike="noStrike" baseline="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Physical Review Letters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.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116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(42501): 042501 (2016).</a:t>
            </a:r>
          </a:p>
          <a:p>
            <a:pPr algn="l"/>
            <a:r>
              <a:rPr lang="da-DK" sz="1200" b="1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Krasznahorkay, A.J.; et al.</a:t>
            </a:r>
            <a:r>
              <a:rPr lang="da-DK" sz="12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:</a:t>
            </a:r>
          </a:p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"A new anomaly observed in 4He supports the existence of the hypothetical X17 particle". </a:t>
            </a:r>
          </a:p>
          <a:p>
            <a:pPr algn="l"/>
            <a:r>
              <a:rPr lang="en-US" sz="1200" b="0" i="0" u="none" strike="noStrike" baseline="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Physical Review C </a:t>
            </a:r>
            <a:r>
              <a:rPr lang="en-US" sz="1200" b="1" i="0" u="none" strike="noStrike" baseline="0" dirty="0">
                <a:latin typeface="Avenir Next LT Pro Light" panose="020B0304020202020204" pitchFamily="34" charset="0"/>
              </a:rPr>
              <a:t>104</a:t>
            </a:r>
            <a:r>
              <a:rPr lang="en-US" sz="1200" b="0" i="0" u="none" strike="noStrike" baseline="0" dirty="0">
                <a:latin typeface="Avenir Next LT Pro Light" panose="020B0304020202020204" pitchFamily="34" charset="0"/>
              </a:rPr>
              <a:t>, 044003  (2021).</a:t>
            </a:r>
            <a:endParaRPr lang="en-US" sz="1400" dirty="0">
              <a:latin typeface="Avenir Next LT Pro Light" panose="020B03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E45F4-4427-BA1B-3701-29A3973480CC}"/>
              </a:ext>
            </a:extLst>
          </p:cNvPr>
          <p:cNvSpPr txBox="1"/>
          <p:nvPr/>
        </p:nvSpPr>
        <p:spPr>
          <a:xfrm>
            <a:off x="0" y="3969740"/>
            <a:ext cx="8723188" cy="1994264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venir Next LT Pro" panose="020B0504020202020204" pitchFamily="34" charset="0"/>
              <a:buChar char="&gt;"/>
            </a:pPr>
            <a:r>
              <a:rPr lang="en-US" sz="1400" b="1" i="1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This anomaly has been interpreted as the signature of a BOSON (hereafter X17) not foreseen in the standard model of particle physics.</a:t>
            </a:r>
          </a:p>
          <a:p>
            <a:pPr marL="285750" indent="-285750" algn="l">
              <a:lnSpc>
                <a:spcPct val="150000"/>
              </a:lnSpc>
              <a:buFont typeface="Avenir Next LT Pro" panose="020B0504020202020204" pitchFamily="34" charset="0"/>
              <a:buChar char="&gt;"/>
            </a:pPr>
            <a:r>
              <a:rPr lang="en-US" sz="1400" b="1" i="1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X17 boson could be a mediator of a fifth force, characterized by a strong coupling suppression of protons compared to neutrons.</a:t>
            </a:r>
          </a:p>
          <a:p>
            <a:pPr marL="285750" indent="-285750" algn="l">
              <a:lnSpc>
                <a:spcPct val="150000"/>
              </a:lnSpc>
              <a:buFont typeface="Avenir Next LT Pro" panose="020B0504020202020204" pitchFamily="34" charset="0"/>
              <a:buChar char="&gt;"/>
            </a:pPr>
            <a:r>
              <a:rPr lang="en-US" sz="1400" b="1" i="1" u="none" strike="noStrike" baseline="0" dirty="0">
                <a:solidFill>
                  <a:srgbClr val="DE7119"/>
                </a:solidFill>
                <a:latin typeface="Avenir Next LT Pro" panose="020B0504020202020204" pitchFamily="34" charset="0"/>
              </a:rPr>
              <a:t>This evidence/scenario is presently not confirmed or excluded by other experiments or groups.</a:t>
            </a:r>
            <a:endParaRPr lang="en-US" sz="1400" b="1" dirty="0">
              <a:solidFill>
                <a:srgbClr val="DE7119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E8B707E-1D0D-8729-67B2-6AF5E624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A4A6-BDF6-4E1A-82CF-D2DBB00E1467}" type="datetime1">
              <a:rPr lang="it-IT" smtClean="0"/>
              <a:t>09/11/2023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91DB157-17F6-D7C4-5C46-FC9DA5E62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9CB390F-794C-F934-985E-9B20F62D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17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F841-3A52-1A56-37C6-95A5302E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 vert="horz" lIns="360000" tIns="360000" rIns="91440" bIns="45720" rtlCol="0" anchor="b">
            <a:normAutofit fontScale="90000"/>
          </a:bodyPr>
          <a:lstStyle/>
          <a:p>
            <a:r>
              <a:rPr lang="en-US" dirty="0"/>
              <a:t>Theoretical calculations</a:t>
            </a:r>
          </a:p>
        </p:txBody>
      </p:sp>
      <p:pic>
        <p:nvPicPr>
          <p:cNvPr id="6" name="Picture 5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A879AB55-F40B-D864-B109-588CFF338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72" y="1208796"/>
            <a:ext cx="3787307" cy="4698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EE927-FAC3-A0B3-FB9F-7E4F0B40636C}"/>
              </a:ext>
            </a:extLst>
          </p:cNvPr>
          <p:cNvSpPr txBox="1"/>
          <p:nvPr/>
        </p:nvSpPr>
        <p:spPr>
          <a:xfrm>
            <a:off x="7901006" y="683190"/>
            <a:ext cx="4078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Demi" panose="020B0704020202020204" pitchFamily="34" charset="0"/>
              </a:rPr>
              <a:t>M. Viviani et al.: PRC 105, 014001 (2022)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9" name="Picture 8" descr="A diagram of a laboratory plane&#10;&#10;Description automatically generated with low confidence">
            <a:extLst>
              <a:ext uri="{FF2B5EF4-FFF2-40B4-BE49-F238E27FC236}">
                <a16:creationId xmlns:a16="http://schemas.microsoft.com/office/drawing/2014/main" id="{E7662B35-A3F0-67D1-9AD3-420ECF12A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01" y="2507329"/>
            <a:ext cx="4815579" cy="32125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8D9391-5414-7264-71A9-7031DAD5F8C0}"/>
              </a:ext>
            </a:extLst>
          </p:cNvPr>
          <p:cNvSpPr txBox="1"/>
          <p:nvPr/>
        </p:nvSpPr>
        <p:spPr>
          <a:xfrm>
            <a:off x="0" y="1064352"/>
            <a:ext cx="7901006" cy="1201098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 marL="285750" indent="-285750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Theoretical calculations of expected counts at different lepton plane angles,</a:t>
            </a:r>
          </a:p>
          <a:p>
            <a:pPr marL="285750" indent="-285750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Calculation for different natures of the X17 boson (scalar, pseudo-scalar, vector, axial).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3D0353F-1D1D-3451-CD80-AB1821AE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02DB-C105-45B9-9895-CD753C9CF806}" type="datetime1">
              <a:rPr lang="it-IT" smtClean="0"/>
              <a:t>09/11/2023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D927B45-3DC5-8342-FC2B-7FB18E334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EE9BA63-F286-5E65-709E-0D2DFD51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543ABA-C068-2C70-374E-210B8E3E18A5}"/>
              </a:ext>
            </a:extLst>
          </p:cNvPr>
          <p:cNvSpPr/>
          <p:nvPr/>
        </p:nvSpPr>
        <p:spPr>
          <a:xfrm>
            <a:off x="432821" y="2495109"/>
            <a:ext cx="7035364" cy="3192030"/>
          </a:xfrm>
          <a:prstGeom prst="roundRect">
            <a:avLst>
              <a:gd name="adj" fmla="val 7046"/>
            </a:avLst>
          </a:prstGeom>
          <a:solidFill>
            <a:srgbClr val="18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Demi" panose="020B0704020202020204" pitchFamily="34" charset="0"/>
              </a:rPr>
              <a:t>Wide energy range (protons and neutron beams) to explore all resonances with different </a:t>
            </a:r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Demi" panose="020B0704020202020204" pitchFamily="34" charset="0"/>
              </a:rPr>
              <a:t>J</a:t>
            </a:r>
            <a:r>
              <a:rPr lang="el-GR" sz="20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Demi" panose="020B0704020202020204" pitchFamily="34" charset="0"/>
              </a:rPr>
              <a:t>π</a:t>
            </a:r>
            <a:endParaRPr lang="it-IT" sz="2000" b="1" baseline="30000" dirty="0">
              <a:solidFill>
                <a:schemeClr val="tx1">
                  <a:lumMod val="85000"/>
                  <a:lumOff val="15000"/>
                </a:schemeClr>
              </a:solidFill>
              <a:latin typeface="Avenir Next LT Pro Demi" panose="020B0704020202020204" pitchFamily="34" charset="0"/>
            </a:endParaRPr>
          </a:p>
          <a:p>
            <a:pPr algn="ctr"/>
            <a:endParaRPr lang="it-IT" sz="2000" b="1" baseline="30000" dirty="0">
              <a:solidFill>
                <a:schemeClr val="tx1">
                  <a:lumMod val="85000"/>
                  <a:lumOff val="15000"/>
                </a:schemeClr>
              </a:solidFill>
              <a:latin typeface="Avenir Next LT Pro Demi" panose="020B0704020202020204" pitchFamily="34" charset="0"/>
            </a:endParaRPr>
          </a:p>
          <a:p>
            <a:pPr algn="ctr"/>
            <a:endParaRPr lang="it-IT" sz="2000" b="1" baseline="30000" dirty="0">
              <a:solidFill>
                <a:schemeClr val="tx1">
                  <a:lumMod val="85000"/>
                  <a:lumOff val="15000"/>
                </a:schemeClr>
              </a:solidFill>
              <a:latin typeface="Avenir Next LT Pro Demi" panose="020B0704020202020204" pitchFamily="34" charset="0"/>
            </a:endParaRPr>
          </a:p>
          <a:p>
            <a:pPr algn="ctr"/>
            <a:endParaRPr lang="it-IT" sz="2000" b="1" baseline="30000" dirty="0">
              <a:solidFill>
                <a:schemeClr val="tx1">
                  <a:lumMod val="85000"/>
                  <a:lumOff val="15000"/>
                </a:schemeClr>
              </a:solidFill>
              <a:latin typeface="Avenir Next LT Pro Demi" panose="020B07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 Demi" panose="020B0704020202020204" pitchFamily="34" charset="0"/>
              </a:rPr>
              <a:t>Large detector acceptance for statistics and kinematics</a:t>
            </a:r>
          </a:p>
        </p:txBody>
      </p:sp>
    </p:spTree>
    <p:extLst>
      <p:ext uri="{BB962C8B-B14F-4D97-AF65-F5344CB8AC3E}">
        <p14:creationId xmlns:p14="http://schemas.microsoft.com/office/powerpoint/2010/main" val="1409735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55970-8C7B-7D39-35E4-DA313601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Simulations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B8A67-8A34-E9A8-EFF6-41A3D82B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571-CE66-48E2-BF96-0840CB678E3A}" type="datetime1">
              <a:rPr lang="it-IT" smtClean="0"/>
              <a:t>09/11/2023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DBAF2-C1D8-AABC-9A56-8D3F145B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791AB-EAEF-9ED3-39C6-6CBB1E0A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21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E042F1-F260-4BB3-858E-04583FFB2C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958" b="12671"/>
          <a:stretch/>
        </p:blipFill>
        <p:spPr>
          <a:xfrm rot="20710817">
            <a:off x="6195339" y="455730"/>
            <a:ext cx="5597130" cy="2120330"/>
          </a:xfrm>
          <a:prstGeom prst="hexagon">
            <a:avLst>
              <a:gd name="adj" fmla="val 42200"/>
              <a:gd name="vf" fmla="val 115470"/>
            </a:avLst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CAB973-1C9B-F406-C995-84455DF62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710" y="3256607"/>
            <a:ext cx="4250388" cy="29959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2CAAF5-5028-7C6C-92E4-F3D024E0CC59}"/>
              </a:ext>
            </a:extLst>
          </p:cNvPr>
          <p:cNvSpPr txBox="1"/>
          <p:nvPr/>
        </p:nvSpPr>
        <p:spPr>
          <a:xfrm>
            <a:off x="0" y="1739833"/>
            <a:ext cx="6250329" cy="3589572"/>
          </a:xfrm>
          <a:prstGeom prst="rect">
            <a:avLst/>
          </a:prstGeom>
          <a:noFill/>
        </p:spPr>
        <p:txBody>
          <a:bodyPr vert="horz" wrap="square" lIns="360000" tIns="45720" rIns="0" bIns="45720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3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venir Next LT Pro Light" panose="020B0304020202020204" pitchFamily="34" charset="0"/>
              <a:buChar char="&gt;"/>
              <a:defRPr sz="1600">
                <a:latin typeface="Avenir Next LT Pro Demi" panose="020B0704020202020204" pitchFamily="34" charset="0"/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SIMULATION: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venir Next LT Pro Light" panose="020B0304020202020204" pitchFamily="34" charset="0"/>
              </a:rPr>
              <a:t>SETUP with all used materials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venir Next LT Pro Light" panose="020B0304020202020204" pitchFamily="34" charset="0"/>
              </a:rPr>
              <a:t>Realistic n_TOF beam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venir Next LT Pro Light" panose="020B0304020202020204" pitchFamily="34" charset="0"/>
              </a:rPr>
              <a:t>IPC/X17 events rate (normalized to ATOMKI data)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OUTPUT: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venir Next LT Pro Light" panose="020B0304020202020204" pitchFamily="34" charset="0"/>
              </a:rPr>
              <a:t>Acceptance/efficiency/MS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venir Next LT Pro Light" panose="020B0304020202020204" pitchFamily="34" charset="0"/>
              </a:rPr>
              <a:t>Signal/Noise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venir Next LT Pro Light" panose="020B0304020202020204" pitchFamily="34" charset="0"/>
              </a:rPr>
              <a:t>Detector performance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Avenir Next LT Pro Light" panose="020B0304020202020204" pitchFamily="34" charset="0"/>
              </a:rPr>
              <a:t>e+e</a:t>
            </a:r>
            <a:r>
              <a:rPr lang="en-US" dirty="0">
                <a:latin typeface="Avenir Next LT Pro Light" panose="020B0304020202020204" pitchFamily="34" charset="0"/>
              </a:rPr>
              <a:t>- ID and 4-momenta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venir Next LT Pro Light" panose="020B0304020202020204" pitchFamily="34" charset="0"/>
              </a:rPr>
              <a:t>X17 invariant mass</a:t>
            </a:r>
          </a:p>
        </p:txBody>
      </p:sp>
    </p:spTree>
    <p:extLst>
      <p:ext uri="{BB962C8B-B14F-4D97-AF65-F5344CB8AC3E}">
        <p14:creationId xmlns:p14="http://schemas.microsoft.com/office/powerpoint/2010/main" val="3098167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D7CE-212F-0968-C0E7-87780ABEC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it-IT" dirty="0"/>
              <a:t>Facilities</a:t>
            </a:r>
            <a:endParaRPr lang="en-US" dirty="0"/>
          </a:p>
        </p:txBody>
      </p:sp>
      <p:pic>
        <p:nvPicPr>
          <p:cNvPr id="5" name="Picture 4" descr="A picture containing machine, pipe, engineering, cylinder&#10;&#10;Description automatically generated">
            <a:extLst>
              <a:ext uri="{FF2B5EF4-FFF2-40B4-BE49-F238E27FC236}">
                <a16:creationId xmlns:a16="http://schemas.microsoft.com/office/drawing/2014/main" id="{4E36431B-AD0D-9D45-F2D9-9757DB614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965" y="927270"/>
            <a:ext cx="3756256" cy="2550736"/>
          </a:xfrm>
          <a:prstGeom prst="rect">
            <a:avLst/>
          </a:prstGeom>
        </p:spPr>
      </p:pic>
      <p:pic>
        <p:nvPicPr>
          <p:cNvPr id="7" name="Picture 6" descr="A picture containing LEGO, screenshot, 3d modeling&#10;&#10;Description automatically generated">
            <a:extLst>
              <a:ext uri="{FF2B5EF4-FFF2-40B4-BE49-F238E27FC236}">
                <a16:creationId xmlns:a16="http://schemas.microsoft.com/office/drawing/2014/main" id="{9906D6A4-9227-E74A-7674-79EC7EBB7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73" y="927270"/>
            <a:ext cx="3801694" cy="25507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310CEB-AC4D-EB10-B1A0-0FF81C350A7A}"/>
              </a:ext>
            </a:extLst>
          </p:cNvPr>
          <p:cNvSpPr txBox="1"/>
          <p:nvPr/>
        </p:nvSpPr>
        <p:spPr>
          <a:xfrm>
            <a:off x="0" y="3557657"/>
            <a:ext cx="6096000" cy="1345368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marL="285750" indent="-285750">
              <a:lnSpc>
                <a:spcPts val="25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 err="1">
                <a:solidFill>
                  <a:srgbClr val="E93B3B"/>
                </a:solidFill>
                <a:latin typeface="Avenir Next LT Pro Demi" panose="020B0704020202020204" pitchFamily="34" charset="0"/>
              </a:rPr>
              <a:t>n_ToF</a:t>
            </a:r>
            <a:r>
              <a:rPr lang="en-US" sz="1600" dirty="0">
                <a:solidFill>
                  <a:srgbClr val="E93B3B"/>
                </a:solidFill>
                <a:latin typeface="Avenir Next LT Pro Demi" panose="020B0704020202020204" pitchFamily="34" charset="0"/>
              </a:rPr>
              <a:t> @ CERN: </a:t>
            </a:r>
            <a:r>
              <a:rPr lang="en-US" sz="1600" dirty="0">
                <a:latin typeface="Avenir Next LT Pro Light" panose="020B0304020202020204" pitchFamily="34" charset="0"/>
              </a:rPr>
              <a:t>pulsed neutron beam in a wide energy range (thermal&lt;En&lt;100 MeV).</a:t>
            </a:r>
          </a:p>
          <a:p>
            <a:pPr marL="285750" indent="-285750">
              <a:lnSpc>
                <a:spcPts val="25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Time of flight to establish the single neutron energy (10-108 eV)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E730CA-00E2-1612-5292-B01CF3CBCC39}"/>
              </a:ext>
            </a:extLst>
          </p:cNvPr>
          <p:cNvSpPr txBox="1"/>
          <p:nvPr/>
        </p:nvSpPr>
        <p:spPr>
          <a:xfrm>
            <a:off x="6096000" y="3557657"/>
            <a:ext cx="6096000" cy="1665969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marL="285750" indent="-285750">
              <a:lnSpc>
                <a:spcPts val="25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solidFill>
                  <a:srgbClr val="0070C1"/>
                </a:solidFill>
                <a:latin typeface="Avenir Next LT Pro Demi" panose="020B0704020202020204" pitchFamily="34" charset="0"/>
              </a:rPr>
              <a:t>LUNA-MV @ LNGS: </a:t>
            </a:r>
            <a:r>
              <a:rPr lang="en-US" sz="1600" dirty="0">
                <a:latin typeface="Avenir Next LT Pro Light" panose="020B0304020202020204" pitchFamily="34" charset="0"/>
              </a:rPr>
              <a:t>high intensity proton beam and low background</a:t>
            </a:r>
          </a:p>
          <a:p>
            <a:pPr marL="285750" indent="-285750">
              <a:lnSpc>
                <a:spcPts val="25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Terminal Voltage ~ 0.2 – 3.5 MV</a:t>
            </a:r>
          </a:p>
          <a:p>
            <a:pPr marL="285750" indent="-285750">
              <a:lnSpc>
                <a:spcPts val="25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I max ~ 100 μA of protons</a:t>
            </a:r>
          </a:p>
          <a:p>
            <a:pPr marL="285750" indent="-285750">
              <a:lnSpc>
                <a:spcPts val="25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Underground operation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3D536AC-B9F0-59CE-3830-3D58EFDA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F5FE-EAA8-4D88-8CAC-E7C8DA011FF9}" type="datetime1">
              <a:rPr lang="it-IT" smtClean="0"/>
              <a:t>09/11/2023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9D81D38-E731-496E-6F3B-5828AF55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63F8F2B-3FB9-249F-F158-5C91BE49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22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2638D0-3390-3397-5C53-D9F45F83C05B}"/>
              </a:ext>
            </a:extLst>
          </p:cNvPr>
          <p:cNvSpPr txBox="1"/>
          <p:nvPr/>
        </p:nvSpPr>
        <p:spPr>
          <a:xfrm>
            <a:off x="0" y="5303278"/>
            <a:ext cx="6096000" cy="923330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l"/>
            <a:r>
              <a:rPr lang="en-US" b="1" i="0" u="none" strike="noStrike" baseline="3000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3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He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(</a:t>
            </a:r>
            <a:r>
              <a:rPr lang="en-US" b="1" i="0" u="none" strike="noStrike" baseline="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n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,X17)</a:t>
            </a:r>
            <a:r>
              <a:rPr lang="en-US" b="1" i="0" u="none" strike="noStrike" baseline="300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4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He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Measurements: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2022-24 (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CERN </a:t>
            </a:r>
            <a:r>
              <a:rPr lang="en-US" b="0" i="0" u="none" strike="noStrike" baseline="0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LoI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 approved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)</a:t>
            </a: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71CA2C-E79A-4158-477D-FEF97D4385BD}"/>
              </a:ext>
            </a:extLst>
          </p:cNvPr>
          <p:cNvSpPr txBox="1"/>
          <p:nvPr/>
        </p:nvSpPr>
        <p:spPr>
          <a:xfrm>
            <a:off x="6096000" y="5303278"/>
            <a:ext cx="6096000" cy="923330"/>
          </a:xfrm>
          <a:prstGeom prst="rect">
            <a:avLst/>
          </a:prstGeom>
          <a:noFill/>
        </p:spPr>
        <p:txBody>
          <a:bodyPr wrap="square" lIns="360000" rIns="360000" rtlCol="0">
            <a:spAutoFit/>
          </a:bodyPr>
          <a:lstStyle/>
          <a:p>
            <a:pPr algn="l"/>
            <a:r>
              <a:rPr lang="en-US" b="1" i="0" u="none" strike="noStrike" baseline="30000" dirty="0">
                <a:solidFill>
                  <a:srgbClr val="0070C1"/>
                </a:solidFill>
                <a:latin typeface="Avenir Next LT Pro Light" panose="020B0304020202020204" pitchFamily="34" charset="0"/>
              </a:rPr>
              <a:t>3</a:t>
            </a:r>
            <a:r>
              <a:rPr lang="en-US" b="1" i="0" u="none" strike="noStrike" baseline="0" dirty="0">
                <a:solidFill>
                  <a:srgbClr val="0070C1"/>
                </a:solidFill>
                <a:latin typeface="Avenir Next LT Pro Light" panose="020B0304020202020204" pitchFamily="34" charset="0"/>
              </a:rPr>
              <a:t>H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(</a:t>
            </a:r>
            <a:r>
              <a:rPr lang="en-US" b="1" i="0" u="none" strike="noStrike" baseline="0" dirty="0">
                <a:solidFill>
                  <a:srgbClr val="0070C1"/>
                </a:solidFill>
                <a:latin typeface="Avenir Next LT Pro Light" panose="020B0304020202020204" pitchFamily="34" charset="0"/>
              </a:rPr>
              <a:t>p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,X17)</a:t>
            </a:r>
            <a:r>
              <a:rPr lang="en-US" b="1" i="0" u="none" strike="noStrike" baseline="3000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4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He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Measurements:</a:t>
            </a: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2023-25 (</a:t>
            </a:r>
            <a:r>
              <a:rPr lang="en-US" b="0" i="0" u="none" strike="noStrike" baseline="0" dirty="0" err="1">
                <a:solidFill>
                  <a:srgbClr val="0070C0"/>
                </a:solidFill>
                <a:latin typeface="Avenir Next LT Pro Light" panose="020B0304020202020204" pitchFamily="34" charset="0"/>
              </a:rPr>
              <a:t>LoI</a:t>
            </a:r>
            <a:r>
              <a:rPr lang="en-US" b="0" i="0" u="none" strike="noStrike" baseline="0" dirty="0">
                <a:solidFill>
                  <a:srgbClr val="0070C0"/>
                </a:solidFill>
                <a:latin typeface="Avenir Next LT Pro Light" panose="020B0304020202020204" pitchFamily="34" charset="0"/>
              </a:rPr>
              <a:t> in preparation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venir Next LT Pro Light" panose="020B0304020202020204" pitchFamily="34" charset="0"/>
              </a:rPr>
              <a:t>)</a:t>
            </a:r>
            <a:endParaRPr lang="en-US" sz="20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2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4B1F-A163-6F33-2374-5B324A777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5790"/>
            <a:ext cx="12015460" cy="441380"/>
          </a:xfrm>
        </p:spPr>
        <p:txBody>
          <a:bodyPr lIns="360000"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Basic idea: new study of excited </a:t>
            </a:r>
            <a:r>
              <a:rPr lang="en-US" sz="1600" baseline="30000" dirty="0">
                <a:solidFill>
                  <a:schemeClr val="tx1"/>
                </a:solidFill>
              </a:rPr>
              <a:t>4</a:t>
            </a:r>
            <a:r>
              <a:rPr lang="en-US" sz="1600" dirty="0">
                <a:solidFill>
                  <a:schemeClr val="tx1"/>
                </a:solidFill>
              </a:rPr>
              <a:t>He exploiting the conjugated reactions:</a:t>
            </a:r>
            <a:endParaRPr lang="en-US" sz="1600" baseline="30000" dirty="0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diagram, circle, screenshot&#10;&#10;Description automatically generated">
            <a:extLst>
              <a:ext uri="{FF2B5EF4-FFF2-40B4-BE49-F238E27FC236}">
                <a16:creationId xmlns:a16="http://schemas.microsoft.com/office/drawing/2014/main" id="{D1E881B2-BD39-577B-4F42-B45C635C7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5"/>
          <a:stretch/>
        </p:blipFill>
        <p:spPr>
          <a:xfrm>
            <a:off x="451716" y="3265922"/>
            <a:ext cx="3340625" cy="144115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553C884-A73E-1044-96CE-412BE107CDBA}"/>
              </a:ext>
            </a:extLst>
          </p:cNvPr>
          <p:cNvGrpSpPr/>
          <p:nvPr/>
        </p:nvGrpSpPr>
        <p:grpSpPr>
          <a:xfrm>
            <a:off x="451716" y="2210906"/>
            <a:ext cx="7145589" cy="461665"/>
            <a:chOff x="-691633" y="2430784"/>
            <a:chExt cx="7145589" cy="4616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4DB4E9-2DBE-ADFE-1F46-DD78380684A8}"/>
                </a:ext>
              </a:extLst>
            </p:cNvPr>
            <p:cNvSpPr txBox="1"/>
            <p:nvPr/>
          </p:nvSpPr>
          <p:spPr>
            <a:xfrm>
              <a:off x="-691633" y="2430784"/>
              <a:ext cx="260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baseline="30000" dirty="0">
                  <a:solidFill>
                    <a:srgbClr val="0070C0"/>
                  </a:solidFill>
                  <a:latin typeface="Avenir Next LT Pro" panose="020B0504020202020204" pitchFamily="34" charset="0"/>
                </a:rPr>
                <a:t>3</a:t>
              </a:r>
              <a:r>
                <a:rPr lang="it-IT" sz="2400" b="1" dirty="0">
                  <a:solidFill>
                    <a:srgbClr val="0070C0"/>
                  </a:solidFill>
                  <a:latin typeface="Avenir Next LT Pro" panose="020B0504020202020204" pitchFamily="34" charset="0"/>
                </a:rPr>
                <a:t>H</a:t>
              </a:r>
              <a:r>
                <a:rPr lang="it-IT" sz="2400" dirty="0">
                  <a:latin typeface="Avenir Next LT Pro" panose="020B0504020202020204" pitchFamily="34" charset="0"/>
                </a:rPr>
                <a:t>(</a:t>
              </a:r>
              <a:r>
                <a:rPr lang="it-IT" sz="2400" b="1" dirty="0" err="1">
                  <a:solidFill>
                    <a:srgbClr val="0070C0"/>
                  </a:solidFill>
                  <a:latin typeface="Avenir Next LT Pro" panose="020B0504020202020204" pitchFamily="34" charset="0"/>
                </a:rPr>
                <a:t>p</a:t>
              </a:r>
              <a:r>
                <a:rPr lang="it-IT" sz="2400" dirty="0" err="1">
                  <a:latin typeface="Avenir Next LT Pro" panose="020B0504020202020204" pitchFamily="34" charset="0"/>
                </a:rPr>
                <a:t>,e</a:t>
              </a:r>
              <a:r>
                <a:rPr lang="it-IT" sz="2400" baseline="30000" dirty="0" err="1">
                  <a:latin typeface="Avenir Next LT Pro" panose="020B0504020202020204" pitchFamily="34" charset="0"/>
                </a:rPr>
                <a:t>+</a:t>
              </a:r>
              <a:r>
                <a:rPr lang="it-IT" sz="2400" dirty="0" err="1">
                  <a:latin typeface="Avenir Next LT Pro" panose="020B0504020202020204" pitchFamily="34" charset="0"/>
                </a:rPr>
                <a:t>e</a:t>
              </a:r>
              <a:r>
                <a:rPr lang="it-IT" sz="2400" baseline="30000" dirty="0">
                  <a:latin typeface="Avenir Next LT Pro" panose="020B0504020202020204" pitchFamily="34" charset="0"/>
                </a:rPr>
                <a:t>-</a:t>
              </a:r>
              <a:r>
                <a:rPr lang="it-IT" sz="2400" dirty="0">
                  <a:latin typeface="Avenir Next LT Pro" panose="020B0504020202020204" pitchFamily="34" charset="0"/>
                </a:rPr>
                <a:t>)</a:t>
              </a:r>
              <a:r>
                <a:rPr lang="it-IT" sz="2400" baseline="30000" dirty="0">
                  <a:latin typeface="Avenir Next LT Pro" panose="020B0504020202020204" pitchFamily="34" charset="0"/>
                </a:rPr>
                <a:t>4</a:t>
              </a:r>
              <a:r>
                <a:rPr lang="it-IT" sz="2400" dirty="0">
                  <a:latin typeface="Avenir Next LT Pro" panose="020B0504020202020204" pitchFamily="34" charset="0"/>
                </a:rPr>
                <a:t>He</a:t>
              </a:r>
              <a:endParaRPr lang="en-US" sz="2400" dirty="0">
                <a:latin typeface="Avenir Next LT Pro" panose="020B05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34C874-A5D3-05CB-89AB-5FAB551FFB05}"/>
                </a:ext>
              </a:extLst>
            </p:cNvPr>
            <p:cNvSpPr txBox="1"/>
            <p:nvPr/>
          </p:nvSpPr>
          <p:spPr>
            <a:xfrm>
              <a:off x="3919091" y="2430784"/>
              <a:ext cx="2534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baseline="30000" dirty="0">
                  <a:solidFill>
                    <a:srgbClr val="E93B3B"/>
                  </a:solidFill>
                  <a:latin typeface="Avenir Next LT Pro" panose="020B0504020202020204" pitchFamily="34" charset="0"/>
                </a:rPr>
                <a:t>3</a:t>
              </a:r>
              <a:r>
                <a:rPr lang="it-IT" sz="2400" b="1" dirty="0">
                  <a:solidFill>
                    <a:srgbClr val="E93B3B"/>
                  </a:solidFill>
                  <a:latin typeface="Avenir Next LT Pro" panose="020B0504020202020204" pitchFamily="34" charset="0"/>
                </a:rPr>
                <a:t>He</a:t>
              </a:r>
              <a:r>
                <a:rPr lang="it-IT" sz="2400" dirty="0">
                  <a:latin typeface="Avenir Next LT Pro" panose="020B0504020202020204" pitchFamily="34" charset="0"/>
                </a:rPr>
                <a:t>(</a:t>
              </a:r>
              <a:r>
                <a:rPr lang="it-IT" sz="2400" b="1" dirty="0" err="1">
                  <a:solidFill>
                    <a:srgbClr val="E93B3B"/>
                  </a:solidFill>
                  <a:latin typeface="Avenir Next LT Pro" panose="020B0504020202020204" pitchFamily="34" charset="0"/>
                </a:rPr>
                <a:t>n</a:t>
              </a:r>
              <a:r>
                <a:rPr lang="it-IT" sz="2400" dirty="0" err="1">
                  <a:latin typeface="Avenir Next LT Pro" panose="020B0504020202020204" pitchFamily="34" charset="0"/>
                </a:rPr>
                <a:t>,e</a:t>
              </a:r>
              <a:r>
                <a:rPr lang="it-IT" sz="2400" baseline="30000" dirty="0" err="1">
                  <a:latin typeface="Avenir Next LT Pro" panose="020B0504020202020204" pitchFamily="34" charset="0"/>
                </a:rPr>
                <a:t>+</a:t>
              </a:r>
              <a:r>
                <a:rPr lang="it-IT" sz="2400" dirty="0" err="1">
                  <a:latin typeface="Avenir Next LT Pro" panose="020B0504020202020204" pitchFamily="34" charset="0"/>
                </a:rPr>
                <a:t>e</a:t>
              </a:r>
              <a:r>
                <a:rPr lang="it-IT" sz="2400" baseline="30000" dirty="0">
                  <a:latin typeface="Avenir Next LT Pro" panose="020B0504020202020204" pitchFamily="34" charset="0"/>
                </a:rPr>
                <a:t>-</a:t>
              </a:r>
              <a:r>
                <a:rPr lang="it-IT" sz="2400" dirty="0">
                  <a:latin typeface="Avenir Next LT Pro" panose="020B0504020202020204" pitchFamily="34" charset="0"/>
                </a:rPr>
                <a:t>)</a:t>
              </a:r>
              <a:r>
                <a:rPr lang="it-IT" sz="2400" baseline="30000" dirty="0">
                  <a:latin typeface="Avenir Next LT Pro" panose="020B0504020202020204" pitchFamily="34" charset="0"/>
                </a:rPr>
                <a:t>4</a:t>
              </a:r>
              <a:r>
                <a:rPr lang="it-IT" sz="2400" dirty="0">
                  <a:latin typeface="Avenir Next LT Pro" panose="020B0504020202020204" pitchFamily="34" charset="0"/>
                </a:rPr>
                <a:t>He</a:t>
              </a:r>
              <a:endParaRPr lang="en-US" sz="2400" dirty="0">
                <a:latin typeface="Avenir Next LT Pro" panose="020B0504020202020204" pitchFamily="34" charset="0"/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DBD23DEA-CEEB-89EE-B904-6CD25CF47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055955" y="2562168"/>
              <a:ext cx="1757681" cy="197347"/>
            </a:xfrm>
            <a:prstGeom prst="rightArrow">
              <a:avLst/>
            </a:prstGeom>
            <a:gradFill>
              <a:gsLst>
                <a:gs pos="0">
                  <a:srgbClr val="116979"/>
                </a:gs>
                <a:gs pos="100000">
                  <a:srgbClr val="18B0B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008DEF7-ED89-E138-36F0-735B4BE898FC}"/>
              </a:ext>
            </a:extLst>
          </p:cNvPr>
          <p:cNvSpPr txBox="1"/>
          <p:nvPr/>
        </p:nvSpPr>
        <p:spPr>
          <a:xfrm>
            <a:off x="7770063" y="2283430"/>
            <a:ext cx="4421937" cy="2291140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>
              <a:lnSpc>
                <a:spcPts val="2500"/>
              </a:lnSpc>
            </a:pPr>
            <a:r>
              <a:rPr lang="it-IT" sz="1600" b="1" dirty="0">
                <a:latin typeface="Avenir Next LT Pro" panose="020B0504020202020204" pitchFamily="34" charset="0"/>
              </a:rPr>
              <a:t>OBJECTIVES:</a:t>
            </a:r>
          </a:p>
          <a:p>
            <a:pPr marL="285750" indent="-285750" algn="l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b="0" i="0" u="none" strike="noStrike" baseline="0" dirty="0">
                <a:latin typeface="Avenir Next LT Pro Light" panose="020B0304020202020204" pitchFamily="34" charset="0"/>
              </a:rPr>
              <a:t>Probing X17 existence</a:t>
            </a:r>
          </a:p>
          <a:p>
            <a:pPr marL="285750" indent="-285750" algn="l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b="0" i="0" u="none" strike="noStrike" baseline="0" dirty="0">
                <a:latin typeface="Avenir Next LT Pro Light" panose="020B0304020202020204" pitchFamily="34" charset="0"/>
              </a:rPr>
              <a:t>X17 Mass, quantic numbers, coupling, life-time, ..</a:t>
            </a:r>
          </a:p>
          <a:p>
            <a:pPr marL="285750" indent="-285750" algn="l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P</a:t>
            </a:r>
            <a:r>
              <a:rPr lang="en-US" sz="1600" b="0" i="0" u="none" strike="noStrike" baseline="0" dirty="0">
                <a:latin typeface="Avenir Next LT Pro Light" panose="020B0304020202020204" pitchFamily="34" charset="0"/>
              </a:rPr>
              <a:t>roto-phobic nature of the fifth force.</a:t>
            </a:r>
          </a:p>
          <a:p>
            <a:pPr marL="285750" indent="-285750" algn="l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b="0" i="0" u="none" strike="noStrike" baseline="0" dirty="0">
                <a:latin typeface="Avenir Next LT Pro Light" panose="020B0304020202020204" pitchFamily="34" charset="0"/>
              </a:rPr>
              <a:t>Data Vs Theoretical nuclear physics</a:t>
            </a:r>
            <a:endParaRPr lang="en-US" sz="1600" dirty="0">
              <a:latin typeface="Avenir Next LT Pro Light" panose="020B0304020202020204" pitchFamily="34" charset="0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AEE34D1-D257-5A0E-755F-529B68AEF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29B7-6BA3-4BAF-A816-CC109A9A76AB}" type="datetime1">
              <a:rPr lang="it-IT" smtClean="0"/>
              <a:t>09/11/2023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7908857-A5AB-79F1-FC87-8E1E491C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3FCCC23-D5E9-C4C6-6731-399366F9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3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523A23-3D54-BF73-3AA0-FE5F74276704}"/>
              </a:ext>
            </a:extLst>
          </p:cNvPr>
          <p:cNvGrpSpPr/>
          <p:nvPr/>
        </p:nvGrpSpPr>
        <p:grpSpPr>
          <a:xfrm>
            <a:off x="4110889" y="3218586"/>
            <a:ext cx="3340626" cy="1435776"/>
            <a:chOff x="6939280" y="2366793"/>
            <a:chExt cx="4822179" cy="2073733"/>
          </a:xfrm>
        </p:grpSpPr>
        <p:pic>
          <p:nvPicPr>
            <p:cNvPr id="5" name="Picture 4" descr="A diagram of a molecule&#10;&#10;Description automatically generated with low confidence">
              <a:extLst>
                <a:ext uri="{FF2B5EF4-FFF2-40B4-BE49-F238E27FC236}">
                  <a16:creationId xmlns:a16="http://schemas.microsoft.com/office/drawing/2014/main" id="{F9BB3736-A195-A57C-ACEB-7F3EDCAA75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85"/>
            <a:stretch/>
          </p:blipFill>
          <p:spPr>
            <a:xfrm>
              <a:off x="6954506" y="2366793"/>
              <a:ext cx="4806953" cy="207373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7D6EB3-C769-B38D-C157-2D8A49797BE7}"/>
                </a:ext>
              </a:extLst>
            </p:cNvPr>
            <p:cNvSpPr/>
            <p:nvPr/>
          </p:nvSpPr>
          <p:spPr>
            <a:xfrm>
              <a:off x="6939280" y="2611120"/>
              <a:ext cx="436880" cy="39624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7B480BA-8A7A-A63C-153C-6DD310B96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7356"/>
          </a:xfrm>
        </p:spPr>
        <p:txBody>
          <a:bodyPr lIns="360000" tIns="360000">
            <a:normAutofit fontScale="90000"/>
          </a:bodyPr>
          <a:lstStyle/>
          <a:p>
            <a:r>
              <a:rPr lang="it-IT" dirty="0"/>
              <a:t>X17 @ n_TOF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5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A019A-7D14-9BE7-09AC-9A2BB9BF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uRwell</a:t>
            </a:r>
            <a:r>
              <a:rPr lang="it-IT" dirty="0"/>
              <a:t> detector</a:t>
            </a:r>
            <a:endParaRPr lang="en-US" dirty="0"/>
          </a:p>
        </p:txBody>
      </p:sp>
      <p:pic>
        <p:nvPicPr>
          <p:cNvPr id="5" name="Picture 4" descr="A picture containing screenshot, text, diagram, line&#10;&#10;Description automatically generated">
            <a:extLst>
              <a:ext uri="{FF2B5EF4-FFF2-40B4-BE49-F238E27FC236}">
                <a16:creationId xmlns:a16="http://schemas.microsoft.com/office/drawing/2014/main" id="{2BE8F9F7-4856-6E52-C586-44E82C2FE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3" y="1106416"/>
            <a:ext cx="3348844" cy="1961904"/>
          </a:xfrm>
          <a:prstGeom prst="rect">
            <a:avLst/>
          </a:prstGeom>
        </p:spPr>
      </p:pic>
      <p:pic>
        <p:nvPicPr>
          <p:cNvPr id="7" name="Picture 6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C542C8C-8D0A-25C5-705B-F633B5FCF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83" y="1106416"/>
            <a:ext cx="3468558" cy="1961903"/>
          </a:xfrm>
          <a:prstGeom prst="rect">
            <a:avLst/>
          </a:prstGeom>
        </p:spPr>
      </p:pic>
      <p:pic>
        <p:nvPicPr>
          <p:cNvPr id="9" name="Picture 8" descr="A picture containing screenshot, design, roof&#10;&#10;Description automatically generated">
            <a:extLst>
              <a:ext uri="{FF2B5EF4-FFF2-40B4-BE49-F238E27FC236}">
                <a16:creationId xmlns:a16="http://schemas.microsoft.com/office/drawing/2014/main" id="{59E9F657-AECE-F293-4A80-143DBAFCB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02" y="1106416"/>
            <a:ext cx="3448927" cy="19619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92AED2-84A8-5C20-DAE3-B7EE2138AC82}"/>
              </a:ext>
            </a:extLst>
          </p:cNvPr>
          <p:cNvSpPr txBox="1"/>
          <p:nvPr/>
        </p:nvSpPr>
        <p:spPr>
          <a:xfrm>
            <a:off x="0" y="3786578"/>
            <a:ext cx="5768469" cy="1816651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/>
          <a:p>
            <a:pPr marL="285750" indent="-285750">
              <a:lnSpc>
                <a:spcPts val="3000"/>
              </a:lnSpc>
              <a:spcAft>
                <a:spcPts val="600"/>
              </a:spcAft>
              <a:buFont typeface="Avenir Next LT Pro Light" panose="020B0304020202020204" pitchFamily="34" charset="0"/>
              <a:buChar char="&gt;"/>
            </a:pPr>
            <a:r>
              <a:rPr lang="en-US" sz="1600" dirty="0" err="1">
                <a:latin typeface="Avenir Next LT Pro Light" panose="020B0304020202020204" pitchFamily="34" charset="0"/>
              </a:rPr>
              <a:t>uTPC</a:t>
            </a:r>
            <a:r>
              <a:rPr lang="en-US" sz="1600" dirty="0">
                <a:latin typeface="Avenir Next LT Pro Light" panose="020B0304020202020204" pitchFamily="34" charset="0"/>
              </a:rPr>
              <a:t> with drift gap and uRwell</a:t>
            </a:r>
          </a:p>
          <a:p>
            <a:pPr marL="285750" indent="-285750">
              <a:lnSpc>
                <a:spcPts val="3000"/>
              </a:lnSpc>
              <a:spcAft>
                <a:spcPts val="600"/>
              </a:spcAft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Active area of 38x46 cm2</a:t>
            </a:r>
          </a:p>
          <a:p>
            <a:pPr marL="285750" indent="-285750">
              <a:lnSpc>
                <a:spcPts val="3000"/>
              </a:lnSpc>
              <a:spcAft>
                <a:spcPts val="600"/>
              </a:spcAft>
              <a:buFont typeface="Avenir Next LT Pro Light" panose="020B0304020202020204" pitchFamily="34" charset="0"/>
              <a:buChar char="&gt;"/>
            </a:pPr>
            <a:r>
              <a:rPr lang="en-US" sz="1600" dirty="0" err="1">
                <a:latin typeface="Avenir Next LT Pro Light" panose="020B0304020202020204" pitchFamily="34" charset="0"/>
              </a:rPr>
              <a:t>Ar</a:t>
            </a:r>
            <a:r>
              <a:rPr lang="en-US" sz="1600" dirty="0">
                <a:latin typeface="Avenir Next LT Pro Light" panose="020B0304020202020204" pitchFamily="34" charset="0"/>
              </a:rPr>
              <a:t>/CF4/CO2 (60:20:20) gas mixture</a:t>
            </a:r>
          </a:p>
          <a:p>
            <a:pPr marL="285750" indent="-285750">
              <a:lnSpc>
                <a:spcPts val="3000"/>
              </a:lnSpc>
              <a:spcAft>
                <a:spcPts val="600"/>
              </a:spcAft>
              <a:buFont typeface="Avenir Next LT Pro Light" panose="020B0304020202020204" pitchFamily="34" charset="0"/>
              <a:buChar char="&gt;"/>
            </a:pPr>
            <a:r>
              <a:rPr lang="en-US" sz="1600" dirty="0">
                <a:latin typeface="Avenir Next LT Pro Light" panose="020B0304020202020204" pitchFamily="34" charset="0"/>
              </a:rPr>
              <a:t>3D track reconstruction</a:t>
            </a:r>
          </a:p>
        </p:txBody>
      </p:sp>
      <p:pic>
        <p:nvPicPr>
          <p:cNvPr id="12" name="Picture 11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C9028CA7-5982-EDE6-351A-C46DB4F83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421" y="3068319"/>
            <a:ext cx="4386708" cy="3253169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2AC4261-45DF-CD76-E21B-75F72EB0F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15893-DD27-488F-892F-961704234F48}" type="datetime1">
              <a:rPr lang="it-IT" smtClean="0"/>
              <a:t>09/11/2023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4A9B1CC-91F2-6485-B06A-17579516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A70D6D-4060-DA54-9FDB-1A6FB823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F035-56CA-EC81-1619-490EAFC6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Initial demonstrator</a:t>
            </a:r>
          </a:p>
        </p:txBody>
      </p:sp>
      <p:pic>
        <p:nvPicPr>
          <p:cNvPr id="5" name="Content Placeholder 4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FF0CE58D-4535-D622-F060-D6E2735C2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34693"/>
            <a:ext cx="4822804" cy="5422000"/>
          </a:xfr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2B3964-AF31-03D4-F964-B9C1E5EA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91BC-25C1-465D-83F9-200A8D758E90}" type="datetime1">
              <a:rPr lang="it-IT" smtClean="0"/>
              <a:t>09/11/2023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732313-A13B-9816-6995-48FEACD9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5C1A0-2307-3770-B6A1-0DDB6D95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5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31DEAB-4F88-1365-8E5F-42142DC3A0E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242560" y="1892297"/>
            <a:ext cx="6949440" cy="3073405"/>
          </a:xfrm>
          <a:noFill/>
        </p:spPr>
        <p:txBody>
          <a:bodyPr wrap="square" lIns="360000" rtlCol="0">
            <a:spAutoFit/>
          </a:bodyPr>
          <a:lstStyle/>
          <a:p>
            <a:pPr marL="285750" indent="-285750" defTabSz="457200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Initial demonstrator for the setup</a:t>
            </a:r>
          </a:p>
          <a:p>
            <a:pPr marL="285750" indent="-285750" defTabSz="457200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Two uRwell detectors and two scintillator cubes</a:t>
            </a:r>
          </a:p>
          <a:p>
            <a:pPr marL="285750" indent="-285750" defTabSz="457200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r>
              <a:rPr lang="en-US" sz="16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Capsule holding </a:t>
            </a:r>
            <a:r>
              <a:rPr lang="en-US" sz="1600" baseline="300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3</a:t>
            </a:r>
            <a:r>
              <a:rPr lang="en-US" sz="16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He gas</a:t>
            </a:r>
          </a:p>
          <a:p>
            <a:pPr marL="285750" indent="-285750" defTabSz="457200">
              <a:lnSpc>
                <a:spcPts val="3000"/>
              </a:lnSpc>
              <a:buFont typeface="Avenir Next LT Pro Light" panose="020B0304020202020204" pitchFamily="34" charset="0"/>
              <a:buChar char="&gt;"/>
            </a:pPr>
            <a:endParaRPr lang="en-US" sz="1600" dirty="0">
              <a:solidFill>
                <a:schemeClr val="tx1"/>
              </a:solidFill>
              <a:latin typeface="Avenir Next LT Pro Demi" panose="020B0704020202020204" pitchFamily="34" charset="0"/>
            </a:endParaRPr>
          </a:p>
          <a:p>
            <a:pPr marL="0" indent="0" defTabSz="457200">
              <a:lnSpc>
                <a:spcPts val="3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No e+/e- discrimination, scintillator cubes could suffer from large background in EAR2.</a:t>
            </a:r>
          </a:p>
        </p:txBody>
      </p:sp>
    </p:spTree>
    <p:extLst>
      <p:ext uri="{BB962C8B-B14F-4D97-AF65-F5344CB8AC3E}">
        <p14:creationId xmlns:p14="http://schemas.microsoft.com/office/powerpoint/2010/main" val="216969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09B3C5D-B89E-C6A6-02F6-47ABA797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uRwell</a:t>
            </a:r>
            <a:r>
              <a:rPr lang="en-US" dirty="0"/>
              <a:t> simulations - Garfield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7C1431-3D9A-8D2C-B3D2-6EE4273B1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Detectors constructed in simulation code Garfield;</a:t>
            </a:r>
          </a:p>
          <a:p>
            <a:pPr>
              <a:lnSpc>
                <a:spcPct val="150000"/>
              </a:lnSpc>
            </a:pPr>
            <a:r>
              <a:rPr lang="en-US" dirty="0"/>
              <a:t>Pitch of resistive wells of 140µm in hexagonal pattern;</a:t>
            </a:r>
          </a:p>
          <a:p>
            <a:pPr>
              <a:lnSpc>
                <a:spcPct val="150000"/>
              </a:lnSpc>
            </a:pPr>
            <a:r>
              <a:rPr lang="en-US" dirty="0"/>
              <a:t>Resistive and conductive layer implemented in simulation;</a:t>
            </a:r>
          </a:p>
          <a:p>
            <a:pPr>
              <a:lnSpc>
                <a:spcPct val="150000"/>
              </a:lnSpc>
            </a:pPr>
            <a:r>
              <a:rPr lang="en-US" dirty="0"/>
              <a:t>3000V were placed in the drift region while 500V were used in the wells.</a:t>
            </a:r>
          </a:p>
          <a:p>
            <a:pPr>
              <a:lnSpc>
                <a:spcPct val="150000"/>
              </a:lnSpc>
            </a:pPr>
            <a:r>
              <a:rPr lang="en-US" dirty="0"/>
              <a:t>Signal of avalanche recorded only with multiplications higher than 500;</a:t>
            </a:r>
          </a:p>
          <a:p>
            <a:pPr>
              <a:lnSpc>
                <a:spcPct val="150000"/>
              </a:lnSpc>
            </a:pPr>
            <a:r>
              <a:rPr lang="en-US" dirty="0"/>
              <a:t>Magnetic filed of different magnitude tested, maximum field of 500G;</a:t>
            </a:r>
          </a:p>
          <a:p>
            <a:pPr>
              <a:lnSpc>
                <a:spcPct val="150000"/>
              </a:lnSpc>
            </a:pPr>
            <a:r>
              <a:rPr lang="en-US" dirty="0"/>
              <a:t>Spatial resolution of each event given by pitch of detectors, no additional effect on the resolution included in the simulation.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45BC0-01E1-BFB5-9DF3-2F5B9A62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C998-54C4-438A-9834-D07BB4471090}" type="datetime1">
              <a:rPr lang="it-IT" smtClean="0"/>
              <a:t>09/11/2023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ED57C-1B36-0023-FA40-08DC526A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217FB-1F55-1A8A-44F6-B77E49BD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5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EF1F7E3-5086-B58D-BEF6-0D91945DCF62}"/>
              </a:ext>
            </a:extLst>
          </p:cNvPr>
          <p:cNvSpPr/>
          <p:nvPr/>
        </p:nvSpPr>
        <p:spPr>
          <a:xfrm>
            <a:off x="0" y="2720051"/>
            <a:ext cx="12192000" cy="3611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71FB3B3E-0F10-44AA-0C1E-59D61CE55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98" y="3024042"/>
            <a:ext cx="4190921" cy="2857993"/>
          </a:xfrm>
          <a:prstGeom prst="rect">
            <a:avLst/>
          </a:prstGeom>
        </p:spPr>
      </p:pic>
      <p:pic>
        <p:nvPicPr>
          <p:cNvPr id="8" name="Picture 7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69663E90-41B8-AED2-BEDE-1C5B6371D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70" y="3024042"/>
            <a:ext cx="4146990" cy="2828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C443DB-1F44-97C3-CC38-16A3E6F26A7C}"/>
              </a:ext>
            </a:extLst>
          </p:cNvPr>
          <p:cNvSpPr txBox="1"/>
          <p:nvPr/>
        </p:nvSpPr>
        <p:spPr>
          <a:xfrm>
            <a:off x="0" y="1087952"/>
            <a:ext cx="12192000" cy="1585819"/>
          </a:xfrm>
          <a:prstGeom prst="rect">
            <a:avLst/>
          </a:prstGeom>
          <a:noFill/>
        </p:spPr>
        <p:txBody>
          <a:bodyPr wrap="square" lIns="360000" rtlCol="0">
            <a:spAutoFit/>
          </a:bodyPr>
          <a:lstStyle>
            <a:defPPr>
              <a:defRPr lang="en-US"/>
            </a:defPPr>
            <a:lvl1pPr marL="285750" indent="-285750">
              <a:lnSpc>
                <a:spcPts val="3000"/>
              </a:lnSpc>
              <a:buFont typeface="Avenir Next LT Pro Light" panose="020B0304020202020204" pitchFamily="34" charset="0"/>
              <a:buChar char="&gt;"/>
              <a:defRPr sz="1600">
                <a:latin typeface="Avenir Next LT Pro Light" panose="020B0304020202020204" pitchFamily="34" charset="0"/>
              </a:defRPr>
            </a:lvl1pPr>
          </a:lstStyle>
          <a:p>
            <a:r>
              <a:rPr lang="en-US" dirty="0"/>
              <a:t>GARFIELD simulations to study detector performances</a:t>
            </a:r>
          </a:p>
          <a:p>
            <a:r>
              <a:rPr lang="en-US" dirty="0" err="1"/>
              <a:t>Ar</a:t>
            </a:r>
            <a:r>
              <a:rPr lang="en-US" dirty="0"/>
              <a:t>/CO2/CF4 gas mixture simulated</a:t>
            </a:r>
          </a:p>
          <a:p>
            <a:r>
              <a:rPr lang="en-US" dirty="0"/>
              <a:t>Electric field and electrons drift velocities simulated</a:t>
            </a:r>
          </a:p>
          <a:p>
            <a:r>
              <a:rPr lang="en-US" dirty="0"/>
              <a:t>Track reconstruction in a constant magnetic field</a:t>
            </a:r>
          </a:p>
        </p:txBody>
      </p:sp>
      <p:pic>
        <p:nvPicPr>
          <p:cNvPr id="11" name="Picture 10" descr="A graph of an electric field&#10;&#10;Description automatically generated with low confidence">
            <a:extLst>
              <a:ext uri="{FF2B5EF4-FFF2-40B4-BE49-F238E27FC236}">
                <a16:creationId xmlns:a16="http://schemas.microsoft.com/office/drawing/2014/main" id="{AE68FA90-E083-4F20-5421-4B0329CC2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1" y="3054001"/>
            <a:ext cx="2936047" cy="2828034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B42F93A-B36A-262D-BDB2-71AEA89D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12C7-63BD-428A-8A5A-B2F9E2132A8F}" type="datetime1">
              <a:rPr lang="it-IT" smtClean="0"/>
              <a:t>09/11/2023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30F036D-87EB-FCE2-0441-40246E31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901B3F1-15DD-F2F4-D802-D706AD1B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7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D535024-3B44-BB2C-15E2-916BA492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 lIns="360000">
            <a:normAutofit/>
          </a:bodyPr>
          <a:lstStyle/>
          <a:p>
            <a:r>
              <a:rPr lang="it-IT" dirty="0" err="1"/>
              <a:t>uRwell</a:t>
            </a:r>
            <a:r>
              <a:rPr lang="it-IT" dirty="0"/>
              <a:t> </a:t>
            </a:r>
            <a:r>
              <a:rPr lang="it-IT" dirty="0" err="1"/>
              <a:t>Simulations</a:t>
            </a:r>
            <a:r>
              <a:rPr lang="it-IT" dirty="0"/>
              <a:t> - </a:t>
            </a:r>
            <a:r>
              <a:rPr lang="it-IT" dirty="0" err="1"/>
              <a:t>Garfield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0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6D8B-0B10-FE86-2286-5AEE31FE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4693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Garfield</a:t>
            </a:r>
            <a:r>
              <a:rPr lang="it-IT" dirty="0"/>
              <a:t> tracks</a:t>
            </a:r>
            <a:endParaRPr lang="en-US" dirty="0"/>
          </a:p>
        </p:txBody>
      </p:sp>
      <p:pic>
        <p:nvPicPr>
          <p:cNvPr id="5" name="Content Placeholder 4" descr="A graph with a red line&#10;&#10;Description automatically generated with low confidence">
            <a:extLst>
              <a:ext uri="{FF2B5EF4-FFF2-40B4-BE49-F238E27FC236}">
                <a16:creationId xmlns:a16="http://schemas.microsoft.com/office/drawing/2014/main" id="{7DD0E3D9-5568-93CC-6B9F-0D5601717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2"/>
          <a:stretch/>
        </p:blipFill>
        <p:spPr>
          <a:xfrm>
            <a:off x="170267" y="1641213"/>
            <a:ext cx="6429778" cy="369393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84FBFF-9A94-065C-BA4B-5A27923E4042}"/>
              </a:ext>
            </a:extLst>
          </p:cNvPr>
          <p:cNvSpPr txBox="1"/>
          <p:nvPr/>
        </p:nvSpPr>
        <p:spPr>
          <a:xfrm>
            <a:off x="6443699" y="2087067"/>
            <a:ext cx="5675585" cy="1560171"/>
          </a:xfrm>
          <a:prstGeom prst="rect">
            <a:avLst/>
          </a:prstGeom>
          <a:noFill/>
        </p:spPr>
        <p:txBody>
          <a:bodyPr vert="horz" wrap="square" lIns="360000" tIns="45720" rIns="0" bIns="45720" rtlCol="0">
            <a:spAutoFit/>
          </a:bodyPr>
          <a:lstStyle>
            <a:lvl1pPr marL="285750" indent="-285750">
              <a:lnSpc>
                <a:spcPts val="3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venir Next LT Pro Light" panose="020B0304020202020204" pitchFamily="34" charset="0"/>
              <a:buChar char="&gt;"/>
              <a:defRPr sz="1600">
                <a:latin typeface="Avenir Next LT Pro Demi" panose="020B0704020202020204" pitchFamily="34" charset="0"/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b="1" dirty="0">
                <a:latin typeface="Avenir Next LT Pro Light" panose="020B0304020202020204" pitchFamily="34" charset="0"/>
              </a:rPr>
              <a:t>Tracks of electrons of different energies (2-18 MeV)</a:t>
            </a:r>
          </a:p>
          <a:p>
            <a:r>
              <a:rPr lang="en-US" b="1" dirty="0">
                <a:latin typeface="Avenir Next LT Pro Light" panose="020B0304020202020204" pitchFamily="34" charset="0"/>
              </a:rPr>
              <a:t>Magnetic field of 500 G</a:t>
            </a:r>
          </a:p>
          <a:p>
            <a:r>
              <a:rPr lang="en-US" b="1" dirty="0">
                <a:latin typeface="Avenir Next LT Pro Light" panose="020B0304020202020204" pitchFamily="34" charset="0"/>
              </a:rPr>
              <a:t>No visible curvature in the perpendicular plane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720A9-8376-72CD-1208-AFA068B4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F4E-1C50-4D17-B34B-E2972A9353E6}" type="datetime1">
              <a:rPr lang="it-IT" smtClean="0"/>
              <a:t>09/11/2023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13CD1-AC4C-73F0-F701-8FC81DC3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6E2B95-365F-6D37-7896-4A63DD1F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2FF15-49AD-964C-A12C-1027DC057C8D}"/>
              </a:ext>
            </a:extLst>
          </p:cNvPr>
          <p:cNvSpPr txBox="1"/>
          <p:nvPr/>
        </p:nvSpPr>
        <p:spPr>
          <a:xfrm>
            <a:off x="6465449" y="4128861"/>
            <a:ext cx="5675585" cy="816377"/>
          </a:xfrm>
          <a:prstGeom prst="rect">
            <a:avLst/>
          </a:prstGeom>
          <a:noFill/>
        </p:spPr>
        <p:txBody>
          <a:bodyPr vert="horz" wrap="square" lIns="360000" tIns="45720" rIns="0" bIns="45720" rtlCol="0">
            <a:spAutoFit/>
          </a:bodyPr>
          <a:lstStyle>
            <a:lvl1pPr marL="285750" indent="-285750">
              <a:lnSpc>
                <a:spcPts val="3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venir Next LT Pro Light" panose="020B0304020202020204" pitchFamily="34" charset="0"/>
              <a:buChar char="&gt;"/>
              <a:defRPr sz="1600">
                <a:latin typeface="Avenir Next LT Pro Demi" panose="020B0704020202020204" pitchFamily="34" charset="0"/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en-US" dirty="0"/>
              <a:t>Not possible to use curvature inside a 3cm gap </a:t>
            </a:r>
            <a:r>
              <a:rPr lang="en-US" dirty="0" err="1"/>
              <a:t>uRwell</a:t>
            </a:r>
            <a:r>
              <a:rPr lang="en-US" dirty="0"/>
              <a:t> to obtain the energy, longer arm needed</a:t>
            </a:r>
          </a:p>
        </p:txBody>
      </p:sp>
    </p:spTree>
    <p:extLst>
      <p:ext uri="{BB962C8B-B14F-4D97-AF65-F5344CB8AC3E}">
        <p14:creationId xmlns:p14="http://schemas.microsoft.com/office/powerpoint/2010/main" val="411781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1058-E553-1995-E2DD-43F32AB9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Geant4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0C954-C52C-2598-9D1D-E520FE751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4397"/>
            <a:ext cx="11155680" cy="49112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Since the simulation with Garfield are computationally intensive, for a full simulation of many X17-like events we decided to use Geant4.</a:t>
            </a:r>
          </a:p>
          <a:p>
            <a:endParaRPr lang="en-US" dirty="0"/>
          </a:p>
          <a:p>
            <a:r>
              <a:rPr lang="en-US" dirty="0"/>
              <a:t>To study the effect of the magnetic field we performed additional simulations using Geant4 code; </a:t>
            </a:r>
          </a:p>
          <a:p>
            <a:r>
              <a:rPr lang="en-US" dirty="0"/>
              <a:t>Detector active volumes made only of </a:t>
            </a:r>
            <a:r>
              <a:rPr lang="en-US" dirty="0" err="1"/>
              <a:t>Ar</a:t>
            </a:r>
            <a:r>
              <a:rPr lang="en-US" dirty="0"/>
              <a:t>/CO2/CF4 for simplicity;</a:t>
            </a:r>
          </a:p>
          <a:p>
            <a:r>
              <a:rPr lang="en-US" dirty="0"/>
              <a:t>Hit inside active volumes recorded using resolution given by detector pitch (140µm). All the hits are recorded in the position of the single well;</a:t>
            </a:r>
          </a:p>
          <a:p>
            <a:r>
              <a:rPr lang="en-US" dirty="0"/>
              <a:t>Detectors of 40x40 cm with a gap of 3cm.</a:t>
            </a:r>
          </a:p>
          <a:p>
            <a:endParaRPr lang="en-US" dirty="0"/>
          </a:p>
          <a:p>
            <a:r>
              <a:rPr lang="en-US" dirty="0"/>
              <a:t>Events are generated from axis origins with a vertex spread similar by the dimension of the target (~1cm radius sphere).</a:t>
            </a:r>
          </a:p>
          <a:p>
            <a:r>
              <a:rPr lang="en-US" dirty="0"/>
              <a:t>Events of IPC and X17 decay obtained from calculation of M. Viviani.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4153F-20DD-7719-7C7C-EB30632EC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35E21-D938-4036-85DE-882371896B42}" type="datetime1">
              <a:rPr lang="it-IT" smtClean="0"/>
              <a:t>09/11/2023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E992D-C0C2-BD7D-D6EC-7EB28795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Magnetic field simulations X17 @ n_TOF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EB1D1-8876-9647-5F58-C376F235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FA5E8-F602-4F6E-883A-360294EF21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4689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Updated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Updated" id="{FAAE4A5B-6245-4ADB-8E82-0E37C88B6801}" vid="{E630108E-1904-4481-A45B-4E21E1BA7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Theme_Updated</Template>
  <TotalTime>0</TotalTime>
  <Words>1464</Words>
  <Application>Microsoft Office PowerPoint</Application>
  <PresentationFormat>Widescreen</PresentationFormat>
  <Paragraphs>209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Avenir Next LT Pro</vt:lpstr>
      <vt:lpstr>Avenir Next LT Pro Demi</vt:lpstr>
      <vt:lpstr>Avenir Next LT Pro Light</vt:lpstr>
      <vt:lpstr>Calibri</vt:lpstr>
      <vt:lpstr>Verdana</vt:lpstr>
      <vt:lpstr>Theme_Updated</vt:lpstr>
      <vt:lpstr>Magnetic field simulations X17 @ n_TOF</vt:lpstr>
      <vt:lpstr>X17 ATOMKI results</vt:lpstr>
      <vt:lpstr>X17 @ n_TOF</vt:lpstr>
      <vt:lpstr>uRwell detector</vt:lpstr>
      <vt:lpstr>Initial demonstrator</vt:lpstr>
      <vt:lpstr>uRwell simulations - Garfield</vt:lpstr>
      <vt:lpstr>uRwell Simulations - Garfield</vt:lpstr>
      <vt:lpstr>Garfield tracks</vt:lpstr>
      <vt:lpstr>Geant4 simulations</vt:lpstr>
      <vt:lpstr>Geant4 setup </vt:lpstr>
      <vt:lpstr>Energy reconstruction</vt:lpstr>
      <vt:lpstr>Energy reconstruction</vt:lpstr>
      <vt:lpstr>Emission Angle Reconstruction</vt:lpstr>
      <vt:lpstr>Angles Reconstruction performance </vt:lpstr>
      <vt:lpstr>Angles Reconstruction performance </vt:lpstr>
      <vt:lpstr>Conclusions</vt:lpstr>
      <vt:lpstr>PowerPoint Presentation</vt:lpstr>
      <vt:lpstr>Backup</vt:lpstr>
      <vt:lpstr>Theoretical calculations</vt:lpstr>
      <vt:lpstr>Theoretical calculations</vt:lpstr>
      <vt:lpstr>Simulations</vt:lpstr>
      <vt:lpstr>Facilities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X17 @ n_TOF</dc:title>
  <dc:creator>Riccardo Mucciola</dc:creator>
  <cp:lastModifiedBy>Riccardo Mucciola</cp:lastModifiedBy>
  <cp:revision>11</cp:revision>
  <dcterms:created xsi:type="dcterms:W3CDTF">2023-04-14T15:19:01Z</dcterms:created>
  <dcterms:modified xsi:type="dcterms:W3CDTF">2023-11-09T10:09:00Z</dcterms:modified>
</cp:coreProperties>
</file>