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2" r:id="rId10"/>
    <p:sldId id="269" r:id="rId11"/>
    <p:sldId id="266" r:id="rId12"/>
    <p:sldId id="268" r:id="rId13"/>
    <p:sldId id="267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71" r:id="rId25"/>
    <p:sldId id="278" r:id="rId26"/>
    <p:sldId id="265" r:id="rId27"/>
    <p:sldId id="282" r:id="rId28"/>
    <p:sldId id="284" r:id="rId29"/>
    <p:sldId id="283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0C7B5-945B-9ACC-2ACD-3CB94DA9D8A7}" v="1325" dt="2023-11-07T08:14:41.541"/>
    <p1510:client id="{144439A2-B271-FE88-8173-B1F07498FD78}" v="214" dt="2023-11-07T23:27:23.228"/>
    <p1510:client id="{2B87225D-63BC-5086-74E0-F450F5799E3F}" v="825" dt="2023-11-08T23:44:32.241"/>
    <p1510:client id="{3C1184A8-0CB4-C4E3-10D1-F827F2C9C906}" v="1017" dt="2023-11-07T11:25:40.611"/>
    <p1510:client id="{3C66628A-B14B-CDC0-4254-FF82040865D0}" v="689" dt="2023-11-06T16:54:32.805"/>
    <p1510:client id="{45A0B141-D2EC-4122-8E3B-4FEF40A1BF63}" v="386" dt="2023-11-06T11:12:32.012"/>
    <p1510:client id="{7E6B1536-E27F-47C3-A39E-4BF171463E2F}" v="14" dt="2023-11-06T10:12:24.321"/>
    <p1510:client id="{B3DCD2A9-E753-435E-AC98-F9FFC1952B75}" v="3189" dt="2023-11-09T02:44:51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23:46:36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19480 10701 16383 0 0,'-5'0'0'0'0,"-6"0"0"0"0,-7 0 0 0 0,-4 0 0 0 0,-4 0 0 0 0,-8 0 0 0 0,-2 0 0 0 0,0 0 0 0 0,1 0 0 0 0,2 0 0 0 0,1 0 0 0 0,7 4 0 0 0,2 3 0 0 0,0-1 0 0 0,0-1 0 0 0,-7 4 0 0 0,-3-1 0 0 0,0 0 0 0 0,0-3 0 0 0,0-1 0 0 0,7 7 0 0 0,3 3 0 0 0,-25-1 0 0 0,-8-3 0 0 0,-10 1 0 0 0,1 5 0 0 0,13 3 0 0 0,9 0 0 0 0,13 0 0 0 0,11 3 0 0 0,8 2 0 0 0,-3-3 0 0 0,1-1 0 0 0,2 3 0 0 0,-1 5 0 0 0,1 4 0 0 0,2 2 0 0 0,3-2 0 0 0,-3 1 0 0 0,1-2 0 0 0,1-1 0 0 0,3-1 0 0 0,0 44 0 0 0,3 19 0 0 0,0-1 0 0 0,6-16 0 0 0,2-16 0 0 0,4-18 0 0 0,1-11 0 0 0,8-11 0 0 0,0-3 0 0 0,2-5 0 0 0,-3 1 0 0 0,1-2 0 0 0,-4 2 0 0 0,1 0 0 0 0,-3 2 0 0 0,1-1 0 0 0,-2 7 0 0 0,2 0 0 0 0,4-4 0 0 0,-3 1 0 0 0,7-2 0 0 0,9 0 0 0 0,3-2 0 0 0,-3 2 0 0 0,-3-1 0 0 0,-1-4 0 0 0,-1-4 0 0 0,0-2 0 0 0,1-2 0 0 0,0-1 0 0 0,5-1 0 0 0,2-1 0 0 0,-5 5 0 0 0,-3 2 0 0 0,-1 0 0 0 0,0-1 0 0 0,0-2 0 0 0,1-1 0 0 0,1-1 0 0 0,-5 5 0 0 0,-1 0 0 0 0,5 0 0 0 0,4-1 0 0 0,0-2 0 0 0,1-1 0 0 0,-1-1 0 0 0,0 0 0 0 0,-1-1 0 0 0,-1-1 0 0 0,0 1 0 0 0,5 0 0 0 0,1 0 0 0 0,0 0 0 0 0,-2-1 0 0 0,-1 1 0 0 0,-1 0 0 0 0,-1 0 0 0 0,-1 0 0 0 0,5 0 0 0 0,1 0 0 0 0,-1 0 0 0 0,0 0 0 0 0,-2 0 0 0 0,-1 0 0 0 0,-2 0 0 0 0,1 0 0 0 0,-2 0 0 0 0,6 0 0 0 0,1 0 0 0 0,-1 0 0 0 0,0 0 0 0 0,-2 0 0 0 0,-1 0 0 0 0,-1 0 0 0 0,-1 0 0 0 0,4 0 0 0 0,7 0 0 0 0,1 0 0 0 0,9 0 0 0 0,15 0 0 0 0,1 0 0 0 0,-6 0 0 0 0,2 0 0 0 0,-4 0 0 0 0,-8 0 0 0 0,-3 0 0 0 0,-4 0 0 0 0,-4 0 0 0 0,-5 0 0 0 0,-2 0 0 0 0,-3 0 0 0 0,0 0 0 0 0,-1 0 0 0 0,0 0 0 0 0,4 0 0 0 0,3 0 0 0 0,-1 0 0 0 0,0 0 0 0 0,-2 0 0 0 0,-1 0 0 0 0,-1 0 0 0 0,-1 0 0 0 0,0 0 0 0 0,4 0 0 0 0,2 0 0 0 0,0 0 0 0 0,-2 0 0 0 0,0 0 0 0 0,-3 0 0 0 0,0 0 0 0 0,-1 0 0 0 0,5 0 0 0 0,1 0 0 0 0,0 0 0 0 0,-7-4 0 0 0,-2-3 0 0 0,-2 1 0 0 0,1 1 0 0 0,1 1 0 0 0,0 2 0 0 0,2 1 0 0 0,4 0 0 0 0,3 1 0 0 0,0 1 0 0 0,-1-1 0 0 0,-1 0 0 0 0,-2 0 0 0 0,-1 1 0 0 0,-1-1 0 0 0,5-5 0 0 0,1-2 0 0 0,-1 1 0 0 0,0 1 0 0 0,-2 2 0 0 0,-1 0 0 0 0,-2 2 0 0 0,1 1 0 0 0,-2 0 0 0 0,6 0 0 0 0,1 0 0 0 0,-1 0 0 0 0,0 1 0 0 0,-2-1 0 0 0,-1 0 0 0 0,-1 0 0 0 0,13 0 0 0 0,10 0 0 0 0,1 0 0 0 0,10 0 0 0 0,19 0 0 0 0,10 0 0 0 0,9 0 0 0 0,-8 0 0 0 0,-16 5 0 0 0,-15 1 0 0 0,-14 1 0 0 0,-11-2 0 0 0,-1-2 0 0 0,2-1 0 0 0,0-1 0 0 0,-3 0 0 0 0,-1-1 0 0 0,-3 0 0 0 0,-1-1 0 0 0,-2 1 0 0 0,0 0 0 0 0,-1 0 0 0 0,-4 5 0 0 0,2 1 0 0 0,3 0 0 0 0,1-1 0 0 0,0-1 0 0 0,0-2 0 0 0,-1-1 0 0 0,1 0 0 0 0,-1-1 0 0 0,5-1 0 0 0,1 1 0 0 0,0 0 0 0 0,-1 0 0 0 0,-2 0 0 0 0,-1-1 0 0 0,-6 6 0 0 0,-3 2 0 0 0,1-1 0 0 0,0-1 0 0 0,7-2 0 0 0,3 0 0 0 0,1-2 0 0 0,-1-1 0 0 0,-1 5 0 0 0,-1 2 0 0 0,-1-2 0 0 0,-1 0 0 0 0,5-1 0 0 0,1-2 0 0 0,-5 4 0 0 0,-3 0 0 0 0,-1 1 0 0 0,0-3 0 0 0,0 0 0 0 0,1-2 0 0 0,-4 8 0 0 0,-2 4 0 0 0,2-2 0 0 0,5-2 0 0 0,4-3 0 0 0,1-3 0 0 0,-1-2 0 0 0,0-1 0 0 0,-6 3 0 0 0,-2 2 0 0 0,-1 0 0 0 0,1-1 0 0 0,2-2 0 0 0,5-1 0 0 0,-2 3 0 0 0,-1 2 0 0 0,-1-1 0 0 0,0-1 0 0 0,1-1 0 0 0,0-3 0 0 0,0 0 0 0 0,1 5 0 0 0,4 0 0 0 0,2 0 0 0 0,0-1 0 0 0,-1-2 0 0 0,-2-1 0 0 0,9 4 0 0 0,21 1 0 0 0,6 4 0 0 0,-4 0 0 0 0,-9-1 0 0 0,-8-3 0 0 0,-7-3 0 0 0,-1-1 0 0 0,3 3 0 0 0,-1 0 0 0 0,2 0 0 0 0,-1-1 0 0 0,-3-2 0 0 0,-3-1 0 0 0,-8 3 0 0 0,2 2 0 0 0,-1-1 0 0 0,1-1 0 0 0,5-2 0 0 0,5 4 0 0 0,22 0 0 0 0,14 10 0 0 0,18 1 0 0 0,-1-3 0 0 0,-12-3 0 0 0,-14-4 0 0 0,-15-3 0 0 0,-10-3 0 0 0,-9-1 0 0 0,-3-2 0 0 0,-4 1 0 0 0,5-1 0 0 0,2 0 0 0 0,-1 1 0 0 0,-5 4 0 0 0,-2 3 0 0 0,-1-1 0 0 0,1-1 0 0 0,0-2 0 0 0,2-1 0 0 0,5 0 0 0 0,3-2 0 0 0,0 0 0 0 0,-1 0 0 0 0,-2 0 0 0 0,-1-1 0 0 0,-1 1 0 0 0,-1 0 0 0 0,0 0 0 0 0,5 0 0 0 0,1 0 0 0 0,-1 0 0 0 0,0 0 0 0 0,-2 0 0 0 0,-1 0 0 0 0,-1 0 0 0 0,-1 0 0 0 0,-5 5 0 0 0,12 1 0 0 0,6 1 0 0 0,0 2 0 0 0,-2 1 0 0 0,-3-1 0 0 0,12-3 0 0 0,2-2 0 0 0,2 3 0 0 0,-2 1 0 0 0,-1 3 0 0 0,-4 0 0 0 0,1-2 0 0 0,-9 3 0 0 0,-5-1 0 0 0,-4-3 0 0 0,-1-2 0 0 0,-2-2 0 0 0,-4 3 0 0 0,14 0 0 0 0,9-1 0 0 0,3-1 0 0 0,-2-2 0 0 0,-4-1 0 0 0,-4-2 0 0 0,-9 10 0 0 0,-4 3 0 0 0,-2-1 0 0 0,1-2 0 0 0,0 2 0 0 0,7-2 0 0 0,2-1 0 0 0,1-3 0 0 0,-1-3 0 0 0,-1-1 0 0 0,-1-1 0 0 0,-5 3 0 0 0,-3 3 0 0 0,-1-2 0 0 0,7 0 0 0 0,2-2 0 0 0,2-1 0 0 0,-1-1 0 0 0,-5 4 0 0 0,-3 2 0 0 0,0-1 0 0 0,0-2 0 0 0,2 0 0 0 0,0-2 0 0 0,7-1 0 0 0,1-1 0 0 0,1 5 0 0 0,-1 1 0 0 0,-2 0 0 0 0,-1-1 0 0 0,0-2 0 0 0,-2-1 0 0 0,5-1 0 0 0,1 0 0 0 0,-1-1 0 0 0,0 0 0 0 0,-2-1 0 0 0,-1 1 0 0 0,-2 0 0 0 0,1 0 0 0 0,-2 0 0 0 0,6 0 0 0 0,1 0 0 0 0,-1 0 0 0 0,0 0 0 0 0,-2 0 0 0 0,-1 0 0 0 0,-1 0 0 0 0,-1 0 0 0 0,4 0 0 0 0,2 0 0 0 0,0 0 0 0 0,-6-5 0 0 0,-4-2 0 0 0,0 1 0 0 0,-1 1 0 0 0,2 1 0 0 0,1 2 0 0 0,0 1 0 0 0,-4-4 0 0 0,4-2 0 0 0,2 1 0 0 0,1 2 0 0 0,0 0 0 0 0,0 2 0 0 0,0 1 0 0 0,0 1 0 0 0,-1-5 0 0 0,0-1 0 0 0,5 0 0 0 0,-4-4 0 0 0,-6-9 0 0 0,-8-7 0 0 0,-7-4 0 0 0,-4-2 0 0 0,-3 0 0 0 0,-12 6 0 0 0,-5 1 0 0 0,-3 6 0 0 0,0 1 0 0 0,3-1 0 0 0,0 2 0 0 0,3-5 0 0 0,-3 0 0 0 0,2 0 0 0 0,-1 3 0 0 0,1 1 0 0 0,-2 2 0 0 0,-4 5 0 0 0,3-1 0 0 0,-2 1 0 0 0,2-2 0 0 0,-1 2 0 0 0,-7 1 0 0 0,-5 4 0 0 0,3-3 0 0 0,1 1 0 0 0,5-4 0 0 0,0 1 0 0 0,0 1 0 0 0,2-1 0 0 0,0 0 0 0 0,3-2 0 0 0,-1 0 0 0 0,2-6 0 0 0,-1-1 0 0 0,2-2 0 0 0,-2 4 0 0 0,-8 4 0 0 0,0-1 0 0 0,-2 3 0 0 0,5-1 0 0 0,0 1 0 0 0,-2 2 0 0 0,4-1 0 0 0,-1 1 0 0 0,-1 2 0 0 0,-3 2 0 0 0,3-2 0 0 0,0 0 0 0 0,-7 1 0 0 0,-3 2 0 0 0,-2 2 0 0 0,0-4 0 0 0,1 0 0 0 0,0 1 0 0 0,1 1 0 0 0,0 2 0 0 0,1 1 0 0 0,-4-4 0 0 0,-3-1 0 0 0,2 1 0 0 0,0 2 0 0 0,2 0 0 0 0,1 3 0 0 0,1-5 0 0 0,1-1 0 0 0,-5 1 0 0 0,-1 1 0 0 0,1 2 0 0 0,0 1 0 0 0,2 1 0 0 0,6-9 0 0 0,3-3 0 0 0,0 1 0 0 0,-1 2 0 0 0,-1 3 0 0 0,-6 3 0 0 0,-2 2 0 0 0,3-4 0 0 0,3 0 0 0 0,1 0 0 0 0,0 1 0 0 0,-1 2 0 0 0,0 2 0 0 0,-1 0 0 0 0,-5-4 0 0 0,-2-2 0 0 0,0 1 0 0 0,2 1 0 0 0,0 2 0 0 0,2 1 0 0 0,-4 1 0 0 0,0 1 0 0 0,-5-5 0 0 0,0-1 0 0 0,1 0 0 0 0,4 1 0 0 0,2 2 0 0 0,1 1 0 0 0,3 0 0 0 0,0 2 0 0 0,5-5 0 0 0,2-1 0 0 0,-5 0 0 0 0,-2 1 0 0 0,-2 2 0 0 0,-1 1 0 0 0,1 1 0 0 0,1 0 0 0 0,0-4 0 0 0,1-1 0 0 0,-5 0 0 0 0,-2 1 0 0 0,2 2 0 0 0,0 1 0 0 0,-3-4 0 0 0,-5-1 0 0 0,-1 1 0 0 0,-2 1 0 0 0,1-3 0 0 0,4 0 0 0 0,3 0 0 0 0,3 3 0 0 0,3 2 0 0 0,2 1 0 0 0,0 1 0 0 0,-4 1 0 0 0,-2-10 0 0 0,1-3 0 0 0,1 1 0 0 0,1 3 0 0 0,1 2 0 0 0,2 3 0 0 0,-1 1 0 0 0,2 2 0 0 0,4-3 0 0 0,-3-3 0 0 0,-6 2 0 0 0,-4 0 0 0 0,1 2 0 0 0,1 1 0 0 0,2-4 0 0 0,1 0 0 0 0,-8-1 0 0 0,-2 3 0 0 0,1 0 0 0 0,7-2 0 0 0,5-2 0 0 0,2 2 0 0 0,2 1 0 0 0,-1 1 0 0 0,-1 2 0 0 0,-5 2 0 0 0,3-6 0 0 0,1 0 0 0 0,1 0 0 0 0,0 1 0 0 0,-1 2 0 0 0,0 1 0 0 0,0-4 0 0 0,0-1 0 0 0,-1 1 0 0 0,-4 1 0 0 0,-3 2 0 0 0,1 1 0 0 0,2 1 0 0 0,0-4 0 0 0,2-1 0 0 0,1 0 0 0 0,1 1 0 0 0,-4 2 0 0 0,-7 1 0 0 0,-1 1 0 0 0,-4-5 0 0 0,2 0 0 0 0,2 0 0 0 0,4 1 0 0 0,-2 2 0 0 0,1 1 0 0 0,3 1 0 0 0,1-4 0 0 0,2-2 0 0 0,2 1 0 0 0,1 2 0 0 0,0 0 0 0 0,-4 2 0 0 0,-2-9 0 0 0,0-2 0 0 0,2 1 0 0 0,-4 2 0 0 0,0 3 0 0 0,1 3 0 0 0,2 2 0 0 0,-4 1 0 0 0,1-4 0 0 0,-4-1 0 0 0,1 1 0 0 0,2 0 0 0 0,2 2 0 0 0,3 1 0 0 0,-3 1 0 0 0,0 1 0 0 0,1 0 0 0 0,7-5 0 0 0,2-1 0 0 0,2 0 0 0 0,0 1 0 0 0,-2 2 0 0 0,0 1 0 0 0,-1 1 0 0 0,-6 0 0 0 0,3-4 0 0 0,1-1 0 0 0,2 0 0 0 0,-1 1 0 0 0,-4 2 0 0 0,2-4 0 0 0,3-1 0 0 0,-1 2 0 0 0,1 1 0 0 0,-5 1 0 0 0,-2 2 0 0 0,0 2 0 0 0,0-1 0 0 0,2 1 0 0 0,1 1 0 0 0,1-6 0 0 0,1-1 0 0 0,-4 0 0 0 0,-3 1 0 0 0,-3 2 0 0 0,-1 1 0 0 0,2 0 0 0 0,2-3 0 0 0,3-1 0 0 0,1 0 0 0 0,-3 1 0 0 0,0 1 0 0 0,0 2 0 0 0,2-3 0 0 0,1-2 0 0 0,2 1 0 0 0,0 1 0 0 0,1 2 0 0 0,-14 1 0 0 0,-5-9 0 0 0,1-2 0 0 0,4 0 0 0 0,-1 4 0 0 0,2 2 0 0 0,-1 3 0 0 0,1-3 0 0 0,-11-1 0 0 0,-2 2 0 0 0,4 2 0 0 0,0 1 0 0 0,5 1 0 0 0,5-4 0 0 0,4 0 0 0 0,4 0 0 0 0,3 1 0 0 0,1 2 0 0 0,1 1 0 0 0,0 1 0 0 0,-5 0 0 0 0,-1-3 0 0 0,-1-3 0 0 0,-3 1 0 0 0,0 2 0 0 0,1 0 0 0 0,2 2 0 0 0,-8-4 0 0 0,-1-1 0 0 0,2 1 0 0 0,3 1 0 0 0,4 2 0 0 0,2 1 0 0 0,2 1 0 0 0,2-4 0 0 0,-4-1 0 0 0,-2 0 0 0 0,1 1 0 0 0,1 2 0 0 0,1-4 0 0 0,1-1 0 0 0,1 2 0 0 0,1 1 0 0 0,-9 2 0 0 0,-4 1 0 0 0,2 1 0 0 0,1 0 0 0 0,3 2 0 0 0,-1-6 0 0 0,-1-1 0 0 0,-7 0 0 0 0,-2 1 0 0 0,-2-3 0 0 0,2-1 0 0 0,4 2 0 0 0,5 1 0 0 0,4 3 0 0 0,-3 1 0 0 0,1 1 0 0 0,-3 1 0 0 0,-1-10 0 0 0,3-2 0 0 0,2 0 0 0 0,2 2 0 0 0,-3 3 0 0 0,0 3 0 0 0,1 1 0 0 0,1 3 0 0 0,-2-5 0 0 0,-1-1 0 0 0,-48-5 0 0 0,-14 0 0 0 0,0 2 0 0 0,12 2 0 0 0,16 2 0 0 0,15 3 0 0 0,3-4 0 0 0,4-1 0 0 0,2 1 0 0 0,4 2 0 0 0,4 0 0 0 0,4-2 0 0 0,3-2 0 0 0,-3 2 0 0 0,0 1 0 0 0,1 2 0 0 0,-4 1 0 0 0,0 1 0 0 0,1 1 0 0 0,3 0 0 0 0,2-5 0 0 0,1-1 0 0 0,1 0 0 0 0,-13 1 0 0 0,-5 2 0 0 0,-4 1 0 0 0,2-4 0 0 0,0-1 0 0 0,3 1 0 0 0,1 1 0 0 0,2 2 0 0 0,4 1 0 0 0,5 1 0 0 0,2 0 0 0 0,2 1 0 0 0,7-4 0 0 0,3-2 0 0 0,-1 0 0 0 0,-6 1 0 0 0,-3 1 0 0 0,-1 2 0 0 0,0 1 0 0 0,0 1 0 0 0,1 0 0 0 0,1 0 0 0 0,5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23:46:36.9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30506 9446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customXml" Target="../ink/ink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customXml" Target="../ink/ink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1054443" y="1439561"/>
            <a:ext cx="10091352" cy="262581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3999" y="1534254"/>
            <a:ext cx="9144000" cy="1213709"/>
          </a:xfrm>
        </p:spPr>
        <p:txBody>
          <a:bodyPr/>
          <a:lstStyle/>
          <a:p>
            <a:r>
              <a:rPr lang="de-DE" b="1" baseline="30000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64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Ni(</a:t>
            </a:r>
            <a:r>
              <a:rPr lang="de-DE" b="1" err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n,</a:t>
            </a:r>
            <a:r>
              <a:rPr lang="de-DE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γ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) </a:t>
            </a:r>
            <a:r>
              <a:rPr lang="de-DE" b="1">
                <a:solidFill>
                  <a:schemeClr val="bg1"/>
                </a:solidFill>
                <a:latin typeface="Calibri"/>
                <a:ea typeface="Calibri Light"/>
                <a:cs typeface="Calibri Light"/>
              </a:rPr>
              <a:t>&amp;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 </a:t>
            </a:r>
            <a:r>
              <a:rPr lang="de-DE" b="1" baseline="30000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30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Si(</a:t>
            </a:r>
            <a:r>
              <a:rPr lang="de-DE" b="1" err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n,</a:t>
            </a:r>
            <a:r>
              <a:rPr lang="de-DE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γ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)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38376" y="2909787"/>
            <a:ext cx="9144000" cy="862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4400" b="1" err="1">
                <a:solidFill>
                  <a:schemeClr val="bg1"/>
                </a:solidFill>
                <a:ea typeface="+mn-lt"/>
                <a:cs typeface="+mn-lt"/>
              </a:rPr>
              <a:t>Motivations</a:t>
            </a:r>
            <a:r>
              <a:rPr lang="de-DE" sz="4400" b="1">
                <a:solidFill>
                  <a:schemeClr val="bg1"/>
                </a:solidFill>
                <a:ea typeface="+mn-lt"/>
                <a:cs typeface="+mn-lt"/>
              </a:rPr>
              <a:t> and </a:t>
            </a:r>
            <a:r>
              <a:rPr lang="de-DE" sz="4400" b="1" err="1">
                <a:solidFill>
                  <a:schemeClr val="bg1"/>
                </a:solidFill>
                <a:ea typeface="+mn-lt"/>
                <a:cs typeface="+mn-lt"/>
              </a:rPr>
              <a:t>Preliminary</a:t>
            </a:r>
            <a:r>
              <a:rPr lang="de-DE" sz="44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4400" b="1" err="1">
                <a:solidFill>
                  <a:schemeClr val="bg1"/>
                </a:solidFill>
                <a:ea typeface="+mn-lt"/>
                <a:cs typeface="+mn-lt"/>
              </a:rPr>
              <a:t>Results</a:t>
            </a:r>
            <a:endParaRPr lang="de-DE" sz="3600" b="1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Immagine 4" descr="Immagine che contiene Carattere, Elementi grafici, logo, linea&#10;&#10;Descrizione generata automaticamente">
            <a:extLst>
              <a:ext uri="{FF2B5EF4-FFF2-40B4-BE49-F238E27FC236}">
                <a16:creationId xmlns:a16="http://schemas.microsoft.com/office/drawing/2014/main" id="{19B8C5B5-B487-DD3C-7EB9-FB8699C4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5610471"/>
            <a:ext cx="1472514" cy="896920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E13A06C5-FE85-44A2-A1FB-A77ED25C4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24" y="5675871"/>
            <a:ext cx="1812327" cy="906163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E0E21C8C-B7C4-A325-DA6F-66FC43885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362" y="5388282"/>
            <a:ext cx="4077730" cy="1409256"/>
          </a:xfrm>
          <a:prstGeom prst="rect">
            <a:avLst/>
          </a:prstGeom>
        </p:spPr>
      </p:pic>
      <p:pic>
        <p:nvPicPr>
          <p:cNvPr id="8" name="Immagine 7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F6370D0-2B83-EDD8-5394-ED85D6779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493" y="5449937"/>
            <a:ext cx="2162434" cy="1053228"/>
          </a:xfrm>
          <a:prstGeom prst="rect">
            <a:avLst/>
          </a:prstGeom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id="{989EC902-6D9E-BDB2-B27B-1AAFD6EEC7BB}"/>
              </a:ext>
            </a:extLst>
          </p:cNvPr>
          <p:cNvSpPr txBox="1">
            <a:spLocks/>
          </p:cNvSpPr>
          <p:nvPr/>
        </p:nvSpPr>
        <p:spPr>
          <a:xfrm>
            <a:off x="1449859" y="4331086"/>
            <a:ext cx="9144000" cy="9761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>
                <a:solidFill>
                  <a:srgbClr val="002060"/>
                </a:solidFill>
                <a:ea typeface="+mn-lt"/>
                <a:cs typeface="+mn-lt"/>
              </a:rPr>
              <a:t>Michele </a:t>
            </a:r>
            <a:r>
              <a:rPr lang="de-DE" sz="3200" b="1" err="1">
                <a:solidFill>
                  <a:srgbClr val="002060"/>
                </a:solidFill>
                <a:ea typeface="+mn-lt"/>
                <a:cs typeface="+mn-lt"/>
              </a:rPr>
              <a:t>Spelta</a:t>
            </a:r>
            <a:endParaRPr lang="it-IT" sz="3200">
              <a:ea typeface="Calibri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0ED6FFA6-2F8E-2E21-CDC1-C936A5731926}"/>
              </a:ext>
            </a:extLst>
          </p:cNvPr>
          <p:cNvSpPr txBox="1">
            <a:spLocks/>
          </p:cNvSpPr>
          <p:nvPr/>
        </p:nvSpPr>
        <p:spPr>
          <a:xfrm>
            <a:off x="-32952" y="119491"/>
            <a:ext cx="12222891" cy="471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 </a:t>
            </a:r>
            <a:r>
              <a:rPr lang="de-DE" err="1">
                <a:solidFill>
                  <a:srgbClr val="002060"/>
                </a:solidFill>
                <a:ea typeface="+mn-lt"/>
                <a:cs typeface="+mn-lt"/>
              </a:rPr>
              <a:t>n_TOF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de-DE" err="1">
                <a:solidFill>
                  <a:srgbClr val="002060"/>
                </a:solidFill>
                <a:ea typeface="+mn-lt"/>
                <a:cs typeface="+mn-lt"/>
              </a:rPr>
              <a:t>Italian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de-DE" err="1">
                <a:solidFill>
                  <a:srgbClr val="002060"/>
                </a:solidFill>
                <a:ea typeface="+mn-lt"/>
                <a:cs typeface="+mn-lt"/>
              </a:rPr>
              <a:t>Collaboration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Meeting  –  Trieste 9</a:t>
            </a:r>
            <a:r>
              <a:rPr lang="de-DE" baseline="30000">
                <a:solidFill>
                  <a:srgbClr val="002060"/>
                </a:solidFill>
                <a:ea typeface="+mn-lt"/>
                <a:cs typeface="+mn-lt"/>
              </a:rPr>
              <a:t>th 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- 10</a:t>
            </a:r>
            <a:r>
              <a:rPr lang="de-DE" baseline="30000">
                <a:solidFill>
                  <a:srgbClr val="002060"/>
                </a:solidFill>
                <a:ea typeface="+mn-lt"/>
                <a:cs typeface="+mn-lt"/>
              </a:rPr>
              <a:t>th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November 2023</a:t>
            </a:r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A363BDB-7C96-0A52-BBC7-90020E3A6691}"/>
              </a:ext>
            </a:extLst>
          </p:cNvPr>
          <p:cNvCxnSpPr/>
          <p:nvPr/>
        </p:nvCxnSpPr>
        <p:spPr>
          <a:xfrm>
            <a:off x="590550" y="580252"/>
            <a:ext cx="10810101" cy="18533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7E82CCDA-3CDA-312C-B2C7-A6CBEE017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1" t="16816" r="16951" b="24914"/>
          <a:stretch/>
        </p:blipFill>
        <p:spPr>
          <a:xfrm>
            <a:off x="26187" y="1651526"/>
            <a:ext cx="7403110" cy="443456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F5CCF6F-0772-A93D-4BB2-2974DCCAD609}"/>
              </a:ext>
            </a:extLst>
          </p:cNvPr>
          <p:cNvSpPr/>
          <p:nvPr/>
        </p:nvSpPr>
        <p:spPr>
          <a:xfrm>
            <a:off x="5008240" y="1571929"/>
            <a:ext cx="5660571" cy="4857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2283B143-6E7D-2F7D-14FE-87B91FDF4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758" y="2044290"/>
            <a:ext cx="7165521" cy="411652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 State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of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the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art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 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10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212947" y="1095433"/>
            <a:ext cx="118758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cs typeface="Calibri"/>
              </a:rPr>
              <a:t>Only </a:t>
            </a:r>
            <a:r>
              <a:rPr lang="en-US" sz="2400" b="1">
                <a:solidFill>
                  <a:srgbClr val="002060"/>
                </a:solidFill>
                <a:cs typeface="Calibri"/>
              </a:rPr>
              <a:t>a few discrepant measurements available</a:t>
            </a:r>
            <a:r>
              <a:rPr lang="en-US" sz="2400">
                <a:solidFill>
                  <a:srgbClr val="002060"/>
                </a:solidFill>
                <a:cs typeface="Calibri"/>
              </a:rPr>
              <a:t> in literature, leading to discrepant MACS</a:t>
            </a:r>
            <a:endParaRPr lang="en-US" sz="2400" baseline="30000">
              <a:solidFill>
                <a:srgbClr val="002060"/>
              </a:solidFill>
              <a:cs typeface="Calibri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AE8E197-3369-DC94-16EE-B5E718EAB435}"/>
              </a:ext>
            </a:extLst>
          </p:cNvPr>
          <p:cNvSpPr/>
          <p:nvPr/>
        </p:nvSpPr>
        <p:spPr>
          <a:xfrm>
            <a:off x="6305109" y="2144998"/>
            <a:ext cx="2084715" cy="301924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051FD7D-8498-97AA-1ED2-17B2EE4A1BD0}"/>
              </a:ext>
            </a:extLst>
          </p:cNvPr>
          <p:cNvSpPr txBox="1"/>
          <p:nvPr/>
        </p:nvSpPr>
        <p:spPr>
          <a:xfrm>
            <a:off x="146731" y="4298143"/>
            <a:ext cx="4960148" cy="414487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002060"/>
                </a:solidFill>
                <a:ea typeface="+mn-lt"/>
                <a:cs typeface="+mn-lt"/>
              </a:rPr>
              <a:t>K. Guber et al., </a:t>
            </a:r>
            <a:r>
              <a:rPr lang="en-US" sz="2000" i="1">
                <a:solidFill>
                  <a:srgbClr val="002060"/>
                </a:solidFill>
                <a:ea typeface="+mn-lt"/>
                <a:cs typeface="+mn-lt"/>
              </a:rPr>
              <a:t>Phys. Rev. C 67, 062802 (2003)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DA063F-D464-BA24-AA0D-CE7FCF72661E}"/>
              </a:ext>
            </a:extLst>
          </p:cNvPr>
          <p:cNvSpPr txBox="1"/>
          <p:nvPr/>
        </p:nvSpPr>
        <p:spPr>
          <a:xfrm>
            <a:off x="2957" y="3895576"/>
            <a:ext cx="5075166" cy="400110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002060"/>
                </a:solidFill>
                <a:ea typeface="+mn-lt"/>
                <a:cs typeface="+mn-lt"/>
              </a:rPr>
              <a:t>H. Beer et al.,</a:t>
            </a:r>
            <a:r>
              <a:rPr lang="en-US" sz="2000" i="1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rgbClr val="002060"/>
                </a:solidFill>
                <a:ea typeface="+mn-lt"/>
                <a:cs typeface="+mn-lt"/>
              </a:rPr>
              <a:t>Nucl</a:t>
            </a:r>
            <a:r>
              <a:rPr lang="en-US" sz="2000" i="1">
                <a:solidFill>
                  <a:srgbClr val="002060"/>
                </a:solidFill>
                <a:ea typeface="+mn-lt"/>
                <a:cs typeface="+mn-lt"/>
              </a:rPr>
              <a:t>. Phys. A 453, 062802 (2002)</a:t>
            </a:r>
            <a:endParaRPr lang="en-US" sz="2000" i="1">
              <a:ea typeface="Calibri"/>
              <a:cs typeface="Calibri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E3C2A41-19EB-BB79-9E66-6832D80C52A5}"/>
              </a:ext>
            </a:extLst>
          </p:cNvPr>
          <p:cNvCxnSpPr/>
          <p:nvPr/>
        </p:nvCxnSpPr>
        <p:spPr>
          <a:xfrm>
            <a:off x="93514" y="4234924"/>
            <a:ext cx="162403" cy="67540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0C3497E-B5C9-D2CC-3B0D-57806CA49BE0}"/>
              </a:ext>
            </a:extLst>
          </p:cNvPr>
          <p:cNvCxnSpPr>
            <a:cxnSpLocks/>
          </p:cNvCxnSpPr>
          <p:nvPr/>
        </p:nvCxnSpPr>
        <p:spPr>
          <a:xfrm>
            <a:off x="656314" y="4624153"/>
            <a:ext cx="37173" cy="17115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4E4BE6D-6ADD-A418-8E7D-1C8C14B6F886}"/>
              </a:ext>
            </a:extLst>
          </p:cNvPr>
          <p:cNvCxnSpPr>
            <a:cxnSpLocks/>
          </p:cNvCxnSpPr>
          <p:nvPr/>
        </p:nvCxnSpPr>
        <p:spPr>
          <a:xfrm flipV="1">
            <a:off x="6788217" y="4644606"/>
            <a:ext cx="189629" cy="6493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3683188F-5C09-B797-50FA-00136893F38C}"/>
              </a:ext>
            </a:extLst>
          </p:cNvPr>
          <p:cNvSpPr/>
          <p:nvPr/>
        </p:nvSpPr>
        <p:spPr>
          <a:xfrm>
            <a:off x="3088" y="4802961"/>
            <a:ext cx="1926565" cy="8338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656E470-6302-0EFC-0B03-2767779641B8}"/>
              </a:ext>
            </a:extLst>
          </p:cNvPr>
          <p:cNvSpPr txBox="1"/>
          <p:nvPr/>
        </p:nvSpPr>
        <p:spPr>
          <a:xfrm>
            <a:off x="6380320" y="5220963"/>
            <a:ext cx="17110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cs typeface="Calibri"/>
              </a:rPr>
              <a:t>2.235 keV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6839336-E584-B122-8D1B-6E7E805078D1}"/>
              </a:ext>
            </a:extLst>
          </p:cNvPr>
          <p:cNvSpPr txBox="1"/>
          <p:nvPr/>
        </p:nvSpPr>
        <p:spPr>
          <a:xfrm>
            <a:off x="8495332" y="4109799"/>
            <a:ext cx="17110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cs typeface="Calibri"/>
              </a:rPr>
              <a:t>4.98 keV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A83EA6C7-8F45-BE65-B7E8-6166E03D73B0}"/>
              </a:ext>
            </a:extLst>
          </p:cNvPr>
          <p:cNvCxnSpPr>
            <a:cxnSpLocks/>
          </p:cNvCxnSpPr>
          <p:nvPr/>
        </p:nvCxnSpPr>
        <p:spPr>
          <a:xfrm flipH="1">
            <a:off x="7677515" y="4361249"/>
            <a:ext cx="775600" cy="796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68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11575369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>
                <a:solidFill>
                  <a:srgbClr val="FFC000"/>
                </a:solidFill>
                <a:latin typeface="Calibri"/>
                <a:ea typeface="+mj-lt"/>
                <a:cs typeface="Calibri Light"/>
              </a:rPr>
              <a:t>Measurement</a:t>
            </a:r>
            <a:r>
              <a:rPr lang="de-DE" sz="4800" b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in EAR1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11</a:t>
            </a:r>
            <a:endParaRPr lang="it-IT" dirty="0"/>
          </a:p>
        </p:txBody>
      </p:sp>
      <p:pic>
        <p:nvPicPr>
          <p:cNvPr id="3" name="Immagine 2" descr="Immagine che contiene macchina, interno, bici, ingegneria&#10;&#10;Descrizione generata automaticamente">
            <a:extLst>
              <a:ext uri="{FF2B5EF4-FFF2-40B4-BE49-F238E27FC236}">
                <a16:creationId xmlns:a16="http://schemas.microsoft.com/office/drawing/2014/main" id="{E0369221-BA67-132C-64E6-40DD6D69B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" t="-299" r="4078" b="23"/>
          <a:stretch/>
        </p:blipFill>
        <p:spPr>
          <a:xfrm>
            <a:off x="415740" y="1629513"/>
            <a:ext cx="6163643" cy="4818222"/>
          </a:xfrm>
          <a:prstGeom prst="rect">
            <a:avLst/>
          </a:prstGeom>
        </p:spPr>
      </p:pic>
      <p:pic>
        <p:nvPicPr>
          <p:cNvPr id="6" name="Immagine 5" descr="Immagine che contiene ingegneria, macchina, acciaio, Impianto elettrico&#10;&#10;Descrizione generata automaticamente">
            <a:extLst>
              <a:ext uri="{FF2B5EF4-FFF2-40B4-BE49-F238E27FC236}">
                <a16:creationId xmlns:a16="http://schemas.microsoft.com/office/drawing/2014/main" id="{827FD7AB-84EF-132E-295E-0BAA72C26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01" r="9922" b="-41"/>
          <a:stretch/>
        </p:blipFill>
        <p:spPr>
          <a:xfrm rot="5400000">
            <a:off x="6675904" y="1454262"/>
            <a:ext cx="5404924" cy="458104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AB1E87-DB5D-44C3-CAEC-72B75665E596}"/>
              </a:ext>
            </a:extLst>
          </p:cNvPr>
          <p:cNvSpPr txBox="1"/>
          <p:nvPr/>
        </p:nvSpPr>
        <p:spPr>
          <a:xfrm>
            <a:off x="398796" y="1039489"/>
            <a:ext cx="65993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June – July: </a:t>
            </a:r>
            <a:r>
              <a:rPr lang="en-US" sz="2400" b="1" baseline="30000">
                <a:solidFill>
                  <a:srgbClr val="002060"/>
                </a:solidFill>
              </a:rPr>
              <a:t>30</a:t>
            </a:r>
            <a:r>
              <a:rPr lang="en-US" sz="2400" b="1">
                <a:solidFill>
                  <a:srgbClr val="002060"/>
                </a:solidFill>
              </a:rPr>
              <a:t>Si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(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)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, </a:t>
            </a:r>
            <a:r>
              <a:rPr lang="en-US" sz="2400" b="1" baseline="30000" err="1">
                <a:solidFill>
                  <a:srgbClr val="002060"/>
                </a:solidFill>
                <a:ea typeface="+mn-lt"/>
                <a:cs typeface="+mn-lt"/>
              </a:rPr>
              <a:t>nat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Si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(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) 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-&gt; 3.81E+18 p 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BD7C4B1-3E69-139D-A734-4FC25E50D9AB}"/>
              </a:ext>
            </a:extLst>
          </p:cNvPr>
          <p:cNvCxnSpPr>
            <a:cxnSpLocks/>
          </p:cNvCxnSpPr>
          <p:nvPr/>
        </p:nvCxnSpPr>
        <p:spPr>
          <a:xfrm>
            <a:off x="4622991" y="3994673"/>
            <a:ext cx="1918106" cy="381188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D922587-B999-C5CB-3F94-A5AFFB73AA8E}"/>
              </a:ext>
            </a:extLst>
          </p:cNvPr>
          <p:cNvCxnSpPr>
            <a:cxnSpLocks/>
          </p:cNvCxnSpPr>
          <p:nvPr/>
        </p:nvCxnSpPr>
        <p:spPr>
          <a:xfrm>
            <a:off x="3883258" y="1732677"/>
            <a:ext cx="751870" cy="2304209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384589E-8809-1E25-905E-03F3A607388B}"/>
              </a:ext>
            </a:extLst>
          </p:cNvPr>
          <p:cNvSpPr txBox="1"/>
          <p:nvPr/>
        </p:nvSpPr>
        <p:spPr>
          <a:xfrm>
            <a:off x="4597834" y="3199316"/>
            <a:ext cx="7771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highlight>
                  <a:srgbClr val="FFFF00"/>
                </a:highlight>
                <a:cs typeface="Calibri"/>
              </a:rPr>
              <a:t>125°</a:t>
            </a:r>
            <a:endParaRPr lang="en-US" sz="2400" b="1">
              <a:solidFill>
                <a:srgbClr val="C00000"/>
              </a:solidFill>
              <a:highlight>
                <a:srgbClr val="FFFF00"/>
              </a:highlight>
              <a:ea typeface="Calibri"/>
              <a:cs typeface="Calibri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3DE2C5C-7737-EA91-CACE-E3530AD25C66}"/>
              </a:ext>
            </a:extLst>
          </p:cNvPr>
          <p:cNvCxnSpPr>
            <a:cxnSpLocks/>
          </p:cNvCxnSpPr>
          <p:nvPr/>
        </p:nvCxnSpPr>
        <p:spPr>
          <a:xfrm flipV="1">
            <a:off x="784237" y="4332729"/>
            <a:ext cx="2320671" cy="337679"/>
          </a:xfrm>
          <a:prstGeom prst="straightConnector1">
            <a:avLst/>
          </a:prstGeom>
          <a:ln w="5715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0006E5B-1A24-C9D9-F382-7F20A88A19B2}"/>
              </a:ext>
            </a:extLst>
          </p:cNvPr>
          <p:cNvCxnSpPr>
            <a:cxnSpLocks/>
          </p:cNvCxnSpPr>
          <p:nvPr/>
        </p:nvCxnSpPr>
        <p:spPr>
          <a:xfrm>
            <a:off x="1373707" y="4037804"/>
            <a:ext cx="1731200" cy="323679"/>
          </a:xfrm>
          <a:prstGeom prst="straightConnector1">
            <a:avLst/>
          </a:prstGeom>
          <a:ln w="5715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855D8D0-01AD-D3A0-9284-D6FC67302834}"/>
              </a:ext>
            </a:extLst>
          </p:cNvPr>
          <p:cNvSpPr txBox="1"/>
          <p:nvPr/>
        </p:nvSpPr>
        <p:spPr>
          <a:xfrm>
            <a:off x="830965" y="4047580"/>
            <a:ext cx="7771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highlight>
                  <a:srgbClr val="FFFF00"/>
                </a:highlight>
                <a:cs typeface="Calibri"/>
              </a:rPr>
              <a:t>45°</a:t>
            </a:r>
            <a:endParaRPr lang="en-US" sz="2400" b="1">
              <a:solidFill>
                <a:srgbClr val="00B050"/>
              </a:solidFill>
              <a:highlight>
                <a:srgbClr val="FFFF00"/>
              </a:highlight>
              <a:ea typeface="Calibri"/>
              <a:cs typeface="Calibri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FCA00905-1A43-FAED-828E-7BE940B865CA}"/>
              </a:ext>
            </a:extLst>
          </p:cNvPr>
          <p:cNvCxnSpPr>
            <a:cxnSpLocks/>
          </p:cNvCxnSpPr>
          <p:nvPr/>
        </p:nvCxnSpPr>
        <p:spPr>
          <a:xfrm flipV="1">
            <a:off x="1258688" y="4347105"/>
            <a:ext cx="1817464" cy="1214697"/>
          </a:xfrm>
          <a:prstGeom prst="straightConnector1">
            <a:avLst/>
          </a:prstGeom>
          <a:ln w="5715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67B8929-9497-AD17-CA50-E4E75EE34834}"/>
              </a:ext>
            </a:extLst>
          </p:cNvPr>
          <p:cNvSpPr txBox="1"/>
          <p:nvPr/>
        </p:nvSpPr>
        <p:spPr>
          <a:xfrm>
            <a:off x="1391681" y="4608296"/>
            <a:ext cx="7771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highlight>
                  <a:srgbClr val="FFFF00"/>
                </a:highlight>
                <a:cs typeface="Calibri"/>
              </a:rPr>
              <a:t>35°</a:t>
            </a:r>
            <a:endParaRPr lang="en-US" sz="2400" b="1">
              <a:solidFill>
                <a:srgbClr val="00B050"/>
              </a:solidFill>
              <a:highlight>
                <a:srgbClr val="FFFF00"/>
              </a:highlight>
              <a:ea typeface="Calibri"/>
              <a:cs typeface="Calibri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DBA09502-1064-F9FF-DF40-B632B2143E0D}"/>
              </a:ext>
            </a:extLst>
          </p:cNvPr>
          <p:cNvCxnSpPr>
            <a:cxnSpLocks/>
          </p:cNvCxnSpPr>
          <p:nvPr/>
        </p:nvCxnSpPr>
        <p:spPr>
          <a:xfrm flipH="1">
            <a:off x="3148041" y="4325351"/>
            <a:ext cx="612307" cy="453076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E739ABE-4754-F849-BF5C-CF475A5D259E}"/>
              </a:ext>
            </a:extLst>
          </p:cNvPr>
          <p:cNvSpPr txBox="1"/>
          <p:nvPr/>
        </p:nvSpPr>
        <p:spPr>
          <a:xfrm>
            <a:off x="3692058" y="4838334"/>
            <a:ext cx="10790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highlight>
                  <a:srgbClr val="FFFF00"/>
                </a:highlight>
                <a:cs typeface="Calibri"/>
              </a:rPr>
              <a:t>9 cm</a:t>
            </a:r>
            <a:endParaRPr lang="en-US" sz="2400" b="1">
              <a:solidFill>
                <a:srgbClr val="C00000"/>
              </a:solidFill>
              <a:highlight>
                <a:srgbClr val="FFFF00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86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11575369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>
                <a:solidFill>
                  <a:srgbClr val="FFC000"/>
                </a:solidFill>
                <a:latin typeface="Calibri"/>
                <a:ea typeface="+mj-lt"/>
                <a:cs typeface="Calibri Light"/>
              </a:rPr>
              <a:t>Measurement</a:t>
            </a:r>
            <a:r>
              <a:rPr lang="de-DE" sz="4800" b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in EAR2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12</a:t>
            </a:r>
            <a:endParaRPr lang="it-IT" dirty="0"/>
          </a:p>
        </p:txBody>
      </p:sp>
      <p:pic>
        <p:nvPicPr>
          <p:cNvPr id="13" name="Immagine 12" descr="Immagine che contiene macchina, ingegneria, Impianto elettrico, interno&#10;&#10;Descrizione generata automaticamente">
            <a:extLst>
              <a:ext uri="{FF2B5EF4-FFF2-40B4-BE49-F238E27FC236}">
                <a16:creationId xmlns:a16="http://schemas.microsoft.com/office/drawing/2014/main" id="{FE1B7868-85B1-39B4-AD45-7447C0EC8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1" y="1121273"/>
            <a:ext cx="7070782" cy="5291189"/>
          </a:xfrm>
          <a:prstGeom prst="rect">
            <a:avLst/>
          </a:prstGeom>
        </p:spPr>
      </p:pic>
      <p:pic>
        <p:nvPicPr>
          <p:cNvPr id="17" name="Immagine 16" descr="Immagine che contiene ingegneria, macchina, acciaio, Impianto elettrico&#10;&#10;Descrizione generata automaticamente">
            <a:extLst>
              <a:ext uri="{FF2B5EF4-FFF2-40B4-BE49-F238E27FC236}">
                <a16:creationId xmlns:a16="http://schemas.microsoft.com/office/drawing/2014/main" id="{DF677785-79CB-CC6C-02E0-E7BD5CEE6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1" r="302" b="11662"/>
          <a:stretch/>
        </p:blipFill>
        <p:spPr>
          <a:xfrm>
            <a:off x="7297947" y="2389712"/>
            <a:ext cx="4741661" cy="402118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6D7530-7BCE-ACC1-4EE9-011AE7658585}"/>
              </a:ext>
            </a:extLst>
          </p:cNvPr>
          <p:cNvSpPr txBox="1"/>
          <p:nvPr/>
        </p:nvSpPr>
        <p:spPr>
          <a:xfrm>
            <a:off x="7243475" y="1196074"/>
            <a:ext cx="48309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2060"/>
              </a:solidFill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0C0D10-C82D-61F8-B86B-DC8C9BA2F8A0}"/>
              </a:ext>
            </a:extLst>
          </p:cNvPr>
          <p:cNvSpPr txBox="1"/>
          <p:nvPr/>
        </p:nvSpPr>
        <p:spPr>
          <a:xfrm>
            <a:off x="7099702" y="1037922"/>
            <a:ext cx="566484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July-August</a:t>
            </a:r>
          </a:p>
          <a:p>
            <a:r>
              <a:rPr lang="en-US" sz="2400" b="1" baseline="30000">
                <a:solidFill>
                  <a:srgbClr val="002060"/>
                </a:solidFill>
                <a:ea typeface="+mn-lt"/>
                <a:cs typeface="+mn-lt"/>
              </a:rPr>
              <a:t>64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Ni</a:t>
            </a:r>
            <a:r>
              <a:rPr lang="en-US" sz="2400" b="1">
                <a:solidFill>
                  <a:srgbClr val="002060"/>
                </a:solidFill>
              </a:rPr>
              <a:t>(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)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  -&gt; 2.34E+18 p (</a:t>
            </a:r>
            <a:r>
              <a:rPr lang="en-US" sz="2400" b="1">
                <a:solidFill>
                  <a:srgbClr val="00B050"/>
                </a:solidFill>
                <a:ea typeface="+mn-lt"/>
                <a:cs typeface="+mn-lt"/>
              </a:rPr>
              <a:t>+56 %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)</a:t>
            </a:r>
            <a:endParaRPr lang="en-US" sz="2400">
              <a:solidFill>
                <a:srgbClr val="002060"/>
              </a:solidFill>
            </a:endParaRPr>
          </a:p>
          <a:p>
            <a:r>
              <a:rPr lang="en-US" sz="2400" b="1" baseline="30000">
                <a:solidFill>
                  <a:srgbClr val="002060"/>
                </a:solidFill>
              </a:rPr>
              <a:t>30</a:t>
            </a:r>
            <a:r>
              <a:rPr lang="en-US" sz="2400" b="1">
                <a:solidFill>
                  <a:srgbClr val="002060"/>
                </a:solidFill>
              </a:rPr>
              <a:t>Si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(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)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, </a:t>
            </a:r>
            <a:r>
              <a:rPr lang="en-US" sz="2400" b="1" baseline="30000" err="1">
                <a:solidFill>
                  <a:srgbClr val="002060"/>
                </a:solidFill>
                <a:ea typeface="+mn-lt"/>
                <a:cs typeface="+mn-lt"/>
              </a:rPr>
              <a:t>nat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Si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(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) 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-&gt; 8.13E+17 p (</a:t>
            </a:r>
            <a:r>
              <a:rPr lang="en-US" sz="2400" b="1">
                <a:solidFill>
                  <a:srgbClr val="00B050"/>
                </a:solidFill>
                <a:ea typeface="+mn-lt"/>
                <a:cs typeface="+mn-lt"/>
              </a:rPr>
              <a:t>+11 %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)</a:t>
            </a:r>
            <a:endParaRPr lang="en-US" sz="240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45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>
                <a:solidFill>
                  <a:srgbClr val="FFC000"/>
                </a:solidFill>
                <a:latin typeface="Calibri"/>
                <a:ea typeface="+mj-lt"/>
                <a:cs typeface="Calibri Light"/>
              </a:rPr>
              <a:t>Measurement</a:t>
            </a:r>
            <a:endParaRPr lang="de-DE" sz="4800" b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13</a:t>
            </a:r>
            <a:endParaRPr lang="it-IT" dirty="0"/>
          </a:p>
        </p:txBody>
      </p:sp>
      <p:pic>
        <p:nvPicPr>
          <p:cNvPr id="3" name="Immagine 2" descr="Immagine che contiene cerchio&#10;&#10;Descrizione generata automaticamente">
            <a:extLst>
              <a:ext uri="{FF2B5EF4-FFF2-40B4-BE49-F238E27FC236}">
                <a16:creationId xmlns:a16="http://schemas.microsoft.com/office/drawing/2014/main" id="{55DF331A-2FC7-2C27-DD85-EDB131DC5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357" y="1172926"/>
            <a:ext cx="6179389" cy="3076572"/>
          </a:xfrm>
          <a:prstGeom prst="rect">
            <a:avLst/>
          </a:prstGeom>
        </p:spPr>
      </p:pic>
      <p:pic>
        <p:nvPicPr>
          <p:cNvPr id="6" name="Immagine 5" descr="Immagine che contiene cerchio, lavandino, interno, bagno&#10;&#10;Descrizione generata automaticamente">
            <a:extLst>
              <a:ext uri="{FF2B5EF4-FFF2-40B4-BE49-F238E27FC236}">
                <a16:creationId xmlns:a16="http://schemas.microsoft.com/office/drawing/2014/main" id="{FF5E4275-B176-6A81-B136-531E0065C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67" t="5133" r="21497" b="-381"/>
          <a:stretch/>
        </p:blipFill>
        <p:spPr>
          <a:xfrm rot="5400000">
            <a:off x="1232314" y="102682"/>
            <a:ext cx="3322586" cy="521354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32BE26-0AE1-3AFE-A75B-D9CE823E9F3C}"/>
              </a:ext>
            </a:extLst>
          </p:cNvPr>
          <p:cNvSpPr txBox="1"/>
          <p:nvPr/>
        </p:nvSpPr>
        <p:spPr>
          <a:xfrm>
            <a:off x="1305627" y="4430980"/>
            <a:ext cx="992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baseline="30000" err="1">
                <a:solidFill>
                  <a:srgbClr val="002060"/>
                </a:solidFill>
                <a:ea typeface="+mn-lt"/>
                <a:cs typeface="+mn-lt"/>
              </a:rPr>
              <a:t>nat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Si</a:t>
            </a:r>
            <a:endParaRPr lang="it-IT" b="1" err="1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28A74C-87AE-413D-05F7-6EC8626B78C4}"/>
              </a:ext>
            </a:extLst>
          </p:cNvPr>
          <p:cNvSpPr txBox="1"/>
          <p:nvPr/>
        </p:nvSpPr>
        <p:spPr>
          <a:xfrm>
            <a:off x="3965438" y="4430979"/>
            <a:ext cx="992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baseline="30000">
                <a:solidFill>
                  <a:srgbClr val="002060"/>
                </a:solidFill>
                <a:ea typeface="+mn-lt"/>
                <a:cs typeface="+mn-lt"/>
              </a:rPr>
              <a:t>30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Si</a:t>
            </a:r>
            <a:endParaRPr lang="it-IT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0A269C-E265-512C-2A71-56D42E0BDD30}"/>
              </a:ext>
            </a:extLst>
          </p:cNvPr>
          <p:cNvSpPr txBox="1"/>
          <p:nvPr/>
        </p:nvSpPr>
        <p:spPr>
          <a:xfrm>
            <a:off x="7114079" y="4430978"/>
            <a:ext cx="992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baseline="30000">
                <a:solidFill>
                  <a:srgbClr val="002060"/>
                </a:solidFill>
                <a:ea typeface="+mn-lt"/>
                <a:cs typeface="+mn-lt"/>
              </a:rPr>
              <a:t>64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Ni</a:t>
            </a:r>
            <a:endParaRPr lang="it-IT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095F56D-DFFF-3CD1-9F75-11B64F76A89C}"/>
              </a:ext>
            </a:extLst>
          </p:cNvPr>
          <p:cNvSpPr/>
          <p:nvPr/>
        </p:nvSpPr>
        <p:spPr>
          <a:xfrm>
            <a:off x="2957014" y="1046328"/>
            <a:ext cx="6052867" cy="54346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9D9516-0CFC-7231-07F7-2CF272BC2058}"/>
              </a:ext>
            </a:extLst>
          </p:cNvPr>
          <p:cNvSpPr txBox="1"/>
          <p:nvPr/>
        </p:nvSpPr>
        <p:spPr>
          <a:xfrm>
            <a:off x="9011891" y="5322375"/>
            <a:ext cx="304816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rgbClr val="002060"/>
                </a:solidFill>
                <a:ea typeface="+mn-lt"/>
                <a:cs typeface="+mn-lt"/>
              </a:rPr>
              <a:t>R.Reifarth</a:t>
            </a:r>
            <a:endParaRPr lang="en-US" sz="2400">
              <a:solidFill>
                <a:srgbClr val="002060"/>
              </a:solidFill>
              <a:ea typeface="+mn-lt"/>
              <a:cs typeface="+mn-lt"/>
            </a:endParaRPr>
          </a:p>
          <a:p>
            <a:r>
              <a:rPr lang="en-US" sz="2400">
                <a:solidFill>
                  <a:srgbClr val="002060"/>
                </a:solidFill>
                <a:ea typeface="Calibri"/>
                <a:cs typeface="Calibri"/>
              </a:rPr>
              <a:t>D. Plonka</a:t>
            </a:r>
          </a:p>
          <a:p>
            <a:r>
              <a:rPr lang="en-US" sz="2400">
                <a:solidFill>
                  <a:srgbClr val="002060"/>
                </a:solidFill>
                <a:ea typeface="Calibri"/>
                <a:cs typeface="Calibri"/>
              </a:rPr>
              <a:t>(</a:t>
            </a:r>
            <a:r>
              <a:rPr lang="en-US" sz="2400" i="1">
                <a:solidFill>
                  <a:srgbClr val="002060"/>
                </a:solidFill>
                <a:ea typeface="Calibri"/>
                <a:cs typeface="Calibri"/>
              </a:rPr>
              <a:t>University Frankfurt) 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0E4A6AD-9DFB-5C47-248D-A47F9FF4BB4B}"/>
              </a:ext>
            </a:extLst>
          </p:cNvPr>
          <p:cNvSpPr txBox="1"/>
          <p:nvPr/>
        </p:nvSpPr>
        <p:spPr>
          <a:xfrm>
            <a:off x="917438" y="5408641"/>
            <a:ext cx="16391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m = 2.932 g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116C4CB-B464-43B3-6DEF-661D15B7D82D}"/>
              </a:ext>
            </a:extLst>
          </p:cNvPr>
          <p:cNvSpPr txBox="1"/>
          <p:nvPr/>
        </p:nvSpPr>
        <p:spPr>
          <a:xfrm>
            <a:off x="917438" y="5092339"/>
            <a:ext cx="16391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d = 20 mm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131D6D-AC06-F5A4-860D-AA0A3C5CEC24}"/>
              </a:ext>
            </a:extLst>
          </p:cNvPr>
          <p:cNvSpPr txBox="1"/>
          <p:nvPr/>
        </p:nvSpPr>
        <p:spPr>
          <a:xfrm>
            <a:off x="3505362" y="5322377"/>
            <a:ext cx="191234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rgbClr val="002060"/>
                </a:solidFill>
                <a:ea typeface="+mn-lt"/>
                <a:cs typeface="+mn-lt"/>
              </a:rPr>
              <a:t>m</a:t>
            </a:r>
            <a:r>
              <a:rPr lang="en-US" sz="2400" baseline="-25000" err="1">
                <a:solidFill>
                  <a:srgbClr val="002060"/>
                </a:solidFill>
                <a:ea typeface="+mn-lt"/>
                <a:cs typeface="+mn-lt"/>
              </a:rPr>
              <a:t>pre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 = 0.75 g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49F4CAD-372C-D8EA-109F-B3962B1A6BD1}"/>
              </a:ext>
            </a:extLst>
          </p:cNvPr>
          <p:cNvSpPr txBox="1"/>
          <p:nvPr/>
        </p:nvSpPr>
        <p:spPr>
          <a:xfrm>
            <a:off x="3663512" y="4962942"/>
            <a:ext cx="16391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d = 22 mm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884B731-0935-60D1-40F7-1B211FD3EEE3}"/>
              </a:ext>
            </a:extLst>
          </p:cNvPr>
          <p:cNvSpPr txBox="1"/>
          <p:nvPr/>
        </p:nvSpPr>
        <p:spPr>
          <a:xfrm>
            <a:off x="3404720" y="5696188"/>
            <a:ext cx="211363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rgbClr val="002060"/>
                </a:solidFill>
                <a:ea typeface="+mn-lt"/>
                <a:cs typeface="+mn-lt"/>
              </a:rPr>
              <a:t>m</a:t>
            </a:r>
            <a:r>
              <a:rPr lang="en-US" sz="2400" baseline="-25000" err="1">
                <a:solidFill>
                  <a:srgbClr val="002060"/>
                </a:solidFill>
                <a:ea typeface="+mn-lt"/>
                <a:cs typeface="+mn-lt"/>
              </a:rPr>
              <a:t>post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 = 0.99 g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AC1756E-51AB-9E4D-6A55-1F6B4D772428}"/>
              </a:ext>
            </a:extLst>
          </p:cNvPr>
          <p:cNvSpPr txBox="1"/>
          <p:nvPr/>
        </p:nvSpPr>
        <p:spPr>
          <a:xfrm>
            <a:off x="6725889" y="5466151"/>
            <a:ext cx="191234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m = 0.43 g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7934731-BD82-C7D7-F589-6FBF23A12CFC}"/>
              </a:ext>
            </a:extLst>
          </p:cNvPr>
          <p:cNvSpPr txBox="1"/>
          <p:nvPr/>
        </p:nvSpPr>
        <p:spPr>
          <a:xfrm>
            <a:off x="6668379" y="5049206"/>
            <a:ext cx="18835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d = 14.6 mm</a:t>
            </a:r>
            <a:endParaRPr lang="en-US" sz="24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DD8B744-A45C-A846-8C81-69B72110024B}"/>
              </a:ext>
            </a:extLst>
          </p:cNvPr>
          <p:cNvSpPr txBox="1"/>
          <p:nvPr/>
        </p:nvSpPr>
        <p:spPr>
          <a:xfrm>
            <a:off x="5446304" y="4430980"/>
            <a:ext cx="9634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ea typeface="Calibri"/>
                <a:cs typeface="Calibri"/>
              </a:rPr>
              <a:t>&gt;99 %</a:t>
            </a:r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17379AE-C1C2-41B0-70F0-D698EE665AAE}"/>
              </a:ext>
            </a:extLst>
          </p:cNvPr>
          <p:cNvSpPr txBox="1"/>
          <p:nvPr/>
        </p:nvSpPr>
        <p:spPr>
          <a:xfrm>
            <a:off x="10205211" y="4430977"/>
            <a:ext cx="992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Au</a:t>
            </a:r>
            <a:endParaRPr lang="it-IT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918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Bolla: nuvola 28">
            <a:extLst>
              <a:ext uri="{FF2B5EF4-FFF2-40B4-BE49-F238E27FC236}">
                <a16:creationId xmlns:a16="http://schemas.microsoft.com/office/drawing/2014/main" id="{BCEB0F66-B986-A8D1-916F-2D0969057E40}"/>
              </a:ext>
            </a:extLst>
          </p:cNvPr>
          <p:cNvSpPr/>
          <p:nvPr/>
        </p:nvSpPr>
        <p:spPr>
          <a:xfrm>
            <a:off x="7440834" y="1176264"/>
            <a:ext cx="2943615" cy="77243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53F4157C-16C9-6319-1D9C-60F96BB43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7" r="8005" b="257"/>
          <a:stretch/>
        </p:blipFill>
        <p:spPr>
          <a:xfrm>
            <a:off x="4805649" y="2593329"/>
            <a:ext cx="7081198" cy="3817409"/>
          </a:xfrm>
          <a:prstGeom prst="rect">
            <a:avLst/>
          </a:prstGeom>
        </p:spPr>
      </p:pic>
      <p:pic>
        <p:nvPicPr>
          <p:cNvPr id="25" name="Immagine 2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34C44CEF-51F2-11A3-D40F-F5B1541A0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48" t="95253" r="8209" b="-633"/>
          <a:stretch/>
        </p:blipFill>
        <p:spPr>
          <a:xfrm>
            <a:off x="10380115" y="6213826"/>
            <a:ext cx="1597845" cy="281745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14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Preliminary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Results</a:t>
            </a:r>
            <a:endParaRPr lang="de-DE" sz="4800" b="1" dirty="0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54396" y="1129813"/>
            <a:ext cx="45319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Calibri"/>
              </a:rPr>
              <a:t>Preliminary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ToF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spectra from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sTED</a:t>
            </a:r>
            <a:endParaRPr lang="it-IT" dirty="0" err="1"/>
          </a:p>
        </p:txBody>
      </p:sp>
      <p:pic>
        <p:nvPicPr>
          <p:cNvPr id="13" name="Immagine 12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ED9A475D-B7CA-5752-21AC-EFCA2DC4B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72" b="-550"/>
          <a:stretch/>
        </p:blipFill>
        <p:spPr>
          <a:xfrm>
            <a:off x="-47801" y="1975854"/>
            <a:ext cx="5135897" cy="3314894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A033B6D2-6BD3-2A73-F70B-407C7C314127}"/>
              </a:ext>
            </a:extLst>
          </p:cNvPr>
          <p:cNvSpPr/>
          <p:nvPr/>
        </p:nvSpPr>
        <p:spPr>
          <a:xfrm>
            <a:off x="1121774" y="3985906"/>
            <a:ext cx="1411063" cy="87681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B6F498E2-0120-1BDF-4392-F3590A0611BA}"/>
              </a:ext>
            </a:extLst>
          </p:cNvPr>
          <p:cNvSpPr/>
          <p:nvPr/>
        </p:nvSpPr>
        <p:spPr>
          <a:xfrm rot="9720000">
            <a:off x="1738424" y="2238417"/>
            <a:ext cx="5574686" cy="3493368"/>
          </a:xfrm>
          <a:prstGeom prst="arc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547B3C-0E80-BC09-ACE0-F2B8BF0C2FFF}"/>
              </a:ext>
            </a:extLst>
          </p:cNvPr>
          <p:cNvSpPr txBox="1"/>
          <p:nvPr/>
        </p:nvSpPr>
        <p:spPr>
          <a:xfrm>
            <a:off x="3867713" y="1948698"/>
            <a:ext cx="20705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1000 bpd</a:t>
            </a:r>
          </a:p>
        </p:txBody>
      </p: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E87FF808-6D70-3CB7-E40B-EB5A07BBF2DF}"/>
              </a:ext>
            </a:extLst>
          </p:cNvPr>
          <p:cNvSpPr/>
          <p:nvPr/>
        </p:nvSpPr>
        <p:spPr>
          <a:xfrm rot="4080000">
            <a:off x="5071445" y="5556011"/>
            <a:ext cx="121477" cy="13252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FB721C8-ED88-59A7-4BFC-67EB1C54FA06}"/>
              </a:ext>
            </a:extLst>
          </p:cNvPr>
          <p:cNvSpPr txBox="1"/>
          <p:nvPr/>
        </p:nvSpPr>
        <p:spPr>
          <a:xfrm>
            <a:off x="5498835" y="1975320"/>
            <a:ext cx="62960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Calibri"/>
              </a:rPr>
              <a:t>Contamination of </a:t>
            </a:r>
            <a:r>
              <a:rPr lang="en-US" sz="2400" b="1" dirty="0">
                <a:solidFill>
                  <a:srgbClr val="002060"/>
                </a:solidFill>
                <a:cs typeface="Calibri"/>
              </a:rPr>
              <a:t>Europium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(≈ 0.003 % -&gt; 35 µg)</a:t>
            </a:r>
            <a:endParaRPr lang="en-US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26" name="Immagine 25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F681AE3C-7149-A436-C236-5A485F8DE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5" t="7595" r="93097" b="66139"/>
          <a:stretch/>
        </p:blipFill>
        <p:spPr>
          <a:xfrm>
            <a:off x="5154577" y="2643909"/>
            <a:ext cx="319687" cy="1126883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9060FB2-C0EA-5081-8A55-5894A1926C47}"/>
              </a:ext>
            </a:extLst>
          </p:cNvPr>
          <p:cNvSpPr txBox="1"/>
          <p:nvPr/>
        </p:nvSpPr>
        <p:spPr>
          <a:xfrm>
            <a:off x="7677713" y="1322396"/>
            <a:ext cx="26654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ea typeface="+mn-lt"/>
                <a:cs typeface="+mn-lt"/>
              </a:rPr>
              <a:t>𝝈</a:t>
            </a:r>
            <a:r>
              <a:rPr lang="en-US" sz="2000" b="1" i="1" dirty="0">
                <a:solidFill>
                  <a:srgbClr val="002060"/>
                </a:solidFill>
                <a:cs typeface="Calibri"/>
              </a:rPr>
              <a:t> </a:t>
            </a:r>
            <a:r>
              <a:rPr lang="en-US" sz="2000" i="1" dirty="0">
                <a:solidFill>
                  <a:srgbClr val="002060"/>
                </a:solidFill>
                <a:ea typeface="+mn-lt"/>
                <a:cs typeface="+mn-lt"/>
              </a:rPr>
              <a:t>≈</a:t>
            </a:r>
            <a:r>
              <a:rPr lang="en-US" sz="2000" b="1" i="1" dirty="0">
                <a:solidFill>
                  <a:srgbClr val="002060"/>
                </a:solidFill>
                <a:cs typeface="Calibri"/>
              </a:rPr>
              <a:t> </a:t>
            </a:r>
            <a:r>
              <a:rPr lang="en-US" sz="2000" i="1" dirty="0">
                <a:solidFill>
                  <a:srgbClr val="002060"/>
                </a:solidFill>
                <a:cs typeface="Calibri"/>
              </a:rPr>
              <a:t>5E+3 b @ 25 </a:t>
            </a:r>
            <a:r>
              <a:rPr lang="en-US" sz="2000" i="1" dirty="0" err="1">
                <a:solidFill>
                  <a:srgbClr val="002060"/>
                </a:solidFill>
                <a:cs typeface="Calibri"/>
              </a:rPr>
              <a:t>meV</a:t>
            </a:r>
            <a:endParaRPr lang="it-IT" i="1" dirty="0" err="1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D891CA7-DEBC-DF41-2F85-C2906FB8DD02}"/>
              </a:ext>
            </a:extLst>
          </p:cNvPr>
          <p:cNvSpPr/>
          <p:nvPr/>
        </p:nvSpPr>
        <p:spPr>
          <a:xfrm>
            <a:off x="5131932" y="1074994"/>
            <a:ext cx="6910191" cy="542794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C97B94A1-F6A2-22F9-5DB2-6894AFC821F4}"/>
              </a:ext>
            </a:extLst>
          </p:cNvPr>
          <p:cNvSpPr/>
          <p:nvPr/>
        </p:nvSpPr>
        <p:spPr>
          <a:xfrm>
            <a:off x="3480843" y="4424317"/>
            <a:ext cx="1411063" cy="87681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25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38A365BD-3E5C-21E9-F598-46348C79F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88" y="1375082"/>
            <a:ext cx="5574082" cy="2937023"/>
          </a:xfrm>
          <a:prstGeom prst="rect">
            <a:avLst/>
          </a:prstGeom>
        </p:spPr>
      </p:pic>
      <p:pic>
        <p:nvPicPr>
          <p:cNvPr id="5" name="Immagine 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4630A841-7F93-F9DB-8B47-91BC5897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00" y="2454236"/>
            <a:ext cx="6273452" cy="3916484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9</a:t>
            </a: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Preliminary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Results</a:t>
            </a:r>
            <a:endParaRPr lang="de-DE" sz="4800" b="1" dirty="0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23081" y="1035868"/>
            <a:ext cx="45319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Calibri"/>
              </a:rPr>
              <a:t>Preliminary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ToF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spectra from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sTED</a:t>
            </a:r>
            <a:endParaRPr lang="it-IT" dirty="0" err="1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033B6D2-6BD3-2A73-F70B-407C7C314127}"/>
              </a:ext>
            </a:extLst>
          </p:cNvPr>
          <p:cNvSpPr/>
          <p:nvPr/>
        </p:nvSpPr>
        <p:spPr>
          <a:xfrm>
            <a:off x="1737637" y="2180071"/>
            <a:ext cx="617749" cy="208765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B6F498E2-0120-1BDF-4392-F3590A0611BA}"/>
              </a:ext>
            </a:extLst>
          </p:cNvPr>
          <p:cNvSpPr/>
          <p:nvPr/>
        </p:nvSpPr>
        <p:spPr>
          <a:xfrm rot="10200000">
            <a:off x="2101318" y="2923071"/>
            <a:ext cx="5368874" cy="1626085"/>
          </a:xfrm>
          <a:prstGeom prst="arc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547B3C-0E80-BC09-ACE0-F2B8BF0C2FFF}"/>
              </a:ext>
            </a:extLst>
          </p:cNvPr>
          <p:cNvSpPr txBox="1"/>
          <p:nvPr/>
        </p:nvSpPr>
        <p:spPr>
          <a:xfrm>
            <a:off x="3356234" y="2180904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1000 bpd</a:t>
            </a:r>
          </a:p>
        </p:txBody>
      </p: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E87FF808-6D70-3CB7-E40B-EB5A07BBF2DF}"/>
              </a:ext>
            </a:extLst>
          </p:cNvPr>
          <p:cNvSpPr/>
          <p:nvPr/>
        </p:nvSpPr>
        <p:spPr>
          <a:xfrm rot="4380000">
            <a:off x="4896287" y="4454110"/>
            <a:ext cx="121477" cy="13252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FB721C8-ED88-59A7-4BFC-67EB1C54FA06}"/>
              </a:ext>
            </a:extLst>
          </p:cNvPr>
          <p:cNvSpPr txBox="1"/>
          <p:nvPr/>
        </p:nvSpPr>
        <p:spPr>
          <a:xfrm>
            <a:off x="5102950" y="1423025"/>
            <a:ext cx="270168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Calibri"/>
              </a:rPr>
              <a:t>Comparison with the </a:t>
            </a:r>
            <a:r>
              <a:rPr lang="en-US" sz="2400" b="1" dirty="0">
                <a:solidFill>
                  <a:srgbClr val="002060"/>
                </a:solidFill>
                <a:cs typeface="Calibri"/>
              </a:rPr>
              <a:t>Transport Code:</a:t>
            </a:r>
            <a:endParaRPr lang="en-US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D891CA7-DEBC-DF41-2F85-C2906FB8DD02}"/>
              </a:ext>
            </a:extLst>
          </p:cNvPr>
          <p:cNvSpPr/>
          <p:nvPr/>
        </p:nvSpPr>
        <p:spPr>
          <a:xfrm>
            <a:off x="5100617" y="1158698"/>
            <a:ext cx="6910191" cy="5263886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A1D1739-2A6C-E20A-467C-8E3C74D24B1E}"/>
              </a:ext>
            </a:extLst>
          </p:cNvPr>
          <p:cNvSpPr txBox="1">
            <a:spLocks/>
          </p:cNvSpPr>
          <p:nvPr/>
        </p:nvSpPr>
        <p:spPr>
          <a:xfrm>
            <a:off x="6631330" y="6536436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15</a:t>
            </a:r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F6026D3-DF64-D3C9-BF36-B439777F42C0}"/>
              </a:ext>
            </a:extLst>
          </p:cNvPr>
          <p:cNvSpPr/>
          <p:nvPr/>
        </p:nvSpPr>
        <p:spPr>
          <a:xfrm>
            <a:off x="6601911" y="2588347"/>
            <a:ext cx="680379" cy="339245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4CCFE42-A59D-9BA0-97CC-88415699C4C2}"/>
              </a:ext>
            </a:extLst>
          </p:cNvPr>
          <p:cNvSpPr/>
          <p:nvPr/>
        </p:nvSpPr>
        <p:spPr>
          <a:xfrm>
            <a:off x="7447416" y="2943249"/>
            <a:ext cx="315038" cy="17118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3F98D9AB-7B0C-4F98-4423-EC91E256C0F6}"/>
              </a:ext>
            </a:extLst>
          </p:cNvPr>
          <p:cNvSpPr/>
          <p:nvPr/>
        </p:nvSpPr>
        <p:spPr>
          <a:xfrm>
            <a:off x="7969335" y="4018400"/>
            <a:ext cx="1484132" cy="218160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umetto: rettangolo con angoli arrotondati 18">
            <a:extLst>
              <a:ext uri="{FF2B5EF4-FFF2-40B4-BE49-F238E27FC236}">
                <a16:creationId xmlns:a16="http://schemas.microsoft.com/office/drawing/2014/main" id="{AE142775-87CA-AC19-D872-B3095CE36A0A}"/>
              </a:ext>
            </a:extLst>
          </p:cNvPr>
          <p:cNvSpPr/>
          <p:nvPr/>
        </p:nvSpPr>
        <p:spPr>
          <a:xfrm>
            <a:off x="7760500" y="67596"/>
            <a:ext cx="4348498" cy="2513421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DFA70F1-37E6-4E0F-CDA7-FDF8AE73C188}"/>
              </a:ext>
            </a:extLst>
          </p:cNvPr>
          <p:cNvSpPr txBox="1"/>
          <p:nvPr/>
        </p:nvSpPr>
        <p:spPr>
          <a:xfrm>
            <a:off x="587075" y="4896939"/>
            <a:ext cx="406240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lphaUcPeriod"/>
            </a:pPr>
            <a:r>
              <a:rPr lang="en-US" sz="2400" b="1" dirty="0">
                <a:solidFill>
                  <a:srgbClr val="002060"/>
                </a:solidFill>
                <a:cs typeface="Calibri"/>
              </a:rPr>
              <a:t> 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No</a:t>
            </a:r>
            <a:r>
              <a:rPr lang="en-US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resonance at 9.52 keV</a:t>
            </a:r>
            <a:endParaRPr lang="it-IT">
              <a:cs typeface="Calibri" panose="020F0502020204030204"/>
            </a:endParaRPr>
          </a:p>
          <a:p>
            <a:pPr marL="457200" indent="-457200">
              <a:buAutoNum type="alphaUcPeriod"/>
            </a:pP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 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P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-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resonance at 14.8 keV ?</a:t>
            </a:r>
          </a:p>
          <a:p>
            <a:pPr marL="457200" indent="-457200">
              <a:buAutoNum type="alphaUcPeriod"/>
            </a:pP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 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Interference of Al dip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58091E-1B4F-58BD-FF97-94E872F8121D}"/>
              </a:ext>
            </a:extLst>
          </p:cNvPr>
          <p:cNvSpPr txBox="1"/>
          <p:nvPr/>
        </p:nvSpPr>
        <p:spPr>
          <a:xfrm>
            <a:off x="6423501" y="2360294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A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CEEEB3-E458-FC78-2A0A-B7E386E9AC0F}"/>
              </a:ext>
            </a:extLst>
          </p:cNvPr>
          <p:cNvSpPr txBox="1"/>
          <p:nvPr/>
        </p:nvSpPr>
        <p:spPr>
          <a:xfrm>
            <a:off x="7702572" y="2632436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B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18D0108-D530-CEC6-E98C-80C99964EF8F}"/>
              </a:ext>
            </a:extLst>
          </p:cNvPr>
          <p:cNvSpPr txBox="1"/>
          <p:nvPr/>
        </p:nvSpPr>
        <p:spPr>
          <a:xfrm>
            <a:off x="9308214" y="3952329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C</a:t>
            </a:r>
            <a:endParaRPr lang="it-IT" dirty="0"/>
          </a:p>
        </p:txBody>
      </p:sp>
      <p:pic>
        <p:nvPicPr>
          <p:cNvPr id="13" name="Immagine 12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158659F6-43EA-F816-B67A-72A03E374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129" y="92343"/>
            <a:ext cx="4336472" cy="242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810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587AD05-8976-374D-5386-DBAA98F4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9" r="8545" b="566"/>
          <a:stretch/>
        </p:blipFill>
        <p:spPr>
          <a:xfrm>
            <a:off x="-3021" y="1495223"/>
            <a:ext cx="7335203" cy="4738575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9</a:t>
            </a: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Preliminary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Results</a:t>
            </a:r>
            <a:endParaRPr lang="de-DE" sz="4800" b="1" dirty="0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23081" y="1035868"/>
            <a:ext cx="45319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Calibri"/>
              </a:rPr>
              <a:t>Preliminary yield from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sTED</a:t>
            </a:r>
            <a:endParaRPr lang="it-IT" dirty="0" err="1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A1D1739-2A6C-E20A-467C-8E3C74D24B1E}"/>
              </a:ext>
            </a:extLst>
          </p:cNvPr>
          <p:cNvSpPr txBox="1">
            <a:spLocks/>
          </p:cNvSpPr>
          <p:nvPr/>
        </p:nvSpPr>
        <p:spPr>
          <a:xfrm>
            <a:off x="6631330" y="6536436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16</a:t>
            </a:r>
            <a:endParaRPr lang="it-IT" dirty="0"/>
          </a:p>
        </p:txBody>
      </p:sp>
      <p:sp>
        <p:nvSpPr>
          <p:cNvPr id="19" name="Fumetto: rettangolo con angoli arrotondati 18">
            <a:extLst>
              <a:ext uri="{FF2B5EF4-FFF2-40B4-BE49-F238E27FC236}">
                <a16:creationId xmlns:a16="http://schemas.microsoft.com/office/drawing/2014/main" id="{AE142775-87CA-AC19-D872-B3095CE36A0A}"/>
              </a:ext>
            </a:extLst>
          </p:cNvPr>
          <p:cNvSpPr/>
          <p:nvPr/>
        </p:nvSpPr>
        <p:spPr>
          <a:xfrm rot="5400000" flipH="1">
            <a:off x="8429934" y="-504664"/>
            <a:ext cx="2869054" cy="4643113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1025FDDD-0A6F-8422-95BE-27F97E1D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36" y="538913"/>
            <a:ext cx="4685887" cy="262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umetto: rettangolo con angoli arrotondati 11">
            <a:extLst>
              <a:ext uri="{FF2B5EF4-FFF2-40B4-BE49-F238E27FC236}">
                <a16:creationId xmlns:a16="http://schemas.microsoft.com/office/drawing/2014/main" id="{39D56BD8-EC7D-2061-9B32-7B6FAC43747A}"/>
              </a:ext>
            </a:extLst>
          </p:cNvPr>
          <p:cNvSpPr/>
          <p:nvPr/>
        </p:nvSpPr>
        <p:spPr>
          <a:xfrm rot="5400000">
            <a:off x="8473838" y="2493014"/>
            <a:ext cx="2795625" cy="4513717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1307A2FC-A20A-FCF3-A20A-6F54A2645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265" y="3522032"/>
            <a:ext cx="4382654" cy="252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2272C1-53CC-6B66-00DB-FC138F461DF3}"/>
              </a:ext>
            </a:extLst>
          </p:cNvPr>
          <p:cNvSpPr txBox="1"/>
          <p:nvPr/>
        </p:nvSpPr>
        <p:spPr>
          <a:xfrm>
            <a:off x="3346746" y="2302785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Calibri"/>
              </a:rPr>
              <a:t>14.3 keV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2132079-4C95-6763-745C-716603CFE80D}"/>
              </a:ext>
            </a:extLst>
          </p:cNvPr>
          <p:cNvSpPr txBox="1"/>
          <p:nvPr/>
        </p:nvSpPr>
        <p:spPr>
          <a:xfrm>
            <a:off x="4741349" y="2705350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Calibri"/>
              </a:rPr>
              <a:t>31.9 keV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A1075E8-8195-E110-5DEC-DBD283B1F9A0}"/>
              </a:ext>
            </a:extLst>
          </p:cNvPr>
          <p:cNvSpPr txBox="1"/>
          <p:nvPr/>
        </p:nvSpPr>
        <p:spPr>
          <a:xfrm>
            <a:off x="5488970" y="3294821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Calibri"/>
              </a:rPr>
              <a:t>33.8 keV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9693A84-1BB9-0A3D-4306-7D9F7CCDBD35}"/>
              </a:ext>
            </a:extLst>
          </p:cNvPr>
          <p:cNvSpPr txBox="1"/>
          <p:nvPr/>
        </p:nvSpPr>
        <p:spPr>
          <a:xfrm>
            <a:off x="5848670" y="4196942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Calibri"/>
              </a:rPr>
              <a:t>62.8 keV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9E8B984-8C55-4B42-00AC-FA2D89D2528F}"/>
              </a:ext>
            </a:extLst>
          </p:cNvPr>
          <p:cNvSpPr txBox="1"/>
          <p:nvPr/>
        </p:nvSpPr>
        <p:spPr>
          <a:xfrm>
            <a:off x="2139047" y="4272483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5.9 keV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7DF1447-BD41-EAC7-0386-3E731D00864D}"/>
              </a:ext>
            </a:extLst>
          </p:cNvPr>
          <p:cNvSpPr txBox="1"/>
          <p:nvPr/>
        </p:nvSpPr>
        <p:spPr>
          <a:xfrm>
            <a:off x="3810793" y="5150447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24.3 keV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D7E3C8D-AC1B-FFD1-DEAD-57964CE2340B}"/>
              </a:ext>
            </a:extLst>
          </p:cNvPr>
          <p:cNvSpPr txBox="1"/>
          <p:nvPr/>
        </p:nvSpPr>
        <p:spPr>
          <a:xfrm>
            <a:off x="4534391" y="5615820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34.8 keV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CF83F22-38C5-0325-4164-5A2A5C306E8F}"/>
              </a:ext>
            </a:extLst>
          </p:cNvPr>
          <p:cNvSpPr txBox="1"/>
          <p:nvPr/>
        </p:nvSpPr>
        <p:spPr>
          <a:xfrm>
            <a:off x="5080352" y="6005711"/>
            <a:ext cx="1360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86.3 keV</a:t>
            </a: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3847B3E6-530F-F3FB-AEBB-2AC7101F4E5A}"/>
              </a:ext>
            </a:extLst>
          </p:cNvPr>
          <p:cNvCxnSpPr>
            <a:cxnSpLocks/>
          </p:cNvCxnSpPr>
          <p:nvPr/>
        </p:nvCxnSpPr>
        <p:spPr>
          <a:xfrm>
            <a:off x="3784581" y="2751498"/>
            <a:ext cx="225681" cy="3662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88DD11AB-4BF4-9107-745D-553287554CD8}"/>
              </a:ext>
            </a:extLst>
          </p:cNvPr>
          <p:cNvCxnSpPr>
            <a:cxnSpLocks/>
          </p:cNvCxnSpPr>
          <p:nvPr/>
        </p:nvCxnSpPr>
        <p:spPr>
          <a:xfrm>
            <a:off x="4934769" y="3110931"/>
            <a:ext cx="168172" cy="2655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E64E07C1-D45F-1E1E-DED0-589A91822237}"/>
              </a:ext>
            </a:extLst>
          </p:cNvPr>
          <p:cNvCxnSpPr>
            <a:cxnSpLocks/>
          </p:cNvCxnSpPr>
          <p:nvPr/>
        </p:nvCxnSpPr>
        <p:spPr>
          <a:xfrm flipH="1">
            <a:off x="5419242" y="3699719"/>
            <a:ext cx="453022" cy="2851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C4309A52-2AB5-37CF-C821-AD3B66EDF961}"/>
              </a:ext>
            </a:extLst>
          </p:cNvPr>
          <p:cNvCxnSpPr>
            <a:cxnSpLocks/>
          </p:cNvCxnSpPr>
          <p:nvPr/>
        </p:nvCxnSpPr>
        <p:spPr>
          <a:xfrm flipH="1">
            <a:off x="6090528" y="4618957"/>
            <a:ext cx="174832" cy="3093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F486868D-BDD4-EDE4-318A-1114F6F57FA3}"/>
              </a:ext>
            </a:extLst>
          </p:cNvPr>
          <p:cNvCxnSpPr>
            <a:cxnSpLocks/>
          </p:cNvCxnSpPr>
          <p:nvPr/>
        </p:nvCxnSpPr>
        <p:spPr>
          <a:xfrm flipV="1">
            <a:off x="2802002" y="4030100"/>
            <a:ext cx="376075" cy="33563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3272BA73-499B-8C79-E9F8-F7DEDF349915}"/>
              </a:ext>
            </a:extLst>
          </p:cNvPr>
          <p:cNvCxnSpPr>
            <a:cxnSpLocks/>
          </p:cNvCxnSpPr>
          <p:nvPr/>
        </p:nvCxnSpPr>
        <p:spPr>
          <a:xfrm flipV="1">
            <a:off x="4757132" y="4972573"/>
            <a:ext cx="175550" cy="30555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2E67EB29-AC81-7FEF-DAD3-D79D87E986D2}"/>
              </a:ext>
            </a:extLst>
          </p:cNvPr>
          <p:cNvCxnSpPr>
            <a:cxnSpLocks/>
          </p:cNvCxnSpPr>
          <p:nvPr/>
        </p:nvCxnSpPr>
        <p:spPr>
          <a:xfrm flipV="1">
            <a:off x="5218342" y="4631678"/>
            <a:ext cx="185577" cy="104750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CB960CDC-FE26-8262-53B0-80621DF239FB}"/>
              </a:ext>
            </a:extLst>
          </p:cNvPr>
          <p:cNvCxnSpPr>
            <a:cxnSpLocks/>
          </p:cNvCxnSpPr>
          <p:nvPr/>
        </p:nvCxnSpPr>
        <p:spPr>
          <a:xfrm flipV="1">
            <a:off x="6050527" y="5423756"/>
            <a:ext cx="255761" cy="65647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6E5241-77CA-C7B3-5E72-32A6068F181F}"/>
              </a:ext>
            </a:extLst>
          </p:cNvPr>
          <p:cNvSpPr txBox="1"/>
          <p:nvPr/>
        </p:nvSpPr>
        <p:spPr>
          <a:xfrm>
            <a:off x="6145699" y="1310047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250 bpd</a:t>
            </a:r>
          </a:p>
        </p:txBody>
      </p:sp>
    </p:spTree>
    <p:extLst>
      <p:ext uri="{BB962C8B-B14F-4D97-AF65-F5344CB8AC3E}">
        <p14:creationId xmlns:p14="http://schemas.microsoft.com/office/powerpoint/2010/main" val="317418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F4E9C2DA-3836-5F8E-2CD6-C1B4B3EB3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551" y="2950635"/>
            <a:ext cx="5158594" cy="3587784"/>
          </a:xfrm>
          <a:prstGeom prst="rect">
            <a:avLst/>
          </a:prstGeom>
        </p:spPr>
      </p:pic>
      <p:pic>
        <p:nvPicPr>
          <p:cNvPr id="13" name="Immagine 1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587AD05-8976-374D-5386-DBAA98F4E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69" r="8545" b="566"/>
          <a:stretch/>
        </p:blipFill>
        <p:spPr>
          <a:xfrm>
            <a:off x="97622" y="2199713"/>
            <a:ext cx="6472562" cy="4177859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9</a:t>
            </a: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Preliminary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Results</a:t>
            </a:r>
            <a:endParaRPr lang="de-DE" sz="4800" b="1" dirty="0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A1D1739-2A6C-E20A-467C-8E3C74D24B1E}"/>
              </a:ext>
            </a:extLst>
          </p:cNvPr>
          <p:cNvSpPr txBox="1">
            <a:spLocks/>
          </p:cNvSpPr>
          <p:nvPr/>
        </p:nvSpPr>
        <p:spPr>
          <a:xfrm>
            <a:off x="6631330" y="6536436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17</a:t>
            </a:r>
            <a:endParaRPr lang="it-IT" dirty="0"/>
          </a:p>
        </p:txBody>
      </p:sp>
      <p:sp>
        <p:nvSpPr>
          <p:cNvPr id="19" name="Fumetto: rettangolo con angoli arrotondati 18">
            <a:extLst>
              <a:ext uri="{FF2B5EF4-FFF2-40B4-BE49-F238E27FC236}">
                <a16:creationId xmlns:a16="http://schemas.microsoft.com/office/drawing/2014/main" id="{AE142775-87CA-AC19-D872-B3095CE36A0A}"/>
              </a:ext>
            </a:extLst>
          </p:cNvPr>
          <p:cNvSpPr/>
          <p:nvPr/>
        </p:nvSpPr>
        <p:spPr>
          <a:xfrm rot="5400000" flipH="1">
            <a:off x="8429934" y="-806589"/>
            <a:ext cx="2869054" cy="4643113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EB9DAA-6071-403A-6086-2887D486B477}"/>
              </a:ext>
            </a:extLst>
          </p:cNvPr>
          <p:cNvSpPr txBox="1"/>
          <p:nvPr/>
        </p:nvSpPr>
        <p:spPr>
          <a:xfrm>
            <a:off x="198570" y="1095433"/>
            <a:ext cx="68294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Calibri"/>
              </a:rPr>
              <a:t>MACS from </a:t>
            </a:r>
            <a:r>
              <a:rPr lang="en-US" sz="2400" b="1" err="1">
                <a:solidFill>
                  <a:srgbClr val="002060"/>
                </a:solidFill>
                <a:cs typeface="Calibri"/>
              </a:rPr>
              <a:t>Kadonis</a:t>
            </a:r>
            <a:r>
              <a:rPr lang="en-US" sz="2400" b="1" dirty="0">
                <a:solidFill>
                  <a:srgbClr val="002060"/>
                </a:solidFill>
                <a:cs typeface="Calibri"/>
              </a:rPr>
              <a:t> 0.3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seems more in agreement with our data.</a:t>
            </a:r>
          </a:p>
        </p:txBody>
      </p:sp>
      <p:pic>
        <p:nvPicPr>
          <p:cNvPr id="16" name="Immagine 15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DD34A4C9-7BAC-953A-56DF-B1E737DB1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645" y="143956"/>
            <a:ext cx="4367841" cy="2702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DD5A818F-078C-9C49-33FB-8786225BA2B3}"/>
                  </a:ext>
                </a:extLst>
              </p14:cNvPr>
              <p14:cNvContentPartPr/>
              <p14:nvPr/>
            </p14:nvContentPartPr>
            <p14:xfrm>
              <a:off x="7427977" y="5421970"/>
              <a:ext cx="4603881" cy="827998"/>
            </p14:xfrm>
          </p:contentPart>
        </mc:Choice>
        <mc:Fallback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DD5A818F-078C-9C49-33FB-8786225BA2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9979" y="5403978"/>
                <a:ext cx="4639517" cy="863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41E13E06-0C9B-6B10-2EBE-D42D6DF141EB}"/>
                  </a:ext>
                </a:extLst>
              </p14:cNvPr>
              <p14:cNvContentPartPr/>
              <p14:nvPr/>
            </p14:nvContentPartPr>
            <p14:xfrm>
              <a:off x="12157880" y="4988152"/>
              <a:ext cx="10339" cy="10339"/>
            </p14:xfrm>
          </p:contentPart>
        </mc:Choice>
        <mc:Fallback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41E13E06-0C9B-6B10-2EBE-D42D6DF141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40930" y="4471202"/>
                <a:ext cx="1033900" cy="1033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52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BC8BC9D3-7C66-F443-D4D1-1EFE8BA36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603" y="1372266"/>
            <a:ext cx="5240181" cy="5020573"/>
          </a:xfrm>
          <a:prstGeom prst="rect">
            <a:avLst/>
          </a:prstGeom>
        </p:spPr>
      </p:pic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27BEE5EC-95A4-A040-ED4E-2C7C5C7B4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9" y="1364667"/>
            <a:ext cx="5245058" cy="3897343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9</a:t>
            </a: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11986478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Preliminary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Results</a:t>
            </a:r>
            <a:endParaRPr lang="de-DE" sz="4800" b="1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23081" y="1122132"/>
            <a:ext cx="45319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Calibri"/>
              </a:rPr>
              <a:t>Preliminary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ToF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spectra </a:t>
            </a:r>
            <a:endParaRPr lang="en-US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033B6D2-6BD3-2A73-F70B-407C7C314127}"/>
              </a:ext>
            </a:extLst>
          </p:cNvPr>
          <p:cNvSpPr/>
          <p:nvPr/>
        </p:nvSpPr>
        <p:spPr>
          <a:xfrm>
            <a:off x="817486" y="3258373"/>
            <a:ext cx="617749" cy="72181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547B3C-0E80-BC09-ACE0-F2B8BF0C2FFF}"/>
              </a:ext>
            </a:extLst>
          </p:cNvPr>
          <p:cNvSpPr txBox="1"/>
          <p:nvPr/>
        </p:nvSpPr>
        <p:spPr>
          <a:xfrm>
            <a:off x="3514385" y="2224036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5000 bpd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D891CA7-DEBC-DF41-2F85-C2906FB8DD02}"/>
              </a:ext>
            </a:extLst>
          </p:cNvPr>
          <p:cNvSpPr/>
          <p:nvPr/>
        </p:nvSpPr>
        <p:spPr>
          <a:xfrm>
            <a:off x="5100617" y="1158698"/>
            <a:ext cx="6910191" cy="5263886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A1D1739-2A6C-E20A-467C-8E3C74D24B1E}"/>
              </a:ext>
            </a:extLst>
          </p:cNvPr>
          <p:cNvSpPr txBox="1">
            <a:spLocks/>
          </p:cNvSpPr>
          <p:nvPr/>
        </p:nvSpPr>
        <p:spPr>
          <a:xfrm>
            <a:off x="6631330" y="6536436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18</a:t>
            </a:r>
            <a:endParaRPr lang="it-IT" dirty="0"/>
          </a:p>
        </p:txBody>
      </p:sp>
      <p:sp>
        <p:nvSpPr>
          <p:cNvPr id="19" name="Fumetto: rettangolo con angoli arrotondati 18">
            <a:extLst>
              <a:ext uri="{FF2B5EF4-FFF2-40B4-BE49-F238E27FC236}">
                <a16:creationId xmlns:a16="http://schemas.microsoft.com/office/drawing/2014/main" id="{AE142775-87CA-AC19-D872-B3095CE36A0A}"/>
              </a:ext>
            </a:extLst>
          </p:cNvPr>
          <p:cNvSpPr/>
          <p:nvPr/>
        </p:nvSpPr>
        <p:spPr>
          <a:xfrm>
            <a:off x="7902990" y="67596"/>
            <a:ext cx="4178794" cy="2513421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DFA70F1-37E6-4E0F-CDA7-FDF8AE73C188}"/>
              </a:ext>
            </a:extLst>
          </p:cNvPr>
          <p:cNvSpPr txBox="1"/>
          <p:nvPr/>
        </p:nvSpPr>
        <p:spPr>
          <a:xfrm>
            <a:off x="414546" y="5443279"/>
            <a:ext cx="446496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lphaUcPeriod"/>
            </a:pPr>
            <a:r>
              <a:rPr lang="en-US" sz="2400" b="1" dirty="0">
                <a:solidFill>
                  <a:srgbClr val="002060"/>
                </a:solidFill>
                <a:cs typeface="Calibri"/>
              </a:rPr>
              <a:t> No resonance at 2.235 keV</a:t>
            </a:r>
            <a:endParaRPr lang="it-IT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AutoNum type="alphaUcPeriod"/>
            </a:pPr>
            <a:r>
              <a:rPr lang="en-US" sz="2400" b="1" dirty="0">
                <a:solidFill>
                  <a:srgbClr val="002060"/>
                </a:solidFill>
                <a:ea typeface="Calibri"/>
                <a:cs typeface="Calibri" panose="020F0502020204030204"/>
              </a:rPr>
              <a:t> 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 panose="020F0502020204030204"/>
              </a:rPr>
              <a:t>Resonance at 4.98 keV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58091E-1B4F-58BD-FF97-94E872F8121D}"/>
              </a:ext>
            </a:extLst>
          </p:cNvPr>
          <p:cNvSpPr txBox="1"/>
          <p:nvPr/>
        </p:nvSpPr>
        <p:spPr>
          <a:xfrm>
            <a:off x="816331" y="4099954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A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CEEEB3-E458-FC78-2A0A-B7E386E9AC0F}"/>
              </a:ext>
            </a:extLst>
          </p:cNvPr>
          <p:cNvSpPr txBox="1"/>
          <p:nvPr/>
        </p:nvSpPr>
        <p:spPr>
          <a:xfrm>
            <a:off x="2023515" y="1927945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B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18D0108-D530-CEC6-E98C-80C99964EF8F}"/>
              </a:ext>
            </a:extLst>
          </p:cNvPr>
          <p:cNvSpPr txBox="1"/>
          <p:nvPr/>
        </p:nvSpPr>
        <p:spPr>
          <a:xfrm>
            <a:off x="2766516" y="2672744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C</a:t>
            </a:r>
            <a:endParaRPr lang="it-IT" dirty="0"/>
          </a:p>
        </p:txBody>
      </p:sp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B320EEF3-FE18-E6A8-CD66-0491F6EC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726" y="112077"/>
            <a:ext cx="4161166" cy="231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Ovale 24">
            <a:extLst>
              <a:ext uri="{FF2B5EF4-FFF2-40B4-BE49-F238E27FC236}">
                <a16:creationId xmlns:a16="http://schemas.microsoft.com/office/drawing/2014/main" id="{D0F8BA0F-6B8A-2C7F-80F1-388DD1619625}"/>
              </a:ext>
            </a:extLst>
          </p:cNvPr>
          <p:cNvSpPr/>
          <p:nvPr/>
        </p:nvSpPr>
        <p:spPr>
          <a:xfrm>
            <a:off x="2341485" y="2942070"/>
            <a:ext cx="387712" cy="116750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D6884A43-5913-FEB6-0E9F-E28737A90227}"/>
              </a:ext>
            </a:extLst>
          </p:cNvPr>
          <p:cNvSpPr/>
          <p:nvPr/>
        </p:nvSpPr>
        <p:spPr>
          <a:xfrm>
            <a:off x="3922994" y="3617805"/>
            <a:ext cx="948428" cy="116750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20939841-3E3C-A39C-16F9-15C75B185C4F}"/>
              </a:ext>
            </a:extLst>
          </p:cNvPr>
          <p:cNvSpPr/>
          <p:nvPr/>
        </p:nvSpPr>
        <p:spPr>
          <a:xfrm>
            <a:off x="1521976" y="1921277"/>
            <a:ext cx="488353" cy="205890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04546FA-893F-94D5-4BE4-D3A23F1529F9}"/>
              </a:ext>
            </a:extLst>
          </p:cNvPr>
          <p:cNvSpPr txBox="1"/>
          <p:nvPr/>
        </p:nvSpPr>
        <p:spPr>
          <a:xfrm>
            <a:off x="3916704" y="3089687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D</a:t>
            </a:r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F1C8910-8105-DA5B-B3F2-8E9161A274BD}"/>
              </a:ext>
            </a:extLst>
          </p:cNvPr>
          <p:cNvSpPr txBox="1"/>
          <p:nvPr/>
        </p:nvSpPr>
        <p:spPr>
          <a:xfrm>
            <a:off x="5200911" y="1252209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B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20BDBD1-6555-6E66-DEE2-3CBBCD1A99F1}"/>
              </a:ext>
            </a:extLst>
          </p:cNvPr>
          <p:cNvSpPr txBox="1"/>
          <p:nvPr/>
        </p:nvSpPr>
        <p:spPr>
          <a:xfrm>
            <a:off x="8086385" y="4768828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cs typeface="Calibri"/>
              </a:rPr>
              <a:t>Si-</a:t>
            </a:r>
            <a:r>
              <a:rPr lang="en-US" sz="2000" dirty="0" err="1">
                <a:solidFill>
                  <a:srgbClr val="00B050"/>
                </a:solidFill>
                <a:cs typeface="Calibri"/>
              </a:rPr>
              <a:t>nat</a:t>
            </a:r>
            <a:endParaRPr lang="it-IT" dirty="0" err="1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9F632D7-08F9-A139-6A37-6E5006EB3EBB}"/>
              </a:ext>
            </a:extLst>
          </p:cNvPr>
          <p:cNvCxnSpPr>
            <a:cxnSpLocks/>
          </p:cNvCxnSpPr>
          <p:nvPr/>
        </p:nvCxnSpPr>
        <p:spPr>
          <a:xfrm flipH="1">
            <a:off x="7491287" y="5170866"/>
            <a:ext cx="917884" cy="4407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204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1D53AAA2-959C-5F11-EB5D-F7F8C3B13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31" y="2270441"/>
            <a:ext cx="5245058" cy="3897343"/>
          </a:xfrm>
          <a:prstGeom prst="rect">
            <a:avLst/>
          </a:prstGeom>
        </p:spPr>
      </p:pic>
      <p:pic>
        <p:nvPicPr>
          <p:cNvPr id="3" name="Immagine 2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F5722318-939A-4298-726D-78FE8EB25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998" y="1422907"/>
            <a:ext cx="5441464" cy="5106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030FCB2-2A38-29E8-A404-4F8876BFC963}"/>
              </a:ext>
            </a:extLst>
          </p:cNvPr>
          <p:cNvSpPr/>
          <p:nvPr/>
        </p:nvSpPr>
        <p:spPr>
          <a:xfrm>
            <a:off x="9415796" y="1983517"/>
            <a:ext cx="1236452" cy="977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9</a:t>
            </a: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11914591" cy="770925"/>
          </a:xfrm>
        </p:spPr>
        <p:txBody>
          <a:bodyPr>
            <a:noAutofit/>
          </a:bodyPr>
          <a:lstStyle/>
          <a:p>
            <a:pPr algn="r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Preliminary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Results</a:t>
            </a:r>
            <a:endParaRPr lang="de-DE" sz="4800" b="1" dirty="0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D891CA7-DEBC-DF41-2F85-C2906FB8DD02}"/>
              </a:ext>
            </a:extLst>
          </p:cNvPr>
          <p:cNvSpPr/>
          <p:nvPr/>
        </p:nvSpPr>
        <p:spPr>
          <a:xfrm>
            <a:off x="5589448" y="1647527"/>
            <a:ext cx="5975662" cy="4789434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A1D1739-2A6C-E20A-467C-8E3C74D24B1E}"/>
              </a:ext>
            </a:extLst>
          </p:cNvPr>
          <p:cNvSpPr txBox="1">
            <a:spLocks/>
          </p:cNvSpPr>
          <p:nvPr/>
        </p:nvSpPr>
        <p:spPr>
          <a:xfrm>
            <a:off x="6631330" y="6536436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19</a:t>
            </a:r>
            <a:endParaRPr lang="it-IT" dirty="0"/>
          </a:p>
        </p:txBody>
      </p:sp>
      <p:sp>
        <p:nvSpPr>
          <p:cNvPr id="19" name="Fumetto: rettangolo con angoli arrotondati 18">
            <a:extLst>
              <a:ext uri="{FF2B5EF4-FFF2-40B4-BE49-F238E27FC236}">
                <a16:creationId xmlns:a16="http://schemas.microsoft.com/office/drawing/2014/main" id="{AE142775-87CA-AC19-D872-B3095CE36A0A}"/>
              </a:ext>
            </a:extLst>
          </p:cNvPr>
          <p:cNvSpPr/>
          <p:nvPr/>
        </p:nvSpPr>
        <p:spPr>
          <a:xfrm>
            <a:off x="96084" y="67596"/>
            <a:ext cx="4178794" cy="2513421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DFA70F1-37E6-4E0F-CDA7-FDF8AE73C188}"/>
              </a:ext>
            </a:extLst>
          </p:cNvPr>
          <p:cNvSpPr txBox="1"/>
          <p:nvPr/>
        </p:nvSpPr>
        <p:spPr>
          <a:xfrm>
            <a:off x="6754960" y="3200410"/>
            <a:ext cx="147447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Calibri"/>
              </a:rPr>
              <a:t>15.14 keV</a:t>
            </a:r>
            <a:endParaRPr lang="it-IT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B320EEF3-FE18-E6A8-CD66-0491F6EC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20" y="112077"/>
            <a:ext cx="4161166" cy="231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F1C8910-8105-DA5B-B3F2-8E9161A274BD}"/>
              </a:ext>
            </a:extLst>
          </p:cNvPr>
          <p:cNvSpPr txBox="1"/>
          <p:nvPr/>
        </p:nvSpPr>
        <p:spPr>
          <a:xfrm>
            <a:off x="11095628" y="1755417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C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20BDBD1-6555-6E66-DEE2-3CBBCD1A99F1}"/>
              </a:ext>
            </a:extLst>
          </p:cNvPr>
          <p:cNvSpPr txBox="1"/>
          <p:nvPr/>
        </p:nvSpPr>
        <p:spPr>
          <a:xfrm>
            <a:off x="9394725" y="1965243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cs typeface="Calibri"/>
              </a:rPr>
              <a:t>Si-</a:t>
            </a:r>
            <a:r>
              <a:rPr lang="en-US" sz="2000" dirty="0" err="1">
                <a:solidFill>
                  <a:srgbClr val="00B050"/>
                </a:solidFill>
                <a:cs typeface="Calibri"/>
              </a:rPr>
              <a:t>nat</a:t>
            </a:r>
            <a:endParaRPr lang="it-IT" dirty="0" err="1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9F632D7-08F9-A139-6A37-6E5006EB3EBB}"/>
              </a:ext>
            </a:extLst>
          </p:cNvPr>
          <p:cNvCxnSpPr>
            <a:cxnSpLocks/>
          </p:cNvCxnSpPr>
          <p:nvPr/>
        </p:nvCxnSpPr>
        <p:spPr>
          <a:xfrm>
            <a:off x="7992227" y="2511055"/>
            <a:ext cx="447964" cy="36885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FDC1B0C-E926-B596-68F0-7D13B534B10E}"/>
              </a:ext>
            </a:extLst>
          </p:cNvPr>
          <p:cNvCxnSpPr>
            <a:cxnSpLocks/>
          </p:cNvCxnSpPr>
          <p:nvPr/>
        </p:nvCxnSpPr>
        <p:spPr>
          <a:xfrm>
            <a:off x="7388378" y="3761885"/>
            <a:ext cx="692379" cy="55576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E2733C-6021-1CB6-F725-59FF9128C07F}"/>
              </a:ext>
            </a:extLst>
          </p:cNvPr>
          <p:cNvSpPr txBox="1"/>
          <p:nvPr/>
        </p:nvSpPr>
        <p:spPr>
          <a:xfrm>
            <a:off x="6927487" y="2093353"/>
            <a:ext cx="1474478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15.29 keV</a:t>
            </a:r>
          </a:p>
          <a:p>
            <a:r>
              <a:rPr lang="en-US" sz="2400" dirty="0">
                <a:solidFill>
                  <a:srgbClr val="00B050"/>
                </a:solidFill>
                <a:ea typeface="Calibri" panose="020F0502020204030204"/>
                <a:cs typeface="Calibri" panose="020F0502020204030204"/>
              </a:rPr>
              <a:t>(Si-29)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D0939BD-E2DF-17E1-5207-6DF7B3172FE6}"/>
              </a:ext>
            </a:extLst>
          </p:cNvPr>
          <p:cNvSpPr txBox="1"/>
          <p:nvPr/>
        </p:nvSpPr>
        <p:spPr>
          <a:xfrm>
            <a:off x="9394724" y="2295922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Si-30</a:t>
            </a:r>
            <a:endParaRPr lang="it-IT" dirty="0" err="1">
              <a:solidFill>
                <a:srgbClr val="00206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CF41DDD-81FD-C7CC-9733-CB66FDC48F7D}"/>
              </a:ext>
            </a:extLst>
          </p:cNvPr>
          <p:cNvSpPr txBox="1"/>
          <p:nvPr/>
        </p:nvSpPr>
        <p:spPr>
          <a:xfrm>
            <a:off x="9394723" y="2569091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cs typeface="Calibri"/>
              </a:rPr>
              <a:t>Dummy</a:t>
            </a:r>
            <a:endParaRPr lang="it-IT" dirty="0" err="1">
              <a:solidFill>
                <a:srgbClr val="FF0000"/>
              </a:solidFill>
            </a:endParaRPr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CFD6B8B8-0D2E-F2F3-0F79-4B83906ECF8E}"/>
              </a:ext>
            </a:extLst>
          </p:cNvPr>
          <p:cNvSpPr/>
          <p:nvPr/>
        </p:nvSpPr>
        <p:spPr>
          <a:xfrm>
            <a:off x="1076278" y="4164147"/>
            <a:ext cx="617749" cy="72181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822C3569-6F1C-1C69-A98B-0E37E1C7C101}"/>
              </a:ext>
            </a:extLst>
          </p:cNvPr>
          <p:cNvSpPr txBox="1"/>
          <p:nvPr/>
        </p:nvSpPr>
        <p:spPr>
          <a:xfrm>
            <a:off x="3773177" y="3129810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5000 bpd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B71BF233-837A-2614-9B40-F2EEC0D56A41}"/>
              </a:ext>
            </a:extLst>
          </p:cNvPr>
          <p:cNvSpPr txBox="1"/>
          <p:nvPr/>
        </p:nvSpPr>
        <p:spPr>
          <a:xfrm>
            <a:off x="5374734" y="1101317"/>
            <a:ext cx="44649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Calibri"/>
              </a:rPr>
              <a:t>C.  Resonance at 15.14 keV</a:t>
            </a:r>
            <a:endParaRPr lang="it-IT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FAAFC1DC-E1E8-9DFD-5217-1A02AFD9D755}"/>
              </a:ext>
            </a:extLst>
          </p:cNvPr>
          <p:cNvSpPr txBox="1"/>
          <p:nvPr/>
        </p:nvSpPr>
        <p:spPr>
          <a:xfrm>
            <a:off x="1075123" y="5005728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A</a:t>
            </a:r>
            <a:endParaRPr lang="it-IT" dirty="0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7DABFCCA-E80D-A79B-6847-CB6AF2070CEE}"/>
              </a:ext>
            </a:extLst>
          </p:cNvPr>
          <p:cNvSpPr txBox="1"/>
          <p:nvPr/>
        </p:nvSpPr>
        <p:spPr>
          <a:xfrm>
            <a:off x="2282307" y="2833719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B</a:t>
            </a:r>
            <a:endParaRPr lang="it-IT" dirty="0"/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A655F520-2556-534B-BA1A-2AE219DAF7C2}"/>
              </a:ext>
            </a:extLst>
          </p:cNvPr>
          <p:cNvSpPr txBox="1"/>
          <p:nvPr/>
        </p:nvSpPr>
        <p:spPr>
          <a:xfrm>
            <a:off x="3025309" y="3578518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C</a:t>
            </a:r>
            <a:endParaRPr lang="it-IT" dirty="0"/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BF37B92A-FE88-9275-A046-4200AA0FFD18}"/>
              </a:ext>
            </a:extLst>
          </p:cNvPr>
          <p:cNvSpPr/>
          <p:nvPr/>
        </p:nvSpPr>
        <p:spPr>
          <a:xfrm>
            <a:off x="2600277" y="3847844"/>
            <a:ext cx="387712" cy="116750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id="{864B7FF2-9794-6494-E5B6-375D4A0F93A6}"/>
              </a:ext>
            </a:extLst>
          </p:cNvPr>
          <p:cNvSpPr/>
          <p:nvPr/>
        </p:nvSpPr>
        <p:spPr>
          <a:xfrm>
            <a:off x="4181786" y="4523579"/>
            <a:ext cx="948428" cy="116750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Ovale 78">
            <a:extLst>
              <a:ext uri="{FF2B5EF4-FFF2-40B4-BE49-F238E27FC236}">
                <a16:creationId xmlns:a16="http://schemas.microsoft.com/office/drawing/2014/main" id="{20188BC3-859C-4B2C-D113-8CC032D0B9E8}"/>
              </a:ext>
            </a:extLst>
          </p:cNvPr>
          <p:cNvSpPr/>
          <p:nvPr/>
        </p:nvSpPr>
        <p:spPr>
          <a:xfrm>
            <a:off x="1780768" y="2827051"/>
            <a:ext cx="488353" cy="205890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26988062-927C-4D66-4358-19794DD60854}"/>
              </a:ext>
            </a:extLst>
          </p:cNvPr>
          <p:cNvSpPr txBox="1"/>
          <p:nvPr/>
        </p:nvSpPr>
        <p:spPr>
          <a:xfrm>
            <a:off x="4175496" y="3995461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D</a:t>
            </a:r>
            <a:endParaRPr lang="it-IT" dirty="0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2AE19CD2-A225-1B35-BDE7-D682C3130C83}"/>
              </a:ext>
            </a:extLst>
          </p:cNvPr>
          <p:cNvSpPr txBox="1"/>
          <p:nvPr/>
        </p:nvSpPr>
        <p:spPr>
          <a:xfrm>
            <a:off x="9146956" y="976972"/>
            <a:ext cx="3004826" cy="707886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ea typeface="+mn-lt"/>
                <a:cs typeface="+mn-lt"/>
              </a:rPr>
              <a:t>J. </a:t>
            </a:r>
            <a:r>
              <a:rPr lang="en-US" sz="2000" b="1" i="1" err="1">
                <a:solidFill>
                  <a:srgbClr val="002060"/>
                </a:solidFill>
                <a:ea typeface="+mn-lt"/>
                <a:cs typeface="+mn-lt"/>
              </a:rPr>
              <a:t>Boldeman</a:t>
            </a:r>
            <a:r>
              <a:rPr lang="en-US" sz="2000" b="1" i="1" dirty="0">
                <a:solidFill>
                  <a:srgbClr val="002060"/>
                </a:solidFill>
                <a:ea typeface="+mn-lt"/>
                <a:cs typeface="+mn-lt"/>
              </a:rPr>
              <a:t> et al., </a:t>
            </a:r>
            <a:endParaRPr lang="it-IT"/>
          </a:p>
          <a:p>
            <a:r>
              <a:rPr lang="en-US" sz="2000" i="1" dirty="0" err="1">
                <a:solidFill>
                  <a:srgbClr val="002060"/>
                </a:solidFill>
                <a:ea typeface="+mn-lt"/>
                <a:cs typeface="+mn-lt"/>
              </a:rPr>
              <a:t>Nucl</a:t>
            </a:r>
            <a:r>
              <a:rPr lang="en-US" sz="2000" i="1" dirty="0">
                <a:solidFill>
                  <a:srgbClr val="002060"/>
                </a:solidFill>
                <a:ea typeface="+mn-lt"/>
                <a:cs typeface="+mn-lt"/>
              </a:rPr>
              <a:t>. Phys. A252, 62 (1975)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3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3264244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Outline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989EC902-6D9E-BDB2-B27B-1AAFD6EEC7BB}"/>
              </a:ext>
            </a:extLst>
          </p:cNvPr>
          <p:cNvSpPr txBox="1">
            <a:spLocks/>
          </p:cNvSpPr>
          <p:nvPr/>
        </p:nvSpPr>
        <p:spPr>
          <a:xfrm>
            <a:off x="1205913" y="1547348"/>
            <a:ext cx="7330225" cy="4839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har char="•"/>
            </a:pPr>
            <a:r>
              <a:rPr lang="de-DE" b="1" err="1">
                <a:solidFill>
                  <a:srgbClr val="002060"/>
                </a:solidFill>
                <a:ea typeface="+mn-lt"/>
                <a:cs typeface="+mn-lt"/>
              </a:rPr>
              <a:t>Motivations</a:t>
            </a:r>
            <a:endParaRPr lang="de-DE" b="1">
              <a:solidFill>
                <a:srgbClr val="002060"/>
              </a:solidFill>
              <a:ea typeface="+mn-lt"/>
              <a:cs typeface="+mn-lt"/>
            </a:endParaRPr>
          </a:p>
          <a:p>
            <a:pPr algn="l"/>
            <a:endParaRPr lang="de-DE" b="1">
              <a:solidFill>
                <a:srgbClr val="002060"/>
              </a:solidFill>
              <a:cs typeface="Calibri"/>
            </a:endParaRPr>
          </a:p>
          <a:p>
            <a:pPr marL="342900" indent="-342900" algn="l">
              <a:buChar char="•"/>
            </a:pPr>
            <a:r>
              <a:rPr lang="de-DE" b="1" dirty="0">
                <a:solidFill>
                  <a:srgbClr val="002060"/>
                </a:solidFill>
                <a:cs typeface="Calibri"/>
              </a:rPr>
              <a:t>State </a:t>
            </a:r>
            <a:r>
              <a:rPr lang="de-DE" b="1" err="1">
                <a:solidFill>
                  <a:srgbClr val="002060"/>
                </a:solidFill>
                <a:cs typeface="Calibri"/>
              </a:rPr>
              <a:t>of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de-DE" b="1" err="1">
                <a:solidFill>
                  <a:srgbClr val="002060"/>
                </a:solidFill>
                <a:cs typeface="Calibri"/>
              </a:rPr>
              <a:t>the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de-DE" b="1" err="1">
                <a:solidFill>
                  <a:srgbClr val="002060"/>
                </a:solidFill>
                <a:cs typeface="Calibri"/>
              </a:rPr>
              <a:t>art</a:t>
            </a:r>
            <a:endParaRPr lang="de-DE" b="1" err="1">
              <a:solidFill>
                <a:srgbClr val="002060"/>
              </a:solidFill>
              <a:ea typeface="Calibri"/>
              <a:cs typeface="Calibri"/>
            </a:endParaRPr>
          </a:p>
          <a:p>
            <a:pPr algn="l"/>
            <a:endParaRPr lang="de-DE" b="1">
              <a:solidFill>
                <a:srgbClr val="002060"/>
              </a:solidFill>
              <a:cs typeface="Calibri"/>
            </a:endParaRPr>
          </a:p>
          <a:p>
            <a:pPr marL="342900" indent="-342900" algn="l">
              <a:buChar char="•"/>
            </a:pPr>
            <a:r>
              <a:rPr lang="de-DE" b="1" err="1">
                <a:solidFill>
                  <a:srgbClr val="002060"/>
                </a:solidFill>
                <a:cs typeface="Calibri"/>
              </a:rPr>
              <a:t>Measurements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 </a:t>
            </a:r>
            <a:endParaRPr lang="de-DE" b="1" dirty="0">
              <a:solidFill>
                <a:srgbClr val="002060"/>
              </a:solidFill>
              <a:ea typeface="Calibri"/>
              <a:cs typeface="Calibri"/>
            </a:endParaRPr>
          </a:p>
          <a:p>
            <a:pPr algn="l"/>
            <a:endParaRPr lang="de-DE" b="1">
              <a:solidFill>
                <a:srgbClr val="002060"/>
              </a:solidFill>
              <a:cs typeface="Calibri"/>
            </a:endParaRPr>
          </a:p>
          <a:p>
            <a:pPr marL="342900" indent="-342900" algn="l">
              <a:buChar char="•"/>
            </a:pPr>
            <a:r>
              <a:rPr lang="de-DE" b="1" err="1">
                <a:solidFill>
                  <a:srgbClr val="002060"/>
                </a:solidFill>
                <a:cs typeface="Calibri"/>
              </a:rPr>
              <a:t>Preliminary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de-DE" b="1" err="1">
                <a:solidFill>
                  <a:srgbClr val="002060"/>
                </a:solidFill>
                <a:cs typeface="Calibri"/>
              </a:rPr>
              <a:t>Results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 (</a:t>
            </a:r>
            <a:r>
              <a:rPr lang="de-DE" b="1" err="1">
                <a:solidFill>
                  <a:srgbClr val="002060"/>
                </a:solidFill>
                <a:cs typeface="Calibri"/>
              </a:rPr>
              <a:t>ToF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de-DE" b="1" err="1">
                <a:solidFill>
                  <a:srgbClr val="002060"/>
                </a:solidFill>
                <a:cs typeface="Calibri"/>
              </a:rPr>
              <a:t>spectra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)</a:t>
            </a:r>
            <a:endParaRPr lang="de-DE" b="1" dirty="0">
              <a:solidFill>
                <a:srgbClr val="002060"/>
              </a:solidFill>
              <a:ea typeface="Calibri" panose="020F0502020204030204"/>
              <a:cs typeface="Calibri"/>
            </a:endParaRPr>
          </a:p>
          <a:p>
            <a:pPr marL="342900" indent="-342900" algn="l">
              <a:buChar char="•"/>
            </a:pPr>
            <a:endParaRPr lang="de-DE" b="1">
              <a:solidFill>
                <a:srgbClr val="002060"/>
              </a:solidFill>
              <a:ea typeface="Calibri" panose="020F0502020204030204"/>
              <a:cs typeface="Calibri"/>
            </a:endParaRPr>
          </a:p>
          <a:p>
            <a:pPr marL="342900" indent="-342900" algn="l">
              <a:buChar char="•"/>
            </a:pPr>
            <a:r>
              <a:rPr lang="de-DE" b="1" err="1">
                <a:solidFill>
                  <a:srgbClr val="002060"/>
                </a:solidFill>
                <a:cs typeface="Calibri"/>
              </a:rPr>
              <a:t>Ongoing</a:t>
            </a:r>
            <a:r>
              <a:rPr lang="de-DE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de-DE" b="1" err="1">
                <a:solidFill>
                  <a:srgbClr val="002060"/>
                </a:solidFill>
                <a:cs typeface="Calibri"/>
              </a:rPr>
              <a:t>analysis</a:t>
            </a:r>
            <a:endParaRPr lang="de-DE" b="1">
              <a:solidFill>
                <a:srgbClr val="002060"/>
              </a:solidFill>
              <a:ea typeface="Calibri" panose="020F0502020204030204"/>
              <a:cs typeface="Calibri"/>
            </a:endParaRPr>
          </a:p>
          <a:p>
            <a:pPr algn="l"/>
            <a:endParaRPr lang="de-DE" b="1">
              <a:solidFill>
                <a:srgbClr val="002060"/>
              </a:solidFill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2</a:t>
            </a:r>
            <a:endParaRPr lang="de-DE" sz="2000" b="1" baseline="30000">
              <a:solidFill>
                <a:srgbClr val="FFC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73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27BEE5EC-95A4-A040-ED4E-2C7C5C7B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9" y="1364667"/>
            <a:ext cx="5245058" cy="3897343"/>
          </a:xfrm>
          <a:prstGeom prst="rect">
            <a:avLst/>
          </a:prstGeom>
        </p:spPr>
      </p:pic>
      <p:pic>
        <p:nvPicPr>
          <p:cNvPr id="3" name="Immagine 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D6B57AB0-78B7-0C65-8EC9-4051834F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72" y="2024871"/>
            <a:ext cx="6987395" cy="4354146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9</a:t>
            </a: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11986478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Preliminary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Results</a:t>
            </a:r>
            <a:endParaRPr lang="de-DE" sz="4800" b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23081" y="1122132"/>
            <a:ext cx="45319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Calibri"/>
              </a:rPr>
              <a:t>Preliminary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ToF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spectra</a:t>
            </a:r>
            <a:endParaRPr lang="en-US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033B6D2-6BD3-2A73-F70B-407C7C314127}"/>
              </a:ext>
            </a:extLst>
          </p:cNvPr>
          <p:cNvSpPr/>
          <p:nvPr/>
        </p:nvSpPr>
        <p:spPr>
          <a:xfrm>
            <a:off x="817486" y="3258373"/>
            <a:ext cx="617749" cy="72181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547B3C-0E80-BC09-ACE0-F2B8BF0C2FFF}"/>
              </a:ext>
            </a:extLst>
          </p:cNvPr>
          <p:cNvSpPr txBox="1"/>
          <p:nvPr/>
        </p:nvSpPr>
        <p:spPr>
          <a:xfrm>
            <a:off x="3471253" y="2152149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5000 bpd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D891CA7-DEBC-DF41-2F85-C2906FB8DD02}"/>
              </a:ext>
            </a:extLst>
          </p:cNvPr>
          <p:cNvSpPr/>
          <p:nvPr/>
        </p:nvSpPr>
        <p:spPr>
          <a:xfrm>
            <a:off x="5100617" y="1158698"/>
            <a:ext cx="6910191" cy="5263886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A1D1739-2A6C-E20A-467C-8E3C74D24B1E}"/>
              </a:ext>
            </a:extLst>
          </p:cNvPr>
          <p:cNvSpPr txBox="1">
            <a:spLocks/>
          </p:cNvSpPr>
          <p:nvPr/>
        </p:nvSpPr>
        <p:spPr>
          <a:xfrm>
            <a:off x="6631330" y="6536436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20</a:t>
            </a:r>
            <a:endParaRPr lang="it-IT" dirty="0"/>
          </a:p>
        </p:txBody>
      </p:sp>
      <p:sp>
        <p:nvSpPr>
          <p:cNvPr id="19" name="Fumetto: rettangolo con angoli arrotondati 18">
            <a:extLst>
              <a:ext uri="{FF2B5EF4-FFF2-40B4-BE49-F238E27FC236}">
                <a16:creationId xmlns:a16="http://schemas.microsoft.com/office/drawing/2014/main" id="{AE142775-87CA-AC19-D872-B3095CE36A0A}"/>
              </a:ext>
            </a:extLst>
          </p:cNvPr>
          <p:cNvSpPr/>
          <p:nvPr/>
        </p:nvSpPr>
        <p:spPr>
          <a:xfrm>
            <a:off x="7902990" y="67596"/>
            <a:ext cx="4178794" cy="2513421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58091E-1B4F-58BD-FF97-94E872F8121D}"/>
              </a:ext>
            </a:extLst>
          </p:cNvPr>
          <p:cNvSpPr txBox="1"/>
          <p:nvPr/>
        </p:nvSpPr>
        <p:spPr>
          <a:xfrm>
            <a:off x="816331" y="4099954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A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CEEEB3-E458-FC78-2A0A-B7E386E9AC0F}"/>
              </a:ext>
            </a:extLst>
          </p:cNvPr>
          <p:cNvSpPr txBox="1"/>
          <p:nvPr/>
        </p:nvSpPr>
        <p:spPr>
          <a:xfrm>
            <a:off x="2023515" y="1927945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B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18D0108-D530-CEC6-E98C-80C99964EF8F}"/>
              </a:ext>
            </a:extLst>
          </p:cNvPr>
          <p:cNvSpPr txBox="1"/>
          <p:nvPr/>
        </p:nvSpPr>
        <p:spPr>
          <a:xfrm>
            <a:off x="2766516" y="2672744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C</a:t>
            </a:r>
            <a:endParaRPr lang="it-IT" dirty="0"/>
          </a:p>
        </p:txBody>
      </p:sp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B320EEF3-FE18-E6A8-CD66-0491F6EC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726" y="112077"/>
            <a:ext cx="4161166" cy="231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Ovale 24">
            <a:extLst>
              <a:ext uri="{FF2B5EF4-FFF2-40B4-BE49-F238E27FC236}">
                <a16:creationId xmlns:a16="http://schemas.microsoft.com/office/drawing/2014/main" id="{D0F8BA0F-6B8A-2C7F-80F1-388DD1619625}"/>
              </a:ext>
            </a:extLst>
          </p:cNvPr>
          <p:cNvSpPr/>
          <p:nvPr/>
        </p:nvSpPr>
        <p:spPr>
          <a:xfrm>
            <a:off x="2341485" y="2942070"/>
            <a:ext cx="387712" cy="116750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D6884A43-5913-FEB6-0E9F-E28737A90227}"/>
              </a:ext>
            </a:extLst>
          </p:cNvPr>
          <p:cNvSpPr/>
          <p:nvPr/>
        </p:nvSpPr>
        <p:spPr>
          <a:xfrm>
            <a:off x="3922994" y="3617805"/>
            <a:ext cx="948428" cy="116750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20939841-3E3C-A39C-16F9-15C75B185C4F}"/>
              </a:ext>
            </a:extLst>
          </p:cNvPr>
          <p:cNvSpPr/>
          <p:nvPr/>
        </p:nvSpPr>
        <p:spPr>
          <a:xfrm>
            <a:off x="1521976" y="1921277"/>
            <a:ext cx="488353" cy="205890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04546FA-893F-94D5-4BE4-D3A23F1529F9}"/>
              </a:ext>
            </a:extLst>
          </p:cNvPr>
          <p:cNvSpPr txBox="1"/>
          <p:nvPr/>
        </p:nvSpPr>
        <p:spPr>
          <a:xfrm>
            <a:off x="3916704" y="3089687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D</a:t>
            </a:r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F1C8910-8105-DA5B-B3F2-8E9161A274BD}"/>
              </a:ext>
            </a:extLst>
          </p:cNvPr>
          <p:cNvSpPr txBox="1"/>
          <p:nvPr/>
        </p:nvSpPr>
        <p:spPr>
          <a:xfrm>
            <a:off x="5157779" y="1266586"/>
            <a:ext cx="368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cs typeface="Calibri"/>
              </a:rPr>
              <a:t>D</a:t>
            </a:r>
            <a:endParaRPr lang="it-IT" dirty="0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9F632D7-08F9-A139-6A37-6E5006EB3EBB}"/>
              </a:ext>
            </a:extLst>
          </p:cNvPr>
          <p:cNvCxnSpPr>
            <a:cxnSpLocks/>
          </p:cNvCxnSpPr>
          <p:nvPr/>
        </p:nvCxnSpPr>
        <p:spPr>
          <a:xfrm flipV="1">
            <a:off x="6784530" y="3915081"/>
            <a:ext cx="979926" cy="82446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02262A7-BE99-CE69-C616-0DEBD6365171}"/>
              </a:ext>
            </a:extLst>
          </p:cNvPr>
          <p:cNvSpPr txBox="1"/>
          <p:nvPr/>
        </p:nvSpPr>
        <p:spPr>
          <a:xfrm>
            <a:off x="6093600" y="4710032"/>
            <a:ext cx="147447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Calibri"/>
              </a:rPr>
              <a:t>235 keV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7118C22-2E5F-D6C4-D2B7-BEC0A3B60649}"/>
              </a:ext>
            </a:extLst>
          </p:cNvPr>
          <p:cNvSpPr txBox="1"/>
          <p:nvPr/>
        </p:nvSpPr>
        <p:spPr>
          <a:xfrm>
            <a:off x="6869976" y="5256371"/>
            <a:ext cx="147447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Calibri"/>
              </a:rPr>
              <a:t>303 keV</a:t>
            </a:r>
            <a:endParaRPr lang="it-IT" dirty="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95C2BA9-DFBB-14EC-A254-AA850E9373F8}"/>
              </a:ext>
            </a:extLst>
          </p:cNvPr>
          <p:cNvCxnSpPr>
            <a:cxnSpLocks/>
          </p:cNvCxnSpPr>
          <p:nvPr/>
        </p:nvCxnSpPr>
        <p:spPr>
          <a:xfrm flipV="1">
            <a:off x="7503397" y="4159495"/>
            <a:ext cx="893662" cy="10832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069FEA6D-5C63-087E-6285-984DB87CF0C6}"/>
              </a:ext>
            </a:extLst>
          </p:cNvPr>
          <p:cNvCxnSpPr>
            <a:cxnSpLocks/>
          </p:cNvCxnSpPr>
          <p:nvPr/>
        </p:nvCxnSpPr>
        <p:spPr>
          <a:xfrm flipV="1">
            <a:off x="8754227" y="4231382"/>
            <a:ext cx="2266" cy="10832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5DF9ADA-82AD-0BB8-4A22-4F21CFACB53C}"/>
              </a:ext>
            </a:extLst>
          </p:cNvPr>
          <p:cNvSpPr txBox="1"/>
          <p:nvPr/>
        </p:nvSpPr>
        <p:spPr>
          <a:xfrm>
            <a:off x="8552126" y="5328258"/>
            <a:ext cx="410554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Calibri"/>
              </a:rPr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252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Calibri"/>
                <a:cs typeface="Calibri"/>
              </a:rPr>
              <a:t>21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Ongoing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Analysis</a:t>
            </a:r>
            <a:endParaRPr lang="de-DE" sz="4800" b="1" dirty="0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54396" y="1129813"/>
            <a:ext cx="101391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The analysis is currently devoted to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detector calibration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 with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G4 simulations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.</a:t>
            </a:r>
          </a:p>
        </p:txBody>
      </p:sp>
      <p:pic>
        <p:nvPicPr>
          <p:cNvPr id="5" name="Immagine 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AAC8103A-830C-8413-3CAF-50908829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3" y="1905559"/>
            <a:ext cx="6149556" cy="45096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B9CC34-43D9-0E7F-320B-8099A360CA4E}"/>
              </a:ext>
            </a:extLst>
          </p:cNvPr>
          <p:cNvSpPr txBox="1"/>
          <p:nvPr/>
        </p:nvSpPr>
        <p:spPr>
          <a:xfrm>
            <a:off x="154395" y="1633020"/>
            <a:ext cx="101391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First guess with gaussian fitting of the Compton edge: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3B1FE0-61A4-A4F0-BA65-477A3CE07411}"/>
              </a:ext>
            </a:extLst>
          </p:cNvPr>
          <p:cNvSpPr txBox="1"/>
          <p:nvPr/>
        </p:nvSpPr>
        <p:spPr>
          <a:xfrm>
            <a:off x="3418056" y="2524416"/>
            <a:ext cx="2174059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30000" dirty="0">
                <a:solidFill>
                  <a:srgbClr val="002060"/>
                </a:solidFill>
                <a:ea typeface="Calibri"/>
                <a:cs typeface="Calibri"/>
              </a:rPr>
              <a:t>88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Y, C6D6 E (#2)</a:t>
            </a:r>
            <a:endParaRPr lang="it-IT" dirty="0"/>
          </a:p>
        </p:txBody>
      </p:sp>
      <p:pic>
        <p:nvPicPr>
          <p:cNvPr id="9" name="Immagine 8" descr="Immagine che contiene testo, schermata, diagramma, schermo&#10;&#10;Descrizione generata automaticamente">
            <a:extLst>
              <a:ext uri="{FF2B5EF4-FFF2-40B4-BE49-F238E27FC236}">
                <a16:creationId xmlns:a16="http://schemas.microsoft.com/office/drawing/2014/main" id="{CB95C5B2-F8AA-8898-0210-4CF03F410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0" t="10565" r="8019" b="2317"/>
          <a:stretch/>
        </p:blipFill>
        <p:spPr>
          <a:xfrm>
            <a:off x="5910296" y="2208379"/>
            <a:ext cx="6211023" cy="4011065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1C90BEA-7AD6-F4D3-8A3B-D4E531D5200B}"/>
              </a:ext>
            </a:extLst>
          </p:cNvPr>
          <p:cNvSpPr/>
          <p:nvPr/>
        </p:nvSpPr>
        <p:spPr>
          <a:xfrm>
            <a:off x="10609118" y="2213554"/>
            <a:ext cx="1552753" cy="805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AA4EEB4-9AF9-9B94-F766-436DEE17F808}"/>
              </a:ext>
            </a:extLst>
          </p:cNvPr>
          <p:cNvSpPr txBox="1"/>
          <p:nvPr/>
        </p:nvSpPr>
        <p:spPr>
          <a:xfrm>
            <a:off x="10688687" y="2252790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Data</a:t>
            </a:r>
            <a:endParaRPr lang="it-IT" dirty="0" err="1">
              <a:solidFill>
                <a:srgbClr val="00206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B2ADADF-0D96-BD8A-320A-71E0F7D66A26}"/>
              </a:ext>
            </a:extLst>
          </p:cNvPr>
          <p:cNvSpPr txBox="1"/>
          <p:nvPr/>
        </p:nvSpPr>
        <p:spPr>
          <a:xfrm>
            <a:off x="10674308" y="2612223"/>
            <a:ext cx="1468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cs typeface="Calibri"/>
              </a:rPr>
              <a:t>Simulation</a:t>
            </a:r>
            <a:endParaRPr lang="it-IT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25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45A54777-BF8C-5F38-FF8B-67BD02DD8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3" r="313" b="-135"/>
          <a:stretch/>
        </p:blipFill>
        <p:spPr>
          <a:xfrm>
            <a:off x="156998" y="2088859"/>
            <a:ext cx="5235619" cy="4450837"/>
          </a:xfrm>
          <a:prstGeom prst="rect">
            <a:avLst/>
          </a:prstGeom>
        </p:spPr>
      </p:pic>
      <p:pic>
        <p:nvPicPr>
          <p:cNvPr id="17" name="Immagine 16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729648E3-9C73-974A-8224-20472EB8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977" y="1948131"/>
            <a:ext cx="3503472" cy="236076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22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Ongoing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Analysis</a:t>
            </a:r>
            <a:endParaRPr lang="de-DE" sz="4800" b="1" dirty="0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54396" y="1043549"/>
            <a:ext cx="101391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The analysis is currently devoted to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detector calibration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 with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G4 simulations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B9CC34-43D9-0E7F-320B-8099A360CA4E}"/>
              </a:ext>
            </a:extLst>
          </p:cNvPr>
          <p:cNvSpPr txBox="1"/>
          <p:nvPr/>
        </p:nvSpPr>
        <p:spPr>
          <a:xfrm>
            <a:off x="154395" y="1503624"/>
            <a:ext cx="101391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Second guess with direct comparison with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resolution convoluted simulations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9772D7-C227-8402-98CA-FEAC27E8EC88}"/>
              </a:ext>
            </a:extLst>
          </p:cNvPr>
          <p:cNvSpPr txBox="1"/>
          <p:nvPr/>
        </p:nvSpPr>
        <p:spPr>
          <a:xfrm>
            <a:off x="3114136" y="3344174"/>
            <a:ext cx="1621767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C6D6 E (#2)</a:t>
            </a:r>
            <a:r>
              <a:rPr lang="it-IT" sz="2400">
                <a:solidFill>
                  <a:srgbClr val="002060"/>
                </a:solidFill>
              </a:rPr>
              <a:t>​</a:t>
            </a:r>
          </a:p>
        </p:txBody>
      </p:sp>
      <p:pic>
        <p:nvPicPr>
          <p:cNvPr id="12" name="Immagine 11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4668626-93EF-06C4-2B6F-48410C160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306" y="4169496"/>
            <a:ext cx="3314117" cy="2375141"/>
          </a:xfrm>
          <a:prstGeom prst="rect">
            <a:avLst/>
          </a:prstGeom>
        </p:spPr>
      </p:pic>
      <p:pic>
        <p:nvPicPr>
          <p:cNvPr id="13" name="Immagine 1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75FBD67-E286-7ED2-CEA6-1F52A1A78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741" y="2988322"/>
            <a:ext cx="3460341" cy="237514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9BC7D46-DDD2-CFF7-8D34-E9FE1E31A673}"/>
              </a:ext>
            </a:extLst>
          </p:cNvPr>
          <p:cNvSpPr txBox="1"/>
          <p:nvPr/>
        </p:nvSpPr>
        <p:spPr>
          <a:xfrm>
            <a:off x="8119452" y="2093095"/>
            <a:ext cx="79383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30000" dirty="0">
                <a:solidFill>
                  <a:srgbClr val="002060"/>
                </a:solidFill>
                <a:ea typeface="Calibri"/>
                <a:cs typeface="Calibri"/>
              </a:rPr>
              <a:t>137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Cs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FCF267B-EA9A-3F10-0280-672830F74CFE}"/>
              </a:ext>
            </a:extLst>
          </p:cNvPr>
          <p:cNvSpPr txBox="1"/>
          <p:nvPr/>
        </p:nvSpPr>
        <p:spPr>
          <a:xfrm>
            <a:off x="7774396" y="4321585"/>
            <a:ext cx="98073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ea typeface="Calibri"/>
                <a:cs typeface="Calibri"/>
              </a:rPr>
              <a:t>AmBe</a:t>
            </a:r>
            <a:endParaRPr lang="it-IT" dirty="0" err="1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D07B527-6E00-666F-6BE4-2C17781688F8}"/>
              </a:ext>
            </a:extLst>
          </p:cNvPr>
          <p:cNvSpPr txBox="1"/>
          <p:nvPr/>
        </p:nvSpPr>
        <p:spPr>
          <a:xfrm>
            <a:off x="11311225" y="3128264"/>
            <a:ext cx="82258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ea typeface="Calibri"/>
                <a:cs typeface="Calibri"/>
              </a:rPr>
              <a:t>CmC</a:t>
            </a:r>
            <a:endParaRPr lang="it-IT" dirty="0" err="1"/>
          </a:p>
        </p:txBody>
      </p:sp>
    </p:spTree>
    <p:extLst>
      <p:ext uri="{BB962C8B-B14F-4D97-AF65-F5344CB8AC3E}">
        <p14:creationId xmlns:p14="http://schemas.microsoft.com/office/powerpoint/2010/main" val="3361814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23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Ongoing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 Analysis</a:t>
            </a:r>
            <a:endParaRPr lang="de-DE" sz="4800" b="1" dirty="0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54396" y="1043549"/>
            <a:ext cx="80831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The analysis is currently devoted to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detector calibration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 with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G4 simulations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B9CC34-43D9-0E7F-320B-8099A360CA4E}"/>
              </a:ext>
            </a:extLst>
          </p:cNvPr>
          <p:cNvSpPr txBox="1"/>
          <p:nvPr/>
        </p:nvSpPr>
        <p:spPr>
          <a:xfrm>
            <a:off x="154395" y="1863058"/>
            <a:ext cx="798251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Evaluation of the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uncertainty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 on the calibration and </a:t>
            </a:r>
            <a:r>
              <a:rPr lang="en-US" sz="2400" b="1" dirty="0">
                <a:solidFill>
                  <a:srgbClr val="002060"/>
                </a:solidFill>
                <a:ea typeface="Calibri"/>
                <a:cs typeface="Calibri"/>
              </a:rPr>
              <a:t>gain shift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/>
              </a:rPr>
              <a:t> during the measurement.</a:t>
            </a:r>
            <a:endParaRPr lang="it-IT" dirty="0"/>
          </a:p>
        </p:txBody>
      </p:sp>
      <p:pic>
        <p:nvPicPr>
          <p:cNvPr id="5" name="Immagine 4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2C035306-F397-1ED2-7942-9267B8582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7" r="377"/>
          <a:stretch/>
        </p:blipFill>
        <p:spPr>
          <a:xfrm>
            <a:off x="8280886" y="327374"/>
            <a:ext cx="3785701" cy="2978797"/>
          </a:xfrm>
          <a:prstGeom prst="rect">
            <a:avLst/>
          </a:prstGeom>
        </p:spPr>
      </p:pic>
      <p:pic>
        <p:nvPicPr>
          <p:cNvPr id="8" name="Immagine 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0F87793-F23E-2562-9A4E-03F710A68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" t="6886"/>
          <a:stretch/>
        </p:blipFill>
        <p:spPr>
          <a:xfrm>
            <a:off x="8287943" y="3432692"/>
            <a:ext cx="3690207" cy="2867561"/>
          </a:xfrm>
          <a:prstGeom prst="rect">
            <a:avLst/>
          </a:prstGeom>
        </p:spPr>
      </p:pic>
      <p:pic>
        <p:nvPicPr>
          <p:cNvPr id="9" name="Immagine 8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4617552C-AC92-4F25-870E-87CDEDCE3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71" y="2630434"/>
            <a:ext cx="6556076" cy="377712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23AEB0A-4F37-6FDB-3C16-F07C6D78503C}"/>
              </a:ext>
            </a:extLst>
          </p:cNvPr>
          <p:cNvSpPr txBox="1"/>
          <p:nvPr/>
        </p:nvSpPr>
        <p:spPr>
          <a:xfrm>
            <a:off x="4796287" y="2984740"/>
            <a:ext cx="1621767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C6D6 E (#2)</a:t>
            </a:r>
            <a:r>
              <a:rPr lang="it-IT" sz="2400">
                <a:solidFill>
                  <a:srgbClr val="002060"/>
                </a:solidFill>
              </a:rPr>
              <a:t>​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106ABC0-2E3C-3349-169D-CE08D95DABE8}"/>
              </a:ext>
            </a:extLst>
          </p:cNvPr>
          <p:cNvSpPr txBox="1"/>
          <p:nvPr/>
        </p:nvSpPr>
        <p:spPr>
          <a:xfrm>
            <a:off x="7071262" y="2984751"/>
            <a:ext cx="92813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Calibri"/>
              </a:rPr>
              <a:t>0.7 %</a:t>
            </a:r>
            <a:endParaRPr lang="it-IT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AB00BDE-C058-51D3-6D97-5C8971D7C353}"/>
              </a:ext>
            </a:extLst>
          </p:cNvPr>
          <p:cNvCxnSpPr>
            <a:cxnSpLocks/>
          </p:cNvCxnSpPr>
          <p:nvPr/>
        </p:nvCxnSpPr>
        <p:spPr>
          <a:xfrm>
            <a:off x="4354757" y="2338526"/>
            <a:ext cx="2820228" cy="58451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33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8593422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Summary</a:t>
            </a:r>
            <a:endParaRPr lang="de-DE" sz="4800" b="1" dirty="0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 dirty="0">
                <a:solidFill>
                  <a:srgbClr val="FFC000"/>
                </a:solidFill>
                <a:ea typeface="+mn-lt"/>
                <a:cs typeface="+mn-lt"/>
              </a:rPr>
              <a:t>24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47166F-AFE6-ED53-B536-D7BF0FCF1107}"/>
              </a:ext>
            </a:extLst>
          </p:cNvPr>
          <p:cNvSpPr txBox="1"/>
          <p:nvPr/>
        </p:nvSpPr>
        <p:spPr>
          <a:xfrm>
            <a:off x="198570" y="735998"/>
            <a:ext cx="119765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rgbClr val="002060"/>
              </a:solidFill>
              <a:ea typeface="+mn-lt"/>
              <a:cs typeface="+mn-lt"/>
            </a:endParaRPr>
          </a:p>
          <a:p>
            <a:r>
              <a:rPr lang="en-US" sz="2400" b="1" baseline="30000" dirty="0">
                <a:solidFill>
                  <a:srgbClr val="002060"/>
                </a:solidFill>
                <a:ea typeface="+mn-lt"/>
                <a:cs typeface="+mn-lt"/>
              </a:rPr>
              <a:t>64</a:t>
            </a:r>
            <a:r>
              <a:rPr lang="en-US" sz="2400" b="1" dirty="0">
                <a:solidFill>
                  <a:srgbClr val="002060"/>
                </a:solidFill>
                <a:ea typeface="+mn-lt"/>
                <a:cs typeface="+mn-lt"/>
              </a:rPr>
              <a:t>Ni</a:t>
            </a:r>
            <a:r>
              <a:rPr lang="en-US" sz="2400" b="1" dirty="0">
                <a:solidFill>
                  <a:srgbClr val="002060"/>
                </a:solidFill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 b="1" dirty="0">
                <a:solidFill>
                  <a:srgbClr val="002060"/>
                </a:solidFill>
                <a:ea typeface="+mn-lt"/>
                <a:cs typeface="+mn-lt"/>
              </a:rPr>
              <a:t>)</a:t>
            </a: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 and </a:t>
            </a:r>
            <a:r>
              <a:rPr lang="en-US" sz="2400" b="1" baseline="30000" dirty="0">
                <a:solidFill>
                  <a:srgbClr val="002060"/>
                </a:solidFill>
                <a:ea typeface="+mn-lt"/>
                <a:cs typeface="+mn-lt"/>
              </a:rPr>
              <a:t>30</a:t>
            </a:r>
            <a:r>
              <a:rPr lang="en-US" sz="2400" b="1" dirty="0">
                <a:solidFill>
                  <a:srgbClr val="002060"/>
                </a:solidFill>
              </a:rPr>
              <a:t>Si</a:t>
            </a:r>
            <a:r>
              <a:rPr lang="en-US" sz="2400" b="1" dirty="0">
                <a:solidFill>
                  <a:srgbClr val="002060"/>
                </a:solidFill>
                <a:ea typeface="+mn-lt"/>
                <a:cs typeface="+mn-lt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 b="1" dirty="0">
                <a:solidFill>
                  <a:srgbClr val="002060"/>
                </a:solidFill>
                <a:ea typeface="+mn-lt"/>
                <a:cs typeface="+mn-lt"/>
              </a:rPr>
              <a:t>) </a:t>
            </a: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are important measurement to accurately model </a:t>
            </a:r>
            <a:r>
              <a:rPr lang="en-US" sz="2400" b="1" dirty="0">
                <a:solidFill>
                  <a:srgbClr val="002060"/>
                </a:solidFill>
                <a:ea typeface="+mn-lt"/>
                <a:cs typeface="+mn-lt"/>
              </a:rPr>
              <a:t>s-process</a:t>
            </a: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 and explain the isotopic ratios measured in </a:t>
            </a:r>
            <a:r>
              <a:rPr lang="en-US" sz="2400" b="1" dirty="0" err="1">
                <a:solidFill>
                  <a:srgbClr val="002060"/>
                </a:solidFill>
                <a:ea typeface="+mn-lt"/>
                <a:cs typeface="+mn-lt"/>
              </a:rPr>
              <a:t>SiC</a:t>
            </a:r>
            <a:r>
              <a:rPr lang="en-US" sz="2400" dirty="0" err="1">
                <a:solidFill>
                  <a:srgbClr val="002060"/>
                </a:solidFill>
                <a:ea typeface="+mn-lt"/>
                <a:cs typeface="+mn-lt"/>
              </a:rPr>
              <a:t>.</a:t>
            </a:r>
            <a:endParaRPr lang="en-US" sz="2400" dirty="0" err="1">
              <a:solidFill>
                <a:srgbClr val="002060"/>
              </a:solidFill>
              <a:cs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86AE36B-7DEC-205B-AD24-B051D7ACB3BE}"/>
              </a:ext>
            </a:extLst>
          </p:cNvPr>
          <p:cNvSpPr/>
          <p:nvPr/>
        </p:nvSpPr>
        <p:spPr>
          <a:xfrm>
            <a:off x="768121" y="2089405"/>
            <a:ext cx="4245740" cy="594136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baseline="30000" dirty="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en-US" sz="2800" b="1" dirty="0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en-US" sz="2800" b="1" err="1">
                <a:solidFill>
                  <a:srgbClr val="FFC000"/>
                </a:solidFill>
                <a:ea typeface="+mn-lt"/>
                <a:cs typeface="+mn-lt"/>
              </a:rPr>
              <a:t>n,ɣ</a:t>
            </a:r>
            <a:r>
              <a:rPr lang="en-US" sz="2800" b="1" dirty="0">
                <a:solidFill>
                  <a:srgbClr val="FFC000"/>
                </a:solidFill>
                <a:ea typeface="+mn-lt"/>
                <a:cs typeface="+mn-lt"/>
              </a:rPr>
              <a:t>) </a:t>
            </a:r>
            <a:endParaRPr lang="it-IT" sz="2800" b="1" dirty="0">
              <a:solidFill>
                <a:srgbClr val="FFC000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1A7B22F-6B24-ED94-EEA6-E8F6BCC402CE}"/>
              </a:ext>
            </a:extLst>
          </p:cNvPr>
          <p:cNvSpPr/>
          <p:nvPr/>
        </p:nvSpPr>
        <p:spPr>
          <a:xfrm>
            <a:off x="6896894" y="2103782"/>
            <a:ext cx="4276488" cy="594136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baseline="30000" dirty="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en-US" sz="2800" b="1" dirty="0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en-US" sz="2800" b="1" dirty="0" err="1">
                <a:solidFill>
                  <a:srgbClr val="FFC000"/>
                </a:solidFill>
                <a:ea typeface="+mn-lt"/>
                <a:cs typeface="+mn-lt"/>
              </a:rPr>
              <a:t>n,ɣ</a:t>
            </a:r>
            <a:r>
              <a:rPr lang="en-US" sz="2800" b="1" dirty="0">
                <a:solidFill>
                  <a:srgbClr val="FFC000"/>
                </a:solidFill>
                <a:ea typeface="+mn-lt"/>
                <a:cs typeface="+mn-lt"/>
              </a:rPr>
              <a:t>)   </a:t>
            </a:r>
            <a:r>
              <a:rPr lang="en-US" sz="2800" b="1" baseline="30000" dirty="0" err="1">
                <a:solidFill>
                  <a:srgbClr val="FFC000"/>
                </a:solidFill>
                <a:ea typeface="+mn-lt"/>
                <a:cs typeface="+mn-lt"/>
              </a:rPr>
              <a:t>nat</a:t>
            </a:r>
            <a:r>
              <a:rPr lang="en-US" sz="2800" b="1" dirty="0" err="1">
                <a:solidFill>
                  <a:srgbClr val="FFC000"/>
                </a:solidFill>
                <a:ea typeface="+mn-lt"/>
                <a:cs typeface="+mn-lt"/>
              </a:rPr>
              <a:t>Si</a:t>
            </a:r>
            <a:r>
              <a:rPr lang="en-US" sz="2800" b="1" dirty="0">
                <a:solidFill>
                  <a:srgbClr val="FFC000"/>
                </a:solidFill>
                <a:ea typeface="+mn-lt"/>
                <a:cs typeface="+mn-lt"/>
              </a:rPr>
              <a:t>(</a:t>
            </a:r>
            <a:r>
              <a:rPr lang="en-US" sz="2800" b="1" dirty="0" err="1">
                <a:solidFill>
                  <a:srgbClr val="FFC000"/>
                </a:solidFill>
                <a:ea typeface="+mn-lt"/>
                <a:cs typeface="+mn-lt"/>
              </a:rPr>
              <a:t>n,ɣ</a:t>
            </a:r>
            <a:r>
              <a:rPr lang="en-US" sz="2800" b="1" dirty="0">
                <a:solidFill>
                  <a:srgbClr val="FFC000"/>
                </a:solidFill>
                <a:ea typeface="+mn-lt"/>
                <a:cs typeface="+mn-lt"/>
              </a:rPr>
              <a:t>) </a:t>
            </a:r>
            <a:endParaRPr lang="it-IT" sz="2800" dirty="0">
              <a:solidFill>
                <a:srgbClr val="FFC000"/>
              </a:solidFill>
              <a:ea typeface="+mn-lt"/>
              <a:cs typeface="+mn-lt"/>
            </a:endParaRP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ED28CEAC-64FC-4DB7-5781-44A2E00794E9}"/>
              </a:ext>
            </a:extLst>
          </p:cNvPr>
          <p:cNvSpPr/>
          <p:nvPr/>
        </p:nvSpPr>
        <p:spPr>
          <a:xfrm>
            <a:off x="708316" y="2630284"/>
            <a:ext cx="345056" cy="3407433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CA7D051D-EE47-1842-40FC-D18D068CFFA2}"/>
              </a:ext>
            </a:extLst>
          </p:cNvPr>
          <p:cNvSpPr/>
          <p:nvPr/>
        </p:nvSpPr>
        <p:spPr>
          <a:xfrm>
            <a:off x="10899379" y="2630284"/>
            <a:ext cx="345056" cy="3407433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ottotitolo 2">
            <a:extLst>
              <a:ext uri="{FF2B5EF4-FFF2-40B4-BE49-F238E27FC236}">
                <a16:creationId xmlns:a16="http://schemas.microsoft.com/office/drawing/2014/main" id="{A6A6532A-7255-4F98-1C45-DAEEBD60ECBF}"/>
              </a:ext>
            </a:extLst>
          </p:cNvPr>
          <p:cNvSpPr txBox="1">
            <a:spLocks/>
          </p:cNvSpPr>
          <p:nvPr/>
        </p:nvSpPr>
        <p:spPr>
          <a:xfrm>
            <a:off x="1053513" y="2780403"/>
            <a:ext cx="3963571" cy="4839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har char="•"/>
            </a:pPr>
            <a:r>
              <a:rPr lang="de-DE" b="1" dirty="0">
                <a:solidFill>
                  <a:srgbClr val="002060"/>
                </a:solidFill>
                <a:ea typeface="+mn-lt"/>
                <a:cs typeface="+mn-lt"/>
              </a:rPr>
              <a:t>Measurement EAR2</a:t>
            </a:r>
          </a:p>
          <a:p>
            <a:pPr marL="342900" indent="-342900" algn="l">
              <a:buChar char="•"/>
            </a:pPr>
            <a:r>
              <a:rPr lang="de-DE" b="1" dirty="0" err="1">
                <a:solidFill>
                  <a:srgbClr val="002060"/>
                </a:solidFill>
                <a:ea typeface="Calibri"/>
                <a:cs typeface="Calibri"/>
              </a:rPr>
              <a:t>Preliminary</a:t>
            </a:r>
            <a:r>
              <a:rPr lang="de-DE" b="1" dirty="0">
                <a:solidFill>
                  <a:srgbClr val="002060"/>
                </a:solidFill>
                <a:ea typeface="Calibri"/>
                <a:cs typeface="Calibri"/>
              </a:rPr>
              <a:t> </a:t>
            </a:r>
            <a:r>
              <a:rPr lang="de-DE" b="1" dirty="0" err="1">
                <a:solidFill>
                  <a:srgbClr val="002060"/>
                </a:solidFill>
                <a:ea typeface="Calibri"/>
                <a:cs typeface="Calibri"/>
              </a:rPr>
              <a:t>results</a:t>
            </a:r>
            <a:endParaRPr lang="de-DE" b="1">
              <a:solidFill>
                <a:srgbClr val="002060"/>
              </a:solidFill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de-DE" b="1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Detector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de-DE" b="1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calibrations</a:t>
            </a:r>
            <a:endParaRPr lang="de-DE" b="1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WF</a:t>
            </a:r>
          </a:p>
          <a:p>
            <a:pPr marL="342900" indent="-342900" algn="l">
              <a:buChar char="•"/>
            </a:pPr>
            <a:r>
              <a:rPr lang="de-DE" b="1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Yield</a:t>
            </a:r>
            <a:endParaRPr lang="de-DE" b="1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de-DE" b="1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Resonance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Fitting</a:t>
            </a:r>
          </a:p>
          <a:p>
            <a:pPr marL="342900" indent="-342900" algn="l">
              <a:buChar char="•"/>
            </a:pPr>
            <a:endParaRPr lang="de-DE" b="1" dirty="0">
              <a:solidFill>
                <a:srgbClr val="002060"/>
              </a:solidFill>
              <a:ea typeface="Calibri"/>
              <a:cs typeface="Calibri"/>
            </a:endParaRPr>
          </a:p>
          <a:p>
            <a:pPr algn="l"/>
            <a:endParaRPr lang="de-DE" b="1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91922B5A-6763-A2B5-5155-5C09753A8A18}"/>
              </a:ext>
            </a:extLst>
          </p:cNvPr>
          <p:cNvSpPr txBox="1">
            <a:spLocks/>
          </p:cNvSpPr>
          <p:nvPr/>
        </p:nvSpPr>
        <p:spPr>
          <a:xfrm>
            <a:off x="6859613" y="2780401"/>
            <a:ext cx="4212952" cy="4839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har char="•"/>
            </a:pPr>
            <a:r>
              <a:rPr lang="de-DE" b="1" dirty="0">
                <a:solidFill>
                  <a:srgbClr val="002060"/>
                </a:solidFill>
                <a:ea typeface="+mn-lt"/>
                <a:cs typeface="+mn-lt"/>
              </a:rPr>
              <a:t>Measurement EAR1 &amp; EAR2</a:t>
            </a:r>
          </a:p>
          <a:p>
            <a:pPr marL="342900" indent="-342900" algn="l">
              <a:buChar char="•"/>
            </a:pPr>
            <a:r>
              <a:rPr lang="de-DE" b="1" dirty="0" err="1">
                <a:solidFill>
                  <a:srgbClr val="002060"/>
                </a:solidFill>
                <a:ea typeface="Calibri"/>
                <a:cs typeface="Calibri"/>
              </a:rPr>
              <a:t>Preliminary</a:t>
            </a:r>
            <a:r>
              <a:rPr lang="de-DE" b="1" dirty="0">
                <a:solidFill>
                  <a:srgbClr val="002060"/>
                </a:solidFill>
                <a:ea typeface="Calibri"/>
                <a:cs typeface="Calibri"/>
              </a:rPr>
              <a:t> </a:t>
            </a:r>
            <a:r>
              <a:rPr lang="de-DE" b="1" dirty="0" err="1">
                <a:solidFill>
                  <a:srgbClr val="002060"/>
                </a:solidFill>
                <a:ea typeface="Calibri"/>
                <a:cs typeface="Calibri"/>
              </a:rPr>
              <a:t>results</a:t>
            </a:r>
            <a:r>
              <a:rPr lang="de-DE" b="1" dirty="0">
                <a:solidFill>
                  <a:srgbClr val="002060"/>
                </a:solidFill>
                <a:ea typeface="Calibri"/>
                <a:cs typeface="Calibri"/>
              </a:rPr>
              <a:t> EAR1</a:t>
            </a:r>
          </a:p>
          <a:p>
            <a:pPr marL="342900" indent="-342900" algn="l">
              <a:buChar char="•"/>
            </a:pPr>
            <a:r>
              <a:rPr lang="de-DE" b="1" dirty="0" err="1">
                <a:solidFill>
                  <a:srgbClr val="002060"/>
                </a:solidFill>
                <a:ea typeface="Calibri"/>
                <a:cs typeface="Calibri"/>
              </a:rPr>
              <a:t>Detector</a:t>
            </a:r>
            <a:r>
              <a:rPr lang="de-DE" b="1" dirty="0">
                <a:solidFill>
                  <a:srgbClr val="002060"/>
                </a:solidFill>
                <a:ea typeface="Calibri"/>
                <a:cs typeface="Calibri"/>
              </a:rPr>
              <a:t> </a:t>
            </a:r>
            <a:r>
              <a:rPr lang="de-DE" b="1" dirty="0" err="1">
                <a:solidFill>
                  <a:srgbClr val="002060"/>
                </a:solidFill>
                <a:ea typeface="Calibri"/>
                <a:cs typeface="Calibri"/>
              </a:rPr>
              <a:t>calibrations</a:t>
            </a:r>
            <a:r>
              <a:rPr lang="de-DE" b="1" dirty="0">
                <a:solidFill>
                  <a:srgbClr val="002060"/>
                </a:solidFill>
                <a:ea typeface="Calibri"/>
                <a:cs typeface="Calibri"/>
              </a:rPr>
              <a:t> EAR1</a:t>
            </a:r>
          </a:p>
          <a:p>
            <a:pPr marL="342900" indent="-342900" algn="l">
              <a:buChar char="•"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WF EAR1</a:t>
            </a:r>
          </a:p>
          <a:p>
            <a:pPr marL="342900" indent="-342900" algn="l">
              <a:buChar char="•"/>
            </a:pPr>
            <a:r>
              <a:rPr lang="de-DE" b="1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Yield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EAR1</a:t>
            </a:r>
          </a:p>
          <a:p>
            <a:pPr marL="342900" indent="-342900" algn="l">
              <a:buChar char="•"/>
            </a:pPr>
            <a:r>
              <a:rPr lang="de-DE" b="1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Resonance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Fitting EAR1</a:t>
            </a:r>
          </a:p>
          <a:p>
            <a:pPr marL="342900" indent="-342900" algn="l">
              <a:buChar char="•"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Analysis EAR2 (thermal)</a:t>
            </a:r>
          </a:p>
          <a:p>
            <a:pPr marL="342900" indent="-342900" algn="l">
              <a:buChar char="•"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Measurement </a:t>
            </a:r>
            <a:r>
              <a:rPr lang="de-DE" b="1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of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 </a:t>
            </a:r>
            <a:r>
              <a:rPr lang="en-US" b="1" baseline="30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30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Si,</a:t>
            </a:r>
            <a:r>
              <a:rPr lang="en-US" b="1" baseline="30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29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Si(</a:t>
            </a:r>
            <a:r>
              <a:rPr lang="en-US" b="1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n,ɣ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)</a:t>
            </a:r>
          </a:p>
          <a:p>
            <a:pPr marL="342900" indent="-342900" algn="l">
              <a:buChar char="•"/>
            </a:pPr>
            <a:endParaRPr lang="de-DE" b="1" dirty="0">
              <a:solidFill>
                <a:srgbClr val="002060"/>
              </a:solidFill>
              <a:ea typeface="Calibri"/>
              <a:cs typeface="Calibri"/>
            </a:endParaRPr>
          </a:p>
          <a:p>
            <a:pPr algn="l"/>
            <a:endParaRPr lang="de-DE" b="1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25" name="Elemento grafico 24" descr="Pedina con riempimento a tinta unita">
            <a:extLst>
              <a:ext uri="{FF2B5EF4-FFF2-40B4-BE49-F238E27FC236}">
                <a16:creationId xmlns:a16="http://schemas.microsoft.com/office/drawing/2014/main" id="{83290FF8-816F-5FAD-7482-14D5F6DC1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764" y="2971800"/>
            <a:ext cx="789710" cy="789710"/>
          </a:xfrm>
          <a:prstGeom prst="rect">
            <a:avLst/>
          </a:prstGeom>
        </p:spPr>
      </p:pic>
      <p:pic>
        <p:nvPicPr>
          <p:cNvPr id="26" name="Elemento grafico 25" descr="Pedina con riempimento a tinta unita">
            <a:extLst>
              <a:ext uri="{FF2B5EF4-FFF2-40B4-BE49-F238E27FC236}">
                <a16:creationId xmlns:a16="http://schemas.microsoft.com/office/drawing/2014/main" id="{5BF553E4-901A-5896-A6A5-84F7E71D7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2900" y="3430568"/>
            <a:ext cx="789710" cy="7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80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1054443" y="1439561"/>
            <a:ext cx="10091352" cy="262581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3999" y="1534254"/>
            <a:ext cx="9144000" cy="1213709"/>
          </a:xfrm>
        </p:spPr>
        <p:txBody>
          <a:bodyPr/>
          <a:lstStyle/>
          <a:p>
            <a:r>
              <a:rPr lang="de-DE" b="1" baseline="30000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64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Ni(</a:t>
            </a:r>
            <a:r>
              <a:rPr lang="de-DE" b="1" err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n,</a:t>
            </a:r>
            <a:r>
              <a:rPr lang="de-DE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γ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) </a:t>
            </a:r>
            <a:r>
              <a:rPr lang="de-DE" b="1">
                <a:solidFill>
                  <a:schemeClr val="bg1"/>
                </a:solidFill>
                <a:latin typeface="Calibri"/>
                <a:ea typeface="Calibri Light"/>
                <a:cs typeface="Calibri Light"/>
              </a:rPr>
              <a:t>&amp;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 </a:t>
            </a:r>
            <a:r>
              <a:rPr lang="de-DE" b="1" baseline="30000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30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Si(</a:t>
            </a:r>
            <a:r>
              <a:rPr lang="de-DE" b="1" err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n,</a:t>
            </a:r>
            <a:r>
              <a:rPr lang="de-DE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γ</a:t>
            </a:r>
            <a:r>
              <a:rPr lang="de-DE" b="1">
                <a:solidFill>
                  <a:srgbClr val="FFC000"/>
                </a:solidFill>
                <a:latin typeface="Calibri"/>
                <a:ea typeface="Calibri Light"/>
                <a:cs typeface="Calibri Light"/>
              </a:rPr>
              <a:t>)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38376" y="2909787"/>
            <a:ext cx="9144000" cy="862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4400" b="1" err="1">
                <a:solidFill>
                  <a:schemeClr val="bg1"/>
                </a:solidFill>
                <a:ea typeface="+mn-lt"/>
                <a:cs typeface="+mn-lt"/>
              </a:rPr>
              <a:t>Motivations</a:t>
            </a:r>
            <a:r>
              <a:rPr lang="de-DE" sz="4400" b="1">
                <a:solidFill>
                  <a:schemeClr val="bg1"/>
                </a:solidFill>
                <a:ea typeface="+mn-lt"/>
                <a:cs typeface="+mn-lt"/>
              </a:rPr>
              <a:t> and </a:t>
            </a:r>
            <a:r>
              <a:rPr lang="de-DE" sz="4400" b="1" err="1">
                <a:solidFill>
                  <a:schemeClr val="bg1"/>
                </a:solidFill>
                <a:ea typeface="+mn-lt"/>
                <a:cs typeface="+mn-lt"/>
              </a:rPr>
              <a:t>Preliminary</a:t>
            </a:r>
            <a:r>
              <a:rPr lang="de-DE" sz="44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4400" b="1" err="1">
                <a:solidFill>
                  <a:schemeClr val="bg1"/>
                </a:solidFill>
                <a:ea typeface="+mn-lt"/>
                <a:cs typeface="+mn-lt"/>
              </a:rPr>
              <a:t>Results</a:t>
            </a:r>
            <a:endParaRPr lang="de-DE" sz="3600" b="1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Immagine 4" descr="Immagine che contiene Carattere, Elementi grafici, logo, linea&#10;&#10;Descrizione generata automaticamente">
            <a:extLst>
              <a:ext uri="{FF2B5EF4-FFF2-40B4-BE49-F238E27FC236}">
                <a16:creationId xmlns:a16="http://schemas.microsoft.com/office/drawing/2014/main" id="{19B8C5B5-B487-DD3C-7EB9-FB8699C4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5610471"/>
            <a:ext cx="1472514" cy="896920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E13A06C5-FE85-44A2-A1FB-A77ED25C4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24" y="5675871"/>
            <a:ext cx="1812327" cy="906163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E0E21C8C-B7C4-A325-DA6F-66FC43885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362" y="5388282"/>
            <a:ext cx="4077730" cy="1409256"/>
          </a:xfrm>
          <a:prstGeom prst="rect">
            <a:avLst/>
          </a:prstGeom>
        </p:spPr>
      </p:pic>
      <p:pic>
        <p:nvPicPr>
          <p:cNvPr id="8" name="Immagine 7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F6370D0-2B83-EDD8-5394-ED85D6779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493" y="5449937"/>
            <a:ext cx="2162434" cy="1053228"/>
          </a:xfrm>
          <a:prstGeom prst="rect">
            <a:avLst/>
          </a:prstGeom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id="{989EC902-6D9E-BDB2-B27B-1AAFD6EEC7BB}"/>
              </a:ext>
            </a:extLst>
          </p:cNvPr>
          <p:cNvSpPr txBox="1">
            <a:spLocks/>
          </p:cNvSpPr>
          <p:nvPr/>
        </p:nvSpPr>
        <p:spPr>
          <a:xfrm>
            <a:off x="1449859" y="4331086"/>
            <a:ext cx="9144000" cy="9761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>
                <a:solidFill>
                  <a:srgbClr val="002060"/>
                </a:solidFill>
                <a:ea typeface="+mn-lt"/>
                <a:cs typeface="+mn-lt"/>
              </a:rPr>
              <a:t>Michele </a:t>
            </a:r>
            <a:r>
              <a:rPr lang="de-DE" sz="3200" b="1" err="1">
                <a:solidFill>
                  <a:srgbClr val="002060"/>
                </a:solidFill>
                <a:ea typeface="+mn-lt"/>
                <a:cs typeface="+mn-lt"/>
              </a:rPr>
              <a:t>Spelta</a:t>
            </a:r>
            <a:endParaRPr lang="it-IT" sz="3200">
              <a:ea typeface="Calibri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0ED6FFA6-2F8E-2E21-CDC1-C936A5731926}"/>
              </a:ext>
            </a:extLst>
          </p:cNvPr>
          <p:cNvSpPr txBox="1">
            <a:spLocks/>
          </p:cNvSpPr>
          <p:nvPr/>
        </p:nvSpPr>
        <p:spPr>
          <a:xfrm>
            <a:off x="-32952" y="119491"/>
            <a:ext cx="12222891" cy="471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 </a:t>
            </a:r>
            <a:r>
              <a:rPr lang="de-DE" err="1">
                <a:solidFill>
                  <a:srgbClr val="002060"/>
                </a:solidFill>
                <a:ea typeface="+mn-lt"/>
                <a:cs typeface="+mn-lt"/>
              </a:rPr>
              <a:t>n_TOF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de-DE" err="1">
                <a:solidFill>
                  <a:srgbClr val="002060"/>
                </a:solidFill>
                <a:ea typeface="+mn-lt"/>
                <a:cs typeface="+mn-lt"/>
              </a:rPr>
              <a:t>Italian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de-DE" err="1">
                <a:solidFill>
                  <a:srgbClr val="002060"/>
                </a:solidFill>
                <a:ea typeface="+mn-lt"/>
                <a:cs typeface="+mn-lt"/>
              </a:rPr>
              <a:t>Collaboration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Meeting  –  Trieste 9</a:t>
            </a:r>
            <a:r>
              <a:rPr lang="de-DE" baseline="30000">
                <a:solidFill>
                  <a:srgbClr val="002060"/>
                </a:solidFill>
                <a:ea typeface="+mn-lt"/>
                <a:cs typeface="+mn-lt"/>
              </a:rPr>
              <a:t>th 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- 10</a:t>
            </a:r>
            <a:r>
              <a:rPr lang="de-DE" baseline="30000">
                <a:solidFill>
                  <a:srgbClr val="002060"/>
                </a:solidFill>
                <a:ea typeface="+mn-lt"/>
                <a:cs typeface="+mn-lt"/>
              </a:rPr>
              <a:t>th</a:t>
            </a:r>
            <a:r>
              <a:rPr lang="de-DE">
                <a:solidFill>
                  <a:srgbClr val="002060"/>
                </a:solidFill>
                <a:ea typeface="+mn-lt"/>
                <a:cs typeface="+mn-lt"/>
              </a:rPr>
              <a:t> November 2023</a:t>
            </a:r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A363BDB-7C96-0A52-BBC7-90020E3A6691}"/>
              </a:ext>
            </a:extLst>
          </p:cNvPr>
          <p:cNvCxnSpPr/>
          <p:nvPr/>
        </p:nvCxnSpPr>
        <p:spPr>
          <a:xfrm>
            <a:off x="590550" y="580252"/>
            <a:ext cx="10810101" cy="18533"/>
          </a:xfrm>
          <a:prstGeom prst="straightConnector1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39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23C46-0463-CEC0-D46F-75B98E92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" y="-66196"/>
            <a:ext cx="10515600" cy="1325563"/>
          </a:xfrm>
        </p:spPr>
        <p:txBody>
          <a:bodyPr/>
          <a:lstStyle/>
          <a:p>
            <a:r>
              <a:rPr lang="it-IT" dirty="0">
                <a:ea typeface="Calibri Light"/>
                <a:cs typeface="Calibri Light"/>
              </a:rPr>
              <a:t>Gain shift C6D6 (Si-30)</a:t>
            </a:r>
            <a:endParaRPr lang="it-IT" dirty="0"/>
          </a:p>
        </p:txBody>
      </p:sp>
      <p:pic>
        <p:nvPicPr>
          <p:cNvPr id="4" name="Immagine 3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80E8DE2B-76A8-EEC5-CF06-32127AB5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428" y="3339152"/>
            <a:ext cx="6096000" cy="3518333"/>
          </a:xfrm>
          <a:prstGeom prst="rect">
            <a:avLst/>
          </a:prstGeom>
        </p:spPr>
      </p:pic>
      <p:pic>
        <p:nvPicPr>
          <p:cNvPr id="5" name="Immagine 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44CED7D4-FBBE-26BB-EDA4-E1BC260E3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022" y="-7178"/>
            <a:ext cx="6096000" cy="3518333"/>
          </a:xfrm>
          <a:prstGeom prst="rect">
            <a:avLst/>
          </a:prstGeom>
        </p:spPr>
      </p:pic>
      <p:pic>
        <p:nvPicPr>
          <p:cNvPr id="6" name="Immagine 5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4FBB07AC-CEA8-2FBC-E6A8-EB48A26E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75" y="1462906"/>
            <a:ext cx="6096000" cy="35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6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23C46-0463-CEC0-D46F-75B98E92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" y="-66196"/>
            <a:ext cx="10515600" cy="1325563"/>
          </a:xfrm>
        </p:spPr>
        <p:txBody>
          <a:bodyPr/>
          <a:lstStyle/>
          <a:p>
            <a:r>
              <a:rPr lang="it-IT" dirty="0">
                <a:ea typeface="Calibri Light"/>
                <a:cs typeface="Calibri Light"/>
              </a:rPr>
              <a:t>Gain shift STED - C6D6 (Ni-64)</a:t>
            </a:r>
            <a:endParaRPr lang="it-IT" dirty="0"/>
          </a:p>
        </p:txBody>
      </p:sp>
      <p:pic>
        <p:nvPicPr>
          <p:cNvPr id="3" name="Immagine 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9C7F9C92-2A50-0239-4FCA-52606136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7" y="1386545"/>
            <a:ext cx="7027652" cy="4070533"/>
          </a:xfrm>
          <a:prstGeom prst="rect">
            <a:avLst/>
          </a:prstGeom>
        </p:spPr>
      </p:pic>
      <p:pic>
        <p:nvPicPr>
          <p:cNvPr id="7" name="Immagine 6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E9BC439D-1F0F-5BA3-C217-3918F6C2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156" y="20696"/>
            <a:ext cx="3965275" cy="2302117"/>
          </a:xfrm>
          <a:prstGeom prst="rect">
            <a:avLst/>
          </a:prstGeom>
        </p:spPr>
      </p:pic>
      <p:pic>
        <p:nvPicPr>
          <p:cNvPr id="8" name="Immagine 7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562C3244-0F9A-7A5D-B511-1BBB3B87F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83" r="301" b="-524"/>
          <a:stretch/>
        </p:blipFill>
        <p:spPr>
          <a:xfrm>
            <a:off x="7714890" y="2335452"/>
            <a:ext cx="4065926" cy="2215755"/>
          </a:xfrm>
          <a:prstGeom prst="rect">
            <a:avLst/>
          </a:prstGeom>
        </p:spPr>
      </p:pic>
      <p:pic>
        <p:nvPicPr>
          <p:cNvPr id="9" name="Immagine 8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90BDFFB9-C925-1F25-EF92-C7299D508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155" y="4492055"/>
            <a:ext cx="4065916" cy="23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23C46-0463-CEC0-D46F-75B98E92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" y="-66196"/>
            <a:ext cx="10515600" cy="1325563"/>
          </a:xfrm>
        </p:spPr>
        <p:txBody>
          <a:bodyPr/>
          <a:lstStyle/>
          <a:p>
            <a:r>
              <a:rPr lang="it-IT" dirty="0">
                <a:ea typeface="Calibri Light"/>
                <a:cs typeface="Calibri Light"/>
              </a:rPr>
              <a:t>C6D6 (Ni-64)</a:t>
            </a:r>
            <a:endParaRPr lang="it-IT" dirty="0"/>
          </a:p>
        </p:txBody>
      </p:sp>
      <p:pic>
        <p:nvPicPr>
          <p:cNvPr id="4" name="Immagine 3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DAC2F7BF-76B1-5FF3-D1F3-15C4ADA7D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0" y="1068086"/>
            <a:ext cx="10363199" cy="54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0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23C46-0463-CEC0-D46F-75B98E92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" y="-66196"/>
            <a:ext cx="10515600" cy="1325563"/>
          </a:xfrm>
        </p:spPr>
        <p:txBody>
          <a:bodyPr/>
          <a:lstStyle/>
          <a:p>
            <a:r>
              <a:rPr lang="it-IT" dirty="0" err="1">
                <a:ea typeface="Calibri Light"/>
                <a:cs typeface="Calibri Light"/>
              </a:rPr>
              <a:t>Protons</a:t>
            </a:r>
            <a:r>
              <a:rPr lang="it-IT" dirty="0">
                <a:ea typeface="Calibri Light"/>
                <a:cs typeface="Calibri Light"/>
              </a:rPr>
              <a:t> (Ni-64)</a:t>
            </a:r>
            <a:endParaRPr lang="it-IT" dirty="0"/>
          </a:p>
        </p:txBody>
      </p:sp>
      <p:pic>
        <p:nvPicPr>
          <p:cNvPr id="5" name="Immagine 4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6096D3EC-249F-6C92-7AB9-F424A401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" t="27156" r="6709" b="57431"/>
          <a:stretch/>
        </p:blipFill>
        <p:spPr>
          <a:xfrm>
            <a:off x="51759" y="1549979"/>
            <a:ext cx="12449250" cy="1209503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5A1ECBFE-D7D4-86FB-23CA-2A572C4AA365}"/>
              </a:ext>
            </a:extLst>
          </p:cNvPr>
          <p:cNvSpPr txBox="1">
            <a:spLocks/>
          </p:cNvSpPr>
          <p:nvPr/>
        </p:nvSpPr>
        <p:spPr>
          <a:xfrm>
            <a:off x="127958" y="27028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ea typeface="Calibri Light"/>
                <a:cs typeface="Calibri Light"/>
              </a:rPr>
              <a:t>Protons</a:t>
            </a:r>
            <a:r>
              <a:rPr lang="it-IT" dirty="0">
                <a:ea typeface="Calibri Light"/>
                <a:cs typeface="Calibri Light"/>
              </a:rPr>
              <a:t> (Si)</a:t>
            </a:r>
            <a:endParaRPr lang="it-IT" dirty="0"/>
          </a:p>
        </p:txBody>
      </p:sp>
      <p:pic>
        <p:nvPicPr>
          <p:cNvPr id="11" name="Immagine 10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30A34A0E-83FC-E7EF-5654-4E2ED322C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" t="27344" r="112" b="51563"/>
          <a:stretch/>
        </p:blipFill>
        <p:spPr>
          <a:xfrm>
            <a:off x="56303" y="3720962"/>
            <a:ext cx="12519504" cy="1553929"/>
          </a:xfrm>
          <a:prstGeom prst="rect">
            <a:avLst/>
          </a:prstGeom>
        </p:spPr>
      </p:pic>
      <p:pic>
        <p:nvPicPr>
          <p:cNvPr id="13" name="Immagine 12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A20426B4-ADD4-6BB0-8E7A-A5AE39EA0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7" t="28455" r="27855" b="45122"/>
          <a:stretch/>
        </p:blipFill>
        <p:spPr>
          <a:xfrm>
            <a:off x="209910" y="5331224"/>
            <a:ext cx="6966676" cy="15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Motivations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 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3</a:t>
            </a:r>
            <a:endParaRPr lang="de-DE" sz="2000" b="1" baseline="3000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5" name="Immagine 4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9B93E074-FC70-A63A-3EAD-AC783F14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2" y="2194086"/>
            <a:ext cx="11479367" cy="388650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311AF1-9982-E8C9-4AC6-922E3E9B927B}"/>
              </a:ext>
            </a:extLst>
          </p:cNvPr>
          <p:cNvSpPr txBox="1"/>
          <p:nvPr/>
        </p:nvSpPr>
        <p:spPr>
          <a:xfrm>
            <a:off x="248992" y="1171978"/>
            <a:ext cx="117476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30000">
                <a:solidFill>
                  <a:srgbClr val="002060"/>
                </a:solidFill>
              </a:rPr>
              <a:t>64</a:t>
            </a:r>
            <a:r>
              <a:rPr lang="en-US" sz="2400">
                <a:solidFill>
                  <a:srgbClr val="002060"/>
                </a:solidFill>
              </a:rPr>
              <a:t>Ni is one of the </a:t>
            </a:r>
            <a:r>
              <a:rPr lang="en-US" sz="2400" b="1">
                <a:solidFill>
                  <a:srgbClr val="002060"/>
                </a:solidFill>
              </a:rPr>
              <a:t>seeds of the s-process</a:t>
            </a:r>
            <a:r>
              <a:rPr lang="en-US" sz="2400">
                <a:solidFill>
                  <a:srgbClr val="002060"/>
                </a:solidFill>
              </a:rPr>
              <a:t> and the knowledge of its capture cross section is essential to simulate the </a:t>
            </a:r>
            <a:r>
              <a:rPr lang="en-US" sz="2400" b="1">
                <a:solidFill>
                  <a:srgbClr val="002060"/>
                </a:solidFill>
              </a:rPr>
              <a:t>weak s-process in massive stars</a:t>
            </a:r>
            <a:r>
              <a:rPr lang="en-US" sz="2400">
                <a:solidFill>
                  <a:srgbClr val="002060"/>
                </a:solidFill>
              </a:rPr>
              <a:t>.</a:t>
            </a:r>
            <a:endParaRPr lang="en-US" sz="2400" b="1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94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27407CE8-1915-5785-F8E4-2E0CE744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4" y="2164652"/>
            <a:ext cx="12026718" cy="439613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Motivations</a:t>
            </a:r>
            <a:endParaRPr lang="de-DE" sz="4800" b="1" dirty="0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4</a:t>
            </a:r>
            <a:endParaRPr lang="de-DE" sz="2000" b="1" baseline="30000">
              <a:solidFill>
                <a:srgbClr val="FFC000"/>
              </a:solidFill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BDD46B8-1E87-5F5D-7DCB-AAB7C45D9862}"/>
              </a:ext>
            </a:extLst>
          </p:cNvPr>
          <p:cNvSpPr txBox="1"/>
          <p:nvPr/>
        </p:nvSpPr>
        <p:spPr>
          <a:xfrm>
            <a:off x="120203" y="1171977"/>
            <a:ext cx="119408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As a </a:t>
            </a:r>
            <a:r>
              <a:rPr lang="en-US" sz="2400" b="1">
                <a:solidFill>
                  <a:srgbClr val="002060"/>
                </a:solidFill>
              </a:rPr>
              <a:t>“bottleneck”</a:t>
            </a:r>
            <a:r>
              <a:rPr lang="en-US" sz="2400">
                <a:solidFill>
                  <a:srgbClr val="002060"/>
                </a:solidFill>
              </a:rPr>
              <a:t>, </a:t>
            </a:r>
            <a:r>
              <a:rPr lang="en-US" sz="2400" baseline="30000">
                <a:solidFill>
                  <a:srgbClr val="002060"/>
                </a:solidFill>
              </a:rPr>
              <a:t>64</a:t>
            </a:r>
            <a:r>
              <a:rPr lang="en-US" sz="2400">
                <a:solidFill>
                  <a:srgbClr val="002060"/>
                </a:solidFill>
              </a:rPr>
              <a:t>Ni(</a:t>
            </a:r>
            <a:r>
              <a:rPr lang="en-US" sz="2400" err="1">
                <a:solidFill>
                  <a:srgbClr val="002060"/>
                </a:solidFill>
              </a:rPr>
              <a:t>n,ɣ</a:t>
            </a:r>
            <a:r>
              <a:rPr lang="en-US" sz="2400">
                <a:solidFill>
                  <a:srgbClr val="002060"/>
                </a:solidFill>
              </a:rPr>
              <a:t>) was also found to affect the isotopic abundances of many isotopes from the </a:t>
            </a:r>
            <a:r>
              <a:rPr lang="en-US" sz="2400" b="1">
                <a:solidFill>
                  <a:srgbClr val="002060"/>
                </a:solidFill>
              </a:rPr>
              <a:t>main s-process in AGB stars</a:t>
            </a:r>
            <a:r>
              <a:rPr lang="en-US" sz="240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6F0423-8DB2-194A-266E-3D0DAC684091}"/>
              </a:ext>
            </a:extLst>
          </p:cNvPr>
          <p:cNvSpPr txBox="1"/>
          <p:nvPr/>
        </p:nvSpPr>
        <p:spPr>
          <a:xfrm>
            <a:off x="6720625" y="1719330"/>
            <a:ext cx="5179453" cy="400110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err="1">
                <a:solidFill>
                  <a:srgbClr val="002060"/>
                </a:solidFill>
                <a:cs typeface="Calibri"/>
              </a:rPr>
              <a:t>Cescutti</a:t>
            </a:r>
            <a:r>
              <a:rPr lang="en-US" sz="2000" b="1" i="1">
                <a:solidFill>
                  <a:srgbClr val="002060"/>
                </a:solidFill>
                <a:cs typeface="Calibri"/>
              </a:rPr>
              <a:t> et al.</a:t>
            </a:r>
            <a:r>
              <a:rPr lang="en-US" sz="2000" i="1">
                <a:solidFill>
                  <a:srgbClr val="002060"/>
                </a:solidFill>
                <a:cs typeface="Calibri"/>
              </a:rPr>
              <a:t>, MNRAS 478, 4101 – 4127 (2018)</a:t>
            </a:r>
            <a:endParaRPr lang="it-IT" sz="2000" i="1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20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Motivations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 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5</a:t>
            </a:r>
            <a:endParaRPr lang="de-DE" sz="2000" b="1" baseline="3000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3" name="Immagine 2" descr="Immagine che contiene testo, diagramma, schermata, numero&#10;&#10;Descrizione generata automaticamente">
            <a:extLst>
              <a:ext uri="{FF2B5EF4-FFF2-40B4-BE49-F238E27FC236}">
                <a16:creationId xmlns:a16="http://schemas.microsoft.com/office/drawing/2014/main" id="{0BF4F543-BCE9-E2A1-DD4C-9B4AA3A14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10" b="2251"/>
          <a:stretch/>
        </p:blipFill>
        <p:spPr>
          <a:xfrm>
            <a:off x="1193443" y="2671731"/>
            <a:ext cx="9805125" cy="3253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6D867C-50F0-35D7-DD46-EC78D4D69390}"/>
              </a:ext>
            </a:extLst>
          </p:cNvPr>
          <p:cNvSpPr txBox="1"/>
          <p:nvPr/>
        </p:nvSpPr>
        <p:spPr>
          <a:xfrm>
            <a:off x="227527" y="1204175"/>
            <a:ext cx="118228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Discrepancy observed 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in 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SiC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 grains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2400">
                <a:solidFill>
                  <a:srgbClr val="002060"/>
                </a:solidFill>
              </a:rPr>
              <a:t>between measured isotopic ratios and predictions from magnetic-buoyancy induced mixing models in AGB stars.</a:t>
            </a:r>
            <a:endParaRPr lang="en-US" sz="2400">
              <a:solidFill>
                <a:srgbClr val="002060"/>
              </a:solidFill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F3BF78-9C0C-4C15-A1C6-7B992D576901}"/>
              </a:ext>
            </a:extLst>
          </p:cNvPr>
          <p:cNvSpPr txBox="1"/>
          <p:nvPr/>
        </p:nvSpPr>
        <p:spPr>
          <a:xfrm>
            <a:off x="7450428" y="2127161"/>
            <a:ext cx="4428186" cy="400110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002060"/>
                </a:solidFill>
                <a:ea typeface="+mn-lt"/>
                <a:cs typeface="+mn-lt"/>
              </a:rPr>
              <a:t>D. Vescovi</a:t>
            </a:r>
            <a:r>
              <a:rPr lang="en-US" sz="2000" i="1">
                <a:solidFill>
                  <a:srgbClr val="002060"/>
                </a:solidFill>
                <a:ea typeface="+mn-lt"/>
                <a:cs typeface="+mn-lt"/>
              </a:rPr>
              <a:t> et al., </a:t>
            </a:r>
            <a:r>
              <a:rPr lang="en-US" sz="2000" i="1" err="1">
                <a:solidFill>
                  <a:srgbClr val="002060"/>
                </a:solidFill>
                <a:ea typeface="+mn-lt"/>
                <a:cs typeface="+mn-lt"/>
              </a:rPr>
              <a:t>ApJ</a:t>
            </a:r>
            <a:r>
              <a:rPr lang="en-US" sz="2000" i="1">
                <a:solidFill>
                  <a:srgbClr val="002060"/>
                </a:solidFill>
                <a:ea typeface="+mn-lt"/>
                <a:cs typeface="+mn-lt"/>
              </a:rPr>
              <a:t> Lett., 897 (2020) 25</a:t>
            </a:r>
            <a:endParaRPr lang="en-US" sz="2000">
              <a:solidFill>
                <a:srgbClr val="00206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944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Motivations</a:t>
            </a:r>
            <a:endParaRPr lang="de-DE" sz="4800" b="1" err="1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6</a:t>
            </a:r>
            <a:endParaRPr lang="de-DE" sz="2000" b="1" baseline="30000">
              <a:solidFill>
                <a:srgbClr val="FFC000"/>
              </a:solidFill>
              <a:cs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546C67-042F-3F57-9D63-ECC025A1E9AF}"/>
              </a:ext>
            </a:extLst>
          </p:cNvPr>
          <p:cNvSpPr txBox="1"/>
          <p:nvPr/>
        </p:nvSpPr>
        <p:spPr>
          <a:xfrm>
            <a:off x="198570" y="1210452"/>
            <a:ext cx="1178959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30000">
                <a:solidFill>
                  <a:srgbClr val="002060"/>
                </a:solidFill>
              </a:rPr>
              <a:t>28</a:t>
            </a:r>
            <a:r>
              <a:rPr lang="en-US" sz="2400">
                <a:solidFill>
                  <a:srgbClr val="002060"/>
                </a:solidFill>
              </a:rPr>
              <a:t>Si is mainly produced by α process, </a:t>
            </a:r>
            <a:r>
              <a:rPr lang="en-US" sz="2400" baseline="30000">
                <a:solidFill>
                  <a:srgbClr val="002060"/>
                </a:solidFill>
              </a:rPr>
              <a:t>29</a:t>
            </a:r>
            <a:r>
              <a:rPr lang="en-US" sz="2400">
                <a:solidFill>
                  <a:srgbClr val="002060"/>
                </a:solidFill>
              </a:rPr>
              <a:t>Si and </a:t>
            </a:r>
            <a:r>
              <a:rPr lang="en-US" sz="2400" baseline="30000">
                <a:solidFill>
                  <a:srgbClr val="002060"/>
                </a:solidFill>
                <a:ea typeface="+mn-lt"/>
                <a:cs typeface="+mn-lt"/>
              </a:rPr>
              <a:t>30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Si </a:t>
            </a:r>
            <a:r>
              <a:rPr lang="en-US" sz="2400">
                <a:solidFill>
                  <a:srgbClr val="002060"/>
                </a:solidFill>
              </a:rPr>
              <a:t>are produced by </a:t>
            </a:r>
            <a:r>
              <a:rPr lang="en-US" sz="2400" b="1">
                <a:solidFill>
                  <a:srgbClr val="002060"/>
                </a:solidFill>
              </a:rPr>
              <a:t>neutron capture reactions</a:t>
            </a:r>
            <a:r>
              <a:rPr lang="en-US" sz="2400">
                <a:solidFill>
                  <a:srgbClr val="002060"/>
                </a:solidFill>
              </a:rPr>
              <a:t> mainly in the convective carbon shell of</a:t>
            </a:r>
            <a:r>
              <a:rPr lang="en-US" sz="2400" b="1">
                <a:solidFill>
                  <a:srgbClr val="002060"/>
                </a:solidFill>
              </a:rPr>
              <a:t> massive stars</a:t>
            </a:r>
            <a:r>
              <a:rPr lang="en-US" sz="2400">
                <a:solidFill>
                  <a:srgbClr val="002060"/>
                </a:solidFill>
              </a:rPr>
              <a:t> and released in </a:t>
            </a:r>
            <a:r>
              <a:rPr lang="en-US" sz="2400" b="1">
                <a:solidFill>
                  <a:srgbClr val="002060"/>
                </a:solidFill>
              </a:rPr>
              <a:t>SN explosions</a:t>
            </a:r>
            <a:r>
              <a:rPr lang="en-US" sz="2400">
                <a:solidFill>
                  <a:srgbClr val="002060"/>
                </a:solidFill>
              </a:rPr>
              <a:t>.</a:t>
            </a:r>
            <a:endParaRPr lang="en-US" sz="240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44" name="Immagine 43" descr="Immagine che contiene testo, schermata, numero, diagramma&#10;&#10;Descrizione generata automaticamente">
            <a:extLst>
              <a:ext uri="{FF2B5EF4-FFF2-40B4-BE49-F238E27FC236}">
                <a16:creationId xmlns:a16="http://schemas.microsoft.com/office/drawing/2014/main" id="{6A667DDF-BDA4-90F8-72AF-4CD26EBA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1" y="2448603"/>
            <a:ext cx="6223059" cy="3673774"/>
          </a:xfrm>
          <a:prstGeom prst="rect">
            <a:avLst/>
          </a:prstGeom>
        </p:spPr>
      </p:pic>
      <p:pic>
        <p:nvPicPr>
          <p:cNvPr id="45" name="Immagine 44" descr="Immagine che contiene Universo, spazio, Policromia&#10;&#10;Descrizione generata automaticamente">
            <a:extLst>
              <a:ext uri="{FF2B5EF4-FFF2-40B4-BE49-F238E27FC236}">
                <a16:creationId xmlns:a16="http://schemas.microsoft.com/office/drawing/2014/main" id="{2513D462-9372-D38A-0410-59169EC3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336" y="2450439"/>
            <a:ext cx="4316709" cy="37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4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Motivations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 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7</a:t>
            </a:r>
            <a:endParaRPr lang="de-DE" sz="2000" b="1" baseline="30000">
              <a:solidFill>
                <a:srgbClr val="FFC000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F9DD8C-4A0F-FF68-B367-305FF0173D5A}"/>
              </a:ext>
            </a:extLst>
          </p:cNvPr>
          <p:cNvSpPr txBox="1"/>
          <p:nvPr/>
        </p:nvSpPr>
        <p:spPr>
          <a:xfrm>
            <a:off x="97929" y="1253583"/>
            <a:ext cx="119908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30000">
                <a:solidFill>
                  <a:srgbClr val="002060"/>
                </a:solidFill>
              </a:rPr>
              <a:t>28</a:t>
            </a:r>
            <a:r>
              <a:rPr lang="en-US" sz="2400">
                <a:solidFill>
                  <a:srgbClr val="002060"/>
                </a:solidFill>
              </a:rPr>
              <a:t>Si, </a:t>
            </a:r>
            <a:r>
              <a:rPr lang="en-US" sz="2400" baseline="30000">
                <a:solidFill>
                  <a:srgbClr val="002060"/>
                </a:solidFill>
              </a:rPr>
              <a:t>29</a:t>
            </a:r>
            <a:r>
              <a:rPr lang="en-US" sz="2400">
                <a:solidFill>
                  <a:srgbClr val="002060"/>
                </a:solidFill>
              </a:rPr>
              <a:t>Si, </a:t>
            </a:r>
            <a:r>
              <a:rPr lang="en-US" sz="2400" baseline="30000">
                <a:solidFill>
                  <a:srgbClr val="002060"/>
                </a:solidFill>
                <a:ea typeface="+mn-lt"/>
                <a:cs typeface="+mn-lt"/>
              </a:rPr>
              <a:t>30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Si(</a:t>
            </a:r>
            <a:r>
              <a:rPr lang="en-US" sz="2400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) are important to explain the 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isotopic ratios measured in 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SiC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 grains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 </a:t>
            </a:r>
            <a:r>
              <a:rPr lang="en-US" sz="2400">
                <a:solidFill>
                  <a:srgbClr val="002060"/>
                </a:solidFill>
              </a:rPr>
              <a:t>(acc. &lt; 5%)</a:t>
            </a:r>
            <a:endParaRPr lang="en-US" sz="2400">
              <a:solidFill>
                <a:srgbClr val="002060"/>
              </a:solidFill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0AD1BD-81FF-7FE1-C250-8F710EDAEEFA}"/>
              </a:ext>
            </a:extLst>
          </p:cNvPr>
          <p:cNvSpPr txBox="1"/>
          <p:nvPr/>
        </p:nvSpPr>
        <p:spPr>
          <a:xfrm>
            <a:off x="7602910" y="2950111"/>
            <a:ext cx="3048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cs typeface="Calibri"/>
              </a:rPr>
              <a:t>Mainstream </a:t>
            </a:r>
            <a:r>
              <a:rPr lang="en-US" sz="2400" b="1" err="1">
                <a:solidFill>
                  <a:srgbClr val="002060"/>
                </a:solidFill>
                <a:cs typeface="Calibri"/>
              </a:rPr>
              <a:t>SiC</a:t>
            </a:r>
            <a:r>
              <a:rPr lang="en-US" sz="2400" b="1">
                <a:solidFill>
                  <a:srgbClr val="002060"/>
                </a:solidFill>
                <a:cs typeface="Calibri"/>
              </a:rPr>
              <a:t> </a:t>
            </a:r>
            <a:endParaRPr lang="en-US" sz="2400">
              <a:solidFill>
                <a:srgbClr val="002060"/>
              </a:solidFill>
              <a:cs typeface="Calibri"/>
            </a:endParaRPr>
          </a:p>
          <a:p>
            <a:r>
              <a:rPr lang="en-US" sz="2400" i="1">
                <a:solidFill>
                  <a:srgbClr val="002060"/>
                </a:solidFill>
                <a:cs typeface="Calibri"/>
              </a:rPr>
              <a:t>from AGB</a:t>
            </a:r>
            <a:endParaRPr lang="en-US" sz="2400" b="1">
              <a:solidFill>
                <a:srgbClr val="002060"/>
              </a:solidFill>
              <a:cs typeface="Calibri"/>
            </a:endParaRPr>
          </a:p>
        </p:txBody>
      </p:sp>
      <p:pic>
        <p:nvPicPr>
          <p:cNvPr id="9" name="Immagine 8" descr="Immagine che contiene testo, diagramma, linea, Parallelo&#10;&#10;Descrizione generata automaticamente">
            <a:extLst>
              <a:ext uri="{FF2B5EF4-FFF2-40B4-BE49-F238E27FC236}">
                <a16:creationId xmlns:a16="http://schemas.microsoft.com/office/drawing/2014/main" id="{EA9D123A-C798-C158-588C-2897EC8B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6" y="1793301"/>
            <a:ext cx="6111200" cy="47474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9490FE-6334-5DBD-5496-3FAFB695B7F3}"/>
              </a:ext>
            </a:extLst>
          </p:cNvPr>
          <p:cNvSpPr txBox="1"/>
          <p:nvPr/>
        </p:nvSpPr>
        <p:spPr>
          <a:xfrm>
            <a:off x="7602910" y="4143431"/>
            <a:ext cx="3048162" cy="4760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cs typeface="Calibri"/>
              </a:rPr>
              <a:t>GCE  vs  s-process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18617BE-CB9E-D86F-1024-A8CE03785B64}"/>
              </a:ext>
            </a:extLst>
          </p:cNvPr>
          <p:cNvCxnSpPr/>
          <p:nvPr/>
        </p:nvCxnSpPr>
        <p:spPr>
          <a:xfrm flipH="1">
            <a:off x="8968594" y="1749726"/>
            <a:ext cx="623979" cy="11588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7E63834-60A8-0F35-F239-CE5D5D464F9F}"/>
              </a:ext>
            </a:extLst>
          </p:cNvPr>
          <p:cNvCxnSpPr/>
          <p:nvPr/>
        </p:nvCxnSpPr>
        <p:spPr>
          <a:xfrm flipV="1">
            <a:off x="3035599" y="2922018"/>
            <a:ext cx="1561381" cy="117031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3B8D077-7C72-04F4-3C13-2F45E8096C42}"/>
              </a:ext>
            </a:extLst>
          </p:cNvPr>
          <p:cNvCxnSpPr>
            <a:cxnSpLocks/>
          </p:cNvCxnSpPr>
          <p:nvPr/>
        </p:nvCxnSpPr>
        <p:spPr>
          <a:xfrm flipV="1">
            <a:off x="3136240" y="3971564"/>
            <a:ext cx="1259456" cy="163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686410A-0E5D-6D66-2916-6CCB746A29A5}"/>
              </a:ext>
            </a:extLst>
          </p:cNvPr>
          <p:cNvSpPr txBox="1"/>
          <p:nvPr/>
        </p:nvSpPr>
        <p:spPr>
          <a:xfrm>
            <a:off x="2987777" y="3065128"/>
            <a:ext cx="7765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cs typeface="Calibri"/>
              </a:rPr>
              <a:t>GCE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25086E4-6667-5E77-B58A-429CF7EC3377}"/>
              </a:ext>
            </a:extLst>
          </p:cNvPr>
          <p:cNvSpPr txBox="1"/>
          <p:nvPr/>
        </p:nvSpPr>
        <p:spPr>
          <a:xfrm>
            <a:off x="4411135" y="3999656"/>
            <a:ext cx="19698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cs typeface="Calibri"/>
              </a:rPr>
              <a:t>s - process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6CC6BDB-5656-E4EA-AA61-190DFD207A12}"/>
              </a:ext>
            </a:extLst>
          </p:cNvPr>
          <p:cNvSpPr txBox="1"/>
          <p:nvPr/>
        </p:nvSpPr>
        <p:spPr>
          <a:xfrm>
            <a:off x="6429636" y="5620859"/>
            <a:ext cx="5377091" cy="400110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002060"/>
                </a:solidFill>
                <a:ea typeface="+mn-lt"/>
                <a:cs typeface="+mn-lt"/>
              </a:rPr>
              <a:t>K. Guber et al., </a:t>
            </a:r>
            <a:r>
              <a:rPr lang="en-US" sz="2000" i="1">
                <a:solidFill>
                  <a:srgbClr val="002060"/>
                </a:solidFill>
                <a:ea typeface="+mn-lt"/>
                <a:cs typeface="+mn-lt"/>
              </a:rPr>
              <a:t>Phys. Rev. C 67, 062802 (2003)</a:t>
            </a:r>
          </a:p>
        </p:txBody>
      </p:sp>
    </p:spTree>
    <p:extLst>
      <p:ext uri="{BB962C8B-B14F-4D97-AF65-F5344CB8AC3E}">
        <p14:creationId xmlns:p14="http://schemas.microsoft.com/office/powerpoint/2010/main" val="27763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30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Si(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 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Motivations</a:t>
            </a:r>
            <a:r>
              <a:rPr lang="de-DE" sz="4800" b="1" dirty="0">
                <a:solidFill>
                  <a:srgbClr val="FFC000"/>
                </a:solidFill>
                <a:ea typeface="+mj-lt"/>
                <a:cs typeface="+mj-lt"/>
              </a:rPr>
              <a:t> </a:t>
            </a:r>
            <a:endParaRPr lang="de-DE" sz="4800" b="1" dirty="0">
              <a:solidFill>
                <a:srgbClr val="FFC000"/>
              </a:solidFill>
              <a:latin typeface="Calibri"/>
              <a:ea typeface="Calibri Light"/>
              <a:cs typeface="Calibri Ligh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8</a:t>
            </a:r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F9DD8C-4A0F-FF68-B367-305FF0173D5A}"/>
              </a:ext>
            </a:extLst>
          </p:cNvPr>
          <p:cNvSpPr txBox="1"/>
          <p:nvPr/>
        </p:nvSpPr>
        <p:spPr>
          <a:xfrm>
            <a:off x="97929" y="1253583"/>
            <a:ext cx="119908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30000">
                <a:solidFill>
                  <a:srgbClr val="002060"/>
                </a:solidFill>
              </a:rPr>
              <a:t>28</a:t>
            </a:r>
            <a:r>
              <a:rPr lang="en-US" sz="2400">
                <a:solidFill>
                  <a:srgbClr val="002060"/>
                </a:solidFill>
              </a:rPr>
              <a:t>Si, </a:t>
            </a:r>
            <a:r>
              <a:rPr lang="en-US" sz="2400" baseline="30000">
                <a:solidFill>
                  <a:srgbClr val="002060"/>
                </a:solidFill>
              </a:rPr>
              <a:t>29</a:t>
            </a:r>
            <a:r>
              <a:rPr lang="en-US" sz="2400">
                <a:solidFill>
                  <a:srgbClr val="002060"/>
                </a:solidFill>
              </a:rPr>
              <a:t>Si, </a:t>
            </a:r>
            <a:r>
              <a:rPr lang="en-US" sz="2400" baseline="30000">
                <a:solidFill>
                  <a:srgbClr val="002060"/>
                </a:solidFill>
                <a:ea typeface="+mn-lt"/>
                <a:cs typeface="+mn-lt"/>
              </a:rPr>
              <a:t>30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Si(</a:t>
            </a:r>
            <a:r>
              <a:rPr lang="en-US" sz="2400" err="1">
                <a:solidFill>
                  <a:srgbClr val="002060"/>
                </a:solidFill>
                <a:ea typeface="+mn-lt"/>
                <a:cs typeface="+mn-lt"/>
              </a:rPr>
              <a:t>n,ɣ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) are important to explain the 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isotopic ratios measured in </a:t>
            </a:r>
            <a:r>
              <a:rPr lang="en-US" sz="2400" b="1" err="1">
                <a:solidFill>
                  <a:srgbClr val="002060"/>
                </a:solidFill>
                <a:ea typeface="+mn-lt"/>
                <a:cs typeface="+mn-lt"/>
              </a:rPr>
              <a:t>SiC</a:t>
            </a:r>
            <a:r>
              <a:rPr lang="en-US" sz="2400" b="1">
                <a:solidFill>
                  <a:srgbClr val="002060"/>
                </a:solidFill>
                <a:ea typeface="+mn-lt"/>
                <a:cs typeface="+mn-lt"/>
              </a:rPr>
              <a:t> grains</a:t>
            </a:r>
            <a:r>
              <a:rPr lang="en-US" sz="2400">
                <a:solidFill>
                  <a:srgbClr val="002060"/>
                </a:solidFill>
                <a:ea typeface="+mn-lt"/>
                <a:cs typeface="+mn-lt"/>
              </a:rPr>
              <a:t> </a:t>
            </a:r>
            <a:r>
              <a:rPr lang="en-US" sz="2400">
                <a:solidFill>
                  <a:srgbClr val="002060"/>
                </a:solidFill>
              </a:rPr>
              <a:t>(acc. &lt; 5%)</a:t>
            </a:r>
            <a:endParaRPr lang="en-US" sz="2400">
              <a:solidFill>
                <a:srgbClr val="002060"/>
              </a:solidFill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0AD1BD-81FF-7FE1-C250-8F710EDAEEFA}"/>
              </a:ext>
            </a:extLst>
          </p:cNvPr>
          <p:cNvSpPr txBox="1"/>
          <p:nvPr/>
        </p:nvSpPr>
        <p:spPr>
          <a:xfrm>
            <a:off x="7602910" y="2950111"/>
            <a:ext cx="3048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cs typeface="Calibri"/>
              </a:rPr>
              <a:t>Type C </a:t>
            </a:r>
            <a:r>
              <a:rPr lang="en-US" sz="2400" b="1" err="1">
                <a:solidFill>
                  <a:srgbClr val="002060"/>
                </a:solidFill>
                <a:cs typeface="Calibri"/>
              </a:rPr>
              <a:t>SiC</a:t>
            </a:r>
            <a:r>
              <a:rPr lang="en-US" sz="2400" b="1">
                <a:solidFill>
                  <a:srgbClr val="002060"/>
                </a:solidFill>
                <a:cs typeface="Calibri"/>
              </a:rPr>
              <a:t> </a:t>
            </a:r>
            <a:endParaRPr lang="en-US" sz="2400">
              <a:solidFill>
                <a:srgbClr val="002060"/>
              </a:solidFill>
              <a:cs typeface="Calibri"/>
            </a:endParaRPr>
          </a:p>
          <a:p>
            <a:r>
              <a:rPr lang="en-US" sz="2400" i="1">
                <a:solidFill>
                  <a:srgbClr val="002060"/>
                </a:solidFill>
                <a:cs typeface="Calibri"/>
              </a:rPr>
              <a:t>from SN explosions</a:t>
            </a:r>
            <a:endParaRPr lang="en-US" sz="2400" b="1">
              <a:solidFill>
                <a:srgbClr val="002060"/>
              </a:solidFill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9490FE-6334-5DBD-5496-3FAFB695B7F3}"/>
              </a:ext>
            </a:extLst>
          </p:cNvPr>
          <p:cNvSpPr txBox="1"/>
          <p:nvPr/>
        </p:nvSpPr>
        <p:spPr>
          <a:xfrm>
            <a:off x="7602910" y="4143431"/>
            <a:ext cx="30481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cs typeface="Calibri"/>
              </a:rPr>
              <a:t>Constrain on neutron density in SN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18617BE-CB9E-D86F-1024-A8CE03785B64}"/>
              </a:ext>
            </a:extLst>
          </p:cNvPr>
          <p:cNvCxnSpPr/>
          <p:nvPr/>
        </p:nvCxnSpPr>
        <p:spPr>
          <a:xfrm flipH="1">
            <a:off x="8968594" y="1749726"/>
            <a:ext cx="623979" cy="11588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5E8056A7-08B8-C3F1-736F-4DF2CBD5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04" y="1999523"/>
            <a:ext cx="6889450" cy="4047765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AACEAC10-2F17-15E1-FD46-6788ABF73A4E}"/>
              </a:ext>
            </a:extLst>
          </p:cNvPr>
          <p:cNvSpPr/>
          <p:nvPr/>
        </p:nvSpPr>
        <p:spPr>
          <a:xfrm>
            <a:off x="3055295" y="2168477"/>
            <a:ext cx="1078302" cy="11214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48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B71F670-E47D-DD34-36EE-76C47E7AFD57}"/>
              </a:ext>
            </a:extLst>
          </p:cNvPr>
          <p:cNvSpPr/>
          <p:nvPr/>
        </p:nvSpPr>
        <p:spPr>
          <a:xfrm>
            <a:off x="-47368" y="-32952"/>
            <a:ext cx="12284676" cy="9679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673" y="61741"/>
            <a:ext cx="6859596" cy="770925"/>
          </a:xfrm>
        </p:spPr>
        <p:txBody>
          <a:bodyPr>
            <a:noAutofit/>
          </a:bodyPr>
          <a:lstStyle/>
          <a:p>
            <a:pPr algn="l"/>
            <a:r>
              <a:rPr lang="de-DE" sz="4800" b="1" baseline="30000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64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Ni(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n,γ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+mj-lt"/>
                <a:cs typeface="+mj-lt"/>
              </a:rPr>
              <a:t>): 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State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of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de-DE" sz="4800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DE" sz="4800" b="1" err="1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art</a:t>
            </a:r>
            <a:endParaRPr lang="de-DE" sz="4800" b="1">
              <a:solidFill>
                <a:srgbClr val="FFC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63E1A2-0C8C-92BC-ADE2-FCE0E023280C}"/>
              </a:ext>
            </a:extLst>
          </p:cNvPr>
          <p:cNvSpPr/>
          <p:nvPr/>
        </p:nvSpPr>
        <p:spPr>
          <a:xfrm>
            <a:off x="-438664" y="6536724"/>
            <a:ext cx="13067269" cy="3604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EFB59A6D-B1CE-D9A3-D376-ACA5A0E80E39}"/>
              </a:ext>
            </a:extLst>
          </p:cNvPr>
          <p:cNvSpPr txBox="1">
            <a:spLocks/>
          </p:cNvSpPr>
          <p:nvPr/>
        </p:nvSpPr>
        <p:spPr>
          <a:xfrm>
            <a:off x="533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64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Ni(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 &amp; </a:t>
            </a:r>
            <a:r>
              <a:rPr lang="de-DE" sz="1800" b="1" baseline="30000">
                <a:solidFill>
                  <a:srgbClr val="FFC000"/>
                </a:solidFill>
                <a:ea typeface="+mn-lt"/>
                <a:cs typeface="+mn-lt"/>
              </a:rPr>
              <a:t>30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Si(</a:t>
            </a:r>
            <a:r>
              <a:rPr lang="de-DE" sz="1800" b="1" err="1">
                <a:solidFill>
                  <a:srgbClr val="FFC000"/>
                </a:solidFill>
                <a:ea typeface="+mn-lt"/>
                <a:cs typeface="+mn-lt"/>
              </a:rPr>
              <a:t>n,γ</a:t>
            </a:r>
            <a:r>
              <a:rPr lang="de-DE" sz="1800" b="1">
                <a:solidFill>
                  <a:srgbClr val="FFC000"/>
                </a:solidFill>
                <a:ea typeface="+mn-lt"/>
                <a:cs typeface="+mn-lt"/>
              </a:rPr>
              <a:t>):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Motivations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and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Preliminary</a:t>
            </a:r>
            <a:r>
              <a:rPr lang="de-DE" sz="18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de-DE" sz="1800" err="1">
                <a:solidFill>
                  <a:srgbClr val="FFC000"/>
                </a:solidFill>
                <a:ea typeface="+mn-lt"/>
                <a:cs typeface="+mn-lt"/>
              </a:rPr>
              <a:t>Results</a:t>
            </a:r>
            <a:endParaRPr lang="it-IT" sz="1800" err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36B5598F-D885-C439-F6CF-782A42AB964F}"/>
              </a:ext>
            </a:extLst>
          </p:cNvPr>
          <p:cNvSpPr txBox="1">
            <a:spLocks/>
          </p:cNvSpPr>
          <p:nvPr/>
        </p:nvSpPr>
        <p:spPr>
          <a:xfrm>
            <a:off x="6719012" y="6540611"/>
            <a:ext cx="5450751" cy="3642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1">
                <a:solidFill>
                  <a:srgbClr val="FFC000"/>
                </a:solidFill>
                <a:ea typeface="+mn-lt"/>
                <a:cs typeface="+mn-lt"/>
              </a:rPr>
              <a:t>9</a:t>
            </a:r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29FED-DBD3-A6C0-FFC1-45ADF51DF388}"/>
              </a:ext>
            </a:extLst>
          </p:cNvPr>
          <p:cNvSpPr txBox="1"/>
          <p:nvPr/>
        </p:nvSpPr>
        <p:spPr>
          <a:xfrm>
            <a:off x="198570" y="1196074"/>
            <a:ext cx="118758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2060"/>
                </a:solidFill>
                <a:cs typeface="Calibri"/>
              </a:rPr>
              <a:t>Only </a:t>
            </a:r>
            <a:r>
              <a:rPr lang="en-US" sz="2400" b="1">
                <a:solidFill>
                  <a:srgbClr val="002060"/>
                </a:solidFill>
                <a:cs typeface="Calibri"/>
              </a:rPr>
              <a:t>a few discrepant measurements available</a:t>
            </a:r>
            <a:r>
              <a:rPr lang="en-US" sz="2400">
                <a:solidFill>
                  <a:srgbClr val="002060"/>
                </a:solidFill>
                <a:cs typeface="Calibri"/>
              </a:rPr>
              <a:t> in literature, leading to discrepant MACS</a:t>
            </a:r>
            <a:endParaRPr lang="en-US" sz="2400" baseline="3000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B3728C9B-305E-BCFA-18D5-5BA34E88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" y="1570410"/>
            <a:ext cx="6696972" cy="4881746"/>
          </a:xfrm>
          <a:prstGeom prst="rect">
            <a:avLst/>
          </a:prstGeom>
        </p:spPr>
      </p:pic>
      <p:pic>
        <p:nvPicPr>
          <p:cNvPr id="8" name="Immagine 7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181AE819-0C3A-5495-CB82-3B6557A42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306" y="2846900"/>
            <a:ext cx="5920596" cy="3694615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3E4AD44-1372-1AFA-3A35-6BBE6BB4AA00}"/>
              </a:ext>
            </a:extLst>
          </p:cNvPr>
          <p:cNvCxnSpPr/>
          <p:nvPr/>
        </p:nvCxnSpPr>
        <p:spPr>
          <a:xfrm>
            <a:off x="7996686" y="2899912"/>
            <a:ext cx="626853" cy="68436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46E332-F7AC-6AA5-F422-D8BBF3B4A68C}"/>
              </a:ext>
            </a:extLst>
          </p:cNvPr>
          <p:cNvSpPr txBox="1"/>
          <p:nvPr/>
        </p:nvSpPr>
        <p:spPr>
          <a:xfrm>
            <a:off x="7085324" y="2490036"/>
            <a:ext cx="13660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cs typeface="Calibri"/>
              </a:rPr>
              <a:t>9.52 keV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547B3C-0E80-BC09-ACE0-F2B8BF0C2FFF}"/>
              </a:ext>
            </a:extLst>
          </p:cNvPr>
          <p:cNvSpPr txBox="1"/>
          <p:nvPr/>
        </p:nvSpPr>
        <p:spPr>
          <a:xfrm>
            <a:off x="9687626" y="3108263"/>
            <a:ext cx="20705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cs typeface="Calibri"/>
              </a:rPr>
              <a:t>MACS @ 5 keV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E3B51A-A966-C21A-4BD3-FB3FB372842A}"/>
              </a:ext>
            </a:extLst>
          </p:cNvPr>
          <p:cNvSpPr txBox="1"/>
          <p:nvPr/>
        </p:nvSpPr>
        <p:spPr>
          <a:xfrm>
            <a:off x="7392919" y="2084029"/>
            <a:ext cx="4600714" cy="400110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002060"/>
                </a:solidFill>
                <a:ea typeface="+mn-lt"/>
                <a:cs typeface="+mn-lt"/>
              </a:rPr>
              <a:t>Hockenbury et al., </a:t>
            </a:r>
            <a:r>
              <a:rPr lang="en-US" sz="2000" i="1">
                <a:solidFill>
                  <a:srgbClr val="002060"/>
                </a:solidFill>
                <a:ea typeface="+mn-lt"/>
                <a:cs typeface="+mn-lt"/>
              </a:rPr>
              <a:t>Phys. Rev. 178 (1969) 4</a:t>
            </a:r>
          </a:p>
        </p:txBody>
      </p:sp>
    </p:spTree>
    <p:extLst>
      <p:ext uri="{BB962C8B-B14F-4D97-AF65-F5344CB8AC3E}">
        <p14:creationId xmlns:p14="http://schemas.microsoft.com/office/powerpoint/2010/main" val="16563688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29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64Ni(n,γ) &amp; 30Si(n,γ)</vt:lpstr>
      <vt:lpstr>Outline</vt:lpstr>
      <vt:lpstr>64Ni(n,γ): Motivations </vt:lpstr>
      <vt:lpstr>64Ni(n,γ): Motivations</vt:lpstr>
      <vt:lpstr>64Ni(n,γ): Motivations </vt:lpstr>
      <vt:lpstr>30Si(n,γ): Motivations</vt:lpstr>
      <vt:lpstr>30Si(n,γ): Motivations </vt:lpstr>
      <vt:lpstr>30Si(n,γ): Motivations </vt:lpstr>
      <vt:lpstr>64Ni(n,γ): State of the art</vt:lpstr>
      <vt:lpstr>30Si(n,γ): State of the art </vt:lpstr>
      <vt:lpstr>Measurement in EAR1</vt:lpstr>
      <vt:lpstr>Measurement in EAR2</vt:lpstr>
      <vt:lpstr>Measurement</vt:lpstr>
      <vt:lpstr>64Ni(n,γ): Preliminary Results</vt:lpstr>
      <vt:lpstr>64Ni(n,γ): Preliminary Results</vt:lpstr>
      <vt:lpstr>64Ni(n,γ): Preliminary Results</vt:lpstr>
      <vt:lpstr>64Ni(n,γ): Preliminary Results</vt:lpstr>
      <vt:lpstr>30Si(n,γ): Preliminary Results</vt:lpstr>
      <vt:lpstr>30Si(n,γ): Preliminary Results</vt:lpstr>
      <vt:lpstr>30Si(n,γ): Preliminary Results</vt:lpstr>
      <vt:lpstr>30Si(n,γ): Ongoing Analysis</vt:lpstr>
      <vt:lpstr>30Si(n,γ): Ongoing Analysis</vt:lpstr>
      <vt:lpstr>30Si(n,γ): Ongoing Analysis</vt:lpstr>
      <vt:lpstr>Summary</vt:lpstr>
      <vt:lpstr>64Ni(n,γ) &amp; 30Si(n,γ)</vt:lpstr>
      <vt:lpstr>Gain shift C6D6 (Si-30)</vt:lpstr>
      <vt:lpstr>Gain shift STED - C6D6 (Ni-64)</vt:lpstr>
      <vt:lpstr>C6D6 (Ni-64)</vt:lpstr>
      <vt:lpstr>Protons (Ni-64)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revision>955</cp:revision>
  <dcterms:created xsi:type="dcterms:W3CDTF">2023-11-06T09:45:49Z</dcterms:created>
  <dcterms:modified xsi:type="dcterms:W3CDTF">2023-11-09T02:45:27Z</dcterms:modified>
</cp:coreProperties>
</file>