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3"/>
  </p:notesMasterIdLst>
  <p:sldIdLst>
    <p:sldId id="396" r:id="rId5"/>
    <p:sldId id="398" r:id="rId6"/>
    <p:sldId id="399" r:id="rId7"/>
    <p:sldId id="400" r:id="rId8"/>
    <p:sldId id="401" r:id="rId9"/>
    <p:sldId id="402" r:id="rId10"/>
    <p:sldId id="403" r:id="rId11"/>
    <p:sldId id="40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664"/>
    <a:srgbClr val="FFE073"/>
    <a:srgbClr val="204AAC"/>
    <a:srgbClr val="AE00AD"/>
    <a:srgbClr val="0D0D80"/>
    <a:srgbClr val="0D0DA1"/>
    <a:srgbClr val="3D4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9328" autoAdjust="0"/>
  </p:normalViewPr>
  <p:slideViewPr>
    <p:cSldViewPr snapToGrid="0">
      <p:cViewPr varScale="1">
        <p:scale>
          <a:sx n="181" d="100"/>
          <a:sy n="181" d="100"/>
        </p:scale>
        <p:origin x="9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963A-C02A-44B3-810A-2B1D32A19381}" type="datetimeFigureOut">
              <a:rPr lang="it-IT" smtClean="0"/>
              <a:t>03/11/23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E8E29-AD91-4DE6-A5E4-47F1DFC6659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3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64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64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" y="6252343"/>
            <a:ext cx="12169455" cy="501844"/>
          </a:xfrm>
          <a:prstGeom prst="rect">
            <a:avLst/>
          </a:prstGeom>
          <a:noFill/>
          <a:ln>
            <a:noFill/>
          </a:ln>
          <a:scene3d>
            <a:camera prst="perspectiveRelaxedModerately" fov="6600000">
              <a:rot lat="19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Rectangle 10"/>
          <p:cNvSpPr>
            <a:spLocks noChangeArrowheads="1"/>
          </p:cNvSpPr>
          <p:nvPr userDrawn="1"/>
        </p:nvSpPr>
        <p:spPr bwMode="auto">
          <a:xfrm>
            <a:off x="0" y="6550025"/>
            <a:ext cx="12192000" cy="304800"/>
          </a:xfrm>
          <a:prstGeom prst="rect">
            <a:avLst/>
          </a:prstGeom>
          <a:solidFill>
            <a:srgbClr val="DEECF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 prst="relaxedInset"/>
            <a:bevelB w="38100" h="38100" prst="relaxedInse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 w="12700" cmpd="sng">
                <a:solidFill>
                  <a:srgbClr val="FF0000"/>
                </a:solidFill>
              </a:ln>
            </a:endParaRP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11663139" y="6543673"/>
            <a:ext cx="4267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fld id="{F8D43216-D5ED-464A-87EF-DF6AD78E5898}" type="slidenum">
              <a:rPr lang="it-IT" sz="1200" b="1" smtClean="0">
                <a:solidFill>
                  <a:srgbClr val="0C3A6D"/>
                </a:solidFill>
                <a:latin typeface="Arial" charset="0"/>
              </a:rPr>
              <a:pPr algn="r"/>
              <a:t>‹#›</a:t>
            </a:fld>
            <a:endParaRPr lang="it-IT" sz="1200" b="1">
              <a:solidFill>
                <a:srgbClr val="0C3A6D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4774" y="1"/>
            <a:ext cx="12029260" cy="6445198"/>
            <a:chOff x="108000" y="1"/>
            <a:chExt cx="8928000" cy="6481198"/>
          </a:xfrm>
        </p:grpSpPr>
        <p:sp>
          <p:nvSpPr>
            <p:cNvPr id="14" name="Rectangle 7"/>
            <p:cNvSpPr>
              <a:spLocks noChangeArrowheads="1"/>
            </p:cNvSpPr>
            <p:nvPr userDrawn="1"/>
          </p:nvSpPr>
          <p:spPr bwMode="auto">
            <a:xfrm>
              <a:off x="108000" y="1"/>
              <a:ext cx="8928000" cy="6481198"/>
            </a:xfrm>
            <a:prstGeom prst="rect">
              <a:avLst/>
            </a:prstGeom>
            <a:solidFill>
              <a:srgbClr val="135CA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8"/>
            <p:cNvSpPr>
              <a:spLocks noChangeArrowheads="1"/>
            </p:cNvSpPr>
            <p:nvPr userDrawn="1"/>
          </p:nvSpPr>
          <p:spPr bwMode="auto">
            <a:xfrm>
              <a:off x="220274" y="107998"/>
              <a:ext cx="8712000" cy="622799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135CAE"/>
                  </a:solidFill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9" name="Picture 18" descr="INF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03" y="141025"/>
            <a:ext cx="1054688" cy="540000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24BA546E-2136-EA92-FEE6-AAF17D66C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3501" y="98759"/>
            <a:ext cx="760777" cy="49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10ADB866-42D8-DFD2-A1CD-7F0DB31F11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7619" y="6573835"/>
            <a:ext cx="6975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l">
              <a:tabLst>
                <a:tab pos="6662738" algn="r"/>
              </a:tabLst>
            </a:pPr>
            <a:r>
              <a:rPr lang="it-IT" sz="1000" b="1">
                <a:solidFill>
                  <a:srgbClr val="FF6600"/>
                </a:solidFill>
                <a:latin typeface="Arial" charset="0"/>
              </a:rPr>
              <a:t>CollMeet         -         </a:t>
            </a:r>
            <a:r>
              <a:rPr lang="it-IT" sz="1000" b="1">
                <a:solidFill>
                  <a:srgbClr val="008000"/>
                </a:solidFill>
                <a:latin typeface="Arial" charset="0"/>
              </a:rPr>
              <a:t> INFN Trieste          -        </a:t>
            </a:r>
            <a:r>
              <a:rPr lang="en-US" sz="1000" b="1" i="0">
                <a:solidFill>
                  <a:srgbClr val="205FAC"/>
                </a:solidFill>
                <a:latin typeface="Arial"/>
                <a:ea typeface="Arial"/>
                <a:cs typeface="Arial"/>
              </a:rPr>
              <a:t>9-10 Nov 2023                 	P.Finocchiaro</a:t>
            </a:r>
            <a:endParaRPr lang="it-IT" sz="1000" b="1">
              <a:solidFill>
                <a:srgbClr val="0C3A6D"/>
              </a:solidFill>
              <a:latin typeface="Arial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C6FA2E6E-FEA9-F072-794B-1F4CFAB0CD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52" y="6573835"/>
            <a:ext cx="45423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000" b="1" i="0" u="none" strike="noStrike" kern="1200" baseline="0">
                <a:solidFill>
                  <a:srgbClr val="FF0000"/>
                </a:solidFill>
                <a:latin typeface="Arial"/>
                <a:ea typeface="ＭＳ Ｐゴシック"/>
              </a:rPr>
              <a:t>Possible use of LaBr3 for application in (n,xn) reactions at n_TOF</a:t>
            </a:r>
            <a:r>
              <a:rPr lang="en-US" sz="1000" b="1" i="0" kern="1200">
                <a:solidFill>
                  <a:srgbClr val="FF0000"/>
                </a:solidFill>
                <a:latin typeface="Arial"/>
                <a:ea typeface="Arial"/>
                <a:cs typeface="Arial"/>
              </a:rPr>
              <a:t>        -</a:t>
            </a:r>
          </a:p>
        </p:txBody>
      </p:sp>
    </p:spTree>
    <p:extLst>
      <p:ext uri="{BB962C8B-B14F-4D97-AF65-F5344CB8AC3E}">
        <p14:creationId xmlns:p14="http://schemas.microsoft.com/office/powerpoint/2010/main" val="35229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D48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48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48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48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8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8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7"/>
          <p:cNvSpPr txBox="1"/>
          <p:nvPr/>
        </p:nvSpPr>
        <p:spPr>
          <a:xfrm>
            <a:off x="2511204" y="1765606"/>
            <a:ext cx="7169591" cy="408623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err="1">
                <a:solidFill>
                  <a:srgbClr val="16469E"/>
                </a:solidFill>
                <a:latin typeface="Arial"/>
                <a:cs typeface="Arial"/>
              </a:rPr>
              <a:t>Possible use of LaBr</a:t>
            </a:r>
            <a:r>
              <a:rPr lang="it-IT" b="1" baseline="-25000" dirty="0" err="1">
                <a:solidFill>
                  <a:srgbClr val="16469E"/>
                </a:solidFill>
                <a:latin typeface="Arial"/>
                <a:cs typeface="Arial"/>
              </a:rPr>
              <a:t>3</a:t>
            </a:r>
            <a:r>
              <a:rPr lang="it-IT" b="1" dirty="0" err="1">
                <a:solidFill>
                  <a:srgbClr val="16469E"/>
                </a:solidFill>
                <a:latin typeface="Arial"/>
                <a:cs typeface="Arial"/>
              </a:rPr>
              <a:t> scintillators for (n,xn) reactions at n_TOF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5111" y="2388090"/>
            <a:ext cx="162174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>
                <a:solidFill>
                  <a:srgbClr val="204AAC"/>
                </a:solidFill>
                <a:latin typeface="Arial"/>
                <a:cs typeface="Arial"/>
              </a:rPr>
              <a:t>Paolo Finocchiaro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62F45-8564-6440-E04F-66C15D803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701" y="3272704"/>
            <a:ext cx="2446566" cy="19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E047FFD1-61B9-9B73-73F7-C1DB85FCD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49" y="908257"/>
            <a:ext cx="6561191" cy="4918155"/>
          </a:xfrm>
          <a:prstGeom prst="rect">
            <a:avLst/>
          </a:prstGeom>
        </p:spPr>
      </p:pic>
      <p:sp>
        <p:nvSpPr>
          <p:cNvPr id="113" name="CasellaDiTesto 7">
            <a:extLst>
              <a:ext uri="{FF2B5EF4-FFF2-40B4-BE49-F238E27FC236}">
                <a16:creationId xmlns:a16="http://schemas.microsoft.com/office/drawing/2014/main" id="{9B5373C6-ACB6-A7AA-FABC-25A4B5F798F2}"/>
              </a:ext>
            </a:extLst>
          </p:cNvPr>
          <p:cNvSpPr txBox="1"/>
          <p:nvPr/>
        </p:nvSpPr>
        <p:spPr>
          <a:xfrm>
            <a:off x="1342536" y="1483444"/>
            <a:ext cx="2485119" cy="374571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A short historical recall</a:t>
            </a:r>
            <a:endParaRPr lang="it-IT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4" name="CasellaDiTesto 7">
            <a:extLst>
              <a:ext uri="{FF2B5EF4-FFF2-40B4-BE49-F238E27FC236}">
                <a16:creationId xmlns:a16="http://schemas.microsoft.com/office/drawing/2014/main" id="{D919F955-15B3-9875-9145-54A46581BB58}"/>
              </a:ext>
            </a:extLst>
          </p:cNvPr>
          <p:cNvSpPr txBox="1"/>
          <p:nvPr/>
        </p:nvSpPr>
        <p:spPr>
          <a:xfrm>
            <a:off x="613956" y="2310056"/>
            <a:ext cx="3942278" cy="306467"/>
          </a:xfrm>
          <a:prstGeom prst="roundRect">
            <a:avLst/>
          </a:prstGeom>
          <a:solidFill>
            <a:srgbClr val="FFE07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1200" b="1" dirty="0" err="1">
                <a:solidFill>
                  <a:srgbClr val="16469E"/>
                </a:solidFill>
                <a:cs typeface="Arial"/>
              </a:rPr>
              <a:t>proposed in May 2016</a:t>
            </a:r>
            <a:endParaRPr lang="it-IT" sz="1200" b="1" dirty="0">
              <a:solidFill>
                <a:srgbClr val="16469E"/>
              </a:solidFill>
              <a:latin typeface="Arial"/>
              <a:cs typeface="Arial"/>
            </a:endParaRPr>
          </a:p>
        </p:txBody>
      </p:sp>
      <p:sp>
        <p:nvSpPr>
          <p:cNvPr id="115" name="CasellaDiTesto 7">
            <a:extLst>
              <a:ext uri="{FF2B5EF4-FFF2-40B4-BE49-F238E27FC236}">
                <a16:creationId xmlns:a16="http://schemas.microsoft.com/office/drawing/2014/main" id="{8FAA37AB-9627-B558-A70D-9D9D67E897FF}"/>
              </a:ext>
            </a:extLst>
          </p:cNvPr>
          <p:cNvSpPr txBox="1"/>
          <p:nvPr/>
        </p:nvSpPr>
        <p:spPr>
          <a:xfrm>
            <a:off x="613956" y="2893380"/>
            <a:ext cx="3942278" cy="306467"/>
          </a:xfrm>
          <a:prstGeom prst="roundRect">
            <a:avLst/>
          </a:prstGeom>
          <a:solidFill>
            <a:srgbClr val="FFE07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1200" b="1" dirty="0" err="1">
                <a:solidFill>
                  <a:srgbClr val="16469E"/>
                </a:solidFill>
                <a:cs typeface="Arial"/>
              </a:rPr>
              <a:t>basically rejected with the statement:</a:t>
            </a:r>
            <a:endParaRPr lang="it-IT" sz="1200" b="1" dirty="0">
              <a:solidFill>
                <a:srgbClr val="16469E"/>
              </a:solidFill>
              <a:latin typeface="Arial"/>
              <a:cs typeface="Arial"/>
            </a:endParaRPr>
          </a:p>
        </p:txBody>
      </p:sp>
      <p:sp>
        <p:nvSpPr>
          <p:cNvPr id="116" name="CasellaDiTesto 7">
            <a:extLst>
              <a:ext uri="{FF2B5EF4-FFF2-40B4-BE49-F238E27FC236}">
                <a16:creationId xmlns:a16="http://schemas.microsoft.com/office/drawing/2014/main" id="{CBF50CD8-5C0D-177C-4F52-BB884C9E9377}"/>
              </a:ext>
            </a:extLst>
          </p:cNvPr>
          <p:cNvSpPr txBox="1"/>
          <p:nvPr/>
        </p:nvSpPr>
        <p:spPr>
          <a:xfrm>
            <a:off x="613956" y="3508235"/>
            <a:ext cx="3942278" cy="306467"/>
          </a:xfrm>
          <a:prstGeom prst="roundRect">
            <a:avLst/>
          </a:prstGeom>
          <a:solidFill>
            <a:srgbClr val="FFE07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1200" b="1" i="1" dirty="0" err="1">
                <a:solidFill>
                  <a:srgbClr val="16469E"/>
                </a:solidFill>
                <a:cs typeface="Arial"/>
              </a:rPr>
              <a:t>"LaBr</a:t>
            </a:r>
            <a:r>
              <a:rPr lang="it-IT" sz="1200" b="1" i="1" baseline="-25000" dirty="0" err="1">
                <a:solidFill>
                  <a:srgbClr val="16469E"/>
                </a:solidFill>
                <a:cs typeface="Arial"/>
              </a:rPr>
              <a:t>3</a:t>
            </a:r>
            <a:r>
              <a:rPr lang="it-IT" sz="1200" b="1" i="1" dirty="0" err="1">
                <a:solidFill>
                  <a:srgbClr val="16469E"/>
                </a:solidFill>
                <a:cs typeface="Arial"/>
              </a:rPr>
              <a:t> was tested and cannot be used at n_TOF"</a:t>
            </a:r>
            <a:endParaRPr lang="it-IT" sz="1200" b="1" i="1" dirty="0">
              <a:solidFill>
                <a:srgbClr val="16469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8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F2.jpg">
            <a:extLst>
              <a:ext uri="{FF2B5EF4-FFF2-40B4-BE49-F238E27FC236}">
                <a16:creationId xmlns:a16="http://schemas.microsoft.com/office/drawing/2014/main" id="{E4A3C24A-D24B-1987-B703-4BF3E81CC3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454" y="357367"/>
            <a:ext cx="2509607" cy="1882206"/>
          </a:xfrm>
          <a:prstGeom prst="rect">
            <a:avLst/>
          </a:prstGeom>
        </p:spPr>
      </p:pic>
      <p:pic>
        <p:nvPicPr>
          <p:cNvPr id="3" name="Picture 2" descr="LaBr3.jpg">
            <a:extLst>
              <a:ext uri="{FF2B5EF4-FFF2-40B4-BE49-F238E27FC236}">
                <a16:creationId xmlns:a16="http://schemas.microsoft.com/office/drawing/2014/main" id="{E6D3F3AB-7127-CE52-C193-E99EE321F1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062" y="351865"/>
            <a:ext cx="2171038" cy="189086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04D455-7FCE-8350-9223-1EC05BD60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0000"/>
              </p:ext>
            </p:extLst>
          </p:nvPr>
        </p:nvGraphicFramePr>
        <p:xfrm>
          <a:off x="3926566" y="2242725"/>
          <a:ext cx="6550533" cy="371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</a:t>
                      </a: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BaF</a:t>
                      </a:r>
                      <a:r>
                        <a:rPr lang="it-IT" sz="1400" b="1" baseline="-25000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it-IT" sz="1400" baseline="-25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LaBr</a:t>
                      </a:r>
                      <a:r>
                        <a:rPr lang="it-IT" sz="1400" b="1" baseline="-25000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(Ce)</a:t>
                      </a: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50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Density (g/cc)</a:t>
                      </a: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4.88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50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Z &gt;</a:t>
                      </a: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24.7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40.5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Light yield (photons/MeV)</a:t>
                      </a: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10000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70000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Decay time (ns)</a:t>
                      </a: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620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Emission Peak (nm)</a:t>
                      </a:r>
                      <a:endParaRPr lang="it-IT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220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375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Hygroscopic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205FE5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400" b="1">
                        <a:solidFill>
                          <a:srgbClr val="205FE5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 descr="semaforo_giallo.jpg">
            <a:extLst>
              <a:ext uri="{FF2B5EF4-FFF2-40B4-BE49-F238E27FC236}">
                <a16:creationId xmlns:a16="http://schemas.microsoft.com/office/drawing/2014/main" id="{F106AD00-0204-B194-C348-3783A8F3E4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430" y="5578429"/>
            <a:ext cx="276052" cy="313156"/>
          </a:xfrm>
          <a:prstGeom prst="rect">
            <a:avLst/>
          </a:prstGeom>
        </p:spPr>
      </p:pic>
      <p:pic>
        <p:nvPicPr>
          <p:cNvPr id="6" name="Picture 5" descr="semaforo_verde.jpg">
            <a:extLst>
              <a:ext uri="{FF2B5EF4-FFF2-40B4-BE49-F238E27FC236}">
                <a16:creationId xmlns:a16="http://schemas.microsoft.com/office/drawing/2014/main" id="{EC9DBF98-11FE-95CE-BF4B-BB986ACEA1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34" y="3153318"/>
            <a:ext cx="274845" cy="313157"/>
          </a:xfrm>
          <a:prstGeom prst="rect">
            <a:avLst/>
          </a:prstGeom>
        </p:spPr>
      </p:pic>
      <p:pic>
        <p:nvPicPr>
          <p:cNvPr id="7" name="Picture 6" descr="semaforo_verde.jpg">
            <a:extLst>
              <a:ext uri="{FF2B5EF4-FFF2-40B4-BE49-F238E27FC236}">
                <a16:creationId xmlns:a16="http://schemas.microsoft.com/office/drawing/2014/main" id="{5AD7E2B6-7553-A622-AA66-510A9B9CC2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34" y="3651708"/>
            <a:ext cx="274845" cy="313157"/>
          </a:xfrm>
          <a:prstGeom prst="rect">
            <a:avLst/>
          </a:prstGeom>
        </p:spPr>
      </p:pic>
      <p:pic>
        <p:nvPicPr>
          <p:cNvPr id="8" name="Picture 7" descr="semaforo_verde.jpg">
            <a:extLst>
              <a:ext uri="{FF2B5EF4-FFF2-40B4-BE49-F238E27FC236}">
                <a16:creationId xmlns:a16="http://schemas.microsoft.com/office/drawing/2014/main" id="{94C1B29D-7414-8BD2-5404-916AFF7D2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34" y="4150098"/>
            <a:ext cx="274845" cy="313157"/>
          </a:xfrm>
          <a:prstGeom prst="rect">
            <a:avLst/>
          </a:prstGeom>
        </p:spPr>
      </p:pic>
      <p:pic>
        <p:nvPicPr>
          <p:cNvPr id="9" name="Picture 8" descr="semaforo_verde.jpg">
            <a:extLst>
              <a:ext uri="{FF2B5EF4-FFF2-40B4-BE49-F238E27FC236}">
                <a16:creationId xmlns:a16="http://schemas.microsoft.com/office/drawing/2014/main" id="{22E4CEEE-C515-841F-B8F5-6177C32DDE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34" y="4635120"/>
            <a:ext cx="274845" cy="313157"/>
          </a:xfrm>
          <a:prstGeom prst="rect">
            <a:avLst/>
          </a:prstGeom>
        </p:spPr>
      </p:pic>
      <p:pic>
        <p:nvPicPr>
          <p:cNvPr id="10" name="Picture 9" descr="semaforo_verde.jpg">
            <a:extLst>
              <a:ext uri="{FF2B5EF4-FFF2-40B4-BE49-F238E27FC236}">
                <a16:creationId xmlns:a16="http://schemas.microsoft.com/office/drawing/2014/main" id="{8C920351-BD3C-DCAD-665D-76F902A9C7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34" y="5080038"/>
            <a:ext cx="274845" cy="313157"/>
          </a:xfrm>
          <a:prstGeom prst="rect">
            <a:avLst/>
          </a:prstGeom>
        </p:spPr>
      </p:pic>
      <p:sp>
        <p:nvSpPr>
          <p:cNvPr id="11" name="CasellaDiTesto 7">
            <a:extLst>
              <a:ext uri="{FF2B5EF4-FFF2-40B4-BE49-F238E27FC236}">
                <a16:creationId xmlns:a16="http://schemas.microsoft.com/office/drawing/2014/main" id="{64AA97D3-7024-46C0-D2A0-57EF81868F39}"/>
              </a:ext>
            </a:extLst>
          </p:cNvPr>
          <p:cNvSpPr txBox="1"/>
          <p:nvPr/>
        </p:nvSpPr>
        <p:spPr>
          <a:xfrm>
            <a:off x="701422" y="1110010"/>
            <a:ext cx="4611558" cy="374571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Main features of LaBr3 as compared to BaF</a:t>
            </a:r>
            <a:r>
              <a:rPr lang="it-IT" sz="1600" b="1" baseline="-25000" dirty="0" err="1">
                <a:solidFill>
                  <a:srgbClr val="16469E"/>
                </a:solidFill>
                <a:latin typeface="Arial"/>
                <a:cs typeface="Arial"/>
              </a:rPr>
              <a:t>2</a:t>
            </a:r>
            <a:endParaRPr lang="it-IT" sz="16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83657-11EA-E78C-F7AD-7D4FE5B005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22" y="4017703"/>
            <a:ext cx="2654005" cy="1937423"/>
          </a:xfrm>
          <a:prstGeom prst="rect">
            <a:avLst/>
          </a:prstGeom>
        </p:spPr>
      </p:pic>
      <p:sp>
        <p:nvSpPr>
          <p:cNvPr id="13" name="CasellaDiTesto 7">
            <a:extLst>
              <a:ext uri="{FF2B5EF4-FFF2-40B4-BE49-F238E27FC236}">
                <a16:creationId xmlns:a16="http://schemas.microsoft.com/office/drawing/2014/main" id="{9E820409-9916-4BEF-8737-AD02C07A2EE4}"/>
              </a:ext>
            </a:extLst>
          </p:cNvPr>
          <p:cNvSpPr txBox="1"/>
          <p:nvPr/>
        </p:nvSpPr>
        <p:spPr>
          <a:xfrm>
            <a:off x="354058" y="3572067"/>
            <a:ext cx="3348731" cy="374571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NUMEN LaBr</a:t>
            </a:r>
            <a:r>
              <a:rPr lang="it-IT" sz="1600" b="1" baseline="-25000" dirty="0" err="1">
                <a:solidFill>
                  <a:srgbClr val="16469E"/>
                </a:solidFill>
                <a:latin typeface="Arial"/>
                <a:cs typeface="Arial"/>
              </a:rPr>
              <a:t>3</a:t>
            </a:r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 detector samples</a:t>
            </a:r>
            <a:endParaRPr lang="it-IT" sz="16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16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82D2AA-B58B-977E-3DA9-04545A825F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092" y="1504950"/>
            <a:ext cx="4876800" cy="3848100"/>
          </a:xfrm>
          <a:prstGeom prst="rect">
            <a:avLst/>
          </a:prstGeom>
        </p:spPr>
      </p:pic>
      <p:sp>
        <p:nvSpPr>
          <p:cNvPr id="15" name="CasellaDiTesto 7">
            <a:extLst>
              <a:ext uri="{FF2B5EF4-FFF2-40B4-BE49-F238E27FC236}">
                <a16:creationId xmlns:a16="http://schemas.microsoft.com/office/drawing/2014/main" id="{AE43067D-97A9-9CAD-8F05-8E90718926E6}"/>
              </a:ext>
            </a:extLst>
          </p:cNvPr>
          <p:cNvSpPr txBox="1"/>
          <p:nvPr/>
        </p:nvSpPr>
        <p:spPr>
          <a:xfrm>
            <a:off x="4625937" y="396695"/>
            <a:ext cx="2940126" cy="64698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High rate NUMEN test (active PMT base)</a:t>
            </a:r>
            <a:endParaRPr lang="it-IT" sz="16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802380-45DE-108C-1891-CB0B67209252}"/>
              </a:ext>
            </a:extLst>
          </p:cNvPr>
          <p:cNvGrpSpPr/>
          <p:nvPr/>
        </p:nvGrpSpPr>
        <p:grpSpPr>
          <a:xfrm>
            <a:off x="3817417" y="1830503"/>
            <a:ext cx="3045675" cy="3739145"/>
            <a:chOff x="666502" y="1596390"/>
            <a:chExt cx="3045675" cy="37391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84A9EC-A50E-0A9C-ECDB-583541739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666502" y="4047491"/>
              <a:ext cx="3045675" cy="1288044"/>
            </a:xfrm>
            <a:prstGeom prst="rect">
              <a:avLst/>
            </a:prstGeom>
          </p:spPr>
        </p:pic>
        <p:sp>
          <p:nvSpPr>
            <p:cNvPr id="16" name="CasellaDiTesto 7">
              <a:extLst>
                <a:ext uri="{FF2B5EF4-FFF2-40B4-BE49-F238E27FC236}">
                  <a16:creationId xmlns:a16="http://schemas.microsoft.com/office/drawing/2014/main" id="{712DB830-53D2-54A9-7D77-A6EF9D7A8D4F}"/>
                </a:ext>
              </a:extLst>
            </p:cNvPr>
            <p:cNvSpPr txBox="1"/>
            <p:nvPr/>
          </p:nvSpPr>
          <p:spPr>
            <a:xfrm>
              <a:off x="1445674" y="3275766"/>
              <a:ext cx="1042848" cy="306467"/>
            </a:xfrm>
            <a:prstGeom prst="roundRect">
              <a:avLst/>
            </a:prstGeom>
            <a:solidFill>
              <a:srgbClr val="FFE07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it-IT" sz="1200" b="1" dirty="0" err="1">
                  <a:solidFill>
                    <a:srgbClr val="16469E"/>
                  </a:solidFill>
                  <a:cs typeface="Arial"/>
                </a:rPr>
                <a:t>LaBr</a:t>
              </a:r>
              <a:r>
                <a:rPr lang="it-IT" sz="1200" b="1" baseline="-25000" dirty="0" err="1">
                  <a:solidFill>
                    <a:srgbClr val="16469E"/>
                  </a:solidFill>
                  <a:cs typeface="Arial"/>
                </a:rPr>
                <a:t>3</a:t>
              </a:r>
              <a:endParaRPr lang="it-IT" sz="1200" b="1" baseline="-25000" dirty="0">
                <a:solidFill>
                  <a:srgbClr val="16469E"/>
                </a:solidFill>
                <a:latin typeface="Arial"/>
                <a:cs typeface="Arial"/>
              </a:endParaRPr>
            </a:p>
          </p:txBody>
        </p:sp>
        <p:sp>
          <p:nvSpPr>
            <p:cNvPr id="17" name="CasellaDiTesto 7">
              <a:extLst>
                <a:ext uri="{FF2B5EF4-FFF2-40B4-BE49-F238E27FC236}">
                  <a16:creationId xmlns:a16="http://schemas.microsoft.com/office/drawing/2014/main" id="{83F66A09-2CFF-50BF-F086-E65623E75D77}"/>
                </a:ext>
              </a:extLst>
            </p:cNvPr>
            <p:cNvSpPr txBox="1"/>
            <p:nvPr/>
          </p:nvSpPr>
          <p:spPr>
            <a:xfrm>
              <a:off x="1445674" y="1596390"/>
              <a:ext cx="1042848" cy="306467"/>
            </a:xfrm>
            <a:prstGeom prst="roundRect">
              <a:avLst/>
            </a:prstGeom>
            <a:solidFill>
              <a:srgbClr val="FFE07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it-IT" sz="1200" b="1" dirty="0" err="1">
                  <a:solidFill>
                    <a:srgbClr val="16469E"/>
                  </a:solidFill>
                  <a:cs typeface="Arial"/>
                </a:rPr>
                <a:t>SiB</a:t>
              </a:r>
              <a:endParaRPr lang="it-IT" sz="1200" b="1" baseline="-25000" dirty="0">
                <a:solidFill>
                  <a:srgbClr val="16469E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7F46A9-A6C3-83DF-9495-28DAECD06B0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2488522" y="2771275"/>
              <a:ext cx="223681" cy="6577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1BCAC2-BFC3-0539-4B71-D8BAE35E6E00}"/>
                </a:ext>
              </a:extLst>
            </p:cNvPr>
            <p:cNvGrpSpPr/>
            <p:nvPr/>
          </p:nvGrpSpPr>
          <p:grpSpPr>
            <a:xfrm>
              <a:off x="1445675" y="1961533"/>
              <a:ext cx="1822233" cy="822409"/>
              <a:chOff x="3996902" y="2204887"/>
              <a:chExt cx="1229309" cy="554812"/>
            </a:xfrm>
          </p:grpSpPr>
          <p:sp>
            <p:nvSpPr>
              <p:cNvPr id="23" name="Can 22">
                <a:extLst>
                  <a:ext uri="{FF2B5EF4-FFF2-40B4-BE49-F238E27FC236}">
                    <a16:creationId xmlns:a16="http://schemas.microsoft.com/office/drawing/2014/main" id="{6CF5E4AC-FFB1-846B-B51C-620D0EF2C370}"/>
                  </a:ext>
                </a:extLst>
              </p:cNvPr>
              <p:cNvSpPr/>
              <p:nvPr/>
            </p:nvSpPr>
            <p:spPr>
              <a:xfrm rot="5400000">
                <a:off x="4403801" y="1937289"/>
                <a:ext cx="415511" cy="1229309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AE119079-E099-0A09-6D00-96BDAB03C328}"/>
                  </a:ext>
                </a:extLst>
              </p:cNvPr>
              <p:cNvSpPr/>
              <p:nvPr/>
            </p:nvSpPr>
            <p:spPr>
              <a:xfrm>
                <a:off x="4809500" y="2204887"/>
                <a:ext cx="402135" cy="206659"/>
              </a:xfrm>
              <a:prstGeom prst="cube">
                <a:avLst>
                  <a:gd name="adj" fmla="val 55356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/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2E25655-EEF8-1006-B43B-0D850C46C2F3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488522" y="1749624"/>
              <a:ext cx="448407" cy="2801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FF1804-8631-E740-B866-1A76443A02A4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488522" y="3429000"/>
              <a:ext cx="448407" cy="12049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215C275-7323-A1FE-1C80-588846BF81C1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488522" y="1749624"/>
              <a:ext cx="909516" cy="25511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7">
            <a:extLst>
              <a:ext uri="{FF2B5EF4-FFF2-40B4-BE49-F238E27FC236}">
                <a16:creationId xmlns:a16="http://schemas.microsoft.com/office/drawing/2014/main" id="{AC8C99E3-8182-367F-44B4-3A788EEF1204}"/>
              </a:ext>
            </a:extLst>
          </p:cNvPr>
          <p:cNvSpPr txBox="1"/>
          <p:nvPr/>
        </p:nvSpPr>
        <p:spPr>
          <a:xfrm>
            <a:off x="452108" y="1215509"/>
            <a:ext cx="3222837" cy="578882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Detection of 473 keV gamma from n+</a:t>
            </a:r>
            <a:r>
              <a:rPr lang="it-IT" sz="1400" baseline="30000" dirty="0" err="1">
                <a:solidFill>
                  <a:srgbClr val="16469E"/>
                </a:solidFill>
                <a:latin typeface="Arial"/>
                <a:cs typeface="Arial"/>
              </a:rPr>
              <a:t>10</a:t>
            </a:r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B in coincidence with the alpha </a:t>
            </a:r>
            <a:endParaRPr lang="it-IT" sz="1400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8" name="CasellaDiTesto 7">
            <a:extLst>
              <a:ext uri="{FF2B5EF4-FFF2-40B4-BE49-F238E27FC236}">
                <a16:creationId xmlns:a16="http://schemas.microsoft.com/office/drawing/2014/main" id="{11A56DC4-7566-1C6E-5B1D-D97ECEB520A3}"/>
              </a:ext>
            </a:extLst>
          </p:cNvPr>
          <p:cNvSpPr txBox="1"/>
          <p:nvPr/>
        </p:nvSpPr>
        <p:spPr>
          <a:xfrm>
            <a:off x="452108" y="4113782"/>
            <a:ext cx="3222837" cy="1055608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AmBe 1.5·10</a:t>
            </a:r>
            <a:r>
              <a:rPr lang="it-IT" sz="1400" baseline="30000" dirty="0" err="1">
                <a:solidFill>
                  <a:srgbClr val="16469E"/>
                </a:solidFill>
                <a:latin typeface="Arial"/>
                <a:cs typeface="Arial"/>
              </a:rPr>
              <a:t>6</a:t>
            </a:r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 n/s emitted</a:t>
            </a:r>
          </a:p>
          <a:p>
            <a:pPr algn="ctr"/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59 keV gamma from Am (34 GBq)</a:t>
            </a:r>
          </a:p>
          <a:p>
            <a:pPr algn="ctr"/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4.4 MeV gamma from </a:t>
            </a:r>
            <a:r>
              <a:rPr lang="it-IT" sz="1400" baseline="30000" dirty="0" err="1">
                <a:solidFill>
                  <a:srgbClr val="16469E"/>
                </a:solidFill>
                <a:latin typeface="Arial"/>
                <a:cs typeface="Arial"/>
              </a:rPr>
              <a:t>9</a:t>
            </a:r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Be(</a:t>
            </a:r>
            <a:r>
              <a:rPr lang="it-IT" sz="1400" dirty="0" err="1">
                <a:solidFill>
                  <a:srgbClr val="16469E"/>
                </a:solidFill>
                <a:latin typeface="Symbol" pitchFamily="2" charset="2"/>
                <a:cs typeface="Arial"/>
              </a:rPr>
              <a:t>a</a:t>
            </a:r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,n)</a:t>
            </a:r>
          </a:p>
          <a:p>
            <a:pPr algn="ctr"/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2.2 MeV gamma from H(n,</a:t>
            </a:r>
            <a:r>
              <a:rPr lang="it-IT" sz="1400" dirty="0" err="1">
                <a:solidFill>
                  <a:srgbClr val="16469E"/>
                </a:solidFill>
                <a:latin typeface="Symbol" pitchFamily="2" charset="2"/>
                <a:cs typeface="Arial"/>
              </a:rPr>
              <a:t>g</a:t>
            </a:r>
            <a:r>
              <a:rPr lang="it-IT" sz="1400" dirty="0" err="1">
                <a:solidFill>
                  <a:srgbClr val="16469E"/>
                </a:solidFill>
                <a:latin typeface="Arial"/>
                <a:cs typeface="Arial"/>
              </a:rPr>
              <a:t>)D</a:t>
            </a:r>
            <a:endParaRPr lang="it-IT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9" name="Picture 38" descr="n+10B_g.tif">
            <a:extLst>
              <a:ext uri="{FF2B5EF4-FFF2-40B4-BE49-F238E27FC236}">
                <a16:creationId xmlns:a16="http://schemas.microsoft.com/office/drawing/2014/main" id="{E9C6E729-37CC-8775-3D95-B66BEF2DA1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08" y="2053488"/>
            <a:ext cx="2641625" cy="1822721"/>
          </a:xfrm>
          <a:prstGeom prst="rect">
            <a:avLst/>
          </a:prstGeom>
        </p:spPr>
      </p:pic>
      <p:sp>
        <p:nvSpPr>
          <p:cNvPr id="41" name="Rectangle 42">
            <a:extLst>
              <a:ext uri="{FF2B5EF4-FFF2-40B4-BE49-F238E27FC236}">
                <a16:creationId xmlns:a16="http://schemas.microsoft.com/office/drawing/2014/main" id="{0A5A042E-39CD-E5AB-5584-DAB4B317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538" y="3513219"/>
            <a:ext cx="84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1.47 MeV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1A33A017-7C8E-2D1A-3497-CE205A4C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538" y="2181930"/>
            <a:ext cx="84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0.84</a:t>
            </a: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MeV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DF4458-04A1-7E5C-9E49-572891973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538" y="2685625"/>
            <a:ext cx="9268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0.473</a:t>
            </a: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MeV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7B5600-8CBE-45B7-9AE6-7631679D73F1}"/>
              </a:ext>
            </a:extLst>
          </p:cNvPr>
          <p:cNvSpPr txBox="1"/>
          <p:nvPr/>
        </p:nvSpPr>
        <p:spPr>
          <a:xfrm>
            <a:off x="4345820" y="140102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SiB = Silicon + </a:t>
            </a:r>
            <a:r>
              <a:rPr lang="en-IT" baseline="30000"/>
              <a:t>10</a:t>
            </a:r>
            <a:r>
              <a:rPr lang="en-IT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2995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B20C5-0A8B-4C25-7F2B-251EBA623B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939" y="1406327"/>
            <a:ext cx="2706349" cy="2358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95E3D-D2A1-92F4-455D-345210CE8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434" y="862799"/>
            <a:ext cx="4695716" cy="2566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F92B4-0BE8-B8F7-50B4-05F030BCA0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434" y="3429000"/>
            <a:ext cx="4695716" cy="2566201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6EF259C9-8409-0E94-B0E3-D2006F55DA81}"/>
              </a:ext>
            </a:extLst>
          </p:cNvPr>
          <p:cNvSpPr txBox="1"/>
          <p:nvPr/>
        </p:nvSpPr>
        <p:spPr>
          <a:xfrm>
            <a:off x="840858" y="1031473"/>
            <a:ext cx="3805810" cy="340519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b="1" dirty="0" err="1">
                <a:solidFill>
                  <a:srgbClr val="16469E"/>
                </a:solidFill>
                <a:latin typeface="Arial"/>
                <a:cs typeface="Arial"/>
              </a:rPr>
              <a:t>SiB spectrum, simulated and measured</a:t>
            </a:r>
            <a:endParaRPr lang="it-IT" sz="14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CasellaDiTesto 7">
            <a:extLst>
              <a:ext uri="{FF2B5EF4-FFF2-40B4-BE49-F238E27FC236}">
                <a16:creationId xmlns:a16="http://schemas.microsoft.com/office/drawing/2014/main" id="{D15018EC-5C6C-B029-8373-67EF810702A1}"/>
              </a:ext>
            </a:extLst>
          </p:cNvPr>
          <p:cNvSpPr txBox="1"/>
          <p:nvPr/>
        </p:nvSpPr>
        <p:spPr>
          <a:xfrm>
            <a:off x="4625937" y="532902"/>
            <a:ext cx="2940126" cy="374571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High rate NUMEN test</a:t>
            </a:r>
            <a:endParaRPr lang="it-IT" sz="16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1A507D7D-CB2B-BFD9-91AE-ADE98FD0DB68}"/>
              </a:ext>
            </a:extLst>
          </p:cNvPr>
          <p:cNvSpPr/>
          <p:nvPr/>
        </p:nvSpPr>
        <p:spPr>
          <a:xfrm rot="5400000">
            <a:off x="5350872" y="4048432"/>
            <a:ext cx="615920" cy="1822233"/>
          </a:xfrm>
          <a:prstGeom prst="ca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50000"/>
                </a:schemeClr>
              </a:gs>
            </a:gsLst>
            <a:lin ang="0" scaled="0"/>
            <a:tileRect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679E5BF-754A-DC22-3ED9-3E02C2C4369D}"/>
              </a:ext>
            </a:extLst>
          </p:cNvPr>
          <p:cNvSpPr/>
          <p:nvPr/>
        </p:nvSpPr>
        <p:spPr>
          <a:xfrm>
            <a:off x="5801123" y="2195646"/>
            <a:ext cx="596094" cy="306335"/>
          </a:xfrm>
          <a:prstGeom prst="cube">
            <a:avLst>
              <a:gd name="adj" fmla="val 5535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D0F05A-2E1F-5ADC-86B1-2B7D2DF0B62F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262034" y="2433601"/>
            <a:ext cx="1539089" cy="30185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03F04F-945A-6995-9A79-E1F5CA3F7C39}"/>
              </a:ext>
            </a:extLst>
          </p:cNvPr>
          <p:cNvCxnSpPr>
            <a:cxnSpLocks/>
          </p:cNvCxnSpPr>
          <p:nvPr/>
        </p:nvCxnSpPr>
        <p:spPr>
          <a:xfrm>
            <a:off x="6323308" y="2347993"/>
            <a:ext cx="767167" cy="15398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ADFC61-797D-CAD9-4B4C-6562A49A94D4}"/>
              </a:ext>
            </a:extLst>
          </p:cNvPr>
          <p:cNvCxnSpPr>
            <a:cxnSpLocks/>
          </p:cNvCxnSpPr>
          <p:nvPr/>
        </p:nvCxnSpPr>
        <p:spPr>
          <a:xfrm flipV="1">
            <a:off x="6493789" y="4869520"/>
            <a:ext cx="596686" cy="4344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7">
            <a:extLst>
              <a:ext uri="{FF2B5EF4-FFF2-40B4-BE49-F238E27FC236}">
                <a16:creationId xmlns:a16="http://schemas.microsoft.com/office/drawing/2014/main" id="{100DC058-CC1F-74D8-3C07-963CCF434DA2}"/>
              </a:ext>
            </a:extLst>
          </p:cNvPr>
          <p:cNvSpPr txBox="1"/>
          <p:nvPr/>
        </p:nvSpPr>
        <p:spPr>
          <a:xfrm>
            <a:off x="9523707" y="1253093"/>
            <a:ext cx="1278343" cy="306467"/>
          </a:xfrm>
          <a:prstGeom prst="roundRect">
            <a:avLst/>
          </a:prstGeom>
          <a:solidFill>
            <a:srgbClr val="FFE07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1200" b="1" dirty="0" err="1">
                <a:solidFill>
                  <a:srgbClr val="16469E"/>
                </a:solidFill>
                <a:cs typeface="Arial"/>
              </a:rPr>
              <a:t>free run</a:t>
            </a:r>
            <a:endParaRPr lang="it-IT" sz="1200" b="1" dirty="0">
              <a:solidFill>
                <a:srgbClr val="16469E"/>
              </a:solidFill>
              <a:latin typeface="Arial"/>
              <a:cs typeface="Arial"/>
            </a:endParaRPr>
          </a:p>
        </p:txBody>
      </p:sp>
      <p:sp>
        <p:nvSpPr>
          <p:cNvPr id="27" name="CasellaDiTesto 7">
            <a:extLst>
              <a:ext uri="{FF2B5EF4-FFF2-40B4-BE49-F238E27FC236}">
                <a16:creationId xmlns:a16="http://schemas.microsoft.com/office/drawing/2014/main" id="{4252BD30-7CF9-5891-849C-A5E87903B38B}"/>
              </a:ext>
            </a:extLst>
          </p:cNvPr>
          <p:cNvSpPr txBox="1"/>
          <p:nvPr/>
        </p:nvSpPr>
        <p:spPr>
          <a:xfrm>
            <a:off x="9523707" y="3887805"/>
            <a:ext cx="1278343" cy="306467"/>
          </a:xfrm>
          <a:prstGeom prst="roundRect">
            <a:avLst/>
          </a:prstGeom>
          <a:solidFill>
            <a:srgbClr val="FFE07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1200" b="1" dirty="0" err="1">
                <a:solidFill>
                  <a:srgbClr val="16469E"/>
                </a:solidFill>
                <a:cs typeface="Arial"/>
              </a:rPr>
              <a:t>free run</a:t>
            </a:r>
            <a:endParaRPr lang="it-IT" sz="1200" b="1" dirty="0">
              <a:solidFill>
                <a:srgbClr val="16469E"/>
              </a:solidFill>
              <a:latin typeface="Arial"/>
              <a:cs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DB5CFE0-EEA4-CC47-1B00-F11D5901C6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254" y="3996237"/>
            <a:ext cx="2598580" cy="21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2E9DAC5-8D62-7AD2-FD92-6AEF74707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91" y="912545"/>
            <a:ext cx="4695716" cy="2566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737A3-A330-4B25-BEDA-4DBCF1B14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91" y="3448408"/>
            <a:ext cx="4624686" cy="2527383"/>
          </a:xfrm>
          <a:prstGeom prst="rect">
            <a:avLst/>
          </a:prstGeom>
        </p:spPr>
      </p:pic>
      <p:sp>
        <p:nvSpPr>
          <p:cNvPr id="4" name="CasellaDiTesto 7">
            <a:extLst>
              <a:ext uri="{FF2B5EF4-FFF2-40B4-BE49-F238E27FC236}">
                <a16:creationId xmlns:a16="http://schemas.microsoft.com/office/drawing/2014/main" id="{D15018EC-5C6C-B029-8373-67EF810702A1}"/>
              </a:ext>
            </a:extLst>
          </p:cNvPr>
          <p:cNvSpPr txBox="1"/>
          <p:nvPr/>
        </p:nvSpPr>
        <p:spPr>
          <a:xfrm>
            <a:off x="4625937" y="532902"/>
            <a:ext cx="2940126" cy="374571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High rate NUMEN test</a:t>
            </a:r>
            <a:endParaRPr lang="it-IT" sz="16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1A507D7D-CB2B-BFD9-91AE-ADE98FD0DB68}"/>
              </a:ext>
            </a:extLst>
          </p:cNvPr>
          <p:cNvSpPr/>
          <p:nvPr/>
        </p:nvSpPr>
        <p:spPr>
          <a:xfrm rot="5400000">
            <a:off x="5358454" y="2879038"/>
            <a:ext cx="615920" cy="1822233"/>
          </a:xfrm>
          <a:prstGeom prst="ca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50000"/>
                </a:schemeClr>
              </a:gs>
            </a:gsLst>
            <a:lin ang="0" scaled="0"/>
            <a:tileRect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679E5BF-754A-DC22-3ED9-3E02C2C4369D}"/>
              </a:ext>
            </a:extLst>
          </p:cNvPr>
          <p:cNvSpPr/>
          <p:nvPr/>
        </p:nvSpPr>
        <p:spPr>
          <a:xfrm>
            <a:off x="5981437" y="3242756"/>
            <a:ext cx="596094" cy="306335"/>
          </a:xfrm>
          <a:prstGeom prst="cube">
            <a:avLst>
              <a:gd name="adj" fmla="val 5535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03F04F-945A-6995-9A79-E1F5CA3F7C3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364271" y="2501981"/>
            <a:ext cx="726204" cy="7407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ADFC61-797D-CAD9-4B4C-6562A49A94D4}"/>
              </a:ext>
            </a:extLst>
          </p:cNvPr>
          <p:cNvCxnSpPr>
            <a:cxnSpLocks/>
          </p:cNvCxnSpPr>
          <p:nvPr/>
        </p:nvCxnSpPr>
        <p:spPr>
          <a:xfrm>
            <a:off x="6478292" y="3983531"/>
            <a:ext cx="612183" cy="885989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7">
            <a:extLst>
              <a:ext uri="{FF2B5EF4-FFF2-40B4-BE49-F238E27FC236}">
                <a16:creationId xmlns:a16="http://schemas.microsoft.com/office/drawing/2014/main" id="{4252BD30-7CF9-5891-849C-A5E87903B38B}"/>
              </a:ext>
            </a:extLst>
          </p:cNvPr>
          <p:cNvSpPr txBox="1"/>
          <p:nvPr/>
        </p:nvSpPr>
        <p:spPr>
          <a:xfrm>
            <a:off x="9345479" y="3887805"/>
            <a:ext cx="1456572" cy="306467"/>
          </a:xfrm>
          <a:prstGeom prst="roundRect">
            <a:avLst/>
          </a:prstGeom>
          <a:solidFill>
            <a:srgbClr val="FFE07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1200" b="1" dirty="0" err="1">
                <a:solidFill>
                  <a:srgbClr val="16469E"/>
                </a:solidFill>
                <a:cs typeface="Arial"/>
              </a:rPr>
              <a:t>coincidence run</a:t>
            </a:r>
            <a:endParaRPr lang="it-IT" sz="1200" b="1" dirty="0">
              <a:solidFill>
                <a:srgbClr val="16469E"/>
              </a:solidFill>
              <a:latin typeface="Arial"/>
              <a:cs typeface="Arial"/>
            </a:endParaRPr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B6F4DCF6-8A41-F8AA-4B18-55C5FD52B83E}"/>
              </a:ext>
            </a:extLst>
          </p:cNvPr>
          <p:cNvSpPr txBox="1"/>
          <p:nvPr/>
        </p:nvSpPr>
        <p:spPr>
          <a:xfrm>
            <a:off x="9345479" y="1384829"/>
            <a:ext cx="1456572" cy="306467"/>
          </a:xfrm>
          <a:prstGeom prst="roundRect">
            <a:avLst/>
          </a:prstGeom>
          <a:solidFill>
            <a:srgbClr val="FFE07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it-IT" sz="1200" b="1" dirty="0" err="1">
                <a:solidFill>
                  <a:srgbClr val="16469E"/>
                </a:solidFill>
                <a:cs typeface="Arial"/>
              </a:rPr>
              <a:t>coincidence run</a:t>
            </a:r>
            <a:endParaRPr lang="it-IT" sz="1200" b="1" dirty="0">
              <a:solidFill>
                <a:srgbClr val="16469E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E8A31-38F9-B75E-9E90-AD76058B9CA6}"/>
              </a:ext>
            </a:extLst>
          </p:cNvPr>
          <p:cNvSpPr txBox="1"/>
          <p:nvPr/>
        </p:nvSpPr>
        <p:spPr>
          <a:xfrm>
            <a:off x="7532551" y="388780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/>
              <a:t>473 keV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3B9BFE-B501-E59A-BB53-490FA0B9396F}"/>
              </a:ext>
            </a:extLst>
          </p:cNvPr>
          <p:cNvCxnSpPr>
            <a:cxnSpLocks/>
          </p:cNvCxnSpPr>
          <p:nvPr/>
        </p:nvCxnSpPr>
        <p:spPr>
          <a:xfrm>
            <a:off x="7849891" y="4122549"/>
            <a:ext cx="56320" cy="36421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C09B241-350D-BC38-7C13-B8AB79138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88" y="2652647"/>
            <a:ext cx="4162892" cy="2275013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6EF259C9-8409-0E94-B0E3-D2006F55DA81}"/>
              </a:ext>
            </a:extLst>
          </p:cNvPr>
          <p:cNvSpPr txBox="1"/>
          <p:nvPr/>
        </p:nvSpPr>
        <p:spPr>
          <a:xfrm>
            <a:off x="1031130" y="2482387"/>
            <a:ext cx="2861776" cy="340519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b="1" dirty="0" err="1">
                <a:solidFill>
                  <a:srgbClr val="16469E"/>
                </a:solidFill>
                <a:latin typeface="Arial"/>
                <a:cs typeface="Arial"/>
              </a:rPr>
              <a:t>coincidence scatter plot</a:t>
            </a:r>
            <a:endParaRPr lang="it-IT" sz="14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B482D5-406D-73E0-0C7A-06E58F19BDCC}"/>
              </a:ext>
            </a:extLst>
          </p:cNvPr>
          <p:cNvSpPr txBox="1"/>
          <p:nvPr/>
        </p:nvSpPr>
        <p:spPr>
          <a:xfrm>
            <a:off x="3146531" y="301215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/>
              <a:t>473 keV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0A2C82-D75D-B789-6179-85779400AA19}"/>
              </a:ext>
            </a:extLst>
          </p:cNvPr>
          <p:cNvCxnSpPr>
            <a:cxnSpLocks/>
          </p:cNvCxnSpPr>
          <p:nvPr/>
        </p:nvCxnSpPr>
        <p:spPr>
          <a:xfrm>
            <a:off x="3386379" y="3246894"/>
            <a:ext cx="46496" cy="44945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8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9B534-94F7-7F72-F221-128AA107F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3" t="11766" r="18707" b="13931"/>
          <a:stretch/>
        </p:blipFill>
        <p:spPr>
          <a:xfrm>
            <a:off x="3760691" y="588935"/>
            <a:ext cx="7860283" cy="5680129"/>
          </a:xfrm>
          <a:prstGeom prst="rect">
            <a:avLst/>
          </a:prstGeom>
        </p:spPr>
      </p:pic>
      <p:sp>
        <p:nvSpPr>
          <p:cNvPr id="4" name="CasellaDiTesto 7">
            <a:extLst>
              <a:ext uri="{FF2B5EF4-FFF2-40B4-BE49-F238E27FC236}">
                <a16:creationId xmlns:a16="http://schemas.microsoft.com/office/drawing/2014/main" id="{23ADB945-1A9B-C156-8134-C8363D7EBBC4}"/>
              </a:ext>
            </a:extLst>
          </p:cNvPr>
          <p:cNvSpPr txBox="1"/>
          <p:nvPr/>
        </p:nvSpPr>
        <p:spPr>
          <a:xfrm>
            <a:off x="573130" y="1695275"/>
            <a:ext cx="2940126" cy="374571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Energy calibration</a:t>
            </a:r>
            <a:endParaRPr lang="it-IT" sz="16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BF3AF92C-F80C-8B27-AED5-25D79010D063}"/>
              </a:ext>
            </a:extLst>
          </p:cNvPr>
          <p:cNvSpPr txBox="1"/>
          <p:nvPr/>
        </p:nvSpPr>
        <p:spPr>
          <a:xfrm>
            <a:off x="325695" y="2819348"/>
            <a:ext cx="3434996" cy="1055608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16469E"/>
                </a:solidFill>
                <a:latin typeface="Arial"/>
                <a:cs typeface="Arial"/>
              </a:rPr>
              <a:t>quite linear at low HV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16469E"/>
                </a:solidFill>
                <a:latin typeface="Arial"/>
                <a:cs typeface="Arial"/>
              </a:rPr>
              <a:t>non-linearity at high HV and/or high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16469E"/>
                </a:solidFill>
                <a:latin typeface="Arial"/>
                <a:cs typeface="Arial"/>
              </a:rPr>
              <a:t>may need a better active base </a:t>
            </a:r>
            <a:endParaRPr lang="it-IT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89975-9827-D374-35DB-E65CC7B3A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5" b="72429"/>
          <a:stretch/>
        </p:blipFill>
        <p:spPr>
          <a:xfrm>
            <a:off x="7690832" y="4409191"/>
            <a:ext cx="4281451" cy="13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2CD09-4152-6082-9176-C204D339CB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50" y="970595"/>
            <a:ext cx="4142257" cy="504274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8AFD086-7E00-8E01-7D0D-45EE2D7FA453}"/>
              </a:ext>
            </a:extLst>
          </p:cNvPr>
          <p:cNvCxnSpPr>
            <a:cxnSpLocks/>
          </p:cNvCxnSpPr>
          <p:nvPr/>
        </p:nvCxnSpPr>
        <p:spPr bwMode="auto">
          <a:xfrm>
            <a:off x="7226613" y="1679376"/>
            <a:ext cx="623278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287EEB1-8A05-AE23-32E2-FA2F7EEB997E}"/>
              </a:ext>
            </a:extLst>
          </p:cNvPr>
          <p:cNvSpPr txBox="1"/>
          <p:nvPr/>
        </p:nvSpPr>
        <p:spPr>
          <a:xfrm>
            <a:off x="7226613" y="13100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FF0000"/>
                </a:solidFill>
              </a:rPr>
              <a:t>287ns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D7406-47FB-499B-1386-3EC971F6F788}"/>
              </a:ext>
            </a:extLst>
          </p:cNvPr>
          <p:cNvSpPr txBox="1"/>
          <p:nvPr/>
        </p:nvSpPr>
        <p:spPr>
          <a:xfrm>
            <a:off x="9917998" y="167937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>
                <a:solidFill>
                  <a:srgbClr val="FF0000"/>
                </a:solidFill>
              </a:rPr>
              <a:t>E</a:t>
            </a:r>
            <a:r>
              <a:rPr lang="en-IT" baseline="-25000">
                <a:solidFill>
                  <a:srgbClr val="FF0000"/>
                </a:solidFill>
              </a:rPr>
              <a:t>n</a:t>
            </a:r>
            <a:r>
              <a:rPr lang="en-IT">
                <a:solidFill>
                  <a:srgbClr val="FF0000"/>
                </a:solidFill>
              </a:rPr>
              <a:t> = 350 MeV</a:t>
            </a:r>
          </a:p>
        </p:txBody>
      </p:sp>
      <p:sp>
        <p:nvSpPr>
          <p:cNvPr id="8" name="AutoShape 43">
            <a:extLst>
              <a:ext uri="{FF2B5EF4-FFF2-40B4-BE49-F238E27FC236}">
                <a16:creationId xmlns:a16="http://schemas.microsoft.com/office/drawing/2014/main" id="{913491F0-F626-175B-EABA-D4CFB7454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059" y="1567411"/>
            <a:ext cx="1210514" cy="446797"/>
          </a:xfrm>
          <a:prstGeom prst="rightArrow">
            <a:avLst>
              <a:gd name="adj1" fmla="val 50000"/>
              <a:gd name="adj2" fmla="val 58333"/>
            </a:avLst>
          </a:prstGeom>
          <a:gradFill rotWithShape="0">
            <a:gsLst>
              <a:gs pos="0">
                <a:srgbClr val="00FF00">
                  <a:gamma/>
                  <a:shade val="39608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39608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" name="CasellaDiTesto 7">
            <a:extLst>
              <a:ext uri="{FF2B5EF4-FFF2-40B4-BE49-F238E27FC236}">
                <a16:creationId xmlns:a16="http://schemas.microsoft.com/office/drawing/2014/main" id="{8AD57152-54FA-8B51-FF68-D3D3D882F627}"/>
              </a:ext>
            </a:extLst>
          </p:cNvPr>
          <p:cNvSpPr txBox="1"/>
          <p:nvPr/>
        </p:nvSpPr>
        <p:spPr>
          <a:xfrm>
            <a:off x="1952479" y="2605203"/>
            <a:ext cx="2940126" cy="64698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dirty="0" err="1">
                <a:solidFill>
                  <a:srgbClr val="16469E"/>
                </a:solidFill>
                <a:latin typeface="Arial"/>
                <a:cs typeface="Arial"/>
              </a:rPr>
              <a:t>sample waveform from a preliminary test at n_TOF</a:t>
            </a:r>
            <a:endParaRPr lang="it-IT" sz="1600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8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occhiaro_MICADO-PREDIS-CLEANDEM-GaViX.pptx" id="{0A079B81-380E-894B-BD38-A74E81D3B176}" vid="{710C8FDC-D074-F44F-A470-BB79760ACE9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A545CD174CB64E9980BEDD9F8DB74F" ma:contentTypeVersion="12" ma:contentTypeDescription="Create a new document." ma:contentTypeScope="" ma:versionID="8631e324df76ff3014322bb8fe8270c0">
  <xsd:schema xmlns:xsd="http://www.w3.org/2001/XMLSchema" xmlns:xs="http://www.w3.org/2001/XMLSchema" xmlns:p="http://schemas.microsoft.com/office/2006/metadata/properties" xmlns:ns1="http://schemas.microsoft.com/sharepoint/v3" xmlns:ns2="1f320f68-ce75-474d-bf54-e39d1cb7bd13" xmlns:ns3="4c7cbcef-1d42-4c83-8db4-a2148b9fdf59" targetNamespace="http://schemas.microsoft.com/office/2006/metadata/properties" ma:root="true" ma:fieldsID="d11a03ababe96e024af15812550d0955" ns1:_="" ns2:_="" ns3:_="">
    <xsd:import namespace="http://schemas.microsoft.com/sharepoint/v3"/>
    <xsd:import namespace="1f320f68-ce75-474d-bf54-e39d1cb7bd13"/>
    <xsd:import namespace="4c7cbcef-1d42-4c83-8db4-a2148b9fd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PublishingStartDate" minOccurs="0"/>
                <xsd:element ref="ns1:PublishingExpirationDate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0f68-ce75-474d-bf54-e39d1cb7b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cbcef-1d42-4c83-8db4-a2148b9fd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C0C7E-1376-43BD-A8FF-3F2C30A17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40D8AB-4731-4D82-B2E2-6567402BC7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320f68-ce75-474d-bf54-e39d1cb7bd13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BC6E78-32DD-42EC-8ACB-704A11AA5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320f68-ce75-474d-bf54-e39d1cb7bd13"/>
    <ds:schemaRef ds:uri="4c7cbcef-1d42-4c83-8db4-a2148b9fd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111</TotalTime>
  <Words>243</Words>
  <Application>Microsoft Macintosh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Symbol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Finocchiaro</dc:creator>
  <cp:lastModifiedBy>Paolo Finocchiaro</cp:lastModifiedBy>
  <cp:revision>19</cp:revision>
  <dcterms:created xsi:type="dcterms:W3CDTF">2023-11-03T10:16:25Z</dcterms:created>
  <dcterms:modified xsi:type="dcterms:W3CDTF">2023-11-03T12:07:57Z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0x0101004BA545CD174CB64E9980BEDD9F8DB74F</vt:lpwstr>
  </property>
</Properties>
</file>