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C625F-9F1A-45AF-B851-CA58680F7191}" v="1" dt="2023-11-05T18:02:28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3AA8-9877-F1A5-482A-121216A16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E5C6A-BFC7-F55F-C1A0-96E5B6E1E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8352-9093-6DDF-9F69-AFF5E1B6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AE3A6-3A65-2C12-DA30-B31E65B0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F4F8-A09D-C851-6254-CAA95BC2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0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31C2-F8A3-AF0C-0D0B-3527F4A1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F528D-F4EE-99E8-9C4F-531C0001B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50A41-4406-D915-3726-4590F544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919A-C0E7-AAB1-863D-B6C681D6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7E540-59E1-0F34-09B4-7EA44381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1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5B4A3-9240-65DF-76B4-F9A6384A6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3BCCD-6C2A-04B7-9C3B-20E819EB1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4D571-DDEA-6332-844D-900647EF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73664-7F90-168E-1844-E35E9815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323A-1B7C-9DFE-308D-07E5D512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994A-71F1-1063-2513-FECED840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79233-A47D-44E7-078F-3CE5DFDD6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F666-9591-C306-D96B-34933614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26093-04BF-686D-01AE-04E7F593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F8DF7-EE94-C638-84EE-A2A0962C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4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62BF-B7CF-797A-7731-8FFF259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00F8C-A933-9D16-1B0C-A5798F47E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B358-7488-34AA-BC69-DCA4B3AA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7B978-0ABF-0CCA-7382-C3B24CD8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E47E2-A64F-3484-88EA-1CB4D903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7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C636-6BC7-7A9B-2A3C-A347FC3E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4FEA6-A170-6A53-A075-30E53B474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EB088-5FC8-7C49-C725-B0771060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DE66E-03A5-127B-57B7-25FCBD84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FC051-5783-399A-FD67-54E84604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6BEB5-72B8-A4EE-4778-B47888AA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1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8E2F-0E54-DE17-9968-D7C723DA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36AE9-E6A6-9690-15DF-0ABE099D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F2ADF-B3F3-CB77-16B5-18D33C114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38A30-84AE-1CF7-D3F4-B354B0A97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15603-5957-C3F3-87A0-BBF52EA9B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7C87A-3647-B140-5C91-98B6F67E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F16AB-9A51-D38A-25EF-6280FAC8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0B3F3-0E9D-CA37-6704-36997FA2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97CE-D3F2-6315-D2AE-9ABE4370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61D64-F504-3846-D76F-3F7296FA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D4E96-FC98-55E6-7E03-1F2D3B6E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9993E-697E-662E-5153-4ABBE8C7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84F6D-A1CB-E1C7-F563-701E9545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EDAA7-2999-6A18-8607-CE0FBC4A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6182-6731-C712-6811-CD38C1B5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4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0F2D-37A5-7FC2-22B4-A6623231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639B-6C00-0D58-6738-69B85B46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E6E47-FA3A-555A-AFC2-4FF2D98A7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0470C-21A8-9C05-2E60-DB1B3517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CAABA-DD10-6956-EEEB-6BB19485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B296F-8B4E-EC5B-54F9-34D7374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7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A90D-D807-51E3-752F-680DB394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FAA41-1AB4-52C8-AFBA-105D911C4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BAE68-CE1E-F5D5-6509-186B0E3E9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F3A70-4264-0E36-B00D-3D57F736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44FE6-650C-1270-B2C3-68A3E11E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48716-DA16-2F35-459B-3F0B8F74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8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9245A-316E-C6BF-32FB-F49D5739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69B9B-E57A-24FF-9FA2-4262F336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65D44-59AF-9CDA-432C-0F8514854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421E-F579-4ED0-B15C-6DF9C8BB5E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210D-F6CD-AB4F-9ACC-52AE009B8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C1E46-1D78-CE49-8FF7-9982A9898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B08-F3FA-4919-AE25-BE7F3F9C4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26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4E8450-520A-99B4-AF09-BC2D5D7F42E7}"/>
              </a:ext>
            </a:extLst>
          </p:cNvPr>
          <p:cNvSpPr txBox="1"/>
          <p:nvPr/>
        </p:nvSpPr>
        <p:spPr>
          <a:xfrm>
            <a:off x="1076446" y="972273"/>
            <a:ext cx="10359341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000" b="1" dirty="0"/>
              <a:t>Motivations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n_TOF ideal </a:t>
            </a:r>
            <a:r>
              <a:rPr lang="en-GB" dirty="0"/>
              <a:t>facility for measurements of </a:t>
            </a:r>
            <a:r>
              <a:rPr lang="en-GB" b="1" dirty="0">
                <a:solidFill>
                  <a:srgbClr val="FF0000"/>
                </a:solidFill>
              </a:rPr>
              <a:t>inelastic and (</a:t>
            </a:r>
            <a:r>
              <a:rPr lang="en-GB" b="1" dirty="0" err="1">
                <a:solidFill>
                  <a:srgbClr val="FF0000"/>
                </a:solidFill>
              </a:rPr>
              <a:t>n,xn</a:t>
            </a:r>
            <a:r>
              <a:rPr lang="en-GB" b="1" dirty="0">
                <a:solidFill>
                  <a:srgbClr val="FF0000"/>
                </a:solidFill>
              </a:rPr>
              <a:t>) reactions </a:t>
            </a:r>
            <a:r>
              <a:rPr lang="en-GB" dirty="0"/>
              <a:t>up to high energy.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Main applications: fission reactors, nuclear medicine, </a:t>
            </a:r>
            <a:r>
              <a:rPr lang="en-GB" b="1" dirty="0">
                <a:solidFill>
                  <a:srgbClr val="FF0000"/>
                </a:solidFill>
              </a:rPr>
              <a:t>fusion reactors</a:t>
            </a:r>
            <a:r>
              <a:rPr lang="en-GB" dirty="0"/>
              <a:t>. Also important for refining theoretical models. </a:t>
            </a:r>
          </a:p>
          <a:p>
            <a:pPr algn="just">
              <a:spcBef>
                <a:spcPts val="600"/>
              </a:spcBef>
            </a:pPr>
            <a:r>
              <a:rPr lang="en-GB" sz="2000" b="1" dirty="0"/>
              <a:t>Technique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Measurements of </a:t>
            </a:r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GB" b="1" dirty="0" err="1">
                <a:solidFill>
                  <a:srgbClr val="FF0000"/>
                </a:solidFill>
              </a:rPr>
              <a:t>n,inel</a:t>
            </a:r>
            <a:r>
              <a:rPr lang="en-GB" b="1" dirty="0">
                <a:solidFill>
                  <a:srgbClr val="FF0000"/>
                </a:solidFill>
              </a:rPr>
              <a:t>) and (</a:t>
            </a:r>
            <a:r>
              <a:rPr lang="en-GB" b="1" dirty="0" err="1">
                <a:solidFill>
                  <a:srgbClr val="FF0000"/>
                </a:solidFill>
              </a:rPr>
              <a:t>n,xn</a:t>
            </a:r>
            <a:r>
              <a:rPr lang="en-GB" b="1" dirty="0">
                <a:solidFill>
                  <a:srgbClr val="FF0000"/>
                </a:solidFill>
              </a:rPr>
              <a:t>) reactions </a:t>
            </a:r>
            <a:r>
              <a:rPr lang="en-GB" dirty="0"/>
              <a:t>typically performed by </a:t>
            </a:r>
            <a:r>
              <a:rPr lang="en-GB" b="1" dirty="0">
                <a:solidFill>
                  <a:srgbClr val="FF0000"/>
                </a:solidFill>
              </a:rPr>
              <a:t>counting specific 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b="1" dirty="0">
                <a:solidFill>
                  <a:srgbClr val="FF0000"/>
                </a:solidFill>
              </a:rPr>
              <a:t>-rays </a:t>
            </a:r>
            <a:r>
              <a:rPr lang="en-GB" dirty="0"/>
              <a:t>emitted in the deexcitation of the residue.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Need </a:t>
            </a:r>
            <a:r>
              <a:rPr lang="en-GB" b="1" dirty="0">
                <a:solidFill>
                  <a:srgbClr val="FF0000"/>
                </a:solidFill>
              </a:rPr>
              <a:t>high efficiency </a:t>
            </a:r>
            <a:r>
              <a:rPr lang="en-GB" dirty="0"/>
              <a:t>and </a:t>
            </a:r>
            <a:r>
              <a:rPr lang="en-GB" b="1" dirty="0">
                <a:solidFill>
                  <a:srgbClr val="FF0000"/>
                </a:solidFill>
              </a:rPr>
              <a:t>high resolution </a:t>
            </a:r>
            <a:r>
              <a:rPr lang="en-GB" dirty="0"/>
              <a:t>detectors -&gt; ideally </a:t>
            </a:r>
            <a:r>
              <a:rPr lang="en-GB" b="1" dirty="0" err="1">
                <a:solidFill>
                  <a:srgbClr val="FF0000"/>
                </a:solidFill>
              </a:rPr>
              <a:t>HPGe</a:t>
            </a:r>
            <a:endParaRPr lang="en-GB" b="1" dirty="0">
              <a:solidFill>
                <a:srgbClr val="FF000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Efforts have been going on at n_TOF since the beginning (2001) to operate </a:t>
            </a:r>
            <a:r>
              <a:rPr lang="en-GB" dirty="0" err="1"/>
              <a:t>HPGe</a:t>
            </a:r>
            <a:r>
              <a:rPr lang="en-GB" dirty="0"/>
              <a:t> in the EAR1.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However, the </a:t>
            </a:r>
            <a:r>
              <a:rPr lang="en-GB" b="1" dirty="0">
                <a:solidFill>
                  <a:srgbClr val="FF0000"/>
                </a:solidFill>
              </a:rPr>
              <a:t>presence of the 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b="1" dirty="0">
                <a:solidFill>
                  <a:srgbClr val="FF0000"/>
                </a:solidFill>
              </a:rPr>
              <a:t>-flash </a:t>
            </a:r>
            <a:r>
              <a:rPr lang="en-GB" dirty="0"/>
              <a:t>and the </a:t>
            </a:r>
            <a:r>
              <a:rPr lang="en-GB" b="1" dirty="0">
                <a:solidFill>
                  <a:srgbClr val="FF0000"/>
                </a:solidFill>
              </a:rPr>
              <a:t>slow response of </a:t>
            </a:r>
            <a:r>
              <a:rPr lang="en-GB" b="1" dirty="0" err="1">
                <a:solidFill>
                  <a:srgbClr val="FF0000"/>
                </a:solidFill>
              </a:rPr>
              <a:t>HPGe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detectors, has hampered the use of these detectors so far, above </a:t>
            </a:r>
            <a:r>
              <a:rPr lang="en-GB" b="1" dirty="0">
                <a:solidFill>
                  <a:srgbClr val="FF0000"/>
                </a:solidFill>
              </a:rPr>
              <a:t>a few hundred keV</a:t>
            </a:r>
            <a:r>
              <a:rPr lang="en-GB" dirty="0"/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fast switch circuit </a:t>
            </a:r>
            <a:r>
              <a:rPr lang="en-GB" dirty="0"/>
              <a:t>on the detector preamplifier has improved the situation, but the maximum neutron energy is still around </a:t>
            </a:r>
            <a:r>
              <a:rPr lang="en-GB" b="1" dirty="0">
                <a:solidFill>
                  <a:srgbClr val="FF0000"/>
                </a:solidFill>
              </a:rPr>
              <a:t>a few MeV </a:t>
            </a:r>
            <a:r>
              <a:rPr lang="en-GB" dirty="0"/>
              <a:t>(too low considering the n_TOF potentialities).</a:t>
            </a:r>
          </a:p>
          <a:p>
            <a:pPr algn="just">
              <a:spcBef>
                <a:spcPts val="600"/>
              </a:spcBef>
            </a:pPr>
            <a:r>
              <a:rPr lang="en-GB" sz="2000" b="1" dirty="0"/>
              <a:t>Idea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LaBr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 crystal </a:t>
            </a:r>
            <a:r>
              <a:rPr lang="en-GB" dirty="0"/>
              <a:t>have </a:t>
            </a:r>
            <a:r>
              <a:rPr lang="en-GB" b="1" dirty="0">
                <a:solidFill>
                  <a:srgbClr val="FF0000"/>
                </a:solidFill>
              </a:rPr>
              <a:t>high efficiency</a:t>
            </a:r>
            <a:r>
              <a:rPr lang="en-GB" dirty="0"/>
              <a:t>, reasonable resolution, and especially have fast signals.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They could allow to go </a:t>
            </a:r>
            <a:r>
              <a:rPr lang="en-GB" b="1" dirty="0">
                <a:solidFill>
                  <a:srgbClr val="FF0000"/>
                </a:solidFill>
              </a:rPr>
              <a:t>much higher in energy then </a:t>
            </a:r>
            <a:r>
              <a:rPr lang="en-GB" b="1" dirty="0" err="1">
                <a:solidFill>
                  <a:srgbClr val="FF0000"/>
                </a:solidFill>
              </a:rPr>
              <a:t>HPGe</a:t>
            </a:r>
            <a:r>
              <a:rPr lang="en-GB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0DE02-25CE-6CE5-AF34-14FF429ED585}"/>
              </a:ext>
            </a:extLst>
          </p:cNvPr>
          <p:cNvSpPr txBox="1"/>
          <p:nvPr/>
        </p:nvSpPr>
        <p:spPr>
          <a:xfrm>
            <a:off x="1597306" y="422693"/>
            <a:ext cx="89973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Using LaBr</a:t>
            </a:r>
            <a:r>
              <a:rPr lang="en-GB" sz="2400" b="1" baseline="-25000" dirty="0"/>
              <a:t>3</a:t>
            </a:r>
            <a:r>
              <a:rPr lang="en-GB" sz="2400" b="1" dirty="0"/>
              <a:t> crystals for measurements of (</a:t>
            </a:r>
            <a:r>
              <a:rPr lang="en-GB" sz="2400" b="1" dirty="0" err="1"/>
              <a:t>n,inel</a:t>
            </a:r>
            <a:r>
              <a:rPr lang="en-GB" sz="2400" b="1" dirty="0"/>
              <a:t>) and (</a:t>
            </a:r>
            <a:r>
              <a:rPr lang="en-GB" sz="2400" b="1" dirty="0" err="1"/>
              <a:t>n,xn</a:t>
            </a:r>
            <a:r>
              <a:rPr lang="en-GB" sz="2400" b="1" dirty="0"/>
              <a:t>) reactions</a:t>
            </a:r>
            <a:endParaRPr lang="en-GB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2774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4E8450-520A-99B4-AF09-BC2D5D7F42E7}"/>
              </a:ext>
            </a:extLst>
          </p:cNvPr>
          <p:cNvSpPr txBox="1"/>
          <p:nvPr/>
        </p:nvSpPr>
        <p:spPr>
          <a:xfrm>
            <a:off x="1215343" y="1122744"/>
            <a:ext cx="980375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investigate the use of LaBr</a:t>
            </a:r>
            <a:r>
              <a:rPr lang="en-GB" baseline="-25000" dirty="0"/>
              <a:t>3</a:t>
            </a:r>
            <a:r>
              <a:rPr lang="en-GB" dirty="0"/>
              <a:t> crystals for measurements of inelastic and (</a:t>
            </a:r>
            <a:r>
              <a:rPr lang="en-GB" dirty="0" err="1"/>
              <a:t>n,xn</a:t>
            </a:r>
            <a:r>
              <a:rPr lang="en-GB" dirty="0"/>
              <a:t>) reactions</a:t>
            </a:r>
            <a:r>
              <a:rPr lang="en-GB" b="1" dirty="0">
                <a:solidFill>
                  <a:srgbClr val="FF0000"/>
                </a:solidFill>
              </a:rPr>
              <a:t>, different tests </a:t>
            </a:r>
            <a:r>
              <a:rPr lang="en-GB" dirty="0"/>
              <a:t>have been performed and a </a:t>
            </a:r>
            <a:r>
              <a:rPr lang="en-GB" dirty="0" err="1"/>
              <a:t>LoI</a:t>
            </a:r>
            <a:r>
              <a:rPr lang="en-GB" dirty="0"/>
              <a:t> has been submitted (discussed in the INTC meeting few days ago).</a:t>
            </a:r>
          </a:p>
          <a:p>
            <a:endParaRPr lang="en-GB" dirty="0"/>
          </a:p>
          <a:p>
            <a:r>
              <a:rPr lang="en-GB" b="1" dirty="0"/>
              <a:t>First test in 2022</a:t>
            </a:r>
            <a:r>
              <a:rPr lang="en-GB" dirty="0"/>
              <a:t>: </a:t>
            </a:r>
            <a:r>
              <a:rPr lang="en-GB" b="1" dirty="0">
                <a:solidFill>
                  <a:srgbClr val="FF0000"/>
                </a:solidFill>
              </a:rPr>
              <a:t>1x1” crystal with PMT</a:t>
            </a:r>
            <a:r>
              <a:rPr lang="en-GB" dirty="0"/>
              <a:t>, both in EAR 1 and beam dump</a:t>
            </a:r>
          </a:p>
          <a:p>
            <a:r>
              <a:rPr lang="en-GB" b="1" i="1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detectors </a:t>
            </a:r>
            <a:r>
              <a:rPr lang="en-GB" b="1" dirty="0">
                <a:solidFill>
                  <a:srgbClr val="FF0000"/>
                </a:solidFill>
              </a:rPr>
              <a:t>recover fast from 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b="1" dirty="0">
                <a:solidFill>
                  <a:srgbClr val="FF0000"/>
                </a:solidFill>
              </a:rPr>
              <a:t>-flash</a:t>
            </a:r>
            <a:r>
              <a:rPr lang="en-GB" dirty="0"/>
              <a:t>, but ringing in EAR1 prevented from getting a clear indication of the maximum energy that can be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very clean signal in beam dump, indication that </a:t>
            </a:r>
            <a:r>
              <a:rPr lang="en-GB" b="1" dirty="0">
                <a:solidFill>
                  <a:srgbClr val="FF0000"/>
                </a:solidFill>
              </a:rPr>
              <a:t>hundreds of MeV </a:t>
            </a:r>
            <a:r>
              <a:rPr lang="en-GB" dirty="0"/>
              <a:t>neutron energy can be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resolution of 3% </a:t>
            </a:r>
            <a:r>
              <a:rPr lang="en-GB" dirty="0"/>
              <a:t>as expected</a:t>
            </a:r>
          </a:p>
          <a:p>
            <a:endParaRPr lang="en-GB" dirty="0"/>
          </a:p>
          <a:p>
            <a:r>
              <a:rPr lang="en-GB" b="1" dirty="0"/>
              <a:t>Second test in 2023: </a:t>
            </a:r>
            <a:r>
              <a:rPr lang="en-GB" dirty="0"/>
              <a:t>two larger crystals  </a:t>
            </a:r>
            <a:r>
              <a:rPr lang="en-GB" b="1" dirty="0">
                <a:solidFill>
                  <a:srgbClr val="FF0000"/>
                </a:solidFill>
              </a:rPr>
              <a:t>1.5x1.5” and 1.5x2” </a:t>
            </a:r>
            <a:r>
              <a:rPr lang="en-GB" dirty="0"/>
              <a:t>with PMT, EAR1 only (capture position) </a:t>
            </a:r>
          </a:p>
          <a:p>
            <a:pPr>
              <a:spcBef>
                <a:spcPts val="600"/>
              </a:spcBef>
            </a:pPr>
            <a:r>
              <a:rPr lang="en-GB" dirty="0"/>
              <a:t>Test with all detectors at the end of this year campaign (Oct. 2023)</a:t>
            </a:r>
          </a:p>
          <a:p>
            <a:endParaRPr lang="en-GB" dirty="0"/>
          </a:p>
          <a:p>
            <a:r>
              <a:rPr lang="en-GB" b="1" dirty="0"/>
              <a:t>In the meanwhile</a:t>
            </a:r>
            <a:r>
              <a:rPr lang="en-GB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ENTE (Electronic Noise Testing Environment)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setup by Nino Amato, to identify a possible source of ringing in the LaBr3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bad shielding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the Voltage Divider and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fixed by wrapping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PMT+VD+connectors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an </a:t>
            </a:r>
            <a:r>
              <a:rPr lang="en-GB" sz="18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 foil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(laying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on the floor …).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BB566-CF56-CB78-BF78-634BD696DCE4}"/>
              </a:ext>
            </a:extLst>
          </p:cNvPr>
          <p:cNvSpPr txBox="1"/>
          <p:nvPr/>
        </p:nvSpPr>
        <p:spPr>
          <a:xfrm>
            <a:off x="1597305" y="324091"/>
            <a:ext cx="89973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Using LaBr</a:t>
            </a:r>
            <a:r>
              <a:rPr lang="en-GB" sz="2400" b="1" baseline="-25000" dirty="0"/>
              <a:t>3</a:t>
            </a:r>
            <a:r>
              <a:rPr lang="en-GB" sz="2400" b="1" dirty="0"/>
              <a:t> crystals for measurements of (</a:t>
            </a:r>
            <a:r>
              <a:rPr lang="en-GB" sz="2400" b="1" dirty="0" err="1"/>
              <a:t>n,inel</a:t>
            </a:r>
            <a:r>
              <a:rPr lang="en-GB" sz="2400" b="1" dirty="0"/>
              <a:t>) and (</a:t>
            </a:r>
            <a:r>
              <a:rPr lang="en-GB" sz="2400" b="1" dirty="0" err="1"/>
              <a:t>n,xn</a:t>
            </a:r>
            <a:r>
              <a:rPr lang="en-GB" sz="2400" b="1" dirty="0"/>
              <a:t>) reactions</a:t>
            </a:r>
            <a:endParaRPr lang="en-GB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71048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C4252-EEBA-78BC-CFBB-C595F1FD3A1E}"/>
              </a:ext>
            </a:extLst>
          </p:cNvPr>
          <p:cNvSpPr txBox="1"/>
          <p:nvPr/>
        </p:nvSpPr>
        <p:spPr>
          <a:xfrm>
            <a:off x="4709207" y="1056424"/>
            <a:ext cx="685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Three LaBr3 detectors </a:t>
            </a:r>
            <a:r>
              <a:rPr lang="en-GB" dirty="0"/>
              <a:t>looking at an Fe sample. </a:t>
            </a:r>
          </a:p>
          <a:p>
            <a:r>
              <a:rPr lang="en-GB" dirty="0"/>
              <a:t>Capture position and supports.</a:t>
            </a:r>
          </a:p>
          <a:p>
            <a:r>
              <a:rPr lang="en-GB" dirty="0"/>
              <a:t>Test performed by: Nikolas, Fran, Riccardo, Michele, Alice, Matt, Michi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05817-050F-88E2-EF1E-261C21EF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8" y="1161487"/>
            <a:ext cx="3401269" cy="4535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AD72B-B490-1DAF-7583-6A64D6E4A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506" y="3914761"/>
            <a:ext cx="1981440" cy="2641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890CF5-68F3-45B6-44D6-704F88808811}"/>
              </a:ext>
            </a:extLst>
          </p:cNvPr>
          <p:cNvSpPr txBox="1"/>
          <p:nvPr/>
        </p:nvSpPr>
        <p:spPr>
          <a:xfrm>
            <a:off x="4130473" y="1927576"/>
            <a:ext cx="5691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Different </a:t>
            </a:r>
            <a:r>
              <a:rPr lang="en-GB" b="1" dirty="0">
                <a:solidFill>
                  <a:srgbClr val="FF0000"/>
                </a:solidFill>
              </a:rPr>
              <a:t>geometries</a:t>
            </a:r>
            <a:r>
              <a:rPr lang="en-GB" dirty="0"/>
              <a:t> investigated: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angular positions (</a:t>
            </a:r>
            <a:r>
              <a:rPr lang="en-GB" dirty="0" err="1"/>
              <a:t>wrt</a:t>
            </a:r>
            <a:r>
              <a:rPr lang="en-GB" dirty="0"/>
              <a:t> beam): 135, 90, 45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distances from the target: 11, 15 and 20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319A5-8342-8370-2C76-6F8AE4F31B9F}"/>
              </a:ext>
            </a:extLst>
          </p:cNvPr>
          <p:cNvSpPr txBox="1"/>
          <p:nvPr/>
        </p:nvSpPr>
        <p:spPr>
          <a:xfrm>
            <a:off x="6220666" y="4767404"/>
            <a:ext cx="5691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Data collected over 2 days, mostly 20 minutes for each geometrical/sample configuration.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2BAA2-2ED7-F8CE-DBBD-3965601448F1}"/>
              </a:ext>
            </a:extLst>
          </p:cNvPr>
          <p:cNvSpPr txBox="1"/>
          <p:nvPr/>
        </p:nvSpPr>
        <p:spPr>
          <a:xfrm>
            <a:off x="3113586" y="239416"/>
            <a:ext cx="532941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2023 test of LaBr</a:t>
            </a:r>
            <a:r>
              <a:rPr lang="en-GB" sz="2400" b="1" baseline="-25000" dirty="0"/>
              <a:t>3</a:t>
            </a:r>
            <a:r>
              <a:rPr lang="en-GB" sz="2400" b="1" dirty="0"/>
              <a:t> crystals</a:t>
            </a:r>
            <a:endParaRPr lang="en-GB" sz="2400" b="1" baseline="-25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6438B8-E0DC-DC8E-99EA-3500571FE8DC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4049497" y="1518089"/>
            <a:ext cx="659710" cy="4094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942F50-6BB0-5727-9374-C2B941C82DD4}"/>
              </a:ext>
            </a:extLst>
          </p:cNvPr>
          <p:cNvSpPr txBox="1"/>
          <p:nvPr/>
        </p:nvSpPr>
        <p:spPr>
          <a:xfrm>
            <a:off x="6374514" y="381852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Samples:</a:t>
            </a:r>
            <a:r>
              <a:rPr lang="en-GB" b="1" dirty="0"/>
              <a:t> </a:t>
            </a:r>
            <a:r>
              <a:rPr lang="en-GB" dirty="0"/>
              <a:t> Fe, Li, Au and empty</a:t>
            </a:r>
          </a:p>
        </p:txBody>
      </p:sp>
    </p:spTree>
    <p:extLst>
      <p:ext uri="{BB962C8B-B14F-4D97-AF65-F5344CB8AC3E}">
        <p14:creationId xmlns:p14="http://schemas.microsoft.com/office/powerpoint/2010/main" val="292279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CA9BB6-F36B-1ADB-792C-D24F56A3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88" y="749875"/>
            <a:ext cx="8914345" cy="5014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46B31F-A989-24E2-402F-6B1719539DD3}"/>
              </a:ext>
            </a:extLst>
          </p:cNvPr>
          <p:cNvSpPr txBox="1"/>
          <p:nvPr/>
        </p:nvSpPr>
        <p:spPr>
          <a:xfrm>
            <a:off x="464917" y="5844556"/>
            <a:ext cx="11285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ringing </a:t>
            </a:r>
            <a:r>
              <a:rPr lang="en-GB" dirty="0"/>
              <a:t>problem has essentially </a:t>
            </a:r>
            <a:r>
              <a:rPr lang="en-GB" b="1" dirty="0">
                <a:solidFill>
                  <a:srgbClr val="FF0000"/>
                </a:solidFill>
              </a:rPr>
              <a:t>disappeared</a:t>
            </a:r>
            <a:r>
              <a:rPr lang="en-GB" dirty="0"/>
              <a:t>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 (but not strong) </a:t>
            </a:r>
            <a:r>
              <a:rPr lang="en-GB" b="1" dirty="0">
                <a:solidFill>
                  <a:srgbClr val="FF0000"/>
                </a:solidFill>
              </a:rPr>
              <a:t>dependence of the 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b="1" dirty="0">
                <a:solidFill>
                  <a:srgbClr val="FF0000"/>
                </a:solidFill>
              </a:rPr>
              <a:t>-flash </a:t>
            </a:r>
            <a:r>
              <a:rPr lang="en-GB" dirty="0"/>
              <a:t>on the detector </a:t>
            </a:r>
            <a:r>
              <a:rPr lang="en-GB" b="1" dirty="0">
                <a:solidFill>
                  <a:srgbClr val="FF0000"/>
                </a:solidFill>
              </a:rPr>
              <a:t>dimension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a </a:t>
            </a:r>
            <a:r>
              <a:rPr lang="en-GB" b="1" dirty="0">
                <a:solidFill>
                  <a:srgbClr val="FF0000"/>
                </a:solidFill>
              </a:rPr>
              <a:t>dedicated analysis</a:t>
            </a:r>
            <a:r>
              <a:rPr lang="en-GB" dirty="0"/>
              <a:t>  for precise characterization of maximum energy reachable with the different sizes.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D29D5-0338-BAE6-1338-49AF120C737F}"/>
              </a:ext>
            </a:extLst>
          </p:cNvPr>
          <p:cNvSpPr txBox="1"/>
          <p:nvPr/>
        </p:nvSpPr>
        <p:spPr>
          <a:xfrm>
            <a:off x="2743195" y="146815"/>
            <a:ext cx="659757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On-line plots and preliminary conclusions </a:t>
            </a:r>
          </a:p>
        </p:txBody>
      </p:sp>
    </p:spTree>
    <p:extLst>
      <p:ext uri="{BB962C8B-B14F-4D97-AF65-F5344CB8AC3E}">
        <p14:creationId xmlns:p14="http://schemas.microsoft.com/office/powerpoint/2010/main" val="195523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6E4C4-FECB-C4F7-B220-59EC463BC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697"/>
            <a:ext cx="7446381" cy="3450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E2B8D-874A-3969-52DB-D23194ECDB13}"/>
              </a:ext>
            </a:extLst>
          </p:cNvPr>
          <p:cNvSpPr txBox="1"/>
          <p:nvPr/>
        </p:nvSpPr>
        <p:spPr>
          <a:xfrm>
            <a:off x="1551004" y="254641"/>
            <a:ext cx="97851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/>
              <a:t>LOI: validation of the use of LaBr</a:t>
            </a:r>
            <a:r>
              <a:rPr lang="en-GB" sz="2400" b="1" baseline="-25000" dirty="0"/>
              <a:t>3</a:t>
            </a:r>
            <a:r>
              <a:rPr lang="en-GB" sz="2400" b="1" dirty="0"/>
              <a:t> detectors for (</a:t>
            </a:r>
            <a:r>
              <a:rPr lang="en-GB" sz="2400" b="1" dirty="0" err="1"/>
              <a:t>n,inel</a:t>
            </a:r>
            <a:r>
              <a:rPr lang="en-GB" sz="2400" b="1" dirty="0"/>
              <a:t>) and (</a:t>
            </a:r>
            <a:r>
              <a:rPr lang="en-GB" sz="2400" b="1" dirty="0" err="1"/>
              <a:t>n,xn</a:t>
            </a:r>
            <a:r>
              <a:rPr lang="en-GB" sz="2400" b="1" dirty="0"/>
              <a:t>) reactions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23203-B55E-D59E-3B3F-FF7E2E745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746" y="3692324"/>
            <a:ext cx="4649254" cy="304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03356-C499-3702-E7C5-68533914B67E}"/>
              </a:ext>
            </a:extLst>
          </p:cNvPr>
          <p:cNvSpPr txBox="1"/>
          <p:nvPr/>
        </p:nvSpPr>
        <p:spPr>
          <a:xfrm>
            <a:off x="7749251" y="1571894"/>
            <a:ext cx="3993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We propose to use a </a:t>
            </a:r>
            <a:r>
              <a:rPr lang="en-GB" b="1" dirty="0">
                <a:solidFill>
                  <a:srgbClr val="FF0000"/>
                </a:solidFill>
              </a:rPr>
              <a:t>combination of </a:t>
            </a:r>
            <a:r>
              <a:rPr lang="en-GB" b="1" dirty="0" err="1">
                <a:solidFill>
                  <a:srgbClr val="FF0000"/>
                </a:solidFill>
              </a:rPr>
              <a:t>HPGe</a:t>
            </a:r>
            <a:r>
              <a:rPr lang="en-GB" b="1" dirty="0">
                <a:solidFill>
                  <a:srgbClr val="FF0000"/>
                </a:solidFill>
              </a:rPr>
              <a:t> and LaBr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detectors to investigate the possibility of measuring (</a:t>
            </a:r>
            <a:r>
              <a:rPr lang="en-GB" dirty="0" err="1"/>
              <a:t>n,inel</a:t>
            </a:r>
            <a:r>
              <a:rPr lang="en-GB" dirty="0"/>
              <a:t>) and (</a:t>
            </a:r>
            <a:r>
              <a:rPr lang="en-GB" dirty="0" err="1"/>
              <a:t>n,xn</a:t>
            </a:r>
            <a:r>
              <a:rPr lang="en-GB" dirty="0"/>
              <a:t>) reactions up to </a:t>
            </a:r>
            <a:r>
              <a:rPr lang="en-GB" b="1" dirty="0">
                <a:solidFill>
                  <a:srgbClr val="FF0000"/>
                </a:solidFill>
              </a:rPr>
              <a:t>several tens of MeV</a:t>
            </a:r>
            <a:r>
              <a:rPr lang="en-GB" dirty="0"/>
              <a:t> (and even higher in some cases)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0BB7A-71FD-D67C-5DCD-5B6CCCE98433}"/>
              </a:ext>
            </a:extLst>
          </p:cNvPr>
          <p:cNvSpPr txBox="1"/>
          <p:nvPr/>
        </p:nvSpPr>
        <p:spPr>
          <a:xfrm>
            <a:off x="526648" y="4688582"/>
            <a:ext cx="634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FF0000"/>
                </a:solidFill>
              </a:rPr>
              <a:t>HPGe</a:t>
            </a:r>
            <a:r>
              <a:rPr lang="en-GB" b="1" dirty="0">
                <a:solidFill>
                  <a:srgbClr val="FF0000"/>
                </a:solidFill>
              </a:rPr>
              <a:t>: high resolution</a:t>
            </a:r>
            <a:r>
              <a:rPr lang="en-GB" dirty="0"/>
              <a:t>, but </a:t>
            </a:r>
            <a:r>
              <a:rPr lang="en-GB" b="1" dirty="0">
                <a:solidFill>
                  <a:srgbClr val="FF0000"/>
                </a:solidFill>
              </a:rPr>
              <a:t>limited neutron energy </a:t>
            </a:r>
            <a:r>
              <a:rPr lang="en-GB" dirty="0"/>
              <a:t>range (up to a few MeV, currently, due to </a:t>
            </a:r>
            <a:r>
              <a:rPr lang="en-GB" dirty="0">
                <a:latin typeface="Symbol" panose="05050102010706020507" pitchFamily="18" charset="2"/>
              </a:rPr>
              <a:t>g</a:t>
            </a:r>
            <a:r>
              <a:rPr lang="en-GB" dirty="0"/>
              <a:t>-flash response)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LaBr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  <a:r>
              <a:rPr lang="en-GB" dirty="0"/>
              <a:t>: possible to go up to </a:t>
            </a:r>
            <a:r>
              <a:rPr lang="en-GB" b="1" dirty="0">
                <a:solidFill>
                  <a:srgbClr val="FF0000"/>
                </a:solidFill>
              </a:rPr>
              <a:t>high neutron energy</a:t>
            </a:r>
            <a:r>
              <a:rPr lang="en-GB" dirty="0"/>
              <a:t> (up to hundreds of MeV), but with </a:t>
            </a:r>
            <a:r>
              <a:rPr lang="en-GB" b="1" dirty="0">
                <a:solidFill>
                  <a:srgbClr val="FF0000"/>
                </a:solidFill>
              </a:rPr>
              <a:t>limited resolution</a:t>
            </a:r>
            <a:r>
              <a:rPr lang="en-GB" dirty="0"/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combination of the two</a:t>
            </a:r>
            <a:r>
              <a:rPr lang="en-GB" dirty="0"/>
              <a:t> might allow to extend the energy range well above current limits in data and evaluations.</a:t>
            </a:r>
          </a:p>
        </p:txBody>
      </p:sp>
    </p:spTree>
    <p:extLst>
      <p:ext uri="{BB962C8B-B14F-4D97-AF65-F5344CB8AC3E}">
        <p14:creationId xmlns:p14="http://schemas.microsoft.com/office/powerpoint/2010/main" val="146689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695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colonna</dc:creator>
  <cp:lastModifiedBy>nicola colonna</cp:lastModifiedBy>
  <cp:revision>12</cp:revision>
  <dcterms:created xsi:type="dcterms:W3CDTF">2023-11-05T17:46:33Z</dcterms:created>
  <dcterms:modified xsi:type="dcterms:W3CDTF">2023-11-09T12:51:01Z</dcterms:modified>
</cp:coreProperties>
</file>