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17" r:id="rId2"/>
    <p:sldId id="617" r:id="rId3"/>
    <p:sldId id="257" r:id="rId4"/>
    <p:sldId id="605" r:id="rId5"/>
    <p:sldId id="616" r:id="rId6"/>
    <p:sldId id="602" r:id="rId7"/>
    <p:sldId id="322" r:id="rId8"/>
    <p:sldId id="261" r:id="rId9"/>
    <p:sldId id="571" r:id="rId10"/>
    <p:sldId id="612" r:id="rId11"/>
    <p:sldId id="614" r:id="rId12"/>
    <p:sldId id="615" r:id="rId13"/>
    <p:sldId id="259" r:id="rId14"/>
    <p:sldId id="601" r:id="rId15"/>
    <p:sldId id="262" r:id="rId16"/>
    <p:sldId id="263" r:id="rId17"/>
    <p:sldId id="266" r:id="rId18"/>
    <p:sldId id="267" r:id="rId19"/>
    <p:sldId id="268" r:id="rId20"/>
    <p:sldId id="600" r:id="rId21"/>
    <p:sldId id="619" r:id="rId22"/>
    <p:sldId id="624" r:id="rId23"/>
    <p:sldId id="621" r:id="rId24"/>
    <p:sldId id="622" r:id="rId25"/>
    <p:sldId id="623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C000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10" autoAdjust="0"/>
    <p:restoredTop sz="90458" autoAdjust="0"/>
  </p:normalViewPr>
  <p:slideViewPr>
    <p:cSldViewPr snapToGrid="0">
      <p:cViewPr varScale="1">
        <p:scale>
          <a:sx n="63" d="100"/>
          <a:sy n="63" d="100"/>
        </p:scale>
        <p:origin x="10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37A93-521B-4BFE-A830-1027B9CE96DA}" type="datetimeFigureOut">
              <a:rPr lang="it-IT" smtClean="0"/>
              <a:t>10/11/2023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7A360-7627-40C6-8CA5-E6C519707F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42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EA0A3-9910-4F70-ACF2-06BD1274CA1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9938"/>
            <a:ext cx="6813550" cy="3833812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3"/>
            <a:ext cx="5679440" cy="4603800"/>
          </a:xfrm>
          <a:noFill/>
          <a:ln/>
        </p:spPr>
        <p:txBody>
          <a:bodyPr/>
          <a:lstStyle/>
          <a:p>
            <a:pPr eaLnBrk="1" hangingPunct="1"/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evening</a:t>
            </a:r>
            <a:endParaRPr lang="it-IT" dirty="0"/>
          </a:p>
          <a:p>
            <a:pPr eaLnBrk="1" hangingPunct="1"/>
            <a:r>
              <a:rPr lang="it-IT" dirty="0"/>
              <a:t>Thanks to the organizer of the workshop for the </a:t>
            </a:r>
            <a:r>
              <a:rPr lang="it-IT" dirty="0" err="1"/>
              <a:t>invitation</a:t>
            </a:r>
            <a:endParaRPr lang="it-IT" dirty="0"/>
          </a:p>
          <a:p>
            <a:pPr eaLnBrk="1" hangingPunct="1"/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Nicola Colonna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5F1340-5416-0E5B-6F35-940159EE3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E998B0-2AEE-37B8-0851-3799AFDEC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3CE4CE-5879-DE07-D404-6831271E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378BA7-1BDF-7541-7829-E8A0692B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FF09-F1F9-AD47-969E-379205F8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74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C26DF-BF63-6C52-BD4D-D1BF5DF6B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F4CCFA-CDF7-C86C-8048-603E5EC18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544991-2CCA-8E06-70FB-D4410CE5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F75EAE-D07A-7E1C-3118-F5E720AD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446756-91E6-46B4-BA9B-ED8D695D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52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87268C-146B-6444-BE77-E55DBDAE3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1C513B-0855-6CED-11DF-1289FDC5A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33D4A5-4982-6260-8D57-3E101BE0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AE2ACB-E232-15DE-8F7C-B1D40CBE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B1FAC8-8C14-5C0B-C877-9BD22F6F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2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ICTP - IAEA, Trieste 2008</a:t>
            </a:r>
          </a:p>
        </p:txBody>
      </p:sp>
      <p:sp>
        <p:nvSpPr>
          <p:cNvPr id="7" name="Segnaposto immagine 6"/>
          <p:cNvSpPr>
            <a:spLocks noGrp="1"/>
          </p:cNvSpPr>
          <p:nvPr>
            <p:ph type="pic" sz="quarter" idx="13"/>
          </p:nvPr>
        </p:nvSpPr>
        <p:spPr>
          <a:xfrm>
            <a:off x="10572782" y="5929331"/>
            <a:ext cx="1047749" cy="71437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4"/>
          </p:nvPr>
        </p:nvSpPr>
        <p:spPr>
          <a:xfrm>
            <a:off x="0" y="714375"/>
            <a:ext cx="12192000" cy="71438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93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93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7A94BD-9072-C74B-C8DE-99599132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8A82C-9469-4C9A-7F43-351DEA97F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1708CD-9B49-2D2E-7777-8F703BB4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A8806B-3D04-4CFA-71D1-3A71EA7C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5469BF-25C9-1E43-107F-72587F76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EB840-DB73-9ADD-4CDD-71AB2051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6BF0A2-CB48-BA6B-1D20-71A4B8938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D159D5-3396-5F36-887F-4386589C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4327DB-41C1-3B31-59F0-D4F3F500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5C99D4-15AE-BC91-2D68-C0E696BD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19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0A897-BB7F-320D-0D84-E8E44D12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6D02FA-3D48-ACAD-2C06-F39FCB211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79CB71-65C1-9B41-3CF3-14C497915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BF3A4C-2D5F-ADFA-8BFA-CA6525E2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E0FC22-15A4-075E-8F5D-E005E7C4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F6C69E-AA9F-29D5-EFB7-9921F185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8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687766-D57E-8242-F0C5-3A2FEB2A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92794A-FCD1-21CF-2190-16D0DAA5C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1CA272-8EE2-2EA2-DE01-3DC2374AC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6A3D9-DF49-8C60-5719-B24ED9E66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94590A-E93A-7355-BBFD-CC386627BE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02760A8-97B8-89BD-CD38-B2AE2D75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BD3730-98D0-9D1A-8A1F-9ADD5AC1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10E3638-4EE0-5A7F-5291-0F106BA0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5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76CBC-00E0-2FFC-B0FB-A9D0BF4E7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2E3E0C-E579-DDEF-7BF0-325F6395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E6DA4B2-6A03-5389-881D-630F206B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F1F326-2BBA-7BE5-4A59-7DEDEAC4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40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9A65A04-8B5B-65BD-B280-6948BB7D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DB7FDD-BB44-3F43-B47E-82B0CDCA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2184C2-2D9B-291D-29D7-53AF0A31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22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6CC857-0121-8564-84A0-A67036C9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6B7AB6-EB87-D80C-8A73-B421EF9E9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C81A2F-71FA-018C-40BF-E811C5EED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C41D25-6EB6-9077-FB36-AD6E0533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B3544-E253-EDD4-714B-A8DB2DB0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2A06F3-1BEF-3CFA-8C53-99939AA0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81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3529A-52AB-6938-AF10-EE243A5E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2CAE5C4-FA0D-E312-B6F5-8B1FA3BC5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1392F6-0291-7DD6-0F98-9E0F6BF66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584157-093E-0349-1893-DDB36800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325CA3-F0A1-1D33-66EB-90E76F74D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9C3457-818D-8515-D085-AF917EE7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38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3E2F77-46F4-51DB-265E-B0A4DB2F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29390B-A25D-7427-3B5A-68BA45C44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ADCD4A-0B2B-6C71-6121-D5B2FA9C7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1387-5A67-48E8-B886-0497D9C3A112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4C4525-0F71-61D6-7984-81FEF9C16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3390C1-6A98-CF70-3B6B-67FBCF576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BB27-F498-476C-B478-E023D608C8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20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247616" y="2261262"/>
            <a:ext cx="969676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M.G. Pellegriti</a:t>
            </a:r>
            <a:r>
              <a:rPr lang="en-US" sz="2400" b="1" i="1" baseline="30000" dirty="0">
                <a:solidFill>
                  <a:srgbClr val="FF0000"/>
                </a:solidFill>
              </a:rPr>
              <a:t>1</a:t>
            </a:r>
            <a:r>
              <a:rPr lang="en-US" sz="2400" b="1" i="1" dirty="0">
                <a:solidFill>
                  <a:srgbClr val="FF0000"/>
                </a:solidFill>
              </a:rPr>
              <a:t>, A. Musumarra</a:t>
            </a:r>
            <a:r>
              <a:rPr lang="en-US" sz="2400" b="1" i="1" baseline="30000" dirty="0">
                <a:solidFill>
                  <a:srgbClr val="FF0000"/>
                </a:solidFill>
              </a:rPr>
              <a:t>1,2</a:t>
            </a:r>
            <a:r>
              <a:rPr lang="en-US" sz="2400" b="1" i="1" dirty="0">
                <a:solidFill>
                  <a:srgbClr val="FF0000"/>
                </a:solidFill>
              </a:rPr>
              <a:t>, C. Massimi</a:t>
            </a:r>
            <a:r>
              <a:rPr lang="en-US" sz="2400" b="1" i="1" baseline="30000" dirty="0">
                <a:solidFill>
                  <a:srgbClr val="FF0000"/>
                </a:solidFill>
              </a:rPr>
              <a:t>3</a:t>
            </a:r>
            <a:r>
              <a:rPr lang="en-US" sz="2400" b="1" i="1" dirty="0">
                <a:solidFill>
                  <a:srgbClr val="FF0000"/>
                </a:solidFill>
              </a:rPr>
              <a:t>, N. Patronis</a:t>
            </a:r>
            <a:r>
              <a:rPr lang="en-US" sz="2400" b="1" i="1" baseline="30000" dirty="0">
                <a:solidFill>
                  <a:srgbClr val="FF0000"/>
                </a:solidFill>
              </a:rPr>
              <a:t>4</a:t>
            </a:r>
            <a:r>
              <a:rPr lang="en-US" sz="2400" b="1" i="1" dirty="0">
                <a:solidFill>
                  <a:srgbClr val="FF0000"/>
                </a:solidFill>
              </a:rPr>
              <a:t>, J. Balibrea</a:t>
            </a:r>
            <a:r>
              <a:rPr lang="en-US" sz="2400" b="1" i="1" baseline="30000" dirty="0">
                <a:solidFill>
                  <a:srgbClr val="FF0000"/>
                </a:solidFill>
              </a:rPr>
              <a:t>5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R. Mucciola</a:t>
            </a:r>
            <a:r>
              <a:rPr lang="en-US" sz="2400" b="1" i="1" baseline="30000" dirty="0">
                <a:solidFill>
                  <a:srgbClr val="FF0000"/>
                </a:solidFill>
              </a:rPr>
              <a:t>6</a:t>
            </a:r>
            <a:r>
              <a:rPr lang="en-US" sz="2400" b="1" i="1" dirty="0">
                <a:solidFill>
                  <a:srgbClr val="FF0000"/>
                </a:solidFill>
              </a:rPr>
              <a:t>, M. Spelta</a:t>
            </a:r>
            <a:r>
              <a:rPr lang="en-US" sz="2400" b="1" i="1" baseline="30000" dirty="0">
                <a:solidFill>
                  <a:srgbClr val="FF0000"/>
                </a:solidFill>
              </a:rPr>
              <a:t>7</a:t>
            </a:r>
            <a:r>
              <a:rPr lang="en-US" sz="2400" b="1" i="1" dirty="0">
                <a:solidFill>
                  <a:srgbClr val="FF0000"/>
                </a:solidFill>
              </a:rPr>
              <a:t>, D. Papanikolau</a:t>
            </a:r>
            <a:r>
              <a:rPr lang="en-US" sz="2400" b="1" i="1" baseline="30000" dirty="0">
                <a:solidFill>
                  <a:srgbClr val="FF0000"/>
                </a:solidFill>
              </a:rPr>
              <a:t>4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1</a:t>
            </a:r>
            <a:r>
              <a:rPr lang="en-US" sz="1400" b="1" i="1" dirty="0">
                <a:solidFill>
                  <a:srgbClr val="FF0000"/>
                </a:solidFill>
              </a:rPr>
              <a:t>INFN-Sezione di Catania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2</a:t>
            </a:r>
            <a:r>
              <a:rPr lang="en-US" sz="1400" b="1" i="1" dirty="0">
                <a:solidFill>
                  <a:srgbClr val="FF0000"/>
                </a:solidFill>
              </a:rPr>
              <a:t>Università di Catania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3</a:t>
            </a:r>
            <a:r>
              <a:rPr lang="en-US" sz="1400" b="1" i="1" dirty="0">
                <a:solidFill>
                  <a:srgbClr val="FF0000"/>
                </a:solidFill>
              </a:rPr>
              <a:t>Università di Bologna and INFN-</a:t>
            </a:r>
            <a:r>
              <a:rPr lang="en-US" sz="1400" b="1" i="1" dirty="0" err="1">
                <a:solidFill>
                  <a:srgbClr val="FF0000"/>
                </a:solidFill>
              </a:rPr>
              <a:t>Sezione</a:t>
            </a:r>
            <a:r>
              <a:rPr lang="en-US" sz="1400" b="1" i="1" dirty="0">
                <a:solidFill>
                  <a:srgbClr val="FF0000"/>
                </a:solidFill>
              </a:rPr>
              <a:t> di Bologna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4</a:t>
            </a:r>
            <a:r>
              <a:rPr lang="en-US" sz="1400" b="1" i="1" dirty="0">
                <a:solidFill>
                  <a:srgbClr val="FF0000"/>
                </a:solidFill>
              </a:rPr>
              <a:t>University of Ioannina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5</a:t>
            </a:r>
            <a:r>
              <a:rPr lang="en-US" sz="1400" b="1" i="1" dirty="0">
                <a:solidFill>
                  <a:srgbClr val="FF0000"/>
                </a:solidFill>
              </a:rPr>
              <a:t>ISIC-Valencia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6</a:t>
            </a:r>
            <a:r>
              <a:rPr lang="en-US" sz="1400" b="1" i="1" dirty="0">
                <a:solidFill>
                  <a:srgbClr val="FF0000"/>
                </a:solidFill>
              </a:rPr>
              <a:t>INFN-Sezione di Bari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400" b="1" i="1" baseline="30000" dirty="0">
                <a:solidFill>
                  <a:srgbClr val="FF0000"/>
                </a:solidFill>
              </a:rPr>
              <a:t>7</a:t>
            </a:r>
            <a:r>
              <a:rPr lang="en-US" sz="1400" b="1" i="1" dirty="0">
                <a:solidFill>
                  <a:srgbClr val="FF0000"/>
                </a:solidFill>
              </a:rPr>
              <a:t>Università di Trieste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5141168"/>
            <a:ext cx="9111234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1955770" y="1985541"/>
            <a:ext cx="812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 </a:t>
            </a:r>
            <a:endParaRPr lang="it-IT" sz="2800" i="1" dirty="0"/>
          </a:p>
        </p:txBody>
      </p:sp>
      <p:pic>
        <p:nvPicPr>
          <p:cNvPr id="8" name="Picture 2" descr="C:\Users\nadia\Desktop\Logo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10777" y="4643447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6844" y="4576774"/>
            <a:ext cx="577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4067671-D9B8-4DC2-9D67-E29AB478C0D6}"/>
              </a:ext>
            </a:extLst>
          </p:cNvPr>
          <p:cNvSpPr txBox="1"/>
          <p:nvPr/>
        </p:nvSpPr>
        <p:spPr>
          <a:xfrm>
            <a:off x="2721291" y="1714194"/>
            <a:ext cx="7089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Rivelatori a </a:t>
            </a:r>
            <a:r>
              <a:rPr lang="it-IT" sz="2800" dirty="0" err="1"/>
              <a:t>stilbene</a:t>
            </a:r>
            <a:r>
              <a:rPr lang="it-IT" sz="2800" dirty="0"/>
              <a:t> per reazioni (</a:t>
            </a:r>
            <a:r>
              <a:rPr lang="it-IT" sz="2800" dirty="0" err="1"/>
              <a:t>n,</a:t>
            </a:r>
            <a:r>
              <a:rPr lang="it-IT" sz="2800" dirty="0" err="1">
                <a:latin typeface="Symbol" panose="05050102010706020507" pitchFamily="18" charset="2"/>
              </a:rPr>
              <a:t>g</a:t>
            </a:r>
            <a:r>
              <a:rPr lang="it-IT" sz="2800" dirty="0"/>
              <a:t>) e (</a:t>
            </a:r>
            <a:r>
              <a:rPr lang="it-IT" sz="2800" dirty="0" err="1"/>
              <a:t>n,n</a:t>
            </a:r>
            <a:r>
              <a:rPr lang="it-IT" sz="2800" dirty="0"/>
              <a:t>’)</a:t>
            </a:r>
            <a:endParaRPr lang="en-US" sz="2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295DFD-5BAA-29AE-3E18-58C4D0E7A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322" y="313384"/>
            <a:ext cx="2558995" cy="19262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0E0D74-A0A5-79A4-8A21-9D17A2768DBF}"/>
              </a:ext>
            </a:extLst>
          </p:cNvPr>
          <p:cNvSpPr txBox="1"/>
          <p:nvPr/>
        </p:nvSpPr>
        <p:spPr>
          <a:xfrm>
            <a:off x="8033256" y="347689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d,p</a:t>
            </a:r>
            <a:endParaRPr lang="en-GB" sz="2400" b="1" i="1" dirty="0">
              <a:solidFill>
                <a:srgbClr val="C0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36E808-312F-C14C-7C70-726A3E52E01C}"/>
              </a:ext>
            </a:extLst>
          </p:cNvPr>
          <p:cNvSpPr txBox="1"/>
          <p:nvPr/>
        </p:nvSpPr>
        <p:spPr>
          <a:xfrm>
            <a:off x="8658549" y="785139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/>
              <a:t>S       t        i        l</a:t>
            </a:r>
            <a:endParaRPr lang="en-GB" sz="20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FE1D50-A44B-E26D-2B92-29382478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9" b="14809"/>
          <a:stretch/>
        </p:blipFill>
        <p:spPr>
          <a:xfrm>
            <a:off x="86436" y="862794"/>
            <a:ext cx="6096528" cy="24454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F80CC6-8AD9-86D4-AA50-C2E61100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02" y="1331781"/>
            <a:ext cx="5645889" cy="42388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8B6797-DCAF-DB45-4353-192833A0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90" y="3564710"/>
            <a:ext cx="4901609" cy="27571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AB5D58-41B9-ED03-8889-A112A4BFCB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135C44-952F-4F6C-E2A6-ABC078389AD9}"/>
              </a:ext>
            </a:extLst>
          </p:cNvPr>
          <p:cNvSpPr txBox="1"/>
          <p:nvPr/>
        </p:nvSpPr>
        <p:spPr>
          <a:xfrm rot="10800000" flipV="1">
            <a:off x="2850394" y="6461550"/>
            <a:ext cx="709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N_TOF Collaboration Meeting,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Edinburgh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, 13-14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December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2022 </a:t>
            </a:r>
          </a:p>
        </p:txBody>
      </p:sp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728E2986-166C-8CE9-BC9E-E71155C7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4A9C6D-1BEB-50E3-5F47-6BFDDCD59A97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First test @ EAR2 – June 2022</a:t>
            </a: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29C0853C-263A-7BDB-41F4-1A60D52777D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3590" y="6244434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4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B6DF88-BB4B-3B1D-98B0-EFEAEF6D33FF}"/>
              </a:ext>
            </a:extLst>
          </p:cNvPr>
          <p:cNvSpPr txBox="1"/>
          <p:nvPr/>
        </p:nvSpPr>
        <p:spPr>
          <a:xfrm>
            <a:off x="5150322" y="5958979"/>
            <a:ext cx="2496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By Javi </a:t>
            </a:r>
            <a:r>
              <a:rPr lang="it-IT" sz="2800" dirty="0" err="1"/>
              <a:t>Balibrea</a:t>
            </a:r>
            <a:r>
              <a:rPr lang="it-IT" sz="2800" dirty="0"/>
              <a:t> </a:t>
            </a:r>
            <a:endParaRPr lang="en-GB" sz="2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7F114D-25D7-3527-B107-3904CD465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6D117CE0-AA69-1A5B-8A33-19470450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09E7E8-D1EF-CD28-5034-18F67705A6A0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Analysis</a:t>
            </a:r>
          </a:p>
        </p:txBody>
      </p:sp>
      <p:pic>
        <p:nvPicPr>
          <p:cNvPr id="16" name="Google Shape;207;p29">
            <a:extLst>
              <a:ext uri="{FF2B5EF4-FFF2-40B4-BE49-F238E27FC236}">
                <a16:creationId xmlns:a16="http://schemas.microsoft.com/office/drawing/2014/main" id="{2BE27339-4D4C-4317-71A3-ED7C00F2511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486" y="1106965"/>
            <a:ext cx="7330059" cy="45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09;p29">
            <a:extLst>
              <a:ext uri="{FF2B5EF4-FFF2-40B4-BE49-F238E27FC236}">
                <a16:creationId xmlns:a16="http://schemas.microsoft.com/office/drawing/2014/main" id="{690EFF32-839E-49D3-03C4-AB567F371B88}"/>
              </a:ext>
            </a:extLst>
          </p:cNvPr>
          <p:cNvSpPr txBox="1"/>
          <p:nvPr/>
        </p:nvSpPr>
        <p:spPr>
          <a:xfrm>
            <a:off x="6398516" y="5605181"/>
            <a:ext cx="561017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s" dirty="0"/>
              <a:t>ToF spectras for DSTI and STED have similar shape</a:t>
            </a:r>
            <a:endParaRPr dirty="0"/>
          </a:p>
        </p:txBody>
      </p:sp>
      <p:sp>
        <p:nvSpPr>
          <p:cNvPr id="18" name="Google Shape;209;p29">
            <a:extLst>
              <a:ext uri="{FF2B5EF4-FFF2-40B4-BE49-F238E27FC236}">
                <a16:creationId xmlns:a16="http://schemas.microsoft.com/office/drawing/2014/main" id="{0CC1F16A-BFA9-2B73-A29D-6D147C925CDC}"/>
              </a:ext>
            </a:extLst>
          </p:cNvPr>
          <p:cNvSpPr txBox="1"/>
          <p:nvPr/>
        </p:nvSpPr>
        <p:spPr>
          <a:xfrm>
            <a:off x="5882277" y="1008156"/>
            <a:ext cx="561017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0000"/>
                </a:solidFill>
              </a:rPr>
              <a:t>ToF spectra normalized to saturated resonance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8F5ED7-3822-92E9-B60B-6452A920CDF7}"/>
              </a:ext>
            </a:extLst>
          </p:cNvPr>
          <p:cNvSpPr txBox="1"/>
          <p:nvPr/>
        </p:nvSpPr>
        <p:spPr>
          <a:xfrm rot="10800000" flipV="1">
            <a:off x="2417989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79DAB139-F66D-2934-BC6E-8141761897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612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D8C852-E048-E8E0-1F69-FF5C24AD0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445" y="1317141"/>
            <a:ext cx="7859862" cy="422371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69763FD-8258-3071-534C-6868F0838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30" y="5533447"/>
            <a:ext cx="2026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strike="noStrike" cap="none" normalizeH="0" baseline="0" dirty="0">
                <a:ln>
                  <a:noFill/>
                </a:ln>
                <a:solidFill>
                  <a:srgbClr val="008ACC"/>
                </a:solidFill>
                <a:effectLst/>
                <a:latin typeface="-webkit-system-font"/>
              </a:rPr>
              <a:t>By</a:t>
            </a:r>
            <a:r>
              <a:rPr lang="en-US" altLang="en-US" b="1" u="sng" dirty="0">
                <a:solidFill>
                  <a:srgbClr val="008ACC"/>
                </a:solidFill>
                <a:latin typeface="-webkit-system-font"/>
              </a:rPr>
              <a:t> </a:t>
            </a:r>
            <a:r>
              <a:rPr lang="en-US" altLang="en-US" b="1" dirty="0">
                <a:solidFill>
                  <a:srgbClr val="008ACC"/>
                </a:solidFill>
                <a:latin typeface="-webkit-system-font"/>
              </a:rPr>
              <a:t>Riccardo</a:t>
            </a:r>
            <a:r>
              <a:rPr lang="en-US" altLang="en-US" b="1" u="sng" dirty="0">
                <a:solidFill>
                  <a:srgbClr val="008ACC"/>
                </a:solidFill>
                <a:latin typeface="-webkit-system-font"/>
              </a:rPr>
              <a:t> </a:t>
            </a:r>
            <a:r>
              <a:rPr lang="en-US" altLang="en-US" b="1" dirty="0" err="1">
                <a:solidFill>
                  <a:srgbClr val="008ACC"/>
                </a:solidFill>
                <a:latin typeface="-webkit-system-font"/>
              </a:rPr>
              <a:t>Mucciola</a:t>
            </a:r>
            <a:endParaRPr kumimoji="0" lang="en-US" altLang="en-US" sz="18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A421AB-8637-AE7B-D0D4-D540FF8488B9}"/>
              </a:ext>
            </a:extLst>
          </p:cNvPr>
          <p:cNvSpPr txBox="1"/>
          <p:nvPr/>
        </p:nvSpPr>
        <p:spPr>
          <a:xfrm>
            <a:off x="929367" y="1905509"/>
            <a:ext cx="2409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/>
              <a:t>New setup HV=600 V</a:t>
            </a:r>
            <a:endParaRPr lang="en-GB" sz="2000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7FBD5C-0AB9-E0C3-5C5B-059C7747F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4" y="2490567"/>
            <a:ext cx="4050351" cy="228028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0D4C57E-93CC-528C-37B1-3A320FA40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43D541D3-09B7-AC70-679D-6351B97D8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DA4E72-70E3-939F-C21A-88809F2735C2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Second test during Mo(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n,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) measurement in EAR2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55BA65-9985-8048-091F-8377472CAA82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3" name="Google Shape;300;p12">
            <a:extLst>
              <a:ext uri="{FF2B5EF4-FFF2-40B4-BE49-F238E27FC236}">
                <a16:creationId xmlns:a16="http://schemas.microsoft.com/office/drawing/2014/main" id="{CF73D8FD-72AD-1DCB-BEC9-31D7F76115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882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7172767" y="5096500"/>
            <a:ext cx="44384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5176301" y="5363252"/>
            <a:ext cx="7142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" sz="2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1”x 1” </a:t>
            </a:r>
            <a:r>
              <a:rPr lang="e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cylindrical </a:t>
            </a:r>
            <a:r>
              <a:rPr lang="es" sz="24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INRAD</a:t>
            </a:r>
            <a:r>
              <a:rPr lang="e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p-stilbene detectors + 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</a:pPr>
            <a:r>
              <a:rPr lang="e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d-stilbene assembled in carbon fiber housing 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601" y="1329801"/>
            <a:ext cx="5063249" cy="47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870985" y="4912600"/>
            <a:ext cx="137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400" b="1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s" sz="2400" b="1" i="1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r>
              <a:rPr lang="es" sz="2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Cs</a:t>
            </a:r>
            <a:endParaRPr sz="2400" b="1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0208" y="902428"/>
            <a:ext cx="5797675" cy="461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4417CC-1ABF-3366-B9E6-37CD1163F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0E19C4-B626-2363-AD6B-3642C64F68F2}"/>
              </a:ext>
            </a:extLst>
          </p:cNvPr>
          <p:cNvSpPr txBox="1"/>
          <p:nvPr/>
        </p:nvSpPr>
        <p:spPr>
          <a:xfrm rot="10800000" flipV="1">
            <a:off x="2907544" y="6471075"/>
            <a:ext cx="709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N_TOF Collaboration Meeting,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Edinburgh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, 13-14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December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2022 </a:t>
            </a:r>
          </a:p>
        </p:txBody>
      </p:sp>
      <p:pic>
        <p:nvPicPr>
          <p:cNvPr id="5" name="Picture 2" descr="C:\Users\nadia\Desktop\Logo10.png">
            <a:extLst>
              <a:ext uri="{FF2B5EF4-FFF2-40B4-BE49-F238E27FC236}">
                <a16:creationId xmlns:a16="http://schemas.microsoft.com/office/drawing/2014/main" id="{7F8EC618-2646-87EF-462B-B8B87A47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D14F51-86FF-5AFF-EC79-C40B3D57CCEC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The p-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stil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detectors (n. 4) INRAD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Scintinel</a:t>
            </a:r>
            <a:r>
              <a:rPr lang="en-US" sz="3200" b="1" baseline="30000" dirty="0" err="1">
                <a:solidFill>
                  <a:schemeClr val="accent5">
                    <a:lumMod val="50000"/>
                  </a:schemeClr>
                </a:solidFill>
              </a:rPr>
              <a:t>TM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crystals </a:t>
            </a: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5FF44B52-CB82-65EC-761E-2618017913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1F6019-DDA6-CB11-937E-7480D9042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19" y="1185333"/>
            <a:ext cx="6491222" cy="504041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F92C935-28FE-36D0-8A45-537420C33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3" name="Picture 2" descr="C:\Users\nadia\Desktop\Logo10.png">
            <a:extLst>
              <a:ext uri="{FF2B5EF4-FFF2-40B4-BE49-F238E27FC236}">
                <a16:creationId xmlns:a16="http://schemas.microsoft.com/office/drawing/2014/main" id="{5AFBA708-65A4-F3A3-767F-7115FADA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C5C013-E22D-AF45-604B-0802A5CC5078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7C8D29-B75C-4496-80AF-106210426DBA}"/>
              </a:ext>
            </a:extLst>
          </p:cNvPr>
          <p:cNvSpPr txBox="1"/>
          <p:nvPr/>
        </p:nvSpPr>
        <p:spPr>
          <a:xfrm>
            <a:off x="0" y="250708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LoI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for stilbene detector development @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n_TOF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– April 2023</a:t>
            </a:r>
          </a:p>
        </p:txBody>
      </p:sp>
      <p:pic>
        <p:nvPicPr>
          <p:cNvPr id="5" name="Google Shape;300;p12">
            <a:extLst>
              <a:ext uri="{FF2B5EF4-FFF2-40B4-BE49-F238E27FC236}">
                <a16:creationId xmlns:a16="http://schemas.microsoft.com/office/drawing/2014/main" id="{884502B4-1C14-128D-889A-69878A1CD8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122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279" y="849234"/>
            <a:ext cx="10582020" cy="600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4">
            <a:alphaModFix/>
          </a:blip>
          <a:srcRect l="52743"/>
          <a:stretch/>
        </p:blipFill>
        <p:spPr>
          <a:xfrm rot="7154520">
            <a:off x="8812614" y="4461688"/>
            <a:ext cx="1368741" cy="2382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 rot="717">
            <a:off x="9891281" y="4474170"/>
            <a:ext cx="1918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Legnaro C</a:t>
            </a:r>
            <a:r>
              <a:rPr lang="es" sz="18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67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5">
            <a:alphaModFix/>
          </a:blip>
          <a:srcRect l="33347" t="45587" r="20534" b="25825"/>
          <a:stretch/>
        </p:blipFill>
        <p:spPr>
          <a:xfrm rot="-7104733">
            <a:off x="4768640" y="2020699"/>
            <a:ext cx="889841" cy="5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/>
          <p:nvPr/>
        </p:nvSpPr>
        <p:spPr>
          <a:xfrm rot="717">
            <a:off x="3489223" y="1315685"/>
            <a:ext cx="1918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LLNL d-stilbene</a:t>
            </a:r>
            <a:endParaRPr sz="1867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3B68CD-1C9F-4870-C6AC-C268F55A7BFF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EAR2 proposed set-up - May 2023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Immagine che contiene macchina, Impianto elettrico, cavo, Ricambio au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42" y="1661757"/>
            <a:ext cx="5849261" cy="438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 descr="Immagine che contiene acciaio, Impianto elettrico, ingegneria, cav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3086" y="1661756"/>
            <a:ext cx="5849261" cy="43869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68758B-6640-7D95-F89F-F819A88CEF74}"/>
              </a:ext>
            </a:extLst>
          </p:cNvPr>
          <p:cNvSpPr txBox="1"/>
          <p:nvPr/>
        </p:nvSpPr>
        <p:spPr>
          <a:xfrm rot="10800000" flipV="1">
            <a:off x="2940503" y="6493340"/>
            <a:ext cx="705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9868F7-8F24-0B0D-DBFF-8D42D8AA2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4" name="Picture 2" descr="C:\Users\nadia\Desktop\Logo10.png">
            <a:extLst>
              <a:ext uri="{FF2B5EF4-FFF2-40B4-BE49-F238E27FC236}">
                <a16:creationId xmlns:a16="http://schemas.microsoft.com/office/drawing/2014/main" id="{065BC47D-D9F4-A6C0-582C-F7FEF92D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7341E5-72BB-C151-D146-AA68FAFEC812}"/>
              </a:ext>
            </a:extLst>
          </p:cNvPr>
          <p:cNvSpPr txBox="1"/>
          <p:nvPr/>
        </p:nvSpPr>
        <p:spPr>
          <a:xfrm>
            <a:off x="0" y="20817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EAR2 May 2023 set-up</a:t>
            </a:r>
          </a:p>
        </p:txBody>
      </p:sp>
      <p:pic>
        <p:nvPicPr>
          <p:cNvPr id="6" name="Google Shape;300;p12">
            <a:extLst>
              <a:ext uri="{FF2B5EF4-FFF2-40B4-BE49-F238E27FC236}">
                <a16:creationId xmlns:a16="http://schemas.microsoft.com/office/drawing/2014/main" id="{BD6126B9-7CBB-EBC8-1087-82A1A4BDDA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702400"/>
            <a:ext cx="8491129" cy="6155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7" name="Google Shape;267;p11"/>
          <p:cNvGraphicFramePr/>
          <p:nvPr>
            <p:extLst>
              <p:ext uri="{D42A27DB-BD31-4B8C-83A1-F6EECF244321}">
                <p14:modId xmlns:p14="http://schemas.microsoft.com/office/powerpoint/2010/main" val="4152647769"/>
              </p:ext>
            </p:extLst>
          </p:nvPr>
        </p:nvGraphicFramePr>
        <p:xfrm>
          <a:off x="7814367" y="1558517"/>
          <a:ext cx="4114999" cy="324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13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/>
                        <a:t>Detector</a:t>
                      </a:r>
                      <a:endParaRPr sz="1500" b="1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/>
                        <a:t>Rise time </a:t>
                      </a:r>
                      <a:endParaRPr sz="15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/>
                        <a:t>[ns]</a:t>
                      </a:r>
                      <a:endParaRPr sz="1500" b="1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/>
                        <a:t>Pulse width [ns]</a:t>
                      </a:r>
                      <a:endParaRPr sz="1500" b="1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>
                          <a:solidFill>
                            <a:srgbClr val="FF0000"/>
                          </a:solidFill>
                        </a:rPr>
                        <a:t>L6D6</a:t>
                      </a:r>
                      <a:endParaRPr sz="1500" b="1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8 </a:t>
                      </a:r>
                      <a:endParaRPr sz="15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40</a:t>
                      </a:r>
                      <a:endParaRPr sz="15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>
                          <a:solidFill>
                            <a:srgbClr val="0000CC"/>
                          </a:solidFill>
                        </a:rPr>
                        <a:t>sTED</a:t>
                      </a:r>
                      <a:endParaRPr sz="1500" b="1" u="none" strike="noStrike" cap="none">
                        <a:solidFill>
                          <a:srgbClr val="0000CC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 dirty="0">
                          <a:solidFill>
                            <a:schemeClr val="dk1"/>
                          </a:solidFill>
                        </a:rPr>
                        <a:t>4.4</a:t>
                      </a:r>
                      <a:endParaRPr sz="1500" u="none" strike="noStrike" cap="none" dirty="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24</a:t>
                      </a:r>
                      <a:endParaRPr sz="15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 dirty="0">
                          <a:solidFill>
                            <a:srgbClr val="6AA84F"/>
                          </a:solidFill>
                        </a:rPr>
                        <a:t>DSTI-1</a:t>
                      </a:r>
                      <a:endParaRPr sz="1500" b="1" u="none" strike="noStrike" cap="none" dirty="0">
                        <a:solidFill>
                          <a:srgbClr val="6AA84F"/>
                        </a:solidFill>
                      </a:endParaRPr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3</a:t>
                      </a:r>
                      <a:endParaRPr sz="1500" u="none" strike="noStrike" cap="none"/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23</a:t>
                      </a:r>
                      <a:endParaRPr sz="1500" u="none" strike="noStrike" cap="none"/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 dirty="0">
                          <a:solidFill>
                            <a:srgbClr val="FF9900"/>
                          </a:solidFill>
                        </a:rPr>
                        <a:t>DSTI-2</a:t>
                      </a:r>
                      <a:endParaRPr sz="1500" b="1" u="none" strike="noStrike" cap="none" dirty="0">
                        <a:solidFill>
                          <a:srgbClr val="FF9900"/>
                        </a:solidFill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3.3</a:t>
                      </a:r>
                      <a:endParaRPr sz="15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>
                          <a:solidFill>
                            <a:schemeClr val="dk1"/>
                          </a:solidFill>
                        </a:rPr>
                        <a:t>19</a:t>
                      </a:r>
                      <a:endParaRPr sz="15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b="1" u="none" strike="noStrike" cap="none">
                          <a:solidFill>
                            <a:schemeClr val="dk1"/>
                          </a:solidFill>
                        </a:rPr>
                        <a:t>PSTI</a:t>
                      </a:r>
                      <a:endParaRPr sz="15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/>
                        <a:t>4.4</a:t>
                      </a:r>
                      <a:endParaRPr sz="1500" u="none" strike="noStrike" cap="none"/>
                    </a:p>
                  </a:txBody>
                  <a:tcPr marL="121900" marR="121900" marT="121900" marB="1219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500" u="none" strike="noStrike" cap="none" dirty="0">
                          <a:solidFill>
                            <a:schemeClr val="dk1"/>
                          </a:solidFill>
                        </a:rPr>
                        <a:t>24</a:t>
                      </a:r>
                      <a:endParaRPr sz="1500" u="none" strike="noStrike" cap="none" dirty="0"/>
                    </a:p>
                  </a:txBody>
                  <a:tcPr marL="121900" marR="121900" marT="121900" marB="1219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68" name="Google Shape;268;p11"/>
          <p:cNvCxnSpPr/>
          <p:nvPr/>
        </p:nvCxnSpPr>
        <p:spPr>
          <a:xfrm>
            <a:off x="1097833" y="1974867"/>
            <a:ext cx="502000" cy="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269" name="Google Shape;269;p11"/>
          <p:cNvCxnSpPr/>
          <p:nvPr/>
        </p:nvCxnSpPr>
        <p:spPr>
          <a:xfrm>
            <a:off x="1153833" y="5811133"/>
            <a:ext cx="502000" cy="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270" name="Google Shape;270;p11"/>
          <p:cNvCxnSpPr/>
          <p:nvPr/>
        </p:nvCxnSpPr>
        <p:spPr>
          <a:xfrm flipH="1">
            <a:off x="1365633" y="1988267"/>
            <a:ext cx="13200" cy="37604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71" name="Google Shape;271;p11"/>
          <p:cNvSpPr txBox="1"/>
          <p:nvPr/>
        </p:nvSpPr>
        <p:spPr>
          <a:xfrm rot="-5400000">
            <a:off x="146033" y="3420216"/>
            <a:ext cx="20140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s" sz="1333" b="1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Rise time: 10%--&gt;90%</a:t>
            </a:r>
            <a:endParaRPr sz="1333" b="1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2" name="Google Shape;272;p11"/>
          <p:cNvCxnSpPr/>
          <p:nvPr/>
        </p:nvCxnSpPr>
        <p:spPr>
          <a:xfrm rot="10800000" flipH="1">
            <a:off x="2235267" y="1964867"/>
            <a:ext cx="1371600" cy="200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dash"/>
            <a:round/>
            <a:headEnd type="triangle" w="med" len="med"/>
            <a:tailEnd type="none" w="sm" len="sm"/>
          </a:ln>
        </p:spPr>
      </p:cxnSp>
      <p:sp>
        <p:nvSpPr>
          <p:cNvPr id="273" name="Google Shape;273;p11"/>
          <p:cNvSpPr txBox="1"/>
          <p:nvPr/>
        </p:nvSpPr>
        <p:spPr>
          <a:xfrm>
            <a:off x="1097833" y="1335033"/>
            <a:ext cx="240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s" sz="1333" b="1" dirty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Pulse Width: 10% →10%</a:t>
            </a:r>
            <a:endParaRPr sz="1333" b="1" dirty="0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1"/>
          <p:cNvSpPr txBox="1"/>
          <p:nvPr/>
        </p:nvSpPr>
        <p:spPr>
          <a:xfrm>
            <a:off x="7628800" y="832267"/>
            <a:ext cx="4563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Average pulse shape calculated from </a:t>
            </a:r>
            <a:r>
              <a:rPr lang="es" sz="1867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</a:t>
            </a: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calibration source 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823C5395-4445-CF97-5EBB-93F7A5C3E101}"/>
              </a:ext>
            </a:extLst>
          </p:cNvPr>
          <p:cNvCxnSpPr/>
          <p:nvPr/>
        </p:nvCxnSpPr>
        <p:spPr>
          <a:xfrm>
            <a:off x="9579429" y="4365171"/>
            <a:ext cx="718457" cy="434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0EB2B50-6507-E408-48A9-51027A270B49}"/>
              </a:ext>
            </a:extLst>
          </p:cNvPr>
          <p:cNvCxnSpPr>
            <a:cxnSpLocks/>
          </p:cNvCxnSpPr>
          <p:nvPr/>
        </p:nvCxnSpPr>
        <p:spPr>
          <a:xfrm flipH="1">
            <a:off x="9622971" y="4288971"/>
            <a:ext cx="587829" cy="510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78BD89-C18C-AE12-0B4A-0AF58608D8E3}"/>
              </a:ext>
            </a:extLst>
          </p:cNvPr>
          <p:cNvSpPr txBox="1"/>
          <p:nvPr/>
        </p:nvSpPr>
        <p:spPr>
          <a:xfrm>
            <a:off x="5728679" y="291737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LLN –ISIC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EE8249-9773-7145-BC37-D3E1DBFC2653}"/>
              </a:ext>
            </a:extLst>
          </p:cNvPr>
          <p:cNvSpPr txBox="1"/>
          <p:nvPr/>
        </p:nvSpPr>
        <p:spPr>
          <a:xfrm>
            <a:off x="5740844" y="3286703"/>
            <a:ext cx="107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  <a:r>
              <a:rPr lang="it-IT" baseline="30000" dirty="0"/>
              <a:t>st</a:t>
            </a:r>
            <a:r>
              <a:rPr lang="it-IT" dirty="0"/>
              <a:t>INRAD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6E0DE0-05E2-FADB-7CBE-C85FEE96B9C6}"/>
              </a:ext>
            </a:extLst>
          </p:cNvPr>
          <p:cNvSpPr txBox="1"/>
          <p:nvPr/>
        </p:nvSpPr>
        <p:spPr>
          <a:xfrm>
            <a:off x="5740844" y="3645867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/>
              <a:t>2nd</a:t>
            </a:r>
            <a:r>
              <a:rPr lang="it-IT" dirty="0"/>
              <a:t>INRAD 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85D13793-57A1-7C97-97DB-1326688F6804}"/>
              </a:ext>
            </a:extLst>
          </p:cNvPr>
          <p:cNvSpPr/>
          <p:nvPr/>
        </p:nvSpPr>
        <p:spPr>
          <a:xfrm>
            <a:off x="9792586" y="4954772"/>
            <a:ext cx="308344" cy="6592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F9D1BC-8471-963E-D8F6-18173040D19A}"/>
              </a:ext>
            </a:extLst>
          </p:cNvPr>
          <p:cNvSpPr txBox="1"/>
          <p:nvPr/>
        </p:nvSpPr>
        <p:spPr>
          <a:xfrm>
            <a:off x="8822092" y="5656522"/>
            <a:ext cx="2382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3.8-3.9ns  </a:t>
            </a:r>
          </a:p>
          <a:p>
            <a:r>
              <a:rPr lang="it-IT" dirty="0"/>
              <a:t>by Dimitris </a:t>
            </a:r>
            <a:r>
              <a:rPr lang="it-IT" dirty="0" err="1"/>
              <a:t>Papanikolau</a:t>
            </a:r>
            <a:endParaRPr lang="it-IT" dirty="0"/>
          </a:p>
          <a:p>
            <a:r>
              <a:rPr lang="it-IT" dirty="0"/>
              <a:t>Catania-</a:t>
            </a:r>
            <a:r>
              <a:rPr lang="it-IT" dirty="0" err="1"/>
              <a:t>October</a:t>
            </a:r>
            <a:r>
              <a:rPr lang="it-IT" dirty="0"/>
              <a:t> 2023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A174C28-2A1B-8879-BD10-6BB6049ABC53}"/>
              </a:ext>
            </a:extLst>
          </p:cNvPr>
          <p:cNvCxnSpPr>
            <a:stCxn id="7" idx="3"/>
          </p:cNvCxnSpPr>
          <p:nvPr/>
        </p:nvCxnSpPr>
        <p:spPr>
          <a:xfrm>
            <a:off x="6770952" y="3102037"/>
            <a:ext cx="857848" cy="459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69713AD-0F70-AB4C-4DF5-F00DBA595B5E}"/>
              </a:ext>
            </a:extLst>
          </p:cNvPr>
          <p:cNvCxnSpPr>
            <a:stCxn id="8" idx="3"/>
          </p:cNvCxnSpPr>
          <p:nvPr/>
        </p:nvCxnSpPr>
        <p:spPr>
          <a:xfrm>
            <a:off x="6813445" y="3471369"/>
            <a:ext cx="947079" cy="581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4EBAF6C-D623-9C36-5E10-447DAC6EAF64}"/>
              </a:ext>
            </a:extLst>
          </p:cNvPr>
          <p:cNvCxnSpPr>
            <a:stCxn id="9" idx="3"/>
          </p:cNvCxnSpPr>
          <p:nvPr/>
        </p:nvCxnSpPr>
        <p:spPr>
          <a:xfrm>
            <a:off x="6824795" y="3830533"/>
            <a:ext cx="896386" cy="71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BFCD76-DBFD-A215-15CD-2097C83FB34B}"/>
              </a:ext>
            </a:extLst>
          </p:cNvPr>
          <p:cNvSpPr txBox="1"/>
          <p:nvPr/>
        </p:nvSpPr>
        <p:spPr>
          <a:xfrm>
            <a:off x="3077506" y="702400"/>
            <a:ext cx="515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by Javi </a:t>
            </a:r>
            <a:r>
              <a:rPr lang="it-IT" i="1" dirty="0" err="1">
                <a:solidFill>
                  <a:srgbClr val="FF0000"/>
                </a:solidFill>
              </a:rPr>
              <a:t>Balibrea</a:t>
            </a:r>
            <a:r>
              <a:rPr lang="it-IT" i="1" dirty="0">
                <a:solidFill>
                  <a:srgbClr val="FF0000"/>
                </a:solidFill>
              </a:rPr>
              <a:t> – talk </a:t>
            </a:r>
            <a:r>
              <a:rPr lang="it-IT" i="1" dirty="0" err="1">
                <a:solidFill>
                  <a:srgbClr val="FF0000"/>
                </a:solidFill>
              </a:rPr>
              <a:t>n_TOF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coll</a:t>
            </a:r>
            <a:r>
              <a:rPr lang="it-IT" i="1" dirty="0">
                <a:solidFill>
                  <a:srgbClr val="FF0000"/>
                </a:solidFill>
              </a:rPr>
              <a:t>. meeting </a:t>
            </a:r>
            <a:r>
              <a:rPr lang="it-IT" i="1" dirty="0" err="1">
                <a:solidFill>
                  <a:srgbClr val="FF0000"/>
                </a:solidFill>
              </a:rPr>
              <a:t>May</a:t>
            </a:r>
            <a:r>
              <a:rPr lang="it-IT" i="1" dirty="0">
                <a:solidFill>
                  <a:srgbClr val="FF0000"/>
                </a:solidFill>
              </a:rPr>
              <a:t> 2023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23904F-3E94-EBE9-01CE-C4C4A2E4CEB7}"/>
              </a:ext>
            </a:extLst>
          </p:cNvPr>
          <p:cNvSpPr txBox="1"/>
          <p:nvPr/>
        </p:nvSpPr>
        <p:spPr>
          <a:xfrm>
            <a:off x="13682" y="38401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Detectors’ pulse shape analysis (only ɣ)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682" y="3686234"/>
            <a:ext cx="4195833" cy="304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02401"/>
            <a:ext cx="4110467" cy="297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7900" y="729051"/>
            <a:ext cx="4042437" cy="293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3900" y="3686233"/>
            <a:ext cx="4195800" cy="304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7394" y="1935390"/>
            <a:ext cx="3797900" cy="275326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2"/>
          <p:cNvSpPr txBox="1"/>
          <p:nvPr/>
        </p:nvSpPr>
        <p:spPr>
          <a:xfrm>
            <a:off x="7849482" y="5207100"/>
            <a:ext cx="39168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lang="es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r>
              <a:rPr lang="es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Energy calibrated!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s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crystals→ Low threshold</a:t>
            </a:r>
            <a:r>
              <a:rPr lang="es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6CA479-5D50-2A8C-8C26-D8FD90AD4BFB}"/>
              </a:ext>
            </a:extLst>
          </p:cNvPr>
          <p:cNvSpPr txBox="1"/>
          <p:nvPr/>
        </p:nvSpPr>
        <p:spPr>
          <a:xfrm>
            <a:off x="0" y="43631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Deposited energy calibration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415909-E8B0-FBBD-D7AA-4DF41DBDAFFC}"/>
              </a:ext>
            </a:extLst>
          </p:cNvPr>
          <p:cNvSpPr txBox="1"/>
          <p:nvPr/>
        </p:nvSpPr>
        <p:spPr>
          <a:xfrm>
            <a:off x="7804826" y="891899"/>
            <a:ext cx="411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by Javi </a:t>
            </a:r>
            <a:r>
              <a:rPr lang="it-IT" i="1" dirty="0" err="1">
                <a:solidFill>
                  <a:srgbClr val="FF0000"/>
                </a:solidFill>
              </a:rPr>
              <a:t>Balibrea</a:t>
            </a:r>
            <a:r>
              <a:rPr lang="it-IT" i="1" dirty="0">
                <a:solidFill>
                  <a:srgbClr val="FF0000"/>
                </a:solidFill>
              </a:rPr>
              <a:t> – talk </a:t>
            </a:r>
            <a:r>
              <a:rPr lang="it-IT" i="1" dirty="0" err="1">
                <a:solidFill>
                  <a:srgbClr val="FF0000"/>
                </a:solidFill>
              </a:rPr>
              <a:t>n_TOF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coll</a:t>
            </a:r>
            <a:r>
              <a:rPr lang="it-IT" i="1" dirty="0">
                <a:solidFill>
                  <a:srgbClr val="FF0000"/>
                </a:solidFill>
              </a:rPr>
              <a:t>. meeting </a:t>
            </a:r>
            <a:r>
              <a:rPr lang="it-IT" i="1" dirty="0" err="1">
                <a:solidFill>
                  <a:srgbClr val="FF0000"/>
                </a:solidFill>
              </a:rPr>
              <a:t>May</a:t>
            </a:r>
            <a:r>
              <a:rPr lang="it-IT" i="1" dirty="0">
                <a:solidFill>
                  <a:srgbClr val="FF0000"/>
                </a:solidFill>
              </a:rPr>
              <a:t> 2023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1312001"/>
            <a:ext cx="6225951" cy="451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6068" y="1312001"/>
            <a:ext cx="6225933" cy="451346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3"/>
          <p:cNvSpPr txBox="1"/>
          <p:nvPr/>
        </p:nvSpPr>
        <p:spPr>
          <a:xfrm>
            <a:off x="391946" y="5819461"/>
            <a:ext cx="11668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197</a:t>
            </a:r>
            <a:r>
              <a:rPr lang="es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Au(n,ɣ) saturated resonance to establish relative efficiency between detectors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F99192-4B5E-7450-2C0B-4ECFAD193728}"/>
              </a:ext>
            </a:extLst>
          </p:cNvPr>
          <p:cNvSpPr txBox="1"/>
          <p:nvPr/>
        </p:nvSpPr>
        <p:spPr>
          <a:xfrm>
            <a:off x="-5" y="181869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solidFill>
                  <a:schemeClr val="accent5">
                    <a:lumMod val="50000"/>
                  </a:schemeClr>
                </a:solidFill>
              </a:rPr>
              <a:t>197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Au(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n,ɣ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) saturated resonance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C8E5C2-0FDE-E892-0DF2-8B7BF3186678}"/>
              </a:ext>
            </a:extLst>
          </p:cNvPr>
          <p:cNvSpPr txBox="1"/>
          <p:nvPr/>
        </p:nvSpPr>
        <p:spPr>
          <a:xfrm>
            <a:off x="3261434" y="6372750"/>
            <a:ext cx="626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by Javi </a:t>
            </a:r>
            <a:r>
              <a:rPr lang="it-IT" i="1" dirty="0" err="1">
                <a:solidFill>
                  <a:srgbClr val="FF0000"/>
                </a:solidFill>
              </a:rPr>
              <a:t>Balibrea</a:t>
            </a:r>
            <a:r>
              <a:rPr lang="it-IT" i="1" dirty="0">
                <a:solidFill>
                  <a:srgbClr val="FF0000"/>
                </a:solidFill>
              </a:rPr>
              <a:t> – talk </a:t>
            </a:r>
            <a:r>
              <a:rPr lang="it-IT" i="1" dirty="0" err="1">
                <a:solidFill>
                  <a:srgbClr val="FF0000"/>
                </a:solidFill>
              </a:rPr>
              <a:t>n_TOF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coll</a:t>
            </a:r>
            <a:r>
              <a:rPr lang="it-IT" i="1" dirty="0">
                <a:solidFill>
                  <a:srgbClr val="FF0000"/>
                </a:solidFill>
              </a:rPr>
              <a:t>. meeting </a:t>
            </a:r>
            <a:r>
              <a:rPr lang="it-IT" i="1" dirty="0" err="1">
                <a:solidFill>
                  <a:srgbClr val="FF0000"/>
                </a:solidFill>
              </a:rPr>
              <a:t>May</a:t>
            </a:r>
            <a:r>
              <a:rPr lang="it-IT" i="1" dirty="0">
                <a:solidFill>
                  <a:srgbClr val="FF0000"/>
                </a:solidFill>
              </a:rPr>
              <a:t> 2023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05D79A-6077-1CD6-1702-C0C4B79245A5}"/>
              </a:ext>
            </a:extLst>
          </p:cNvPr>
          <p:cNvSpPr txBox="1"/>
          <p:nvPr/>
        </p:nvSpPr>
        <p:spPr>
          <a:xfrm>
            <a:off x="0" y="551760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Outlook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112C37D-F519-A8AE-A912-301EC22E145D}"/>
              </a:ext>
            </a:extLst>
          </p:cNvPr>
          <p:cNvSpPr txBox="1">
            <a:spLocks/>
          </p:cNvSpPr>
          <p:nvPr/>
        </p:nvSpPr>
        <p:spPr>
          <a:xfrm>
            <a:off x="195034" y="844147"/>
            <a:ext cx="11919857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r>
              <a:rPr lang="en-GB" sz="1600" dirty="0"/>
              <a:t>Motivation for developing the prototype:</a:t>
            </a:r>
          </a:p>
          <a:p>
            <a:pPr marL="0" indent="0">
              <a:buNone/>
            </a:pPr>
            <a:r>
              <a:rPr lang="en-GB" sz="1600" dirty="0"/>
              <a:t>	- Study of the </a:t>
            </a:r>
            <a:r>
              <a:rPr lang="nb-NO" sz="1600" dirty="0"/>
              <a:t>d-stilbene active target </a:t>
            </a:r>
            <a:r>
              <a:rPr lang="nb-NO" sz="1600" dirty="0">
                <a:solidFill>
                  <a:srgbClr val="FF0000"/>
                </a:solidFill>
              </a:rPr>
              <a:t>TaraT</a:t>
            </a:r>
            <a:r>
              <a:rPr lang="nb-NO" sz="1600" dirty="0"/>
              <a:t> for the n-n scattering length LoI</a:t>
            </a:r>
          </a:p>
          <a:p>
            <a:pPr marL="0" indent="0">
              <a:buNone/>
            </a:pPr>
            <a:r>
              <a:rPr lang="nb-NO" sz="1600" dirty="0"/>
              <a:t>	- A new detector to replace C6D6 for n-</a:t>
            </a:r>
            <a:r>
              <a:rPr lang="nb-NO" sz="1600" dirty="0">
                <a:latin typeface="Symbol" panose="05050102010706020507" pitchFamily="18" charset="2"/>
              </a:rPr>
              <a:t>g</a:t>
            </a:r>
            <a:r>
              <a:rPr lang="nb-NO" sz="1600" dirty="0"/>
              <a:t> </a:t>
            </a:r>
          </a:p>
          <a:p>
            <a:pPr marL="0" indent="0">
              <a:buNone/>
            </a:pPr>
            <a:r>
              <a:rPr lang="nb-NO" sz="1600" dirty="0"/>
              <a:t>	- n-n’ measurements</a:t>
            </a:r>
          </a:p>
          <a:p>
            <a:pPr marL="0" indent="0">
              <a:buNone/>
            </a:pPr>
            <a:endParaRPr lang="nb-NO" sz="1600" dirty="0"/>
          </a:p>
          <a:p>
            <a:r>
              <a:rPr lang="nb-NO" sz="1600" dirty="0"/>
              <a:t>Stilbene scintillators developed at INFN-Sezione di Catania</a:t>
            </a:r>
          </a:p>
          <a:p>
            <a:pPr marL="514350" indent="-514350">
              <a:buAutoNum type="arabicParenR"/>
            </a:pPr>
            <a:r>
              <a:rPr lang="nb-NO" sz="1600" dirty="0"/>
              <a:t>The </a:t>
            </a:r>
            <a:r>
              <a:rPr lang="nb-NO" sz="1600" dirty="0">
                <a:solidFill>
                  <a:srgbClr val="FF0000"/>
                </a:solidFill>
              </a:rPr>
              <a:t>Stilbene–D12 </a:t>
            </a:r>
            <a:r>
              <a:rPr lang="nb-N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developed for TARAT, LLNL crystal tested with SiPM at Demokritos in 2021 and at CERN</a:t>
            </a:r>
            <a:endParaRPr lang="nb-NO" sz="16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nb-NO" sz="1600" dirty="0"/>
              <a:t>The </a:t>
            </a:r>
            <a:r>
              <a:rPr lang="nb-NO" sz="1600" dirty="0">
                <a:solidFill>
                  <a:srgbClr val="FF0000"/>
                </a:solidFill>
              </a:rPr>
              <a:t>d-Stil prototype, </a:t>
            </a:r>
            <a:r>
              <a:rPr lang="nb-N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INRAD Crystal 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nb-NO" sz="1600" dirty="0"/>
              <a:t>The p-stil detectors (n. 4) INRAD Scintinel</a:t>
            </a:r>
            <a:r>
              <a:rPr lang="nb-NO" sz="1600" baseline="30000" dirty="0"/>
              <a:t>TM</a:t>
            </a:r>
            <a:r>
              <a:rPr lang="nb-NO" sz="1600" dirty="0"/>
              <a:t> crystals </a:t>
            </a:r>
          </a:p>
          <a:p>
            <a:pPr marL="514350" indent="-514350">
              <a:buAutoNum type="arabicParenR"/>
            </a:pPr>
            <a:endParaRPr lang="nb-NO" sz="1600" dirty="0"/>
          </a:p>
          <a:p>
            <a:r>
              <a:rPr lang="nb-NO" sz="1600" dirty="0"/>
              <a:t>Issues arisen in performing an INFN indipendent analysis and pulse shape analysis on the last tests @ n_TOF</a:t>
            </a:r>
          </a:p>
          <a:p>
            <a:pPr marL="0" indent="0">
              <a:buNone/>
            </a:pPr>
            <a:endParaRPr lang="nb-NO" sz="1600" dirty="0"/>
          </a:p>
          <a:p>
            <a:r>
              <a:rPr lang="nb-NO" sz="1600" dirty="0">
                <a:solidFill>
                  <a:srgbClr val="FF0000"/>
                </a:solidFill>
              </a:rPr>
              <a:t>New stilbene crystal provider</a:t>
            </a:r>
            <a:r>
              <a:rPr lang="nb-NO" sz="1600" dirty="0"/>
              <a:t> found !!</a:t>
            </a:r>
          </a:p>
          <a:p>
            <a:pPr marL="0" indent="0">
              <a:buNone/>
            </a:pPr>
            <a:r>
              <a:rPr lang="nb-NO" sz="1600" dirty="0"/>
              <a:t>n. 4 p-stil detectors (n. 4) PROTEUS crystals assembly and test ongoing @ INFN CT</a:t>
            </a:r>
          </a:p>
          <a:p>
            <a:pPr marL="0" indent="0">
              <a:buNone/>
            </a:pPr>
            <a:endParaRPr lang="nb-NO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 sz="2000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8A041A-AB18-78A5-2A52-6C1E9B5B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195034" y="6239899"/>
            <a:ext cx="812800" cy="5676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1E0C81-02EE-48BC-BFDE-373D36AB228B}"/>
              </a:ext>
            </a:extLst>
          </p:cNvPr>
          <p:cNvSpPr txBox="1"/>
          <p:nvPr/>
        </p:nvSpPr>
        <p:spPr>
          <a:xfrm rot="10800000" flipV="1">
            <a:off x="2622985" y="6488667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529FC481-A8FE-4099-E2BC-B639800C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2279" y="6335885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86CE9634-508D-FA3D-224F-C8446E190E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409" y="6271551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90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B3FC2E87-F6E4-09F1-C48B-B8FC1EF52529}"/>
              </a:ext>
            </a:extLst>
          </p:cNvPr>
          <p:cNvGrpSpPr/>
          <p:nvPr/>
        </p:nvGrpSpPr>
        <p:grpSpPr>
          <a:xfrm>
            <a:off x="557743" y="1115012"/>
            <a:ext cx="6623164" cy="5037850"/>
            <a:chOff x="557743" y="1115012"/>
            <a:chExt cx="6623164" cy="5037850"/>
          </a:xfrm>
        </p:grpSpPr>
        <p:grpSp>
          <p:nvGrpSpPr>
            <p:cNvPr id="422" name="Google Shape;422;p17"/>
            <p:cNvGrpSpPr/>
            <p:nvPr/>
          </p:nvGrpSpPr>
          <p:grpSpPr>
            <a:xfrm>
              <a:off x="557743" y="1115012"/>
              <a:ext cx="6623164" cy="4853184"/>
              <a:chOff x="0" y="462803"/>
              <a:chExt cx="6315825" cy="4642622"/>
            </a:xfrm>
          </p:grpSpPr>
          <p:pic>
            <p:nvPicPr>
              <p:cNvPr id="423" name="Google Shape;423;p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0" y="526800"/>
                <a:ext cx="6315825" cy="4578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4" name="Google Shape;424;p17"/>
              <p:cNvSpPr txBox="1"/>
              <p:nvPr/>
            </p:nvSpPr>
            <p:spPr>
              <a:xfrm>
                <a:off x="22250" y="462803"/>
                <a:ext cx="5744700" cy="4001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s" sz="1867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Empty subtracted C low intensity pulses</a:t>
                </a: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17"/>
            <p:cNvSpPr txBox="1"/>
            <p:nvPr/>
          </p:nvSpPr>
          <p:spPr>
            <a:xfrm>
              <a:off x="3376204" y="5452542"/>
              <a:ext cx="724985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2x10</a:t>
              </a:r>
              <a:r>
                <a:rPr lang="es" sz="1400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 txBox="1"/>
            <p:nvPr/>
          </p:nvSpPr>
          <p:spPr>
            <a:xfrm>
              <a:off x="4101189" y="5445030"/>
              <a:ext cx="724985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3x10</a:t>
              </a:r>
              <a:r>
                <a:rPr lang="es" sz="1400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 txBox="1"/>
            <p:nvPr/>
          </p:nvSpPr>
          <p:spPr>
            <a:xfrm>
              <a:off x="4661076" y="5445030"/>
              <a:ext cx="724985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4x10</a:t>
              </a:r>
              <a:r>
                <a:rPr lang="es" sz="1400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7"/>
            <p:cNvSpPr txBox="1"/>
            <p:nvPr/>
          </p:nvSpPr>
          <p:spPr>
            <a:xfrm>
              <a:off x="5583455" y="5452542"/>
              <a:ext cx="724985" cy="3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7x10</a:t>
              </a:r>
              <a:r>
                <a:rPr lang="es" sz="1400" baseline="30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4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34D0C04E-CD28-C9B9-A029-D3AE8847CADB}"/>
                </a:ext>
              </a:extLst>
            </p:cNvPr>
            <p:cNvSpPr txBox="1"/>
            <p:nvPr/>
          </p:nvSpPr>
          <p:spPr>
            <a:xfrm>
              <a:off x="1122014" y="5783530"/>
              <a:ext cx="4749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</a:rPr>
                <a:t>by Javi </a:t>
              </a:r>
              <a:r>
                <a:rPr lang="it-IT" i="1" dirty="0" err="1">
                  <a:solidFill>
                    <a:srgbClr val="FF0000"/>
                  </a:solidFill>
                </a:rPr>
                <a:t>Balibrea</a:t>
              </a:r>
              <a:r>
                <a:rPr lang="it-IT" i="1" dirty="0">
                  <a:solidFill>
                    <a:srgbClr val="FF0000"/>
                  </a:solidFill>
                </a:rPr>
                <a:t> – </a:t>
              </a:r>
              <a:r>
                <a:rPr lang="it-IT" i="1" dirty="0" err="1">
                  <a:solidFill>
                    <a:srgbClr val="FF0000"/>
                  </a:solidFill>
                </a:rPr>
                <a:t>n_TOF</a:t>
              </a:r>
              <a:r>
                <a:rPr lang="it-IT" i="1" dirty="0">
                  <a:solidFill>
                    <a:srgbClr val="FF0000"/>
                  </a:solidFill>
                </a:rPr>
                <a:t> </a:t>
              </a:r>
              <a:r>
                <a:rPr lang="it-IT" i="1" dirty="0" err="1">
                  <a:solidFill>
                    <a:srgbClr val="FF0000"/>
                  </a:solidFill>
                </a:rPr>
                <a:t>coll</a:t>
              </a:r>
              <a:r>
                <a:rPr lang="it-IT" i="1" dirty="0">
                  <a:solidFill>
                    <a:srgbClr val="FF0000"/>
                  </a:solidFill>
                </a:rPr>
                <a:t>. meeting </a:t>
              </a:r>
              <a:r>
                <a:rPr lang="it-IT" i="1" dirty="0" err="1">
                  <a:solidFill>
                    <a:srgbClr val="FF0000"/>
                  </a:solidFill>
                </a:rPr>
                <a:t>May</a:t>
              </a:r>
              <a:r>
                <a:rPr lang="it-IT" i="1" dirty="0">
                  <a:solidFill>
                    <a:srgbClr val="FF0000"/>
                  </a:solidFill>
                </a:rPr>
                <a:t> 2023 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505B04-9929-25A7-2AD2-D1FBBB44EEF6}"/>
              </a:ext>
            </a:extLst>
          </p:cNvPr>
          <p:cNvSpPr txBox="1"/>
          <p:nvPr/>
        </p:nvSpPr>
        <p:spPr>
          <a:xfrm>
            <a:off x="-5" y="181869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Carbon target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35CD07-55E2-BE86-6716-06CC73AE2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6" name="Picture 2" descr="C:\Users\nadia\Desktop\Logo10.png">
            <a:extLst>
              <a:ext uri="{FF2B5EF4-FFF2-40B4-BE49-F238E27FC236}">
                <a16:creationId xmlns:a16="http://schemas.microsoft.com/office/drawing/2014/main" id="{A1A2F555-7D7D-074D-CCDB-1120DFF9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FC5285-2E4C-FF5A-377E-5169A2757A89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8" name="Google Shape;300;p12">
            <a:extLst>
              <a:ext uri="{FF2B5EF4-FFF2-40B4-BE49-F238E27FC236}">
                <a16:creationId xmlns:a16="http://schemas.microsoft.com/office/drawing/2014/main" id="{3AA641FF-C548-3382-BB85-D82816BE21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E783ED-9FFA-CFBC-722E-7231572E2930}"/>
              </a:ext>
            </a:extLst>
          </p:cNvPr>
          <p:cNvSpPr txBox="1"/>
          <p:nvPr/>
        </p:nvSpPr>
        <p:spPr>
          <a:xfrm>
            <a:off x="7070651" y="2296633"/>
            <a:ext cx="491711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-agreement of PSTI-90 with STED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by PSTI-135!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still</a:t>
            </a:r>
            <a:r>
              <a:rPr lang="it-IT" dirty="0"/>
              <a:t> no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provided</a:t>
            </a:r>
            <a:endParaRPr lang="it-IT" dirty="0"/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need</a:t>
            </a:r>
            <a:r>
              <a:rPr lang="it-IT" dirty="0"/>
              <a:t> of an INFN </a:t>
            </a:r>
            <a:r>
              <a:rPr lang="it-IT" dirty="0" err="1"/>
              <a:t>independent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to </a:t>
            </a:r>
            <a:r>
              <a:rPr lang="it-IT" dirty="0" err="1"/>
              <a:t>evaluate</a:t>
            </a:r>
            <a:endParaRPr lang="it-IT" dirty="0"/>
          </a:p>
          <a:p>
            <a:r>
              <a:rPr lang="it-IT" dirty="0"/>
              <a:t>the performance of the detectors with </a:t>
            </a:r>
            <a:r>
              <a:rPr lang="it-IT" dirty="0" err="1"/>
              <a:t>respect</a:t>
            </a:r>
            <a:r>
              <a:rPr lang="it-IT" dirty="0"/>
              <a:t> to </a:t>
            </a:r>
          </a:p>
          <a:p>
            <a:r>
              <a:rPr lang="it-IT" dirty="0"/>
              <a:t>Spanish group </a:t>
            </a:r>
            <a:r>
              <a:rPr lang="it-IT" dirty="0" err="1"/>
              <a:t>analysis</a:t>
            </a:r>
            <a:r>
              <a:rPr lang="it-IT" dirty="0"/>
              <a:t> (</a:t>
            </a:r>
            <a:r>
              <a:rPr lang="it-IT" dirty="0" err="1"/>
              <a:t>very</a:t>
            </a:r>
            <a:r>
              <a:rPr lang="it-IT" dirty="0"/>
              <a:t> fast and  </a:t>
            </a:r>
            <a:r>
              <a:rPr lang="it-IT" dirty="0" err="1"/>
              <a:t>efficient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limit</a:t>
            </a:r>
            <a:r>
              <a:rPr lang="it-IT" dirty="0"/>
              <a:t> in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discrimination</a:t>
            </a:r>
            <a:r>
              <a:rPr lang="it-IT" dirty="0"/>
              <a:t> for future </a:t>
            </a:r>
            <a:r>
              <a:rPr lang="it-IT" dirty="0" err="1"/>
              <a:t>n.n</a:t>
            </a:r>
            <a:r>
              <a:rPr lang="it-IT" dirty="0"/>
              <a:t>’ </a:t>
            </a:r>
            <a:r>
              <a:rPr lang="it-IT" dirty="0" err="1"/>
              <a:t>exp</a:t>
            </a:r>
            <a:r>
              <a:rPr lang="it-IT"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7306C29-02E7-47D0-967F-00B555CAF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6" y="1405611"/>
            <a:ext cx="6191102" cy="34457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98212B1-EE5C-B99E-7366-79131BC57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" b="1916"/>
          <a:stretch/>
        </p:blipFill>
        <p:spPr>
          <a:xfrm>
            <a:off x="6543873" y="2037657"/>
            <a:ext cx="5428388" cy="29915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2B6CFA-7521-4729-93D1-0CF2822C29D5}"/>
              </a:ext>
            </a:extLst>
          </p:cNvPr>
          <p:cNvSpPr txBox="1"/>
          <p:nvPr/>
        </p:nvSpPr>
        <p:spPr>
          <a:xfrm>
            <a:off x="0" y="225158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Fast/slow analysis on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AmBe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source file (test EAR2 – May 2023)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880427-1F88-F261-BE9F-8D5D9C24E765}"/>
              </a:ext>
            </a:extLst>
          </p:cNvPr>
          <p:cNvSpPr txBox="1"/>
          <p:nvPr/>
        </p:nvSpPr>
        <p:spPr>
          <a:xfrm>
            <a:off x="4829139" y="918368"/>
            <a:ext cx="211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by Michele Spelta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056DED-A4F5-0D23-FDA5-E6D0E18DA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5" name="Picture 2" descr="C:\Users\nadia\Desktop\Logo10.png">
            <a:extLst>
              <a:ext uri="{FF2B5EF4-FFF2-40B4-BE49-F238E27FC236}">
                <a16:creationId xmlns:a16="http://schemas.microsoft.com/office/drawing/2014/main" id="{57A70849-332C-375A-7B87-6F75F8E7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CB475E-E2B4-1901-B3A1-A0A89DAD3A33}"/>
              </a:ext>
            </a:extLst>
          </p:cNvPr>
          <p:cNvSpPr txBox="1"/>
          <p:nvPr/>
        </p:nvSpPr>
        <p:spPr>
          <a:xfrm rot="10800000" flipV="1">
            <a:off x="2598089" y="6376360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8" name="Google Shape;300;p12">
            <a:extLst>
              <a:ext uri="{FF2B5EF4-FFF2-40B4-BE49-F238E27FC236}">
                <a16:creationId xmlns:a16="http://schemas.microsoft.com/office/drawing/2014/main" id="{B9FF5F20-882D-A2AB-2C5B-46F3ED4BF1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2B60552-B2D5-C650-5EA1-6BB435992C4C}"/>
              </a:ext>
            </a:extLst>
          </p:cNvPr>
          <p:cNvSpPr/>
          <p:nvPr/>
        </p:nvSpPr>
        <p:spPr>
          <a:xfrm>
            <a:off x="95693" y="1297176"/>
            <a:ext cx="6303224" cy="38862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6A670A4-E3F6-37CB-DF9E-DE630AE09938}"/>
              </a:ext>
            </a:extLst>
          </p:cNvPr>
          <p:cNvSpPr/>
          <p:nvPr/>
        </p:nvSpPr>
        <p:spPr>
          <a:xfrm>
            <a:off x="6463654" y="1287379"/>
            <a:ext cx="5600750" cy="38862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7EE3BD3-9532-2115-D923-A004DD7C00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459" b="39660"/>
          <a:stretch/>
        </p:blipFill>
        <p:spPr>
          <a:xfrm>
            <a:off x="1724774" y="5226977"/>
            <a:ext cx="9477760" cy="11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8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652FF23-FE2C-41CE-C6AC-98DD29CC4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5" name="Picture 2" descr="C:\Users\nadia\Desktop\Logo10.png">
            <a:extLst>
              <a:ext uri="{FF2B5EF4-FFF2-40B4-BE49-F238E27FC236}">
                <a16:creationId xmlns:a16="http://schemas.microsoft.com/office/drawing/2014/main" id="{D7809886-9CE0-7529-6434-02DDFEAB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F8C936-BE03-70A3-8594-9BA624A65639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7" name="Google Shape;300;p12">
            <a:extLst>
              <a:ext uri="{FF2B5EF4-FFF2-40B4-BE49-F238E27FC236}">
                <a16:creationId xmlns:a16="http://schemas.microsoft.com/office/drawing/2014/main" id="{A08F1EDF-66F4-965C-E713-866BAD49F5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4C93466-916E-3056-EB11-55582C765699}"/>
              </a:ext>
            </a:extLst>
          </p:cNvPr>
          <p:cNvSpPr txBox="1"/>
          <p:nvPr/>
        </p:nvSpPr>
        <p:spPr>
          <a:xfrm>
            <a:off x="0" y="225158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Open issues on analysis of stilbene test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4CA6E9-3DE7-EA50-718B-57E7B526D3A9}"/>
              </a:ext>
            </a:extLst>
          </p:cNvPr>
          <p:cNvSpPr txBox="1"/>
          <p:nvPr/>
        </p:nvSpPr>
        <p:spPr>
          <a:xfrm>
            <a:off x="574158" y="1097561"/>
            <a:ext cx="10675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-agreement of PSTI-90 with STED!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by PSTI-135!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still</a:t>
            </a:r>
            <a:r>
              <a:rPr lang="it-IT" dirty="0"/>
              <a:t> no </a:t>
            </a:r>
            <a:r>
              <a:rPr lang="it-IT" dirty="0" err="1">
                <a:highlight>
                  <a:srgbClr val="FFFF00"/>
                </a:highlight>
              </a:rPr>
              <a:t>pulse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shape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analysis</a:t>
            </a:r>
            <a:r>
              <a:rPr lang="it-IT" dirty="0"/>
              <a:t>  </a:t>
            </a:r>
            <a:r>
              <a:rPr lang="it-IT" dirty="0" err="1"/>
              <a:t>provided</a:t>
            </a:r>
            <a:r>
              <a:rPr lang="it-IT" dirty="0"/>
              <a:t> to </a:t>
            </a:r>
            <a:r>
              <a:rPr lang="it-IT" dirty="0" err="1"/>
              <a:t>perform</a:t>
            </a:r>
            <a:r>
              <a:rPr lang="it-IT" dirty="0"/>
              <a:t> n/</a:t>
            </a:r>
            <a:r>
              <a:rPr lang="it-IT" dirty="0">
                <a:latin typeface="Symbol" panose="05050102010706020507" pitchFamily="18" charset="2"/>
              </a:rPr>
              <a:t>g</a:t>
            </a:r>
            <a:r>
              <a:rPr lang="it-IT" dirty="0"/>
              <a:t> </a:t>
            </a:r>
            <a:r>
              <a:rPr lang="it-IT" dirty="0" err="1"/>
              <a:t>discrimination</a:t>
            </a:r>
            <a:r>
              <a:rPr lang="it-IT" dirty="0"/>
              <a:t> for background </a:t>
            </a:r>
            <a:r>
              <a:rPr lang="it-IT" dirty="0" err="1"/>
              <a:t>subtraction</a:t>
            </a:r>
            <a:r>
              <a:rPr lang="it-IT" dirty="0"/>
              <a:t> </a:t>
            </a:r>
          </a:p>
          <a:p>
            <a:r>
              <a:rPr lang="it-IT" dirty="0"/>
              <a:t>or n, n’ </a:t>
            </a:r>
            <a:r>
              <a:rPr lang="it-IT" dirty="0" err="1"/>
              <a:t>measurements</a:t>
            </a:r>
            <a:endParaRPr lang="it-IT" dirty="0"/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dirty="0" err="1"/>
              <a:t>need</a:t>
            </a:r>
            <a:r>
              <a:rPr lang="it-IT" dirty="0"/>
              <a:t> for an </a:t>
            </a:r>
            <a:r>
              <a:rPr lang="it-IT" dirty="0" err="1"/>
              <a:t>independent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the performance of the detectors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20D08B3-66D9-CB9F-E9EB-EABA6F490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990" y="3480561"/>
            <a:ext cx="5389471" cy="237635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323EF79-E8A5-B79E-83B3-CCD55E1AC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8" y="4091432"/>
            <a:ext cx="5906012" cy="120406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109EF7B-BCA8-020A-70E0-E2D0546F6BE6}"/>
              </a:ext>
            </a:extLst>
          </p:cNvPr>
          <p:cNvSpPr/>
          <p:nvPr/>
        </p:nvSpPr>
        <p:spPr>
          <a:xfrm>
            <a:off x="106326" y="3480561"/>
            <a:ext cx="11972260" cy="24897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30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93AC7E-C4C6-47C8-FBFC-E81B202BA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9" r="12896"/>
          <a:stretch/>
        </p:blipFill>
        <p:spPr>
          <a:xfrm>
            <a:off x="128587" y="766243"/>
            <a:ext cx="5214938" cy="53255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C8FFDD-F452-8970-9867-83B68228D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19" t="15100" r="2612" b="20105"/>
          <a:stretch/>
        </p:blipFill>
        <p:spPr>
          <a:xfrm>
            <a:off x="5343525" y="1128381"/>
            <a:ext cx="6558247" cy="36718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4C6A059-7EF2-3BB3-FF86-3A588721D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85" r="61813"/>
          <a:stretch/>
        </p:blipFill>
        <p:spPr>
          <a:xfrm>
            <a:off x="9211997" y="1737075"/>
            <a:ext cx="2950105" cy="26034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C430B3-BBA0-A2E1-D2E4-BBDBA4A1D5DC}"/>
              </a:ext>
            </a:extLst>
          </p:cNvPr>
          <p:cNvSpPr txBox="1"/>
          <p:nvPr/>
        </p:nvSpPr>
        <p:spPr>
          <a:xfrm>
            <a:off x="0" y="277896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New stilbene crystals from PROTEUS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: first tests October 2023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E0F4B0-565A-4C52-A586-BC9F69494AE6}"/>
              </a:ext>
            </a:extLst>
          </p:cNvPr>
          <p:cNvSpPr txBox="1"/>
          <p:nvPr/>
        </p:nvSpPr>
        <p:spPr>
          <a:xfrm>
            <a:off x="7967393" y="4793074"/>
            <a:ext cx="27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by Dimitris </a:t>
            </a:r>
            <a:r>
              <a:rPr lang="it-IT" i="1" dirty="0" err="1">
                <a:solidFill>
                  <a:srgbClr val="FF0000"/>
                </a:solidFill>
              </a:rPr>
              <a:t>Papanikolau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8A5D7D7-EC64-4460-3358-A1868393E3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10" name="Picture 2" descr="C:\Users\nadia\Desktop\Logo10.png">
            <a:extLst>
              <a:ext uri="{FF2B5EF4-FFF2-40B4-BE49-F238E27FC236}">
                <a16:creationId xmlns:a16="http://schemas.microsoft.com/office/drawing/2014/main" id="{19DA93A1-881D-1D72-8936-214FEF1A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F6ABDF-9745-D935-5B17-93BB0FDDB0F8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12" name="Google Shape;300;p12">
            <a:extLst>
              <a:ext uri="{FF2B5EF4-FFF2-40B4-BE49-F238E27FC236}">
                <a16:creationId xmlns:a16="http://schemas.microsoft.com/office/drawing/2014/main" id="{3BAC7AF3-1F14-0D87-4F98-F945225FE5C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85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E7A4E89-0CA2-0063-08BC-C43BF051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76" y="799392"/>
            <a:ext cx="7690201" cy="40231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EE550E-6B82-A12D-492C-3D73D01A0A01}"/>
              </a:ext>
            </a:extLst>
          </p:cNvPr>
          <p:cNvSpPr txBox="1"/>
          <p:nvPr/>
        </p:nvSpPr>
        <p:spPr>
          <a:xfrm>
            <a:off x="0" y="214617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New stilbene crystals from PROTEUS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: first tests October 2023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095E16-030C-1BE3-3EED-F7DB65EE9466}"/>
              </a:ext>
            </a:extLst>
          </p:cNvPr>
          <p:cNvSpPr txBox="1"/>
          <p:nvPr/>
        </p:nvSpPr>
        <p:spPr>
          <a:xfrm>
            <a:off x="6096000" y="4518136"/>
            <a:ext cx="27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by Dimitris </a:t>
            </a:r>
            <a:r>
              <a:rPr lang="it-IT" i="1" dirty="0" err="1">
                <a:solidFill>
                  <a:srgbClr val="FF0000"/>
                </a:solidFill>
              </a:rPr>
              <a:t>Papanikolau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CF16422-0A26-CA50-3D77-05911760A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11" name="Picture 2" descr="C:\Users\nadia\Desktop\Logo10.png">
            <a:extLst>
              <a:ext uri="{FF2B5EF4-FFF2-40B4-BE49-F238E27FC236}">
                <a16:creationId xmlns:a16="http://schemas.microsoft.com/office/drawing/2014/main" id="{79E90452-2597-8915-2AC2-62AA79E7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DDD0EB-C353-442B-BAF1-96E5399A97AC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13" name="Google Shape;300;p12">
            <a:extLst>
              <a:ext uri="{FF2B5EF4-FFF2-40B4-BE49-F238E27FC236}">
                <a16:creationId xmlns:a16="http://schemas.microsoft.com/office/drawing/2014/main" id="{29B84334-8FE7-145D-903C-F4F1169DDA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9CEE3A8-6EBC-CB17-57F0-354F4AFCC2C0}"/>
              </a:ext>
            </a:extLst>
          </p:cNvPr>
          <p:cNvSpPr txBox="1"/>
          <p:nvPr/>
        </p:nvSpPr>
        <p:spPr>
          <a:xfrm>
            <a:off x="318072" y="5041736"/>
            <a:ext cx="1155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Agreement </a:t>
            </a:r>
            <a:r>
              <a:rPr lang="it-IT" dirty="0" err="1">
                <a:sym typeface="Wingdings" panose="05000000000000000000" pitchFamily="2" charset="2"/>
              </a:rPr>
              <a:t>between</a:t>
            </a:r>
            <a:r>
              <a:rPr lang="it-IT" dirty="0">
                <a:sym typeface="Wingdings" panose="05000000000000000000" pitchFamily="2" charset="2"/>
              </a:rPr>
              <a:t> INRAD and PROTEUS Crystal </a:t>
            </a:r>
            <a:r>
              <a:rPr lang="it-IT" dirty="0" err="1">
                <a:sym typeface="Wingdings" panose="05000000000000000000" pitchFamily="2" charset="2"/>
              </a:rPr>
              <a:t>concerning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shape</a:t>
            </a:r>
            <a:r>
              <a:rPr lang="it-IT" dirty="0">
                <a:sym typeface="Wingdings" panose="05000000000000000000" pitchFamily="2" charset="2"/>
              </a:rPr>
              <a:t> of </a:t>
            </a:r>
            <a:r>
              <a:rPr lang="it-IT" dirty="0" err="1">
                <a:sym typeface="Wingdings" panose="05000000000000000000" pitchFamily="2" charset="2"/>
              </a:rPr>
              <a:t>deposited</a:t>
            </a:r>
            <a:r>
              <a:rPr lang="it-IT" dirty="0">
                <a:sym typeface="Wingdings" panose="05000000000000000000" pitchFamily="2" charset="2"/>
              </a:rPr>
              <a:t> energy </a:t>
            </a:r>
            <a:r>
              <a:rPr lang="it-IT" dirty="0" err="1">
                <a:sym typeface="Wingdings" panose="05000000000000000000" pitchFamily="2" charset="2"/>
              </a:rPr>
              <a:t>obtained</a:t>
            </a:r>
            <a:r>
              <a:rPr lang="it-IT" dirty="0">
                <a:sym typeface="Wingdings" panose="05000000000000000000" pitchFamily="2" charset="2"/>
              </a:rPr>
              <a:t> by 60Co or 137Cs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n/</a:t>
            </a:r>
            <a:r>
              <a:rPr lang="it-IT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pulse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shape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analysis</a:t>
            </a:r>
            <a:r>
              <a:rPr lang="it-IT" dirty="0">
                <a:sym typeface="Wingdings" panose="05000000000000000000" pitchFamily="2" charset="2"/>
              </a:rPr>
              <a:t> to be </a:t>
            </a:r>
            <a:r>
              <a:rPr lang="it-IT" dirty="0" err="1">
                <a:sym typeface="Wingdings" panose="05000000000000000000" pitchFamily="2" charset="2"/>
              </a:rPr>
              <a:t>tested</a:t>
            </a:r>
            <a:r>
              <a:rPr lang="it-IT" dirty="0">
                <a:sym typeface="Wingdings" panose="05000000000000000000" pitchFamily="2" charset="2"/>
              </a:rPr>
              <a:t> with </a:t>
            </a:r>
            <a:r>
              <a:rPr lang="it-IT" dirty="0" err="1">
                <a:sym typeface="Wingdings" panose="05000000000000000000" pitchFamily="2" charset="2"/>
              </a:rPr>
              <a:t>AmBe</a:t>
            </a:r>
            <a:r>
              <a:rPr lang="it-IT" dirty="0">
                <a:sym typeface="Wingdings" panose="05000000000000000000" pitchFamily="2" charset="2"/>
              </a:rPr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2688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EC5EB45-9390-8CB4-A0AD-CF7CDCD93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7" name="Picture 2" descr="C:\Users\nadia\Desktop\Logo10.png">
            <a:extLst>
              <a:ext uri="{FF2B5EF4-FFF2-40B4-BE49-F238E27FC236}">
                <a16:creationId xmlns:a16="http://schemas.microsoft.com/office/drawing/2014/main" id="{B0AF937F-19E3-D31B-21C8-C6D2AD65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CE39E7-F5D6-A8F7-79BA-0F5CC27DEE31}"/>
              </a:ext>
            </a:extLst>
          </p:cNvPr>
          <p:cNvSpPr txBox="1"/>
          <p:nvPr/>
        </p:nvSpPr>
        <p:spPr>
          <a:xfrm rot="10800000" flipV="1">
            <a:off x="2427514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9" name="Google Shape;300;p12">
            <a:extLst>
              <a:ext uri="{FF2B5EF4-FFF2-40B4-BE49-F238E27FC236}">
                <a16:creationId xmlns:a16="http://schemas.microsoft.com/office/drawing/2014/main" id="{7D157CD3-A27F-2748-72C5-1C5CF67EFE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9863CE-72A8-6BAD-D50F-FA2F3378E36C}"/>
              </a:ext>
            </a:extLst>
          </p:cNvPr>
          <p:cNvSpPr txBox="1"/>
          <p:nvPr/>
        </p:nvSpPr>
        <p:spPr>
          <a:xfrm>
            <a:off x="0" y="75873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73E35F3F-1C02-7B97-0D9F-23B485815042}"/>
              </a:ext>
            </a:extLst>
          </p:cNvPr>
          <p:cNvSpPr txBox="1">
            <a:spLocks/>
          </p:cNvSpPr>
          <p:nvPr/>
        </p:nvSpPr>
        <p:spPr>
          <a:xfrm>
            <a:off x="272143" y="1354658"/>
            <a:ext cx="11919857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r>
              <a:rPr lang="nb-NO" sz="2000" dirty="0"/>
              <a:t>p-stilbene are new promising detectors to replace C6D6 for n-</a:t>
            </a:r>
            <a:r>
              <a:rPr lang="nb-NO" sz="2000" dirty="0">
                <a:latin typeface="Symbol" panose="05050102010706020507" pitchFamily="18" charset="2"/>
              </a:rPr>
              <a:t>g</a:t>
            </a:r>
            <a:r>
              <a:rPr lang="nb-NO" sz="2000" dirty="0"/>
              <a:t>  and to perform n-n’ measurements</a:t>
            </a:r>
          </a:p>
          <a:p>
            <a:r>
              <a:rPr lang="nb-NO" sz="2000" dirty="0"/>
              <a:t>N. 4 INRAD + n.4 PROTEUS modules soon avaliable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TO DO:</a:t>
            </a:r>
          </a:p>
          <a:p>
            <a:pPr marL="514350" indent="-514350">
              <a:buAutoNum type="arabicParenR"/>
            </a:pPr>
            <a:r>
              <a:rPr lang="nb-NO" sz="2000" dirty="0"/>
              <a:t>To finish the analisyis of the n.4 INRAD crystal (June test in EAR2): estimate background and signal characterization, in particular to check pulse shape analysis</a:t>
            </a:r>
          </a:p>
          <a:p>
            <a:pPr marL="514350" indent="-514350">
              <a:buAutoNum type="arabicParenR"/>
            </a:pPr>
            <a:r>
              <a:rPr lang="nb-NO" sz="2000" dirty="0"/>
              <a:t>Assembly and Characterize the new p-stil detectors (n. 4) PROTEUS crystals </a:t>
            </a:r>
            <a:r>
              <a:rPr lang="nb-NO" sz="2000" dirty="0">
                <a:solidFill>
                  <a:srgbClr val="FF0000"/>
                </a:solidFill>
              </a:rPr>
              <a:t>(new provider!!)</a:t>
            </a:r>
          </a:p>
          <a:p>
            <a:pPr marL="514350" indent="-514350">
              <a:buAutoNum type="arabicParenR"/>
            </a:pPr>
            <a:endParaRPr lang="nb-NO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2000" dirty="0">
                <a:solidFill>
                  <a:srgbClr val="FF0000"/>
                </a:solidFill>
              </a:rPr>
              <a:t>- BUT no new proposal or LoI can be supported in EAR2 or EAR1 before finishing the present analysis!</a:t>
            </a:r>
          </a:p>
          <a:p>
            <a:pPr marL="0" indent="0">
              <a:buNone/>
            </a:pPr>
            <a:endParaRPr lang="nb-NO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5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1033192"/>
            <a:ext cx="2823867" cy="211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033193"/>
            <a:ext cx="2823867" cy="21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/>
          <p:nvPr/>
        </p:nvSpPr>
        <p:spPr>
          <a:xfrm>
            <a:off x="138967" y="4379933"/>
            <a:ext cx="11831200" cy="7024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0" y="3289792"/>
            <a:ext cx="32588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“Big” C</a:t>
            </a:r>
            <a:r>
              <a:rPr lang="es" sz="18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Liquid scintillators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2634567" y="3613310"/>
            <a:ext cx="3807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&amp; segmented 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24667" y="1207362"/>
            <a:ext cx="3003533" cy="1882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" name="Google Shape;88;p2"/>
          <p:cNvSpPr txBox="1"/>
          <p:nvPr/>
        </p:nvSpPr>
        <p:spPr>
          <a:xfrm>
            <a:off x="8462800" y="3693677"/>
            <a:ext cx="3729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 organic scintillators</a:t>
            </a:r>
            <a:endParaRPr sz="18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s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Read-outs/Power supplies</a:t>
            </a:r>
            <a:endParaRPr sz="18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4300000" y="4906835"/>
            <a:ext cx="35920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Solid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Higher density </a:t>
            </a:r>
            <a:endParaRPr sz="24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No Chemical hazard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n/</a:t>
            </a:r>
            <a:r>
              <a:rPr lang="es" sz="2400" b="1" dirty="0">
                <a:solidFill>
                  <a:srgbClr val="0000CC"/>
                </a:solidFill>
                <a:latin typeface="Symbol" panose="05050102010706020507" pitchFamily="18" charset="2"/>
                <a:ea typeface="Arial"/>
                <a:cs typeface="Arial"/>
                <a:sym typeface="Arial"/>
              </a:rPr>
              <a:t>g</a:t>
            </a:r>
            <a:r>
              <a:rPr lang="es" sz="24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discrimination</a:t>
            </a:r>
            <a:endParaRPr sz="24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6">
            <a:alphaModFix/>
          </a:blip>
          <a:srcRect l="45446" t="36748" r="38869" b="43140"/>
          <a:stretch/>
        </p:blipFill>
        <p:spPr>
          <a:xfrm>
            <a:off x="3027067" y="1376293"/>
            <a:ext cx="3022603" cy="162192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5985067" y="3284159"/>
            <a:ext cx="3393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Compact array of small 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s" sz="18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DF22C9-EF82-E7DC-0DB6-F07CC2EC15E1}"/>
              </a:ext>
            </a:extLst>
          </p:cNvPr>
          <p:cNvSpPr txBox="1"/>
          <p:nvPr/>
        </p:nvSpPr>
        <p:spPr>
          <a:xfrm>
            <a:off x="0" y="191587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Motivation for developing the prototype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101BA6-6F7B-2711-4458-DB319806A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790" y="6252871"/>
            <a:ext cx="812800" cy="567605"/>
          </a:xfrm>
          <a:prstGeom prst="rect">
            <a:avLst/>
          </a:prstGeom>
        </p:spPr>
      </p:pic>
      <p:pic>
        <p:nvPicPr>
          <p:cNvPr id="6" name="Picture 2" descr="C:\Users\nadia\Desktop\Logo10.png">
            <a:extLst>
              <a:ext uri="{FF2B5EF4-FFF2-40B4-BE49-F238E27FC236}">
                <a16:creationId xmlns:a16="http://schemas.microsoft.com/office/drawing/2014/main" id="{45FC1762-1DA9-25F9-2880-12B1389B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8351" y="6403478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69EDB8-1289-1BEA-1BDE-370F99EDE8C2}"/>
              </a:ext>
            </a:extLst>
          </p:cNvPr>
          <p:cNvSpPr txBox="1"/>
          <p:nvPr/>
        </p:nvSpPr>
        <p:spPr>
          <a:xfrm>
            <a:off x="0" y="284853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Stilbene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characteristics</a:t>
            </a:r>
            <a:endParaRPr lang="it-IT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BDF02EF-8E5E-BEB5-43B6-2E5E64B9982B}"/>
              </a:ext>
            </a:extLst>
          </p:cNvPr>
          <p:cNvGrpSpPr/>
          <p:nvPr/>
        </p:nvGrpSpPr>
        <p:grpSpPr>
          <a:xfrm>
            <a:off x="1121465" y="3573855"/>
            <a:ext cx="9949069" cy="2168392"/>
            <a:chOff x="905069" y="808073"/>
            <a:chExt cx="9949069" cy="216839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9DAC6EE-A36B-1D40-7F12-FC9FD56E9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257"/>
            <a:stretch/>
          </p:blipFill>
          <p:spPr>
            <a:xfrm>
              <a:off x="5346603" y="808073"/>
              <a:ext cx="5507535" cy="216839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21C5441-CD54-8FB7-0A25-4A6D2C00DF67}"/>
                </a:ext>
              </a:extLst>
            </p:cNvPr>
            <p:cNvSpPr txBox="1"/>
            <p:nvPr/>
          </p:nvSpPr>
          <p:spPr>
            <a:xfrm>
              <a:off x="905069" y="1588753"/>
              <a:ext cx="4742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/>
                <a:t>Linear </a:t>
              </a:r>
              <a:r>
                <a:rPr lang="it-IT" sz="2800" dirty="0" err="1"/>
                <a:t>response</a:t>
              </a:r>
              <a:r>
                <a:rPr lang="it-IT" sz="2800" dirty="0"/>
                <a:t> in energy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6C626E-9785-76C3-1854-4579E943304B}"/>
              </a:ext>
            </a:extLst>
          </p:cNvPr>
          <p:cNvSpPr txBox="1"/>
          <p:nvPr/>
        </p:nvSpPr>
        <p:spPr>
          <a:xfrm rot="10800000" flipV="1">
            <a:off x="2778967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4" name="Google Shape;300;p12">
            <a:extLst>
              <a:ext uri="{FF2B5EF4-FFF2-40B4-BE49-F238E27FC236}">
                <a16:creationId xmlns:a16="http://schemas.microsoft.com/office/drawing/2014/main" id="{2CA321A2-B29B-77AC-EA34-6965FF86C8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069" y="6252871"/>
            <a:ext cx="1599593" cy="803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88BAB328-C6E5-D588-E3B8-CDE9B1E42676}"/>
              </a:ext>
            </a:extLst>
          </p:cNvPr>
          <p:cNvGrpSpPr/>
          <p:nvPr/>
        </p:nvGrpSpPr>
        <p:grpSpPr>
          <a:xfrm>
            <a:off x="253867" y="922009"/>
            <a:ext cx="11571827" cy="2386309"/>
            <a:chOff x="407190" y="3303702"/>
            <a:chExt cx="11571827" cy="2386309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76B978F-F071-B57A-4D56-6DC1602CBA56}"/>
                </a:ext>
              </a:extLst>
            </p:cNvPr>
            <p:cNvSpPr txBox="1"/>
            <p:nvPr/>
          </p:nvSpPr>
          <p:spPr>
            <a:xfrm>
              <a:off x="407190" y="3958512"/>
              <a:ext cx="26748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>
                  <a:latin typeface="Symbol" panose="05050102010706020507" pitchFamily="18" charset="2"/>
                </a:rPr>
                <a:t>g </a:t>
              </a:r>
              <a:r>
                <a:rPr lang="it-IT" sz="2800" dirty="0"/>
                <a:t> / n </a:t>
              </a:r>
              <a:r>
                <a:rPr lang="it-IT" sz="2800" dirty="0" err="1"/>
                <a:t>discrimination</a:t>
              </a:r>
              <a:endParaRPr lang="it-IT" sz="280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AF8F61-07CB-772C-EA6F-21F58A9C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438" y="3426675"/>
              <a:ext cx="2674852" cy="2263336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6ABB0CA-50CB-C59E-EE41-AFF8DC556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1482" y="3303702"/>
              <a:ext cx="5507535" cy="1990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50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05D79A-6077-1CD6-1702-C0C4B79245A5}"/>
              </a:ext>
            </a:extLst>
          </p:cNvPr>
          <p:cNvSpPr txBox="1"/>
          <p:nvPr/>
        </p:nvSpPr>
        <p:spPr>
          <a:xfrm>
            <a:off x="0" y="551760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accent5">
                    <a:lumMod val="50000"/>
                  </a:schemeClr>
                </a:solidFill>
              </a:rPr>
              <a:t>Stilbene</a:t>
            </a:r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5">
                    <a:lumMod val="50000"/>
                  </a:schemeClr>
                </a:solidFill>
              </a:rPr>
              <a:t>scintillators</a:t>
            </a:r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5">
                    <a:lumMod val="50000"/>
                  </a:schemeClr>
                </a:solidFill>
              </a:rPr>
              <a:t>developed</a:t>
            </a:r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 @ INFN-Sezione di Catania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8A041A-AB18-78A5-2A52-6C1E9B5B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67"/>
          <a:stretch/>
        </p:blipFill>
        <p:spPr>
          <a:xfrm>
            <a:off x="0" y="6204865"/>
            <a:ext cx="812800" cy="567605"/>
          </a:xfrm>
          <a:prstGeom prst="rect">
            <a:avLst/>
          </a:prstGeom>
        </p:spPr>
      </p:pic>
      <p:pic>
        <p:nvPicPr>
          <p:cNvPr id="8" name="Picture 2" descr="C:\Users\nadia\Desktop\Logo10.png">
            <a:extLst>
              <a:ext uri="{FF2B5EF4-FFF2-40B4-BE49-F238E27FC236}">
                <a16:creationId xmlns:a16="http://schemas.microsoft.com/office/drawing/2014/main" id="{529FC481-A8FE-4099-E2BC-B639800C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79200" y="6347598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D08E2CD-B1CE-896C-BF7B-50B3FEFAD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970386"/>
              </p:ext>
            </p:extLst>
          </p:nvPr>
        </p:nvGraphicFramePr>
        <p:xfrm>
          <a:off x="1612596" y="1767206"/>
          <a:ext cx="9797143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132">
                  <a:extLst>
                    <a:ext uri="{9D8B030D-6E8A-4147-A177-3AD203B41FA5}">
                      <a16:colId xmlns:a16="http://schemas.microsoft.com/office/drawing/2014/main" val="841140279"/>
                    </a:ext>
                  </a:extLst>
                </a:gridCol>
                <a:gridCol w="1536733">
                  <a:extLst>
                    <a:ext uri="{9D8B030D-6E8A-4147-A177-3AD203B41FA5}">
                      <a16:colId xmlns:a16="http://schemas.microsoft.com/office/drawing/2014/main" val="1526387897"/>
                    </a:ext>
                  </a:extLst>
                </a:gridCol>
                <a:gridCol w="1318821">
                  <a:extLst>
                    <a:ext uri="{9D8B030D-6E8A-4147-A177-3AD203B41FA5}">
                      <a16:colId xmlns:a16="http://schemas.microsoft.com/office/drawing/2014/main" val="671244409"/>
                    </a:ext>
                  </a:extLst>
                </a:gridCol>
                <a:gridCol w="1323794">
                  <a:extLst>
                    <a:ext uri="{9D8B030D-6E8A-4147-A177-3AD203B41FA5}">
                      <a16:colId xmlns:a16="http://schemas.microsoft.com/office/drawing/2014/main" val="1759886474"/>
                    </a:ext>
                  </a:extLst>
                </a:gridCol>
                <a:gridCol w="1180706">
                  <a:extLst>
                    <a:ext uri="{9D8B030D-6E8A-4147-A177-3AD203B41FA5}">
                      <a16:colId xmlns:a16="http://schemas.microsoft.com/office/drawing/2014/main" val="3423422874"/>
                    </a:ext>
                  </a:extLst>
                </a:gridCol>
                <a:gridCol w="1180706">
                  <a:extLst>
                    <a:ext uri="{9D8B030D-6E8A-4147-A177-3AD203B41FA5}">
                      <a16:colId xmlns:a16="http://schemas.microsoft.com/office/drawing/2014/main" val="779582511"/>
                    </a:ext>
                  </a:extLst>
                </a:gridCol>
                <a:gridCol w="1605251">
                  <a:extLst>
                    <a:ext uri="{9D8B030D-6E8A-4147-A177-3AD203B41FA5}">
                      <a16:colId xmlns:a16="http://schemas.microsoft.com/office/drawing/2014/main" val="1270288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Crystal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Producer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Dimension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INTC-</a:t>
                      </a:r>
                      <a:r>
                        <a:rPr lang="it-IT" dirty="0" err="1"/>
                        <a:t>LoI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Spokes</a:t>
                      </a:r>
                      <a:endParaRPr lang="it-IT" dirty="0"/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673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TARAT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deuterated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LLNL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26 x 23 x 11 mm</a:t>
                      </a:r>
                      <a:r>
                        <a:rPr lang="en-GB" baseline="30000" dirty="0"/>
                        <a:t>3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n. 4 </a:t>
                      </a:r>
                      <a:r>
                        <a:rPr lang="it-IT" dirty="0" err="1"/>
                        <a:t>SiPM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INTC-I-220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Massimi, Musumarra</a:t>
                      </a:r>
                    </a:p>
                    <a:p>
                      <a:pPr algn="ctr"/>
                      <a:r>
                        <a:rPr lang="it-IT" dirty="0" err="1"/>
                        <a:t>Patronis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73203"/>
                  </a:ext>
                </a:extLst>
              </a:tr>
              <a:tr h="54956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d-stil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dirty="0" err="1">
                          <a:solidFill>
                            <a:srgbClr val="FF0000"/>
                          </a:solidFill>
                        </a:rPr>
                        <a:t>protonated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31.75mmx</a:t>
                      </a:r>
                    </a:p>
                    <a:p>
                      <a:pPr algn="ctr"/>
                      <a:r>
                        <a:rPr lang="it-IT" dirty="0"/>
                        <a:t>10mm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Massimi, Musumarra</a:t>
                      </a:r>
                    </a:p>
                    <a:p>
                      <a:pPr algn="ctr"/>
                      <a:r>
                        <a:rPr lang="it-IT" dirty="0" err="1"/>
                        <a:t>Patronis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86460"/>
                  </a:ext>
                </a:extLst>
              </a:tr>
              <a:tr h="345844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p-stil (n.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protonated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INRAD-</a:t>
                      </a:r>
                      <a:r>
                        <a:rPr lang="it-IT" dirty="0" err="1"/>
                        <a:t>Scintinel</a:t>
                      </a:r>
                      <a:r>
                        <a:rPr lang="it-IT" baseline="30000" dirty="0" err="1"/>
                        <a:t>TM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1inchx1inch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INTC-I-254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Musumarra </a:t>
                      </a:r>
                    </a:p>
                    <a:p>
                      <a:pPr algn="ctr"/>
                      <a:r>
                        <a:rPr lang="it-IT" dirty="0" err="1"/>
                        <a:t>Balibrea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4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highlight>
                            <a:srgbClr val="FFFF00"/>
                          </a:highlight>
                        </a:rPr>
                        <a:t>p-stil (n.4)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highlight>
                            <a:srgbClr val="FFFF00"/>
                          </a:highlight>
                        </a:rPr>
                        <a:t>protonated</a:t>
                      </a:r>
                      <a:endParaRPr lang="it-IT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highlight>
                            <a:srgbClr val="FFFF00"/>
                          </a:highlight>
                        </a:rPr>
                        <a:t>PROTEUS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highlight>
                            <a:srgbClr val="FFFF00"/>
                          </a:highlight>
                        </a:rPr>
                        <a:t>1inchx1inch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highlight>
                            <a:srgbClr val="FFFF00"/>
                          </a:highlight>
                        </a:rPr>
                        <a:t>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60370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F2EC5C-011E-6C11-155B-0968FEA19545}"/>
              </a:ext>
            </a:extLst>
          </p:cNvPr>
          <p:cNvSpPr txBox="1"/>
          <p:nvPr/>
        </p:nvSpPr>
        <p:spPr>
          <a:xfrm rot="10800000" flipV="1">
            <a:off x="2751842" y="6459576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5" name="Google Shape;300;p12">
            <a:extLst>
              <a:ext uri="{FF2B5EF4-FFF2-40B4-BE49-F238E27FC236}">
                <a16:creationId xmlns:a16="http://schemas.microsoft.com/office/drawing/2014/main" id="{CEFB2AEB-DCF8-0BD5-08CD-9C2981B35F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4FA0D0-6191-75ED-9334-90BE23B9C7EB}"/>
              </a:ext>
            </a:extLst>
          </p:cNvPr>
          <p:cNvSpPr txBox="1"/>
          <p:nvPr/>
        </p:nvSpPr>
        <p:spPr>
          <a:xfrm>
            <a:off x="16444" y="4854472"/>
            <a:ext cx="13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Brand new !!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D012928-198A-54B9-EDC6-9C60B4D5FB5D}"/>
              </a:ext>
            </a:extLst>
          </p:cNvPr>
          <p:cNvSpPr/>
          <p:nvPr/>
        </p:nvSpPr>
        <p:spPr>
          <a:xfrm>
            <a:off x="1421960" y="4932870"/>
            <a:ext cx="381271" cy="2909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Tabella 61">
            <a:extLst>
              <a:ext uri="{FF2B5EF4-FFF2-40B4-BE49-F238E27FC236}">
                <a16:creationId xmlns:a16="http://schemas.microsoft.com/office/drawing/2014/main" id="{7FE1F9FA-83A0-EE14-1634-ED7DB8CC2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80857"/>
              </p:ext>
            </p:extLst>
          </p:nvPr>
        </p:nvGraphicFramePr>
        <p:xfrm>
          <a:off x="83978" y="907013"/>
          <a:ext cx="12008499" cy="5857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2262">
                  <a:extLst>
                    <a:ext uri="{9D8B030D-6E8A-4147-A177-3AD203B41FA5}">
                      <a16:colId xmlns:a16="http://schemas.microsoft.com/office/drawing/2014/main" val="1851577475"/>
                    </a:ext>
                  </a:extLst>
                </a:gridCol>
                <a:gridCol w="737119">
                  <a:extLst>
                    <a:ext uri="{9D8B030D-6E8A-4147-A177-3AD203B41FA5}">
                      <a16:colId xmlns:a16="http://schemas.microsoft.com/office/drawing/2014/main" val="831171396"/>
                    </a:ext>
                  </a:extLst>
                </a:gridCol>
                <a:gridCol w="877077">
                  <a:extLst>
                    <a:ext uri="{9D8B030D-6E8A-4147-A177-3AD203B41FA5}">
                      <a16:colId xmlns:a16="http://schemas.microsoft.com/office/drawing/2014/main" val="2310985901"/>
                    </a:ext>
                  </a:extLst>
                </a:gridCol>
                <a:gridCol w="634482">
                  <a:extLst>
                    <a:ext uri="{9D8B030D-6E8A-4147-A177-3AD203B41FA5}">
                      <a16:colId xmlns:a16="http://schemas.microsoft.com/office/drawing/2014/main" val="3489720604"/>
                    </a:ext>
                  </a:extLst>
                </a:gridCol>
                <a:gridCol w="821094">
                  <a:extLst>
                    <a:ext uri="{9D8B030D-6E8A-4147-A177-3AD203B41FA5}">
                      <a16:colId xmlns:a16="http://schemas.microsoft.com/office/drawing/2014/main" val="4079834788"/>
                    </a:ext>
                  </a:extLst>
                </a:gridCol>
                <a:gridCol w="681134">
                  <a:extLst>
                    <a:ext uri="{9D8B030D-6E8A-4147-A177-3AD203B41FA5}">
                      <a16:colId xmlns:a16="http://schemas.microsoft.com/office/drawing/2014/main" val="2424785475"/>
                    </a:ext>
                  </a:extLst>
                </a:gridCol>
                <a:gridCol w="830425">
                  <a:extLst>
                    <a:ext uri="{9D8B030D-6E8A-4147-A177-3AD203B41FA5}">
                      <a16:colId xmlns:a16="http://schemas.microsoft.com/office/drawing/2014/main" val="485315885"/>
                    </a:ext>
                  </a:extLst>
                </a:gridCol>
                <a:gridCol w="667359">
                  <a:extLst>
                    <a:ext uri="{9D8B030D-6E8A-4147-A177-3AD203B41FA5}">
                      <a16:colId xmlns:a16="http://schemas.microsoft.com/office/drawing/2014/main" val="3795148385"/>
                    </a:ext>
                  </a:extLst>
                </a:gridCol>
                <a:gridCol w="797547">
                  <a:extLst>
                    <a:ext uri="{9D8B030D-6E8A-4147-A177-3AD203B41FA5}">
                      <a16:colId xmlns:a16="http://schemas.microsoft.com/office/drawing/2014/main" val="3576484235"/>
                    </a:ext>
                  </a:extLst>
                </a:gridCol>
              </a:tblGrid>
              <a:tr h="287676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2020</a:t>
                      </a:r>
                    </a:p>
                  </a:txBody>
                  <a:tcPr marL="91031" marR="91031" marT="45516" marB="45516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2021</a:t>
                      </a:r>
                    </a:p>
                  </a:txBody>
                  <a:tcPr marL="91031" marR="91031" marT="45516" marB="45516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2022</a:t>
                      </a:r>
                    </a:p>
                  </a:txBody>
                  <a:tcPr marL="91031" marR="91031" marT="45516" marB="45516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2023</a:t>
                      </a:r>
                    </a:p>
                  </a:txBody>
                  <a:tcPr marL="91031" marR="91031" marT="45516" marB="45516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948780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2sem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2sem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2sem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1sem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300" dirty="0"/>
                        <a:t>2sem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12341"/>
                  </a:ext>
                </a:extLst>
              </a:tr>
              <a:tr h="308563">
                <a:tc>
                  <a:txBody>
                    <a:bodyPr/>
                    <a:lstStyle/>
                    <a:p>
                      <a:r>
                        <a:rPr lang="it-IT" sz="1300" dirty="0"/>
                        <a:t>TARAT </a:t>
                      </a:r>
                      <a:r>
                        <a:rPr lang="it-IT" sz="1300" dirty="0" err="1"/>
                        <a:t>Stilbene</a:t>
                      </a:r>
                      <a:r>
                        <a:rPr lang="it-IT" sz="1300" dirty="0"/>
                        <a:t> D12 </a:t>
                      </a:r>
                      <a:r>
                        <a:rPr lang="it-IT" sz="1300" dirty="0" err="1"/>
                        <a:t>SiPM</a:t>
                      </a:r>
                      <a:r>
                        <a:rPr lang="it-IT" sz="1300" dirty="0"/>
                        <a:t> – </a:t>
                      </a:r>
                      <a:r>
                        <a:rPr lang="it-IT" sz="1300" dirty="0" err="1"/>
                        <a:t>LoI</a:t>
                      </a:r>
                      <a:r>
                        <a:rPr lang="it-IT" sz="1300" dirty="0"/>
                        <a:t> CERN n-n scattering </a:t>
                      </a:r>
                      <a:r>
                        <a:rPr lang="it-IT" sz="1300" dirty="0" err="1"/>
                        <a:t>lenght</a:t>
                      </a:r>
                      <a:r>
                        <a:rPr lang="it-IT" sz="1300" dirty="0"/>
                        <a:t>: Cristian, Agatino, Nikolas</a:t>
                      </a:r>
                    </a:p>
                  </a:txBody>
                  <a:tcPr marL="60643" marR="60643" marT="30319" marB="303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2414217538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/>
                        <a:t>Crystal Procurement: Nikolas from N. Zaitseva @ LLNL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29389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/>
                        <a:t>Active Target Development: Agatino</a:t>
                      </a:r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3310734467"/>
                  </a:ext>
                </a:extLst>
              </a:tr>
              <a:tr h="3033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/>
                        <a:t>Test @ </a:t>
                      </a:r>
                      <a:r>
                        <a:rPr lang="it-IT" sz="1300" dirty="0" err="1"/>
                        <a:t>Demokritos</a:t>
                      </a:r>
                      <a:r>
                        <a:rPr lang="it-IT" sz="1300" dirty="0"/>
                        <a:t>: Agatino, Cristian + test @ CERN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dirty="0" err="1"/>
                        <a:t>Demokritis</a:t>
                      </a:r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EAR2-EAR!</a:t>
                      </a:r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242163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Analysis of </a:t>
                      </a:r>
                      <a:r>
                        <a:rPr lang="it-IT" sz="1300" dirty="0" err="1"/>
                        <a:t>Demokritos</a:t>
                      </a:r>
                      <a:r>
                        <a:rPr lang="it-IT" sz="1300" dirty="0"/>
                        <a:t> data: Cristian, Agatino, Maria Grazia </a:t>
                      </a:r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4003827569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Geant4 </a:t>
                      </a:r>
                      <a:r>
                        <a:rPr lang="it-IT" sz="1300" dirty="0" err="1"/>
                        <a:t>Simulations</a:t>
                      </a:r>
                      <a:r>
                        <a:rPr lang="it-IT" sz="1300" dirty="0"/>
                        <a:t>:  Cristian, Riccardo – D break-up M.G.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06130"/>
                  </a:ext>
                </a:extLst>
              </a:tr>
              <a:tr h="294438">
                <a:tc>
                  <a:txBody>
                    <a:bodyPr/>
                    <a:lstStyle/>
                    <a:p>
                      <a:r>
                        <a:rPr lang="it-IT" sz="1300" dirty="0"/>
                        <a:t>Draft on </a:t>
                      </a:r>
                      <a:r>
                        <a:rPr lang="it-IT" sz="1300" dirty="0" err="1"/>
                        <a:t>Demokritos</a:t>
                      </a:r>
                      <a:r>
                        <a:rPr lang="it-IT" sz="1300" dirty="0"/>
                        <a:t> data: Cristian, Nikolas, Agatino, Maria Grazia</a:t>
                      </a:r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216778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d-stil (INRAD) </a:t>
                      </a:r>
                      <a:r>
                        <a:rPr lang="it-IT" sz="13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it-IT" sz="1300" i="1" u="sng" dirty="0">
                          <a:solidFill>
                            <a:srgbClr val="FF0000"/>
                          </a:solidFill>
                        </a:rPr>
                        <a:t>protonato</a:t>
                      </a:r>
                    </a:p>
                  </a:txBody>
                  <a:tcPr marL="60643" marR="60643" marT="30319" marB="303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53294"/>
                  </a:ext>
                </a:extLst>
              </a:tr>
              <a:tr h="263483">
                <a:tc>
                  <a:txBody>
                    <a:bodyPr/>
                    <a:lstStyle/>
                    <a:p>
                      <a:r>
                        <a:rPr lang="it-IT" sz="1300" dirty="0"/>
                        <a:t>Crystal Procurement: Nikolas from INRAD for n-n </a:t>
                      </a:r>
                      <a:r>
                        <a:rPr lang="it-IT" sz="1300" dirty="0" err="1"/>
                        <a:t>LoI</a:t>
                      </a:r>
                      <a:endParaRPr lang="it-IT" sz="13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205244167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Development-Assembly: Agatino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254804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Test @ CERN: Agatino, Nikolas</a:t>
                      </a:r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3830799438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Analysis: Javi, Cristian, Riccardo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907346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p-stil (INRAD- </a:t>
                      </a:r>
                      <a:r>
                        <a:rPr lang="it-IT" sz="1300" dirty="0" err="1"/>
                        <a:t>Scintinel</a:t>
                      </a:r>
                      <a:r>
                        <a:rPr lang="it-IT" sz="1300" baseline="30000" dirty="0" err="1"/>
                        <a:t>TM</a:t>
                      </a:r>
                      <a:r>
                        <a:rPr lang="it-IT" sz="1300" dirty="0"/>
                        <a:t>) n.4 </a:t>
                      </a:r>
                    </a:p>
                  </a:txBody>
                  <a:tcPr marL="60643" marR="60643" marT="30319" marB="303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3344274287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Procurement - Assemblaggio: INFN CT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121284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CERN </a:t>
                      </a:r>
                      <a:r>
                        <a:rPr lang="it-IT" sz="1300" dirty="0" err="1"/>
                        <a:t>LoI</a:t>
                      </a:r>
                      <a:r>
                        <a:rPr lang="it-IT" sz="1300" dirty="0"/>
                        <a:t>: Agatino, Javi  and </a:t>
                      </a:r>
                      <a:r>
                        <a:rPr lang="it-IT" sz="1300" dirty="0" err="1"/>
                        <a:t>test@CERN</a:t>
                      </a:r>
                      <a:r>
                        <a:rPr lang="it-IT" sz="1300" dirty="0"/>
                        <a:t>: Agatino, Javi, Cristian </a:t>
                      </a:r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3362622318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Analysis: Javi, Cristian, Michele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20459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p-stil (new provider - PROTEUS) n. 4</a:t>
                      </a:r>
                    </a:p>
                  </a:txBody>
                  <a:tcPr marL="60643" marR="60643" marT="30319" marB="303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extLst>
                  <a:ext uri="{0D108BD9-81ED-4DB2-BD59-A6C34878D82A}">
                    <a16:rowId xmlns:a16="http://schemas.microsoft.com/office/drawing/2014/main" val="1148146847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Procurement – Assemblaggio: INFN CT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892813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Test: gamma source @ INFN CT</a:t>
                      </a:r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/>
                </a:tc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278059"/>
                  </a:ext>
                </a:extLst>
              </a:tr>
              <a:tr h="257872">
                <a:tc>
                  <a:txBody>
                    <a:bodyPr/>
                    <a:lstStyle/>
                    <a:p>
                      <a:r>
                        <a:rPr lang="it-IT" sz="1300" dirty="0"/>
                        <a:t>Analisi: Dimitris (Erasmus Training </a:t>
                      </a:r>
                      <a:r>
                        <a:rPr lang="it-IT" sz="1300" dirty="0" err="1"/>
                        <a:t>student</a:t>
                      </a:r>
                      <a:r>
                        <a:rPr lang="it-IT" sz="1300" dirty="0"/>
                        <a:t> )</a:t>
                      </a:r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60643" marR="60643" marT="30319" marB="3031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01276"/>
                  </a:ext>
                </a:extLst>
              </a:tr>
            </a:tbl>
          </a:graphicData>
        </a:graphic>
      </p:graphicFrame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968767C5-BDD9-EFD2-32BD-7F3C4FCD51FA}"/>
              </a:ext>
            </a:extLst>
          </p:cNvPr>
          <p:cNvSpPr txBox="1"/>
          <p:nvPr/>
        </p:nvSpPr>
        <p:spPr>
          <a:xfrm>
            <a:off x="0" y="289239"/>
            <a:ext cx="12192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5">
                    <a:lumMod val="50000"/>
                  </a:schemeClr>
                </a:solidFill>
              </a:rPr>
              <a:t>Activities timeline</a:t>
            </a:r>
          </a:p>
        </p:txBody>
      </p:sp>
    </p:spTree>
    <p:extLst>
      <p:ext uri="{BB962C8B-B14F-4D97-AF65-F5344CB8AC3E}">
        <p14:creationId xmlns:p14="http://schemas.microsoft.com/office/powerpoint/2010/main" val="249818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B9ED02-FADD-4CD2-B1B0-400E5C1F0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58" y="921597"/>
            <a:ext cx="3290300" cy="21935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9FA572-E920-46C6-A083-8D28262ED1B4}"/>
              </a:ext>
            </a:extLst>
          </p:cNvPr>
          <p:cNvSpPr txBox="1"/>
          <p:nvPr/>
        </p:nvSpPr>
        <p:spPr>
          <a:xfrm>
            <a:off x="228685" y="970975"/>
            <a:ext cx="1940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d</a:t>
            </a:r>
            <a:r>
              <a:rPr lang="it-IT" sz="2000" dirty="0"/>
              <a:t>-</a:t>
            </a:r>
            <a:r>
              <a:rPr lang="it-IT" sz="2000" dirty="0" err="1"/>
              <a:t>Stilbene</a:t>
            </a:r>
            <a:r>
              <a:rPr lang="it-IT" sz="2000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8CECDB-14F1-D524-72C3-249A8509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044" y="919221"/>
            <a:ext cx="2926690" cy="21950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B7FA436-DB32-C14D-2D66-F626AC63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820" y="921597"/>
            <a:ext cx="1643127" cy="21950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468185-7F8E-11A6-0BED-433AC21064F6}"/>
              </a:ext>
            </a:extLst>
          </p:cNvPr>
          <p:cNvSpPr txBox="1"/>
          <p:nvPr/>
        </p:nvSpPr>
        <p:spPr>
          <a:xfrm>
            <a:off x="-45720" y="4680297"/>
            <a:ext cx="2068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2 HAMAMATSU 6x6</a:t>
            </a:r>
          </a:p>
          <a:p>
            <a:r>
              <a:rPr lang="it-IT" b="1" i="1" dirty="0"/>
              <a:t>   2 </a:t>
            </a:r>
            <a:r>
              <a:rPr lang="it-IT" b="1" i="1" dirty="0" err="1"/>
              <a:t>AdvanSid</a:t>
            </a:r>
            <a:r>
              <a:rPr lang="it-IT" b="1" i="1" dirty="0"/>
              <a:t> 4x4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07FFC0E-ECCF-8C12-0539-7B9A0C0F4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2" b="9283"/>
          <a:stretch/>
        </p:blipFill>
        <p:spPr>
          <a:xfrm>
            <a:off x="2427077" y="3481361"/>
            <a:ext cx="3392424" cy="2809034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89C7D92-6B02-385E-6B32-7779BA0E3673}"/>
              </a:ext>
            </a:extLst>
          </p:cNvPr>
          <p:cNvCxnSpPr>
            <a:cxnSpLocks/>
          </p:cNvCxnSpPr>
          <p:nvPr/>
        </p:nvCxnSpPr>
        <p:spPr>
          <a:xfrm flipV="1">
            <a:off x="2023116" y="4047302"/>
            <a:ext cx="502542" cy="789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B8D570F-4715-8A03-63C9-1FAD47E92A8C}"/>
              </a:ext>
            </a:extLst>
          </p:cNvPr>
          <p:cNvCxnSpPr/>
          <p:nvPr/>
        </p:nvCxnSpPr>
        <p:spPr>
          <a:xfrm flipV="1">
            <a:off x="2023116" y="4462272"/>
            <a:ext cx="363468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9786CA6-7407-8A32-40E7-163C62469693}"/>
              </a:ext>
            </a:extLst>
          </p:cNvPr>
          <p:cNvCxnSpPr>
            <a:cxnSpLocks/>
          </p:cNvCxnSpPr>
          <p:nvPr/>
        </p:nvCxnSpPr>
        <p:spPr>
          <a:xfrm flipV="1">
            <a:off x="1768100" y="5003462"/>
            <a:ext cx="757558" cy="175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6998CC6-4439-F6D4-4C04-788F09A174B1}"/>
              </a:ext>
            </a:extLst>
          </p:cNvPr>
          <p:cNvCxnSpPr>
            <a:cxnSpLocks/>
          </p:cNvCxnSpPr>
          <p:nvPr/>
        </p:nvCxnSpPr>
        <p:spPr>
          <a:xfrm>
            <a:off x="1833918" y="5210090"/>
            <a:ext cx="593159" cy="53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5EC753D-601B-88B3-85E3-48E24020D506}"/>
              </a:ext>
            </a:extLst>
          </p:cNvPr>
          <p:cNvSpPr txBox="1"/>
          <p:nvPr/>
        </p:nvSpPr>
        <p:spPr>
          <a:xfrm>
            <a:off x="0" y="293894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TaraT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test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run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at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NCSR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Demokritos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Athens</a:t>
            </a:r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) June 2021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EB42BF-9DE8-CA0A-53C2-F6A958810CE2}"/>
              </a:ext>
            </a:extLst>
          </p:cNvPr>
          <p:cNvSpPr txBox="1"/>
          <p:nvPr/>
        </p:nvSpPr>
        <p:spPr>
          <a:xfrm>
            <a:off x="115020" y="1990797"/>
            <a:ext cx="2168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          thanks to           </a:t>
            </a:r>
          </a:p>
          <a:p>
            <a:pPr algn="ctr"/>
            <a:r>
              <a:rPr lang="it-IT" dirty="0"/>
              <a:t>Natalia P. Zaitseva</a:t>
            </a:r>
          </a:p>
          <a:p>
            <a:pPr algn="ctr"/>
            <a:r>
              <a:rPr lang="it-IT" dirty="0"/>
              <a:t>LLNL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E29A7B1-F992-B206-8CB4-B2A0B77799B4}"/>
              </a:ext>
            </a:extLst>
          </p:cNvPr>
          <p:cNvSpPr txBox="1"/>
          <p:nvPr/>
        </p:nvSpPr>
        <p:spPr>
          <a:xfrm>
            <a:off x="358508" y="1371085"/>
            <a:ext cx="1964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26 x 23 x 11 mm</a:t>
            </a:r>
            <a:r>
              <a:rPr lang="en-GB" baseline="30000" dirty="0"/>
              <a:t>3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D4201E9-38CF-79B9-42AE-EC97BF374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48" t="13727" r="53686" b="16960"/>
          <a:stretch/>
        </p:blipFill>
        <p:spPr>
          <a:xfrm>
            <a:off x="7839388" y="4053340"/>
            <a:ext cx="2569099" cy="2420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8559F9C-7BF6-E875-DC72-EDBA6C157FB1}"/>
                  </a:ext>
                </a:extLst>
              </p:cNvPr>
              <p:cNvSpPr txBox="1"/>
              <p:nvPr/>
            </p:nvSpPr>
            <p:spPr>
              <a:xfrm>
                <a:off x="6398517" y="3652253"/>
                <a:ext cx="5427178" cy="285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1200" b="0" i="1" baseline="-2500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∗(⍴ ∗</m:t>
                    </m:r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12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 -</a:t>
                </a:r>
                <a14:m>
                  <m:oMath xmlns:m="http://schemas.openxmlformats.org/officeDocument/2006/math"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2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)) + (1-</a:t>
                </a:r>
                <a:r>
                  <a:rPr lang="it-IT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⍴) *(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2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 -</a:t>
                </a:r>
                <a14:m>
                  <m:oMath xmlns:m="http://schemas.openxmlformats.org/officeDocument/2006/math">
                    <m:r>
                      <a:rPr lang="it-IT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200">
                        <a:latin typeface="Cambria Math" panose="02040503050406030204" pitchFamily="18" charset="0"/>
                      </a:rPr>
                      <m:t>exp</m:t>
                    </m:r>
                    <m:r>
                      <a:rPr lang="it-IT" sz="1200" i="1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1200" dirty="0"/>
                  <a:t>)))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8559F9C-7BF6-E875-DC72-EDBA6C157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517" y="3652253"/>
                <a:ext cx="5427178" cy="285527"/>
              </a:xfrm>
              <a:prstGeom prst="rect">
                <a:avLst/>
              </a:prstGeom>
              <a:blipFill>
                <a:blip r:embed="rId7"/>
                <a:stretch>
                  <a:fillRect l="-1348" t="-4255" r="-112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BEEC7C-6CAE-39F8-FDE2-852B0BBED55E}"/>
              </a:ext>
            </a:extLst>
          </p:cNvPr>
          <p:cNvSpPr txBox="1"/>
          <p:nvPr/>
        </p:nvSpPr>
        <p:spPr>
          <a:xfrm>
            <a:off x="6914422" y="3240513"/>
            <a:ext cx="428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10A593F-3AB5-2866-15B1-C8EF49C0B6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167"/>
          <a:stretch/>
        </p:blipFill>
        <p:spPr>
          <a:xfrm>
            <a:off x="790" y="6252871"/>
            <a:ext cx="812800" cy="567605"/>
          </a:xfrm>
          <a:prstGeom prst="rect">
            <a:avLst/>
          </a:prstGeom>
        </p:spPr>
      </p:pic>
      <p:pic>
        <p:nvPicPr>
          <p:cNvPr id="14" name="Picture 2" descr="C:\Users\nadia\Desktop\Logo10.png">
            <a:extLst>
              <a:ext uri="{FF2B5EF4-FFF2-40B4-BE49-F238E27FC236}">
                <a16:creationId xmlns:a16="http://schemas.microsoft.com/office/drawing/2014/main" id="{E1FFB7B6-230C-4139-7574-5D664F59A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88351" y="6403478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076910-EBD0-83FD-F92C-52AA0BD555A3}"/>
              </a:ext>
            </a:extLst>
          </p:cNvPr>
          <p:cNvSpPr txBox="1"/>
          <p:nvPr/>
        </p:nvSpPr>
        <p:spPr>
          <a:xfrm rot="10800000" flipV="1">
            <a:off x="2525658" y="6443331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pic>
        <p:nvPicPr>
          <p:cNvPr id="13" name="Google Shape;300;p12">
            <a:extLst>
              <a:ext uri="{FF2B5EF4-FFF2-40B4-BE49-F238E27FC236}">
                <a16:creationId xmlns:a16="http://schemas.microsoft.com/office/drawing/2014/main" id="{2D50127F-693B-BC21-C650-A1A137C9F8F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95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3EC6E3-1E0A-4973-A9B5-D94D62A38A1D}"/>
              </a:ext>
            </a:extLst>
          </p:cNvPr>
          <p:cNvSpPr txBox="1"/>
          <p:nvPr/>
        </p:nvSpPr>
        <p:spPr>
          <a:xfrm>
            <a:off x="0" y="433860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Fast/Slow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analysis</a:t>
            </a:r>
            <a:endParaRPr lang="it-IT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3991B40-4541-4517-B5D1-5BF56FDB7546}"/>
              </a:ext>
            </a:extLst>
          </p:cNvPr>
          <p:cNvGrpSpPr/>
          <p:nvPr/>
        </p:nvGrpSpPr>
        <p:grpSpPr>
          <a:xfrm>
            <a:off x="873611" y="1520188"/>
            <a:ext cx="4516308" cy="4749060"/>
            <a:chOff x="614492" y="1153104"/>
            <a:chExt cx="5175294" cy="562795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B454518D-5563-455E-B609-C30EAF4FB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056"/>
            <a:stretch/>
          </p:blipFill>
          <p:spPr>
            <a:xfrm>
              <a:off x="2575998" y="1153104"/>
              <a:ext cx="3053525" cy="5627956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C9B8489-7BE9-402B-96A0-590E6108BD4E}"/>
                </a:ext>
              </a:extLst>
            </p:cNvPr>
            <p:cNvSpPr txBox="1"/>
            <p:nvPr/>
          </p:nvSpPr>
          <p:spPr>
            <a:xfrm>
              <a:off x="740617" y="2690771"/>
              <a:ext cx="17080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AVANSID 1</a:t>
              </a:r>
            </a:p>
            <a:p>
              <a:r>
                <a:rPr lang="it-IT" dirty="0"/>
                <a:t>Integral of </a:t>
              </a:r>
              <a:r>
                <a:rPr lang="it-IT" dirty="0" err="1"/>
                <a:t>Fit</a:t>
              </a:r>
              <a:r>
                <a:rPr lang="it-IT" dirty="0"/>
                <a:t> </a:t>
              </a:r>
              <a:r>
                <a:rPr lang="it-IT" dirty="0" err="1"/>
                <a:t>function</a:t>
              </a:r>
              <a:r>
                <a:rPr lang="it-IT" dirty="0"/>
                <a:t> </a:t>
              </a:r>
            </a:p>
            <a:p>
              <a:endParaRPr lang="it-IT" dirty="0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01341A8A-CFBC-4646-B463-4509DF32FFD8}"/>
                </a:ext>
              </a:extLst>
            </p:cNvPr>
            <p:cNvSpPr/>
            <p:nvPr/>
          </p:nvSpPr>
          <p:spPr>
            <a:xfrm>
              <a:off x="614492" y="1153104"/>
              <a:ext cx="5175294" cy="562795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D0619E9-9806-40B8-B7B0-156473E407FC}"/>
                </a:ext>
              </a:extLst>
            </p:cNvPr>
            <p:cNvSpPr txBox="1"/>
            <p:nvPr/>
          </p:nvSpPr>
          <p:spPr>
            <a:xfrm rot="16200000">
              <a:off x="2040028" y="2056609"/>
              <a:ext cx="898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Q</a:t>
              </a:r>
              <a:r>
                <a:rPr lang="it-IT" baseline="-25000" dirty="0"/>
                <a:t>FAST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3D5C139-7716-4BAD-9D8B-F26B357E8D80}"/>
                </a:ext>
              </a:extLst>
            </p:cNvPr>
            <p:cNvSpPr txBox="1"/>
            <p:nvPr/>
          </p:nvSpPr>
          <p:spPr>
            <a:xfrm>
              <a:off x="3776427" y="3626298"/>
              <a:ext cx="7010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Q</a:t>
              </a:r>
              <a:r>
                <a:rPr lang="it-IT" baseline="-25000" dirty="0"/>
                <a:t>TOT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3370359-3CE6-4062-B5AE-2A4323BBEB90}"/>
                </a:ext>
              </a:extLst>
            </p:cNvPr>
            <p:cNvSpPr txBox="1"/>
            <p:nvPr/>
          </p:nvSpPr>
          <p:spPr>
            <a:xfrm rot="16200000">
              <a:off x="1740822" y="4692332"/>
              <a:ext cx="14157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Q</a:t>
              </a:r>
              <a:r>
                <a:rPr lang="it-IT" baseline="-25000" dirty="0"/>
                <a:t>FAST/</a:t>
              </a:r>
              <a:r>
                <a:rPr lang="it-IT" dirty="0"/>
                <a:t>Q</a:t>
              </a:r>
              <a:r>
                <a:rPr lang="it-IT" baseline="-25000" dirty="0"/>
                <a:t>TOT</a:t>
              </a:r>
            </a:p>
            <a:p>
              <a:endParaRPr lang="it-IT" baseline="-25000" dirty="0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334430C-E290-47AE-BA5F-0188D83AC304}"/>
                </a:ext>
              </a:extLst>
            </p:cNvPr>
            <p:cNvSpPr txBox="1"/>
            <p:nvPr/>
          </p:nvSpPr>
          <p:spPr>
            <a:xfrm>
              <a:off x="3730049" y="6384135"/>
              <a:ext cx="7010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Q</a:t>
              </a:r>
              <a:r>
                <a:rPr lang="it-IT" baseline="-25000" dirty="0"/>
                <a:t>TOT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556751B8-0D69-0F20-2310-9D1F08814C1C}"/>
              </a:ext>
            </a:extLst>
          </p:cNvPr>
          <p:cNvGrpSpPr/>
          <p:nvPr/>
        </p:nvGrpSpPr>
        <p:grpSpPr>
          <a:xfrm>
            <a:off x="5716327" y="1640140"/>
            <a:ext cx="2936110" cy="3839203"/>
            <a:chOff x="923491" y="1628061"/>
            <a:chExt cx="4361343" cy="581613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F1C3FC5-D946-A003-F658-C7BE2B357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6284" b="54074"/>
            <a:stretch/>
          </p:blipFill>
          <p:spPr>
            <a:xfrm>
              <a:off x="923491" y="1808917"/>
              <a:ext cx="4361343" cy="4504295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89FC186-1E0D-825C-7420-82A895AF4AFF}"/>
                </a:ext>
              </a:extLst>
            </p:cNvPr>
            <p:cNvSpPr txBox="1"/>
            <p:nvPr/>
          </p:nvSpPr>
          <p:spPr>
            <a:xfrm>
              <a:off x="2228354" y="1628061"/>
              <a:ext cx="2252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AVANSID 1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D9BB62A-29EE-B8F6-10C8-DDFA5EBEBD92}"/>
                </a:ext>
              </a:extLst>
            </p:cNvPr>
            <p:cNvSpPr txBox="1"/>
            <p:nvPr/>
          </p:nvSpPr>
          <p:spPr>
            <a:xfrm>
              <a:off x="2747391" y="6520867"/>
              <a:ext cx="158921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Q</a:t>
              </a:r>
              <a:r>
                <a:rPr lang="it-IT" baseline="-25000" dirty="0"/>
                <a:t>TOT</a:t>
              </a:r>
            </a:p>
            <a:p>
              <a:r>
                <a:rPr lang="it-IT" dirty="0"/>
                <a:t>----FIT</a:t>
              </a:r>
            </a:p>
            <a:p>
              <a:r>
                <a:rPr lang="it-IT" dirty="0">
                  <a:solidFill>
                    <a:srgbClr val="FF0000"/>
                  </a:solidFill>
                </a:rPr>
                <a:t>----No FIT</a:t>
              </a:r>
            </a:p>
          </p:txBody>
        </p:sp>
      </p:grpSp>
      <p:sp>
        <p:nvSpPr>
          <p:cNvPr id="15" name="Titolo 1">
            <a:extLst>
              <a:ext uri="{FF2B5EF4-FFF2-40B4-BE49-F238E27FC236}">
                <a16:creationId xmlns:a16="http://schemas.microsoft.com/office/drawing/2014/main" id="{678581B7-437F-95E4-66AD-9FF3A906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952059">
            <a:off x="4757439" y="3980810"/>
            <a:ext cx="1395948" cy="4989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sz="1600" dirty="0" err="1"/>
              <a:t>Neutron</a:t>
            </a:r>
            <a:r>
              <a:rPr lang="it-IT" sz="1600" dirty="0"/>
              <a:t> gate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186C9BF-1266-FA17-603C-3A65C65DB51D}"/>
              </a:ext>
            </a:extLst>
          </p:cNvPr>
          <p:cNvCxnSpPr>
            <a:cxnSpLocks/>
          </p:cNvCxnSpPr>
          <p:nvPr/>
        </p:nvCxnSpPr>
        <p:spPr>
          <a:xfrm flipV="1">
            <a:off x="4427739" y="4339974"/>
            <a:ext cx="1556484" cy="796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E766BE08-1267-B129-95ED-80AAA84D8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67"/>
          <a:stretch/>
        </p:blipFill>
        <p:spPr>
          <a:xfrm>
            <a:off x="790" y="6252871"/>
            <a:ext cx="812800" cy="56760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4D9F0A-FF4D-9120-DCCC-161658D59C04}"/>
              </a:ext>
            </a:extLst>
          </p:cNvPr>
          <p:cNvSpPr txBox="1"/>
          <p:nvPr/>
        </p:nvSpPr>
        <p:spPr>
          <a:xfrm rot="10800000" flipV="1">
            <a:off x="2850394" y="6488668"/>
            <a:ext cx="709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N_TOF Collaboration Meeting,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Edinburgh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, 13-14 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December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2022 </a:t>
            </a:r>
          </a:p>
        </p:txBody>
      </p:sp>
      <p:pic>
        <p:nvPicPr>
          <p:cNvPr id="13" name="Picture 2" descr="C:\Users\nadia\Desktop\Logo10.png">
            <a:extLst>
              <a:ext uri="{FF2B5EF4-FFF2-40B4-BE49-F238E27FC236}">
                <a16:creationId xmlns:a16="http://schemas.microsoft.com/office/drawing/2014/main" id="{FCC20F37-F2F6-782D-3619-1D6DF50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8351" y="6403478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180F0A-8CCF-7D78-0994-3159CA3D8DED}"/>
              </a:ext>
            </a:extLst>
          </p:cNvPr>
          <p:cNvSpPr txBox="1"/>
          <p:nvPr/>
        </p:nvSpPr>
        <p:spPr>
          <a:xfrm>
            <a:off x="2348736" y="1145528"/>
            <a:ext cx="281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</a:t>
            </a:r>
            <a:r>
              <a:rPr lang="it-IT" baseline="-25000" dirty="0" err="1"/>
              <a:t>beam</a:t>
            </a:r>
            <a:r>
              <a:rPr lang="it-IT" dirty="0"/>
              <a:t>=15MeV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F34D42-D873-52C0-C4CB-2FD370569A81}"/>
              </a:ext>
            </a:extLst>
          </p:cNvPr>
          <p:cNvSpPr txBox="1"/>
          <p:nvPr/>
        </p:nvSpPr>
        <p:spPr>
          <a:xfrm>
            <a:off x="3509666" y="902513"/>
            <a:ext cx="7044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5">
                    <a:lumMod val="50000"/>
                  </a:schemeClr>
                </a:solidFill>
              </a:rPr>
              <a:t>Windows from </a:t>
            </a:r>
            <a:r>
              <a:rPr lang="it-IT" sz="1800" b="1" dirty="0" err="1">
                <a:solidFill>
                  <a:schemeClr val="accent5">
                    <a:lumMod val="50000"/>
                  </a:schemeClr>
                </a:solidFill>
              </a:rPr>
              <a:t>leading-edge</a:t>
            </a:r>
            <a:r>
              <a:rPr lang="it-IT" sz="1800" b="1" dirty="0">
                <a:solidFill>
                  <a:schemeClr val="accent5">
                    <a:lumMod val="50000"/>
                  </a:schemeClr>
                </a:solidFill>
              </a:rPr>
              <a:t>: 25 ns for Q</a:t>
            </a:r>
            <a:r>
              <a:rPr lang="it-IT" sz="1800" b="1" baseline="-25000" dirty="0">
                <a:solidFill>
                  <a:schemeClr val="accent5">
                    <a:lumMod val="50000"/>
                  </a:schemeClr>
                </a:solidFill>
              </a:rPr>
              <a:t>FAST</a:t>
            </a:r>
            <a:r>
              <a:rPr lang="it-IT" sz="1800" b="1" dirty="0">
                <a:solidFill>
                  <a:schemeClr val="accent5">
                    <a:lumMod val="50000"/>
                  </a:schemeClr>
                </a:solidFill>
              </a:rPr>
              <a:t> and 430 ns for Q</a:t>
            </a:r>
            <a:r>
              <a:rPr lang="it-IT" sz="1800" b="1" baseline="-25000" dirty="0">
                <a:solidFill>
                  <a:schemeClr val="accent5">
                    <a:lumMod val="50000"/>
                  </a:schemeClr>
                </a:solidFill>
              </a:rPr>
              <a:t>TOT</a:t>
            </a:r>
            <a:endParaRPr lang="it-IT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Google Shape;300;p12">
            <a:extLst>
              <a:ext uri="{FF2B5EF4-FFF2-40B4-BE49-F238E27FC236}">
                <a16:creationId xmlns:a16="http://schemas.microsoft.com/office/drawing/2014/main" id="{B97FE462-8ABE-D6DA-1AEE-BDF6CDB717D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676" y="6255974"/>
            <a:ext cx="1599593" cy="8035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647BA25-9EEA-2974-6F07-80DC8E41B655}"/>
              </a:ext>
            </a:extLst>
          </p:cNvPr>
          <p:cNvSpPr txBox="1"/>
          <p:nvPr/>
        </p:nvSpPr>
        <p:spPr>
          <a:xfrm>
            <a:off x="5984223" y="5883539"/>
            <a:ext cx="58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Draft to be </a:t>
            </a:r>
            <a:r>
              <a:rPr lang="it-IT" dirty="0" err="1"/>
              <a:t>finished</a:t>
            </a:r>
            <a:r>
              <a:rPr lang="it-IT" dirty="0"/>
              <a:t> and </a:t>
            </a:r>
            <a:r>
              <a:rPr lang="it-IT" dirty="0" err="1"/>
              <a:t>submitted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begininng</a:t>
            </a:r>
            <a:r>
              <a:rPr lang="it-IT" dirty="0"/>
              <a:t> of 2024!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2380C09-9BB4-7B08-7916-52D5EBDA8D78}"/>
              </a:ext>
            </a:extLst>
          </p:cNvPr>
          <p:cNvSpPr txBox="1"/>
          <p:nvPr/>
        </p:nvSpPr>
        <p:spPr>
          <a:xfrm>
            <a:off x="8490430" y="4753013"/>
            <a:ext cx="367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/>
              <a:t>SIMULATION by Riccardo</a:t>
            </a:r>
          </a:p>
          <a:p>
            <a:pPr algn="ctr"/>
            <a:r>
              <a:rPr lang="it-IT" sz="1600" dirty="0"/>
              <a:t>Detector </a:t>
            </a:r>
            <a:r>
              <a:rPr lang="it-IT" sz="1600" dirty="0" err="1"/>
              <a:t>response</a:t>
            </a:r>
            <a:r>
              <a:rPr lang="it-IT" sz="1600" dirty="0"/>
              <a:t> </a:t>
            </a:r>
            <a:r>
              <a:rPr lang="it-IT" sz="1600" dirty="0" err="1"/>
              <a:t>conv</a:t>
            </a:r>
            <a:r>
              <a:rPr lang="it-IT" sz="1600" dirty="0"/>
              <a:t>. must be </a:t>
            </a:r>
            <a:r>
              <a:rPr lang="it-IT" sz="1600" dirty="0" err="1"/>
              <a:t>included</a:t>
            </a:r>
            <a:endParaRPr lang="it-IT" sz="160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339E6FF-A0FE-6005-B6E0-1EEFAD8F5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0219" y="1977154"/>
            <a:ext cx="293611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1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DE21B5-68CC-3DE3-9A29-54F2AB21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8413" b="35623"/>
          <a:stretch/>
        </p:blipFill>
        <p:spPr>
          <a:xfrm>
            <a:off x="2336976" y="1146791"/>
            <a:ext cx="7264224" cy="2653684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901FB98-4BE5-425F-F16C-C6F06E4DE016}"/>
              </a:ext>
            </a:extLst>
          </p:cNvPr>
          <p:cNvCxnSpPr>
            <a:cxnSpLocks/>
          </p:cNvCxnSpPr>
          <p:nvPr/>
        </p:nvCxnSpPr>
        <p:spPr>
          <a:xfrm>
            <a:off x="3152775" y="1580927"/>
            <a:ext cx="0" cy="151469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1016D6-3AB3-F278-9847-AE5EE569B465}"/>
              </a:ext>
            </a:extLst>
          </p:cNvPr>
          <p:cNvSpPr txBox="1"/>
          <p:nvPr/>
        </p:nvSpPr>
        <p:spPr>
          <a:xfrm>
            <a:off x="2336976" y="2087428"/>
            <a:ext cx="87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</a:rPr>
              <a:t>3.5 cm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F50467-5A22-3011-B2DA-99116426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90" y="3874375"/>
            <a:ext cx="3161949" cy="23726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52C167-F37E-0585-A54F-3F86F8D2E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67" b="49980"/>
          <a:stretch/>
        </p:blipFill>
        <p:spPr>
          <a:xfrm>
            <a:off x="4199614" y="4229464"/>
            <a:ext cx="3629273" cy="213360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6EACD5-AD6C-CAF4-E5DB-2DD9B3575BAC}"/>
              </a:ext>
            </a:extLst>
          </p:cNvPr>
          <p:cNvSpPr txBox="1"/>
          <p:nvPr/>
        </p:nvSpPr>
        <p:spPr>
          <a:xfrm>
            <a:off x="4845428" y="4076697"/>
            <a:ext cx="25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HAMAMATSU R1924A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17B361D-B6AA-DCBB-5D30-E177A9B8C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5" t="24348" r="14527" b="21050"/>
          <a:stretch/>
        </p:blipFill>
        <p:spPr>
          <a:xfrm>
            <a:off x="8057507" y="4261363"/>
            <a:ext cx="2036373" cy="225334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546421-3375-A578-5EF0-2CE3380EE0A2}"/>
              </a:ext>
            </a:extLst>
          </p:cNvPr>
          <p:cNvSpPr txBox="1"/>
          <p:nvPr/>
        </p:nvSpPr>
        <p:spPr>
          <a:xfrm>
            <a:off x="9486995" y="5280929"/>
            <a:ext cx="2609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Sens-Tech PS1807</a:t>
            </a:r>
          </a:p>
          <a:p>
            <a:pPr algn="ctr"/>
            <a:r>
              <a:rPr lang="it-IT" dirty="0"/>
              <a:t>Ultra compact </a:t>
            </a:r>
            <a:r>
              <a:rPr lang="it-IT" dirty="0" err="1"/>
              <a:t>active</a:t>
            </a:r>
            <a:r>
              <a:rPr lang="it-IT" dirty="0"/>
              <a:t> base</a:t>
            </a:r>
          </a:p>
          <a:p>
            <a:pPr algn="ctr"/>
            <a:r>
              <a:rPr lang="it-IT" dirty="0"/>
              <a:t>    with DC-DC </a:t>
            </a:r>
            <a:r>
              <a:rPr lang="it-IT" dirty="0" err="1"/>
              <a:t>converter</a:t>
            </a:r>
            <a:endParaRPr lang="it-IT" dirty="0"/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no HV </a:t>
            </a:r>
            <a:r>
              <a:rPr lang="it-IT" b="1" dirty="0" err="1">
                <a:solidFill>
                  <a:srgbClr val="FF0000"/>
                </a:solidFill>
              </a:rPr>
              <a:t>needed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A67CB00-689C-C038-848A-1E5419512F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167"/>
          <a:stretch/>
        </p:blipFill>
        <p:spPr>
          <a:xfrm>
            <a:off x="790" y="6225753"/>
            <a:ext cx="812800" cy="567605"/>
          </a:xfrm>
          <a:prstGeom prst="rect">
            <a:avLst/>
          </a:prstGeom>
        </p:spPr>
      </p:pic>
      <p:pic>
        <p:nvPicPr>
          <p:cNvPr id="14" name="Picture 2" descr="C:\Users\nadia\Desktop\Logo10.png">
            <a:extLst>
              <a:ext uri="{FF2B5EF4-FFF2-40B4-BE49-F238E27FC236}">
                <a16:creationId xmlns:a16="http://schemas.microsoft.com/office/drawing/2014/main" id="{708920A1-EF80-E271-251A-97E19CFE6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88351" y="6376360"/>
            <a:ext cx="674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6EB993-69D4-8EDE-0811-41FABE1577BF}"/>
              </a:ext>
            </a:extLst>
          </p:cNvPr>
          <p:cNvSpPr txBox="1"/>
          <p:nvPr/>
        </p:nvSpPr>
        <p:spPr>
          <a:xfrm rot="10800000" flipV="1">
            <a:off x="2417989" y="6488668"/>
            <a:ext cx="81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>
                    <a:lumMod val="75000"/>
                  </a:schemeClr>
                </a:solidFill>
              </a:rPr>
              <a:t>n_TOF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 Meeting Collaborazione Italiana, Trieste, 9-10 Novembre 2023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D7C505-DD04-DC1E-3CF2-D6FCA844E24F}"/>
              </a:ext>
            </a:extLst>
          </p:cNvPr>
          <p:cNvSpPr txBox="1"/>
          <p:nvPr/>
        </p:nvSpPr>
        <p:spPr>
          <a:xfrm>
            <a:off x="-9525" y="443385"/>
            <a:ext cx="12192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d-stil </a:t>
            </a:r>
            <a:r>
              <a:rPr lang="it-IT" sz="2800" b="1" dirty="0" err="1">
                <a:solidFill>
                  <a:schemeClr val="accent5">
                    <a:lumMod val="50000"/>
                  </a:schemeClr>
                </a:solidFill>
              </a:rPr>
              <a:t>prototype</a:t>
            </a:r>
            <a:endParaRPr lang="it-IT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oogle Shape;300;p12">
            <a:extLst>
              <a:ext uri="{FF2B5EF4-FFF2-40B4-BE49-F238E27FC236}">
                <a16:creationId xmlns:a16="http://schemas.microsoft.com/office/drawing/2014/main" id="{8870182C-AADF-3572-7BE3-572F67890F2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0" y="6245252"/>
            <a:ext cx="1599593" cy="803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653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</TotalTime>
  <Words>1468</Words>
  <Application>Microsoft Office PowerPoint</Application>
  <PresentationFormat>Widescreen</PresentationFormat>
  <Paragraphs>271</Paragraphs>
  <Slides>25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-webkit-system-font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Neutron gate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RIPTIDE meeting 27/5/2022</dc:title>
  <dc:creator>Agatino Musumarra</dc:creator>
  <cp:lastModifiedBy>Maria Grazia Pellegriti</cp:lastModifiedBy>
  <cp:revision>235</cp:revision>
  <cp:lastPrinted>2022-10-24T10:38:26Z</cp:lastPrinted>
  <dcterms:created xsi:type="dcterms:W3CDTF">2022-05-26T06:36:12Z</dcterms:created>
  <dcterms:modified xsi:type="dcterms:W3CDTF">2023-11-10T06:42:39Z</dcterms:modified>
</cp:coreProperties>
</file>