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1277" r:id="rId2"/>
    <p:sldId id="1283" r:id="rId3"/>
    <p:sldId id="1278" r:id="rId4"/>
    <p:sldId id="1279" r:id="rId5"/>
    <p:sldId id="1280" r:id="rId6"/>
    <p:sldId id="1281" r:id="rId7"/>
    <p:sldId id="262" r:id="rId8"/>
    <p:sldId id="266" r:id="rId9"/>
    <p:sldId id="268" r:id="rId10"/>
    <p:sldId id="1125" r:id="rId11"/>
    <p:sldId id="1300" r:id="rId12"/>
    <p:sldId id="272" r:id="rId13"/>
    <p:sldId id="1291" r:id="rId14"/>
    <p:sldId id="1294" r:id="rId15"/>
    <p:sldId id="1284" r:id="rId16"/>
    <p:sldId id="1286" r:id="rId17"/>
    <p:sldId id="1288" r:id="rId18"/>
    <p:sldId id="1289" r:id="rId19"/>
    <p:sldId id="1287" r:id="rId20"/>
    <p:sldId id="1295" r:id="rId21"/>
    <p:sldId id="1297" r:id="rId22"/>
    <p:sldId id="1298" r:id="rId23"/>
    <p:sldId id="1296" r:id="rId24"/>
    <p:sldId id="1290" r:id="rId25"/>
    <p:sldId id="1299" r:id="rId26"/>
    <p:sldId id="1285" r:id="rId27"/>
    <p:sldId id="1282" r:id="rId28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5187EA6-FAE5-4718-E875-53B97DF7DF4A}" name="Alberto Mengoni" initials="AM" userId="af856cb57fadf6c1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–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5934"/>
  </p:normalViewPr>
  <p:slideViewPr>
    <p:cSldViewPr snapToGrid="0">
      <p:cViewPr varScale="1">
        <p:scale>
          <a:sx n="106" d="100"/>
          <a:sy n="106" d="100"/>
        </p:scale>
        <p:origin x="696" y="176"/>
      </p:cViewPr>
      <p:guideLst/>
    </p:cSldViewPr>
  </p:slideViewPr>
  <p:notesTextViewPr>
    <p:cViewPr>
      <p:scale>
        <a:sx n="66" d="100"/>
        <a:sy n="66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8/10/relationships/authors" Target="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93B9E9-7F98-324F-94FF-C4A364604DE8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FA0704-9930-1340-834C-1D39F65BE6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68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Inizio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con le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misure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della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posizione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del fasci (talk di Gerardo)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FA0704-9930-1340-834C-1D39F65BE68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454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4e90b78eed_0_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8" name="Google Shape;278;g14e90b78ee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7e2c1a9ffc_0_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0" name="Google Shape;320;g27e2c1a9ffc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892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7e2c1a9ffc_22_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00" cy="481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3" name="Google Shape;343;g27e2c1a9ffc_22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0973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ea3fc37ee9_0_0:notes"/>
          <p:cNvSpPr txBox="1">
            <a:spLocks noGrp="1"/>
          </p:cNvSpPr>
          <p:nvPr>
            <p:ph type="body" idx="1"/>
          </p:nvPr>
        </p:nvSpPr>
        <p:spPr>
          <a:xfrm>
            <a:off x="755968" y="5078605"/>
            <a:ext cx="6047700" cy="481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g1ea3fc37ee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7488" y="801688"/>
            <a:ext cx="7126287" cy="40100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B3214-8961-A2C4-BA54-9CC21A015F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40C526-95CC-215E-80DF-F0676FAEC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67A5D-0893-834B-DA59-8301D3CC5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05FE4-D771-BA5A-1CFA-A80B36E40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F1937F-C46A-8DA9-E7FE-22F580BCF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32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57C17-3165-59A9-5A71-585A80095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8DB3E1-A901-DEC7-9FA6-35756FFA15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B3071-9B41-0EC1-EBDB-9E7685312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AF4407-BF5E-A7E7-2AB9-6CB0A2707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83D65-20A3-605D-FEE7-317DC54AD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5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137068-5012-89C9-7868-FA2EE5872B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CEC69E-761B-8BB2-7F50-9D49FDFC59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BE9A27-FBDB-8403-9DF9-AFBB4DDE4F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FF17B-09A1-F60E-EF44-40FEC51D0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4676B-A35F-8044-6238-51F767AB2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747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5AA2-3674-2962-BEB4-76F7428E9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CF5079-E87C-152E-4803-C594CDB4C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C78ACC-A555-5AD2-2CAA-58E138D6F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40D18-99D6-BCA2-B026-2C1E35BB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34E14-A313-0151-2CAA-38206582E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891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D54C8-B319-5BEE-0D04-32C08EC4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19A7D5-4F95-27AB-0FFD-0856516E09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071D0-955C-833F-2A49-D29E45C91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5A2EA1-FD9A-0344-9087-DE66006EA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8FF792-06F0-F683-CBF6-9D7EE38AD5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06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F424C-B46A-9D96-6D88-31F2E7732B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9EFD0-7C43-4045-B773-39EC63EEDD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7B6B8D-DB21-C0EF-D232-2C41C16F2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958A8-FF1E-8761-4EFF-F6FA5BECE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D0B502-06B2-FB2A-3988-FA4E1C772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58EF7-C462-A055-C7E0-1FF38080E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18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C2777-B6FA-08B2-FE32-1584DB808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C5728-58C1-E1F0-31F2-CF3DAEBCB1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71A697-6841-D5D7-649C-72982D982C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AD1AC-017D-A16C-1E2B-8824D1DC6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4F2A74-AD2E-E68E-784A-F24B108C3A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DCE9BC-169B-F565-4268-78A1F98DA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241713-EBC8-EA6E-3727-61C42E21B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4E773B-2149-0329-84B4-B2445ABC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97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AEDA-AD66-AABF-5B11-C54AC9816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F80D3A-7333-DF61-84ED-E43C0E10A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344864-2FB9-2D9D-43A2-8BFCC8883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1839DB-04C2-0DD6-50FA-51DE105DD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62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482BA4-699E-D0EE-18E5-2DAAB51DA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54236A-9CA4-B731-2C54-C557E14AF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C59D5-0BF2-905F-1EBF-F6994352D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0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1765-A65A-58F6-E7FD-643958BC3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46C83-600F-B86B-21F6-B52426850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E3F9C7-D69A-45FA-5CC3-CECCD85A1B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70399-9FC9-ABE5-29DD-ACD77E327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EBED6F-944F-C0E0-576C-E45A778EE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9015F9-85DD-3FCE-DCE7-364A8DBB8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052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91A04-FFA1-55AF-CC73-6E8596B8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AF4920B-A555-B2CC-DA18-2F57E2D5B2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A455BC-7BA3-89C9-E2DA-F9A86CBA5F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9D7916-F1BA-FF3A-A640-CE1E5262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52B6ED-D260-1862-28E9-5082E9E4B3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E3032-679B-0EC1-4258-5FF902197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42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A42374-7996-4E96-38EE-7D2149484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D2347D-DB66-4375-2645-30E8D09D34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4A692-FE3F-D1FE-6C90-EB977A74BF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A5708-F8AE-A441-852A-5544F5564A14}" type="datetimeFigureOut">
              <a:rPr lang="en-US" smtClean="0"/>
              <a:t>11/9/23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1AF12-F545-5EA1-24F7-F4135D2D60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CCF4A6-03CD-B1DC-61D2-48605789B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33752-5065-7743-A6A0-F19CFD40A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0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x.doi.org/10.1103/PhysRevC.104.L022803" TargetMode="External"/><Relationship Id="rId5" Type="http://schemas.openxmlformats.org/officeDocument/2006/relationships/hyperlink" Target="https://dx.doi.org/10.1103/PhysRevC.104.L032803" TargetMode="Externa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hyperlink" Target="https://dx.doi.org/10.1103/PhysRevC.104.L022803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x.doi.org/10.1103/PhysRevC.104.L032803" TargetMode="External"/><Relationship Id="rId5" Type="http://schemas.openxmlformats.org/officeDocument/2006/relationships/image" Target="../media/image2.emf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https://indico.cern.ch/event/1279454/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emf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604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EB8930-534F-C44E-8EAD-000BFE35A4C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098" y="5895394"/>
            <a:ext cx="806448" cy="796136"/>
          </a:xfrm>
          <a:prstGeom prst="rect">
            <a:avLst/>
          </a:prstGeom>
          <a:solidFill>
            <a:schemeClr val="bg1"/>
          </a:solidFill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6970E65-3504-9919-2DE5-B051628B8B62}"/>
              </a:ext>
            </a:extLst>
          </p:cNvPr>
          <p:cNvSpPr txBox="1"/>
          <p:nvPr/>
        </p:nvSpPr>
        <p:spPr>
          <a:xfrm>
            <a:off x="1149178" y="25084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FF7C81-FD28-0D7D-8635-E7A1A2D47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62"/>
            <a:ext cx="11689491" cy="646331"/>
          </a:xfrm>
        </p:spPr>
        <p:txBody>
          <a:bodyPr wrap="square" anchor="t">
            <a:spAutoFit/>
          </a:bodyPr>
          <a:lstStyle/>
          <a:p>
            <a:r>
              <a:rPr lang="en-US" sz="4000" baseline="30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26</a:t>
            </a:r>
            <a:r>
              <a:rPr lang="en-US" sz="4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 and the chemical elements production in our Galaxy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23C845-9A89-07CF-DEAE-02659827A8AD}"/>
              </a:ext>
            </a:extLst>
          </p:cNvPr>
          <p:cNvSpPr txBox="1"/>
          <p:nvPr/>
        </p:nvSpPr>
        <p:spPr>
          <a:xfrm>
            <a:off x="5635485" y="785392"/>
            <a:ext cx="650824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H" sz="2000" b="1" baseline="30000" dirty="0">
                <a:solidFill>
                  <a:schemeClr val="accent1"/>
                </a:solidFill>
              </a:rPr>
              <a:t>26</a:t>
            </a:r>
            <a:r>
              <a:rPr lang="en-CH" sz="2000" b="1" dirty="0">
                <a:solidFill>
                  <a:schemeClr val="accent1"/>
                </a:solidFill>
              </a:rPr>
              <a:t>Al is a radioactive nucleus produced </a:t>
            </a:r>
            <a:r>
              <a:rPr lang="en-GB" sz="2000" b="1" dirty="0">
                <a:solidFill>
                  <a:schemeClr val="accent1"/>
                </a:solidFill>
              </a:rPr>
              <a:t>in massive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/>
                </a:solidFill>
              </a:rPr>
              <a:t>The </a:t>
            </a:r>
            <a:r>
              <a:rPr lang="en-GB" sz="2000" baseline="30000" dirty="0">
                <a:solidFill>
                  <a:schemeClr val="accent1"/>
                </a:solidFill>
              </a:rPr>
              <a:t>26</a:t>
            </a:r>
            <a:r>
              <a:rPr lang="en-GB" sz="2000" dirty="0">
                <a:solidFill>
                  <a:schemeClr val="accent1"/>
                </a:solidFill>
              </a:rPr>
              <a:t>Al half-life, 720 thousand years, very short </a:t>
            </a:r>
            <a:br>
              <a:rPr lang="en-GB" sz="2000" dirty="0">
                <a:solidFill>
                  <a:schemeClr val="accent1"/>
                </a:solidFill>
              </a:rPr>
            </a:br>
            <a:r>
              <a:rPr lang="en-GB" sz="2000" dirty="0">
                <a:solidFill>
                  <a:schemeClr val="accent1"/>
                </a:solidFill>
              </a:rPr>
              <a:t>with respect to the age of Universe</a:t>
            </a:r>
            <a:r>
              <a:rPr lang="el-GR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of 13.8</a:t>
            </a:r>
            <a:r>
              <a:rPr lang="el-GR" sz="2000" dirty="0">
                <a:solidFill>
                  <a:schemeClr val="accent1"/>
                </a:solidFill>
              </a:rPr>
              <a:t> </a:t>
            </a:r>
            <a:r>
              <a:rPr lang="en-US" sz="2000" dirty="0">
                <a:solidFill>
                  <a:schemeClr val="accent1"/>
                </a:solidFill>
              </a:rPr>
              <a:t>billion years</a:t>
            </a:r>
            <a:endParaRPr lang="en-GB" sz="2000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/>
                </a:solidFill>
              </a:rPr>
              <a:t>Each </a:t>
            </a:r>
            <a:r>
              <a:rPr lang="en-CH" sz="2000" b="1" baseline="30000" dirty="0">
                <a:solidFill>
                  <a:schemeClr val="accent1"/>
                </a:solidFill>
              </a:rPr>
              <a:t>26</a:t>
            </a:r>
            <a:r>
              <a:rPr lang="en-CH" sz="2000" b="1" dirty="0">
                <a:solidFill>
                  <a:schemeClr val="accent1"/>
                </a:solidFill>
              </a:rPr>
              <a:t>Al nucleus </a:t>
            </a:r>
            <a:r>
              <a:rPr lang="en-GB" sz="2000" dirty="0">
                <a:solidFill>
                  <a:schemeClr val="accent1"/>
                </a:solidFill>
              </a:rPr>
              <a:t>decay produces one </a:t>
            </a:r>
            <a:r>
              <a:rPr lang="en-GB" sz="2000" b="1" dirty="0">
                <a:solidFill>
                  <a:schemeClr val="accent1"/>
                </a:solidFill>
              </a:rPr>
              <a:t>highly energetic </a:t>
            </a:r>
            <a:br>
              <a:rPr lang="en-GB" sz="2000" b="1" dirty="0">
                <a:solidFill>
                  <a:schemeClr val="accent1"/>
                </a:solidFill>
              </a:rPr>
            </a:br>
            <a:r>
              <a:rPr lang="en-GB" sz="2000" b="1" dirty="0" err="1">
                <a:solidFill>
                  <a:schemeClr val="accent1"/>
                </a:solidFill>
              </a:rPr>
              <a:t>γ</a:t>
            </a:r>
            <a:r>
              <a:rPr lang="el-GR" sz="2000" b="1" dirty="0">
                <a:solidFill>
                  <a:schemeClr val="accent1"/>
                </a:solidFill>
              </a:rPr>
              <a:t>-</a:t>
            </a:r>
            <a:r>
              <a:rPr lang="en-GB" sz="2000" b="1" dirty="0">
                <a:solidFill>
                  <a:schemeClr val="accent1"/>
                </a:solidFill>
              </a:rPr>
              <a:t>ray of 1.8 MeV</a:t>
            </a:r>
            <a:r>
              <a:rPr lang="en-GB" sz="2000" dirty="0">
                <a:solidFill>
                  <a:schemeClr val="accent1"/>
                </a:solidFill>
              </a:rPr>
              <a:t>.</a:t>
            </a:r>
            <a:r>
              <a:rPr lang="el-GR" sz="2000" dirty="0">
                <a:solidFill>
                  <a:schemeClr val="accent1"/>
                </a:solidFill>
              </a:rPr>
              <a:t> </a:t>
            </a:r>
            <a:r>
              <a:rPr lang="en-GB" sz="2000" dirty="0">
                <a:solidFill>
                  <a:schemeClr val="accent1"/>
                </a:solidFill>
              </a:rPr>
              <a:t>The </a:t>
            </a:r>
            <a:r>
              <a:rPr lang="en-GB" sz="2000" b="1" dirty="0">
                <a:solidFill>
                  <a:schemeClr val="accent1"/>
                </a:solidFill>
              </a:rPr>
              <a:t>interstellar medium is transparent to this ”light” </a:t>
            </a:r>
            <a:endParaRPr lang="el-GR" sz="2000" b="1" dirty="0">
              <a:solidFill>
                <a:schemeClr val="accent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0" i="0" u="none" strike="noStrike" dirty="0">
                <a:solidFill>
                  <a:schemeClr val="accent1"/>
                </a:solidFill>
                <a:effectLst/>
              </a:rPr>
              <a:t>By recording these </a:t>
            </a:r>
            <a:r>
              <a:rPr lang="el-GR" sz="2000" dirty="0">
                <a:solidFill>
                  <a:schemeClr val="accent1"/>
                </a:solidFill>
              </a:rPr>
              <a:t>γ</a:t>
            </a:r>
            <a:r>
              <a:rPr lang="en-GB" sz="2000" b="0" i="0" u="none" strike="noStrike" dirty="0">
                <a:solidFill>
                  <a:schemeClr val="accent1"/>
                </a:solidFill>
                <a:effectLst/>
              </a:rPr>
              <a:t>-rays </a:t>
            </a:r>
            <a:r>
              <a:rPr lang="en-GB" sz="2000" b="1" i="0" u="none" strike="noStrike" dirty="0">
                <a:solidFill>
                  <a:schemeClr val="accent1"/>
                </a:solidFill>
                <a:effectLst/>
              </a:rPr>
              <a:t>we have a </a:t>
            </a:r>
            <a:r>
              <a:rPr lang="en-US" sz="2000" b="1" dirty="0">
                <a:solidFill>
                  <a:schemeClr val="accent1"/>
                </a:solidFill>
              </a:rPr>
              <a:t>”</a:t>
            </a:r>
            <a:r>
              <a:rPr lang="en-GB" sz="2000" b="1" i="0" u="none" strike="noStrike" dirty="0">
                <a:solidFill>
                  <a:schemeClr val="accent1"/>
                </a:solidFill>
                <a:effectLst/>
              </a:rPr>
              <a:t>snapshot</a:t>
            </a:r>
            <a:r>
              <a:rPr lang="en-GB" sz="2000" b="1" dirty="0">
                <a:solidFill>
                  <a:schemeClr val="accent1"/>
                </a:solidFill>
              </a:rPr>
              <a:t>”</a:t>
            </a:r>
            <a:r>
              <a:rPr lang="en-GB" sz="2000" b="1" i="0" u="none" strike="noStrike" dirty="0">
                <a:solidFill>
                  <a:schemeClr val="accent1"/>
                </a:solidFill>
                <a:effectLst/>
              </a:rPr>
              <a:t> of the </a:t>
            </a:r>
            <a:br>
              <a:rPr lang="en-GB" sz="2000" b="1" i="0" u="none" strike="noStrike" dirty="0">
                <a:solidFill>
                  <a:schemeClr val="accent1"/>
                </a:solidFill>
                <a:effectLst/>
              </a:rPr>
            </a:br>
            <a:r>
              <a:rPr lang="en-GB" sz="2000" b="1" i="0" u="none" strike="noStrike" dirty="0">
                <a:solidFill>
                  <a:schemeClr val="accent1"/>
                </a:solidFill>
                <a:effectLst/>
              </a:rPr>
              <a:t>on-going nucleosynthesis in our Galaxy</a:t>
            </a:r>
            <a:r>
              <a:rPr lang="en-GB" sz="2000" b="0" i="0" u="none" strike="noStrike" dirty="0">
                <a:solidFill>
                  <a:schemeClr val="accent1"/>
                </a:solidFill>
                <a:effectLst/>
              </a:rPr>
              <a:t>. Accordingly, </a:t>
            </a:r>
            <a:r>
              <a:rPr lang="en-GB" sz="2000" dirty="0">
                <a:solidFill>
                  <a:schemeClr val="accent1"/>
                </a:solidFill>
              </a:rPr>
              <a:t>we can trace the dynamics of the Milky Way (rotational speed, expansion, star-formation rates, etc.)</a:t>
            </a:r>
            <a:endParaRPr lang="en-GB" sz="2000" b="0" i="0" u="none" strike="noStrike" dirty="0">
              <a:solidFill>
                <a:schemeClr val="accent1"/>
              </a:solidFill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accent1"/>
                </a:solidFill>
              </a:rPr>
              <a:t>From the total </a:t>
            </a:r>
            <a:r>
              <a:rPr lang="en-GB" sz="2000" b="1" dirty="0">
                <a:solidFill>
                  <a:schemeClr val="accent1"/>
                </a:solidFill>
              </a:rPr>
              <a:t>production</a:t>
            </a:r>
            <a:r>
              <a:rPr lang="en-GB" sz="2000" dirty="0">
                <a:solidFill>
                  <a:schemeClr val="accent1"/>
                </a:solidFill>
              </a:rPr>
              <a:t> and </a:t>
            </a:r>
            <a:r>
              <a:rPr lang="en-GB" sz="2000" b="1" dirty="0">
                <a:solidFill>
                  <a:schemeClr val="accent1"/>
                </a:solidFill>
              </a:rPr>
              <a:t>destruction</a:t>
            </a:r>
            <a:r>
              <a:rPr lang="en-GB" sz="2000" dirty="0">
                <a:solidFill>
                  <a:schemeClr val="accent1"/>
                </a:solidFill>
              </a:rPr>
              <a:t> of </a:t>
            </a:r>
            <a:r>
              <a:rPr lang="en-GB" sz="2000" baseline="30000" dirty="0">
                <a:solidFill>
                  <a:schemeClr val="accent1"/>
                </a:solidFill>
              </a:rPr>
              <a:t>26</a:t>
            </a:r>
            <a:r>
              <a:rPr lang="en-GB" sz="2000" dirty="0">
                <a:solidFill>
                  <a:schemeClr val="accent1"/>
                </a:solidFill>
              </a:rPr>
              <a:t>Al, we can understand how the </a:t>
            </a:r>
            <a:r>
              <a:rPr lang="el-GR" sz="2000" dirty="0">
                <a:solidFill>
                  <a:schemeClr val="accent1"/>
                </a:solidFill>
              </a:rPr>
              <a:t>c</a:t>
            </a:r>
            <a:r>
              <a:rPr lang="en-US" sz="2000" dirty="0">
                <a:solidFill>
                  <a:schemeClr val="accent1"/>
                </a:solidFill>
              </a:rPr>
              <a:t>osmo-</a:t>
            </a:r>
            <a:r>
              <a:rPr lang="en-GB" sz="2000" dirty="0">
                <a:solidFill>
                  <a:schemeClr val="accent1"/>
                </a:solidFill>
              </a:rPr>
              <a:t>chemical element factories (stars) are producing energy and matter</a:t>
            </a:r>
            <a:endParaRPr lang="en-CH" sz="2000" dirty="0">
              <a:solidFill>
                <a:schemeClr val="accent1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0ACE27-12EC-F411-B7B3-550F088D88AC}"/>
              </a:ext>
            </a:extLst>
          </p:cNvPr>
          <p:cNvGrpSpPr/>
          <p:nvPr/>
        </p:nvGrpSpPr>
        <p:grpSpPr>
          <a:xfrm>
            <a:off x="152400" y="878278"/>
            <a:ext cx="5281587" cy="2777858"/>
            <a:chOff x="152400" y="980420"/>
            <a:chExt cx="5281587" cy="277785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A0327761-370C-C5F3-0EEB-55D8AD0BEF93}"/>
                </a:ext>
              </a:extLst>
            </p:cNvPr>
            <p:cNvSpPr/>
            <p:nvPr/>
          </p:nvSpPr>
          <p:spPr>
            <a:xfrm>
              <a:off x="152400" y="980420"/>
              <a:ext cx="5281587" cy="2756356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8" name="Image" descr="Image">
              <a:extLst>
                <a:ext uri="{FF2B5EF4-FFF2-40B4-BE49-F238E27FC236}">
                  <a16:creationId xmlns:a16="http://schemas.microsoft.com/office/drawing/2014/main" id="{40DD2842-1FE6-F692-6597-F18E94C85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898" y="1042774"/>
              <a:ext cx="4864907" cy="176274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A704122-C205-79EA-AABF-A7ADFAD554FD}"/>
                </a:ext>
              </a:extLst>
            </p:cNvPr>
            <p:cNvSpPr txBox="1"/>
            <p:nvPr/>
          </p:nvSpPr>
          <p:spPr>
            <a:xfrm>
              <a:off x="152400" y="2834948"/>
              <a:ext cx="528158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The distribution of the </a:t>
              </a:r>
              <a:r>
                <a:rPr lang="en-US" baseline="30000" dirty="0">
                  <a:solidFill>
                    <a:schemeClr val="bg1"/>
                  </a:solidFill>
                </a:rPr>
                <a:t>26</a:t>
              </a:r>
              <a:r>
                <a:rPr lang="en-US" dirty="0">
                  <a:solidFill>
                    <a:schemeClr val="bg1"/>
                  </a:solidFill>
                </a:rPr>
                <a:t>A “light “(1.8 MeV </a:t>
              </a:r>
              <a:r>
                <a:rPr lang="en-US" dirty="0" err="1">
                  <a:solidFill>
                    <a:schemeClr val="bg1"/>
                  </a:solidFill>
                </a:rPr>
                <a:t>γ</a:t>
              </a:r>
              <a:r>
                <a:rPr lang="el-GR" dirty="0">
                  <a:solidFill>
                    <a:schemeClr val="bg1"/>
                  </a:solidFill>
                </a:rPr>
                <a:t>-</a:t>
              </a:r>
              <a:r>
                <a:rPr lang="en-US" dirty="0">
                  <a:solidFill>
                    <a:schemeClr val="bg1"/>
                  </a:solidFill>
                </a:rPr>
                <a:t>rays) across the Milky Way. This is a “snapshot” of the ongoing chemical elements production in our Galaxy </a:t>
              </a:r>
              <a:endParaRPr lang="en-CH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AC662EF-2EAD-6F63-FA1A-C2CA4F17F7E1}"/>
              </a:ext>
            </a:extLst>
          </p:cNvPr>
          <p:cNvGrpSpPr/>
          <p:nvPr/>
        </p:nvGrpSpPr>
        <p:grpSpPr>
          <a:xfrm>
            <a:off x="152399" y="3696988"/>
            <a:ext cx="5281587" cy="3099283"/>
            <a:chOff x="152400" y="3799130"/>
            <a:chExt cx="4978400" cy="299714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4E07AC8-6FBA-8079-7AB5-331AE7A0C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2400" y="3799130"/>
              <a:ext cx="4978400" cy="2989465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1249D3-B3BE-7986-5098-6CEB3F0DB62F}"/>
                </a:ext>
              </a:extLst>
            </p:cNvPr>
            <p:cNvSpPr txBox="1"/>
            <p:nvPr/>
          </p:nvSpPr>
          <p:spPr>
            <a:xfrm>
              <a:off x="653322" y="6426939"/>
              <a:ext cx="4301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dirty="0">
                  <a:solidFill>
                    <a:schemeClr val="bg1"/>
                  </a:solidFill>
                </a:rPr>
                <a:t>ESA INTEGRAL mission detects </a:t>
              </a:r>
              <a:r>
                <a:rPr lang="en-CH" baseline="30000" dirty="0">
                  <a:solidFill>
                    <a:schemeClr val="bg1"/>
                  </a:solidFill>
                </a:rPr>
                <a:t>26</a:t>
              </a:r>
              <a:r>
                <a:rPr lang="en-CH" dirty="0">
                  <a:solidFill>
                    <a:schemeClr val="bg1"/>
                  </a:solidFill>
                </a:rPr>
                <a:t>Al γ</a:t>
              </a:r>
              <a:r>
                <a:rPr lang="el-GR" dirty="0">
                  <a:solidFill>
                    <a:schemeClr val="bg1"/>
                  </a:solidFill>
                </a:rPr>
                <a:t>-r</a:t>
              </a:r>
              <a:r>
                <a:rPr lang="en-US" dirty="0" err="1">
                  <a:solidFill>
                    <a:schemeClr val="bg1"/>
                  </a:solidFill>
                </a:rPr>
                <a:t>ays</a:t>
              </a:r>
              <a:endParaRPr lang="en-CH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43AB1E3-3CA3-1625-F4C1-D5E5B819E9F1}"/>
              </a:ext>
            </a:extLst>
          </p:cNvPr>
          <p:cNvSpPr txBox="1"/>
          <p:nvPr/>
        </p:nvSpPr>
        <p:spPr>
          <a:xfrm>
            <a:off x="5635485" y="5238370"/>
            <a:ext cx="6508246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Nuclear reaction data are necessary to quantify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the </a:t>
            </a:r>
            <a:r>
              <a:rPr lang="en-US" sz="2400" b="1" baseline="30000" dirty="0">
                <a:solidFill>
                  <a:srgbClr val="FF0000"/>
                </a:solidFill>
              </a:rPr>
              <a:t>26</a:t>
            </a:r>
            <a:r>
              <a:rPr lang="en-US" sz="2400" b="1" dirty="0">
                <a:solidFill>
                  <a:srgbClr val="FF0000"/>
                </a:solidFill>
              </a:rPr>
              <a:t>Al net yield: production &amp; destruction</a:t>
            </a:r>
            <a:endParaRPr lang="en-CH" sz="2400" b="1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66CE27-C7EF-4730-FAFA-0A5097D3B8EB}"/>
              </a:ext>
            </a:extLst>
          </p:cNvPr>
          <p:cNvSpPr txBox="1"/>
          <p:nvPr/>
        </p:nvSpPr>
        <p:spPr>
          <a:xfrm>
            <a:off x="5635485" y="6192190"/>
            <a:ext cx="5443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Claudia Lederer-Woods </a:t>
            </a:r>
            <a:r>
              <a:rPr lang="en-CH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(The n_TOF Collaboration)</a:t>
            </a:r>
          </a:p>
          <a:p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The Physical Review C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104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hlinkClick r:id="rId5"/>
              </a:rPr>
              <a:t>, L032803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L022803 (2021)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46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A58BE8D-40CB-2414-39FB-2CCAFDDB5313}"/>
              </a:ext>
            </a:extLst>
          </p:cNvPr>
          <p:cNvSpPr txBox="1"/>
          <p:nvPr/>
        </p:nvSpPr>
        <p:spPr>
          <a:xfrm>
            <a:off x="1643171" y="6400800"/>
            <a:ext cx="233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bg1"/>
                </a:solidFill>
              </a:rPr>
              <a:t>ESA INTEGRAL mission </a:t>
            </a:r>
          </a:p>
        </p:txBody>
      </p:sp>
      <p:pic>
        <p:nvPicPr>
          <p:cNvPr id="10" name="DSC00362.JPG" descr="DSC00362.JPG">
            <a:extLst>
              <a:ext uri="{FF2B5EF4-FFF2-40B4-BE49-F238E27FC236}">
                <a16:creationId xmlns:a16="http://schemas.microsoft.com/office/drawing/2014/main" id="{DEBB2B9A-DB77-B915-1B6A-AD90A25FAA6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8928" y="949169"/>
            <a:ext cx="6709792" cy="50323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DSC00366.JPG" descr="DSC00366.JPG">
            <a:extLst>
              <a:ext uri="{FF2B5EF4-FFF2-40B4-BE49-F238E27FC236}">
                <a16:creationId xmlns:a16="http://schemas.microsoft.com/office/drawing/2014/main" id="{B44A8CAA-FD27-E1F7-6E87-16CE695E12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1104" y="3632133"/>
            <a:ext cx="3293214" cy="246991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983CCFD-7DF4-69C5-5CCC-97D8482CE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296"/>
          <a:stretch/>
        </p:blipFill>
        <p:spPr>
          <a:xfrm>
            <a:off x="345914" y="3333377"/>
            <a:ext cx="2987450" cy="34800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91B36F-1DA9-0BA4-EE98-18A711D0567A}"/>
              </a:ext>
            </a:extLst>
          </p:cNvPr>
          <p:cNvSpPr txBox="1"/>
          <p:nvPr/>
        </p:nvSpPr>
        <p:spPr>
          <a:xfrm>
            <a:off x="-4393" y="979901"/>
            <a:ext cx="54153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</a:rPr>
              <a:t>T</a:t>
            </a:r>
            <a:r>
              <a:rPr lang="en-US" sz="2000" b="1" dirty="0">
                <a:solidFill>
                  <a:schemeClr val="accent1"/>
                </a:solidFill>
              </a:rPr>
              <a:t>he </a:t>
            </a:r>
            <a:r>
              <a:rPr lang="en-US" sz="2000" b="1" baseline="30000" dirty="0">
                <a:solidFill>
                  <a:schemeClr val="accent1"/>
                </a:solidFill>
              </a:rPr>
              <a:t>26</a:t>
            </a:r>
            <a:r>
              <a:rPr lang="en-US" sz="2000" b="1" dirty="0">
                <a:solidFill>
                  <a:schemeClr val="accent1"/>
                </a:solidFill>
              </a:rPr>
              <a:t>Al(</a:t>
            </a:r>
            <a:r>
              <a:rPr lang="en-US" sz="2000" b="1" dirty="0" err="1">
                <a:solidFill>
                  <a:schemeClr val="accent1"/>
                </a:solidFill>
              </a:rPr>
              <a:t>n,p</a:t>
            </a:r>
            <a:r>
              <a:rPr lang="en-US" sz="2000" b="1" dirty="0">
                <a:solidFill>
                  <a:schemeClr val="accent1"/>
                </a:solidFill>
              </a:rPr>
              <a:t>) and </a:t>
            </a:r>
            <a:r>
              <a:rPr lang="en-US" sz="2000" b="1" baseline="30000" dirty="0">
                <a:solidFill>
                  <a:schemeClr val="accent1"/>
                </a:solidFill>
              </a:rPr>
              <a:t>26</a:t>
            </a:r>
            <a:r>
              <a:rPr lang="en-US" sz="2000" b="1" dirty="0">
                <a:solidFill>
                  <a:schemeClr val="accent1"/>
                </a:solidFill>
              </a:rPr>
              <a:t>Al(n,α) reactions are responsible for the destruction rate of </a:t>
            </a:r>
            <a:r>
              <a:rPr lang="en-US" sz="2000" b="1" baseline="30000" dirty="0">
                <a:solidFill>
                  <a:schemeClr val="accent1"/>
                </a:solidFill>
              </a:rPr>
              <a:t>26</a:t>
            </a:r>
            <a:r>
              <a:rPr lang="en-US" sz="2000" b="1" dirty="0">
                <a:solidFill>
                  <a:schemeClr val="accent1"/>
                </a:solidFill>
              </a:rPr>
              <a:t>Al 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in our Galaxy.</a:t>
            </a:r>
          </a:p>
          <a:p>
            <a:endParaRPr lang="en-US" sz="2000" b="1" dirty="0">
              <a:solidFill>
                <a:schemeClr val="accent1"/>
              </a:solidFill>
            </a:endParaRPr>
          </a:p>
          <a:p>
            <a:r>
              <a:rPr lang="en-US" sz="2000" b="1" dirty="0">
                <a:solidFill>
                  <a:schemeClr val="accent1"/>
                </a:solidFill>
              </a:rPr>
              <a:t>From previous(*) and current n_TOF measurements we can improve  our understanding on the ongoing galactic </a:t>
            </a:r>
            <a:br>
              <a:rPr lang="en-US" sz="2000" b="1" dirty="0">
                <a:solidFill>
                  <a:schemeClr val="accent1"/>
                </a:solidFill>
              </a:rPr>
            </a:br>
            <a:r>
              <a:rPr lang="en-US" sz="2000" b="1" dirty="0">
                <a:solidFill>
                  <a:schemeClr val="accent1"/>
                </a:solidFill>
              </a:rPr>
              <a:t>chemical element production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5DF40C-DD2E-D2B4-E72E-9E7D68EA60B9}"/>
              </a:ext>
            </a:extLst>
          </p:cNvPr>
          <p:cNvSpPr txBox="1"/>
          <p:nvPr/>
        </p:nvSpPr>
        <p:spPr>
          <a:xfrm>
            <a:off x="5410945" y="947601"/>
            <a:ext cx="6777774" cy="1200329"/>
          </a:xfrm>
          <a:prstGeom prst="rect">
            <a:avLst/>
          </a:prstGeom>
          <a:solidFill>
            <a:schemeClr val="bg1">
              <a:alpha val="52132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n_TOF EAR2: The University of Edinburgh team  </a:t>
            </a:r>
            <a:br>
              <a:rPr lang="en-US" sz="2400" b="1" dirty="0">
                <a:solidFill>
                  <a:schemeClr val="bg1"/>
                </a:solidFill>
              </a:rPr>
            </a:br>
            <a:r>
              <a:rPr lang="en-US" sz="2400" b="1" dirty="0">
                <a:solidFill>
                  <a:schemeClr val="bg1"/>
                </a:solidFill>
              </a:rPr>
              <a:t>in front of the experimental setup, ready to launch the measurement!                                       </a:t>
            </a:r>
            <a:r>
              <a:rPr lang="en-US" sz="1600" b="1" dirty="0">
                <a:solidFill>
                  <a:schemeClr val="bg1"/>
                </a:solidFill>
              </a:rPr>
              <a:t>(August 2023)</a:t>
            </a:r>
            <a:endParaRPr lang="en-CH" sz="1600" b="1" dirty="0">
              <a:solidFill>
                <a:schemeClr val="bg1"/>
              </a:solidFill>
            </a:endParaRPr>
          </a:p>
        </p:txBody>
      </p:sp>
      <p:sp>
        <p:nvSpPr>
          <p:cNvPr id="16" name="Up Arrow 15">
            <a:extLst>
              <a:ext uri="{FF2B5EF4-FFF2-40B4-BE49-F238E27FC236}">
                <a16:creationId xmlns:a16="http://schemas.microsoft.com/office/drawing/2014/main" id="{9C907CD5-2339-D855-6F49-670EE5C63C6A}"/>
              </a:ext>
            </a:extLst>
          </p:cNvPr>
          <p:cNvSpPr/>
          <p:nvPr/>
        </p:nvSpPr>
        <p:spPr>
          <a:xfrm>
            <a:off x="1326433" y="5866392"/>
            <a:ext cx="710925" cy="947041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C4A8968-63CE-DE54-A8B1-8BF20BEF9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262"/>
            <a:ext cx="11689491" cy="646331"/>
          </a:xfrm>
        </p:spPr>
        <p:txBody>
          <a:bodyPr wrap="square" anchor="t">
            <a:spAutoFit/>
          </a:bodyPr>
          <a:lstStyle/>
          <a:p>
            <a:r>
              <a:rPr lang="en-US" sz="4000" baseline="30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26</a:t>
            </a:r>
            <a:r>
              <a:rPr lang="en-US" sz="4000" dirty="0">
                <a:solidFill>
                  <a:schemeClr val="accent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 and the chemical elements production in our Galaxy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6B023-3E4F-4C4A-889B-D2E36B8FD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023" y="5815577"/>
            <a:ext cx="1449696" cy="10127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9432409-5738-8A53-4879-63E2EA6061BC}"/>
              </a:ext>
            </a:extLst>
          </p:cNvPr>
          <p:cNvSpPr txBox="1"/>
          <p:nvPr/>
        </p:nvSpPr>
        <p:spPr>
          <a:xfrm>
            <a:off x="5012677" y="6153752"/>
            <a:ext cx="59295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(*) Claudia Lederer-Woods </a:t>
            </a:r>
            <a:r>
              <a:rPr lang="en-CH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et al.</a:t>
            </a:r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(The n_TOF Collaboration)</a:t>
            </a:r>
          </a:p>
          <a:p>
            <a:r>
              <a:rPr lang="en-CH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The Physical Review C </a:t>
            </a:r>
            <a:r>
              <a:rPr lang="en-GB" b="1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104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hlinkClick r:id="rId6"/>
              </a:rPr>
              <a:t>, L032803 (2021)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&amp; </a:t>
            </a:r>
            <a:r>
              <a:rPr lang="en-GB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L022803 (2021)</a:t>
            </a:r>
            <a:endParaRPr lang="en-GB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868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ea3fc37ee9_0_0"/>
          <p:cNvSpPr txBox="1"/>
          <p:nvPr/>
        </p:nvSpPr>
        <p:spPr>
          <a:xfrm>
            <a:off x="353898" y="6446567"/>
            <a:ext cx="5177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ESA INTEGRAL mission detects </a:t>
            </a:r>
            <a:r>
              <a:rPr lang="de-DE" sz="1800" baseline="30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de-DE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 γ-rays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5" name="Google Shape;405;g1ea3fc37ee9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4109" y="3142976"/>
            <a:ext cx="4180981" cy="3579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g1ea3fc37ee9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52986" y="3248429"/>
            <a:ext cx="3585111" cy="3382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0F94327-51D3-6481-6FE7-647A9C69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08" y="2001793"/>
            <a:ext cx="3540211" cy="472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B30631B-2FDB-7E38-CDBC-82ADA539DB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286" y="149895"/>
            <a:ext cx="2244811" cy="299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00F648-A0BA-BF31-AD34-32E15DC041F2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MArEX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initiative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0377CA6-4717-C2BD-3AA6-99B79FFC344F}"/>
              </a:ext>
            </a:extLst>
          </p:cNvPr>
          <p:cNvSpPr txBox="1"/>
          <p:nvPr/>
        </p:nvSpPr>
        <p:spPr>
          <a:xfrm>
            <a:off x="2957448" y="1314880"/>
            <a:ext cx="6277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line to EAR1: Proof of concept with the filter station (Bi, Al)</a:t>
            </a:r>
          </a:p>
          <a:p>
            <a:r>
              <a:rPr lang="en-US" dirty="0"/>
              <a:t>		Samples (Bi, Al, C) at the transmission station</a:t>
            </a:r>
          </a:p>
          <a:p>
            <a:r>
              <a:rPr lang="en-US" dirty="0"/>
              <a:t>		</a:t>
            </a:r>
            <a:r>
              <a:rPr lang="en-US" dirty="0" err="1"/>
              <a:t>Ar</a:t>
            </a:r>
            <a:r>
              <a:rPr lang="en-US" dirty="0"/>
              <a:t> gas bottle (Carbon Fiber)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72A9B02F-C986-11B6-5B71-FA15603C6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108" y="3706095"/>
            <a:ext cx="10148789" cy="3042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6" name="Content Placeholder 4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ACA1372-C50A-6D0D-5BE4-9F5F7263D0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7" t="8527" r="7708" b="48009"/>
          <a:stretch/>
        </p:blipFill>
        <p:spPr>
          <a:xfrm>
            <a:off x="1676400" y="928914"/>
            <a:ext cx="9180400" cy="26804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64E2A0-786E-331F-14E7-D22916AF6DA6}"/>
              </a:ext>
            </a:extLst>
          </p:cNvPr>
          <p:cNvSpPr txBox="1"/>
          <p:nvPr/>
        </p:nvSpPr>
        <p:spPr>
          <a:xfrm>
            <a:off x="217398" y="1446766"/>
            <a:ext cx="15082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Al-filter</a:t>
            </a:r>
          </a:p>
          <a:p>
            <a:r>
              <a:rPr lang="en-US" dirty="0"/>
              <a:t>Capture setup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DC463B-EC60-4CF1-87A6-9342967C57AC}"/>
              </a:ext>
            </a:extLst>
          </p:cNvPr>
          <p:cNvSpPr txBox="1"/>
          <p:nvPr/>
        </p:nvSpPr>
        <p:spPr>
          <a:xfrm>
            <a:off x="217398" y="5088068"/>
            <a:ext cx="1395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Ar</a:t>
            </a:r>
            <a:r>
              <a:rPr lang="en-US" dirty="0"/>
              <a:t> gas</a:t>
            </a:r>
          </a:p>
          <a:p>
            <a:r>
              <a:rPr lang="en-US" dirty="0"/>
              <a:t>PTB + MGAS </a:t>
            </a:r>
          </a:p>
        </p:txBody>
      </p:sp>
    </p:spTree>
    <p:extLst>
      <p:ext uri="{BB962C8B-B14F-4D97-AF65-F5344CB8AC3E}">
        <p14:creationId xmlns:p14="http://schemas.microsoft.com/office/powerpoint/2010/main" val="180713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CERN: 2023 run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90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CERN: 2023 run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F0F0C-9DAB-FC7C-DC1F-45348488F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50" y="1333444"/>
            <a:ext cx="11126780" cy="401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751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5F93E4-FEB4-6905-4FD2-1780156CA5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208" y="1454094"/>
            <a:ext cx="5881511" cy="3308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06B96E-C86C-00B1-3843-0290FB8C2C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33444"/>
            <a:ext cx="6096000" cy="3429000"/>
          </a:xfrm>
          <a:prstGeom prst="rect">
            <a:avLst/>
          </a:prstGeom>
        </p:spPr>
      </p:pic>
      <p:pic>
        <p:nvPicPr>
          <p:cNvPr id="8" name="Picture 7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0244BB2D-C95E-D8A5-D2D2-3722AF607F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1008" y="5050080"/>
            <a:ext cx="7772400" cy="10623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DB2B80B-DB86-85B5-CEC5-F2C4966F5C3D}"/>
              </a:ext>
            </a:extLst>
          </p:cNvPr>
          <p:cNvSpPr txBox="1"/>
          <p:nvPr/>
        </p:nvSpPr>
        <p:spPr>
          <a:xfrm>
            <a:off x="3936586" y="6326669"/>
            <a:ext cx="38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7"/>
              </a:rPr>
              <a:t>https://</a:t>
            </a:r>
            <a:r>
              <a:rPr lang="en-US" dirty="0" err="1">
                <a:hlinkClick r:id="rId7"/>
              </a:rPr>
              <a:t>indico.cern.ch</a:t>
            </a:r>
            <a:r>
              <a:rPr lang="en-US" dirty="0">
                <a:hlinkClick r:id="rId7"/>
              </a:rPr>
              <a:t>/event/1279454/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9041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322992-BCD0-5957-F0E8-1E065C74FA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143" y="653143"/>
            <a:ext cx="11030857" cy="62048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EAR1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15A6105-C831-81E0-EEB9-003D7A7AA8AB}"/>
              </a:ext>
            </a:extLst>
          </p:cNvPr>
          <p:cNvCxnSpPr/>
          <p:nvPr/>
        </p:nvCxnSpPr>
        <p:spPr>
          <a:xfrm>
            <a:off x="680260" y="4638844"/>
            <a:ext cx="998621" cy="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673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6271F-FD31-4097-15E2-E8E695B382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2400" cy="4371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EAR2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470880-FA5D-DD75-A01A-7F8611E6FF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1" t="14246" r="14099" b="9896"/>
          <a:stretch/>
        </p:blipFill>
        <p:spPr>
          <a:xfrm>
            <a:off x="5611587" y="3533605"/>
            <a:ext cx="6415314" cy="331651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A6908C-42A1-86F5-B03C-DC9D7AF32FFF}"/>
              </a:ext>
            </a:extLst>
          </p:cNvPr>
          <p:cNvCxnSpPr/>
          <p:nvPr/>
        </p:nvCxnSpPr>
        <p:spPr>
          <a:xfrm>
            <a:off x="7661633" y="2824558"/>
            <a:ext cx="998621" cy="0"/>
          </a:xfrm>
          <a:prstGeom prst="straightConnector1">
            <a:avLst/>
          </a:prstGeom>
          <a:ln w="63500">
            <a:solidFill>
              <a:srgbClr val="FF0000"/>
            </a:solidFill>
            <a:headEnd type="triangle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93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79EE05C3-C710-0C17-0174-9458ACDDA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622550"/>
            <a:ext cx="7772400" cy="38481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A34AF8-9899-01D1-2BEE-2296E429928A}"/>
              </a:ext>
            </a:extLst>
          </p:cNvPr>
          <p:cNvSpPr txBox="1"/>
          <p:nvPr/>
        </p:nvSpPr>
        <p:spPr>
          <a:xfrm>
            <a:off x="2611664" y="2147661"/>
            <a:ext cx="6320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eos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/experiment/</a:t>
            </a:r>
            <a:r>
              <a:rPr lang="en-GB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ntof</a:t>
            </a:r>
            <a:r>
              <a:rPr lang="en-GB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/2021_Commissioning/flux</a:t>
            </a:r>
          </a:p>
        </p:txBody>
      </p:sp>
    </p:spTree>
    <p:extLst>
      <p:ext uri="{BB962C8B-B14F-4D97-AF65-F5344CB8AC3E}">
        <p14:creationId xmlns:p14="http://schemas.microsoft.com/office/powerpoint/2010/main" val="3992160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4" name="Picture 3" descr="A group of people holding glasses&#10;&#10;Description automatically generated">
            <a:extLst>
              <a:ext uri="{FF2B5EF4-FFF2-40B4-BE49-F238E27FC236}">
                <a16:creationId xmlns:a16="http://schemas.microsoft.com/office/drawing/2014/main" id="{BDC5A591-7514-616D-F420-64C1EFEF24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3200" y="862231"/>
            <a:ext cx="7772400" cy="5829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2C060-C5BD-C831-6393-4A194B885358}"/>
              </a:ext>
            </a:extLst>
          </p:cNvPr>
          <p:cNvSpPr txBox="1"/>
          <p:nvPr/>
        </p:nvSpPr>
        <p:spPr>
          <a:xfrm>
            <a:off x="986629" y="1470261"/>
            <a:ext cx="1756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Room</a:t>
            </a:r>
          </a:p>
          <a:p>
            <a:r>
              <a:rPr lang="en-US" dirty="0"/>
              <a:t>30 October 2023</a:t>
            </a:r>
          </a:p>
        </p:txBody>
      </p:sp>
    </p:spTree>
    <p:extLst>
      <p:ext uri="{BB962C8B-B14F-4D97-AF65-F5344CB8AC3E}">
        <p14:creationId xmlns:p14="http://schemas.microsoft.com/office/powerpoint/2010/main" val="123512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834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495B03EE-8351-A047-D7E5-9971CDB9D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674" y="1019531"/>
            <a:ext cx="9624349" cy="5672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9A4345-0B40-7CF3-6E02-C4C0950C59D5}"/>
              </a:ext>
            </a:extLst>
          </p:cNvPr>
          <p:cNvSpPr/>
          <p:nvPr/>
        </p:nvSpPr>
        <p:spPr>
          <a:xfrm>
            <a:off x="3328791" y="5684949"/>
            <a:ext cx="2598057" cy="875954"/>
          </a:xfrm>
          <a:prstGeom prst="roundRect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85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F014531-36F9-6D5C-5497-57F6F319F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3444"/>
            <a:ext cx="12192000" cy="29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int-Gervais Mont-Blanc : avis station ski, domaine, météo, séjour">
            <a:extLst>
              <a:ext uri="{FF2B5EF4-FFF2-40B4-BE49-F238E27FC236}">
                <a16:creationId xmlns:a16="http://schemas.microsoft.com/office/drawing/2014/main" id="{FFFECBFE-95FE-6B9C-297A-5F3054479D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450" y="1226916"/>
            <a:ext cx="8043573" cy="5364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178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4" name="Picture 3" descr="A purple and white text on a black background&#10;&#10;Description automatically generated">
            <a:extLst>
              <a:ext uri="{FF2B5EF4-FFF2-40B4-BE49-F238E27FC236}">
                <a16:creationId xmlns:a16="http://schemas.microsoft.com/office/drawing/2014/main" id="{B7C4746B-8072-6E91-3444-C9918CC810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2155" y="1274050"/>
            <a:ext cx="7772400" cy="43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1090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E375B1-3A3B-6706-DAC3-1DD140609F3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006DDF2-3563-9963-D2D4-352EC4A63ACF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End</a:t>
            </a:r>
          </a:p>
        </p:txBody>
      </p:sp>
      <p:pic>
        <p:nvPicPr>
          <p:cNvPr id="4" name="Picture 3" descr="A sign on a building&#10;&#10;Description automatically generated with low confidence">
            <a:extLst>
              <a:ext uri="{FF2B5EF4-FFF2-40B4-BE49-F238E27FC236}">
                <a16:creationId xmlns:a16="http://schemas.microsoft.com/office/drawing/2014/main" id="{17F85170-AD50-0D38-F809-244C97154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501" y="8622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5524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17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F5B37D-607E-A10B-506C-0686C31CB3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71878"/>
            <a:ext cx="12046515" cy="2587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7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AD7382F-8355-BD41-D655-0838329FD0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6319" y="-26269"/>
            <a:ext cx="7772400" cy="685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49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7D108E-1C44-517D-12FA-77755AAD10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364" b="14643"/>
          <a:stretch/>
        </p:blipFill>
        <p:spPr>
          <a:xfrm>
            <a:off x="893408" y="414170"/>
            <a:ext cx="11360250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8EFCC7-9451-728F-1A33-2651B426EF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741" b="13058"/>
          <a:stretch/>
        </p:blipFill>
        <p:spPr>
          <a:xfrm>
            <a:off x="892800" y="414000"/>
            <a:ext cx="11483286" cy="59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8636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pic>
        <p:nvPicPr>
          <p:cNvPr id="4" name="Picture 3" descr="A graph showing the growth of a graph&#10;&#10;Description automatically generated with medium confidence">
            <a:extLst>
              <a:ext uri="{FF2B5EF4-FFF2-40B4-BE49-F238E27FC236}">
                <a16:creationId xmlns:a16="http://schemas.microsoft.com/office/drawing/2014/main" id="{255079F9-BC0B-AD66-A495-72C4E9CC0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1498" y="1528546"/>
            <a:ext cx="7772400" cy="52997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630597-74D3-FFA0-2DAE-F03179117ECF}"/>
              </a:ext>
            </a:extLst>
          </p:cNvPr>
          <p:cNvSpPr txBox="1"/>
          <p:nvPr/>
        </p:nvSpPr>
        <p:spPr>
          <a:xfrm>
            <a:off x="435429" y="1727200"/>
            <a:ext cx="1756571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Physics start:</a:t>
            </a:r>
          </a:p>
          <a:p>
            <a:r>
              <a:rPr lang="en-US" dirty="0"/>
              <a:t>10 April 2023</a:t>
            </a:r>
          </a:p>
          <a:p>
            <a:endParaRPr lang="en-US" dirty="0"/>
          </a:p>
          <a:p>
            <a:r>
              <a:rPr lang="en-US" dirty="0"/>
              <a:t>Physics ends:</a:t>
            </a:r>
          </a:p>
          <a:p>
            <a:r>
              <a:rPr lang="en-US" dirty="0"/>
              <a:t>30 October 2023</a:t>
            </a:r>
          </a:p>
          <a:p>
            <a:endParaRPr lang="en-US" dirty="0"/>
          </a:p>
          <a:p>
            <a:r>
              <a:rPr lang="en-US" dirty="0"/>
              <a:t>203 days of run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12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575937-A8F0-0B5B-7D71-1C6659EBD4F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65099" y="5895395"/>
            <a:ext cx="806448" cy="796136"/>
          </a:xfrm>
          <a:prstGeom prst="rect">
            <a:avLst/>
          </a:prstGeom>
          <a:noFill/>
          <a:effectLst/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4B3F3A5-B98E-640E-CED2-24D30913A0B7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News from CERN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3D048-6CB4-EDD7-3CD8-9CCD3F20C6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965355-6AE5-2137-1BBE-21B76FAA13AE}"/>
              </a:ext>
            </a:extLst>
          </p:cNvPr>
          <p:cNvSpPr txBox="1"/>
          <p:nvPr/>
        </p:nvSpPr>
        <p:spPr>
          <a:xfrm>
            <a:off x="5257800" y="6551285"/>
            <a:ext cx="14266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Michi </a:t>
            </a:r>
            <a:r>
              <a:rPr lang="en-US" sz="1200" dirty="0" err="1"/>
              <a:t>Bacak</a:t>
            </a:r>
            <a:endParaRPr lang="en-US" sz="1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21353-6825-E0C8-CA4F-F38EBD101039}"/>
              </a:ext>
            </a:extLst>
          </p:cNvPr>
          <p:cNvSpPr txBox="1"/>
          <p:nvPr/>
        </p:nvSpPr>
        <p:spPr>
          <a:xfrm>
            <a:off x="488649" y="1716815"/>
            <a:ext cx="610449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PoT</a:t>
            </a:r>
            <a:r>
              <a:rPr lang="en-US" sz="2400" dirty="0"/>
              <a:t>		2.36E+19</a:t>
            </a:r>
          </a:p>
          <a:p>
            <a:r>
              <a:rPr lang="en-US" sz="2400" dirty="0"/>
              <a:t>Physics		2.32E+19</a:t>
            </a:r>
          </a:p>
          <a:p>
            <a:r>
              <a:rPr lang="en-US" sz="2400" dirty="0"/>
              <a:t>Expected	2.03E+19</a:t>
            </a:r>
          </a:p>
          <a:p>
            <a:r>
              <a:rPr lang="en-US" sz="2400" dirty="0"/>
              <a:t>Ratio		1.14  (average </a:t>
            </a:r>
            <a:r>
              <a:rPr lang="en-US" sz="2400" dirty="0" err="1"/>
              <a:t>PoT</a:t>
            </a:r>
            <a:r>
              <a:rPr lang="en-US" sz="2400" dirty="0"/>
              <a:t>/day  [1.E+17])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6B97A04-833F-F6D5-9C07-6AD1A5DCB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6427" y="0"/>
            <a:ext cx="5365573" cy="685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55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1" name="Google Shape;281;g14e90b78eed_0_0"/>
          <p:cNvGraphicFramePr/>
          <p:nvPr>
            <p:extLst>
              <p:ext uri="{D42A27DB-BD31-4B8C-83A1-F6EECF244321}">
                <p14:modId xmlns:p14="http://schemas.microsoft.com/office/powerpoint/2010/main" val="1331181108"/>
              </p:ext>
            </p:extLst>
          </p:nvPr>
        </p:nvGraphicFramePr>
        <p:xfrm>
          <a:off x="245466" y="1093538"/>
          <a:ext cx="6968141" cy="277362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220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3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41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641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EAR1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EAR2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400" b="1" u="none" strike="noStrike" cap="none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NEAR</a:t>
                      </a: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16775"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HPGe test</a:t>
                      </a: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u="none" strike="noStrike" cap="none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1</a:t>
                      </a: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81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Ta</a:t>
                      </a:r>
                      <a:r>
                        <a:rPr lang="en-US" sz="1200" u="none" strike="noStrike" cap="none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(n,γ)</a:t>
                      </a: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nat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Er</a:t>
                      </a:r>
                      <a:r>
                        <a:rPr lang="en-US" sz="1200" u="none" strike="noStrike" cap="none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(n,γ)</a:t>
                      </a: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30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Si</a:t>
                      </a:r>
                      <a:r>
                        <a:rPr lang="en-US" sz="1200" u="none" strike="noStrike" cap="none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(n,γ)</a:t>
                      </a: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u="none" strike="noStrike" cap="none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2</a:t>
                      </a: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43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Am</a:t>
                      </a:r>
                      <a:r>
                        <a:rPr lang="en-US" sz="1200" u="none" strike="noStrike" cap="none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(n,f)</a:t>
                      </a: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12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C(n,p/d/a) SADR</a:t>
                      </a: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12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C(n,p/d/a) DDX</a:t>
                      </a: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Ar-transmission</a:t>
                      </a:r>
                      <a:endParaRPr lang="en-US" sz="1200" u="none" strike="noStrike" cap="none" noProof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200" u="none" strike="noStrike" cap="none" noProof="0">
                        <a:solidFill>
                          <a:srgbClr val="0070C0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200" u="none" strike="noStrike" cap="none" noProof="0">
                        <a:solidFill>
                          <a:srgbClr val="0070C0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(n,γ) optimization study</a:t>
                      </a: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u="none" strike="noStrike" cap="none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d-stilbene test</a:t>
                      </a: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u="none" strike="noStrike" cap="none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197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Au(n,γ) with 1cm &amp; 2cm B4C</a:t>
                      </a: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76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Ce(n,γ) with  1cm &amp; 2cm B4C</a:t>
                      </a: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243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Am(n,f)</a:t>
                      </a: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200"/>
                        <a:buFont typeface="Calibri"/>
                        <a:buChar char="●"/>
                      </a:pP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30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Si(n,γ)</a:t>
                      </a: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200"/>
                        <a:buFont typeface="Calibri"/>
                        <a:buChar char="●"/>
                      </a:pP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64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Ni(n,γ)</a:t>
                      </a: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200"/>
                        <a:buFont typeface="Calibri"/>
                        <a:buChar char="●"/>
                      </a:pPr>
                      <a:r>
                        <a:rPr lang="en-US" sz="1200" baseline="300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26</a:t>
                      </a: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Al(n,p/a) </a:t>
                      </a: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1200"/>
                        <a:buFont typeface="Calibri"/>
                        <a:buChar char="●"/>
                      </a:pPr>
                      <a:r>
                        <a:rPr lang="en-US" sz="1200" noProof="0">
                          <a:solidFill>
                            <a:schemeClr val="accent1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(n,p/d/a) SADR</a:t>
                      </a: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Si det. test for (n,cp)</a:t>
                      </a:r>
                    </a:p>
                    <a:p>
                      <a:pPr marL="457200" lvl="0" indent="-3048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noProof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X17 2nd part of in-beam test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endParaRPr lang="en-US" sz="1200" u="none" strike="noStrike" cap="none" noProof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  <a:sym typeface="Calibri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u="none" strike="noStrike" cap="none" baseline="30000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197</a:t>
                      </a:r>
                      <a:r>
                        <a:rPr lang="en-US" sz="1200" u="none" strike="noStrike" cap="non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Au(</a:t>
                      </a:r>
                      <a:r>
                        <a:rPr lang="en-US" sz="1200" u="none" strike="noStrike" cap="none" noProof="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n,γ</a:t>
                      </a:r>
                      <a:r>
                        <a:rPr lang="en-US" sz="1200" u="none" strike="noStrike" cap="non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)</a:t>
                      </a: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u="none" strike="noStrike" cap="none" baseline="30000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140</a:t>
                      </a:r>
                      <a:r>
                        <a:rPr lang="en-US" sz="1200" u="none" strike="noStrike" cap="non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Ce(</a:t>
                      </a:r>
                      <a:r>
                        <a:rPr lang="en-US" sz="1200" u="none" strike="noStrike" cap="none" noProof="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n,γ</a:t>
                      </a:r>
                      <a:r>
                        <a:rPr lang="en-US" sz="1200" u="none" strike="noStrike" cap="non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)</a:t>
                      </a: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u="none" strike="noStrike" cap="none" baseline="30000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94</a:t>
                      </a:r>
                      <a:r>
                        <a:rPr lang="en-US" sz="1200" u="none" strike="noStrike" cap="non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Zr(</a:t>
                      </a:r>
                      <a:r>
                        <a:rPr lang="en-US" sz="1200" u="none" strike="noStrike" cap="none" noProof="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n,γ</a:t>
                      </a:r>
                      <a:r>
                        <a:rPr lang="en-US" sz="1200" u="none" strike="noStrike" cap="none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)</a:t>
                      </a: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Diamond det. test</a:t>
                      </a: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noProof="0" dirty="0" err="1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SiC</a:t>
                      </a:r>
                      <a:r>
                        <a:rPr lang="en-US" sz="1200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 </a:t>
                      </a:r>
                    </a:p>
                    <a:p>
                      <a:pPr marL="457200" marR="0" lvl="0" indent="-3048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70C0"/>
                        </a:buClr>
                        <a:buSzPts val="1200"/>
                        <a:buFont typeface="Calibri"/>
                        <a:buChar char="●"/>
                      </a:pPr>
                      <a:r>
                        <a:rPr lang="en-US" sz="1200" noProof="0" dirty="0">
                          <a:solidFill>
                            <a:srgbClr val="0070C0"/>
                          </a:solidFill>
                          <a:latin typeface="Arial" panose="020B0604020202020204" pitchFamily="34" charset="0"/>
                          <a:ea typeface="Calibri"/>
                          <a:cs typeface="Arial" panose="020B0604020202020204" pitchFamily="34" charset="0"/>
                          <a:sym typeface="Calibri"/>
                        </a:rPr>
                        <a:t>Background </a:t>
                      </a: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lang="en-US" sz="1200" u="none" strike="noStrike" cap="none" noProof="0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82" name="Google Shape;282;g14e90b78eed_0_0"/>
          <p:cNvSpPr txBox="1"/>
          <p:nvPr/>
        </p:nvSpPr>
        <p:spPr>
          <a:xfrm>
            <a:off x="271700" y="3970650"/>
            <a:ext cx="70197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●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1600" b="0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neutron capture reactions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Char char="●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(</a:t>
            </a:r>
            <a:r>
              <a:rPr lang="en-US" sz="16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n,cp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reactions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●"/>
            </a:pPr>
            <a:r>
              <a:rPr lang="en-US" sz="1600" b="0" i="0" u="none" strike="noStrike" cap="none" baseline="30000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2</a:t>
            </a:r>
            <a:r>
              <a:rPr lang="en-US" sz="1600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</a:t>
            </a: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en-US" sz="1600" b="0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fission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●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600" b="0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neutron capture reactions have been (further) studied at NEAR and EAR2 with different B4C filter configurations; Activation technique; MACS for different stellar temperatures</a:t>
            </a: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Char char="●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NEAR beam profile, flux and background measurements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●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1600" b="0" i="0" u="none" strike="noStrike" cap="none" dirty="0">
                <a:solidFill>
                  <a:srgbClr val="0070C0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 detector development projects have been accomplished successfully</a:t>
            </a:r>
          </a:p>
          <a:p>
            <a: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●"/>
            </a:pPr>
            <a:r>
              <a:rPr lang="en-US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transmission measurement at n_TOF</a:t>
            </a:r>
            <a:endParaRPr lang="en-US" sz="1600" b="0" i="0" u="none" strike="noStrike" cap="none" dirty="0">
              <a:solidFill>
                <a:srgbClr val="0070C0"/>
              </a:solidFill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284" name="Google Shape;284;g14e90b78eed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5075" y="1006050"/>
            <a:ext cx="4321459" cy="2468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14e90b78eed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25075" y="3627252"/>
            <a:ext cx="4510618" cy="2576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36834BE-1125-9ECA-B12C-5C4BC8DA27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39023" y="5815577"/>
            <a:ext cx="1449696" cy="101270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6A245BB-3D41-9089-8901-2C3C17E47F72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2023 run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27e2c1a9ffc_0_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374" y="1718550"/>
            <a:ext cx="7383975" cy="37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27e2c1a9ffc_0_2"/>
          <p:cNvSpPr txBox="1"/>
          <p:nvPr/>
        </p:nvSpPr>
        <p:spPr>
          <a:xfrm>
            <a:off x="102000" y="1093900"/>
            <a:ext cx="4334700" cy="21549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70C0"/>
                </a:solidFill>
              </a:rPr>
              <a:t>Setup/Conditions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Char char="●"/>
            </a:pPr>
            <a:r>
              <a:rPr lang="en-US" sz="1800" dirty="0">
                <a:solidFill>
                  <a:srgbClr val="0070C0"/>
                </a:solidFill>
              </a:rPr>
              <a:t>20 </a:t>
            </a:r>
            <a:r>
              <a:rPr lang="en-US" sz="1800" dirty="0" err="1">
                <a:solidFill>
                  <a:srgbClr val="0070C0"/>
                </a:solidFill>
              </a:rPr>
              <a:t>uMegas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Char char="●"/>
            </a:pPr>
            <a:r>
              <a:rPr lang="en-US" sz="1800" baseline="30000" dirty="0">
                <a:solidFill>
                  <a:srgbClr val="0070C0"/>
                </a:solidFill>
              </a:rPr>
              <a:t>243</a:t>
            </a:r>
            <a:r>
              <a:rPr lang="en-US" sz="1800" dirty="0">
                <a:solidFill>
                  <a:srgbClr val="0070C0"/>
                </a:solidFill>
              </a:rPr>
              <a:t>Am thin: 0.64 MBq per sample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Char char="●"/>
            </a:pPr>
            <a:r>
              <a:rPr lang="en-US" sz="1800" baseline="30000" dirty="0">
                <a:solidFill>
                  <a:srgbClr val="0070C0"/>
                </a:solidFill>
              </a:rPr>
              <a:t>243</a:t>
            </a:r>
            <a:r>
              <a:rPr lang="en-US" sz="1800" dirty="0">
                <a:solidFill>
                  <a:srgbClr val="0070C0"/>
                </a:solidFill>
              </a:rPr>
              <a:t>Am thick: 27 MBq pes sample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Char char="●"/>
            </a:pPr>
            <a:r>
              <a:rPr lang="en-US" sz="1800" dirty="0">
                <a:solidFill>
                  <a:srgbClr val="0070C0"/>
                </a:solidFill>
              </a:rPr>
              <a:t>Total activity ~164 MBq</a:t>
            </a: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Char char="●"/>
            </a:pPr>
            <a:r>
              <a:rPr lang="en-US" sz="1800" b="1" dirty="0">
                <a:solidFill>
                  <a:srgbClr val="0070C0"/>
                </a:solidFill>
              </a:rPr>
              <a:t>6E18</a:t>
            </a:r>
            <a:r>
              <a:rPr lang="en-US" sz="1800" dirty="0">
                <a:solidFill>
                  <a:srgbClr val="0070C0"/>
                </a:solidFill>
              </a:rPr>
              <a:t> protons equally shared at EAR1 and EAR2</a:t>
            </a:r>
          </a:p>
        </p:txBody>
      </p:sp>
      <p:pic>
        <p:nvPicPr>
          <p:cNvPr id="326" name="Google Shape;326;g27e2c1a9ffc_0_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000" y="3484000"/>
            <a:ext cx="3064499" cy="3237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g27e2c1a9ffc_0_2"/>
          <p:cNvSpPr txBox="1"/>
          <p:nvPr/>
        </p:nvSpPr>
        <p:spPr>
          <a:xfrm>
            <a:off x="3738750" y="6354275"/>
            <a:ext cx="720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i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Nikos KYRITSIS, Zina ELEME, </a:t>
            </a:r>
            <a:r>
              <a:rPr lang="de-DE" sz="1800" i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Veatricki</a:t>
            </a:r>
            <a:r>
              <a:rPr lang="de-DE" sz="1800" i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MICHALOPOULOU, et al.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3A74598-626B-ECAA-BF47-03D801EED26C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n,f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704433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g27e2c1a9ffc_22_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013" y="1495174"/>
            <a:ext cx="8724273" cy="4859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27e2c1a9ffc_22_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125" y="985326"/>
            <a:ext cx="3436200" cy="148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g27e2c1a9ffc_22_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24300" y="65087"/>
            <a:ext cx="4077075" cy="1716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27e2c1a9ffc_22_11"/>
          <p:cNvSpPr/>
          <p:nvPr/>
        </p:nvSpPr>
        <p:spPr>
          <a:xfrm>
            <a:off x="2912525" y="2033650"/>
            <a:ext cx="1041000" cy="29367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g27e2c1a9ffc_22_11"/>
          <p:cNvSpPr/>
          <p:nvPr/>
        </p:nvSpPr>
        <p:spPr>
          <a:xfrm>
            <a:off x="7633225" y="2405350"/>
            <a:ext cx="977400" cy="1053300"/>
          </a:xfrm>
          <a:prstGeom prst="ellipse">
            <a:avLst/>
          </a:prstGeom>
          <a:noFill/>
          <a:ln w="38100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52" name="Google Shape;352;g27e2c1a9ffc_22_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125" y="4571925"/>
            <a:ext cx="1666075" cy="222375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g27e2c1a9ffc_22_11"/>
          <p:cNvSpPr txBox="1"/>
          <p:nvPr/>
        </p:nvSpPr>
        <p:spPr>
          <a:xfrm>
            <a:off x="4411750" y="2033650"/>
            <a:ext cx="3134700" cy="54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500" b="1">
                <a:solidFill>
                  <a:srgbClr val="FF9900"/>
                </a:solidFill>
              </a:rPr>
              <a:t>Important deviations between evaluations can be resolved!</a:t>
            </a:r>
            <a:endParaRPr sz="1500" b="1">
              <a:solidFill>
                <a:srgbClr val="FF9900"/>
              </a:solidFill>
            </a:endParaRPr>
          </a:p>
        </p:txBody>
      </p:sp>
      <p:sp>
        <p:nvSpPr>
          <p:cNvPr id="2" name="Google Shape;327;g27e2c1a9ffc_0_2">
            <a:extLst>
              <a:ext uri="{FF2B5EF4-FFF2-40B4-BE49-F238E27FC236}">
                <a16:creationId xmlns:a16="http://schemas.microsoft.com/office/drawing/2014/main" id="{9E84180D-2E46-F70E-1466-281C9714E900}"/>
              </a:ext>
            </a:extLst>
          </p:cNvPr>
          <p:cNvSpPr txBox="1"/>
          <p:nvPr/>
        </p:nvSpPr>
        <p:spPr>
          <a:xfrm>
            <a:off x="3738750" y="6354275"/>
            <a:ext cx="7204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800" i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Nikos KYRITSIS, Zina ELEME, </a:t>
            </a:r>
            <a:r>
              <a:rPr lang="de-DE" sz="1800" i="1" dirty="0" err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Veatricki</a:t>
            </a:r>
            <a:r>
              <a:rPr lang="de-DE" sz="1800" i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MICHALOPOULOU, et al.</a:t>
            </a:r>
            <a:endParaRPr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977EB4-0EB2-DF8C-DBCF-3F01ACFD5338}"/>
              </a:ext>
            </a:extLst>
          </p:cNvPr>
          <p:cNvSpPr txBox="1">
            <a:spLocks/>
          </p:cNvSpPr>
          <p:nvPr/>
        </p:nvSpPr>
        <p:spPr bwMode="auto">
          <a:xfrm>
            <a:off x="0" y="78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243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Am(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n,f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59845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1924</TotalTime>
  <Words>855</Words>
  <Application>Microsoft Macintosh PowerPoint</Application>
  <PresentationFormat>Widescreen</PresentationFormat>
  <Paragraphs>115</Paragraphs>
  <Slides>27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Helvetica</vt:lpstr>
      <vt:lpstr>Menlo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26Al and the chemical elements production in our Galaxy</vt:lpstr>
      <vt:lpstr>26Al and the chemical elements production in our Galaxy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Alberto Mengoni</dc:creator>
  <cp:lastModifiedBy>Alberto Mengoni</cp:lastModifiedBy>
  <cp:revision>21</cp:revision>
  <dcterms:created xsi:type="dcterms:W3CDTF">2023-11-05T10:17:09Z</dcterms:created>
  <dcterms:modified xsi:type="dcterms:W3CDTF">2023-11-09T13:59:34Z</dcterms:modified>
</cp:coreProperties>
</file>