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74FF1-F043-4D85-AADE-58F9A2C73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ED673E-0809-B838-DD32-65CE86162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0C55E1-E27C-E91E-E730-3E6FE5DE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2C5EA5-9629-6D64-C34C-233478FD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D4C497-086B-0563-3B90-694E4255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03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EE493-9456-F04D-B68D-358563A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879476-64B2-100F-7DD3-4CA766C17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E57BE-0CA1-85F8-D8E2-72FF6491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845230-DE3E-E726-82BF-D82C03A6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08A988-1387-4BD9-EA06-53590689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0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E33E3D-DFD6-5011-0DB2-8E4EFF9A0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2B5AF3-61B6-4558-D230-202D55539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292991-BC26-8249-3EEF-A9E500FA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E21900-F44A-ACA0-F6E9-396BF61D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28D381-4238-54B2-E733-3D6D521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7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89975E-F7C9-5B59-3B6B-DD69F819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8BAECE-FBD0-0A9A-EEBF-C4F58223A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D6AD9-2AEB-A22A-5931-C30C497A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05D8D-C769-FEA8-6F2D-6066CCCB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496B66-D2D2-0A3B-BAA4-85A56598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8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ABA51-D38B-1F1E-264A-298BA761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EBB465-AA78-7D91-4342-218CF3CEC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D2E699-BB4C-F7C1-68CB-3CA98C42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B7CC76-19E3-D9D0-A95C-B2BB4AE3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C319FB-F1FA-D5F4-A47C-FB7F7DC4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5CA0B-9A82-79BF-7A83-4E6D1426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B9BDF-F724-6A9F-B231-262887084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BAB7B1-F0A9-3CCD-8854-D31EECD5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49E26B-139A-E109-7AE4-2CF7AD5B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4BAA76-E8D1-AE61-60E6-303DE63F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2C2321-8807-AE09-3745-B8E026B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6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EC348-3830-012B-B1F8-229CBF7E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A50246-8936-762F-8D48-EF4ADE0DB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0EBC20-4713-9973-1CE3-96E54E5A0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C360D5-F3A5-B082-7ADC-7E243CC74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A5161A-A5C7-3609-F690-504883E27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8F82B4-867C-6554-494C-E5E6CF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26194D-B3CB-ADFE-EEFA-7838AB48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FAFDF0-759E-1BD6-5BAF-A1DB4820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F4BD9-A453-3B7B-BD8D-97AADB7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0B17C9-3B30-4F87-D1C6-F465F666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073F6-FF51-B91A-1600-5CC7CE9B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00E454-3878-B272-9A3B-2BB9E804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88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418FFC-3ED6-CA27-01D1-5C3C38B6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2CC301-E041-E66B-FB9E-FD670851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2E0655-11E3-4612-5F2C-857603F2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98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DCF85-F242-E6E4-245C-54D2B226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73EF8A-E139-C281-EC2C-F0AFB24C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4E8057-FBDA-6C5E-DE31-0C6A06DF0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C2161-BBFD-EB40-2076-FBA20807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2B08BC-F41E-A3B1-307C-3661808D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EB3F01-0E4E-2718-903C-6BF9559C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94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6BD5F-1E54-D52D-0EF4-6A91E93C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9540B4-71F8-E0AA-9DD7-96B987501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6D119E-493A-AD86-10FD-3C9E78E35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715EE3-542F-1586-4DB9-53DE9CBB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22D99-9713-9C63-D58B-968A0C98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180FE1-0EA9-C684-44E8-48310CDB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5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FCBD6E-6E19-078B-AC2D-27909740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A89004-2C9B-939D-8E63-4BE27F949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DEC859-E4E5-90B7-C666-041BEE813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FE5C-26C1-4EB8-BAE5-C8710F1FEAA0}" type="datetimeFigureOut">
              <a:rPr lang="it-IT" smtClean="0"/>
              <a:t>03/12/2023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9C75F4-F5CA-9888-7926-3F3BC597E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02691A-6FD0-C24D-E01E-EB2EF1F31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7AFC-20CC-4955-8B5B-89AE34C6A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96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978DB9-412F-3A60-451B-CE396B907D78}"/>
              </a:ext>
            </a:extLst>
          </p:cNvPr>
          <p:cNvSpPr txBox="1"/>
          <p:nvPr/>
        </p:nvSpPr>
        <p:spPr>
          <a:xfrm>
            <a:off x="2544472" y="277193"/>
            <a:ext cx="6060020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000" dirty="0"/>
              <a:t>RIPTIDE</a:t>
            </a:r>
            <a:r>
              <a:rPr lang="it-IT" sz="2400" dirty="0"/>
              <a:t> – Riunione Inizio Progetto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C70CB0-0898-A6CE-0839-7572DAF5A15B}"/>
              </a:ext>
            </a:extLst>
          </p:cNvPr>
          <p:cNvSpPr txBox="1"/>
          <p:nvPr/>
        </p:nvSpPr>
        <p:spPr>
          <a:xfrm>
            <a:off x="461392" y="1096939"/>
            <a:ext cx="102261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/>
              <a:t>Simulazioni Geant4-v10.4.2</a:t>
            </a:r>
          </a:p>
          <a:p>
            <a:endParaRPr lang="it-IT" dirty="0"/>
          </a:p>
          <a:p>
            <a:r>
              <a:rPr lang="it-IT" i="1" u="sng" dirty="0"/>
              <a:t>Conformazione dominio di calcolo:</a:t>
            </a:r>
          </a:p>
          <a:p>
            <a:r>
              <a:rPr lang="it-IT" dirty="0"/>
              <a:t>- cubo (6x6x6) cm^3</a:t>
            </a:r>
          </a:p>
          <a:p>
            <a:r>
              <a:rPr lang="it-IT" dirty="0"/>
              <a:t>- materiale BC-408 simulato con </a:t>
            </a:r>
            <a:r>
              <a:rPr lang="it-IT" dirty="0" err="1"/>
              <a:t>poliniviltulene</a:t>
            </a:r>
            <a:r>
              <a:rPr lang="it-IT" dirty="0"/>
              <a:t> (C</a:t>
            </a:r>
            <a:r>
              <a:rPr lang="it-IT" baseline="-25000" dirty="0"/>
              <a:t>9</a:t>
            </a:r>
            <a:r>
              <a:rPr lang="it-IT" dirty="0"/>
              <a:t>H</a:t>
            </a:r>
            <a:r>
              <a:rPr lang="it-IT" baseline="-25000" dirty="0"/>
              <a:t>10</a:t>
            </a:r>
            <a:r>
              <a:rPr lang="it-IT" dirty="0"/>
              <a:t>) 1.032 g/cm^3 (G4_PLASTIC_SC_VINYLTOLUENE)</a:t>
            </a:r>
          </a:p>
          <a:p>
            <a:r>
              <a:rPr lang="it-IT" dirty="0"/>
              <a:t>- conversione energia-fotoni: 10</a:t>
            </a:r>
            <a:r>
              <a:rPr lang="it-IT" baseline="30000" dirty="0"/>
              <a:t>4</a:t>
            </a:r>
            <a:r>
              <a:rPr lang="it-IT" dirty="0"/>
              <a:t> fotoni/MeV</a:t>
            </a:r>
          </a:p>
          <a:p>
            <a:r>
              <a:rPr lang="it-IT" dirty="0"/>
              <a:t>- indice di rifrazione: 1.59</a:t>
            </a:r>
          </a:p>
          <a:p>
            <a:r>
              <a:rPr lang="it-IT" dirty="0"/>
              <a:t>- lunghezza di assorbimento (L</a:t>
            </a:r>
            <a:r>
              <a:rPr lang="it-IT" baseline="-25000" dirty="0"/>
              <a:t>ass </a:t>
            </a:r>
            <a:r>
              <a:rPr lang="it-IT" dirty="0"/>
              <a:t>&gt;&gt; dimensioni cubo)</a:t>
            </a:r>
          </a:p>
          <a:p>
            <a:endParaRPr lang="it-IT" dirty="0"/>
          </a:p>
          <a:p>
            <a:r>
              <a:rPr lang="it-IT" i="1" u="sng" dirty="0"/>
              <a:t>Sorgente:</a:t>
            </a:r>
          </a:p>
          <a:p>
            <a:r>
              <a:rPr lang="it-IT" dirty="0"/>
              <a:t>Particelle utilizzate per le simulazioni:</a:t>
            </a:r>
          </a:p>
          <a:p>
            <a:r>
              <a:rPr lang="it-IT" dirty="0"/>
              <a:t>- protoni monoenergetici con energia [5,10,15,20,25,30,35,40,45,50] MeV</a:t>
            </a:r>
          </a:p>
          <a:p>
            <a:r>
              <a:rPr lang="it-IT" dirty="0"/>
              <a:t>	+ fascio collimato incidente</a:t>
            </a:r>
          </a:p>
          <a:p>
            <a:r>
              <a:rPr lang="it-IT" dirty="0"/>
              <a:t>	+ generazione isotropa all’interno di cubo (2x2x2) cm^3 (centrato e coassiale)</a:t>
            </a:r>
          </a:p>
          <a:p>
            <a:r>
              <a:rPr lang="it-IT" dirty="0"/>
              <a:t>- neutroni monoenergetici</a:t>
            </a:r>
          </a:p>
          <a:p>
            <a:r>
              <a:rPr lang="it-IT" dirty="0"/>
              <a:t>	+ fascio collimato incidente</a:t>
            </a:r>
          </a:p>
          <a:p>
            <a:endParaRPr lang="it-IT" dirty="0"/>
          </a:p>
          <a:p>
            <a:r>
              <a:rPr lang="it-IT" dirty="0"/>
              <a:t>Simulazione MC </a:t>
            </a:r>
            <a:r>
              <a:rPr lang="it-IT" dirty="0" err="1"/>
              <a:t>lente+sensore</a:t>
            </a:r>
            <a:r>
              <a:rPr lang="it-IT" dirty="0"/>
              <a:t> con seguenti caratteristiche:</a:t>
            </a:r>
          </a:p>
          <a:p>
            <a:r>
              <a:rPr lang="it-IT" dirty="0"/>
              <a:t>- parametri della lente: 5mm/10mm</a:t>
            </a:r>
          </a:p>
          <a:p>
            <a:r>
              <a:rPr lang="it-IT" dirty="0"/>
              <a:t>- definizione sensore: 1M/10k</a:t>
            </a:r>
          </a:p>
        </p:txBody>
      </p:sp>
      <p:pic>
        <p:nvPicPr>
          <p:cNvPr id="12" name="Immagine 11" descr="Immagine che contiene Policromia, schermata, Blu elettrico, design&#10;&#10;Descrizione generata automaticamente">
            <a:extLst>
              <a:ext uri="{FF2B5EF4-FFF2-40B4-BE49-F238E27FC236}">
                <a16:creationId xmlns:a16="http://schemas.microsoft.com/office/drawing/2014/main" id="{BD098962-8A72-1CF5-3478-BC027C4D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12" y="2378091"/>
            <a:ext cx="3895290" cy="38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9A124BD-128F-E23E-60B8-7541D1C5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2" y="1025099"/>
            <a:ext cx="5272850" cy="28555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AFC034-D201-683B-EB5C-BA1C20830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5097"/>
            <a:ext cx="5035229" cy="30455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0EF721D-4A63-A315-0130-7159AF536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76" y="3749227"/>
            <a:ext cx="5035228" cy="29877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940C57-3878-88A9-0501-D41FAEAFC3ED}"/>
              </a:ext>
            </a:extLst>
          </p:cNvPr>
          <p:cNvSpPr txBox="1"/>
          <p:nvPr/>
        </p:nvSpPr>
        <p:spPr>
          <a:xfrm>
            <a:off x="6714067" y="46482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caso con protoni – 30 MeV</a:t>
            </a:r>
          </a:p>
          <a:p>
            <a:r>
              <a:rPr lang="it-IT" dirty="0"/>
              <a:t>- generazione isotropa in cubo 2x2x2 cm^3</a:t>
            </a:r>
          </a:p>
          <a:p>
            <a:r>
              <a:rPr lang="it-IT" dirty="0"/>
              <a:t>- sorgente MC (viola)</a:t>
            </a:r>
          </a:p>
          <a:p>
            <a:r>
              <a:rPr lang="it-IT" dirty="0"/>
              <a:t>- punti rilevati da sensore (scala colore)</a:t>
            </a:r>
          </a:p>
          <a:p>
            <a:r>
              <a:rPr lang="it-IT" dirty="0"/>
              <a:t>- rilevate tre facce XY – YZ - XZ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8040C2-CB20-966E-9793-515FB7F8773B}"/>
              </a:ext>
            </a:extLst>
          </p:cNvPr>
          <p:cNvSpPr txBox="1"/>
          <p:nvPr/>
        </p:nvSpPr>
        <p:spPr>
          <a:xfrm>
            <a:off x="2553594" y="281099"/>
            <a:ext cx="60600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Simulazioni Geant4 + analisi dati sensore</a:t>
            </a:r>
          </a:p>
        </p:txBody>
      </p:sp>
    </p:spTree>
    <p:extLst>
      <p:ext uri="{BB962C8B-B14F-4D97-AF65-F5344CB8AC3E}">
        <p14:creationId xmlns:p14="http://schemas.microsoft.com/office/powerpoint/2010/main" val="143655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agramma, linea, design&#10;&#10;Descrizione generata automaticamente">
            <a:extLst>
              <a:ext uri="{FF2B5EF4-FFF2-40B4-BE49-F238E27FC236}">
                <a16:creationId xmlns:a16="http://schemas.microsoft.com/office/drawing/2014/main" id="{E4DB5704-9B89-5823-E2D0-63499108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0" y="863503"/>
            <a:ext cx="3873273" cy="32884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7C1656-1295-8924-8090-217B5EC839AC}"/>
              </a:ext>
            </a:extLst>
          </p:cNvPr>
          <p:cNvSpPr txBox="1"/>
          <p:nvPr/>
        </p:nvSpPr>
        <p:spPr>
          <a:xfrm>
            <a:off x="2553594" y="281099"/>
            <a:ext cx="60600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Simulazioni Geant4 + analisi dati sensore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2A5941-38CE-051E-BD26-611042F89341}"/>
              </a:ext>
            </a:extLst>
          </p:cNvPr>
          <p:cNvSpPr txBox="1"/>
          <p:nvPr/>
        </p:nvSpPr>
        <p:spPr>
          <a:xfrm>
            <a:off x="182425" y="4697062"/>
            <a:ext cx="6470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/>
              <a:t>Analisi dei dati alle Componenti Principali (PCA)</a:t>
            </a:r>
          </a:p>
          <a:p>
            <a:endParaRPr lang="it-IT" dirty="0"/>
          </a:p>
          <a:p>
            <a:r>
              <a:rPr lang="it-IT" i="1" u="sng" dirty="0"/>
              <a:t>Proiezioni dell’immagine della traccia sulle (2 o 3) facce:</a:t>
            </a:r>
          </a:p>
          <a:p>
            <a:r>
              <a:rPr lang="it-IT" dirty="0"/>
              <a:t>- calcolo delle distribuzioni marginali (per X, Y e Z)</a:t>
            </a:r>
          </a:p>
          <a:p>
            <a:r>
              <a:rPr lang="it-IT" dirty="0"/>
              <a:t>- primo </a:t>
            </a:r>
            <a:r>
              <a:rPr lang="it-IT" dirty="0" err="1"/>
              <a:t>autovettore</a:t>
            </a:r>
            <a:r>
              <a:rPr lang="it-IT" dirty="0"/>
              <a:t> matrice covarianza </a:t>
            </a:r>
            <a:r>
              <a:rPr lang="it-IT" dirty="0">
                <a:sym typeface="Wingdings" panose="05000000000000000000" pitchFamily="2" charset="2"/>
              </a:rPr>
              <a:t> direzione principale (3D)</a:t>
            </a:r>
            <a:endParaRPr lang="it-IT" dirty="0"/>
          </a:p>
          <a:p>
            <a:r>
              <a:rPr lang="it-IT" dirty="0"/>
              <a:t>- dati traslati rispetto alla media</a:t>
            </a:r>
          </a:p>
        </p:txBody>
      </p:sp>
      <p:pic>
        <p:nvPicPr>
          <p:cNvPr id="7" name="Immagine 6" descr="Immagine che contiene diagramma, linea, testo&#10;&#10;Descrizione generata automaticamente">
            <a:extLst>
              <a:ext uri="{FF2B5EF4-FFF2-40B4-BE49-F238E27FC236}">
                <a16:creationId xmlns:a16="http://schemas.microsoft.com/office/drawing/2014/main" id="{443BA86E-C589-B4F9-680E-F2A38EB835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5" y="795803"/>
            <a:ext cx="4446198" cy="38089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91CBD3-F1D4-7172-DAC2-491DED595368}"/>
              </a:ext>
            </a:extLst>
          </p:cNvPr>
          <p:cNvSpPr txBox="1"/>
          <p:nvPr/>
        </p:nvSpPr>
        <p:spPr>
          <a:xfrm>
            <a:off x="6652589" y="4244286"/>
            <a:ext cx="5913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/>
              <a:t>Componenti Principali (PCA): ricostruzione TRACCIA 3D</a:t>
            </a:r>
          </a:p>
          <a:p>
            <a:endParaRPr lang="it-IT" dirty="0"/>
          </a:p>
          <a:p>
            <a:r>
              <a:rPr lang="it-IT" dirty="0"/>
              <a:t>- ogni gruppo di dati (ogni faccia) confrontato con relativa proiezione di componente principale (2D)</a:t>
            </a:r>
          </a:p>
          <a:p>
            <a:endParaRPr lang="it-IT" dirty="0"/>
          </a:p>
          <a:p>
            <a:r>
              <a:rPr lang="it-IT" dirty="0"/>
              <a:t>- proiezione del dati sulla componente: 2D </a:t>
            </a:r>
            <a:r>
              <a:rPr lang="it-IT" dirty="0">
                <a:sym typeface="Wingdings" panose="05000000000000000000" pitchFamily="2" charset="2"/>
              </a:rPr>
              <a:t> 3D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- raccolta dei contributi</a:t>
            </a:r>
          </a:p>
          <a:p>
            <a:r>
              <a:rPr lang="it-IT" dirty="0">
                <a:sym typeface="Wingdings" panose="05000000000000000000" pitchFamily="2" charset="2"/>
              </a:rPr>
              <a:t>- distribuzione lungo la direzione principale</a:t>
            </a:r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9CA04E0-0351-4153-BC3F-69DAA32A4E6E}"/>
              </a:ext>
            </a:extLst>
          </p:cNvPr>
          <p:cNvCxnSpPr/>
          <p:nvPr/>
        </p:nvCxnSpPr>
        <p:spPr>
          <a:xfrm>
            <a:off x="6610255" y="902843"/>
            <a:ext cx="0" cy="587596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0EB300E-CAA9-2724-C900-FC157CDA0854}"/>
              </a:ext>
            </a:extLst>
          </p:cNvPr>
          <p:cNvSpPr/>
          <p:nvPr/>
        </p:nvSpPr>
        <p:spPr>
          <a:xfrm>
            <a:off x="5873655" y="2782108"/>
            <a:ext cx="1473200" cy="7350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74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5B6F2A3-B121-EE96-4F85-372901E5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6" y="771771"/>
            <a:ext cx="5327898" cy="30149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1833A56-7C7D-FA7A-6DA3-91D3998CF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60" y="856438"/>
            <a:ext cx="5255362" cy="30149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FDA1115-109B-0CF4-1573-9B0A543D1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2"/>
          <a:stretch/>
        </p:blipFill>
        <p:spPr>
          <a:xfrm>
            <a:off x="247966" y="3727432"/>
            <a:ext cx="5255362" cy="304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33C73E-A8E3-B5C3-7C0D-B24D45D68A20}"/>
              </a:ext>
            </a:extLst>
          </p:cNvPr>
          <p:cNvSpPr txBox="1"/>
          <p:nvPr/>
        </p:nvSpPr>
        <p:spPr>
          <a:xfrm>
            <a:off x="5816024" y="4097270"/>
            <a:ext cx="6279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caso con protoni – 30 MeV</a:t>
            </a:r>
          </a:p>
          <a:p>
            <a:r>
              <a:rPr lang="it-IT" dirty="0"/>
              <a:t>- generazione isotropa in cubo 2x2x2 cm^3</a:t>
            </a:r>
          </a:p>
          <a:p>
            <a:endParaRPr lang="it-IT" dirty="0"/>
          </a:p>
          <a:p>
            <a:r>
              <a:rPr lang="it-IT" dirty="0"/>
              <a:t>- sorgente MC (viola)</a:t>
            </a:r>
          </a:p>
          <a:p>
            <a:r>
              <a:rPr lang="it-IT" dirty="0"/>
              <a:t>- dati da sensore (rosso)</a:t>
            </a:r>
          </a:p>
          <a:p>
            <a:r>
              <a:rPr lang="it-IT" dirty="0"/>
              <a:t>- dati da sensore – traslati, media nulla (nero)</a:t>
            </a:r>
          </a:p>
          <a:p>
            <a:r>
              <a:rPr lang="it-IT" dirty="0"/>
              <a:t>- proiezione sulla faccia della direzione principale (giallo)</a:t>
            </a:r>
          </a:p>
          <a:p>
            <a:r>
              <a:rPr lang="it-IT" dirty="0"/>
              <a:t>- dati da sensore sulla proiezione della direzione principale (blu)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43AD81-1A64-CF20-021C-C0B4C0660889}"/>
              </a:ext>
            </a:extLst>
          </p:cNvPr>
          <p:cNvSpPr txBox="1"/>
          <p:nvPr/>
        </p:nvSpPr>
        <p:spPr>
          <a:xfrm>
            <a:off x="2553594" y="281099"/>
            <a:ext cx="60600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Simulazioni Geant4 + analisi dati sensore</a:t>
            </a:r>
          </a:p>
        </p:txBody>
      </p:sp>
    </p:spTree>
    <p:extLst>
      <p:ext uri="{BB962C8B-B14F-4D97-AF65-F5344CB8AC3E}">
        <p14:creationId xmlns:p14="http://schemas.microsoft.com/office/powerpoint/2010/main" val="252239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D5A2C9-5624-D679-70B5-E2BD9AD2A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5" y="319617"/>
            <a:ext cx="5987976" cy="3879850"/>
          </a:xfrm>
          <a:prstGeom prst="rect">
            <a:avLst/>
          </a:prstGeom>
        </p:spPr>
      </p:pic>
      <p:pic>
        <p:nvPicPr>
          <p:cNvPr id="5" name="Immagine 4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8D33DC22-6774-3AB6-72CE-4737500E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71" y="2921918"/>
            <a:ext cx="5309130" cy="367361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CAE8DC-2CDB-B83B-FB37-B4F625A8832C}"/>
              </a:ext>
            </a:extLst>
          </p:cNvPr>
          <p:cNvSpPr txBox="1"/>
          <p:nvPr/>
        </p:nvSpPr>
        <p:spPr>
          <a:xfrm>
            <a:off x="592091" y="4549677"/>
            <a:ext cx="6279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caso con protoni – 30 MeV – direzione isotropa</a:t>
            </a:r>
          </a:p>
          <a:p>
            <a:endParaRPr lang="it-IT" dirty="0"/>
          </a:p>
          <a:p>
            <a:r>
              <a:rPr lang="it-IT" dirty="0"/>
              <a:t>Ricostruzione traccia 3D</a:t>
            </a:r>
          </a:p>
          <a:p>
            <a:r>
              <a:rPr lang="it-IT" dirty="0"/>
              <a:t>Distribuzione punti sulla direzione principale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382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E66ADD-27AB-3890-7102-A6AC053A6BB6}"/>
              </a:ext>
            </a:extLst>
          </p:cNvPr>
          <p:cNvSpPr txBox="1"/>
          <p:nvPr/>
        </p:nvSpPr>
        <p:spPr>
          <a:xfrm>
            <a:off x="732758" y="776996"/>
            <a:ext cx="103162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u="sng" dirty="0"/>
              <a:t>Risultati in preparazione…</a:t>
            </a:r>
          </a:p>
          <a:p>
            <a:endParaRPr lang="it-IT" sz="2200" dirty="0"/>
          </a:p>
          <a:p>
            <a:r>
              <a:rPr lang="it-IT" sz="2200" b="1" u="sng" dirty="0"/>
              <a:t>SIMULAZIONI GEANT PROTONI</a:t>
            </a:r>
          </a:p>
          <a:p>
            <a:endParaRPr lang="it-IT" sz="2200" dirty="0"/>
          </a:p>
          <a:p>
            <a:r>
              <a:rPr lang="it-IT" sz="2200" dirty="0"/>
              <a:t>- applicazione root per analisi PCA con sensore su 2 facce oppure 3 facce </a:t>
            </a:r>
          </a:p>
          <a:p>
            <a:r>
              <a:rPr lang="it-IT" sz="2200" dirty="0"/>
              <a:t>- manipolazione </a:t>
            </a:r>
            <a:r>
              <a:rPr lang="it-IT" sz="2200" dirty="0" err="1"/>
              <a:t>ntupla</a:t>
            </a:r>
            <a:r>
              <a:rPr lang="it-IT" sz="2200" dirty="0"/>
              <a:t> sorgenti MC dei fotoni per confronto evento-per-evento</a:t>
            </a:r>
          </a:p>
          <a:p>
            <a:r>
              <a:rPr lang="it-IT" sz="2200" dirty="0"/>
              <a:t>- distribuzione dei range con PCA per ottenere deviazione standard associata</a:t>
            </a:r>
          </a:p>
          <a:p>
            <a:endParaRPr lang="it-IT" sz="2200" dirty="0"/>
          </a:p>
          <a:p>
            <a:r>
              <a:rPr lang="it-IT" sz="2200" b="1" u="sng" dirty="0"/>
              <a:t>SIMULAIZONI GEANT NEUTRONI</a:t>
            </a:r>
          </a:p>
          <a:p>
            <a:endParaRPr lang="it-IT" sz="2200" dirty="0"/>
          </a:p>
          <a:p>
            <a:r>
              <a:rPr lang="it-IT" sz="2200" dirty="0"/>
              <a:t>- classificazione eventi di neutroni che danno luogo a 1 urto oppure 2 urti nel rivelatore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168274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439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Patrizio Console Camprini</dc:creator>
  <cp:lastModifiedBy>Patrizio Console Camprini</cp:lastModifiedBy>
  <cp:revision>3</cp:revision>
  <dcterms:created xsi:type="dcterms:W3CDTF">2023-12-03T18:09:04Z</dcterms:created>
  <dcterms:modified xsi:type="dcterms:W3CDTF">2023-12-03T21:04:51Z</dcterms:modified>
</cp:coreProperties>
</file>