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Play"/>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gXYz5phYhPmzU39E13lst0IMD2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29A7F86-EB34-4279-8747-809DA89375A6}">
  <a:tblStyle styleId="{929A7F86-EB34-4279-8747-809DA89375A6}" styleName="Table_0">
    <a:wholeTbl>
      <a:tcTxStyle b="off" i="off">
        <a:font>
          <a:latin typeface="Aptos"/>
          <a:ea typeface="Aptos"/>
          <a:cs typeface="Apto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9EC"/>
          </a:solidFill>
        </a:fill>
      </a:tcStyle>
    </a:wholeTbl>
    <a:band1H>
      <a:tcTxStyle/>
      <a:tcStyle>
        <a:fill>
          <a:solidFill>
            <a:srgbClr val="CAD1D8"/>
          </a:solidFill>
        </a:fill>
      </a:tcStyle>
    </a:band1H>
    <a:band2H>
      <a:tcTxStyle/>
    </a:band2H>
    <a:band1V>
      <a:tcTxStyle/>
      <a:tcStyle>
        <a:fill>
          <a:solidFill>
            <a:srgbClr val="CAD1D8"/>
          </a:solidFill>
        </a:fill>
      </a:tcStyle>
    </a:band1V>
    <a:band2V>
      <a:tcTxStyle/>
    </a:band2V>
    <a:lastCol>
      <a:tcTxStyle b="on" i="off">
        <a:font>
          <a:latin typeface="Aptos"/>
          <a:ea typeface="Aptos"/>
          <a:cs typeface="Aptos"/>
        </a:font>
        <a:schemeClr val="lt1"/>
      </a:tcTxStyle>
      <a:tcStyle>
        <a:fill>
          <a:solidFill>
            <a:schemeClr val="accent1"/>
          </a:solidFill>
        </a:fill>
      </a:tcStyle>
    </a:lastCol>
    <a:firstCol>
      <a:tcTxStyle b="on" i="off">
        <a:font>
          <a:latin typeface="Aptos"/>
          <a:ea typeface="Aptos"/>
          <a:cs typeface="Aptos"/>
        </a:font>
        <a:schemeClr val="lt1"/>
      </a:tcTxStyle>
      <a:tcStyle>
        <a:fill>
          <a:solidFill>
            <a:schemeClr val="accent1"/>
          </a:solidFill>
        </a:fill>
      </a:tcStyle>
    </a:firstCol>
    <a:lastRow>
      <a:tcTxStyle b="on" i="off">
        <a:font>
          <a:latin typeface="Aptos"/>
          <a:ea typeface="Aptos"/>
          <a:cs typeface="Apto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ptos"/>
          <a:ea typeface="Aptos"/>
          <a:cs typeface="Apto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bold.fntdata"/><Relationship Id="rId16" Type="http://schemas.openxmlformats.org/officeDocument/2006/relationships/font" Target="fonts/Play-regular.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78a69f954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278a69f954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78a69f954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278a69f954f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42241762a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g242241762a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78a69f954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78a69f954f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docs.google.com/presentation/d/1Z5GhAc4msEjNLL_mqJcTx-BF5PDRneSg/edit#slide=id.p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drive.google.com/drive/folders/1CagGaa7o2vFG4XLr74lia07e-eYuaVFD?usp=drive_link" TargetMode="External"/><Relationship Id="rId4" Type="http://schemas.openxmlformats.org/officeDocument/2006/relationships/hyperlink" Target="https://drive.google.com/file/d/12jmYlKnWim5_txJVxgoQJmMV3nFYukNH/view?ts=64021299" TargetMode="External"/><Relationship Id="rId5" Type="http://schemas.openxmlformats.org/officeDocument/2006/relationships/hyperlink" Target="https://docs.google.com/forms/d/e/1FAIpQLSfvyuklzkCJEl74GrC2qslDfrkQtsSA1BVpMNZGWRHV1y8rKg/viewform?usp=sf_li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Play"/>
              <a:buNone/>
            </a:pPr>
            <a:r>
              <a:rPr lang="en-US"/>
              <a:t>2023 CNAO data taking</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Matteo Morrocchi, Francesca Cavanna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Notes</a:t>
            </a:r>
            <a:endParaRPr/>
          </a:p>
        </p:txBody>
      </p:sp>
      <p:sp>
        <p:nvSpPr>
          <p:cNvPr id="140" name="Google Shape;140;p6"/>
          <p:cNvSpPr txBox="1"/>
          <p:nvPr/>
        </p:nvSpPr>
        <p:spPr>
          <a:xfrm>
            <a:off x="351925" y="868550"/>
            <a:ext cx="11306100" cy="157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Documents in preparation:</a:t>
            </a:r>
            <a:endParaRPr sz="2000"/>
          </a:p>
          <a:p>
            <a:pPr indent="-355600" lvl="0" marL="457200" rtl="0" algn="l">
              <a:spcBef>
                <a:spcPts val="0"/>
              </a:spcBef>
              <a:spcAft>
                <a:spcPts val="0"/>
              </a:spcAft>
              <a:buSzPts val="2000"/>
              <a:buChar char="-"/>
            </a:pPr>
            <a:r>
              <a:rPr lang="en-US" sz="2000"/>
              <a:t>FOOT Installation documentation</a:t>
            </a:r>
            <a:endParaRPr sz="2000"/>
          </a:p>
          <a:p>
            <a:pPr indent="-355600" lvl="0" marL="457200" rtl="0" algn="l">
              <a:spcBef>
                <a:spcPts val="0"/>
              </a:spcBef>
              <a:spcAft>
                <a:spcPts val="0"/>
              </a:spcAft>
              <a:buSzPts val="2000"/>
              <a:buChar char="-"/>
            </a:pPr>
            <a:r>
              <a:rPr lang="en-US" sz="2000"/>
              <a:t>Geometry and detector maps documentation</a:t>
            </a:r>
            <a:endParaRPr sz="2000"/>
          </a:p>
          <a:p>
            <a:pPr indent="-355600" lvl="0" marL="457200" rtl="0" algn="l">
              <a:spcBef>
                <a:spcPts val="0"/>
              </a:spcBef>
              <a:spcAft>
                <a:spcPts val="0"/>
              </a:spcAft>
              <a:buSzPts val="2000"/>
              <a:buChar char="-"/>
            </a:pPr>
            <a:r>
              <a:rPr lang="en-US" sz="2000">
                <a:solidFill>
                  <a:schemeClr val="dk1"/>
                </a:solidFill>
              </a:rPr>
              <a:t>Safety Approval Form</a:t>
            </a:r>
            <a:endParaRPr sz="2000"/>
          </a:p>
        </p:txBody>
      </p:sp>
      <p:sp>
        <p:nvSpPr>
          <p:cNvPr id="141" name="Google Shape;141;p6"/>
          <p:cNvSpPr txBox="1"/>
          <p:nvPr/>
        </p:nvSpPr>
        <p:spPr>
          <a:xfrm>
            <a:off x="77275" y="5501900"/>
            <a:ext cx="11855400" cy="128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This presentation is continuously updated and can be found at the following link:</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u="sng">
                <a:solidFill>
                  <a:schemeClr val="hlink"/>
                </a:solidFill>
                <a:hlinkClick r:id="rId3"/>
              </a:rPr>
              <a:t>https://docs.google.com/presentation/d/1Z5GhAc4msEjNLL_mqJcTx-BF5PDRneSg/edit#slide=id.p1</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Schedule</a:t>
            </a:r>
            <a:endParaRPr/>
          </a:p>
        </p:txBody>
      </p:sp>
      <p:graphicFrame>
        <p:nvGraphicFramePr>
          <p:cNvPr id="91" name="Google Shape;91;p2"/>
          <p:cNvGraphicFramePr/>
          <p:nvPr/>
        </p:nvGraphicFramePr>
        <p:xfrm>
          <a:off x="0" y="722376"/>
          <a:ext cx="3000000" cy="3000000"/>
        </p:xfrm>
        <a:graphic>
          <a:graphicData uri="http://schemas.openxmlformats.org/drawingml/2006/table">
            <a:tbl>
              <a:tblPr bandRow="1" firstRow="1">
                <a:noFill/>
                <a:tableStyleId>{929A7F86-EB34-4279-8747-809DA89375A6}</a:tableStyleId>
              </a:tblPr>
              <a:tblGrid>
                <a:gridCol w="1741725"/>
                <a:gridCol w="1741725"/>
                <a:gridCol w="1741725"/>
                <a:gridCol w="1741725"/>
                <a:gridCol w="1741725"/>
                <a:gridCol w="1741725"/>
                <a:gridCol w="1741725"/>
              </a:tblGrid>
              <a:tr h="571675">
                <a:tc>
                  <a:txBody>
                    <a:bodyPr/>
                    <a:lstStyle/>
                    <a:p>
                      <a:pPr indent="0" lvl="0" marL="0" marR="0" rtl="0" algn="ctr">
                        <a:spcBef>
                          <a:spcPts val="0"/>
                        </a:spcBef>
                        <a:spcAft>
                          <a:spcPts val="0"/>
                        </a:spcAft>
                        <a:buNone/>
                      </a:pPr>
                      <a:r>
                        <a:rPr lang="en-US" sz="2000" u="none" cap="none" strike="noStrike"/>
                        <a:t>Monday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Tuesday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Wednesday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Thursday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Friday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Saturday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Sunday</a:t>
                      </a:r>
                      <a:endParaRPr/>
                    </a:p>
                  </a:txBody>
                  <a:tcPr marT="45725" marB="45725" marR="91450" marL="91450" anchor="ctr"/>
                </a:tc>
              </a:tr>
              <a:tr h="1391000">
                <a:tc>
                  <a:txBody>
                    <a:bodyPr/>
                    <a:lstStyle/>
                    <a:p>
                      <a:pPr indent="0" lvl="0" marL="0" marR="0" rtl="0" algn="l">
                        <a:spcBef>
                          <a:spcPts val="0"/>
                        </a:spcBef>
                        <a:spcAft>
                          <a:spcPts val="0"/>
                        </a:spcAft>
                        <a:buNone/>
                      </a:pPr>
                      <a:r>
                        <a:rPr lang="en-US" sz="1800" u="none" cap="none" strike="noStrike"/>
                        <a:t>16 Oct.</a:t>
                      </a:r>
                      <a:endParaRPr/>
                    </a:p>
                    <a:p>
                      <a:pPr indent="0" lvl="0" marL="0" marR="0" rtl="0" algn="l">
                        <a:spcBef>
                          <a:spcPts val="0"/>
                        </a:spcBef>
                        <a:spcAft>
                          <a:spcPts val="0"/>
                        </a:spcAft>
                        <a:buNone/>
                      </a:pPr>
                      <a:r>
                        <a:rPr lang="en-US" sz="1800">
                          <a:solidFill>
                            <a:srgbClr val="275316"/>
                          </a:solidFill>
                          <a:latin typeface="Arial"/>
                          <a:ea typeface="Arial"/>
                          <a:cs typeface="Arial"/>
                          <a:sym typeface="Arial"/>
                        </a:rPr>
                        <a:t>Accelerator </a:t>
                      </a:r>
                      <a:r>
                        <a:rPr b="0" i="0" lang="en-US" sz="1800">
                          <a:solidFill>
                            <a:srgbClr val="275316"/>
                          </a:solidFill>
                          <a:latin typeface="Arial"/>
                          <a:ea typeface="Arial"/>
                          <a:cs typeface="Arial"/>
                          <a:sym typeface="Arial"/>
                        </a:rPr>
                        <a:t>downtime</a:t>
                      </a:r>
                      <a:endParaRPr sz="1800">
                        <a:solidFill>
                          <a:srgbClr val="275316"/>
                        </a:solidFill>
                      </a:endParaRPr>
                    </a:p>
                  </a:txBody>
                  <a:tcPr marT="45725" marB="45725" marR="91450" marL="91450"/>
                </a:tc>
                <a:tc>
                  <a:txBody>
                    <a:bodyPr/>
                    <a:lstStyle/>
                    <a:p>
                      <a:pPr indent="0" lvl="0" marL="0" marR="0" rtl="0" algn="l">
                        <a:spcBef>
                          <a:spcPts val="0"/>
                        </a:spcBef>
                        <a:spcAft>
                          <a:spcPts val="0"/>
                        </a:spcAft>
                        <a:buNone/>
                      </a:pPr>
                      <a:r>
                        <a:rPr lang="en-US" sz="1800"/>
                        <a:t>17 Oct.</a:t>
                      </a:r>
                      <a:endParaRPr/>
                    </a:p>
                  </a:txBody>
                  <a:tcPr marT="45725" marB="45725" marR="91450" marL="91450"/>
                </a:tc>
                <a:tc>
                  <a:txBody>
                    <a:bodyPr/>
                    <a:lstStyle/>
                    <a:p>
                      <a:pPr indent="0" lvl="0" marL="0" marR="0" rtl="0" algn="l">
                        <a:spcBef>
                          <a:spcPts val="0"/>
                        </a:spcBef>
                        <a:spcAft>
                          <a:spcPts val="0"/>
                        </a:spcAft>
                        <a:buNone/>
                      </a:pPr>
                      <a:r>
                        <a:rPr lang="en-US" sz="1800"/>
                        <a:t>18 Oct.</a:t>
                      </a:r>
                      <a:endParaRPr/>
                    </a:p>
                  </a:txBody>
                  <a:tcPr marT="45725" marB="45725" marR="91450" marL="91450"/>
                </a:tc>
                <a:tc>
                  <a:txBody>
                    <a:bodyPr/>
                    <a:lstStyle/>
                    <a:p>
                      <a:pPr indent="0" lvl="0" marL="0" marR="0" rtl="0" algn="l">
                        <a:spcBef>
                          <a:spcPts val="0"/>
                        </a:spcBef>
                        <a:spcAft>
                          <a:spcPts val="0"/>
                        </a:spcAft>
                        <a:buNone/>
                      </a:pPr>
                      <a:r>
                        <a:rPr lang="en-US" sz="1800"/>
                        <a:t>19 Oct.</a:t>
                      </a:r>
                      <a:endParaRPr/>
                    </a:p>
                  </a:txBody>
                  <a:tcPr marT="45725" marB="45725" marR="91450" marL="91450"/>
                </a:tc>
                <a:tc>
                  <a:txBody>
                    <a:bodyPr/>
                    <a:lstStyle/>
                    <a:p>
                      <a:pPr indent="0" lvl="0" marL="0" marR="0" rtl="0" algn="l">
                        <a:spcBef>
                          <a:spcPts val="0"/>
                        </a:spcBef>
                        <a:spcAft>
                          <a:spcPts val="0"/>
                        </a:spcAft>
                        <a:buNone/>
                      </a:pPr>
                      <a:r>
                        <a:rPr lang="en-US" sz="1800"/>
                        <a:t>20 Oct.</a:t>
                      </a:r>
                      <a:endParaRPr/>
                    </a:p>
                  </a:txBody>
                  <a:tcPr marT="45725" marB="45725" marR="91450" marL="91450"/>
                </a:tc>
                <a:tc>
                  <a:txBody>
                    <a:bodyPr/>
                    <a:lstStyle/>
                    <a:p>
                      <a:pPr indent="0" lvl="0" marL="0" marR="0" rtl="0" algn="l">
                        <a:spcBef>
                          <a:spcPts val="0"/>
                        </a:spcBef>
                        <a:spcAft>
                          <a:spcPts val="0"/>
                        </a:spcAft>
                        <a:buNone/>
                      </a:pPr>
                      <a:r>
                        <a:rPr lang="en-US" sz="1800"/>
                        <a:t>21 Oct.</a:t>
                      </a:r>
                      <a:endParaRPr/>
                    </a:p>
                    <a:p>
                      <a:pPr indent="0" lvl="0" marL="0" marR="0" rtl="0" algn="l">
                        <a:lnSpc>
                          <a:spcPct val="100000"/>
                        </a:lnSpc>
                        <a:spcBef>
                          <a:spcPts val="0"/>
                        </a:spcBef>
                        <a:spcAft>
                          <a:spcPts val="0"/>
                        </a:spcAft>
                        <a:buClr>
                          <a:srgbClr val="FF0000"/>
                        </a:buClr>
                        <a:buSzPts val="1800"/>
                        <a:buFont typeface="Arial"/>
                        <a:buNone/>
                      </a:pPr>
                      <a:r>
                        <a:rPr i="1" lang="en-US" sz="1800">
                          <a:solidFill>
                            <a:srgbClr val="FF0000"/>
                          </a:solidFill>
                        </a:rPr>
                        <a:t>Night Shift (8h)</a:t>
                      </a:r>
                      <a:endParaRPr/>
                    </a:p>
                    <a:p>
                      <a:pPr indent="0" lvl="0" marL="0" marR="0" rtl="0" algn="l">
                        <a:spcBef>
                          <a:spcPts val="0"/>
                        </a:spcBef>
                        <a:spcAft>
                          <a:spcPts val="0"/>
                        </a:spcAft>
                        <a:buNone/>
                      </a:pPr>
                      <a:r>
                        <a:rPr b="1" i="1" lang="en-US" sz="1800" u="sng">
                          <a:solidFill>
                            <a:srgbClr val="FF0000"/>
                          </a:solidFill>
                        </a:rPr>
                        <a:t>Beam Tuning</a:t>
                      </a:r>
                      <a:endParaRPr/>
                    </a:p>
                  </a:txBody>
                  <a:tcPr marT="45725" marB="45725" marR="91450" marL="91450"/>
                </a:tc>
                <a:tc>
                  <a:txBody>
                    <a:bodyPr/>
                    <a:lstStyle/>
                    <a:p>
                      <a:pPr indent="0" lvl="0" marL="0" marR="0" rtl="0" algn="l">
                        <a:spcBef>
                          <a:spcPts val="0"/>
                        </a:spcBef>
                        <a:spcAft>
                          <a:spcPts val="0"/>
                        </a:spcAft>
                        <a:buNone/>
                      </a:pPr>
                      <a:r>
                        <a:rPr lang="en-US" sz="1800"/>
                        <a:t>22 Oct.</a:t>
                      </a:r>
                      <a:endParaRPr/>
                    </a:p>
                    <a:p>
                      <a:pPr indent="0" lvl="0" marL="0" marR="0" rtl="0" algn="l">
                        <a:lnSpc>
                          <a:spcPct val="100000"/>
                        </a:lnSpc>
                        <a:spcBef>
                          <a:spcPts val="0"/>
                        </a:spcBef>
                        <a:spcAft>
                          <a:spcPts val="0"/>
                        </a:spcAft>
                        <a:buClr>
                          <a:srgbClr val="FF0000"/>
                        </a:buClr>
                        <a:buSzPts val="1800"/>
                        <a:buFont typeface="Arial"/>
                        <a:buNone/>
                      </a:pPr>
                      <a:r>
                        <a:rPr i="1" lang="en-US" sz="1800">
                          <a:solidFill>
                            <a:srgbClr val="FF0000"/>
                          </a:solidFill>
                        </a:rPr>
                        <a:t>Night Shift (6h)</a:t>
                      </a:r>
                      <a:endParaRPr/>
                    </a:p>
                    <a:p>
                      <a:pPr indent="0" lvl="0" marL="0" marR="0" rtl="0" algn="l">
                        <a:lnSpc>
                          <a:spcPct val="100000"/>
                        </a:lnSpc>
                        <a:spcBef>
                          <a:spcPts val="0"/>
                        </a:spcBef>
                        <a:spcAft>
                          <a:spcPts val="0"/>
                        </a:spcAft>
                        <a:buClr>
                          <a:srgbClr val="FF0000"/>
                        </a:buClr>
                        <a:buSzPts val="1800"/>
                        <a:buFont typeface="Arial"/>
                        <a:buNone/>
                      </a:pPr>
                      <a:r>
                        <a:rPr b="1" i="1" lang="en-US" sz="1800" u="sng">
                          <a:solidFill>
                            <a:srgbClr val="FF0000"/>
                          </a:solidFill>
                        </a:rPr>
                        <a:t>Beam Tuning</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23 Oct.</a:t>
                      </a:r>
                      <a:endParaRPr/>
                    </a:p>
                    <a:p>
                      <a:pPr indent="0" lvl="0" marL="0" marR="0" rtl="0" algn="l">
                        <a:spcBef>
                          <a:spcPts val="0"/>
                        </a:spcBef>
                        <a:spcAft>
                          <a:spcPts val="0"/>
                        </a:spcAft>
                        <a:buNone/>
                      </a:pPr>
                      <a:r>
                        <a:rPr i="1" lang="en-US" sz="1800">
                          <a:solidFill>
                            <a:schemeClr val="accent1"/>
                          </a:solidFill>
                        </a:rPr>
                        <a:t>Installation</a:t>
                      </a:r>
                      <a:endParaRPr/>
                    </a:p>
                  </a:txBody>
                  <a:tcPr marT="45725" marB="45725" marR="91450" marL="91450"/>
                </a:tc>
                <a:tc>
                  <a:txBody>
                    <a:bodyPr/>
                    <a:lstStyle/>
                    <a:p>
                      <a:pPr indent="0" lvl="0" marL="0" marR="0" rtl="0" algn="l">
                        <a:spcBef>
                          <a:spcPts val="0"/>
                        </a:spcBef>
                        <a:spcAft>
                          <a:spcPts val="0"/>
                        </a:spcAft>
                        <a:buNone/>
                      </a:pPr>
                      <a:r>
                        <a:rPr lang="en-US" sz="1800"/>
                        <a:t>24 Oct.</a:t>
                      </a:r>
                      <a:endParaRPr/>
                    </a:p>
                    <a:p>
                      <a:pPr indent="0" lvl="0" marL="0" marR="0" rtl="0" algn="l">
                        <a:spcBef>
                          <a:spcPts val="0"/>
                        </a:spcBef>
                        <a:spcAft>
                          <a:spcPts val="0"/>
                        </a:spcAft>
                        <a:buNone/>
                      </a:pPr>
                      <a:r>
                        <a:rPr i="1" lang="en-US" sz="1800">
                          <a:solidFill>
                            <a:schemeClr val="accent1"/>
                          </a:solidFill>
                        </a:rPr>
                        <a:t>Installation</a:t>
                      </a:r>
                      <a:endParaRPr/>
                    </a:p>
                  </a:txBody>
                  <a:tcPr marT="45725" marB="45725" marR="91450" marL="91450"/>
                </a:tc>
                <a:tc>
                  <a:txBody>
                    <a:bodyPr/>
                    <a:lstStyle/>
                    <a:p>
                      <a:pPr indent="0" lvl="0" marL="0" marR="0" rtl="0" algn="l">
                        <a:spcBef>
                          <a:spcPts val="0"/>
                        </a:spcBef>
                        <a:spcAft>
                          <a:spcPts val="0"/>
                        </a:spcAft>
                        <a:buNone/>
                      </a:pPr>
                      <a:r>
                        <a:rPr lang="en-US" sz="1800"/>
                        <a:t>25 Oct.</a:t>
                      </a:r>
                      <a:endParaRPr/>
                    </a:p>
                    <a:p>
                      <a:pPr indent="0" lvl="0" marL="0" marR="0" rtl="0" algn="l">
                        <a:spcBef>
                          <a:spcPts val="0"/>
                        </a:spcBef>
                        <a:spcAft>
                          <a:spcPts val="0"/>
                        </a:spcAft>
                        <a:buNone/>
                      </a:pPr>
                      <a:r>
                        <a:rPr i="1" lang="en-US" sz="1800">
                          <a:solidFill>
                            <a:schemeClr val="accent1"/>
                          </a:solidFill>
                        </a:rPr>
                        <a:t>Installation</a:t>
                      </a:r>
                      <a:endParaRPr/>
                    </a:p>
                  </a:txBody>
                  <a:tcPr marT="45725" marB="45725" marR="91450" marL="91450"/>
                </a:tc>
                <a:tc>
                  <a:txBody>
                    <a:bodyPr/>
                    <a:lstStyle/>
                    <a:p>
                      <a:pPr indent="0" lvl="0" marL="0" marR="0" rtl="0" algn="l">
                        <a:spcBef>
                          <a:spcPts val="0"/>
                        </a:spcBef>
                        <a:spcAft>
                          <a:spcPts val="0"/>
                        </a:spcAft>
                        <a:buNone/>
                      </a:pPr>
                      <a:r>
                        <a:rPr lang="en-US" sz="1800"/>
                        <a:t>26 Oct.</a:t>
                      </a:r>
                      <a:endParaRPr/>
                    </a:p>
                    <a:p>
                      <a:pPr indent="0" lvl="0" marL="0" marR="0" rtl="0" algn="l">
                        <a:spcBef>
                          <a:spcPts val="0"/>
                        </a:spcBef>
                        <a:spcAft>
                          <a:spcPts val="0"/>
                        </a:spcAft>
                        <a:buNone/>
                      </a:pPr>
                      <a:r>
                        <a:rPr i="1" lang="en-US" sz="1800">
                          <a:solidFill>
                            <a:schemeClr val="accent1"/>
                          </a:solidFill>
                        </a:rPr>
                        <a:t>Installation</a:t>
                      </a:r>
                      <a:endParaRPr/>
                    </a:p>
                  </a:txBody>
                  <a:tcPr marT="45725" marB="45725" marR="91450" marL="91450"/>
                </a:tc>
                <a:tc>
                  <a:txBody>
                    <a:bodyPr/>
                    <a:lstStyle/>
                    <a:p>
                      <a:pPr indent="0" lvl="0" marL="0" marR="0" rtl="0" algn="l">
                        <a:spcBef>
                          <a:spcPts val="0"/>
                        </a:spcBef>
                        <a:spcAft>
                          <a:spcPts val="0"/>
                        </a:spcAft>
                        <a:buNone/>
                      </a:pPr>
                      <a:r>
                        <a:rPr lang="en-US" sz="1800"/>
                        <a:t>27 Oct.</a:t>
                      </a:r>
                      <a:endParaRPr/>
                    </a:p>
                    <a:p>
                      <a:pPr indent="0" lvl="0" marL="0" marR="0" rtl="0" algn="l">
                        <a:spcBef>
                          <a:spcPts val="0"/>
                        </a:spcBef>
                        <a:spcAft>
                          <a:spcPts val="0"/>
                        </a:spcAft>
                        <a:buNone/>
                      </a:pPr>
                      <a:r>
                        <a:rPr i="1" lang="en-US" sz="1800">
                          <a:solidFill>
                            <a:srgbClr val="FF0000"/>
                          </a:solidFill>
                        </a:rPr>
                        <a:t>Night Shift (8h)</a:t>
                      </a:r>
                      <a:endParaRPr/>
                    </a:p>
                    <a:p>
                      <a:pPr indent="0" lvl="0" marL="0" marR="0" rtl="0" algn="l">
                        <a:spcBef>
                          <a:spcPts val="0"/>
                        </a:spcBef>
                        <a:spcAft>
                          <a:spcPts val="0"/>
                        </a:spcAft>
                        <a:buNone/>
                      </a:pPr>
                      <a:r>
                        <a:rPr b="1" i="1" lang="en-US" sz="1800" u="sng">
                          <a:solidFill>
                            <a:srgbClr val="FF0000"/>
                          </a:solidFill>
                        </a:rPr>
                        <a:t>Calo Screen Saver Run</a:t>
                      </a:r>
                      <a:endParaRPr/>
                    </a:p>
                  </a:txBody>
                  <a:tcPr marT="45725" marB="45725" marR="91450" marL="91450"/>
                </a:tc>
                <a:tc>
                  <a:txBody>
                    <a:bodyPr/>
                    <a:lstStyle/>
                    <a:p>
                      <a:pPr indent="0" lvl="0" marL="0" marR="0" rtl="0" algn="l">
                        <a:spcBef>
                          <a:spcPts val="0"/>
                        </a:spcBef>
                        <a:spcAft>
                          <a:spcPts val="0"/>
                        </a:spcAft>
                        <a:buNone/>
                      </a:pPr>
                      <a:r>
                        <a:rPr lang="en-US" sz="1800"/>
                        <a:t>28 Oct.</a:t>
                      </a:r>
                      <a:endParaRPr/>
                    </a:p>
                    <a:p>
                      <a:pPr indent="0" lvl="0" marL="0" marR="0" rtl="0" algn="l">
                        <a:spcBef>
                          <a:spcPts val="0"/>
                        </a:spcBef>
                        <a:spcAft>
                          <a:spcPts val="0"/>
                        </a:spcAft>
                        <a:buNone/>
                      </a:pPr>
                      <a:r>
                        <a:rPr i="1" lang="en-US" sz="1800">
                          <a:solidFill>
                            <a:srgbClr val="FF0000"/>
                          </a:solidFill>
                        </a:rPr>
                        <a:t>Night Shift (8h)</a:t>
                      </a:r>
                      <a:endParaRPr i="1" sz="1800">
                        <a:solidFill>
                          <a:srgbClr val="FF0000"/>
                        </a:solidFill>
                      </a:endParaRPr>
                    </a:p>
                    <a:p>
                      <a:pPr indent="0" lvl="0" marL="0" rtl="0" algn="l">
                        <a:spcBef>
                          <a:spcPts val="0"/>
                        </a:spcBef>
                        <a:spcAft>
                          <a:spcPts val="0"/>
                        </a:spcAft>
                        <a:buClr>
                          <a:schemeClr val="dk1"/>
                        </a:buClr>
                        <a:buFont typeface="Arial"/>
                        <a:buNone/>
                      </a:pPr>
                      <a:r>
                        <a:rPr b="1" i="1" lang="en-US" sz="1800" u="sng">
                          <a:solidFill>
                            <a:srgbClr val="FF0000"/>
                          </a:solidFill>
                        </a:rPr>
                        <a:t>Vertex Calibration</a:t>
                      </a:r>
                      <a:endParaRPr i="1" sz="1800">
                        <a:solidFill>
                          <a:srgbClr val="FF0000"/>
                        </a:solidFill>
                      </a:endParaRPr>
                    </a:p>
                    <a:p>
                      <a:pPr indent="0" lvl="0" marL="0" marR="0" rtl="0" algn="l">
                        <a:lnSpc>
                          <a:spcPct val="100000"/>
                        </a:lnSpc>
                        <a:spcBef>
                          <a:spcPts val="0"/>
                        </a:spcBef>
                        <a:spcAft>
                          <a:spcPts val="0"/>
                        </a:spcAft>
                        <a:buClr>
                          <a:schemeClr val="accent1"/>
                        </a:buClr>
                        <a:buSzPts val="1800"/>
                        <a:buFont typeface="Arial"/>
                        <a:buNone/>
                      </a:pPr>
                      <a:r>
                        <a:rPr i="1" lang="en-US" sz="1800">
                          <a:solidFill>
                            <a:schemeClr val="accent1"/>
                          </a:solidFill>
                        </a:rPr>
                        <a:t>Installation</a:t>
                      </a:r>
                      <a:endParaRPr sz="1800"/>
                    </a:p>
                  </a:txBody>
                  <a:tcPr marT="45725" marB="45725" marR="91450" marL="91450"/>
                </a:tc>
                <a:tc>
                  <a:txBody>
                    <a:bodyPr/>
                    <a:lstStyle/>
                    <a:p>
                      <a:pPr indent="0" lvl="0" marL="0" marR="0" rtl="0" algn="l">
                        <a:spcBef>
                          <a:spcPts val="0"/>
                        </a:spcBef>
                        <a:spcAft>
                          <a:spcPts val="0"/>
                        </a:spcAft>
                        <a:buNone/>
                      </a:pPr>
                      <a:r>
                        <a:rPr lang="en-US" sz="1800"/>
                        <a:t>29 Oct.</a:t>
                      </a:r>
                      <a:endParaRPr/>
                    </a:p>
                    <a:p>
                      <a:pPr indent="0" lvl="0" marL="0" marR="0" rtl="0" algn="l">
                        <a:spcBef>
                          <a:spcPts val="0"/>
                        </a:spcBef>
                        <a:spcAft>
                          <a:spcPts val="0"/>
                        </a:spcAft>
                        <a:buNone/>
                      </a:pPr>
                      <a:r>
                        <a:rPr i="1" lang="en-US" sz="1800">
                          <a:solidFill>
                            <a:srgbClr val="FF0000"/>
                          </a:solidFill>
                        </a:rPr>
                        <a:t>Night Shift (6h)</a:t>
                      </a:r>
                      <a:endParaRPr i="1" sz="1800">
                        <a:solidFill>
                          <a:srgbClr val="FF0000"/>
                        </a:solidFill>
                      </a:endParaRPr>
                    </a:p>
                    <a:p>
                      <a:pPr indent="0" lvl="0" marL="0" marR="0" rtl="0" algn="l">
                        <a:spcBef>
                          <a:spcPts val="0"/>
                        </a:spcBef>
                        <a:spcAft>
                          <a:spcPts val="0"/>
                        </a:spcAft>
                        <a:buNone/>
                      </a:pPr>
                      <a:r>
                        <a:t/>
                      </a:r>
                      <a:endParaRPr b="1" i="1" sz="1800" u="sng">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30 Oct.</a:t>
                      </a:r>
                      <a:endParaRPr/>
                    </a:p>
                  </a:txBody>
                  <a:tcPr marT="45725" marB="45725" marR="91450" marL="91450"/>
                </a:tc>
                <a:tc>
                  <a:txBody>
                    <a:bodyPr/>
                    <a:lstStyle/>
                    <a:p>
                      <a:pPr indent="0" lvl="0" marL="0" marR="0" rtl="0" algn="l">
                        <a:spcBef>
                          <a:spcPts val="0"/>
                        </a:spcBef>
                        <a:spcAft>
                          <a:spcPts val="0"/>
                        </a:spcAft>
                        <a:buNone/>
                      </a:pPr>
                      <a:r>
                        <a:rPr lang="en-US" sz="1800"/>
                        <a:t>31 Oct.</a:t>
                      </a:r>
                      <a:endParaRPr/>
                    </a:p>
                  </a:txBody>
                  <a:tcPr marT="45725" marB="45725" marR="91450" marL="91450"/>
                </a:tc>
                <a:tc>
                  <a:txBody>
                    <a:bodyPr/>
                    <a:lstStyle/>
                    <a:p>
                      <a:pPr indent="0" lvl="0" marL="0" marR="0" rtl="0" algn="l">
                        <a:spcBef>
                          <a:spcPts val="0"/>
                        </a:spcBef>
                        <a:spcAft>
                          <a:spcPts val="0"/>
                        </a:spcAft>
                        <a:buNone/>
                      </a:pPr>
                      <a:r>
                        <a:rPr lang="en-US" sz="1800"/>
                        <a:t>1 Nov.</a:t>
                      </a:r>
                      <a:endParaRPr/>
                    </a:p>
                  </a:txBody>
                  <a:tcPr marT="45725" marB="45725" marR="91450" marL="91450"/>
                </a:tc>
                <a:tc>
                  <a:txBody>
                    <a:bodyPr/>
                    <a:lstStyle/>
                    <a:p>
                      <a:pPr indent="0" lvl="0" marL="0" marR="0" rtl="0" algn="l">
                        <a:spcBef>
                          <a:spcPts val="0"/>
                        </a:spcBef>
                        <a:spcAft>
                          <a:spcPts val="0"/>
                        </a:spcAft>
                        <a:buNone/>
                      </a:pPr>
                      <a:r>
                        <a:rPr lang="en-US" sz="1800"/>
                        <a:t>2 Nov.</a:t>
                      </a:r>
                      <a:endParaRPr/>
                    </a:p>
                  </a:txBody>
                  <a:tcPr marT="45725" marB="45725" marR="91450" marL="91450"/>
                </a:tc>
                <a:tc>
                  <a:txBody>
                    <a:bodyPr/>
                    <a:lstStyle/>
                    <a:p>
                      <a:pPr indent="0" lvl="0" marL="0" marR="0" rtl="0" algn="l">
                        <a:spcBef>
                          <a:spcPts val="0"/>
                        </a:spcBef>
                        <a:spcAft>
                          <a:spcPts val="0"/>
                        </a:spcAft>
                        <a:buNone/>
                      </a:pPr>
                      <a:r>
                        <a:rPr lang="en-US" sz="1800"/>
                        <a:t>3 Nov.</a:t>
                      </a:r>
                      <a:endParaRPr/>
                    </a:p>
                  </a:txBody>
                  <a:tcPr marT="45725" marB="45725" marR="91450" marL="91450"/>
                </a:tc>
                <a:tc>
                  <a:txBody>
                    <a:bodyPr/>
                    <a:lstStyle/>
                    <a:p>
                      <a:pPr indent="0" lvl="0" marL="0" marR="0" rtl="0" algn="l">
                        <a:spcBef>
                          <a:spcPts val="0"/>
                        </a:spcBef>
                        <a:spcAft>
                          <a:spcPts val="0"/>
                        </a:spcAft>
                        <a:buNone/>
                      </a:pPr>
                      <a:r>
                        <a:rPr lang="en-US" sz="1800"/>
                        <a:t>4 Nov.</a:t>
                      </a:r>
                      <a:endParaRPr/>
                    </a:p>
                    <a:p>
                      <a:pPr indent="0" lvl="0" marL="0" marR="0" rtl="0" algn="l">
                        <a:spcBef>
                          <a:spcPts val="0"/>
                        </a:spcBef>
                        <a:spcAft>
                          <a:spcPts val="0"/>
                        </a:spcAft>
                        <a:buNone/>
                      </a:pPr>
                      <a:r>
                        <a:rPr i="1" lang="en-US" sz="1800">
                          <a:solidFill>
                            <a:srgbClr val="FF0000"/>
                          </a:solidFill>
                        </a:rPr>
                        <a:t>After. Shift (8h)</a:t>
                      </a:r>
                      <a:endParaRPr sz="1800"/>
                    </a:p>
                  </a:txBody>
                  <a:tcPr marT="45725" marB="45725" marR="91450" marL="91450"/>
                </a:tc>
                <a:tc>
                  <a:txBody>
                    <a:bodyPr/>
                    <a:lstStyle/>
                    <a:p>
                      <a:pPr indent="0" lvl="0" marL="0" marR="0" rtl="0" algn="l">
                        <a:spcBef>
                          <a:spcPts val="0"/>
                        </a:spcBef>
                        <a:spcAft>
                          <a:spcPts val="0"/>
                        </a:spcAft>
                        <a:buNone/>
                      </a:pPr>
                      <a:r>
                        <a:rPr lang="en-US" sz="1800"/>
                        <a:t>5 Nov.</a:t>
                      </a:r>
                      <a:endParaRPr/>
                    </a:p>
                    <a:p>
                      <a:pPr indent="0" lvl="0" marL="0" marR="0" rtl="0" algn="l">
                        <a:spcBef>
                          <a:spcPts val="0"/>
                        </a:spcBef>
                        <a:spcAft>
                          <a:spcPts val="0"/>
                        </a:spcAft>
                        <a:buNone/>
                      </a:pPr>
                      <a:r>
                        <a:rPr i="1" lang="en-US" sz="1800">
                          <a:solidFill>
                            <a:srgbClr val="FF0000"/>
                          </a:solidFill>
                        </a:rPr>
                        <a:t>After. Shift (8h)</a:t>
                      </a:r>
                      <a:endParaRPr sz="1800"/>
                    </a:p>
                  </a:txBody>
                  <a:tcPr marT="45725" marB="45725" marR="91450" marL="91450"/>
                </a:tc>
              </a:tr>
              <a:tr h="1391000">
                <a:tc>
                  <a:txBody>
                    <a:bodyPr/>
                    <a:lstStyle/>
                    <a:p>
                      <a:pPr indent="0" lvl="0" marL="0" marR="0" rtl="0" algn="l">
                        <a:spcBef>
                          <a:spcPts val="0"/>
                        </a:spcBef>
                        <a:spcAft>
                          <a:spcPts val="0"/>
                        </a:spcAft>
                        <a:buNone/>
                      </a:pPr>
                      <a:r>
                        <a:rPr lang="en-US" sz="1800"/>
                        <a:t>6 Nov.</a:t>
                      </a:r>
                      <a:endParaRPr/>
                    </a:p>
                    <a:p>
                      <a:pPr indent="0" lvl="0" marL="0" marR="0" rtl="0" algn="l">
                        <a:spcBef>
                          <a:spcPts val="0"/>
                        </a:spcBef>
                        <a:spcAft>
                          <a:spcPts val="0"/>
                        </a:spcAft>
                        <a:buNone/>
                      </a:pPr>
                      <a:r>
                        <a:rPr i="1" lang="en-US" sz="1800">
                          <a:solidFill>
                            <a:srgbClr val="FF0000"/>
                          </a:solidFill>
                        </a:rPr>
                        <a:t>Night Shift (6h)</a:t>
                      </a:r>
                      <a:endParaRPr i="1" sz="1800">
                        <a:solidFill>
                          <a:srgbClr val="FF0000"/>
                        </a:solidFill>
                      </a:endParaRPr>
                    </a:p>
                    <a:p>
                      <a:pPr indent="0" lvl="0" marL="0" marR="0" rtl="0" algn="l">
                        <a:spcBef>
                          <a:spcPts val="0"/>
                        </a:spcBef>
                        <a:spcAft>
                          <a:spcPts val="0"/>
                        </a:spcAft>
                        <a:buClr>
                          <a:srgbClr val="000000"/>
                        </a:buClr>
                        <a:buFont typeface="Arial"/>
                        <a:buNone/>
                      </a:pPr>
                      <a:r>
                        <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7 Nov.</a:t>
                      </a:r>
                      <a:endParaRPr/>
                    </a:p>
                    <a:p>
                      <a:pPr indent="0" lvl="0" marL="0" marR="0" rtl="0" algn="l">
                        <a:spcBef>
                          <a:spcPts val="0"/>
                        </a:spcBef>
                        <a:spcAft>
                          <a:spcPts val="0"/>
                        </a:spcAft>
                        <a:buNone/>
                      </a:pPr>
                      <a:r>
                        <a:rPr i="1" lang="en-US" sz="1800">
                          <a:solidFill>
                            <a:srgbClr val="FF0000"/>
                          </a:solidFill>
                        </a:rPr>
                        <a:t>Night Shift (6h)</a:t>
                      </a:r>
                      <a:endParaRPr i="1" sz="1800">
                        <a:solidFill>
                          <a:srgbClr val="FF0000"/>
                        </a:solidFill>
                      </a:endParaRPr>
                    </a:p>
                    <a:p>
                      <a:pPr indent="0" lvl="0" marL="0" rtl="0" algn="l">
                        <a:spcBef>
                          <a:spcPts val="0"/>
                        </a:spcBef>
                        <a:spcAft>
                          <a:spcPts val="0"/>
                        </a:spcAft>
                        <a:buClr>
                          <a:schemeClr val="dk1"/>
                        </a:buClr>
                        <a:buFont typeface="Arial"/>
                        <a:buNone/>
                      </a:pPr>
                      <a:r>
                        <a:rPr i="1" lang="en-US" sz="1800">
                          <a:solidFill>
                            <a:schemeClr val="accent1"/>
                          </a:solidFill>
                        </a:rPr>
                        <a:t>Uninstallation</a:t>
                      </a:r>
                      <a:endParaRPr i="1" sz="1800">
                        <a:solidFill>
                          <a:srgbClr val="FF0000"/>
                        </a:solidFill>
                      </a:endParaRPr>
                    </a:p>
                    <a:p>
                      <a:pPr indent="0" lvl="0" marL="0" marR="0" rtl="0" algn="l">
                        <a:spcBef>
                          <a:spcPts val="0"/>
                        </a:spcBef>
                        <a:spcAft>
                          <a:spcPts val="0"/>
                        </a:spcAft>
                        <a:buNone/>
                      </a:pPr>
                      <a:r>
                        <a:rPr b="1" i="1" lang="en-US" sz="1800" u="sng">
                          <a:solidFill>
                            <a:srgbClr val="FF0000"/>
                          </a:solidFill>
                        </a:rPr>
                        <a:t>Emulsion Run</a:t>
                      </a:r>
                      <a:endParaRPr b="1" sz="1800" u="sng"/>
                    </a:p>
                  </a:txBody>
                  <a:tcPr marT="45725" marB="45725" marR="91450" marL="91450"/>
                </a:tc>
                <a:tc>
                  <a:txBody>
                    <a:bodyPr/>
                    <a:lstStyle/>
                    <a:p>
                      <a:pPr indent="0" lvl="0" marL="0" marR="0" rtl="0" algn="l">
                        <a:spcBef>
                          <a:spcPts val="0"/>
                        </a:spcBef>
                        <a:spcAft>
                          <a:spcPts val="0"/>
                        </a:spcAft>
                        <a:buNone/>
                      </a:pPr>
                      <a:r>
                        <a:rPr lang="en-US" sz="1800"/>
                        <a:t>8 Nov.</a:t>
                      </a:r>
                      <a:endParaRPr sz="1800"/>
                    </a:p>
                    <a:p>
                      <a:pPr indent="0" lvl="0" marL="0" rtl="0" algn="l">
                        <a:spcBef>
                          <a:spcPts val="0"/>
                        </a:spcBef>
                        <a:spcAft>
                          <a:spcPts val="0"/>
                        </a:spcAft>
                        <a:buClr>
                          <a:schemeClr val="dk1"/>
                        </a:buClr>
                        <a:buFont typeface="Arial"/>
                        <a:buNone/>
                      </a:pPr>
                      <a:r>
                        <a:rPr i="1" lang="en-US" sz="1800">
                          <a:solidFill>
                            <a:schemeClr val="accent1"/>
                          </a:solidFill>
                        </a:rPr>
                        <a:t>Uni</a:t>
                      </a:r>
                      <a:r>
                        <a:rPr i="1" lang="en-US" sz="1800">
                          <a:solidFill>
                            <a:schemeClr val="accent1"/>
                          </a:solidFill>
                        </a:rPr>
                        <a:t>nstallation</a:t>
                      </a:r>
                      <a:endParaRPr sz="1800"/>
                    </a:p>
                  </a:txBody>
                  <a:tcPr marT="45725" marB="45725" marR="91450" marL="91450"/>
                </a:tc>
                <a:tc>
                  <a:txBody>
                    <a:bodyPr/>
                    <a:lstStyle/>
                    <a:p>
                      <a:pPr indent="0" lvl="0" marL="0" marR="0" rtl="0" algn="l">
                        <a:spcBef>
                          <a:spcPts val="0"/>
                        </a:spcBef>
                        <a:spcAft>
                          <a:spcPts val="0"/>
                        </a:spcAft>
                        <a:buNone/>
                      </a:pPr>
                      <a:r>
                        <a:rPr lang="en-US" sz="1800"/>
                        <a:t>9 </a:t>
                      </a:r>
                      <a:r>
                        <a:rPr lang="en-US" sz="1800"/>
                        <a:t>Nov</a:t>
                      </a:r>
                      <a:r>
                        <a:rPr lang="en-US" sz="1800"/>
                        <a:t>.</a:t>
                      </a:r>
                      <a:endParaRPr sz="1800"/>
                    </a:p>
                    <a:p>
                      <a:pPr indent="0" lvl="0" marL="0" rtl="0" algn="l">
                        <a:spcBef>
                          <a:spcPts val="0"/>
                        </a:spcBef>
                        <a:spcAft>
                          <a:spcPts val="0"/>
                        </a:spcAft>
                        <a:buClr>
                          <a:schemeClr val="dk1"/>
                        </a:buClr>
                        <a:buFont typeface="Arial"/>
                        <a:buNone/>
                      </a:pPr>
                      <a:r>
                        <a:rPr i="1" lang="en-US" sz="1800">
                          <a:solidFill>
                            <a:schemeClr val="accent1"/>
                          </a:solidFill>
                        </a:rPr>
                        <a:t>Uninstallation</a:t>
                      </a:r>
                      <a:endParaRPr sz="1800"/>
                    </a:p>
                  </a:txBody>
                  <a:tcPr marT="45725" marB="45725" marR="91450" marL="91450"/>
                </a:tc>
                <a:tc>
                  <a:txBody>
                    <a:bodyPr/>
                    <a:lstStyle/>
                    <a:p>
                      <a:pPr indent="0" lvl="0" marL="0" marR="0" rtl="0" algn="l">
                        <a:spcBef>
                          <a:spcPts val="0"/>
                        </a:spcBef>
                        <a:spcAft>
                          <a:spcPts val="0"/>
                        </a:spcAft>
                        <a:buNone/>
                      </a:pPr>
                      <a:r>
                        <a:rPr lang="en-US" sz="1800"/>
                        <a:t>10 Nov.</a:t>
                      </a:r>
                      <a:endParaRPr sz="1800"/>
                    </a:p>
                    <a:p>
                      <a:pPr indent="0" lvl="0" marL="0" rtl="0" algn="l">
                        <a:spcBef>
                          <a:spcPts val="0"/>
                        </a:spcBef>
                        <a:spcAft>
                          <a:spcPts val="0"/>
                        </a:spcAft>
                        <a:buClr>
                          <a:schemeClr val="dk1"/>
                        </a:buClr>
                        <a:buFont typeface="Arial"/>
                        <a:buNone/>
                      </a:pPr>
                      <a:r>
                        <a:t/>
                      </a:r>
                      <a:endParaRPr sz="1800"/>
                    </a:p>
                  </a:txBody>
                  <a:tcPr marT="45725" marB="45725" marR="91450" marL="91450"/>
                </a:tc>
                <a:tc>
                  <a:txBody>
                    <a:bodyPr/>
                    <a:lstStyle/>
                    <a:p>
                      <a:pPr indent="0" lvl="0" marL="0" marR="0" rtl="0" algn="l">
                        <a:spcBef>
                          <a:spcPts val="0"/>
                        </a:spcBef>
                        <a:spcAft>
                          <a:spcPts val="0"/>
                        </a:spcAft>
                        <a:buNone/>
                      </a:pPr>
                      <a:r>
                        <a:rPr lang="en-US" sz="1800"/>
                        <a:t>11 Nov.</a:t>
                      </a:r>
                      <a:endParaRPr/>
                    </a:p>
                    <a:p>
                      <a:pPr indent="0" lvl="0" marL="0" marR="0" rtl="0" algn="l">
                        <a:spcBef>
                          <a:spcPts val="0"/>
                        </a:spcBef>
                        <a:spcAft>
                          <a:spcPts val="0"/>
                        </a:spcAft>
                        <a:buNone/>
                      </a:pPr>
                      <a:r>
                        <a:rPr i="1" lang="en-US" sz="1800">
                          <a:solidFill>
                            <a:srgbClr val="275316"/>
                          </a:solidFill>
                        </a:rPr>
                        <a:t>Next Exp. In Exp. Room.</a:t>
                      </a:r>
                      <a:endParaRPr/>
                    </a:p>
                  </a:txBody>
                  <a:tcPr marT="45725" marB="45725" marR="91450" marL="91450"/>
                </a:tc>
                <a:tc>
                  <a:txBody>
                    <a:bodyPr/>
                    <a:lstStyle/>
                    <a:p>
                      <a:pPr indent="0" lvl="0" marL="0" marR="0" rtl="0" algn="l">
                        <a:spcBef>
                          <a:spcPts val="0"/>
                        </a:spcBef>
                        <a:spcAft>
                          <a:spcPts val="0"/>
                        </a:spcAft>
                        <a:buNone/>
                      </a:pPr>
                      <a:r>
                        <a:rPr lang="en-US" sz="1800"/>
                        <a:t>12 Nov.</a:t>
                      </a:r>
                      <a:endParaRPr/>
                    </a:p>
                  </a:txBody>
                  <a:tcPr marT="45725" marB="45725" marR="91450" marL="9145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Documentation</a:t>
            </a:r>
            <a:endParaRPr/>
          </a:p>
        </p:txBody>
      </p:sp>
      <p:sp>
        <p:nvSpPr>
          <p:cNvPr id="97" name="Google Shape;97;p3"/>
          <p:cNvSpPr txBox="1"/>
          <p:nvPr/>
        </p:nvSpPr>
        <p:spPr>
          <a:xfrm>
            <a:off x="235975" y="951775"/>
            <a:ext cx="11767800" cy="5633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rPr>
              <a:t>Need to f</a:t>
            </a:r>
            <a:r>
              <a:rPr b="0" i="0" lang="en-US" sz="2000" u="none" cap="none" strike="noStrike">
                <a:solidFill>
                  <a:schemeClr val="dk1"/>
                </a:solidFill>
                <a:latin typeface="Arial"/>
                <a:ea typeface="Arial"/>
                <a:cs typeface="Arial"/>
                <a:sym typeface="Arial"/>
              </a:rPr>
              <a:t>ill the required safety modules:</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Module for radioprotection, </a:t>
            </a:r>
            <a:r>
              <a:rPr b="1" lang="en-US" sz="2000">
                <a:solidFill>
                  <a:schemeClr val="dk1"/>
                </a:solidFill>
                <a:latin typeface="Arial"/>
                <a:ea typeface="Arial"/>
                <a:cs typeface="Arial"/>
                <a:sym typeface="Arial"/>
              </a:rPr>
              <a:t>one for each participant</a:t>
            </a:r>
            <a:r>
              <a:rPr lang="en-US" sz="2000">
                <a:solidFill>
                  <a:schemeClr val="dk1"/>
                </a:solidFill>
                <a:latin typeface="Arial"/>
                <a:ea typeface="Arial"/>
                <a:cs typeface="Arial"/>
                <a:sym typeface="Arial"/>
              </a:rPr>
              <a:t> (please check the expiration date of your medical certificates and send a copy to me)</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Declaration of possession of requirements for professional and technical suitability, </a:t>
            </a:r>
            <a:r>
              <a:rPr b="1" lang="en-US" sz="2000">
                <a:solidFill>
                  <a:schemeClr val="dk1"/>
                </a:solidFill>
                <a:latin typeface="Arial"/>
                <a:ea typeface="Arial"/>
                <a:cs typeface="Arial"/>
                <a:sym typeface="Arial"/>
              </a:rPr>
              <a:t>one for each institution</a:t>
            </a:r>
            <a:endParaRPr/>
          </a:p>
          <a:p>
            <a:pPr indent="0" lvl="0" marL="0" marR="0" rtl="0" algn="l">
              <a:spcBef>
                <a:spcPts val="0"/>
              </a:spcBef>
              <a:spcAft>
                <a:spcPts val="0"/>
              </a:spcAft>
              <a:buNone/>
            </a:pPr>
            <a:r>
              <a:t/>
            </a:r>
            <a:endParaRPr sz="2000" u="sng">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Safety Approval Form, </a:t>
            </a:r>
            <a:r>
              <a:rPr b="1" lang="en-US" sz="2000">
                <a:solidFill>
                  <a:schemeClr val="dk1"/>
                </a:solidFill>
                <a:latin typeface="Arial"/>
                <a:ea typeface="Arial"/>
                <a:cs typeface="Arial"/>
                <a:sym typeface="Arial"/>
              </a:rPr>
              <a:t>one for the whole experiment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All modules are available </a:t>
            </a:r>
            <a:r>
              <a:rPr lang="en-US" sz="2000" u="sng">
                <a:solidFill>
                  <a:schemeClr val="dk1"/>
                </a:solidFill>
                <a:latin typeface="Arial"/>
                <a:ea typeface="Arial"/>
                <a:cs typeface="Arial"/>
                <a:sym typeface="Arial"/>
                <a:hlinkClick r:id="rId3">
                  <a:extLst>
                    <a:ext uri="{A12FA001-AC4F-418D-AE19-62706E023703}">
                      <ahyp:hlinkClr val="tx"/>
                    </a:ext>
                  </a:extLst>
                </a:hlinkClick>
              </a:rPr>
              <a:t>here</a:t>
            </a:r>
            <a:r>
              <a:rPr b="1" lang="en-US" sz="2000">
                <a:solidFill>
                  <a:schemeClr val="dk1"/>
                </a:solidFill>
              </a:rPr>
              <a:t>. The</a:t>
            </a:r>
            <a:r>
              <a:rPr b="1" lang="en-US" sz="2000">
                <a:solidFill>
                  <a:schemeClr val="dk1"/>
                </a:solidFill>
                <a:latin typeface="Arial"/>
                <a:ea typeface="Arial"/>
                <a:cs typeface="Arial"/>
                <a:sym typeface="Arial"/>
              </a:rPr>
              <a:t> deadline to collect the documentation is</a:t>
            </a:r>
            <a:r>
              <a:rPr b="1" lang="en-US" sz="2000" u="sng">
                <a:solidFill>
                  <a:schemeClr val="dk1"/>
                </a:solidFill>
                <a:latin typeface="Arial"/>
                <a:ea typeface="Arial"/>
                <a:cs typeface="Arial"/>
                <a:sym typeface="Arial"/>
              </a:rPr>
              <a:t> September, the</a:t>
            </a:r>
            <a:r>
              <a:rPr b="1" lang="en-US" sz="2000" u="sng">
                <a:solidFill>
                  <a:schemeClr val="dk1"/>
                </a:solidFill>
              </a:rPr>
              <a:t> </a:t>
            </a:r>
            <a:r>
              <a:rPr b="1" lang="en-US" sz="2000" u="sng">
                <a:solidFill>
                  <a:schemeClr val="dk1"/>
                </a:solidFill>
                <a:latin typeface="Arial"/>
                <a:ea typeface="Arial"/>
                <a:cs typeface="Arial"/>
                <a:sym typeface="Arial"/>
              </a:rPr>
              <a:t>2</a:t>
            </a:r>
            <a:r>
              <a:rPr b="1" lang="en-US" sz="2000" u="sng">
                <a:solidFill>
                  <a:schemeClr val="dk1"/>
                </a:solidFill>
              </a:rPr>
              <a:t>2</a:t>
            </a:r>
            <a:r>
              <a:rPr b="1" baseline="30000" lang="en-US" sz="2000" u="sng">
                <a:solidFill>
                  <a:schemeClr val="dk1"/>
                </a:solidFill>
              </a:rPr>
              <a:t>nd</a:t>
            </a:r>
            <a:r>
              <a:rPr b="1" lang="en-US" sz="20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In addition:</a:t>
            </a:r>
            <a:endParaRPr/>
          </a:p>
          <a:p>
            <a:pPr indent="0" lvl="0" marL="0" marR="0" rtl="0" algn="l">
              <a:spcBef>
                <a:spcPts val="0"/>
              </a:spcBef>
              <a:spcAft>
                <a:spcPts val="0"/>
              </a:spcAft>
              <a:buNone/>
            </a:pPr>
            <a:r>
              <a:rPr lang="en-US" sz="2000">
                <a:solidFill>
                  <a:schemeClr val="dk1"/>
                </a:solidFill>
                <a:latin typeface="Arial"/>
                <a:ea typeface="Arial"/>
                <a:cs typeface="Arial"/>
                <a:sym typeface="Arial"/>
              </a:rPr>
              <a:t>- An </a:t>
            </a:r>
            <a:r>
              <a:rPr lang="en-US" sz="2000" u="sng">
                <a:solidFill>
                  <a:schemeClr val="dk1"/>
                </a:solidFill>
                <a:latin typeface="Arial"/>
                <a:ea typeface="Arial"/>
                <a:cs typeface="Arial"/>
                <a:sym typeface="Arial"/>
                <a:hlinkClick r:id="rId4">
                  <a:extLst>
                    <a:ext uri="{A12FA001-AC4F-418D-AE19-62706E023703}">
                      <ahyp:hlinkClr val="tx"/>
                    </a:ext>
                  </a:extLst>
                </a:hlinkClick>
              </a:rPr>
              <a:t>online course</a:t>
            </a:r>
            <a:r>
              <a:rPr lang="en-US" sz="2000">
                <a:solidFill>
                  <a:schemeClr val="dk1"/>
                </a:solidFill>
                <a:latin typeface="Arial"/>
                <a:ea typeface="Arial"/>
                <a:cs typeface="Arial"/>
                <a:sym typeface="Arial"/>
              </a:rPr>
              <a:t> (0.5 h) needs to be attended, and a </a:t>
            </a:r>
            <a:r>
              <a:rPr lang="en-US" sz="2000" u="sng">
                <a:solidFill>
                  <a:schemeClr val="dk1"/>
                </a:solidFill>
                <a:latin typeface="Arial"/>
                <a:ea typeface="Arial"/>
                <a:cs typeface="Arial"/>
                <a:sym typeface="Arial"/>
                <a:hlinkClick r:id="rId5">
                  <a:extLst>
                    <a:ext uri="{A12FA001-AC4F-418D-AE19-62706E023703}">
                      <ahyp:hlinkClr val="tx"/>
                    </a:ext>
                  </a:extLst>
                </a:hlinkClick>
              </a:rPr>
              <a:t>form</a:t>
            </a:r>
            <a:r>
              <a:rPr lang="en-US" sz="2000">
                <a:solidFill>
                  <a:schemeClr val="dk1"/>
                </a:solidFill>
                <a:latin typeface="Arial"/>
                <a:ea typeface="Arial"/>
                <a:cs typeface="Arial"/>
                <a:sym typeface="Arial"/>
              </a:rPr>
              <a:t> needs to be filled.</a:t>
            </a:r>
            <a:endParaRPr/>
          </a:p>
          <a:p>
            <a:pPr indent="0" lvl="0" marL="0" marR="0" rtl="0" algn="l">
              <a:spcBef>
                <a:spcPts val="0"/>
              </a:spcBef>
              <a:spcAft>
                <a:spcPts val="0"/>
              </a:spcAft>
              <a:buNone/>
            </a:pPr>
            <a:r>
              <a:rPr lang="en-US" sz="2000">
                <a:solidFill>
                  <a:schemeClr val="dk1"/>
                </a:solidFill>
                <a:latin typeface="Arial"/>
                <a:ea typeface="Arial"/>
                <a:cs typeface="Arial"/>
                <a:sym typeface="Arial"/>
              </a:rPr>
              <a:t>- Each Local Coordinator should send to </a:t>
            </a:r>
            <a:r>
              <a:rPr lang="en-US" sz="2000">
                <a:solidFill>
                  <a:schemeClr val="dk1"/>
                </a:solidFill>
              </a:rPr>
              <a:t>us </a:t>
            </a:r>
            <a:r>
              <a:rPr lang="en-US" sz="2000">
                <a:solidFill>
                  <a:schemeClr val="dk1"/>
                </a:solidFill>
                <a:latin typeface="Arial"/>
                <a:ea typeface="Arial"/>
                <a:cs typeface="Arial"/>
                <a:sym typeface="Arial"/>
              </a:rPr>
              <a:t>the participant list specifying (if possible) dates of arrival and </a:t>
            </a:r>
            <a:r>
              <a:rPr lang="en-US" sz="2000">
                <a:solidFill>
                  <a:schemeClr val="dk1"/>
                </a:solidFill>
              </a:rPr>
              <a:t>departure</a:t>
            </a:r>
            <a:r>
              <a:rPr lang="en-US" sz="2000">
                <a:solidFill>
                  <a:schemeClr val="dk1"/>
                </a:solidFill>
                <a:latin typeface="Arial"/>
                <a:ea typeface="Arial"/>
                <a:cs typeface="Arial"/>
                <a:sym typeface="Arial"/>
              </a:rPr>
              <a:t>, radioprotection status, and the means of transportation used by each group (i.e. to optimi</a:t>
            </a:r>
            <a:r>
              <a:rPr lang="en-US" sz="2000">
                <a:solidFill>
                  <a:schemeClr val="dk1"/>
                </a:solidFill>
              </a:rPr>
              <a:t>ze the number of vans to be used</a:t>
            </a:r>
            <a:r>
              <a:rPr lang="en-US" sz="20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5"/>
          <p:cNvSpPr txBox="1"/>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a:t>
            </a:r>
            <a:endParaRPr/>
          </a:p>
        </p:txBody>
      </p:sp>
      <p:sp>
        <p:nvSpPr>
          <p:cNvPr id="103" name="Google Shape;103;p5"/>
          <p:cNvSpPr txBox="1"/>
          <p:nvPr/>
        </p:nvSpPr>
        <p:spPr>
          <a:xfrm>
            <a:off x="355400" y="1120200"/>
            <a:ext cx="11443500" cy="519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Detector Calibrations (2-3 shifts):</a:t>
            </a:r>
            <a:endParaRPr sz="2000"/>
          </a:p>
          <a:p>
            <a:pPr indent="-355600" lvl="0" marL="457200" rtl="0" algn="l">
              <a:spcBef>
                <a:spcPts val="0"/>
              </a:spcBef>
              <a:spcAft>
                <a:spcPts val="0"/>
              </a:spcAft>
              <a:buSzPts val="2000"/>
              <a:buChar char="-"/>
            </a:pPr>
            <a:r>
              <a:rPr lang="en-US" sz="2000"/>
              <a:t>Calorimeter (8h </a:t>
            </a:r>
            <a:r>
              <a:rPr lang="en-US" sz="2000"/>
              <a:t>screen saver calibration)</a:t>
            </a:r>
            <a:endParaRPr sz="2000"/>
          </a:p>
          <a:p>
            <a:pPr indent="-355600" lvl="0" marL="457200" rtl="0" algn="l">
              <a:spcBef>
                <a:spcPts val="0"/>
              </a:spcBef>
              <a:spcAft>
                <a:spcPts val="0"/>
              </a:spcAft>
              <a:buSzPts val="2000"/>
              <a:buChar char="-"/>
            </a:pPr>
            <a:r>
              <a:rPr lang="en-US" sz="2000"/>
              <a:t>Vertex and Tracker (6h calibration)</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Fragmentation measurements (3 shifts):</a:t>
            </a:r>
            <a:endParaRPr sz="2000"/>
          </a:p>
          <a:p>
            <a:pPr indent="-355600" lvl="0" marL="457200" rtl="0" algn="l">
              <a:spcBef>
                <a:spcPts val="0"/>
              </a:spcBef>
              <a:spcAft>
                <a:spcPts val="0"/>
              </a:spcAft>
              <a:buSzPts val="2000"/>
              <a:buChar char="-"/>
            </a:pPr>
            <a:r>
              <a:rPr lang="en-US" sz="2000"/>
              <a:t>It would be nice to have a first fragmentation run (also few hours) the 29</a:t>
            </a:r>
            <a:r>
              <a:rPr baseline="30000" lang="en-US" sz="2000"/>
              <a:t>th</a:t>
            </a:r>
            <a:r>
              <a:rPr lang="en-US" sz="2000"/>
              <a:t> of October, so to have some days to analyze the data before the second part of the data taking.</a:t>
            </a:r>
            <a:endParaRPr sz="2000"/>
          </a:p>
          <a:p>
            <a:pPr indent="-355600" lvl="0" marL="457200" rtl="0" algn="l">
              <a:spcBef>
                <a:spcPts val="0"/>
              </a:spcBef>
              <a:spcAft>
                <a:spcPts val="0"/>
              </a:spcAft>
              <a:buSzPts val="2000"/>
              <a:buChar char="-"/>
            </a:pPr>
            <a:r>
              <a:rPr lang="en-US" sz="2000"/>
              <a:t>Target?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Emulsion run (1 shift):</a:t>
            </a:r>
            <a:endParaRPr sz="2000"/>
          </a:p>
          <a:p>
            <a:pPr indent="-355600" lvl="0" marL="457200" rtl="0" algn="l">
              <a:spcBef>
                <a:spcPts val="0"/>
              </a:spcBef>
              <a:spcAft>
                <a:spcPts val="0"/>
              </a:spcAft>
              <a:buSzPts val="2000"/>
              <a:buChar char="-"/>
            </a:pPr>
            <a:r>
              <a:rPr lang="en-US" sz="2000"/>
              <a:t>2 irradiations with C and C2H4.</a:t>
            </a:r>
            <a:endParaRPr sz="2000"/>
          </a:p>
          <a:p>
            <a:pPr indent="0" lvl="0" marL="0" rtl="0" algn="l">
              <a:spcBef>
                <a:spcPts val="0"/>
              </a:spcBef>
              <a:spcAft>
                <a:spcPts val="0"/>
              </a:spcAft>
              <a:buNone/>
            </a:pPr>
            <a:r>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Installation</a:t>
            </a:r>
            <a:endParaRPr/>
          </a:p>
        </p:txBody>
      </p:sp>
      <p:sp>
        <p:nvSpPr>
          <p:cNvPr id="109" name="Google Shape;109;p4"/>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For the CALO screen saver run, no other detector should be on the beam line, this calibration will be performed at the beginning of the data taking. So it would be nice that:</a:t>
            </a:r>
            <a:endParaRPr sz="2100"/>
          </a:p>
          <a:p>
            <a:pPr indent="-361950" lvl="0" marL="457200" rtl="0" algn="l">
              <a:spcBef>
                <a:spcPts val="0"/>
              </a:spcBef>
              <a:spcAft>
                <a:spcPts val="0"/>
              </a:spcAft>
              <a:buSzPts val="2100"/>
              <a:buChar char="-"/>
            </a:pPr>
            <a:r>
              <a:rPr lang="en-US" sz="2100"/>
              <a:t>All the detectors will be installed on the beamline by the 26</a:t>
            </a:r>
            <a:r>
              <a:rPr baseline="30000" lang="en-US" sz="2100"/>
              <a:t>th</a:t>
            </a:r>
            <a:r>
              <a:rPr lang="en-US" sz="2100"/>
              <a:t> to test the whole apparatus (without beam).</a:t>
            </a:r>
            <a:endParaRPr sz="2100"/>
          </a:p>
          <a:p>
            <a:pPr indent="-361950" lvl="0" marL="457200" rtl="0" algn="l">
              <a:spcBef>
                <a:spcPts val="0"/>
              </a:spcBef>
              <a:spcAft>
                <a:spcPts val="0"/>
              </a:spcAft>
              <a:buSzPts val="2100"/>
              <a:buChar char="-"/>
            </a:pPr>
            <a:r>
              <a:rPr lang="en-US" sz="2100"/>
              <a:t>Move the detectors out of the beamline, </a:t>
            </a:r>
            <a:r>
              <a:rPr lang="en-US" sz="2100"/>
              <a:t>except</a:t>
            </a:r>
            <a:r>
              <a:rPr lang="en-US" sz="2100"/>
              <a:t> for the calorimeter, the 27</a:t>
            </a:r>
            <a:r>
              <a:rPr baseline="30000" lang="en-US" sz="2100"/>
              <a:t>th</a:t>
            </a:r>
            <a:r>
              <a:rPr lang="en-US" sz="2100"/>
              <a:t>.</a:t>
            </a:r>
            <a:endParaRPr sz="2100"/>
          </a:p>
          <a:p>
            <a:pPr indent="-361950" lvl="0" marL="457200" rtl="0" algn="l">
              <a:spcBef>
                <a:spcPts val="0"/>
              </a:spcBef>
              <a:spcAft>
                <a:spcPts val="0"/>
              </a:spcAft>
              <a:buSzPts val="2100"/>
              <a:buChar char="-"/>
            </a:pPr>
            <a:r>
              <a:rPr lang="en-US" sz="2100"/>
              <a:t>Mount again the morning of the 28</a:t>
            </a:r>
            <a:r>
              <a:rPr baseline="30000" lang="en-US" sz="2100"/>
              <a:t>th</a:t>
            </a:r>
            <a:endParaRPr baseline="30000"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Remember:</a:t>
            </a:r>
            <a:r>
              <a:rPr lang="en-US" sz="2100"/>
              <a:t> Installation dates may change according to the availability of the </a:t>
            </a:r>
            <a:r>
              <a:rPr lang="en-US" sz="2100"/>
              <a:t>construction</a:t>
            </a:r>
            <a:r>
              <a:rPr lang="en-US" sz="2100"/>
              <a:t> site for the access with the van(s). A meeting with Venchi will be </a:t>
            </a:r>
            <a:r>
              <a:rPr lang="en-US" sz="2100"/>
              <a:t>scheduled soon</a:t>
            </a:r>
            <a:r>
              <a:rPr lang="en-US" sz="2100"/>
              <a:t> to organize the access. Since the calorimeter will be transported at CNAO fully assembled, it would be easier to access from the construction site also with this detector.</a:t>
            </a:r>
            <a:endParaRPr sz="2100"/>
          </a:p>
          <a:p>
            <a:pPr indent="0" lvl="0" marL="0" rtl="0" algn="l">
              <a:spcBef>
                <a:spcPts val="0"/>
              </a:spcBef>
              <a:spcAft>
                <a:spcPts val="0"/>
              </a:spcAft>
              <a:buNone/>
            </a:pPr>
            <a:r>
              <a:t/>
            </a:r>
            <a:endParaRPr sz="2100"/>
          </a:p>
        </p:txBody>
      </p:sp>
      <p:sp>
        <p:nvSpPr>
          <p:cNvPr id="110" name="Google Shape;110;p4"/>
          <p:cNvSpPr txBox="1"/>
          <p:nvPr/>
        </p:nvSpPr>
        <p:spPr>
          <a:xfrm>
            <a:off x="273500" y="4846075"/>
            <a:ext cx="11628000" cy="18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The more the system gets complex, the more the installation needs to be planned and performed in steps…</a:t>
            </a:r>
            <a:endParaRPr sz="2100"/>
          </a:p>
          <a:p>
            <a:pPr indent="-361950" lvl="0" marL="457200" rtl="0" algn="l">
              <a:spcBef>
                <a:spcPts val="0"/>
              </a:spcBef>
              <a:spcAft>
                <a:spcPts val="0"/>
              </a:spcAft>
              <a:buSzPts val="2100"/>
              <a:buChar char="-"/>
            </a:pPr>
            <a:r>
              <a:rPr lang="en-US" sz="2100"/>
              <a:t>Let’s avoid having 20 people at the same time in the cave</a:t>
            </a:r>
            <a:endParaRPr sz="2100"/>
          </a:p>
          <a:p>
            <a:pPr indent="-361950" lvl="0" marL="457200" rtl="0" algn="l">
              <a:spcBef>
                <a:spcPts val="0"/>
              </a:spcBef>
              <a:spcAft>
                <a:spcPts val="0"/>
              </a:spcAft>
              <a:buSzPts val="2100"/>
              <a:buChar char="-"/>
            </a:pPr>
            <a:r>
              <a:rPr lang="en-US" sz="2100"/>
              <a:t>Space will be reduced compared to last data taking</a:t>
            </a:r>
            <a:endParaRPr sz="2100"/>
          </a:p>
          <a:p>
            <a:pPr indent="0" lvl="0" marL="0" rtl="0" algn="l">
              <a:spcBef>
                <a:spcPts val="0"/>
              </a:spcBef>
              <a:spcAft>
                <a:spcPts val="0"/>
              </a:spcAft>
              <a:buNone/>
            </a:pPr>
            <a:r>
              <a:rPr lang="en-US" sz="2100"/>
              <a:t>Step by step plan divided into 2 days to coordinate the activities in the room (4-5 shifts)</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78a69f954f_0_10"/>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Uninstallation</a:t>
            </a:r>
            <a:endParaRPr/>
          </a:p>
        </p:txBody>
      </p:sp>
      <p:sp>
        <p:nvSpPr>
          <p:cNvPr id="116" name="Google Shape;116;g278a69f954f_0_10"/>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All the materials have to be removed from the experimental room before </a:t>
            </a:r>
            <a:r>
              <a:rPr b="1" lang="en-US" sz="2100"/>
              <a:t>November, 11</a:t>
            </a:r>
            <a:r>
              <a:rPr b="1" baseline="30000" lang="en-US" sz="2100"/>
              <a:t>th</a:t>
            </a:r>
            <a:r>
              <a:rPr lang="en-US" sz="2100"/>
              <a:t>.</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Materials cannot be left at CNAO, some </a:t>
            </a:r>
            <a:r>
              <a:rPr lang="en-US" sz="2100"/>
              <a:t>exceptions for limited volumes can be discussed with Marco, but please let us know in advance if this is needed, so to identify a possible solution.</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solidFill>
                  <a:schemeClr val="dk1"/>
                </a:solidFill>
              </a:rPr>
              <a:t>Also the uninstallation needs the coordination with the construction site.</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278a69f954f_0_18"/>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22" name="Google Shape;122;g278a69f954f_0_18"/>
          <p:cNvSpPr txBox="1"/>
          <p:nvPr/>
        </p:nvSpPr>
        <p:spPr>
          <a:xfrm>
            <a:off x="293975" y="935975"/>
            <a:ext cx="115665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A sketch of the detector geometry in the fragmentation electronic setup should be provided as soon as possible, so to have the right configuration in the simulations.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What should be defined?</a:t>
            </a:r>
            <a:endParaRPr sz="2000"/>
          </a:p>
          <a:p>
            <a:pPr indent="-355600" lvl="0" marL="457200" rtl="0" algn="l">
              <a:spcBef>
                <a:spcPts val="0"/>
              </a:spcBef>
              <a:spcAft>
                <a:spcPts val="0"/>
              </a:spcAft>
              <a:buSzPts val="2000"/>
              <a:buChar char="-"/>
            </a:pPr>
            <a:r>
              <a:rPr lang="en-US" sz="2000"/>
              <a:t>position of the TW-Calorimeter with respect to the nominal beam axis</a:t>
            </a:r>
            <a:endParaRPr sz="2000"/>
          </a:p>
          <a:p>
            <a:pPr indent="-355600" lvl="0" marL="457200" rtl="0" algn="l">
              <a:spcBef>
                <a:spcPts val="0"/>
              </a:spcBef>
              <a:spcAft>
                <a:spcPts val="0"/>
              </a:spcAft>
              <a:buSzPts val="2000"/>
              <a:buChar char="-"/>
            </a:pPr>
            <a:r>
              <a:rPr lang="en-US" sz="2000"/>
              <a:t>TW-target preferred distance</a:t>
            </a:r>
            <a:endParaRPr sz="2000"/>
          </a:p>
          <a:p>
            <a:pPr indent="-355600" lvl="0" marL="457200" rtl="0" algn="l">
              <a:spcBef>
                <a:spcPts val="0"/>
              </a:spcBef>
              <a:spcAft>
                <a:spcPts val="0"/>
              </a:spcAft>
              <a:buSzPts val="2000"/>
              <a:buChar char="-"/>
            </a:pPr>
            <a:r>
              <a:rPr lang="en-US" sz="2000"/>
              <a:t>MSD distance from target</a:t>
            </a:r>
            <a:endParaRPr sz="2000"/>
          </a:p>
          <a:p>
            <a:pPr indent="-355600" lvl="0" marL="457200" rtl="0" algn="l">
              <a:spcBef>
                <a:spcPts val="0"/>
              </a:spcBef>
              <a:spcAft>
                <a:spcPts val="0"/>
              </a:spcAft>
              <a:buSzPts val="2000"/>
              <a:buChar char="-"/>
            </a:pPr>
            <a:r>
              <a:rPr lang="en-US" sz="2000"/>
              <a: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Since we have new/larger detectors compared to the </a:t>
            </a:r>
            <a:r>
              <a:rPr lang="en-US" sz="2000"/>
              <a:t>last data taking, it would be nice to collect the channel map (including the right orientation and position of each channel) for each detector before the data taking.</a:t>
            </a:r>
            <a:endParaRPr sz="2000"/>
          </a:p>
          <a:p>
            <a:pPr indent="0" lvl="0" marL="0" rtl="0" algn="l">
              <a:spcBef>
                <a:spcPts val="0"/>
              </a:spcBef>
              <a:spcAft>
                <a:spcPts val="0"/>
              </a:spcAft>
              <a:buNone/>
            </a:pPr>
            <a:r>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42241762ac_0_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Update from the detectors</a:t>
            </a:r>
            <a:endParaRPr/>
          </a:p>
        </p:txBody>
      </p:sp>
      <p:sp>
        <p:nvSpPr>
          <p:cNvPr id="128" name="Google Shape;128;g242241762ac_0_5"/>
          <p:cNvSpPr txBox="1"/>
          <p:nvPr/>
        </p:nvSpPr>
        <p:spPr>
          <a:xfrm>
            <a:off x="293975" y="935975"/>
            <a:ext cx="11566500" cy="57117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US" sz="2400"/>
              <a:t>Emulsion</a:t>
            </a:r>
            <a:endParaRPr sz="2400"/>
          </a:p>
          <a:p>
            <a:pPr indent="-381000" lvl="0" marL="457200" rtl="0" algn="l">
              <a:spcBef>
                <a:spcPts val="0"/>
              </a:spcBef>
              <a:spcAft>
                <a:spcPts val="0"/>
              </a:spcAft>
              <a:buSzPts val="2400"/>
              <a:buChar char="●"/>
            </a:pPr>
            <a:r>
              <a:rPr lang="en-US" sz="2400"/>
              <a:t>Start Counter</a:t>
            </a:r>
            <a:endParaRPr sz="2400"/>
          </a:p>
          <a:p>
            <a:pPr indent="-381000" lvl="0" marL="457200" rtl="0" algn="l">
              <a:spcBef>
                <a:spcPts val="0"/>
              </a:spcBef>
              <a:spcAft>
                <a:spcPts val="0"/>
              </a:spcAft>
              <a:buSzPts val="2400"/>
              <a:buChar char="●"/>
            </a:pPr>
            <a:r>
              <a:rPr lang="en-US" sz="2400"/>
              <a:t>Beam Monitoring</a:t>
            </a:r>
            <a:endParaRPr sz="2400"/>
          </a:p>
          <a:p>
            <a:pPr indent="-381000" lvl="0" marL="457200" rtl="0" algn="l">
              <a:spcBef>
                <a:spcPts val="0"/>
              </a:spcBef>
              <a:spcAft>
                <a:spcPts val="0"/>
              </a:spcAft>
              <a:buSzPts val="2400"/>
              <a:buChar char="●"/>
            </a:pPr>
            <a:r>
              <a:rPr lang="en-US" sz="2400"/>
              <a:t>Vertex/Tracker</a:t>
            </a:r>
            <a:endParaRPr sz="2400"/>
          </a:p>
          <a:p>
            <a:pPr indent="-381000" lvl="0" marL="457200" rtl="0" algn="l">
              <a:spcBef>
                <a:spcPts val="0"/>
              </a:spcBef>
              <a:spcAft>
                <a:spcPts val="0"/>
              </a:spcAft>
              <a:buSzPts val="2400"/>
              <a:buChar char="●"/>
            </a:pPr>
            <a:r>
              <a:rPr lang="en-US" sz="2400"/>
              <a:t>Magnet</a:t>
            </a:r>
            <a:endParaRPr sz="2400"/>
          </a:p>
          <a:p>
            <a:pPr indent="-381000" lvl="0" marL="457200" rtl="0" algn="l">
              <a:spcBef>
                <a:spcPts val="0"/>
              </a:spcBef>
              <a:spcAft>
                <a:spcPts val="0"/>
              </a:spcAft>
              <a:buSzPts val="2400"/>
              <a:buChar char="●"/>
            </a:pPr>
            <a:r>
              <a:rPr lang="en-US" sz="2400"/>
              <a:t>MSD</a:t>
            </a:r>
            <a:endParaRPr sz="2400"/>
          </a:p>
          <a:p>
            <a:pPr indent="-381000" lvl="0" marL="457200" rtl="0" algn="l">
              <a:spcBef>
                <a:spcPts val="0"/>
              </a:spcBef>
              <a:spcAft>
                <a:spcPts val="0"/>
              </a:spcAft>
              <a:buSzPts val="2400"/>
              <a:buChar char="●"/>
            </a:pPr>
            <a:r>
              <a:rPr lang="en-US" sz="2400"/>
              <a:t>TW</a:t>
            </a:r>
            <a:endParaRPr sz="2400"/>
          </a:p>
          <a:p>
            <a:pPr indent="-381000" lvl="0" marL="457200" rtl="0" algn="l">
              <a:spcBef>
                <a:spcPts val="0"/>
              </a:spcBef>
              <a:spcAft>
                <a:spcPts val="0"/>
              </a:spcAft>
              <a:buSzPts val="2400"/>
              <a:buChar char="●"/>
            </a:pPr>
            <a:r>
              <a:rPr lang="en-US" sz="2400"/>
              <a:t>Calorimeter</a:t>
            </a:r>
            <a:endParaRPr sz="2400"/>
          </a:p>
          <a:p>
            <a:pPr indent="-381000" lvl="0" marL="457200" rtl="0" algn="l">
              <a:spcBef>
                <a:spcPts val="0"/>
              </a:spcBef>
              <a:spcAft>
                <a:spcPts val="0"/>
              </a:spcAft>
              <a:buSzPts val="2400"/>
              <a:buChar char="●"/>
            </a:pPr>
            <a:r>
              <a:rPr lang="en-US" sz="2400"/>
              <a:t>DAQ</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78a69f954f_0_1"/>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Emulsion Run</a:t>
            </a:r>
            <a:endParaRPr/>
          </a:p>
        </p:txBody>
      </p:sp>
      <p:sp>
        <p:nvSpPr>
          <p:cNvPr id="134" name="Google Shape;134;g278a69f954f_0_1"/>
          <p:cNvSpPr txBox="1"/>
          <p:nvPr/>
        </p:nvSpPr>
        <p:spPr>
          <a:xfrm>
            <a:off x="293975" y="935975"/>
            <a:ext cx="115665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Two bricks, C and C</a:t>
            </a:r>
            <a:r>
              <a:rPr baseline="-25000" lang="en-US" sz="2000"/>
              <a:t>2</a:t>
            </a:r>
            <a:r>
              <a:rPr lang="en-US" sz="2000"/>
              <a:t>H</a:t>
            </a:r>
            <a:r>
              <a:rPr baseline="-25000" lang="en-US" sz="2000"/>
              <a:t>4</a:t>
            </a:r>
            <a:r>
              <a:rPr lang="en-US" sz="2000"/>
              <a:t>.</a:t>
            </a:r>
            <a:endParaRPr sz="2000"/>
          </a:p>
          <a:p>
            <a:pPr indent="0" lvl="0" marL="0" rtl="0" algn="l">
              <a:spcBef>
                <a:spcPts val="0"/>
              </a:spcBef>
              <a:spcAft>
                <a:spcPts val="0"/>
              </a:spcAft>
              <a:buNone/>
            </a:pPr>
            <a:r>
              <a:rPr lang="en-US" sz="2000"/>
              <a:t> </a:t>
            </a:r>
            <a:endParaRPr sz="2000"/>
          </a:p>
          <a:p>
            <a:pPr indent="0" lvl="0" marL="0" rtl="0" algn="l">
              <a:spcBef>
                <a:spcPts val="0"/>
              </a:spcBef>
              <a:spcAft>
                <a:spcPts val="0"/>
              </a:spcAft>
              <a:buNone/>
            </a:pPr>
            <a:r>
              <a:rPr lang="en-US" sz="2000"/>
              <a:t>Emulsions need to leave CNAO asap after irradiation to go back to Naples. Is</a:t>
            </a:r>
            <a:r>
              <a:rPr lang="en-US" sz="2000"/>
              <a:t> a radioprotection </a:t>
            </a:r>
            <a:r>
              <a:rPr lang="en-US" sz="2000"/>
              <a:t>survey</a:t>
            </a:r>
            <a:r>
              <a:rPr lang="en-US" sz="2000"/>
              <a:t> needed before emulsions leave CNAO? Need to coordinate with Ferrarini</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Integration of the Emulsion support in the table needs to be discussed.</a:t>
            </a:r>
            <a:endParaRPr sz="2000"/>
          </a:p>
          <a:p>
            <a:pPr indent="0" lvl="0" marL="0" rtl="0" algn="l">
              <a:spcBef>
                <a:spcPts val="0"/>
              </a:spcBef>
              <a:spcAft>
                <a:spcPts val="0"/>
              </a:spcAft>
              <a:buNone/>
            </a:pPr>
            <a:r>
              <a:rPr lang="en-US" sz="2000"/>
              <a:t>Need for a scan spanning an area of 2.4 cm x 2.4 cm with a 15-18 kg brick. </a:t>
            </a:r>
            <a:endParaRPr sz="2000"/>
          </a:p>
          <a:p>
            <a:pPr indent="0" lvl="0" marL="0" rtl="0" algn="l">
              <a:spcBef>
                <a:spcPts val="0"/>
              </a:spcBef>
              <a:spcAft>
                <a:spcPts val="0"/>
              </a:spcAft>
              <a:buNone/>
            </a:pPr>
            <a:r>
              <a:rPr lang="en-US" sz="2000"/>
              <a:t> </a:t>
            </a:r>
            <a:endParaRPr sz="2000"/>
          </a:p>
          <a:p>
            <a:pPr indent="0" lvl="0" marL="0" rtl="0" algn="l">
              <a:spcBef>
                <a:spcPts val="0"/>
              </a:spcBef>
              <a:spcAft>
                <a:spcPts val="0"/>
              </a:spcAft>
              <a:buNone/>
            </a:pPr>
            <a:r>
              <a:rPr lang="en-US" sz="2000"/>
              <a:t>→ Can CNAO magnets be used for this purpose?</a:t>
            </a:r>
            <a:endParaRPr sz="2000"/>
          </a:p>
          <a:p>
            <a:pPr indent="-355600" lvl="0" marL="457200" rtl="0" algn="l">
              <a:spcBef>
                <a:spcPts val="0"/>
              </a:spcBef>
              <a:spcAft>
                <a:spcPts val="0"/>
              </a:spcAft>
              <a:buSzPts val="2000"/>
              <a:buChar char="-"/>
            </a:pPr>
            <a:r>
              <a:rPr lang="en-US" sz="2000"/>
              <a:t>Maybe this can be </a:t>
            </a:r>
            <a:r>
              <a:rPr lang="en-US" sz="2000"/>
              <a:t>verified</a:t>
            </a:r>
            <a:r>
              <a:rPr lang="en-US" sz="2000"/>
              <a:t> the night of October 21-22, but if we are not sure, a backup solution must be found. </a:t>
            </a:r>
            <a:r>
              <a:rPr lang="en-US" sz="2000">
                <a:solidFill>
                  <a:schemeClr val="dk1"/>
                </a:solidFill>
              </a:rPr>
              <a:t>Does CNAO have something? Otherwise we should study a solution.</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2023-08-17T10:34:56Z</dcterms:created>
  <dc:creator>Matteo Morrocchi</dc:creator>
</cp:coreProperties>
</file>