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72" r:id="rId2"/>
    <p:sldId id="473" r:id="rId3"/>
    <p:sldId id="474" r:id="rId4"/>
    <p:sldId id="480" r:id="rId5"/>
    <p:sldId id="481" r:id="rId6"/>
    <p:sldId id="527" r:id="rId7"/>
    <p:sldId id="528" r:id="rId8"/>
    <p:sldId id="526" r:id="rId9"/>
    <p:sldId id="529" r:id="rId10"/>
    <p:sldId id="530" r:id="rId11"/>
    <p:sldId id="531" r:id="rId12"/>
    <p:sldId id="532" r:id="rId13"/>
    <p:sldId id="533" r:id="rId14"/>
    <p:sldId id="534" r:id="rId15"/>
    <p:sldId id="491" r:id="rId16"/>
    <p:sldId id="519" r:id="rId17"/>
    <p:sldId id="535" r:id="rId18"/>
    <p:sldId id="536" r:id="rId19"/>
    <p:sldId id="537" r:id="rId20"/>
    <p:sldId id="538" r:id="rId21"/>
    <p:sldId id="539" r:id="rId22"/>
    <p:sldId id="492" r:id="rId23"/>
    <p:sldId id="540" r:id="rId24"/>
    <p:sldId id="485" r:id="rId25"/>
    <p:sldId id="517" r:id="rId26"/>
    <p:sldId id="516" r:id="rId27"/>
    <p:sldId id="541" r:id="rId28"/>
    <p:sldId id="542" r:id="rId29"/>
    <p:sldId id="543" r:id="rId30"/>
    <p:sldId id="544" r:id="rId31"/>
    <p:sldId id="545" r:id="rId32"/>
    <p:sldId id="546" r:id="rId33"/>
    <p:sldId id="547" r:id="rId34"/>
    <p:sldId id="493" r:id="rId35"/>
    <p:sldId id="515" r:id="rId36"/>
    <p:sldId id="478" r:id="rId37"/>
    <p:sldId id="508" r:id="rId38"/>
    <p:sldId id="511" r:id="rId3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3300"/>
    </p:penClr>
  </p:showPr>
  <p:clrMru>
    <a:srgbClr val="A6A0D4"/>
    <a:srgbClr val="CC0066"/>
    <a:srgbClr val="339966"/>
    <a:srgbClr val="CCFFCC"/>
    <a:srgbClr val="FF0101"/>
    <a:srgbClr val="FFFF00"/>
    <a:srgbClr val="FFFF66"/>
    <a:srgbClr val="33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641" autoAdjust="0"/>
    <p:restoredTop sz="94660" autoAdjust="0"/>
  </p:normalViewPr>
  <p:slideViewPr>
    <p:cSldViewPr>
      <p:cViewPr varScale="1">
        <p:scale>
          <a:sx n="148" d="100"/>
          <a:sy n="148" d="100"/>
        </p:scale>
        <p:origin x="-12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84"/>
    </p:cViewPr>
  </p:sorterViewPr>
  <p:notesViewPr>
    <p:cSldViewPr>
      <p:cViewPr varScale="1">
        <p:scale>
          <a:sx n="69" d="100"/>
          <a:sy n="69" d="100"/>
        </p:scale>
        <p:origin x="-1008" y="-90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12261F-5EAB-E04F-9197-505E1BCF81AD}" type="slidenum">
              <a:rPr lang="it-IT"/>
              <a:pPr/>
              <a:t>2</a:t>
            </a:fld>
            <a:endParaRPr lang="it-IT"/>
          </a:p>
        </p:txBody>
      </p:sp>
      <p:sp>
        <p:nvSpPr>
          <p:cNvPr id="100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6AE02-1AB2-7B44-87A2-0E1B5457B658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 New Roman" pitchFamily="-110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3B75E-402D-A44F-BE1E-8BEDB601C753}" type="slidenum">
              <a:rPr lang="it-IT" smtClean="0">
                <a:latin typeface="Times New Roman" pitchFamily="-110" charset="0"/>
              </a:rPr>
              <a:pPr/>
              <a:t>25</a:t>
            </a:fld>
            <a:endParaRPr lang="it-IT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652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240088" y="6265863"/>
            <a:ext cx="2663825" cy="476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65255" name="Line 7"/>
          <p:cNvSpPr>
            <a:spLocks noChangeShapeType="1"/>
          </p:cNvSpPr>
          <p:nvPr userDrawn="1"/>
        </p:nvSpPr>
        <p:spPr bwMode="auto">
          <a:xfrm>
            <a:off x="395288" y="616585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65256" name="Picture 8" descr="CMS-Color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3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413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7772400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237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/>
              <a:pPr/>
              <a:t>‹n.›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32460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10" descr="CMS-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</p:spPr>
      </p:pic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 dirty="0"/>
          </a:p>
        </p:txBody>
      </p:sp>
      <p:pic>
        <p:nvPicPr>
          <p:cNvPr id="334859" name="Picture 11" descr="836_1"/>
          <p:cNvPicPr>
            <a:picLocks noChangeAspect="1" noChangeArrowheads="1"/>
          </p:cNvPicPr>
          <p:nvPr/>
        </p:nvPicPr>
        <p:blipFill>
          <a:blip r:embed="rId3">
            <a:lum bright="50000" contrast="-66000"/>
          </a:blip>
          <a:srcRect/>
          <a:stretch>
            <a:fillRect/>
          </a:stretch>
        </p:blipFill>
        <p:spPr bwMode="auto">
          <a:xfrm>
            <a:off x="2451100" y="292100"/>
            <a:ext cx="472916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41488"/>
            <a:ext cx="7770812" cy="1616075"/>
          </a:xfrm>
        </p:spPr>
        <p:txBody>
          <a:bodyPr/>
          <a:lstStyle/>
          <a:p>
            <a:r>
              <a:rPr lang="en-US" sz="4400" dirty="0" smtClean="0"/>
              <a:t>La </a:t>
            </a:r>
            <a:r>
              <a:rPr lang="en-US" sz="4400" dirty="0" err="1" smtClean="0"/>
              <a:t>Fisica</a:t>
            </a:r>
            <a:r>
              <a:rPr lang="en-US" sz="4400" dirty="0" smtClean="0"/>
              <a:t> al</a:t>
            </a:r>
            <a:br>
              <a:rPr lang="en-US" sz="4400" dirty="0" smtClean="0"/>
            </a:br>
            <a:r>
              <a:rPr lang="en-US" sz="4400" dirty="0" smtClean="0"/>
              <a:t>Large </a:t>
            </a:r>
            <a:r>
              <a:rPr lang="en-US" sz="4400" dirty="0" err="1"/>
              <a:t>Hadron</a:t>
            </a:r>
            <a:r>
              <a:rPr lang="en-US" sz="4400" dirty="0"/>
              <a:t> Collider</a:t>
            </a:r>
            <a:endParaRPr lang="en-US" sz="44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590925"/>
            <a:ext cx="6481762" cy="2286000"/>
          </a:xfrm>
        </p:spPr>
        <p:txBody>
          <a:bodyPr/>
          <a:lstStyle/>
          <a:p>
            <a:r>
              <a:rPr lang="en-US"/>
              <a:t>Luca Lista</a:t>
            </a:r>
          </a:p>
          <a:p>
            <a:r>
              <a:rPr lang="en-US" i="1">
                <a:solidFill>
                  <a:srgbClr val="5F5F5F"/>
                </a:solidFill>
              </a:rPr>
              <a:t>INFN - Napoli</a:t>
            </a:r>
          </a:p>
          <a:p>
            <a:r>
              <a:rPr lang="en-US" i="1">
                <a:solidFill>
                  <a:srgbClr val="5F5F5F"/>
                </a:solidFill>
              </a:rPr>
              <a:t>CMS</a:t>
            </a:r>
          </a:p>
        </p:txBody>
      </p:sp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Decadimenti beta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Alcuni nuclei atomici decadono emettendo </a:t>
            </a:r>
            <a:r>
              <a:rPr lang="it-IT" sz="2400" dirty="0" smtClean="0">
                <a:solidFill>
                  <a:srgbClr val="3333CC"/>
                </a:solidFill>
              </a:rPr>
              <a:t>elettroni</a:t>
            </a:r>
            <a:r>
              <a:rPr lang="it-IT" sz="2400" dirty="0" smtClean="0"/>
              <a:t> (radiazione β). Nel decadimento un </a:t>
            </a:r>
            <a:r>
              <a:rPr lang="it-IT" sz="2400" dirty="0" smtClean="0">
                <a:solidFill>
                  <a:schemeClr val="accent2"/>
                </a:solidFill>
              </a:rPr>
              <a:t>neutrone </a:t>
            </a:r>
            <a:r>
              <a:rPr lang="it-IT" sz="2400" dirty="0" smtClean="0"/>
              <a:t>si trasforma in un </a:t>
            </a:r>
            <a:r>
              <a:rPr lang="it-IT" sz="2400" dirty="0" smtClean="0">
                <a:solidFill>
                  <a:srgbClr val="3333CC"/>
                </a:solidFill>
              </a:rPr>
              <a:t>protone</a:t>
            </a:r>
          </a:p>
          <a:p>
            <a:r>
              <a:rPr lang="it-IT" sz="2400" dirty="0" smtClean="0"/>
              <a:t>Deve essere emessa una particella invisibile (</a:t>
            </a:r>
            <a:r>
              <a:rPr lang="it-IT" sz="2400" dirty="0" smtClean="0">
                <a:solidFill>
                  <a:srgbClr val="3333CC"/>
                </a:solidFill>
              </a:rPr>
              <a:t>neutrino</a:t>
            </a:r>
            <a:r>
              <a:rPr lang="it-IT" sz="2400" dirty="0" smtClean="0"/>
              <a:t>) che garantisce la conservazione di energia e momento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7347" t="18911" r="11837" b="5444"/>
          <a:stretch>
            <a:fillRect/>
          </a:stretch>
        </p:blipFill>
        <p:spPr>
          <a:xfrm>
            <a:off x="457200" y="3479800"/>
            <a:ext cx="41148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4038600"/>
            <a:ext cx="213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3333CC"/>
                </a:solidFill>
              </a:rPr>
              <a:t>n </a:t>
            </a:r>
            <a:r>
              <a:rPr lang="it-IT" sz="3600" dirty="0" smtClean="0"/>
              <a:t>→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it-IT" sz="3600" baseline="30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it-IT" sz="3600" dirty="0" smtClean="0"/>
              <a:t> ν</a:t>
            </a:r>
            <a:endParaRPr lang="it-IT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352800"/>
            <a:ext cx="3597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+mn-lt"/>
              </a:rPr>
              <a:t>I decadimenti β avvengon con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latin typeface="+mn-lt"/>
              </a:rPr>
              <a:t>la reazione: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4724400"/>
            <a:ext cx="4176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+mn-lt"/>
              </a:rPr>
              <a:t>La rarità dei decadimenti β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latin typeface="+mn-lt"/>
              </a:rPr>
              <a:t>indica che sono dovuti ad 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latin typeface="+mn-lt"/>
              </a:rPr>
              <a:t>un’interazione ~10</a:t>
            </a:r>
            <a:r>
              <a:rPr lang="it-IT" sz="2000" baseline="30000" dirty="0" smtClean="0">
                <a:latin typeface="+mn-lt"/>
              </a:rPr>
              <a:t>11</a:t>
            </a:r>
            <a:r>
              <a:rPr lang="it-IT" sz="2000" dirty="0" smtClean="0">
                <a:latin typeface="+mn-lt"/>
              </a:rPr>
              <a:t> volte più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solidFill>
                  <a:schemeClr val="accent2"/>
                </a:solidFill>
                <a:latin typeface="+mn-lt"/>
              </a:rPr>
              <a:t>debole </a:t>
            </a:r>
            <a:r>
              <a:rPr lang="it-IT" sz="2000" dirty="0" smtClean="0">
                <a:latin typeface="+mn-lt"/>
              </a:rPr>
              <a:t>della forza elettromagnetica 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0000" r="3500"/>
          <a:stretch>
            <a:fillRect/>
          </a:stretch>
        </p:blipFill>
        <p:spPr>
          <a:xfrm>
            <a:off x="1752600" y="3962400"/>
            <a:ext cx="2667000" cy="232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Nuove particelle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5538"/>
            <a:ext cx="4495800" cy="5122862"/>
          </a:xfrm>
        </p:spPr>
        <p:txBody>
          <a:bodyPr/>
          <a:lstStyle/>
          <a:p>
            <a:r>
              <a:rPr lang="it-IT" sz="2000" dirty="0" smtClean="0"/>
              <a:t>Le prime sorgenti di particelle di alta energia sono stati i </a:t>
            </a:r>
            <a:r>
              <a:rPr lang="it-IT" sz="2000" dirty="0" smtClean="0">
                <a:solidFill>
                  <a:srgbClr val="3333CC"/>
                </a:solidFill>
              </a:rPr>
              <a:t>raggi cosmici</a:t>
            </a:r>
          </a:p>
          <a:p>
            <a:r>
              <a:rPr lang="it-IT" sz="2000" dirty="0" smtClean="0"/>
              <a:t>L’introduzione di </a:t>
            </a:r>
            <a:r>
              <a:rPr lang="it-IT" sz="2000" dirty="0" smtClean="0">
                <a:solidFill>
                  <a:srgbClr val="3333CC"/>
                </a:solidFill>
              </a:rPr>
              <a:t>nuove tecniche di rivelazione</a:t>
            </a:r>
            <a:r>
              <a:rPr lang="it-IT" sz="2000" dirty="0" smtClean="0"/>
              <a:t> ha portato alla scoperta di </a:t>
            </a:r>
            <a:r>
              <a:rPr lang="it-IT" sz="2000" dirty="0" smtClean="0">
                <a:solidFill>
                  <a:srgbClr val="3333CC"/>
                </a:solidFill>
              </a:rPr>
              <a:t>nuovi tipi di particelle </a:t>
            </a:r>
            <a:r>
              <a:rPr lang="it-IT" sz="2000" dirty="0" smtClean="0"/>
              <a:t>e delle loro possibili interazioni con </a:t>
            </a:r>
            <a:r>
              <a:rPr lang="it-IT" sz="2000" dirty="0" smtClean="0">
                <a:solidFill>
                  <a:srgbClr val="FF0000"/>
                </a:solidFill>
              </a:rPr>
              <a:t>protoni</a:t>
            </a:r>
            <a:r>
              <a:rPr lang="it-IT" sz="2000" dirty="0" smtClean="0"/>
              <a:t>, </a:t>
            </a:r>
            <a:r>
              <a:rPr lang="it-IT" sz="2000" dirty="0" smtClean="0">
                <a:solidFill>
                  <a:srgbClr val="3366FF"/>
                </a:solidFill>
              </a:rPr>
              <a:t>neutroni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008000"/>
                </a:solidFill>
              </a:rPr>
              <a:t>elettroni </a:t>
            </a:r>
            <a:r>
              <a:rPr lang="it-IT" sz="2000" dirty="0" smtClean="0"/>
              <a:t>della materia che conosciamo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26087" t="11364" b="9771"/>
          <a:stretch>
            <a:fillRect/>
          </a:stretch>
        </p:blipFill>
        <p:spPr>
          <a:xfrm>
            <a:off x="5181600" y="990600"/>
            <a:ext cx="38862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L’antimateria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>
                <a:solidFill>
                  <a:srgbClr val="3333CC"/>
                </a:solidFill>
              </a:rPr>
              <a:t>Paul </a:t>
            </a:r>
            <a:r>
              <a:rPr lang="it-IT" sz="2400" dirty="0" err="1" smtClean="0">
                <a:solidFill>
                  <a:srgbClr val="3333CC"/>
                </a:solidFill>
              </a:rPr>
              <a:t>Dirac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estese l’equazione di </a:t>
            </a:r>
            <a:r>
              <a:rPr lang="it-IT" sz="2400" dirty="0" err="1" smtClean="0"/>
              <a:t>Schrödinger</a:t>
            </a:r>
            <a:r>
              <a:rPr lang="it-IT" sz="2400" dirty="0" smtClean="0"/>
              <a:t> alla </a:t>
            </a:r>
            <a:r>
              <a:rPr lang="it-IT" sz="2400" dirty="0" smtClean="0">
                <a:solidFill>
                  <a:srgbClr val="3333CC"/>
                </a:solidFill>
              </a:rPr>
              <a:t>relatività </a:t>
            </a:r>
            <a:r>
              <a:rPr lang="it-IT" sz="2400" dirty="0" smtClean="0"/>
              <a:t>di Einstein ed ha previsto particelle con </a:t>
            </a:r>
            <a:r>
              <a:rPr lang="it-IT" sz="2400" dirty="0" smtClean="0">
                <a:solidFill>
                  <a:srgbClr val="3333CC"/>
                </a:solidFill>
              </a:rPr>
              <a:t>energia negativa</a:t>
            </a:r>
            <a:r>
              <a:rPr lang="it-IT" sz="2400" dirty="0" smtClean="0"/>
              <a:t>, equivalenti a stati con carica elettrica opposta a quella delle particelle ordinarie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Il </a:t>
            </a:r>
            <a:r>
              <a:rPr lang="it-IT" sz="2400" dirty="0" smtClean="0">
                <a:solidFill>
                  <a:srgbClr val="3333CC"/>
                </a:solidFill>
              </a:rPr>
              <a:t>positrone (</a:t>
            </a:r>
            <a:r>
              <a:rPr lang="it-IT" sz="2400" dirty="0" err="1" smtClean="0">
                <a:solidFill>
                  <a:srgbClr val="008000"/>
                </a:solidFill>
              </a:rPr>
              <a:t>e</a:t>
            </a:r>
            <a:r>
              <a:rPr lang="it-IT" sz="2400" baseline="30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it-IT" sz="2400" dirty="0" smtClean="0">
                <a:solidFill>
                  <a:srgbClr val="3333CC"/>
                </a:solidFill>
              </a:rPr>
              <a:t>) </a:t>
            </a:r>
            <a:r>
              <a:rPr lang="it-IT" sz="2400" dirty="0" smtClean="0"/>
              <a:t>è stato scoperto </a:t>
            </a:r>
            <a:br>
              <a:rPr lang="it-IT" sz="2400" dirty="0" smtClean="0"/>
            </a:br>
            <a:r>
              <a:rPr lang="it-IT" sz="2400" dirty="0" smtClean="0"/>
              <a:t>da </a:t>
            </a:r>
            <a:r>
              <a:rPr lang="it-IT" sz="2400" dirty="0" smtClean="0">
                <a:solidFill>
                  <a:srgbClr val="3333CC"/>
                </a:solidFill>
              </a:rPr>
              <a:t>Carl Anderson </a:t>
            </a:r>
            <a:r>
              <a:rPr lang="it-IT" sz="2400" dirty="0" smtClean="0"/>
              <a:t>osservando </a:t>
            </a:r>
            <a:br>
              <a:rPr lang="it-IT" sz="2400" dirty="0" smtClean="0"/>
            </a:br>
            <a:r>
              <a:rPr lang="it-IT" sz="2400" dirty="0" smtClean="0"/>
              <a:t>i raggi cosmici nel 1932, pochi </a:t>
            </a:r>
            <a:br>
              <a:rPr lang="it-IT" sz="2400" dirty="0" smtClean="0"/>
            </a:br>
            <a:r>
              <a:rPr lang="it-IT" sz="2400" dirty="0" smtClean="0"/>
              <a:t>anni dopo la previsione di </a:t>
            </a:r>
            <a:r>
              <a:rPr lang="it-IT" sz="2400" dirty="0" err="1" smtClean="0"/>
              <a:t>Dirac</a:t>
            </a:r>
            <a:endParaRPr lang="it-IT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882" r="5882"/>
          <a:stretch>
            <a:fillRect/>
          </a:stretch>
        </p:blipFill>
        <p:spPr>
          <a:xfrm>
            <a:off x="5638800" y="3047311"/>
            <a:ext cx="3200400" cy="3229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12</a:t>
            </a:fld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946400"/>
            <a:ext cx="4622800" cy="86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muone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La particella più abbondante che è presente nei raggio cosmici è il </a:t>
            </a:r>
            <a:r>
              <a:rPr lang="it-IT" sz="2000" dirty="0" smtClean="0">
                <a:solidFill>
                  <a:srgbClr val="3333CC"/>
                </a:solidFill>
              </a:rPr>
              <a:t>muone</a:t>
            </a:r>
            <a:r>
              <a:rPr lang="it-IT" sz="2000" dirty="0" smtClean="0"/>
              <a:t>, scoperto da Anderson nel 1936</a:t>
            </a:r>
          </a:p>
          <a:p>
            <a:r>
              <a:rPr lang="it-IT" sz="2000" dirty="0" smtClean="0"/>
              <a:t>Il </a:t>
            </a:r>
            <a:r>
              <a:rPr lang="it-IT" sz="2000" dirty="0" smtClean="0">
                <a:latin typeface="+mj-lt"/>
              </a:rPr>
              <a:t>μ</a:t>
            </a:r>
            <a:r>
              <a:rPr lang="it-IT" sz="2000" dirty="0" smtClean="0"/>
              <a:t> è del tutto simile all’elettrone ma circa 200 volte più pesante</a:t>
            </a:r>
          </a:p>
          <a:p>
            <a:r>
              <a:rPr lang="it-IT" sz="2000" dirty="0" smtClean="0"/>
              <a:t>Il muone è </a:t>
            </a:r>
            <a:r>
              <a:rPr lang="it-IT" sz="2000" dirty="0" smtClean="0">
                <a:solidFill>
                  <a:srgbClr val="3333CC"/>
                </a:solidFill>
              </a:rPr>
              <a:t>instabile</a:t>
            </a:r>
            <a:r>
              <a:rPr lang="it-IT" sz="2000" dirty="0" smtClean="0"/>
              <a:t>, e decade </a:t>
            </a:r>
            <a:br>
              <a:rPr lang="it-IT" sz="2000" dirty="0" smtClean="0"/>
            </a:br>
            <a:r>
              <a:rPr lang="it-IT" sz="2000" dirty="0" smtClean="0"/>
              <a:t>ad un certo punto del suo </a:t>
            </a:r>
            <a:br>
              <a:rPr lang="it-IT" sz="2000" dirty="0" smtClean="0"/>
            </a:br>
            <a:r>
              <a:rPr lang="it-IT" sz="2000" dirty="0" smtClean="0"/>
              <a:t>percorso in </a:t>
            </a:r>
            <a:r>
              <a:rPr lang="it-IT" sz="2000" dirty="0" smtClean="0">
                <a:solidFill>
                  <a:srgbClr val="3333CC"/>
                </a:solidFill>
              </a:rPr>
              <a:t>elettrone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3333CC"/>
                </a:solidFill>
              </a:rPr>
              <a:t>neutrini </a:t>
            </a:r>
          </a:p>
          <a:p>
            <a:r>
              <a:rPr lang="it-IT" sz="2000" dirty="0" smtClean="0"/>
              <a:t>I muoni sono le particelle </a:t>
            </a:r>
            <a:br>
              <a:rPr lang="it-IT" sz="2000" dirty="0" smtClean="0"/>
            </a:br>
            <a:r>
              <a:rPr lang="it-IT" sz="2000" dirty="0" smtClean="0"/>
              <a:t>cariche più </a:t>
            </a:r>
            <a:r>
              <a:rPr lang="it-IT" sz="2000" dirty="0" smtClean="0">
                <a:solidFill>
                  <a:srgbClr val="3333CC"/>
                </a:solidFill>
              </a:rPr>
              <a:t>penetranti</a:t>
            </a:r>
            <a:r>
              <a:rPr lang="it-IT" sz="2000" dirty="0" smtClean="0"/>
              <a:t>, possono</a:t>
            </a:r>
            <a:br>
              <a:rPr lang="it-IT" sz="2000" dirty="0" smtClean="0"/>
            </a:br>
            <a:r>
              <a:rPr lang="it-IT" sz="2000" dirty="0" smtClean="0"/>
              <a:t>attraversare spessi strati di </a:t>
            </a:r>
            <a:br>
              <a:rPr lang="it-IT" sz="2000" dirty="0" smtClean="0"/>
            </a:br>
            <a:r>
              <a:rPr lang="it-IT" sz="2000" dirty="0" smtClean="0"/>
              <a:t>materia</a:t>
            </a:r>
          </a:p>
          <a:p>
            <a:r>
              <a:rPr lang="it-IT" sz="2000" dirty="0" smtClean="0"/>
              <a:t>Circa </a:t>
            </a:r>
            <a:r>
              <a:rPr lang="it-IT" sz="2000" dirty="0" smtClean="0">
                <a:solidFill>
                  <a:srgbClr val="3333CC"/>
                </a:solidFill>
              </a:rPr>
              <a:t>~100 muoni al secondo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/>
              <a:t>raggiungono </a:t>
            </a:r>
            <a:r>
              <a:rPr lang="it-IT" sz="2000" dirty="0" smtClean="0">
                <a:solidFill>
                  <a:srgbClr val="3333CC"/>
                </a:solidFill>
              </a:rPr>
              <a:t>ogni metro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/>
              <a:t>quadrato del suolo terrestre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13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26" y="2285999"/>
            <a:ext cx="4202274" cy="378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438400"/>
            <a:ext cx="609600" cy="60960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quark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Il </a:t>
            </a:r>
            <a:r>
              <a:rPr lang="it-IT" sz="2000" dirty="0" smtClean="0">
                <a:solidFill>
                  <a:srgbClr val="3333CC"/>
                </a:solidFill>
              </a:rPr>
              <a:t>pione</a:t>
            </a:r>
            <a:r>
              <a:rPr lang="it-IT" sz="2000" dirty="0" smtClean="0"/>
              <a:t> fu scoperto nei raggi cosmici nel 1947, al quale seguì la scoperta di nuovi tipi di particelle instabili che decadevano ciascuna in altre particelle</a:t>
            </a:r>
          </a:p>
          <a:p>
            <a:r>
              <a:rPr lang="it-IT" sz="2000" dirty="0" smtClean="0"/>
              <a:t>La presenza dei diversi tipi di particelle può essere spiegata in termini di costituenti elementari: i </a:t>
            </a:r>
            <a:r>
              <a:rPr lang="it-IT" sz="2000" dirty="0" smtClean="0">
                <a:solidFill>
                  <a:srgbClr val="3333CC"/>
                </a:solidFill>
              </a:rPr>
              <a:t>quark</a:t>
            </a:r>
            <a:r>
              <a:rPr lang="it-IT" sz="2000" dirty="0" smtClean="0"/>
              <a:t>, con carica elettrica multipla di </a:t>
            </a:r>
            <a:r>
              <a:rPr lang="it-IT" sz="2000" dirty="0" err="1" smtClean="0">
                <a:solidFill>
                  <a:srgbClr val="3333CC"/>
                </a:solidFill>
              </a:rPr>
              <a:t>1</a:t>
            </a:r>
            <a:r>
              <a:rPr lang="it-IT" sz="2000" dirty="0" smtClean="0">
                <a:solidFill>
                  <a:srgbClr val="3333CC"/>
                </a:solidFill>
              </a:rPr>
              <a:t>/</a:t>
            </a:r>
            <a:r>
              <a:rPr lang="it-IT" sz="2000" dirty="0" err="1" smtClean="0">
                <a:solidFill>
                  <a:srgbClr val="3333CC"/>
                </a:solidFill>
              </a:rPr>
              <a:t>3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Protone e neutrone sono costituiti da tre quark, Il pione è composto da un quark ed un anti-quark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457200" y="4191000"/>
            <a:ext cx="17902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Up:  	</a:t>
            </a:r>
            <a:r>
              <a:rPr lang="it-IT" sz="2400" dirty="0" smtClean="0">
                <a:latin typeface="Symbol" charset="2"/>
                <a:cs typeface="Symbol" charset="2"/>
              </a:rPr>
              <a:t>+</a:t>
            </a:r>
            <a:r>
              <a:rPr lang="it-IT" sz="2400" dirty="0" smtClean="0">
                <a:latin typeface="+mn-lt"/>
              </a:rPr>
              <a:t> </a:t>
            </a:r>
            <a:r>
              <a:rPr lang="it-IT" sz="2400" dirty="0" err="1" smtClean="0">
                <a:latin typeface="+mn-lt"/>
              </a:rPr>
              <a:t>2</a:t>
            </a:r>
            <a:r>
              <a:rPr lang="it-IT" sz="2400" dirty="0" smtClean="0">
                <a:latin typeface="+mn-lt"/>
              </a:rPr>
              <a:t>/</a:t>
            </a:r>
            <a:r>
              <a:rPr lang="it-IT" sz="2400" dirty="0" err="1" smtClean="0">
                <a:latin typeface="+mn-lt"/>
              </a:rPr>
              <a:t>3</a:t>
            </a:r>
            <a:endParaRPr lang="it-IT" sz="1600" dirty="0" smtClean="0">
              <a:latin typeface="+mn-lt"/>
            </a:endParaRPr>
          </a:p>
          <a:p>
            <a:endParaRPr lang="it-IT" sz="1600" dirty="0" smtClean="0">
              <a:latin typeface="+mn-lt"/>
            </a:endParaRPr>
          </a:p>
          <a:p>
            <a:r>
              <a:rPr lang="it-IT" sz="2400" dirty="0" smtClean="0">
                <a:latin typeface="+mn-lt"/>
              </a:rPr>
              <a:t>Down: </a:t>
            </a:r>
            <a:r>
              <a:rPr lang="it-IT" sz="2400" dirty="0" smtClean="0">
                <a:latin typeface="Symbol" charset="2"/>
                <a:cs typeface="Symbol" charset="2"/>
              </a:rPr>
              <a:t>-</a:t>
            </a:r>
            <a:r>
              <a:rPr lang="it-IT" sz="2400" dirty="0" smtClean="0">
                <a:latin typeface="+mn-lt"/>
              </a:rPr>
              <a:t>1/</a:t>
            </a:r>
            <a:r>
              <a:rPr lang="it-IT" sz="2400" dirty="0" err="1" smtClean="0">
                <a:latin typeface="+mn-lt"/>
              </a:rPr>
              <a:t>3</a:t>
            </a:r>
            <a:endParaRPr lang="it-IT" sz="2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7448" y="5634335"/>
            <a:ext cx="1784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+mn-lt"/>
              </a:rPr>
              <a:t>Protone</a:t>
            </a:r>
            <a:r>
              <a:rPr lang="it-IT" sz="2400" dirty="0" smtClean="0">
                <a:latin typeface="+mn-lt"/>
              </a:rPr>
              <a:t>: +1</a:t>
            </a:r>
            <a:endParaRPr lang="it-IT" sz="24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140" y="5634335"/>
            <a:ext cx="179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  <a:latin typeface="+mn-lt"/>
              </a:rPr>
              <a:t>Neutrone</a:t>
            </a:r>
            <a:r>
              <a:rPr lang="it-IT" sz="2400" dirty="0" smtClean="0">
                <a:latin typeface="+mn-lt"/>
              </a:rPr>
              <a:t>: </a:t>
            </a:r>
            <a:r>
              <a:rPr lang="it-IT" sz="2400" dirty="0" err="1" smtClean="0">
                <a:latin typeface="+mn-lt"/>
              </a:rPr>
              <a:t>0</a:t>
            </a:r>
            <a:endParaRPr lang="it-IT" sz="24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9000" b="10000"/>
          <a:stretch>
            <a:fillRect/>
          </a:stretch>
        </p:blipFill>
        <p:spPr>
          <a:xfrm>
            <a:off x="4457700" y="3969774"/>
            <a:ext cx="1966452" cy="1592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10500" b="11500"/>
          <a:stretch>
            <a:fillRect/>
          </a:stretch>
        </p:blipFill>
        <p:spPr>
          <a:xfrm>
            <a:off x="2209800" y="3998042"/>
            <a:ext cx="1966452" cy="1533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t="9677" b="12903"/>
          <a:stretch>
            <a:fillRect/>
          </a:stretch>
        </p:blipFill>
        <p:spPr>
          <a:xfrm>
            <a:off x="6705600" y="4054577"/>
            <a:ext cx="1828800" cy="1415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67083" y="5634335"/>
            <a:ext cx="158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Pione – </a:t>
            </a:r>
            <a:r>
              <a:rPr lang="it-IT" sz="2400" dirty="0" smtClean="0">
                <a:latin typeface="+mj-lt"/>
              </a:rPr>
              <a:t>π</a:t>
            </a:r>
            <a:r>
              <a:rPr lang="it-IT" sz="2400" baseline="30000" dirty="0" smtClean="0">
                <a:latin typeface="Symbol" charset="2"/>
                <a:cs typeface="Symbol" charset="2"/>
              </a:rPr>
              <a:t>+</a:t>
            </a:r>
            <a:r>
              <a:rPr lang="it-IT" sz="2400" dirty="0" smtClean="0">
                <a:latin typeface="+mn-lt"/>
              </a:rPr>
              <a:t> </a:t>
            </a:r>
            <a:endParaRPr lang="it-IT" sz="2400" dirty="0">
              <a:latin typeface="+mn-lt"/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l’antimateria nel Modello Standard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5625"/>
            <a:ext cx="7772400" cy="1730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400"/>
              <a:t>Che fine ha fatto l’antimateria nell’universo creata originariamente dal Big-bang?</a:t>
            </a:r>
          </a:p>
          <a:p>
            <a:pPr lvl="1">
              <a:lnSpc>
                <a:spcPct val="80000"/>
              </a:lnSpc>
            </a:pPr>
            <a:r>
              <a:rPr lang="it-IT" sz="2000"/>
              <a:t>Un esperimento dedicato ad LHC: </a:t>
            </a:r>
            <a:r>
              <a:rPr lang="it-IT" sz="2000">
                <a:solidFill>
                  <a:schemeClr val="accent2"/>
                </a:solidFill>
              </a:rPr>
              <a:t>LHC-</a:t>
            </a:r>
            <a:r>
              <a:rPr lang="it-IT" sz="2000" i="1">
                <a:solidFill>
                  <a:schemeClr val="accent2"/>
                </a:solidFill>
                <a:latin typeface="Times New Roman" charset="0"/>
              </a:rPr>
              <a:t>b</a:t>
            </a:r>
          </a:p>
          <a:p>
            <a:pPr>
              <a:lnSpc>
                <a:spcPct val="80000"/>
              </a:lnSpc>
            </a:pPr>
            <a:r>
              <a:rPr lang="it-IT" sz="2400"/>
              <a:t>L’esistenza di </a:t>
            </a:r>
            <a:r>
              <a:rPr lang="it-IT" sz="2400">
                <a:solidFill>
                  <a:schemeClr val="accent2"/>
                </a:solidFill>
              </a:rPr>
              <a:t>tre “famiglie”</a:t>
            </a:r>
            <a:r>
              <a:rPr lang="it-IT" sz="2400"/>
              <a:t> è necessaria per spiegare perché l’antimateria è “diversa” dalla materia</a:t>
            </a:r>
          </a:p>
        </p:txBody>
      </p:sp>
      <p:pic>
        <p:nvPicPr>
          <p:cNvPr id="1026067" name="Picture 19"/>
          <p:cNvPicPr>
            <a:picLocks noChangeAspect="1" noChangeArrowheads="1"/>
          </p:cNvPicPr>
          <p:nvPr/>
        </p:nvPicPr>
        <p:blipFill>
          <a:blip r:embed="rId2"/>
          <a:srcRect r="51791"/>
          <a:stretch>
            <a:fillRect/>
          </a:stretch>
        </p:blipFill>
        <p:spPr bwMode="auto">
          <a:xfrm>
            <a:off x="2195513" y="1052513"/>
            <a:ext cx="4105275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068" name="Rectangle 20"/>
          <p:cNvSpPr>
            <a:spLocks noChangeArrowheads="1"/>
          </p:cNvSpPr>
          <p:nvPr/>
        </p:nvSpPr>
        <p:spPr bwMode="auto">
          <a:xfrm>
            <a:off x="2195513" y="1052513"/>
            <a:ext cx="792162" cy="2879725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6069" name="Line 21"/>
          <p:cNvSpPr>
            <a:spLocks noChangeShapeType="1"/>
          </p:cNvSpPr>
          <p:nvPr/>
        </p:nvSpPr>
        <p:spPr bwMode="auto">
          <a:xfrm flipH="1">
            <a:off x="1619250" y="2454275"/>
            <a:ext cx="5762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6070" name="Text Box 22"/>
          <p:cNvSpPr txBox="1">
            <a:spLocks noChangeArrowheads="1"/>
          </p:cNvSpPr>
          <p:nvPr/>
        </p:nvSpPr>
        <p:spPr bwMode="auto">
          <a:xfrm>
            <a:off x="546100" y="2133600"/>
            <a:ext cx="107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solidFill>
                  <a:schemeClr val="accent2"/>
                </a:solidFill>
                <a:latin typeface="Arial" charset="0"/>
              </a:rPr>
              <a:t>Materia </a:t>
            </a:r>
          </a:p>
          <a:p>
            <a:r>
              <a:rPr lang="it-IT" sz="1800">
                <a:solidFill>
                  <a:schemeClr val="accent2"/>
                </a:solidFill>
                <a:latin typeface="Arial" charset="0"/>
              </a:rPr>
              <a:t>ordinaria</a:t>
            </a:r>
          </a:p>
        </p:txBody>
      </p:sp>
      <p:sp>
        <p:nvSpPr>
          <p:cNvPr id="1026073" name="AutoShape 25"/>
          <p:cNvSpPr>
            <a:spLocks noChangeArrowheads="1"/>
          </p:cNvSpPr>
          <p:nvPr/>
        </p:nvSpPr>
        <p:spPr bwMode="auto">
          <a:xfrm>
            <a:off x="5651500" y="1989138"/>
            <a:ext cx="3241675" cy="2087562"/>
          </a:xfrm>
          <a:prstGeom prst="leftArrow">
            <a:avLst>
              <a:gd name="adj1" fmla="val 72176"/>
              <a:gd name="adj2" fmla="val 21826"/>
            </a:avLst>
          </a:prstGeom>
          <a:solidFill>
            <a:srgbClr val="CCFFCC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6071" name="Text Box 23"/>
          <p:cNvSpPr txBox="1">
            <a:spLocks noChangeArrowheads="1"/>
          </p:cNvSpPr>
          <p:nvPr/>
        </p:nvSpPr>
        <p:spPr bwMode="auto">
          <a:xfrm>
            <a:off x="6042025" y="2324100"/>
            <a:ext cx="29273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Per ogni particella esiste</a:t>
            </a:r>
          </a:p>
          <a:p>
            <a:r>
              <a:rPr lang="it-IT" sz="1800">
                <a:latin typeface="Arial" charset="0"/>
              </a:rPr>
              <a:t>una corrispondente</a:t>
            </a:r>
            <a:br>
              <a:rPr lang="it-IT" sz="1800">
                <a:latin typeface="Arial" charset="0"/>
              </a:rPr>
            </a:br>
            <a:r>
              <a:rPr lang="it-IT" sz="1800">
                <a:solidFill>
                  <a:schemeClr val="accent2"/>
                </a:solidFill>
                <a:latin typeface="Arial" charset="0"/>
              </a:rPr>
              <a:t>antiparticella</a:t>
            </a:r>
            <a:r>
              <a:rPr lang="it-IT" sz="1800">
                <a:latin typeface="Arial" charset="0"/>
              </a:rPr>
              <a:t> con proprietà </a:t>
            </a:r>
          </a:p>
          <a:p>
            <a:r>
              <a:rPr lang="it-IT" sz="1800">
                <a:latin typeface="Arial" charset="0"/>
              </a:rPr>
              <a:t>opposte (carica, …):</a:t>
            </a:r>
          </a:p>
          <a:p>
            <a:r>
              <a:rPr lang="it-IT" sz="1800">
                <a:solidFill>
                  <a:schemeClr val="accent2"/>
                </a:solidFill>
                <a:latin typeface="Arial" charset="0"/>
              </a:rPr>
              <a:t>l’antimateria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Equazioni di Maxwell,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Elettrodinamica quantistica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28600" y="2667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spesso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attraverso</a:t>
            </a:r>
            <a: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  <a:t> </a:t>
            </a:r>
            <a:b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  <a:t>Anche l’unificazione del</a:t>
            </a:r>
            <a:b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  <a:t>principio di inerzia con la costanza della velocità della luca ha condotto alla relatività ristretta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39000" y="2272800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6237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82473" y="4953000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152400" y="3048000"/>
            <a:ext cx="25019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1425">
              <a:tabLst>
                <a:tab pos="358775" algn="l"/>
              </a:tabLst>
            </a:pPr>
            <a:r>
              <a:rPr lang="it-IT" sz="1600" dirty="0" smtClean="0"/>
              <a:t>Il meccanismo di </a:t>
            </a:r>
            <a:r>
              <a:rPr lang="it-IT" sz="1600" dirty="0" smtClean="0">
                <a:solidFill>
                  <a:srgbClr val="3333CC"/>
                </a:solidFill>
              </a:rPr>
              <a:t>rottura spontanea </a:t>
            </a:r>
            <a:br>
              <a:rPr lang="it-IT" sz="1600" dirty="0" smtClean="0">
                <a:solidFill>
                  <a:srgbClr val="3333CC"/>
                </a:solidFill>
              </a:rPr>
            </a:br>
            <a:r>
              <a:rPr lang="it-IT" sz="1600" dirty="0" smtClean="0">
                <a:solidFill>
                  <a:srgbClr val="3333CC"/>
                </a:solidFill>
              </a:rPr>
              <a:t>della simmetria</a:t>
            </a:r>
            <a:r>
              <a:rPr lang="it-IT" sz="1600" dirty="0" smtClean="0"/>
              <a:t>, preso a prestito </a:t>
            </a:r>
            <a:br>
              <a:rPr lang="it-IT" sz="1600" dirty="0" smtClean="0"/>
            </a:br>
            <a:r>
              <a:rPr lang="it-IT" sz="1600" dirty="0" smtClean="0"/>
              <a:t>dalla struttura della materia, spiega </a:t>
            </a:r>
            <a:br>
              <a:rPr lang="it-IT" sz="1600" dirty="0" smtClean="0"/>
            </a:br>
            <a:r>
              <a:rPr lang="it-IT" sz="1600" dirty="0" smtClean="0"/>
              <a:t>la presenza di particelle che hanno </a:t>
            </a:r>
            <a:br>
              <a:rPr lang="it-IT" sz="1600" dirty="0" smtClean="0"/>
            </a:br>
            <a:r>
              <a:rPr lang="it-IT" sz="1600" dirty="0" smtClean="0"/>
              <a:t>massa</a:t>
            </a:r>
          </a:p>
          <a:p>
            <a:pPr marL="2511425">
              <a:tabLst>
                <a:tab pos="358775" algn="l"/>
              </a:tabLst>
            </a:pPr>
            <a:r>
              <a:rPr lang="it-IT" sz="1600" dirty="0" smtClean="0"/>
              <a:t>La simmetria è in realtà “</a:t>
            </a:r>
            <a:r>
              <a:rPr lang="it-IT" sz="1600" dirty="0" smtClean="0">
                <a:solidFill>
                  <a:srgbClr val="3333CC"/>
                </a:solidFill>
              </a:rPr>
              <a:t>nascosta</a:t>
            </a:r>
            <a:r>
              <a:rPr lang="it-IT" sz="1600" dirty="0" smtClean="0"/>
              <a:t>” da un</a:t>
            </a:r>
            <a:br>
              <a:rPr lang="it-IT" sz="1600" dirty="0" smtClean="0"/>
            </a:br>
            <a:r>
              <a:rPr lang="it-IT" sz="1600" dirty="0" smtClean="0"/>
              <a:t>nuovo campo, </a:t>
            </a:r>
            <a:r>
              <a:rPr lang="it-IT" sz="1600" dirty="0" smtClean="0">
                <a:solidFill>
                  <a:srgbClr val="3333CC"/>
                </a:solidFill>
              </a:rPr>
              <a:t>il campo di </a:t>
            </a:r>
            <a:r>
              <a:rPr lang="it-IT" sz="1600" dirty="0" err="1" smtClean="0">
                <a:solidFill>
                  <a:srgbClr val="3333CC"/>
                </a:solidFill>
              </a:rPr>
              <a:t>Higgs</a:t>
            </a:r>
            <a:r>
              <a:rPr lang="it-IT" sz="1600" dirty="0" smtClean="0"/>
              <a:t>, che, </a:t>
            </a:r>
            <a:br>
              <a:rPr lang="it-IT" sz="1600" dirty="0" smtClean="0"/>
            </a:br>
            <a:r>
              <a:rPr lang="it-IT" sz="1600" dirty="0" smtClean="0"/>
              <a:t>a differenza degli altri campi, non ha valore nullo nel vuoto</a:t>
            </a:r>
          </a:p>
          <a:p>
            <a:pPr marL="1519238" indent="-358775">
              <a:tabLst>
                <a:tab pos="1617663" algn="l"/>
              </a:tabLst>
            </a:pPr>
            <a:r>
              <a:rPr lang="it-IT" sz="1600" dirty="0" smtClean="0"/>
              <a:t>Esistono </a:t>
            </a:r>
            <a:r>
              <a:rPr lang="it-IT" sz="1600" dirty="0" smtClean="0">
                <a:solidFill>
                  <a:srgbClr val="3333CC"/>
                </a:solidFill>
              </a:rPr>
              <a:t>diversi stati di vuoto possibili</a:t>
            </a:r>
            <a:r>
              <a:rPr lang="it-IT" sz="1600" dirty="0" smtClean="0"/>
              <a:t>, tutti con uguale valor medio del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. La natura ne sceglierà uno dei possibili</a:t>
            </a:r>
          </a:p>
          <a:p>
            <a:pPr marL="2874963"/>
            <a:r>
              <a:rPr lang="it-IT" sz="1600" dirty="0" smtClean="0"/>
              <a:t>L’interazione delle particelle con il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, anche nel vuoto genera la loro </a:t>
            </a:r>
            <a:r>
              <a:rPr lang="it-IT" sz="1600" dirty="0" smtClean="0">
                <a:solidFill>
                  <a:srgbClr val="3333CC"/>
                </a:solidFill>
              </a:rPr>
              <a:t>massa </a:t>
            </a:r>
            <a:r>
              <a:rPr lang="it-IT" sz="1600" dirty="0" smtClean="0"/>
              <a:t>che è tanto maggiore quanto più grande è la loro interazione</a:t>
            </a:r>
          </a:p>
          <a:p>
            <a:pPr marL="2874963"/>
            <a:r>
              <a:rPr lang="it-IT" sz="1600" dirty="0" smtClean="0"/>
              <a:t>Come effetto collaterale, il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 si manifesta con una nuova particella: il </a:t>
            </a:r>
            <a:r>
              <a:rPr lang="it-IT" sz="1600" dirty="0" smtClean="0">
                <a:solidFill>
                  <a:srgbClr val="3333CC"/>
                </a:solidFill>
              </a:rPr>
              <a:t>bosone di </a:t>
            </a:r>
            <a:r>
              <a:rPr lang="it-IT" sz="1600" dirty="0" err="1" smtClean="0">
                <a:solidFill>
                  <a:srgbClr val="3333CC"/>
                </a:solidFill>
              </a:rPr>
              <a:t>Higgs</a:t>
            </a:r>
            <a:r>
              <a:rPr lang="it-IT" sz="1600" dirty="0" smtClean="0"/>
              <a:t>, fino ad ora cercato ma mai osservato</a:t>
            </a:r>
          </a:p>
          <a:p>
            <a:endParaRPr lang="it-IT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17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284682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438400" cy="158085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990600"/>
            <a:ext cx="2438400" cy="149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772400" y="2133600"/>
            <a:ext cx="121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</a:t>
            </a:r>
            <a:r>
              <a:rPr lang="en-US" sz="1200" dirty="0">
                <a:solidFill>
                  <a:schemeClr val="bg1"/>
                </a:solidFill>
                <a:sym typeface="Symbol" charset="2"/>
              </a:rPr>
              <a:t>Z</a:t>
            </a:r>
            <a:r>
              <a:rPr lang="en-US" sz="1200" dirty="0">
                <a:solidFill>
                  <a:schemeClr val="bg1"/>
                </a:solidFill>
              </a:rPr>
              <a:t>Z</a:t>
            </a:r>
            <a:r>
              <a:rPr lang="en-US" sz="1200" dirty="0">
                <a:solidFill>
                  <a:schemeClr val="bg1"/>
                </a:solidFill>
                <a:sym typeface="Symbol" charset="2"/>
              </a:rPr>
              <a:t></a:t>
            </a:r>
            <a:r>
              <a:rPr lang="en-US" sz="1200" dirty="0" smtClean="0">
                <a:solidFill>
                  <a:schemeClr val="bg1"/>
                </a:solidFill>
                <a:sym typeface="Symbol" charset="2"/>
              </a:rPr>
              <a:t></a:t>
            </a:r>
            <a:endParaRPr lang="en-US" sz="1200" baseline="30000" dirty="0">
              <a:solidFill>
                <a:schemeClr val="bg1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Formulazione matematica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Matematicamente si definisce una funzione, detta </a:t>
            </a:r>
            <a:r>
              <a:rPr lang="it-IT" sz="2400" dirty="0" err="1" smtClean="0">
                <a:solidFill>
                  <a:srgbClr val="3333CC"/>
                </a:solidFill>
              </a:rPr>
              <a:t>lagrangiana</a:t>
            </a:r>
            <a:r>
              <a:rPr lang="it-IT" sz="2400" dirty="0" smtClean="0"/>
              <a:t>, alla quale corrispondono i </a:t>
            </a:r>
            <a:r>
              <a:rPr lang="it-IT" sz="2400" dirty="0" smtClean="0">
                <a:solidFill>
                  <a:srgbClr val="3333CC"/>
                </a:solidFill>
              </a:rPr>
              <a:t>diagrammi di </a:t>
            </a:r>
            <a:r>
              <a:rPr lang="it-IT" sz="2400" dirty="0" err="1" smtClean="0">
                <a:solidFill>
                  <a:srgbClr val="3333CC"/>
                </a:solidFill>
              </a:rPr>
              <a:t>Feynman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possibili e le regole per il loro calcolo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18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-2376"/>
          <a:stretch>
            <a:fillRect/>
          </a:stretch>
        </p:blipFill>
        <p:spPr>
          <a:xfrm>
            <a:off x="304800" y="2667000"/>
            <a:ext cx="5638800" cy="328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124200"/>
            <a:ext cx="2734466" cy="192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 bwMode="auto">
          <a:xfrm>
            <a:off x="5791200" y="3581400"/>
            <a:ext cx="6096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84455" dist="1397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Verifiche del Modello Standard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Scoperta di </a:t>
            </a:r>
            <a:r>
              <a:rPr lang="it-IT" sz="2000" dirty="0" err="1" smtClean="0">
                <a:solidFill>
                  <a:schemeClr val="accent2"/>
                </a:solidFill>
              </a:rPr>
              <a:t>W</a:t>
            </a:r>
            <a:r>
              <a:rPr lang="it-IT" sz="2000" dirty="0" smtClean="0"/>
              <a:t> e </a:t>
            </a:r>
            <a:r>
              <a:rPr lang="it-IT" sz="2000" dirty="0" err="1" smtClean="0">
                <a:solidFill>
                  <a:srgbClr val="3333CC"/>
                </a:solidFill>
              </a:rPr>
              <a:t>Z</a:t>
            </a:r>
            <a:r>
              <a:rPr lang="it-IT" sz="2000" dirty="0" smtClean="0"/>
              <a:t> al CERN, 1983</a:t>
            </a:r>
          </a:p>
          <a:p>
            <a:r>
              <a:rPr lang="it-IT" sz="2000" dirty="0" smtClean="0"/>
              <a:t>Misure di precisione al </a:t>
            </a:r>
            <a:r>
              <a:rPr lang="it-IT" sz="2000" dirty="0" smtClean="0">
                <a:solidFill>
                  <a:srgbClr val="3333CC"/>
                </a:solidFill>
              </a:rPr>
              <a:t>LEP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3333CC"/>
                </a:solidFill>
              </a:rPr>
              <a:t>SLC </a:t>
            </a:r>
            <a:r>
              <a:rPr lang="it-IT" sz="2000" dirty="0" smtClean="0"/>
              <a:t>in collisioni elettrone-positrone con energia (1989-2000) </a:t>
            </a:r>
          </a:p>
          <a:p>
            <a:r>
              <a:rPr lang="it-IT" sz="2000" dirty="0" smtClean="0"/>
              <a:t>Energia di lavoro intorno alla massa della </a:t>
            </a:r>
            <a:r>
              <a:rPr lang="it-IT" sz="2000" dirty="0" err="1" smtClean="0"/>
              <a:t>Z</a:t>
            </a:r>
            <a:r>
              <a:rPr lang="it-IT" sz="2000" dirty="0" smtClean="0"/>
              <a:t> (risonanza!)</a:t>
            </a:r>
          </a:p>
          <a:p>
            <a:r>
              <a:rPr lang="it-IT" sz="2000" dirty="0" smtClean="0"/>
              <a:t>Misure di precisione da milioni di decadimenti della </a:t>
            </a:r>
            <a:r>
              <a:rPr lang="it-IT" sz="2000" dirty="0" err="1" smtClean="0"/>
              <a:t>Z</a:t>
            </a:r>
            <a:endParaRPr lang="it-IT" sz="2000" dirty="0" smtClean="0"/>
          </a:p>
          <a:p>
            <a:pPr marL="2690813" lvl="1" indent="-265113">
              <a:tabLst>
                <a:tab pos="2693988" algn="l"/>
              </a:tabLst>
            </a:pPr>
            <a:endParaRPr lang="it-IT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19</a:t>
            </a:fld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4139" t="2094" r="4806" b="9947"/>
          <a:stretch>
            <a:fillRect/>
          </a:stretch>
        </p:blipFill>
        <p:spPr>
          <a:xfrm>
            <a:off x="533401" y="2895600"/>
            <a:ext cx="2590799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4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75017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pb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589897" y="3429000"/>
            <a:ext cx="2820303" cy="369332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accent2"/>
                </a:solidFill>
              </a:rPr>
              <a:t>m</a:t>
            </a:r>
            <a:r>
              <a:rPr lang="it-IT" baseline="-25000" dirty="0" err="1" smtClean="0">
                <a:solidFill>
                  <a:schemeClr val="accent2"/>
                </a:solidFill>
              </a:rPr>
              <a:t>Z</a:t>
            </a:r>
            <a:r>
              <a:rPr lang="it-IT" dirty="0" smtClean="0">
                <a:solidFill>
                  <a:schemeClr val="accent2"/>
                </a:solidFill>
              </a:rPr>
              <a:t> = 91.1876 </a:t>
            </a:r>
            <a:r>
              <a:rPr lang="it-IT" dirty="0" err="1" smtClean="0">
                <a:solidFill>
                  <a:schemeClr val="accent2"/>
                </a:solidFill>
              </a:rPr>
              <a:t>±</a:t>
            </a:r>
            <a:r>
              <a:rPr lang="it-IT" dirty="0" smtClean="0">
                <a:solidFill>
                  <a:schemeClr val="accent2"/>
                </a:solidFill>
              </a:rPr>
              <a:t> 0.0021 </a:t>
            </a:r>
            <a:r>
              <a:rPr lang="it-IT" dirty="0" err="1" smtClean="0">
                <a:solidFill>
                  <a:schemeClr val="accent2"/>
                </a:solidFill>
              </a:rPr>
              <a:t>GeV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1304" t="2643" r="3913" b="8811"/>
          <a:stretch>
            <a:fillRect/>
          </a:stretch>
        </p:blipFill>
        <p:spPr>
          <a:xfrm>
            <a:off x="5715000" y="2954216"/>
            <a:ext cx="3048000" cy="31417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4706582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nb</a:t>
            </a:r>
            <a:r>
              <a:rPr lang="it-IT" sz="1600" dirty="0" smtClean="0"/>
              <a:t>)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0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Sommario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391025" cy="497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 smtClean="0"/>
              <a:t>I componenti elementari della materia</a:t>
            </a:r>
          </a:p>
          <a:p>
            <a:pPr>
              <a:lnSpc>
                <a:spcPct val="90000"/>
              </a:lnSpc>
            </a:pPr>
            <a:r>
              <a:rPr lang="it-IT" sz="2400" dirty="0" smtClean="0"/>
              <a:t>Il </a:t>
            </a:r>
            <a:r>
              <a:rPr lang="it-IT" sz="2400" dirty="0"/>
              <a:t>Modello </a:t>
            </a:r>
            <a:r>
              <a:rPr lang="it-IT" sz="2400" dirty="0" smtClean="0"/>
              <a:t>Standard</a:t>
            </a:r>
          </a:p>
          <a:p>
            <a:pPr>
              <a:lnSpc>
                <a:spcPct val="90000"/>
              </a:lnSpc>
            </a:pPr>
            <a:r>
              <a:rPr lang="it-IT" sz="2400" dirty="0" smtClean="0"/>
              <a:t>La Fisica ad LHC</a:t>
            </a:r>
          </a:p>
          <a:p>
            <a:pPr>
              <a:lnSpc>
                <a:spcPct val="90000"/>
              </a:lnSpc>
            </a:pPr>
            <a:r>
              <a:rPr lang="it-IT" sz="2400" dirty="0" smtClean="0"/>
              <a:t>La </a:t>
            </a:r>
            <a:r>
              <a:rPr lang="it-IT" sz="2400" dirty="0"/>
              <a:t>ricerca di nuova Fisica</a:t>
            </a:r>
            <a:endParaRPr lang="it-IT" sz="2400" dirty="0" smtClean="0"/>
          </a:p>
          <a:p>
            <a:pPr>
              <a:lnSpc>
                <a:spcPct val="90000"/>
              </a:lnSpc>
            </a:pPr>
            <a:r>
              <a:rPr lang="it-IT" sz="2400" dirty="0" smtClean="0"/>
              <a:t>Stato </a:t>
            </a:r>
            <a:r>
              <a:rPr lang="it-IT" sz="2400" dirty="0"/>
              <a:t>attuale e prospettive</a:t>
            </a: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pic>
        <p:nvPicPr>
          <p:cNvPr id="10004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052513"/>
            <a:ext cx="3314700" cy="495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370" t="1528"/>
          <a:stretch>
            <a:fillRect/>
          </a:stretch>
        </p:blipFill>
        <p:spPr>
          <a:xfrm>
            <a:off x="4894571" y="2558233"/>
            <a:ext cx="3868429" cy="346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Previsioni sul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 processi quantistici possono coinvolgere lo scambio di </a:t>
            </a:r>
            <a:r>
              <a:rPr lang="it-IT" sz="2000" dirty="0" smtClean="0">
                <a:solidFill>
                  <a:srgbClr val="3333CC"/>
                </a:solidFill>
              </a:rPr>
              <a:t>particelle virtuali</a:t>
            </a:r>
            <a:r>
              <a:rPr lang="it-IT" sz="2000" dirty="0" smtClean="0"/>
              <a:t>, anche se di massa troppo grande per essere prodotte direttamente</a:t>
            </a:r>
          </a:p>
          <a:p>
            <a:r>
              <a:rPr lang="it-IT" sz="2000" dirty="0" smtClean="0"/>
              <a:t>Molti processi al LEP possono contenere scambi di particelle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virtuali</a:t>
            </a:r>
          </a:p>
          <a:p>
            <a:r>
              <a:rPr lang="it-IT" sz="2000" dirty="0" smtClean="0"/>
              <a:t>Dalle misure di precisione è </a:t>
            </a:r>
            <a:br>
              <a:rPr lang="it-IT" sz="2000" dirty="0" smtClean="0"/>
            </a:br>
            <a:r>
              <a:rPr lang="it-IT" sz="2000" dirty="0" smtClean="0"/>
              <a:t>possibile inferire </a:t>
            </a:r>
            <a:r>
              <a:rPr lang="it-IT" sz="2000" dirty="0" smtClean="0">
                <a:solidFill>
                  <a:srgbClr val="3333CC"/>
                </a:solidFill>
              </a:rPr>
              <a:t>indirettamente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il valore </a:t>
            </a:r>
            <a:r>
              <a:rPr lang="it-IT" sz="2000" dirty="0" smtClean="0">
                <a:solidFill>
                  <a:srgbClr val="3333CC"/>
                </a:solidFill>
              </a:rPr>
              <a:t>più probabile </a:t>
            </a:r>
            <a:r>
              <a:rPr lang="it-IT" sz="2000" dirty="0" smtClean="0"/>
              <a:t>della massa </a:t>
            </a:r>
            <a:br>
              <a:rPr lang="it-IT" sz="2000" dirty="0" smtClean="0"/>
            </a:br>
            <a:r>
              <a:rPr lang="it-IT" sz="2000" dirty="0" smtClean="0"/>
              <a:t>del bosone di </a:t>
            </a:r>
            <a:r>
              <a:rPr lang="it-IT" sz="2000" dirty="0" err="1" smtClean="0"/>
              <a:t>Higgs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7259352" y="5867400"/>
            <a:ext cx="11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</a:t>
            </a:r>
            <a:r>
              <a:rPr lang="it-IT" baseline="-25000" dirty="0" err="1" smtClean="0"/>
              <a:t>H</a:t>
            </a:r>
            <a:r>
              <a:rPr lang="it-IT" dirty="0" smtClean="0"/>
              <a:t> (</a:t>
            </a:r>
            <a:r>
              <a:rPr lang="it-IT" dirty="0" err="1" smtClean="0"/>
              <a:t>GeV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0"/>
            <a:ext cx="4267200" cy="2077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AA0C4-D761-294C-A7A4-87496E7A404F}" type="slidenum">
              <a:rPr lang="it-IT"/>
              <a:pPr>
                <a:defRPr/>
              </a:pPr>
              <a:t>21</a:t>
            </a:fld>
            <a:endParaRPr lang="it-IT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78225"/>
            <a:ext cx="4032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 dirty="0" smtClean="0">
                <a:ea typeface="+mj-ea"/>
                <a:cs typeface="+mj-cs"/>
              </a:rPr>
              <a:t>La Grande Unificazione</a:t>
            </a:r>
            <a:endParaRPr lang="it-IT" sz="3600" dirty="0">
              <a:ea typeface="+mj-ea"/>
              <a:cs typeface="+mj-cs"/>
            </a:endParaRPr>
          </a:p>
        </p:txBody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3741738" cy="4970462"/>
          </a:xfrm>
        </p:spPr>
        <p:txBody>
          <a:bodyPr/>
          <a:lstStyle/>
          <a:p>
            <a:r>
              <a:rPr lang="it-IT" sz="1800"/>
              <a:t>Ognuna delle </a:t>
            </a:r>
            <a:r>
              <a:rPr lang="it-IT" sz="1800">
                <a:solidFill>
                  <a:schemeClr val="accent2"/>
                </a:solidFill>
              </a:rPr>
              <a:t>quattro interazioni fondamentali</a:t>
            </a:r>
            <a:r>
              <a:rPr lang="it-IT" sz="1800"/>
              <a:t> è mediata da una </a:t>
            </a:r>
            <a:r>
              <a:rPr lang="it-IT" sz="1800">
                <a:solidFill>
                  <a:schemeClr val="accent2"/>
                </a:solidFill>
              </a:rPr>
              <a:t>particella </a:t>
            </a:r>
            <a:r>
              <a:rPr lang="it-IT" sz="1800"/>
              <a:t>(bosone vettore)</a:t>
            </a:r>
          </a:p>
          <a:p>
            <a:r>
              <a:rPr lang="it-IT" sz="1800"/>
              <a:t>Il </a:t>
            </a:r>
            <a:r>
              <a:rPr lang="it-IT" sz="1800">
                <a:solidFill>
                  <a:schemeClr val="accent2"/>
                </a:solidFill>
              </a:rPr>
              <a:t>Modello Standard</a:t>
            </a:r>
            <a:r>
              <a:rPr lang="it-IT" sz="1800"/>
              <a:t> unifica </a:t>
            </a:r>
            <a:br>
              <a:rPr lang="it-IT" sz="1800"/>
            </a:br>
            <a:r>
              <a:rPr lang="it-IT" sz="1800"/>
              <a:t>le interazioni elettromagnetiche e nucleare debole</a:t>
            </a:r>
          </a:p>
          <a:p>
            <a:r>
              <a:rPr lang="it-IT" sz="1800"/>
              <a:t>È possibile che tutte le forze siano in realtà </a:t>
            </a:r>
            <a:r>
              <a:rPr lang="it-IT" sz="1800">
                <a:solidFill>
                  <a:schemeClr val="accent2"/>
                </a:solidFill>
              </a:rPr>
              <a:t>unificate</a:t>
            </a:r>
            <a:r>
              <a:rPr lang="it-IT" sz="1800"/>
              <a:t> in un’unica interazione fondamentale?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4413250"/>
            <a:ext cx="21605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6"/>
          <p:cNvSpPr>
            <a:spLocks noChangeShapeType="1"/>
          </p:cNvSpPr>
          <p:nvPr/>
        </p:nvSpPr>
        <p:spPr bwMode="auto">
          <a:xfrm flipH="1">
            <a:off x="7956550" y="1844675"/>
            <a:ext cx="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7010400" y="132715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Grande </a:t>
            </a:r>
            <a:br>
              <a:rPr lang="it-IT" sz="1400" dirty="0">
                <a:solidFill>
                  <a:schemeClr val="accent2"/>
                </a:solidFill>
                <a:latin typeface="Arial" pitchFamily="-110" charset="0"/>
              </a:rPr>
            </a:br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unificazione?</a:t>
            </a:r>
          </a:p>
        </p:txBody>
      </p:sp>
      <p:sp>
        <p:nvSpPr>
          <p:cNvPr id="28682" name="AutoShape 8"/>
          <p:cNvSpPr>
            <a:spLocks noChangeArrowheads="1"/>
          </p:cNvSpPr>
          <p:nvPr/>
        </p:nvSpPr>
        <p:spPr bwMode="auto">
          <a:xfrm>
            <a:off x="4356100" y="4083050"/>
            <a:ext cx="1042988" cy="1081088"/>
          </a:xfrm>
          <a:prstGeom prst="irregularSeal2">
            <a:avLst/>
          </a:prstGeom>
          <a:gradFill rotWithShape="1">
            <a:gsLst>
              <a:gs pos="0">
                <a:srgbClr val="FF0101"/>
              </a:gs>
              <a:gs pos="100000">
                <a:srgbClr val="FFFF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3" name="Line 9"/>
          <p:cNvSpPr>
            <a:spLocks noChangeShapeType="1"/>
          </p:cNvSpPr>
          <p:nvPr/>
        </p:nvSpPr>
        <p:spPr bwMode="auto">
          <a:xfrm>
            <a:off x="5084763" y="2843213"/>
            <a:ext cx="36718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4" name="Line 10"/>
          <p:cNvSpPr>
            <a:spLocks noChangeShapeType="1"/>
          </p:cNvSpPr>
          <p:nvPr/>
        </p:nvSpPr>
        <p:spPr bwMode="auto">
          <a:xfrm flipH="1" flipV="1">
            <a:off x="5084763" y="1042988"/>
            <a:ext cx="0" cy="1800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5" name="Line 11"/>
          <p:cNvSpPr>
            <a:spLocks noChangeShapeType="1"/>
          </p:cNvSpPr>
          <p:nvPr/>
        </p:nvSpPr>
        <p:spPr bwMode="auto">
          <a:xfrm>
            <a:off x="50847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>
            <a:off x="57324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7" name="Line 13"/>
          <p:cNvSpPr>
            <a:spLocks noChangeShapeType="1"/>
          </p:cNvSpPr>
          <p:nvPr/>
        </p:nvSpPr>
        <p:spPr bwMode="auto">
          <a:xfrm>
            <a:off x="6453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>
            <a:off x="7172325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>
            <a:off x="7893050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>
            <a:off x="8612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1" name="Line 17"/>
          <p:cNvSpPr>
            <a:spLocks noChangeShapeType="1"/>
          </p:cNvSpPr>
          <p:nvPr/>
        </p:nvSpPr>
        <p:spPr bwMode="auto">
          <a:xfrm flipH="1">
            <a:off x="4940300" y="28432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2" name="Line 18"/>
          <p:cNvSpPr>
            <a:spLocks noChangeShapeType="1"/>
          </p:cNvSpPr>
          <p:nvPr/>
        </p:nvSpPr>
        <p:spPr bwMode="auto">
          <a:xfrm flipH="1">
            <a:off x="4940300" y="2339975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3" name="Line 19"/>
          <p:cNvSpPr>
            <a:spLocks noChangeShapeType="1"/>
          </p:cNvSpPr>
          <p:nvPr/>
        </p:nvSpPr>
        <p:spPr bwMode="auto">
          <a:xfrm flipH="1">
            <a:off x="4940300" y="1835150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4" name="Line 20"/>
          <p:cNvSpPr>
            <a:spLocks noChangeShapeType="1"/>
          </p:cNvSpPr>
          <p:nvPr/>
        </p:nvSpPr>
        <p:spPr bwMode="auto">
          <a:xfrm flipH="1">
            <a:off x="4940300" y="13319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5" name="Text Box 21"/>
          <p:cNvSpPr txBox="1">
            <a:spLocks noChangeArrowheads="1"/>
          </p:cNvSpPr>
          <p:nvPr/>
        </p:nvSpPr>
        <p:spPr bwMode="auto">
          <a:xfrm>
            <a:off x="4940300" y="30099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8696" name="Text Box 22"/>
          <p:cNvSpPr txBox="1">
            <a:spLocks noChangeArrowheads="1"/>
          </p:cNvSpPr>
          <p:nvPr/>
        </p:nvSpPr>
        <p:spPr bwMode="auto">
          <a:xfrm>
            <a:off x="5461000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8697" name="Text Box 23"/>
          <p:cNvSpPr txBox="1">
            <a:spLocks noChangeArrowheads="1"/>
          </p:cNvSpPr>
          <p:nvPr/>
        </p:nvSpPr>
        <p:spPr bwMode="auto">
          <a:xfrm>
            <a:off x="7442200" y="3190875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Energia (</a:t>
            </a:r>
            <a:r>
              <a:rPr lang="it-IT" dirty="0" err="1">
                <a:solidFill>
                  <a:schemeClr val="accent2"/>
                </a:solidFill>
              </a:rPr>
              <a:t>GeV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6154738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28699" name="Text Box 25"/>
          <p:cNvSpPr txBox="1">
            <a:spLocks noChangeArrowheads="1"/>
          </p:cNvSpPr>
          <p:nvPr/>
        </p:nvSpPr>
        <p:spPr bwMode="auto">
          <a:xfrm>
            <a:off x="6846888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28700" name="Text Box 26"/>
          <p:cNvSpPr txBox="1">
            <a:spLocks noChangeArrowheads="1"/>
          </p:cNvSpPr>
          <p:nvPr/>
        </p:nvSpPr>
        <p:spPr bwMode="auto">
          <a:xfrm>
            <a:off x="7610475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16</a:t>
            </a:r>
          </a:p>
        </p:txBody>
      </p:sp>
      <p:sp>
        <p:nvSpPr>
          <p:cNvPr id="28701" name="Text Box 27"/>
          <p:cNvSpPr txBox="1">
            <a:spLocks noChangeArrowheads="1"/>
          </p:cNvSpPr>
          <p:nvPr/>
        </p:nvSpPr>
        <p:spPr bwMode="auto">
          <a:xfrm>
            <a:off x="8374063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28702" name="Text Box 28"/>
          <p:cNvSpPr txBox="1">
            <a:spLocks noChangeArrowheads="1"/>
          </p:cNvSpPr>
          <p:nvPr/>
        </p:nvSpPr>
        <p:spPr bwMode="auto">
          <a:xfrm>
            <a:off x="4437063" y="2162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0.05</a:t>
            </a:r>
          </a:p>
        </p:txBody>
      </p:sp>
      <p:sp>
        <p:nvSpPr>
          <p:cNvPr id="28703" name="Text Box 29"/>
          <p:cNvSpPr txBox="1">
            <a:spLocks noChangeArrowheads="1"/>
          </p:cNvSpPr>
          <p:nvPr/>
        </p:nvSpPr>
        <p:spPr bwMode="auto">
          <a:xfrm>
            <a:off x="4437063" y="1655763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0.10</a:t>
            </a:r>
          </a:p>
        </p:txBody>
      </p:sp>
      <p:sp>
        <p:nvSpPr>
          <p:cNvPr id="28704" name="Text Box 30"/>
          <p:cNvSpPr txBox="1">
            <a:spLocks noChangeArrowheads="1"/>
          </p:cNvSpPr>
          <p:nvPr/>
        </p:nvSpPr>
        <p:spPr bwMode="auto">
          <a:xfrm>
            <a:off x="4435475" y="1149350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0.15</a:t>
            </a:r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4435475" y="2670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0.00</a:t>
            </a:r>
          </a:p>
        </p:txBody>
      </p:sp>
      <p:sp>
        <p:nvSpPr>
          <p:cNvPr id="28706" name="Text Box 32"/>
          <p:cNvSpPr txBox="1">
            <a:spLocks noChangeArrowheads="1"/>
          </p:cNvSpPr>
          <p:nvPr/>
        </p:nvSpPr>
        <p:spPr bwMode="auto">
          <a:xfrm rot="-5400000">
            <a:off x="3907632" y="1439069"/>
            <a:ext cx="887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Intensità</a:t>
            </a:r>
          </a:p>
        </p:txBody>
      </p:sp>
      <p:sp>
        <p:nvSpPr>
          <p:cNvPr id="28707" name="Freeform 33"/>
          <p:cNvSpPr>
            <a:spLocks/>
          </p:cNvSpPr>
          <p:nvPr/>
        </p:nvSpPr>
        <p:spPr bwMode="auto">
          <a:xfrm>
            <a:off x="5467350" y="1484313"/>
            <a:ext cx="2519363" cy="865187"/>
          </a:xfrm>
          <a:custGeom>
            <a:avLst/>
            <a:gdLst>
              <a:gd name="T0" fmla="*/ 0 w 1600"/>
              <a:gd name="T1" fmla="*/ 0 h 553"/>
              <a:gd name="T2" fmla="*/ 390 w 1600"/>
              <a:gd name="T3" fmla="*/ 250 h 553"/>
              <a:gd name="T4" fmla="*/ 937 w 1600"/>
              <a:gd name="T5" fmla="*/ 442 h 553"/>
              <a:gd name="T6" fmla="*/ 1600 w 1600"/>
              <a:gd name="T7" fmla="*/ 553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1600"/>
              <a:gd name="T13" fmla="*/ 0 h 553"/>
              <a:gd name="T14" fmla="*/ 1600 w 1600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" h="553">
                <a:moveTo>
                  <a:pt x="0" y="0"/>
                </a:moveTo>
                <a:cubicBezTo>
                  <a:pt x="117" y="88"/>
                  <a:pt x="234" y="176"/>
                  <a:pt x="390" y="250"/>
                </a:cubicBezTo>
                <a:cubicBezTo>
                  <a:pt x="546" y="324"/>
                  <a:pt x="735" y="392"/>
                  <a:pt x="937" y="442"/>
                </a:cubicBezTo>
                <a:cubicBezTo>
                  <a:pt x="1139" y="492"/>
                  <a:pt x="1369" y="522"/>
                  <a:pt x="1600" y="553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8" name="Freeform 34"/>
          <p:cNvSpPr>
            <a:spLocks/>
          </p:cNvSpPr>
          <p:nvPr/>
        </p:nvSpPr>
        <p:spPr bwMode="auto">
          <a:xfrm>
            <a:off x="5448300" y="2352675"/>
            <a:ext cx="2524125" cy="342900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8B018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9" name="Freeform 35"/>
          <p:cNvSpPr>
            <a:spLocks/>
          </p:cNvSpPr>
          <p:nvPr/>
        </p:nvSpPr>
        <p:spPr bwMode="auto">
          <a:xfrm>
            <a:off x="5435600" y="2349500"/>
            <a:ext cx="2524125" cy="142875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0" name="Line 36"/>
          <p:cNvSpPr>
            <a:spLocks noChangeShapeType="1"/>
          </p:cNvSpPr>
          <p:nvPr/>
        </p:nvSpPr>
        <p:spPr bwMode="auto">
          <a:xfrm flipV="1">
            <a:off x="7956550" y="2276475"/>
            <a:ext cx="576263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4" name="Line 40"/>
          <p:cNvSpPr>
            <a:spLocks noChangeShapeType="1"/>
          </p:cNvSpPr>
          <p:nvPr/>
        </p:nvSpPr>
        <p:spPr bwMode="auto">
          <a:xfrm>
            <a:off x="5773738" y="1228725"/>
            <a:ext cx="0" cy="3967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5" name="Text Box 41"/>
          <p:cNvSpPr txBox="1">
            <a:spLocks noChangeArrowheads="1"/>
          </p:cNvSpPr>
          <p:nvPr/>
        </p:nvSpPr>
        <p:spPr bwMode="auto">
          <a:xfrm>
            <a:off x="5486400" y="914400"/>
            <a:ext cx="58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10" charset="0"/>
              </a:rPr>
              <a:t>LHC</a:t>
            </a:r>
          </a:p>
        </p:txBody>
      </p:sp>
      <p:sp>
        <p:nvSpPr>
          <p:cNvPr id="28716" name="Text Box 42"/>
          <p:cNvSpPr txBox="1">
            <a:spLocks noChangeArrowheads="1"/>
          </p:cNvSpPr>
          <p:nvPr/>
        </p:nvSpPr>
        <p:spPr bwMode="auto">
          <a:xfrm>
            <a:off x="4721225" y="449580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big bang</a:t>
            </a:r>
          </a:p>
        </p:txBody>
      </p:sp>
      <p:sp>
        <p:nvSpPr>
          <p:cNvPr id="28717" name="Text Box 43"/>
          <p:cNvSpPr txBox="1">
            <a:spLocks noChangeArrowheads="1"/>
          </p:cNvSpPr>
          <p:nvPr/>
        </p:nvSpPr>
        <p:spPr bwMode="auto">
          <a:xfrm>
            <a:off x="7581900" y="419735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forte</a:t>
            </a:r>
          </a:p>
        </p:txBody>
      </p:sp>
      <p:sp>
        <p:nvSpPr>
          <p:cNvPr id="28718" name="Text Box 44"/>
          <p:cNvSpPr txBox="1">
            <a:spLocks noChangeArrowheads="1"/>
          </p:cNvSpPr>
          <p:nvPr/>
        </p:nvSpPr>
        <p:spPr bwMode="auto">
          <a:xfrm>
            <a:off x="7081838" y="4483100"/>
            <a:ext cx="143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elettromagnetica</a:t>
            </a:r>
          </a:p>
        </p:txBody>
      </p:sp>
      <p:sp>
        <p:nvSpPr>
          <p:cNvPr id="28719" name="Text Box 45"/>
          <p:cNvSpPr txBox="1">
            <a:spLocks noChangeArrowheads="1"/>
          </p:cNvSpPr>
          <p:nvPr/>
        </p:nvSpPr>
        <p:spPr bwMode="auto">
          <a:xfrm>
            <a:off x="7785100" y="4794250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debole</a:t>
            </a:r>
          </a:p>
        </p:txBody>
      </p:sp>
      <p:sp>
        <p:nvSpPr>
          <p:cNvPr id="28720" name="Text Box 46"/>
          <p:cNvSpPr txBox="1">
            <a:spLocks noChangeArrowheads="1"/>
          </p:cNvSpPr>
          <p:nvPr/>
        </p:nvSpPr>
        <p:spPr bwMode="auto">
          <a:xfrm>
            <a:off x="7785100" y="5083175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gravità</a:t>
            </a:r>
          </a:p>
        </p:txBody>
      </p:sp>
      <p:sp>
        <p:nvSpPr>
          <p:cNvPr id="28721" name="Text Box 47"/>
          <p:cNvSpPr txBox="1">
            <a:spLocks noChangeArrowheads="1"/>
          </p:cNvSpPr>
          <p:nvPr/>
        </p:nvSpPr>
        <p:spPr bwMode="auto">
          <a:xfrm>
            <a:off x="8170863" y="5867400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latin typeface="Arial" pitchFamily="-110" charset="0"/>
              </a:rPr>
              <a:t>(oggi)</a:t>
            </a:r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smtClean="0"/>
              <a:t>La Fisica a LHC</a:t>
            </a:r>
            <a:endParaRPr lang="it-IT" dirty="0"/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8458200" y="1447800"/>
            <a:ext cx="0" cy="736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8077200" y="1143000"/>
            <a:ext cx="7633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/>
                </a:solidFill>
                <a:latin typeface="Arial" pitchFamily="-110" charset="0"/>
              </a:rPr>
              <a:t>Gravità</a:t>
            </a:r>
            <a:endParaRPr lang="it-IT" sz="1400" dirty="0">
              <a:solidFill>
                <a:schemeClr val="accent2"/>
              </a:solidFill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Supersimmetria?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81525"/>
            <a:ext cx="7772400" cy="15144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400"/>
              <a:t>Esistono altri tipi di particelle?</a:t>
            </a:r>
          </a:p>
          <a:p>
            <a:pPr>
              <a:lnSpc>
                <a:spcPct val="80000"/>
              </a:lnSpc>
            </a:pPr>
            <a:r>
              <a:rPr lang="it-IT" sz="2400"/>
              <a:t>Molti modelli teorici prevedono nuove particelle</a:t>
            </a:r>
          </a:p>
          <a:p>
            <a:pPr>
              <a:lnSpc>
                <a:spcPct val="80000"/>
              </a:lnSpc>
            </a:pPr>
            <a:r>
              <a:rPr lang="it-IT" sz="2400"/>
              <a:t>La </a:t>
            </a:r>
            <a:r>
              <a:rPr lang="it-IT" sz="2400">
                <a:solidFill>
                  <a:schemeClr val="accent2"/>
                </a:solidFill>
              </a:rPr>
              <a:t>Supersimmetria</a:t>
            </a:r>
            <a:r>
              <a:rPr lang="it-IT" sz="2400"/>
              <a:t> (SUSY) ad esempio prevede per ogni particella una </a:t>
            </a:r>
            <a:r>
              <a:rPr lang="it-IT" sz="2400" i="1">
                <a:solidFill>
                  <a:schemeClr val="accent2"/>
                </a:solidFill>
              </a:rPr>
              <a:t>s</a:t>
            </a:r>
            <a:r>
              <a:rPr lang="it-IT" sz="2400">
                <a:solidFill>
                  <a:schemeClr val="accent2"/>
                </a:solidFill>
              </a:rPr>
              <a:t>-</a:t>
            </a:r>
            <a:r>
              <a:rPr lang="it-IT" sz="2400"/>
              <a:t>particella</a:t>
            </a:r>
          </a:p>
        </p:txBody>
      </p:sp>
      <p:pic>
        <p:nvPicPr>
          <p:cNvPr id="1027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68413"/>
            <a:ext cx="806450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077" name="Line 5"/>
          <p:cNvSpPr>
            <a:spLocks noChangeShapeType="1"/>
          </p:cNvSpPr>
          <p:nvPr/>
        </p:nvSpPr>
        <p:spPr bwMode="auto">
          <a:xfrm>
            <a:off x="3924300" y="2852738"/>
            <a:ext cx="863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7078" name="Text Box 6"/>
          <p:cNvSpPr txBox="1">
            <a:spLocks noChangeArrowheads="1"/>
          </p:cNvSpPr>
          <p:nvPr/>
        </p:nvSpPr>
        <p:spPr bwMode="auto">
          <a:xfrm>
            <a:off x="3924300" y="29448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SUSY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richiede sormontare difficoltà teoriche per la sua trattazione quantistica</a:t>
            </a:r>
          </a:p>
          <a:p>
            <a:r>
              <a:rPr lang="it-IT" sz="2400" dirty="0" smtClean="0"/>
              <a:t>Una teoria in studio tratta le particelle come oggetti non puntiformi,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modello richiedono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, e non sono ad oggi sufficientemente predittivi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Luca Lista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56642-E777-0246-A986-FF1182D34722}" type="slidenum">
              <a:rPr lang="it-IT"/>
              <a:pPr>
                <a:defRPr/>
              </a:pPr>
              <a:t>23</a:t>
            </a:fld>
            <a:endParaRPr lang="it-IT" dirty="0"/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smtClean="0"/>
              <a:t>La Fisica a LHC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pic>
        <p:nvPicPr>
          <p:cNvPr id="1017864" name="Picture 8"/>
          <p:cNvPicPr>
            <a:picLocks noChangeAspect="1" noChangeArrowheads="1"/>
          </p:cNvPicPr>
          <p:nvPr/>
        </p:nvPicPr>
        <p:blipFill>
          <a:blip r:embed="rId2"/>
          <a:srcRect l="7623" b="60115"/>
          <a:stretch>
            <a:fillRect/>
          </a:stretch>
        </p:blipFill>
        <p:spPr bwMode="auto">
          <a:xfrm>
            <a:off x="468313" y="3933825"/>
            <a:ext cx="32400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La materia oscura</a:t>
            </a:r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3165475" cy="4970462"/>
          </a:xfrm>
        </p:spPr>
        <p:txBody>
          <a:bodyPr/>
          <a:lstStyle/>
          <a:p>
            <a:r>
              <a:rPr lang="it-IT" sz="1800"/>
              <a:t>Stelle e pianeti costituiscono </a:t>
            </a:r>
            <a:r>
              <a:rPr lang="it-IT" sz="1800">
                <a:solidFill>
                  <a:schemeClr val="accent2"/>
                </a:solidFill>
              </a:rPr>
              <a:t>solo il 5%</a:t>
            </a:r>
            <a:r>
              <a:rPr lang="it-IT" sz="1800"/>
              <a:t> circa della massa e dell’energia dell’universo</a:t>
            </a:r>
          </a:p>
          <a:p>
            <a:r>
              <a:rPr lang="it-IT" sz="1800"/>
              <a:t>La restante massa </a:t>
            </a:r>
            <a:r>
              <a:rPr lang="it-IT" sz="1800">
                <a:solidFill>
                  <a:schemeClr val="accent2"/>
                </a:solidFill>
              </a:rPr>
              <a:t>non è visibile</a:t>
            </a:r>
            <a:r>
              <a:rPr lang="it-IT" sz="1800"/>
              <a:t> direttamente, ma solo attraverso i suoi </a:t>
            </a:r>
            <a:r>
              <a:rPr lang="it-IT" sz="1800">
                <a:solidFill>
                  <a:schemeClr val="accent2"/>
                </a:solidFill>
              </a:rPr>
              <a:t>effetti gravitazionali</a:t>
            </a:r>
            <a:r>
              <a:rPr lang="it-IT" sz="1800"/>
              <a:t> sul moto delle stelle nelle galassie</a:t>
            </a:r>
          </a:p>
        </p:txBody>
      </p:sp>
      <p:pic>
        <p:nvPicPr>
          <p:cNvPr id="10178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125538"/>
            <a:ext cx="4870450" cy="351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17863" name="Rectangle 7"/>
          <p:cNvSpPr>
            <a:spLocks noChangeArrowheads="1"/>
          </p:cNvSpPr>
          <p:nvPr/>
        </p:nvSpPr>
        <p:spPr bwMode="auto">
          <a:xfrm>
            <a:off x="6156325" y="4724400"/>
            <a:ext cx="2590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chemeClr val="bg2"/>
                </a:solidFill>
              </a:rPr>
              <a:t>CHANDRA, X-ray galaxy cluster </a:t>
            </a:r>
            <a:br>
              <a:rPr lang="en-US" sz="1400" i="1">
                <a:solidFill>
                  <a:schemeClr val="bg2"/>
                </a:solidFill>
              </a:rPr>
            </a:br>
            <a:r>
              <a:rPr lang="en-US" sz="1400" i="1">
                <a:solidFill>
                  <a:schemeClr val="bg2"/>
                </a:solidFill>
              </a:rPr>
              <a:t>1E 0657-56, "bullet cluster</a:t>
            </a:r>
            <a:r>
              <a:rPr lang="en-US" sz="140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017865" name="Text Box 9"/>
          <p:cNvSpPr txBox="1">
            <a:spLocks noChangeArrowheads="1"/>
          </p:cNvSpPr>
          <p:nvPr/>
        </p:nvSpPr>
        <p:spPr bwMode="auto">
          <a:xfrm>
            <a:off x="4067175" y="5372100"/>
            <a:ext cx="401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solidFill>
                  <a:schemeClr val="accent2"/>
                </a:solidFill>
                <a:latin typeface="Arial" charset="0"/>
              </a:rPr>
              <a:t>Due immagini: ai raggi X e guardando</a:t>
            </a:r>
            <a:br>
              <a:rPr lang="it-IT" sz="1800">
                <a:solidFill>
                  <a:schemeClr val="accent2"/>
                </a:solidFill>
                <a:latin typeface="Arial" charset="0"/>
              </a:rPr>
            </a:br>
            <a:r>
              <a:rPr lang="it-IT" sz="1800">
                <a:solidFill>
                  <a:schemeClr val="accent2"/>
                </a:solidFill>
                <a:latin typeface="Arial" charset="0"/>
              </a:rPr>
              <a:t>l’effetto di lente gravitazionale</a:t>
            </a:r>
          </a:p>
        </p:txBody>
      </p:sp>
      <p:sp>
        <p:nvSpPr>
          <p:cNvPr id="1017866" name="Line 10"/>
          <p:cNvSpPr>
            <a:spLocks noChangeShapeType="1"/>
          </p:cNvSpPr>
          <p:nvPr/>
        </p:nvSpPr>
        <p:spPr bwMode="auto">
          <a:xfrm flipV="1">
            <a:off x="5508625" y="4724400"/>
            <a:ext cx="0" cy="6492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Evidenza di materia oscura?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smtClean="0"/>
              <a:t>Esistono possibili segnali di materia oscura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3"/>
          <a:srcRect t="2489" b="67644"/>
          <a:stretch>
            <a:fillRect/>
          </a:stretch>
        </p:blipFill>
        <p:spPr bwMode="auto">
          <a:xfrm>
            <a:off x="228600" y="4267200"/>
            <a:ext cx="57181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9" descr="Pamela_cirelli_1.jpg"/>
          <p:cNvPicPr>
            <a:picLocks noChangeAspect="1"/>
          </p:cNvPicPr>
          <p:nvPr/>
        </p:nvPicPr>
        <p:blipFill>
          <a:blip r:embed="rId4"/>
          <a:srcRect l="1802" t="4196" b="11888"/>
          <a:stretch>
            <a:fillRect/>
          </a:stretch>
        </p:blipFill>
        <p:spPr bwMode="auto">
          <a:xfrm>
            <a:off x="228600" y="1600200"/>
            <a:ext cx="838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Box 8"/>
          <p:cNvSpPr txBox="1">
            <a:spLocks noChangeArrowheads="1"/>
          </p:cNvSpPr>
          <p:nvPr/>
        </p:nvSpPr>
        <p:spPr bwMode="auto">
          <a:xfrm>
            <a:off x="3294063" y="3897313"/>
            <a:ext cx="973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E (GeV)</a:t>
            </a:r>
          </a:p>
        </p:txBody>
      </p:sp>
      <p:sp>
        <p:nvSpPr>
          <p:cNvPr id="34825" name="TextBox 10"/>
          <p:cNvSpPr txBox="1">
            <a:spLocks noChangeArrowheads="1"/>
          </p:cNvSpPr>
          <p:nvPr/>
        </p:nvSpPr>
        <p:spPr bwMode="auto">
          <a:xfrm>
            <a:off x="7467600" y="3897313"/>
            <a:ext cx="973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E (GeV)</a:t>
            </a:r>
          </a:p>
        </p:txBody>
      </p:sp>
      <p:pic>
        <p:nvPicPr>
          <p:cNvPr id="15" name="Picture 14" descr="PAMELA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835" y="1524000"/>
            <a:ext cx="1430965" cy="1295400"/>
          </a:xfrm>
          <a:prstGeom prst="rect">
            <a:avLst/>
          </a:prstGeom>
          <a:effectLst>
            <a:outerShdw blurRad="114300" dist="635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gran sass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343400"/>
            <a:ext cx="2413000" cy="1371600"/>
          </a:xfrm>
          <a:prstGeom prst="rect">
            <a:avLst/>
          </a:prstGeom>
          <a:effectLst>
            <a:outerShdw blurRad="114300" dist="635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atic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0" y="990600"/>
            <a:ext cx="656514" cy="2454533"/>
          </a:xfrm>
          <a:prstGeom prst="rect">
            <a:avLst/>
          </a:prstGeom>
          <a:effectLst>
            <a:outerShdw blurRad="114300" dist="63500" dir="2700000">
              <a:srgbClr val="000000">
                <a:alpha val="43000"/>
              </a:srgbClr>
            </a:outerShdw>
          </a:effectLst>
        </p:spPr>
      </p:pic>
      <p:sp>
        <p:nvSpPr>
          <p:cNvPr id="13" name="Segnaposto dat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j-ea"/>
              <a:cs typeface="+mj-cs"/>
            </a:endParaRPr>
          </a:p>
        </p:txBody>
      </p:sp>
      <p:pic>
        <p:nvPicPr>
          <p:cNvPr id="19461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A0D7-8B4B-8140-BE4B-39DCABA6DE2C}" type="slidenum">
              <a:rPr lang="it-IT"/>
              <a:pPr/>
              <a:t>27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Epoca di Plank (&lt;10</a:t>
            </a:r>
            <a:r>
              <a:rPr lang="it-IT" baseline="30000" smtClean="0"/>
              <a:t>-43</a:t>
            </a:r>
            <a:r>
              <a:rPr lang="it-IT" smtClean="0"/>
              <a:t>s)</a:t>
            </a:r>
          </a:p>
        </p:txBody>
      </p:sp>
      <p:pic>
        <p:nvPicPr>
          <p:cNvPr id="74756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>
          <a:xfrm>
            <a:off x="609600" y="990600"/>
            <a:ext cx="7924800" cy="5154613"/>
          </a:xfrm>
        </p:spPr>
      </p:pic>
      <p:pic>
        <p:nvPicPr>
          <p:cNvPr id="74757" name="Picture 7" descr="CE0041H"/>
          <p:cNvPicPr>
            <a:picLocks noChangeAspect="1" noChangeArrowheads="1"/>
          </p:cNvPicPr>
          <p:nvPr/>
        </p:nvPicPr>
        <p:blipFill>
          <a:blip r:embed="rId2"/>
          <a:srcRect l="9677" t="35022" r="81676" b="35510"/>
          <a:stretch>
            <a:fillRect/>
          </a:stretch>
        </p:blipFill>
        <p:spPr bwMode="auto">
          <a:xfrm>
            <a:off x="1371600" y="2743200"/>
            <a:ext cx="68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79099"/>
              <a:gd name="adj2" fmla="val 8170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densità di energia è così alta che tutte le interazioni hanno la stessa intensità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Non si conosce molto di questo periodo: difficile trattare la gravità dal punto di vista quantistico (stringhe?)</a:t>
            </a:r>
          </a:p>
          <a:p>
            <a:pPr eaLnBrk="0" hangingPunct="0"/>
            <a:endParaRPr lang="it-IT" sz="2000"/>
          </a:p>
        </p:txBody>
      </p:sp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7285-9553-5C4E-AC46-B2A387413D70}" type="slidenum">
              <a:rPr lang="it-IT"/>
              <a:pPr/>
              <a:t>28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Grande unificazione (&lt;10</a:t>
            </a:r>
            <a:r>
              <a:rPr lang="it-IT" baseline="30000" smtClean="0"/>
              <a:t>-36</a:t>
            </a:r>
            <a:r>
              <a:rPr lang="it-IT" smtClean="0"/>
              <a:t>s)</a:t>
            </a:r>
          </a:p>
        </p:txBody>
      </p:sp>
      <p:pic>
        <p:nvPicPr>
          <p:cNvPr id="75781" name="Picture 7" descr="CE0041H"/>
          <p:cNvPicPr>
            <a:picLocks noChangeAspect="1" noChangeArrowheads="1"/>
          </p:cNvPicPr>
          <p:nvPr/>
        </p:nvPicPr>
        <p:blipFill>
          <a:blip r:embed="rId2"/>
          <a:srcRect l="16403" t="33742" r="74950" b="35510"/>
          <a:stretch>
            <a:fillRect/>
          </a:stretch>
        </p:blipFill>
        <p:spPr bwMode="auto">
          <a:xfrm>
            <a:off x="1905000" y="2667000"/>
            <a:ext cx="68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524000"/>
          </a:xfrm>
          <a:prstGeom prst="wedgeRoundRectCallout">
            <a:avLst>
              <a:gd name="adj1" fmla="val -68322"/>
              <a:gd name="adj2" fmla="val 959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gravità si separa dalle altre interazioni, che hanno ancora tutte la stessa intensità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Potrebbero essere state presenti particelle oggi sconosciute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563" cy="2057400"/>
          </a:xfrm>
          <a:prstGeom prst="upArrowCallout">
            <a:avLst>
              <a:gd name="adj1" fmla="val 25000"/>
              <a:gd name="adj2" fmla="val 25000"/>
              <a:gd name="adj3" fmla="val 16829"/>
              <a:gd name="adj4" fmla="val 7500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Questo regime non è accessibile ad LHC che potrebbe però trovare </a:t>
            </a:r>
            <a:r>
              <a:rPr lang="it-IT">
                <a:solidFill>
                  <a:srgbClr val="0000FF"/>
                </a:solidFill>
                <a:latin typeface="Arial" charset="0"/>
              </a:rPr>
              <a:t>indicazioni indirette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EB79-01C3-8D4F-BAFA-F3FB294E3379}" type="slidenum">
              <a:rPr lang="it-IT"/>
              <a:pPr/>
              <a:t>29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Epoca elettrodebole (&lt;10</a:t>
            </a:r>
            <a:r>
              <a:rPr lang="it-IT" baseline="30000" smtClean="0"/>
              <a:t>-12</a:t>
            </a:r>
            <a:r>
              <a:rPr lang="it-IT" smtClean="0"/>
              <a:t>s)</a:t>
            </a:r>
          </a:p>
        </p:txBody>
      </p:sp>
      <p:pic>
        <p:nvPicPr>
          <p:cNvPr id="76805" name="Picture 7" descr="CE0041H"/>
          <p:cNvPicPr>
            <a:picLocks noChangeAspect="1" noChangeArrowheads="1"/>
          </p:cNvPicPr>
          <p:nvPr/>
        </p:nvPicPr>
        <p:blipFill>
          <a:blip r:embed="rId2"/>
          <a:srcRect l="22169" t="33742" r="68221" b="35510"/>
          <a:stretch>
            <a:fillRect/>
          </a:stretch>
        </p:blipFill>
        <p:spPr bwMode="auto">
          <a:xfrm>
            <a:off x="2362200" y="2667000"/>
            <a:ext cx="76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57228"/>
              <a:gd name="adj2" fmla="val 811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L’interazione forte si separa dall’interazione elettro-debole, che resta unificata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Sono presenti particelle pesanti oggi assenti dalla materia ordinaria (Z, W, quark top, Higgs?)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563" cy="147955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cerca il </a:t>
            </a:r>
            <a:r>
              <a:rPr lang="it-IT" dirty="0">
                <a:solidFill>
                  <a:srgbClr val="0000FF"/>
                </a:solidFill>
                <a:latin typeface="+mn-lt"/>
              </a:rPr>
              <a:t>bosone di </a:t>
            </a:r>
            <a:r>
              <a:rPr lang="it-IT" dirty="0" err="1">
                <a:solidFill>
                  <a:srgbClr val="0000FF"/>
                </a:solidFill>
                <a:latin typeface="+mn-lt"/>
              </a:rPr>
              <a:t>Higgs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e possibili altre nuove particelle   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pic>
        <p:nvPicPr>
          <p:cNvPr id="100250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293813"/>
            <a:ext cx="4999038" cy="451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Il Large Hadron Collider</a:t>
            </a:r>
          </a:p>
        </p:txBody>
      </p:sp>
      <p:sp>
        <p:nvSpPr>
          <p:cNvPr id="10025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2878138" cy="497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000">
                <a:solidFill>
                  <a:schemeClr val="accent2"/>
                </a:solidFill>
              </a:rPr>
              <a:t>LHC è il più grande acceleratore al mondo</a:t>
            </a:r>
          </a:p>
          <a:p>
            <a:pPr>
              <a:lnSpc>
                <a:spcPct val="90000"/>
              </a:lnSpc>
            </a:pPr>
            <a:r>
              <a:rPr lang="it-IT" sz="2000"/>
              <a:t>Si trova al </a:t>
            </a:r>
            <a:r>
              <a:rPr lang="it-IT" sz="2000">
                <a:solidFill>
                  <a:schemeClr val="accent2"/>
                </a:solidFill>
              </a:rPr>
              <a:t>CERN</a:t>
            </a:r>
            <a:r>
              <a:rPr lang="it-IT" sz="2000"/>
              <a:t>, al confine tra Francia e Svizzera</a:t>
            </a:r>
          </a:p>
          <a:p>
            <a:pPr>
              <a:lnSpc>
                <a:spcPct val="90000"/>
              </a:lnSpc>
            </a:pPr>
            <a:r>
              <a:rPr lang="en-US" sz="2000">
                <a:ea typeface="Arial" charset="0"/>
                <a:cs typeface="Arial" charset="0"/>
              </a:rPr>
              <a:t>È</a:t>
            </a:r>
            <a:r>
              <a:rPr lang="it-IT" sz="2000"/>
              <a:t> costruito in una galleria sotterranea lunga </a:t>
            </a:r>
            <a:r>
              <a:rPr lang="it-IT" sz="2000">
                <a:solidFill>
                  <a:schemeClr val="accent2"/>
                </a:solidFill>
              </a:rPr>
              <a:t>27 km</a:t>
            </a:r>
            <a:endParaRPr lang="it-IT" sz="2000"/>
          </a:p>
          <a:p>
            <a:pPr>
              <a:lnSpc>
                <a:spcPct val="90000"/>
              </a:lnSpc>
            </a:pPr>
            <a:r>
              <a:rPr lang="it-IT" sz="2000"/>
              <a:t>Due fasci di protoni di altissima energia si scontrano per creare </a:t>
            </a:r>
            <a:r>
              <a:rPr lang="it-IT" sz="2000">
                <a:solidFill>
                  <a:schemeClr val="accent2"/>
                </a:solidFill>
              </a:rPr>
              <a:t>nuove particelle</a:t>
            </a:r>
            <a:r>
              <a:rPr lang="it-IT" sz="2000"/>
              <a:t> e studiare </a:t>
            </a:r>
            <a:r>
              <a:rPr lang="it-IT" sz="2000">
                <a:solidFill>
                  <a:schemeClr val="accent2"/>
                </a:solidFill>
              </a:rPr>
              <a:t>nuovi fenomeni fisici</a:t>
            </a:r>
            <a:r>
              <a:rPr lang="it-IT" sz="2000"/>
              <a:t> mai osservati prima</a:t>
            </a:r>
          </a:p>
        </p:txBody>
      </p:sp>
      <p:sp>
        <p:nvSpPr>
          <p:cNvPr id="1002505" name="Text Box 9"/>
          <p:cNvSpPr txBox="1">
            <a:spLocks noChangeArrowheads="1"/>
          </p:cNvSpPr>
          <p:nvPr/>
        </p:nvSpPr>
        <p:spPr bwMode="auto">
          <a:xfrm>
            <a:off x="4067175" y="40767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CMS</a:t>
            </a:r>
          </a:p>
        </p:txBody>
      </p:sp>
      <p:sp>
        <p:nvSpPr>
          <p:cNvPr id="1002506" name="Text Box 10"/>
          <p:cNvSpPr txBox="1">
            <a:spLocks noChangeArrowheads="1"/>
          </p:cNvSpPr>
          <p:nvPr/>
        </p:nvSpPr>
        <p:spPr bwMode="auto">
          <a:xfrm>
            <a:off x="6516688" y="2781300"/>
            <a:ext cx="825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ATLAS</a:t>
            </a:r>
          </a:p>
        </p:txBody>
      </p:sp>
      <p:sp>
        <p:nvSpPr>
          <p:cNvPr id="1002507" name="Text Box 11"/>
          <p:cNvSpPr txBox="1">
            <a:spLocks noChangeArrowheads="1"/>
          </p:cNvSpPr>
          <p:nvPr/>
        </p:nvSpPr>
        <p:spPr bwMode="auto">
          <a:xfrm>
            <a:off x="7740650" y="3163888"/>
            <a:ext cx="769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ALICE</a:t>
            </a:r>
          </a:p>
        </p:txBody>
      </p:sp>
      <p:sp>
        <p:nvSpPr>
          <p:cNvPr id="1002508" name="Text Box 12"/>
          <p:cNvSpPr txBox="1">
            <a:spLocks noChangeArrowheads="1"/>
          </p:cNvSpPr>
          <p:nvPr/>
        </p:nvSpPr>
        <p:spPr bwMode="auto">
          <a:xfrm>
            <a:off x="5364163" y="2805113"/>
            <a:ext cx="758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LHC-</a:t>
            </a:r>
            <a:r>
              <a:rPr lang="en-US" i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03D7-7D9E-E248-B89B-A2EA6C7E7BA6}" type="slidenum">
              <a:rPr lang="it-IT"/>
              <a:pPr/>
              <a:t>30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Quark-gluon plasma (&lt;10</a:t>
            </a:r>
            <a:r>
              <a:rPr lang="it-IT" baseline="30000" smtClean="0"/>
              <a:t>-6</a:t>
            </a:r>
            <a:r>
              <a:rPr lang="it-IT" smtClean="0"/>
              <a:t>s)</a:t>
            </a:r>
          </a:p>
        </p:txBody>
      </p:sp>
      <p:pic>
        <p:nvPicPr>
          <p:cNvPr id="77829" name="Picture 7" descr="CE0041H"/>
          <p:cNvPicPr>
            <a:picLocks noChangeAspect="1" noChangeArrowheads="1"/>
          </p:cNvPicPr>
          <p:nvPr/>
        </p:nvPicPr>
        <p:blipFill>
          <a:blip r:embed="rId2"/>
          <a:srcRect l="29857" t="31178" r="63417" b="32948"/>
          <a:stretch>
            <a:fillRect/>
          </a:stretch>
        </p:blipFill>
        <p:spPr bwMode="auto">
          <a:xfrm>
            <a:off x="2971800" y="2514600"/>
            <a:ext cx="533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730625" y="1371600"/>
            <a:ext cx="4879975" cy="1295400"/>
          </a:xfrm>
          <a:prstGeom prst="wedgeRoundRectCallout">
            <a:avLst>
              <a:gd name="adj1" fmla="val -54421"/>
              <a:gd name="adj2" fmla="val 1287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Le quattro interazioni si separano come nell’universo attuale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L’universo è un plasma relativistico di particelle, troppo caldo per creare stati legati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0574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riproduce le condizioni di </a:t>
            </a:r>
            <a:r>
              <a:rPr lang="it-IT" dirty="0" err="1">
                <a:solidFill>
                  <a:srgbClr val="0000FF"/>
                </a:solidFill>
                <a:latin typeface="+mn-lt"/>
              </a:rPr>
              <a:t>quark-gluon</a:t>
            </a:r>
            <a:r>
              <a:rPr lang="it-IT" dirty="0">
                <a:solidFill>
                  <a:srgbClr val="0000FF"/>
                </a:solidFill>
                <a:latin typeface="+mn-lt"/>
              </a:rPr>
              <a:t> plasma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con interazioni di ioni pesanti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2584-E543-5C41-8B19-5CA3D4AA182E}" type="slidenum">
              <a:rPr lang="it-IT"/>
              <a:pPr/>
              <a:t>31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Bariogenesi (&lt;1s)</a:t>
            </a:r>
          </a:p>
        </p:txBody>
      </p:sp>
      <p:pic>
        <p:nvPicPr>
          <p:cNvPr id="78853" name="Picture 7" descr="CE0041H"/>
          <p:cNvPicPr>
            <a:picLocks noChangeAspect="1" noChangeArrowheads="1"/>
          </p:cNvPicPr>
          <p:nvPr/>
        </p:nvPicPr>
        <p:blipFill>
          <a:blip r:embed="rId2"/>
          <a:srcRect l="36583" t="28616" r="50926" b="29106"/>
          <a:stretch>
            <a:fillRect/>
          </a:stretch>
        </p:blipFill>
        <p:spPr bwMode="auto">
          <a:xfrm>
            <a:off x="3505200" y="2362200"/>
            <a:ext cx="990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4648200" y="1066800"/>
            <a:ext cx="4117975" cy="1752600"/>
          </a:xfrm>
          <a:prstGeom prst="wedgeRoundRectCallout">
            <a:avLst>
              <a:gd name="adj1" fmla="val -53023"/>
              <a:gd name="adj2" fmla="val 9503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quark si condensano in barioni (come protoni e neutroni)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L’universo è un plasma ionizzato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L’antimateria scompare progressivamente, resta un universo di sola materia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2860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Un esperimento dedicato,  LHC</a:t>
            </a:r>
            <a:r>
              <a:rPr lang="it-IT" i="1">
                <a:solidFill>
                  <a:srgbClr val="22228B"/>
                </a:solidFill>
              </a:rPr>
              <a:t>b</a:t>
            </a:r>
            <a:r>
              <a:rPr lang="it-IT">
                <a:solidFill>
                  <a:srgbClr val="22228B"/>
                </a:solidFill>
                <a:latin typeface="Arial" charset="0"/>
              </a:rPr>
              <a:t>,  studia i mesoni B e la </a:t>
            </a:r>
            <a:r>
              <a:rPr lang="it-IT">
                <a:solidFill>
                  <a:srgbClr val="0000FF"/>
                </a:solidFill>
                <a:latin typeface="Arial" charset="0"/>
              </a:rPr>
              <a:t>violazione di CP</a:t>
            </a:r>
            <a:r>
              <a:rPr lang="it-IT">
                <a:solidFill>
                  <a:srgbClr val="22228B"/>
                </a:solidFill>
                <a:latin typeface="Arial" charset="0"/>
              </a:rPr>
              <a:t> che spiega l’asimmetria tra materia ed antimateria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8A61-1EDB-1941-85F6-FF81565AD17A}" type="slidenum">
              <a:rPr lang="it-IT"/>
              <a:pPr/>
              <a:t>32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Gli atomi (240000÷300000 anni)</a:t>
            </a:r>
          </a:p>
        </p:txBody>
      </p:sp>
      <p:pic>
        <p:nvPicPr>
          <p:cNvPr id="79877" name="Picture 7" descr="CE0041H"/>
          <p:cNvPicPr>
            <a:picLocks noChangeAspect="1" noChangeArrowheads="1"/>
          </p:cNvPicPr>
          <p:nvPr/>
        </p:nvPicPr>
        <p:blipFill>
          <a:blip r:embed="rId2"/>
          <a:srcRect l="51956" t="15807" r="29788" b="17577"/>
          <a:stretch>
            <a:fillRect/>
          </a:stretch>
        </p:blipFill>
        <p:spPr bwMode="auto">
          <a:xfrm>
            <a:off x="4724400" y="1600200"/>
            <a:ext cx="144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3127375" cy="2667000"/>
          </a:xfrm>
          <a:prstGeom prst="wedgeRoundRectCallout">
            <a:avLst>
              <a:gd name="adj1" fmla="val 77438"/>
              <a:gd name="adj2" fmla="val 263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Gli elettroni si combinano con i nuclei di idrogeno e di elio e per formare atomi neutri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fotoni si disaccoppiano dalla materia (radiazione di fondo), l’universo diventa trasparente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E019-723C-F94A-9F73-E99D5437A5DB}" type="slidenum">
              <a:rPr lang="it-IT"/>
              <a:pPr/>
              <a:t>33</a:t>
            </a:fld>
            <a:endParaRPr lang="it-IT"/>
          </a:p>
        </p:txBody>
      </p:sp>
      <p:pic>
        <p:nvPicPr>
          <p:cNvPr id="80900" name="Picture 7" descr="CE0041H"/>
          <p:cNvPicPr>
            <a:picLocks noChangeAspect="1" noChangeArrowheads="1"/>
          </p:cNvPicPr>
          <p:nvPr/>
        </p:nvPicPr>
        <p:blipFill>
          <a:blip r:embed="rId2"/>
          <a:srcRect l="64445" t="9402" r="963" b="9891"/>
          <a:stretch>
            <a:fillRect/>
          </a:stretch>
        </p:blipFill>
        <p:spPr bwMode="auto">
          <a:xfrm>
            <a:off x="5715000" y="1219200"/>
            <a:ext cx="274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4114800" cy="2362200"/>
          </a:xfrm>
          <a:prstGeom prst="wedgeRoundRectCallout">
            <a:avLst>
              <a:gd name="adj1" fmla="val 72752"/>
              <a:gd name="adj2" fmla="val 327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gravità prevale sulla materia, ora neutra e la fa condensare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si formano stelle e galassie 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pianeti rocciosi si formeranno dopo le esplosioni delle prime supernovae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Nasce la vita sulla terra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endParaRPr lang="it-IT">
              <a:latin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Galassie (&gt;10</a:t>
            </a:r>
            <a:r>
              <a:rPr lang="it-IT" baseline="30000" dirty="0" smtClean="0"/>
              <a:t>6</a:t>
            </a:r>
            <a:r>
              <a:rPr lang="it-IT" dirty="0" smtClean="0"/>
              <a:t> anni)</a:t>
            </a:r>
          </a:p>
        </p:txBody>
      </p:sp>
      <p:sp>
        <p:nvSpPr>
          <p:cNvPr id="10" name="Up Arrow Callout 9"/>
          <p:cNvSpPr/>
          <p:nvPr/>
        </p:nvSpPr>
        <p:spPr bwMode="auto">
          <a:xfrm>
            <a:off x="1219200" y="3733800"/>
            <a:ext cx="2819400" cy="1295400"/>
          </a:xfrm>
          <a:prstGeom prst="upArrowCallout">
            <a:avLst>
              <a:gd name="adj1" fmla="val 35430"/>
              <a:gd name="adj2" fmla="val 33344"/>
              <a:gd name="adj3" fmla="val 25000"/>
              <a:gd name="adj4" fmla="val 4829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L’uomo costruisce LHC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Nuove dimensioni spazio-temporali</a:t>
            </a:r>
          </a:p>
        </p:txBody>
      </p:sp>
      <p:sp>
        <p:nvSpPr>
          <p:cNvPr id="1028111" name="Text Box 15"/>
          <p:cNvSpPr txBox="1">
            <a:spLocks noChangeArrowheads="1"/>
          </p:cNvSpPr>
          <p:nvPr/>
        </p:nvSpPr>
        <p:spPr bwMode="auto">
          <a:xfrm>
            <a:off x="5435600" y="1052513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Z</a:t>
            </a:r>
            <a:r>
              <a:rPr lang="en-US" sz="1800">
                <a:solidFill>
                  <a:schemeClr val="accent2"/>
                </a:solidFill>
                <a:sym typeface="Symbol" charset="2"/>
              </a:rPr>
              <a:t>qq</a:t>
            </a:r>
            <a:endParaRPr lang="en-US" sz="1800" baseline="30000">
              <a:solidFill>
                <a:schemeClr val="accent2"/>
              </a:solidFill>
              <a:sym typeface="Symbol" charset="2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7309"/>
            <a:ext cx="8153400" cy="5327291"/>
          </a:xfrm>
          <a:prstGeom prst="rect">
            <a:avLst/>
          </a:prstGeom>
        </p:spPr>
      </p:pic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8200" y="1066800"/>
            <a:ext cx="3810000" cy="2819400"/>
          </a:xfrm>
        </p:spPr>
        <p:txBody>
          <a:bodyPr/>
          <a:lstStyle/>
          <a:p>
            <a:r>
              <a:rPr lang="it-IT" sz="1600" dirty="0">
                <a:solidFill>
                  <a:schemeClr val="bg1"/>
                </a:solidFill>
              </a:rPr>
              <a:t>Alcune teorie prevedono l’esistenza di </a:t>
            </a:r>
            <a:r>
              <a:rPr lang="it-IT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nuove dimensioni spaziali</a:t>
            </a:r>
          </a:p>
          <a:p>
            <a:r>
              <a:rPr lang="it-IT" sz="1600" dirty="0">
                <a:solidFill>
                  <a:schemeClr val="bg1"/>
                </a:solidFill>
              </a:rPr>
              <a:t>Le nuove dimensioni non sono accessibili nella nostra esperienza perché “</a:t>
            </a:r>
            <a:r>
              <a:rPr lang="it-IT" sz="1600" dirty="0" err="1">
                <a:solidFill>
                  <a:srgbClr val="ADADEB"/>
                </a:solidFill>
              </a:rPr>
              <a:t>compattificate</a:t>
            </a:r>
            <a:r>
              <a:rPr lang="it-IT" sz="1600" dirty="0">
                <a:solidFill>
                  <a:schemeClr val="bg1"/>
                </a:solidFill>
              </a:rPr>
              <a:t>” con raggi di curvatura molto piccoli</a:t>
            </a:r>
          </a:p>
          <a:p>
            <a:r>
              <a:rPr lang="it-IT" sz="1600" dirty="0">
                <a:solidFill>
                  <a:schemeClr val="bg1"/>
                </a:solidFill>
              </a:rPr>
              <a:t>La presenza di nuove dimensioni si può manifestare con uno spettro di </a:t>
            </a:r>
            <a:r>
              <a:rPr lang="it-IT" sz="1600" dirty="0">
                <a:solidFill>
                  <a:srgbClr val="ADADEB"/>
                </a:solidFill>
              </a:rPr>
              <a:t>nuove particelle</a:t>
            </a:r>
            <a:r>
              <a:rPr lang="it-IT" sz="1600" dirty="0">
                <a:solidFill>
                  <a:schemeClr val="bg1"/>
                </a:solidFill>
              </a:rPr>
              <a:t> rivelabili ad LHC</a:t>
            </a:r>
          </a:p>
        </p:txBody>
      </p:sp>
      <p:pic>
        <p:nvPicPr>
          <p:cNvPr id="1028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124200"/>
            <a:ext cx="2286000" cy="1600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1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990599"/>
            <a:ext cx="2895600" cy="7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113" name="Picture 17" descr="CMS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200400"/>
            <a:ext cx="41402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63960" name="Oval 24"/>
          <p:cNvSpPr>
            <a:spLocks noChangeArrowheads="1"/>
          </p:cNvSpPr>
          <p:nvPr/>
        </p:nvSpPr>
        <p:spPr bwMode="auto">
          <a:xfrm>
            <a:off x="2916238" y="1700213"/>
            <a:ext cx="1871662" cy="18716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63959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2973388"/>
            <a:ext cx="338455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Le collisioni!</a:t>
            </a:r>
          </a:p>
        </p:txBody>
      </p:sp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179388" y="4797425"/>
            <a:ext cx="482917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>
                <a:latin typeface="Arial" charset="0"/>
              </a:rPr>
              <a:t> dei protoni che si scontrano </a:t>
            </a:r>
            <a:br>
              <a:rPr lang="it-IT" sz="2000">
                <a:latin typeface="Arial" charset="0"/>
              </a:rPr>
            </a:br>
            <a:r>
              <a:rPr lang="it-IT" sz="2000">
                <a:solidFill>
                  <a:schemeClr val="accent2"/>
                </a:solidFill>
                <a:latin typeface="Arial" charset="0"/>
              </a:rPr>
              <a:t>si trasforma in nuove particelle</a:t>
            </a:r>
            <a:r>
              <a:rPr lang="it-IT" sz="2000">
                <a:latin typeface="Arial" charset="0"/>
              </a:rPr>
              <a:t> (= </a:t>
            </a:r>
            <a:r>
              <a:rPr lang="it-IT" sz="2000">
                <a:solidFill>
                  <a:schemeClr val="accent2"/>
                </a:solidFill>
                <a:latin typeface="Arial" charset="0"/>
              </a:rPr>
              <a:t>massa</a:t>
            </a:r>
            <a:r>
              <a:rPr lang="it-IT" sz="2000">
                <a:latin typeface="Arial" charset="0"/>
              </a:rPr>
              <a:t>)</a:t>
            </a:r>
            <a:endParaRPr lang="it-IT" sz="900">
              <a:latin typeface="Arial" charset="0"/>
            </a:endParaRPr>
          </a:p>
          <a:p>
            <a:pPr algn="ctr"/>
            <a:endParaRPr lang="it-IT" sz="900">
              <a:latin typeface="Arial" charset="0"/>
            </a:endParaRPr>
          </a:p>
          <a:p>
            <a:pPr algn="ctr"/>
            <a:r>
              <a:rPr lang="it-IT" sz="3600">
                <a:solidFill>
                  <a:schemeClr val="accent2"/>
                </a:solidFill>
              </a:rPr>
              <a:t>E = mc</a:t>
            </a:r>
            <a:r>
              <a:rPr lang="it-IT" sz="3600" baseline="30000">
                <a:solidFill>
                  <a:schemeClr val="accent2"/>
                </a:solidFill>
              </a:rPr>
              <a:t>2</a:t>
            </a:r>
          </a:p>
        </p:txBody>
      </p:sp>
      <p:pic>
        <p:nvPicPr>
          <p:cNvPr id="106394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0050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4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2638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4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4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3952" name="AutoShape 16"/>
          <p:cNvSpPr>
            <a:spLocks noChangeArrowheads="1"/>
          </p:cNvSpPr>
          <p:nvPr/>
        </p:nvSpPr>
        <p:spPr bwMode="auto">
          <a:xfrm>
            <a:off x="3238500" y="2022475"/>
            <a:ext cx="1225550" cy="122555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010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63953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184481">
            <a:off x="4425950" y="1477963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4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3494856">
            <a:off x="2122488" y="3421063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5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8668018">
            <a:off x="4133851" y="3494087"/>
            <a:ext cx="14414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6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188852">
            <a:off x="3781425" y="1054100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7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279700">
            <a:off x="2779713" y="3790950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8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7713547">
            <a:off x="2274888" y="1258888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08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 rivelatori di particelle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892988" cy="4572000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524000" y="5715000"/>
            <a:ext cx="4009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  <a:sym typeface="Wingdings"/>
              </a:rPr>
              <a:t> Seminario di M.G. </a:t>
            </a:r>
            <a:r>
              <a:rPr lang="it-IT" sz="2400" dirty="0" err="1" smtClean="0">
                <a:latin typeface="+mn-lt"/>
                <a:sym typeface="Wingdings"/>
              </a:rPr>
              <a:t>Alviggi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Conclusioni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087813" cy="4970462"/>
          </a:xfrm>
        </p:spPr>
        <p:txBody>
          <a:bodyPr/>
          <a:lstStyle/>
          <a:p>
            <a:r>
              <a:rPr lang="it-IT" sz="1800" dirty="0" smtClean="0"/>
              <a:t>LHC permette di riprodurre in laboratorio condizioni simili a pochi istanti dopo l’origine dell’Universo</a:t>
            </a:r>
          </a:p>
          <a:p>
            <a:r>
              <a:rPr lang="it-IT" sz="1800" dirty="0" smtClean="0"/>
              <a:t>LHC ha la possibilità di esplorare nuovi aspetti della fisica delle particelle e delle interazioni fondamentali</a:t>
            </a:r>
          </a:p>
          <a:p>
            <a:r>
              <a:rPr lang="it-IT" sz="1800" dirty="0" smtClean="0"/>
              <a:t>Questi fenomeni sono strettamente legati alla struttura dell’Universo e alla sua origine ed evoluzione</a:t>
            </a:r>
          </a:p>
          <a:p>
            <a:r>
              <a:rPr lang="it-IT" sz="1800" dirty="0" smtClean="0">
                <a:solidFill>
                  <a:srgbClr val="3333CC"/>
                </a:solidFill>
              </a:rPr>
              <a:t>Il programma di LHC durerà per il prossimi 10 anni ed oltre</a:t>
            </a:r>
          </a:p>
          <a:p>
            <a:endParaRPr lang="it-IT" sz="1800" dirty="0" smtClean="0">
              <a:solidFill>
                <a:srgbClr val="3333CC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CC0066"/>
                </a:solidFill>
              </a:rPr>
              <a:t>Forse</a:t>
            </a:r>
            <a:r>
              <a:rPr lang="it-IT" sz="1800" dirty="0" smtClean="0">
                <a:solidFill>
                  <a:srgbClr val="CC0066"/>
                </a:solidFill>
              </a:rPr>
              <a:t> anche qualcuno </a:t>
            </a:r>
            <a:r>
              <a:rPr lang="it-IT" sz="1800" dirty="0">
                <a:solidFill>
                  <a:srgbClr val="CC0066"/>
                </a:solidFill>
              </a:rPr>
              <a:t>di voi parteciperà alle scoperte di </a:t>
            </a:r>
            <a:r>
              <a:rPr lang="it-IT" sz="1800" dirty="0" smtClean="0">
                <a:solidFill>
                  <a:srgbClr val="CC0066"/>
                </a:solidFill>
              </a:rPr>
              <a:t>LHC nei prossimi anni!</a:t>
            </a:r>
            <a:endParaRPr lang="it-IT" sz="1800" dirty="0">
              <a:solidFill>
                <a:srgbClr val="CC0066"/>
              </a:solidFill>
            </a:endParaRPr>
          </a:p>
        </p:txBody>
      </p:sp>
      <p:pic>
        <p:nvPicPr>
          <p:cNvPr id="1054724" name="Picture 4" descr="ALICE - T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125538"/>
            <a:ext cx="3803650" cy="482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394994" y="658547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Riferimenti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it-IT" sz="2000" dirty="0"/>
              <a:t>CERN: 	</a:t>
            </a:r>
            <a:r>
              <a:rPr lang="it-IT" sz="1800" baseline="30000" dirty="0">
                <a:solidFill>
                  <a:schemeClr val="folHlink"/>
                </a:solidFill>
              </a:rPr>
              <a:t>http://</a:t>
            </a:r>
            <a:r>
              <a:rPr lang="it-IT" sz="2000" dirty="0"/>
              <a:t>www.cern.ch</a:t>
            </a:r>
          </a:p>
          <a:p>
            <a:pPr>
              <a:lnSpc>
                <a:spcPct val="80000"/>
              </a:lnSpc>
            </a:pPr>
            <a:r>
              <a:rPr lang="it-IT" sz="2000" dirty="0"/>
              <a:t>LHC: 	</a:t>
            </a:r>
            <a:r>
              <a:rPr lang="it-IT" sz="1800" baseline="30000" dirty="0">
                <a:solidFill>
                  <a:schemeClr val="folHlink"/>
                </a:solidFill>
              </a:rPr>
              <a:t>http://</a:t>
            </a:r>
            <a:r>
              <a:rPr lang="it-IT" sz="2000" dirty="0" err="1"/>
              <a:t>public.web.cern.ch</a:t>
            </a:r>
            <a:r>
              <a:rPr lang="it-IT" sz="2000" dirty="0"/>
              <a:t>/public/en/</a:t>
            </a:r>
            <a:br>
              <a:rPr lang="it-IT" sz="2000" dirty="0"/>
            </a:br>
            <a:r>
              <a:rPr lang="it-IT" sz="2000" dirty="0"/>
              <a:t>		     LHC/</a:t>
            </a:r>
            <a:r>
              <a:rPr lang="it-IT" sz="2000" dirty="0" err="1"/>
              <a:t>LHC-en.html</a:t>
            </a:r>
            <a:endParaRPr lang="it-IT" sz="2000" dirty="0"/>
          </a:p>
          <a:p>
            <a:pPr>
              <a:lnSpc>
                <a:spcPct val="80000"/>
              </a:lnSpc>
            </a:pPr>
            <a:r>
              <a:rPr lang="it-IT" sz="2000" dirty="0"/>
              <a:t>CMS: 	</a:t>
            </a:r>
            <a:r>
              <a:rPr lang="it-IT" sz="1800" baseline="30000" dirty="0">
                <a:solidFill>
                  <a:schemeClr val="folHlink"/>
                </a:solidFill>
              </a:rPr>
              <a:t>http://</a:t>
            </a:r>
            <a:r>
              <a:rPr lang="it-IT" sz="2000" dirty="0" err="1"/>
              <a:t>cms.cern.ch</a:t>
            </a:r>
            <a:endParaRPr lang="it-IT" sz="2000" dirty="0"/>
          </a:p>
          <a:p>
            <a:pPr>
              <a:lnSpc>
                <a:spcPct val="80000"/>
              </a:lnSpc>
            </a:pPr>
            <a:r>
              <a:rPr lang="it-IT" sz="2000" dirty="0"/>
              <a:t>ATLAS: 	</a:t>
            </a:r>
            <a:r>
              <a:rPr lang="it-IT" sz="1800" baseline="30000" dirty="0">
                <a:solidFill>
                  <a:schemeClr val="folHlink"/>
                </a:solidFill>
              </a:rPr>
              <a:t>http://</a:t>
            </a:r>
            <a:r>
              <a:rPr lang="it-IT" sz="2000" dirty="0" err="1"/>
              <a:t>atlas.cern.ch</a:t>
            </a:r>
            <a:endParaRPr lang="it-IT" sz="2000" dirty="0"/>
          </a:p>
          <a:p>
            <a:pPr>
              <a:lnSpc>
                <a:spcPct val="80000"/>
              </a:lnSpc>
            </a:pPr>
            <a:r>
              <a:rPr lang="it-IT" sz="2000" dirty="0"/>
              <a:t>Visita il CERN: 	</a:t>
            </a:r>
            <a:r>
              <a:rPr lang="it-IT" sz="1800" baseline="30000" dirty="0">
                <a:solidFill>
                  <a:schemeClr val="folHlink"/>
                </a:solidFill>
              </a:rPr>
              <a:t>http://</a:t>
            </a:r>
            <a:r>
              <a:rPr lang="it-IT" sz="2000" dirty="0" err="1"/>
              <a:t>outreach.web.cern.ch</a:t>
            </a:r>
            <a:r>
              <a:rPr lang="it-IT" sz="2000" dirty="0"/>
              <a:t>/</a:t>
            </a:r>
            <a:r>
              <a:rPr lang="it-IT" sz="2000" dirty="0" err="1"/>
              <a:t>outreach</a:t>
            </a:r>
            <a:r>
              <a:rPr lang="it-IT" sz="2000" dirty="0"/>
              <a:t>/en/</a:t>
            </a:r>
            <a:r>
              <a:rPr lang="it-IT" sz="2000" dirty="0" err="1"/>
              <a:t>Visits</a:t>
            </a:r>
            <a:r>
              <a:rPr lang="it-IT" sz="2000" dirty="0"/>
              <a:t>/</a:t>
            </a:r>
            <a:r>
              <a:rPr lang="it-IT" sz="2000" dirty="0" err="1"/>
              <a:t>Intro-en.html</a:t>
            </a:r>
            <a:endParaRPr lang="it-IT" sz="2000" dirty="0"/>
          </a:p>
          <a:p>
            <a:pPr>
              <a:lnSpc>
                <a:spcPct val="80000"/>
              </a:lnSpc>
            </a:pPr>
            <a:endParaRPr lang="it-IT" sz="2000" dirty="0"/>
          </a:p>
          <a:p>
            <a:pPr>
              <a:lnSpc>
                <a:spcPct val="80000"/>
              </a:lnSpc>
            </a:pPr>
            <a:r>
              <a:rPr lang="it-IT" sz="2000" dirty="0"/>
              <a:t>Potete trovarmi su:</a:t>
            </a:r>
          </a:p>
          <a:p>
            <a:pPr>
              <a:lnSpc>
                <a:spcPct val="80000"/>
              </a:lnSpc>
            </a:pPr>
            <a:endParaRPr lang="it-IT" sz="2000" dirty="0"/>
          </a:p>
          <a:p>
            <a:pPr lvl="1">
              <a:lnSpc>
                <a:spcPct val="80000"/>
              </a:lnSpc>
            </a:pPr>
            <a:r>
              <a:rPr lang="it-IT" sz="1800" dirty="0"/>
              <a:t>			luca.lista@na.infn.it</a:t>
            </a:r>
          </a:p>
          <a:p>
            <a:pPr lvl="1">
              <a:lnSpc>
                <a:spcPct val="80000"/>
              </a:lnSpc>
            </a:pPr>
            <a:endParaRPr lang="it-IT" sz="1800" dirty="0"/>
          </a:p>
          <a:p>
            <a:pPr lvl="1">
              <a:lnSpc>
                <a:spcPct val="80000"/>
              </a:lnSpc>
            </a:pPr>
            <a:endParaRPr lang="it-IT" sz="1800" dirty="0"/>
          </a:p>
          <a:p>
            <a:pPr lvl="1">
              <a:lnSpc>
                <a:spcPct val="80000"/>
              </a:lnSpc>
            </a:pPr>
            <a:r>
              <a:rPr lang="it-IT" sz="1800" dirty="0"/>
              <a:t>                       	Luca Lista</a:t>
            </a:r>
          </a:p>
          <a:p>
            <a:pPr lvl="1">
              <a:lnSpc>
                <a:spcPct val="80000"/>
              </a:lnSpc>
            </a:pPr>
            <a:endParaRPr lang="it-IT" sz="1800" dirty="0"/>
          </a:p>
          <a:p>
            <a:pPr lvl="1">
              <a:lnSpc>
                <a:spcPct val="80000"/>
              </a:lnSpc>
            </a:pPr>
            <a:endParaRPr lang="it-IT" sz="1800" dirty="0"/>
          </a:p>
          <a:p>
            <a:pPr lvl="1">
              <a:lnSpc>
                <a:spcPct val="80000"/>
              </a:lnSpc>
            </a:pPr>
            <a:r>
              <a:rPr lang="it-IT" sz="1800" dirty="0"/>
              <a:t>  			Luca Lista</a:t>
            </a:r>
          </a:p>
          <a:p>
            <a:pPr lvl="1">
              <a:lnSpc>
                <a:spcPct val="80000"/>
              </a:lnSpc>
            </a:pPr>
            <a:endParaRPr lang="it-IT" sz="1800" dirty="0"/>
          </a:p>
          <a:p>
            <a:pPr lvl="1">
              <a:lnSpc>
                <a:spcPct val="80000"/>
              </a:lnSpc>
            </a:pPr>
            <a:endParaRPr lang="it-IT" sz="1800" dirty="0"/>
          </a:p>
        </p:txBody>
      </p:sp>
      <p:pic>
        <p:nvPicPr>
          <p:cNvPr id="10588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4735513"/>
            <a:ext cx="12255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8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5603875"/>
            <a:ext cx="12239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88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789363"/>
            <a:ext cx="6873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 che serve LHC?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606925" cy="497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accent2"/>
                </a:solidFill>
              </a:rPr>
              <a:t>LHC è l’apparato sperimentale più grande al mondo</a:t>
            </a:r>
          </a:p>
          <a:p>
            <a:pPr lvl="1">
              <a:lnSpc>
                <a:spcPct val="90000"/>
              </a:lnSpc>
            </a:pPr>
            <a:r>
              <a:rPr lang="it-IT" sz="2000" dirty="0"/>
              <a:t>Costato alcuni miliardi di </a:t>
            </a:r>
            <a:br>
              <a:rPr lang="it-IT" sz="2000" dirty="0"/>
            </a:br>
            <a:r>
              <a:rPr lang="it-IT" sz="2000" dirty="0" err="1"/>
              <a:t>€</a:t>
            </a:r>
            <a:r>
              <a:rPr lang="it-IT" sz="2000" dirty="0"/>
              <a:t> / $ / CHF</a:t>
            </a:r>
          </a:p>
          <a:p>
            <a:pPr lvl="1">
              <a:lnSpc>
                <a:spcPct val="90000"/>
              </a:lnSpc>
            </a:pPr>
            <a:r>
              <a:rPr lang="it-IT" sz="2000" dirty="0"/>
              <a:t>Costruito in oltre 10 anni</a:t>
            </a:r>
          </a:p>
          <a:p>
            <a:pPr lvl="1">
              <a:lnSpc>
                <a:spcPct val="90000"/>
              </a:lnSpc>
            </a:pPr>
            <a:r>
              <a:rPr lang="it-IT" sz="2000" dirty="0"/>
              <a:t>Collaborazione internazionale di decine di paesi e centinaia di istituzioni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solidFill>
                  <a:schemeClr val="accent2"/>
                </a:solidFill>
              </a:rPr>
              <a:t>Realizzato da migliaia di fisici, ingegneri e tecnici</a:t>
            </a:r>
          </a:p>
          <a:p>
            <a:pPr lvl="2">
              <a:lnSpc>
                <a:spcPct val="90000"/>
              </a:lnSpc>
            </a:pPr>
            <a:r>
              <a:rPr lang="it-IT" sz="1800" dirty="0">
                <a:solidFill>
                  <a:srgbClr val="3366FF"/>
                </a:solidFill>
              </a:rPr>
              <a:t>E anche da ditte italiane!</a:t>
            </a:r>
            <a:endParaRPr lang="it-IT" sz="900" dirty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</a:pPr>
            <a:endParaRPr lang="it-IT" sz="1200" dirty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 err="1">
                <a:solidFill>
                  <a:srgbClr val="CC0066"/>
                </a:solidFill>
              </a:rPr>
              <a:t>…</a:t>
            </a:r>
            <a:r>
              <a:rPr lang="it-IT" sz="2400" dirty="0">
                <a:solidFill>
                  <a:srgbClr val="CC0066"/>
                </a:solidFill>
              </a:rPr>
              <a:t> ma a che serve</a:t>
            </a:r>
            <a:r>
              <a:rPr lang="it-IT" sz="2400" dirty="0" smtClean="0">
                <a:solidFill>
                  <a:srgbClr val="CC0066"/>
                </a:solidFill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A parte le numerose ricadute tecnologiche e </a:t>
            </a:r>
            <a:r>
              <a:rPr lang="it-IT" sz="2000" dirty="0" err="1" smtClean="0">
                <a:solidFill>
                  <a:schemeClr val="accent2"/>
                </a:solidFill>
              </a:rPr>
              <a:t>applicative…</a:t>
            </a:r>
            <a:endParaRPr lang="it-IT" sz="2000" dirty="0">
              <a:solidFill>
                <a:schemeClr val="accent2"/>
              </a:solidFill>
            </a:endParaRPr>
          </a:p>
        </p:txBody>
      </p:sp>
      <p:pic>
        <p:nvPicPr>
          <p:cNvPr id="101274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3200" y="1052513"/>
            <a:ext cx="3305175" cy="496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Obiettivi di LHC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2400"/>
              <a:t>	LHC studia nuovi  </a:t>
            </a:r>
            <a:br>
              <a:rPr lang="it-IT" sz="2400"/>
            </a:br>
            <a:r>
              <a:rPr lang="it-IT" sz="2400"/>
              <a:t>fenomeni fisici di frontiera</a:t>
            </a:r>
            <a:br>
              <a:rPr lang="it-IT" sz="2400"/>
            </a:br>
            <a:r>
              <a:rPr lang="it-IT" sz="2400"/>
              <a:t>e cerca le risposte ai </a:t>
            </a:r>
            <a:br>
              <a:rPr lang="it-IT" sz="2400"/>
            </a:br>
            <a:r>
              <a:rPr lang="it-IT" sz="2400"/>
              <a:t>principali quesiti della </a:t>
            </a:r>
            <a:br>
              <a:rPr lang="it-IT" sz="2400"/>
            </a:br>
            <a:r>
              <a:rPr lang="it-IT" sz="2400"/>
              <a:t>Fisica fondamentale:</a:t>
            </a:r>
          </a:p>
          <a:p>
            <a:pPr>
              <a:lnSpc>
                <a:spcPct val="90000"/>
              </a:lnSpc>
            </a:pPr>
            <a:endParaRPr lang="it-IT" sz="1800"/>
          </a:p>
          <a:p>
            <a:pPr>
              <a:lnSpc>
                <a:spcPct val="90000"/>
              </a:lnSpc>
            </a:pPr>
            <a:r>
              <a:rPr lang="it-IT" sz="2400"/>
              <a:t>Esistono nuovi </a:t>
            </a:r>
            <a:r>
              <a:rPr lang="it-IT" sz="2400">
                <a:solidFill>
                  <a:schemeClr val="accent2"/>
                </a:solidFill>
              </a:rPr>
              <a:t>costituenti </a:t>
            </a:r>
            <a:br>
              <a:rPr lang="it-IT" sz="2400">
                <a:solidFill>
                  <a:schemeClr val="accent2"/>
                </a:solidFill>
              </a:rPr>
            </a:br>
            <a:r>
              <a:rPr lang="it-IT" sz="2400">
                <a:solidFill>
                  <a:schemeClr val="accent2"/>
                </a:solidFill>
              </a:rPr>
              <a:t>della materia</a:t>
            </a:r>
            <a:r>
              <a:rPr lang="it-IT" sz="2400"/>
              <a:t> o nuove</a:t>
            </a:r>
            <a:br>
              <a:rPr lang="it-IT" sz="2400"/>
            </a:br>
            <a:r>
              <a:rPr lang="it-IT" sz="2400">
                <a:solidFill>
                  <a:schemeClr val="accent2"/>
                </a:solidFill>
              </a:rPr>
              <a:t>interazioni fondamentali</a:t>
            </a:r>
            <a:r>
              <a:rPr lang="it-IT" sz="2400"/>
              <a:t>?</a:t>
            </a:r>
          </a:p>
          <a:p>
            <a:pPr>
              <a:lnSpc>
                <a:spcPct val="90000"/>
              </a:lnSpc>
            </a:pPr>
            <a:endParaRPr lang="it-IT" sz="2400"/>
          </a:p>
          <a:p>
            <a:pPr>
              <a:lnSpc>
                <a:spcPct val="90000"/>
              </a:lnSpc>
            </a:pPr>
            <a:r>
              <a:rPr lang="it-IT" sz="2400"/>
              <a:t>Qual è l’origine della </a:t>
            </a:r>
            <a:r>
              <a:rPr lang="it-IT" sz="2400">
                <a:solidFill>
                  <a:schemeClr val="accent2"/>
                </a:solidFill>
              </a:rPr>
              <a:t>massa</a:t>
            </a:r>
            <a:r>
              <a:rPr lang="it-IT" sz="2400"/>
              <a:t>?</a:t>
            </a:r>
          </a:p>
          <a:p>
            <a:pPr lvl="1">
              <a:lnSpc>
                <a:spcPct val="90000"/>
              </a:lnSpc>
            </a:pPr>
            <a:r>
              <a:rPr lang="it-IT" sz="2000"/>
              <a:t>Può essere dovuta al </a:t>
            </a:r>
            <a:r>
              <a:rPr lang="it-IT" sz="2000">
                <a:solidFill>
                  <a:schemeClr val="accent2"/>
                </a:solidFill>
              </a:rPr>
              <a:t>bosone di Higgs</a:t>
            </a:r>
            <a:r>
              <a:rPr lang="it-IT" sz="2000"/>
              <a:t>?</a:t>
            </a:r>
          </a:p>
          <a:p>
            <a:pPr>
              <a:lnSpc>
                <a:spcPct val="90000"/>
              </a:lnSpc>
            </a:pPr>
            <a:r>
              <a:rPr lang="it-IT" sz="2400"/>
              <a:t>Di cosa è fatta la </a:t>
            </a:r>
            <a:r>
              <a:rPr lang="it-IT" sz="2400">
                <a:solidFill>
                  <a:schemeClr val="accent2"/>
                </a:solidFill>
              </a:rPr>
              <a:t>materia oscura</a:t>
            </a:r>
            <a:r>
              <a:rPr lang="it-IT" sz="2400"/>
              <a:t>?</a:t>
            </a:r>
          </a:p>
          <a:p>
            <a:pPr lvl="1">
              <a:lnSpc>
                <a:spcPct val="90000"/>
              </a:lnSpc>
            </a:pPr>
            <a:r>
              <a:rPr lang="it-IT" sz="2000"/>
              <a:t>Può essere fatta di </a:t>
            </a:r>
            <a:r>
              <a:rPr lang="it-IT" sz="2000">
                <a:solidFill>
                  <a:schemeClr val="accent2"/>
                </a:solidFill>
              </a:rPr>
              <a:t>particelle supersimmetriche</a:t>
            </a:r>
            <a:r>
              <a:rPr lang="it-IT" sz="2000"/>
              <a:t>?</a:t>
            </a:r>
          </a:p>
        </p:txBody>
      </p:sp>
      <p:pic>
        <p:nvPicPr>
          <p:cNvPr id="10137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8063" y="1052513"/>
            <a:ext cx="3930650" cy="3165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Cos’è il Modello Standard?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È un </a:t>
            </a:r>
            <a:r>
              <a:rPr lang="it-IT" sz="2800" dirty="0" smtClean="0">
                <a:solidFill>
                  <a:schemeClr val="accent2"/>
                </a:solidFill>
              </a:rPr>
              <a:t>modello matematico </a:t>
            </a:r>
            <a:r>
              <a:rPr lang="it-IT" sz="2800" dirty="0" smtClean="0"/>
              <a:t>che descrive:</a:t>
            </a:r>
          </a:p>
          <a:p>
            <a:pPr lvl="1"/>
            <a:r>
              <a:rPr lang="it-IT" sz="2400" dirty="0" smtClean="0"/>
              <a:t>Le particelle che costituiscono tutta la materia che conosciamo</a:t>
            </a:r>
          </a:p>
          <a:p>
            <a:pPr lvl="1"/>
            <a:r>
              <a:rPr lang="it-IT" sz="2400" dirty="0" smtClean="0"/>
              <a:t>Le loro interazioni (= forze) fondamentali</a:t>
            </a:r>
          </a:p>
          <a:p>
            <a:r>
              <a:rPr lang="it-IT" sz="2800" dirty="0" smtClean="0"/>
              <a:t>È un esempio di </a:t>
            </a:r>
            <a:r>
              <a:rPr lang="it-IT" sz="2800" dirty="0" smtClean="0">
                <a:solidFill>
                  <a:srgbClr val="3333CC"/>
                </a:solidFill>
              </a:rPr>
              <a:t>unificazione </a:t>
            </a:r>
            <a:r>
              <a:rPr lang="it-IT" sz="2800" dirty="0" smtClean="0"/>
              <a:t>delle interazioni fondamentali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Non descrive tutti i fenomeni noti</a:t>
            </a:r>
          </a:p>
          <a:p>
            <a:pPr lvl="1"/>
            <a:r>
              <a:rPr lang="it-IT" sz="2400" dirty="0" smtClean="0"/>
              <a:t>Es.: </a:t>
            </a:r>
            <a:r>
              <a:rPr lang="it-IT" sz="2400" dirty="0" smtClean="0">
                <a:solidFill>
                  <a:srgbClr val="3333CC"/>
                </a:solidFill>
              </a:rPr>
              <a:t>gravità, materia oscura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Non tutte le sue previsioni sono state confermate</a:t>
            </a:r>
          </a:p>
          <a:p>
            <a:pPr lvl="1"/>
            <a:r>
              <a:rPr lang="it-IT" sz="2400" dirty="0" smtClean="0"/>
              <a:t>Il </a:t>
            </a:r>
            <a:r>
              <a:rPr lang="it-IT" sz="2400" dirty="0" smtClean="0">
                <a:solidFill>
                  <a:srgbClr val="3333CC"/>
                </a:solidFill>
              </a:rPr>
              <a:t>bosone di </a:t>
            </a:r>
            <a:r>
              <a:rPr lang="it-IT" sz="2400" dirty="0" err="1" smtClean="0">
                <a:solidFill>
                  <a:srgbClr val="3333CC"/>
                </a:solidFill>
              </a:rPr>
              <a:t>Higgs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non è ancora stato scoperto</a:t>
            </a:r>
          </a:p>
          <a:p>
            <a:endParaRPr lang="it-IT" sz="2800" dirty="0" smtClean="0"/>
          </a:p>
          <a:p>
            <a:endParaRPr lang="it-IT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6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032" y="813346"/>
            <a:ext cx="3593368" cy="4063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materia è fatta da atomi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94269"/>
            <a:ext cx="3657600" cy="318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8600" y="4953000"/>
            <a:ext cx="3552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John Dalton, </a:t>
            </a:r>
          </a:p>
          <a:p>
            <a:r>
              <a:rPr lang="en-US" sz="1400" i="1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A New System of Chemical Philosophy</a:t>
            </a:r>
            <a:r>
              <a:rPr lang="en-US" sz="14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 (1808), </a:t>
            </a:r>
            <a:endParaRPr lang="it-IT" sz="140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495800" y="2362200"/>
            <a:ext cx="8382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1821" y="9144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9973"/>
                </a:solidFill>
              </a:rPr>
              <a:t>elettrone</a:t>
            </a:r>
            <a:endParaRPr lang="it-IT" dirty="0">
              <a:solidFill>
                <a:srgbClr val="00997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336446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protone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41148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</a:rPr>
              <a:t>neutrone</a:t>
            </a:r>
            <a:endParaRPr lang="it-IT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7848600" y="1447800"/>
            <a:ext cx="3048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6419355" y="3639045"/>
            <a:ext cx="838200" cy="4181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172200" y="3124200"/>
            <a:ext cx="4572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865354" y="4800600"/>
            <a:ext cx="51865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Gli elettroni (</a:t>
            </a:r>
            <a:r>
              <a:rPr lang="it-IT" dirty="0" smtClean="0">
                <a:latin typeface="Symbol" charset="2"/>
                <a:cs typeface="Symbol" charset="2"/>
              </a:rPr>
              <a:t>-</a:t>
            </a:r>
            <a:r>
              <a:rPr lang="it-IT" dirty="0" smtClean="0">
                <a:latin typeface="+mn-lt"/>
              </a:rPr>
              <a:t>) e il nucleo (</a:t>
            </a:r>
            <a:r>
              <a:rPr lang="it-IT" dirty="0" smtClean="0">
                <a:latin typeface="Symbol" charset="2"/>
                <a:cs typeface="Symbol" charset="2"/>
              </a:rPr>
              <a:t>+</a:t>
            </a:r>
            <a:r>
              <a:rPr lang="it-IT" dirty="0" smtClean="0">
                <a:latin typeface="+mn-lt"/>
              </a:rPr>
              <a:t>) sono tenuti insieme</a:t>
            </a:r>
          </a:p>
          <a:p>
            <a:r>
              <a:rPr lang="it-IT" dirty="0" smtClean="0">
                <a:latin typeface="+mn-lt"/>
              </a:rPr>
              <a:t>dalla </a:t>
            </a:r>
            <a:r>
              <a:rPr lang="it-IT" dirty="0" smtClean="0">
                <a:solidFill>
                  <a:srgbClr val="3333CC"/>
                </a:solidFill>
                <a:latin typeface="+mn-lt"/>
              </a:rPr>
              <a:t>forza elettrica</a:t>
            </a:r>
          </a:p>
          <a:p>
            <a:r>
              <a:rPr lang="it-IT" dirty="0" smtClean="0">
                <a:latin typeface="+mn-lt"/>
              </a:rPr>
              <a:t>Una </a:t>
            </a:r>
            <a:r>
              <a:rPr lang="it-IT" dirty="0" smtClean="0">
                <a:solidFill>
                  <a:srgbClr val="3333CC"/>
                </a:solidFill>
                <a:latin typeface="+mn-lt"/>
              </a:rPr>
              <a:t>forza (forte) </a:t>
            </a:r>
            <a:r>
              <a:rPr lang="it-IT" dirty="0" smtClean="0">
                <a:latin typeface="+mn-lt"/>
              </a:rPr>
              <a:t>deve tenere insieme protoni e</a:t>
            </a:r>
          </a:p>
          <a:p>
            <a:r>
              <a:rPr lang="it-IT" dirty="0" smtClean="0">
                <a:latin typeface="+mn-lt"/>
              </a:rPr>
              <a:t>neutroni dentro il nucleo, che altrimenti si </a:t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latin typeface="+mn-lt"/>
              </a:rPr>
              <a:t>respingerebbero per la forza </a:t>
            </a:r>
            <a:r>
              <a:rPr lang="it-IT" dirty="0" err="1" smtClean="0">
                <a:latin typeface="+mn-lt"/>
              </a:rPr>
              <a:t>coulombiana</a:t>
            </a:r>
            <a:endParaRPr lang="it-IT" dirty="0">
              <a:latin typeface="+mn-lt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7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 costituenti della materia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81525"/>
            <a:ext cx="7772400" cy="15144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1800"/>
              <a:t>La materia ordinaria è formata da </a:t>
            </a:r>
            <a:r>
              <a:rPr lang="it-IT" sz="1800">
                <a:solidFill>
                  <a:schemeClr val="accent2"/>
                </a:solidFill>
              </a:rPr>
              <a:t>quark</a:t>
            </a:r>
            <a:r>
              <a:rPr lang="it-IT" sz="1800"/>
              <a:t> (</a:t>
            </a:r>
            <a:r>
              <a:rPr lang="it-IT" sz="1800">
                <a:solidFill>
                  <a:srgbClr val="CC0066"/>
                </a:solidFill>
              </a:rPr>
              <a:t>up</a:t>
            </a:r>
            <a:r>
              <a:rPr lang="it-IT" sz="1800"/>
              <a:t>, </a:t>
            </a:r>
            <a:r>
              <a:rPr lang="it-IT" sz="1800">
                <a:solidFill>
                  <a:srgbClr val="CC0066"/>
                </a:solidFill>
              </a:rPr>
              <a:t>down</a:t>
            </a:r>
            <a:r>
              <a:rPr lang="it-IT" sz="1800"/>
              <a:t>) ed </a:t>
            </a:r>
            <a:r>
              <a:rPr lang="it-IT" sz="1800">
                <a:solidFill>
                  <a:schemeClr val="accent2"/>
                </a:solidFill>
              </a:rPr>
              <a:t>elettroni</a:t>
            </a:r>
          </a:p>
          <a:p>
            <a:pPr>
              <a:lnSpc>
                <a:spcPct val="80000"/>
              </a:lnSpc>
            </a:pPr>
            <a:r>
              <a:rPr lang="it-IT" sz="1800"/>
              <a:t>Ma sono state scoperte altre particelle, molto simili, ma più pesanti</a:t>
            </a:r>
          </a:p>
          <a:p>
            <a:pPr lvl="1">
              <a:lnSpc>
                <a:spcPct val="80000"/>
              </a:lnSpc>
            </a:pPr>
            <a:r>
              <a:rPr lang="it-IT" sz="1600"/>
              <a:t>Ad esempio: i raggi cosmici contengono moltissimi </a:t>
            </a:r>
            <a:r>
              <a:rPr lang="it-IT" sz="1600">
                <a:solidFill>
                  <a:schemeClr val="accent2"/>
                </a:solidFill>
              </a:rPr>
              <a:t>muoni</a:t>
            </a:r>
            <a:r>
              <a:rPr lang="it-IT" sz="1600"/>
              <a:t> (elettroni pesanti)</a:t>
            </a:r>
          </a:p>
          <a:p>
            <a:pPr>
              <a:lnSpc>
                <a:spcPct val="80000"/>
              </a:lnSpc>
            </a:pPr>
            <a:r>
              <a:rPr lang="it-IT" sz="1800"/>
              <a:t>I decadimenti nucleari possono produrre </a:t>
            </a:r>
            <a:r>
              <a:rPr lang="it-IT" sz="1800">
                <a:solidFill>
                  <a:schemeClr val="accent2"/>
                </a:solidFill>
              </a:rPr>
              <a:t>neutrini</a:t>
            </a:r>
          </a:p>
          <a:p>
            <a:pPr lvl="1">
              <a:lnSpc>
                <a:spcPct val="80000"/>
              </a:lnSpc>
            </a:pPr>
            <a:r>
              <a:rPr lang="it-IT" sz="1600"/>
              <a:t>Moltissimi neutrini provengono dal Sole</a:t>
            </a:r>
          </a:p>
        </p:txBody>
      </p:sp>
      <p:pic>
        <p:nvPicPr>
          <p:cNvPr id="1059844" name="Picture 4"/>
          <p:cNvPicPr>
            <a:picLocks noChangeAspect="1" noChangeArrowheads="1"/>
          </p:cNvPicPr>
          <p:nvPr/>
        </p:nvPicPr>
        <p:blipFill>
          <a:blip r:embed="rId2"/>
          <a:srcRect r="1027"/>
          <a:stretch>
            <a:fillRect/>
          </a:stretch>
        </p:blipFill>
        <p:spPr bwMode="auto">
          <a:xfrm>
            <a:off x="1355725" y="1276350"/>
            <a:ext cx="626427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9845" name="Text Box 5"/>
          <p:cNvSpPr txBox="1">
            <a:spLocks noChangeArrowheads="1"/>
          </p:cNvSpPr>
          <p:nvPr/>
        </p:nvSpPr>
        <p:spPr bwMode="auto">
          <a:xfrm>
            <a:off x="1714500" y="3508375"/>
            <a:ext cx="1044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atomo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~10</a:t>
            </a:r>
            <a:r>
              <a:rPr lang="it-IT" sz="1800" baseline="30000">
                <a:latin typeface="Arial" charset="0"/>
                <a:sym typeface="Symbol" charset="2"/>
              </a:rPr>
              <a:t></a:t>
            </a:r>
            <a:r>
              <a:rPr lang="it-IT" sz="1800" baseline="30000">
                <a:latin typeface="Arial" charset="0"/>
              </a:rPr>
              <a:t>8</a:t>
            </a:r>
            <a:r>
              <a:rPr lang="it-IT" sz="1800">
                <a:latin typeface="Arial" charset="0"/>
              </a:rPr>
              <a:t>cm</a:t>
            </a:r>
          </a:p>
        </p:txBody>
      </p:sp>
      <p:sp>
        <p:nvSpPr>
          <p:cNvPr id="1059846" name="Text Box 6"/>
          <p:cNvSpPr txBox="1">
            <a:spLocks noChangeArrowheads="1"/>
          </p:cNvSpPr>
          <p:nvPr/>
        </p:nvSpPr>
        <p:spPr bwMode="auto">
          <a:xfrm>
            <a:off x="3419475" y="3213100"/>
            <a:ext cx="1128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nucleo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~10</a:t>
            </a:r>
            <a:r>
              <a:rPr lang="it-IT" sz="1800" baseline="30000">
                <a:latin typeface="Arial" charset="0"/>
                <a:sym typeface="Symbol" charset="2"/>
              </a:rPr>
              <a:t></a:t>
            </a:r>
            <a:r>
              <a:rPr lang="it-IT" sz="1800" baseline="30000">
                <a:latin typeface="Arial" charset="0"/>
              </a:rPr>
              <a:t>12</a:t>
            </a:r>
            <a:r>
              <a:rPr lang="it-IT" sz="1800">
                <a:latin typeface="Arial" charset="0"/>
              </a:rPr>
              <a:t>cm</a:t>
            </a:r>
          </a:p>
        </p:txBody>
      </p:sp>
      <p:sp>
        <p:nvSpPr>
          <p:cNvPr id="1059847" name="Text Box 7"/>
          <p:cNvSpPr txBox="1">
            <a:spLocks noChangeArrowheads="1"/>
          </p:cNvSpPr>
          <p:nvPr/>
        </p:nvSpPr>
        <p:spPr bwMode="auto">
          <a:xfrm>
            <a:off x="4667250" y="1924050"/>
            <a:ext cx="192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protone/neutrone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~10</a:t>
            </a:r>
            <a:r>
              <a:rPr lang="it-IT" sz="1800" baseline="30000">
                <a:sym typeface="Symbol" charset="2"/>
              </a:rPr>
              <a:t></a:t>
            </a:r>
            <a:r>
              <a:rPr lang="it-IT" sz="1800" baseline="30000">
                <a:latin typeface="Arial" charset="0"/>
              </a:rPr>
              <a:t>13</a:t>
            </a:r>
            <a:r>
              <a:rPr lang="it-IT" sz="1800">
                <a:latin typeface="Arial" charset="0"/>
              </a:rPr>
              <a:t>cm</a:t>
            </a:r>
          </a:p>
        </p:txBody>
      </p:sp>
      <p:sp>
        <p:nvSpPr>
          <p:cNvPr id="1059848" name="Text Box 8"/>
          <p:cNvSpPr txBox="1">
            <a:spLocks noChangeArrowheads="1"/>
          </p:cNvSpPr>
          <p:nvPr/>
        </p:nvSpPr>
        <p:spPr bwMode="auto">
          <a:xfrm>
            <a:off x="5891213" y="1131888"/>
            <a:ext cx="1128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elettrone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&lt;10</a:t>
            </a:r>
            <a:r>
              <a:rPr lang="it-IT" sz="1800" baseline="30000">
                <a:sym typeface="Symbol" charset="2"/>
              </a:rPr>
              <a:t></a:t>
            </a:r>
            <a:r>
              <a:rPr lang="it-IT" sz="1800" baseline="30000">
                <a:latin typeface="Arial" charset="0"/>
              </a:rPr>
              <a:t>16</a:t>
            </a:r>
            <a:r>
              <a:rPr lang="it-IT" sz="1800">
                <a:latin typeface="Arial" charset="0"/>
              </a:rPr>
              <a:t>cm</a:t>
            </a:r>
          </a:p>
        </p:txBody>
      </p:sp>
      <p:sp>
        <p:nvSpPr>
          <p:cNvPr id="1059849" name="Text Box 9"/>
          <p:cNvSpPr txBox="1">
            <a:spLocks noChangeArrowheads="1"/>
          </p:cNvSpPr>
          <p:nvPr/>
        </p:nvSpPr>
        <p:spPr bwMode="auto">
          <a:xfrm>
            <a:off x="6804025" y="2492375"/>
            <a:ext cx="1128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quark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&lt;10</a:t>
            </a:r>
            <a:r>
              <a:rPr lang="it-IT" sz="1800" baseline="30000">
                <a:sym typeface="Symbol" charset="2"/>
              </a:rPr>
              <a:t></a:t>
            </a:r>
            <a:r>
              <a:rPr lang="it-IT" sz="1800" baseline="30000">
                <a:latin typeface="Arial" charset="0"/>
              </a:rPr>
              <a:t>16</a:t>
            </a:r>
            <a:r>
              <a:rPr lang="it-IT" sz="1800">
                <a:latin typeface="Arial" charset="0"/>
              </a:rPr>
              <a:t>cm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meccanica quantistica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Il moto degli elettroni attorno al nucleo è governato dalla </a:t>
            </a:r>
            <a:r>
              <a:rPr lang="it-IT" sz="2400" dirty="0" smtClean="0">
                <a:solidFill>
                  <a:srgbClr val="3333CC"/>
                </a:solidFill>
              </a:rPr>
              <a:t>Meccanica Quantistica</a:t>
            </a:r>
          </a:p>
          <a:p>
            <a:r>
              <a:rPr lang="it-IT" sz="2400" dirty="0" smtClean="0"/>
              <a:t>All’elettrone è associata una </a:t>
            </a:r>
            <a:r>
              <a:rPr lang="it-IT" sz="2400" dirty="0" smtClean="0">
                <a:solidFill>
                  <a:srgbClr val="3333CC"/>
                </a:solidFill>
              </a:rPr>
              <a:t>funzione d’onda </a:t>
            </a:r>
            <a:r>
              <a:rPr lang="it-IT" sz="2400" dirty="0" smtClean="0"/>
              <a:t>che rappresenta l’ampiezza di </a:t>
            </a:r>
            <a:r>
              <a:rPr lang="it-IT" sz="2400" dirty="0" smtClean="0">
                <a:solidFill>
                  <a:srgbClr val="3333CC"/>
                </a:solidFill>
              </a:rPr>
              <a:t>probabilità </a:t>
            </a:r>
            <a:r>
              <a:rPr lang="it-IT" sz="2400" dirty="0" smtClean="0"/>
              <a:t>di trovarla ad una certa posizione </a:t>
            </a:r>
          </a:p>
          <a:p>
            <a:r>
              <a:rPr lang="it-IT" sz="2400" dirty="0" smtClean="0">
                <a:solidFill>
                  <a:srgbClr val="3333CC"/>
                </a:solidFill>
              </a:rPr>
              <a:t>L’equazione di </a:t>
            </a:r>
            <a:r>
              <a:rPr lang="it-IT" sz="2400" dirty="0" err="1" smtClean="0">
                <a:solidFill>
                  <a:srgbClr val="3333CC"/>
                </a:solidFill>
              </a:rPr>
              <a:t>Schrödinger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governa l’evoluzione della funzione d’onda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Inattese conseguenze: dualismo </a:t>
            </a:r>
            <a:r>
              <a:rPr lang="it-IT" sz="2400" dirty="0" smtClean="0">
                <a:solidFill>
                  <a:srgbClr val="3333CC"/>
                </a:solidFill>
              </a:rPr>
              <a:t>onda-particella</a:t>
            </a:r>
            <a:r>
              <a:rPr lang="it-IT" sz="2400" dirty="0" smtClean="0"/>
              <a:t>, </a:t>
            </a:r>
            <a:r>
              <a:rPr lang="it-IT" sz="2400" dirty="0" smtClean="0">
                <a:solidFill>
                  <a:srgbClr val="3333CC"/>
                </a:solidFill>
              </a:rPr>
              <a:t>principio di indeterminazione</a:t>
            </a:r>
            <a:r>
              <a:rPr lang="it-IT" sz="2400" dirty="0" smtClean="0"/>
              <a:t>, </a:t>
            </a:r>
            <a:r>
              <a:rPr lang="it-IT" sz="2400" dirty="0" smtClean="0">
                <a:solidFill>
                  <a:srgbClr val="3333CC"/>
                </a:solidFill>
              </a:rPr>
              <a:t>casualità </a:t>
            </a:r>
            <a:r>
              <a:rPr lang="it-IT" sz="2400" dirty="0" err="1" smtClean="0">
                <a:solidFill>
                  <a:srgbClr val="3333CC"/>
                </a:solidFill>
              </a:rPr>
              <a:t>intrinseca</a:t>
            </a:r>
            <a:r>
              <a:rPr lang="it-IT" sz="2400" dirty="0" err="1" smtClean="0"/>
              <a:t>…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9</a:t>
            </a:fld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038600"/>
            <a:ext cx="4343400" cy="1064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12147</TotalTime>
  <Words>2387</Words>
  <Application>Microsoft Macintosh PowerPoint</Application>
  <PresentationFormat>Presentazione su schermo (4:3)</PresentationFormat>
  <Paragraphs>380</Paragraphs>
  <Slides>38</Slides>
  <Notes>4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Struttura predefinita</vt:lpstr>
      <vt:lpstr>La Fisica al Large Hadron Collider</vt:lpstr>
      <vt:lpstr>Sommario</vt:lpstr>
      <vt:lpstr>Il Large Hadron Collider</vt:lpstr>
      <vt:lpstr>A che serve LHC?</vt:lpstr>
      <vt:lpstr>Obiettivi di LHC</vt:lpstr>
      <vt:lpstr>Cos’è il Modello Standard?</vt:lpstr>
      <vt:lpstr>La materia è fatta da atomi</vt:lpstr>
      <vt:lpstr>I costituenti della materia</vt:lpstr>
      <vt:lpstr>La meccanica quantistica</vt:lpstr>
      <vt:lpstr>Decadimenti beta</vt:lpstr>
      <vt:lpstr>Nuove particelle</vt:lpstr>
      <vt:lpstr>L’antimateria</vt:lpstr>
      <vt:lpstr>Il muone</vt:lpstr>
      <vt:lpstr>I quark</vt:lpstr>
      <vt:lpstr>l’antimateria nel Modello Standard</vt:lpstr>
      <vt:lpstr>Unificazione delle interazioni</vt:lpstr>
      <vt:lpstr>Il bosone di Higgs</vt:lpstr>
      <vt:lpstr>Formulazione matematica</vt:lpstr>
      <vt:lpstr>Verifiche del Modello Standard</vt:lpstr>
      <vt:lpstr>Previsioni sul bosone di Higgs</vt:lpstr>
      <vt:lpstr>La Grande Unificazione</vt:lpstr>
      <vt:lpstr>Supersimmetria?</vt:lpstr>
      <vt:lpstr>Unificare anche la gravità?</vt:lpstr>
      <vt:lpstr>La materia oscura</vt:lpstr>
      <vt:lpstr>Evidenza di materia oscura?</vt:lpstr>
      <vt:lpstr>Diapositiva 26</vt:lpstr>
      <vt:lpstr>Epoca di Plank (&lt;10-43s)</vt:lpstr>
      <vt:lpstr>Grande unificazione (&lt;10-36s)</vt:lpstr>
      <vt:lpstr>Epoca elettrodebole (&lt;10-12s)</vt:lpstr>
      <vt:lpstr>Quark-gluon plasma (&lt;10-6s)</vt:lpstr>
      <vt:lpstr>Bariogenesi (&lt;1s)</vt:lpstr>
      <vt:lpstr>Gli atomi (240000÷300000 anni)</vt:lpstr>
      <vt:lpstr>Galassie (&gt;106 anni)</vt:lpstr>
      <vt:lpstr>Nuove dimensioni spazio-temporali</vt:lpstr>
      <vt:lpstr>Le collisioni!</vt:lpstr>
      <vt:lpstr>I rivelatori di particelle</vt:lpstr>
      <vt:lpstr>Conclusioni</vt:lpstr>
      <vt:lpstr>Riferimenti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Luca Lista</cp:lastModifiedBy>
  <cp:revision>2995</cp:revision>
  <cp:lastPrinted>2000-05-08T08:00:41Z</cp:lastPrinted>
  <dcterms:created xsi:type="dcterms:W3CDTF">2011-05-24T14:05:10Z</dcterms:created>
  <dcterms:modified xsi:type="dcterms:W3CDTF">2011-05-24T14:10:39Z</dcterms:modified>
</cp:coreProperties>
</file>