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4"/>
  </p:notesMasterIdLst>
  <p:handoutMasterIdLst>
    <p:handoutMasterId r:id="rId55"/>
  </p:handoutMasterIdLst>
  <p:sldIdLst>
    <p:sldId id="297" r:id="rId2"/>
    <p:sldId id="277" r:id="rId3"/>
    <p:sldId id="269" r:id="rId4"/>
    <p:sldId id="495" r:id="rId5"/>
    <p:sldId id="270" r:id="rId6"/>
    <p:sldId id="257" r:id="rId7"/>
    <p:sldId id="317" r:id="rId8"/>
    <p:sldId id="496" r:id="rId9"/>
    <p:sldId id="497" r:id="rId10"/>
    <p:sldId id="549" r:id="rId11"/>
    <p:sldId id="261" r:id="rId12"/>
    <p:sldId id="319" r:id="rId13"/>
    <p:sldId id="499" r:id="rId14"/>
    <p:sldId id="501" r:id="rId15"/>
    <p:sldId id="427" r:id="rId16"/>
    <p:sldId id="278" r:id="rId17"/>
    <p:sldId id="406" r:id="rId18"/>
    <p:sldId id="333" r:id="rId19"/>
    <p:sldId id="404" r:id="rId20"/>
    <p:sldId id="405" r:id="rId21"/>
    <p:sldId id="438" r:id="rId22"/>
    <p:sldId id="394" r:id="rId23"/>
    <p:sldId id="437" r:id="rId24"/>
    <p:sldId id="513" r:id="rId25"/>
    <p:sldId id="515" r:id="rId26"/>
    <p:sldId id="514" r:id="rId27"/>
    <p:sldId id="290" r:id="rId28"/>
    <p:sldId id="323" r:id="rId29"/>
    <p:sldId id="350" r:id="rId30"/>
    <p:sldId id="524" r:id="rId31"/>
    <p:sldId id="338" r:id="rId32"/>
    <p:sldId id="337" r:id="rId33"/>
    <p:sldId id="325" r:id="rId34"/>
    <p:sldId id="372" r:id="rId35"/>
    <p:sldId id="384" r:id="rId36"/>
    <p:sldId id="401" r:id="rId37"/>
    <p:sldId id="386" r:id="rId38"/>
    <p:sldId id="414" r:id="rId39"/>
    <p:sldId id="554" r:id="rId40"/>
    <p:sldId id="536" r:id="rId41"/>
    <p:sldId id="525" r:id="rId42"/>
    <p:sldId id="526" r:id="rId43"/>
    <p:sldId id="508" r:id="rId44"/>
    <p:sldId id="503" r:id="rId45"/>
    <p:sldId id="504" r:id="rId46"/>
    <p:sldId id="532" r:id="rId47"/>
    <p:sldId id="534" r:id="rId48"/>
    <p:sldId id="537" r:id="rId49"/>
    <p:sldId id="547" r:id="rId50"/>
    <p:sldId id="528" r:id="rId51"/>
    <p:sldId id="548" r:id="rId52"/>
    <p:sldId id="396" r:id="rId5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BA2"/>
    <a:srgbClr val="FDB2DC"/>
    <a:srgbClr val="3265FF"/>
    <a:srgbClr val="8BC806"/>
    <a:srgbClr val="B61CC4"/>
    <a:srgbClr val="9B06DC"/>
    <a:srgbClr val="A910FF"/>
    <a:srgbClr val="C007FF"/>
    <a:srgbClr val="FF30E5"/>
    <a:srgbClr val="1503E8"/>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4743" autoAdjust="0"/>
    <p:restoredTop sz="95385" autoAdjust="0"/>
  </p:normalViewPr>
  <p:slideViewPr>
    <p:cSldViewPr>
      <p:cViewPr>
        <p:scale>
          <a:sx n="140" d="100"/>
          <a:sy n="140" d="100"/>
        </p:scale>
        <p:origin x="-1600" y="-23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881563-2C64-A044-A9D7-2FFE9FE22024}" type="datetimeFigureOut">
              <a:rPr lang="it-IT" smtClean="0"/>
              <a:pPr/>
              <a:t>5/23/11</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55CFD2-A080-E94C-8592-70926BA5FC30}" type="slidenum">
              <a:rPr lang="it-IT" smtClean="0"/>
              <a:pPr/>
              <a:t>‹#›</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69812-A75C-40D7-A4AE-62A413488518}" type="datetimeFigureOut">
              <a:rPr lang="it-IT" smtClean="0"/>
              <a:pPr/>
              <a:t>5/23/11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4E856-DBB6-47AF-8A98-B6260D6063BF}" type="slidenum">
              <a:rPr lang="it-IT" smtClean="0"/>
              <a:pPr/>
              <a:t>‹#›</a:t>
            </a:fld>
            <a:endParaRPr lang="it-IT"/>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3FA369-9871-4252-A3AF-3152724BA4CC}" type="slidenum">
              <a:rPr lang="en-US"/>
              <a:pPr/>
              <a:t>1</a:t>
            </a:fld>
            <a:endParaRPr lang="en-US"/>
          </a:p>
        </p:txBody>
      </p:sp>
      <p:sp>
        <p:nvSpPr>
          <p:cNvPr id="1435650" name="Rectangle 7"/>
          <p:cNvSpPr txBox="1">
            <a:spLocks noGrp="1" noChangeArrowheads="1"/>
          </p:cNvSpPr>
          <p:nvPr/>
        </p:nvSpPr>
        <p:spPr bwMode="auto">
          <a:xfrm>
            <a:off x="3883311" y="8687390"/>
            <a:ext cx="2974689" cy="456611"/>
          </a:xfrm>
          <a:prstGeom prst="rect">
            <a:avLst/>
          </a:prstGeom>
          <a:noFill/>
          <a:ln w="9525">
            <a:noFill/>
            <a:miter lim="800000"/>
            <a:headEnd/>
            <a:tailEnd/>
          </a:ln>
        </p:spPr>
        <p:txBody>
          <a:bodyPr lIns="96884" tIns="48441" rIns="96884" bIns="48441" anchor="b"/>
          <a:lstStyle/>
          <a:p>
            <a:pPr algn="r" defTabSz="968375"/>
            <a:fld id="{336AE685-6F47-48C9-B8E5-DE16075C759A}" type="slidenum">
              <a:rPr lang="en-US" sz="1200" b="0" i="0">
                <a:latin typeface="Times New Roman" pitchFamily="18" charset="0"/>
              </a:rPr>
              <a:pPr algn="r" defTabSz="968375"/>
              <a:t>1</a:t>
            </a:fld>
            <a:endParaRPr lang="en-US" sz="1200" b="0" i="0">
              <a:latin typeface="Times New Roman" pitchFamily="18" charset="0"/>
            </a:endParaRPr>
          </a:p>
        </p:txBody>
      </p:sp>
      <p:sp>
        <p:nvSpPr>
          <p:cNvPr id="1435651" name="Rectangle 2"/>
          <p:cNvSpPr>
            <a:spLocks noGrp="1" noRot="1" noChangeAspect="1" noChangeArrowheads="1" noTextEdit="1"/>
          </p:cNvSpPr>
          <p:nvPr>
            <p:ph type="sldImg"/>
          </p:nvPr>
        </p:nvSpPr>
        <p:spPr>
          <a:xfrm>
            <a:off x="1144588" y="682625"/>
            <a:ext cx="4579937" cy="3433763"/>
          </a:xfrm>
          <a:ln/>
        </p:spPr>
      </p:sp>
      <p:sp>
        <p:nvSpPr>
          <p:cNvPr id="1435652" name="Rectangle 3"/>
          <p:cNvSpPr>
            <a:spLocks noGrp="1" noChangeArrowheads="1"/>
          </p:cNvSpPr>
          <p:nvPr>
            <p:ph type="body" idx="1"/>
          </p:nvPr>
        </p:nvSpPr>
        <p:spPr>
          <a:xfrm>
            <a:off x="916649" y="4343695"/>
            <a:ext cx="5024705" cy="4118335"/>
          </a:xfrm>
        </p:spPr>
        <p:txBody>
          <a:bodyPr lIns="96884" tIns="48441" rIns="96884" bIns="48441"/>
          <a:lstStyle/>
          <a:p>
            <a:endParaRPr lang="it-IT"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2564" y="8685235"/>
            <a:ext cx="2970761" cy="454068"/>
          </a:xfrm>
          <a:prstGeom prst="rect">
            <a:avLst/>
          </a:prstGeom>
          <a:noFill/>
          <a:ln w="9525">
            <a:noFill/>
            <a:round/>
            <a:headEnd/>
            <a:tailEnd/>
          </a:ln>
        </p:spPr>
        <p:txBody>
          <a:bodyPr lIns="91553" tIns="45776" rIns="91553" bIns="45776" anchor="b">
            <a:prstTxWarp prst="textNoShape">
              <a:avLst/>
            </a:prstTxWarp>
          </a:bodyPr>
          <a:lstStyle/>
          <a:p>
            <a:pPr algn="r" defTabSz="457835">
              <a:buClr>
                <a:srgbClr val="000000"/>
              </a:buClr>
              <a:buSzPct val="45000"/>
              <a:tabLst>
                <a:tab pos="725035" algn="l"/>
                <a:tab pos="1450071" algn="l"/>
                <a:tab pos="2175106" algn="l"/>
                <a:tab pos="2898579" algn="l"/>
              </a:tabLst>
            </a:pPr>
            <a:fld id="{B850225E-F281-BF41-BF76-020D80A4EB6A}" type="slidenum">
              <a:rPr lang="en-US" sz="1200">
                <a:solidFill>
                  <a:srgbClr val="000000"/>
                </a:solidFill>
                <a:latin typeface="Times New Roman" charset="0"/>
                <a:ea typeface="SimSun" pitchFamily="2" charset="-122"/>
                <a:cs typeface="SimSun" pitchFamily="2" charset="-122"/>
              </a:rPr>
              <a:pPr algn="r" defTabSz="457835">
                <a:buClr>
                  <a:srgbClr val="000000"/>
                </a:buClr>
                <a:buSzPct val="45000"/>
                <a:tabLst>
                  <a:tab pos="725035" algn="l"/>
                  <a:tab pos="1450071" algn="l"/>
                  <a:tab pos="2175106" algn="l"/>
                  <a:tab pos="2898579" algn="l"/>
                </a:tabLst>
              </a:pPr>
              <a:t>24</a:t>
            </a:fld>
            <a:endParaRPr lang="en-US" sz="1200" dirty="0">
              <a:solidFill>
                <a:srgbClr val="000000"/>
              </a:solidFill>
              <a:latin typeface="Times New Roman" charset="0"/>
              <a:ea typeface="SimSun" pitchFamily="2" charset="-122"/>
              <a:cs typeface="SimSun" pitchFamily="2" charset="-122"/>
            </a:endParaRPr>
          </a:p>
        </p:txBody>
      </p:sp>
      <p:sp>
        <p:nvSpPr>
          <p:cNvPr id="52227" name="Text Box 1"/>
          <p:cNvSpPr>
            <a:spLocks noGrp="1" noRot="1" noChangeAspect="1" noChangeArrowheads="1" noTextEdit="1"/>
          </p:cNvSpPr>
          <p:nvPr>
            <p:ph type="sldImg"/>
          </p:nvPr>
        </p:nvSpPr>
        <p:spPr>
          <a:xfrm>
            <a:off x="1144588" y="687388"/>
            <a:ext cx="4567237" cy="3427412"/>
          </a:xfrm>
          <a:solidFill>
            <a:srgbClr val="FFFFFF"/>
          </a:solidFill>
          <a:ln/>
        </p:spPr>
      </p:sp>
      <p:sp>
        <p:nvSpPr>
          <p:cNvPr id="52228" name="Text Box 2"/>
          <p:cNvSpPr>
            <a:spLocks noGrp="1" noChangeArrowheads="1"/>
          </p:cNvSpPr>
          <p:nvPr>
            <p:ph type="body" idx="1"/>
          </p:nvPr>
        </p:nvSpPr>
        <p:spPr>
          <a:xfrm>
            <a:off x="685800" y="4341835"/>
            <a:ext cx="5484842" cy="4114800"/>
          </a:xfrm>
          <a:noFill/>
          <a:ln/>
        </p:spPr>
        <p:txBody>
          <a:bodyPr wrap="none" lIns="91553" tIns="45776" rIns="91553" bIns="45776" anchor="ctr"/>
          <a:lstStyle/>
          <a:p>
            <a:endParaRPr lang="en-US">
              <a:latin typeface="Times New Roman" charset="0"/>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7CCA69-8207-4DC7-A45C-5FDE7807AECC}" type="slidenum">
              <a:rPr lang="it-IT"/>
              <a:pPr/>
              <a:t>32</a:t>
            </a:fld>
            <a:endParaRPr lang="it-IT"/>
          </a:p>
        </p:txBody>
      </p:sp>
      <p:sp>
        <p:nvSpPr>
          <p:cNvPr id="3212290" name="Rectangle 2"/>
          <p:cNvSpPr>
            <a:spLocks noGrp="1" noRot="1" noChangeAspect="1" noChangeArrowheads="1" noTextEdit="1"/>
          </p:cNvSpPr>
          <p:nvPr>
            <p:ph type="sldImg"/>
          </p:nvPr>
        </p:nvSpPr>
        <p:spPr>
          <a:xfrm>
            <a:off x="1143000" y="685800"/>
            <a:ext cx="4573588" cy="3429000"/>
          </a:xfrm>
          <a:ln/>
        </p:spPr>
      </p:sp>
      <p:sp>
        <p:nvSpPr>
          <p:cNvPr id="3212291" name="Rectangle 3"/>
          <p:cNvSpPr>
            <a:spLocks noGrp="1" noChangeArrowheads="1"/>
          </p:cNvSpPr>
          <p:nvPr>
            <p:ph type="body" idx="1"/>
          </p:nvPr>
        </p:nvSpPr>
        <p:spPr>
          <a:xfrm>
            <a:off x="915525" y="4342939"/>
            <a:ext cx="5026951" cy="4114587"/>
          </a:xfrm>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4971F9E-2DD4-4267-8B68-807993A98FA7}" type="slidenum">
              <a:rPr lang="en-US"/>
              <a:pPr/>
              <a:t>33</a:t>
            </a:fld>
            <a:endParaRPr lang="en-US"/>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49213089-2E83-4B59-BEBF-F4734D5A182C}" type="slidenum">
              <a:rPr lang="it-IT" smtClean="0"/>
              <a:pPr/>
              <a:t>34</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CERN 3 settembre 2009</a:t>
            </a:r>
            <a:endParaRPr lang="it-IT"/>
          </a:p>
        </p:txBody>
      </p:sp>
      <p:sp>
        <p:nvSpPr>
          <p:cNvPr id="8" name="Segnaposto piè di pagina 7"/>
          <p:cNvSpPr>
            <a:spLocks noGrp="1"/>
          </p:cNvSpPr>
          <p:nvPr>
            <p:ph type="ftr" sz="quarter" idx="11"/>
          </p:nvPr>
        </p:nvSpPr>
        <p:spPr/>
        <p:txBody>
          <a:bodyPr/>
          <a:lstStyle/>
          <a:p>
            <a:r>
              <a:rPr lang="en-US" smtClean="0"/>
              <a:t>M.Alviggi</a:t>
            </a:r>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CERN 3 settembre 2009</a:t>
            </a:r>
            <a:endParaRPr lang="it-IT"/>
          </a:p>
        </p:txBody>
      </p:sp>
      <p:sp>
        <p:nvSpPr>
          <p:cNvPr id="4" name="Segnaposto piè di pagina 3"/>
          <p:cNvSpPr>
            <a:spLocks noGrp="1"/>
          </p:cNvSpPr>
          <p:nvPr>
            <p:ph type="ftr" sz="quarter" idx="11"/>
          </p:nvPr>
        </p:nvSpPr>
        <p:spPr/>
        <p:txBody>
          <a:bodyPr/>
          <a:lstStyle/>
          <a:p>
            <a:r>
              <a:rPr lang="en-US" smtClean="0"/>
              <a:t>M.Alviggi</a:t>
            </a:r>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CERN 3 settembre 2009</a:t>
            </a:r>
            <a:endParaRPr lang="it-IT"/>
          </a:p>
        </p:txBody>
      </p:sp>
      <p:sp>
        <p:nvSpPr>
          <p:cNvPr id="3" name="Segnaposto piè di pagina 2"/>
          <p:cNvSpPr>
            <a:spLocks noGrp="1"/>
          </p:cNvSpPr>
          <p:nvPr>
            <p:ph type="ftr" sz="quarter" idx="11"/>
          </p:nvPr>
        </p:nvSpPr>
        <p:spPr/>
        <p:txBody>
          <a:bodyPr/>
          <a:lstStyle/>
          <a:p>
            <a:r>
              <a:rPr lang="en-US" smtClean="0"/>
              <a:t>M.Alviggi</a:t>
            </a:r>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CERN 3 settembre 2009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M.Alviggi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wmf"/><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gi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video" Target="file://localhost/D/%5CCMS%5CCMS%20Outreach%5Cfor%20Ecsite%5C2009%5CYB0%20lowering_new.wmv" TargetMode="External"/><Relationship Id="rId2" Type="http://schemas.openxmlformats.org/officeDocument/2006/relationships/slideLayout" Target="../slideLayouts/slideLayout2.xml"/><Relationship Id="rId3"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wmf"/><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5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jpeg"/><Relationship Id="rId3" Type="http://schemas.openxmlformats.org/officeDocument/2006/relationships/image" Target="../media/image7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png"/><Relationship Id="rId3"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gif"/><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2.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egnaposto numero diapositiva 3"/>
          <p:cNvSpPr>
            <a:spLocks noGrp="1"/>
          </p:cNvSpPr>
          <p:nvPr>
            <p:ph type="sldNum" sz="quarter" idx="12"/>
          </p:nvPr>
        </p:nvSpPr>
        <p:spPr/>
        <p:txBody>
          <a:bodyPr/>
          <a:lstStyle/>
          <a:p>
            <a:fld id="{4DB17BA2-059C-41B9-A92A-4B7B6D53151C}" type="slidenum">
              <a:rPr lang="en-US"/>
              <a:pPr/>
              <a:t>1</a:t>
            </a:fld>
            <a:endParaRPr lang="en-US" dirty="0"/>
          </a:p>
        </p:txBody>
      </p:sp>
      <p:sp>
        <p:nvSpPr>
          <p:cNvPr id="1434626" name="Rectangle 2"/>
          <p:cNvSpPr>
            <a:spLocks noGrp="1" noChangeArrowheads="1"/>
          </p:cNvSpPr>
          <p:nvPr>
            <p:ph type="ctrTitle" idx="4294967295"/>
          </p:nvPr>
        </p:nvSpPr>
        <p:spPr>
          <a:xfrm>
            <a:off x="914400" y="2133600"/>
            <a:ext cx="7721600" cy="1143000"/>
          </a:xfrm>
        </p:spPr>
        <p:txBody>
          <a:bodyPr/>
          <a:lstStyle/>
          <a:p>
            <a:r>
              <a:rPr lang="en-US" sz="2800" dirty="0"/>
              <a:t> </a:t>
            </a:r>
          </a:p>
        </p:txBody>
      </p:sp>
      <p:sp>
        <p:nvSpPr>
          <p:cNvPr id="1434627" name="Rectangle 3"/>
          <p:cNvSpPr>
            <a:spLocks noGrp="1" noChangeArrowheads="1"/>
          </p:cNvSpPr>
          <p:nvPr>
            <p:ph type="subTitle" idx="4294967295"/>
          </p:nvPr>
        </p:nvSpPr>
        <p:spPr>
          <a:xfrm>
            <a:off x="1600200" y="4038600"/>
            <a:ext cx="6400800" cy="1771650"/>
          </a:xfrm>
        </p:spPr>
        <p:txBody>
          <a:bodyPr/>
          <a:lstStyle/>
          <a:p>
            <a:pPr marL="0" indent="0" algn="ctr">
              <a:buFont typeface="Wingdings" pitchFamily="2" charset="2"/>
              <a:buNone/>
            </a:pPr>
            <a:endParaRPr lang="it-IT" dirty="0"/>
          </a:p>
        </p:txBody>
      </p:sp>
      <p:pic>
        <p:nvPicPr>
          <p:cNvPr id="1434629" name="Picture 5" descr="LHC-ATLAS"/>
          <p:cNvPicPr>
            <a:picLocks noChangeAspect="1" noChangeArrowheads="1"/>
          </p:cNvPicPr>
          <p:nvPr/>
        </p:nvPicPr>
        <p:blipFill>
          <a:blip r:embed="rId3"/>
          <a:srcRect/>
          <a:stretch>
            <a:fillRect/>
          </a:stretch>
        </p:blipFill>
        <p:spPr bwMode="auto">
          <a:xfrm>
            <a:off x="0" y="600100"/>
            <a:ext cx="9144000" cy="6400800"/>
          </a:xfrm>
          <a:prstGeom prst="rect">
            <a:avLst/>
          </a:prstGeom>
          <a:noFill/>
          <a:ln w="9525">
            <a:noFill/>
            <a:miter lim="800000"/>
            <a:headEnd/>
            <a:tailEnd/>
          </a:ln>
        </p:spPr>
      </p:pic>
      <p:sp>
        <p:nvSpPr>
          <p:cNvPr id="12" name="Titolo 1"/>
          <p:cNvSpPr txBox="1">
            <a:spLocks/>
          </p:cNvSpPr>
          <p:nvPr/>
        </p:nvSpPr>
        <p:spPr>
          <a:xfrm>
            <a:off x="0" y="0"/>
            <a:ext cx="9144000" cy="1143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chor="t">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it-IT" sz="4645" b="0" i="0" u="none" strike="noStrike" kern="1200" cap="none" spc="0" normalizeH="0" baseline="0" noProof="0" dirty="0" smtClean="0">
                <a:ln>
                  <a:noFill/>
                </a:ln>
                <a:solidFill>
                  <a:srgbClr val="FF0000"/>
                </a:solidFill>
                <a:effectLst/>
                <a:uLnTx/>
                <a:uFillTx/>
                <a:latin typeface="Comic Sans MS" pitchFamily="66" charset="0"/>
                <a:ea typeface="+mj-ea"/>
                <a:cs typeface="+mj-cs"/>
              </a:rPr>
              <a:t>Gli esperimenti @ LHC</a:t>
            </a:r>
          </a:p>
          <a:p>
            <a:pPr marL="0" marR="0" lvl="0" indent="0" algn="ctr" defTabSz="914400" rtl="0" eaLnBrk="1" fontAlgn="auto" latinLnBrk="0" hangingPunct="1">
              <a:lnSpc>
                <a:spcPct val="100000"/>
              </a:lnSpc>
              <a:spcBef>
                <a:spcPct val="0"/>
              </a:spcBef>
              <a:spcAft>
                <a:spcPts val="1200"/>
              </a:spcAft>
              <a:buClrTx/>
              <a:buSzTx/>
              <a:buFontTx/>
              <a:buNone/>
              <a:tabLst/>
              <a:defRPr/>
            </a:pPr>
            <a:endParaRPr kumimoji="0" lang="it-IT" sz="4645" b="0" i="0" u="none" strike="noStrike" kern="1200" cap="none" spc="0" normalizeH="0" baseline="0" noProof="0" dirty="0" smtClean="0">
              <a:ln>
                <a:noFill/>
              </a:ln>
              <a:solidFill>
                <a:srgbClr val="FF0000"/>
              </a:solidFill>
              <a:effectLst/>
              <a:uLnTx/>
              <a:uFillTx/>
              <a:latin typeface="Comic Sans MS" pitchFamily="66" charset="0"/>
              <a:ea typeface="+mj-ea"/>
              <a:cs typeface="+mj-cs"/>
            </a:endParaRPr>
          </a:p>
        </p:txBody>
      </p:sp>
      <p:pic>
        <p:nvPicPr>
          <p:cNvPr id="7" name="Picture 6"/>
          <p:cNvPicPr>
            <a:picLocks noChangeAspect="1"/>
          </p:cNvPicPr>
          <p:nvPr/>
        </p:nvPicPr>
        <p:blipFill>
          <a:blip r:embed="rId4">
            <a:alphaModFix amt="55000"/>
          </a:blip>
          <a:stretch>
            <a:fillRect/>
          </a:stretch>
        </p:blipFill>
        <p:spPr>
          <a:xfrm>
            <a:off x="228600" y="3429000"/>
            <a:ext cx="3276600" cy="2182216"/>
          </a:xfrm>
          <a:prstGeom prst="rect">
            <a:avLst/>
          </a:prstGeom>
        </p:spPr>
      </p:pic>
      <p:sp>
        <p:nvSpPr>
          <p:cNvPr id="8" name="TextBox 7"/>
          <p:cNvSpPr txBox="1"/>
          <p:nvPr/>
        </p:nvSpPr>
        <p:spPr>
          <a:xfrm>
            <a:off x="4397914" y="1828800"/>
            <a:ext cx="4746086" cy="646331"/>
          </a:xfrm>
          <a:prstGeom prst="rect">
            <a:avLst/>
          </a:prstGeom>
          <a:noFill/>
        </p:spPr>
        <p:txBody>
          <a:bodyPr wrap="none" rtlCol="0">
            <a:spAutoFit/>
          </a:bodyPr>
          <a:lstStyle/>
          <a:p>
            <a:r>
              <a:rPr lang="it-IT" dirty="0" err="1" smtClean="0">
                <a:latin typeface="Comic Sans MS"/>
                <a:cs typeface="Comic Sans MS"/>
              </a:rPr>
              <a:t>Mariagrazia</a:t>
            </a:r>
            <a:r>
              <a:rPr lang="it-IT" dirty="0" smtClean="0">
                <a:latin typeface="Comic Sans MS"/>
                <a:cs typeface="Comic Sans MS"/>
              </a:rPr>
              <a:t> </a:t>
            </a:r>
            <a:r>
              <a:rPr lang="it-IT" dirty="0" err="1" smtClean="0">
                <a:latin typeface="Comic Sans MS"/>
                <a:cs typeface="Comic Sans MS"/>
              </a:rPr>
              <a:t>Alviggi</a:t>
            </a:r>
            <a:endParaRPr lang="it-IT" dirty="0" smtClean="0">
              <a:latin typeface="Comic Sans MS"/>
              <a:cs typeface="Comic Sans MS"/>
            </a:endParaRPr>
          </a:p>
          <a:p>
            <a:r>
              <a:rPr lang="it-IT" dirty="0" smtClean="0">
                <a:latin typeface="Comic Sans MS"/>
                <a:cs typeface="Comic Sans MS"/>
              </a:rPr>
              <a:t>Università di Napoli “Federico II” &amp; INFN</a:t>
            </a:r>
            <a:endParaRPr lang="it-IT" dirty="0">
              <a:latin typeface="Comic Sans MS"/>
              <a:cs typeface="Comic Sans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1"/>
          <p:cNvSpPr txBox="1">
            <a:spLocks/>
          </p:cNvSpPr>
          <p:nvPr/>
        </p:nvSpPr>
        <p:spPr>
          <a:xfrm>
            <a:off x="609600" y="427038"/>
            <a:ext cx="8229600" cy="430194"/>
          </a:xfrm>
          <a:prstGeom prst="rect">
            <a:avLst/>
          </a:prstGeom>
        </p:spPr>
        <p:txBody>
          <a:bodyPr vert="horz" lIns="91440" tIns="45720" rIns="91440" bIns="45720" rtlCol="0" anchor="ctr">
            <a:noAutofit/>
          </a:bodyPr>
          <a:lstStyle/>
          <a:p>
            <a:pPr lvl="0" algn="ctr">
              <a:spcBef>
                <a:spcPct val="0"/>
              </a:spcBef>
              <a:defRPr/>
            </a:pPr>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lang="it-IT" sz="2800" b="1" dirty="0">
              <a:solidFill>
                <a:srgbClr val="FF0000"/>
              </a:solidFill>
              <a:latin typeface="Comic Sans MS" pitchFamily="66" charset="0"/>
            </a:endParaRPr>
          </a:p>
        </p:txBody>
      </p:sp>
      <p:sp>
        <p:nvSpPr>
          <p:cNvPr id="6" name="Segnaposto contenuto 2"/>
          <p:cNvSpPr txBox="1">
            <a:spLocks/>
          </p:cNvSpPr>
          <p:nvPr/>
        </p:nvSpPr>
        <p:spPr>
          <a:xfrm>
            <a:off x="357158" y="990600"/>
            <a:ext cx="8401080" cy="1428760"/>
          </a:xfrm>
          <a:prstGeom prst="rect">
            <a:avLst/>
          </a:prstGeom>
        </p:spPr>
        <p:txBody>
          <a:bodyPr vert="horz" lIns="91440" tIns="45720" rIns="91440" bIns="45720" rtlCol="0">
            <a:normAutofit/>
          </a:bodyPr>
          <a:lstStyle/>
          <a:p>
            <a:pPr marL="342900" indent="-342900">
              <a:spcBef>
                <a:spcPct val="20000"/>
              </a:spcBef>
              <a:defRPr/>
            </a:pPr>
            <a:r>
              <a:rPr lang="it-IT" sz="2400" dirty="0" smtClean="0">
                <a:latin typeface="Comic Sans MS" pitchFamily="66" charset="0"/>
              </a:rPr>
              <a:t>- </a:t>
            </a:r>
            <a:r>
              <a:rPr lang="it-IT" sz="2400" b="1" dirty="0" err="1" smtClean="0">
                <a:solidFill>
                  <a:srgbClr val="0070C0"/>
                </a:solidFill>
                <a:latin typeface="Comic Sans MS" pitchFamily="66" charset="0"/>
              </a:rPr>
              <a:t>Adroni</a:t>
            </a:r>
            <a:r>
              <a:rPr lang="it-IT" sz="2400" dirty="0" smtClean="0">
                <a:latin typeface="Comic Sans MS" pitchFamily="66" charset="0"/>
              </a:rPr>
              <a:t>  interagiscono ‘forte’ producendo ‘getti’ di particelle simili agli sciami </a:t>
            </a:r>
            <a:r>
              <a:rPr lang="it-IT" sz="2400" dirty="0" err="1" smtClean="0">
                <a:latin typeface="Comic Sans MS" pitchFamily="66" charset="0"/>
              </a:rPr>
              <a:t>em</a:t>
            </a:r>
            <a:r>
              <a:rPr lang="it-IT" sz="2400" dirty="0" smtClean="0">
                <a:latin typeface="Comic Sans MS" pitchFamily="66" charset="0"/>
              </a:rPr>
              <a:t> (oltre che ionizzare se </a:t>
            </a:r>
            <a:r>
              <a:rPr lang="it-IT" sz="2400" dirty="0" err="1" smtClean="0">
                <a:latin typeface="Comic Sans MS" pitchFamily="66" charset="0"/>
              </a:rPr>
              <a:t>carichi…</a:t>
            </a:r>
            <a:r>
              <a:rPr lang="it-IT" sz="2400" dirty="0" smtClean="0">
                <a:latin typeface="Comic Sans MS" pitchFamily="66"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asellaDiTesto 6"/>
          <p:cNvSpPr txBox="1"/>
          <p:nvPr/>
        </p:nvSpPr>
        <p:spPr>
          <a:xfrm>
            <a:off x="381000" y="2743200"/>
            <a:ext cx="4071966" cy="1569660"/>
          </a:xfrm>
          <a:prstGeom prst="rect">
            <a:avLst/>
          </a:prstGeom>
          <a:noFill/>
        </p:spPr>
        <p:txBody>
          <a:bodyPr wrap="square" rtlCol="0">
            <a:spAutoFit/>
          </a:bodyPr>
          <a:lstStyle/>
          <a:p>
            <a:r>
              <a:rPr lang="it-IT" sz="2400" dirty="0" smtClean="0">
                <a:latin typeface="Comic Sans MS" pitchFamily="66" charset="0"/>
              </a:rPr>
              <a:t>- </a:t>
            </a:r>
            <a:r>
              <a:rPr lang="it-IT" sz="2400" b="1" dirty="0" smtClean="0">
                <a:solidFill>
                  <a:srgbClr val="0070C0"/>
                </a:solidFill>
                <a:latin typeface="Comic Sans MS" pitchFamily="66" charset="0"/>
              </a:rPr>
              <a:t>Neutrini</a:t>
            </a:r>
            <a:r>
              <a:rPr lang="it-IT" sz="2400" dirty="0" smtClean="0">
                <a:latin typeface="Comic Sans MS" pitchFamily="66" charset="0"/>
              </a:rPr>
              <a:t> interagiscono debolmente </a:t>
            </a:r>
            <a:r>
              <a:rPr lang="it-IT" sz="2400" dirty="0" err="1" smtClean="0">
                <a:latin typeface="Comic Sans MS" pitchFamily="66" charset="0"/>
              </a:rPr>
              <a:t>…possono</a:t>
            </a:r>
            <a:r>
              <a:rPr lang="it-IT" sz="2400" dirty="0" smtClean="0">
                <a:latin typeface="Comic Sans MS" pitchFamily="66" charset="0"/>
              </a:rPr>
              <a:t> attraversare la Terra senza </a:t>
            </a:r>
            <a:r>
              <a:rPr lang="it-IT" sz="2400" dirty="0" err="1" smtClean="0">
                <a:latin typeface="Comic Sans MS" pitchFamily="66" charset="0"/>
              </a:rPr>
              <a:t>interagire……</a:t>
            </a:r>
            <a:endParaRPr lang="it-IT" sz="2400" dirty="0">
              <a:latin typeface="Comic Sans MS" pitchFamily="66" charset="0"/>
            </a:endParaRPr>
          </a:p>
        </p:txBody>
      </p:sp>
      <p:sp>
        <p:nvSpPr>
          <p:cNvPr id="31" name="CasellaDiTesto 30"/>
          <p:cNvSpPr txBox="1"/>
          <p:nvPr/>
        </p:nvSpPr>
        <p:spPr>
          <a:xfrm>
            <a:off x="357158" y="2209800"/>
            <a:ext cx="4357718" cy="461665"/>
          </a:xfrm>
          <a:prstGeom prst="rect">
            <a:avLst/>
          </a:prstGeom>
          <a:noFill/>
        </p:spPr>
        <p:txBody>
          <a:bodyPr wrap="square" rtlCol="0">
            <a:spAutoFit/>
          </a:bodyPr>
          <a:lstStyle/>
          <a:p>
            <a:r>
              <a:rPr lang="it-IT" sz="2400" dirty="0" smtClean="0">
                <a:latin typeface="Comic Sans MS" pitchFamily="66" charset="0"/>
              </a:rPr>
              <a:t>- </a:t>
            </a:r>
            <a:r>
              <a:rPr lang="it-IT" sz="2400" b="1" dirty="0" smtClean="0">
                <a:solidFill>
                  <a:srgbClr val="0070C0"/>
                </a:solidFill>
                <a:latin typeface="Comic Sans MS" pitchFamily="66" charset="0"/>
              </a:rPr>
              <a:t>Muon</a:t>
            </a:r>
            <a:r>
              <a:rPr lang="it-IT" sz="2400" dirty="0" smtClean="0">
                <a:latin typeface="Comic Sans MS" pitchFamily="66" charset="0"/>
              </a:rPr>
              <a:t>i ionizzano ma </a:t>
            </a:r>
            <a:r>
              <a:rPr lang="it-IT" sz="2400" dirty="0" err="1" smtClean="0">
                <a:latin typeface="Comic Sans MS" pitchFamily="66" charset="0"/>
              </a:rPr>
              <a:t>poco…</a:t>
            </a:r>
            <a:r>
              <a:rPr lang="it-IT" sz="2400" dirty="0" smtClean="0">
                <a:latin typeface="Comic Sans MS" pitchFamily="66" charset="0"/>
              </a:rPr>
              <a:t>.</a:t>
            </a:r>
            <a:endParaRPr lang="it-IT" sz="2400" dirty="0">
              <a:latin typeface="Comic Sans MS" pitchFamily="66" charset="0"/>
            </a:endParaRP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10</a:t>
            </a:fld>
            <a:endParaRPr lang="it-IT"/>
          </a:p>
        </p:txBody>
      </p:sp>
      <p:pic>
        <p:nvPicPr>
          <p:cNvPr id="9" name="Picture 4" descr="terra"/>
          <p:cNvPicPr>
            <a:picLocks noChangeAspect="1" noChangeArrowheads="1"/>
          </p:cNvPicPr>
          <p:nvPr/>
        </p:nvPicPr>
        <p:blipFill>
          <a:blip r:embed="rId2"/>
          <a:srcRect/>
          <a:stretch>
            <a:fillRect/>
          </a:stretch>
        </p:blipFill>
        <p:spPr bwMode="auto">
          <a:xfrm>
            <a:off x="4953000" y="2809892"/>
            <a:ext cx="3619528" cy="3619528"/>
          </a:xfrm>
          <a:prstGeom prst="rect">
            <a:avLst/>
          </a:prstGeom>
          <a:noFill/>
        </p:spPr>
      </p:pic>
      <p:cxnSp>
        <p:nvCxnSpPr>
          <p:cNvPr id="12" name="Connettore 2 11"/>
          <p:cNvCxnSpPr/>
          <p:nvPr/>
        </p:nvCxnSpPr>
        <p:spPr>
          <a:xfrm rot="16200000" flipH="1">
            <a:off x="4179091" y="3536157"/>
            <a:ext cx="4214842" cy="20002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7 16"/>
          <p:cNvCxnSpPr/>
          <p:nvPr/>
        </p:nvCxnSpPr>
        <p:spPr>
          <a:xfrm>
            <a:off x="1752600" y="3200400"/>
            <a:ext cx="3962408" cy="300038"/>
          </a:xfrm>
          <a:prstGeom prst="curvedConnector3">
            <a:avLst>
              <a:gd name="adj1" fmla="val 49542"/>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1" name="Picture 8" descr="cngs4"/>
          <p:cNvPicPr>
            <a:picLocks noChangeAspect="1" noChangeArrowheads="1"/>
          </p:cNvPicPr>
          <p:nvPr/>
        </p:nvPicPr>
        <p:blipFill>
          <a:blip r:embed="rId3"/>
          <a:srcRect/>
          <a:stretch>
            <a:fillRect/>
          </a:stretch>
        </p:blipFill>
        <p:spPr bwMode="auto">
          <a:xfrm>
            <a:off x="12700" y="4440275"/>
            <a:ext cx="4559300" cy="24939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25470"/>
          </a:xfrm>
          <a:solidFill>
            <a:srgbClr val="00B0F0"/>
          </a:solidFill>
        </p:spPr>
        <p:txBody>
          <a:bodyPr>
            <a:normAutofit/>
          </a:bodyPr>
          <a:lstStyle/>
          <a:p>
            <a:r>
              <a:rPr lang="it-IT" sz="2800" b="1" dirty="0" smtClean="0">
                <a:solidFill>
                  <a:schemeClr val="bg1"/>
                </a:solidFill>
                <a:latin typeface="Comic Sans MS" pitchFamily="66" charset="0"/>
              </a:rPr>
              <a:t>I rivelatori</a:t>
            </a:r>
            <a:endParaRPr lang="it-IT" sz="2800" b="1" dirty="0">
              <a:solidFill>
                <a:schemeClr val="bg1"/>
              </a:solidFill>
              <a:latin typeface="Comic Sans MS" pitchFamily="66" charset="0"/>
            </a:endParaRPr>
          </a:p>
        </p:txBody>
      </p:sp>
      <p:sp>
        <p:nvSpPr>
          <p:cNvPr id="3" name="Segnaposto contenuto 2"/>
          <p:cNvSpPr>
            <a:spLocks noGrp="1"/>
          </p:cNvSpPr>
          <p:nvPr>
            <p:ph idx="1"/>
          </p:nvPr>
        </p:nvSpPr>
        <p:spPr>
          <a:xfrm>
            <a:off x="428596" y="1071546"/>
            <a:ext cx="8229600" cy="1543048"/>
          </a:xfrm>
          <a:solidFill>
            <a:schemeClr val="accent5">
              <a:lumMod val="20000"/>
              <a:lumOff val="80000"/>
            </a:schemeClr>
          </a:solidFill>
        </p:spPr>
        <p:txBody>
          <a:bodyPr>
            <a:normAutofit lnSpcReduction="10000"/>
          </a:bodyPr>
          <a:lstStyle/>
          <a:p>
            <a:r>
              <a:rPr lang="it-IT" sz="2400" dirty="0" smtClean="0">
                <a:latin typeface="Comic Sans MS" pitchFamily="66" charset="0"/>
              </a:rPr>
              <a:t>Sfruttano i diversi tipi di interazione per produrre un segnale visibile, in genere  elettrico, dal quale risalire al punto/istante di passaggio delle particelle, tracciarle e ricostruire gli eventi</a:t>
            </a:r>
          </a:p>
          <a:p>
            <a:pPr lvl="1"/>
            <a:endParaRPr lang="it-IT" dirty="0" smtClean="0"/>
          </a:p>
        </p:txBody>
      </p:sp>
      <p:sp>
        <p:nvSpPr>
          <p:cNvPr id="4" name="CasellaDiTesto 3"/>
          <p:cNvSpPr txBox="1"/>
          <p:nvPr/>
        </p:nvSpPr>
        <p:spPr>
          <a:xfrm>
            <a:off x="785786" y="2643182"/>
            <a:ext cx="7528023" cy="461665"/>
          </a:xfrm>
          <a:prstGeom prst="rect">
            <a:avLst/>
          </a:prstGeom>
          <a:solidFill>
            <a:schemeClr val="bg2"/>
          </a:solidFill>
        </p:spPr>
        <p:txBody>
          <a:bodyPr wrap="none" rtlCol="0">
            <a:spAutoFit/>
          </a:bodyPr>
          <a:lstStyle/>
          <a:p>
            <a:r>
              <a:rPr lang="it-IT" sz="2400" dirty="0" smtClean="0">
                <a:solidFill>
                  <a:srgbClr val="FF0000"/>
                </a:solidFill>
                <a:latin typeface="Comic Sans MS" pitchFamily="66" charset="0"/>
              </a:rPr>
              <a:t>Es. di rivelatore che sfrutta la ionizzazione nel gas:</a:t>
            </a:r>
            <a:endParaRPr lang="it-IT" sz="2400" dirty="0"/>
          </a:p>
        </p:txBody>
      </p:sp>
      <p:sp>
        <p:nvSpPr>
          <p:cNvPr id="5" name="Segnaposto contenuto 2"/>
          <p:cNvSpPr txBox="1">
            <a:spLocks/>
          </p:cNvSpPr>
          <p:nvPr/>
        </p:nvSpPr>
        <p:spPr>
          <a:xfrm>
            <a:off x="214282" y="3214686"/>
            <a:ext cx="3929090" cy="2286016"/>
          </a:xfrm>
          <a:prstGeom prst="rect">
            <a:avLst/>
          </a:prstGeom>
          <a:solidFill>
            <a:schemeClr val="accent4">
              <a:lumMod val="20000"/>
              <a:lumOff val="8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Gli elettroni e gli ioni prodotti sottoposti ad un campo elettrico </a:t>
            </a:r>
            <a:r>
              <a:rPr kumimoji="0" lang="it-IT" sz="2400" b="1" i="0" u="none" strike="noStrike" kern="1200" cap="none" spc="0" normalizeH="0" baseline="0" noProof="0" dirty="0" smtClean="0">
                <a:ln>
                  <a:noFill/>
                </a:ln>
                <a:solidFill>
                  <a:schemeClr val="accent6">
                    <a:lumMod val="75000"/>
                  </a:schemeClr>
                </a:solidFill>
                <a:effectLst/>
                <a:uLnTx/>
                <a:uFillTx/>
                <a:latin typeface="Comic Sans MS" pitchFamily="66" charset="0"/>
                <a:ea typeface="+mn-ea"/>
                <a:cs typeface="+mn-cs"/>
              </a:rPr>
              <a:t>E</a:t>
            </a: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 migrano </a:t>
            </a:r>
            <a:r>
              <a:rPr kumimoji="0" lang="it-IT" sz="2400" b="0" i="0" u="none" strike="noStrike" kern="1200" cap="none" spc="0" normalizeH="0" baseline="0" noProof="0" dirty="0" err="1" smtClean="0">
                <a:ln>
                  <a:noFill/>
                </a:ln>
                <a:solidFill>
                  <a:schemeClr val="tx1"/>
                </a:solidFill>
                <a:effectLst/>
                <a:uLnTx/>
                <a:uFillTx/>
                <a:latin typeface="Comic Sans MS" pitchFamily="66" charset="0"/>
                <a:ea typeface="+mn-ea"/>
                <a:cs typeface="+mn-cs"/>
              </a:rPr>
              <a:t>verdo</a:t>
            </a: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 l’anodo producendo un segnale elettrico</a:t>
            </a:r>
            <a:endParaRPr kumimoji="0" lang="it-IT" sz="2400" b="0"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cxnSp>
        <p:nvCxnSpPr>
          <p:cNvPr id="6" name="Connettore 1 5"/>
          <p:cNvCxnSpPr/>
          <p:nvPr/>
        </p:nvCxnSpPr>
        <p:spPr>
          <a:xfrm>
            <a:off x="4846628" y="4559866"/>
            <a:ext cx="214314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4846628" y="6131502"/>
            <a:ext cx="214314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5400000" flipH="1" flipV="1">
            <a:off x="5703884" y="4345552"/>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rot="5400000" flipH="1" flipV="1">
            <a:off x="5704678" y="6345022"/>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560876" y="5484812"/>
            <a:ext cx="257176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5846760" y="6345816"/>
            <a:ext cx="630301" cy="369332"/>
          </a:xfrm>
          <a:prstGeom prst="rect">
            <a:avLst/>
          </a:prstGeom>
          <a:noFill/>
        </p:spPr>
        <p:txBody>
          <a:bodyPr wrap="none" rtlCol="0">
            <a:spAutoFit/>
          </a:bodyPr>
          <a:lstStyle/>
          <a:p>
            <a:r>
              <a:rPr lang="it-IT" b="1" dirty="0" smtClean="0"/>
              <a:t>GND</a:t>
            </a:r>
            <a:endParaRPr lang="it-IT" b="1" dirty="0"/>
          </a:p>
        </p:txBody>
      </p:sp>
      <p:sp>
        <p:nvSpPr>
          <p:cNvPr id="12" name="CasellaDiTesto 11"/>
          <p:cNvSpPr txBox="1"/>
          <p:nvPr/>
        </p:nvSpPr>
        <p:spPr>
          <a:xfrm>
            <a:off x="4918066"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3" name="CasellaDiTesto 12"/>
          <p:cNvSpPr txBox="1"/>
          <p:nvPr/>
        </p:nvSpPr>
        <p:spPr>
          <a:xfrm>
            <a:off x="5710392"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4" name="CasellaDiTesto 13"/>
          <p:cNvSpPr txBox="1"/>
          <p:nvPr/>
        </p:nvSpPr>
        <p:spPr>
          <a:xfrm>
            <a:off x="6567648"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5" name="CasellaDiTesto 14"/>
          <p:cNvSpPr txBox="1"/>
          <p:nvPr/>
        </p:nvSpPr>
        <p:spPr>
          <a:xfrm>
            <a:off x="5346694"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6" name="CasellaDiTesto 15"/>
          <p:cNvSpPr txBox="1"/>
          <p:nvPr/>
        </p:nvSpPr>
        <p:spPr>
          <a:xfrm>
            <a:off x="6275388"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7" name="CasellaDiTesto 16"/>
          <p:cNvSpPr txBox="1"/>
          <p:nvPr/>
        </p:nvSpPr>
        <p:spPr>
          <a:xfrm>
            <a:off x="5293892"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18" name="CasellaDiTesto 17"/>
          <p:cNvSpPr txBox="1"/>
          <p:nvPr/>
        </p:nvSpPr>
        <p:spPr>
          <a:xfrm>
            <a:off x="4846628"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19" name="CasellaDiTesto 18"/>
          <p:cNvSpPr txBox="1"/>
          <p:nvPr/>
        </p:nvSpPr>
        <p:spPr>
          <a:xfrm>
            <a:off x="6222586"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20" name="CasellaDiTesto 19"/>
          <p:cNvSpPr txBox="1"/>
          <p:nvPr/>
        </p:nvSpPr>
        <p:spPr>
          <a:xfrm>
            <a:off x="5722520" y="5312647"/>
            <a:ext cx="338554" cy="461665"/>
          </a:xfrm>
          <a:prstGeom prst="rect">
            <a:avLst/>
          </a:prstGeom>
          <a:noFill/>
        </p:spPr>
        <p:txBody>
          <a:bodyPr wrap="none" rtlCol="0">
            <a:spAutoFit/>
          </a:bodyPr>
          <a:lstStyle/>
          <a:p>
            <a:r>
              <a:rPr lang="it-IT" sz="2400" b="1" dirty="0" smtClean="0"/>
              <a:t>+</a:t>
            </a:r>
            <a:endParaRPr lang="it-IT" sz="2400" b="1" dirty="0"/>
          </a:p>
        </p:txBody>
      </p:sp>
      <p:sp>
        <p:nvSpPr>
          <p:cNvPr id="21" name="CasellaDiTesto 20"/>
          <p:cNvSpPr txBox="1"/>
          <p:nvPr/>
        </p:nvSpPr>
        <p:spPr>
          <a:xfrm>
            <a:off x="6489702" y="5345684"/>
            <a:ext cx="338554" cy="461665"/>
          </a:xfrm>
          <a:prstGeom prst="rect">
            <a:avLst/>
          </a:prstGeom>
          <a:noFill/>
        </p:spPr>
        <p:txBody>
          <a:bodyPr wrap="none" rtlCol="0">
            <a:spAutoFit/>
          </a:bodyPr>
          <a:lstStyle/>
          <a:p>
            <a:r>
              <a:rPr lang="it-IT" sz="2400" b="1" dirty="0" smtClean="0"/>
              <a:t>+</a:t>
            </a:r>
            <a:endParaRPr lang="it-IT" sz="2400" b="1" dirty="0"/>
          </a:p>
        </p:txBody>
      </p:sp>
      <p:cxnSp>
        <p:nvCxnSpPr>
          <p:cNvPr id="22" name="Connettore 2 21"/>
          <p:cNvCxnSpPr/>
          <p:nvPr/>
        </p:nvCxnSpPr>
        <p:spPr>
          <a:xfrm rot="5400000">
            <a:off x="6989768" y="5345684"/>
            <a:ext cx="1000132"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7489834" y="5202808"/>
            <a:ext cx="296876" cy="369332"/>
          </a:xfrm>
          <a:prstGeom prst="rect">
            <a:avLst/>
          </a:prstGeom>
          <a:noFill/>
        </p:spPr>
        <p:txBody>
          <a:bodyPr wrap="none" rtlCol="0">
            <a:spAutoFit/>
          </a:bodyPr>
          <a:lstStyle/>
          <a:p>
            <a:r>
              <a:rPr lang="it-IT" b="1" dirty="0" smtClean="0">
                <a:solidFill>
                  <a:schemeClr val="accent6">
                    <a:lumMod val="75000"/>
                  </a:schemeClr>
                </a:solidFill>
              </a:rPr>
              <a:t>E</a:t>
            </a:r>
            <a:endParaRPr lang="it-IT" b="1" dirty="0">
              <a:solidFill>
                <a:schemeClr val="accent6">
                  <a:lumMod val="75000"/>
                </a:schemeClr>
              </a:solidFill>
            </a:endParaRPr>
          </a:p>
        </p:txBody>
      </p:sp>
      <p:sp>
        <p:nvSpPr>
          <p:cNvPr id="24" name="Rettangolo 23"/>
          <p:cNvSpPr/>
          <p:nvPr/>
        </p:nvSpPr>
        <p:spPr>
          <a:xfrm>
            <a:off x="5786446" y="3643314"/>
            <a:ext cx="285752" cy="50006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R</a:t>
            </a:r>
            <a:endParaRPr lang="it-IT" b="1" dirty="0"/>
          </a:p>
        </p:txBody>
      </p:sp>
      <p:cxnSp>
        <p:nvCxnSpPr>
          <p:cNvPr id="25" name="Forma 24"/>
          <p:cNvCxnSpPr>
            <a:stCxn id="24" idx="0"/>
          </p:cNvCxnSpPr>
          <p:nvPr/>
        </p:nvCxnSpPr>
        <p:spPr>
          <a:xfrm rot="5400000" flipH="1" flipV="1">
            <a:off x="5944863" y="3383811"/>
            <a:ext cx="243962" cy="275045"/>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929322" y="4357694"/>
            <a:ext cx="2071702" cy="1588"/>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Figura a mano libera 26"/>
          <p:cNvSpPr/>
          <p:nvPr/>
        </p:nvSpPr>
        <p:spPr>
          <a:xfrm>
            <a:off x="8272494" y="4216400"/>
            <a:ext cx="800100" cy="561975"/>
          </a:xfrm>
          <a:custGeom>
            <a:avLst/>
            <a:gdLst>
              <a:gd name="connsiteX0" fmla="*/ 0 w 800100"/>
              <a:gd name="connsiteY0" fmla="*/ 146050 h 561975"/>
              <a:gd name="connsiteX1" fmla="*/ 152400 w 800100"/>
              <a:gd name="connsiteY1" fmla="*/ 165100 h 561975"/>
              <a:gd name="connsiteX2" fmla="*/ 304800 w 800100"/>
              <a:gd name="connsiteY2" fmla="*/ 546100 h 561975"/>
              <a:gd name="connsiteX3" fmla="*/ 438150 w 800100"/>
              <a:gd name="connsiteY3" fmla="*/ 69850 h 561975"/>
              <a:gd name="connsiteX4" fmla="*/ 552450 w 800100"/>
              <a:gd name="connsiteY4" fmla="*/ 127000 h 561975"/>
              <a:gd name="connsiteX5" fmla="*/ 800100 w 800100"/>
              <a:gd name="connsiteY5" fmla="*/ 146050 h 561975"/>
              <a:gd name="connsiteX6" fmla="*/ 800100 w 800100"/>
              <a:gd name="connsiteY6" fmla="*/ 14605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0" h="561975">
                <a:moveTo>
                  <a:pt x="0" y="146050"/>
                </a:moveTo>
                <a:cubicBezTo>
                  <a:pt x="50800" y="122237"/>
                  <a:pt x="101600" y="98425"/>
                  <a:pt x="152400" y="165100"/>
                </a:cubicBezTo>
                <a:cubicBezTo>
                  <a:pt x="203200" y="231775"/>
                  <a:pt x="257175" y="561975"/>
                  <a:pt x="304800" y="546100"/>
                </a:cubicBezTo>
                <a:cubicBezTo>
                  <a:pt x="352425" y="530225"/>
                  <a:pt x="396875" y="139700"/>
                  <a:pt x="438150" y="69850"/>
                </a:cubicBezTo>
                <a:cubicBezTo>
                  <a:pt x="479425" y="0"/>
                  <a:pt x="492125" y="114300"/>
                  <a:pt x="552450" y="127000"/>
                </a:cubicBezTo>
                <a:cubicBezTo>
                  <a:pt x="612775" y="139700"/>
                  <a:pt x="800100" y="146050"/>
                  <a:pt x="800100" y="146050"/>
                </a:cubicBezTo>
                <a:lnTo>
                  <a:pt x="800100" y="146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CasellaDiTesto 27"/>
          <p:cNvSpPr txBox="1"/>
          <p:nvPr/>
        </p:nvSpPr>
        <p:spPr>
          <a:xfrm>
            <a:off x="3341253" y="5631436"/>
            <a:ext cx="1730813" cy="369332"/>
          </a:xfrm>
          <a:prstGeom prst="rect">
            <a:avLst/>
          </a:prstGeom>
          <a:noFill/>
        </p:spPr>
        <p:txBody>
          <a:bodyPr wrap="square" rtlCol="0">
            <a:spAutoFit/>
          </a:bodyPr>
          <a:lstStyle/>
          <a:p>
            <a:r>
              <a:rPr lang="it-IT" dirty="0" smtClean="0">
                <a:solidFill>
                  <a:srgbClr val="FF0000"/>
                </a:solidFill>
              </a:rPr>
              <a:t>Part. carica</a:t>
            </a:r>
            <a:endParaRPr lang="it-IT" dirty="0">
              <a:solidFill>
                <a:srgbClr val="FF0000"/>
              </a:solidFill>
            </a:endParaRPr>
          </a:p>
        </p:txBody>
      </p:sp>
      <p:cxnSp>
        <p:nvCxnSpPr>
          <p:cNvPr id="29" name="Connettore 7 28"/>
          <p:cNvCxnSpPr/>
          <p:nvPr/>
        </p:nvCxnSpPr>
        <p:spPr>
          <a:xfrm>
            <a:off x="4286248" y="4500570"/>
            <a:ext cx="785818" cy="35719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4071934" y="4143380"/>
            <a:ext cx="489749" cy="369332"/>
          </a:xfrm>
          <a:prstGeom prst="rect">
            <a:avLst/>
          </a:prstGeom>
          <a:noFill/>
        </p:spPr>
        <p:txBody>
          <a:bodyPr wrap="none" rtlCol="0">
            <a:spAutoFit/>
          </a:bodyPr>
          <a:lstStyle/>
          <a:p>
            <a:r>
              <a:rPr lang="it-IT" dirty="0" smtClean="0"/>
              <a:t>gas</a:t>
            </a:r>
            <a:endParaRPr lang="it-IT" dirty="0"/>
          </a:p>
        </p:txBody>
      </p:sp>
      <p:sp>
        <p:nvSpPr>
          <p:cNvPr id="31" name="Rettangolo 30"/>
          <p:cNvSpPr/>
          <p:nvPr/>
        </p:nvSpPr>
        <p:spPr>
          <a:xfrm>
            <a:off x="4643438" y="3500438"/>
            <a:ext cx="3071834" cy="278608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Segnaposto numero diapositiva 32"/>
          <p:cNvSpPr>
            <a:spLocks noGrp="1"/>
          </p:cNvSpPr>
          <p:nvPr>
            <p:ph type="sldNum" sz="quarter" idx="12"/>
          </p:nvPr>
        </p:nvSpPr>
        <p:spPr/>
        <p:txBody>
          <a:bodyPr/>
          <a:lstStyle/>
          <a:p>
            <a:fld id="{B007B441-5312-499D-93C3-6E37886527FA}" type="slidenum">
              <a:rPr lang="it-IT" smtClean="0"/>
              <a:pPr/>
              <a:t>11</a:t>
            </a:fld>
            <a:endParaRPr lang="it-IT"/>
          </a:p>
        </p:txBody>
      </p:sp>
      <p:sp>
        <p:nvSpPr>
          <p:cNvPr id="34" name="CasellaDiTesto 33"/>
          <p:cNvSpPr txBox="1"/>
          <p:nvPr/>
        </p:nvSpPr>
        <p:spPr>
          <a:xfrm>
            <a:off x="6215074" y="3143248"/>
            <a:ext cx="466794" cy="369332"/>
          </a:xfrm>
          <a:prstGeom prst="rect">
            <a:avLst/>
          </a:prstGeom>
          <a:noFill/>
        </p:spPr>
        <p:txBody>
          <a:bodyPr wrap="none" rtlCol="0">
            <a:spAutoFit/>
          </a:bodyPr>
          <a:lstStyle/>
          <a:p>
            <a:r>
              <a:rPr lang="it-IT" b="1" dirty="0" smtClean="0">
                <a:solidFill>
                  <a:srgbClr val="0070C0"/>
                </a:solidFill>
                <a:latin typeface="+mj-lt"/>
              </a:rPr>
              <a:t>HV</a:t>
            </a:r>
            <a:endParaRPr lang="it-IT" b="1" dirty="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0-#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2000"/>
                            </p:stCondLst>
                            <p:childTnLst>
                              <p:par>
                                <p:cTn id="35" presetID="47" presetClass="exit" presetSubtype="0" fill="hold" grpId="1" nodeType="afterEffect">
                                  <p:stCondLst>
                                    <p:cond delay="0"/>
                                  </p:stCondLst>
                                  <p:childTnLst>
                                    <p:animEffect transition="out" filter="fade">
                                      <p:cBhvr>
                                        <p:cTn id="36" dur="5000"/>
                                        <p:tgtEl>
                                          <p:spTgt spid="12"/>
                                        </p:tgtEl>
                                      </p:cBhvr>
                                    </p:animEffect>
                                    <p:anim calcmode="lin" valueType="num">
                                      <p:cBhvr>
                                        <p:cTn id="37" dur="5000"/>
                                        <p:tgtEl>
                                          <p:spTgt spid="12"/>
                                        </p:tgtEl>
                                        <p:attrNameLst>
                                          <p:attrName>ppt_x</p:attrName>
                                        </p:attrNameLst>
                                      </p:cBhvr>
                                      <p:tavLst>
                                        <p:tav tm="0">
                                          <p:val>
                                            <p:strVal val="ppt_x"/>
                                          </p:val>
                                        </p:tav>
                                        <p:tav tm="100000">
                                          <p:val>
                                            <p:strVal val="ppt_x"/>
                                          </p:val>
                                        </p:tav>
                                      </p:tavLst>
                                    </p:anim>
                                    <p:anim calcmode="lin" valueType="num">
                                      <p:cBhvr>
                                        <p:cTn id="38" dur="5000"/>
                                        <p:tgtEl>
                                          <p:spTgt spid="12"/>
                                        </p:tgtEl>
                                        <p:attrNameLst>
                                          <p:attrName>ppt_y</p:attrName>
                                        </p:attrNameLst>
                                      </p:cBhvr>
                                      <p:tavLst>
                                        <p:tav tm="0">
                                          <p:val>
                                            <p:strVal val="ppt_y"/>
                                          </p:val>
                                        </p:tav>
                                        <p:tav tm="100000">
                                          <p:val>
                                            <p:strVal val="ppt_y-.1"/>
                                          </p:val>
                                        </p:tav>
                                      </p:tavLst>
                                    </p:anim>
                                    <p:set>
                                      <p:cBhvr>
                                        <p:cTn id="39" dur="1" fill="hold">
                                          <p:stCondLst>
                                            <p:cond delay="4999"/>
                                          </p:stCondLst>
                                        </p:cTn>
                                        <p:tgtEl>
                                          <p:spTgt spid="12"/>
                                        </p:tgtEl>
                                        <p:attrNameLst>
                                          <p:attrName>style.visibility</p:attrName>
                                        </p:attrNameLst>
                                      </p:cBhvr>
                                      <p:to>
                                        <p:strVal val="hidden"/>
                                      </p:to>
                                    </p:set>
                                  </p:childTnLst>
                                </p:cTn>
                              </p:par>
                              <p:par>
                                <p:cTn id="40" presetID="47" presetClass="exit" presetSubtype="0" fill="hold" grpId="1" nodeType="withEffect">
                                  <p:stCondLst>
                                    <p:cond delay="0"/>
                                  </p:stCondLst>
                                  <p:childTnLst>
                                    <p:animEffect transition="out" filter="fade">
                                      <p:cBhvr>
                                        <p:cTn id="41" dur="5000"/>
                                        <p:tgtEl>
                                          <p:spTgt spid="13"/>
                                        </p:tgtEl>
                                      </p:cBhvr>
                                    </p:animEffect>
                                    <p:anim calcmode="lin" valueType="num">
                                      <p:cBhvr>
                                        <p:cTn id="42" dur="5000"/>
                                        <p:tgtEl>
                                          <p:spTgt spid="13"/>
                                        </p:tgtEl>
                                        <p:attrNameLst>
                                          <p:attrName>ppt_x</p:attrName>
                                        </p:attrNameLst>
                                      </p:cBhvr>
                                      <p:tavLst>
                                        <p:tav tm="0">
                                          <p:val>
                                            <p:strVal val="ppt_x"/>
                                          </p:val>
                                        </p:tav>
                                        <p:tav tm="100000">
                                          <p:val>
                                            <p:strVal val="ppt_x"/>
                                          </p:val>
                                        </p:tav>
                                      </p:tavLst>
                                    </p:anim>
                                    <p:anim calcmode="lin" valueType="num">
                                      <p:cBhvr>
                                        <p:cTn id="43" dur="5000"/>
                                        <p:tgtEl>
                                          <p:spTgt spid="13"/>
                                        </p:tgtEl>
                                        <p:attrNameLst>
                                          <p:attrName>ppt_y</p:attrName>
                                        </p:attrNameLst>
                                      </p:cBhvr>
                                      <p:tavLst>
                                        <p:tav tm="0">
                                          <p:val>
                                            <p:strVal val="ppt_y"/>
                                          </p:val>
                                        </p:tav>
                                        <p:tav tm="100000">
                                          <p:val>
                                            <p:strVal val="ppt_y-.1"/>
                                          </p:val>
                                        </p:tav>
                                      </p:tavLst>
                                    </p:anim>
                                    <p:set>
                                      <p:cBhvr>
                                        <p:cTn id="44" dur="1" fill="hold">
                                          <p:stCondLst>
                                            <p:cond delay="4999"/>
                                          </p:stCondLst>
                                        </p:cTn>
                                        <p:tgtEl>
                                          <p:spTgt spid="13"/>
                                        </p:tgtEl>
                                        <p:attrNameLst>
                                          <p:attrName>style.visibility</p:attrName>
                                        </p:attrNameLst>
                                      </p:cBhvr>
                                      <p:to>
                                        <p:strVal val="hidden"/>
                                      </p:to>
                                    </p:set>
                                  </p:childTnLst>
                                </p:cTn>
                              </p:par>
                              <p:par>
                                <p:cTn id="45" presetID="47" presetClass="exit" presetSubtype="0" fill="hold" grpId="1" nodeType="withEffect">
                                  <p:stCondLst>
                                    <p:cond delay="0"/>
                                  </p:stCondLst>
                                  <p:childTnLst>
                                    <p:animEffect transition="out" filter="fade">
                                      <p:cBhvr>
                                        <p:cTn id="46" dur="5000"/>
                                        <p:tgtEl>
                                          <p:spTgt spid="14"/>
                                        </p:tgtEl>
                                      </p:cBhvr>
                                    </p:animEffect>
                                    <p:anim calcmode="lin" valueType="num">
                                      <p:cBhvr>
                                        <p:cTn id="47" dur="5000"/>
                                        <p:tgtEl>
                                          <p:spTgt spid="14"/>
                                        </p:tgtEl>
                                        <p:attrNameLst>
                                          <p:attrName>ppt_x</p:attrName>
                                        </p:attrNameLst>
                                      </p:cBhvr>
                                      <p:tavLst>
                                        <p:tav tm="0">
                                          <p:val>
                                            <p:strVal val="ppt_x"/>
                                          </p:val>
                                        </p:tav>
                                        <p:tav tm="100000">
                                          <p:val>
                                            <p:strVal val="ppt_x"/>
                                          </p:val>
                                        </p:tav>
                                      </p:tavLst>
                                    </p:anim>
                                    <p:anim calcmode="lin" valueType="num">
                                      <p:cBhvr>
                                        <p:cTn id="48" dur="5000"/>
                                        <p:tgtEl>
                                          <p:spTgt spid="14"/>
                                        </p:tgtEl>
                                        <p:attrNameLst>
                                          <p:attrName>ppt_y</p:attrName>
                                        </p:attrNameLst>
                                      </p:cBhvr>
                                      <p:tavLst>
                                        <p:tav tm="0">
                                          <p:val>
                                            <p:strVal val="ppt_y"/>
                                          </p:val>
                                        </p:tav>
                                        <p:tav tm="100000">
                                          <p:val>
                                            <p:strVal val="ppt_y-.1"/>
                                          </p:val>
                                        </p:tav>
                                      </p:tavLst>
                                    </p:anim>
                                    <p:set>
                                      <p:cBhvr>
                                        <p:cTn id="49" dur="1" fill="hold">
                                          <p:stCondLst>
                                            <p:cond delay="4999"/>
                                          </p:stCondLst>
                                        </p:cTn>
                                        <p:tgtEl>
                                          <p:spTgt spid="14"/>
                                        </p:tgtEl>
                                        <p:attrNameLst>
                                          <p:attrName>style.visibility</p:attrName>
                                        </p:attrNameLst>
                                      </p:cBhvr>
                                      <p:to>
                                        <p:strVal val="hidden"/>
                                      </p:to>
                                    </p:set>
                                  </p:childTnLst>
                                </p:cTn>
                              </p:par>
                              <p:par>
                                <p:cTn id="50" presetID="47" presetClass="exit" presetSubtype="0" fill="hold" grpId="1" nodeType="withEffect">
                                  <p:stCondLst>
                                    <p:cond delay="0"/>
                                  </p:stCondLst>
                                  <p:childTnLst>
                                    <p:animEffect transition="out" filter="fade">
                                      <p:cBhvr>
                                        <p:cTn id="51" dur="5000"/>
                                        <p:tgtEl>
                                          <p:spTgt spid="15"/>
                                        </p:tgtEl>
                                      </p:cBhvr>
                                    </p:animEffect>
                                    <p:anim calcmode="lin" valueType="num">
                                      <p:cBhvr>
                                        <p:cTn id="52" dur="5000"/>
                                        <p:tgtEl>
                                          <p:spTgt spid="15"/>
                                        </p:tgtEl>
                                        <p:attrNameLst>
                                          <p:attrName>ppt_x</p:attrName>
                                        </p:attrNameLst>
                                      </p:cBhvr>
                                      <p:tavLst>
                                        <p:tav tm="0">
                                          <p:val>
                                            <p:strVal val="ppt_x"/>
                                          </p:val>
                                        </p:tav>
                                        <p:tav tm="100000">
                                          <p:val>
                                            <p:strVal val="ppt_x"/>
                                          </p:val>
                                        </p:tav>
                                      </p:tavLst>
                                    </p:anim>
                                    <p:anim calcmode="lin" valueType="num">
                                      <p:cBhvr>
                                        <p:cTn id="53" dur="5000"/>
                                        <p:tgtEl>
                                          <p:spTgt spid="15"/>
                                        </p:tgtEl>
                                        <p:attrNameLst>
                                          <p:attrName>ppt_y</p:attrName>
                                        </p:attrNameLst>
                                      </p:cBhvr>
                                      <p:tavLst>
                                        <p:tav tm="0">
                                          <p:val>
                                            <p:strVal val="ppt_y"/>
                                          </p:val>
                                        </p:tav>
                                        <p:tav tm="100000">
                                          <p:val>
                                            <p:strVal val="ppt_y-.1"/>
                                          </p:val>
                                        </p:tav>
                                      </p:tavLst>
                                    </p:anim>
                                    <p:set>
                                      <p:cBhvr>
                                        <p:cTn id="54" dur="1" fill="hold">
                                          <p:stCondLst>
                                            <p:cond delay="4999"/>
                                          </p:stCondLst>
                                        </p:cTn>
                                        <p:tgtEl>
                                          <p:spTgt spid="15"/>
                                        </p:tgtEl>
                                        <p:attrNameLst>
                                          <p:attrName>style.visibility</p:attrName>
                                        </p:attrNameLst>
                                      </p:cBhvr>
                                      <p:to>
                                        <p:strVal val="hidden"/>
                                      </p:to>
                                    </p:set>
                                  </p:childTnLst>
                                </p:cTn>
                              </p:par>
                              <p:par>
                                <p:cTn id="55" presetID="47" presetClass="exit" presetSubtype="0" fill="hold" grpId="1" nodeType="withEffect">
                                  <p:stCondLst>
                                    <p:cond delay="0"/>
                                  </p:stCondLst>
                                  <p:childTnLst>
                                    <p:animEffect transition="out" filter="fade">
                                      <p:cBhvr>
                                        <p:cTn id="56" dur="5000"/>
                                        <p:tgtEl>
                                          <p:spTgt spid="16"/>
                                        </p:tgtEl>
                                      </p:cBhvr>
                                    </p:animEffect>
                                    <p:anim calcmode="lin" valueType="num">
                                      <p:cBhvr>
                                        <p:cTn id="57" dur="5000"/>
                                        <p:tgtEl>
                                          <p:spTgt spid="16"/>
                                        </p:tgtEl>
                                        <p:attrNameLst>
                                          <p:attrName>ppt_x</p:attrName>
                                        </p:attrNameLst>
                                      </p:cBhvr>
                                      <p:tavLst>
                                        <p:tav tm="0">
                                          <p:val>
                                            <p:strVal val="ppt_x"/>
                                          </p:val>
                                        </p:tav>
                                        <p:tav tm="100000">
                                          <p:val>
                                            <p:strVal val="ppt_x"/>
                                          </p:val>
                                        </p:tav>
                                      </p:tavLst>
                                    </p:anim>
                                    <p:anim calcmode="lin" valueType="num">
                                      <p:cBhvr>
                                        <p:cTn id="58" dur="5000"/>
                                        <p:tgtEl>
                                          <p:spTgt spid="16"/>
                                        </p:tgtEl>
                                        <p:attrNameLst>
                                          <p:attrName>ppt_y</p:attrName>
                                        </p:attrNameLst>
                                      </p:cBhvr>
                                      <p:tavLst>
                                        <p:tav tm="0">
                                          <p:val>
                                            <p:strVal val="ppt_y"/>
                                          </p:val>
                                        </p:tav>
                                        <p:tav tm="100000">
                                          <p:val>
                                            <p:strVal val="ppt_y-.1"/>
                                          </p:val>
                                        </p:tav>
                                      </p:tavLst>
                                    </p:anim>
                                    <p:set>
                                      <p:cBhvr>
                                        <p:cTn id="59" dur="1" fill="hold">
                                          <p:stCondLst>
                                            <p:cond delay="4999"/>
                                          </p:stCondLst>
                                        </p:cTn>
                                        <p:tgtEl>
                                          <p:spTgt spid="16"/>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5000"/>
                                        <p:tgtEl>
                                          <p:spTgt spid="17"/>
                                        </p:tgtEl>
                                      </p:cBhvr>
                                    </p:animEffect>
                                    <p:anim calcmode="lin" valueType="num">
                                      <p:cBhvr>
                                        <p:cTn id="62" dur="5000"/>
                                        <p:tgtEl>
                                          <p:spTgt spid="17"/>
                                        </p:tgtEl>
                                        <p:attrNameLst>
                                          <p:attrName>ppt_x</p:attrName>
                                        </p:attrNameLst>
                                      </p:cBhvr>
                                      <p:tavLst>
                                        <p:tav tm="0">
                                          <p:val>
                                            <p:strVal val="ppt_x"/>
                                          </p:val>
                                        </p:tav>
                                        <p:tav tm="100000">
                                          <p:val>
                                            <p:strVal val="ppt_x"/>
                                          </p:val>
                                        </p:tav>
                                      </p:tavLst>
                                    </p:anim>
                                    <p:anim calcmode="lin" valueType="num">
                                      <p:cBhvr>
                                        <p:cTn id="63" dur="5000"/>
                                        <p:tgtEl>
                                          <p:spTgt spid="17"/>
                                        </p:tgtEl>
                                        <p:attrNameLst>
                                          <p:attrName>ppt_y</p:attrName>
                                        </p:attrNameLst>
                                      </p:cBhvr>
                                      <p:tavLst>
                                        <p:tav tm="0">
                                          <p:val>
                                            <p:strVal val="ppt_y"/>
                                          </p:val>
                                        </p:tav>
                                        <p:tav tm="100000">
                                          <p:val>
                                            <p:strVal val="ppt_y+.1"/>
                                          </p:val>
                                        </p:tav>
                                      </p:tavLst>
                                    </p:anim>
                                    <p:set>
                                      <p:cBhvr>
                                        <p:cTn id="64" dur="1" fill="hold">
                                          <p:stCondLst>
                                            <p:cond delay="4999"/>
                                          </p:stCondLst>
                                        </p:cTn>
                                        <p:tgtEl>
                                          <p:spTgt spid="17"/>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5000"/>
                                        <p:tgtEl>
                                          <p:spTgt spid="18"/>
                                        </p:tgtEl>
                                      </p:cBhvr>
                                    </p:animEffect>
                                    <p:anim calcmode="lin" valueType="num">
                                      <p:cBhvr>
                                        <p:cTn id="67" dur="5000"/>
                                        <p:tgtEl>
                                          <p:spTgt spid="18"/>
                                        </p:tgtEl>
                                        <p:attrNameLst>
                                          <p:attrName>ppt_x</p:attrName>
                                        </p:attrNameLst>
                                      </p:cBhvr>
                                      <p:tavLst>
                                        <p:tav tm="0">
                                          <p:val>
                                            <p:strVal val="ppt_x"/>
                                          </p:val>
                                        </p:tav>
                                        <p:tav tm="100000">
                                          <p:val>
                                            <p:strVal val="ppt_x"/>
                                          </p:val>
                                        </p:tav>
                                      </p:tavLst>
                                    </p:anim>
                                    <p:anim calcmode="lin" valueType="num">
                                      <p:cBhvr>
                                        <p:cTn id="68" dur="5000"/>
                                        <p:tgtEl>
                                          <p:spTgt spid="18"/>
                                        </p:tgtEl>
                                        <p:attrNameLst>
                                          <p:attrName>ppt_y</p:attrName>
                                        </p:attrNameLst>
                                      </p:cBhvr>
                                      <p:tavLst>
                                        <p:tav tm="0">
                                          <p:val>
                                            <p:strVal val="ppt_y"/>
                                          </p:val>
                                        </p:tav>
                                        <p:tav tm="100000">
                                          <p:val>
                                            <p:strVal val="ppt_y+.1"/>
                                          </p:val>
                                        </p:tav>
                                      </p:tavLst>
                                    </p:anim>
                                    <p:set>
                                      <p:cBhvr>
                                        <p:cTn id="69" dur="1" fill="hold">
                                          <p:stCondLst>
                                            <p:cond delay="4999"/>
                                          </p:stCondLst>
                                        </p:cTn>
                                        <p:tgtEl>
                                          <p:spTgt spid="18"/>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5000"/>
                                        <p:tgtEl>
                                          <p:spTgt spid="19"/>
                                        </p:tgtEl>
                                      </p:cBhvr>
                                    </p:animEffect>
                                    <p:anim calcmode="lin" valueType="num">
                                      <p:cBhvr>
                                        <p:cTn id="72" dur="5000"/>
                                        <p:tgtEl>
                                          <p:spTgt spid="19"/>
                                        </p:tgtEl>
                                        <p:attrNameLst>
                                          <p:attrName>ppt_x</p:attrName>
                                        </p:attrNameLst>
                                      </p:cBhvr>
                                      <p:tavLst>
                                        <p:tav tm="0">
                                          <p:val>
                                            <p:strVal val="ppt_x"/>
                                          </p:val>
                                        </p:tav>
                                        <p:tav tm="100000">
                                          <p:val>
                                            <p:strVal val="ppt_x"/>
                                          </p:val>
                                        </p:tav>
                                      </p:tavLst>
                                    </p:anim>
                                    <p:anim calcmode="lin" valueType="num">
                                      <p:cBhvr>
                                        <p:cTn id="73" dur="5000"/>
                                        <p:tgtEl>
                                          <p:spTgt spid="19"/>
                                        </p:tgtEl>
                                        <p:attrNameLst>
                                          <p:attrName>ppt_y</p:attrName>
                                        </p:attrNameLst>
                                      </p:cBhvr>
                                      <p:tavLst>
                                        <p:tav tm="0">
                                          <p:val>
                                            <p:strVal val="ppt_y"/>
                                          </p:val>
                                        </p:tav>
                                        <p:tav tm="100000">
                                          <p:val>
                                            <p:strVal val="ppt_y+.1"/>
                                          </p:val>
                                        </p:tav>
                                      </p:tavLst>
                                    </p:anim>
                                    <p:set>
                                      <p:cBhvr>
                                        <p:cTn id="74" dur="1" fill="hold">
                                          <p:stCondLst>
                                            <p:cond delay="4999"/>
                                          </p:stCondLst>
                                        </p:cTn>
                                        <p:tgtEl>
                                          <p:spTgt spid="19"/>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5000"/>
                                        <p:tgtEl>
                                          <p:spTgt spid="20"/>
                                        </p:tgtEl>
                                      </p:cBhvr>
                                    </p:animEffect>
                                    <p:anim calcmode="lin" valueType="num">
                                      <p:cBhvr>
                                        <p:cTn id="77" dur="5000"/>
                                        <p:tgtEl>
                                          <p:spTgt spid="20"/>
                                        </p:tgtEl>
                                        <p:attrNameLst>
                                          <p:attrName>ppt_x</p:attrName>
                                        </p:attrNameLst>
                                      </p:cBhvr>
                                      <p:tavLst>
                                        <p:tav tm="0">
                                          <p:val>
                                            <p:strVal val="ppt_x"/>
                                          </p:val>
                                        </p:tav>
                                        <p:tav tm="100000">
                                          <p:val>
                                            <p:strVal val="ppt_x"/>
                                          </p:val>
                                        </p:tav>
                                      </p:tavLst>
                                    </p:anim>
                                    <p:anim calcmode="lin" valueType="num">
                                      <p:cBhvr>
                                        <p:cTn id="78" dur="5000"/>
                                        <p:tgtEl>
                                          <p:spTgt spid="20"/>
                                        </p:tgtEl>
                                        <p:attrNameLst>
                                          <p:attrName>ppt_y</p:attrName>
                                        </p:attrNameLst>
                                      </p:cBhvr>
                                      <p:tavLst>
                                        <p:tav tm="0">
                                          <p:val>
                                            <p:strVal val="ppt_y"/>
                                          </p:val>
                                        </p:tav>
                                        <p:tav tm="100000">
                                          <p:val>
                                            <p:strVal val="ppt_y+.1"/>
                                          </p:val>
                                        </p:tav>
                                      </p:tavLst>
                                    </p:anim>
                                    <p:set>
                                      <p:cBhvr>
                                        <p:cTn id="79" dur="1" fill="hold">
                                          <p:stCondLst>
                                            <p:cond delay="4999"/>
                                          </p:stCondLst>
                                        </p:cTn>
                                        <p:tgtEl>
                                          <p:spTgt spid="20"/>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5000"/>
                                        <p:tgtEl>
                                          <p:spTgt spid="21"/>
                                        </p:tgtEl>
                                      </p:cBhvr>
                                    </p:animEffect>
                                    <p:anim calcmode="lin" valueType="num">
                                      <p:cBhvr>
                                        <p:cTn id="82" dur="5000"/>
                                        <p:tgtEl>
                                          <p:spTgt spid="21"/>
                                        </p:tgtEl>
                                        <p:attrNameLst>
                                          <p:attrName>ppt_x</p:attrName>
                                        </p:attrNameLst>
                                      </p:cBhvr>
                                      <p:tavLst>
                                        <p:tav tm="0">
                                          <p:val>
                                            <p:strVal val="ppt_x"/>
                                          </p:val>
                                        </p:tav>
                                        <p:tav tm="100000">
                                          <p:val>
                                            <p:strVal val="ppt_x"/>
                                          </p:val>
                                        </p:tav>
                                      </p:tavLst>
                                    </p:anim>
                                    <p:anim calcmode="lin" valueType="num">
                                      <p:cBhvr>
                                        <p:cTn id="83" dur="5000"/>
                                        <p:tgtEl>
                                          <p:spTgt spid="21"/>
                                        </p:tgtEl>
                                        <p:attrNameLst>
                                          <p:attrName>ppt_y</p:attrName>
                                        </p:attrNameLst>
                                      </p:cBhvr>
                                      <p:tavLst>
                                        <p:tav tm="0">
                                          <p:val>
                                            <p:strVal val="ppt_y"/>
                                          </p:val>
                                        </p:tav>
                                        <p:tav tm="100000">
                                          <p:val>
                                            <p:strVal val="ppt_y+.1"/>
                                          </p:val>
                                        </p:tav>
                                      </p:tavLst>
                                    </p:anim>
                                    <p:set>
                                      <p:cBhvr>
                                        <p:cTn id="84" dur="1" fill="hold">
                                          <p:stCondLst>
                                            <p:cond delay="4999"/>
                                          </p:stCondLst>
                                        </p:cTn>
                                        <p:tgtEl>
                                          <p:spTgt spid="21"/>
                                        </p:tgtEl>
                                        <p:attrNameLst>
                                          <p:attrName>style.visibility</p:attrName>
                                        </p:attrNameLst>
                                      </p:cBhvr>
                                      <p:to>
                                        <p:strVal val="hidden"/>
                                      </p:to>
                                    </p:set>
                                  </p:childTnLst>
                                </p:cTn>
                              </p:par>
                              <p:par>
                                <p:cTn id="85" presetID="12" presetClass="entr" presetSubtype="1"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slide(fromTop)">
                                      <p:cBhvr>
                                        <p:cTn id="87"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1"/>
      <p:bldP spid="14" grpId="1"/>
      <p:bldP spid="15" grpId="1"/>
      <p:bldP spid="16" grpId="1"/>
      <p:bldP spid="17" grpId="1"/>
      <p:bldP spid="18" grpId="1"/>
      <p:bldP spid="19" grpId="1"/>
      <p:bldP spid="20" grpId="1"/>
      <p:bldP spid="21" grpId="1"/>
      <p:bldP spid="27" grpId="0" animBg="1"/>
      <p:bldP spid="28"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31"/>
          <p:cNvSpPr txBox="1">
            <a:spLocks noChangeArrowheads="1"/>
          </p:cNvSpPr>
          <p:nvPr/>
        </p:nvSpPr>
        <p:spPr bwMode="auto">
          <a:xfrm>
            <a:off x="7000892" y="1285860"/>
            <a:ext cx="1728788" cy="392113"/>
          </a:xfrm>
          <a:prstGeom prst="rect">
            <a:avLst/>
          </a:prstGeom>
          <a:solidFill>
            <a:srgbClr val="FFFF99"/>
          </a:solidFill>
          <a:ln w="25400">
            <a:solidFill>
              <a:srgbClr val="FFCC00"/>
            </a:solidFill>
            <a:miter lim="800000"/>
            <a:headEnd/>
            <a:tailEnd/>
          </a:ln>
          <a:effectLst/>
        </p:spPr>
        <p:txBody>
          <a:bodyPr>
            <a:spAutoFit/>
          </a:bodyPr>
          <a:lstStyle/>
          <a:p>
            <a:pPr algn="ctr"/>
            <a:r>
              <a:rPr lang="it-IT" sz="1800" dirty="0" err="1">
                <a:latin typeface="Arial" charset="0"/>
              </a:rPr>
              <a:t>Inner</a:t>
            </a:r>
            <a:r>
              <a:rPr lang="it-IT" sz="1800" dirty="0">
                <a:latin typeface="Arial" charset="0"/>
              </a:rPr>
              <a:t> Detector</a:t>
            </a:r>
          </a:p>
        </p:txBody>
      </p:sp>
      <p:sp>
        <p:nvSpPr>
          <p:cNvPr id="8" name="Text Box 32"/>
          <p:cNvSpPr txBox="1">
            <a:spLocks noChangeArrowheads="1"/>
          </p:cNvSpPr>
          <p:nvPr/>
        </p:nvSpPr>
        <p:spPr bwMode="auto">
          <a:xfrm>
            <a:off x="4108450" y="750887"/>
            <a:ext cx="2520950" cy="392113"/>
          </a:xfrm>
          <a:prstGeom prst="rect">
            <a:avLst/>
          </a:prstGeom>
          <a:solidFill>
            <a:srgbClr val="FF9900">
              <a:alpha val="62000"/>
            </a:srgbClr>
          </a:solidFill>
          <a:ln w="25400">
            <a:solidFill>
              <a:srgbClr val="C80000"/>
            </a:solidFill>
            <a:miter lim="800000"/>
            <a:headEnd/>
            <a:tailEnd/>
          </a:ln>
          <a:effectLst/>
        </p:spPr>
        <p:txBody>
          <a:bodyPr>
            <a:spAutoFit/>
          </a:bodyPr>
          <a:lstStyle/>
          <a:p>
            <a:pPr algn="ctr"/>
            <a:r>
              <a:rPr lang="it-IT" sz="1800" dirty="0" err="1">
                <a:latin typeface="Arial" charset="0"/>
              </a:rPr>
              <a:t>Hadronic</a:t>
            </a:r>
            <a:r>
              <a:rPr lang="it-IT" sz="1800" dirty="0">
                <a:latin typeface="Arial" charset="0"/>
              </a:rPr>
              <a:t> </a:t>
            </a:r>
            <a:r>
              <a:rPr lang="it-IT" sz="1800" dirty="0" err="1">
                <a:latin typeface="Arial" charset="0"/>
              </a:rPr>
              <a:t>calorimeter</a:t>
            </a:r>
            <a:endParaRPr lang="it-IT" sz="1800" dirty="0">
              <a:latin typeface="Arial" charset="0"/>
            </a:endParaRPr>
          </a:p>
        </p:txBody>
      </p:sp>
      <p:sp>
        <p:nvSpPr>
          <p:cNvPr id="9" name="Text Box 33"/>
          <p:cNvSpPr txBox="1">
            <a:spLocks noChangeArrowheads="1"/>
          </p:cNvSpPr>
          <p:nvPr/>
        </p:nvSpPr>
        <p:spPr bwMode="auto">
          <a:xfrm>
            <a:off x="6929454" y="642918"/>
            <a:ext cx="1800225" cy="392113"/>
          </a:xfrm>
          <a:prstGeom prst="rect">
            <a:avLst/>
          </a:prstGeom>
          <a:solidFill>
            <a:srgbClr val="99CC00">
              <a:alpha val="46001"/>
            </a:srgbClr>
          </a:solidFill>
          <a:ln w="25400">
            <a:solidFill>
              <a:srgbClr val="008000"/>
            </a:solidFill>
            <a:miter lim="800000"/>
            <a:headEnd/>
            <a:tailEnd/>
          </a:ln>
          <a:effectLst/>
        </p:spPr>
        <p:txBody>
          <a:bodyPr>
            <a:spAutoFit/>
          </a:bodyPr>
          <a:lstStyle/>
          <a:p>
            <a:pPr algn="ctr"/>
            <a:r>
              <a:rPr lang="it-IT" sz="1800" dirty="0">
                <a:latin typeface="Arial" charset="0"/>
              </a:rPr>
              <a:t>EM </a:t>
            </a:r>
            <a:r>
              <a:rPr lang="it-IT" sz="1800" dirty="0" err="1">
                <a:latin typeface="Arial" charset="0"/>
              </a:rPr>
              <a:t>calorimeter</a:t>
            </a:r>
            <a:endParaRPr lang="it-IT" sz="1800" dirty="0">
              <a:latin typeface="Arial" charset="0"/>
            </a:endParaRPr>
          </a:p>
        </p:txBody>
      </p:sp>
      <p:sp>
        <p:nvSpPr>
          <p:cNvPr id="10" name="Text Box 34"/>
          <p:cNvSpPr txBox="1">
            <a:spLocks noChangeArrowheads="1"/>
          </p:cNvSpPr>
          <p:nvPr/>
        </p:nvSpPr>
        <p:spPr bwMode="auto">
          <a:xfrm>
            <a:off x="857224" y="750871"/>
            <a:ext cx="2376488" cy="392113"/>
          </a:xfrm>
          <a:prstGeom prst="rect">
            <a:avLst/>
          </a:prstGeom>
          <a:solidFill>
            <a:srgbClr val="99CCFF">
              <a:alpha val="48000"/>
            </a:srgbClr>
          </a:solidFill>
          <a:ln w="25400">
            <a:solidFill>
              <a:srgbClr val="3366FF"/>
            </a:solidFill>
            <a:miter lim="800000"/>
            <a:headEnd/>
            <a:tailEnd/>
          </a:ln>
          <a:effectLst/>
        </p:spPr>
        <p:txBody>
          <a:bodyPr>
            <a:spAutoFit/>
          </a:bodyPr>
          <a:lstStyle/>
          <a:p>
            <a:pPr algn="ctr"/>
            <a:r>
              <a:rPr lang="it-IT" sz="1800" dirty="0" err="1">
                <a:latin typeface="Arial" charset="0"/>
              </a:rPr>
              <a:t>Muon</a:t>
            </a:r>
            <a:r>
              <a:rPr lang="it-IT" sz="1800" dirty="0">
                <a:latin typeface="Arial" charset="0"/>
              </a:rPr>
              <a:t> </a:t>
            </a:r>
            <a:r>
              <a:rPr lang="it-IT" sz="1800" dirty="0" err="1">
                <a:latin typeface="Arial" charset="0"/>
              </a:rPr>
              <a:t>Spectrometer</a:t>
            </a:r>
            <a:endParaRPr lang="it-IT" sz="1800" dirty="0">
              <a:latin typeface="Arial" charset="0"/>
            </a:endParaRPr>
          </a:p>
        </p:txBody>
      </p:sp>
      <p:pic>
        <p:nvPicPr>
          <p:cNvPr id="15" name="Immagine 14" descr="atlasdetector97.jpg"/>
          <p:cNvPicPr>
            <a:picLocks noChangeAspect="1"/>
          </p:cNvPicPr>
          <p:nvPr/>
        </p:nvPicPr>
        <p:blipFill>
          <a:blip r:embed="rId2"/>
          <a:stretch>
            <a:fillRect/>
          </a:stretch>
        </p:blipFill>
        <p:spPr>
          <a:xfrm>
            <a:off x="0" y="1714488"/>
            <a:ext cx="9144000" cy="5170289"/>
          </a:xfrm>
          <a:prstGeom prst="rect">
            <a:avLst/>
          </a:prstGeom>
        </p:spPr>
      </p:pic>
      <p:sp>
        <p:nvSpPr>
          <p:cNvPr id="11" name="Line 35"/>
          <p:cNvSpPr>
            <a:spLocks noChangeShapeType="1"/>
          </p:cNvSpPr>
          <p:nvPr/>
        </p:nvSpPr>
        <p:spPr bwMode="auto">
          <a:xfrm flipH="1">
            <a:off x="4929190" y="1643050"/>
            <a:ext cx="2071702" cy="2500330"/>
          </a:xfrm>
          <a:prstGeom prst="line">
            <a:avLst/>
          </a:prstGeom>
          <a:noFill/>
          <a:ln w="31750">
            <a:solidFill>
              <a:srgbClr val="FFCC00"/>
            </a:solidFill>
            <a:round/>
            <a:headEnd/>
            <a:tailEnd type="triangle" w="med" len="med"/>
          </a:ln>
          <a:effectLst/>
        </p:spPr>
        <p:txBody>
          <a:bodyPr/>
          <a:lstStyle/>
          <a:p>
            <a:endParaRPr lang="it-IT"/>
          </a:p>
        </p:txBody>
      </p:sp>
      <p:sp>
        <p:nvSpPr>
          <p:cNvPr id="12" name="Line 36"/>
          <p:cNvSpPr>
            <a:spLocks noChangeShapeType="1"/>
          </p:cNvSpPr>
          <p:nvPr/>
        </p:nvSpPr>
        <p:spPr bwMode="auto">
          <a:xfrm flipH="1">
            <a:off x="4429124" y="1000108"/>
            <a:ext cx="2500330" cy="3071834"/>
          </a:xfrm>
          <a:prstGeom prst="line">
            <a:avLst/>
          </a:prstGeom>
          <a:noFill/>
          <a:ln w="31750">
            <a:solidFill>
              <a:srgbClr val="339966"/>
            </a:solidFill>
            <a:round/>
            <a:headEnd/>
            <a:tailEnd type="triangle" w="med" len="med"/>
          </a:ln>
          <a:effectLst/>
        </p:spPr>
        <p:txBody>
          <a:bodyPr/>
          <a:lstStyle/>
          <a:p>
            <a:endParaRPr lang="it-IT"/>
          </a:p>
        </p:txBody>
      </p:sp>
      <p:sp>
        <p:nvSpPr>
          <p:cNvPr id="13" name="Line 37"/>
          <p:cNvSpPr>
            <a:spLocks noChangeShapeType="1"/>
          </p:cNvSpPr>
          <p:nvPr/>
        </p:nvSpPr>
        <p:spPr bwMode="auto">
          <a:xfrm flipH="1">
            <a:off x="3857620" y="1214422"/>
            <a:ext cx="2071702" cy="2643206"/>
          </a:xfrm>
          <a:prstGeom prst="line">
            <a:avLst/>
          </a:prstGeom>
          <a:noFill/>
          <a:ln w="31750">
            <a:solidFill>
              <a:srgbClr val="BC0000"/>
            </a:solidFill>
            <a:round/>
            <a:headEnd/>
            <a:tailEnd type="triangle" w="med" len="med"/>
          </a:ln>
          <a:effectLst/>
        </p:spPr>
        <p:txBody>
          <a:bodyPr/>
          <a:lstStyle/>
          <a:p>
            <a:endParaRPr lang="it-IT"/>
          </a:p>
        </p:txBody>
      </p:sp>
      <p:sp>
        <p:nvSpPr>
          <p:cNvPr id="14" name="Line 38"/>
          <p:cNvSpPr>
            <a:spLocks noChangeShapeType="1"/>
          </p:cNvSpPr>
          <p:nvPr/>
        </p:nvSpPr>
        <p:spPr bwMode="auto">
          <a:xfrm>
            <a:off x="1985956" y="1142984"/>
            <a:ext cx="1443035" cy="1285884"/>
          </a:xfrm>
          <a:prstGeom prst="line">
            <a:avLst/>
          </a:prstGeom>
          <a:noFill/>
          <a:ln w="31750">
            <a:solidFill>
              <a:srgbClr val="3366FF"/>
            </a:solidFill>
            <a:round/>
            <a:headEnd/>
            <a:tailEnd type="triangle" w="med" len="med"/>
          </a:ln>
          <a:effectLst/>
        </p:spPr>
        <p:txBody>
          <a:bodyPr/>
          <a:lstStyle/>
          <a:p>
            <a:endParaRPr lang="it-IT"/>
          </a:p>
        </p:txBody>
      </p:sp>
      <p:sp>
        <p:nvSpPr>
          <p:cNvPr id="16" name="Line 38"/>
          <p:cNvSpPr>
            <a:spLocks noChangeShapeType="1"/>
          </p:cNvSpPr>
          <p:nvPr/>
        </p:nvSpPr>
        <p:spPr bwMode="auto">
          <a:xfrm flipH="1">
            <a:off x="1500166" y="1142984"/>
            <a:ext cx="500065" cy="1357322"/>
          </a:xfrm>
          <a:prstGeom prst="line">
            <a:avLst/>
          </a:prstGeom>
          <a:noFill/>
          <a:ln w="31750">
            <a:solidFill>
              <a:srgbClr val="3366FF"/>
            </a:solidFill>
            <a:round/>
            <a:headEnd/>
            <a:tailEnd type="triangle" w="med" len="med"/>
          </a:ln>
          <a:effectLst/>
        </p:spPr>
        <p:txBody>
          <a:bodyPr/>
          <a:lstStyle/>
          <a:p>
            <a:endParaRPr lang="it-IT"/>
          </a:p>
        </p:txBody>
      </p:sp>
      <p:sp>
        <p:nvSpPr>
          <p:cNvPr id="17" name="CasellaDiTesto 16"/>
          <p:cNvSpPr txBox="1"/>
          <p:nvPr/>
        </p:nvSpPr>
        <p:spPr>
          <a:xfrm>
            <a:off x="1428728" y="142852"/>
            <a:ext cx="5446684" cy="461665"/>
          </a:xfrm>
          <a:prstGeom prst="rect">
            <a:avLst/>
          </a:prstGeom>
          <a:noFill/>
        </p:spPr>
        <p:txBody>
          <a:bodyPr wrap="none" rtlCol="0">
            <a:spAutoFit/>
          </a:bodyPr>
          <a:lstStyle/>
          <a:p>
            <a:r>
              <a:rPr lang="it-IT" sz="2400" b="1" dirty="0" smtClean="0">
                <a:solidFill>
                  <a:srgbClr val="FF0000"/>
                </a:solidFill>
              </a:rPr>
              <a:t>Rivediamo adesso la struttura di </a:t>
            </a:r>
            <a:r>
              <a:rPr lang="it-IT" sz="2400" b="1" dirty="0" err="1" smtClean="0">
                <a:solidFill>
                  <a:srgbClr val="FF0000"/>
                </a:solidFill>
              </a:rPr>
              <a:t>ATLAS…</a:t>
            </a:r>
            <a:r>
              <a:rPr lang="it-IT" sz="2400" b="1" dirty="0" smtClean="0">
                <a:solidFill>
                  <a:srgbClr val="FF0000"/>
                </a:solidFill>
              </a:rPr>
              <a:t>.</a:t>
            </a:r>
            <a:endParaRPr lang="it-IT" sz="2400" b="1" dirty="0">
              <a:solidFill>
                <a:srgbClr val="FF0000"/>
              </a:solidFill>
            </a:endParaRPr>
          </a:p>
        </p:txBody>
      </p:sp>
      <p:sp>
        <p:nvSpPr>
          <p:cNvPr id="19" name="Segnaposto numero diapositiva 18"/>
          <p:cNvSpPr>
            <a:spLocks noGrp="1"/>
          </p:cNvSpPr>
          <p:nvPr>
            <p:ph type="sldNum" sz="quarter" idx="12"/>
          </p:nvPr>
        </p:nvSpPr>
        <p:spPr/>
        <p:txBody>
          <a:bodyPr/>
          <a:lstStyle/>
          <a:p>
            <a:fld id="{B007B441-5312-499D-93C3-6E37886527FA}" type="slidenum">
              <a:rPr lang="it-IT" smtClean="0"/>
              <a:pPr/>
              <a:t>12</a:t>
            </a:fld>
            <a:endParaRPr lang="it-IT"/>
          </a:p>
        </p:txBody>
      </p:sp>
      <p:sp>
        <p:nvSpPr>
          <p:cNvPr id="22" name="Line 37"/>
          <p:cNvSpPr>
            <a:spLocks noChangeShapeType="1"/>
          </p:cNvSpPr>
          <p:nvPr/>
        </p:nvSpPr>
        <p:spPr bwMode="auto">
          <a:xfrm flipH="1">
            <a:off x="2428860" y="1785926"/>
            <a:ext cx="1357322" cy="3286148"/>
          </a:xfrm>
          <a:prstGeom prst="line">
            <a:avLst/>
          </a:prstGeom>
          <a:noFill/>
          <a:ln w="31750">
            <a:solidFill>
              <a:schemeClr val="tx1"/>
            </a:solidFill>
            <a:round/>
            <a:headEnd/>
            <a:tailEnd type="triangle" w="med" len="med"/>
          </a:ln>
          <a:effectLst/>
        </p:spPr>
        <p:txBody>
          <a:bodyPr/>
          <a:lstStyle/>
          <a:p>
            <a:endParaRPr lang="it-IT"/>
          </a:p>
        </p:txBody>
      </p:sp>
      <p:sp>
        <p:nvSpPr>
          <p:cNvPr id="23" name="Line 37"/>
          <p:cNvSpPr>
            <a:spLocks noChangeShapeType="1"/>
          </p:cNvSpPr>
          <p:nvPr/>
        </p:nvSpPr>
        <p:spPr bwMode="auto">
          <a:xfrm>
            <a:off x="3786182" y="1785926"/>
            <a:ext cx="928694" cy="2286016"/>
          </a:xfrm>
          <a:prstGeom prst="line">
            <a:avLst/>
          </a:prstGeom>
          <a:noFill/>
          <a:ln w="31750">
            <a:solidFill>
              <a:schemeClr val="tx1"/>
            </a:solidFill>
            <a:round/>
            <a:headEnd/>
            <a:tailEnd type="triangle" w="med" len="med"/>
          </a:ln>
          <a:effectLst/>
        </p:spPr>
        <p:txBody>
          <a:bodyPr/>
          <a:lstStyle/>
          <a:p>
            <a:endParaRPr lang="it-IT"/>
          </a:p>
        </p:txBody>
      </p:sp>
      <p:sp>
        <p:nvSpPr>
          <p:cNvPr id="24" name="CasellaDiTesto 23"/>
          <p:cNvSpPr txBox="1"/>
          <p:nvPr/>
        </p:nvSpPr>
        <p:spPr>
          <a:xfrm>
            <a:off x="6929454" y="1714488"/>
            <a:ext cx="2214546" cy="2031325"/>
          </a:xfrm>
          <a:prstGeom prst="rect">
            <a:avLst/>
          </a:prstGeom>
          <a:solidFill>
            <a:srgbClr val="FFFF00"/>
          </a:solidFill>
        </p:spPr>
        <p:txBody>
          <a:bodyPr wrap="square" rtlCol="0">
            <a:spAutoFit/>
          </a:bodyPr>
          <a:lstStyle/>
          <a:p>
            <a:r>
              <a:rPr lang="it-IT" dirty="0" smtClean="0"/>
              <a:t>Per tracciare le particelle cariche molto vicino al punto d’interazione curvate dal campo magnetico e trovare i vertici di decadimento</a:t>
            </a:r>
            <a:endParaRPr lang="it-IT" dirty="0"/>
          </a:p>
        </p:txBody>
      </p:sp>
      <p:sp>
        <p:nvSpPr>
          <p:cNvPr id="25" name="CasellaDiTesto 24"/>
          <p:cNvSpPr txBox="1"/>
          <p:nvPr/>
        </p:nvSpPr>
        <p:spPr>
          <a:xfrm>
            <a:off x="6929454" y="1071546"/>
            <a:ext cx="2214546" cy="646331"/>
          </a:xfrm>
          <a:prstGeom prst="rect">
            <a:avLst/>
          </a:prstGeom>
          <a:solidFill>
            <a:srgbClr val="92D050"/>
          </a:solidFill>
        </p:spPr>
        <p:txBody>
          <a:bodyPr wrap="square" rtlCol="0">
            <a:spAutoFit/>
          </a:bodyPr>
          <a:lstStyle/>
          <a:p>
            <a:r>
              <a:rPr lang="it-IT" dirty="0" smtClean="0"/>
              <a:t>Per misurare l’energia  di elettroni e fotoni</a:t>
            </a:r>
            <a:endParaRPr lang="it-IT" dirty="0"/>
          </a:p>
        </p:txBody>
      </p:sp>
      <p:sp>
        <p:nvSpPr>
          <p:cNvPr id="27" name="CasellaDiTesto 26"/>
          <p:cNvSpPr txBox="1"/>
          <p:nvPr/>
        </p:nvSpPr>
        <p:spPr>
          <a:xfrm>
            <a:off x="1000100" y="1142984"/>
            <a:ext cx="2214546" cy="1200329"/>
          </a:xfrm>
          <a:prstGeom prst="rect">
            <a:avLst/>
          </a:prstGeom>
          <a:solidFill>
            <a:schemeClr val="accent5">
              <a:lumMod val="40000"/>
              <a:lumOff val="60000"/>
            </a:schemeClr>
          </a:solidFill>
        </p:spPr>
        <p:txBody>
          <a:bodyPr wrap="square" rtlCol="0">
            <a:spAutoFit/>
          </a:bodyPr>
          <a:lstStyle/>
          <a:p>
            <a:r>
              <a:rPr lang="it-IT" dirty="0" smtClean="0"/>
              <a:t>Per misurare  posizione e impulso dei muoni curvati dal campo magnetico</a:t>
            </a:r>
            <a:endParaRPr lang="it-IT" dirty="0"/>
          </a:p>
        </p:txBody>
      </p:sp>
      <p:sp>
        <p:nvSpPr>
          <p:cNvPr id="28" name="CasellaDiTesto 24"/>
          <p:cNvSpPr txBox="1"/>
          <p:nvPr/>
        </p:nvSpPr>
        <p:spPr>
          <a:xfrm>
            <a:off x="3124200" y="1828800"/>
            <a:ext cx="1524000" cy="1477328"/>
          </a:xfrm>
          <a:prstGeom prst="rect">
            <a:avLst/>
          </a:prstGeom>
          <a:solidFill>
            <a:schemeClr val="bg1">
              <a:lumMod val="75000"/>
            </a:schemeClr>
          </a:solidFill>
        </p:spPr>
        <p:txBody>
          <a:bodyPr wrap="square" rtlCol="0">
            <a:spAutoFit/>
          </a:bodyPr>
          <a:lstStyle/>
          <a:p>
            <a:r>
              <a:rPr lang="it-IT" dirty="0" smtClean="0"/>
              <a:t>Per curvare le particelle consentendo la misura dell’impulso</a:t>
            </a:r>
            <a:endParaRPr lang="it-IT" dirty="0"/>
          </a:p>
        </p:txBody>
      </p:sp>
      <p:sp>
        <p:nvSpPr>
          <p:cNvPr id="21" name="CasellaDiTesto 20"/>
          <p:cNvSpPr txBox="1"/>
          <p:nvPr/>
        </p:nvSpPr>
        <p:spPr>
          <a:xfrm>
            <a:off x="3124200" y="1274802"/>
            <a:ext cx="1985969" cy="553998"/>
          </a:xfrm>
          <a:prstGeom prst="rect">
            <a:avLst/>
          </a:prstGeom>
          <a:solidFill>
            <a:schemeClr val="bg1">
              <a:lumMod val="75000"/>
            </a:schemeClr>
          </a:solidFill>
          <a:ln>
            <a:solidFill>
              <a:schemeClr val="tx1"/>
            </a:solidFill>
          </a:ln>
        </p:spPr>
        <p:txBody>
          <a:bodyPr wrap="square" rtlCol="0">
            <a:spAutoFit/>
          </a:bodyPr>
          <a:lstStyle/>
          <a:p>
            <a:r>
              <a:rPr lang="it-IT" dirty="0" smtClean="0">
                <a:latin typeface="Arial" pitchFamily="34" charset="0"/>
                <a:cs typeface="Arial" pitchFamily="34" charset="0"/>
              </a:rPr>
              <a:t>Magneti: </a:t>
            </a:r>
          </a:p>
          <a:p>
            <a:r>
              <a:rPr lang="it-IT" sz="1200" dirty="0" smtClean="0">
                <a:latin typeface="Arial" pitchFamily="34" charset="0"/>
                <a:cs typeface="Arial" pitchFamily="34" charset="0"/>
              </a:rPr>
              <a:t>toroide, solenoide</a:t>
            </a:r>
            <a:endParaRPr lang="it-IT" dirty="0">
              <a:latin typeface="Arial" pitchFamily="34" charset="0"/>
              <a:cs typeface="Arial" pitchFamily="34" charset="0"/>
            </a:endParaRPr>
          </a:p>
        </p:txBody>
      </p:sp>
      <p:sp>
        <p:nvSpPr>
          <p:cNvPr id="26" name="CasellaDiTesto 25"/>
          <p:cNvSpPr txBox="1"/>
          <p:nvPr/>
        </p:nvSpPr>
        <p:spPr>
          <a:xfrm>
            <a:off x="4143372" y="1142984"/>
            <a:ext cx="2214546" cy="923330"/>
          </a:xfrm>
          <a:prstGeom prst="rect">
            <a:avLst/>
          </a:prstGeom>
          <a:solidFill>
            <a:srgbClr val="FFC000"/>
          </a:solidFill>
        </p:spPr>
        <p:txBody>
          <a:bodyPr wrap="square" rtlCol="0">
            <a:spAutoFit/>
          </a:bodyPr>
          <a:lstStyle/>
          <a:p>
            <a:r>
              <a:rPr lang="it-IT" dirty="0" smtClean="0"/>
              <a:t>Per misurare l’energia delle particelle </a:t>
            </a:r>
            <a:r>
              <a:rPr lang="it-IT" dirty="0" err="1" smtClean="0"/>
              <a:t>adroniche</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Bottom)">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8"/>
                                        </p:tgtEl>
                                        <p:attrNameLst>
                                          <p:attrName>ppt_x</p:attrName>
                                        </p:attrNameLst>
                                      </p:cBhvr>
                                      <p:tavLst>
                                        <p:tav tm="0">
                                          <p:val>
                                            <p:strVal val="ppt_x"/>
                                          </p:val>
                                        </p:tav>
                                        <p:tav tm="100000">
                                          <p:val>
                                            <p:strVal val="ppt_x"/>
                                          </p:val>
                                        </p:tav>
                                      </p:tavLst>
                                    </p:anim>
                                    <p:anim calcmode="lin" valueType="num">
                                      <p:cBhvr additive="base">
                                        <p:cTn id="12" dur="500"/>
                                        <p:tgtEl>
                                          <p:spTgt spid="28"/>
                                        </p:tgtEl>
                                        <p:attrNameLst>
                                          <p:attrName>ppt_y</p:attrName>
                                        </p:attrNameLst>
                                      </p:cBhvr>
                                      <p:tavLst>
                                        <p:tav tm="0">
                                          <p:val>
                                            <p:strVal val="ppt_y"/>
                                          </p:val>
                                        </p:tav>
                                        <p:tav tm="100000">
                                          <p:val>
                                            <p:strVal val="1+ppt_h/2"/>
                                          </p:val>
                                        </p:tav>
                                      </p:tavLst>
                                    </p:anim>
                                    <p:set>
                                      <p:cBhvr>
                                        <p:cTn id="13" dur="1" fill="hold">
                                          <p:stCondLst>
                                            <p:cond delay="499"/>
                                          </p:stCondLst>
                                        </p:cTn>
                                        <p:tgtEl>
                                          <p:spTgt spid="28"/>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lide(fromBottom)">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4"/>
                                        </p:tgtEl>
                                        <p:attrNameLst>
                                          <p:attrName>ppt_x</p:attrName>
                                        </p:attrNameLst>
                                      </p:cBhvr>
                                      <p:tavLst>
                                        <p:tav tm="0">
                                          <p:val>
                                            <p:strVal val="ppt_x"/>
                                          </p:val>
                                        </p:tav>
                                        <p:tav tm="100000">
                                          <p:val>
                                            <p:strVal val="ppt_x"/>
                                          </p:val>
                                        </p:tav>
                                      </p:tavLst>
                                    </p:anim>
                                    <p:anim calcmode="lin" valueType="num">
                                      <p:cBhvr additive="base">
                                        <p:cTn id="21" dur="500"/>
                                        <p:tgtEl>
                                          <p:spTgt spid="24"/>
                                        </p:tgtEl>
                                        <p:attrNameLst>
                                          <p:attrName>ppt_y</p:attrName>
                                        </p:attrNameLst>
                                      </p:cBhvr>
                                      <p:tavLst>
                                        <p:tav tm="0">
                                          <p:val>
                                            <p:strVal val="ppt_y"/>
                                          </p:val>
                                        </p:tav>
                                        <p:tav tm="100000">
                                          <p:val>
                                            <p:strVal val="1+ppt_h/2"/>
                                          </p:val>
                                        </p:tav>
                                      </p:tavLst>
                                    </p:anim>
                                    <p:set>
                                      <p:cBhvr>
                                        <p:cTn id="22" dur="1" fill="hold">
                                          <p:stCondLst>
                                            <p:cond delay="499"/>
                                          </p:stCondLst>
                                        </p:cTn>
                                        <p:tgtEl>
                                          <p:spTgt spid="24"/>
                                        </p:tgtEl>
                                        <p:attrNameLst>
                                          <p:attrName>style.visibility</p:attrName>
                                        </p:attrNameLst>
                                      </p:cBhvr>
                                      <p:to>
                                        <p:strVal val="hidden"/>
                                      </p:to>
                                    </p:set>
                                  </p:childTnLst>
                                </p:cTn>
                              </p:par>
                              <p:par>
                                <p:cTn id="23" presetID="1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lide(fromBottom)">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25"/>
                                        </p:tgtEl>
                                        <p:attrNameLst>
                                          <p:attrName>ppt_x</p:attrName>
                                        </p:attrNameLst>
                                      </p:cBhvr>
                                      <p:tavLst>
                                        <p:tav tm="0">
                                          <p:val>
                                            <p:strVal val="ppt_x"/>
                                          </p:val>
                                        </p:tav>
                                        <p:tav tm="100000">
                                          <p:val>
                                            <p:strVal val="ppt_x"/>
                                          </p:val>
                                        </p:tav>
                                      </p:tavLst>
                                    </p:anim>
                                    <p:anim calcmode="lin" valueType="num">
                                      <p:cBhvr additive="base">
                                        <p:cTn id="30" dur="500"/>
                                        <p:tgtEl>
                                          <p:spTgt spid="25"/>
                                        </p:tgtEl>
                                        <p:attrNameLst>
                                          <p:attrName>ppt_y</p:attrName>
                                        </p:attrNameLst>
                                      </p:cBhvr>
                                      <p:tavLst>
                                        <p:tav tm="0">
                                          <p:val>
                                            <p:strVal val="ppt_y"/>
                                          </p:val>
                                        </p:tav>
                                        <p:tav tm="100000">
                                          <p:val>
                                            <p:strVal val="1+ppt_h/2"/>
                                          </p:val>
                                        </p:tav>
                                      </p:tavLst>
                                    </p:anim>
                                    <p:set>
                                      <p:cBhvr>
                                        <p:cTn id="31" dur="1" fill="hold">
                                          <p:stCondLst>
                                            <p:cond delay="499"/>
                                          </p:stCondLst>
                                        </p:cTn>
                                        <p:tgtEl>
                                          <p:spTgt spid="25"/>
                                        </p:tgtEl>
                                        <p:attrNameLst>
                                          <p:attrName>style.visibility</p:attrName>
                                        </p:attrNameLst>
                                      </p:cBhvr>
                                      <p:to>
                                        <p:strVal val="hidden"/>
                                      </p:to>
                                    </p:set>
                                  </p:childTnLst>
                                </p:cTn>
                              </p:par>
                              <p:par>
                                <p:cTn id="32" presetID="1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lide(fromBottom)">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26"/>
                                        </p:tgtEl>
                                        <p:attrNameLst>
                                          <p:attrName>ppt_x</p:attrName>
                                        </p:attrNameLst>
                                      </p:cBhvr>
                                      <p:tavLst>
                                        <p:tav tm="0">
                                          <p:val>
                                            <p:strVal val="ppt_x"/>
                                          </p:val>
                                        </p:tav>
                                        <p:tav tm="100000">
                                          <p:val>
                                            <p:strVal val="ppt_x"/>
                                          </p:val>
                                        </p:tav>
                                      </p:tavLst>
                                    </p:anim>
                                    <p:anim calcmode="lin" valueType="num">
                                      <p:cBhvr additive="base">
                                        <p:cTn id="39" dur="500"/>
                                        <p:tgtEl>
                                          <p:spTgt spid="26"/>
                                        </p:tgtEl>
                                        <p:attrNameLst>
                                          <p:attrName>ppt_y</p:attrName>
                                        </p:attrNameLst>
                                      </p:cBhvr>
                                      <p:tavLst>
                                        <p:tav tm="0">
                                          <p:val>
                                            <p:strVal val="ppt_y"/>
                                          </p:val>
                                        </p:tav>
                                        <p:tav tm="100000">
                                          <p:val>
                                            <p:strVal val="1+ppt_h/2"/>
                                          </p:val>
                                        </p:tav>
                                      </p:tavLst>
                                    </p:anim>
                                    <p:set>
                                      <p:cBhvr>
                                        <p:cTn id="40" dur="1" fill="hold">
                                          <p:stCondLst>
                                            <p:cond delay="499"/>
                                          </p:stCondLst>
                                        </p:cTn>
                                        <p:tgtEl>
                                          <p:spTgt spid="26"/>
                                        </p:tgtEl>
                                        <p:attrNameLst>
                                          <p:attrName>style.visibility</p:attrName>
                                        </p:attrNameLst>
                                      </p:cBhvr>
                                      <p:to>
                                        <p:strVal val="hidden"/>
                                      </p:to>
                                    </p:set>
                                  </p:childTnLst>
                                </p:cTn>
                              </p:par>
                              <p:par>
                                <p:cTn id="41" presetID="1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slide(fromBottom)">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7"/>
                                        </p:tgtEl>
                                        <p:attrNameLst>
                                          <p:attrName>ppt_x</p:attrName>
                                        </p:attrNameLst>
                                      </p:cBhvr>
                                      <p:tavLst>
                                        <p:tav tm="0">
                                          <p:val>
                                            <p:strVal val="ppt_x"/>
                                          </p:val>
                                        </p:tav>
                                        <p:tav tm="100000">
                                          <p:val>
                                            <p:strVal val="ppt_x"/>
                                          </p:val>
                                        </p:tav>
                                      </p:tavLst>
                                    </p:anim>
                                    <p:anim calcmode="lin" valueType="num">
                                      <p:cBhvr additive="base">
                                        <p:cTn id="48" dur="500"/>
                                        <p:tgtEl>
                                          <p:spTgt spid="27"/>
                                        </p:tgtEl>
                                        <p:attrNameLst>
                                          <p:attrName>ppt_y</p:attrName>
                                        </p:attrNameLst>
                                      </p:cBhvr>
                                      <p:tavLst>
                                        <p:tav tm="0">
                                          <p:val>
                                            <p:strVal val="ppt_y"/>
                                          </p:val>
                                        </p:tav>
                                        <p:tav tm="100000">
                                          <p:val>
                                            <p:strVal val="1+ppt_h/2"/>
                                          </p:val>
                                        </p:tav>
                                      </p:tavLst>
                                    </p:anim>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7" grpId="0" animBg="1"/>
      <p:bldP spid="27" grpId="1" animBg="1"/>
      <p:bldP spid="28" grpId="0" animBg="1"/>
      <p:bldP spid="28" grpId="1" animBg="1"/>
      <p:bldP spid="26" grpId="0" animBg="1"/>
      <p:bldP spid="26" grpId="1"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it-IT" sz="3200" b="1" dirty="0" err="1" smtClean="0">
                <a:solidFill>
                  <a:srgbClr val="FF0000"/>
                </a:solidFill>
              </a:rPr>
              <a:t>…</a:t>
            </a:r>
            <a:r>
              <a:rPr lang="it-IT" sz="3200" b="1" dirty="0" smtClean="0">
                <a:solidFill>
                  <a:srgbClr val="FF0000"/>
                </a:solidFill>
              </a:rPr>
              <a:t> di CMS </a:t>
            </a:r>
            <a:r>
              <a:rPr lang="it-IT" sz="3200" b="1" dirty="0" err="1" smtClean="0">
                <a:solidFill>
                  <a:srgbClr val="FF0000"/>
                </a:solidFill>
              </a:rPr>
              <a:t>…</a:t>
            </a:r>
            <a:endParaRPr lang="it-IT" sz="3200" b="1" dirty="0">
              <a:solidFill>
                <a:srgbClr val="FF0000"/>
              </a:solidFill>
            </a:endParaRPr>
          </a:p>
        </p:txBody>
      </p:sp>
      <p:sp>
        <p:nvSpPr>
          <p:cNvPr id="4" name="Slide Number Placeholder 3"/>
          <p:cNvSpPr>
            <a:spLocks noGrp="1"/>
          </p:cNvSpPr>
          <p:nvPr>
            <p:ph type="sldNum" sz="quarter" idx="12"/>
          </p:nvPr>
        </p:nvSpPr>
        <p:spPr/>
        <p:txBody>
          <a:bodyPr/>
          <a:lstStyle/>
          <a:p>
            <a:fld id="{B007B441-5312-499D-93C3-6E37886527FA}" type="slidenum">
              <a:rPr lang="it-IT" smtClean="0"/>
              <a:pPr/>
              <a:t>13</a:t>
            </a:fld>
            <a:endParaRPr lang="it-IT"/>
          </a:p>
        </p:txBody>
      </p:sp>
      <p:pic>
        <p:nvPicPr>
          <p:cNvPr id="5" name="Picture 4"/>
          <p:cNvPicPr>
            <a:picLocks noChangeAspect="1"/>
          </p:cNvPicPr>
          <p:nvPr/>
        </p:nvPicPr>
        <p:blipFill>
          <a:blip r:embed="rId2"/>
          <a:stretch>
            <a:fillRect/>
          </a:stretch>
        </p:blipFill>
        <p:spPr>
          <a:xfrm>
            <a:off x="-1" y="762000"/>
            <a:ext cx="9179295" cy="4800600"/>
          </a:xfrm>
          <a:prstGeom prst="rect">
            <a:avLst/>
          </a:prstGeom>
        </p:spPr>
      </p:pic>
      <p:sp>
        <p:nvSpPr>
          <p:cNvPr id="6" name="TextBox 5"/>
          <p:cNvSpPr txBox="1"/>
          <p:nvPr/>
        </p:nvSpPr>
        <p:spPr>
          <a:xfrm>
            <a:off x="381000" y="5715000"/>
            <a:ext cx="6453359" cy="830997"/>
          </a:xfrm>
          <a:prstGeom prst="rect">
            <a:avLst/>
          </a:prstGeom>
          <a:noFill/>
        </p:spPr>
        <p:txBody>
          <a:bodyPr wrap="none" rtlCol="0">
            <a:spAutoFit/>
          </a:bodyPr>
          <a:lstStyle/>
          <a:p>
            <a:r>
              <a:rPr lang="it-IT" sz="2400" dirty="0" smtClean="0">
                <a:ln>
                  <a:solidFill>
                    <a:srgbClr val="1305BF"/>
                  </a:solidFill>
                </a:ln>
                <a:solidFill>
                  <a:schemeClr val="tx2">
                    <a:lumMod val="50000"/>
                    <a:lumOff val="50000"/>
                  </a:schemeClr>
                </a:solidFill>
                <a:latin typeface="Comic Sans MS"/>
                <a:cs typeface="Comic Sans MS"/>
              </a:rPr>
              <a:t>Differenze</a:t>
            </a:r>
            <a:r>
              <a:rPr lang="it-IT" sz="2400" dirty="0" smtClean="0">
                <a:latin typeface="Comic Sans MS"/>
                <a:cs typeface="Comic Sans MS"/>
              </a:rPr>
              <a:t>: Magnete, Calorimetri</a:t>
            </a:r>
          </a:p>
          <a:p>
            <a:r>
              <a:rPr lang="it-IT" sz="2400" dirty="0" smtClean="0">
                <a:ln>
                  <a:solidFill>
                    <a:srgbClr val="1503E8"/>
                  </a:solidFill>
                </a:ln>
                <a:latin typeface="Comic Sans MS"/>
                <a:cs typeface="Comic Sans MS"/>
              </a:rPr>
              <a:t>Similitudini</a:t>
            </a:r>
            <a:r>
              <a:rPr lang="it-IT" sz="2400" dirty="0" smtClean="0">
                <a:latin typeface="Comic Sans MS"/>
                <a:cs typeface="Comic Sans MS"/>
              </a:rPr>
              <a:t>: Tracciatore, Rivelatori di muoni</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49" name="Picture 2" descr="AliceA4"/>
          <p:cNvPicPr>
            <a:picLocks noChangeAspect="1" noChangeArrowheads="1"/>
          </p:cNvPicPr>
          <p:nvPr/>
        </p:nvPicPr>
        <p:blipFill>
          <a:blip r:embed="rId2">
            <a:lum bright="18000"/>
          </a:blip>
          <a:srcRect/>
          <a:stretch>
            <a:fillRect/>
          </a:stretch>
        </p:blipFill>
        <p:spPr bwMode="auto">
          <a:xfrm>
            <a:off x="0" y="0"/>
            <a:ext cx="9191625" cy="6884988"/>
          </a:xfrm>
          <a:prstGeom prst="rect">
            <a:avLst/>
          </a:prstGeom>
          <a:noFill/>
          <a:ln w="9525">
            <a:noFill/>
            <a:miter lim="800000"/>
            <a:headEnd/>
            <a:tailEnd/>
          </a:ln>
        </p:spPr>
      </p:pic>
      <p:grpSp>
        <p:nvGrpSpPr>
          <p:cNvPr id="2" name="Group 3"/>
          <p:cNvGrpSpPr>
            <a:grpSpLocks/>
          </p:cNvGrpSpPr>
          <p:nvPr/>
        </p:nvGrpSpPr>
        <p:grpSpPr bwMode="auto">
          <a:xfrm>
            <a:off x="1108075" y="255588"/>
            <a:ext cx="2878138" cy="1012825"/>
            <a:chOff x="576" y="161"/>
            <a:chExt cx="1813" cy="638"/>
          </a:xfrm>
        </p:grpSpPr>
        <p:sp>
          <p:nvSpPr>
            <p:cNvPr id="53276" name="Text Box 4"/>
            <p:cNvSpPr txBox="1">
              <a:spLocks noChangeArrowheads="1"/>
            </p:cNvSpPr>
            <p:nvPr/>
          </p:nvSpPr>
          <p:spPr bwMode="auto">
            <a:xfrm>
              <a:off x="576" y="161"/>
              <a:ext cx="1813" cy="250"/>
            </a:xfrm>
            <a:prstGeom prst="rect">
              <a:avLst/>
            </a:prstGeom>
            <a:noFill/>
            <a:ln w="9525">
              <a:noFill/>
              <a:miter lim="800000"/>
              <a:headEnd/>
              <a:tailEnd/>
            </a:ln>
          </p:spPr>
          <p:txBody>
            <a:bodyPr wrap="none">
              <a:prstTxWarp prst="textNoShape">
                <a:avLst/>
              </a:prstTxWarp>
              <a:spAutoFit/>
            </a:bodyPr>
            <a:lstStyle/>
            <a:p>
              <a:pPr algn="l"/>
              <a:r>
                <a:rPr lang="en-US" sz="2000" b="1">
                  <a:solidFill>
                    <a:schemeClr val="bg1"/>
                  </a:solidFill>
                </a:rPr>
                <a:t>Solenoid magnet 0.5 T</a:t>
              </a:r>
            </a:p>
          </p:txBody>
        </p:sp>
        <p:sp>
          <p:nvSpPr>
            <p:cNvPr id="53277" name="Line 5"/>
            <p:cNvSpPr>
              <a:spLocks noChangeShapeType="1"/>
            </p:cNvSpPr>
            <p:nvPr/>
          </p:nvSpPr>
          <p:spPr bwMode="auto">
            <a:xfrm flipH="1">
              <a:off x="1429" y="436"/>
              <a:ext cx="362" cy="363"/>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grpSp>
      <p:sp>
        <p:nvSpPr>
          <p:cNvPr id="400390" name="Text Box 6"/>
          <p:cNvSpPr txBox="1">
            <a:spLocks noChangeArrowheads="1"/>
          </p:cNvSpPr>
          <p:nvPr/>
        </p:nvSpPr>
        <p:spPr bwMode="auto">
          <a:xfrm>
            <a:off x="755650" y="4692650"/>
            <a:ext cx="3144838" cy="1616075"/>
          </a:xfrm>
          <a:prstGeom prst="rect">
            <a:avLst/>
          </a:prstGeom>
          <a:noFill/>
          <a:ln w="9525">
            <a:noFill/>
            <a:miter lim="800000"/>
            <a:headEnd/>
            <a:tailEnd/>
          </a:ln>
        </p:spPr>
        <p:txBody>
          <a:bodyPr wrap="none">
            <a:prstTxWarp prst="textNoShape">
              <a:avLst/>
            </a:prstTxWarp>
            <a:spAutoFit/>
          </a:bodyPr>
          <a:lstStyle/>
          <a:p>
            <a:pPr algn="l"/>
            <a:r>
              <a:rPr lang="en-US" sz="2000" b="1">
                <a:solidFill>
                  <a:schemeClr val="bg1"/>
                </a:solidFill>
              </a:rPr>
              <a:t>Central tracking system:</a:t>
            </a:r>
          </a:p>
          <a:p>
            <a:pPr lvl="1" algn="l">
              <a:buFontTx/>
              <a:buChar char="•"/>
            </a:pPr>
            <a:r>
              <a:rPr lang="en-US" sz="2000" b="1">
                <a:solidFill>
                  <a:schemeClr val="bg1"/>
                </a:solidFill>
              </a:rPr>
              <a:t> ITS </a:t>
            </a:r>
          </a:p>
          <a:p>
            <a:pPr lvl="1" algn="l">
              <a:buFontTx/>
              <a:buChar char="•"/>
            </a:pPr>
            <a:r>
              <a:rPr lang="en-US" sz="2000" b="1">
                <a:solidFill>
                  <a:schemeClr val="bg1"/>
                </a:solidFill>
              </a:rPr>
              <a:t> TPC</a:t>
            </a:r>
          </a:p>
          <a:p>
            <a:pPr lvl="1" algn="l">
              <a:buFontTx/>
              <a:buChar char="•"/>
            </a:pPr>
            <a:r>
              <a:rPr lang="en-US" sz="2000" b="1">
                <a:solidFill>
                  <a:schemeClr val="bg1"/>
                </a:solidFill>
              </a:rPr>
              <a:t> TRD</a:t>
            </a:r>
          </a:p>
          <a:p>
            <a:pPr lvl="1" algn="l">
              <a:buFontTx/>
              <a:buChar char="•"/>
            </a:pPr>
            <a:r>
              <a:rPr lang="en-US" sz="2000" b="1">
                <a:solidFill>
                  <a:schemeClr val="bg1"/>
                </a:solidFill>
              </a:rPr>
              <a:t> TOF</a:t>
            </a:r>
          </a:p>
        </p:txBody>
      </p:sp>
      <p:sp>
        <p:nvSpPr>
          <p:cNvPr id="400391" name="Line 7"/>
          <p:cNvSpPr>
            <a:spLocks noChangeShapeType="1"/>
          </p:cNvSpPr>
          <p:nvPr/>
        </p:nvSpPr>
        <p:spPr bwMode="auto">
          <a:xfrm flipV="1">
            <a:off x="1908175" y="3284538"/>
            <a:ext cx="1223963" cy="1873250"/>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2" name="Line 8"/>
          <p:cNvSpPr>
            <a:spLocks noChangeShapeType="1"/>
          </p:cNvSpPr>
          <p:nvPr/>
        </p:nvSpPr>
        <p:spPr bwMode="auto">
          <a:xfrm flipV="1">
            <a:off x="2051050" y="3716338"/>
            <a:ext cx="1296988" cy="1728787"/>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3" name="Line 9"/>
          <p:cNvSpPr>
            <a:spLocks noChangeShapeType="1"/>
          </p:cNvSpPr>
          <p:nvPr/>
        </p:nvSpPr>
        <p:spPr bwMode="auto">
          <a:xfrm flipV="1">
            <a:off x="2051050" y="4005263"/>
            <a:ext cx="1225550" cy="18002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4" name="Line 10"/>
          <p:cNvSpPr>
            <a:spLocks noChangeShapeType="1"/>
          </p:cNvSpPr>
          <p:nvPr/>
        </p:nvSpPr>
        <p:spPr bwMode="auto">
          <a:xfrm flipV="1">
            <a:off x="2051050" y="4292600"/>
            <a:ext cx="1368425" cy="18002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5" name="Text Box 11"/>
          <p:cNvSpPr txBox="1">
            <a:spLocks noChangeArrowheads="1"/>
          </p:cNvSpPr>
          <p:nvPr/>
        </p:nvSpPr>
        <p:spPr bwMode="auto">
          <a:xfrm>
            <a:off x="5121275" y="4557713"/>
            <a:ext cx="2873375" cy="2076450"/>
          </a:xfrm>
          <a:prstGeom prst="rect">
            <a:avLst/>
          </a:prstGeom>
          <a:noFill/>
          <a:ln w="9525">
            <a:noFill/>
            <a:miter lim="800000"/>
            <a:headEnd/>
            <a:tailEnd/>
          </a:ln>
        </p:spPr>
        <p:txBody>
          <a:bodyPr wrap="none">
            <a:prstTxWarp prst="textNoShape">
              <a:avLst/>
            </a:prstTxWarp>
            <a:spAutoFit/>
          </a:bodyPr>
          <a:lstStyle/>
          <a:p>
            <a:pPr algn="l">
              <a:lnSpc>
                <a:spcPct val="130000"/>
              </a:lnSpc>
            </a:pPr>
            <a:r>
              <a:rPr lang="en-US" sz="2000" b="1">
                <a:solidFill>
                  <a:schemeClr val="bg1"/>
                </a:solidFill>
              </a:rPr>
              <a:t>Muon spectrometer:</a:t>
            </a:r>
          </a:p>
          <a:p>
            <a:pPr lvl="1" algn="l">
              <a:lnSpc>
                <a:spcPct val="130000"/>
              </a:lnSpc>
              <a:buFontTx/>
              <a:buChar char="•"/>
            </a:pPr>
            <a:r>
              <a:rPr lang="en-US" sz="2000" b="1">
                <a:solidFill>
                  <a:schemeClr val="bg1"/>
                </a:solidFill>
              </a:rPr>
              <a:t> absorbers</a:t>
            </a:r>
          </a:p>
          <a:p>
            <a:pPr lvl="1" algn="l">
              <a:lnSpc>
                <a:spcPct val="130000"/>
              </a:lnSpc>
              <a:buFontTx/>
              <a:buChar char="•"/>
            </a:pPr>
            <a:r>
              <a:rPr lang="en-US" sz="2000" b="1">
                <a:solidFill>
                  <a:schemeClr val="bg1"/>
                </a:solidFill>
              </a:rPr>
              <a:t> tracking stations</a:t>
            </a:r>
          </a:p>
          <a:p>
            <a:pPr lvl="1" algn="l">
              <a:lnSpc>
                <a:spcPct val="130000"/>
              </a:lnSpc>
              <a:buFontTx/>
              <a:buChar char="•"/>
            </a:pPr>
            <a:r>
              <a:rPr lang="en-US" sz="2000" b="1">
                <a:solidFill>
                  <a:schemeClr val="bg1"/>
                </a:solidFill>
              </a:rPr>
              <a:t> trigger chambers</a:t>
            </a:r>
          </a:p>
          <a:p>
            <a:pPr lvl="1" algn="l">
              <a:lnSpc>
                <a:spcPct val="130000"/>
              </a:lnSpc>
              <a:buFontTx/>
              <a:buChar char="•"/>
            </a:pPr>
            <a:r>
              <a:rPr lang="en-US" sz="2000" b="1">
                <a:solidFill>
                  <a:schemeClr val="bg1"/>
                </a:solidFill>
              </a:rPr>
              <a:t> dipole</a:t>
            </a:r>
          </a:p>
        </p:txBody>
      </p:sp>
      <p:sp>
        <p:nvSpPr>
          <p:cNvPr id="400396" name="Line 12"/>
          <p:cNvSpPr>
            <a:spLocks noChangeShapeType="1"/>
          </p:cNvSpPr>
          <p:nvPr/>
        </p:nvSpPr>
        <p:spPr bwMode="auto">
          <a:xfrm flipH="1" flipV="1">
            <a:off x="3851275" y="3357563"/>
            <a:ext cx="1873250" cy="1871662"/>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7" name="Line 13"/>
          <p:cNvSpPr>
            <a:spLocks noChangeShapeType="1"/>
          </p:cNvSpPr>
          <p:nvPr/>
        </p:nvSpPr>
        <p:spPr bwMode="auto">
          <a:xfrm flipV="1">
            <a:off x="5724525" y="3141663"/>
            <a:ext cx="142875" cy="2087562"/>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8" name="Line 14"/>
          <p:cNvSpPr>
            <a:spLocks noChangeShapeType="1"/>
          </p:cNvSpPr>
          <p:nvPr/>
        </p:nvSpPr>
        <p:spPr bwMode="auto">
          <a:xfrm flipV="1">
            <a:off x="5724525" y="3141663"/>
            <a:ext cx="1439863" cy="2087562"/>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399" name="Line 15"/>
          <p:cNvSpPr>
            <a:spLocks noChangeShapeType="1"/>
          </p:cNvSpPr>
          <p:nvPr/>
        </p:nvSpPr>
        <p:spPr bwMode="auto">
          <a:xfrm flipH="1" flipV="1">
            <a:off x="4284663" y="3429000"/>
            <a:ext cx="1439862" cy="22320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0" name="Line 16"/>
          <p:cNvSpPr>
            <a:spLocks noChangeShapeType="1"/>
          </p:cNvSpPr>
          <p:nvPr/>
        </p:nvSpPr>
        <p:spPr bwMode="auto">
          <a:xfrm flipH="1" flipV="1">
            <a:off x="5364163" y="3068638"/>
            <a:ext cx="360362" cy="2592387"/>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1" name="Line 17"/>
          <p:cNvSpPr>
            <a:spLocks noChangeShapeType="1"/>
          </p:cNvSpPr>
          <p:nvPr/>
        </p:nvSpPr>
        <p:spPr bwMode="auto">
          <a:xfrm flipV="1">
            <a:off x="5724525" y="2997200"/>
            <a:ext cx="576263" cy="26638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2" name="Line 18"/>
          <p:cNvSpPr>
            <a:spLocks noChangeShapeType="1"/>
          </p:cNvSpPr>
          <p:nvPr/>
        </p:nvSpPr>
        <p:spPr bwMode="auto">
          <a:xfrm flipH="1" flipV="1">
            <a:off x="4787900" y="3429000"/>
            <a:ext cx="936625" cy="22320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3" name="Line 19"/>
          <p:cNvSpPr>
            <a:spLocks noChangeShapeType="1"/>
          </p:cNvSpPr>
          <p:nvPr/>
        </p:nvSpPr>
        <p:spPr bwMode="auto">
          <a:xfrm flipV="1">
            <a:off x="5724525" y="2997200"/>
            <a:ext cx="1223963" cy="26638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4" name="Line 20"/>
          <p:cNvSpPr>
            <a:spLocks noChangeShapeType="1"/>
          </p:cNvSpPr>
          <p:nvPr/>
        </p:nvSpPr>
        <p:spPr bwMode="auto">
          <a:xfrm flipV="1">
            <a:off x="5724525" y="2781300"/>
            <a:ext cx="1800225" cy="3240088"/>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5" name="Line 21"/>
          <p:cNvSpPr>
            <a:spLocks noChangeShapeType="1"/>
          </p:cNvSpPr>
          <p:nvPr/>
        </p:nvSpPr>
        <p:spPr bwMode="auto">
          <a:xfrm flipV="1">
            <a:off x="5724525" y="3284538"/>
            <a:ext cx="2232025" cy="2735262"/>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6" name="Text Box 22"/>
          <p:cNvSpPr txBox="1">
            <a:spLocks noChangeArrowheads="1"/>
          </p:cNvSpPr>
          <p:nvPr/>
        </p:nvSpPr>
        <p:spPr bwMode="auto">
          <a:xfrm>
            <a:off x="1908175" y="2351088"/>
            <a:ext cx="2863850" cy="1006475"/>
          </a:xfrm>
          <a:prstGeom prst="rect">
            <a:avLst/>
          </a:prstGeom>
          <a:noFill/>
          <a:ln w="9525">
            <a:noFill/>
            <a:miter lim="800000"/>
            <a:headEnd/>
            <a:tailEnd/>
          </a:ln>
        </p:spPr>
        <p:txBody>
          <a:bodyPr wrap="none">
            <a:prstTxWarp prst="textNoShape">
              <a:avLst/>
            </a:prstTxWarp>
            <a:spAutoFit/>
          </a:bodyPr>
          <a:lstStyle/>
          <a:p>
            <a:pPr algn="l"/>
            <a:r>
              <a:rPr lang="en-US" sz="2000" b="1">
                <a:solidFill>
                  <a:schemeClr val="bg1"/>
                </a:solidFill>
              </a:rPr>
              <a:t>Specialized detectors:</a:t>
            </a:r>
          </a:p>
          <a:p>
            <a:pPr lvl="1" algn="l">
              <a:buFontTx/>
              <a:buChar char="•"/>
            </a:pPr>
            <a:r>
              <a:rPr lang="en-US" sz="2000" b="1">
                <a:solidFill>
                  <a:schemeClr val="bg1"/>
                </a:solidFill>
              </a:rPr>
              <a:t> HMPID</a:t>
            </a:r>
          </a:p>
          <a:p>
            <a:pPr lvl="1" algn="l">
              <a:buFontTx/>
              <a:buChar char="•"/>
            </a:pPr>
            <a:r>
              <a:rPr lang="en-US" sz="2000" b="1">
                <a:solidFill>
                  <a:schemeClr val="bg1"/>
                </a:solidFill>
              </a:rPr>
              <a:t> PHOS</a:t>
            </a:r>
          </a:p>
        </p:txBody>
      </p:sp>
      <p:sp>
        <p:nvSpPr>
          <p:cNvPr id="400407" name="Line 23"/>
          <p:cNvSpPr>
            <a:spLocks noChangeShapeType="1"/>
          </p:cNvSpPr>
          <p:nvPr/>
        </p:nvSpPr>
        <p:spPr bwMode="auto">
          <a:xfrm flipH="1">
            <a:off x="2355850" y="3149600"/>
            <a:ext cx="144463" cy="1150938"/>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8" name="Line 24"/>
          <p:cNvSpPr>
            <a:spLocks noChangeShapeType="1"/>
          </p:cNvSpPr>
          <p:nvPr/>
        </p:nvSpPr>
        <p:spPr bwMode="auto">
          <a:xfrm flipV="1">
            <a:off x="2508250" y="1844675"/>
            <a:ext cx="792163" cy="1008063"/>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09" name="Line 25"/>
          <p:cNvSpPr>
            <a:spLocks noChangeShapeType="1"/>
          </p:cNvSpPr>
          <p:nvPr/>
        </p:nvSpPr>
        <p:spPr bwMode="auto">
          <a:xfrm flipH="1" flipV="1">
            <a:off x="5435600" y="2101850"/>
            <a:ext cx="288925" cy="4319588"/>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sp>
        <p:nvSpPr>
          <p:cNvPr id="400410" name="Text Box 26"/>
          <p:cNvSpPr txBox="1">
            <a:spLocks noChangeArrowheads="1"/>
          </p:cNvSpPr>
          <p:nvPr/>
        </p:nvSpPr>
        <p:spPr bwMode="auto">
          <a:xfrm>
            <a:off x="163513" y="1270000"/>
            <a:ext cx="2901950" cy="1006475"/>
          </a:xfrm>
          <a:prstGeom prst="rect">
            <a:avLst/>
          </a:prstGeom>
          <a:noFill/>
          <a:ln w="9525">
            <a:noFill/>
            <a:miter lim="800000"/>
            <a:headEnd/>
            <a:tailEnd/>
          </a:ln>
        </p:spPr>
        <p:txBody>
          <a:bodyPr wrap="none">
            <a:prstTxWarp prst="textNoShape">
              <a:avLst/>
            </a:prstTxWarp>
            <a:spAutoFit/>
          </a:bodyPr>
          <a:lstStyle/>
          <a:p>
            <a:pPr algn="l"/>
            <a:r>
              <a:rPr lang="en-US" sz="2000" b="1">
                <a:solidFill>
                  <a:schemeClr val="bg1"/>
                </a:solidFill>
              </a:rPr>
              <a:t>Forward detectors:</a:t>
            </a:r>
          </a:p>
          <a:p>
            <a:pPr lvl="1" algn="l">
              <a:buFontTx/>
              <a:buChar char="•"/>
            </a:pPr>
            <a:r>
              <a:rPr lang="en-US" sz="2000" b="1">
                <a:solidFill>
                  <a:schemeClr val="bg1"/>
                </a:solidFill>
              </a:rPr>
              <a:t> PMD</a:t>
            </a:r>
          </a:p>
          <a:p>
            <a:pPr lvl="1" algn="l">
              <a:buFontTx/>
              <a:buChar char="•"/>
            </a:pPr>
            <a:r>
              <a:rPr lang="en-US" sz="2000" b="1">
                <a:solidFill>
                  <a:schemeClr val="bg1"/>
                </a:solidFill>
              </a:rPr>
              <a:t> FMD, T0, V0, ZDC</a:t>
            </a:r>
            <a:endParaRPr lang="en-US" sz="1600" b="1">
              <a:solidFill>
                <a:schemeClr val="bg1"/>
              </a:solidFill>
            </a:endParaRPr>
          </a:p>
        </p:txBody>
      </p:sp>
      <p:sp>
        <p:nvSpPr>
          <p:cNvPr id="400411" name="Line 27"/>
          <p:cNvSpPr>
            <a:spLocks noChangeShapeType="1"/>
          </p:cNvSpPr>
          <p:nvPr/>
        </p:nvSpPr>
        <p:spPr bwMode="auto">
          <a:xfrm>
            <a:off x="755650" y="1773238"/>
            <a:ext cx="1295400" cy="1368425"/>
          </a:xfrm>
          <a:prstGeom prst="line">
            <a:avLst/>
          </a:prstGeom>
          <a:noFill/>
          <a:ln w="28575">
            <a:solidFill>
              <a:srgbClr val="FF9900"/>
            </a:solidFill>
            <a:round/>
            <a:headEnd/>
            <a:tailEnd type="triangle" w="med" len="med"/>
          </a:ln>
        </p:spPr>
        <p:txBody>
          <a:bodyPr>
            <a:prstTxWarp prst="textNoShape">
              <a:avLst/>
            </a:prstTxWarp>
          </a:bodyPr>
          <a:lstStyle/>
          <a:p>
            <a:endParaRPr lang="it-IT"/>
          </a:p>
        </p:txBody>
      </p:sp>
      <p:pic>
        <p:nvPicPr>
          <p:cNvPr id="53273" name="Picture 28"/>
          <p:cNvPicPr>
            <a:picLocks noChangeAspect="1" noChangeArrowheads="1"/>
          </p:cNvPicPr>
          <p:nvPr/>
        </p:nvPicPr>
        <p:blipFill>
          <a:blip r:embed="rId3"/>
          <a:srcRect/>
          <a:stretch>
            <a:fillRect/>
          </a:stretch>
        </p:blipFill>
        <p:spPr bwMode="auto">
          <a:xfrm>
            <a:off x="8316913" y="0"/>
            <a:ext cx="827087" cy="827088"/>
          </a:xfrm>
          <a:prstGeom prst="rect">
            <a:avLst/>
          </a:prstGeom>
          <a:noFill/>
          <a:ln w="9525">
            <a:noFill/>
            <a:miter lim="800000"/>
            <a:headEnd/>
            <a:tailEnd/>
          </a:ln>
        </p:spPr>
      </p:pic>
      <p:pic>
        <p:nvPicPr>
          <p:cNvPr id="400413" name="Picture 29"/>
          <p:cNvPicPr>
            <a:picLocks noChangeAspect="1" noChangeArrowheads="1"/>
          </p:cNvPicPr>
          <p:nvPr/>
        </p:nvPicPr>
        <p:blipFill>
          <a:blip r:embed="rId4"/>
          <a:srcRect l="17775" t="33636" r="36626" b="16006"/>
          <a:stretch>
            <a:fillRect/>
          </a:stretch>
        </p:blipFill>
        <p:spPr bwMode="auto">
          <a:xfrm>
            <a:off x="7092950" y="0"/>
            <a:ext cx="2051050" cy="1601788"/>
          </a:xfrm>
          <a:prstGeom prst="rect">
            <a:avLst/>
          </a:prstGeom>
          <a:noFill/>
          <a:ln w="9525">
            <a:noFill/>
            <a:miter lim="800000"/>
            <a:headEnd/>
            <a:tailEnd/>
          </a:ln>
        </p:spPr>
      </p:pic>
      <p:sp>
        <p:nvSpPr>
          <p:cNvPr id="53275" name="Text Box 30"/>
          <p:cNvSpPr txBox="1">
            <a:spLocks noChangeArrowheads="1"/>
          </p:cNvSpPr>
          <p:nvPr/>
        </p:nvSpPr>
        <p:spPr bwMode="auto">
          <a:xfrm>
            <a:off x="4495800" y="101600"/>
            <a:ext cx="2231500" cy="584776"/>
          </a:xfrm>
          <a:prstGeom prst="rect">
            <a:avLst/>
          </a:prstGeom>
          <a:noFill/>
          <a:ln w="9525">
            <a:noFill/>
            <a:miter lim="800000"/>
            <a:headEnd/>
            <a:tailEnd/>
          </a:ln>
        </p:spPr>
        <p:txBody>
          <a:bodyPr wrap="none">
            <a:prstTxWarp prst="textNoShape">
              <a:avLst/>
            </a:prstTxWarp>
            <a:spAutoFit/>
          </a:bodyPr>
          <a:lstStyle/>
          <a:p>
            <a:pPr algn="l" eaLnBrk="1" hangingPunct="1"/>
            <a:r>
              <a:rPr lang="en-US" sz="3200" b="1" dirty="0" smtClean="0">
                <a:solidFill>
                  <a:srgbClr val="FF0000"/>
                </a:solidFill>
                <a:latin typeface="+mj-lt"/>
              </a:rPr>
              <a:t>… </a:t>
            </a:r>
            <a:r>
              <a:rPr lang="en-US" sz="3200" b="1" dirty="0" err="1" smtClean="0">
                <a:solidFill>
                  <a:srgbClr val="FF0000"/>
                </a:solidFill>
                <a:latin typeface="+mj-lt"/>
              </a:rPr>
              <a:t>e</a:t>
            </a:r>
            <a:r>
              <a:rPr lang="en-US" sz="3200" b="1" dirty="0" smtClean="0">
                <a:solidFill>
                  <a:srgbClr val="FF0000"/>
                </a:solidFill>
                <a:latin typeface="+mj-lt"/>
              </a:rPr>
              <a:t> </a:t>
            </a:r>
            <a:r>
              <a:rPr lang="en-US" sz="3200" b="1" dirty="0" err="1" smtClean="0">
                <a:solidFill>
                  <a:srgbClr val="FF0000"/>
                </a:solidFill>
                <a:latin typeface="+mj-lt"/>
              </a:rPr>
              <a:t>di</a:t>
            </a:r>
            <a:r>
              <a:rPr lang="en-US" sz="3200" b="1" dirty="0" smtClean="0">
                <a:solidFill>
                  <a:srgbClr val="FF0000"/>
                </a:solidFill>
                <a:latin typeface="+mj-lt"/>
              </a:rPr>
              <a:t> ALICE</a:t>
            </a:r>
            <a:endParaRPr lang="en-US" sz="3200" b="1" dirty="0">
              <a:solidFill>
                <a:srgbClr val="FF0000"/>
              </a:solidFill>
              <a:latin typeface="+mj-l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7" presetClass="entr" presetSubtype="10" fill="hold" nodeType="withEffect">
                                  <p:stCondLst>
                                    <p:cond delay="0"/>
                                  </p:stCondLst>
                                  <p:childTnLst>
                                    <p:set>
                                      <p:cBhvr>
                                        <p:cTn id="14" dur="1" fill="hold">
                                          <p:stCondLst>
                                            <p:cond delay="0"/>
                                          </p:stCondLst>
                                        </p:cTn>
                                        <p:tgtEl>
                                          <p:spTgt spid="400390">
                                            <p:txEl>
                                              <p:pRg st="0" end="0"/>
                                            </p:txEl>
                                          </p:spTgt>
                                        </p:tgtEl>
                                        <p:attrNameLst>
                                          <p:attrName>style.visibility</p:attrName>
                                        </p:attrNameLst>
                                      </p:cBhvr>
                                      <p:to>
                                        <p:strVal val="visible"/>
                                      </p:to>
                                    </p:set>
                                    <p:anim calcmode="lin" valueType="num">
                                      <p:cBhvr>
                                        <p:cTn id="15" dur="500" fill="hold"/>
                                        <p:tgtEl>
                                          <p:spTgt spid="40039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00390">
                                            <p:txEl>
                                              <p:pRg st="0" end="0"/>
                                            </p:txEl>
                                          </p:spTgt>
                                        </p:tgtEl>
                                        <p:attrNameLst>
                                          <p:attrName>ppt_h</p:attrName>
                                        </p:attrNameLst>
                                      </p:cBhvr>
                                      <p:tavLst>
                                        <p:tav tm="0">
                                          <p:val>
                                            <p:strVal val="#ppt_h"/>
                                          </p:val>
                                        </p:tav>
                                        <p:tav tm="100000">
                                          <p:val>
                                            <p:strVal val="#ppt_h"/>
                                          </p:val>
                                        </p:tav>
                                      </p:tavLst>
                                    </p:anim>
                                  </p:childTnLst>
                                </p:cTn>
                              </p:par>
                              <p:par>
                                <p:cTn id="17" presetID="2" presetClass="entr" presetSubtype="1" fill="hold" nodeType="withEffect">
                                  <p:stCondLst>
                                    <p:cond delay="0"/>
                                  </p:stCondLst>
                                  <p:childTnLst>
                                    <p:set>
                                      <p:cBhvr>
                                        <p:cTn id="18" dur="1" fill="hold">
                                          <p:stCondLst>
                                            <p:cond delay="0"/>
                                          </p:stCondLst>
                                        </p:cTn>
                                        <p:tgtEl>
                                          <p:spTgt spid="400413"/>
                                        </p:tgtEl>
                                        <p:attrNameLst>
                                          <p:attrName>style.visibility</p:attrName>
                                        </p:attrNameLst>
                                      </p:cBhvr>
                                      <p:to>
                                        <p:strVal val="visible"/>
                                      </p:to>
                                    </p:set>
                                    <p:anim calcmode="lin" valueType="num">
                                      <p:cBhvr additive="base">
                                        <p:cTn id="19" dur="500" fill="hold"/>
                                        <p:tgtEl>
                                          <p:spTgt spid="400413"/>
                                        </p:tgtEl>
                                        <p:attrNameLst>
                                          <p:attrName>ppt_x</p:attrName>
                                        </p:attrNameLst>
                                      </p:cBhvr>
                                      <p:tavLst>
                                        <p:tav tm="0">
                                          <p:val>
                                            <p:strVal val="#ppt_x"/>
                                          </p:val>
                                        </p:tav>
                                        <p:tav tm="100000">
                                          <p:val>
                                            <p:strVal val="#ppt_x"/>
                                          </p:val>
                                        </p:tav>
                                      </p:tavLst>
                                    </p:anim>
                                    <p:anim calcmode="lin" valueType="num">
                                      <p:cBhvr additive="base">
                                        <p:cTn id="20" dur="500" fill="hold"/>
                                        <p:tgtEl>
                                          <p:spTgt spid="400413"/>
                                        </p:tgtEl>
                                        <p:attrNameLst>
                                          <p:attrName>ppt_y</p:attrName>
                                        </p:attrNameLst>
                                      </p:cBhvr>
                                      <p:tavLst>
                                        <p:tav tm="0">
                                          <p:val>
                                            <p:strVal val="0-#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400390">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039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00390">
                                            <p:txEl>
                                              <p:pRg st="2" end="2"/>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00391"/>
                                        </p:tgtEl>
                                        <p:attrNameLst>
                                          <p:attrName>style.visibility</p:attrName>
                                        </p:attrNameLst>
                                      </p:cBhvr>
                                      <p:to>
                                        <p:strVal val="hidden"/>
                                      </p:to>
                                    </p:set>
                                  </p:childTnLst>
                                </p:cTn>
                              </p:par>
                              <p:par>
                                <p:cTn id="31" presetID="9" presetClass="emph" presetSubtype="0" nodeType="withEffect">
                                  <p:stCondLst>
                                    <p:cond delay="0"/>
                                  </p:stCondLst>
                                  <p:childTnLst>
                                    <p:set>
                                      <p:cBhvr rctx="PPT">
                                        <p:cTn id="32" dur="indefinite"/>
                                        <p:tgtEl>
                                          <p:spTgt spid="400390">
                                            <p:txEl>
                                              <p:pRg st="1" end="1"/>
                                            </p:txEl>
                                          </p:spTgt>
                                        </p:tgtEl>
                                        <p:attrNameLst>
                                          <p:attrName>style.opacity</p:attrName>
                                        </p:attrNameLst>
                                      </p:cBhvr>
                                      <p:to>
                                        <p:strVal val="0.5"/>
                                      </p:to>
                                    </p:set>
                                    <p:animEffect filter="image" prLst="opacity: 0.5">
                                      <p:cBhvr rctx="IE">
                                        <p:cTn id="33" dur="indefinite"/>
                                        <p:tgtEl>
                                          <p:spTgt spid="400390">
                                            <p:txEl>
                                              <p:pRg st="1" end="1"/>
                                            </p:txEl>
                                          </p:spTgt>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40039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400392"/>
                                        </p:tgtEl>
                                        <p:attrNameLst>
                                          <p:attrName>style.visibility</p:attrName>
                                        </p:attrNameLst>
                                      </p:cBhvr>
                                      <p:to>
                                        <p:strVal val="hidden"/>
                                      </p:to>
                                    </p:set>
                                  </p:childTnLst>
                                </p:cTn>
                              </p:par>
                              <p:par>
                                <p:cTn id="40" presetID="9" presetClass="emph" presetSubtype="0" nodeType="withEffect">
                                  <p:stCondLst>
                                    <p:cond delay="0"/>
                                  </p:stCondLst>
                                  <p:childTnLst>
                                    <p:set>
                                      <p:cBhvr rctx="PPT">
                                        <p:cTn id="41" dur="indefinite"/>
                                        <p:tgtEl>
                                          <p:spTgt spid="400390">
                                            <p:txEl>
                                              <p:pRg st="2" end="2"/>
                                            </p:txEl>
                                          </p:spTgt>
                                        </p:tgtEl>
                                        <p:attrNameLst>
                                          <p:attrName>style.opacity</p:attrName>
                                        </p:attrNameLst>
                                      </p:cBhvr>
                                      <p:to>
                                        <p:strVal val="0.5"/>
                                      </p:to>
                                    </p:set>
                                    <p:animEffect filter="image" prLst="opacity: 0.5">
                                      <p:cBhvr rctx="IE">
                                        <p:cTn id="42" dur="indefinite"/>
                                        <p:tgtEl>
                                          <p:spTgt spid="400390">
                                            <p:txEl>
                                              <p:pRg st="2" end="2"/>
                                            </p:txEl>
                                          </p:spTgt>
                                        </p:tgtEl>
                                      </p:cBhvr>
                                    </p:animEffect>
                                  </p:childTnLst>
                                </p:cTn>
                              </p:par>
                              <p:par>
                                <p:cTn id="43" presetID="1" presetClass="entr" presetSubtype="0" fill="hold" nodeType="withEffect">
                                  <p:stCondLst>
                                    <p:cond delay="0"/>
                                  </p:stCondLst>
                                  <p:childTnLst>
                                    <p:set>
                                      <p:cBhvr>
                                        <p:cTn id="44" dur="1" fill="hold">
                                          <p:stCondLst>
                                            <p:cond delay="0"/>
                                          </p:stCondLst>
                                        </p:cTn>
                                        <p:tgtEl>
                                          <p:spTgt spid="400390">
                                            <p:txEl>
                                              <p:pRg st="3" end="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039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00393"/>
                                        </p:tgtEl>
                                        <p:attrNameLst>
                                          <p:attrName>style.visibility</p:attrName>
                                        </p:attrNameLst>
                                      </p:cBhvr>
                                      <p:to>
                                        <p:strVal val="hidden"/>
                                      </p:to>
                                    </p:set>
                                  </p:childTnLst>
                                </p:cTn>
                              </p:par>
                              <p:par>
                                <p:cTn id="51" presetID="9" presetClass="emph" presetSubtype="0" nodeType="withEffect">
                                  <p:stCondLst>
                                    <p:cond delay="0"/>
                                  </p:stCondLst>
                                  <p:childTnLst>
                                    <p:set>
                                      <p:cBhvr rctx="PPT">
                                        <p:cTn id="52" dur="indefinite"/>
                                        <p:tgtEl>
                                          <p:spTgt spid="400390">
                                            <p:txEl>
                                              <p:pRg st="3" end="3"/>
                                            </p:txEl>
                                          </p:spTgt>
                                        </p:tgtEl>
                                        <p:attrNameLst>
                                          <p:attrName>style.opacity</p:attrName>
                                        </p:attrNameLst>
                                      </p:cBhvr>
                                      <p:to>
                                        <p:strVal val="0.5"/>
                                      </p:to>
                                    </p:set>
                                    <p:animEffect filter="image" prLst="opacity: 0.5">
                                      <p:cBhvr rctx="IE">
                                        <p:cTn id="53" dur="indefinite"/>
                                        <p:tgtEl>
                                          <p:spTgt spid="400390">
                                            <p:txEl>
                                              <p:pRg st="3" end="3"/>
                                            </p:txEl>
                                          </p:spTgt>
                                        </p:tgtEl>
                                      </p:cBhvr>
                                    </p:animEffect>
                                  </p:childTnLst>
                                </p:cTn>
                              </p:par>
                              <p:par>
                                <p:cTn id="54" presetID="1" presetClass="entr" presetSubtype="0" fill="hold" nodeType="withEffect">
                                  <p:stCondLst>
                                    <p:cond delay="0"/>
                                  </p:stCondLst>
                                  <p:childTnLst>
                                    <p:set>
                                      <p:cBhvr>
                                        <p:cTn id="55" dur="1" fill="hold">
                                          <p:stCondLst>
                                            <p:cond delay="0"/>
                                          </p:stCondLst>
                                        </p:cTn>
                                        <p:tgtEl>
                                          <p:spTgt spid="400390">
                                            <p:txEl>
                                              <p:pRg st="4" end="4"/>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0039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400394"/>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400390">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400390">
                                            <p:txEl>
                                              <p:pRg st="1" end="1"/>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400390">
                                            <p:txEl>
                                              <p:pRg st="2" end="2"/>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00390">
                                            <p:txEl>
                                              <p:pRg st="3" end="3"/>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00390">
                                            <p:txEl>
                                              <p:pRg st="4" end="4"/>
                                            </p:txEl>
                                          </p:spTgt>
                                        </p:tgtEl>
                                        <p:attrNameLst>
                                          <p:attrName>style.visibility</p:attrName>
                                        </p:attrNameLst>
                                      </p:cBhvr>
                                      <p:to>
                                        <p:strVal val="hidden"/>
                                      </p:to>
                                    </p:set>
                                  </p:childTnLst>
                                </p:cTn>
                              </p:par>
                              <p:par>
                                <p:cTn id="72" presetID="17" presetClass="entr" presetSubtype="10" fill="hold" nodeType="withEffect">
                                  <p:stCondLst>
                                    <p:cond delay="0"/>
                                  </p:stCondLst>
                                  <p:childTnLst>
                                    <p:set>
                                      <p:cBhvr>
                                        <p:cTn id="73" dur="1" fill="hold">
                                          <p:stCondLst>
                                            <p:cond delay="0"/>
                                          </p:stCondLst>
                                        </p:cTn>
                                        <p:tgtEl>
                                          <p:spTgt spid="400395">
                                            <p:txEl>
                                              <p:pRg st="0" end="0"/>
                                            </p:txEl>
                                          </p:spTgt>
                                        </p:tgtEl>
                                        <p:attrNameLst>
                                          <p:attrName>style.visibility</p:attrName>
                                        </p:attrNameLst>
                                      </p:cBhvr>
                                      <p:to>
                                        <p:strVal val="visible"/>
                                      </p:to>
                                    </p:set>
                                    <p:anim calcmode="lin" valueType="num">
                                      <p:cBhvr>
                                        <p:cTn id="74" dur="500" fill="hold"/>
                                        <p:tgtEl>
                                          <p:spTgt spid="400395">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400395">
                                            <p:txEl>
                                              <p:pRg st="0" end="0"/>
                                            </p:txEl>
                                          </p:spTgt>
                                        </p:tgtEl>
                                        <p:attrNameLst>
                                          <p:attrName>ppt_h</p:attrName>
                                        </p:attrNameLst>
                                      </p:cBhvr>
                                      <p:tavLst>
                                        <p:tav tm="0">
                                          <p:val>
                                            <p:strVal val="#ppt_h"/>
                                          </p:val>
                                        </p:tav>
                                        <p:tav tm="100000">
                                          <p:val>
                                            <p:strVal val="#ppt_h"/>
                                          </p:val>
                                        </p:tav>
                                      </p:tavLst>
                                    </p:anim>
                                  </p:childTnLst>
                                </p:cTn>
                              </p:par>
                              <p:par>
                                <p:cTn id="76" presetID="1" presetClass="entr" presetSubtype="0" fill="hold" nodeType="withEffect">
                                  <p:stCondLst>
                                    <p:cond delay="0"/>
                                  </p:stCondLst>
                                  <p:childTnLst>
                                    <p:set>
                                      <p:cBhvr>
                                        <p:cTn id="77" dur="1" fill="hold">
                                          <p:stCondLst>
                                            <p:cond delay="0"/>
                                          </p:stCondLst>
                                        </p:cTn>
                                        <p:tgtEl>
                                          <p:spTgt spid="400395">
                                            <p:txEl>
                                              <p:pRg st="1" end="1"/>
                                            </p:txEl>
                                          </p:spTgt>
                                        </p:tgtEl>
                                        <p:attrNameLst>
                                          <p:attrName>style.visibility</p:attrName>
                                        </p:attrNameLst>
                                      </p:cBhvr>
                                      <p:to>
                                        <p:strVal val="visible"/>
                                      </p:to>
                                    </p:set>
                                  </p:childTnLst>
                                </p:cTn>
                              </p:par>
                              <p:par>
                                <p:cTn id="78" presetID="17" presetClass="entr" presetSubtype="4" fill="hold" grpId="0" nodeType="withEffect">
                                  <p:stCondLst>
                                    <p:cond delay="0"/>
                                  </p:stCondLst>
                                  <p:childTnLst>
                                    <p:set>
                                      <p:cBhvr>
                                        <p:cTn id="79" dur="1" fill="hold">
                                          <p:stCondLst>
                                            <p:cond delay="0"/>
                                          </p:stCondLst>
                                        </p:cTn>
                                        <p:tgtEl>
                                          <p:spTgt spid="400396"/>
                                        </p:tgtEl>
                                        <p:attrNameLst>
                                          <p:attrName>style.visibility</p:attrName>
                                        </p:attrNameLst>
                                      </p:cBhvr>
                                      <p:to>
                                        <p:strVal val="visible"/>
                                      </p:to>
                                    </p:set>
                                    <p:anim calcmode="lin" valueType="num">
                                      <p:cBhvr>
                                        <p:cTn id="80" dur="500" fill="hold"/>
                                        <p:tgtEl>
                                          <p:spTgt spid="400396"/>
                                        </p:tgtEl>
                                        <p:attrNameLst>
                                          <p:attrName>ppt_x</p:attrName>
                                        </p:attrNameLst>
                                      </p:cBhvr>
                                      <p:tavLst>
                                        <p:tav tm="0">
                                          <p:val>
                                            <p:strVal val="#ppt_x"/>
                                          </p:val>
                                        </p:tav>
                                        <p:tav tm="100000">
                                          <p:val>
                                            <p:strVal val="#ppt_x"/>
                                          </p:val>
                                        </p:tav>
                                      </p:tavLst>
                                    </p:anim>
                                    <p:anim calcmode="lin" valueType="num">
                                      <p:cBhvr>
                                        <p:cTn id="81" dur="500" fill="hold"/>
                                        <p:tgtEl>
                                          <p:spTgt spid="400396"/>
                                        </p:tgtEl>
                                        <p:attrNameLst>
                                          <p:attrName>ppt_y</p:attrName>
                                        </p:attrNameLst>
                                      </p:cBhvr>
                                      <p:tavLst>
                                        <p:tav tm="0">
                                          <p:val>
                                            <p:strVal val="#ppt_y+#ppt_h/2"/>
                                          </p:val>
                                        </p:tav>
                                        <p:tav tm="100000">
                                          <p:val>
                                            <p:strVal val="#ppt_y"/>
                                          </p:val>
                                        </p:tav>
                                      </p:tavLst>
                                    </p:anim>
                                    <p:anim calcmode="lin" valueType="num">
                                      <p:cBhvr>
                                        <p:cTn id="82" dur="500" fill="hold"/>
                                        <p:tgtEl>
                                          <p:spTgt spid="400396"/>
                                        </p:tgtEl>
                                        <p:attrNameLst>
                                          <p:attrName>ppt_w</p:attrName>
                                        </p:attrNameLst>
                                      </p:cBhvr>
                                      <p:tavLst>
                                        <p:tav tm="0">
                                          <p:val>
                                            <p:strVal val="#ppt_w"/>
                                          </p:val>
                                        </p:tav>
                                        <p:tav tm="100000">
                                          <p:val>
                                            <p:strVal val="#ppt_w"/>
                                          </p:val>
                                        </p:tav>
                                      </p:tavLst>
                                    </p:anim>
                                    <p:anim calcmode="lin" valueType="num">
                                      <p:cBhvr>
                                        <p:cTn id="83" dur="500" fill="hold"/>
                                        <p:tgtEl>
                                          <p:spTgt spid="400396"/>
                                        </p:tgtEl>
                                        <p:attrNameLst>
                                          <p:attrName>ppt_h</p:attrName>
                                        </p:attrNameLst>
                                      </p:cBhvr>
                                      <p:tavLst>
                                        <p:tav tm="0">
                                          <p:val>
                                            <p:fltVal val="0"/>
                                          </p:val>
                                        </p:tav>
                                        <p:tav tm="100000">
                                          <p:val>
                                            <p:strVal val="#ppt_h"/>
                                          </p:val>
                                        </p:tav>
                                      </p:tavLst>
                                    </p:anim>
                                  </p:childTnLst>
                                </p:cTn>
                              </p:par>
                              <p:par>
                                <p:cTn id="84" presetID="17" presetClass="entr" presetSubtype="4" fill="hold" grpId="0" nodeType="withEffect">
                                  <p:stCondLst>
                                    <p:cond delay="0"/>
                                  </p:stCondLst>
                                  <p:childTnLst>
                                    <p:set>
                                      <p:cBhvr>
                                        <p:cTn id="85" dur="1" fill="hold">
                                          <p:stCondLst>
                                            <p:cond delay="0"/>
                                          </p:stCondLst>
                                        </p:cTn>
                                        <p:tgtEl>
                                          <p:spTgt spid="400397"/>
                                        </p:tgtEl>
                                        <p:attrNameLst>
                                          <p:attrName>style.visibility</p:attrName>
                                        </p:attrNameLst>
                                      </p:cBhvr>
                                      <p:to>
                                        <p:strVal val="visible"/>
                                      </p:to>
                                    </p:set>
                                    <p:anim calcmode="lin" valueType="num">
                                      <p:cBhvr>
                                        <p:cTn id="86" dur="500" fill="hold"/>
                                        <p:tgtEl>
                                          <p:spTgt spid="400397"/>
                                        </p:tgtEl>
                                        <p:attrNameLst>
                                          <p:attrName>ppt_x</p:attrName>
                                        </p:attrNameLst>
                                      </p:cBhvr>
                                      <p:tavLst>
                                        <p:tav tm="0">
                                          <p:val>
                                            <p:strVal val="#ppt_x"/>
                                          </p:val>
                                        </p:tav>
                                        <p:tav tm="100000">
                                          <p:val>
                                            <p:strVal val="#ppt_x"/>
                                          </p:val>
                                        </p:tav>
                                      </p:tavLst>
                                    </p:anim>
                                    <p:anim calcmode="lin" valueType="num">
                                      <p:cBhvr>
                                        <p:cTn id="87" dur="500" fill="hold"/>
                                        <p:tgtEl>
                                          <p:spTgt spid="400397"/>
                                        </p:tgtEl>
                                        <p:attrNameLst>
                                          <p:attrName>ppt_y</p:attrName>
                                        </p:attrNameLst>
                                      </p:cBhvr>
                                      <p:tavLst>
                                        <p:tav tm="0">
                                          <p:val>
                                            <p:strVal val="#ppt_y+#ppt_h/2"/>
                                          </p:val>
                                        </p:tav>
                                        <p:tav tm="100000">
                                          <p:val>
                                            <p:strVal val="#ppt_y"/>
                                          </p:val>
                                        </p:tav>
                                      </p:tavLst>
                                    </p:anim>
                                    <p:anim calcmode="lin" valueType="num">
                                      <p:cBhvr>
                                        <p:cTn id="88" dur="500" fill="hold"/>
                                        <p:tgtEl>
                                          <p:spTgt spid="400397"/>
                                        </p:tgtEl>
                                        <p:attrNameLst>
                                          <p:attrName>ppt_w</p:attrName>
                                        </p:attrNameLst>
                                      </p:cBhvr>
                                      <p:tavLst>
                                        <p:tav tm="0">
                                          <p:val>
                                            <p:strVal val="#ppt_w"/>
                                          </p:val>
                                        </p:tav>
                                        <p:tav tm="100000">
                                          <p:val>
                                            <p:strVal val="#ppt_w"/>
                                          </p:val>
                                        </p:tav>
                                      </p:tavLst>
                                    </p:anim>
                                    <p:anim calcmode="lin" valueType="num">
                                      <p:cBhvr>
                                        <p:cTn id="89" dur="500" fill="hold"/>
                                        <p:tgtEl>
                                          <p:spTgt spid="400397"/>
                                        </p:tgtEl>
                                        <p:attrNameLst>
                                          <p:attrName>ppt_h</p:attrName>
                                        </p:attrNameLst>
                                      </p:cBhvr>
                                      <p:tavLst>
                                        <p:tav tm="0">
                                          <p:val>
                                            <p:fltVal val="0"/>
                                          </p:val>
                                        </p:tav>
                                        <p:tav tm="100000">
                                          <p:val>
                                            <p:strVal val="#ppt_h"/>
                                          </p:val>
                                        </p:tav>
                                      </p:tavLst>
                                    </p:anim>
                                  </p:childTnLst>
                                </p:cTn>
                              </p:par>
                              <p:par>
                                <p:cTn id="90" presetID="17" presetClass="entr" presetSubtype="4" fill="hold" grpId="0" nodeType="withEffect">
                                  <p:stCondLst>
                                    <p:cond delay="0"/>
                                  </p:stCondLst>
                                  <p:childTnLst>
                                    <p:set>
                                      <p:cBhvr>
                                        <p:cTn id="91" dur="1" fill="hold">
                                          <p:stCondLst>
                                            <p:cond delay="0"/>
                                          </p:stCondLst>
                                        </p:cTn>
                                        <p:tgtEl>
                                          <p:spTgt spid="400398"/>
                                        </p:tgtEl>
                                        <p:attrNameLst>
                                          <p:attrName>style.visibility</p:attrName>
                                        </p:attrNameLst>
                                      </p:cBhvr>
                                      <p:to>
                                        <p:strVal val="visible"/>
                                      </p:to>
                                    </p:set>
                                    <p:anim calcmode="lin" valueType="num">
                                      <p:cBhvr>
                                        <p:cTn id="92" dur="500" fill="hold"/>
                                        <p:tgtEl>
                                          <p:spTgt spid="400398"/>
                                        </p:tgtEl>
                                        <p:attrNameLst>
                                          <p:attrName>ppt_x</p:attrName>
                                        </p:attrNameLst>
                                      </p:cBhvr>
                                      <p:tavLst>
                                        <p:tav tm="0">
                                          <p:val>
                                            <p:strVal val="#ppt_x"/>
                                          </p:val>
                                        </p:tav>
                                        <p:tav tm="100000">
                                          <p:val>
                                            <p:strVal val="#ppt_x"/>
                                          </p:val>
                                        </p:tav>
                                      </p:tavLst>
                                    </p:anim>
                                    <p:anim calcmode="lin" valueType="num">
                                      <p:cBhvr>
                                        <p:cTn id="93" dur="500" fill="hold"/>
                                        <p:tgtEl>
                                          <p:spTgt spid="400398"/>
                                        </p:tgtEl>
                                        <p:attrNameLst>
                                          <p:attrName>ppt_y</p:attrName>
                                        </p:attrNameLst>
                                      </p:cBhvr>
                                      <p:tavLst>
                                        <p:tav tm="0">
                                          <p:val>
                                            <p:strVal val="#ppt_y+#ppt_h/2"/>
                                          </p:val>
                                        </p:tav>
                                        <p:tav tm="100000">
                                          <p:val>
                                            <p:strVal val="#ppt_y"/>
                                          </p:val>
                                        </p:tav>
                                      </p:tavLst>
                                    </p:anim>
                                    <p:anim calcmode="lin" valueType="num">
                                      <p:cBhvr>
                                        <p:cTn id="94" dur="500" fill="hold"/>
                                        <p:tgtEl>
                                          <p:spTgt spid="400398"/>
                                        </p:tgtEl>
                                        <p:attrNameLst>
                                          <p:attrName>ppt_w</p:attrName>
                                        </p:attrNameLst>
                                      </p:cBhvr>
                                      <p:tavLst>
                                        <p:tav tm="0">
                                          <p:val>
                                            <p:strVal val="#ppt_w"/>
                                          </p:val>
                                        </p:tav>
                                        <p:tav tm="100000">
                                          <p:val>
                                            <p:strVal val="#ppt_w"/>
                                          </p:val>
                                        </p:tav>
                                      </p:tavLst>
                                    </p:anim>
                                    <p:anim calcmode="lin" valueType="num">
                                      <p:cBhvr>
                                        <p:cTn id="95" dur="500" fill="hold"/>
                                        <p:tgtEl>
                                          <p:spTgt spid="400398"/>
                                        </p:tgtEl>
                                        <p:attrNameLst>
                                          <p:attrName>ppt_h</p:attrName>
                                        </p:attrNameLst>
                                      </p:cBhvr>
                                      <p:tavLst>
                                        <p:tav tm="0">
                                          <p:val>
                                            <p:fltVal val="0"/>
                                          </p:val>
                                        </p:tav>
                                        <p:tav tm="100000">
                                          <p:val>
                                            <p:strVal val="#ppt_h"/>
                                          </p:val>
                                        </p:tav>
                                      </p:tavLst>
                                    </p:anim>
                                  </p:childTnLst>
                                </p:cTn>
                              </p:par>
                              <p:par>
                                <p:cTn id="96" presetID="1" presetClass="entr" presetSubtype="0" fill="hold" nodeType="withEffect">
                                  <p:stCondLst>
                                    <p:cond delay="0"/>
                                  </p:stCondLst>
                                  <p:childTnLst>
                                    <p:set>
                                      <p:cBhvr>
                                        <p:cTn id="97" dur="1" fill="hold">
                                          <p:stCondLst>
                                            <p:cond delay="0"/>
                                          </p:stCondLst>
                                        </p:cTn>
                                        <p:tgtEl>
                                          <p:spTgt spid="400395">
                                            <p:txEl>
                                              <p:pRg st="4" end="4"/>
                                            </p:txEl>
                                          </p:spTgt>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00409"/>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400396"/>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400397"/>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400398"/>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400409"/>
                                        </p:tgtEl>
                                        <p:attrNameLst>
                                          <p:attrName>style.visibility</p:attrName>
                                        </p:attrNameLst>
                                      </p:cBhvr>
                                      <p:to>
                                        <p:strVal val="hidden"/>
                                      </p:to>
                                    </p:set>
                                  </p:childTnLst>
                                </p:cTn>
                              </p:par>
                              <p:par>
                                <p:cTn id="110" presetID="9" presetClass="emph" presetSubtype="0" nodeType="withEffect">
                                  <p:stCondLst>
                                    <p:cond delay="0"/>
                                  </p:stCondLst>
                                  <p:childTnLst>
                                    <p:set>
                                      <p:cBhvr rctx="PPT">
                                        <p:cTn id="111" dur="indefinite"/>
                                        <p:tgtEl>
                                          <p:spTgt spid="400395">
                                            <p:txEl>
                                              <p:pRg st="1" end="1"/>
                                            </p:txEl>
                                          </p:spTgt>
                                        </p:tgtEl>
                                        <p:attrNameLst>
                                          <p:attrName>style.opacity</p:attrName>
                                        </p:attrNameLst>
                                      </p:cBhvr>
                                      <p:to>
                                        <p:strVal val="0.5"/>
                                      </p:to>
                                    </p:set>
                                    <p:animEffect filter="image" prLst="opacity: 0.5">
                                      <p:cBhvr rctx="IE">
                                        <p:cTn id="112" dur="indefinite"/>
                                        <p:tgtEl>
                                          <p:spTgt spid="400395">
                                            <p:txEl>
                                              <p:pRg st="1" end="1"/>
                                            </p:txEl>
                                          </p:spTgt>
                                        </p:tgtEl>
                                      </p:cBhvr>
                                    </p:animEffect>
                                  </p:childTnLst>
                                </p:cTn>
                              </p:par>
                              <p:par>
                                <p:cTn id="113" presetID="1" presetClass="exit" presetSubtype="0" fill="hold" nodeType="withEffect">
                                  <p:stCondLst>
                                    <p:cond delay="0"/>
                                  </p:stCondLst>
                                  <p:childTnLst>
                                    <p:set>
                                      <p:cBhvr>
                                        <p:cTn id="114" dur="1" fill="hold">
                                          <p:stCondLst>
                                            <p:cond delay="0"/>
                                          </p:stCondLst>
                                        </p:cTn>
                                        <p:tgtEl>
                                          <p:spTgt spid="400395">
                                            <p:txEl>
                                              <p:pRg st="4" end="4"/>
                                            </p:txEl>
                                          </p:spTgt>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400395">
                                            <p:txEl>
                                              <p:pRg st="2" end="2"/>
                                            </p:txEl>
                                          </p:spTgt>
                                        </p:tgtEl>
                                        <p:attrNameLst>
                                          <p:attrName>style.visibility</p:attrName>
                                        </p:attrNameLst>
                                      </p:cBhvr>
                                      <p:to>
                                        <p:strVal val="visible"/>
                                      </p:to>
                                    </p:set>
                                  </p:childTnLst>
                                </p:cTn>
                              </p:par>
                              <p:par>
                                <p:cTn id="117" presetID="17" presetClass="entr" presetSubtype="4" fill="hold" grpId="0" nodeType="withEffect">
                                  <p:stCondLst>
                                    <p:cond delay="0"/>
                                  </p:stCondLst>
                                  <p:childTnLst>
                                    <p:set>
                                      <p:cBhvr>
                                        <p:cTn id="118" dur="1" fill="hold">
                                          <p:stCondLst>
                                            <p:cond delay="0"/>
                                          </p:stCondLst>
                                        </p:cTn>
                                        <p:tgtEl>
                                          <p:spTgt spid="400399"/>
                                        </p:tgtEl>
                                        <p:attrNameLst>
                                          <p:attrName>style.visibility</p:attrName>
                                        </p:attrNameLst>
                                      </p:cBhvr>
                                      <p:to>
                                        <p:strVal val="visible"/>
                                      </p:to>
                                    </p:set>
                                    <p:anim calcmode="lin" valueType="num">
                                      <p:cBhvr>
                                        <p:cTn id="119" dur="500" fill="hold"/>
                                        <p:tgtEl>
                                          <p:spTgt spid="400399"/>
                                        </p:tgtEl>
                                        <p:attrNameLst>
                                          <p:attrName>ppt_x</p:attrName>
                                        </p:attrNameLst>
                                      </p:cBhvr>
                                      <p:tavLst>
                                        <p:tav tm="0">
                                          <p:val>
                                            <p:strVal val="#ppt_x"/>
                                          </p:val>
                                        </p:tav>
                                        <p:tav tm="100000">
                                          <p:val>
                                            <p:strVal val="#ppt_x"/>
                                          </p:val>
                                        </p:tav>
                                      </p:tavLst>
                                    </p:anim>
                                    <p:anim calcmode="lin" valueType="num">
                                      <p:cBhvr>
                                        <p:cTn id="120" dur="500" fill="hold"/>
                                        <p:tgtEl>
                                          <p:spTgt spid="400399"/>
                                        </p:tgtEl>
                                        <p:attrNameLst>
                                          <p:attrName>ppt_y</p:attrName>
                                        </p:attrNameLst>
                                      </p:cBhvr>
                                      <p:tavLst>
                                        <p:tav tm="0">
                                          <p:val>
                                            <p:strVal val="#ppt_y+#ppt_h/2"/>
                                          </p:val>
                                        </p:tav>
                                        <p:tav tm="100000">
                                          <p:val>
                                            <p:strVal val="#ppt_y"/>
                                          </p:val>
                                        </p:tav>
                                      </p:tavLst>
                                    </p:anim>
                                    <p:anim calcmode="lin" valueType="num">
                                      <p:cBhvr>
                                        <p:cTn id="121" dur="500" fill="hold"/>
                                        <p:tgtEl>
                                          <p:spTgt spid="400399"/>
                                        </p:tgtEl>
                                        <p:attrNameLst>
                                          <p:attrName>ppt_w</p:attrName>
                                        </p:attrNameLst>
                                      </p:cBhvr>
                                      <p:tavLst>
                                        <p:tav tm="0">
                                          <p:val>
                                            <p:strVal val="#ppt_w"/>
                                          </p:val>
                                        </p:tav>
                                        <p:tav tm="100000">
                                          <p:val>
                                            <p:strVal val="#ppt_w"/>
                                          </p:val>
                                        </p:tav>
                                      </p:tavLst>
                                    </p:anim>
                                    <p:anim calcmode="lin" valueType="num">
                                      <p:cBhvr>
                                        <p:cTn id="122" dur="500" fill="hold"/>
                                        <p:tgtEl>
                                          <p:spTgt spid="400399"/>
                                        </p:tgtEl>
                                        <p:attrNameLst>
                                          <p:attrName>ppt_h</p:attrName>
                                        </p:attrNameLst>
                                      </p:cBhvr>
                                      <p:tavLst>
                                        <p:tav tm="0">
                                          <p:val>
                                            <p:fltVal val="0"/>
                                          </p:val>
                                        </p:tav>
                                        <p:tav tm="100000">
                                          <p:val>
                                            <p:strVal val="#ppt_h"/>
                                          </p:val>
                                        </p:tav>
                                      </p:tavLst>
                                    </p:anim>
                                  </p:childTnLst>
                                </p:cTn>
                              </p:par>
                              <p:par>
                                <p:cTn id="123" presetID="17" presetClass="entr" presetSubtype="4" fill="hold" grpId="0" nodeType="withEffect">
                                  <p:stCondLst>
                                    <p:cond delay="0"/>
                                  </p:stCondLst>
                                  <p:childTnLst>
                                    <p:set>
                                      <p:cBhvr>
                                        <p:cTn id="124" dur="1" fill="hold">
                                          <p:stCondLst>
                                            <p:cond delay="0"/>
                                          </p:stCondLst>
                                        </p:cTn>
                                        <p:tgtEl>
                                          <p:spTgt spid="400402"/>
                                        </p:tgtEl>
                                        <p:attrNameLst>
                                          <p:attrName>style.visibility</p:attrName>
                                        </p:attrNameLst>
                                      </p:cBhvr>
                                      <p:to>
                                        <p:strVal val="visible"/>
                                      </p:to>
                                    </p:set>
                                    <p:anim calcmode="lin" valueType="num">
                                      <p:cBhvr>
                                        <p:cTn id="125" dur="500" fill="hold"/>
                                        <p:tgtEl>
                                          <p:spTgt spid="400402"/>
                                        </p:tgtEl>
                                        <p:attrNameLst>
                                          <p:attrName>ppt_x</p:attrName>
                                        </p:attrNameLst>
                                      </p:cBhvr>
                                      <p:tavLst>
                                        <p:tav tm="0">
                                          <p:val>
                                            <p:strVal val="#ppt_x"/>
                                          </p:val>
                                        </p:tav>
                                        <p:tav tm="100000">
                                          <p:val>
                                            <p:strVal val="#ppt_x"/>
                                          </p:val>
                                        </p:tav>
                                      </p:tavLst>
                                    </p:anim>
                                    <p:anim calcmode="lin" valueType="num">
                                      <p:cBhvr>
                                        <p:cTn id="126" dur="500" fill="hold"/>
                                        <p:tgtEl>
                                          <p:spTgt spid="400402"/>
                                        </p:tgtEl>
                                        <p:attrNameLst>
                                          <p:attrName>ppt_y</p:attrName>
                                        </p:attrNameLst>
                                      </p:cBhvr>
                                      <p:tavLst>
                                        <p:tav tm="0">
                                          <p:val>
                                            <p:strVal val="#ppt_y+#ppt_h/2"/>
                                          </p:val>
                                        </p:tav>
                                        <p:tav tm="100000">
                                          <p:val>
                                            <p:strVal val="#ppt_y"/>
                                          </p:val>
                                        </p:tav>
                                      </p:tavLst>
                                    </p:anim>
                                    <p:anim calcmode="lin" valueType="num">
                                      <p:cBhvr>
                                        <p:cTn id="127" dur="500" fill="hold"/>
                                        <p:tgtEl>
                                          <p:spTgt spid="400402"/>
                                        </p:tgtEl>
                                        <p:attrNameLst>
                                          <p:attrName>ppt_w</p:attrName>
                                        </p:attrNameLst>
                                      </p:cBhvr>
                                      <p:tavLst>
                                        <p:tav tm="0">
                                          <p:val>
                                            <p:strVal val="#ppt_w"/>
                                          </p:val>
                                        </p:tav>
                                        <p:tav tm="100000">
                                          <p:val>
                                            <p:strVal val="#ppt_w"/>
                                          </p:val>
                                        </p:tav>
                                      </p:tavLst>
                                    </p:anim>
                                    <p:anim calcmode="lin" valueType="num">
                                      <p:cBhvr>
                                        <p:cTn id="128" dur="500" fill="hold"/>
                                        <p:tgtEl>
                                          <p:spTgt spid="400402"/>
                                        </p:tgtEl>
                                        <p:attrNameLst>
                                          <p:attrName>ppt_h</p:attrName>
                                        </p:attrNameLst>
                                      </p:cBhvr>
                                      <p:tavLst>
                                        <p:tav tm="0">
                                          <p:val>
                                            <p:fltVal val="0"/>
                                          </p:val>
                                        </p:tav>
                                        <p:tav tm="100000">
                                          <p:val>
                                            <p:strVal val="#ppt_h"/>
                                          </p:val>
                                        </p:tav>
                                      </p:tavLst>
                                    </p:anim>
                                  </p:childTnLst>
                                </p:cTn>
                              </p:par>
                              <p:par>
                                <p:cTn id="129" presetID="17" presetClass="entr" presetSubtype="4" fill="hold" grpId="0" nodeType="withEffect">
                                  <p:stCondLst>
                                    <p:cond delay="0"/>
                                  </p:stCondLst>
                                  <p:childTnLst>
                                    <p:set>
                                      <p:cBhvr>
                                        <p:cTn id="130" dur="1" fill="hold">
                                          <p:stCondLst>
                                            <p:cond delay="0"/>
                                          </p:stCondLst>
                                        </p:cTn>
                                        <p:tgtEl>
                                          <p:spTgt spid="400400"/>
                                        </p:tgtEl>
                                        <p:attrNameLst>
                                          <p:attrName>style.visibility</p:attrName>
                                        </p:attrNameLst>
                                      </p:cBhvr>
                                      <p:to>
                                        <p:strVal val="visible"/>
                                      </p:to>
                                    </p:set>
                                    <p:anim calcmode="lin" valueType="num">
                                      <p:cBhvr>
                                        <p:cTn id="131" dur="500" fill="hold"/>
                                        <p:tgtEl>
                                          <p:spTgt spid="400400"/>
                                        </p:tgtEl>
                                        <p:attrNameLst>
                                          <p:attrName>ppt_x</p:attrName>
                                        </p:attrNameLst>
                                      </p:cBhvr>
                                      <p:tavLst>
                                        <p:tav tm="0">
                                          <p:val>
                                            <p:strVal val="#ppt_x"/>
                                          </p:val>
                                        </p:tav>
                                        <p:tav tm="100000">
                                          <p:val>
                                            <p:strVal val="#ppt_x"/>
                                          </p:val>
                                        </p:tav>
                                      </p:tavLst>
                                    </p:anim>
                                    <p:anim calcmode="lin" valueType="num">
                                      <p:cBhvr>
                                        <p:cTn id="132" dur="500" fill="hold"/>
                                        <p:tgtEl>
                                          <p:spTgt spid="400400"/>
                                        </p:tgtEl>
                                        <p:attrNameLst>
                                          <p:attrName>ppt_y</p:attrName>
                                        </p:attrNameLst>
                                      </p:cBhvr>
                                      <p:tavLst>
                                        <p:tav tm="0">
                                          <p:val>
                                            <p:strVal val="#ppt_y+#ppt_h/2"/>
                                          </p:val>
                                        </p:tav>
                                        <p:tav tm="100000">
                                          <p:val>
                                            <p:strVal val="#ppt_y"/>
                                          </p:val>
                                        </p:tav>
                                      </p:tavLst>
                                    </p:anim>
                                    <p:anim calcmode="lin" valueType="num">
                                      <p:cBhvr>
                                        <p:cTn id="133" dur="500" fill="hold"/>
                                        <p:tgtEl>
                                          <p:spTgt spid="400400"/>
                                        </p:tgtEl>
                                        <p:attrNameLst>
                                          <p:attrName>ppt_w</p:attrName>
                                        </p:attrNameLst>
                                      </p:cBhvr>
                                      <p:tavLst>
                                        <p:tav tm="0">
                                          <p:val>
                                            <p:strVal val="#ppt_w"/>
                                          </p:val>
                                        </p:tav>
                                        <p:tav tm="100000">
                                          <p:val>
                                            <p:strVal val="#ppt_w"/>
                                          </p:val>
                                        </p:tav>
                                      </p:tavLst>
                                    </p:anim>
                                    <p:anim calcmode="lin" valueType="num">
                                      <p:cBhvr>
                                        <p:cTn id="134" dur="500" fill="hold"/>
                                        <p:tgtEl>
                                          <p:spTgt spid="400400"/>
                                        </p:tgtEl>
                                        <p:attrNameLst>
                                          <p:attrName>ppt_h</p:attrName>
                                        </p:attrNameLst>
                                      </p:cBhvr>
                                      <p:tavLst>
                                        <p:tav tm="0">
                                          <p:val>
                                            <p:fltVal val="0"/>
                                          </p:val>
                                        </p:tav>
                                        <p:tav tm="100000">
                                          <p:val>
                                            <p:strVal val="#ppt_h"/>
                                          </p:val>
                                        </p:tav>
                                      </p:tavLst>
                                    </p:anim>
                                  </p:childTnLst>
                                </p:cTn>
                              </p:par>
                              <p:par>
                                <p:cTn id="135" presetID="17" presetClass="entr" presetSubtype="4" fill="hold" grpId="0" nodeType="withEffect">
                                  <p:stCondLst>
                                    <p:cond delay="0"/>
                                  </p:stCondLst>
                                  <p:childTnLst>
                                    <p:set>
                                      <p:cBhvr>
                                        <p:cTn id="136" dur="1" fill="hold">
                                          <p:stCondLst>
                                            <p:cond delay="0"/>
                                          </p:stCondLst>
                                        </p:cTn>
                                        <p:tgtEl>
                                          <p:spTgt spid="400401"/>
                                        </p:tgtEl>
                                        <p:attrNameLst>
                                          <p:attrName>style.visibility</p:attrName>
                                        </p:attrNameLst>
                                      </p:cBhvr>
                                      <p:to>
                                        <p:strVal val="visible"/>
                                      </p:to>
                                    </p:set>
                                    <p:anim calcmode="lin" valueType="num">
                                      <p:cBhvr>
                                        <p:cTn id="137" dur="500" fill="hold"/>
                                        <p:tgtEl>
                                          <p:spTgt spid="400401"/>
                                        </p:tgtEl>
                                        <p:attrNameLst>
                                          <p:attrName>ppt_x</p:attrName>
                                        </p:attrNameLst>
                                      </p:cBhvr>
                                      <p:tavLst>
                                        <p:tav tm="0">
                                          <p:val>
                                            <p:strVal val="#ppt_x"/>
                                          </p:val>
                                        </p:tav>
                                        <p:tav tm="100000">
                                          <p:val>
                                            <p:strVal val="#ppt_x"/>
                                          </p:val>
                                        </p:tav>
                                      </p:tavLst>
                                    </p:anim>
                                    <p:anim calcmode="lin" valueType="num">
                                      <p:cBhvr>
                                        <p:cTn id="138" dur="500" fill="hold"/>
                                        <p:tgtEl>
                                          <p:spTgt spid="400401"/>
                                        </p:tgtEl>
                                        <p:attrNameLst>
                                          <p:attrName>ppt_y</p:attrName>
                                        </p:attrNameLst>
                                      </p:cBhvr>
                                      <p:tavLst>
                                        <p:tav tm="0">
                                          <p:val>
                                            <p:strVal val="#ppt_y+#ppt_h/2"/>
                                          </p:val>
                                        </p:tav>
                                        <p:tav tm="100000">
                                          <p:val>
                                            <p:strVal val="#ppt_y"/>
                                          </p:val>
                                        </p:tav>
                                      </p:tavLst>
                                    </p:anim>
                                    <p:anim calcmode="lin" valueType="num">
                                      <p:cBhvr>
                                        <p:cTn id="139" dur="500" fill="hold"/>
                                        <p:tgtEl>
                                          <p:spTgt spid="400401"/>
                                        </p:tgtEl>
                                        <p:attrNameLst>
                                          <p:attrName>ppt_w</p:attrName>
                                        </p:attrNameLst>
                                      </p:cBhvr>
                                      <p:tavLst>
                                        <p:tav tm="0">
                                          <p:val>
                                            <p:strVal val="#ppt_w"/>
                                          </p:val>
                                        </p:tav>
                                        <p:tav tm="100000">
                                          <p:val>
                                            <p:strVal val="#ppt_w"/>
                                          </p:val>
                                        </p:tav>
                                      </p:tavLst>
                                    </p:anim>
                                    <p:anim calcmode="lin" valueType="num">
                                      <p:cBhvr>
                                        <p:cTn id="140" dur="500" fill="hold"/>
                                        <p:tgtEl>
                                          <p:spTgt spid="400401"/>
                                        </p:tgtEl>
                                        <p:attrNameLst>
                                          <p:attrName>ppt_h</p:attrName>
                                        </p:attrNameLst>
                                      </p:cBhvr>
                                      <p:tavLst>
                                        <p:tav tm="0">
                                          <p:val>
                                            <p:fltVal val="0"/>
                                          </p:val>
                                        </p:tav>
                                        <p:tav tm="100000">
                                          <p:val>
                                            <p:strVal val="#ppt_h"/>
                                          </p:val>
                                        </p:tav>
                                      </p:tavLst>
                                    </p:anim>
                                  </p:childTnLst>
                                </p:cTn>
                              </p:par>
                              <p:par>
                                <p:cTn id="141" presetID="17" presetClass="entr" presetSubtype="4" fill="hold" grpId="0" nodeType="withEffect">
                                  <p:stCondLst>
                                    <p:cond delay="0"/>
                                  </p:stCondLst>
                                  <p:childTnLst>
                                    <p:set>
                                      <p:cBhvr>
                                        <p:cTn id="142" dur="1" fill="hold">
                                          <p:stCondLst>
                                            <p:cond delay="0"/>
                                          </p:stCondLst>
                                        </p:cTn>
                                        <p:tgtEl>
                                          <p:spTgt spid="400403"/>
                                        </p:tgtEl>
                                        <p:attrNameLst>
                                          <p:attrName>style.visibility</p:attrName>
                                        </p:attrNameLst>
                                      </p:cBhvr>
                                      <p:to>
                                        <p:strVal val="visible"/>
                                      </p:to>
                                    </p:set>
                                    <p:anim calcmode="lin" valueType="num">
                                      <p:cBhvr>
                                        <p:cTn id="143" dur="500" fill="hold"/>
                                        <p:tgtEl>
                                          <p:spTgt spid="400403"/>
                                        </p:tgtEl>
                                        <p:attrNameLst>
                                          <p:attrName>ppt_x</p:attrName>
                                        </p:attrNameLst>
                                      </p:cBhvr>
                                      <p:tavLst>
                                        <p:tav tm="0">
                                          <p:val>
                                            <p:strVal val="#ppt_x"/>
                                          </p:val>
                                        </p:tav>
                                        <p:tav tm="100000">
                                          <p:val>
                                            <p:strVal val="#ppt_x"/>
                                          </p:val>
                                        </p:tav>
                                      </p:tavLst>
                                    </p:anim>
                                    <p:anim calcmode="lin" valueType="num">
                                      <p:cBhvr>
                                        <p:cTn id="144" dur="500" fill="hold"/>
                                        <p:tgtEl>
                                          <p:spTgt spid="400403"/>
                                        </p:tgtEl>
                                        <p:attrNameLst>
                                          <p:attrName>ppt_y</p:attrName>
                                        </p:attrNameLst>
                                      </p:cBhvr>
                                      <p:tavLst>
                                        <p:tav tm="0">
                                          <p:val>
                                            <p:strVal val="#ppt_y+#ppt_h/2"/>
                                          </p:val>
                                        </p:tav>
                                        <p:tav tm="100000">
                                          <p:val>
                                            <p:strVal val="#ppt_y"/>
                                          </p:val>
                                        </p:tav>
                                      </p:tavLst>
                                    </p:anim>
                                    <p:anim calcmode="lin" valueType="num">
                                      <p:cBhvr>
                                        <p:cTn id="145" dur="500" fill="hold"/>
                                        <p:tgtEl>
                                          <p:spTgt spid="400403"/>
                                        </p:tgtEl>
                                        <p:attrNameLst>
                                          <p:attrName>ppt_w</p:attrName>
                                        </p:attrNameLst>
                                      </p:cBhvr>
                                      <p:tavLst>
                                        <p:tav tm="0">
                                          <p:val>
                                            <p:strVal val="#ppt_w"/>
                                          </p:val>
                                        </p:tav>
                                        <p:tav tm="100000">
                                          <p:val>
                                            <p:strVal val="#ppt_w"/>
                                          </p:val>
                                        </p:tav>
                                      </p:tavLst>
                                    </p:anim>
                                    <p:anim calcmode="lin" valueType="num">
                                      <p:cBhvr>
                                        <p:cTn id="146" dur="500" fill="hold"/>
                                        <p:tgtEl>
                                          <p:spTgt spid="400403"/>
                                        </p:tgtEl>
                                        <p:attrNameLst>
                                          <p:attrName>ppt_h</p:attrName>
                                        </p:attrNameLst>
                                      </p:cBhvr>
                                      <p:tavLst>
                                        <p:tav tm="0">
                                          <p:val>
                                            <p:fltVal val="0"/>
                                          </p:val>
                                        </p:tav>
                                        <p:tav tm="100000">
                                          <p:val>
                                            <p:strVal val="#ppt_h"/>
                                          </p:val>
                                        </p:tav>
                                      </p:tavLst>
                                    </p:anim>
                                  </p:childTnLst>
                                </p:cTn>
                              </p:par>
                              <p:par>
                                <p:cTn id="147" presetID="1" presetClass="entr" presetSubtype="0" fill="hold" nodeType="withEffect">
                                  <p:stCondLst>
                                    <p:cond delay="0"/>
                                  </p:stCondLst>
                                  <p:childTnLst>
                                    <p:set>
                                      <p:cBhvr>
                                        <p:cTn id="148" dur="1" fill="hold">
                                          <p:stCondLst>
                                            <p:cond delay="0"/>
                                          </p:stCondLst>
                                        </p:cTn>
                                        <p:tgtEl>
                                          <p:spTgt spid="400395">
                                            <p:txEl>
                                              <p:pRg st="3" end="3"/>
                                            </p:txEl>
                                          </p:spTgt>
                                        </p:tgtEl>
                                        <p:attrNameLst>
                                          <p:attrName>style.visibility</p:attrName>
                                        </p:attrNameLst>
                                      </p:cBhvr>
                                      <p:to>
                                        <p:strVal val="visible"/>
                                      </p:to>
                                    </p:set>
                                  </p:childTnLst>
                                </p:cTn>
                              </p:par>
                              <p:par>
                                <p:cTn id="149" presetID="17" presetClass="entr" presetSubtype="4" fill="hold" grpId="0" nodeType="withEffect">
                                  <p:stCondLst>
                                    <p:cond delay="0"/>
                                  </p:stCondLst>
                                  <p:childTnLst>
                                    <p:set>
                                      <p:cBhvr>
                                        <p:cTn id="150" dur="1" fill="hold">
                                          <p:stCondLst>
                                            <p:cond delay="0"/>
                                          </p:stCondLst>
                                        </p:cTn>
                                        <p:tgtEl>
                                          <p:spTgt spid="400404"/>
                                        </p:tgtEl>
                                        <p:attrNameLst>
                                          <p:attrName>style.visibility</p:attrName>
                                        </p:attrNameLst>
                                      </p:cBhvr>
                                      <p:to>
                                        <p:strVal val="visible"/>
                                      </p:to>
                                    </p:set>
                                    <p:anim calcmode="lin" valueType="num">
                                      <p:cBhvr>
                                        <p:cTn id="151" dur="500" fill="hold"/>
                                        <p:tgtEl>
                                          <p:spTgt spid="400404"/>
                                        </p:tgtEl>
                                        <p:attrNameLst>
                                          <p:attrName>ppt_x</p:attrName>
                                        </p:attrNameLst>
                                      </p:cBhvr>
                                      <p:tavLst>
                                        <p:tav tm="0">
                                          <p:val>
                                            <p:strVal val="#ppt_x"/>
                                          </p:val>
                                        </p:tav>
                                        <p:tav tm="100000">
                                          <p:val>
                                            <p:strVal val="#ppt_x"/>
                                          </p:val>
                                        </p:tav>
                                      </p:tavLst>
                                    </p:anim>
                                    <p:anim calcmode="lin" valueType="num">
                                      <p:cBhvr>
                                        <p:cTn id="152" dur="500" fill="hold"/>
                                        <p:tgtEl>
                                          <p:spTgt spid="400404"/>
                                        </p:tgtEl>
                                        <p:attrNameLst>
                                          <p:attrName>ppt_y</p:attrName>
                                        </p:attrNameLst>
                                      </p:cBhvr>
                                      <p:tavLst>
                                        <p:tav tm="0">
                                          <p:val>
                                            <p:strVal val="#ppt_y+#ppt_h/2"/>
                                          </p:val>
                                        </p:tav>
                                        <p:tav tm="100000">
                                          <p:val>
                                            <p:strVal val="#ppt_y"/>
                                          </p:val>
                                        </p:tav>
                                      </p:tavLst>
                                    </p:anim>
                                    <p:anim calcmode="lin" valueType="num">
                                      <p:cBhvr>
                                        <p:cTn id="153" dur="500" fill="hold"/>
                                        <p:tgtEl>
                                          <p:spTgt spid="400404"/>
                                        </p:tgtEl>
                                        <p:attrNameLst>
                                          <p:attrName>ppt_w</p:attrName>
                                        </p:attrNameLst>
                                      </p:cBhvr>
                                      <p:tavLst>
                                        <p:tav tm="0">
                                          <p:val>
                                            <p:strVal val="#ppt_w"/>
                                          </p:val>
                                        </p:tav>
                                        <p:tav tm="100000">
                                          <p:val>
                                            <p:strVal val="#ppt_w"/>
                                          </p:val>
                                        </p:tav>
                                      </p:tavLst>
                                    </p:anim>
                                    <p:anim calcmode="lin" valueType="num">
                                      <p:cBhvr>
                                        <p:cTn id="154" dur="500" fill="hold"/>
                                        <p:tgtEl>
                                          <p:spTgt spid="400404"/>
                                        </p:tgtEl>
                                        <p:attrNameLst>
                                          <p:attrName>ppt_h</p:attrName>
                                        </p:attrNameLst>
                                      </p:cBhvr>
                                      <p:tavLst>
                                        <p:tav tm="0">
                                          <p:val>
                                            <p:fltVal val="0"/>
                                          </p:val>
                                        </p:tav>
                                        <p:tav tm="100000">
                                          <p:val>
                                            <p:strVal val="#ppt_h"/>
                                          </p:val>
                                        </p:tav>
                                      </p:tavLst>
                                    </p:anim>
                                  </p:childTnLst>
                                </p:cTn>
                              </p:par>
                              <p:par>
                                <p:cTn id="155" presetID="17" presetClass="entr" presetSubtype="4" fill="hold" grpId="0" nodeType="withEffect">
                                  <p:stCondLst>
                                    <p:cond delay="0"/>
                                  </p:stCondLst>
                                  <p:childTnLst>
                                    <p:set>
                                      <p:cBhvr>
                                        <p:cTn id="156" dur="1" fill="hold">
                                          <p:stCondLst>
                                            <p:cond delay="0"/>
                                          </p:stCondLst>
                                        </p:cTn>
                                        <p:tgtEl>
                                          <p:spTgt spid="400405"/>
                                        </p:tgtEl>
                                        <p:attrNameLst>
                                          <p:attrName>style.visibility</p:attrName>
                                        </p:attrNameLst>
                                      </p:cBhvr>
                                      <p:to>
                                        <p:strVal val="visible"/>
                                      </p:to>
                                    </p:set>
                                    <p:anim calcmode="lin" valueType="num">
                                      <p:cBhvr>
                                        <p:cTn id="157" dur="500" fill="hold"/>
                                        <p:tgtEl>
                                          <p:spTgt spid="400405"/>
                                        </p:tgtEl>
                                        <p:attrNameLst>
                                          <p:attrName>ppt_x</p:attrName>
                                        </p:attrNameLst>
                                      </p:cBhvr>
                                      <p:tavLst>
                                        <p:tav tm="0">
                                          <p:val>
                                            <p:strVal val="#ppt_x"/>
                                          </p:val>
                                        </p:tav>
                                        <p:tav tm="100000">
                                          <p:val>
                                            <p:strVal val="#ppt_x"/>
                                          </p:val>
                                        </p:tav>
                                      </p:tavLst>
                                    </p:anim>
                                    <p:anim calcmode="lin" valueType="num">
                                      <p:cBhvr>
                                        <p:cTn id="158" dur="500" fill="hold"/>
                                        <p:tgtEl>
                                          <p:spTgt spid="400405"/>
                                        </p:tgtEl>
                                        <p:attrNameLst>
                                          <p:attrName>ppt_y</p:attrName>
                                        </p:attrNameLst>
                                      </p:cBhvr>
                                      <p:tavLst>
                                        <p:tav tm="0">
                                          <p:val>
                                            <p:strVal val="#ppt_y+#ppt_h/2"/>
                                          </p:val>
                                        </p:tav>
                                        <p:tav tm="100000">
                                          <p:val>
                                            <p:strVal val="#ppt_y"/>
                                          </p:val>
                                        </p:tav>
                                      </p:tavLst>
                                    </p:anim>
                                    <p:anim calcmode="lin" valueType="num">
                                      <p:cBhvr>
                                        <p:cTn id="159" dur="500" fill="hold"/>
                                        <p:tgtEl>
                                          <p:spTgt spid="400405"/>
                                        </p:tgtEl>
                                        <p:attrNameLst>
                                          <p:attrName>ppt_w</p:attrName>
                                        </p:attrNameLst>
                                      </p:cBhvr>
                                      <p:tavLst>
                                        <p:tav tm="0">
                                          <p:val>
                                            <p:strVal val="#ppt_w"/>
                                          </p:val>
                                        </p:tav>
                                        <p:tav tm="100000">
                                          <p:val>
                                            <p:strVal val="#ppt_w"/>
                                          </p:val>
                                        </p:tav>
                                      </p:tavLst>
                                    </p:anim>
                                    <p:anim calcmode="lin" valueType="num">
                                      <p:cBhvr>
                                        <p:cTn id="160" dur="500" fill="hold"/>
                                        <p:tgtEl>
                                          <p:spTgt spid="400405"/>
                                        </p:tgtEl>
                                        <p:attrNameLst>
                                          <p:attrName>ppt_h</p:attrName>
                                        </p:attrNameLst>
                                      </p:cBhvr>
                                      <p:tavLst>
                                        <p:tav tm="0">
                                          <p:val>
                                            <p:fltVal val="0"/>
                                          </p:val>
                                        </p:tav>
                                        <p:tav tm="100000">
                                          <p:val>
                                            <p:strVal val="#ppt_h"/>
                                          </p:val>
                                        </p:tav>
                                      </p:tavLst>
                                    </p:anim>
                                  </p:childTnLst>
                                </p:cTn>
                              </p:par>
                            </p:childTnLst>
                          </p:cTn>
                        </p:par>
                      </p:childTnLst>
                    </p:cTn>
                  </p:par>
                  <p:par>
                    <p:cTn id="161" fill="hold" nodeType="clickPar">
                      <p:stCondLst>
                        <p:cond delay="indefinite"/>
                      </p:stCondLst>
                      <p:childTnLst>
                        <p:par>
                          <p:cTn id="162" fill="hold" nodeType="withGroup">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400399"/>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400400"/>
                                        </p:tgtEl>
                                        <p:attrNameLst>
                                          <p:attrName>style.visibility</p:attrName>
                                        </p:attrNameLst>
                                      </p:cBhvr>
                                      <p:to>
                                        <p:strVal val="hidden"/>
                                      </p:to>
                                    </p:set>
                                  </p:childTnLst>
                                </p:cTn>
                              </p:par>
                              <p:par>
                                <p:cTn id="167" presetID="9" presetClass="emph" presetSubtype="0" nodeType="withEffect">
                                  <p:stCondLst>
                                    <p:cond delay="0"/>
                                  </p:stCondLst>
                                  <p:childTnLst>
                                    <p:set>
                                      <p:cBhvr rctx="PPT">
                                        <p:cTn id="168" dur="indefinite"/>
                                        <p:tgtEl>
                                          <p:spTgt spid="400395">
                                            <p:txEl>
                                              <p:pRg st="2" end="2"/>
                                            </p:txEl>
                                          </p:spTgt>
                                        </p:tgtEl>
                                        <p:attrNameLst>
                                          <p:attrName>style.opacity</p:attrName>
                                        </p:attrNameLst>
                                      </p:cBhvr>
                                      <p:to>
                                        <p:strVal val="0.5"/>
                                      </p:to>
                                    </p:set>
                                    <p:animEffect filter="image" prLst="opacity: 0.5">
                                      <p:cBhvr rctx="IE">
                                        <p:cTn id="169" dur="indefinite"/>
                                        <p:tgtEl>
                                          <p:spTgt spid="400395">
                                            <p:txEl>
                                              <p:pRg st="2" end="2"/>
                                            </p:txEl>
                                          </p:spTgt>
                                        </p:tgtEl>
                                      </p:cBhvr>
                                    </p:animEffect>
                                  </p:childTnLst>
                                </p:cTn>
                              </p:par>
                              <p:par>
                                <p:cTn id="170" presetID="1" presetClass="exit" presetSubtype="0" fill="hold" grpId="1" nodeType="withEffect">
                                  <p:stCondLst>
                                    <p:cond delay="0"/>
                                  </p:stCondLst>
                                  <p:childTnLst>
                                    <p:set>
                                      <p:cBhvr>
                                        <p:cTn id="171" dur="1" fill="hold">
                                          <p:stCondLst>
                                            <p:cond delay="0"/>
                                          </p:stCondLst>
                                        </p:cTn>
                                        <p:tgtEl>
                                          <p:spTgt spid="400401"/>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400402"/>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400403"/>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400404"/>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400405"/>
                                        </p:tgtEl>
                                        <p:attrNameLst>
                                          <p:attrName>style.visibility</p:attrName>
                                        </p:attrNameLst>
                                      </p:cBhvr>
                                      <p:to>
                                        <p:strVal val="hidden"/>
                                      </p:to>
                                    </p:set>
                                  </p:childTnLst>
                                </p:cTn>
                              </p:par>
                              <p:par>
                                <p:cTn id="180" presetID="9" presetClass="emph" presetSubtype="0" nodeType="withEffect">
                                  <p:stCondLst>
                                    <p:cond delay="0"/>
                                  </p:stCondLst>
                                  <p:childTnLst>
                                    <p:set>
                                      <p:cBhvr rctx="PPT">
                                        <p:cTn id="181" dur="indefinite"/>
                                        <p:tgtEl>
                                          <p:spTgt spid="400395">
                                            <p:txEl>
                                              <p:pRg st="3" end="3"/>
                                            </p:txEl>
                                          </p:spTgt>
                                        </p:tgtEl>
                                        <p:attrNameLst>
                                          <p:attrName>style.opacity</p:attrName>
                                        </p:attrNameLst>
                                      </p:cBhvr>
                                      <p:to>
                                        <p:strVal val="0.5"/>
                                      </p:to>
                                    </p:set>
                                    <p:animEffect filter="image" prLst="opacity: 0.5">
                                      <p:cBhvr rctx="IE">
                                        <p:cTn id="182" dur="indefinite"/>
                                        <p:tgtEl>
                                          <p:spTgt spid="400395">
                                            <p:txEl>
                                              <p:pRg st="3" end="3"/>
                                            </p:txEl>
                                          </p:spTgt>
                                        </p:tgtEl>
                                      </p:cBhvr>
                                    </p:animEffect>
                                  </p:childTnLst>
                                </p:cTn>
                              </p:par>
                              <p:par>
                                <p:cTn id="183" presetID="1" presetClass="exit" presetSubtype="0" fill="hold" nodeType="withEffect">
                                  <p:stCondLst>
                                    <p:cond delay="0"/>
                                  </p:stCondLst>
                                  <p:childTnLst>
                                    <p:set>
                                      <p:cBhvr>
                                        <p:cTn id="184" dur="1" fill="hold">
                                          <p:stCondLst>
                                            <p:cond delay="0"/>
                                          </p:stCondLst>
                                        </p:cTn>
                                        <p:tgtEl>
                                          <p:spTgt spid="400395">
                                            <p:txEl>
                                              <p:pRg st="0" end="0"/>
                                            </p:txEl>
                                          </p:spTgt>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400395">
                                            <p:txEl>
                                              <p:pRg st="1" end="1"/>
                                            </p:txEl>
                                          </p:spTgt>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400395">
                                            <p:txEl>
                                              <p:pRg st="2" end="2"/>
                                            </p:txEl>
                                          </p:spTgt>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400395">
                                            <p:txEl>
                                              <p:pRg st="3" end="3"/>
                                            </p:txEl>
                                          </p:spTgt>
                                        </p:tgtEl>
                                        <p:attrNameLst>
                                          <p:attrName>style.visibility</p:attrName>
                                        </p:attrNameLst>
                                      </p:cBhvr>
                                      <p:to>
                                        <p:strVal val="hidden"/>
                                      </p:to>
                                    </p:set>
                                  </p:childTnLst>
                                </p:cTn>
                              </p:par>
                              <p:par>
                                <p:cTn id="191" presetID="17" presetClass="entr" presetSubtype="10" fill="hold" nodeType="withEffect">
                                  <p:stCondLst>
                                    <p:cond delay="0"/>
                                  </p:stCondLst>
                                  <p:childTnLst>
                                    <p:set>
                                      <p:cBhvr>
                                        <p:cTn id="192" dur="1" fill="hold">
                                          <p:stCondLst>
                                            <p:cond delay="0"/>
                                          </p:stCondLst>
                                        </p:cTn>
                                        <p:tgtEl>
                                          <p:spTgt spid="400406">
                                            <p:txEl>
                                              <p:pRg st="0" end="0"/>
                                            </p:txEl>
                                          </p:spTgt>
                                        </p:tgtEl>
                                        <p:attrNameLst>
                                          <p:attrName>style.visibility</p:attrName>
                                        </p:attrNameLst>
                                      </p:cBhvr>
                                      <p:to>
                                        <p:strVal val="visible"/>
                                      </p:to>
                                    </p:set>
                                    <p:anim calcmode="lin" valueType="num">
                                      <p:cBhvr>
                                        <p:cTn id="193" dur="500" fill="hold"/>
                                        <p:tgtEl>
                                          <p:spTgt spid="400406">
                                            <p:txEl>
                                              <p:pRg st="0" end="0"/>
                                            </p:txEl>
                                          </p:spTgt>
                                        </p:tgtEl>
                                        <p:attrNameLst>
                                          <p:attrName>ppt_w</p:attrName>
                                        </p:attrNameLst>
                                      </p:cBhvr>
                                      <p:tavLst>
                                        <p:tav tm="0">
                                          <p:val>
                                            <p:fltVal val="0"/>
                                          </p:val>
                                        </p:tav>
                                        <p:tav tm="100000">
                                          <p:val>
                                            <p:strVal val="#ppt_w"/>
                                          </p:val>
                                        </p:tav>
                                      </p:tavLst>
                                    </p:anim>
                                    <p:anim calcmode="lin" valueType="num">
                                      <p:cBhvr>
                                        <p:cTn id="194" dur="500" fill="hold"/>
                                        <p:tgtEl>
                                          <p:spTgt spid="400406">
                                            <p:txEl>
                                              <p:pRg st="0" end="0"/>
                                            </p:txEl>
                                          </p:spTgt>
                                        </p:tgtEl>
                                        <p:attrNameLst>
                                          <p:attrName>ppt_h</p:attrName>
                                        </p:attrNameLst>
                                      </p:cBhvr>
                                      <p:tavLst>
                                        <p:tav tm="0">
                                          <p:val>
                                            <p:strVal val="#ppt_h"/>
                                          </p:val>
                                        </p:tav>
                                        <p:tav tm="100000">
                                          <p:val>
                                            <p:strVal val="#ppt_h"/>
                                          </p:val>
                                        </p:tav>
                                      </p:tavLst>
                                    </p:anim>
                                  </p:childTnLst>
                                </p:cTn>
                              </p:par>
                              <p:par>
                                <p:cTn id="195" presetID="1" presetClass="entr" presetSubtype="0" fill="hold" nodeType="withEffect">
                                  <p:stCondLst>
                                    <p:cond delay="0"/>
                                  </p:stCondLst>
                                  <p:childTnLst>
                                    <p:set>
                                      <p:cBhvr>
                                        <p:cTn id="196" dur="1" fill="hold">
                                          <p:stCondLst>
                                            <p:cond delay="0"/>
                                          </p:stCondLst>
                                        </p:cTn>
                                        <p:tgtEl>
                                          <p:spTgt spid="400406">
                                            <p:txEl>
                                              <p:pRg st="1" end="1"/>
                                            </p:txEl>
                                          </p:spTgt>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400408"/>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nodeType="clickEffect">
                                  <p:stCondLst>
                                    <p:cond delay="0"/>
                                  </p:stCondLst>
                                  <p:childTnLst>
                                    <p:set>
                                      <p:cBhvr>
                                        <p:cTn id="202" dur="1" fill="hold">
                                          <p:stCondLst>
                                            <p:cond delay="0"/>
                                          </p:stCondLst>
                                        </p:cTn>
                                        <p:tgtEl>
                                          <p:spTgt spid="400406">
                                            <p:txEl>
                                              <p:pRg st="2" end="2"/>
                                            </p:txEl>
                                          </p:spTgt>
                                        </p:tgtEl>
                                        <p:attrNameLst>
                                          <p:attrName>style.visibility</p:attrName>
                                        </p:attrNameLst>
                                      </p:cBhvr>
                                      <p:to>
                                        <p:strVal val="visible"/>
                                      </p:to>
                                    </p:set>
                                  </p:childTnLst>
                                </p:cTn>
                              </p:par>
                              <p:par>
                                <p:cTn id="203" presetID="9" presetClass="emph" presetSubtype="0" nodeType="withEffect">
                                  <p:stCondLst>
                                    <p:cond delay="0"/>
                                  </p:stCondLst>
                                  <p:childTnLst>
                                    <p:set>
                                      <p:cBhvr rctx="PPT">
                                        <p:cTn id="204" dur="indefinite"/>
                                        <p:tgtEl>
                                          <p:spTgt spid="400406">
                                            <p:txEl>
                                              <p:pRg st="1" end="1"/>
                                            </p:txEl>
                                          </p:spTgt>
                                        </p:tgtEl>
                                        <p:attrNameLst>
                                          <p:attrName>style.opacity</p:attrName>
                                        </p:attrNameLst>
                                      </p:cBhvr>
                                      <p:to>
                                        <p:strVal val="0.5"/>
                                      </p:to>
                                    </p:set>
                                    <p:animEffect filter="image" prLst="opacity: 0.5">
                                      <p:cBhvr rctx="IE">
                                        <p:cTn id="205" dur="indefinite"/>
                                        <p:tgtEl>
                                          <p:spTgt spid="400406">
                                            <p:txEl>
                                              <p:pRg st="1" end="1"/>
                                            </p:txEl>
                                          </p:spTgt>
                                        </p:tgtEl>
                                      </p:cBhvr>
                                    </p:animEffect>
                                  </p:childTnLst>
                                </p:cTn>
                              </p:par>
                              <p:par>
                                <p:cTn id="206" presetID="1" presetClass="exit" presetSubtype="0" fill="hold" grpId="1" nodeType="withEffect">
                                  <p:stCondLst>
                                    <p:cond delay="0"/>
                                  </p:stCondLst>
                                  <p:childTnLst>
                                    <p:set>
                                      <p:cBhvr>
                                        <p:cTn id="207" dur="1" fill="hold">
                                          <p:stCondLst>
                                            <p:cond delay="0"/>
                                          </p:stCondLst>
                                        </p:cTn>
                                        <p:tgtEl>
                                          <p:spTgt spid="400408"/>
                                        </p:tgtEl>
                                        <p:attrNameLst>
                                          <p:attrName>style.visibility</p:attrName>
                                        </p:attrNameLst>
                                      </p:cBhvr>
                                      <p:to>
                                        <p:strVal val="hidden"/>
                                      </p:to>
                                    </p:set>
                                  </p:childTnLst>
                                </p:cTn>
                              </p:par>
                              <p:par>
                                <p:cTn id="208" presetID="1" presetClass="entr" presetSubtype="0" fill="hold" grpId="0" nodeType="withEffect">
                                  <p:stCondLst>
                                    <p:cond delay="0"/>
                                  </p:stCondLst>
                                  <p:childTnLst>
                                    <p:set>
                                      <p:cBhvr>
                                        <p:cTn id="209" dur="1" fill="hold">
                                          <p:stCondLst>
                                            <p:cond delay="0"/>
                                          </p:stCondLst>
                                        </p:cTn>
                                        <p:tgtEl>
                                          <p:spTgt spid="400407"/>
                                        </p:tgtEl>
                                        <p:attrNameLst>
                                          <p:attrName>style.visibility</p:attrName>
                                        </p:attrNameLst>
                                      </p:cBhvr>
                                      <p:to>
                                        <p:strVal val="visible"/>
                                      </p:to>
                                    </p:se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xit" presetSubtype="0" fill="hold" grpId="1" nodeType="clickEffect">
                                  <p:stCondLst>
                                    <p:cond delay="0"/>
                                  </p:stCondLst>
                                  <p:childTnLst>
                                    <p:set>
                                      <p:cBhvr>
                                        <p:cTn id="213" dur="1" fill="hold">
                                          <p:stCondLst>
                                            <p:cond delay="0"/>
                                          </p:stCondLst>
                                        </p:cTn>
                                        <p:tgtEl>
                                          <p:spTgt spid="400407"/>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400406">
                                            <p:txEl>
                                              <p:pRg st="0" end="0"/>
                                            </p:txEl>
                                          </p:spTgt>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400406">
                                            <p:txEl>
                                              <p:pRg st="1" end="1"/>
                                            </p:txEl>
                                          </p:spTgt>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400406">
                                            <p:txEl>
                                              <p:pRg st="2" end="2"/>
                                            </p:txEl>
                                          </p:spTgt>
                                        </p:tgtEl>
                                        <p:attrNameLst>
                                          <p:attrName>style.visibility</p:attrName>
                                        </p:attrNameLst>
                                      </p:cBhvr>
                                      <p:to>
                                        <p:strVal val="hidden"/>
                                      </p:to>
                                    </p:set>
                                  </p:childTnLst>
                                </p:cTn>
                              </p:par>
                              <p:par>
                                <p:cTn id="220" presetID="17" presetClass="entr" presetSubtype="10" fill="hold" nodeType="withEffect">
                                  <p:stCondLst>
                                    <p:cond delay="0"/>
                                  </p:stCondLst>
                                  <p:childTnLst>
                                    <p:set>
                                      <p:cBhvr>
                                        <p:cTn id="221" dur="1" fill="hold">
                                          <p:stCondLst>
                                            <p:cond delay="0"/>
                                          </p:stCondLst>
                                        </p:cTn>
                                        <p:tgtEl>
                                          <p:spTgt spid="400410">
                                            <p:txEl>
                                              <p:pRg st="0" end="0"/>
                                            </p:txEl>
                                          </p:spTgt>
                                        </p:tgtEl>
                                        <p:attrNameLst>
                                          <p:attrName>style.visibility</p:attrName>
                                        </p:attrNameLst>
                                      </p:cBhvr>
                                      <p:to>
                                        <p:strVal val="visible"/>
                                      </p:to>
                                    </p:set>
                                    <p:anim calcmode="lin" valueType="num">
                                      <p:cBhvr>
                                        <p:cTn id="222" dur="500" fill="hold"/>
                                        <p:tgtEl>
                                          <p:spTgt spid="400410">
                                            <p:txEl>
                                              <p:pRg st="0" end="0"/>
                                            </p:txEl>
                                          </p:spTgt>
                                        </p:tgtEl>
                                        <p:attrNameLst>
                                          <p:attrName>ppt_w</p:attrName>
                                        </p:attrNameLst>
                                      </p:cBhvr>
                                      <p:tavLst>
                                        <p:tav tm="0">
                                          <p:val>
                                            <p:fltVal val="0"/>
                                          </p:val>
                                        </p:tav>
                                        <p:tav tm="100000">
                                          <p:val>
                                            <p:strVal val="#ppt_w"/>
                                          </p:val>
                                        </p:tav>
                                      </p:tavLst>
                                    </p:anim>
                                    <p:anim calcmode="lin" valueType="num">
                                      <p:cBhvr>
                                        <p:cTn id="223" dur="500" fill="hold"/>
                                        <p:tgtEl>
                                          <p:spTgt spid="400410">
                                            <p:txEl>
                                              <p:pRg st="0" end="0"/>
                                            </p:txEl>
                                          </p:spTgt>
                                        </p:tgtEl>
                                        <p:attrNameLst>
                                          <p:attrName>ppt_h</p:attrName>
                                        </p:attrNameLst>
                                      </p:cBhvr>
                                      <p:tavLst>
                                        <p:tav tm="0">
                                          <p:val>
                                            <p:strVal val="#ppt_h"/>
                                          </p:val>
                                        </p:tav>
                                        <p:tav tm="100000">
                                          <p:val>
                                            <p:strVal val="#ppt_h"/>
                                          </p:val>
                                        </p:tav>
                                      </p:tavLst>
                                    </p:anim>
                                  </p:childTnLst>
                                </p:cTn>
                              </p:par>
                              <p:par>
                                <p:cTn id="224" presetID="1" presetClass="entr" presetSubtype="0" fill="hold" nodeType="withEffect">
                                  <p:stCondLst>
                                    <p:cond delay="0"/>
                                  </p:stCondLst>
                                  <p:childTnLst>
                                    <p:set>
                                      <p:cBhvr>
                                        <p:cTn id="225" dur="1" fill="hold">
                                          <p:stCondLst>
                                            <p:cond delay="0"/>
                                          </p:stCondLst>
                                        </p:cTn>
                                        <p:tgtEl>
                                          <p:spTgt spid="400410">
                                            <p:txEl>
                                              <p:pRg st="1" end="1"/>
                                            </p:txEl>
                                          </p:spTgt>
                                        </p:tgtEl>
                                        <p:attrNameLst>
                                          <p:attrName>style.visibility</p:attrName>
                                        </p:attrNameLst>
                                      </p:cBhvr>
                                      <p:to>
                                        <p:strVal val="visible"/>
                                      </p:to>
                                    </p:set>
                                  </p:childTnLst>
                                </p:cTn>
                              </p:par>
                              <p:par>
                                <p:cTn id="226" presetID="1" presetClass="entr" presetSubtype="0" fill="hold" grpId="0" nodeType="withEffect">
                                  <p:stCondLst>
                                    <p:cond delay="0"/>
                                  </p:stCondLst>
                                  <p:childTnLst>
                                    <p:set>
                                      <p:cBhvr>
                                        <p:cTn id="227" dur="1" fill="hold">
                                          <p:stCondLst>
                                            <p:cond delay="0"/>
                                          </p:stCondLst>
                                        </p:cTn>
                                        <p:tgtEl>
                                          <p:spTgt spid="400411"/>
                                        </p:tgtEl>
                                        <p:attrNameLst>
                                          <p:attrName>style.visibility</p:attrName>
                                        </p:attrNameLst>
                                      </p:cBhvr>
                                      <p:to>
                                        <p:strVal val="visible"/>
                                      </p:to>
                                    </p:se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 presetClass="exit" presetSubtype="0" fill="hold" grpId="1" nodeType="clickEffect">
                                  <p:stCondLst>
                                    <p:cond delay="0"/>
                                  </p:stCondLst>
                                  <p:childTnLst>
                                    <p:set>
                                      <p:cBhvr>
                                        <p:cTn id="231" dur="1" fill="hold">
                                          <p:stCondLst>
                                            <p:cond delay="0"/>
                                          </p:stCondLst>
                                        </p:cTn>
                                        <p:tgtEl>
                                          <p:spTgt spid="400411"/>
                                        </p:tgtEl>
                                        <p:attrNameLst>
                                          <p:attrName>style.visibility</p:attrName>
                                        </p:attrNameLst>
                                      </p:cBhvr>
                                      <p:to>
                                        <p:strVal val="hidden"/>
                                      </p:to>
                                    </p:set>
                                  </p:childTnLst>
                                </p:cTn>
                              </p:par>
                              <p:par>
                                <p:cTn id="232" presetID="9" presetClass="emph" presetSubtype="0" nodeType="withEffect">
                                  <p:stCondLst>
                                    <p:cond delay="0"/>
                                  </p:stCondLst>
                                  <p:childTnLst>
                                    <p:set>
                                      <p:cBhvr rctx="PPT">
                                        <p:cTn id="233" dur="indefinite"/>
                                        <p:tgtEl>
                                          <p:spTgt spid="400410">
                                            <p:txEl>
                                              <p:pRg st="1" end="1"/>
                                            </p:txEl>
                                          </p:spTgt>
                                        </p:tgtEl>
                                        <p:attrNameLst>
                                          <p:attrName>style.opacity</p:attrName>
                                        </p:attrNameLst>
                                      </p:cBhvr>
                                      <p:to>
                                        <p:strVal val="0.5"/>
                                      </p:to>
                                    </p:set>
                                    <p:animEffect filter="image" prLst="opacity: 0.5">
                                      <p:cBhvr rctx="IE">
                                        <p:cTn id="234" dur="indefinite"/>
                                        <p:tgtEl>
                                          <p:spTgt spid="400410">
                                            <p:txEl>
                                              <p:pRg st="1" end="1"/>
                                            </p:txEl>
                                          </p:spTgt>
                                        </p:tgtEl>
                                      </p:cBhvr>
                                    </p:animEffect>
                                  </p:childTnLst>
                                </p:cTn>
                              </p:par>
                              <p:par>
                                <p:cTn id="235" presetID="1" presetClass="entr" presetSubtype="0" fill="hold" nodeType="withEffect">
                                  <p:stCondLst>
                                    <p:cond delay="0"/>
                                  </p:stCondLst>
                                  <p:childTnLst>
                                    <p:set>
                                      <p:cBhvr>
                                        <p:cTn id="236" dur="1" fill="hold">
                                          <p:stCondLst>
                                            <p:cond delay="0"/>
                                          </p:stCondLst>
                                        </p:cTn>
                                        <p:tgtEl>
                                          <p:spTgt spid="400410">
                                            <p:txEl>
                                              <p:pRg st="2" end="2"/>
                                            </p:txEl>
                                          </p:spTgt>
                                        </p:tgtEl>
                                        <p:attrNameLst>
                                          <p:attrName>style.visibility</p:attrName>
                                        </p:attrNameLst>
                                      </p:cBhvr>
                                      <p:to>
                                        <p:strVal val="visible"/>
                                      </p:to>
                                    </p:set>
                                  </p:childTnLst>
                                </p:cTn>
                              </p:par>
                            </p:childTnLst>
                          </p:cTn>
                        </p:par>
                      </p:childTnLst>
                    </p:cTn>
                  </p:par>
                  <p:par>
                    <p:cTn id="237" fill="hold" nodeType="clickPar">
                      <p:stCondLst>
                        <p:cond delay="indefinite"/>
                      </p:stCondLst>
                      <p:childTnLst>
                        <p:par>
                          <p:cTn id="238" fill="hold" nodeType="withGroup">
                            <p:stCondLst>
                              <p:cond delay="0"/>
                            </p:stCondLst>
                            <p:childTnLst>
                              <p:par>
                                <p:cTn id="239" presetID="1" presetClass="exit" presetSubtype="0" fill="hold" grpId="2" nodeType="clickEffect">
                                  <p:stCondLst>
                                    <p:cond delay="0"/>
                                  </p:stCondLst>
                                  <p:childTnLst>
                                    <p:set>
                                      <p:cBhvr>
                                        <p:cTn id="240" dur="1" fill="hold">
                                          <p:stCondLst>
                                            <p:cond delay="0"/>
                                          </p:stCondLst>
                                        </p:cTn>
                                        <p:tgtEl>
                                          <p:spTgt spid="400411"/>
                                        </p:tgtEl>
                                        <p:attrNameLst>
                                          <p:attrName>style.visibility</p:attrName>
                                        </p:attrNameLst>
                                      </p:cBhvr>
                                      <p:to>
                                        <p:strVal val="hidden"/>
                                      </p:to>
                                    </p:set>
                                  </p:childTnLst>
                                </p:cTn>
                              </p:par>
                              <p:par>
                                <p:cTn id="241" presetID="1" presetClass="exit" presetSubtype="0" fill="hold" grpId="0" nodeType="withEffect">
                                  <p:stCondLst>
                                    <p:cond delay="0"/>
                                  </p:stCondLst>
                                  <p:childTnLst>
                                    <p:set>
                                      <p:cBhvr>
                                        <p:cTn id="242" dur="1" fill="hold">
                                          <p:stCondLst>
                                            <p:cond delay="0"/>
                                          </p:stCondLst>
                                        </p:cTn>
                                        <p:tgtEl>
                                          <p:spTgt spid="400410">
                                            <p:txEl>
                                              <p:pRg st="0" end="0"/>
                                            </p:txEl>
                                          </p:spTgt>
                                        </p:tgtEl>
                                        <p:attrNameLst>
                                          <p:attrName>style.visibility</p:attrName>
                                        </p:attrNameLst>
                                      </p:cBhvr>
                                      <p:to>
                                        <p:strVal val="hidden"/>
                                      </p:to>
                                    </p:set>
                                  </p:childTnLst>
                                </p:cTn>
                              </p:par>
                              <p:par>
                                <p:cTn id="243" presetID="1" presetClass="exit" presetSubtype="0" fill="hold" grpId="0" nodeType="withEffect">
                                  <p:stCondLst>
                                    <p:cond delay="0"/>
                                  </p:stCondLst>
                                  <p:childTnLst>
                                    <p:set>
                                      <p:cBhvr>
                                        <p:cTn id="244" dur="1" fill="hold">
                                          <p:stCondLst>
                                            <p:cond delay="0"/>
                                          </p:stCondLst>
                                        </p:cTn>
                                        <p:tgtEl>
                                          <p:spTgt spid="400410">
                                            <p:txEl>
                                              <p:pRg st="1" end="1"/>
                                            </p:txEl>
                                          </p:spTgt>
                                        </p:tgtEl>
                                        <p:attrNameLst>
                                          <p:attrName>style.visibility</p:attrName>
                                        </p:attrNameLst>
                                      </p:cBhvr>
                                      <p:to>
                                        <p:strVal val="hidden"/>
                                      </p:to>
                                    </p:set>
                                  </p:childTnLst>
                                </p:cTn>
                              </p:par>
                              <p:par>
                                <p:cTn id="245" presetID="1" presetClass="exit" presetSubtype="0" fill="hold" grpId="0" nodeType="withEffect">
                                  <p:stCondLst>
                                    <p:cond delay="0"/>
                                  </p:stCondLst>
                                  <p:childTnLst>
                                    <p:set>
                                      <p:cBhvr>
                                        <p:cTn id="246" dur="1" fill="hold">
                                          <p:stCondLst>
                                            <p:cond delay="0"/>
                                          </p:stCondLst>
                                        </p:cTn>
                                        <p:tgtEl>
                                          <p:spTgt spid="4004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91" grpId="0" animBg="1"/>
      <p:bldP spid="400391" grpId="1" animBg="1"/>
      <p:bldP spid="400392" grpId="0" animBg="1"/>
      <p:bldP spid="400392" grpId="1" animBg="1"/>
      <p:bldP spid="400393" grpId="0" animBg="1"/>
      <p:bldP spid="400393" grpId="1" animBg="1"/>
      <p:bldP spid="400394" grpId="0" animBg="1"/>
      <p:bldP spid="400394" grpId="1" animBg="1"/>
      <p:bldP spid="400396" grpId="0" animBg="1"/>
      <p:bldP spid="400396" grpId="1" animBg="1"/>
      <p:bldP spid="400397" grpId="0" animBg="1"/>
      <p:bldP spid="400397" grpId="1" animBg="1"/>
      <p:bldP spid="400398" grpId="0" animBg="1"/>
      <p:bldP spid="400398" grpId="1" animBg="1"/>
      <p:bldP spid="400399" grpId="0" animBg="1"/>
      <p:bldP spid="400399" grpId="1" animBg="1"/>
      <p:bldP spid="400400" grpId="0" animBg="1"/>
      <p:bldP spid="400400" grpId="1" animBg="1"/>
      <p:bldP spid="400401" grpId="0" animBg="1"/>
      <p:bldP spid="400401" grpId="1" animBg="1"/>
      <p:bldP spid="400402" grpId="0" animBg="1"/>
      <p:bldP spid="400402" grpId="1" animBg="1"/>
      <p:bldP spid="400403" grpId="0" animBg="1"/>
      <p:bldP spid="400403" grpId="1" animBg="1"/>
      <p:bldP spid="400404" grpId="0" animBg="1"/>
      <p:bldP spid="400404" grpId="1" animBg="1"/>
      <p:bldP spid="400405" grpId="0" animBg="1"/>
      <p:bldP spid="400405" grpId="1" animBg="1"/>
      <p:bldP spid="400407" grpId="0" animBg="1"/>
      <p:bldP spid="400407" grpId="1" animBg="1"/>
      <p:bldP spid="400408" grpId="0" animBg="1"/>
      <p:bldP spid="400408" grpId="1" animBg="1"/>
      <p:bldP spid="400409" grpId="0" animBg="1"/>
      <p:bldP spid="400409" grpId="1" animBg="1"/>
      <p:bldP spid="400410" grpId="0" build="allAtOnce"/>
      <p:bldP spid="400411" grpId="0" animBg="1"/>
      <p:bldP spid="400411" grpId="1" animBg="1"/>
      <p:bldP spid="400411" grpId="2"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descr="Detector_Cut_Section.jpg"/>
          <p:cNvPicPr>
            <a:picLocks noGrp="1" noChangeAspect="1"/>
          </p:cNvPicPr>
          <p:nvPr>
            <p:ph idx="1"/>
          </p:nvPr>
        </p:nvPicPr>
        <p:blipFill>
          <a:blip r:embed="rId2"/>
          <a:stretch>
            <a:fillRect/>
          </a:stretch>
        </p:blipFill>
        <p:spPr>
          <a:xfrm>
            <a:off x="-8351" y="0"/>
            <a:ext cx="4885151" cy="3962400"/>
          </a:xfrm>
          <a:prstGeom prst="rect">
            <a:avLst/>
          </a:prstGeom>
          <a:noFill/>
          <a:ln>
            <a:noFill/>
          </a:ln>
        </p:spPr>
      </p:pic>
      <p:sp>
        <p:nvSpPr>
          <p:cNvPr id="7" name="Rettangolo arrotondato 6"/>
          <p:cNvSpPr/>
          <p:nvPr/>
        </p:nvSpPr>
        <p:spPr>
          <a:xfrm>
            <a:off x="4800600" y="0"/>
            <a:ext cx="2743200" cy="990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omic Sans MS" pitchFamily="66" charset="0"/>
                <a:sym typeface="Wingdings"/>
              </a:rPr>
              <a:t></a:t>
            </a:r>
            <a:r>
              <a:rPr lang="en-US" sz="3200" dirty="0" smtClean="0">
                <a:latin typeface="Comic Sans MS" pitchFamily="66" charset="0"/>
                <a:sym typeface="Wingdings"/>
              </a:rPr>
              <a:t> </a:t>
            </a:r>
            <a:r>
              <a:rPr lang="it-IT" sz="3200" dirty="0" err="1" smtClean="0">
                <a:latin typeface="Comic Sans MS" pitchFamily="66" charset="0"/>
              </a:rPr>
              <a:t>slice</a:t>
            </a:r>
            <a:r>
              <a:rPr lang="it-IT" sz="3200" dirty="0" smtClean="0">
                <a:latin typeface="Comic Sans MS" pitchFamily="66" charset="0"/>
              </a:rPr>
              <a:t> di ATLAS</a:t>
            </a:r>
            <a:endParaRPr lang="it-IT" sz="3200" dirty="0">
              <a:latin typeface="Comic Sans MS" pitchFamily="66" charset="0"/>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15</a:t>
            </a:fld>
            <a:endParaRPr lang="it-IT"/>
          </a:p>
        </p:txBody>
      </p:sp>
      <p:sp>
        <p:nvSpPr>
          <p:cNvPr id="8" name="CasellaDiTesto 7"/>
          <p:cNvSpPr txBox="1"/>
          <p:nvPr/>
        </p:nvSpPr>
        <p:spPr>
          <a:xfrm>
            <a:off x="8215338" y="6072206"/>
            <a:ext cx="184731" cy="369332"/>
          </a:xfrm>
          <a:prstGeom prst="rect">
            <a:avLst/>
          </a:prstGeom>
          <a:noFill/>
        </p:spPr>
        <p:txBody>
          <a:bodyPr wrap="none" rtlCol="0">
            <a:spAutoFit/>
          </a:bodyPr>
          <a:lstStyle/>
          <a:p>
            <a:endParaRPr lang="it-IT" dirty="0"/>
          </a:p>
        </p:txBody>
      </p:sp>
      <p:pic>
        <p:nvPicPr>
          <p:cNvPr id="9" name="Content Placeholder 4" descr="CMS_Slice.gif"/>
          <p:cNvPicPr>
            <a:picLocks noChangeAspect="1"/>
          </p:cNvPicPr>
          <p:nvPr/>
        </p:nvPicPr>
        <p:blipFill>
          <a:blip r:embed="rId3"/>
          <a:srcRect t="-3486" b="-3486"/>
          <a:stretch>
            <a:fillRect/>
          </a:stretch>
        </p:blipFill>
        <p:spPr>
          <a:xfrm>
            <a:off x="2895600" y="3398837"/>
            <a:ext cx="6289828" cy="3459163"/>
          </a:xfrm>
          <a:prstGeom prst="rect">
            <a:avLst/>
          </a:prstGeom>
          <a:scene3d>
            <a:camera prst="orthographicFront">
              <a:rot lat="0" lon="0" rev="0"/>
            </a:camera>
            <a:lightRig rig="threePt" dir="t"/>
          </a:scene3d>
        </p:spPr>
      </p:pic>
      <p:sp>
        <p:nvSpPr>
          <p:cNvPr id="11" name="Rettangolo arrotondato 6"/>
          <p:cNvSpPr/>
          <p:nvPr/>
        </p:nvSpPr>
        <p:spPr>
          <a:xfrm>
            <a:off x="381000" y="4114800"/>
            <a:ext cx="2438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err="1" smtClean="0">
                <a:solidFill>
                  <a:schemeClr val="tx1"/>
                </a:solidFill>
                <a:latin typeface="Comic Sans MS" pitchFamily="66" charset="0"/>
              </a:rPr>
              <a:t>slice</a:t>
            </a:r>
            <a:r>
              <a:rPr lang="it-IT" sz="3200" dirty="0" smtClean="0">
                <a:solidFill>
                  <a:schemeClr val="tx1"/>
                </a:solidFill>
                <a:latin typeface="Comic Sans MS" pitchFamily="66" charset="0"/>
              </a:rPr>
              <a:t> di CMS </a:t>
            </a:r>
            <a:r>
              <a:rPr lang="en-US" sz="3200" dirty="0" err="1" smtClean="0">
                <a:solidFill>
                  <a:schemeClr val="tx1"/>
                </a:solidFill>
                <a:latin typeface="Comic Sans MS" pitchFamily="66" charset="0"/>
                <a:sym typeface="Wingdings"/>
              </a:rPr>
              <a:t></a:t>
            </a:r>
            <a:endParaRPr lang="it-IT" sz="3200" dirty="0">
              <a:solidFill>
                <a:schemeClr val="tx1"/>
              </a:solidFill>
              <a:latin typeface="Comic Sans MS" pitchFamily="66" charset="0"/>
            </a:endParaRPr>
          </a:p>
        </p:txBody>
      </p:sp>
      <p:sp>
        <p:nvSpPr>
          <p:cNvPr id="10" name="Content Placeholder 2"/>
          <p:cNvSpPr txBox="1">
            <a:spLocks/>
          </p:cNvSpPr>
          <p:nvPr/>
        </p:nvSpPr>
        <p:spPr>
          <a:xfrm>
            <a:off x="4953000" y="1219200"/>
            <a:ext cx="4038600" cy="20574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p>
            <a:pPr marL="342900" marR="0" lvl="0" indent="-342900"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Dimensioni</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 legate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all’energia</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delle</a:t>
            </a:r>
            <a:r>
              <a:rPr lang="en-US" dirty="0" smtClean="0">
                <a:latin typeface="Comic Sans MS"/>
                <a:cs typeface="Comic Sans MS"/>
              </a:rPr>
              <a:t>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particelle</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prodotte</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a:t>
            </a:r>
          </a:p>
          <a:p>
            <a:pPr marL="342900" indent="-342900">
              <a:spcBef>
                <a:spcPct val="20000"/>
              </a:spcBef>
              <a:spcAft>
                <a:spcPts val="600"/>
              </a:spcAft>
              <a:buFont typeface="Arial"/>
              <a:buChar char="•"/>
            </a:pP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per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assorbire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un’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e</a:t>
            </a:r>
            <a:r>
              <a:rPr kumimoji="0" lang="en-US" sz="1200" b="0" i="0" u="none" strike="noStrike" kern="1200" cap="none" spc="0" normalizeH="0" baseline="30000" noProof="0" dirty="0" smtClean="0">
                <a:ln>
                  <a:noFill/>
                </a:ln>
                <a:solidFill>
                  <a:schemeClr val="tx1"/>
                </a:solidFill>
                <a:effectLst/>
                <a:uLnTx/>
                <a:uFillTx/>
                <a:latin typeface="Comic Sans MS"/>
                <a:ea typeface="+mn-ea"/>
                <a:cs typeface="Comic Sans MS"/>
              </a:rPr>
              <a:t>±</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da</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1TeV ⇒ 18 cm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Pb</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p>
          <a:p>
            <a:pPr marL="342900" indent="-342900">
              <a:spcBef>
                <a:spcPct val="20000"/>
              </a:spcBef>
              <a:spcAft>
                <a:spcPts val="600"/>
              </a:spcAft>
              <a:buFont typeface="Arial"/>
              <a:buChar char="•"/>
            </a:pP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per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assorbire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un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adrone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da</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1TeV⇒ 2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m</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Fe</a:t>
            </a:r>
          </a:p>
          <a:p>
            <a:pPr marL="342900" indent="-342900">
              <a:spcBef>
                <a:spcPct val="20000"/>
              </a:spcBef>
              <a:spcAft>
                <a:spcPts val="600"/>
              </a:spcAft>
              <a:buFont typeface="Arial"/>
              <a:buChar char="•"/>
            </a:pP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per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misurare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l’impulso</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Symbol" charset="2"/>
                <a:ea typeface="+mn-ea"/>
                <a:cs typeface="Symbol" charset="2"/>
              </a:rPr>
              <a:t>m</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da</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1TeV ⇒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grandi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valori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BL</a:t>
            </a:r>
            <a:r>
              <a:rPr kumimoji="0" lang="en-US" sz="1200" b="0" i="0" u="none" strike="noStrike" kern="1200" cap="none" spc="0" normalizeH="0" baseline="30000" noProof="0" dirty="0" smtClean="0">
                <a:ln>
                  <a:noFill/>
                </a:ln>
                <a:solidFill>
                  <a:schemeClr val="tx1"/>
                </a:solidFill>
                <a:effectLst/>
                <a:uLnTx/>
                <a:uFillTx/>
                <a:latin typeface="Comic Sans MS"/>
                <a:ea typeface="+mn-ea"/>
                <a:cs typeface="Comic Sans MS"/>
              </a:rPr>
              <a:t>2</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poichè</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p/p</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 1/(BL</a:t>
            </a:r>
            <a:r>
              <a:rPr kumimoji="0" lang="en-US" sz="1200" b="0" i="0" u="none" strike="noStrike" kern="1200" cap="none" spc="0" normalizeH="0" baseline="30000" noProof="0" dirty="0" smtClean="0">
                <a:ln>
                  <a:noFill/>
                </a:ln>
                <a:solidFill>
                  <a:schemeClr val="tx1"/>
                </a:solidFill>
                <a:effectLst/>
                <a:uLnTx/>
                <a:uFillTx/>
                <a:latin typeface="Comic Sans MS"/>
                <a:ea typeface="+mn-ea"/>
                <a:cs typeface="Comic Sans MS"/>
              </a:rPr>
              <a:t>2</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descr="gen-2002-003.jpg"/>
          <p:cNvPicPr>
            <a:picLocks noChangeAspect="1"/>
          </p:cNvPicPr>
          <p:nvPr/>
        </p:nvPicPr>
        <p:blipFill>
          <a:blip r:embed="rId2"/>
          <a:stretch>
            <a:fillRect/>
          </a:stretch>
        </p:blipFill>
        <p:spPr>
          <a:xfrm>
            <a:off x="762000" y="1500174"/>
            <a:ext cx="7620000" cy="4786326"/>
          </a:xfrm>
          <a:prstGeom prst="rect">
            <a:avLst/>
          </a:prstGeom>
        </p:spPr>
      </p:pic>
      <p:sp>
        <p:nvSpPr>
          <p:cNvPr id="4" name="CasellaDiTesto 3"/>
          <p:cNvSpPr txBox="1"/>
          <p:nvPr/>
        </p:nvSpPr>
        <p:spPr>
          <a:xfrm>
            <a:off x="142908" y="260315"/>
            <a:ext cx="9144000" cy="954107"/>
          </a:xfrm>
          <a:prstGeom prst="rect">
            <a:avLst/>
          </a:prstGeom>
          <a:solidFill>
            <a:schemeClr val="bg1"/>
          </a:solidFill>
        </p:spPr>
        <p:txBody>
          <a:bodyPr wrap="square" rtlCol="0">
            <a:spAutoFit/>
          </a:bodyPr>
          <a:lstStyle/>
          <a:p>
            <a:r>
              <a:rPr lang="it-IT" sz="2800" dirty="0" err="1" smtClean="0">
                <a:latin typeface="Comic Sans MS" pitchFamily="66" charset="0"/>
              </a:rPr>
              <a:t>Atlas</a:t>
            </a:r>
            <a:r>
              <a:rPr lang="it-IT" sz="2800" dirty="0" smtClean="0">
                <a:latin typeface="Comic Sans MS" pitchFamily="66" charset="0"/>
              </a:rPr>
              <a:t> non è ‘fotogenico’ perché occupa praticamente tutta la </a:t>
            </a:r>
            <a:r>
              <a:rPr lang="it-IT" sz="2800" dirty="0" err="1" smtClean="0">
                <a:latin typeface="Comic Sans MS" pitchFamily="66" charset="0"/>
              </a:rPr>
              <a:t>caverna……</a:t>
            </a:r>
            <a:r>
              <a:rPr lang="it-IT" sz="2800" dirty="0" smtClean="0">
                <a:latin typeface="Comic Sans MS" pitchFamily="66" charset="0"/>
              </a:rPr>
              <a:t>.</a:t>
            </a:r>
            <a:endParaRPr lang="it-IT" sz="2800" dirty="0">
              <a:latin typeface="Comic Sans MS" pitchFamily="66" charset="0"/>
            </a:endParaRPr>
          </a:p>
        </p:txBody>
      </p:sp>
      <p:pic>
        <p:nvPicPr>
          <p:cNvPr id="5" name="Picture 6" descr="scavo_caverna_2000"/>
          <p:cNvPicPr>
            <a:picLocks noChangeAspect="1" noChangeArrowheads="1"/>
          </p:cNvPicPr>
          <p:nvPr/>
        </p:nvPicPr>
        <p:blipFill>
          <a:blip r:embed="rId3"/>
          <a:srcRect/>
          <a:stretch>
            <a:fillRect/>
          </a:stretch>
        </p:blipFill>
        <p:spPr bwMode="auto">
          <a:xfrm>
            <a:off x="179388" y="1412875"/>
            <a:ext cx="7920037" cy="4957763"/>
          </a:xfrm>
          <a:prstGeom prst="rect">
            <a:avLst/>
          </a:prstGeom>
          <a:noFill/>
        </p:spPr>
      </p:pic>
      <p:pic>
        <p:nvPicPr>
          <p:cNvPr id="6" name="Picture 5" descr="Caverna_2002_base"/>
          <p:cNvPicPr>
            <a:picLocks noChangeAspect="1" noChangeArrowheads="1"/>
          </p:cNvPicPr>
          <p:nvPr/>
        </p:nvPicPr>
        <p:blipFill>
          <a:blip r:embed="rId4"/>
          <a:srcRect/>
          <a:stretch>
            <a:fillRect/>
          </a:stretch>
        </p:blipFill>
        <p:spPr bwMode="auto">
          <a:xfrm>
            <a:off x="250825" y="1490663"/>
            <a:ext cx="7273925" cy="5156200"/>
          </a:xfrm>
          <a:prstGeom prst="rect">
            <a:avLst/>
          </a:prstGeom>
          <a:noFill/>
        </p:spPr>
      </p:pic>
      <p:pic>
        <p:nvPicPr>
          <p:cNvPr id="7" name="Picture 5" descr="Caverna_2004"/>
          <p:cNvPicPr>
            <a:picLocks noChangeAspect="1" noChangeArrowheads="1"/>
          </p:cNvPicPr>
          <p:nvPr/>
        </p:nvPicPr>
        <p:blipFill>
          <a:blip r:embed="rId5"/>
          <a:srcRect/>
          <a:stretch>
            <a:fillRect/>
          </a:stretch>
        </p:blipFill>
        <p:spPr bwMode="auto">
          <a:xfrm>
            <a:off x="250825" y="1412875"/>
            <a:ext cx="7056438" cy="5078413"/>
          </a:xfrm>
          <a:prstGeom prst="rect">
            <a:avLst/>
          </a:prstGeom>
          <a:noFill/>
        </p:spPr>
      </p:pic>
      <p:sp>
        <p:nvSpPr>
          <p:cNvPr id="8" name="CasellaDiTesto 7"/>
          <p:cNvSpPr txBox="1"/>
          <p:nvPr/>
        </p:nvSpPr>
        <p:spPr>
          <a:xfrm>
            <a:off x="8143900" y="1500174"/>
            <a:ext cx="934871" cy="461665"/>
          </a:xfrm>
          <a:prstGeom prst="rect">
            <a:avLst/>
          </a:prstGeom>
          <a:noFill/>
        </p:spPr>
        <p:txBody>
          <a:bodyPr wrap="none" rtlCol="0">
            <a:spAutoFit/>
          </a:bodyPr>
          <a:lstStyle/>
          <a:p>
            <a:r>
              <a:rPr lang="it-IT" sz="2400" dirty="0" smtClean="0">
                <a:latin typeface="Comic Sans MS" pitchFamily="66" charset="0"/>
              </a:rPr>
              <a:t>2000</a:t>
            </a:r>
            <a:endParaRPr lang="it-IT" sz="2400" dirty="0">
              <a:latin typeface="Comic Sans MS" pitchFamily="66" charset="0"/>
            </a:endParaRPr>
          </a:p>
        </p:txBody>
      </p:sp>
      <p:sp>
        <p:nvSpPr>
          <p:cNvPr id="10" name="CasellaDiTesto 9"/>
          <p:cNvSpPr txBox="1"/>
          <p:nvPr/>
        </p:nvSpPr>
        <p:spPr>
          <a:xfrm>
            <a:off x="8137723" y="2500306"/>
            <a:ext cx="934871" cy="461665"/>
          </a:xfrm>
          <a:prstGeom prst="rect">
            <a:avLst/>
          </a:prstGeom>
          <a:noFill/>
        </p:spPr>
        <p:txBody>
          <a:bodyPr wrap="none" rtlCol="0">
            <a:spAutoFit/>
          </a:bodyPr>
          <a:lstStyle/>
          <a:p>
            <a:r>
              <a:rPr lang="it-IT" sz="2400" dirty="0" smtClean="0">
                <a:latin typeface="Comic Sans MS" pitchFamily="66" charset="0"/>
              </a:rPr>
              <a:t>2002</a:t>
            </a:r>
            <a:endParaRPr lang="it-IT" sz="2400" dirty="0">
              <a:latin typeface="Comic Sans MS" pitchFamily="66" charset="0"/>
            </a:endParaRPr>
          </a:p>
        </p:txBody>
      </p:sp>
      <p:sp>
        <p:nvSpPr>
          <p:cNvPr id="11" name="CasellaDiTesto 10"/>
          <p:cNvSpPr txBox="1"/>
          <p:nvPr/>
        </p:nvSpPr>
        <p:spPr>
          <a:xfrm>
            <a:off x="8143900" y="3429000"/>
            <a:ext cx="934871" cy="461665"/>
          </a:xfrm>
          <a:prstGeom prst="rect">
            <a:avLst/>
          </a:prstGeom>
          <a:noFill/>
        </p:spPr>
        <p:txBody>
          <a:bodyPr wrap="none" rtlCol="0">
            <a:spAutoFit/>
          </a:bodyPr>
          <a:lstStyle/>
          <a:p>
            <a:r>
              <a:rPr lang="it-IT" sz="2400" dirty="0" smtClean="0">
                <a:latin typeface="Comic Sans MS" pitchFamily="66" charset="0"/>
              </a:rPr>
              <a:t>2004</a:t>
            </a:r>
            <a:endParaRPr lang="it-IT" sz="2400" dirty="0">
              <a:latin typeface="Comic Sans MS" pitchFamily="66" charset="0"/>
            </a:endParaRP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16</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17</a:t>
            </a:fld>
            <a:endParaRPr lang="it-IT"/>
          </a:p>
        </p:txBody>
      </p:sp>
      <p:pic>
        <p:nvPicPr>
          <p:cNvPr id="3" name="Immagine 1" descr="0511013_01.jpg"/>
          <p:cNvPicPr>
            <a:picLocks noChangeAspect="1"/>
          </p:cNvPicPr>
          <p:nvPr/>
        </p:nvPicPr>
        <p:blipFill>
          <a:blip r:embed="rId2"/>
          <a:stretch>
            <a:fillRect/>
          </a:stretch>
        </p:blipFill>
        <p:spPr>
          <a:xfrm>
            <a:off x="0" y="450949"/>
            <a:ext cx="9144000" cy="595610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endParaRPr lang="it-IT"/>
          </a:p>
        </p:txBody>
      </p:sp>
      <p:sp>
        <p:nvSpPr>
          <p:cNvPr id="123907" name="Rectangle 3"/>
          <p:cNvSpPr>
            <a:spLocks noGrp="1" noChangeArrowheads="1"/>
          </p:cNvSpPr>
          <p:nvPr>
            <p:ph type="body" idx="1"/>
          </p:nvPr>
        </p:nvSpPr>
        <p:spPr/>
        <p:txBody>
          <a:bodyPr/>
          <a:lstStyle/>
          <a:p>
            <a:endParaRPr lang="it-IT" dirty="0"/>
          </a:p>
        </p:txBody>
      </p:sp>
      <p:pic>
        <p:nvPicPr>
          <p:cNvPr id="123908" name="Picture 4" descr="ID-EC-heinz-2"/>
          <p:cNvPicPr>
            <a:picLocks noChangeAspect="1" noChangeArrowheads="1"/>
          </p:cNvPicPr>
          <p:nvPr/>
        </p:nvPicPr>
        <p:blipFill>
          <a:blip r:embed="rId2"/>
          <a:srcRect/>
          <a:stretch>
            <a:fillRect/>
          </a:stretch>
        </p:blipFill>
        <p:spPr bwMode="auto">
          <a:xfrm>
            <a:off x="2652722" y="0"/>
            <a:ext cx="6477000" cy="6858000"/>
          </a:xfrm>
          <a:prstGeom prst="rect">
            <a:avLst/>
          </a:prstGeom>
          <a:noFill/>
        </p:spPr>
      </p:pic>
      <p:sp>
        <p:nvSpPr>
          <p:cNvPr id="123909" name="Line 5"/>
          <p:cNvSpPr>
            <a:spLocks noChangeShapeType="1"/>
          </p:cNvSpPr>
          <p:nvPr/>
        </p:nvSpPr>
        <p:spPr bwMode="auto">
          <a:xfrm flipH="1" flipV="1">
            <a:off x="4710122" y="762000"/>
            <a:ext cx="2971800" cy="152400"/>
          </a:xfrm>
          <a:prstGeom prst="line">
            <a:avLst/>
          </a:prstGeom>
          <a:noFill/>
          <a:ln w="9525">
            <a:solidFill>
              <a:schemeClr val="tx1"/>
            </a:solidFill>
            <a:round/>
            <a:headEnd/>
            <a:tailEnd type="triangle" w="med" len="med"/>
          </a:ln>
          <a:effectLst/>
        </p:spPr>
        <p:txBody>
          <a:bodyPr/>
          <a:lstStyle/>
          <a:p>
            <a:endParaRPr lang="it-IT"/>
          </a:p>
        </p:txBody>
      </p:sp>
      <p:sp>
        <p:nvSpPr>
          <p:cNvPr id="123910" name="Line 6"/>
          <p:cNvSpPr>
            <a:spLocks noChangeShapeType="1"/>
          </p:cNvSpPr>
          <p:nvPr/>
        </p:nvSpPr>
        <p:spPr bwMode="auto">
          <a:xfrm flipH="1">
            <a:off x="3948122" y="914400"/>
            <a:ext cx="3733800" cy="381000"/>
          </a:xfrm>
          <a:prstGeom prst="line">
            <a:avLst/>
          </a:prstGeom>
          <a:noFill/>
          <a:ln w="9525">
            <a:solidFill>
              <a:schemeClr val="tx1"/>
            </a:solidFill>
            <a:round/>
            <a:headEnd/>
            <a:tailEnd type="triangle" w="med" len="med"/>
          </a:ln>
          <a:effectLst/>
        </p:spPr>
        <p:txBody>
          <a:bodyPr/>
          <a:lstStyle/>
          <a:p>
            <a:endParaRPr lang="it-IT"/>
          </a:p>
        </p:txBody>
      </p:sp>
      <p:sp>
        <p:nvSpPr>
          <p:cNvPr id="123911" name="Line 7"/>
          <p:cNvSpPr>
            <a:spLocks noChangeShapeType="1"/>
          </p:cNvSpPr>
          <p:nvPr/>
        </p:nvSpPr>
        <p:spPr bwMode="auto">
          <a:xfrm flipH="1">
            <a:off x="3643322" y="914400"/>
            <a:ext cx="4038600" cy="2438400"/>
          </a:xfrm>
          <a:prstGeom prst="line">
            <a:avLst/>
          </a:prstGeom>
          <a:noFill/>
          <a:ln w="9525">
            <a:solidFill>
              <a:schemeClr val="tx1"/>
            </a:solidFill>
            <a:round/>
            <a:headEnd/>
            <a:tailEnd type="triangle" w="med" len="med"/>
          </a:ln>
          <a:effectLst/>
        </p:spPr>
        <p:txBody>
          <a:bodyPr/>
          <a:lstStyle/>
          <a:p>
            <a:endParaRPr lang="it-IT"/>
          </a:p>
        </p:txBody>
      </p:sp>
      <p:sp>
        <p:nvSpPr>
          <p:cNvPr id="123912" name="Line 8"/>
          <p:cNvSpPr>
            <a:spLocks noChangeShapeType="1"/>
          </p:cNvSpPr>
          <p:nvPr/>
        </p:nvSpPr>
        <p:spPr bwMode="auto">
          <a:xfrm flipH="1">
            <a:off x="3795722" y="914400"/>
            <a:ext cx="3886200" cy="4267200"/>
          </a:xfrm>
          <a:prstGeom prst="line">
            <a:avLst/>
          </a:prstGeom>
          <a:noFill/>
          <a:ln w="9525">
            <a:solidFill>
              <a:schemeClr val="tx1"/>
            </a:solidFill>
            <a:round/>
            <a:headEnd/>
            <a:tailEnd type="triangle" w="med" len="med"/>
          </a:ln>
          <a:effectLst/>
        </p:spPr>
        <p:txBody>
          <a:bodyPr/>
          <a:lstStyle/>
          <a:p>
            <a:endParaRPr lang="it-IT"/>
          </a:p>
        </p:txBody>
      </p:sp>
      <p:sp>
        <p:nvSpPr>
          <p:cNvPr id="123913" name="Text Box 9"/>
          <p:cNvSpPr txBox="1">
            <a:spLocks noChangeArrowheads="1"/>
          </p:cNvSpPr>
          <p:nvPr/>
        </p:nvSpPr>
        <p:spPr bwMode="auto">
          <a:xfrm>
            <a:off x="7070757" y="493713"/>
            <a:ext cx="2073275" cy="641350"/>
          </a:xfrm>
          <a:prstGeom prst="rect">
            <a:avLst/>
          </a:prstGeom>
          <a:solidFill>
            <a:schemeClr val="bg1"/>
          </a:solidFill>
          <a:ln w="9525">
            <a:noFill/>
            <a:miter lim="800000"/>
            <a:headEnd/>
            <a:tailEnd/>
          </a:ln>
          <a:effectLst/>
        </p:spPr>
        <p:txBody>
          <a:bodyPr>
            <a:spAutoFit/>
          </a:bodyPr>
          <a:lstStyle/>
          <a:p>
            <a:r>
              <a:rPr lang="it-IT" b="1" dirty="0" err="1"/>
              <a:t>Muon</a:t>
            </a:r>
            <a:r>
              <a:rPr lang="it-IT" b="1" dirty="0"/>
              <a:t> </a:t>
            </a:r>
            <a:r>
              <a:rPr lang="it-IT" b="1" dirty="0" err="1"/>
              <a:t>chambers</a:t>
            </a:r>
            <a:r>
              <a:rPr lang="it-IT" b="1" dirty="0"/>
              <a:t> (</a:t>
            </a:r>
            <a:r>
              <a:rPr lang="it-IT" b="1" dirty="0" err="1"/>
              <a:t>MDT+RPC</a:t>
            </a:r>
            <a:r>
              <a:rPr lang="it-IT" dirty="0"/>
              <a:t>)</a:t>
            </a:r>
          </a:p>
        </p:txBody>
      </p:sp>
      <p:sp>
        <p:nvSpPr>
          <p:cNvPr id="11" name="Segnaposto numero diapositiva 10"/>
          <p:cNvSpPr>
            <a:spLocks noGrp="1"/>
          </p:cNvSpPr>
          <p:nvPr>
            <p:ph type="sldNum" sz="quarter" idx="12"/>
          </p:nvPr>
        </p:nvSpPr>
        <p:spPr/>
        <p:txBody>
          <a:bodyPr/>
          <a:lstStyle/>
          <a:p>
            <a:fld id="{B007B441-5312-499D-93C3-6E37886527FA}" type="slidenum">
              <a:rPr lang="it-IT" smtClean="0"/>
              <a:pPr/>
              <a:t>18</a:t>
            </a:fld>
            <a:endParaRPr lang="it-IT"/>
          </a:p>
        </p:txBody>
      </p:sp>
      <p:sp>
        <p:nvSpPr>
          <p:cNvPr id="12" name="Rettangolo 11"/>
          <p:cNvSpPr/>
          <p:nvPr/>
        </p:nvSpPr>
        <p:spPr>
          <a:xfrm>
            <a:off x="0" y="0"/>
            <a:ext cx="2643174" cy="400050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latin typeface="Comic Sans MS" pitchFamily="66" charset="0"/>
            </a:endParaRPr>
          </a:p>
          <a:p>
            <a:pPr algn="ctr"/>
            <a:r>
              <a:rPr lang="it-IT" sz="2400" dirty="0" smtClean="0">
                <a:latin typeface="Comic Sans MS" pitchFamily="66" charset="0"/>
              </a:rPr>
              <a:t>Lo Spettrometro di Muoni </a:t>
            </a:r>
          </a:p>
          <a:p>
            <a:pPr algn="ctr"/>
            <a:r>
              <a:rPr lang="it-IT" dirty="0" smtClean="0">
                <a:latin typeface="Comic Sans MS" pitchFamily="66" charset="0"/>
              </a:rPr>
              <a:t>di </a:t>
            </a:r>
            <a:r>
              <a:rPr lang="it-IT" dirty="0" err="1" smtClean="0">
                <a:latin typeface="Comic Sans MS" pitchFamily="66" charset="0"/>
              </a:rPr>
              <a:t>Atlas</a:t>
            </a:r>
            <a:r>
              <a:rPr lang="it-IT" dirty="0" smtClean="0">
                <a:latin typeface="Comic Sans MS" pitchFamily="66" charset="0"/>
              </a:rPr>
              <a:t> è una variante più complessa del semplice rivelatore a ionizzazione di cui abbiamo parlato </a:t>
            </a:r>
          </a:p>
          <a:p>
            <a:pPr algn="ctr"/>
            <a:endParaRPr lang="it-IT" dirty="0" smtClean="0">
              <a:latin typeface="Comic Sans MS" pitchFamily="66" charset="0"/>
            </a:endParaRPr>
          </a:p>
          <a:p>
            <a:pPr algn="ctr"/>
            <a:r>
              <a:rPr lang="it-IT" dirty="0" smtClean="0">
                <a:latin typeface="Comic Sans MS" pitchFamily="66" charset="0"/>
              </a:rPr>
              <a:t>Napoli si è occupata degli RPC insieme a Bologna, Lecce e Roma</a:t>
            </a:r>
          </a:p>
          <a:p>
            <a:pPr algn="ctr"/>
            <a:endParaRPr lang="it-IT" dirty="0">
              <a:latin typeface="Comic Sans MS" pitchFamily="66" charset="0"/>
            </a:endParaRPr>
          </a:p>
        </p:txBody>
      </p:sp>
      <p:grpSp>
        <p:nvGrpSpPr>
          <p:cNvPr id="13" name="Group 75"/>
          <p:cNvGrpSpPr>
            <a:grpSpLocks/>
          </p:cNvGrpSpPr>
          <p:nvPr/>
        </p:nvGrpSpPr>
        <p:grpSpPr bwMode="auto">
          <a:xfrm>
            <a:off x="214282" y="4429132"/>
            <a:ext cx="2286000" cy="2203450"/>
            <a:chOff x="3936" y="2492"/>
            <a:chExt cx="1440" cy="1388"/>
          </a:xfrm>
        </p:grpSpPr>
        <p:pic>
          <p:nvPicPr>
            <p:cNvPr id="14"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36" y="2492"/>
              <a:ext cx="1440" cy="1388"/>
            </a:xfrm>
            <a:prstGeom prst="rect">
              <a:avLst/>
            </a:prstGeom>
            <a:noFill/>
            <a:ln w="9525">
              <a:noFill/>
              <a:miter lim="800000"/>
              <a:headEnd/>
              <a:tailEnd/>
            </a:ln>
          </p:spPr>
        </p:pic>
        <p:grpSp>
          <p:nvGrpSpPr>
            <p:cNvPr id="15" name="Group 74"/>
            <p:cNvGrpSpPr>
              <a:grpSpLocks/>
            </p:cNvGrpSpPr>
            <p:nvPr/>
          </p:nvGrpSpPr>
          <p:grpSpPr bwMode="auto">
            <a:xfrm>
              <a:off x="4033" y="2544"/>
              <a:ext cx="1263" cy="1235"/>
              <a:chOff x="4033" y="2544"/>
              <a:chExt cx="1263" cy="1235"/>
            </a:xfrm>
          </p:grpSpPr>
          <p:sp>
            <p:nvSpPr>
              <p:cNvPr id="16" name="Rectangle 13"/>
              <p:cNvSpPr>
                <a:spLocks noChangeAspect="1" noChangeArrowheads="1"/>
              </p:cNvSpPr>
              <p:nvPr/>
            </p:nvSpPr>
            <p:spPr bwMode="auto">
              <a:xfrm>
                <a:off x="4488" y="2544"/>
                <a:ext cx="348" cy="29"/>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17" name="Rectangle 14"/>
              <p:cNvSpPr>
                <a:spLocks noChangeAspect="1" noChangeArrowheads="1"/>
              </p:cNvSpPr>
              <p:nvPr/>
            </p:nvSpPr>
            <p:spPr bwMode="auto">
              <a:xfrm rot="-2684285">
                <a:off x="4054" y="2744"/>
                <a:ext cx="348" cy="29"/>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18" name="Rectangle 15"/>
              <p:cNvSpPr>
                <a:spLocks noChangeAspect="1" noChangeArrowheads="1"/>
              </p:cNvSpPr>
              <p:nvPr/>
            </p:nvSpPr>
            <p:spPr bwMode="auto">
              <a:xfrm rot="2824844">
                <a:off x="4909" y="2731"/>
                <a:ext cx="344" cy="28"/>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19" name="Group 16"/>
              <p:cNvGrpSpPr>
                <a:grpSpLocks noChangeAspect="1"/>
              </p:cNvGrpSpPr>
              <p:nvPr/>
            </p:nvGrpSpPr>
            <p:grpSpPr bwMode="auto">
              <a:xfrm>
                <a:off x="4532" y="2670"/>
                <a:ext cx="232" cy="77"/>
                <a:chOff x="3992" y="1026"/>
                <a:chExt cx="363" cy="125"/>
              </a:xfrm>
            </p:grpSpPr>
            <p:sp>
              <p:nvSpPr>
                <p:cNvPr id="75" name="Rectangle 17"/>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6" name="Rectangle 18"/>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0" name="Group 19"/>
              <p:cNvGrpSpPr>
                <a:grpSpLocks noChangeAspect="1"/>
              </p:cNvGrpSpPr>
              <p:nvPr/>
            </p:nvGrpSpPr>
            <p:grpSpPr bwMode="auto">
              <a:xfrm rot="2733501">
                <a:off x="4860" y="2807"/>
                <a:ext cx="230" cy="77"/>
                <a:chOff x="3992" y="1026"/>
                <a:chExt cx="363" cy="125"/>
              </a:xfrm>
            </p:grpSpPr>
            <p:sp>
              <p:nvSpPr>
                <p:cNvPr id="73" name="Rectangle 20"/>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4" name="Rectangle 21"/>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1" name="Group 22"/>
              <p:cNvGrpSpPr>
                <a:grpSpLocks noChangeAspect="1"/>
              </p:cNvGrpSpPr>
              <p:nvPr/>
            </p:nvGrpSpPr>
            <p:grpSpPr bwMode="auto">
              <a:xfrm rot="-2719028">
                <a:off x="4229" y="2800"/>
                <a:ext cx="228" cy="81"/>
                <a:chOff x="3992" y="1026"/>
                <a:chExt cx="363" cy="125"/>
              </a:xfrm>
            </p:grpSpPr>
            <p:sp>
              <p:nvSpPr>
                <p:cNvPr id="71" name="Rectangle 23"/>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2" name="Rectangle 24"/>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2" name="Group 25"/>
              <p:cNvGrpSpPr>
                <a:grpSpLocks noChangeAspect="1"/>
              </p:cNvGrpSpPr>
              <p:nvPr/>
            </p:nvGrpSpPr>
            <p:grpSpPr bwMode="auto">
              <a:xfrm rot="-1667494">
                <a:off x="4338" y="2653"/>
                <a:ext cx="233" cy="77"/>
                <a:chOff x="3992" y="1026"/>
                <a:chExt cx="363" cy="125"/>
              </a:xfrm>
            </p:grpSpPr>
            <p:sp>
              <p:nvSpPr>
                <p:cNvPr id="69" name="Rectangle 26"/>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70" name="Rectangle 27"/>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grpSp>
            <p:nvGrpSpPr>
              <p:cNvPr id="23" name="Group 28"/>
              <p:cNvGrpSpPr>
                <a:grpSpLocks noChangeAspect="1"/>
              </p:cNvGrpSpPr>
              <p:nvPr/>
            </p:nvGrpSpPr>
            <p:grpSpPr bwMode="auto">
              <a:xfrm rot="1190846">
                <a:off x="4752" y="2653"/>
                <a:ext cx="231" cy="77"/>
                <a:chOff x="3992" y="1026"/>
                <a:chExt cx="363" cy="125"/>
              </a:xfrm>
            </p:grpSpPr>
            <p:sp>
              <p:nvSpPr>
                <p:cNvPr id="67" name="Rectangle 29"/>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8" name="Rectangle 30"/>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24" name="Rectangle 31"/>
              <p:cNvSpPr>
                <a:spLocks noChangeAspect="1" noChangeArrowheads="1"/>
              </p:cNvSpPr>
              <p:nvPr/>
            </p:nvSpPr>
            <p:spPr bwMode="auto">
              <a:xfrm rot="-1320000">
                <a:off x="4286" y="2553"/>
                <a:ext cx="231" cy="30"/>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25" name="Rectangle 32"/>
              <p:cNvSpPr>
                <a:spLocks noChangeAspect="1" noChangeArrowheads="1"/>
              </p:cNvSpPr>
              <p:nvPr/>
            </p:nvSpPr>
            <p:spPr bwMode="auto">
              <a:xfrm rot="1425231">
                <a:off x="4806" y="2544"/>
                <a:ext cx="232" cy="29"/>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26" name="Group 33"/>
              <p:cNvGrpSpPr>
                <a:grpSpLocks noChangeAspect="1"/>
              </p:cNvGrpSpPr>
              <p:nvPr/>
            </p:nvGrpSpPr>
            <p:grpSpPr bwMode="auto">
              <a:xfrm rot="-4006033">
                <a:off x="4087" y="2922"/>
                <a:ext cx="231" cy="81"/>
                <a:chOff x="3992" y="1026"/>
                <a:chExt cx="363" cy="125"/>
              </a:xfrm>
            </p:grpSpPr>
            <p:sp>
              <p:nvSpPr>
                <p:cNvPr id="65" name="Rectangle 34"/>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6" name="Rectangle 35"/>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7" name="Group 36"/>
              <p:cNvGrpSpPr>
                <a:grpSpLocks noChangeAspect="1"/>
              </p:cNvGrpSpPr>
              <p:nvPr/>
            </p:nvGrpSpPr>
            <p:grpSpPr bwMode="auto">
              <a:xfrm rot="5400000">
                <a:off x="4097" y="3106"/>
                <a:ext cx="230" cy="81"/>
                <a:chOff x="3992" y="1026"/>
                <a:chExt cx="363" cy="125"/>
              </a:xfrm>
            </p:grpSpPr>
            <p:sp>
              <p:nvSpPr>
                <p:cNvPr id="63" name="Rectangle 37"/>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4" name="Rectangle 38"/>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28" name="Rectangle 39"/>
              <p:cNvSpPr>
                <a:spLocks noChangeAspect="1" noChangeArrowheads="1"/>
              </p:cNvSpPr>
              <p:nvPr/>
            </p:nvSpPr>
            <p:spPr bwMode="auto">
              <a:xfrm rot="5400000">
                <a:off x="3877" y="3131"/>
                <a:ext cx="344" cy="30"/>
              </a:xfrm>
              <a:prstGeom prst="rect">
                <a:avLst/>
              </a:prstGeom>
              <a:solidFill>
                <a:srgbClr val="00B050"/>
              </a:solidFill>
              <a:ln w="9525">
                <a:solidFill>
                  <a:schemeClr val="tx1"/>
                </a:solidFill>
                <a:miter lim="800000"/>
                <a:headEnd/>
                <a:tailEnd/>
              </a:ln>
            </p:spPr>
            <p:txBody>
              <a:bodyPr wrap="none" anchor="ctr"/>
              <a:lstStyle/>
              <a:p>
                <a:endParaRPr lang="it-IT"/>
              </a:p>
            </p:txBody>
          </p:sp>
          <p:sp>
            <p:nvSpPr>
              <p:cNvPr id="29" name="Rectangle 40"/>
              <p:cNvSpPr>
                <a:spLocks noChangeAspect="1" noChangeArrowheads="1"/>
              </p:cNvSpPr>
              <p:nvPr/>
            </p:nvSpPr>
            <p:spPr bwMode="auto">
              <a:xfrm rot="-3852632">
                <a:off x="3935" y="2894"/>
                <a:ext cx="228" cy="30"/>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30" name="Group 41"/>
              <p:cNvGrpSpPr>
                <a:grpSpLocks noChangeAspect="1"/>
              </p:cNvGrpSpPr>
              <p:nvPr/>
            </p:nvGrpSpPr>
            <p:grpSpPr bwMode="auto">
              <a:xfrm rot="8187370">
                <a:off x="4844" y="3414"/>
                <a:ext cx="230" cy="81"/>
                <a:chOff x="3992" y="1026"/>
                <a:chExt cx="363" cy="125"/>
              </a:xfrm>
            </p:grpSpPr>
            <p:sp>
              <p:nvSpPr>
                <p:cNvPr id="61" name="Rectangle 42"/>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62" name="Rectangle 43"/>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31" name="Rectangle 44"/>
              <p:cNvSpPr>
                <a:spLocks noChangeAspect="1" noChangeArrowheads="1"/>
              </p:cNvSpPr>
              <p:nvPr/>
            </p:nvSpPr>
            <p:spPr bwMode="auto">
              <a:xfrm rot="4020000">
                <a:off x="5167" y="2894"/>
                <a:ext cx="228" cy="30"/>
              </a:xfrm>
              <a:prstGeom prst="rect">
                <a:avLst/>
              </a:prstGeom>
              <a:solidFill>
                <a:srgbClr val="33CC33"/>
              </a:solidFill>
              <a:ln w="9525">
                <a:solidFill>
                  <a:schemeClr val="tx1"/>
                </a:solidFill>
                <a:miter lim="800000"/>
                <a:headEnd/>
                <a:tailEnd/>
              </a:ln>
            </p:spPr>
            <p:txBody>
              <a:bodyPr rot="10800000" vert="eaVert" wrap="none" anchor="ctr"/>
              <a:lstStyle/>
              <a:p>
                <a:pPr algn="ctr" eaLnBrk="1" hangingPunct="1"/>
                <a:endParaRPr lang="it-IT"/>
              </a:p>
            </p:txBody>
          </p:sp>
          <p:sp>
            <p:nvSpPr>
              <p:cNvPr id="32" name="Rectangle 45"/>
              <p:cNvSpPr>
                <a:spLocks noChangeAspect="1" noChangeArrowheads="1"/>
              </p:cNvSpPr>
              <p:nvPr/>
            </p:nvSpPr>
            <p:spPr bwMode="auto">
              <a:xfrm rot="4020000">
                <a:off x="5056" y="2922"/>
                <a:ext cx="230" cy="22"/>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33" name="Rectangle 46"/>
              <p:cNvSpPr>
                <a:spLocks noChangeAspect="1" noChangeArrowheads="1"/>
              </p:cNvSpPr>
              <p:nvPr/>
            </p:nvSpPr>
            <p:spPr bwMode="auto">
              <a:xfrm rot="2700000">
                <a:off x="4214" y="3443"/>
                <a:ext cx="230" cy="21"/>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34" name="Rectangle 47"/>
              <p:cNvSpPr>
                <a:spLocks noChangeAspect="1" noChangeArrowheads="1"/>
              </p:cNvSpPr>
              <p:nvPr/>
            </p:nvSpPr>
            <p:spPr bwMode="auto">
              <a:xfrm rot="5400000">
                <a:off x="5077" y="3149"/>
                <a:ext cx="344" cy="29"/>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35" name="Group 48"/>
              <p:cNvGrpSpPr>
                <a:grpSpLocks noChangeAspect="1"/>
              </p:cNvGrpSpPr>
              <p:nvPr/>
            </p:nvGrpSpPr>
            <p:grpSpPr bwMode="auto">
              <a:xfrm rot="5400000">
                <a:off x="4962" y="3099"/>
                <a:ext cx="230" cy="81"/>
                <a:chOff x="3992" y="1026"/>
                <a:chExt cx="363" cy="125"/>
              </a:xfrm>
            </p:grpSpPr>
            <p:sp>
              <p:nvSpPr>
                <p:cNvPr id="59" name="Rectangle 49"/>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0" name="Rectangle 50"/>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36" name="Rectangle 51"/>
              <p:cNvSpPr>
                <a:spLocks noChangeAspect="1" noChangeArrowheads="1"/>
              </p:cNvSpPr>
              <p:nvPr/>
            </p:nvSpPr>
            <p:spPr bwMode="auto">
              <a:xfrm rot="4020000">
                <a:off x="5004" y="2938"/>
                <a:ext cx="230" cy="22"/>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37" name="Rectangle 52"/>
              <p:cNvSpPr>
                <a:spLocks noChangeAspect="1" noChangeArrowheads="1"/>
              </p:cNvSpPr>
              <p:nvPr/>
            </p:nvSpPr>
            <p:spPr bwMode="auto">
              <a:xfrm rot="4020000">
                <a:off x="4086" y="3340"/>
                <a:ext cx="231" cy="21"/>
              </a:xfrm>
              <a:prstGeom prst="rect">
                <a:avLst/>
              </a:prstGeom>
              <a:solidFill>
                <a:srgbClr val="339933"/>
              </a:solidFill>
              <a:ln w="9525">
                <a:solidFill>
                  <a:schemeClr val="tx1"/>
                </a:solidFill>
                <a:miter lim="800000"/>
                <a:headEnd/>
                <a:tailEnd/>
              </a:ln>
            </p:spPr>
            <p:txBody>
              <a:bodyPr wrap="none" anchor="ctr"/>
              <a:lstStyle/>
              <a:p>
                <a:endParaRPr lang="it-IT"/>
              </a:p>
            </p:txBody>
          </p:sp>
          <p:sp>
            <p:nvSpPr>
              <p:cNvPr id="38" name="Rectangle 53"/>
              <p:cNvSpPr>
                <a:spLocks noChangeAspect="1" noChangeArrowheads="1"/>
              </p:cNvSpPr>
              <p:nvPr/>
            </p:nvSpPr>
            <p:spPr bwMode="auto">
              <a:xfrm rot="4020000">
                <a:off x="4055" y="3348"/>
                <a:ext cx="229" cy="22"/>
              </a:xfrm>
              <a:prstGeom prst="rect">
                <a:avLst/>
              </a:prstGeom>
              <a:solidFill>
                <a:srgbClr val="339933"/>
              </a:solidFill>
              <a:ln w="9525">
                <a:solidFill>
                  <a:schemeClr val="tx1"/>
                </a:solidFill>
                <a:miter lim="800000"/>
                <a:headEnd/>
                <a:tailEnd/>
              </a:ln>
            </p:spPr>
            <p:txBody>
              <a:bodyPr wrap="none" anchor="ctr"/>
              <a:lstStyle/>
              <a:p>
                <a:endParaRPr lang="it-IT"/>
              </a:p>
            </p:txBody>
          </p:sp>
          <p:sp>
            <p:nvSpPr>
              <p:cNvPr id="39" name="Rectangle 54"/>
              <p:cNvSpPr>
                <a:spLocks noChangeAspect="1" noChangeArrowheads="1"/>
              </p:cNvSpPr>
              <p:nvPr/>
            </p:nvSpPr>
            <p:spPr bwMode="auto">
              <a:xfrm rot="4020000">
                <a:off x="3933" y="3407"/>
                <a:ext cx="230" cy="29"/>
              </a:xfrm>
              <a:prstGeom prst="rect">
                <a:avLst/>
              </a:prstGeom>
              <a:solidFill>
                <a:srgbClr val="00B050"/>
              </a:solidFill>
              <a:ln w="9525">
                <a:solidFill>
                  <a:schemeClr val="tx1"/>
                </a:solidFill>
                <a:miter lim="800000"/>
                <a:headEnd/>
                <a:tailEnd/>
              </a:ln>
            </p:spPr>
            <p:txBody>
              <a:bodyPr rot="10800000" vert="eaVert" wrap="none" anchor="ctr"/>
              <a:lstStyle/>
              <a:p>
                <a:pPr algn="ctr" eaLnBrk="1" hangingPunct="1"/>
                <a:endParaRPr lang="it-IT">
                  <a:solidFill>
                    <a:srgbClr val="339933"/>
                  </a:solidFill>
                </a:endParaRPr>
              </a:p>
            </p:txBody>
          </p:sp>
          <p:grpSp>
            <p:nvGrpSpPr>
              <p:cNvPr id="40" name="Group 55"/>
              <p:cNvGrpSpPr>
                <a:grpSpLocks noChangeAspect="1"/>
              </p:cNvGrpSpPr>
              <p:nvPr/>
            </p:nvGrpSpPr>
            <p:grpSpPr bwMode="auto">
              <a:xfrm rot="-4006033">
                <a:off x="5001" y="3318"/>
                <a:ext cx="229" cy="81"/>
                <a:chOff x="3992" y="1026"/>
                <a:chExt cx="363" cy="125"/>
              </a:xfrm>
            </p:grpSpPr>
            <p:sp>
              <p:nvSpPr>
                <p:cNvPr id="57" name="Rectangle 56"/>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58" name="Rectangle 57"/>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41" name="Rectangle 58"/>
              <p:cNvSpPr>
                <a:spLocks noChangeAspect="1" noChangeArrowheads="1"/>
              </p:cNvSpPr>
              <p:nvPr/>
            </p:nvSpPr>
            <p:spPr bwMode="auto">
              <a:xfrm rot="-3852632">
                <a:off x="5166" y="3376"/>
                <a:ext cx="229" cy="30"/>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42" name="Rectangle 59"/>
              <p:cNvSpPr>
                <a:spLocks noChangeAspect="1" noChangeArrowheads="1"/>
              </p:cNvSpPr>
              <p:nvPr/>
            </p:nvSpPr>
            <p:spPr bwMode="auto">
              <a:xfrm rot="2700000">
                <a:off x="4182" y="3475"/>
                <a:ext cx="229" cy="21"/>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43" name="Rectangle 60"/>
              <p:cNvSpPr>
                <a:spLocks noChangeAspect="1" noChangeArrowheads="1"/>
              </p:cNvSpPr>
              <p:nvPr/>
            </p:nvSpPr>
            <p:spPr bwMode="auto">
              <a:xfrm rot="2824844">
                <a:off x="4065" y="3560"/>
                <a:ext cx="344" cy="30"/>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44" name="Rectangle 61"/>
              <p:cNvSpPr>
                <a:spLocks noChangeAspect="1" noChangeArrowheads="1"/>
              </p:cNvSpPr>
              <p:nvPr/>
            </p:nvSpPr>
            <p:spPr bwMode="auto">
              <a:xfrm rot="-2684285">
                <a:off x="4886" y="3560"/>
                <a:ext cx="348" cy="29"/>
              </a:xfrm>
              <a:prstGeom prst="rect">
                <a:avLst/>
              </a:prstGeom>
              <a:solidFill>
                <a:srgbClr val="33CC00"/>
              </a:solidFill>
              <a:ln w="9525">
                <a:solidFill>
                  <a:schemeClr val="tx1"/>
                </a:solidFill>
                <a:miter lim="800000"/>
                <a:headEnd/>
                <a:tailEnd/>
              </a:ln>
            </p:spPr>
            <p:txBody>
              <a:bodyPr wrap="none" anchor="ctr"/>
              <a:lstStyle/>
              <a:p>
                <a:endParaRPr lang="it-IT"/>
              </a:p>
            </p:txBody>
          </p:sp>
          <p:grpSp>
            <p:nvGrpSpPr>
              <p:cNvPr id="45" name="Group 62"/>
              <p:cNvGrpSpPr>
                <a:grpSpLocks noChangeAspect="1"/>
              </p:cNvGrpSpPr>
              <p:nvPr/>
            </p:nvGrpSpPr>
            <p:grpSpPr bwMode="auto">
              <a:xfrm>
                <a:off x="4538" y="3543"/>
                <a:ext cx="232" cy="77"/>
                <a:chOff x="3992" y="1026"/>
                <a:chExt cx="363" cy="125"/>
              </a:xfrm>
            </p:grpSpPr>
            <p:sp>
              <p:nvSpPr>
                <p:cNvPr id="55" name="Rectangle 63"/>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6" name="Rectangle 64"/>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46" name="Rectangle 65"/>
              <p:cNvSpPr>
                <a:spLocks noChangeAspect="1" noChangeArrowheads="1"/>
              </p:cNvSpPr>
              <p:nvPr/>
            </p:nvSpPr>
            <p:spPr bwMode="auto">
              <a:xfrm>
                <a:off x="4476" y="3718"/>
                <a:ext cx="348" cy="29"/>
              </a:xfrm>
              <a:prstGeom prst="rect">
                <a:avLst/>
              </a:prstGeom>
              <a:solidFill>
                <a:srgbClr val="33CC00"/>
              </a:solidFill>
              <a:ln w="9525">
                <a:solidFill>
                  <a:schemeClr val="tx1"/>
                </a:solidFill>
                <a:miter lim="800000"/>
                <a:headEnd/>
                <a:tailEnd/>
              </a:ln>
            </p:spPr>
            <p:txBody>
              <a:bodyPr wrap="none" anchor="ctr"/>
              <a:lstStyle/>
              <a:p>
                <a:endParaRPr lang="it-IT"/>
              </a:p>
            </p:txBody>
          </p:sp>
          <p:grpSp>
            <p:nvGrpSpPr>
              <p:cNvPr id="47" name="Group 66"/>
              <p:cNvGrpSpPr>
                <a:grpSpLocks noChangeAspect="1"/>
              </p:cNvGrpSpPr>
              <p:nvPr/>
            </p:nvGrpSpPr>
            <p:grpSpPr bwMode="auto">
              <a:xfrm rot="1190846">
                <a:off x="4355" y="3545"/>
                <a:ext cx="231" cy="77"/>
                <a:chOff x="3992" y="1026"/>
                <a:chExt cx="363" cy="125"/>
              </a:xfrm>
            </p:grpSpPr>
            <p:sp>
              <p:nvSpPr>
                <p:cNvPr id="53" name="Rectangle 67"/>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4" name="Rectangle 68"/>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grpSp>
            <p:nvGrpSpPr>
              <p:cNvPr id="48" name="Group 69"/>
              <p:cNvGrpSpPr>
                <a:grpSpLocks noChangeAspect="1"/>
              </p:cNvGrpSpPr>
              <p:nvPr/>
            </p:nvGrpSpPr>
            <p:grpSpPr bwMode="auto">
              <a:xfrm rot="-1667494">
                <a:off x="4720" y="3545"/>
                <a:ext cx="232" cy="77"/>
                <a:chOff x="3992" y="1026"/>
                <a:chExt cx="363" cy="125"/>
              </a:xfrm>
            </p:grpSpPr>
            <p:sp>
              <p:nvSpPr>
                <p:cNvPr id="51" name="Rectangle 70"/>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2" name="Rectangle 71"/>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49" name="Rectangle 72"/>
              <p:cNvSpPr>
                <a:spLocks noChangeAspect="1" noChangeArrowheads="1"/>
              </p:cNvSpPr>
              <p:nvPr/>
            </p:nvSpPr>
            <p:spPr bwMode="auto">
              <a:xfrm rot="-1320000">
                <a:off x="4792" y="3750"/>
                <a:ext cx="231" cy="29"/>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0" name="Rectangle 73"/>
              <p:cNvSpPr>
                <a:spLocks noChangeAspect="1" noChangeArrowheads="1"/>
              </p:cNvSpPr>
              <p:nvPr/>
            </p:nvSpPr>
            <p:spPr bwMode="auto">
              <a:xfrm rot="1425231">
                <a:off x="4286" y="3750"/>
                <a:ext cx="230" cy="28"/>
              </a:xfrm>
              <a:prstGeom prst="rect">
                <a:avLst/>
              </a:prstGeom>
              <a:solidFill>
                <a:srgbClr val="33CC00"/>
              </a:solidFill>
              <a:ln w="9525">
                <a:solidFill>
                  <a:schemeClr val="tx1"/>
                </a:solidFill>
                <a:miter lim="800000"/>
                <a:headEnd/>
                <a:tailEnd/>
              </a:ln>
            </p:spPr>
            <p:txBody>
              <a:bodyPr wrap="none" anchor="ctr"/>
              <a:lstStyle/>
              <a:p>
                <a:endParaRPr lang="it-IT"/>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19</a:t>
            </a:fld>
            <a:endParaRPr lang="it-IT"/>
          </a:p>
        </p:txBody>
      </p:sp>
      <p:sp>
        <p:nvSpPr>
          <p:cNvPr id="6" name="TextBox 5"/>
          <p:cNvSpPr txBox="1"/>
          <p:nvPr/>
        </p:nvSpPr>
        <p:spPr>
          <a:xfrm>
            <a:off x="914400" y="152400"/>
            <a:ext cx="7356701" cy="584776"/>
          </a:xfrm>
          <a:prstGeom prst="rect">
            <a:avLst/>
          </a:prstGeom>
          <a:noFill/>
        </p:spPr>
        <p:txBody>
          <a:bodyPr wrap="none" rtlCol="0">
            <a:spAutoFit/>
          </a:bodyPr>
          <a:lstStyle/>
          <a:p>
            <a:r>
              <a:rPr lang="it-IT" sz="3200" b="1" dirty="0" smtClean="0">
                <a:solidFill>
                  <a:srgbClr val="FF0000"/>
                </a:solidFill>
              </a:rPr>
              <a:t>CMS</a:t>
            </a:r>
            <a:r>
              <a:rPr lang="it-IT" sz="3200" dirty="0" smtClean="0"/>
              <a:t> invece è stato montato in </a:t>
            </a:r>
            <a:r>
              <a:rPr lang="it-IT" sz="3200" dirty="0" err="1" smtClean="0"/>
              <a:t>superficie…</a:t>
            </a:r>
            <a:r>
              <a:rPr lang="it-IT" sz="3200" dirty="0" smtClean="0"/>
              <a:t>.</a:t>
            </a:r>
            <a:endParaRPr lang="it-IT" sz="3200" dirty="0"/>
          </a:p>
        </p:txBody>
      </p:sp>
      <p:pic>
        <p:nvPicPr>
          <p:cNvPr id="7" name="Content Placeholder 4" descr="CMS_image_0029.jpg"/>
          <p:cNvPicPr>
            <a:picLocks noGrp="1" noChangeAspect="1"/>
          </p:cNvPicPr>
          <p:nvPr>
            <p:ph idx="1"/>
          </p:nvPr>
        </p:nvPicPr>
        <p:blipFill>
          <a:blip r:embed="rId2"/>
          <a:srcRect l="-20573" r="-20573"/>
          <a:stretch>
            <a:fillRect/>
          </a:stretch>
        </p:blipFill>
        <p:spPr>
          <a:xfrm>
            <a:off x="-609600" y="1090053"/>
            <a:ext cx="10210800" cy="5615547"/>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9906026_01_layout_sch.jpg"/>
          <p:cNvPicPr>
            <a:picLocks noChangeAspect="1"/>
          </p:cNvPicPr>
          <p:nvPr/>
        </p:nvPicPr>
        <p:blipFill>
          <a:blip r:embed="rId2"/>
          <a:stretch>
            <a:fillRect/>
          </a:stretch>
        </p:blipFill>
        <p:spPr>
          <a:xfrm>
            <a:off x="326176" y="0"/>
            <a:ext cx="8491647" cy="6858000"/>
          </a:xfrm>
          <a:prstGeom prst="rect">
            <a:avLst/>
          </a:prstGeom>
        </p:spPr>
      </p:pic>
      <p:sp>
        <p:nvSpPr>
          <p:cNvPr id="3" name="CasellaDiTesto 2"/>
          <p:cNvSpPr txBox="1"/>
          <p:nvPr/>
        </p:nvSpPr>
        <p:spPr>
          <a:xfrm>
            <a:off x="4643438" y="522912"/>
            <a:ext cx="4500562" cy="1384995"/>
          </a:xfrm>
          <a:prstGeom prst="rect">
            <a:avLst/>
          </a:prstGeom>
          <a:noFill/>
        </p:spPr>
        <p:txBody>
          <a:bodyPr wrap="square" rtlCol="0">
            <a:spAutoFit/>
          </a:bodyPr>
          <a:lstStyle/>
          <a:p>
            <a:pPr>
              <a:buFont typeface="Arial" pitchFamily="34" charset="0"/>
              <a:buChar char="•"/>
            </a:pPr>
            <a:r>
              <a:rPr lang="it-IT" sz="2200" b="1" dirty="0" smtClean="0">
                <a:solidFill>
                  <a:schemeClr val="bg1"/>
                </a:solidFill>
                <a:latin typeface="Comic Sans MS" pitchFamily="66" charset="0"/>
              </a:rPr>
              <a:t>27 Km di circonferenza </a:t>
            </a:r>
          </a:p>
          <a:p>
            <a:pPr>
              <a:buFont typeface="Arial" pitchFamily="34" charset="0"/>
              <a:buChar char="•"/>
            </a:pPr>
            <a:r>
              <a:rPr lang="it-IT" sz="2200" b="1" dirty="0" smtClean="0">
                <a:solidFill>
                  <a:schemeClr val="bg1"/>
                </a:solidFill>
                <a:latin typeface="Comic Sans MS" pitchFamily="66" charset="0"/>
              </a:rPr>
              <a:t>90m di profondità</a:t>
            </a:r>
          </a:p>
          <a:p>
            <a:pPr>
              <a:buFont typeface="Arial" pitchFamily="34" charset="0"/>
              <a:buChar char="•"/>
            </a:pPr>
            <a:r>
              <a:rPr lang="it-IT" sz="2200" b="1" dirty="0" smtClean="0">
                <a:solidFill>
                  <a:schemeClr val="bg1"/>
                </a:solidFill>
                <a:latin typeface="Comic Sans MS" pitchFamily="66" charset="0"/>
              </a:rPr>
              <a:t>Collisioni </a:t>
            </a:r>
            <a:r>
              <a:rPr lang="it-IT" sz="2200" b="1" dirty="0" err="1" smtClean="0">
                <a:solidFill>
                  <a:schemeClr val="bg1"/>
                </a:solidFill>
                <a:latin typeface="Comic Sans MS" pitchFamily="66" charset="0"/>
              </a:rPr>
              <a:t>p+p</a:t>
            </a:r>
            <a:r>
              <a:rPr lang="it-IT" sz="2200" b="1" dirty="0" smtClean="0">
                <a:solidFill>
                  <a:schemeClr val="bg1"/>
                </a:solidFill>
                <a:latin typeface="Comic Sans MS" pitchFamily="66" charset="0"/>
              </a:rPr>
              <a:t> a 7+7 </a:t>
            </a:r>
            <a:r>
              <a:rPr lang="it-IT" sz="2200" b="1" dirty="0" err="1" smtClean="0">
                <a:solidFill>
                  <a:schemeClr val="bg1"/>
                </a:solidFill>
                <a:latin typeface="Comic Sans MS" pitchFamily="66" charset="0"/>
              </a:rPr>
              <a:t>TeV</a:t>
            </a:r>
            <a:r>
              <a:rPr lang="it-IT" sz="2200" b="1" dirty="0" smtClean="0">
                <a:solidFill>
                  <a:schemeClr val="bg1"/>
                </a:solidFill>
                <a:latin typeface="Comic Sans MS" pitchFamily="66" charset="0"/>
              </a:rPr>
              <a:t> </a:t>
            </a:r>
          </a:p>
          <a:p>
            <a:endParaRPr lang="it-IT" dirty="0"/>
          </a:p>
        </p:txBody>
      </p:sp>
      <p:pic>
        <p:nvPicPr>
          <p:cNvPr id="1026" name="Picture 2" descr="C:\Users\mg\Desktop\da copiare\visita_cern_2009\foto\gen-2002-003.jpg"/>
          <p:cNvPicPr>
            <a:picLocks noChangeAspect="1" noChangeArrowheads="1"/>
          </p:cNvPicPr>
          <p:nvPr/>
        </p:nvPicPr>
        <p:blipFill>
          <a:blip r:embed="rId3"/>
          <a:srcRect/>
          <a:stretch>
            <a:fillRect/>
          </a:stretch>
        </p:blipFill>
        <p:spPr bwMode="auto">
          <a:xfrm>
            <a:off x="4800600" y="3200400"/>
            <a:ext cx="1485912" cy="1114434"/>
          </a:xfrm>
          <a:prstGeom prst="rect">
            <a:avLst/>
          </a:prstGeom>
          <a:noFill/>
          <a:effectLst>
            <a:outerShdw blurRad="50800" dist="50800" dir="5400000" algn="ctr" rotWithShape="0">
              <a:srgbClr val="000000">
                <a:alpha val="0"/>
              </a:srgbClr>
            </a:outerShdw>
          </a:effectLst>
          <a:scene3d>
            <a:camera prst="orthographicFront">
              <a:rot lat="0" lon="0" rev="0"/>
            </a:camera>
            <a:lightRig rig="threePt" dir="t"/>
          </a:scene3d>
        </p:spPr>
      </p:pic>
      <p:sp>
        <p:nvSpPr>
          <p:cNvPr id="6" name="Segnaposto numero diapositiva 5"/>
          <p:cNvSpPr>
            <a:spLocks noGrp="1"/>
          </p:cNvSpPr>
          <p:nvPr>
            <p:ph type="sldNum" sz="quarter" idx="12"/>
          </p:nvPr>
        </p:nvSpPr>
        <p:spPr/>
        <p:txBody>
          <a:bodyPr/>
          <a:lstStyle/>
          <a:p>
            <a:fld id="{B007B441-5312-499D-93C3-6E37886527FA}" type="slidenum">
              <a:rPr lang="it-IT" smtClean="0"/>
              <a:pPr/>
              <a:t>2</a:t>
            </a:fld>
            <a:endParaRPr lang="it-IT"/>
          </a:p>
        </p:txBody>
      </p:sp>
      <p:pic>
        <p:nvPicPr>
          <p:cNvPr id="7" name="Picture 6"/>
          <p:cNvPicPr>
            <a:picLocks noChangeAspect="1"/>
          </p:cNvPicPr>
          <p:nvPr/>
        </p:nvPicPr>
        <p:blipFill>
          <a:blip r:embed="rId4">
            <a:alphaModFix/>
          </a:blip>
          <a:stretch>
            <a:fillRect/>
          </a:stretch>
        </p:blipFill>
        <p:spPr>
          <a:xfrm>
            <a:off x="3124200" y="5334000"/>
            <a:ext cx="1601801" cy="1066800"/>
          </a:xfrm>
          <a:prstGeom prst="rect">
            <a:avLst/>
          </a:prstGeom>
        </p:spPr>
      </p:pic>
      <p:pic>
        <p:nvPicPr>
          <p:cNvPr id="8" name="Picture 9" descr="AliceDet"/>
          <p:cNvPicPr>
            <a:picLocks noChangeAspect="1" noChangeArrowheads="1"/>
          </p:cNvPicPr>
          <p:nvPr/>
        </p:nvPicPr>
        <p:blipFill>
          <a:blip r:embed="rId5"/>
          <a:srcRect/>
          <a:stretch>
            <a:fillRect/>
          </a:stretch>
        </p:blipFill>
        <p:spPr bwMode="auto">
          <a:xfrm>
            <a:off x="6858000" y="4060770"/>
            <a:ext cx="1600200" cy="11208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20</a:t>
            </a:fld>
            <a:endParaRPr lang="it-IT"/>
          </a:p>
        </p:txBody>
      </p:sp>
      <p:pic>
        <p:nvPicPr>
          <p:cNvPr id="5" name="Picture 3">
            <a:hlinkClick r:id="" action="ppaction://media"/>
          </p:cNvPr>
          <p:cNvPicPr/>
          <p:nvPr>
            <a:videoFile r:link="rId1"/>
          </p:nvPr>
        </p:nvPicPr>
        <p:blipFill>
          <a:blip r:embed="rId3"/>
          <a:srcRect/>
          <a:stretch>
            <a:fillRect/>
          </a:stretch>
        </p:blipFill>
        <p:spPr bwMode="auto">
          <a:xfrm>
            <a:off x="609600" y="914400"/>
            <a:ext cx="7924800" cy="5943600"/>
          </a:xfrm>
          <a:prstGeom prst="rect">
            <a:avLst/>
          </a:prstGeom>
          <a:noFill/>
          <a:ln w="9525">
            <a:noFill/>
            <a:miter lim="800000"/>
            <a:headEnd/>
            <a:tailEnd/>
          </a:ln>
        </p:spPr>
      </p:pic>
      <p:sp>
        <p:nvSpPr>
          <p:cNvPr id="6" name="Rectangle 2"/>
          <p:cNvSpPr txBox="1">
            <a:spLocks noChangeArrowheads="1"/>
          </p:cNvSpPr>
          <p:nvPr/>
        </p:nvSpPr>
        <p:spPr bwMode="auto">
          <a:xfrm>
            <a:off x="682625" y="0"/>
            <a:ext cx="8080375" cy="87471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e</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poi </a:t>
            </a: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calato</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100m</a:t>
            </a:r>
            <a:r>
              <a:rPr kumimoji="0" lang="en-US" sz="4000" b="0"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4000" b="0"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sottoterra</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t>
            </a:r>
            <a:endParaRPr kumimoji="0" lang="en-US" sz="40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30_02_27_lores.jpg"/>
          <p:cNvPicPr>
            <a:picLocks noGrp="1" noChangeAspect="1"/>
          </p:cNvPicPr>
          <p:nvPr>
            <p:ph idx="1"/>
          </p:nvPr>
        </p:nvPicPr>
        <p:blipFill>
          <a:blip r:embed="rId2"/>
          <a:srcRect l="-18187" r="-18187"/>
          <a:stretch>
            <a:fillRect/>
          </a:stretch>
        </p:blipFill>
        <p:spPr>
          <a:xfrm>
            <a:off x="-838200" y="-33882"/>
            <a:ext cx="10591800" cy="5825082"/>
          </a:xfrm>
        </p:spPr>
      </p:pic>
      <p:sp>
        <p:nvSpPr>
          <p:cNvPr id="4" name="Slide Number Placeholder 3"/>
          <p:cNvSpPr>
            <a:spLocks noGrp="1"/>
          </p:cNvSpPr>
          <p:nvPr>
            <p:ph type="sldNum" sz="quarter" idx="12"/>
          </p:nvPr>
        </p:nvSpPr>
        <p:spPr/>
        <p:txBody>
          <a:bodyPr/>
          <a:lstStyle/>
          <a:p>
            <a:fld id="{B007B441-5312-499D-93C3-6E37886527FA}" type="slidenum">
              <a:rPr lang="it-IT" smtClean="0"/>
              <a:pPr/>
              <a:t>21</a:t>
            </a:fld>
            <a:endParaRPr lang="it-IT"/>
          </a:p>
        </p:txBody>
      </p:sp>
      <p:sp>
        <p:nvSpPr>
          <p:cNvPr id="6" name="TextBox 5"/>
          <p:cNvSpPr txBox="1"/>
          <p:nvPr/>
        </p:nvSpPr>
        <p:spPr>
          <a:xfrm>
            <a:off x="381000" y="5950803"/>
            <a:ext cx="8305800" cy="830997"/>
          </a:xfrm>
          <a:prstGeom prst="rect">
            <a:avLst/>
          </a:prstGeom>
          <a:noFill/>
        </p:spPr>
        <p:txBody>
          <a:bodyPr wrap="square" rtlCol="0">
            <a:spAutoFit/>
          </a:bodyPr>
          <a:lstStyle/>
          <a:p>
            <a:r>
              <a:rPr lang="it-IT" sz="2400" dirty="0" smtClean="0">
                <a:latin typeface="Comic Sans MS"/>
                <a:cs typeface="Comic Sans MS"/>
              </a:rPr>
              <a:t>Napoli ha contribuito al sistema di camere per la rivelazione dei muoni (RPC)</a:t>
            </a:r>
            <a:endParaRPr lang="it-IT" sz="2400" dirty="0">
              <a:latin typeface="Comic Sans MS"/>
              <a:cs typeface="Comic Sans MS"/>
            </a:endParaRPr>
          </a:p>
        </p:txBody>
      </p:sp>
      <p:cxnSp>
        <p:nvCxnSpPr>
          <p:cNvPr id="8" name="Straight Arrow Connector 7"/>
          <p:cNvCxnSpPr/>
          <p:nvPr/>
        </p:nvCxnSpPr>
        <p:spPr>
          <a:xfrm rot="16200000" flipV="1">
            <a:off x="2590800" y="4724400"/>
            <a:ext cx="1981200" cy="762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3352800" y="2895600"/>
            <a:ext cx="3810000" cy="2590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22</a:t>
            </a:fld>
            <a:endParaRPr lang="it-IT"/>
          </a:p>
        </p:txBody>
      </p:sp>
      <p:sp>
        <p:nvSpPr>
          <p:cNvPr id="7" name="Content Placeholder 6"/>
          <p:cNvSpPr>
            <a:spLocks noGrp="1"/>
          </p:cNvSpPr>
          <p:nvPr>
            <p:ph idx="1"/>
          </p:nvPr>
        </p:nvSpPr>
        <p:spPr/>
        <p:txBody>
          <a:bodyPr/>
          <a:lstStyle/>
          <a:p>
            <a:endParaRPr lang="it-IT"/>
          </a:p>
        </p:txBody>
      </p:sp>
      <p:pic>
        <p:nvPicPr>
          <p:cNvPr id="8" name="Content Placeholder 7" descr="aliceview1.jpg"/>
          <p:cNvPicPr>
            <a:picLocks noChangeAspect="1"/>
          </p:cNvPicPr>
          <p:nvPr/>
        </p:nvPicPr>
        <p:blipFill>
          <a:blip r:embed="rId2"/>
          <a:srcRect/>
          <a:stretch>
            <a:fillRect/>
          </a:stretch>
        </p:blipFill>
        <p:spPr bwMode="auto">
          <a:xfrm>
            <a:off x="838200" y="176791"/>
            <a:ext cx="7467600" cy="5995409"/>
          </a:xfrm>
          <a:prstGeom prst="rect">
            <a:avLst/>
          </a:prstGeom>
          <a:noFill/>
          <a:ln w="9525">
            <a:noFill/>
            <a:miter lim="800000"/>
            <a:headEnd/>
            <a:tailEnd/>
          </a:ln>
        </p:spPr>
      </p:pic>
      <p:sp>
        <p:nvSpPr>
          <p:cNvPr id="5" name="TextBox 4"/>
          <p:cNvSpPr txBox="1"/>
          <p:nvPr/>
        </p:nvSpPr>
        <p:spPr>
          <a:xfrm>
            <a:off x="76200" y="6248400"/>
            <a:ext cx="8747407" cy="461665"/>
          </a:xfrm>
          <a:prstGeom prst="rect">
            <a:avLst/>
          </a:prstGeom>
          <a:noFill/>
        </p:spPr>
        <p:txBody>
          <a:bodyPr wrap="none" rtlCol="0">
            <a:spAutoFit/>
          </a:bodyPr>
          <a:lstStyle/>
          <a:p>
            <a:r>
              <a:rPr lang="it-IT" sz="2400" dirty="0" smtClean="0">
                <a:latin typeface="Comic Sans MS"/>
                <a:cs typeface="Comic Sans MS"/>
              </a:rPr>
              <a:t>Particolare di CMS che mostra la complessità del cablaggio</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20_20090601_133b.jpg"/>
          <p:cNvPicPr>
            <a:picLocks noGrp="1" noChangeAspect="1"/>
          </p:cNvPicPr>
          <p:nvPr>
            <p:ph idx="1"/>
          </p:nvPr>
        </p:nvPicPr>
        <p:blipFill>
          <a:blip r:embed="rId2"/>
          <a:srcRect l="-10496" r="-10496"/>
          <a:stretch>
            <a:fillRect/>
          </a:stretch>
        </p:blipFill>
        <p:spPr>
          <a:xfrm>
            <a:off x="-1004661" y="0"/>
            <a:ext cx="11139261" cy="6126164"/>
          </a:xfrm>
        </p:spPr>
      </p:pic>
      <p:sp>
        <p:nvSpPr>
          <p:cNvPr id="4" name="Slide Number Placeholder 3"/>
          <p:cNvSpPr>
            <a:spLocks noGrp="1"/>
          </p:cNvSpPr>
          <p:nvPr>
            <p:ph type="sldNum" sz="quarter" idx="12"/>
          </p:nvPr>
        </p:nvSpPr>
        <p:spPr/>
        <p:txBody>
          <a:bodyPr/>
          <a:lstStyle/>
          <a:p>
            <a:fld id="{B007B441-5312-499D-93C3-6E37886527FA}" type="slidenum">
              <a:rPr lang="it-IT" smtClean="0"/>
              <a:pPr/>
              <a:t>23</a:t>
            </a:fld>
            <a:endParaRPr lang="it-IT"/>
          </a:p>
        </p:txBody>
      </p:sp>
      <p:sp>
        <p:nvSpPr>
          <p:cNvPr id="6" name="TextBox 5"/>
          <p:cNvSpPr txBox="1"/>
          <p:nvPr/>
        </p:nvSpPr>
        <p:spPr>
          <a:xfrm>
            <a:off x="762000" y="6248400"/>
            <a:ext cx="7188537" cy="461665"/>
          </a:xfrm>
          <a:prstGeom prst="rect">
            <a:avLst/>
          </a:prstGeom>
          <a:noFill/>
        </p:spPr>
        <p:txBody>
          <a:bodyPr wrap="none" rtlCol="0">
            <a:spAutoFit/>
          </a:bodyPr>
          <a:lstStyle/>
          <a:p>
            <a:r>
              <a:rPr lang="it-IT" sz="2400" dirty="0" smtClean="0">
                <a:latin typeface="Comic Sans MS"/>
                <a:cs typeface="Comic Sans MS"/>
              </a:rPr>
              <a:t>Vista laterale di CMS nel </a:t>
            </a:r>
            <a:r>
              <a:rPr lang="it-IT" sz="2400" dirty="0" err="1" smtClean="0">
                <a:latin typeface="Comic Sans MS"/>
                <a:cs typeface="Comic Sans MS"/>
              </a:rPr>
              <a:t>pit</a:t>
            </a:r>
            <a:r>
              <a:rPr lang="it-IT" sz="2400" dirty="0" smtClean="0">
                <a:latin typeface="Comic Sans MS"/>
                <a:cs typeface="Comic Sans MS"/>
              </a:rPr>
              <a:t> prima della chiusura</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srcRect/>
          <a:stretch>
            <a:fillRect/>
          </a:stretch>
        </p:blipFill>
        <p:spPr bwMode="auto">
          <a:xfrm>
            <a:off x="457200" y="718886"/>
            <a:ext cx="8153400" cy="6139114"/>
          </a:xfrm>
          <a:prstGeom prst="rect">
            <a:avLst/>
          </a:prstGeom>
          <a:noFill/>
          <a:ln w="9525">
            <a:noFill/>
            <a:round/>
            <a:headEnd/>
            <a:tailEnd/>
          </a:ln>
        </p:spPr>
      </p:pic>
      <p:sp>
        <p:nvSpPr>
          <p:cNvPr id="3" name="Title 1"/>
          <p:cNvSpPr txBox="1">
            <a:spLocks/>
          </p:cNvSpPr>
          <p:nvPr/>
        </p:nvSpPr>
        <p:spPr>
          <a:xfrm>
            <a:off x="457200" y="0"/>
            <a:ext cx="8229600" cy="685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dirty="0" smtClean="0">
                <a:latin typeface="Comic Sans MS"/>
                <a:ea typeface="+mj-ea"/>
                <a:cs typeface="Comic Sans MS"/>
              </a:rPr>
              <a:t>i</a:t>
            </a:r>
            <a:r>
              <a:rPr kumimoji="0" lang="it-IT" sz="3600" b="0" i="0" u="none" strike="noStrike" kern="1200" cap="none" spc="0" normalizeH="0" baseline="0" noProof="0" dirty="0" err="1" smtClean="0">
                <a:ln>
                  <a:noFill/>
                </a:ln>
                <a:solidFill>
                  <a:schemeClr val="tx1"/>
                </a:solidFill>
                <a:effectLst/>
                <a:uLnTx/>
                <a:uFillTx/>
                <a:latin typeface="Comic Sans MS"/>
                <a:ea typeface="+mj-ea"/>
                <a:cs typeface="Comic Sans MS"/>
              </a:rPr>
              <a:t>l</a:t>
            </a:r>
            <a:r>
              <a:rPr kumimoji="0" lang="it-IT" sz="3600" b="0" i="0" u="none" strike="noStrike" kern="1200" cap="none" spc="0" normalizeH="0" baseline="0" noProof="0" dirty="0" smtClean="0">
                <a:ln>
                  <a:noFill/>
                </a:ln>
                <a:solidFill>
                  <a:schemeClr val="tx1"/>
                </a:solidFill>
                <a:effectLst/>
                <a:uLnTx/>
                <a:uFillTx/>
                <a:latin typeface="Comic Sans MS"/>
                <a:ea typeface="+mj-ea"/>
                <a:cs typeface="Comic Sans MS"/>
              </a:rPr>
              <a:t> magnete di </a:t>
            </a:r>
            <a:r>
              <a:rPr kumimoji="0" lang="it-IT" sz="3600" b="0" i="0" u="none" strike="noStrike" kern="1200" cap="none" spc="0" normalizeH="0" baseline="0" noProof="0" dirty="0" smtClean="0">
                <a:ln>
                  <a:noFill/>
                </a:ln>
                <a:solidFill>
                  <a:srgbClr val="FF0000"/>
                </a:solidFill>
                <a:effectLst/>
                <a:uLnTx/>
                <a:uFillTx/>
                <a:latin typeface="Comic Sans MS"/>
                <a:ea typeface="+mj-ea"/>
                <a:cs typeface="Comic Sans MS"/>
              </a:rPr>
              <a:t>ALICE</a:t>
            </a:r>
            <a:endParaRPr kumimoji="0" lang="it-IT" sz="3600" b="0" i="0" u="none" strike="noStrike" kern="1200" cap="none" spc="0" normalizeH="0" baseline="0" noProof="0" dirty="0">
              <a:ln>
                <a:noFill/>
              </a:ln>
              <a:solidFill>
                <a:srgbClr val="FF0000"/>
              </a:solidFill>
              <a:effectLst/>
              <a:uLnTx/>
              <a:uFillTx/>
              <a:latin typeface="Comic Sans MS"/>
              <a:ea typeface="+mj-ea"/>
              <a:cs typeface="Comic Sans MS"/>
            </a:endParaRPr>
          </a:p>
        </p:txBody>
      </p:sp>
    </p:spTree>
  </p:cSld>
  <p:clrMapOvr>
    <a:masterClrMapping/>
  </p:clrMapOvr>
  <p:transition>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25</a:t>
            </a:fld>
            <a:endParaRPr lang="it-IT"/>
          </a:p>
        </p:txBody>
      </p:sp>
      <p:pic>
        <p:nvPicPr>
          <p:cNvPr id="3" name="Picture 2" descr="Alice_0711030_01-A4-at-144-dpi.jpg"/>
          <p:cNvPicPr>
            <a:picLocks noChangeAspect="1"/>
          </p:cNvPicPr>
          <p:nvPr/>
        </p:nvPicPr>
        <p:blipFill>
          <a:blip r:embed="rId2"/>
          <a:stretch>
            <a:fillRect/>
          </a:stretch>
        </p:blipFill>
        <p:spPr>
          <a:xfrm>
            <a:off x="0" y="737465"/>
            <a:ext cx="9144000" cy="6120535"/>
          </a:xfrm>
          <a:prstGeom prst="rect">
            <a:avLst/>
          </a:prstGeom>
        </p:spPr>
      </p:pic>
      <p:sp>
        <p:nvSpPr>
          <p:cNvPr id="5" name="Title 1"/>
          <p:cNvSpPr txBox="1">
            <a:spLocks/>
          </p:cNvSpPr>
          <p:nvPr/>
        </p:nvSpPr>
        <p:spPr>
          <a:xfrm>
            <a:off x="457200" y="0"/>
            <a:ext cx="82296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dirty="0" err="1" smtClean="0">
                <a:latin typeface="Comic Sans MS"/>
                <a:ea typeface="+mj-ea"/>
                <a:cs typeface="Comic Sans MS"/>
              </a:rPr>
              <a:t>l</a:t>
            </a:r>
            <a:r>
              <a:rPr kumimoji="0" lang="it-IT" sz="3600" b="0" i="0" u="none" strike="noStrike" kern="1200" cap="none" spc="0" normalizeH="0" baseline="0" noProof="0" dirty="0" smtClean="0">
                <a:ln>
                  <a:noFill/>
                </a:ln>
                <a:solidFill>
                  <a:schemeClr val="tx1"/>
                </a:solidFill>
                <a:effectLst/>
                <a:uLnTx/>
                <a:uFillTx/>
                <a:latin typeface="Comic Sans MS"/>
                <a:ea typeface="+mj-ea"/>
                <a:cs typeface="Comic Sans MS"/>
              </a:rPr>
              <a:t>a TPC di </a:t>
            </a:r>
            <a:r>
              <a:rPr kumimoji="0" lang="it-IT" sz="3600" b="0" i="0" u="none" strike="noStrike" kern="1200" cap="none" spc="0" normalizeH="0" baseline="0" noProof="0" dirty="0" smtClean="0">
                <a:ln>
                  <a:noFill/>
                </a:ln>
                <a:solidFill>
                  <a:srgbClr val="FF0000"/>
                </a:solidFill>
                <a:effectLst/>
                <a:uLnTx/>
                <a:uFillTx/>
                <a:latin typeface="Comic Sans MS"/>
                <a:ea typeface="+mj-ea"/>
                <a:cs typeface="Comic Sans MS"/>
              </a:rPr>
              <a:t>ALICE</a:t>
            </a:r>
            <a:endParaRPr kumimoji="0" lang="it-IT" sz="3600" b="0" i="0" u="none" strike="noStrike" kern="1200" cap="none" spc="0" normalizeH="0" baseline="0" noProof="0" dirty="0">
              <a:ln>
                <a:noFill/>
              </a:ln>
              <a:solidFill>
                <a:srgbClr val="FF0000"/>
              </a:solidFill>
              <a:effectLst/>
              <a:uLnTx/>
              <a:uFillTx/>
              <a:latin typeface="Comic Sans MS"/>
              <a:ea typeface="+mj-ea"/>
              <a:cs typeface="Comic Sans M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26</a:t>
            </a:fld>
            <a:endParaRPr lang="it-IT"/>
          </a:p>
        </p:txBody>
      </p:sp>
      <p:pic>
        <p:nvPicPr>
          <p:cNvPr id="3" name="Picture 2" descr="Alice_0801022_04-A5-at-72-dpi.jpg"/>
          <p:cNvPicPr>
            <a:picLocks noChangeAspect="1"/>
          </p:cNvPicPr>
          <p:nvPr/>
        </p:nvPicPr>
        <p:blipFill>
          <a:blip r:embed="rId2"/>
          <a:stretch>
            <a:fillRect/>
          </a:stretch>
        </p:blipFill>
        <p:spPr>
          <a:xfrm>
            <a:off x="552450" y="812689"/>
            <a:ext cx="8058150" cy="6047539"/>
          </a:xfrm>
          <a:prstGeom prst="rect">
            <a:avLst/>
          </a:prstGeom>
        </p:spPr>
      </p:pic>
      <p:sp>
        <p:nvSpPr>
          <p:cNvPr id="5" name="Title 1"/>
          <p:cNvSpPr txBox="1">
            <a:spLocks/>
          </p:cNvSpPr>
          <p:nvPr/>
        </p:nvSpPr>
        <p:spPr>
          <a:xfrm>
            <a:off x="457200" y="76200"/>
            <a:ext cx="8229600" cy="685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dirty="0" smtClean="0">
                <a:latin typeface="Comic Sans MS"/>
                <a:ea typeface="+mj-ea"/>
                <a:cs typeface="Comic Sans MS"/>
              </a:rPr>
              <a:t>v</a:t>
            </a:r>
            <a:r>
              <a:rPr lang="it-IT" sz="3600" dirty="0" smtClean="0">
                <a:latin typeface="Comic Sans MS"/>
                <a:ea typeface="+mj-ea"/>
                <a:cs typeface="Comic Sans MS"/>
              </a:rPr>
              <a:t>ista frontale </a:t>
            </a:r>
            <a:r>
              <a:rPr kumimoji="0" lang="it-IT" sz="3600" b="0" i="0" u="none" strike="noStrike" kern="1200" cap="none" spc="0" normalizeH="0" baseline="0" noProof="0" dirty="0" smtClean="0">
                <a:ln>
                  <a:noFill/>
                </a:ln>
                <a:solidFill>
                  <a:schemeClr val="tx1"/>
                </a:solidFill>
                <a:effectLst/>
                <a:uLnTx/>
                <a:uFillTx/>
                <a:latin typeface="Comic Sans MS"/>
                <a:ea typeface="+mj-ea"/>
                <a:cs typeface="Comic Sans MS"/>
              </a:rPr>
              <a:t>di </a:t>
            </a:r>
            <a:r>
              <a:rPr kumimoji="0" lang="it-IT" sz="3600" b="0" i="0" u="none" strike="noStrike" kern="1200" cap="none" spc="0" normalizeH="0" baseline="0" noProof="0" dirty="0" smtClean="0">
                <a:ln>
                  <a:noFill/>
                </a:ln>
                <a:solidFill>
                  <a:srgbClr val="FF0000"/>
                </a:solidFill>
                <a:effectLst/>
                <a:uLnTx/>
                <a:uFillTx/>
                <a:latin typeface="Comic Sans MS"/>
                <a:ea typeface="+mj-ea"/>
                <a:cs typeface="Comic Sans MS"/>
              </a:rPr>
              <a:t>ALICE</a:t>
            </a:r>
            <a:endParaRPr kumimoji="0" lang="it-IT" sz="3600" b="0" i="0" u="none" strike="noStrike" kern="1200" cap="none" spc="0" normalizeH="0" baseline="0" noProof="0" dirty="0">
              <a:ln>
                <a:noFill/>
              </a:ln>
              <a:solidFill>
                <a:srgbClr val="FF0000"/>
              </a:solidFill>
              <a:effectLst/>
              <a:uLnTx/>
              <a:uFillTx/>
              <a:latin typeface="Comic Sans MS"/>
              <a:ea typeface="+mj-ea"/>
              <a:cs typeface="Comic Sans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a:stretch>
            <a:fillRect/>
          </a:stretch>
        </p:blipFill>
        <p:spPr bwMode="auto">
          <a:xfrm>
            <a:off x="533400" y="1219200"/>
            <a:ext cx="8077200" cy="5075238"/>
          </a:xfrm>
          <a:prstGeom prst="rect">
            <a:avLst/>
          </a:prstGeom>
          <a:solidFill>
            <a:schemeClr val="bg1"/>
          </a:solidFill>
          <a:ln w="9525">
            <a:noFill/>
            <a:miter lim="800000"/>
            <a:headEnd/>
            <a:tailEnd/>
          </a:ln>
          <a:effectLst/>
        </p:spPr>
      </p:pic>
      <p:pic>
        <p:nvPicPr>
          <p:cNvPr id="118787" name="Picture 3"/>
          <p:cNvPicPr>
            <a:picLocks noChangeAspect="1" noChangeArrowheads="1"/>
          </p:cNvPicPr>
          <p:nvPr/>
        </p:nvPicPr>
        <p:blipFill>
          <a:blip r:embed="rId3"/>
          <a:srcRect/>
          <a:stretch>
            <a:fillRect/>
          </a:stretch>
        </p:blipFill>
        <p:spPr bwMode="auto">
          <a:xfrm>
            <a:off x="3124200" y="3581400"/>
            <a:ext cx="3124200" cy="1600200"/>
          </a:xfrm>
          <a:prstGeom prst="rect">
            <a:avLst/>
          </a:prstGeom>
          <a:noFill/>
          <a:ln w="9525">
            <a:noFill/>
            <a:miter lim="800000"/>
            <a:headEnd/>
            <a:tailEnd/>
          </a:ln>
          <a:effectLst/>
        </p:spPr>
      </p:pic>
      <p:pic>
        <p:nvPicPr>
          <p:cNvPr id="118788" name="Picture 4"/>
          <p:cNvPicPr>
            <a:picLocks noChangeAspect="1" noChangeArrowheads="1"/>
          </p:cNvPicPr>
          <p:nvPr/>
        </p:nvPicPr>
        <p:blipFill>
          <a:blip r:embed="rId4"/>
          <a:srcRect/>
          <a:stretch>
            <a:fillRect/>
          </a:stretch>
        </p:blipFill>
        <p:spPr bwMode="auto">
          <a:xfrm>
            <a:off x="9448800" y="0"/>
            <a:ext cx="3124200" cy="1676400"/>
          </a:xfrm>
          <a:prstGeom prst="rect">
            <a:avLst/>
          </a:prstGeom>
          <a:noFill/>
          <a:ln w="9525">
            <a:noFill/>
            <a:miter lim="800000"/>
            <a:headEnd/>
            <a:tailEnd/>
          </a:ln>
          <a:effectLst/>
        </p:spPr>
      </p:pic>
      <p:sp>
        <p:nvSpPr>
          <p:cNvPr id="118789" name="Rectangle 5"/>
          <p:cNvSpPr>
            <a:spLocks noGrp="1" noChangeArrowheads="1"/>
          </p:cNvSpPr>
          <p:nvPr>
            <p:ph type="title"/>
          </p:nvPr>
        </p:nvSpPr>
        <p:spPr>
          <a:xfrm>
            <a:off x="685800" y="304800"/>
            <a:ext cx="7772400" cy="762000"/>
          </a:xfrm>
          <a:noFill/>
        </p:spPr>
        <p:txBody>
          <a:bodyPr/>
          <a:lstStyle/>
          <a:p>
            <a:r>
              <a:rPr lang="it-IT" sz="3600" dirty="0" smtClean="0">
                <a:solidFill>
                  <a:srgbClr val="FF0000"/>
                </a:solidFill>
                <a:latin typeface="Comic Sans MS" pitchFamily="66" charset="0"/>
              </a:rPr>
              <a:t>Obiettivi di ‘fisica</a:t>
            </a:r>
            <a:r>
              <a:rPr lang="it-IT" sz="3600" dirty="0">
                <a:solidFill>
                  <a:srgbClr val="FF0000"/>
                </a:solidFill>
                <a:latin typeface="Comic Sans MS" pitchFamily="66" charset="0"/>
              </a:rPr>
              <a:t>’ …</a:t>
            </a:r>
          </a:p>
        </p:txBody>
      </p:sp>
      <p:sp>
        <p:nvSpPr>
          <p:cNvPr id="7" name="Segnaposto numero diapositiva 6"/>
          <p:cNvSpPr>
            <a:spLocks noGrp="1"/>
          </p:cNvSpPr>
          <p:nvPr>
            <p:ph type="sldNum" sz="quarter" idx="12"/>
          </p:nvPr>
        </p:nvSpPr>
        <p:spPr/>
        <p:txBody>
          <a:bodyPr/>
          <a:lstStyle/>
          <a:p>
            <a:fld id="{B007B441-5312-499D-93C3-6E37886527FA}" type="slidenum">
              <a:rPr lang="it-IT" smtClean="0"/>
              <a:pPr/>
              <a:t>27</a:t>
            </a:fld>
            <a:endParaRPr lang="it-IT"/>
          </a:p>
        </p:txBody>
      </p:sp>
      <p:pic>
        <p:nvPicPr>
          <p:cNvPr id="9" name="Picture 8"/>
          <p:cNvPicPr>
            <a:picLocks noChangeAspect="1"/>
          </p:cNvPicPr>
          <p:nvPr/>
        </p:nvPicPr>
        <p:blipFill>
          <a:blip r:embed="rId5">
            <a:alphaModFix/>
          </a:blip>
          <a:stretch>
            <a:fillRect/>
          </a:stretch>
        </p:blipFill>
        <p:spPr>
          <a:xfrm>
            <a:off x="3124200" y="3505199"/>
            <a:ext cx="3124200" cy="208071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0" y="1428736"/>
            <a:ext cx="9144000" cy="1754326"/>
          </a:xfrm>
          <a:prstGeom prst="rect">
            <a:avLst/>
          </a:prstGeom>
          <a:noFill/>
        </p:spPr>
        <p:txBody>
          <a:bodyPr wrap="square" rtlCol="0">
            <a:spAutoFit/>
          </a:bodyPr>
          <a:lstStyle/>
          <a:p>
            <a:r>
              <a:rPr lang="en-US" dirty="0" smtClean="0"/>
              <a:t>Event with </a:t>
            </a:r>
            <a:r>
              <a:rPr lang="en-US" dirty="0" err="1" smtClean="0"/>
              <a:t>Supersymmetric</a:t>
            </a:r>
            <a:r>
              <a:rPr lang="en-US" dirty="0" smtClean="0"/>
              <a:t> Particles </a:t>
            </a:r>
            <a:br>
              <a:rPr lang="en-US" dirty="0" smtClean="0"/>
            </a:br>
            <a:r>
              <a:rPr lang="en-US" dirty="0" smtClean="0"/>
              <a:t>This event originated with the production of a pair of </a:t>
            </a:r>
            <a:r>
              <a:rPr lang="en-US" dirty="0" err="1" smtClean="0"/>
              <a:t>supersymmetric</a:t>
            </a:r>
            <a:r>
              <a:rPr lang="en-US" dirty="0" smtClean="0"/>
              <a:t>  particles that decayed yielding: Six jets of particles, Two </a:t>
            </a:r>
            <a:r>
              <a:rPr lang="en-US" dirty="0" err="1" smtClean="0"/>
              <a:t>muons</a:t>
            </a:r>
            <a:r>
              <a:rPr lang="en-US" dirty="0" smtClean="0"/>
              <a:t> with </a:t>
            </a:r>
            <a:r>
              <a:rPr lang="en-US" dirty="0" err="1" smtClean="0"/>
              <a:t>momenta</a:t>
            </a:r>
            <a:r>
              <a:rPr lang="en-US" dirty="0" smtClean="0"/>
              <a:t> in the transverse direction of 74 and 84 </a:t>
            </a:r>
            <a:r>
              <a:rPr lang="en-US" dirty="0" err="1" smtClean="0"/>
              <a:t>GeV</a:t>
            </a:r>
            <a:r>
              <a:rPr lang="en-US" dirty="0" smtClean="0"/>
              <a:t>. They are visible in the side view going to the left, but not in the end view  (because the exited the detector in the forward direction). They have opposite signs. Missing energy in the direction transverse to the beam of 283 </a:t>
            </a:r>
            <a:r>
              <a:rPr lang="en-US" dirty="0" err="1" smtClean="0"/>
              <a:t>GeV</a:t>
            </a:r>
            <a:r>
              <a:rPr lang="en-US" dirty="0" smtClean="0"/>
              <a:t>. </a:t>
            </a:r>
            <a:endParaRPr lang="en-US" dirty="0"/>
          </a:p>
        </p:txBody>
      </p:sp>
      <p:sp>
        <p:nvSpPr>
          <p:cNvPr id="2" name="Titolo 1"/>
          <p:cNvSpPr>
            <a:spLocks noGrp="1"/>
          </p:cNvSpPr>
          <p:nvPr>
            <p:ph type="title"/>
          </p:nvPr>
        </p:nvSpPr>
        <p:spPr>
          <a:xfrm>
            <a:off x="0" y="274638"/>
            <a:ext cx="4329114" cy="582594"/>
          </a:xfrm>
        </p:spPr>
        <p:txBody>
          <a:bodyPr>
            <a:normAutofit fontScale="90000"/>
          </a:bodyPr>
          <a:lstStyle/>
          <a:p>
            <a:r>
              <a:rPr lang="it-IT" sz="2800" dirty="0" smtClean="0">
                <a:solidFill>
                  <a:srgbClr val="FF0000"/>
                </a:solidFill>
                <a:latin typeface="Comic Sans MS" pitchFamily="66" charset="0"/>
              </a:rPr>
              <a:t>… come vediamo gli eventi?</a:t>
            </a:r>
            <a:endParaRPr lang="it-IT" sz="2800" dirty="0">
              <a:solidFill>
                <a:srgbClr val="FF0000"/>
              </a:solidFill>
              <a:latin typeface="Comic Sans MS" pitchFamily="66" charset="0"/>
            </a:endParaRPr>
          </a:p>
        </p:txBody>
      </p:sp>
      <p:pic>
        <p:nvPicPr>
          <p:cNvPr id="4" name="Segnaposto contenuto 3" descr="susy_cutview_eve_gen_1207_002.jpg"/>
          <p:cNvPicPr>
            <a:picLocks noGrp="1" noChangeAspect="1"/>
          </p:cNvPicPr>
          <p:nvPr>
            <p:ph idx="1"/>
          </p:nvPr>
        </p:nvPicPr>
        <p:blipFill>
          <a:blip r:embed="rId2"/>
          <a:stretch>
            <a:fillRect/>
          </a:stretch>
        </p:blipFill>
        <p:spPr>
          <a:xfrm>
            <a:off x="5143536" y="-214338"/>
            <a:ext cx="4000496" cy="4198051"/>
          </a:xfrm>
        </p:spPr>
      </p:pic>
      <p:pic>
        <p:nvPicPr>
          <p:cNvPr id="5" name="Immagine 4" descr="susy_sideview_eve_gen_1207_001.jpg"/>
          <p:cNvPicPr>
            <a:picLocks noChangeAspect="1"/>
          </p:cNvPicPr>
          <p:nvPr/>
        </p:nvPicPr>
        <p:blipFill>
          <a:blip r:embed="rId3"/>
          <a:stretch>
            <a:fillRect/>
          </a:stretch>
        </p:blipFill>
        <p:spPr>
          <a:xfrm>
            <a:off x="0" y="1304361"/>
            <a:ext cx="5214942" cy="3624837"/>
          </a:xfrm>
          <a:prstGeom prst="rect">
            <a:avLst/>
          </a:prstGeom>
        </p:spPr>
      </p:pic>
      <p:sp>
        <p:nvSpPr>
          <p:cNvPr id="8" name="Text Box 4"/>
          <p:cNvSpPr txBox="1">
            <a:spLocks noChangeArrowheads="1"/>
          </p:cNvSpPr>
          <p:nvPr/>
        </p:nvSpPr>
        <p:spPr bwMode="auto">
          <a:xfrm>
            <a:off x="6143636" y="3887980"/>
            <a:ext cx="3000396" cy="2970044"/>
          </a:xfrm>
          <a:prstGeom prst="rect">
            <a:avLst/>
          </a:prstGeom>
          <a:solidFill>
            <a:schemeClr val="accent4">
              <a:lumMod val="40000"/>
              <a:lumOff val="60000"/>
            </a:schemeClr>
          </a:solidFill>
          <a:ln w="9525" algn="ctr">
            <a:noFill/>
            <a:miter lim="800000"/>
            <a:headEnd/>
            <a:tailEnd/>
          </a:ln>
          <a:effectLst/>
        </p:spPr>
        <p:txBody>
          <a:bodyPr wrap="square">
            <a:spAutoFit/>
          </a:bodyPr>
          <a:lstStyle/>
          <a:p>
            <a:pPr>
              <a:spcBef>
                <a:spcPct val="50000"/>
              </a:spcBef>
              <a:buFontTx/>
              <a:buChar char="•"/>
            </a:pPr>
            <a:r>
              <a:rPr lang="it-IT" sz="2200" dirty="0" smtClean="0">
                <a:latin typeface="Comic Sans MS" pitchFamily="66" charset="0"/>
              </a:rPr>
              <a:t>traiettoria</a:t>
            </a:r>
          </a:p>
          <a:p>
            <a:pPr>
              <a:spcBef>
                <a:spcPct val="50000"/>
              </a:spcBef>
              <a:buFontTx/>
              <a:buChar char="•"/>
            </a:pPr>
            <a:r>
              <a:rPr lang="it-IT" sz="2200" dirty="0" smtClean="0">
                <a:latin typeface="Comic Sans MS" pitchFamily="66" charset="0"/>
              </a:rPr>
              <a:t> carica </a:t>
            </a:r>
            <a:r>
              <a:rPr lang="it-IT" sz="2200" dirty="0">
                <a:latin typeface="Comic Sans MS" pitchFamily="66" charset="0"/>
              </a:rPr>
              <a:t>elettrica</a:t>
            </a:r>
          </a:p>
          <a:p>
            <a:pPr>
              <a:spcBef>
                <a:spcPct val="50000"/>
              </a:spcBef>
              <a:buFontTx/>
              <a:buChar char="•"/>
            </a:pPr>
            <a:r>
              <a:rPr lang="it-IT" sz="2200" dirty="0">
                <a:latin typeface="Comic Sans MS" pitchFamily="66" charset="0"/>
              </a:rPr>
              <a:t> </a:t>
            </a:r>
            <a:r>
              <a:rPr lang="it-IT" sz="2200" dirty="0" smtClean="0">
                <a:latin typeface="Comic Sans MS" pitchFamily="66" charset="0"/>
              </a:rPr>
              <a:t>energia</a:t>
            </a:r>
            <a:endParaRPr lang="it-IT" sz="2200" dirty="0">
              <a:latin typeface="Comic Sans MS" pitchFamily="66" charset="0"/>
            </a:endParaRPr>
          </a:p>
          <a:p>
            <a:pPr>
              <a:spcBef>
                <a:spcPct val="50000"/>
              </a:spcBef>
              <a:buFontTx/>
              <a:buChar char="•"/>
            </a:pPr>
            <a:r>
              <a:rPr lang="it-IT" sz="2200" dirty="0">
                <a:latin typeface="Comic Sans MS" pitchFamily="66" charset="0"/>
              </a:rPr>
              <a:t> </a:t>
            </a:r>
            <a:r>
              <a:rPr lang="it-IT" sz="2200" dirty="0" smtClean="0">
                <a:latin typeface="Comic Sans MS" pitchFamily="66" charset="0"/>
              </a:rPr>
              <a:t>impulso</a:t>
            </a:r>
            <a:endParaRPr lang="it-IT" sz="2200" dirty="0">
              <a:latin typeface="Comic Sans MS" pitchFamily="66" charset="0"/>
            </a:endParaRPr>
          </a:p>
          <a:p>
            <a:pPr>
              <a:spcBef>
                <a:spcPct val="50000"/>
              </a:spcBef>
              <a:buFontTx/>
              <a:buChar char="•"/>
            </a:pPr>
            <a:r>
              <a:rPr lang="it-IT" sz="2200" dirty="0">
                <a:latin typeface="Comic Sans MS" pitchFamily="66" charset="0"/>
              </a:rPr>
              <a:t> </a:t>
            </a:r>
            <a:r>
              <a:rPr lang="it-IT" sz="2200" dirty="0" smtClean="0">
                <a:latin typeface="Comic Sans MS" pitchFamily="66" charset="0"/>
              </a:rPr>
              <a:t>massa</a:t>
            </a:r>
            <a:endParaRPr lang="it-IT" sz="2200" dirty="0">
              <a:latin typeface="Comic Sans MS" pitchFamily="66" charset="0"/>
            </a:endParaRPr>
          </a:p>
          <a:p>
            <a:pPr>
              <a:spcBef>
                <a:spcPct val="50000"/>
              </a:spcBef>
              <a:buFontTx/>
              <a:buChar char="•"/>
            </a:pPr>
            <a:r>
              <a:rPr lang="it-IT" sz="2200" dirty="0" smtClean="0">
                <a:latin typeface="Comic Sans MS" pitchFamily="66" charset="0"/>
              </a:rPr>
              <a:t> vita media</a:t>
            </a:r>
            <a:endParaRPr lang="it-IT" sz="2200" dirty="0">
              <a:latin typeface="Comic Sans MS" pitchFamily="66" charset="0"/>
            </a:endParaRPr>
          </a:p>
        </p:txBody>
      </p:sp>
      <p:sp>
        <p:nvSpPr>
          <p:cNvPr id="9" name="Titolo 1"/>
          <p:cNvSpPr txBox="1">
            <a:spLocks/>
          </p:cNvSpPr>
          <p:nvPr/>
        </p:nvSpPr>
        <p:spPr>
          <a:xfrm>
            <a:off x="0" y="4989546"/>
            <a:ext cx="5929354" cy="582594"/>
          </a:xfrm>
          <a:prstGeom prst="rect">
            <a:avLst/>
          </a:prstGeom>
          <a:solidFill>
            <a:schemeClr val="accent5">
              <a:lumMod val="40000"/>
              <a:lumOff val="60000"/>
            </a:scheme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smtClean="0">
                <a:ln>
                  <a:noFill/>
                </a:ln>
                <a:solidFill>
                  <a:srgbClr val="FF0000"/>
                </a:solidFill>
                <a:effectLst/>
                <a:uLnTx/>
                <a:uFillTx/>
                <a:latin typeface="Comic Sans MS" pitchFamily="66" charset="0"/>
                <a:ea typeface="+mj-ea"/>
                <a:cs typeface="+mj-cs"/>
              </a:rPr>
              <a:t>… </a:t>
            </a:r>
            <a:r>
              <a:rPr lang="it-IT" sz="2800" dirty="0" smtClean="0">
                <a:solidFill>
                  <a:srgbClr val="FF0000"/>
                </a:solidFill>
                <a:latin typeface="Comic Sans MS" pitchFamily="66" charset="0"/>
                <a:ea typeface="+mj-ea"/>
                <a:cs typeface="+mj-cs"/>
              </a:rPr>
              <a:t>ricostruendoli tramite misure di:</a:t>
            </a:r>
            <a:endParaRPr kumimoji="0" lang="it-IT" sz="28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10" name="Titolo 1"/>
          <p:cNvSpPr txBox="1">
            <a:spLocks/>
          </p:cNvSpPr>
          <p:nvPr/>
        </p:nvSpPr>
        <p:spPr>
          <a:xfrm>
            <a:off x="3000364" y="1285860"/>
            <a:ext cx="2071670" cy="285752"/>
          </a:xfrm>
          <a:prstGeom prst="rect">
            <a:avLst/>
          </a:prstGeom>
          <a:solidFill>
            <a:schemeClr val="bg1"/>
          </a:solidFill>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2800" b="1" dirty="0" smtClean="0">
                <a:latin typeface="Comic Sans MS" pitchFamily="66" charset="0"/>
                <a:ea typeface="+mj-ea"/>
                <a:cs typeface="+mj-cs"/>
              </a:rPr>
              <a:t>MC SUSY </a:t>
            </a:r>
            <a:r>
              <a:rPr lang="it-IT" sz="2800" b="1" dirty="0" err="1" smtClean="0">
                <a:latin typeface="Comic Sans MS" pitchFamily="66" charset="0"/>
                <a:ea typeface="+mj-ea"/>
                <a:cs typeface="+mj-cs"/>
              </a:rPr>
              <a:t>event</a:t>
            </a:r>
            <a:endParaRPr kumimoji="0" lang="it-IT" sz="2800" b="1" i="0" u="none" strike="noStrike" kern="1200" cap="none" spc="0" normalizeH="0" baseline="0" noProof="0" dirty="0">
              <a:ln>
                <a:noFill/>
              </a:ln>
              <a:effectLst/>
              <a:uLnTx/>
              <a:uFillTx/>
              <a:latin typeface="Comic Sans MS" pitchFamily="66" charset="0"/>
              <a:ea typeface="+mj-ea"/>
              <a:cs typeface="+mj-cs"/>
            </a:endParaRPr>
          </a:p>
        </p:txBody>
      </p:sp>
      <p:sp>
        <p:nvSpPr>
          <p:cNvPr id="11" name="CasellaDiTesto 10"/>
          <p:cNvSpPr txBox="1"/>
          <p:nvPr/>
        </p:nvSpPr>
        <p:spPr>
          <a:xfrm>
            <a:off x="285720" y="4286256"/>
            <a:ext cx="332142" cy="400110"/>
          </a:xfrm>
          <a:prstGeom prst="rect">
            <a:avLst/>
          </a:prstGeom>
          <a:solidFill>
            <a:schemeClr val="tx1"/>
          </a:solidFill>
        </p:spPr>
        <p:txBody>
          <a:bodyPr wrap="none" rtlCol="0">
            <a:spAutoFit/>
          </a:bodyPr>
          <a:lstStyle/>
          <a:p>
            <a:r>
              <a:rPr lang="it-IT" sz="2000" b="1" dirty="0" smtClean="0">
                <a:solidFill>
                  <a:srgbClr val="FFFF00"/>
                </a:solidFill>
                <a:latin typeface="Symbol" pitchFamily="18" charset="2"/>
              </a:rPr>
              <a:t>m</a:t>
            </a:r>
            <a:endParaRPr lang="it-IT" sz="2000" b="1" dirty="0">
              <a:solidFill>
                <a:srgbClr val="FFFF00"/>
              </a:solidFill>
              <a:latin typeface="Symbol" pitchFamily="18" charset="2"/>
            </a:endParaRPr>
          </a:p>
        </p:txBody>
      </p:sp>
      <p:cxnSp>
        <p:nvCxnSpPr>
          <p:cNvPr id="13" name="Connettore 2 12"/>
          <p:cNvCxnSpPr>
            <a:stCxn id="11" idx="0"/>
          </p:cNvCxnSpPr>
          <p:nvPr/>
        </p:nvCxnSpPr>
        <p:spPr>
          <a:xfrm rot="16200000" flipV="1">
            <a:off x="-631377" y="3203087"/>
            <a:ext cx="1928826" cy="23751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11" idx="0"/>
          </p:cNvCxnSpPr>
          <p:nvPr/>
        </p:nvCxnSpPr>
        <p:spPr>
          <a:xfrm rot="5400000" flipH="1" flipV="1">
            <a:off x="-488500" y="3226283"/>
            <a:ext cx="2000264" cy="11968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072066" y="3429000"/>
            <a:ext cx="676788" cy="400110"/>
          </a:xfrm>
          <a:prstGeom prst="rect">
            <a:avLst/>
          </a:prstGeom>
          <a:solidFill>
            <a:schemeClr val="tx1"/>
          </a:solidFill>
        </p:spPr>
        <p:txBody>
          <a:bodyPr wrap="none" rtlCol="0">
            <a:spAutoFit/>
          </a:bodyPr>
          <a:lstStyle/>
          <a:p>
            <a:r>
              <a:rPr lang="it-IT" sz="2000" b="1" dirty="0" err="1" smtClean="0">
                <a:solidFill>
                  <a:srgbClr val="FFFF00"/>
                </a:solidFill>
                <a:latin typeface="Comic Sans MS" pitchFamily="66" charset="0"/>
              </a:rPr>
              <a:t>jets</a:t>
            </a:r>
            <a:endParaRPr lang="it-IT" sz="2000" b="1" dirty="0">
              <a:solidFill>
                <a:srgbClr val="FFFF00"/>
              </a:solidFill>
              <a:latin typeface="Comic Sans MS" pitchFamily="66" charset="0"/>
            </a:endParaRPr>
          </a:p>
        </p:txBody>
      </p:sp>
      <p:cxnSp>
        <p:nvCxnSpPr>
          <p:cNvPr id="17" name="Connettore 2 16"/>
          <p:cNvCxnSpPr>
            <a:stCxn id="16" idx="3"/>
          </p:cNvCxnSpPr>
          <p:nvPr/>
        </p:nvCxnSpPr>
        <p:spPr>
          <a:xfrm flipV="1">
            <a:off x="5748854" y="3500439"/>
            <a:ext cx="1966420" cy="12861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rot="5400000" flipH="1" flipV="1">
            <a:off x="4857752" y="1500174"/>
            <a:ext cx="2571768" cy="128588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Segnaposto numero diapositiva 23"/>
          <p:cNvSpPr>
            <a:spLocks noGrp="1"/>
          </p:cNvSpPr>
          <p:nvPr>
            <p:ph type="sldNum" sz="quarter" idx="12"/>
          </p:nvPr>
        </p:nvSpPr>
        <p:spPr/>
        <p:txBody>
          <a:bodyPr/>
          <a:lstStyle/>
          <a:p>
            <a:fld id="{B007B441-5312-499D-93C3-6E37886527FA}" type="slidenum">
              <a:rPr lang="it-IT" smtClean="0"/>
              <a:pPr/>
              <a:t>28</a:t>
            </a:fld>
            <a:endParaRPr lang="it-IT"/>
          </a:p>
        </p:txBody>
      </p:sp>
      <p:sp>
        <p:nvSpPr>
          <p:cNvPr id="18" name="TextBox 17"/>
          <p:cNvSpPr txBox="1"/>
          <p:nvPr/>
        </p:nvSpPr>
        <p:spPr>
          <a:xfrm>
            <a:off x="152400" y="6172200"/>
            <a:ext cx="5131896" cy="507831"/>
          </a:xfrm>
          <a:prstGeom prst="rect">
            <a:avLst/>
          </a:prstGeom>
          <a:solidFill>
            <a:schemeClr val="accent6">
              <a:lumMod val="40000"/>
              <a:lumOff val="60000"/>
            </a:schemeClr>
          </a:solidFill>
        </p:spPr>
        <p:txBody>
          <a:bodyPr wrap="none" rtlCol="0">
            <a:spAutoFit/>
          </a:bodyPr>
          <a:lstStyle/>
          <a:p>
            <a:r>
              <a:rPr lang="it-IT" sz="2700" dirty="0" err="1" smtClean="0">
                <a:latin typeface="Comic Sans MS"/>
                <a:cs typeface="Comic Sans MS"/>
              </a:rPr>
              <a:t>…</a:t>
            </a:r>
            <a:r>
              <a:rPr lang="it-IT" sz="2700" dirty="0" smtClean="0">
                <a:latin typeface="Comic Sans MS"/>
                <a:cs typeface="Comic Sans MS"/>
              </a:rPr>
              <a:t> e producendo distribuzioni </a:t>
            </a:r>
            <a:r>
              <a:rPr lang="it-IT" sz="2700" dirty="0" err="1" smtClean="0">
                <a:latin typeface="Comic Sans MS"/>
                <a:cs typeface="Comic Sans MS"/>
              </a:rPr>
              <a:t>…</a:t>
            </a:r>
            <a:endParaRPr lang="it-IT" sz="2700" dirty="0">
              <a:latin typeface="Comic Sans MS"/>
              <a:cs typeface="Comic Sans MS"/>
            </a:endParaRPr>
          </a:p>
        </p:txBody>
      </p:sp>
      <p:cxnSp>
        <p:nvCxnSpPr>
          <p:cNvPr id="23" name="Elbow Connector 22"/>
          <p:cNvCxnSpPr/>
          <p:nvPr/>
        </p:nvCxnSpPr>
        <p:spPr>
          <a:xfrm rot="5400000">
            <a:off x="4838700" y="5372100"/>
            <a:ext cx="2513806" cy="7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791200" y="5333999"/>
            <a:ext cx="3048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142844" y="1285861"/>
            <a:ext cx="8786842" cy="4142796"/>
            <a:chOff x="22" y="2160"/>
            <a:chExt cx="4037" cy="1753"/>
          </a:xfrm>
        </p:grpSpPr>
        <p:pic>
          <p:nvPicPr>
            <p:cNvPr id="2052" name="Picture 4" descr="higgs7"/>
            <p:cNvPicPr>
              <a:picLocks noChangeAspect="1" noChangeArrowheads="1"/>
            </p:cNvPicPr>
            <p:nvPr/>
          </p:nvPicPr>
          <p:blipFill>
            <a:blip r:embed="rId3"/>
            <a:srcRect/>
            <a:stretch>
              <a:fillRect/>
            </a:stretch>
          </p:blipFill>
          <p:spPr bwMode="auto">
            <a:xfrm>
              <a:off x="1292" y="2190"/>
              <a:ext cx="1524" cy="1500"/>
            </a:xfrm>
            <a:prstGeom prst="rect">
              <a:avLst/>
            </a:prstGeom>
            <a:noFill/>
            <a:ln w="9525">
              <a:noFill/>
              <a:miter lim="800000"/>
              <a:headEnd/>
              <a:tailEnd/>
            </a:ln>
          </p:spPr>
        </p:pic>
        <p:grpSp>
          <p:nvGrpSpPr>
            <p:cNvPr id="3" name="Group 13"/>
            <p:cNvGrpSpPr>
              <a:grpSpLocks/>
            </p:cNvGrpSpPr>
            <p:nvPr/>
          </p:nvGrpSpPr>
          <p:grpSpPr bwMode="auto">
            <a:xfrm>
              <a:off x="22" y="2160"/>
              <a:ext cx="1247" cy="816"/>
              <a:chOff x="192" y="3360"/>
              <a:chExt cx="1247" cy="816"/>
            </a:xfrm>
          </p:grpSpPr>
          <p:pic>
            <p:nvPicPr>
              <p:cNvPr id="2062" name="Picture 14" descr="4mu-130"/>
              <p:cNvPicPr>
                <a:picLocks noChangeAspect="1" noChangeArrowheads="1"/>
              </p:cNvPicPr>
              <p:nvPr/>
            </p:nvPicPr>
            <p:blipFill>
              <a:blip r:embed="rId4"/>
              <a:srcRect/>
              <a:stretch>
                <a:fillRect/>
              </a:stretch>
            </p:blipFill>
            <p:spPr bwMode="auto">
              <a:xfrm>
                <a:off x="192" y="3360"/>
                <a:ext cx="1247" cy="816"/>
              </a:xfrm>
              <a:prstGeom prst="rect">
                <a:avLst/>
              </a:prstGeom>
              <a:noFill/>
              <a:ln w="9525">
                <a:noFill/>
                <a:miter lim="800000"/>
                <a:headEnd/>
                <a:tailEnd/>
              </a:ln>
            </p:spPr>
          </p:pic>
          <p:sp>
            <p:nvSpPr>
              <p:cNvPr id="2063" name="Text Box 15"/>
              <p:cNvSpPr txBox="1">
                <a:spLocks noChangeArrowheads="1"/>
              </p:cNvSpPr>
              <p:nvPr/>
            </p:nvSpPr>
            <p:spPr bwMode="auto">
              <a:xfrm>
                <a:off x="816"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130 Gev</a:t>
                </a:r>
              </a:p>
            </p:txBody>
          </p:sp>
        </p:grpSp>
        <p:grpSp>
          <p:nvGrpSpPr>
            <p:cNvPr id="4" name="Group 16"/>
            <p:cNvGrpSpPr>
              <a:grpSpLocks/>
            </p:cNvGrpSpPr>
            <p:nvPr/>
          </p:nvGrpSpPr>
          <p:grpSpPr bwMode="auto">
            <a:xfrm>
              <a:off x="45" y="3022"/>
              <a:ext cx="1247" cy="821"/>
              <a:chOff x="1584" y="3360"/>
              <a:chExt cx="1247" cy="821"/>
            </a:xfrm>
          </p:grpSpPr>
          <p:pic>
            <p:nvPicPr>
              <p:cNvPr id="2065" name="Picture 17" descr="4mu-150"/>
              <p:cNvPicPr>
                <a:picLocks noChangeAspect="1" noChangeArrowheads="1"/>
              </p:cNvPicPr>
              <p:nvPr/>
            </p:nvPicPr>
            <p:blipFill>
              <a:blip r:embed="rId5"/>
              <a:srcRect/>
              <a:stretch>
                <a:fillRect/>
              </a:stretch>
            </p:blipFill>
            <p:spPr bwMode="auto">
              <a:xfrm>
                <a:off x="1584" y="3360"/>
                <a:ext cx="1247" cy="821"/>
              </a:xfrm>
              <a:prstGeom prst="rect">
                <a:avLst/>
              </a:prstGeom>
              <a:noFill/>
              <a:ln w="9525">
                <a:noFill/>
                <a:miter lim="800000"/>
                <a:headEnd/>
                <a:tailEnd/>
              </a:ln>
            </p:spPr>
          </p:pic>
          <p:sp>
            <p:nvSpPr>
              <p:cNvPr id="2066" name="Text Box 18"/>
              <p:cNvSpPr txBox="1">
                <a:spLocks noChangeArrowheads="1"/>
              </p:cNvSpPr>
              <p:nvPr/>
            </p:nvSpPr>
            <p:spPr bwMode="auto">
              <a:xfrm>
                <a:off x="2208"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150 Gev</a:t>
                </a:r>
              </a:p>
            </p:txBody>
          </p:sp>
        </p:grpSp>
        <p:grpSp>
          <p:nvGrpSpPr>
            <p:cNvPr id="5" name="Group 19"/>
            <p:cNvGrpSpPr>
              <a:grpSpLocks/>
            </p:cNvGrpSpPr>
            <p:nvPr/>
          </p:nvGrpSpPr>
          <p:grpSpPr bwMode="auto">
            <a:xfrm>
              <a:off x="2789" y="2161"/>
              <a:ext cx="1247" cy="815"/>
              <a:chOff x="2928" y="3360"/>
              <a:chExt cx="1247" cy="815"/>
            </a:xfrm>
          </p:grpSpPr>
          <p:pic>
            <p:nvPicPr>
              <p:cNvPr id="2068" name="Picture 20" descr="4mu-180"/>
              <p:cNvPicPr>
                <a:picLocks noChangeAspect="1" noChangeArrowheads="1"/>
              </p:cNvPicPr>
              <p:nvPr/>
            </p:nvPicPr>
            <p:blipFill>
              <a:blip r:embed="rId6"/>
              <a:srcRect/>
              <a:stretch>
                <a:fillRect/>
              </a:stretch>
            </p:blipFill>
            <p:spPr bwMode="auto">
              <a:xfrm>
                <a:off x="2928" y="3360"/>
                <a:ext cx="1247" cy="815"/>
              </a:xfrm>
              <a:prstGeom prst="rect">
                <a:avLst/>
              </a:prstGeom>
              <a:noFill/>
            </p:spPr>
          </p:pic>
          <p:sp>
            <p:nvSpPr>
              <p:cNvPr id="2069" name="Text Box 21"/>
              <p:cNvSpPr txBox="1">
                <a:spLocks noChangeArrowheads="1"/>
              </p:cNvSpPr>
              <p:nvPr/>
            </p:nvSpPr>
            <p:spPr bwMode="auto">
              <a:xfrm>
                <a:off x="3552"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180 Gev</a:t>
                </a:r>
              </a:p>
            </p:txBody>
          </p:sp>
        </p:grpSp>
        <p:grpSp>
          <p:nvGrpSpPr>
            <p:cNvPr id="6" name="Group 22"/>
            <p:cNvGrpSpPr>
              <a:grpSpLocks/>
            </p:cNvGrpSpPr>
            <p:nvPr/>
          </p:nvGrpSpPr>
          <p:grpSpPr bwMode="auto">
            <a:xfrm>
              <a:off x="2812" y="3069"/>
              <a:ext cx="1247" cy="815"/>
              <a:chOff x="4272" y="3360"/>
              <a:chExt cx="1247" cy="815"/>
            </a:xfrm>
          </p:grpSpPr>
          <p:pic>
            <p:nvPicPr>
              <p:cNvPr id="2071" name="Picture 23" descr="4mu-300"/>
              <p:cNvPicPr>
                <a:picLocks noChangeAspect="1" noChangeArrowheads="1"/>
              </p:cNvPicPr>
              <p:nvPr/>
            </p:nvPicPr>
            <p:blipFill>
              <a:blip r:embed="rId7"/>
              <a:srcRect/>
              <a:stretch>
                <a:fillRect/>
              </a:stretch>
            </p:blipFill>
            <p:spPr bwMode="auto">
              <a:xfrm>
                <a:off x="4272" y="3360"/>
                <a:ext cx="1247" cy="815"/>
              </a:xfrm>
              <a:prstGeom prst="rect">
                <a:avLst/>
              </a:prstGeom>
              <a:noFill/>
            </p:spPr>
          </p:pic>
          <p:sp>
            <p:nvSpPr>
              <p:cNvPr id="2072" name="Text Box 24"/>
              <p:cNvSpPr txBox="1">
                <a:spLocks noChangeArrowheads="1"/>
              </p:cNvSpPr>
              <p:nvPr/>
            </p:nvSpPr>
            <p:spPr bwMode="auto">
              <a:xfrm>
                <a:off x="4948"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300 Gev</a:t>
                </a:r>
              </a:p>
            </p:txBody>
          </p:sp>
        </p:grpSp>
        <p:sp>
          <p:nvSpPr>
            <p:cNvPr id="2074" name="Rectangle 26"/>
            <p:cNvSpPr>
              <a:spLocks noChangeArrowheads="1"/>
            </p:cNvSpPr>
            <p:nvPr/>
          </p:nvSpPr>
          <p:spPr bwMode="auto">
            <a:xfrm>
              <a:off x="1278" y="3763"/>
              <a:ext cx="1632" cy="150"/>
            </a:xfrm>
            <a:prstGeom prst="rect">
              <a:avLst/>
            </a:prstGeom>
            <a:noFill/>
            <a:ln w="9525">
              <a:noFill/>
              <a:miter lim="800000"/>
              <a:headEnd/>
              <a:tailEnd/>
            </a:ln>
            <a:effectLst/>
          </p:spPr>
          <p:txBody>
            <a:bodyPr anchor="ctr"/>
            <a:lstStyle/>
            <a:p>
              <a:pPr algn="ctr"/>
              <a:r>
                <a:rPr lang="it-IT" sz="2400" b="1" dirty="0">
                  <a:solidFill>
                    <a:srgbClr val="FF0000"/>
                  </a:solidFill>
                </a:rPr>
                <a:t>H </a:t>
              </a:r>
              <a:r>
                <a:rPr lang="it-IT" sz="2400" b="1" dirty="0">
                  <a:solidFill>
                    <a:srgbClr val="FF0000"/>
                  </a:solidFill>
                  <a:sym typeface="Wingdings" pitchFamily="2" charset="2"/>
                </a:rPr>
                <a:t> Z </a:t>
              </a:r>
              <a:r>
                <a:rPr lang="it-IT" sz="2400" b="1" dirty="0" err="1">
                  <a:solidFill>
                    <a:srgbClr val="FF0000"/>
                  </a:solidFill>
                  <a:sym typeface="Wingdings" pitchFamily="2" charset="2"/>
                </a:rPr>
                <a:t>Z</a:t>
              </a:r>
              <a:r>
                <a:rPr lang="it-IT" sz="2400" b="1" baseline="30000" dirty="0" err="1">
                  <a:solidFill>
                    <a:srgbClr val="FF0000"/>
                  </a:solidFill>
                  <a:sym typeface="Wingdings" pitchFamily="2" charset="2"/>
                </a:rPr>
                <a:t>*</a:t>
              </a:r>
              <a:r>
                <a:rPr lang="it-IT" sz="2400" b="1" dirty="0">
                  <a:solidFill>
                    <a:srgbClr val="FF0000"/>
                  </a:solidFill>
                  <a:sym typeface="Wingdings" pitchFamily="2" charset="2"/>
                </a:rPr>
                <a:t>  4 l</a:t>
              </a:r>
              <a:endParaRPr lang="it-IT" sz="2400" b="1" dirty="0">
                <a:solidFill>
                  <a:srgbClr val="FF0000"/>
                </a:solidFill>
              </a:endParaRPr>
            </a:p>
          </p:txBody>
        </p:sp>
      </p:grpSp>
      <p:sp>
        <p:nvSpPr>
          <p:cNvPr id="18" name="Rectangle 18"/>
          <p:cNvSpPr txBox="1">
            <a:spLocks noChangeArrowheads="1"/>
          </p:cNvSpPr>
          <p:nvPr/>
        </p:nvSpPr>
        <p:spPr>
          <a:xfrm>
            <a:off x="642910" y="214290"/>
            <a:ext cx="7772400" cy="685800"/>
          </a:xfrm>
          <a:prstGeom prst="rect">
            <a:avLst/>
          </a:prstGeom>
        </p:spPr>
        <p:txBody>
          <a:bodyPr vert="horz" lIns="91440" tIns="45720" rIns="91440" bIns="45720" rtlCol="0" anchor="ctr">
            <a:normAutofit/>
          </a:bodyPr>
          <a:lstStyle/>
          <a:p>
            <a:pPr algn="ctr">
              <a:spcBef>
                <a:spcPct val="0"/>
              </a:spcBef>
            </a:pP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 </a:t>
            </a:r>
            <a:r>
              <a:rPr lang="fr-FR" sz="3600" noProof="0" dirty="0" err="1" smtClean="0">
                <a:solidFill>
                  <a:srgbClr val="FF0000"/>
                </a:solidFill>
                <a:latin typeface="Comic Sans MS" pitchFamily="66" charset="0"/>
              </a:rPr>
              <a:t>esempio</a:t>
            </a:r>
            <a:r>
              <a:rPr lang="fr-FR" sz="3600" noProof="0" dirty="0" smtClean="0">
                <a:solidFill>
                  <a:srgbClr val="FF0000"/>
                </a:solidFill>
                <a:latin typeface="Comic Sans MS" pitchFamily="66" charset="0"/>
              </a:rPr>
              <a:t>: r</a:t>
            </a:r>
            <a:r>
              <a:rPr lang="fr-FR" sz="3600" dirty="0" err="1" smtClean="0">
                <a:solidFill>
                  <a:srgbClr val="FF0000"/>
                </a:solidFill>
                <a:latin typeface="Comic Sans MS" pitchFamily="66" charset="0"/>
              </a:rPr>
              <a:t>icerca</a:t>
            </a:r>
            <a:r>
              <a:rPr lang="fr-FR" sz="3600" dirty="0" smtClean="0">
                <a:solidFill>
                  <a:srgbClr val="FF0000"/>
                </a:solidFill>
                <a:latin typeface="Comic Sans MS" pitchFamily="66" charset="0"/>
              </a:rPr>
              <a:t> </a:t>
            </a:r>
            <a:r>
              <a:rPr lang="fr-FR" sz="3600" dirty="0" err="1" smtClean="0">
                <a:solidFill>
                  <a:srgbClr val="FF0000"/>
                </a:solidFill>
                <a:latin typeface="Comic Sans MS" pitchFamily="66" charset="0"/>
              </a:rPr>
              <a:t>dell’Higgs</a:t>
            </a:r>
            <a:r>
              <a:rPr lang="fr-FR" sz="3600" dirty="0" smtClean="0">
                <a:solidFill>
                  <a:srgbClr val="FF0000"/>
                </a:solidFill>
                <a:latin typeface="Comic Sans MS" pitchFamily="66" charset="0"/>
              </a:rPr>
              <a:t> </a:t>
            </a: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a:t>
            </a:r>
            <a:endParaRPr kumimoji="0" lang="it-IT" sz="36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graphicFrame>
        <p:nvGraphicFramePr>
          <p:cNvPr id="64514" name="Object 6"/>
          <p:cNvGraphicFramePr>
            <a:graphicFrameLocks noChangeAspect="1"/>
          </p:cNvGraphicFramePr>
          <p:nvPr/>
        </p:nvGraphicFramePr>
        <p:xfrm>
          <a:off x="2286000" y="6096000"/>
          <a:ext cx="3300426" cy="618830"/>
        </p:xfrm>
        <a:graphic>
          <a:graphicData uri="http://schemas.openxmlformats.org/presentationml/2006/ole">
            <p:oleObj spid="_x0000_s64514" name="Equation" r:id="rId8" imgW="2679480" imgH="533160" progId="">
              <p:embed/>
            </p:oleObj>
          </a:graphicData>
        </a:graphic>
      </p:graphicFrame>
      <p:sp>
        <p:nvSpPr>
          <p:cNvPr id="20" name="CasellaDiTesto 19"/>
          <p:cNvSpPr txBox="1"/>
          <p:nvPr/>
        </p:nvSpPr>
        <p:spPr>
          <a:xfrm>
            <a:off x="428596" y="5715000"/>
            <a:ext cx="5993122" cy="646331"/>
          </a:xfrm>
          <a:prstGeom prst="rect">
            <a:avLst/>
          </a:prstGeom>
          <a:noFill/>
        </p:spPr>
        <p:txBody>
          <a:bodyPr wrap="none" rtlCol="0">
            <a:spAutoFit/>
          </a:bodyPr>
          <a:lstStyle/>
          <a:p>
            <a:r>
              <a:rPr lang="it-IT" dirty="0" smtClean="0"/>
              <a:t>Massa dell’</a:t>
            </a:r>
            <a:r>
              <a:rPr lang="it-IT" dirty="0" err="1" smtClean="0"/>
              <a:t>Higgs</a:t>
            </a:r>
            <a:r>
              <a:rPr lang="it-IT" dirty="0" smtClean="0"/>
              <a:t> da massa ed impulso delle </a:t>
            </a:r>
            <a:r>
              <a:rPr lang="it-IT" dirty="0" err="1" smtClean="0"/>
              <a:t>4</a:t>
            </a:r>
            <a:r>
              <a:rPr lang="it-IT" dirty="0" smtClean="0"/>
              <a:t> particelle </a:t>
            </a:r>
            <a:r>
              <a:rPr lang="it-IT" dirty="0" err="1" smtClean="0"/>
              <a:t>finali…</a:t>
            </a:r>
            <a:endParaRPr lang="it-IT" dirty="0" smtClean="0"/>
          </a:p>
          <a:p>
            <a:r>
              <a:rPr lang="it-IT" dirty="0" smtClean="0"/>
              <a:t>Massa invariante:</a:t>
            </a:r>
            <a:endParaRPr lang="it-IT" dirty="0"/>
          </a:p>
        </p:txBody>
      </p:sp>
      <p:sp>
        <p:nvSpPr>
          <p:cNvPr id="21" name="Slide Number Placeholder 20"/>
          <p:cNvSpPr>
            <a:spLocks noGrp="1"/>
          </p:cNvSpPr>
          <p:nvPr>
            <p:ph type="sldNum" sz="quarter" idx="12"/>
          </p:nvPr>
        </p:nvSpPr>
        <p:spPr/>
        <p:txBody>
          <a:bodyPr/>
          <a:lstStyle/>
          <a:p>
            <a:fld id="{B007B441-5312-499D-93C3-6E37886527FA}" type="slidenum">
              <a:rPr lang="it-IT" smtClean="0"/>
              <a:pPr/>
              <a:t>29</a:t>
            </a:fld>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normAutofit/>
          </a:bodyPr>
          <a:lstStyle/>
          <a:p>
            <a:pPr lvl="0">
              <a:defRPr/>
            </a:pPr>
            <a:r>
              <a:rPr lang="it-IT" sz="3600" dirty="0" smtClean="0">
                <a:solidFill>
                  <a:srgbClr val="FF0000"/>
                </a:solidFill>
                <a:latin typeface="Comic Sans MS" pitchFamily="66" charset="0"/>
              </a:rPr>
              <a:t>ATLAS e CMS</a:t>
            </a:r>
            <a:endParaRPr lang="it-IT" sz="3600" dirty="0">
              <a:solidFill>
                <a:srgbClr val="FF0000"/>
              </a:solidFill>
              <a:latin typeface="Comic Sans MS" pitchFamily="66" charset="0"/>
            </a:endParaRPr>
          </a:p>
        </p:txBody>
      </p:sp>
      <p:sp>
        <p:nvSpPr>
          <p:cNvPr id="11" name="CasellaDiTesto 10"/>
          <p:cNvSpPr txBox="1"/>
          <p:nvPr/>
        </p:nvSpPr>
        <p:spPr>
          <a:xfrm>
            <a:off x="123583" y="3840540"/>
            <a:ext cx="8791818" cy="1569660"/>
          </a:xfrm>
          <a:prstGeom prst="rect">
            <a:avLst/>
          </a:prstGeom>
          <a:noFill/>
        </p:spPr>
        <p:txBody>
          <a:bodyPr wrap="square" rtlCol="0">
            <a:spAutoFit/>
          </a:bodyPr>
          <a:lstStyle/>
          <a:p>
            <a:endParaRPr lang="it-IT" sz="2400" dirty="0" smtClean="0">
              <a:latin typeface="Comic Sans MS" pitchFamily="66" charset="0"/>
            </a:endParaRPr>
          </a:p>
          <a:p>
            <a:pPr>
              <a:buFont typeface="Arial" pitchFamily="34" charset="0"/>
              <a:buChar char="•"/>
            </a:pPr>
            <a:r>
              <a:rPr lang="it-IT" sz="2400" dirty="0" smtClean="0">
                <a:latin typeface="Comic Sans MS" pitchFamily="66" charset="0"/>
              </a:rPr>
              <a:t> perché due?: conferma indipendente di eventuali nuovi fenomeni tramite due apparati differenti e spesso complementari</a:t>
            </a: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3</a:t>
            </a:fld>
            <a:endParaRPr lang="it-IT"/>
          </a:p>
        </p:txBody>
      </p:sp>
      <p:pic>
        <p:nvPicPr>
          <p:cNvPr id="17" name="Immagine 3" descr="Atlas_Gold_display.jpg"/>
          <p:cNvPicPr>
            <a:picLocks noChangeAspect="1"/>
          </p:cNvPicPr>
          <p:nvPr/>
        </p:nvPicPr>
        <p:blipFill>
          <a:blip r:embed="rId2">
            <a:lum/>
          </a:blip>
          <a:stretch>
            <a:fillRect/>
          </a:stretch>
        </p:blipFill>
        <p:spPr>
          <a:xfrm>
            <a:off x="4419600" y="990600"/>
            <a:ext cx="4003945" cy="2752698"/>
          </a:xfrm>
          <a:prstGeom prst="rect">
            <a:avLst/>
          </a:prstGeom>
          <a:solidFill>
            <a:schemeClr val="accent1">
              <a:alpha val="0"/>
            </a:schemeClr>
          </a:solidFill>
        </p:spPr>
      </p:pic>
      <p:pic>
        <p:nvPicPr>
          <p:cNvPr id="19" name="Picture 18"/>
          <p:cNvPicPr>
            <a:picLocks noChangeAspect="1"/>
          </p:cNvPicPr>
          <p:nvPr/>
        </p:nvPicPr>
        <p:blipFill>
          <a:blip r:embed="rId3">
            <a:alphaModFix/>
          </a:blip>
          <a:stretch>
            <a:fillRect/>
          </a:stretch>
        </p:blipFill>
        <p:spPr>
          <a:xfrm>
            <a:off x="457200" y="1295400"/>
            <a:ext cx="3276600" cy="2182216"/>
          </a:xfrm>
          <a:prstGeom prst="rect">
            <a:avLst/>
          </a:prstGeom>
        </p:spPr>
      </p:pic>
      <p:sp>
        <p:nvSpPr>
          <p:cNvPr id="20" name="TextBox 19"/>
          <p:cNvSpPr txBox="1"/>
          <p:nvPr/>
        </p:nvSpPr>
        <p:spPr>
          <a:xfrm>
            <a:off x="2133600" y="3653135"/>
            <a:ext cx="4463861" cy="461665"/>
          </a:xfrm>
          <a:prstGeom prst="rect">
            <a:avLst/>
          </a:prstGeom>
          <a:noFill/>
        </p:spPr>
        <p:txBody>
          <a:bodyPr wrap="square" rtlCol="0">
            <a:spAutoFit/>
          </a:bodyPr>
          <a:lstStyle/>
          <a:p>
            <a:r>
              <a:rPr lang="it-IT" sz="2400" dirty="0" smtClean="0">
                <a:latin typeface="Comic Sans MS" pitchFamily="66" charset="0"/>
              </a:rPr>
              <a:t>esperimenti “</a:t>
            </a:r>
            <a:r>
              <a:rPr lang="it-IT" sz="2400" dirty="0" err="1" smtClean="0">
                <a:latin typeface="Comic Sans MS" pitchFamily="66" charset="0"/>
              </a:rPr>
              <a:t>General</a:t>
            </a:r>
            <a:r>
              <a:rPr lang="it-IT" sz="2400" dirty="0" smtClean="0">
                <a:latin typeface="Comic Sans MS" pitchFamily="66" charset="0"/>
              </a:rPr>
              <a:t> </a:t>
            </a:r>
            <a:r>
              <a:rPr lang="it-IT" sz="2400" dirty="0" err="1" smtClean="0">
                <a:latin typeface="Comic Sans MS" pitchFamily="66" charset="0"/>
              </a:rPr>
              <a:t>Purpose</a:t>
            </a:r>
            <a:r>
              <a:rPr lang="it-IT" sz="2400" dirty="0" smtClean="0">
                <a:latin typeface="Comic Sans MS" pitchFamily="66" charset="0"/>
              </a:rPr>
              <a:t>”</a:t>
            </a:r>
            <a:endParaRPr lang="it-IT" sz="2400" dirty="0"/>
          </a:p>
        </p:txBody>
      </p:sp>
      <p:sp>
        <p:nvSpPr>
          <p:cNvPr id="8" name="CasellaDiTesto 10"/>
          <p:cNvSpPr txBox="1"/>
          <p:nvPr/>
        </p:nvSpPr>
        <p:spPr>
          <a:xfrm>
            <a:off x="136976" y="5486400"/>
            <a:ext cx="7904728" cy="461665"/>
          </a:xfrm>
          <a:prstGeom prst="rect">
            <a:avLst/>
          </a:prstGeom>
          <a:noFill/>
        </p:spPr>
        <p:txBody>
          <a:bodyPr wrap="none" rtlCol="0">
            <a:spAutoFit/>
          </a:bodyPr>
          <a:lstStyle/>
          <a:p>
            <a:pPr>
              <a:buFont typeface="Arial" pitchFamily="34" charset="0"/>
              <a:buChar char="•"/>
            </a:pPr>
            <a:r>
              <a:rPr lang="it-IT" sz="2400" dirty="0" smtClean="0">
                <a:latin typeface="Comic Sans MS" pitchFamily="66" charset="0"/>
              </a:rPr>
              <a:t> diversi strati di rivelatori per differenti particelle</a:t>
            </a:r>
          </a:p>
        </p:txBody>
      </p:sp>
      <p:sp>
        <p:nvSpPr>
          <p:cNvPr id="9" name="CasellaDiTesto 8"/>
          <p:cNvSpPr txBox="1"/>
          <p:nvPr/>
        </p:nvSpPr>
        <p:spPr>
          <a:xfrm>
            <a:off x="152400" y="6072206"/>
            <a:ext cx="6607899" cy="461665"/>
          </a:xfrm>
          <a:prstGeom prst="rect">
            <a:avLst/>
          </a:prstGeom>
          <a:noFill/>
        </p:spPr>
        <p:txBody>
          <a:bodyPr wrap="none" rtlCol="0">
            <a:spAutoFit/>
          </a:bodyPr>
          <a:lstStyle/>
          <a:p>
            <a:pPr>
              <a:buFont typeface="Arial" pitchFamily="34" charset="0"/>
              <a:buChar char="•"/>
            </a:pPr>
            <a:r>
              <a:rPr lang="it-IT" sz="2400" dirty="0" smtClean="0"/>
              <a:t> </a:t>
            </a:r>
            <a:r>
              <a:rPr lang="it-IT" sz="2400" dirty="0" smtClean="0">
                <a:latin typeface="Comic Sans MS" pitchFamily="66" charset="0"/>
              </a:rPr>
              <a:t>urto frontale nel </a:t>
            </a:r>
            <a:r>
              <a:rPr lang="it-IT" sz="2400" dirty="0" err="1" smtClean="0">
                <a:latin typeface="Comic Sans MS" pitchFamily="66" charset="0"/>
              </a:rPr>
              <a:t>CM</a:t>
            </a:r>
            <a:r>
              <a:rPr lang="it-IT" sz="2400" dirty="0" smtClean="0">
                <a:latin typeface="Comic Sans MS" pitchFamily="66" charset="0"/>
              </a:rPr>
              <a:t> </a:t>
            </a:r>
            <a:r>
              <a:rPr lang="it-IT" sz="2400" dirty="0" smtClean="0">
                <a:latin typeface="Comic Sans MS" pitchFamily="66" charset="0"/>
                <a:sym typeface="Wingdings" pitchFamily="2" charset="2"/>
              </a:rPr>
              <a:t> simmetria cilindrica</a:t>
            </a:r>
            <a:endParaRPr lang="it-IT" sz="2400" dirty="0"/>
          </a:p>
        </p:txBody>
      </p:sp>
      <p:cxnSp>
        <p:nvCxnSpPr>
          <p:cNvPr id="10" name="Connettore 2 5"/>
          <p:cNvCxnSpPr/>
          <p:nvPr/>
        </p:nvCxnSpPr>
        <p:spPr>
          <a:xfrm rot="10800000">
            <a:off x="7315200" y="3076572"/>
            <a:ext cx="928694"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descr="C:\Users\mg\AppData\Local\Microsoft\Windows\Temporary Internet Files\Content.IE5\FYO32058\MCj04401850000[1].wmf"/>
          <p:cNvPicPr>
            <a:picLocks noChangeAspect="1" noChangeArrowheads="1"/>
          </p:cNvPicPr>
          <p:nvPr/>
        </p:nvPicPr>
        <p:blipFill>
          <a:blip r:embed="rId4"/>
          <a:srcRect/>
          <a:stretch>
            <a:fillRect/>
          </a:stretch>
        </p:blipFill>
        <p:spPr bwMode="auto">
          <a:xfrm>
            <a:off x="8229600" y="3124200"/>
            <a:ext cx="571504" cy="1156803"/>
          </a:xfrm>
          <a:prstGeom prst="rect">
            <a:avLst/>
          </a:prstGeom>
          <a:noFill/>
        </p:spPr>
      </p:pic>
      <p:sp>
        <p:nvSpPr>
          <p:cNvPr id="14" name="Oval 13"/>
          <p:cNvSpPr/>
          <p:nvPr/>
        </p:nvSpPr>
        <p:spPr>
          <a:xfrm>
            <a:off x="7099200" y="2895600"/>
            <a:ext cx="216000" cy="216000"/>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TextBox 14"/>
          <p:cNvSpPr txBox="1"/>
          <p:nvPr/>
        </p:nvSpPr>
        <p:spPr>
          <a:xfrm>
            <a:off x="677698" y="2590800"/>
            <a:ext cx="617702" cy="369332"/>
          </a:xfrm>
          <a:prstGeom prst="rect">
            <a:avLst/>
          </a:prstGeom>
          <a:noFill/>
        </p:spPr>
        <p:txBody>
          <a:bodyPr wrap="none" rtlCol="0">
            <a:spAutoFit/>
          </a:bodyPr>
          <a:lstStyle/>
          <a:p>
            <a:r>
              <a:rPr lang="it-IT" b="1" dirty="0" smtClean="0"/>
              <a:t>CMS</a:t>
            </a:r>
            <a:endParaRPr lang="it-IT" b="1" dirty="0"/>
          </a:p>
        </p:txBody>
      </p:sp>
      <p:sp>
        <p:nvSpPr>
          <p:cNvPr id="16" name="TextBox 15"/>
          <p:cNvSpPr txBox="1"/>
          <p:nvPr/>
        </p:nvSpPr>
        <p:spPr>
          <a:xfrm>
            <a:off x="6090617" y="3135868"/>
            <a:ext cx="767383" cy="369332"/>
          </a:xfrm>
          <a:prstGeom prst="rect">
            <a:avLst/>
          </a:prstGeom>
          <a:noFill/>
        </p:spPr>
        <p:txBody>
          <a:bodyPr wrap="none" rtlCol="0">
            <a:spAutoFit/>
          </a:bodyPr>
          <a:lstStyle/>
          <a:p>
            <a:r>
              <a:rPr lang="it-IT" b="1" dirty="0" smtClean="0"/>
              <a:t>ATLAS</a:t>
            </a:r>
            <a:endParaRPr lang="it-IT"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30</a:t>
            </a:fld>
            <a:endParaRPr lang="it-IT"/>
          </a:p>
        </p:txBody>
      </p:sp>
      <p:sp>
        <p:nvSpPr>
          <p:cNvPr id="3" name="TextBox 6"/>
          <p:cNvSpPr txBox="1"/>
          <p:nvPr/>
        </p:nvSpPr>
        <p:spPr>
          <a:xfrm>
            <a:off x="304800" y="5334000"/>
            <a:ext cx="8610600" cy="1231106"/>
          </a:xfrm>
          <a:prstGeom prst="rect">
            <a:avLst/>
          </a:prstGeom>
          <a:solidFill>
            <a:srgbClr val="CCFFCC"/>
          </a:solidFill>
        </p:spPr>
        <p:txBody>
          <a:bodyPr wrap="square">
            <a:spAutoFit/>
          </a:bodyPr>
          <a:lstStyle/>
          <a:p>
            <a:r>
              <a:rPr lang="it-IT" dirty="0" smtClean="0">
                <a:latin typeface="Comic Sans MS" pitchFamily="66" charset="0"/>
              </a:rPr>
              <a:t>-frequenza </a:t>
            </a:r>
            <a:r>
              <a:rPr lang="it-IT" dirty="0">
                <a:latin typeface="Comic Sans MS" pitchFamily="66" charset="0"/>
              </a:rPr>
              <a:t>di collisione dei</a:t>
            </a:r>
            <a:r>
              <a:rPr lang="it-IT" dirty="0" smtClean="0">
                <a:latin typeface="Comic Sans MS" pitchFamily="66" charset="0"/>
              </a:rPr>
              <a:t> </a:t>
            </a:r>
            <a:r>
              <a:rPr lang="it-IT" dirty="0" smtClean="0">
                <a:latin typeface="Comic Sans MS" pitchFamily="66" charset="0"/>
              </a:rPr>
              <a:t>pacchetti di protoni</a:t>
            </a:r>
            <a:r>
              <a:rPr lang="it-IT" dirty="0" smtClean="0">
                <a:latin typeface="Comic Sans MS" pitchFamily="66" charset="0"/>
              </a:rPr>
              <a:t> </a:t>
            </a:r>
            <a:r>
              <a:rPr lang="it-IT" dirty="0" smtClean="0">
                <a:latin typeface="Comic Sans MS" pitchFamily="66" charset="0"/>
              </a:rPr>
              <a:t>= </a:t>
            </a:r>
            <a:r>
              <a:rPr lang="it-IT" sz="2000" b="1" dirty="0" smtClean="0">
                <a:solidFill>
                  <a:srgbClr val="FF0000"/>
                </a:solidFill>
                <a:latin typeface="Comic Sans MS" pitchFamily="66" charset="0"/>
              </a:rPr>
              <a:t>40MHz </a:t>
            </a:r>
            <a:r>
              <a:rPr lang="it-IT" sz="2000" b="1" dirty="0" smtClean="0">
                <a:solidFill>
                  <a:srgbClr val="FF0000"/>
                </a:solidFill>
                <a:latin typeface="Comic Sans MS" pitchFamily="66" charset="0"/>
              </a:rPr>
              <a:t>cioè ogni 25 </a:t>
            </a:r>
            <a:r>
              <a:rPr lang="it-IT" sz="2000" b="1" dirty="0" err="1" smtClean="0">
                <a:solidFill>
                  <a:srgbClr val="FF0000"/>
                </a:solidFill>
                <a:latin typeface="Comic Sans MS" pitchFamily="66" charset="0"/>
              </a:rPr>
              <a:t>ns</a:t>
            </a:r>
            <a:endParaRPr lang="it-IT" sz="2000" b="1" dirty="0" smtClean="0">
              <a:solidFill>
                <a:srgbClr val="FF0000"/>
              </a:solidFill>
              <a:latin typeface="Comic Sans MS" pitchFamily="66" charset="0"/>
            </a:endParaRPr>
          </a:p>
          <a:p>
            <a:r>
              <a:rPr lang="it-IT" dirty="0" smtClean="0">
                <a:latin typeface="Comic Sans MS" pitchFamily="66" charset="0"/>
              </a:rPr>
              <a:t>-migliaia di particelle sovrapposte all’eventuale evento raro (</a:t>
            </a:r>
            <a:r>
              <a:rPr lang="it-IT" dirty="0" smtClean="0">
                <a:latin typeface="Comic Sans MS" pitchFamily="66" charset="0"/>
              </a:rPr>
              <a:t>nel caso di </a:t>
            </a:r>
            <a:r>
              <a:rPr lang="it-IT" dirty="0" err="1" smtClean="0">
                <a:latin typeface="Comic Sans MS" pitchFamily="66" charset="0"/>
              </a:rPr>
              <a:t>Pb-Pb</a:t>
            </a:r>
            <a:r>
              <a:rPr lang="it-IT" dirty="0" smtClean="0">
                <a:latin typeface="Comic Sans MS" pitchFamily="66" charset="0"/>
              </a:rPr>
              <a:t> si arriva anche a 15000 particelle per evento) </a:t>
            </a:r>
            <a:r>
              <a:rPr lang="en-US" dirty="0" err="1" smtClean="0">
                <a:latin typeface="Comic Sans MS" pitchFamily="66" charset="0"/>
                <a:sym typeface="Wingdings"/>
              </a:rPr>
              <a:t>alta</a:t>
            </a:r>
            <a:r>
              <a:rPr lang="en-US" dirty="0" smtClean="0">
                <a:latin typeface="Comic Sans MS" pitchFamily="66" charset="0"/>
                <a:sym typeface="Wingdings"/>
              </a:rPr>
              <a:t> </a:t>
            </a:r>
            <a:r>
              <a:rPr lang="en-US" dirty="0" err="1" smtClean="0">
                <a:latin typeface="Comic Sans MS" pitchFamily="66" charset="0"/>
                <a:sym typeface="Wingdings"/>
              </a:rPr>
              <a:t>granularità</a:t>
            </a:r>
            <a:r>
              <a:rPr lang="en-US" dirty="0" smtClean="0">
                <a:latin typeface="Comic Sans MS" pitchFamily="66" charset="0"/>
                <a:sym typeface="Wingdings"/>
              </a:rPr>
              <a:t> </a:t>
            </a:r>
            <a:r>
              <a:rPr lang="en-US" dirty="0" err="1" smtClean="0">
                <a:latin typeface="Comic Sans MS" pitchFamily="66" charset="0"/>
                <a:sym typeface="Wingdings"/>
              </a:rPr>
              <a:t></a:t>
            </a:r>
            <a:r>
              <a:rPr lang="en-US" dirty="0" smtClean="0">
                <a:latin typeface="Comic Sans MS" pitchFamily="66" charset="0"/>
                <a:sym typeface="Wingdings"/>
              </a:rPr>
              <a:t> </a:t>
            </a:r>
            <a:r>
              <a:rPr lang="en-US" dirty="0" err="1" smtClean="0">
                <a:latin typeface="Comic Sans MS" pitchFamily="66" charset="0"/>
                <a:sym typeface="Wingdings"/>
              </a:rPr>
              <a:t>milioni</a:t>
            </a:r>
            <a:r>
              <a:rPr lang="en-US" dirty="0" smtClean="0">
                <a:latin typeface="Comic Sans MS" pitchFamily="66" charset="0"/>
                <a:sym typeface="Wingdings"/>
              </a:rPr>
              <a:t> </a:t>
            </a:r>
            <a:r>
              <a:rPr lang="en-US" dirty="0" err="1" smtClean="0">
                <a:latin typeface="Comic Sans MS" pitchFamily="66" charset="0"/>
                <a:sym typeface="Wingdings"/>
              </a:rPr>
              <a:t>di</a:t>
            </a:r>
            <a:r>
              <a:rPr lang="en-US" dirty="0" smtClean="0">
                <a:latin typeface="Comic Sans MS" pitchFamily="66" charset="0"/>
                <a:sym typeface="Wingdings"/>
              </a:rPr>
              <a:t> </a:t>
            </a:r>
            <a:r>
              <a:rPr lang="en-US" dirty="0" err="1" smtClean="0">
                <a:latin typeface="Comic Sans MS" pitchFamily="66" charset="0"/>
                <a:sym typeface="Wingdings"/>
              </a:rPr>
              <a:t>canali</a:t>
            </a:r>
            <a:r>
              <a:rPr lang="en-US" dirty="0" smtClean="0">
                <a:latin typeface="Comic Sans MS" pitchFamily="66" charset="0"/>
                <a:sym typeface="Wingdings"/>
              </a:rPr>
              <a:t> </a:t>
            </a:r>
            <a:r>
              <a:rPr lang="en-US" dirty="0" err="1" smtClean="0">
                <a:latin typeface="Comic Sans MS" pitchFamily="66" charset="0"/>
                <a:sym typeface="Wingdings"/>
              </a:rPr>
              <a:t>di</a:t>
            </a:r>
            <a:r>
              <a:rPr lang="en-US" dirty="0" smtClean="0">
                <a:latin typeface="Comic Sans MS" pitchFamily="66" charset="0"/>
                <a:sym typeface="Wingdings"/>
              </a:rPr>
              <a:t> </a:t>
            </a:r>
            <a:r>
              <a:rPr lang="en-US" dirty="0" err="1" smtClean="0">
                <a:latin typeface="Comic Sans MS" pitchFamily="66" charset="0"/>
                <a:sym typeface="Wingdings"/>
              </a:rPr>
              <a:t>lettur</a:t>
            </a:r>
            <a:r>
              <a:rPr lang="it-IT" dirty="0" smtClean="0">
                <a:latin typeface="Comic Sans MS" pitchFamily="66" charset="0"/>
                <a:sym typeface="Wingdings"/>
              </a:rPr>
              <a:t>a da </a:t>
            </a:r>
            <a:r>
              <a:rPr lang="it-IT" dirty="0" err="1" smtClean="0">
                <a:latin typeface="Comic Sans MS" pitchFamily="66" charset="0"/>
                <a:sym typeface="Wingdings"/>
              </a:rPr>
              <a:t>sicronizzare</a:t>
            </a:r>
            <a:r>
              <a:rPr lang="it-IT" dirty="0" smtClean="0">
                <a:latin typeface="Comic Sans MS" pitchFamily="66" charset="0"/>
                <a:sym typeface="Wingdings"/>
              </a:rPr>
              <a:t>!</a:t>
            </a:r>
            <a:endParaRPr lang="it-IT" dirty="0" smtClean="0">
              <a:latin typeface="Comic Sans MS" pitchFamily="66" charset="0"/>
            </a:endParaRPr>
          </a:p>
        </p:txBody>
      </p:sp>
      <p:sp>
        <p:nvSpPr>
          <p:cNvPr id="4" name="TextBox 5"/>
          <p:cNvSpPr txBox="1"/>
          <p:nvPr/>
        </p:nvSpPr>
        <p:spPr>
          <a:xfrm>
            <a:off x="5105400" y="1371600"/>
            <a:ext cx="3962400" cy="1015663"/>
          </a:xfrm>
          <a:prstGeom prst="rect">
            <a:avLst/>
          </a:prstGeom>
          <a:solidFill>
            <a:srgbClr val="FDB2DC"/>
          </a:solidFill>
        </p:spPr>
        <p:txBody>
          <a:bodyPr wrap="square">
            <a:spAutoFit/>
          </a:bodyPr>
          <a:lstStyle/>
          <a:p>
            <a:r>
              <a:rPr lang="it-IT" sz="2000" dirty="0" smtClean="0">
                <a:latin typeface="Comic Sans MS" pitchFamily="66" charset="0"/>
              </a:rPr>
              <a:t>frequenza di eventi = </a:t>
            </a:r>
          </a:p>
          <a:p>
            <a:pPr algn="ctr"/>
            <a:r>
              <a:rPr lang="it-IT" sz="2000" dirty="0" smtClean="0">
                <a:latin typeface="Comic Sans MS" pitchFamily="66" charset="0"/>
              </a:rPr>
              <a:t>7x</a:t>
            </a:r>
            <a:r>
              <a:rPr lang="it-IT" sz="2000" dirty="0" smtClean="0">
                <a:latin typeface="Comic Sans MS" pitchFamily="66" charset="0"/>
                <a:cs typeface="Times New Roman" pitchFamily="18" charset="0"/>
                <a:sym typeface="Monotype Sorts" pitchFamily="84" charset="2"/>
              </a:rPr>
              <a:t>10</a:t>
            </a:r>
            <a:r>
              <a:rPr lang="it-IT" sz="2000" baseline="30000" dirty="0" smtClean="0">
                <a:latin typeface="Comic Sans MS" pitchFamily="66" charset="0"/>
                <a:cs typeface="Times New Roman" pitchFamily="18" charset="0"/>
                <a:sym typeface="Monotype Sorts" pitchFamily="84" charset="2"/>
              </a:rPr>
              <a:t>8</a:t>
            </a:r>
            <a:r>
              <a:rPr lang="it-IT" sz="2000" dirty="0" smtClean="0">
                <a:latin typeface="Comic Sans MS" pitchFamily="66" charset="0"/>
                <a:cs typeface="Times New Roman" pitchFamily="18" charset="0"/>
                <a:sym typeface="Monotype Sorts" pitchFamily="84" charset="2"/>
              </a:rPr>
              <a:t> interazioni/</a:t>
            </a:r>
            <a:r>
              <a:rPr lang="it-IT" sz="2000" dirty="0" err="1" smtClean="0">
                <a:latin typeface="Comic Sans MS" pitchFamily="66" charset="0"/>
                <a:cs typeface="Times New Roman" pitchFamily="18" charset="0"/>
                <a:sym typeface="Monotype Sorts" pitchFamily="84" charset="2"/>
              </a:rPr>
              <a:t>s</a:t>
            </a:r>
            <a:endParaRPr lang="it-IT" sz="2000" dirty="0" smtClean="0">
              <a:latin typeface="Comic Sans MS" pitchFamily="66" charset="0"/>
              <a:cs typeface="Times New Roman" pitchFamily="18" charset="0"/>
              <a:sym typeface="Monotype Sorts" pitchFamily="84" charset="2"/>
            </a:endParaRPr>
          </a:p>
          <a:p>
            <a:pPr algn="ctr"/>
            <a:r>
              <a:rPr lang="it-IT" sz="2000" dirty="0" smtClean="0">
                <a:latin typeface="Comic Sans MS" pitchFamily="66" charset="0"/>
                <a:cs typeface="Times New Roman" pitchFamily="18" charset="0"/>
                <a:sym typeface="Monotype Sorts" pitchFamily="84" charset="2"/>
              </a:rPr>
              <a:t>(cioè circa un miliardo/secondo)</a:t>
            </a:r>
            <a:endParaRPr lang="it-IT" sz="2000" dirty="0">
              <a:latin typeface="Comic Sans MS" pitchFamily="66" charset="0"/>
              <a:cs typeface="Times New Roman" pitchFamily="18" charset="0"/>
              <a:sym typeface="Monotype Sorts" pitchFamily="84" charset="2"/>
            </a:endParaRPr>
          </a:p>
        </p:txBody>
      </p:sp>
      <p:sp>
        <p:nvSpPr>
          <p:cNvPr id="6" name="AutoShape 3"/>
          <p:cNvSpPr>
            <a:spLocks noChangeAspect="1" noChangeArrowheads="1" noTextEdit="1"/>
          </p:cNvSpPr>
          <p:nvPr/>
        </p:nvSpPr>
        <p:spPr bwMode="auto">
          <a:xfrm>
            <a:off x="-499298" y="500042"/>
            <a:ext cx="9248591" cy="61318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9" name="Rettangolo 8"/>
          <p:cNvSpPr/>
          <p:nvPr/>
        </p:nvSpPr>
        <p:spPr>
          <a:xfrm>
            <a:off x="8215338" y="357190"/>
            <a:ext cx="57150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072462" y="357166"/>
            <a:ext cx="928694"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8"/>
          <p:cNvSpPr txBox="1">
            <a:spLocks noChangeArrowheads="1"/>
          </p:cNvSpPr>
          <p:nvPr/>
        </p:nvSpPr>
        <p:spPr>
          <a:xfrm>
            <a:off x="642910" y="71414"/>
            <a:ext cx="7772400" cy="538186"/>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 quanti </a:t>
            </a: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eventi, quante particelle</a:t>
            </a:r>
            <a:r>
              <a:rPr lang="it-IT" sz="3600" dirty="0" smtClean="0">
                <a:solidFill>
                  <a:srgbClr val="FF0000"/>
                </a:solidFill>
                <a:latin typeface="Comic Sans MS" pitchFamily="66" charset="0"/>
                <a:ea typeface="+mj-ea"/>
                <a:cs typeface="+mj-cs"/>
              </a:rPr>
              <a:t> </a:t>
            </a: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a:t>
            </a:r>
            <a:endParaRPr kumimoji="0" lang="it-IT" sz="36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68" name="CasellaDiTesto 67"/>
          <p:cNvSpPr txBox="1"/>
          <p:nvPr/>
        </p:nvSpPr>
        <p:spPr>
          <a:xfrm>
            <a:off x="304800" y="4876800"/>
            <a:ext cx="8763000" cy="400110"/>
          </a:xfrm>
          <a:prstGeom prst="rect">
            <a:avLst/>
          </a:prstGeom>
          <a:solidFill>
            <a:schemeClr val="accent2">
              <a:lumMod val="20000"/>
              <a:lumOff val="80000"/>
            </a:schemeClr>
          </a:solidFill>
        </p:spPr>
        <p:txBody>
          <a:bodyPr wrap="square" rtlCol="0">
            <a:spAutoFit/>
          </a:bodyPr>
          <a:lstStyle/>
          <a:p>
            <a:r>
              <a:rPr lang="it-IT" sz="2000" dirty="0" smtClean="0">
                <a:latin typeface="Comic Sans MS" pitchFamily="66" charset="0"/>
              </a:rPr>
              <a:t>Più spesso: collisioni </a:t>
            </a:r>
            <a:r>
              <a:rPr lang="it-IT" sz="2000" dirty="0" smtClean="0">
                <a:latin typeface="Comic Sans MS" pitchFamily="66" charset="0"/>
              </a:rPr>
              <a:t>tra protoni ‘a grande distanza</a:t>
            </a:r>
            <a:r>
              <a:rPr lang="it-IT" sz="2000" dirty="0" smtClean="0">
                <a:latin typeface="Comic Sans MS" pitchFamily="66" charset="0"/>
              </a:rPr>
              <a:t>’ </a:t>
            </a:r>
            <a:endParaRPr lang="it-IT" sz="2000" dirty="0">
              <a:latin typeface="Comic Sans MS" pitchFamily="66" charset="0"/>
            </a:endParaRPr>
          </a:p>
        </p:txBody>
      </p:sp>
      <p:grpSp>
        <p:nvGrpSpPr>
          <p:cNvPr id="42" name="Group 4"/>
          <p:cNvGrpSpPr>
            <a:grpSpLocks/>
          </p:cNvGrpSpPr>
          <p:nvPr/>
        </p:nvGrpSpPr>
        <p:grpSpPr bwMode="auto">
          <a:xfrm>
            <a:off x="304800" y="533400"/>
            <a:ext cx="5715000" cy="3886200"/>
            <a:chOff x="480" y="192"/>
            <a:chExt cx="4752" cy="3524"/>
          </a:xfrm>
        </p:grpSpPr>
        <p:grpSp>
          <p:nvGrpSpPr>
            <p:cNvPr id="43" name="Group 5"/>
            <p:cNvGrpSpPr>
              <a:grpSpLocks/>
            </p:cNvGrpSpPr>
            <p:nvPr/>
          </p:nvGrpSpPr>
          <p:grpSpPr bwMode="auto">
            <a:xfrm>
              <a:off x="816" y="192"/>
              <a:ext cx="3927" cy="923"/>
              <a:chOff x="57" y="1776"/>
              <a:chExt cx="3927" cy="923"/>
            </a:xfrm>
          </p:grpSpPr>
          <p:sp>
            <p:nvSpPr>
              <p:cNvPr id="51" name="Line 6"/>
              <p:cNvSpPr>
                <a:spLocks noChangeShapeType="1"/>
              </p:cNvSpPr>
              <p:nvPr/>
            </p:nvSpPr>
            <p:spPr bwMode="auto">
              <a:xfrm>
                <a:off x="57" y="2401"/>
                <a:ext cx="528"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2" name="Line 7"/>
              <p:cNvSpPr>
                <a:spLocks noChangeShapeType="1"/>
              </p:cNvSpPr>
              <p:nvPr/>
            </p:nvSpPr>
            <p:spPr bwMode="auto">
              <a:xfrm>
                <a:off x="576" y="2400"/>
                <a:ext cx="96"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3" name="AutoShape 8"/>
              <p:cNvSpPr>
                <a:spLocks noChangeAspect="1" noChangeArrowheads="1"/>
              </p:cNvSpPr>
              <p:nvPr/>
            </p:nvSpPr>
            <p:spPr bwMode="auto">
              <a:xfrm>
                <a:off x="720" y="2112"/>
                <a:ext cx="587" cy="587"/>
              </a:xfrm>
              <a:prstGeom prst="flowChartConnector">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54" name="Line 9"/>
              <p:cNvSpPr>
                <a:spLocks noChangeShapeType="1"/>
              </p:cNvSpPr>
              <p:nvPr/>
            </p:nvSpPr>
            <p:spPr bwMode="auto">
              <a:xfrm>
                <a:off x="1296" y="2496"/>
                <a:ext cx="288"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5" name="Line 10"/>
              <p:cNvSpPr>
                <a:spLocks noChangeShapeType="1"/>
              </p:cNvSpPr>
              <p:nvPr/>
            </p:nvSpPr>
            <p:spPr bwMode="auto">
              <a:xfrm>
                <a:off x="1296" y="2400"/>
                <a:ext cx="24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6" name="Line 11"/>
              <p:cNvSpPr>
                <a:spLocks noChangeShapeType="1"/>
              </p:cNvSpPr>
              <p:nvPr/>
            </p:nvSpPr>
            <p:spPr bwMode="auto">
              <a:xfrm>
                <a:off x="1284" y="2256"/>
                <a:ext cx="672" cy="0"/>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57" name="Line 12"/>
              <p:cNvSpPr>
                <a:spLocks noChangeShapeType="1"/>
              </p:cNvSpPr>
              <p:nvPr/>
            </p:nvSpPr>
            <p:spPr bwMode="auto">
              <a:xfrm flipH="1">
                <a:off x="3552" y="2400"/>
                <a:ext cx="432"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8" name="Line 13"/>
              <p:cNvSpPr>
                <a:spLocks noChangeShapeType="1"/>
              </p:cNvSpPr>
              <p:nvPr/>
            </p:nvSpPr>
            <p:spPr bwMode="auto">
              <a:xfrm flipH="1">
                <a:off x="3456" y="2400"/>
                <a:ext cx="96"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9" name="AutoShape 14"/>
              <p:cNvSpPr>
                <a:spLocks noChangeAspect="1" noChangeArrowheads="1"/>
              </p:cNvSpPr>
              <p:nvPr/>
            </p:nvSpPr>
            <p:spPr bwMode="auto">
              <a:xfrm>
                <a:off x="2832" y="2112"/>
                <a:ext cx="587" cy="587"/>
              </a:xfrm>
              <a:prstGeom prst="flowChartConnector">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60" name="Line 15"/>
              <p:cNvSpPr>
                <a:spLocks noChangeShapeType="1"/>
              </p:cNvSpPr>
              <p:nvPr/>
            </p:nvSpPr>
            <p:spPr bwMode="auto">
              <a:xfrm flipH="1">
                <a:off x="2592" y="2496"/>
                <a:ext cx="24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1" name="Line 16"/>
              <p:cNvSpPr>
                <a:spLocks noChangeShapeType="1"/>
              </p:cNvSpPr>
              <p:nvPr/>
            </p:nvSpPr>
            <p:spPr bwMode="auto">
              <a:xfrm flipH="1">
                <a:off x="2112" y="2256"/>
                <a:ext cx="768" cy="0"/>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62" name="Line 17"/>
              <p:cNvSpPr>
                <a:spLocks noChangeShapeType="1"/>
              </p:cNvSpPr>
              <p:nvPr/>
            </p:nvSpPr>
            <p:spPr bwMode="auto">
              <a:xfrm flipH="1">
                <a:off x="2400" y="2400"/>
                <a:ext cx="432"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3" name="AutoShape 18"/>
              <p:cNvSpPr>
                <a:spLocks noChangeAspect="1" noChangeArrowheads="1"/>
              </p:cNvSpPr>
              <p:nvPr/>
            </p:nvSpPr>
            <p:spPr bwMode="auto">
              <a:xfrm>
                <a:off x="1980" y="2228"/>
                <a:ext cx="58" cy="58"/>
              </a:xfrm>
              <a:prstGeom prst="flowChartConnector">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64" name="Line 19"/>
              <p:cNvSpPr>
                <a:spLocks noChangeShapeType="1"/>
              </p:cNvSpPr>
              <p:nvPr/>
            </p:nvSpPr>
            <p:spPr bwMode="auto">
              <a:xfrm flipV="1">
                <a:off x="2064" y="1776"/>
                <a:ext cx="432" cy="432"/>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en-US"/>
              </a:p>
            </p:txBody>
          </p:sp>
          <p:sp>
            <p:nvSpPr>
              <p:cNvPr id="65" name="Line 20"/>
              <p:cNvSpPr>
                <a:spLocks noChangeShapeType="1"/>
              </p:cNvSpPr>
              <p:nvPr/>
            </p:nvSpPr>
            <p:spPr bwMode="auto">
              <a:xfrm flipH="1">
                <a:off x="1584" y="2304"/>
                <a:ext cx="384" cy="384"/>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en-US"/>
              </a:p>
            </p:txBody>
          </p:sp>
          <p:graphicFrame>
            <p:nvGraphicFramePr>
              <p:cNvPr id="66" name="Object 21"/>
              <p:cNvGraphicFramePr>
                <a:graphicFrameLocks noChangeAspect="1"/>
              </p:cNvGraphicFramePr>
              <p:nvPr/>
            </p:nvGraphicFramePr>
            <p:xfrm>
              <a:off x="1872" y="1968"/>
              <a:ext cx="259" cy="259"/>
            </p:xfrm>
            <a:graphic>
              <a:graphicData uri="http://schemas.openxmlformats.org/presentationml/2006/ole">
                <p:oleObj spid="_x0000_s351234" name="Equation" r:id="rId3" imgW="0" imgH="0" progId="Equation.3">
                  <p:embed/>
                </p:oleObj>
              </a:graphicData>
            </a:graphic>
          </p:graphicFrame>
          <p:sp>
            <p:nvSpPr>
              <p:cNvPr id="67" name="Text Box 22"/>
              <p:cNvSpPr txBox="1">
                <a:spLocks noChangeArrowheads="1"/>
              </p:cNvSpPr>
              <p:nvPr/>
            </p:nvSpPr>
            <p:spPr bwMode="auto">
              <a:xfrm>
                <a:off x="892" y="2016"/>
                <a:ext cx="298" cy="335"/>
              </a:xfrm>
              <a:prstGeom prst="rect">
                <a:avLst/>
              </a:prstGeom>
              <a:noFill/>
              <a:ln w="9525">
                <a:noFill/>
                <a:miter lim="800000"/>
                <a:headEnd/>
                <a:tailEnd/>
              </a:ln>
              <a:effectLst/>
            </p:spPr>
            <p:txBody>
              <a:bodyPr wrap="square">
                <a:prstTxWarp prst="textNoShape">
                  <a:avLst/>
                </a:prstTxWarp>
                <a:spAutoFit/>
              </a:bodyPr>
              <a:lstStyle/>
              <a:p>
                <a:r>
                  <a:rPr lang="en-US" dirty="0" err="1" smtClean="0">
                    <a:solidFill>
                      <a:srgbClr val="FF0000"/>
                    </a:solidFill>
                    <a:latin typeface="Times New Roman" pitchFamily="-106" charset="0"/>
                  </a:rPr>
                  <a:t>p</a:t>
                </a:r>
                <a:endParaRPr lang="en-US" sz="2800" dirty="0">
                  <a:solidFill>
                    <a:srgbClr val="FF0000"/>
                  </a:solidFill>
                  <a:latin typeface="Times New Roman" pitchFamily="-106" charset="0"/>
                </a:endParaRPr>
              </a:p>
            </p:txBody>
          </p:sp>
          <p:sp>
            <p:nvSpPr>
              <p:cNvPr id="69" name="Rectangle 23"/>
              <p:cNvSpPr>
                <a:spLocks noChangeArrowheads="1"/>
              </p:cNvSpPr>
              <p:nvPr/>
            </p:nvSpPr>
            <p:spPr bwMode="auto">
              <a:xfrm>
                <a:off x="2974" y="2003"/>
                <a:ext cx="328" cy="335"/>
              </a:xfrm>
              <a:prstGeom prst="rect">
                <a:avLst/>
              </a:prstGeom>
              <a:noFill/>
              <a:ln w="9525">
                <a:noFill/>
                <a:miter lim="800000"/>
                <a:headEnd/>
                <a:tailEnd/>
              </a:ln>
              <a:effectLst/>
            </p:spPr>
            <p:txBody>
              <a:bodyPr wrap="square">
                <a:prstTxWarp prst="textNoShape">
                  <a:avLst/>
                </a:prstTxWarp>
                <a:spAutoFit/>
              </a:bodyPr>
              <a:lstStyle/>
              <a:p>
                <a:r>
                  <a:rPr lang="en-US" dirty="0" err="1" smtClean="0">
                    <a:solidFill>
                      <a:srgbClr val="FF0000"/>
                    </a:solidFill>
                    <a:latin typeface="Times New Roman" pitchFamily="-106" charset="0"/>
                  </a:rPr>
                  <a:t>p</a:t>
                </a:r>
                <a:endParaRPr lang="en-US" dirty="0">
                  <a:latin typeface="Times New Roman" pitchFamily="-106" charset="0"/>
                </a:endParaRPr>
              </a:p>
            </p:txBody>
          </p:sp>
        </p:grpSp>
        <p:pic>
          <p:nvPicPr>
            <p:cNvPr id="45" name="Picture 24"/>
            <p:cNvPicPr>
              <a:picLocks noChangeAspect="1" noChangeArrowheads="1"/>
            </p:cNvPicPr>
            <p:nvPr/>
          </p:nvPicPr>
          <p:blipFill>
            <a:blip r:embed="rId4"/>
            <a:srcRect/>
            <a:stretch>
              <a:fillRect/>
            </a:stretch>
          </p:blipFill>
          <p:spPr bwMode="auto">
            <a:xfrm>
              <a:off x="480" y="1989"/>
              <a:ext cx="4752" cy="1727"/>
            </a:xfrm>
            <a:prstGeom prst="rect">
              <a:avLst/>
            </a:prstGeom>
            <a:noFill/>
            <a:ln w="9525">
              <a:noFill/>
              <a:miter lim="800000"/>
              <a:headEnd/>
              <a:tailEnd/>
            </a:ln>
            <a:effectLst/>
          </p:spPr>
        </p:pic>
        <p:sp>
          <p:nvSpPr>
            <p:cNvPr id="46" name="Text Box 25"/>
            <p:cNvSpPr txBox="1">
              <a:spLocks noChangeArrowheads="1"/>
            </p:cNvSpPr>
            <p:nvPr/>
          </p:nvSpPr>
          <p:spPr bwMode="auto">
            <a:xfrm>
              <a:off x="2016" y="1536"/>
              <a:ext cx="1536" cy="335"/>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spcBef>
                  <a:spcPct val="50000"/>
                </a:spcBef>
              </a:pPr>
              <a:r>
                <a:rPr lang="en-US" b="1" dirty="0"/>
                <a:t>Spectator</a:t>
              </a:r>
              <a:r>
                <a:rPr lang="en-US" b="1" dirty="0" smtClean="0"/>
                <a:t> quarks</a:t>
              </a:r>
              <a:endParaRPr lang="en-US" b="1" dirty="0"/>
            </a:p>
          </p:txBody>
        </p:sp>
        <p:sp>
          <p:nvSpPr>
            <p:cNvPr id="47" name="Line 26"/>
            <p:cNvSpPr>
              <a:spLocks noChangeShapeType="1"/>
            </p:cNvSpPr>
            <p:nvPr/>
          </p:nvSpPr>
          <p:spPr bwMode="auto">
            <a:xfrm flipH="1" flipV="1">
              <a:off x="2208" y="1056"/>
              <a:ext cx="336" cy="480"/>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sp>
          <p:nvSpPr>
            <p:cNvPr id="48" name="Line 27"/>
            <p:cNvSpPr>
              <a:spLocks noChangeShapeType="1"/>
            </p:cNvSpPr>
            <p:nvPr/>
          </p:nvSpPr>
          <p:spPr bwMode="auto">
            <a:xfrm flipV="1">
              <a:off x="2736" y="1008"/>
              <a:ext cx="480" cy="528"/>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sp>
          <p:nvSpPr>
            <p:cNvPr id="49" name="Line 28"/>
            <p:cNvSpPr>
              <a:spLocks noChangeShapeType="1"/>
            </p:cNvSpPr>
            <p:nvPr/>
          </p:nvSpPr>
          <p:spPr bwMode="auto">
            <a:xfrm flipH="1">
              <a:off x="1248" y="1824"/>
              <a:ext cx="1248" cy="1056"/>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sp>
          <p:nvSpPr>
            <p:cNvPr id="50" name="Line 29"/>
            <p:cNvSpPr>
              <a:spLocks noChangeShapeType="1"/>
            </p:cNvSpPr>
            <p:nvPr/>
          </p:nvSpPr>
          <p:spPr bwMode="auto">
            <a:xfrm>
              <a:off x="2736" y="1824"/>
              <a:ext cx="1584" cy="960"/>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grpSp>
      <p:sp>
        <p:nvSpPr>
          <p:cNvPr id="70" name="TextBox 5"/>
          <p:cNvSpPr txBox="1"/>
          <p:nvPr/>
        </p:nvSpPr>
        <p:spPr>
          <a:xfrm>
            <a:off x="304800" y="4495800"/>
            <a:ext cx="8763000" cy="400110"/>
          </a:xfrm>
          <a:prstGeom prst="rect">
            <a:avLst/>
          </a:prstGeom>
          <a:solidFill>
            <a:srgbClr val="92D050"/>
          </a:solidFill>
        </p:spPr>
        <p:txBody>
          <a:bodyPr wrap="square">
            <a:spAutoFit/>
          </a:bodyPr>
          <a:lstStyle/>
          <a:p>
            <a:r>
              <a:rPr lang="it-IT" sz="2000" dirty="0" err="1" smtClean="0">
                <a:latin typeface="Comic Sans MS" pitchFamily="66" charset="0"/>
              </a:rPr>
              <a:t>Occasionamente</a:t>
            </a:r>
            <a:r>
              <a:rPr lang="it-IT" sz="2000" dirty="0" smtClean="0">
                <a:latin typeface="Comic Sans MS" pitchFamily="66" charset="0"/>
              </a:rPr>
              <a:t>: ‘hard </a:t>
            </a:r>
            <a:r>
              <a:rPr lang="it-IT" sz="2000" dirty="0" err="1" smtClean="0">
                <a:latin typeface="Comic Sans MS" pitchFamily="66" charset="0"/>
              </a:rPr>
              <a:t>scattering</a:t>
            </a:r>
            <a:r>
              <a:rPr lang="it-IT" sz="2000" dirty="0" smtClean="0">
                <a:latin typeface="Comic Sans MS" pitchFamily="66" charset="0"/>
              </a:rPr>
              <a:t>’ </a:t>
            </a:r>
            <a:r>
              <a:rPr lang="en-US" sz="2000" dirty="0" err="1" smtClean="0">
                <a:latin typeface="Comic Sans MS" pitchFamily="66" charset="0"/>
                <a:sym typeface="Wingdings"/>
              </a:rPr>
              <a:t></a:t>
            </a:r>
            <a:r>
              <a:rPr lang="en-US" sz="2000" dirty="0" smtClean="0">
                <a:latin typeface="Comic Sans MS" pitchFamily="66" charset="0"/>
                <a:sym typeface="Wingdings"/>
              </a:rPr>
              <a:t> </a:t>
            </a:r>
            <a:r>
              <a:rPr lang="en-US" sz="2000" dirty="0" err="1" smtClean="0">
                <a:latin typeface="Comic Sans MS" pitchFamily="66" charset="0"/>
                <a:sym typeface="Wingdings"/>
              </a:rPr>
              <a:t>evento</a:t>
            </a:r>
            <a:r>
              <a:rPr lang="en-US" sz="2000" dirty="0" smtClean="0">
                <a:latin typeface="Comic Sans MS" pitchFamily="66" charset="0"/>
                <a:sym typeface="Wingdings"/>
              </a:rPr>
              <a:t> </a:t>
            </a:r>
            <a:r>
              <a:rPr lang="en-US" sz="2000" dirty="0" err="1" smtClean="0">
                <a:latin typeface="Comic Sans MS" pitchFamily="66" charset="0"/>
                <a:sym typeface="Wingdings"/>
              </a:rPr>
              <a:t>raro</a:t>
            </a:r>
            <a:r>
              <a:rPr lang="en-US" sz="2000" dirty="0" smtClean="0">
                <a:latin typeface="Comic Sans MS" pitchFamily="66" charset="0"/>
                <a:sym typeface="Wingdings"/>
              </a:rPr>
              <a:t> </a:t>
            </a:r>
            <a:r>
              <a:rPr lang="en-US" sz="2000" dirty="0" err="1" smtClean="0">
                <a:latin typeface="Comic Sans MS" pitchFamily="66" charset="0"/>
                <a:sym typeface="Wingdings"/>
              </a:rPr>
              <a:t>interessante</a:t>
            </a:r>
            <a:endParaRPr lang="it-IT" sz="2000" dirty="0">
              <a:latin typeface="Comic Sans MS" pitchFamily="66" charset="0"/>
              <a:cs typeface="Times New Roman" pitchFamily="18" charset="0"/>
              <a:sym typeface="Monotype Sorts" pitchFamily="84" charset="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796908"/>
          </a:xfrm>
          <a:solidFill>
            <a:srgbClr val="92D050"/>
          </a:solidFill>
        </p:spPr>
        <p:txBody>
          <a:bodyPr>
            <a:normAutofit/>
          </a:bodyPr>
          <a:lstStyle/>
          <a:p>
            <a:r>
              <a:rPr lang="it-IT" sz="2800" dirty="0" smtClean="0">
                <a:latin typeface="Comic Sans MS" pitchFamily="66" charset="0"/>
              </a:rPr>
              <a:t>Trigger &amp; DAQ</a:t>
            </a:r>
            <a:endParaRPr lang="it-IT" sz="2800" dirty="0">
              <a:latin typeface="Comic Sans MS" pitchFamily="66" charset="0"/>
            </a:endParaRPr>
          </a:p>
        </p:txBody>
      </p:sp>
      <p:sp>
        <p:nvSpPr>
          <p:cNvPr id="3" name="Segnaposto contenuto 2"/>
          <p:cNvSpPr>
            <a:spLocks noGrp="1"/>
          </p:cNvSpPr>
          <p:nvPr>
            <p:ph idx="1"/>
          </p:nvPr>
        </p:nvSpPr>
        <p:spPr>
          <a:xfrm>
            <a:off x="71406" y="1142984"/>
            <a:ext cx="3971924" cy="2614618"/>
          </a:xfrm>
          <a:solidFill>
            <a:schemeClr val="accent2">
              <a:lumMod val="60000"/>
              <a:lumOff val="40000"/>
            </a:schemeClr>
          </a:solidFill>
        </p:spPr>
        <p:txBody>
          <a:bodyPr>
            <a:normAutofit lnSpcReduction="10000"/>
          </a:bodyPr>
          <a:lstStyle/>
          <a:p>
            <a:r>
              <a:rPr lang="it-IT" sz="2400" dirty="0" smtClean="0">
                <a:latin typeface="Comic Sans MS" pitchFamily="66" charset="0"/>
              </a:rPr>
              <a:t>collisioni:10</a:t>
            </a:r>
            <a:r>
              <a:rPr lang="it-IT" sz="2400" baseline="30000" dirty="0" smtClean="0">
                <a:latin typeface="Comic Sans MS" pitchFamily="66" charset="0"/>
              </a:rPr>
              <a:t>9</a:t>
            </a:r>
            <a:r>
              <a:rPr lang="it-IT" sz="2400" dirty="0" smtClean="0">
                <a:latin typeface="Comic Sans MS" pitchFamily="66" charset="0"/>
              </a:rPr>
              <a:t>/s</a:t>
            </a:r>
          </a:p>
          <a:p>
            <a:r>
              <a:rPr lang="it-IT" sz="2400" dirty="0" smtClean="0">
                <a:latin typeface="Comic Sans MS" pitchFamily="66" charset="0"/>
              </a:rPr>
              <a:t>collisioni che producono processi interessanti: ordine 100 al s</a:t>
            </a:r>
          </a:p>
          <a:p>
            <a:r>
              <a:rPr lang="it-IT" sz="2400" dirty="0" smtClean="0">
                <a:latin typeface="Comic Sans MS" pitchFamily="66" charset="0"/>
              </a:rPr>
              <a:t>collisioni che producono eventi rari di enorme interesse: 1 al giorno!</a:t>
            </a:r>
          </a:p>
          <a:p>
            <a:endParaRPr lang="it-IT" dirty="0"/>
          </a:p>
        </p:txBody>
      </p:sp>
      <p:sp>
        <p:nvSpPr>
          <p:cNvPr id="4" name="CasellaDiTesto 3"/>
          <p:cNvSpPr txBox="1"/>
          <p:nvPr/>
        </p:nvSpPr>
        <p:spPr>
          <a:xfrm>
            <a:off x="71406" y="4213405"/>
            <a:ext cx="3929090" cy="2215991"/>
          </a:xfrm>
          <a:prstGeom prst="rect">
            <a:avLst/>
          </a:prstGeom>
          <a:solidFill>
            <a:schemeClr val="tx2">
              <a:lumMod val="40000"/>
              <a:lumOff val="60000"/>
            </a:schemeClr>
          </a:solidFill>
        </p:spPr>
        <p:txBody>
          <a:bodyPr wrap="square" rtlCol="0">
            <a:spAutoFit/>
          </a:bodyPr>
          <a:lstStyle/>
          <a:p>
            <a:r>
              <a:rPr lang="it-IT" sz="2400" dirty="0" smtClean="0">
                <a:latin typeface="Comic Sans MS" pitchFamily="66" charset="0"/>
              </a:rPr>
              <a:t>Sistema di Trigger e di </a:t>
            </a:r>
            <a:r>
              <a:rPr lang="it-IT" sz="2400" dirty="0" err="1" smtClean="0">
                <a:latin typeface="Comic Sans MS" pitchFamily="66" charset="0"/>
              </a:rPr>
              <a:t>DataAcQuisition</a:t>
            </a:r>
            <a:r>
              <a:rPr lang="it-IT" sz="2400" dirty="0" smtClean="0">
                <a:latin typeface="Comic Sans MS" pitchFamily="66" charset="0"/>
              </a:rPr>
              <a:t> per selezionare gli eventi interessanti e scriverli su disco </a:t>
            </a:r>
          </a:p>
          <a:p>
            <a:endParaRPr lang="it-IT" dirty="0"/>
          </a:p>
        </p:txBody>
      </p:sp>
      <p:sp>
        <p:nvSpPr>
          <p:cNvPr id="11" name="Segnaposto numero diapositiva 10"/>
          <p:cNvSpPr>
            <a:spLocks noGrp="1"/>
          </p:cNvSpPr>
          <p:nvPr>
            <p:ph type="sldNum" sz="quarter" idx="12"/>
          </p:nvPr>
        </p:nvSpPr>
        <p:spPr/>
        <p:txBody>
          <a:bodyPr/>
          <a:lstStyle/>
          <a:p>
            <a:fld id="{B007B441-5312-499D-93C3-6E37886527FA}" type="slidenum">
              <a:rPr lang="it-IT" smtClean="0"/>
              <a:pPr/>
              <a:t>31</a:t>
            </a:fld>
            <a:endParaRPr lang="it-IT"/>
          </a:p>
        </p:txBody>
      </p:sp>
      <p:sp>
        <p:nvSpPr>
          <p:cNvPr id="12" name="Freccia in giù 11"/>
          <p:cNvSpPr/>
          <p:nvPr/>
        </p:nvSpPr>
        <p:spPr>
          <a:xfrm>
            <a:off x="1643042" y="3714752"/>
            <a:ext cx="770384" cy="5715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p:cNvPicPr>
            <a:picLocks noChangeAspect="1" noChangeArrowheads="1"/>
          </p:cNvPicPr>
          <p:nvPr/>
        </p:nvPicPr>
        <p:blipFill>
          <a:blip r:embed="rId2"/>
          <a:srcRect/>
          <a:stretch>
            <a:fillRect/>
          </a:stretch>
        </p:blipFill>
        <p:spPr bwMode="auto">
          <a:xfrm>
            <a:off x="4143372" y="1357298"/>
            <a:ext cx="5000628" cy="5500702"/>
          </a:xfrm>
          <a:prstGeom prst="rect">
            <a:avLst/>
          </a:prstGeom>
          <a:noFill/>
          <a:ln w="9525">
            <a:noFill/>
            <a:miter lim="800000"/>
            <a:headEnd/>
            <a:tailEnd/>
          </a:ln>
        </p:spPr>
      </p:pic>
      <p:sp>
        <p:nvSpPr>
          <p:cNvPr id="13" name="Rettangolo 12"/>
          <p:cNvSpPr/>
          <p:nvPr/>
        </p:nvSpPr>
        <p:spPr>
          <a:xfrm>
            <a:off x="4286248" y="2428868"/>
            <a:ext cx="1214446" cy="785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500562" y="4000504"/>
            <a:ext cx="1071570" cy="857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357686" y="5214950"/>
            <a:ext cx="1357322" cy="857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egnaposto numero diapositiva 3"/>
          <p:cNvSpPr>
            <a:spLocks noGrp="1"/>
          </p:cNvSpPr>
          <p:nvPr>
            <p:ph type="sldNum" sz="quarter" idx="10"/>
          </p:nvPr>
        </p:nvSpPr>
        <p:spPr/>
        <p:txBody>
          <a:bodyPr/>
          <a:lstStyle/>
          <a:p>
            <a:fld id="{53EAF29B-4EBC-484D-A88A-BE5703A35C71}" type="slidenum">
              <a:rPr lang="en-GB"/>
              <a:pPr/>
              <a:t>32</a:t>
            </a:fld>
            <a:endParaRPr lang="en-GB"/>
          </a:p>
        </p:txBody>
      </p:sp>
      <p:pic>
        <p:nvPicPr>
          <p:cNvPr id="3211269" name="Picture 5"/>
          <p:cNvPicPr>
            <a:picLocks noChangeAspect="1" noChangeArrowheads="1"/>
          </p:cNvPicPr>
          <p:nvPr/>
        </p:nvPicPr>
        <p:blipFill>
          <a:blip r:embed="rId3"/>
          <a:srcRect t="16844"/>
          <a:stretch>
            <a:fillRect/>
          </a:stretch>
        </p:blipFill>
        <p:spPr bwMode="auto">
          <a:xfrm>
            <a:off x="3619515" y="1809758"/>
            <a:ext cx="3024187" cy="2833688"/>
          </a:xfrm>
          <a:prstGeom prst="rect">
            <a:avLst/>
          </a:prstGeom>
          <a:noFill/>
        </p:spPr>
      </p:pic>
      <p:sp>
        <p:nvSpPr>
          <p:cNvPr id="3211275" name="Text Box 11"/>
          <p:cNvSpPr txBox="1">
            <a:spLocks noChangeArrowheads="1"/>
          </p:cNvSpPr>
          <p:nvPr/>
        </p:nvSpPr>
        <p:spPr bwMode="auto">
          <a:xfrm>
            <a:off x="642910" y="214290"/>
            <a:ext cx="7200900" cy="461665"/>
          </a:xfrm>
          <a:prstGeom prst="rect">
            <a:avLst/>
          </a:prstGeom>
          <a:solidFill>
            <a:schemeClr val="tx2">
              <a:lumMod val="40000"/>
              <a:lumOff val="60000"/>
            </a:schemeClr>
          </a:solidFill>
          <a:ln w="9525">
            <a:solidFill>
              <a:srgbClr val="FF0066"/>
            </a:solidFill>
            <a:miter lim="800000"/>
            <a:headEnd/>
            <a:tailEnd/>
          </a:ln>
          <a:effectLst/>
        </p:spPr>
        <p:txBody>
          <a:bodyPr>
            <a:spAutoFit/>
          </a:bodyPr>
          <a:lstStyle/>
          <a:p>
            <a:pPr algn="ctr">
              <a:lnSpc>
                <a:spcPct val="100000"/>
              </a:lnSpc>
              <a:spcBef>
                <a:spcPct val="50000"/>
              </a:spcBef>
              <a:buClrTx/>
              <a:buSzTx/>
              <a:buFontTx/>
              <a:buNone/>
            </a:pPr>
            <a:r>
              <a:rPr lang="en-US" sz="2400" dirty="0" err="1" smtClean="0">
                <a:effectLst>
                  <a:outerShdw blurRad="38100" dist="38100" dir="2700000" algn="tl">
                    <a:srgbClr val="000000"/>
                  </a:outerShdw>
                </a:effectLst>
                <a:latin typeface="Comic Sans MS" pitchFamily="66" charset="0"/>
              </a:rPr>
              <a:t>gli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eventi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negli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esperimenti</a:t>
            </a:r>
            <a:r>
              <a:rPr lang="en-US" sz="2400" dirty="0" smtClean="0">
                <a:effectLst>
                  <a:outerShdw blurRad="38100" dist="38100" dir="2700000" algn="tl">
                    <a:srgbClr val="000000"/>
                  </a:outerShdw>
                </a:effectLst>
                <a:latin typeface="Comic Sans MS" pitchFamily="66" charset="0"/>
              </a:rPr>
              <a:t> ad LHC…</a:t>
            </a:r>
            <a:endParaRPr lang="en-US" sz="2400" b="0" i="0" dirty="0">
              <a:solidFill>
                <a:srgbClr val="3333CC"/>
              </a:solidFill>
              <a:effectLst/>
              <a:latin typeface="Comic Sans MS" pitchFamily="66" charset="0"/>
            </a:endParaRPr>
          </a:p>
        </p:txBody>
      </p:sp>
      <p:pic>
        <p:nvPicPr>
          <p:cNvPr id="3211277" name="Picture 13"/>
          <p:cNvPicPr>
            <a:picLocks noChangeAspect="1" noChangeArrowheads="1"/>
          </p:cNvPicPr>
          <p:nvPr/>
        </p:nvPicPr>
        <p:blipFill>
          <a:blip r:embed="rId4"/>
          <a:srcRect l="8601" t="19237" r="12099" b="21060"/>
          <a:stretch>
            <a:fillRect/>
          </a:stretch>
        </p:blipFill>
        <p:spPr bwMode="auto">
          <a:xfrm>
            <a:off x="550852" y="2055817"/>
            <a:ext cx="2520950" cy="2016125"/>
          </a:xfrm>
          <a:prstGeom prst="rect">
            <a:avLst/>
          </a:prstGeom>
          <a:noFill/>
          <a:ln w="9525">
            <a:noFill/>
            <a:miter lim="800000"/>
            <a:headEnd/>
            <a:tailEnd/>
          </a:ln>
          <a:effectLst/>
        </p:spPr>
      </p:pic>
      <p:sp>
        <p:nvSpPr>
          <p:cNvPr id="3211278" name="Text Box 14"/>
          <p:cNvSpPr txBox="1">
            <a:spLocks noChangeArrowheads="1"/>
          </p:cNvSpPr>
          <p:nvPr/>
        </p:nvSpPr>
        <p:spPr bwMode="auto">
          <a:xfrm>
            <a:off x="5643570" y="1071546"/>
            <a:ext cx="3392275" cy="461665"/>
          </a:xfrm>
          <a:prstGeom prst="rect">
            <a:avLst/>
          </a:prstGeom>
          <a:noFill/>
          <a:ln w="9525" algn="ctr">
            <a:solidFill>
              <a:schemeClr val="tx2"/>
            </a:solidFill>
            <a:miter lim="800000"/>
            <a:headEnd/>
            <a:tailEnd/>
          </a:ln>
          <a:effectLst/>
        </p:spPr>
        <p:txBody>
          <a:bodyPr wrap="none">
            <a:spAutoFit/>
          </a:bodyPr>
          <a:lstStyle/>
          <a:p>
            <a:r>
              <a:rPr lang="en-US" sz="2400" dirty="0" smtClean="0">
                <a:solidFill>
                  <a:schemeClr val="tx2"/>
                </a:solidFill>
                <a:effectLst>
                  <a:outerShdw blurRad="38100" dist="38100" dir="2700000" algn="tl">
                    <a:srgbClr val="C0C0C0"/>
                  </a:outerShdw>
                </a:effectLst>
                <a:latin typeface="Comic Sans MS" pitchFamily="66" charset="0"/>
              </a:rPr>
              <a:t>…e </a:t>
            </a:r>
            <a:r>
              <a:rPr lang="en-US" sz="2400" dirty="0" err="1" smtClean="0">
                <a:solidFill>
                  <a:schemeClr val="tx2"/>
                </a:solidFill>
                <a:effectLst>
                  <a:outerShdw blurRad="38100" dist="38100" dir="2700000" algn="tl">
                    <a:srgbClr val="C0C0C0"/>
                  </a:outerShdw>
                </a:effectLst>
                <a:latin typeface="Comic Sans MS" pitchFamily="66" charset="0"/>
              </a:rPr>
              <a:t>sono</a:t>
            </a:r>
            <a:r>
              <a:rPr lang="en-US" sz="2400" dirty="0" smtClean="0">
                <a:solidFill>
                  <a:schemeClr val="tx2"/>
                </a:solidFill>
                <a:effectLst>
                  <a:outerShdw blurRad="38100" dist="38100" dir="2700000" algn="tl">
                    <a:srgbClr val="C0C0C0"/>
                  </a:outerShdw>
                </a:effectLst>
                <a:latin typeface="Comic Sans MS" pitchFamily="66" charset="0"/>
              </a:rPr>
              <a:t> ‘</a:t>
            </a:r>
            <a:r>
              <a:rPr lang="en-US" sz="2400" dirty="0" err="1" smtClean="0">
                <a:solidFill>
                  <a:schemeClr val="tx2"/>
                </a:solidFill>
                <a:effectLst>
                  <a:outerShdw blurRad="38100" dist="38100" dir="2700000" algn="tl">
                    <a:srgbClr val="C0C0C0"/>
                  </a:outerShdw>
                </a:effectLst>
                <a:latin typeface="Comic Sans MS" pitchFamily="66" charset="0"/>
              </a:rPr>
              <a:t>ingombranti</a:t>
            </a:r>
            <a:r>
              <a:rPr lang="en-US" sz="2400" dirty="0" smtClean="0">
                <a:solidFill>
                  <a:schemeClr val="tx2"/>
                </a:solidFill>
                <a:effectLst>
                  <a:outerShdw blurRad="38100" dist="38100" dir="2700000" algn="tl">
                    <a:srgbClr val="C0C0C0"/>
                  </a:outerShdw>
                </a:effectLst>
                <a:latin typeface="Comic Sans MS" pitchFamily="66" charset="0"/>
              </a:rPr>
              <a:t>’…</a:t>
            </a:r>
            <a:endParaRPr kumimoji="1" lang="it-IT" sz="2400" b="0" i="0" dirty="0">
              <a:effectLst/>
              <a:latin typeface="Comic Sans MS" pitchFamily="66" charset="0"/>
            </a:endParaRPr>
          </a:p>
        </p:txBody>
      </p:sp>
      <p:grpSp>
        <p:nvGrpSpPr>
          <p:cNvPr id="2" name="Group 16"/>
          <p:cNvGrpSpPr>
            <a:grpSpLocks/>
          </p:cNvGrpSpPr>
          <p:nvPr/>
        </p:nvGrpSpPr>
        <p:grpSpPr bwMode="auto">
          <a:xfrm>
            <a:off x="2857488" y="1793867"/>
            <a:ext cx="719137" cy="492125"/>
            <a:chOff x="4937" y="580"/>
            <a:chExt cx="524" cy="401"/>
          </a:xfrm>
        </p:grpSpPr>
        <p:sp>
          <p:nvSpPr>
            <p:cNvPr id="3211281" name="AutoShape 17"/>
            <p:cNvSpPr>
              <a:spLocks noChangeArrowheads="1"/>
            </p:cNvSpPr>
            <p:nvPr/>
          </p:nvSpPr>
          <p:spPr bwMode="auto">
            <a:xfrm rot="8885269">
              <a:off x="4937" y="811"/>
              <a:ext cx="524" cy="170"/>
            </a:xfrm>
            <a:prstGeom prst="rightArrow">
              <a:avLst>
                <a:gd name="adj1" fmla="val 50000"/>
                <a:gd name="adj2" fmla="val 77059"/>
              </a:avLst>
            </a:prstGeom>
            <a:solidFill>
              <a:srgbClr val="0066CC"/>
            </a:solidFill>
            <a:ln w="9525">
              <a:solidFill>
                <a:schemeClr val="tx1"/>
              </a:solidFill>
              <a:miter lim="800000"/>
              <a:headEnd/>
              <a:tailEnd/>
            </a:ln>
            <a:effectLst/>
          </p:spPr>
          <p:txBody>
            <a:bodyPr wrap="none" anchor="ctr"/>
            <a:lstStyle/>
            <a:p>
              <a:endParaRPr lang="it-IT"/>
            </a:p>
          </p:txBody>
        </p:sp>
        <p:sp>
          <p:nvSpPr>
            <p:cNvPr id="3211282" name="Text Box 18"/>
            <p:cNvSpPr txBox="1">
              <a:spLocks noChangeArrowheads="1"/>
            </p:cNvSpPr>
            <p:nvPr/>
          </p:nvSpPr>
          <p:spPr bwMode="auto">
            <a:xfrm>
              <a:off x="5041" y="580"/>
              <a:ext cx="226" cy="299"/>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fr-CH" sz="1800" b="0" i="0" dirty="0">
                  <a:solidFill>
                    <a:srgbClr val="0066CC"/>
                  </a:solidFill>
                  <a:effectLst/>
                  <a:latin typeface="Arial" charset="0"/>
                </a:rPr>
                <a:t>p</a:t>
              </a:r>
              <a:endParaRPr lang="it-CH" sz="1800" b="0" i="0" dirty="0">
                <a:solidFill>
                  <a:srgbClr val="0066CC"/>
                </a:solidFill>
                <a:effectLst/>
                <a:latin typeface="Arial" charset="0"/>
              </a:endParaRPr>
            </a:p>
          </p:txBody>
        </p:sp>
      </p:grpSp>
      <p:grpSp>
        <p:nvGrpSpPr>
          <p:cNvPr id="3" name="Group 19"/>
          <p:cNvGrpSpPr>
            <a:grpSpLocks/>
          </p:cNvGrpSpPr>
          <p:nvPr/>
        </p:nvGrpSpPr>
        <p:grpSpPr bwMode="auto">
          <a:xfrm>
            <a:off x="71406" y="3513142"/>
            <a:ext cx="758825" cy="558800"/>
            <a:chOff x="2941" y="1945"/>
            <a:chExt cx="524" cy="352"/>
          </a:xfrm>
        </p:grpSpPr>
        <p:sp>
          <p:nvSpPr>
            <p:cNvPr id="3211284" name="AutoShape 20"/>
            <p:cNvSpPr>
              <a:spLocks noChangeArrowheads="1"/>
            </p:cNvSpPr>
            <p:nvPr/>
          </p:nvSpPr>
          <p:spPr bwMode="auto">
            <a:xfrm rot="-1751152">
              <a:off x="2941" y="2127"/>
              <a:ext cx="524" cy="170"/>
            </a:xfrm>
            <a:prstGeom prst="rightArrow">
              <a:avLst>
                <a:gd name="adj1" fmla="val 50000"/>
                <a:gd name="adj2" fmla="val 77059"/>
              </a:avLst>
            </a:prstGeom>
            <a:solidFill>
              <a:srgbClr val="0066CC"/>
            </a:solidFill>
            <a:ln w="9525">
              <a:solidFill>
                <a:schemeClr val="tx1"/>
              </a:solidFill>
              <a:miter lim="800000"/>
              <a:headEnd/>
              <a:tailEnd/>
            </a:ln>
            <a:effectLst/>
          </p:spPr>
          <p:txBody>
            <a:bodyPr wrap="none" anchor="ctr"/>
            <a:lstStyle/>
            <a:p>
              <a:endParaRPr lang="it-IT"/>
            </a:p>
          </p:txBody>
        </p:sp>
        <p:sp>
          <p:nvSpPr>
            <p:cNvPr id="3211285" name="Text Box 21"/>
            <p:cNvSpPr txBox="1">
              <a:spLocks noChangeArrowheads="1"/>
            </p:cNvSpPr>
            <p:nvPr/>
          </p:nvSpPr>
          <p:spPr bwMode="auto">
            <a:xfrm>
              <a:off x="3018" y="1945"/>
              <a:ext cx="215" cy="231"/>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fr-CH" sz="1800" b="0" i="0">
                  <a:solidFill>
                    <a:srgbClr val="0066CC"/>
                  </a:solidFill>
                  <a:effectLst/>
                  <a:latin typeface="Arial" charset="0"/>
                </a:rPr>
                <a:t>p</a:t>
              </a:r>
              <a:endParaRPr lang="it-CH" sz="1800" b="0" i="0">
                <a:solidFill>
                  <a:srgbClr val="0066CC"/>
                </a:solidFill>
                <a:effectLst/>
                <a:latin typeface="Arial" charset="0"/>
              </a:endParaRPr>
            </a:p>
          </p:txBody>
        </p:sp>
      </p:grpSp>
      <p:sp>
        <p:nvSpPr>
          <p:cNvPr id="3211286" name="Text Box 22"/>
          <p:cNvSpPr txBox="1">
            <a:spLocks noChangeArrowheads="1"/>
          </p:cNvSpPr>
          <p:nvPr/>
        </p:nvSpPr>
        <p:spPr bwMode="auto">
          <a:xfrm>
            <a:off x="6429388" y="1863858"/>
            <a:ext cx="2571768" cy="707886"/>
          </a:xfrm>
          <a:prstGeom prst="rect">
            <a:avLst/>
          </a:prstGeom>
          <a:noFill/>
          <a:ln w="9525" algn="ctr">
            <a:noFill/>
            <a:miter lim="800000"/>
            <a:headEnd/>
            <a:tailEnd/>
          </a:ln>
          <a:effectLst/>
        </p:spPr>
        <p:txBody>
          <a:bodyPr wrap="square">
            <a:spAutoFit/>
          </a:bodyPr>
          <a:lstStyle/>
          <a:p>
            <a:pPr>
              <a:buClr>
                <a:srgbClr val="FF0000"/>
              </a:buClr>
              <a:buFontTx/>
              <a:buNone/>
            </a:pPr>
            <a:r>
              <a:rPr lang="en-US" sz="2000" dirty="0" smtClean="0">
                <a:effectLst>
                  <a:outerShdw blurRad="38100" dist="38100" dir="2700000" algn="tl">
                    <a:srgbClr val="C0C0C0"/>
                  </a:outerShdw>
                </a:effectLst>
                <a:latin typeface="Comic Sans MS" pitchFamily="66" charset="0"/>
              </a:rPr>
              <a:t>10</a:t>
            </a:r>
            <a:r>
              <a:rPr lang="en-US" sz="2000" baseline="30000" dirty="0" smtClean="0">
                <a:effectLst>
                  <a:outerShdw blurRad="38100" dist="38100" dir="2700000" algn="tl">
                    <a:srgbClr val="C0C0C0"/>
                  </a:outerShdw>
                </a:effectLst>
                <a:latin typeface="Comic Sans MS" pitchFamily="66" charset="0"/>
              </a:rPr>
              <a:t>8</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canali</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di</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lettura</a:t>
            </a:r>
            <a:r>
              <a:rPr lang="en-US" sz="2000" dirty="0" smtClean="0">
                <a:effectLst>
                  <a:outerShdw blurRad="38100" dist="38100" dir="2700000" algn="tl">
                    <a:srgbClr val="C0C0C0"/>
                  </a:outerShdw>
                </a:effectLst>
                <a:latin typeface="Comic Sans MS" pitchFamily="66" charset="0"/>
              </a:rPr>
              <a:t> </a:t>
            </a:r>
          </a:p>
          <a:p>
            <a:pPr>
              <a:buClr>
                <a:srgbClr val="FF0000"/>
              </a:buClr>
              <a:buFontTx/>
              <a:buNone/>
            </a:pPr>
            <a:r>
              <a:rPr lang="en-US" sz="2000" dirty="0" smtClean="0">
                <a:effectLst>
                  <a:outerShdw blurRad="38100" dist="38100" dir="2700000" algn="tl">
                    <a:srgbClr val="C0C0C0"/>
                  </a:outerShdw>
                </a:effectLst>
                <a:latin typeface="Comic Sans MS" pitchFamily="66" charset="0"/>
                <a:sym typeface="Wingdings" pitchFamily="2" charset="2"/>
              </a:rPr>
              <a:t>   2</a:t>
            </a:r>
            <a:r>
              <a:rPr lang="en-US" sz="2000" b="0" i="0" dirty="0" smtClean="0">
                <a:effectLst>
                  <a:outerShdw blurRad="38100" dist="38100" dir="2700000" algn="tl">
                    <a:srgbClr val="C0C0C0"/>
                  </a:outerShdw>
                </a:effectLst>
                <a:latin typeface="Comic Sans MS" pitchFamily="66" charset="0"/>
              </a:rPr>
              <a:t> MB/</a:t>
            </a:r>
            <a:r>
              <a:rPr lang="en-US" sz="2000" b="0" i="0" dirty="0" err="1" smtClean="0">
                <a:effectLst>
                  <a:outerShdw blurRad="38100" dist="38100" dir="2700000" algn="tl">
                    <a:srgbClr val="C0C0C0"/>
                  </a:outerShdw>
                </a:effectLst>
                <a:latin typeface="Comic Sans MS" pitchFamily="66" charset="0"/>
              </a:rPr>
              <a:t>evento</a:t>
            </a:r>
            <a:endParaRPr lang="it-IT" sz="2000" b="0" i="0" dirty="0">
              <a:effectLst>
                <a:outerShdw blurRad="38100" dist="38100" dir="2700000" algn="tl">
                  <a:srgbClr val="C0C0C0"/>
                </a:outerShdw>
              </a:effectLst>
              <a:latin typeface="Comic Sans MS" pitchFamily="66" charset="0"/>
            </a:endParaRPr>
          </a:p>
        </p:txBody>
      </p:sp>
      <p:sp>
        <p:nvSpPr>
          <p:cNvPr id="3211270" name="Text Box 6"/>
          <p:cNvSpPr txBox="1">
            <a:spLocks noChangeArrowheads="1"/>
          </p:cNvSpPr>
          <p:nvPr/>
        </p:nvSpPr>
        <p:spPr bwMode="auto">
          <a:xfrm>
            <a:off x="3714744" y="1304496"/>
            <a:ext cx="1385187" cy="338554"/>
          </a:xfrm>
          <a:prstGeom prst="rect">
            <a:avLst/>
          </a:prstGeom>
          <a:solidFill>
            <a:srgbClr val="CCCCFF"/>
          </a:solidFill>
          <a:ln w="9525">
            <a:noFill/>
            <a:miter lim="800000"/>
            <a:headEnd/>
            <a:tailEnd/>
          </a:ln>
          <a:effectLst/>
        </p:spPr>
        <p:txBody>
          <a:bodyPr wrap="none">
            <a:spAutoFit/>
          </a:bodyPr>
          <a:lstStyle/>
          <a:p>
            <a:pPr>
              <a:lnSpc>
                <a:spcPct val="100000"/>
              </a:lnSpc>
              <a:spcBef>
                <a:spcPct val="0"/>
              </a:spcBef>
              <a:buClrTx/>
              <a:buSzTx/>
              <a:buFontTx/>
              <a:buNone/>
            </a:pPr>
            <a:r>
              <a:rPr kumimoji="1" lang="en-GB" sz="1600" b="0" i="0" dirty="0">
                <a:effectLst/>
              </a:rPr>
              <a:t>H </a:t>
            </a:r>
            <a:r>
              <a:rPr kumimoji="1" lang="en-GB" sz="1600" b="0" i="0" dirty="0">
                <a:effectLst/>
                <a:sym typeface="Symbol" pitchFamily="18" charset="2"/>
              </a:rPr>
              <a:t> </a:t>
            </a:r>
            <a:r>
              <a:rPr kumimoji="1" lang="en-GB" sz="1600" b="0" i="0" dirty="0">
                <a:effectLst/>
              </a:rPr>
              <a:t>bb event </a:t>
            </a:r>
          </a:p>
        </p:txBody>
      </p:sp>
      <p:sp>
        <p:nvSpPr>
          <p:cNvPr id="3211288" name="Text Box 24"/>
          <p:cNvSpPr txBox="1">
            <a:spLocks noChangeArrowheads="1"/>
          </p:cNvSpPr>
          <p:nvPr/>
        </p:nvSpPr>
        <p:spPr bwMode="auto">
          <a:xfrm>
            <a:off x="428596" y="1000108"/>
            <a:ext cx="2121093" cy="461665"/>
          </a:xfrm>
          <a:prstGeom prst="rect">
            <a:avLst/>
          </a:prstGeom>
          <a:noFill/>
          <a:ln w="9525" algn="ctr">
            <a:solidFill>
              <a:schemeClr val="tx2"/>
            </a:solidFill>
            <a:miter lim="800000"/>
            <a:headEnd/>
            <a:tailEnd/>
          </a:ln>
          <a:effectLst/>
        </p:spPr>
        <p:txBody>
          <a:bodyPr wrap="none">
            <a:spAutoFit/>
          </a:bodyPr>
          <a:lstStyle/>
          <a:p>
            <a:r>
              <a:rPr lang="en-US" sz="2400" i="0" dirty="0" smtClean="0">
                <a:solidFill>
                  <a:schemeClr val="tx2"/>
                </a:solidFill>
                <a:effectLst>
                  <a:outerShdw blurRad="38100" dist="38100" dir="2700000" algn="tl">
                    <a:srgbClr val="C0C0C0"/>
                  </a:outerShdw>
                </a:effectLst>
                <a:latin typeface="Comic Sans MS" pitchFamily="66" charset="0"/>
              </a:rPr>
              <a:t>…</a:t>
            </a:r>
            <a:r>
              <a:rPr lang="en-US" sz="2400" i="0" dirty="0" err="1" smtClean="0">
                <a:solidFill>
                  <a:schemeClr val="tx2"/>
                </a:solidFill>
                <a:effectLst>
                  <a:outerShdw blurRad="38100" dist="38100" dir="2700000" algn="tl">
                    <a:srgbClr val="C0C0C0"/>
                  </a:outerShdw>
                </a:effectLst>
                <a:latin typeface="Comic Sans MS" pitchFamily="66" charset="0"/>
              </a:rPr>
              <a:t>sono</a:t>
            </a:r>
            <a:r>
              <a:rPr lang="en-US" sz="2400" i="0" dirty="0" smtClean="0">
                <a:solidFill>
                  <a:schemeClr val="tx2"/>
                </a:solidFill>
                <a:effectLst>
                  <a:outerShdw blurRad="38100" dist="38100" dir="2700000" algn="tl">
                    <a:srgbClr val="C0C0C0"/>
                  </a:outerShdw>
                </a:effectLst>
                <a:latin typeface="Comic Sans MS" pitchFamily="66" charset="0"/>
              </a:rPr>
              <a:t> </a:t>
            </a:r>
            <a:r>
              <a:rPr lang="en-US" sz="2400" i="0" dirty="0" err="1" smtClean="0">
                <a:solidFill>
                  <a:schemeClr val="tx2"/>
                </a:solidFill>
                <a:effectLst>
                  <a:outerShdw blurRad="38100" dist="38100" dir="2700000" algn="tl">
                    <a:srgbClr val="C0C0C0"/>
                  </a:outerShdw>
                </a:effectLst>
                <a:latin typeface="Comic Sans MS" pitchFamily="66" charset="0"/>
              </a:rPr>
              <a:t>molti</a:t>
            </a:r>
            <a:r>
              <a:rPr lang="en-US" sz="2400" i="0" dirty="0" smtClean="0">
                <a:solidFill>
                  <a:schemeClr val="tx2"/>
                </a:solidFill>
                <a:effectLst>
                  <a:outerShdw blurRad="38100" dist="38100" dir="2700000" algn="tl">
                    <a:srgbClr val="C0C0C0"/>
                  </a:outerShdw>
                </a:effectLst>
                <a:latin typeface="Comic Sans MS" pitchFamily="66" charset="0"/>
              </a:rPr>
              <a:t>….</a:t>
            </a:r>
            <a:endParaRPr kumimoji="1" lang="it-IT" sz="2400" b="0" i="0" dirty="0">
              <a:effectLst/>
              <a:latin typeface="Comic Sans MS" pitchFamily="66" charset="0"/>
            </a:endParaRPr>
          </a:p>
        </p:txBody>
      </p:sp>
      <p:sp>
        <p:nvSpPr>
          <p:cNvPr id="19" name="CasellaDiTesto 18"/>
          <p:cNvSpPr txBox="1"/>
          <p:nvPr/>
        </p:nvSpPr>
        <p:spPr>
          <a:xfrm>
            <a:off x="63622" y="1639661"/>
            <a:ext cx="2853666" cy="677108"/>
          </a:xfrm>
          <a:prstGeom prst="rect">
            <a:avLst/>
          </a:prstGeom>
          <a:noFill/>
        </p:spPr>
        <p:txBody>
          <a:bodyPr wrap="none" rtlCol="0">
            <a:spAutoFit/>
          </a:bodyPr>
          <a:lstStyle/>
          <a:p>
            <a:r>
              <a:rPr lang="en-US" sz="2000" dirty="0" smtClean="0">
                <a:effectLst>
                  <a:outerShdw blurRad="38100" dist="38100" dir="2700000" algn="tl">
                    <a:srgbClr val="C0C0C0"/>
                  </a:outerShdw>
                </a:effectLst>
                <a:latin typeface="Comic Sans MS" pitchFamily="66" charset="0"/>
              </a:rPr>
              <a:t>Trigger rate = 200 Hz</a:t>
            </a:r>
          </a:p>
          <a:p>
            <a:endParaRPr lang="it-IT" dirty="0"/>
          </a:p>
        </p:txBody>
      </p:sp>
      <p:sp>
        <p:nvSpPr>
          <p:cNvPr id="30" name="CasellaDiTesto 29"/>
          <p:cNvSpPr txBox="1"/>
          <p:nvPr/>
        </p:nvSpPr>
        <p:spPr>
          <a:xfrm>
            <a:off x="1003257" y="4214818"/>
            <a:ext cx="2696572" cy="769441"/>
          </a:xfrm>
          <a:prstGeom prst="rect">
            <a:avLst/>
          </a:prstGeom>
          <a:solidFill>
            <a:srgbClr val="92D050"/>
          </a:solidFill>
        </p:spPr>
        <p:txBody>
          <a:bodyPr wrap="none" rtlCol="0">
            <a:spAutoFit/>
          </a:bodyPr>
          <a:lstStyle/>
          <a:p>
            <a:r>
              <a:rPr lang="it-IT" sz="2200" dirty="0" smtClean="0">
                <a:latin typeface="Comic Sans MS" pitchFamily="66" charset="0"/>
              </a:rPr>
              <a:t>400MB al secondo!</a:t>
            </a:r>
          </a:p>
          <a:p>
            <a:r>
              <a:rPr lang="it-IT" sz="2200" dirty="0" smtClean="0">
                <a:latin typeface="Comic Sans MS" pitchFamily="66" charset="0"/>
              </a:rPr>
              <a:t>1 </a:t>
            </a:r>
            <a:r>
              <a:rPr lang="it-IT" sz="2200" dirty="0" err="1" smtClean="0">
                <a:latin typeface="Comic Sans MS" pitchFamily="66" charset="0"/>
              </a:rPr>
              <a:t>CD</a:t>
            </a:r>
            <a:r>
              <a:rPr lang="it-IT" sz="2200" dirty="0" smtClean="0">
                <a:latin typeface="Comic Sans MS" pitchFamily="66" charset="0"/>
              </a:rPr>
              <a:t> ogni 2 secondi</a:t>
            </a:r>
          </a:p>
        </p:txBody>
      </p:sp>
      <p:sp>
        <p:nvSpPr>
          <p:cNvPr id="31" name="CasellaDiTesto 30"/>
          <p:cNvSpPr txBox="1"/>
          <p:nvPr/>
        </p:nvSpPr>
        <p:spPr>
          <a:xfrm>
            <a:off x="214282" y="5812713"/>
            <a:ext cx="6643734" cy="830997"/>
          </a:xfrm>
          <a:prstGeom prst="rect">
            <a:avLst/>
          </a:prstGeom>
          <a:solidFill>
            <a:schemeClr val="accent2">
              <a:lumMod val="20000"/>
              <a:lumOff val="80000"/>
            </a:schemeClr>
          </a:solidFill>
        </p:spPr>
        <p:txBody>
          <a:bodyPr wrap="square" rtlCol="0">
            <a:spAutoFit/>
          </a:bodyPr>
          <a:lstStyle/>
          <a:p>
            <a:r>
              <a:rPr lang="it-IT" sz="2400" dirty="0" smtClean="0">
                <a:solidFill>
                  <a:srgbClr val="FF0000"/>
                </a:solidFill>
                <a:latin typeface="Comic Sans MS" pitchFamily="66" charset="0"/>
              </a:rPr>
              <a:t>necessaria un enorme potenza di calcolo</a:t>
            </a:r>
            <a:r>
              <a:rPr lang="it-IT" sz="2400" dirty="0" smtClean="0">
                <a:solidFill>
                  <a:srgbClr val="FF0000"/>
                </a:solidFill>
                <a:latin typeface="Comic Sans MS" pitchFamily="66" charset="0"/>
                <a:sym typeface="Wingdings" pitchFamily="2" charset="2"/>
              </a:rPr>
              <a:t> e capacità di </a:t>
            </a:r>
            <a:r>
              <a:rPr lang="it-IT" sz="2400" dirty="0" err="1" smtClean="0">
                <a:solidFill>
                  <a:srgbClr val="FF0000"/>
                </a:solidFill>
                <a:latin typeface="Comic Sans MS" pitchFamily="66" charset="0"/>
                <a:sym typeface="Wingdings" pitchFamily="2" charset="2"/>
              </a:rPr>
              <a:t>storage……</a:t>
            </a:r>
            <a:endParaRPr lang="it-IT" sz="2400" dirty="0">
              <a:solidFill>
                <a:srgbClr val="FF0000"/>
              </a:solidFill>
              <a:latin typeface="Comic Sans MS" pitchFamily="66" charset="0"/>
            </a:endParaRPr>
          </a:p>
        </p:txBody>
      </p:sp>
      <p:grpSp>
        <p:nvGrpSpPr>
          <p:cNvPr id="32" name="Group 15"/>
          <p:cNvGrpSpPr>
            <a:grpSpLocks/>
          </p:cNvGrpSpPr>
          <p:nvPr/>
        </p:nvGrpSpPr>
        <p:grpSpPr bwMode="auto">
          <a:xfrm>
            <a:off x="7000892" y="4929198"/>
            <a:ext cx="2143108" cy="1928802"/>
            <a:chOff x="574" y="2237"/>
            <a:chExt cx="2142" cy="1806"/>
          </a:xfrm>
        </p:grpSpPr>
        <p:pic>
          <p:nvPicPr>
            <p:cNvPr id="33" name="Picture 16" descr="50cdroms"/>
            <p:cNvPicPr>
              <a:picLocks noChangeAspect="1" noChangeArrowheads="1"/>
            </p:cNvPicPr>
            <p:nvPr/>
          </p:nvPicPr>
          <p:blipFill>
            <a:blip r:embed="rId5"/>
            <a:srcRect/>
            <a:stretch>
              <a:fillRect/>
            </a:stretch>
          </p:blipFill>
          <p:spPr bwMode="auto">
            <a:xfrm>
              <a:off x="574" y="2237"/>
              <a:ext cx="2142" cy="1806"/>
            </a:xfrm>
            <a:prstGeom prst="rect">
              <a:avLst/>
            </a:prstGeom>
            <a:noFill/>
            <a:ln w="9525">
              <a:noFill/>
              <a:miter lim="800000"/>
              <a:headEnd/>
              <a:tailEnd/>
            </a:ln>
          </p:spPr>
        </p:pic>
        <p:sp>
          <p:nvSpPr>
            <p:cNvPr id="34" name="Text Box 17"/>
            <p:cNvSpPr txBox="1">
              <a:spLocks noChangeArrowheads="1"/>
            </p:cNvSpPr>
            <p:nvPr/>
          </p:nvSpPr>
          <p:spPr bwMode="auto">
            <a:xfrm>
              <a:off x="677" y="3143"/>
              <a:ext cx="1671" cy="515"/>
            </a:xfrm>
            <a:prstGeom prst="rect">
              <a:avLst/>
            </a:prstGeom>
            <a:noFill/>
            <a:ln w="9525">
              <a:noFill/>
              <a:miter lim="800000"/>
              <a:headEnd/>
              <a:tailEnd/>
            </a:ln>
          </p:spPr>
          <p:txBody>
            <a:bodyPr>
              <a:spAutoFit/>
            </a:bodyPr>
            <a:lstStyle/>
            <a:p>
              <a:pPr algn="ctr">
                <a:spcBef>
                  <a:spcPct val="50000"/>
                </a:spcBef>
              </a:pPr>
              <a:r>
                <a:rPr lang="en-GB" sz="2400">
                  <a:solidFill>
                    <a:schemeClr val="bg1"/>
                  </a:solidFill>
                  <a:latin typeface="Calibri" pitchFamily="34" charset="0"/>
                </a:rPr>
                <a:t>50 CD-ROM</a:t>
              </a:r>
            </a:p>
            <a:p>
              <a:pPr algn="ctr">
                <a:spcBef>
                  <a:spcPct val="50000"/>
                </a:spcBef>
              </a:pPr>
              <a:r>
                <a:rPr lang="en-GB" sz="2400">
                  <a:solidFill>
                    <a:schemeClr val="bg1"/>
                  </a:solidFill>
                  <a:latin typeface="Calibri" pitchFamily="34" charset="0"/>
                </a:rPr>
                <a:t>= 35 GB</a:t>
              </a:r>
            </a:p>
          </p:txBody>
        </p:sp>
        <p:sp>
          <p:nvSpPr>
            <p:cNvPr id="35" name="Line 18"/>
            <p:cNvSpPr>
              <a:spLocks noChangeShapeType="1"/>
            </p:cNvSpPr>
            <p:nvPr/>
          </p:nvSpPr>
          <p:spPr bwMode="auto">
            <a:xfrm>
              <a:off x="2324" y="2777"/>
              <a:ext cx="0" cy="967"/>
            </a:xfrm>
            <a:prstGeom prst="line">
              <a:avLst/>
            </a:prstGeom>
            <a:noFill/>
            <a:ln w="57150">
              <a:solidFill>
                <a:schemeClr val="bg1"/>
              </a:solidFill>
              <a:round/>
              <a:headEnd type="triangle" w="med" len="med"/>
              <a:tailEnd type="triangle" w="med" len="med"/>
            </a:ln>
          </p:spPr>
          <p:txBody>
            <a:bodyPr anchor="ctr"/>
            <a:lstStyle/>
            <a:p>
              <a:endParaRPr lang="it-IT"/>
            </a:p>
          </p:txBody>
        </p:sp>
        <p:sp>
          <p:nvSpPr>
            <p:cNvPr id="36" name="Text Box 19"/>
            <p:cNvSpPr txBox="1">
              <a:spLocks noChangeArrowheads="1"/>
            </p:cNvSpPr>
            <p:nvPr/>
          </p:nvSpPr>
          <p:spPr bwMode="auto">
            <a:xfrm rot="16200000">
              <a:off x="2042" y="3265"/>
              <a:ext cx="791" cy="229"/>
            </a:xfrm>
            <a:prstGeom prst="rect">
              <a:avLst/>
            </a:prstGeom>
            <a:noFill/>
            <a:ln w="9525">
              <a:noFill/>
              <a:miter lim="800000"/>
              <a:headEnd/>
              <a:tailEnd/>
            </a:ln>
          </p:spPr>
          <p:txBody>
            <a:bodyPr>
              <a:spAutoFit/>
            </a:bodyPr>
            <a:lstStyle/>
            <a:p>
              <a:pPr algn="ctr">
                <a:spcBef>
                  <a:spcPct val="50000"/>
                </a:spcBef>
              </a:pPr>
              <a:r>
                <a:rPr lang="en-GB" sz="2400" dirty="0">
                  <a:solidFill>
                    <a:schemeClr val="bg1"/>
                  </a:solidFill>
                  <a:latin typeface="Calibri" pitchFamily="34" charset="0"/>
                </a:rPr>
                <a:t>6 cm</a:t>
              </a:r>
            </a:p>
          </p:txBody>
        </p:sp>
      </p:grpSp>
      <p:sp>
        <p:nvSpPr>
          <p:cNvPr id="37" name="Rettangolo 36"/>
          <p:cNvSpPr/>
          <p:nvPr/>
        </p:nvSpPr>
        <p:spPr>
          <a:xfrm>
            <a:off x="285720" y="5212691"/>
            <a:ext cx="2876108" cy="430887"/>
          </a:xfrm>
          <a:prstGeom prst="rect">
            <a:avLst/>
          </a:prstGeom>
        </p:spPr>
        <p:txBody>
          <a:bodyPr wrap="none">
            <a:spAutoFit/>
          </a:bodyPr>
          <a:lstStyle/>
          <a:p>
            <a:pPr marL="285750" indent="-285750" algn="ctr">
              <a:spcBef>
                <a:spcPct val="20000"/>
              </a:spcBef>
              <a:tabLst>
                <a:tab pos="3830638" algn="l"/>
              </a:tabLst>
            </a:pPr>
            <a:r>
              <a:rPr lang="en-GB" sz="2200" b="1" dirty="0" smtClean="0">
                <a:latin typeface="Comic Sans MS" pitchFamily="66" charset="0"/>
              </a:rPr>
              <a:t>~4 </a:t>
            </a:r>
            <a:r>
              <a:rPr lang="en-GB" sz="2200" b="1" dirty="0" err="1" smtClean="0">
                <a:latin typeface="Comic Sans MS" pitchFamily="66" charset="0"/>
              </a:rPr>
              <a:t>PetaBytes</a:t>
            </a:r>
            <a:r>
              <a:rPr lang="en-GB" sz="2200" b="1" dirty="0" smtClean="0">
                <a:latin typeface="Comic Sans MS" pitchFamily="66" charset="0"/>
              </a:rPr>
              <a:t>/anno </a:t>
            </a:r>
            <a:endParaRPr lang="en-GB" sz="2200" b="1" dirty="0">
              <a:latin typeface="Comic Sans MS" pitchFamily="66" charset="0"/>
            </a:endParaRPr>
          </a:p>
        </p:txBody>
      </p:sp>
      <p:grpSp>
        <p:nvGrpSpPr>
          <p:cNvPr id="20" name="Group 5"/>
          <p:cNvGrpSpPr>
            <a:grpSpLocks/>
          </p:cNvGrpSpPr>
          <p:nvPr/>
        </p:nvGrpSpPr>
        <p:grpSpPr bwMode="auto">
          <a:xfrm>
            <a:off x="6858016" y="0"/>
            <a:ext cx="2285984" cy="6858000"/>
            <a:chOff x="4252" y="0"/>
            <a:chExt cx="1508" cy="4320"/>
          </a:xfrm>
        </p:grpSpPr>
        <p:pic>
          <p:nvPicPr>
            <p:cNvPr id="21" name="Picture 6" descr="cdpile"/>
            <p:cNvPicPr>
              <a:picLocks noChangeAspect="1" noChangeArrowheads="1"/>
            </p:cNvPicPr>
            <p:nvPr/>
          </p:nvPicPr>
          <p:blipFill>
            <a:blip r:embed="rId6"/>
            <a:srcRect/>
            <a:stretch>
              <a:fillRect/>
            </a:stretch>
          </p:blipFill>
          <p:spPr bwMode="auto">
            <a:xfrm>
              <a:off x="4252" y="0"/>
              <a:ext cx="1508" cy="4320"/>
            </a:xfrm>
            <a:prstGeom prst="rect">
              <a:avLst/>
            </a:prstGeom>
            <a:noFill/>
            <a:ln w="9525">
              <a:noFill/>
              <a:miter lim="800000"/>
              <a:headEnd/>
              <a:tailEnd/>
            </a:ln>
          </p:spPr>
        </p:pic>
        <p:sp>
          <p:nvSpPr>
            <p:cNvPr id="22" name="Text Box 7"/>
            <p:cNvSpPr txBox="1">
              <a:spLocks noChangeArrowheads="1"/>
            </p:cNvSpPr>
            <p:nvPr/>
          </p:nvSpPr>
          <p:spPr bwMode="auto">
            <a:xfrm>
              <a:off x="4378" y="1940"/>
              <a:ext cx="620" cy="288"/>
            </a:xfrm>
            <a:prstGeom prst="rect">
              <a:avLst/>
            </a:prstGeom>
            <a:noFill/>
            <a:ln w="9525">
              <a:noFill/>
              <a:miter lim="800000"/>
              <a:headEnd/>
              <a:tailEnd/>
            </a:ln>
          </p:spPr>
          <p:txBody>
            <a:bodyPr wrap="none">
              <a:spAutoFit/>
            </a:bodyPr>
            <a:lstStyle/>
            <a:p>
              <a:pPr algn="ctr"/>
              <a:r>
                <a:rPr lang="en-US" sz="1200" b="1" i="1">
                  <a:latin typeface="Verdana" pitchFamily="34" charset="0"/>
                </a:rPr>
                <a:t>Concorde</a:t>
              </a:r>
            </a:p>
            <a:p>
              <a:pPr algn="ctr"/>
              <a:r>
                <a:rPr lang="en-US" sz="1200" b="1" i="1">
                  <a:latin typeface="Verdana" pitchFamily="34" charset="0"/>
                </a:rPr>
                <a:t>(15 Km)</a:t>
              </a:r>
            </a:p>
          </p:txBody>
        </p:sp>
        <p:sp>
          <p:nvSpPr>
            <p:cNvPr id="23" name="Line 8"/>
            <p:cNvSpPr>
              <a:spLocks noChangeShapeType="1"/>
            </p:cNvSpPr>
            <p:nvPr/>
          </p:nvSpPr>
          <p:spPr bwMode="auto">
            <a:xfrm flipV="1">
              <a:off x="4656" y="1776"/>
              <a:ext cx="48" cy="192"/>
            </a:xfrm>
            <a:prstGeom prst="line">
              <a:avLst/>
            </a:prstGeom>
            <a:noFill/>
            <a:ln w="9525">
              <a:solidFill>
                <a:schemeClr val="tx1"/>
              </a:solidFill>
              <a:round/>
              <a:headEnd/>
              <a:tailEnd type="triangle" w="med" len="med"/>
            </a:ln>
          </p:spPr>
          <p:txBody>
            <a:bodyPr/>
            <a:lstStyle/>
            <a:p>
              <a:endParaRPr lang="it-IT"/>
            </a:p>
          </p:txBody>
        </p:sp>
        <p:sp>
          <p:nvSpPr>
            <p:cNvPr id="24" name="Text Box 9"/>
            <p:cNvSpPr txBox="1">
              <a:spLocks noChangeArrowheads="1"/>
            </p:cNvSpPr>
            <p:nvPr/>
          </p:nvSpPr>
          <p:spPr bwMode="auto">
            <a:xfrm>
              <a:off x="4800" y="0"/>
              <a:ext cx="565" cy="288"/>
            </a:xfrm>
            <a:prstGeom prst="rect">
              <a:avLst/>
            </a:prstGeom>
            <a:noFill/>
            <a:ln w="9525">
              <a:noFill/>
              <a:miter lim="800000"/>
              <a:headEnd/>
              <a:tailEnd/>
            </a:ln>
          </p:spPr>
          <p:txBody>
            <a:bodyPr wrap="none">
              <a:spAutoFit/>
            </a:bodyPr>
            <a:lstStyle/>
            <a:p>
              <a:r>
                <a:rPr lang="en-US" sz="1200" b="1" i="1">
                  <a:latin typeface="Verdana" pitchFamily="34" charset="0"/>
                </a:rPr>
                <a:t>Balloon</a:t>
              </a:r>
            </a:p>
            <a:p>
              <a:r>
                <a:rPr lang="en-US" sz="1200" b="1" i="1">
                  <a:latin typeface="Verdana" pitchFamily="34" charset="0"/>
                </a:rPr>
                <a:t>(30 Km)</a:t>
              </a:r>
            </a:p>
          </p:txBody>
        </p:sp>
        <p:sp>
          <p:nvSpPr>
            <p:cNvPr id="25" name="Line 10"/>
            <p:cNvSpPr>
              <a:spLocks noChangeShapeType="1"/>
            </p:cNvSpPr>
            <p:nvPr/>
          </p:nvSpPr>
          <p:spPr bwMode="auto">
            <a:xfrm flipH="1">
              <a:off x="4608" y="144"/>
              <a:ext cx="192" cy="144"/>
            </a:xfrm>
            <a:prstGeom prst="line">
              <a:avLst/>
            </a:prstGeom>
            <a:noFill/>
            <a:ln w="9525">
              <a:solidFill>
                <a:schemeClr val="tx1"/>
              </a:solidFill>
              <a:round/>
              <a:headEnd/>
              <a:tailEnd type="triangle" w="med" len="med"/>
            </a:ln>
          </p:spPr>
          <p:txBody>
            <a:bodyPr/>
            <a:lstStyle/>
            <a:p>
              <a:endParaRPr lang="it-IT"/>
            </a:p>
          </p:txBody>
        </p:sp>
        <p:sp>
          <p:nvSpPr>
            <p:cNvPr id="26" name="Text Box 11"/>
            <p:cNvSpPr txBox="1">
              <a:spLocks noChangeArrowheads="1"/>
            </p:cNvSpPr>
            <p:nvPr/>
          </p:nvSpPr>
          <p:spPr bwMode="auto">
            <a:xfrm>
              <a:off x="4751" y="528"/>
              <a:ext cx="1009" cy="403"/>
            </a:xfrm>
            <a:prstGeom prst="rect">
              <a:avLst/>
            </a:prstGeom>
            <a:noFill/>
            <a:ln w="9525">
              <a:noFill/>
              <a:miter lim="800000"/>
              <a:headEnd/>
              <a:tailEnd/>
            </a:ln>
          </p:spPr>
          <p:txBody>
            <a:bodyPr wrap="none">
              <a:spAutoFit/>
            </a:bodyPr>
            <a:lstStyle/>
            <a:p>
              <a:r>
                <a:rPr lang="en-US" sz="1200" b="1" i="1" dirty="0">
                  <a:solidFill>
                    <a:srgbClr val="003399"/>
                  </a:solidFill>
                  <a:latin typeface="Verdana" pitchFamily="34" charset="0"/>
                </a:rPr>
                <a:t>CD stack with</a:t>
              </a:r>
            </a:p>
            <a:p>
              <a:r>
                <a:rPr lang="en-US" sz="1200" b="1" i="1" dirty="0">
                  <a:solidFill>
                    <a:srgbClr val="003399"/>
                  </a:solidFill>
                  <a:latin typeface="Verdana" pitchFamily="34" charset="0"/>
                </a:rPr>
                <a:t>1 year LHC data!</a:t>
              </a:r>
            </a:p>
            <a:p>
              <a:r>
                <a:rPr lang="en-US" sz="1200" b="1" i="1" dirty="0">
                  <a:solidFill>
                    <a:srgbClr val="003399"/>
                  </a:solidFill>
                  <a:latin typeface="Verdana" pitchFamily="34" charset="0"/>
                </a:rPr>
                <a:t>(~ 20 Km)</a:t>
              </a:r>
            </a:p>
          </p:txBody>
        </p:sp>
        <p:sp>
          <p:nvSpPr>
            <p:cNvPr id="27" name="Line 12"/>
            <p:cNvSpPr>
              <a:spLocks noChangeShapeType="1"/>
            </p:cNvSpPr>
            <p:nvPr/>
          </p:nvSpPr>
          <p:spPr bwMode="auto">
            <a:xfrm>
              <a:off x="5040" y="912"/>
              <a:ext cx="192" cy="192"/>
            </a:xfrm>
            <a:prstGeom prst="line">
              <a:avLst/>
            </a:prstGeom>
            <a:noFill/>
            <a:ln w="9525">
              <a:solidFill>
                <a:srgbClr val="003399"/>
              </a:solidFill>
              <a:round/>
              <a:headEnd/>
              <a:tailEnd type="triangle" w="med" len="med"/>
            </a:ln>
          </p:spPr>
          <p:txBody>
            <a:bodyPr/>
            <a:lstStyle/>
            <a:p>
              <a:endParaRPr lang="it-IT"/>
            </a:p>
          </p:txBody>
        </p:sp>
        <p:sp>
          <p:nvSpPr>
            <p:cNvPr id="28" name="Text Box 13"/>
            <p:cNvSpPr txBox="1">
              <a:spLocks noChangeArrowheads="1"/>
            </p:cNvSpPr>
            <p:nvPr/>
          </p:nvSpPr>
          <p:spPr bwMode="auto">
            <a:xfrm>
              <a:off x="4416" y="3120"/>
              <a:ext cx="613" cy="288"/>
            </a:xfrm>
            <a:prstGeom prst="rect">
              <a:avLst/>
            </a:prstGeom>
            <a:noFill/>
            <a:ln w="9525">
              <a:noFill/>
              <a:miter lim="800000"/>
              <a:headEnd/>
              <a:tailEnd/>
            </a:ln>
          </p:spPr>
          <p:txBody>
            <a:bodyPr wrap="none">
              <a:spAutoFit/>
            </a:bodyPr>
            <a:lstStyle/>
            <a:p>
              <a:r>
                <a:rPr lang="en-US" sz="1200" b="1" i="1" dirty="0">
                  <a:latin typeface="Verdana" pitchFamily="34" charset="0"/>
                </a:rPr>
                <a:t>Mt. Blanc</a:t>
              </a:r>
            </a:p>
            <a:p>
              <a:r>
                <a:rPr lang="en-US" sz="1200" b="1" i="1" dirty="0">
                  <a:latin typeface="Verdana" pitchFamily="34" charset="0"/>
                </a:rPr>
                <a:t>(4.8 Km)</a:t>
              </a:r>
            </a:p>
          </p:txBody>
        </p:sp>
        <p:sp>
          <p:nvSpPr>
            <p:cNvPr id="29" name="Line 14"/>
            <p:cNvSpPr>
              <a:spLocks noChangeShapeType="1"/>
            </p:cNvSpPr>
            <p:nvPr/>
          </p:nvSpPr>
          <p:spPr bwMode="auto">
            <a:xfrm>
              <a:off x="4992" y="3360"/>
              <a:ext cx="144" cy="96"/>
            </a:xfrm>
            <a:prstGeom prst="line">
              <a:avLst/>
            </a:prstGeom>
            <a:noFill/>
            <a:ln w="9525">
              <a:solidFill>
                <a:schemeClr val="tx1"/>
              </a:solidFill>
              <a:round/>
              <a:headEnd/>
              <a:tailEnd type="triangle" w="med" len="med"/>
            </a:ln>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3" name="Rectangle 2"/>
          <p:cNvSpPr>
            <a:spLocks noChangeArrowheads="1"/>
          </p:cNvSpPr>
          <p:nvPr/>
        </p:nvSpPr>
        <p:spPr bwMode="auto">
          <a:xfrm>
            <a:off x="2819400" y="101024"/>
            <a:ext cx="3603871" cy="584776"/>
          </a:xfrm>
          <a:prstGeom prst="rect">
            <a:avLst/>
          </a:prstGeom>
          <a:noFill/>
          <a:ln w="9525">
            <a:noFill/>
            <a:miter lim="800000"/>
            <a:headEnd/>
            <a:tailEnd/>
          </a:ln>
        </p:spPr>
        <p:txBody>
          <a:bodyPr wrap="none">
            <a:spAutoFit/>
          </a:bodyPr>
          <a:lstStyle/>
          <a:p>
            <a:pPr algn="ctr"/>
            <a:r>
              <a:rPr lang="en-US" sz="3200" b="1" dirty="0" smtClean="0">
                <a:solidFill>
                  <a:srgbClr val="FF0000"/>
                </a:solidFill>
                <a:latin typeface="Helvetica" pitchFamily="84" charset="0"/>
              </a:rPr>
              <a:t>GRID Computing</a:t>
            </a:r>
            <a:endParaRPr lang="en-US" sz="3200" b="1" dirty="0">
              <a:solidFill>
                <a:srgbClr val="FF0000"/>
              </a:solidFill>
              <a:latin typeface="Helvetica" pitchFamily="84" charset="0"/>
            </a:endParaRPr>
          </a:p>
        </p:txBody>
      </p:sp>
      <p:pic>
        <p:nvPicPr>
          <p:cNvPr id="27654" name="Picture 2"/>
          <p:cNvPicPr>
            <a:picLocks noChangeAspect="1" noChangeArrowheads="1"/>
          </p:cNvPicPr>
          <p:nvPr/>
        </p:nvPicPr>
        <p:blipFill>
          <a:blip r:embed="rId3"/>
          <a:srcRect/>
          <a:stretch>
            <a:fillRect/>
          </a:stretch>
        </p:blipFill>
        <p:spPr bwMode="auto">
          <a:xfrm>
            <a:off x="1805898" y="2143116"/>
            <a:ext cx="7266696" cy="4643470"/>
          </a:xfrm>
          <a:prstGeom prst="rect">
            <a:avLst/>
          </a:prstGeom>
          <a:noFill/>
          <a:ln w="9525">
            <a:noFill/>
            <a:miter lim="800000"/>
            <a:headEnd/>
            <a:tailEnd/>
          </a:ln>
        </p:spPr>
      </p:pic>
      <p:sp>
        <p:nvSpPr>
          <p:cNvPr id="27655" name="Rectangle 5"/>
          <p:cNvSpPr>
            <a:spLocks noChangeArrowheads="1"/>
          </p:cNvSpPr>
          <p:nvPr/>
        </p:nvSpPr>
        <p:spPr bwMode="auto">
          <a:xfrm>
            <a:off x="123825" y="757535"/>
            <a:ext cx="8334375" cy="461665"/>
          </a:xfrm>
          <a:prstGeom prst="rect">
            <a:avLst/>
          </a:prstGeom>
          <a:noFill/>
          <a:ln w="9525">
            <a:noFill/>
            <a:miter lim="800000"/>
            <a:headEnd/>
            <a:tailEnd/>
          </a:ln>
        </p:spPr>
        <p:txBody>
          <a:bodyPr wrap="square">
            <a:spAutoFit/>
          </a:bodyPr>
          <a:lstStyle/>
          <a:p>
            <a:r>
              <a:rPr lang="en-US" sz="2400" b="1" dirty="0" err="1" smtClean="0">
                <a:solidFill>
                  <a:srgbClr val="0000FF"/>
                </a:solidFill>
              </a:rPr>
              <a:t>Struttura</a:t>
            </a:r>
            <a:r>
              <a:rPr lang="en-US" sz="2400" b="1" dirty="0" smtClean="0">
                <a:solidFill>
                  <a:srgbClr val="0000FF"/>
                </a:solidFill>
              </a:rPr>
              <a:t> </a:t>
            </a:r>
            <a:r>
              <a:rPr lang="en-US" sz="2400" b="1" dirty="0" err="1" smtClean="0">
                <a:solidFill>
                  <a:srgbClr val="0000FF"/>
                </a:solidFill>
              </a:rPr>
              <a:t>di</a:t>
            </a:r>
            <a:r>
              <a:rPr lang="en-US" sz="2400" b="1" dirty="0" smtClean="0">
                <a:solidFill>
                  <a:srgbClr val="0000FF"/>
                </a:solidFill>
              </a:rPr>
              <a:t> </a:t>
            </a:r>
            <a:r>
              <a:rPr lang="en-US" sz="2400" b="1" dirty="0" err="1" smtClean="0">
                <a:solidFill>
                  <a:srgbClr val="0000FF"/>
                </a:solidFill>
              </a:rPr>
              <a:t>calcolo</a:t>
            </a:r>
            <a:r>
              <a:rPr lang="en-US" sz="2400" b="1" dirty="0" smtClean="0">
                <a:solidFill>
                  <a:srgbClr val="0000FF"/>
                </a:solidFill>
              </a:rPr>
              <a:t> </a:t>
            </a:r>
            <a:r>
              <a:rPr lang="en-US" sz="2400" b="1" dirty="0" err="1" smtClean="0">
                <a:solidFill>
                  <a:srgbClr val="0000FF"/>
                </a:solidFill>
              </a:rPr>
              <a:t>distribuita</a:t>
            </a:r>
            <a:r>
              <a:rPr lang="en-US" sz="2400" b="1" dirty="0" smtClean="0">
                <a:solidFill>
                  <a:srgbClr val="0000FF"/>
                </a:solidFill>
              </a:rPr>
              <a:t> </a:t>
            </a:r>
            <a:r>
              <a:rPr lang="en-US" sz="2400" b="1" dirty="0" err="1" smtClean="0">
                <a:solidFill>
                  <a:srgbClr val="0000FF"/>
                </a:solidFill>
              </a:rPr>
              <a:t>organizzata</a:t>
            </a:r>
            <a:r>
              <a:rPr lang="en-US" sz="2400" b="1" dirty="0" smtClean="0">
                <a:solidFill>
                  <a:srgbClr val="0000FF"/>
                </a:solidFill>
              </a:rPr>
              <a:t> in </a:t>
            </a:r>
            <a:r>
              <a:rPr lang="en-US" sz="2400" b="1" dirty="0" err="1" smtClean="0">
                <a:solidFill>
                  <a:srgbClr val="0000FF"/>
                </a:solidFill>
              </a:rPr>
              <a:t>livelli</a:t>
            </a:r>
            <a:r>
              <a:rPr lang="en-US" sz="2400" b="1" dirty="0" smtClean="0">
                <a:solidFill>
                  <a:srgbClr val="0000FF"/>
                </a:solidFill>
              </a:rPr>
              <a:t> (tier):</a:t>
            </a:r>
            <a:endParaRPr lang="en-US" sz="2400" dirty="0">
              <a:solidFill>
                <a:srgbClr val="000000"/>
              </a:solidFill>
            </a:endParaRPr>
          </a:p>
        </p:txBody>
      </p:sp>
      <p:sp>
        <p:nvSpPr>
          <p:cNvPr id="27656" name="Rectangle 6"/>
          <p:cNvSpPr>
            <a:spLocks noChangeArrowheads="1"/>
          </p:cNvSpPr>
          <p:nvPr/>
        </p:nvSpPr>
        <p:spPr bwMode="auto">
          <a:xfrm>
            <a:off x="6586566" y="2195506"/>
            <a:ext cx="2057400" cy="304800"/>
          </a:xfrm>
          <a:prstGeom prst="rect">
            <a:avLst/>
          </a:prstGeom>
          <a:solidFill>
            <a:srgbClr val="FFFF00"/>
          </a:solidFill>
          <a:ln w="9525">
            <a:noFill/>
            <a:miter lim="800000"/>
            <a:headEnd/>
            <a:tailEnd/>
          </a:ln>
        </p:spPr>
        <p:txBody>
          <a:bodyPr>
            <a:spAutoFit/>
          </a:bodyPr>
          <a:lstStyle/>
          <a:p>
            <a:r>
              <a:rPr lang="en-US" sz="1400" b="1" dirty="0"/>
              <a:t>ATLAS Tier-1 centers</a:t>
            </a: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33</a:t>
            </a:fld>
            <a:endParaRPr lang="it-IT"/>
          </a:p>
        </p:txBody>
      </p:sp>
      <p:grpSp>
        <p:nvGrpSpPr>
          <p:cNvPr id="7" name="Group 2"/>
          <p:cNvGrpSpPr>
            <a:grpSpLocks/>
          </p:cNvGrpSpPr>
          <p:nvPr/>
        </p:nvGrpSpPr>
        <p:grpSpPr bwMode="auto">
          <a:xfrm>
            <a:off x="63500" y="1314473"/>
            <a:ext cx="1916113" cy="5472113"/>
            <a:chOff x="40" y="663"/>
            <a:chExt cx="1298" cy="3493"/>
          </a:xfrm>
        </p:grpSpPr>
        <p:sp>
          <p:nvSpPr>
            <p:cNvPr id="8" name="Freeform 3"/>
            <p:cNvSpPr>
              <a:spLocks/>
            </p:cNvSpPr>
            <p:nvPr/>
          </p:nvSpPr>
          <p:spPr bwMode="hidden">
            <a:xfrm>
              <a:off x="40" y="663"/>
              <a:ext cx="1162" cy="3493"/>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tx1"/>
                </a:gs>
                <a:gs pos="100000">
                  <a:srgbClr val="CCECFF"/>
                </a:gs>
              </a:gsLst>
              <a:lin ang="0" scaled="1"/>
            </a:gradFill>
            <a:ln w="9525">
              <a:noFill/>
              <a:round/>
              <a:headEnd/>
              <a:tailEnd/>
            </a:ln>
          </p:spPr>
          <p:txBody>
            <a:bodyPr/>
            <a:lstStyle/>
            <a:p>
              <a:endParaRPr lang="it-IT"/>
            </a:p>
          </p:txBody>
        </p:sp>
        <p:sp>
          <p:nvSpPr>
            <p:cNvPr id="9" name="Oval 4"/>
            <p:cNvSpPr>
              <a:spLocks noChangeArrowheads="1"/>
            </p:cNvSpPr>
            <p:nvPr/>
          </p:nvSpPr>
          <p:spPr bwMode="auto">
            <a:xfrm>
              <a:off x="209" y="3467"/>
              <a:ext cx="455" cy="218"/>
            </a:xfrm>
            <a:prstGeom prst="ellipse">
              <a:avLst/>
            </a:prstGeom>
            <a:solidFill>
              <a:srgbClr val="66FF33"/>
            </a:solidFill>
            <a:ln w="9525">
              <a:solidFill>
                <a:srgbClr val="000000"/>
              </a:solidFill>
              <a:prstDash val="dash"/>
              <a:round/>
              <a:headEnd/>
              <a:tailEnd/>
            </a:ln>
            <a:effectLst/>
          </p:spPr>
          <p:txBody>
            <a:bodyPr wrap="none" anchor="ctr"/>
            <a:lstStyle/>
            <a:p>
              <a:endParaRPr lang="it-IT"/>
            </a:p>
          </p:txBody>
        </p:sp>
        <p:sp>
          <p:nvSpPr>
            <p:cNvPr id="11" name="Oval 5"/>
            <p:cNvSpPr>
              <a:spLocks noChangeArrowheads="1"/>
            </p:cNvSpPr>
            <p:nvPr/>
          </p:nvSpPr>
          <p:spPr bwMode="auto">
            <a:xfrm>
              <a:off x="147" y="3467"/>
              <a:ext cx="455" cy="218"/>
            </a:xfrm>
            <a:prstGeom prst="ellipse">
              <a:avLst/>
            </a:prstGeom>
            <a:solidFill>
              <a:srgbClr val="66FF33"/>
            </a:solidFill>
            <a:ln w="9525">
              <a:solidFill>
                <a:srgbClr val="000000"/>
              </a:solidFill>
              <a:round/>
              <a:headEnd/>
              <a:tailEnd/>
            </a:ln>
            <a:effectLst/>
          </p:spPr>
          <p:txBody>
            <a:bodyPr wrap="none" anchor="ctr"/>
            <a:lstStyle/>
            <a:p>
              <a:endParaRPr lang="it-IT"/>
            </a:p>
          </p:txBody>
        </p:sp>
        <p:sp>
          <p:nvSpPr>
            <p:cNvPr id="12" name="Oval 6"/>
            <p:cNvSpPr>
              <a:spLocks noChangeArrowheads="1"/>
            </p:cNvSpPr>
            <p:nvPr/>
          </p:nvSpPr>
          <p:spPr bwMode="auto">
            <a:xfrm>
              <a:off x="258" y="3049"/>
              <a:ext cx="551" cy="263"/>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3" name="Oval 7"/>
            <p:cNvSpPr>
              <a:spLocks noChangeArrowheads="1"/>
            </p:cNvSpPr>
            <p:nvPr/>
          </p:nvSpPr>
          <p:spPr bwMode="auto">
            <a:xfrm>
              <a:off x="202" y="3050"/>
              <a:ext cx="552"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4" name="Oval 8"/>
            <p:cNvSpPr>
              <a:spLocks noChangeArrowheads="1"/>
            </p:cNvSpPr>
            <p:nvPr/>
          </p:nvSpPr>
          <p:spPr bwMode="auto">
            <a:xfrm>
              <a:off x="147" y="3051"/>
              <a:ext cx="551"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5" name="Oval 9"/>
            <p:cNvSpPr>
              <a:spLocks noChangeArrowheads="1"/>
            </p:cNvSpPr>
            <p:nvPr/>
          </p:nvSpPr>
          <p:spPr bwMode="auto">
            <a:xfrm>
              <a:off x="278" y="2606"/>
              <a:ext cx="628" cy="262"/>
            </a:xfrm>
            <a:prstGeom prst="ellipse">
              <a:avLst/>
            </a:prstGeom>
            <a:solidFill>
              <a:srgbClr val="CCFFFF"/>
            </a:solidFill>
            <a:ln w="9525">
              <a:solidFill>
                <a:srgbClr val="000000"/>
              </a:solidFill>
              <a:prstDash val="dash"/>
              <a:round/>
              <a:headEnd/>
              <a:tailEnd/>
            </a:ln>
            <a:effectLst/>
          </p:spPr>
          <p:txBody>
            <a:bodyPr wrap="none" anchor="ctr"/>
            <a:lstStyle/>
            <a:p>
              <a:endParaRPr lang="it-IT"/>
            </a:p>
          </p:txBody>
        </p:sp>
        <p:sp>
          <p:nvSpPr>
            <p:cNvPr id="16" name="Oval 10"/>
            <p:cNvSpPr>
              <a:spLocks noChangeArrowheads="1"/>
            </p:cNvSpPr>
            <p:nvPr/>
          </p:nvSpPr>
          <p:spPr bwMode="auto">
            <a:xfrm>
              <a:off x="223" y="2607"/>
              <a:ext cx="627" cy="262"/>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17" name="Oval 11"/>
            <p:cNvSpPr>
              <a:spLocks noChangeArrowheads="1"/>
            </p:cNvSpPr>
            <p:nvPr/>
          </p:nvSpPr>
          <p:spPr bwMode="auto">
            <a:xfrm>
              <a:off x="174" y="2607"/>
              <a:ext cx="627" cy="263"/>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18" name="Text Box 12"/>
            <p:cNvSpPr txBox="1">
              <a:spLocks noChangeArrowheads="1"/>
            </p:cNvSpPr>
            <p:nvPr/>
          </p:nvSpPr>
          <p:spPr bwMode="auto">
            <a:xfrm>
              <a:off x="189" y="1416"/>
              <a:ext cx="817" cy="181"/>
            </a:xfrm>
            <a:prstGeom prst="rect">
              <a:avLst/>
            </a:prstGeom>
            <a:solidFill>
              <a:srgbClr val="C0C0C0"/>
            </a:solidFill>
            <a:ln w="9525">
              <a:solidFill>
                <a:schemeClr val="tx1"/>
              </a:solid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Event Builder</a:t>
              </a:r>
            </a:p>
          </p:txBody>
        </p:sp>
        <p:sp>
          <p:nvSpPr>
            <p:cNvPr id="19" name="Oval 13"/>
            <p:cNvSpPr>
              <a:spLocks noChangeArrowheads="1"/>
            </p:cNvSpPr>
            <p:nvPr/>
          </p:nvSpPr>
          <p:spPr bwMode="auto">
            <a:xfrm>
              <a:off x="114" y="1748"/>
              <a:ext cx="964" cy="261"/>
            </a:xfrm>
            <a:prstGeom prst="ellipse">
              <a:avLst/>
            </a:prstGeom>
            <a:solidFill>
              <a:srgbClr val="C0C0C0"/>
            </a:solidFill>
            <a:ln w="9525">
              <a:solidFill>
                <a:srgbClr val="000000"/>
              </a:solidFill>
              <a:round/>
              <a:headEnd/>
              <a:tailEnd/>
            </a:ln>
            <a:effectLst/>
          </p:spPr>
          <p:txBody>
            <a:bodyPr wrap="none" anchor="ctr"/>
            <a:lstStyle/>
            <a:p>
              <a:endParaRPr lang="it-IT"/>
            </a:p>
          </p:txBody>
        </p:sp>
        <p:sp>
          <p:nvSpPr>
            <p:cNvPr id="20" name="Text Box 14"/>
            <p:cNvSpPr txBox="1">
              <a:spLocks noChangeArrowheads="1"/>
            </p:cNvSpPr>
            <p:nvPr/>
          </p:nvSpPr>
          <p:spPr bwMode="auto">
            <a:xfrm>
              <a:off x="132" y="1795"/>
              <a:ext cx="927"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Event Filter</a:t>
              </a:r>
              <a:endParaRPr lang="en-US" altLang="ja-JP" sz="1000" b="0" i="0">
                <a:solidFill>
                  <a:srgbClr val="000000"/>
                </a:solidFill>
                <a:effectLst/>
                <a:latin typeface="Arial" charset="0"/>
                <a:ea typeface="ＭＳ Ｐゴシック" pitchFamily="1" charset="-128"/>
              </a:endParaRPr>
            </a:p>
          </p:txBody>
        </p:sp>
        <p:sp>
          <p:nvSpPr>
            <p:cNvPr id="21" name="Oval 15"/>
            <p:cNvSpPr>
              <a:spLocks noChangeArrowheads="1"/>
            </p:cNvSpPr>
            <p:nvPr/>
          </p:nvSpPr>
          <p:spPr bwMode="auto">
            <a:xfrm>
              <a:off x="116" y="2184"/>
              <a:ext cx="966" cy="262"/>
            </a:xfrm>
            <a:prstGeom prst="ellipse">
              <a:avLst/>
            </a:prstGeom>
            <a:solidFill>
              <a:srgbClr val="FF9900"/>
            </a:solidFill>
            <a:ln w="9525">
              <a:solidFill>
                <a:srgbClr val="000000"/>
              </a:solidFill>
              <a:round/>
              <a:headEnd/>
              <a:tailEnd/>
            </a:ln>
            <a:effectLst/>
          </p:spPr>
          <p:txBody>
            <a:bodyPr wrap="none" anchor="ctr"/>
            <a:lstStyle/>
            <a:p>
              <a:endParaRPr lang="it-IT"/>
            </a:p>
          </p:txBody>
        </p:sp>
        <p:sp>
          <p:nvSpPr>
            <p:cNvPr id="22" name="Oval 16"/>
            <p:cNvSpPr>
              <a:spLocks noChangeArrowheads="1"/>
            </p:cNvSpPr>
            <p:nvPr/>
          </p:nvSpPr>
          <p:spPr bwMode="auto">
            <a:xfrm>
              <a:off x="112" y="2615"/>
              <a:ext cx="627" cy="262"/>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23" name="Oval 17"/>
            <p:cNvSpPr>
              <a:spLocks noChangeArrowheads="1"/>
            </p:cNvSpPr>
            <p:nvPr/>
          </p:nvSpPr>
          <p:spPr bwMode="auto">
            <a:xfrm>
              <a:off x="91" y="3468"/>
              <a:ext cx="456" cy="218"/>
            </a:xfrm>
            <a:prstGeom prst="ellipse">
              <a:avLst/>
            </a:prstGeom>
            <a:solidFill>
              <a:srgbClr val="66FF33"/>
            </a:solidFill>
            <a:ln w="9525">
              <a:solidFill>
                <a:srgbClr val="000000"/>
              </a:solidFill>
              <a:round/>
              <a:headEnd/>
              <a:tailEnd/>
            </a:ln>
            <a:effectLst/>
          </p:spPr>
          <p:txBody>
            <a:bodyPr wrap="none" anchor="ctr"/>
            <a:lstStyle/>
            <a:p>
              <a:endParaRPr lang="it-IT"/>
            </a:p>
          </p:txBody>
        </p:sp>
        <p:sp>
          <p:nvSpPr>
            <p:cNvPr id="24" name="Text Box 18"/>
            <p:cNvSpPr txBox="1">
              <a:spLocks noChangeArrowheads="1"/>
            </p:cNvSpPr>
            <p:nvPr/>
          </p:nvSpPr>
          <p:spPr bwMode="auto">
            <a:xfrm>
              <a:off x="132" y="3500"/>
              <a:ext cx="367" cy="15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000" i="0">
                  <a:solidFill>
                    <a:srgbClr val="000000"/>
                  </a:solidFill>
                  <a:effectLst/>
                  <a:latin typeface="Arial" charset="0"/>
                  <a:ea typeface="ＭＳ Ｐゴシック" pitchFamily="1" charset="-128"/>
                </a:rPr>
                <a:t>Tier3</a:t>
              </a:r>
              <a:endParaRPr lang="en-US" altLang="ja-JP" sz="1000" b="0" i="0">
                <a:solidFill>
                  <a:srgbClr val="000000"/>
                </a:solidFill>
                <a:effectLst/>
                <a:latin typeface="Arial" charset="0"/>
                <a:ea typeface="ＭＳ Ｐゴシック" pitchFamily="1" charset="-128"/>
              </a:endParaRPr>
            </a:p>
          </p:txBody>
        </p:sp>
        <p:sp>
          <p:nvSpPr>
            <p:cNvPr id="25" name="Line 19"/>
            <p:cNvSpPr>
              <a:spLocks noChangeShapeType="1"/>
            </p:cNvSpPr>
            <p:nvPr/>
          </p:nvSpPr>
          <p:spPr bwMode="auto">
            <a:xfrm>
              <a:off x="604" y="1593"/>
              <a:ext cx="1" cy="136"/>
            </a:xfrm>
            <a:prstGeom prst="line">
              <a:avLst/>
            </a:prstGeom>
            <a:noFill/>
            <a:ln w="38100">
              <a:solidFill>
                <a:srgbClr val="000000"/>
              </a:solidFill>
              <a:round/>
              <a:headEnd/>
              <a:tailEnd type="triangle" w="med" len="med"/>
            </a:ln>
            <a:effectLst/>
          </p:spPr>
          <p:txBody>
            <a:bodyPr wrap="none" anchor="ctr"/>
            <a:lstStyle/>
            <a:p>
              <a:endParaRPr lang="it-IT"/>
            </a:p>
          </p:txBody>
        </p:sp>
        <p:sp>
          <p:nvSpPr>
            <p:cNvPr id="26" name="Text Box 20"/>
            <p:cNvSpPr txBox="1">
              <a:spLocks noChangeArrowheads="1"/>
            </p:cNvSpPr>
            <p:nvPr/>
          </p:nvSpPr>
          <p:spPr bwMode="auto">
            <a:xfrm>
              <a:off x="620" y="1592"/>
              <a:ext cx="508"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10 GB/s</a:t>
              </a:r>
            </a:p>
          </p:txBody>
        </p:sp>
        <p:sp>
          <p:nvSpPr>
            <p:cNvPr id="27" name="Text Box 21"/>
            <p:cNvSpPr txBox="1">
              <a:spLocks noChangeArrowheads="1"/>
            </p:cNvSpPr>
            <p:nvPr/>
          </p:nvSpPr>
          <p:spPr bwMode="auto">
            <a:xfrm>
              <a:off x="626" y="2024"/>
              <a:ext cx="563"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320 MB/s</a:t>
              </a:r>
            </a:p>
          </p:txBody>
        </p:sp>
        <p:sp>
          <p:nvSpPr>
            <p:cNvPr id="28" name="Rectangle 22"/>
            <p:cNvSpPr>
              <a:spLocks noChangeArrowheads="1"/>
            </p:cNvSpPr>
            <p:nvPr/>
          </p:nvSpPr>
          <p:spPr bwMode="auto">
            <a:xfrm>
              <a:off x="673" y="2424"/>
              <a:ext cx="616" cy="292"/>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 150 MB/s                                     </a:t>
              </a:r>
            </a:p>
          </p:txBody>
        </p:sp>
        <p:sp>
          <p:nvSpPr>
            <p:cNvPr id="29" name="Oval 23"/>
            <p:cNvSpPr>
              <a:spLocks noChangeArrowheads="1"/>
            </p:cNvSpPr>
            <p:nvPr/>
          </p:nvSpPr>
          <p:spPr bwMode="auto">
            <a:xfrm>
              <a:off x="98" y="3052"/>
              <a:ext cx="551"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30" name="Text Box 24"/>
            <p:cNvSpPr txBox="1">
              <a:spLocks noChangeArrowheads="1"/>
            </p:cNvSpPr>
            <p:nvPr/>
          </p:nvSpPr>
          <p:spPr bwMode="auto">
            <a:xfrm>
              <a:off x="976" y="2654"/>
              <a:ext cx="328" cy="195"/>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400" i="0">
                  <a:solidFill>
                    <a:srgbClr val="000000"/>
                  </a:solidFill>
                  <a:effectLst>
                    <a:outerShdw blurRad="38100" dist="38100" dir="2700000" algn="tl">
                      <a:srgbClr val="C0C0C0"/>
                    </a:outerShdw>
                  </a:effectLst>
                  <a:latin typeface="Arial" charset="0"/>
                  <a:ea typeface="ＭＳ Ｐゴシック" pitchFamily="1" charset="-128"/>
                </a:rPr>
                <a:t>~10</a:t>
              </a:r>
            </a:p>
          </p:txBody>
        </p:sp>
        <p:sp>
          <p:nvSpPr>
            <p:cNvPr id="31" name="Line 25"/>
            <p:cNvSpPr>
              <a:spLocks noChangeShapeType="1"/>
            </p:cNvSpPr>
            <p:nvPr/>
          </p:nvSpPr>
          <p:spPr bwMode="auto">
            <a:xfrm flipH="1">
              <a:off x="250" y="3707"/>
              <a:ext cx="23" cy="120"/>
            </a:xfrm>
            <a:prstGeom prst="line">
              <a:avLst/>
            </a:prstGeom>
            <a:noFill/>
            <a:ln w="9525">
              <a:solidFill>
                <a:srgbClr val="000000"/>
              </a:solidFill>
              <a:round/>
              <a:headEnd/>
              <a:tailEnd type="triangle" w="med" len="med"/>
            </a:ln>
            <a:effectLst/>
          </p:spPr>
          <p:txBody>
            <a:bodyPr wrap="none" anchor="ctr"/>
            <a:lstStyle/>
            <a:p>
              <a:endParaRPr lang="it-IT"/>
            </a:p>
          </p:txBody>
        </p:sp>
        <p:pic>
          <p:nvPicPr>
            <p:cNvPr id="32" name="Picture 26" descr="atlas_lafever3_0"/>
            <p:cNvPicPr>
              <a:picLocks noChangeAspect="1" noChangeArrowheads="1"/>
            </p:cNvPicPr>
            <p:nvPr/>
          </p:nvPicPr>
          <p:blipFill>
            <a:blip r:embed="rId4"/>
            <a:srcRect/>
            <a:stretch>
              <a:fillRect/>
            </a:stretch>
          </p:blipFill>
          <p:spPr bwMode="auto">
            <a:xfrm>
              <a:off x="284" y="766"/>
              <a:ext cx="616" cy="448"/>
            </a:xfrm>
            <a:prstGeom prst="rect">
              <a:avLst/>
            </a:prstGeom>
            <a:solidFill>
              <a:srgbClr val="CCFFFF"/>
            </a:solidFill>
          </p:spPr>
        </p:pic>
        <p:sp>
          <p:nvSpPr>
            <p:cNvPr id="33" name="Text Box 27"/>
            <p:cNvSpPr txBox="1">
              <a:spLocks noChangeArrowheads="1"/>
            </p:cNvSpPr>
            <p:nvPr/>
          </p:nvSpPr>
          <p:spPr bwMode="auto">
            <a:xfrm>
              <a:off x="623" y="2881"/>
              <a:ext cx="707"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sym typeface="Symbol" pitchFamily="18" charset="2"/>
                </a:rPr>
                <a:t>~50 </a:t>
              </a:r>
              <a:r>
                <a:rPr lang="en-US" altLang="ja-JP" sz="1200" b="0" i="0">
                  <a:solidFill>
                    <a:srgbClr val="000000"/>
                  </a:solidFill>
                  <a:effectLst/>
                  <a:latin typeface="Arial" charset="0"/>
                  <a:ea typeface="ＭＳ Ｐゴシック" pitchFamily="1" charset="-128"/>
                </a:rPr>
                <a:t>Mb/s</a:t>
              </a:r>
            </a:p>
          </p:txBody>
        </p:sp>
        <p:pic>
          <p:nvPicPr>
            <p:cNvPr id="34" name="Picture 28"/>
            <p:cNvPicPr>
              <a:picLocks noChangeAspect="1" noChangeArrowheads="1"/>
            </p:cNvPicPr>
            <p:nvPr/>
          </p:nvPicPr>
          <p:blipFill>
            <a:blip r:embed="rId5"/>
            <a:srcRect/>
            <a:stretch>
              <a:fillRect/>
            </a:stretch>
          </p:blipFill>
          <p:spPr bwMode="auto">
            <a:xfrm>
              <a:off x="126" y="3822"/>
              <a:ext cx="354" cy="235"/>
            </a:xfrm>
            <a:prstGeom prst="rect">
              <a:avLst/>
            </a:prstGeom>
            <a:noFill/>
          </p:spPr>
        </p:pic>
        <p:pic>
          <p:nvPicPr>
            <p:cNvPr id="35" name="Picture 29"/>
            <p:cNvPicPr>
              <a:picLocks noChangeAspect="1" noChangeArrowheads="1"/>
            </p:cNvPicPr>
            <p:nvPr/>
          </p:nvPicPr>
          <p:blipFill>
            <a:blip r:embed="rId5"/>
            <a:srcRect/>
            <a:stretch>
              <a:fillRect/>
            </a:stretch>
          </p:blipFill>
          <p:spPr bwMode="auto">
            <a:xfrm>
              <a:off x="255" y="3848"/>
              <a:ext cx="354" cy="234"/>
            </a:xfrm>
            <a:prstGeom prst="rect">
              <a:avLst/>
            </a:prstGeom>
            <a:noFill/>
          </p:spPr>
        </p:pic>
        <p:pic>
          <p:nvPicPr>
            <p:cNvPr id="36" name="Picture 30"/>
            <p:cNvPicPr>
              <a:picLocks noChangeAspect="1" noChangeArrowheads="1"/>
            </p:cNvPicPr>
            <p:nvPr/>
          </p:nvPicPr>
          <p:blipFill>
            <a:blip r:embed="rId5"/>
            <a:srcRect/>
            <a:stretch>
              <a:fillRect/>
            </a:stretch>
          </p:blipFill>
          <p:spPr bwMode="auto">
            <a:xfrm>
              <a:off x="383" y="3884"/>
              <a:ext cx="353" cy="235"/>
            </a:xfrm>
            <a:prstGeom prst="rect">
              <a:avLst/>
            </a:prstGeom>
            <a:noFill/>
          </p:spPr>
        </p:pic>
        <p:sp>
          <p:nvSpPr>
            <p:cNvPr id="37" name="Text Box 31"/>
            <p:cNvSpPr txBox="1">
              <a:spLocks noChangeArrowheads="1"/>
            </p:cNvSpPr>
            <p:nvPr/>
          </p:nvSpPr>
          <p:spPr bwMode="auto">
            <a:xfrm>
              <a:off x="650" y="1230"/>
              <a:ext cx="440"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dirty="0">
                  <a:solidFill>
                    <a:srgbClr val="000000"/>
                  </a:solidFill>
                  <a:effectLst/>
                  <a:latin typeface="Arial" charset="0"/>
                  <a:ea typeface="ＭＳ Ｐゴシック" pitchFamily="1" charset="-128"/>
                </a:rPr>
                <a:t>~PB/s</a:t>
              </a:r>
              <a:endParaRPr lang="en-US" altLang="ja-JP" b="0" i="0" dirty="0">
                <a:solidFill>
                  <a:srgbClr val="000000"/>
                </a:solidFill>
                <a:effectLst/>
                <a:latin typeface="Arial" charset="0"/>
                <a:ea typeface="ＭＳ Ｐゴシック" pitchFamily="1" charset="-128"/>
              </a:endParaRPr>
            </a:p>
          </p:txBody>
        </p:sp>
        <p:sp>
          <p:nvSpPr>
            <p:cNvPr id="38" name="Line 32"/>
            <p:cNvSpPr>
              <a:spLocks noChangeShapeType="1"/>
            </p:cNvSpPr>
            <p:nvPr/>
          </p:nvSpPr>
          <p:spPr bwMode="auto">
            <a:xfrm>
              <a:off x="603" y="2033"/>
              <a:ext cx="1" cy="136"/>
            </a:xfrm>
            <a:prstGeom prst="line">
              <a:avLst/>
            </a:prstGeom>
            <a:noFill/>
            <a:ln w="38100">
              <a:solidFill>
                <a:srgbClr val="000000"/>
              </a:solidFill>
              <a:round/>
              <a:headEnd/>
              <a:tailEnd type="triangle" w="med" len="med"/>
            </a:ln>
            <a:effectLst/>
          </p:spPr>
          <p:txBody>
            <a:bodyPr wrap="none" anchor="ctr"/>
            <a:lstStyle/>
            <a:p>
              <a:endParaRPr lang="it-IT"/>
            </a:p>
          </p:txBody>
        </p:sp>
        <p:sp>
          <p:nvSpPr>
            <p:cNvPr id="39" name="Line 33"/>
            <p:cNvSpPr>
              <a:spLocks noChangeShapeType="1"/>
            </p:cNvSpPr>
            <p:nvPr/>
          </p:nvSpPr>
          <p:spPr bwMode="auto">
            <a:xfrm flipH="1">
              <a:off x="469" y="2460"/>
              <a:ext cx="39" cy="128"/>
            </a:xfrm>
            <a:prstGeom prst="line">
              <a:avLst/>
            </a:prstGeom>
            <a:noFill/>
            <a:ln w="28575">
              <a:solidFill>
                <a:srgbClr val="000000"/>
              </a:solidFill>
              <a:round/>
              <a:headEnd/>
              <a:tailEnd type="triangle" w="med" len="med"/>
            </a:ln>
            <a:effectLst/>
          </p:spPr>
          <p:txBody>
            <a:bodyPr wrap="none" anchor="ctr"/>
            <a:lstStyle/>
            <a:p>
              <a:endParaRPr lang="it-IT"/>
            </a:p>
          </p:txBody>
        </p:sp>
        <p:sp>
          <p:nvSpPr>
            <p:cNvPr id="40" name="Line 34"/>
            <p:cNvSpPr>
              <a:spLocks noChangeShapeType="1"/>
            </p:cNvSpPr>
            <p:nvPr/>
          </p:nvSpPr>
          <p:spPr bwMode="auto">
            <a:xfrm flipH="1">
              <a:off x="337" y="2906"/>
              <a:ext cx="34"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1" name="Line 35"/>
            <p:cNvSpPr>
              <a:spLocks noChangeShapeType="1"/>
            </p:cNvSpPr>
            <p:nvPr/>
          </p:nvSpPr>
          <p:spPr bwMode="auto">
            <a:xfrm flipH="1">
              <a:off x="414" y="2905"/>
              <a:ext cx="6"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2" name="Line 36"/>
            <p:cNvSpPr>
              <a:spLocks noChangeShapeType="1"/>
            </p:cNvSpPr>
            <p:nvPr/>
          </p:nvSpPr>
          <p:spPr bwMode="auto">
            <a:xfrm>
              <a:off x="468" y="2904"/>
              <a:ext cx="23"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3" name="Line 37"/>
            <p:cNvSpPr>
              <a:spLocks noChangeShapeType="1"/>
            </p:cNvSpPr>
            <p:nvPr/>
          </p:nvSpPr>
          <p:spPr bwMode="auto">
            <a:xfrm>
              <a:off x="517" y="2903"/>
              <a:ext cx="61" cy="122"/>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4" name="Text Box 38"/>
            <p:cNvSpPr txBox="1">
              <a:spLocks noChangeArrowheads="1"/>
            </p:cNvSpPr>
            <p:nvPr/>
          </p:nvSpPr>
          <p:spPr bwMode="auto">
            <a:xfrm>
              <a:off x="119" y="3105"/>
              <a:ext cx="511"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Tier2</a:t>
              </a:r>
              <a:endParaRPr lang="en-US" altLang="ja-JP" sz="1000" b="0" i="0">
                <a:solidFill>
                  <a:srgbClr val="000000"/>
                </a:solidFill>
                <a:effectLst/>
                <a:latin typeface="Arial" charset="0"/>
                <a:ea typeface="ＭＳ Ｐゴシック" pitchFamily="1" charset="-128"/>
              </a:endParaRPr>
            </a:p>
          </p:txBody>
        </p:sp>
        <p:sp>
          <p:nvSpPr>
            <p:cNvPr id="45" name="Line 39"/>
            <p:cNvSpPr>
              <a:spLocks noChangeShapeType="1"/>
            </p:cNvSpPr>
            <p:nvPr/>
          </p:nvSpPr>
          <p:spPr bwMode="auto">
            <a:xfrm flipH="1">
              <a:off x="305" y="3333"/>
              <a:ext cx="32"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6" name="Line 40"/>
            <p:cNvSpPr>
              <a:spLocks noChangeShapeType="1"/>
            </p:cNvSpPr>
            <p:nvPr/>
          </p:nvSpPr>
          <p:spPr bwMode="auto">
            <a:xfrm>
              <a:off x="417" y="3331"/>
              <a:ext cx="23" cy="129"/>
            </a:xfrm>
            <a:prstGeom prst="line">
              <a:avLst/>
            </a:prstGeom>
            <a:noFill/>
            <a:ln w="19050">
              <a:solidFill>
                <a:srgbClr val="000000"/>
              </a:solidFill>
              <a:prstDash val="dash"/>
              <a:round/>
              <a:headEnd/>
              <a:tailEnd type="triangle" w="med" len="med"/>
            </a:ln>
            <a:effectLst/>
          </p:spPr>
          <p:txBody>
            <a:bodyPr wrap="none" anchor="ctr"/>
            <a:lstStyle/>
            <a:p>
              <a:endParaRPr lang="it-IT"/>
            </a:p>
          </p:txBody>
        </p:sp>
        <p:sp>
          <p:nvSpPr>
            <p:cNvPr id="47" name="Line 41"/>
            <p:cNvSpPr>
              <a:spLocks noChangeShapeType="1"/>
            </p:cNvSpPr>
            <p:nvPr/>
          </p:nvSpPr>
          <p:spPr bwMode="auto">
            <a:xfrm>
              <a:off x="503" y="3330"/>
              <a:ext cx="209" cy="14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8" name="Line 42"/>
            <p:cNvSpPr>
              <a:spLocks noChangeShapeType="1"/>
            </p:cNvSpPr>
            <p:nvPr/>
          </p:nvSpPr>
          <p:spPr bwMode="auto">
            <a:xfrm>
              <a:off x="642" y="2460"/>
              <a:ext cx="54" cy="121"/>
            </a:xfrm>
            <a:prstGeom prst="line">
              <a:avLst/>
            </a:prstGeom>
            <a:noFill/>
            <a:ln w="28575">
              <a:solidFill>
                <a:srgbClr val="000000"/>
              </a:solidFill>
              <a:prstDash val="dash"/>
              <a:round/>
              <a:headEnd/>
              <a:tailEnd type="triangle" w="med" len="med"/>
            </a:ln>
            <a:effectLst/>
          </p:spPr>
          <p:txBody>
            <a:bodyPr wrap="none" anchor="ctr"/>
            <a:lstStyle/>
            <a:p>
              <a:endParaRPr lang="it-IT"/>
            </a:p>
          </p:txBody>
        </p:sp>
        <p:sp>
          <p:nvSpPr>
            <p:cNvPr id="49" name="Oval 43"/>
            <p:cNvSpPr>
              <a:spLocks noChangeArrowheads="1"/>
            </p:cNvSpPr>
            <p:nvPr/>
          </p:nvSpPr>
          <p:spPr bwMode="auto">
            <a:xfrm>
              <a:off x="836"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0" name="Oval 44"/>
            <p:cNvSpPr>
              <a:spLocks noChangeArrowheads="1"/>
            </p:cNvSpPr>
            <p:nvPr/>
          </p:nvSpPr>
          <p:spPr bwMode="auto">
            <a:xfrm>
              <a:off x="780"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1" name="Oval 45"/>
            <p:cNvSpPr>
              <a:spLocks noChangeArrowheads="1"/>
            </p:cNvSpPr>
            <p:nvPr/>
          </p:nvSpPr>
          <p:spPr bwMode="auto">
            <a:xfrm>
              <a:off x="724"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2" name="Oval 46"/>
            <p:cNvSpPr>
              <a:spLocks noChangeArrowheads="1"/>
            </p:cNvSpPr>
            <p:nvPr/>
          </p:nvSpPr>
          <p:spPr bwMode="auto">
            <a:xfrm>
              <a:off x="848"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3" name="Oval 47"/>
            <p:cNvSpPr>
              <a:spLocks noChangeArrowheads="1"/>
            </p:cNvSpPr>
            <p:nvPr/>
          </p:nvSpPr>
          <p:spPr bwMode="auto">
            <a:xfrm>
              <a:off x="791"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4" name="Oval 48"/>
            <p:cNvSpPr>
              <a:spLocks noChangeArrowheads="1"/>
            </p:cNvSpPr>
            <p:nvPr/>
          </p:nvSpPr>
          <p:spPr bwMode="auto">
            <a:xfrm>
              <a:off x="736"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5" name="Text Box 49"/>
            <p:cNvSpPr txBox="1">
              <a:spLocks noChangeArrowheads="1"/>
            </p:cNvSpPr>
            <p:nvPr/>
          </p:nvSpPr>
          <p:spPr bwMode="auto">
            <a:xfrm>
              <a:off x="806" y="3105"/>
              <a:ext cx="532" cy="292"/>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200" i="0">
                  <a:solidFill>
                    <a:srgbClr val="000000"/>
                  </a:solidFill>
                  <a:effectLst>
                    <a:outerShdw blurRad="38100" dist="38100" dir="2700000" algn="tl">
                      <a:srgbClr val="C0C0C0"/>
                    </a:outerShdw>
                  </a:effectLst>
                  <a:latin typeface="Arial" charset="0"/>
                  <a:ea typeface="ＭＳ Ｐゴシック" pitchFamily="1" charset="-128"/>
                </a:rPr>
                <a:t>~3-4/Tier1</a:t>
              </a:r>
            </a:p>
          </p:txBody>
        </p:sp>
        <p:sp>
          <p:nvSpPr>
            <p:cNvPr id="56" name="Line 50"/>
            <p:cNvSpPr>
              <a:spLocks noChangeShapeType="1"/>
            </p:cNvSpPr>
            <p:nvPr/>
          </p:nvSpPr>
          <p:spPr bwMode="auto">
            <a:xfrm>
              <a:off x="326" y="3706"/>
              <a:ext cx="44" cy="134"/>
            </a:xfrm>
            <a:prstGeom prst="line">
              <a:avLst/>
            </a:prstGeom>
            <a:noFill/>
            <a:ln w="9525">
              <a:solidFill>
                <a:srgbClr val="000000"/>
              </a:solidFill>
              <a:round/>
              <a:headEnd/>
              <a:tailEnd type="triangle" w="med" len="med"/>
            </a:ln>
            <a:effectLst/>
          </p:spPr>
          <p:txBody>
            <a:bodyPr wrap="none" anchor="ctr"/>
            <a:lstStyle/>
            <a:p>
              <a:endParaRPr lang="it-IT"/>
            </a:p>
          </p:txBody>
        </p:sp>
        <p:sp>
          <p:nvSpPr>
            <p:cNvPr id="57" name="Line 51"/>
            <p:cNvSpPr>
              <a:spLocks noChangeShapeType="1"/>
            </p:cNvSpPr>
            <p:nvPr/>
          </p:nvSpPr>
          <p:spPr bwMode="auto">
            <a:xfrm>
              <a:off x="367" y="3705"/>
              <a:ext cx="123" cy="141"/>
            </a:xfrm>
            <a:prstGeom prst="line">
              <a:avLst/>
            </a:prstGeom>
            <a:noFill/>
            <a:ln w="9525">
              <a:solidFill>
                <a:srgbClr val="000000"/>
              </a:solidFill>
              <a:round/>
              <a:headEnd/>
              <a:tailEnd type="triangle" w="med" len="med"/>
            </a:ln>
            <a:effectLst/>
          </p:spPr>
          <p:txBody>
            <a:bodyPr wrap="none" anchor="ctr"/>
            <a:lstStyle/>
            <a:p>
              <a:endParaRPr lang="it-IT"/>
            </a:p>
          </p:txBody>
        </p:sp>
        <p:sp>
          <p:nvSpPr>
            <p:cNvPr id="58" name="Line 52"/>
            <p:cNvSpPr>
              <a:spLocks noChangeShapeType="1"/>
            </p:cNvSpPr>
            <p:nvPr/>
          </p:nvSpPr>
          <p:spPr bwMode="auto">
            <a:xfrm>
              <a:off x="421" y="3704"/>
              <a:ext cx="283" cy="148"/>
            </a:xfrm>
            <a:prstGeom prst="line">
              <a:avLst/>
            </a:prstGeom>
            <a:noFill/>
            <a:ln w="9525">
              <a:solidFill>
                <a:srgbClr val="000000"/>
              </a:solidFill>
              <a:round/>
              <a:headEnd/>
              <a:tailEnd type="triangle" w="med" len="med"/>
            </a:ln>
            <a:effectLst/>
          </p:spPr>
          <p:txBody>
            <a:bodyPr wrap="none" anchor="ctr"/>
            <a:lstStyle/>
            <a:p>
              <a:endParaRPr lang="it-IT"/>
            </a:p>
          </p:txBody>
        </p:sp>
        <p:sp>
          <p:nvSpPr>
            <p:cNvPr id="59" name="AutoShape 53"/>
            <p:cNvSpPr>
              <a:spLocks noChangeArrowheads="1"/>
            </p:cNvSpPr>
            <p:nvPr/>
          </p:nvSpPr>
          <p:spPr bwMode="auto">
            <a:xfrm>
              <a:off x="471" y="1249"/>
              <a:ext cx="250" cy="133"/>
            </a:xfrm>
            <a:prstGeom prst="downArrow">
              <a:avLst>
                <a:gd name="adj1" fmla="val 50000"/>
                <a:gd name="adj2" fmla="val 25000"/>
              </a:avLst>
            </a:prstGeom>
            <a:solidFill>
              <a:srgbClr val="C0C0C0"/>
            </a:solidFill>
            <a:ln w="25400">
              <a:solidFill>
                <a:srgbClr val="000000"/>
              </a:solidFill>
              <a:miter lim="800000"/>
              <a:headEnd type="none" w="sm" len="sm"/>
              <a:tailEnd type="none" w="sm" len="sm"/>
            </a:ln>
            <a:effectLst/>
          </p:spPr>
          <p:txBody>
            <a:bodyPr vert="eaVert" wrap="none" anchor="ctr"/>
            <a:lstStyle/>
            <a:p>
              <a:endParaRPr lang="it-IT"/>
            </a:p>
          </p:txBody>
        </p:sp>
        <p:sp>
          <p:nvSpPr>
            <p:cNvPr id="60" name="Oval 54"/>
            <p:cNvSpPr>
              <a:spLocks noChangeArrowheads="1"/>
            </p:cNvSpPr>
            <p:nvPr/>
          </p:nvSpPr>
          <p:spPr bwMode="auto">
            <a:xfrm>
              <a:off x="1068" y="2725"/>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1" name="Oval 55"/>
            <p:cNvSpPr>
              <a:spLocks noChangeArrowheads="1"/>
            </p:cNvSpPr>
            <p:nvPr/>
          </p:nvSpPr>
          <p:spPr bwMode="auto">
            <a:xfrm>
              <a:off x="1011" y="2725"/>
              <a:ext cx="25"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2" name="Oval 56"/>
            <p:cNvSpPr>
              <a:spLocks noChangeArrowheads="1"/>
            </p:cNvSpPr>
            <p:nvPr/>
          </p:nvSpPr>
          <p:spPr bwMode="auto">
            <a:xfrm>
              <a:off x="955" y="2725"/>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3" name="Text Box 57"/>
            <p:cNvSpPr txBox="1">
              <a:spLocks noChangeArrowheads="1"/>
            </p:cNvSpPr>
            <p:nvPr/>
          </p:nvSpPr>
          <p:spPr bwMode="auto">
            <a:xfrm>
              <a:off x="125" y="2215"/>
              <a:ext cx="928" cy="19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400" i="0">
                  <a:solidFill>
                    <a:srgbClr val="000000"/>
                  </a:solidFill>
                  <a:effectLst/>
                  <a:latin typeface="Arial" charset="0"/>
                  <a:ea typeface="ＭＳ Ｐゴシック" pitchFamily="1" charset="-128"/>
                </a:rPr>
                <a:t>Tier0</a:t>
              </a:r>
              <a:endParaRPr lang="en-US" altLang="ja-JP" sz="1000" b="0" i="0">
                <a:solidFill>
                  <a:srgbClr val="000000"/>
                </a:solidFill>
                <a:effectLst/>
                <a:latin typeface="Arial" charset="0"/>
                <a:ea typeface="ＭＳ Ｐゴシック" pitchFamily="1" charset="-128"/>
              </a:endParaRPr>
            </a:p>
          </p:txBody>
        </p:sp>
        <p:sp>
          <p:nvSpPr>
            <p:cNvPr id="64" name="Text Box 58"/>
            <p:cNvSpPr txBox="1">
              <a:spLocks noChangeArrowheads="1"/>
            </p:cNvSpPr>
            <p:nvPr/>
          </p:nvSpPr>
          <p:spPr bwMode="auto">
            <a:xfrm>
              <a:off x="68" y="2672"/>
              <a:ext cx="719"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Tier1</a:t>
              </a:r>
              <a:endParaRPr lang="en-US" altLang="ja-JP" sz="900" b="0" i="0">
                <a:solidFill>
                  <a:srgbClr val="000000"/>
                </a:solidFill>
                <a:effectLst/>
                <a:latin typeface="Arial" charset="0"/>
                <a:ea typeface="ＭＳ Ｐゴシック" pitchFamily="1" charset="-128"/>
              </a:endParaRPr>
            </a:p>
          </p:txBody>
        </p:sp>
      </p:grpSp>
      <p:sp>
        <p:nvSpPr>
          <p:cNvPr id="65" name="CasellaDiTesto 64"/>
          <p:cNvSpPr txBox="1"/>
          <p:nvPr/>
        </p:nvSpPr>
        <p:spPr>
          <a:xfrm>
            <a:off x="1857356" y="1285860"/>
            <a:ext cx="7286645" cy="707886"/>
          </a:xfrm>
          <a:prstGeom prst="rect">
            <a:avLst/>
          </a:prstGeom>
          <a:noFill/>
        </p:spPr>
        <p:txBody>
          <a:bodyPr wrap="square" rtlCol="0">
            <a:spAutoFit/>
          </a:bodyPr>
          <a:lstStyle/>
          <a:p>
            <a:r>
              <a:rPr lang="en-US" sz="2000" dirty="0" smtClean="0">
                <a:solidFill>
                  <a:srgbClr val="000000"/>
                </a:solidFill>
                <a:latin typeface="Comic Sans MS" pitchFamily="66" charset="0"/>
              </a:rPr>
              <a:t>Tier-0 at CERN  </a:t>
            </a:r>
            <a:r>
              <a:rPr lang="en-US" sz="2000" dirty="0" smtClean="0">
                <a:solidFill>
                  <a:srgbClr val="000000"/>
                </a:solidFill>
                <a:latin typeface="Comic Sans MS" pitchFamily="66" charset="0"/>
                <a:sym typeface="Symbol" pitchFamily="18" charset="2"/>
              </a:rPr>
              <a:t></a:t>
            </a:r>
            <a:r>
              <a:rPr lang="en-US" sz="2000" dirty="0" smtClean="0">
                <a:solidFill>
                  <a:srgbClr val="000000"/>
                </a:solidFill>
                <a:latin typeface="Comic Sans MS" pitchFamily="66" charset="0"/>
              </a:rPr>
              <a:t> 10 Tier-1  </a:t>
            </a:r>
            <a:r>
              <a:rPr lang="en-US" sz="2000" dirty="0" err="1" smtClean="0">
                <a:solidFill>
                  <a:srgbClr val="000000"/>
                </a:solidFill>
                <a:latin typeface="Comic Sans MS" pitchFamily="66" charset="0"/>
                <a:sym typeface="Symbol" pitchFamily="18" charset="2"/>
              </a:rPr>
              <a:t></a:t>
            </a:r>
            <a:r>
              <a:rPr lang="en-US" sz="2000" dirty="0" smtClean="0">
                <a:solidFill>
                  <a:srgbClr val="000000"/>
                </a:solidFill>
                <a:latin typeface="Comic Sans MS" pitchFamily="66" charset="0"/>
              </a:rPr>
              <a:t>  35 Tier-2 </a:t>
            </a:r>
            <a:endParaRPr lang="en-US" sz="2000" dirty="0" smtClean="0">
              <a:solidFill>
                <a:srgbClr val="000000"/>
              </a:solidFill>
              <a:latin typeface="Comic Sans MS" pitchFamily="66" charset="0"/>
            </a:endParaRPr>
          </a:p>
          <a:p>
            <a:r>
              <a:rPr lang="en-US" sz="2000" dirty="0" smtClean="0">
                <a:solidFill>
                  <a:srgbClr val="000000"/>
                </a:solidFill>
                <a:latin typeface="Comic Sans MS" pitchFamily="66" charset="0"/>
              </a:rPr>
              <a:t>    </a:t>
            </a:r>
            <a:r>
              <a:rPr lang="en-US" sz="2000" dirty="0" smtClean="0">
                <a:solidFill>
                  <a:srgbClr val="000000"/>
                </a:solidFill>
                <a:latin typeface="Comic Sans MS" pitchFamily="66" charset="0"/>
              </a:rPr>
              <a:t>Tier2 </a:t>
            </a:r>
            <a:r>
              <a:rPr lang="en-US" sz="2000" dirty="0" smtClean="0">
                <a:solidFill>
                  <a:srgbClr val="000000"/>
                </a:solidFill>
                <a:latin typeface="Comic Sans MS" pitchFamily="66" charset="0"/>
              </a:rPr>
              <a:t>in Italia: 4 </a:t>
            </a:r>
            <a:r>
              <a:rPr lang="en-US" sz="2000" dirty="0" smtClean="0">
                <a:solidFill>
                  <a:srgbClr val="000000"/>
                </a:solidFill>
                <a:latin typeface="Comic Sans MS" pitchFamily="66" charset="0"/>
              </a:rPr>
              <a:t>ATLAS </a:t>
            </a:r>
            <a:r>
              <a:rPr lang="en-US" sz="2000" dirty="0" smtClean="0">
                <a:solidFill>
                  <a:srgbClr val="000000"/>
                </a:solidFill>
                <a:latin typeface="Comic Sans MS" pitchFamily="66" charset="0"/>
              </a:rPr>
              <a:t>(Napoli), 3 </a:t>
            </a:r>
            <a:r>
              <a:rPr lang="en-US" sz="2000" dirty="0" smtClean="0">
                <a:solidFill>
                  <a:srgbClr val="000000"/>
                </a:solidFill>
                <a:latin typeface="Comic Sans MS" pitchFamily="66" charset="0"/>
              </a:rPr>
              <a:t>CMS, 2 ALICE</a:t>
            </a:r>
            <a:endParaRPr lang="it-IT" sz="2000" dirty="0">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a:spLocks noGrp="1"/>
          </p:cNvSpPr>
          <p:nvPr>
            <p:ph type="title"/>
          </p:nvPr>
        </p:nvSpPr>
        <p:spPr>
          <a:xfrm>
            <a:off x="152401" y="0"/>
            <a:ext cx="8458200" cy="623910"/>
          </a:xfrm>
          <a:solidFill>
            <a:schemeClr val="bg1"/>
          </a:solidFill>
        </p:spPr>
        <p:txBody>
          <a:bodyPr>
            <a:noAutofit/>
          </a:bodyPr>
          <a:lstStyle/>
          <a:p>
            <a:pPr>
              <a:defRPr/>
            </a:pPr>
            <a:r>
              <a:rPr lang="en-US" sz="4000" b="1" dirty="0" err="1" smtClean="0">
                <a:solidFill>
                  <a:srgbClr val="FF0000"/>
                </a:solidFill>
                <a:latin typeface="Comic Sans MS"/>
                <a:cs typeface="Comic Sans MS"/>
              </a:rPr>
              <a:t>Fasci</a:t>
            </a:r>
            <a:r>
              <a:rPr lang="en-US" sz="4000" b="1" dirty="0" smtClean="0">
                <a:solidFill>
                  <a:srgbClr val="FF0000"/>
                </a:solidFill>
                <a:latin typeface="Comic Sans MS"/>
                <a:cs typeface="Comic Sans MS"/>
              </a:rPr>
              <a:t> @ LHC !</a:t>
            </a:r>
          </a:p>
        </p:txBody>
      </p:sp>
      <p:sp>
        <p:nvSpPr>
          <p:cNvPr id="15" name="Content Placeholder 2"/>
          <p:cNvSpPr txBox="1">
            <a:spLocks/>
          </p:cNvSpPr>
          <p:nvPr/>
        </p:nvSpPr>
        <p:spPr bwMode="auto">
          <a:xfrm>
            <a:off x="500034" y="2147862"/>
            <a:ext cx="7481910" cy="121919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buNone/>
            </a:pPr>
            <a:endParaRPr lang="en-US" sz="2400" dirty="0" smtClean="0">
              <a:latin typeface="Arial" pitchFamily="34" charset="0"/>
              <a:ea typeface="ＭＳ Ｐゴシック"/>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Arial" pitchFamily="34" charset="0"/>
              <a:ea typeface="ＭＳ Ｐゴシック"/>
              <a:cs typeface="Arial" pitchFamily="34" charset="0"/>
            </a:endParaRPr>
          </a:p>
          <a:p>
            <a:pPr marL="342900" marR="0" lvl="0" indent="-342900" algn="l" defTabSz="914400" rtl="0" eaLnBrk="0" fontAlgn="base" latinLnBrk="0" hangingPunct="0">
              <a:lnSpc>
                <a:spcPct val="100000"/>
              </a:lnSpc>
              <a:spcBef>
                <a:spcPts val="600"/>
              </a:spcBef>
              <a:spcAft>
                <a:spcPct val="0"/>
              </a:spcAft>
              <a:buClrTx/>
              <a:buSzTx/>
              <a:buFontTx/>
              <a:buNone/>
              <a:tabLst/>
              <a:defRPr/>
            </a:pPr>
            <a:endParaRPr kumimoji="0" lang="en-US" sz="2400" b="0" i="0" u="none" strike="noStrike" kern="0" cap="none" spc="0" normalizeH="0" baseline="0" noProof="0" dirty="0" smtClean="0">
              <a:ln>
                <a:noFill/>
              </a:ln>
              <a:solidFill>
                <a:srgbClr val="404040"/>
              </a:solidFill>
              <a:effectLst/>
              <a:uLnTx/>
              <a:uFillTx/>
              <a:latin typeface="Arial" pitchFamily="34" charset="0"/>
              <a:ea typeface="ＭＳ Ｐゴシック"/>
              <a:cs typeface="Arial" pitchFamily="34" charset="0"/>
            </a:endParaRPr>
          </a:p>
        </p:txBody>
      </p:sp>
      <p:sp>
        <p:nvSpPr>
          <p:cNvPr id="17" name="Rettangolo 16"/>
          <p:cNvSpPr/>
          <p:nvPr/>
        </p:nvSpPr>
        <p:spPr>
          <a:xfrm>
            <a:off x="533400" y="685800"/>
            <a:ext cx="7848600" cy="1143000"/>
          </a:xfrm>
          <a:prstGeom prst="rect">
            <a:avLst/>
          </a:prstGeom>
          <a:solidFill>
            <a:srgbClr val="6DD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400" b="1" dirty="0" err="1" smtClean="0">
                <a:latin typeface="Comic Sans MS"/>
                <a:cs typeface="Comic Sans MS"/>
              </a:rPr>
              <a:t>Novembre</a:t>
            </a:r>
            <a:r>
              <a:rPr lang="en-US" sz="2400" b="1" dirty="0" smtClean="0">
                <a:latin typeface="Comic Sans MS"/>
                <a:cs typeface="Comic Sans MS"/>
              </a:rPr>
              <a:t> 2009: </a:t>
            </a:r>
          </a:p>
          <a:p>
            <a:pPr>
              <a:buNone/>
            </a:pPr>
            <a:r>
              <a:rPr lang="en-US" sz="2400" b="1" dirty="0" err="1" smtClean="0">
                <a:latin typeface="Comic Sans MS"/>
                <a:cs typeface="Comic Sans MS"/>
                <a:sym typeface="Wingdings"/>
              </a:rPr>
              <a:t></a:t>
            </a:r>
            <a:r>
              <a:rPr lang="en-US" sz="2400" b="1" dirty="0" smtClean="0">
                <a:latin typeface="Comic Sans MS"/>
                <a:cs typeface="Comic Sans MS"/>
              </a:rPr>
              <a:t> prime </a:t>
            </a:r>
            <a:r>
              <a:rPr lang="en-US" sz="2400" b="1" dirty="0" err="1" smtClean="0">
                <a:latin typeface="Comic Sans MS"/>
                <a:cs typeface="Comic Sans MS"/>
              </a:rPr>
              <a:t>collisioni</a:t>
            </a:r>
            <a:r>
              <a:rPr lang="en-US" sz="2400" b="1" dirty="0" smtClean="0">
                <a:latin typeface="Comic Sans MS"/>
                <a:cs typeface="Comic Sans MS"/>
              </a:rPr>
              <a:t> </a:t>
            </a:r>
            <a:r>
              <a:rPr lang="en-US" sz="2400" b="1" dirty="0" err="1" smtClean="0">
                <a:latin typeface="Comic Sans MS"/>
                <a:cs typeface="Comic Sans MS"/>
              </a:rPr>
              <a:t>p-p</a:t>
            </a:r>
            <a:r>
              <a:rPr lang="en-US" sz="2400" b="1" dirty="0" smtClean="0">
                <a:latin typeface="Comic Sans MS"/>
                <a:cs typeface="Comic Sans MS"/>
              </a:rPr>
              <a:t> a </a:t>
            </a:r>
            <a:r>
              <a:rPr lang="en-US" sz="2400" b="1" dirty="0" smtClean="0">
                <a:latin typeface="Comic Sans MS"/>
                <a:cs typeface="Comic Sans MS"/>
              </a:rPr>
              <a:t>450+450 </a:t>
            </a:r>
            <a:r>
              <a:rPr lang="en-US" sz="2400" b="1" dirty="0" err="1" smtClean="0">
                <a:latin typeface="Comic Sans MS"/>
                <a:cs typeface="Comic Sans MS"/>
              </a:rPr>
              <a:t>GeV</a:t>
            </a:r>
            <a:endParaRPr lang="it-IT" sz="2400" b="1" dirty="0">
              <a:latin typeface="Comic Sans MS"/>
              <a:cs typeface="Comic Sans MS"/>
            </a:endParaRPr>
          </a:p>
        </p:txBody>
      </p:sp>
      <p:sp>
        <p:nvSpPr>
          <p:cNvPr id="18" name="Rettangolo 17"/>
          <p:cNvSpPr/>
          <p:nvPr/>
        </p:nvSpPr>
        <p:spPr>
          <a:xfrm>
            <a:off x="533400" y="1828800"/>
            <a:ext cx="7881966" cy="1295400"/>
          </a:xfrm>
          <a:prstGeom prst="rect">
            <a:avLst/>
          </a:prstGeom>
          <a:solidFill>
            <a:srgbClr val="A462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atin typeface="Comic Sans MS"/>
                <a:cs typeface="Comic Sans MS"/>
                <a:sym typeface="Wingdings" charset="2"/>
              </a:rPr>
              <a:t>Dicembre</a:t>
            </a:r>
            <a:r>
              <a:rPr lang="en-US" sz="2400" b="1" dirty="0" smtClean="0">
                <a:latin typeface="Comic Sans MS"/>
                <a:cs typeface="Comic Sans MS"/>
                <a:sym typeface="Wingdings" charset="2"/>
              </a:rPr>
              <a:t> 2009: </a:t>
            </a:r>
          </a:p>
          <a:p>
            <a:r>
              <a:rPr lang="en-US" sz="2400" b="1" dirty="0" err="1" smtClean="0">
                <a:latin typeface="Comic Sans MS"/>
                <a:cs typeface="Comic Sans MS"/>
                <a:sym typeface="Wingdings"/>
              </a:rPr>
              <a:t></a:t>
            </a:r>
            <a:r>
              <a:rPr lang="en-US" sz="2400" b="1" dirty="0" smtClean="0">
                <a:latin typeface="Comic Sans MS"/>
                <a:cs typeface="Comic Sans MS"/>
                <a:sym typeface="Wingdings" charset="2"/>
              </a:rPr>
              <a:t> </a:t>
            </a:r>
            <a:r>
              <a:rPr lang="en-US" sz="2400" b="1" dirty="0" err="1" smtClean="0">
                <a:latin typeface="Comic Sans MS"/>
                <a:cs typeface="Comic Sans MS"/>
                <a:sym typeface="Wingdings" charset="2"/>
              </a:rPr>
              <a:t>Collisioni</a:t>
            </a:r>
            <a:r>
              <a:rPr lang="en-US" sz="2400" b="1" dirty="0" smtClean="0">
                <a:latin typeface="Comic Sans MS"/>
                <a:cs typeface="Comic Sans MS"/>
                <a:sym typeface="Wingdings" charset="2"/>
              </a:rPr>
              <a:t> </a:t>
            </a:r>
            <a:r>
              <a:rPr lang="en-US" sz="2400" b="1" dirty="0" err="1" smtClean="0">
                <a:latin typeface="Comic Sans MS"/>
                <a:cs typeface="Comic Sans MS"/>
                <a:sym typeface="Wingdings" charset="2"/>
              </a:rPr>
              <a:t>p-p</a:t>
            </a:r>
            <a:r>
              <a:rPr lang="en-US" sz="2400" b="1" dirty="0" smtClean="0">
                <a:latin typeface="Comic Sans MS"/>
                <a:cs typeface="Comic Sans MS"/>
                <a:sym typeface="Wingdings" charset="2"/>
              </a:rPr>
              <a:t> @ </a:t>
            </a:r>
            <a:r>
              <a:rPr lang="en-US" sz="2400" b="1" dirty="0" smtClean="0">
                <a:latin typeface="Comic Sans MS"/>
                <a:cs typeface="Comic Sans MS"/>
                <a:sym typeface="Wingdings" charset="2"/>
              </a:rPr>
              <a:t>1,18+1,18 </a:t>
            </a:r>
            <a:r>
              <a:rPr lang="en-US" sz="2400" b="1" dirty="0" err="1" smtClean="0">
                <a:latin typeface="Comic Sans MS"/>
                <a:cs typeface="Comic Sans MS"/>
                <a:sym typeface="Wingdings" charset="2"/>
              </a:rPr>
              <a:t>Tev</a:t>
            </a:r>
            <a:r>
              <a:rPr lang="en-US" sz="2400" b="1" dirty="0" smtClean="0">
                <a:latin typeface="Comic Sans MS"/>
                <a:cs typeface="Comic Sans MS"/>
                <a:sym typeface="Wingdings" charset="2"/>
              </a:rPr>
              <a:t>!</a:t>
            </a:r>
          </a:p>
          <a:p>
            <a:r>
              <a:rPr lang="it-IT" sz="2400" b="1" dirty="0" smtClean="0">
                <a:latin typeface="Comic Sans MS"/>
                <a:cs typeface="Comic Sans MS"/>
              </a:rPr>
              <a:t>		World record !!!</a:t>
            </a:r>
            <a:endParaRPr lang="en-US" sz="2400" b="1" dirty="0" smtClean="0">
              <a:latin typeface="Comic Sans MS"/>
              <a:cs typeface="Comic Sans MS"/>
              <a:sym typeface="Wingdings" charset="2"/>
            </a:endParaRPr>
          </a:p>
        </p:txBody>
      </p:sp>
      <p:sp>
        <p:nvSpPr>
          <p:cNvPr id="6" name="Rettangolo 5"/>
          <p:cNvSpPr/>
          <p:nvPr/>
        </p:nvSpPr>
        <p:spPr>
          <a:xfrm>
            <a:off x="533400" y="3124200"/>
            <a:ext cx="7858180" cy="12192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atin typeface="Comic Sans MS"/>
                <a:cs typeface="Comic Sans MS"/>
              </a:rPr>
              <a:t>Febbraio</a:t>
            </a:r>
            <a:r>
              <a:rPr lang="en-US" sz="2400" b="1" dirty="0" smtClean="0">
                <a:latin typeface="Comic Sans MS"/>
                <a:cs typeface="Comic Sans MS"/>
              </a:rPr>
              <a:t> 2010:</a:t>
            </a:r>
          </a:p>
          <a:p>
            <a:r>
              <a:rPr lang="en-US" sz="2400" b="1" dirty="0" err="1" smtClean="0">
                <a:latin typeface="Comic Sans MS"/>
                <a:cs typeface="Comic Sans MS"/>
                <a:sym typeface="Wingdings"/>
              </a:rPr>
              <a:t></a:t>
            </a:r>
            <a:r>
              <a:rPr lang="en-US" sz="2400" b="1" dirty="0" smtClean="0">
                <a:latin typeface="Comic Sans MS"/>
                <a:cs typeface="Comic Sans MS"/>
              </a:rPr>
              <a:t> </a:t>
            </a:r>
            <a:r>
              <a:rPr lang="it-IT" sz="2400" b="1" dirty="0" smtClean="0">
                <a:latin typeface="Comic Sans MS"/>
                <a:cs typeface="Comic Sans MS"/>
              </a:rPr>
              <a:t>Collisioni</a:t>
            </a:r>
            <a:r>
              <a:rPr lang="it-IT" sz="2400" b="1" dirty="0" smtClean="0">
                <a:latin typeface="Comic Sans MS"/>
                <a:cs typeface="Comic Sans MS"/>
              </a:rPr>
              <a:t> p-p a </a:t>
            </a:r>
            <a:r>
              <a:rPr lang="it-IT" sz="2400" b="1" dirty="0" smtClean="0">
                <a:latin typeface="Comic Sans MS"/>
                <a:cs typeface="Comic Sans MS"/>
              </a:rPr>
              <a:t>3,5+3,5 </a:t>
            </a:r>
            <a:r>
              <a:rPr lang="it-IT" sz="2400" b="1" dirty="0" err="1" smtClean="0">
                <a:latin typeface="Comic Sans MS"/>
                <a:cs typeface="Comic Sans MS"/>
              </a:rPr>
              <a:t>TeV</a:t>
            </a:r>
            <a:endParaRPr lang="it-IT" sz="2400" b="1" dirty="0" smtClean="0">
              <a:latin typeface="Comic Sans MS"/>
              <a:cs typeface="Comic Sans MS"/>
            </a:endParaRPr>
          </a:p>
        </p:txBody>
      </p:sp>
      <p:sp>
        <p:nvSpPr>
          <p:cNvPr id="7" name="Slide Number Placeholder 6"/>
          <p:cNvSpPr>
            <a:spLocks noGrp="1"/>
          </p:cNvSpPr>
          <p:nvPr>
            <p:ph type="sldNum" sz="quarter" idx="12"/>
          </p:nvPr>
        </p:nvSpPr>
        <p:spPr/>
        <p:txBody>
          <a:bodyPr/>
          <a:lstStyle/>
          <a:p>
            <a:fld id="{B007B441-5312-499D-93C3-6E37886527FA}" type="slidenum">
              <a:rPr lang="it-IT" smtClean="0"/>
              <a:pPr/>
              <a:t>34</a:t>
            </a:fld>
            <a:endParaRPr lang="it-IT"/>
          </a:p>
        </p:txBody>
      </p:sp>
      <p:sp>
        <p:nvSpPr>
          <p:cNvPr id="10" name="Rettangolo 5"/>
          <p:cNvSpPr/>
          <p:nvPr/>
        </p:nvSpPr>
        <p:spPr>
          <a:xfrm>
            <a:off x="533400" y="4343400"/>
            <a:ext cx="7858180" cy="1219200"/>
          </a:xfrm>
          <a:prstGeom prst="rect">
            <a:avLst/>
          </a:prstGeom>
          <a:solidFill>
            <a:srgbClr val="FFFB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0000"/>
                </a:solidFill>
                <a:latin typeface="Comic Sans MS"/>
                <a:cs typeface="Comic Sans MS"/>
              </a:rPr>
              <a:t>Novembre</a:t>
            </a:r>
            <a:r>
              <a:rPr lang="en-US" sz="2400" b="1" dirty="0" smtClean="0">
                <a:solidFill>
                  <a:srgbClr val="000000"/>
                </a:solidFill>
                <a:latin typeface="Comic Sans MS"/>
                <a:cs typeface="Comic Sans MS"/>
              </a:rPr>
              <a:t> </a:t>
            </a:r>
            <a:r>
              <a:rPr lang="en-US" sz="2400" b="1" dirty="0" smtClean="0">
                <a:solidFill>
                  <a:srgbClr val="000000"/>
                </a:solidFill>
                <a:latin typeface="Comic Sans MS"/>
                <a:cs typeface="Comic Sans MS"/>
              </a:rPr>
              <a:t>2010:</a:t>
            </a:r>
          </a:p>
          <a:p>
            <a:r>
              <a:rPr lang="en-US" sz="2400" b="1" dirty="0" err="1" smtClean="0">
                <a:solidFill>
                  <a:srgbClr val="000000"/>
                </a:solidFill>
                <a:latin typeface="Comic Sans MS"/>
                <a:cs typeface="Comic Sans MS"/>
                <a:sym typeface="Wingdings"/>
              </a:rPr>
              <a:t></a:t>
            </a:r>
            <a:r>
              <a:rPr lang="en-US" sz="2400" b="1" dirty="0" smtClean="0">
                <a:solidFill>
                  <a:srgbClr val="000000"/>
                </a:solidFill>
                <a:latin typeface="Comic Sans MS"/>
                <a:cs typeface="Comic Sans MS"/>
              </a:rPr>
              <a:t> </a:t>
            </a:r>
            <a:r>
              <a:rPr lang="it-IT" sz="2400" b="1" dirty="0" smtClean="0">
                <a:solidFill>
                  <a:srgbClr val="000000"/>
                </a:solidFill>
                <a:latin typeface="Comic Sans MS"/>
                <a:cs typeface="Comic Sans MS"/>
              </a:rPr>
              <a:t>Collisioni</a:t>
            </a:r>
            <a:r>
              <a:rPr lang="it-IT" sz="2400" b="1" dirty="0" smtClean="0">
                <a:solidFill>
                  <a:srgbClr val="000000"/>
                </a:solidFill>
                <a:latin typeface="Comic Sans MS"/>
                <a:cs typeface="Comic Sans MS"/>
              </a:rPr>
              <a:t> </a:t>
            </a:r>
            <a:r>
              <a:rPr lang="it-IT" sz="2400" b="1" dirty="0" err="1" smtClean="0">
                <a:solidFill>
                  <a:srgbClr val="000000"/>
                </a:solidFill>
                <a:latin typeface="Comic Sans MS"/>
                <a:cs typeface="Comic Sans MS"/>
              </a:rPr>
              <a:t>Pb-Pb</a:t>
            </a:r>
            <a:r>
              <a:rPr lang="it-IT" sz="2400" b="1" dirty="0" smtClean="0">
                <a:solidFill>
                  <a:srgbClr val="000000"/>
                </a:solidFill>
                <a:latin typeface="Comic Sans MS"/>
                <a:cs typeface="Comic Sans MS"/>
              </a:rPr>
              <a:t> a </a:t>
            </a:r>
            <a:r>
              <a:rPr lang="it-IT" sz="2400" b="1" dirty="0" smtClean="0">
                <a:solidFill>
                  <a:srgbClr val="000000"/>
                </a:solidFill>
                <a:latin typeface="Comic Sans MS"/>
                <a:cs typeface="Comic Sans MS"/>
              </a:rPr>
              <a:t>1</a:t>
            </a:r>
            <a:r>
              <a:rPr lang="it-IT" sz="2400" b="1" dirty="0" smtClean="0">
                <a:solidFill>
                  <a:srgbClr val="000000"/>
                </a:solidFill>
                <a:latin typeface="Comic Sans MS"/>
                <a:cs typeface="Comic Sans MS"/>
              </a:rPr>
              <a:t>,38+1,38 </a:t>
            </a:r>
            <a:r>
              <a:rPr lang="it-IT" sz="2400" b="1" dirty="0" err="1" smtClean="0">
                <a:solidFill>
                  <a:srgbClr val="000000"/>
                </a:solidFill>
                <a:latin typeface="Comic Sans MS"/>
                <a:cs typeface="Comic Sans MS"/>
              </a:rPr>
              <a:t>TeV</a:t>
            </a:r>
            <a:endParaRPr lang="it-IT" sz="2400" b="1" dirty="0" smtClean="0">
              <a:solidFill>
                <a:srgbClr val="000000"/>
              </a:solidFill>
              <a:latin typeface="Comic Sans MS"/>
              <a:cs typeface="Comic Sans MS"/>
            </a:endParaRPr>
          </a:p>
        </p:txBody>
      </p:sp>
      <p:sp>
        <p:nvSpPr>
          <p:cNvPr id="11" name="Rettangolo 5"/>
          <p:cNvSpPr/>
          <p:nvPr/>
        </p:nvSpPr>
        <p:spPr>
          <a:xfrm>
            <a:off x="533400" y="5562600"/>
            <a:ext cx="7858180" cy="12192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atin typeface="Comic Sans MS"/>
                <a:cs typeface="Comic Sans MS"/>
              </a:rPr>
              <a:t>Febbraio</a:t>
            </a:r>
            <a:r>
              <a:rPr lang="en-US" sz="2400" b="1" dirty="0" smtClean="0">
                <a:latin typeface="Comic Sans MS"/>
                <a:cs typeface="Comic Sans MS"/>
              </a:rPr>
              <a:t> </a:t>
            </a:r>
            <a:r>
              <a:rPr lang="en-US" sz="2400" b="1" dirty="0" smtClean="0">
                <a:latin typeface="Comic Sans MS"/>
                <a:cs typeface="Comic Sans MS"/>
              </a:rPr>
              <a:t>2011:</a:t>
            </a:r>
            <a:endParaRPr lang="en-US" sz="2400" b="1" dirty="0" smtClean="0">
              <a:latin typeface="Comic Sans MS"/>
              <a:cs typeface="Comic Sans MS"/>
            </a:endParaRPr>
          </a:p>
          <a:p>
            <a:r>
              <a:rPr lang="en-US" sz="2400" b="1" dirty="0" err="1" smtClean="0">
                <a:latin typeface="Comic Sans MS"/>
                <a:cs typeface="Comic Sans MS"/>
                <a:sym typeface="Wingdings"/>
              </a:rPr>
              <a:t></a:t>
            </a:r>
            <a:r>
              <a:rPr lang="en-US" sz="2400" b="1" dirty="0" smtClean="0">
                <a:latin typeface="Comic Sans MS"/>
                <a:cs typeface="Comic Sans MS"/>
              </a:rPr>
              <a:t> </a:t>
            </a:r>
            <a:r>
              <a:rPr lang="it-IT" sz="2400" b="1" dirty="0" smtClean="0">
                <a:latin typeface="Comic Sans MS"/>
                <a:cs typeface="Comic Sans MS"/>
              </a:rPr>
              <a:t>Collisioni</a:t>
            </a:r>
            <a:r>
              <a:rPr lang="it-IT" sz="2400" b="1" dirty="0" smtClean="0">
                <a:latin typeface="Comic Sans MS"/>
                <a:cs typeface="Comic Sans MS"/>
              </a:rPr>
              <a:t> p-p a </a:t>
            </a:r>
            <a:r>
              <a:rPr lang="it-IT" sz="2400" b="1" dirty="0" smtClean="0">
                <a:latin typeface="Comic Sans MS"/>
                <a:cs typeface="Comic Sans MS"/>
              </a:rPr>
              <a:t>3,5+3,5 </a:t>
            </a:r>
            <a:r>
              <a:rPr lang="it-IT" sz="2400" b="1" dirty="0" err="1" smtClean="0">
                <a:latin typeface="Comic Sans MS"/>
                <a:cs typeface="Comic Sans MS"/>
              </a:rPr>
              <a:t>TeV</a:t>
            </a:r>
            <a:endParaRPr lang="it-IT" sz="2400" b="1" dirty="0" smtClean="0">
              <a:latin typeface="Comic Sans MS"/>
              <a:cs typeface="Comic Sans MS"/>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a:solidFill>
            <a:srgbClr val="98A0DC"/>
          </a:solidFill>
        </p:spPr>
        <p:txBody>
          <a:bodyPr>
            <a:normAutofit fontScale="90000"/>
          </a:bodyPr>
          <a:lstStyle/>
          <a:p>
            <a:r>
              <a:rPr lang="it-IT" dirty="0" err="1" smtClean="0"/>
              <a:t>…primi</a:t>
            </a:r>
            <a:r>
              <a:rPr lang="it-IT" dirty="0" smtClean="0"/>
              <a:t> eventi ‘rari’ </a:t>
            </a:r>
            <a:r>
              <a:rPr lang="it-IT" dirty="0" err="1" smtClean="0"/>
              <a:t>interessanti…</a:t>
            </a:r>
            <a:endParaRPr lang="it-IT" dirty="0"/>
          </a:p>
        </p:txBody>
      </p:sp>
      <p:sp>
        <p:nvSpPr>
          <p:cNvPr id="4" name="Slide Number Placeholder 3"/>
          <p:cNvSpPr>
            <a:spLocks noGrp="1"/>
          </p:cNvSpPr>
          <p:nvPr>
            <p:ph type="sldNum" sz="quarter" idx="12"/>
          </p:nvPr>
        </p:nvSpPr>
        <p:spPr/>
        <p:txBody>
          <a:bodyPr/>
          <a:lstStyle/>
          <a:p>
            <a:fld id="{B007B441-5312-499D-93C3-6E37886527FA}" type="slidenum">
              <a:rPr lang="it-IT" smtClean="0"/>
              <a:pPr/>
              <a:t>35</a:t>
            </a:fld>
            <a:endParaRPr lang="it-IT"/>
          </a:p>
        </p:txBody>
      </p:sp>
      <p:pic>
        <p:nvPicPr>
          <p:cNvPr id="6" name="Content Placeholder 4" descr="CMS_wenu-133874-21466935-full.png"/>
          <p:cNvPicPr>
            <a:picLocks noChangeAspect="1"/>
          </p:cNvPicPr>
          <p:nvPr/>
        </p:nvPicPr>
        <p:blipFill>
          <a:blip r:embed="rId2"/>
          <a:srcRect l="-23443" r="-23443"/>
          <a:stretch>
            <a:fillRect/>
          </a:stretch>
        </p:blipFill>
        <p:spPr>
          <a:xfrm>
            <a:off x="-457199" y="1371600"/>
            <a:ext cx="9905999" cy="5447918"/>
          </a:xfrm>
          <a:prstGeom prst="rect">
            <a:avLst/>
          </a:prstGeom>
          <a:solidFill>
            <a:schemeClr val="bg1"/>
          </a:solidFill>
        </p:spPr>
      </p:pic>
      <p:sp>
        <p:nvSpPr>
          <p:cNvPr id="7" name="Title 1"/>
          <p:cNvSpPr txBox="1">
            <a:spLocks/>
          </p:cNvSpPr>
          <p:nvPr/>
        </p:nvSpPr>
        <p:spPr>
          <a:xfrm>
            <a:off x="6324600" y="5105400"/>
            <a:ext cx="1752600" cy="685800"/>
          </a:xfrm>
          <a:prstGeom prst="rect">
            <a:avLst/>
          </a:prstGeom>
          <a:solidFill>
            <a:schemeClr val="bg1">
              <a:lumMod val="85000"/>
            </a:schemeClr>
          </a:solidFill>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err="1" smtClean="0">
                <a:latin typeface="+mj-lt"/>
                <a:ea typeface="+mj-ea"/>
                <a:cs typeface="+mj-cs"/>
              </a:rPr>
              <a:t>W</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noProof="0" dirty="0" err="1" smtClean="0">
                <a:latin typeface="+mj-lt"/>
                <a:ea typeface="+mj-ea"/>
                <a:cs typeface="Comic Sans MS"/>
                <a:sym typeface="Wingdings"/>
              </a:rPr>
              <a:t>e</a:t>
            </a:r>
            <a:r>
              <a:rPr lang="en-US" sz="4400" dirty="0" err="1" smtClean="0">
                <a:latin typeface="Symbol" charset="2"/>
                <a:ea typeface="+mj-ea"/>
                <a:cs typeface="Symbol" charset="2"/>
                <a:sym typeface="Wingdings"/>
              </a:rPr>
              <a:t>n</a:t>
            </a:r>
            <a:endParaRPr kumimoji="0" lang="it-IT" sz="4400" b="0" i="0" u="none" strike="noStrike" kern="1200" cap="none" spc="0" normalizeH="0" baseline="30000" noProof="0" dirty="0">
              <a:ln>
                <a:noFill/>
              </a:ln>
              <a:solidFill>
                <a:schemeClr val="tx1"/>
              </a:solidFill>
              <a:effectLst/>
              <a:uLnTx/>
              <a:uFillTx/>
              <a:latin typeface="Symbol" charset="2"/>
              <a:ea typeface="+mj-ea"/>
              <a:cs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MS_wmunu-133875-1228182-full.png"/>
          <p:cNvPicPr>
            <a:picLocks noGrp="1" noChangeAspect="1"/>
          </p:cNvPicPr>
          <p:nvPr>
            <p:ph idx="1"/>
          </p:nvPr>
        </p:nvPicPr>
        <p:blipFill>
          <a:blip r:embed="rId2"/>
          <a:srcRect l="-23443" r="-23443"/>
          <a:stretch>
            <a:fillRect/>
          </a:stretch>
        </p:blipFill>
        <p:spPr>
          <a:xfrm>
            <a:off x="-346440" y="1219200"/>
            <a:ext cx="9947640" cy="5470819"/>
          </a:xfrm>
        </p:spPr>
      </p:pic>
      <p:sp>
        <p:nvSpPr>
          <p:cNvPr id="4" name="Slide Number Placeholder 3"/>
          <p:cNvSpPr>
            <a:spLocks noGrp="1"/>
          </p:cNvSpPr>
          <p:nvPr>
            <p:ph type="sldNum" sz="quarter" idx="12"/>
          </p:nvPr>
        </p:nvSpPr>
        <p:spPr/>
        <p:txBody>
          <a:bodyPr/>
          <a:lstStyle/>
          <a:p>
            <a:fld id="{B007B441-5312-499D-93C3-6E37886527FA}" type="slidenum">
              <a:rPr lang="it-IT" smtClean="0"/>
              <a:pPr/>
              <a:t>36</a:t>
            </a:fld>
            <a:endParaRPr lang="it-IT"/>
          </a:p>
        </p:txBody>
      </p:sp>
      <p:sp>
        <p:nvSpPr>
          <p:cNvPr id="7" name="Title 1"/>
          <p:cNvSpPr txBox="1">
            <a:spLocks/>
          </p:cNvSpPr>
          <p:nvPr/>
        </p:nvSpPr>
        <p:spPr>
          <a:xfrm>
            <a:off x="457200" y="304800"/>
            <a:ext cx="8229600" cy="7620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evento </a:t>
            </a:r>
            <a:r>
              <a:rPr lang="it-IT" sz="4400" dirty="0" err="1" smtClean="0">
                <a:latin typeface="+mj-lt"/>
                <a:ea typeface="+mj-ea"/>
                <a:cs typeface="+mj-cs"/>
              </a:rPr>
              <a:t>W</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mn</a:t>
            </a:r>
            <a:endParaRPr kumimoji="0" lang="it-IT" sz="4400" b="0" i="0" u="none" strike="noStrike" kern="1200" cap="none" spc="0" normalizeH="0" baseline="30000" noProof="0" dirty="0">
              <a:ln>
                <a:noFill/>
              </a:ln>
              <a:solidFill>
                <a:schemeClr val="tx1"/>
              </a:solidFill>
              <a:effectLst/>
              <a:uLnTx/>
              <a:uFillTx/>
              <a:latin typeface="Symbol" charset="2"/>
              <a:ea typeface="+mj-ea"/>
              <a:cs typeface="Symbol" charset="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CMS_zee-133877-28405693-full.png"/>
          <p:cNvPicPr>
            <a:picLocks noGrp="1" noChangeAspect="1"/>
          </p:cNvPicPr>
          <p:nvPr>
            <p:ph idx="1"/>
          </p:nvPr>
        </p:nvPicPr>
        <p:blipFill>
          <a:blip r:embed="rId2"/>
          <a:srcRect l="-23443" r="-23443"/>
          <a:stretch>
            <a:fillRect/>
          </a:stretch>
        </p:blipFill>
        <p:spPr>
          <a:xfrm>
            <a:off x="-340106" y="1447800"/>
            <a:ext cx="9560306" cy="5257800"/>
          </a:xfrm>
        </p:spPr>
      </p:pic>
      <p:sp>
        <p:nvSpPr>
          <p:cNvPr id="4" name="Slide Number Placeholder 3"/>
          <p:cNvSpPr>
            <a:spLocks noGrp="1"/>
          </p:cNvSpPr>
          <p:nvPr>
            <p:ph type="sldNum" sz="quarter" idx="12"/>
          </p:nvPr>
        </p:nvSpPr>
        <p:spPr/>
        <p:txBody>
          <a:bodyPr/>
          <a:lstStyle/>
          <a:p>
            <a:fld id="{B007B441-5312-499D-93C3-6E37886527FA}" type="slidenum">
              <a:rPr lang="it-IT" smtClean="0"/>
              <a:pPr/>
              <a:t>37</a:t>
            </a:fld>
            <a:endParaRPr lang="it-IT"/>
          </a:p>
        </p:txBody>
      </p:sp>
      <p:sp>
        <p:nvSpPr>
          <p:cNvPr id="5" name="Title 1"/>
          <p:cNvSpPr txBox="1">
            <a:spLocks/>
          </p:cNvSpPr>
          <p:nvPr/>
        </p:nvSpPr>
        <p:spPr>
          <a:xfrm>
            <a:off x="457200" y="304800"/>
            <a:ext cx="8229600" cy="8382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smtClean="0">
                <a:latin typeface="+mj-lt"/>
                <a:ea typeface="+mj-ea"/>
                <a:cs typeface="+mj-cs"/>
              </a:rPr>
              <a:t>evento</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Z</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e</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r>
              <a:rPr kumimoji="0" lang="en-US" sz="4400" b="0" i="0" u="none" strike="noStrike" kern="1200" cap="none" spc="0" normalizeH="0" noProof="0" dirty="0" smtClean="0">
                <a:ln>
                  <a:noFill/>
                </a:ln>
                <a:solidFill>
                  <a:schemeClr val="tx1"/>
                </a:solidFill>
                <a:effectLst/>
                <a:uLnTx/>
                <a:uFillTx/>
                <a:latin typeface="+mj-lt"/>
                <a:ea typeface="+mj-ea"/>
                <a:cs typeface="+mj-cs"/>
                <a:sym typeface="Wingdings"/>
              </a:rPr>
              <a:t> </a:t>
            </a:r>
            <a:r>
              <a:rPr kumimoji="0" lang="en-US" sz="4400" b="0" i="0" u="none" strike="noStrike" kern="1200" cap="none" spc="0" normalizeH="0" noProof="0" dirty="0" err="1" smtClean="0">
                <a:ln>
                  <a:noFill/>
                </a:ln>
                <a:solidFill>
                  <a:schemeClr val="tx1"/>
                </a:solidFill>
                <a:effectLst/>
                <a:uLnTx/>
                <a:uFillTx/>
                <a:latin typeface="+mj-lt"/>
                <a:ea typeface="+mj-ea"/>
                <a:cs typeface="+mj-cs"/>
                <a:sym typeface="Wingdings"/>
              </a:rPr>
              <a:t>e</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endParaRPr kumimoji="0" lang="it-IT" sz="4400" b="0" i="0" u="none" strike="noStrike" kern="1200" cap="none" spc="0" normalizeH="0" baseline="3000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atlas2010_vp1_run154822_evt14321500.png"/>
          <p:cNvPicPr>
            <a:picLocks noGrp="1" noChangeAspect="1"/>
          </p:cNvPicPr>
          <p:nvPr>
            <p:ph idx="1"/>
          </p:nvPr>
        </p:nvPicPr>
        <p:blipFill>
          <a:blip r:embed="rId2"/>
          <a:srcRect l="-13830" r="-13830"/>
          <a:stretch>
            <a:fillRect/>
          </a:stretch>
        </p:blipFill>
        <p:spPr>
          <a:xfrm>
            <a:off x="-644906" y="1066800"/>
            <a:ext cx="10474706" cy="5760685"/>
          </a:xfrm>
        </p:spPr>
      </p:pic>
      <p:sp>
        <p:nvSpPr>
          <p:cNvPr id="4" name="Slide Number Placeholder 3"/>
          <p:cNvSpPr>
            <a:spLocks noGrp="1"/>
          </p:cNvSpPr>
          <p:nvPr>
            <p:ph type="sldNum" sz="quarter" idx="12"/>
          </p:nvPr>
        </p:nvSpPr>
        <p:spPr/>
        <p:txBody>
          <a:bodyPr/>
          <a:lstStyle/>
          <a:p>
            <a:fld id="{B007B441-5312-499D-93C3-6E37886527FA}" type="slidenum">
              <a:rPr lang="it-IT" smtClean="0"/>
              <a:pPr/>
              <a:t>38</a:t>
            </a:fld>
            <a:endParaRPr lang="it-IT"/>
          </a:p>
        </p:txBody>
      </p:sp>
      <p:sp>
        <p:nvSpPr>
          <p:cNvPr id="6" name="Title 1"/>
          <p:cNvSpPr txBox="1">
            <a:spLocks/>
          </p:cNvSpPr>
          <p:nvPr/>
        </p:nvSpPr>
        <p:spPr>
          <a:xfrm>
            <a:off x="457200" y="152400"/>
            <a:ext cx="8229600" cy="8382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smtClean="0">
                <a:latin typeface="+mj-lt"/>
                <a:ea typeface="+mj-ea"/>
                <a:cs typeface="+mj-cs"/>
              </a:rPr>
              <a:t>evento</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Z</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r>
              <a:rPr kumimoji="0" lang="en-US" sz="4400" b="0" i="0" u="none" strike="noStrike" kern="1200" cap="none" spc="0" normalizeH="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endParaRPr kumimoji="0" lang="it-IT" sz="4400" b="0" i="0" u="none" strike="noStrike" kern="1200" cap="none" spc="0" normalizeH="0" baseline="3000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Content Placeholder 2"/>
          <p:cNvSpPr txBox="1">
            <a:spLocks/>
          </p:cNvSpPr>
          <p:nvPr/>
        </p:nvSpPr>
        <p:spPr bwMode="auto">
          <a:xfrm>
            <a:off x="250825" y="0"/>
            <a:ext cx="6759575" cy="609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3200" b="1">
                <a:solidFill>
                  <a:srgbClr val="0000FF"/>
                </a:solidFill>
                <a:latin typeface="Comic Sans MS" charset="0"/>
                <a:ea typeface="Comic Sans MS" charset="0"/>
                <a:cs typeface="Comic Sans MS" charset="0"/>
              </a:rPr>
              <a:t>di-bosons first observations</a:t>
            </a:r>
          </a:p>
        </p:txBody>
      </p:sp>
      <p:pic>
        <p:nvPicPr>
          <p:cNvPr id="28675" name="Picture 6" descr="WenuZmumu-candidate-VP1-r166466-e26227945.png"/>
          <p:cNvPicPr>
            <a:picLocks noChangeAspect="1"/>
          </p:cNvPicPr>
          <p:nvPr/>
        </p:nvPicPr>
        <p:blipFill>
          <a:blip r:embed="rId2"/>
          <a:srcRect/>
          <a:stretch>
            <a:fillRect/>
          </a:stretch>
        </p:blipFill>
        <p:spPr bwMode="auto">
          <a:xfrm>
            <a:off x="365125" y="588963"/>
            <a:ext cx="8321675" cy="6269037"/>
          </a:xfrm>
          <a:prstGeom prst="rect">
            <a:avLst/>
          </a:prstGeom>
          <a:noFill/>
          <a:ln w="9525">
            <a:noFill/>
            <a:miter lim="800000"/>
            <a:headEnd/>
            <a:tailEnd/>
          </a:ln>
        </p:spPr>
      </p:pic>
      <p:sp>
        <p:nvSpPr>
          <p:cNvPr id="28676" name="TextBox 7"/>
          <p:cNvSpPr txBox="1">
            <a:spLocks noChangeArrowheads="1"/>
          </p:cNvSpPr>
          <p:nvPr/>
        </p:nvSpPr>
        <p:spPr bwMode="auto">
          <a:xfrm>
            <a:off x="7127875" y="0"/>
            <a:ext cx="2016125" cy="1754188"/>
          </a:xfrm>
          <a:prstGeom prst="rect">
            <a:avLst/>
          </a:prstGeom>
          <a:solidFill>
            <a:srgbClr val="FFFF99"/>
          </a:solidFill>
          <a:ln w="9525">
            <a:noFill/>
            <a:miter lim="800000"/>
            <a:headEnd/>
            <a:tailEnd/>
          </a:ln>
        </p:spPr>
        <p:txBody>
          <a:bodyPr>
            <a:prstTxWarp prst="textNoShape">
              <a:avLst/>
            </a:prstTxWarp>
            <a:spAutoFit/>
          </a:bodyPr>
          <a:lstStyle/>
          <a:p>
            <a:r>
              <a:rPr lang="it-IT">
                <a:latin typeface="Calibri" charset="0"/>
              </a:rPr>
              <a:t>p</a:t>
            </a:r>
            <a:r>
              <a:rPr lang="it-IT" baseline="-25000">
                <a:latin typeface="Calibri" charset="0"/>
              </a:rPr>
              <a:t>T</a:t>
            </a:r>
            <a:r>
              <a:rPr lang="it-IT">
                <a:latin typeface="Calibri" charset="0"/>
              </a:rPr>
              <a:t>(e) = 64 GeV</a:t>
            </a:r>
          </a:p>
          <a:p>
            <a:r>
              <a:rPr lang="it-IT">
                <a:latin typeface="Calibri" charset="0"/>
              </a:rPr>
              <a:t>p</a:t>
            </a:r>
            <a:r>
              <a:rPr lang="it-IT" baseline="-25000">
                <a:latin typeface="Calibri" charset="0"/>
              </a:rPr>
              <a:t>T</a:t>
            </a:r>
            <a:r>
              <a:rPr lang="it-IT">
                <a:latin typeface="Calibri" charset="0"/>
              </a:rPr>
              <a:t>(</a:t>
            </a:r>
            <a:r>
              <a:rPr lang="el-GR">
                <a:latin typeface="Calibri" charset="0"/>
              </a:rPr>
              <a:t>μ+) = 64 </a:t>
            </a:r>
            <a:r>
              <a:rPr lang="it-IT">
                <a:latin typeface="Calibri" charset="0"/>
              </a:rPr>
              <a:t>GeV</a:t>
            </a:r>
          </a:p>
          <a:p>
            <a:r>
              <a:rPr lang="it-IT">
                <a:latin typeface="Calibri" charset="0"/>
              </a:rPr>
              <a:t>p</a:t>
            </a:r>
            <a:r>
              <a:rPr lang="it-IT" baseline="-25000">
                <a:latin typeface="Calibri" charset="0"/>
              </a:rPr>
              <a:t>T</a:t>
            </a:r>
            <a:r>
              <a:rPr lang="it-IT">
                <a:latin typeface="Calibri" charset="0"/>
              </a:rPr>
              <a:t>(</a:t>
            </a:r>
            <a:r>
              <a:rPr lang="el-GR">
                <a:latin typeface="Calibri" charset="0"/>
              </a:rPr>
              <a:t>μ-) = 40 </a:t>
            </a:r>
            <a:r>
              <a:rPr lang="it-IT">
                <a:latin typeface="Calibri" charset="0"/>
              </a:rPr>
              <a:t>GeV</a:t>
            </a:r>
          </a:p>
          <a:p>
            <a:r>
              <a:rPr lang="it-IT">
                <a:latin typeface="Calibri" charset="0"/>
              </a:rPr>
              <a:t>M</a:t>
            </a:r>
            <a:r>
              <a:rPr lang="el-GR" baseline="-25000">
                <a:latin typeface="Calibri" charset="0"/>
              </a:rPr>
              <a:t>μμ </a:t>
            </a:r>
            <a:r>
              <a:rPr lang="el-GR">
                <a:latin typeface="Calibri" charset="0"/>
              </a:rPr>
              <a:t>= 96 </a:t>
            </a:r>
            <a:r>
              <a:rPr lang="it-IT">
                <a:latin typeface="Calibri" charset="0"/>
              </a:rPr>
              <a:t>GeV</a:t>
            </a:r>
          </a:p>
          <a:p>
            <a:r>
              <a:rPr lang="it-IT">
                <a:latin typeface="Calibri" charset="0"/>
              </a:rPr>
              <a:t>ETmiss = 21 GeV</a:t>
            </a:r>
          </a:p>
          <a:p>
            <a:r>
              <a:rPr lang="it-IT">
                <a:latin typeface="Calibri" charset="0"/>
              </a:rPr>
              <a:t>M</a:t>
            </a:r>
            <a:r>
              <a:rPr lang="it-IT" baseline="-25000">
                <a:latin typeface="Calibri" charset="0"/>
              </a:rPr>
              <a:t>T</a:t>
            </a:r>
            <a:r>
              <a:rPr lang="it-IT" baseline="30000">
                <a:latin typeface="Calibri" charset="0"/>
              </a:rPr>
              <a:t>W</a:t>
            </a:r>
            <a:r>
              <a:rPr lang="it-IT">
                <a:latin typeface="Calibri" charset="0"/>
              </a:rPr>
              <a:t>=57GeV</a:t>
            </a:r>
          </a:p>
        </p:txBody>
      </p:sp>
      <p:sp>
        <p:nvSpPr>
          <p:cNvPr id="28677" name="Slide Number Placeholder 5"/>
          <p:cNvSpPr>
            <a:spLocks noGrp="1"/>
          </p:cNvSpPr>
          <p:nvPr>
            <p:ph type="sldNum" sz="quarter" idx="12"/>
          </p:nvPr>
        </p:nvSpPr>
        <p:spPr bwMode="auto">
          <a:noFill/>
          <a:ln>
            <a:miter lim="800000"/>
            <a:headEnd/>
            <a:tailEnd/>
          </a:ln>
        </p:spPr>
        <p:txBody>
          <a:bodyPr/>
          <a:lstStyle/>
          <a:p>
            <a:fld id="{7B88025E-E470-BD4A-B3E3-1E6B0B89C4FC}" type="slidenum">
              <a:rPr lang="en-GB" smtClean="0"/>
              <a:pPr/>
              <a:t>39</a:t>
            </a:fld>
            <a:endParaRPr lang="en-GB"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4</a:t>
            </a:fld>
            <a:endParaRPr lang="it-IT"/>
          </a:p>
        </p:txBody>
      </p:sp>
      <p:pic>
        <p:nvPicPr>
          <p:cNvPr id="5" name="Picture 9" descr="AliceDet"/>
          <p:cNvPicPr>
            <a:picLocks noChangeAspect="1" noChangeArrowheads="1"/>
          </p:cNvPicPr>
          <p:nvPr/>
        </p:nvPicPr>
        <p:blipFill>
          <a:blip r:embed="rId2"/>
          <a:srcRect/>
          <a:stretch>
            <a:fillRect/>
          </a:stretch>
        </p:blipFill>
        <p:spPr bwMode="auto">
          <a:xfrm>
            <a:off x="2133600" y="457200"/>
            <a:ext cx="6858000" cy="4803557"/>
          </a:xfrm>
          <a:prstGeom prst="rect">
            <a:avLst/>
          </a:prstGeom>
          <a:noFill/>
          <a:ln w="9525">
            <a:noFill/>
            <a:miter lim="800000"/>
            <a:headEnd/>
            <a:tailEnd/>
          </a:ln>
        </p:spPr>
      </p:pic>
      <p:pic>
        <p:nvPicPr>
          <p:cNvPr id="6" name="Picture 2"/>
          <p:cNvPicPr>
            <a:picLocks noChangeAspect="1" noChangeArrowheads="1"/>
          </p:cNvPicPr>
          <p:nvPr/>
        </p:nvPicPr>
        <p:blipFill>
          <a:blip r:embed="rId3"/>
          <a:srcRect/>
          <a:stretch>
            <a:fillRect/>
          </a:stretch>
        </p:blipFill>
        <p:spPr bwMode="auto">
          <a:xfrm>
            <a:off x="457200" y="2057400"/>
            <a:ext cx="1143000" cy="2059910"/>
          </a:xfrm>
          <a:prstGeom prst="rect">
            <a:avLst/>
          </a:prstGeom>
          <a:noFill/>
          <a:ln w="9525">
            <a:noFill/>
            <a:miter lim="800000"/>
            <a:headEnd/>
            <a:tailEnd/>
          </a:ln>
        </p:spPr>
      </p:pic>
      <p:sp>
        <p:nvSpPr>
          <p:cNvPr id="37" name="TextBox 36"/>
          <p:cNvSpPr txBox="1"/>
          <p:nvPr/>
        </p:nvSpPr>
        <p:spPr>
          <a:xfrm>
            <a:off x="381000" y="457200"/>
            <a:ext cx="1595359" cy="646331"/>
          </a:xfrm>
          <a:prstGeom prst="rect">
            <a:avLst/>
          </a:prstGeom>
          <a:noFill/>
        </p:spPr>
        <p:txBody>
          <a:bodyPr wrap="none" rtlCol="0">
            <a:spAutoFit/>
          </a:bodyPr>
          <a:lstStyle/>
          <a:p>
            <a:r>
              <a:rPr lang="it-IT" sz="3600" dirty="0" smtClean="0">
                <a:solidFill>
                  <a:srgbClr val="FF0000"/>
                </a:solidFill>
                <a:latin typeface="Comic Sans MS"/>
                <a:cs typeface="Comic Sans MS"/>
              </a:rPr>
              <a:t>ALICE</a:t>
            </a:r>
            <a:endParaRPr lang="it-IT" sz="3600" dirty="0">
              <a:solidFill>
                <a:srgbClr val="FF0000"/>
              </a:solidFill>
              <a:latin typeface="Comic Sans MS"/>
              <a:cs typeface="Comic Sans MS"/>
            </a:endParaRPr>
          </a:p>
        </p:txBody>
      </p:sp>
      <p:sp>
        <p:nvSpPr>
          <p:cNvPr id="38" name="TextBox 37"/>
          <p:cNvSpPr txBox="1"/>
          <p:nvPr/>
        </p:nvSpPr>
        <p:spPr>
          <a:xfrm>
            <a:off x="457200" y="5657672"/>
            <a:ext cx="7924800" cy="1200328"/>
          </a:xfrm>
          <a:prstGeom prst="rect">
            <a:avLst/>
          </a:prstGeom>
          <a:noFill/>
        </p:spPr>
        <p:txBody>
          <a:bodyPr wrap="square" rtlCol="0">
            <a:spAutoFit/>
          </a:bodyPr>
          <a:lstStyle/>
          <a:p>
            <a:r>
              <a:rPr lang="it-IT" sz="2400" dirty="0" smtClean="0">
                <a:latin typeface="Comic Sans MS"/>
                <a:cs typeface="Comic Sans MS"/>
              </a:rPr>
              <a:t>esperimento ‘specializzato’ per studiare interazioni di ioni pesanti (Pb</a:t>
            </a:r>
            <a:r>
              <a:rPr lang="it-IT" sz="2400" baseline="30000" dirty="0" smtClean="0">
                <a:latin typeface="Comic Sans MS"/>
                <a:cs typeface="Comic Sans MS"/>
              </a:rPr>
              <a:t>208</a:t>
            </a:r>
            <a:r>
              <a:rPr lang="it-IT" sz="2400" dirty="0" smtClean="0">
                <a:latin typeface="Comic Sans MS"/>
                <a:cs typeface="Comic Sans MS"/>
              </a:rPr>
              <a:t>)</a:t>
            </a:r>
          </a:p>
          <a:p>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
            <a:ext cx="4114800" cy="685800"/>
          </a:xfrm>
        </p:spPr>
        <p:txBody>
          <a:bodyPr/>
          <a:lstStyle/>
          <a:p>
            <a:r>
              <a:rPr lang="en-US" sz="3200" b="1">
                <a:solidFill>
                  <a:srgbClr val="0000FF"/>
                </a:solidFill>
                <a:latin typeface="Comic Sans MS" charset="0"/>
                <a:ea typeface="Comic Sans MS" charset="0"/>
                <a:cs typeface="Comic Sans MS" charset="0"/>
              </a:rPr>
              <a:t>8-jet event</a:t>
            </a:r>
          </a:p>
        </p:txBody>
      </p:sp>
      <p:sp>
        <p:nvSpPr>
          <p:cNvPr id="33795" name="Text Box 6"/>
          <p:cNvSpPr txBox="1">
            <a:spLocks noChangeArrowheads="1"/>
          </p:cNvSpPr>
          <p:nvPr/>
        </p:nvSpPr>
        <p:spPr bwMode="auto">
          <a:xfrm>
            <a:off x="5715000" y="304800"/>
            <a:ext cx="2743200" cy="366713"/>
          </a:xfrm>
          <a:prstGeom prst="rect">
            <a:avLst/>
          </a:prstGeom>
          <a:noFill/>
          <a:ln w="25400">
            <a:noFill/>
            <a:miter lim="800000"/>
            <a:headEnd/>
            <a:tailEnd/>
          </a:ln>
        </p:spPr>
        <p:txBody>
          <a:bodyPr wrap="none">
            <a:prstTxWarp prst="textNoShape">
              <a:avLst/>
            </a:prstTxWarp>
            <a:spAutoFit/>
          </a:bodyPr>
          <a:lstStyle/>
          <a:p>
            <a:pPr>
              <a:spcBef>
                <a:spcPct val="20000"/>
              </a:spcBef>
            </a:pPr>
            <a:r>
              <a:rPr lang="en-US">
                <a:latin typeface="Verdana" charset="0"/>
              </a:rPr>
              <a:t>8 jets with p</a:t>
            </a:r>
            <a:r>
              <a:rPr lang="en-US" baseline="-25000">
                <a:latin typeface="Verdana" charset="0"/>
              </a:rPr>
              <a:t>T</a:t>
            </a:r>
            <a:r>
              <a:rPr lang="en-US">
                <a:latin typeface="Verdana" charset="0"/>
              </a:rPr>
              <a:t>&gt;60 GeV</a:t>
            </a:r>
            <a:endParaRPr lang="en-US"/>
          </a:p>
        </p:txBody>
      </p:sp>
      <p:pic>
        <p:nvPicPr>
          <p:cNvPr id="33796" name="Picture 7" descr="JiveXML_166198_100726931-YX-RZ-LegoPlot-2010-11-16-14-03-24"/>
          <p:cNvPicPr>
            <a:picLocks noChangeAspect="1" noChangeArrowheads="1"/>
          </p:cNvPicPr>
          <p:nvPr/>
        </p:nvPicPr>
        <p:blipFill>
          <a:blip r:embed="rId2"/>
          <a:srcRect/>
          <a:stretch>
            <a:fillRect/>
          </a:stretch>
        </p:blipFill>
        <p:spPr bwMode="auto">
          <a:xfrm>
            <a:off x="0" y="969963"/>
            <a:ext cx="9140825" cy="5354637"/>
          </a:xfrm>
          <a:prstGeom prst="rect">
            <a:avLst/>
          </a:prstGeom>
          <a:noFill/>
          <a:ln w="9525">
            <a:noFill/>
            <a:miter lim="800000"/>
            <a:headEnd/>
            <a:tailEnd/>
          </a:ln>
        </p:spPr>
      </p:pic>
      <p:sp>
        <p:nvSpPr>
          <p:cNvPr id="33797" name="Slide Number Placeholder 7"/>
          <p:cNvSpPr>
            <a:spLocks noGrp="1"/>
          </p:cNvSpPr>
          <p:nvPr>
            <p:ph type="sldNum" sz="quarter" idx="12"/>
          </p:nvPr>
        </p:nvSpPr>
        <p:spPr bwMode="auto">
          <a:noFill/>
          <a:ln>
            <a:miter lim="800000"/>
            <a:headEnd/>
            <a:tailEnd/>
          </a:ln>
        </p:spPr>
        <p:txBody>
          <a:bodyPr/>
          <a:lstStyle/>
          <a:p>
            <a:fld id="{A1FECB45-7C3B-EF42-BE06-B3B49E296393}" type="slidenum">
              <a:rPr lang="en-GB" smtClean="0"/>
              <a:pPr/>
              <a:t>40</a:t>
            </a:fld>
            <a:endParaRPr lang="en-GB"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dirty="0" err="1">
                <a:cs typeface="ＭＳ Ｐゴシック" charset="-128"/>
              </a:rPr>
              <a:t>Collisioni</a:t>
            </a:r>
            <a:r>
              <a:rPr lang="en-US" dirty="0">
                <a:cs typeface="ＭＳ Ｐゴシック" charset="-128"/>
              </a:rPr>
              <a:t> </a:t>
            </a:r>
            <a:r>
              <a:rPr lang="en-US" dirty="0" err="1">
                <a:cs typeface="ＭＳ Ｐゴシック" charset="-128"/>
              </a:rPr>
              <a:t>Pb-Pb</a:t>
            </a:r>
            <a:r>
              <a:rPr lang="en-US" dirty="0">
                <a:cs typeface="ＭＳ Ｐゴシック" charset="-128"/>
              </a:rPr>
              <a:t> @ 2.76</a:t>
            </a:r>
            <a:r>
              <a:rPr lang="en-US" dirty="0" smtClean="0">
                <a:cs typeface="ＭＳ Ｐゴシック" charset="-128"/>
              </a:rPr>
              <a:t> </a:t>
            </a:r>
            <a:r>
              <a:rPr lang="en-US" dirty="0" err="1" smtClean="0">
                <a:cs typeface="ＭＳ Ｐゴシック" charset="-128"/>
              </a:rPr>
              <a:t>ATeV</a:t>
            </a:r>
            <a:endParaRPr lang="en-US" dirty="0">
              <a:cs typeface="ＭＳ Ｐゴシック" charset="-128"/>
            </a:endParaRPr>
          </a:p>
        </p:txBody>
      </p:sp>
      <p:pic>
        <p:nvPicPr>
          <p:cNvPr id="86018" name="Content Placeholder 4" descr="1011252_11.jpg"/>
          <p:cNvPicPr>
            <a:picLocks noGrp="1" noChangeAspect="1"/>
          </p:cNvPicPr>
          <p:nvPr>
            <p:ph sz="half" idx="1"/>
          </p:nvPr>
        </p:nvPicPr>
        <p:blipFill>
          <a:blip r:embed="rId2"/>
          <a:srcRect t="-9641" b="-9641"/>
          <a:stretch>
            <a:fillRect/>
          </a:stretch>
        </p:blipFill>
        <p:spPr>
          <a:xfrm>
            <a:off x="177800" y="1819275"/>
            <a:ext cx="4197350" cy="4038600"/>
          </a:xfrm>
        </p:spPr>
      </p:pic>
      <p:pic>
        <p:nvPicPr>
          <p:cNvPr id="86019" name="Content Placeholder 5" descr="1011251_01.jpg"/>
          <p:cNvPicPr>
            <a:picLocks noGrp="1" noChangeAspect="1"/>
          </p:cNvPicPr>
          <p:nvPr>
            <p:ph sz="half" idx="2"/>
          </p:nvPr>
        </p:nvPicPr>
        <p:blipFill>
          <a:blip r:embed="rId3"/>
          <a:srcRect t="-15352" b="-15352"/>
          <a:stretch>
            <a:fillRect/>
          </a:stretch>
        </p:blipFill>
        <p:spPr>
          <a:xfrm>
            <a:off x="4383088" y="1620838"/>
            <a:ext cx="4608512" cy="4433887"/>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dirty="0" err="1">
                <a:cs typeface="ＭＳ Ｐゴシック" charset="-128"/>
              </a:rPr>
              <a:t>Collisioni</a:t>
            </a:r>
            <a:r>
              <a:rPr lang="en-US" dirty="0">
                <a:cs typeface="ＭＳ Ｐゴシック" charset="-128"/>
              </a:rPr>
              <a:t> </a:t>
            </a:r>
            <a:r>
              <a:rPr lang="en-US" dirty="0" err="1">
                <a:cs typeface="ＭＳ Ｐゴシック" charset="-128"/>
              </a:rPr>
              <a:t>Pb-Pb</a:t>
            </a:r>
            <a:r>
              <a:rPr lang="en-US" dirty="0">
                <a:cs typeface="ＭＳ Ｐゴシック" charset="-128"/>
              </a:rPr>
              <a:t> @ 2.76</a:t>
            </a:r>
            <a:r>
              <a:rPr lang="en-US" dirty="0" smtClean="0">
                <a:cs typeface="ＭＳ Ｐゴシック" charset="-128"/>
              </a:rPr>
              <a:t> </a:t>
            </a:r>
            <a:r>
              <a:rPr lang="en-US" dirty="0" err="1" smtClean="0">
                <a:cs typeface="ＭＳ Ｐゴシック" charset="-128"/>
              </a:rPr>
              <a:t>ATeV</a:t>
            </a:r>
            <a:endParaRPr lang="en-US" dirty="0">
              <a:cs typeface="ＭＳ Ｐゴシック" charset="-128"/>
            </a:endParaRPr>
          </a:p>
        </p:txBody>
      </p:sp>
      <p:pic>
        <p:nvPicPr>
          <p:cNvPr id="87042" name="Content Placeholder 3" descr="XOY_cut_noPID_out.png"/>
          <p:cNvPicPr>
            <a:picLocks noGrp="1" noChangeAspect="1"/>
          </p:cNvPicPr>
          <p:nvPr>
            <p:ph sz="half" idx="1"/>
          </p:nvPr>
        </p:nvPicPr>
        <p:blipFill>
          <a:blip r:embed="rId2"/>
          <a:srcRect l="16791" r="16791"/>
          <a:stretch>
            <a:fillRect/>
          </a:stretch>
        </p:blipFill>
        <p:spPr>
          <a:xfrm>
            <a:off x="152400" y="1828800"/>
            <a:ext cx="4357688" cy="4192588"/>
          </a:xfrm>
        </p:spPr>
      </p:pic>
      <p:pic>
        <p:nvPicPr>
          <p:cNvPr id="87043" name="Content Placeholder 7" descr="perspective_noCut.png"/>
          <p:cNvPicPr>
            <a:picLocks noGrp="1" noChangeAspect="1"/>
          </p:cNvPicPr>
          <p:nvPr>
            <p:ph sz="half" idx="2"/>
          </p:nvPr>
        </p:nvPicPr>
        <p:blipFill>
          <a:blip r:embed="rId3"/>
          <a:srcRect l="10025" r="26814"/>
          <a:stretch>
            <a:fillRect/>
          </a:stretch>
        </p:blipFill>
        <p:spPr>
          <a:xfrm>
            <a:off x="4543425" y="1828800"/>
            <a:ext cx="4143375" cy="4192588"/>
          </a:xfrm>
        </p:spPr>
      </p:pic>
      <p:sp>
        <p:nvSpPr>
          <p:cNvPr id="87044" name="TextBox 8"/>
          <p:cNvSpPr txBox="1">
            <a:spLocks noChangeArrowheads="1"/>
          </p:cNvSpPr>
          <p:nvPr/>
        </p:nvSpPr>
        <p:spPr bwMode="auto">
          <a:xfrm>
            <a:off x="4570413" y="1828800"/>
            <a:ext cx="915987" cy="1477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latin typeface="Apple Chancery" charset="0"/>
              </a:rPr>
              <a:t>e</a:t>
            </a:r>
            <a:r>
              <a:rPr lang="en-US" baseline="30000">
                <a:solidFill>
                  <a:srgbClr val="008000"/>
                </a:solidFill>
                <a:latin typeface="Apple Chancery" charset="0"/>
              </a:rPr>
              <a:t>±</a:t>
            </a:r>
          </a:p>
          <a:p>
            <a:r>
              <a:rPr lang="en-US">
                <a:solidFill>
                  <a:srgbClr val="0000FF"/>
                </a:solidFill>
                <a:latin typeface="Symbol" charset="2"/>
              </a:rPr>
              <a:t>m</a:t>
            </a:r>
            <a:r>
              <a:rPr lang="en-US" baseline="30000">
                <a:solidFill>
                  <a:srgbClr val="0000FF"/>
                </a:solidFill>
                <a:latin typeface="Symbol" charset="2"/>
              </a:rPr>
              <a:t>±</a:t>
            </a:r>
          </a:p>
          <a:p>
            <a:r>
              <a:rPr lang="en-US">
                <a:solidFill>
                  <a:srgbClr val="FFFF00"/>
                </a:solidFill>
                <a:latin typeface="Symbol" charset="2"/>
              </a:rPr>
              <a:t>p</a:t>
            </a:r>
            <a:r>
              <a:rPr lang="en-US" baseline="30000">
                <a:solidFill>
                  <a:srgbClr val="FFFF00"/>
                </a:solidFill>
                <a:latin typeface="Symbol" charset="2"/>
              </a:rPr>
              <a:t>±</a:t>
            </a:r>
          </a:p>
          <a:p>
            <a:r>
              <a:rPr lang="en-US">
                <a:solidFill>
                  <a:srgbClr val="FF66CC"/>
                </a:solidFill>
              </a:rPr>
              <a:t>K</a:t>
            </a:r>
            <a:r>
              <a:rPr lang="en-US" baseline="30000">
                <a:solidFill>
                  <a:srgbClr val="FF66CC"/>
                </a:solidFill>
              </a:rPr>
              <a:t>±</a:t>
            </a:r>
          </a:p>
          <a:p>
            <a:r>
              <a:rPr lang="en-US">
                <a:solidFill>
                  <a:srgbClr val="66FFFF"/>
                </a:solidFill>
              </a:rPr>
              <a:t>p/bar-p</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62000"/>
          </a:xfrm>
        </p:spPr>
        <p:txBody>
          <a:bodyPr/>
          <a:lstStyle/>
          <a:p>
            <a:r>
              <a:rPr lang="it-IT" b="1" dirty="0" err="1" smtClean="0">
                <a:solidFill>
                  <a:srgbClr val="FF0000"/>
                </a:solidFill>
                <a:latin typeface="Comic Sans MS"/>
                <a:cs typeface="Comic Sans MS"/>
              </a:rPr>
              <a:t>…con</a:t>
            </a:r>
            <a:r>
              <a:rPr lang="it-IT" b="1" dirty="0" smtClean="0">
                <a:solidFill>
                  <a:srgbClr val="FF0000"/>
                </a:solidFill>
                <a:latin typeface="Comic Sans MS"/>
                <a:cs typeface="Comic Sans MS"/>
              </a:rPr>
              <a:t> questi </a:t>
            </a:r>
            <a:r>
              <a:rPr lang="it-IT" b="1" dirty="0" err="1" smtClean="0">
                <a:solidFill>
                  <a:srgbClr val="FF0000"/>
                </a:solidFill>
                <a:latin typeface="Comic Sans MS"/>
                <a:cs typeface="Comic Sans MS"/>
              </a:rPr>
              <a:t>dati…</a:t>
            </a:r>
            <a:endParaRPr lang="it-IT" b="1" dirty="0">
              <a:solidFill>
                <a:srgbClr val="FF0000"/>
              </a:solidFill>
              <a:latin typeface="Comic Sans MS"/>
              <a:cs typeface="Comic Sans MS"/>
            </a:endParaRPr>
          </a:p>
        </p:txBody>
      </p:sp>
      <p:sp>
        <p:nvSpPr>
          <p:cNvPr id="3" name="CasellaDiTesto 2"/>
          <p:cNvSpPr txBox="1"/>
          <p:nvPr/>
        </p:nvSpPr>
        <p:spPr>
          <a:xfrm>
            <a:off x="514320" y="3862388"/>
            <a:ext cx="7410480" cy="2462212"/>
          </a:xfrm>
          <a:prstGeom prst="rect">
            <a:avLst/>
          </a:prstGeom>
          <a:noFill/>
        </p:spPr>
        <p:txBody>
          <a:bodyPr wrap="square" rtlCol="0">
            <a:spAutoFit/>
          </a:bodyPr>
          <a:lstStyle/>
          <a:p>
            <a:pPr marL="342900" indent="-342900">
              <a:buFont typeface="+mj-lt"/>
              <a:buAutoNum type="arabicParenR"/>
            </a:pPr>
            <a:r>
              <a:rPr lang="it-IT" sz="2400" dirty="0" smtClean="0">
                <a:solidFill>
                  <a:srgbClr val="1503E8"/>
                </a:solidFill>
                <a:latin typeface="Comic Sans MS"/>
                <a:cs typeface="Comic Sans MS"/>
              </a:rPr>
              <a:t>calibrare il rivelatore  ed il trigger con canali di fisica ben noti</a:t>
            </a:r>
          </a:p>
          <a:p>
            <a:pPr marL="342900" indent="-342900">
              <a:lnSpc>
                <a:spcPct val="150000"/>
              </a:lnSpc>
              <a:buClr>
                <a:srgbClr val="A910FF"/>
              </a:buClr>
              <a:buFont typeface="+mj-lt"/>
              <a:buAutoNum type="arabicParenR"/>
            </a:pPr>
            <a:r>
              <a:rPr lang="it-IT" sz="2400" dirty="0" smtClean="0">
                <a:solidFill>
                  <a:srgbClr val="B61CC4"/>
                </a:solidFill>
                <a:latin typeface="Comic Sans MS"/>
                <a:cs typeface="Comic Sans MS"/>
              </a:rPr>
              <a:t>‘riscoprire’ e misurare i parametri del Modello Standard a 7TeV</a:t>
            </a:r>
            <a:endParaRPr lang="it-IT" sz="2400" dirty="0" smtClean="0">
              <a:solidFill>
                <a:srgbClr val="B61CC4"/>
              </a:solidFill>
              <a:latin typeface="Comic Sans MS"/>
              <a:cs typeface="Comic Sans MS"/>
            </a:endParaRPr>
          </a:p>
          <a:p>
            <a:pPr marL="342900" indent="-342900">
              <a:lnSpc>
                <a:spcPct val="150000"/>
              </a:lnSpc>
              <a:buFont typeface="+mj-lt"/>
              <a:buAutoNum type="arabicParenR"/>
            </a:pPr>
            <a:r>
              <a:rPr lang="it-IT" sz="2400" dirty="0" smtClean="0">
                <a:solidFill>
                  <a:srgbClr val="8BC806"/>
                </a:solidFill>
                <a:latin typeface="Comic Sans MS"/>
                <a:cs typeface="Comic Sans MS"/>
              </a:rPr>
              <a:t>r</a:t>
            </a:r>
            <a:r>
              <a:rPr lang="it-IT" sz="2400" dirty="0" smtClean="0">
                <a:solidFill>
                  <a:srgbClr val="8BC806"/>
                </a:solidFill>
                <a:latin typeface="Comic Sans MS"/>
                <a:cs typeface="Comic Sans MS"/>
              </a:rPr>
              <a:t>icercare segnali di nuova fisica’ </a:t>
            </a:r>
            <a:r>
              <a:rPr lang="it-IT" sz="2400" dirty="0" err="1" smtClean="0">
                <a:solidFill>
                  <a:srgbClr val="8BC806"/>
                </a:solidFill>
                <a:latin typeface="Comic Sans MS"/>
                <a:cs typeface="Comic Sans MS"/>
              </a:rPr>
              <a:t>…</a:t>
            </a:r>
            <a:endParaRPr lang="it-IT" sz="2400" dirty="0" smtClean="0">
              <a:solidFill>
                <a:srgbClr val="8BC806"/>
              </a:solidFill>
              <a:latin typeface="Comic Sans MS"/>
              <a:cs typeface="Comic Sans MS"/>
            </a:endParaRPr>
          </a:p>
        </p:txBody>
      </p:sp>
      <p:sp>
        <p:nvSpPr>
          <p:cNvPr id="4" name="TextBox 3"/>
          <p:cNvSpPr txBox="1"/>
          <p:nvPr/>
        </p:nvSpPr>
        <p:spPr>
          <a:xfrm>
            <a:off x="609600" y="914400"/>
            <a:ext cx="8077199" cy="2923877"/>
          </a:xfrm>
          <a:prstGeom prst="rect">
            <a:avLst/>
          </a:prstGeom>
          <a:noFill/>
        </p:spPr>
        <p:txBody>
          <a:bodyPr wrap="square" rtlCol="0">
            <a:spAutoFit/>
          </a:bodyPr>
          <a:lstStyle/>
          <a:p>
            <a:r>
              <a:rPr lang="it-IT" sz="2400" dirty="0" smtClean="0">
                <a:latin typeface="Comic Sans MS"/>
                <a:cs typeface="Comic Sans MS"/>
              </a:rPr>
              <a:t>LHC raggiungerà l’energia (14TeV) e la luminosità di progetto (10</a:t>
            </a:r>
            <a:r>
              <a:rPr lang="it-IT" sz="2400" baseline="30000" dirty="0" smtClean="0">
                <a:latin typeface="Comic Sans MS"/>
                <a:cs typeface="Comic Sans MS"/>
              </a:rPr>
              <a:t>34 </a:t>
            </a:r>
            <a:r>
              <a:rPr lang="it-IT" sz="2400" dirty="0" smtClean="0">
                <a:latin typeface="Comic Sans MS"/>
                <a:cs typeface="Comic Sans MS"/>
              </a:rPr>
              <a:t>cm</a:t>
            </a:r>
            <a:r>
              <a:rPr lang="it-IT" sz="2400" baseline="30000" dirty="0" smtClean="0">
                <a:latin typeface="Comic Sans MS"/>
                <a:cs typeface="Comic Sans MS"/>
              </a:rPr>
              <a:t>-2</a:t>
            </a:r>
            <a:r>
              <a:rPr lang="it-IT" sz="2400" dirty="0" smtClean="0">
                <a:latin typeface="Comic Sans MS"/>
                <a:cs typeface="Comic Sans MS"/>
              </a:rPr>
              <a:t>s</a:t>
            </a:r>
            <a:r>
              <a:rPr lang="it-IT" sz="2400" baseline="30000" dirty="0" smtClean="0">
                <a:latin typeface="Comic Sans MS"/>
                <a:cs typeface="Comic Sans MS"/>
              </a:rPr>
              <a:t>-1</a:t>
            </a:r>
            <a:r>
              <a:rPr lang="it-IT" sz="2400" dirty="0" smtClean="0">
                <a:latin typeface="Comic Sans MS"/>
                <a:cs typeface="Comic Sans MS"/>
              </a:rPr>
              <a:t>) per passi (</a:t>
            </a:r>
            <a:r>
              <a:rPr lang="it-IT" sz="2400" dirty="0" smtClean="0">
                <a:latin typeface="Comic Sans MS"/>
                <a:cs typeface="Comic Sans MS"/>
              </a:rPr>
              <a:t>2014)</a:t>
            </a:r>
            <a:endParaRPr lang="it-IT" sz="2400" dirty="0" smtClean="0">
              <a:latin typeface="Comic Sans MS"/>
              <a:cs typeface="Comic Sans MS"/>
            </a:endParaRPr>
          </a:p>
          <a:p>
            <a:r>
              <a:rPr lang="it-IT" sz="2400" dirty="0" smtClean="0">
                <a:latin typeface="Comic Sans MS"/>
                <a:cs typeface="Comic Sans MS"/>
              </a:rPr>
              <a:t>Fino ad ora:</a:t>
            </a:r>
          </a:p>
          <a:p>
            <a:pPr lvl="1">
              <a:buFont typeface="Arial"/>
              <a:buChar char="•"/>
            </a:pPr>
            <a:r>
              <a:rPr lang="en-GB" sz="2400" dirty="0" smtClean="0">
                <a:latin typeface="Comic Sans MS"/>
                <a:cs typeface="Comic Sans MS"/>
              </a:rPr>
              <a:t> bunches</a:t>
            </a:r>
            <a:r>
              <a:rPr lang="en-GB" sz="2400" dirty="0" smtClean="0">
                <a:latin typeface="Comic Sans MS"/>
                <a:cs typeface="Comic Sans MS"/>
              </a:rPr>
              <a:t> 912 per </a:t>
            </a:r>
            <a:r>
              <a:rPr lang="en-GB" sz="2400" dirty="0" err="1" smtClean="0">
                <a:latin typeface="Comic Sans MS"/>
                <a:cs typeface="Comic Sans MS"/>
              </a:rPr>
              <a:t>fascio</a:t>
            </a:r>
            <a:endParaRPr lang="en-US" sz="2400" dirty="0" smtClean="0">
              <a:latin typeface="Comic Sans MS"/>
              <a:cs typeface="Comic Sans MS"/>
              <a:sym typeface="Wingdings"/>
            </a:endParaRPr>
          </a:p>
          <a:p>
            <a:pPr lvl="1">
              <a:buFont typeface="Arial"/>
              <a:buChar char="•"/>
            </a:pPr>
            <a:r>
              <a:rPr lang="en-US" sz="2400" dirty="0" smtClean="0">
                <a:latin typeface="Comic Sans MS"/>
                <a:cs typeface="Comic Sans MS"/>
                <a:sym typeface="Wingdings"/>
              </a:rPr>
              <a:t> </a:t>
            </a:r>
            <a:r>
              <a:rPr lang="en-GB" sz="2400" dirty="0" smtClean="0">
                <a:latin typeface="Comic Sans MS"/>
                <a:cs typeface="Comic Sans MS"/>
              </a:rPr>
              <a:t>L</a:t>
            </a:r>
            <a:r>
              <a:rPr lang="en-GB" sz="2400" dirty="0" smtClean="0">
                <a:latin typeface="Comic Sans MS"/>
                <a:cs typeface="Comic Sans MS"/>
              </a:rPr>
              <a:t>~</a:t>
            </a:r>
            <a:r>
              <a:rPr lang="en-GB" sz="2400" dirty="0" smtClean="0">
                <a:latin typeface="Comic Sans MS"/>
                <a:cs typeface="Comic Sans MS"/>
              </a:rPr>
              <a:t>10</a:t>
            </a:r>
            <a:r>
              <a:rPr lang="en-GB" sz="2400" baseline="30000" dirty="0" smtClean="0">
                <a:latin typeface="Comic Sans MS"/>
                <a:cs typeface="Comic Sans MS"/>
              </a:rPr>
              <a:t>33</a:t>
            </a:r>
            <a:r>
              <a:rPr lang="it-IT" sz="2400" dirty="0" smtClean="0">
                <a:latin typeface="Comic Sans MS"/>
                <a:cs typeface="Comic Sans MS"/>
              </a:rPr>
              <a:t>cm</a:t>
            </a:r>
            <a:r>
              <a:rPr lang="it-IT" sz="2400" baseline="30000" dirty="0" smtClean="0">
                <a:latin typeface="Comic Sans MS"/>
                <a:cs typeface="Comic Sans MS"/>
              </a:rPr>
              <a:t>-2</a:t>
            </a:r>
            <a:r>
              <a:rPr lang="it-IT" sz="2400" dirty="0" smtClean="0">
                <a:latin typeface="Comic Sans MS"/>
                <a:cs typeface="Comic Sans MS"/>
              </a:rPr>
              <a:t>s</a:t>
            </a:r>
            <a:r>
              <a:rPr lang="it-IT" sz="2400" baseline="30000" dirty="0" smtClean="0">
                <a:latin typeface="Comic Sans MS"/>
                <a:cs typeface="Comic Sans MS"/>
              </a:rPr>
              <a:t>-1</a:t>
            </a:r>
            <a:r>
              <a:rPr lang="en-GB" sz="2400" baseline="30000" dirty="0" smtClean="0">
                <a:latin typeface="Comic Sans MS"/>
                <a:cs typeface="Comic Sans MS"/>
              </a:rPr>
              <a:t> </a:t>
            </a:r>
          </a:p>
          <a:p>
            <a:pPr lvl="1">
              <a:buFont typeface="Arial"/>
              <a:buChar char="•"/>
            </a:pPr>
            <a:r>
              <a:rPr lang="it-IT" sz="2400" dirty="0" smtClean="0">
                <a:latin typeface="Comic Sans MS"/>
                <a:cs typeface="Comic Sans MS"/>
              </a:rPr>
              <a:t> energia nel </a:t>
            </a:r>
            <a:r>
              <a:rPr lang="it-IT" sz="2400" dirty="0" err="1" smtClean="0">
                <a:latin typeface="Comic Sans MS"/>
                <a:cs typeface="Comic Sans MS"/>
              </a:rPr>
              <a:t>CM=</a:t>
            </a:r>
            <a:r>
              <a:rPr lang="it-IT" sz="2400" dirty="0" smtClean="0">
                <a:latin typeface="Comic Sans MS"/>
                <a:cs typeface="Comic Sans MS"/>
              </a:rPr>
              <a:t> 7TeV</a:t>
            </a:r>
          </a:p>
          <a:p>
            <a:pPr lvl="1">
              <a:buFont typeface="Arial"/>
              <a:buChar char="•"/>
            </a:pPr>
            <a:r>
              <a:rPr lang="it-IT" sz="2400" dirty="0" smtClean="0">
                <a:latin typeface="Comic Sans MS"/>
                <a:cs typeface="Comic Sans MS"/>
              </a:rPr>
              <a:t> </a:t>
            </a:r>
            <a:r>
              <a:rPr lang="it-IT" sz="2400" dirty="0" err="1" smtClean="0">
                <a:latin typeface="Comic Sans MS"/>
                <a:cs typeface="Comic Sans MS"/>
              </a:rPr>
              <a:t>L</a:t>
            </a:r>
            <a:r>
              <a:rPr lang="it-IT" sz="2400" baseline="-25000" dirty="0" err="1" smtClean="0">
                <a:latin typeface="Comic Sans MS"/>
                <a:cs typeface="Comic Sans MS"/>
              </a:rPr>
              <a:t>int</a:t>
            </a:r>
            <a:r>
              <a:rPr lang="it-IT" sz="2400" dirty="0" err="1" smtClean="0">
                <a:latin typeface="Comic Sans MS"/>
                <a:cs typeface="Comic Sans MS"/>
              </a:rPr>
              <a:t>~</a:t>
            </a:r>
            <a:r>
              <a:rPr lang="it-IT" sz="2400" dirty="0" smtClean="0">
                <a:latin typeface="Comic Sans MS"/>
                <a:cs typeface="Comic Sans MS"/>
              </a:rPr>
              <a:t> </a:t>
            </a:r>
            <a:r>
              <a:rPr lang="it-IT" sz="2400" dirty="0" smtClean="0">
                <a:latin typeface="Comic Sans MS"/>
                <a:cs typeface="Comic Sans MS"/>
              </a:rPr>
              <a:t>400</a:t>
            </a:r>
            <a:r>
              <a:rPr lang="it-IT" sz="2400" dirty="0" smtClean="0">
                <a:latin typeface="Comic Sans MS"/>
                <a:cs typeface="Comic Sans MS"/>
              </a:rPr>
              <a:t> </a:t>
            </a:r>
            <a:r>
              <a:rPr lang="it-IT" sz="2400" dirty="0" smtClean="0">
                <a:latin typeface="Comic Sans MS"/>
                <a:cs typeface="Comic Sans MS"/>
              </a:rPr>
              <a:t>p</a:t>
            </a:r>
            <a:r>
              <a:rPr lang="it-IT" sz="2400" dirty="0" smtClean="0">
                <a:latin typeface="Comic Sans MS"/>
                <a:cs typeface="Comic Sans MS"/>
              </a:rPr>
              <a:t>b</a:t>
            </a:r>
            <a:r>
              <a:rPr lang="it-IT" sz="2400" baseline="30000" dirty="0" smtClean="0">
                <a:latin typeface="Comic Sans MS"/>
                <a:cs typeface="Comic Sans MS"/>
              </a:rPr>
              <a:t>-1</a:t>
            </a:r>
          </a:p>
          <a:p>
            <a:endParaRPr lang="it-IT" sz="2400" baseline="30000" dirty="0">
              <a:latin typeface="Comic Sans MS"/>
              <a:cs typeface="Comic Sans MS"/>
            </a:endParaRPr>
          </a:p>
        </p:txBody>
      </p:sp>
      <p:sp>
        <p:nvSpPr>
          <p:cNvPr id="5" name="Down Arrow 4"/>
          <p:cNvSpPr/>
          <p:nvPr/>
        </p:nvSpPr>
        <p:spPr>
          <a:xfrm>
            <a:off x="3962400" y="3200400"/>
            <a:ext cx="533400" cy="68580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Slide Number Placeholder 5"/>
          <p:cNvSpPr>
            <a:spLocks noGrp="1"/>
          </p:cNvSpPr>
          <p:nvPr>
            <p:ph type="sldNum" sz="quarter" idx="12"/>
          </p:nvPr>
        </p:nvSpPr>
        <p:spPr/>
        <p:txBody>
          <a:bodyPr/>
          <a:lstStyle/>
          <a:p>
            <a:fld id="{B007B441-5312-499D-93C3-6E37886527FA}" type="slidenum">
              <a:rPr lang="it-IT" smtClean="0"/>
              <a:pPr/>
              <a:t>43</a:t>
            </a:fld>
            <a:endParaRPr lang="it-IT"/>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stretch>
            <a:fillRect/>
          </a:stretch>
        </p:blipFill>
        <p:spPr>
          <a:xfrm>
            <a:off x="152400" y="1799879"/>
            <a:ext cx="4876799" cy="3664211"/>
          </a:xfrm>
          <a:prstGeom prst="rect">
            <a:avLst/>
          </a:prstGeom>
        </p:spPr>
      </p:pic>
      <p:sp>
        <p:nvSpPr>
          <p:cNvPr id="2" name="Title 1"/>
          <p:cNvSpPr>
            <a:spLocks noGrp="1"/>
          </p:cNvSpPr>
          <p:nvPr>
            <p:ph type="title"/>
          </p:nvPr>
        </p:nvSpPr>
        <p:spPr>
          <a:xfrm>
            <a:off x="0" y="228600"/>
            <a:ext cx="9144000" cy="868362"/>
          </a:xfrm>
          <a:solidFill>
            <a:schemeClr val="bg1"/>
          </a:solidFill>
          <a:ln>
            <a:solidFill>
              <a:schemeClr val="bg1"/>
            </a:solidFill>
          </a:ln>
        </p:spPr>
        <p:txBody>
          <a:bodyPr>
            <a:normAutofit/>
          </a:bodyPr>
          <a:lstStyle/>
          <a:p>
            <a:r>
              <a:rPr lang="en-US" sz="4000" b="1" u="sng" dirty="0" smtClean="0">
                <a:solidFill>
                  <a:srgbClr val="0000FF"/>
                </a:solidFill>
                <a:latin typeface="Comic Sans MS"/>
                <a:cs typeface="Comic Sans MS"/>
              </a:rPr>
              <a:t>Studio </a:t>
            </a:r>
            <a:r>
              <a:rPr lang="en-US" sz="4000" b="1" u="sng" dirty="0" err="1" smtClean="0">
                <a:solidFill>
                  <a:srgbClr val="0000FF"/>
                </a:solidFill>
                <a:latin typeface="Comic Sans MS"/>
                <a:cs typeface="Comic Sans MS"/>
              </a:rPr>
              <a:t>delle</a:t>
            </a:r>
            <a:r>
              <a:rPr lang="en-US" sz="4000" b="1" u="sng" dirty="0" smtClean="0">
                <a:solidFill>
                  <a:srgbClr val="0000FF"/>
                </a:solidFill>
                <a:latin typeface="Comic Sans MS"/>
                <a:cs typeface="Comic Sans MS"/>
              </a:rPr>
              <a:t> </a:t>
            </a:r>
            <a:r>
              <a:rPr lang="en-US" sz="4000" b="1" u="sng" dirty="0" err="1" smtClean="0">
                <a:solidFill>
                  <a:srgbClr val="0000FF"/>
                </a:solidFill>
                <a:latin typeface="Comic Sans MS"/>
                <a:cs typeface="Comic Sans MS"/>
              </a:rPr>
              <a:t>risonanze</a:t>
            </a:r>
            <a:r>
              <a:rPr lang="en-US" sz="4000" b="1" u="sng" dirty="0" smtClean="0">
                <a:solidFill>
                  <a:srgbClr val="0000FF"/>
                </a:solidFill>
                <a:latin typeface="Comic Sans MS"/>
                <a:cs typeface="Comic Sans MS"/>
              </a:rPr>
              <a:t> </a:t>
            </a:r>
            <a:r>
              <a:rPr lang="en-US" sz="4000" b="1" u="sng" dirty="0" smtClean="0">
                <a:solidFill>
                  <a:srgbClr val="0000FF"/>
                </a:solidFill>
                <a:latin typeface="Comic Sans MS"/>
                <a:cs typeface="Comic Sans MS"/>
              </a:rPr>
              <a:t>note…</a:t>
            </a:r>
            <a:endParaRPr lang="en-US" sz="4000" b="1" u="sng" dirty="0">
              <a:solidFill>
                <a:srgbClr val="0000FF"/>
              </a:solidFill>
              <a:latin typeface="Comic Sans MS"/>
              <a:cs typeface="Comic Sans MS"/>
            </a:endParaRPr>
          </a:p>
        </p:txBody>
      </p:sp>
      <p:pic>
        <p:nvPicPr>
          <p:cNvPr id="8" name="Picture 10" descr="CMS-Color"/>
          <p:cNvPicPr>
            <a:picLocks noChangeAspect="1" noChangeArrowheads="1"/>
          </p:cNvPicPr>
          <p:nvPr/>
        </p:nvPicPr>
        <p:blipFill>
          <a:blip r:embed="rId3"/>
          <a:srcRect/>
          <a:stretch>
            <a:fillRect/>
          </a:stretch>
        </p:blipFill>
        <p:spPr bwMode="auto">
          <a:xfrm>
            <a:off x="3945894" y="2147083"/>
            <a:ext cx="605705" cy="557918"/>
          </a:xfrm>
          <a:prstGeom prst="rect">
            <a:avLst/>
          </a:prstGeom>
          <a:ln>
            <a:noFill/>
          </a:ln>
          <a:effectLst>
            <a:outerShdw blurRad="63500" dist="50800" dir="2700000" algn="tl" rotWithShape="0">
              <a:srgbClr val="333333">
                <a:alpha val="59000"/>
              </a:srgbClr>
            </a:outerShdw>
          </a:effectLst>
        </p:spPr>
      </p:pic>
      <p:pic>
        <p:nvPicPr>
          <p:cNvPr id="11" name="Immagine 10"/>
          <p:cNvPicPr>
            <a:picLocks noChangeAspect="1"/>
          </p:cNvPicPr>
          <p:nvPr/>
        </p:nvPicPr>
        <p:blipFill>
          <a:blip r:embed="rId4"/>
          <a:stretch>
            <a:fillRect/>
          </a:stretch>
        </p:blipFill>
        <p:spPr>
          <a:xfrm>
            <a:off x="5486400" y="1905000"/>
            <a:ext cx="3318324" cy="3365321"/>
          </a:xfrm>
          <a:prstGeom prst="rect">
            <a:avLst/>
          </a:prstGeom>
        </p:spPr>
      </p:pic>
      <p:sp>
        <p:nvSpPr>
          <p:cNvPr id="13" name="Ovale 12"/>
          <p:cNvSpPr/>
          <p:nvPr/>
        </p:nvSpPr>
        <p:spPr bwMode="auto">
          <a:xfrm>
            <a:off x="3810000" y="3429000"/>
            <a:ext cx="1219200" cy="1447800"/>
          </a:xfrm>
          <a:prstGeom prst="ellipse">
            <a:avLst/>
          </a:prstGeom>
          <a:noFill/>
          <a:ln w="38100" cap="flat" cmpd="sng" algn="ctr">
            <a:solidFill>
              <a:schemeClr val="accent3">
                <a:shade val="50000"/>
                <a:alpha val="57000"/>
              </a:schemeClr>
            </a:solidFill>
            <a:prstDash val="solid"/>
            <a:round/>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sp>
        <p:nvSpPr>
          <p:cNvPr id="14" name="Freccia destra 13"/>
          <p:cNvSpPr/>
          <p:nvPr/>
        </p:nvSpPr>
        <p:spPr bwMode="auto">
          <a:xfrm>
            <a:off x="4800600" y="3657600"/>
            <a:ext cx="1143000" cy="1066800"/>
          </a:xfrm>
          <a:prstGeom prst="rightArrow">
            <a:avLst/>
          </a:prstGeom>
          <a:ln w="38100" cap="flat" cmpd="sng" algn="ctr">
            <a:solidFill>
              <a:schemeClr val="accent3">
                <a:shade val="50000"/>
              </a:schemeClr>
            </a:solidFill>
            <a:prstDash val="solid"/>
            <a:round/>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sp>
        <p:nvSpPr>
          <p:cNvPr id="15" name="CasellaDiTesto 14"/>
          <p:cNvSpPr txBox="1"/>
          <p:nvPr/>
        </p:nvSpPr>
        <p:spPr>
          <a:xfrm>
            <a:off x="381000" y="1295400"/>
            <a:ext cx="5419974" cy="338554"/>
          </a:xfrm>
          <a:prstGeom prst="rect">
            <a:avLst/>
          </a:prstGeom>
          <a:noFill/>
        </p:spPr>
        <p:txBody>
          <a:bodyPr wrap="none" rtlCol="0">
            <a:spAutoFit/>
          </a:bodyPr>
          <a:lstStyle/>
          <a:p>
            <a:r>
              <a:rPr lang="en-US" dirty="0" err="1" smtClean="0">
                <a:solidFill>
                  <a:schemeClr val="accent2"/>
                </a:solidFill>
                <a:latin typeface="+mn-lt"/>
              </a:rPr>
              <a:t>Misure</a:t>
            </a:r>
            <a:r>
              <a:rPr lang="en-US" dirty="0" smtClean="0">
                <a:solidFill>
                  <a:schemeClr val="accent2"/>
                </a:solidFill>
                <a:latin typeface="+mn-lt"/>
              </a:rPr>
              <a:t> </a:t>
            </a:r>
            <a:r>
              <a:rPr lang="en-US" dirty="0" err="1" smtClean="0">
                <a:solidFill>
                  <a:schemeClr val="accent2"/>
                </a:solidFill>
                <a:latin typeface="+mn-lt"/>
              </a:rPr>
              <a:t>di</a:t>
            </a:r>
            <a:r>
              <a:rPr lang="en-US" dirty="0" smtClean="0">
                <a:solidFill>
                  <a:schemeClr val="accent2"/>
                </a:solidFill>
                <a:latin typeface="+mn-lt"/>
              </a:rPr>
              <a:t> </a:t>
            </a:r>
            <a:r>
              <a:rPr lang="en-US" dirty="0" err="1" smtClean="0">
                <a:solidFill>
                  <a:schemeClr val="accent2"/>
                </a:solidFill>
                <a:latin typeface="+mn-lt"/>
              </a:rPr>
              <a:t>precisione</a:t>
            </a:r>
            <a:r>
              <a:rPr lang="en-US" dirty="0" smtClean="0">
                <a:solidFill>
                  <a:schemeClr val="accent2"/>
                </a:solidFill>
                <a:latin typeface="+mn-lt"/>
              </a:rPr>
              <a:t> del </a:t>
            </a:r>
            <a:r>
              <a:rPr lang="en-US" dirty="0" err="1" smtClean="0">
                <a:solidFill>
                  <a:schemeClr val="accent2"/>
                </a:solidFill>
                <a:latin typeface="+mn-lt"/>
              </a:rPr>
              <a:t>Modello</a:t>
            </a:r>
            <a:r>
              <a:rPr lang="en-US" dirty="0" smtClean="0">
                <a:solidFill>
                  <a:schemeClr val="accent2"/>
                </a:solidFill>
                <a:latin typeface="+mn-lt"/>
              </a:rPr>
              <a:t> Standard ad </a:t>
            </a:r>
            <a:r>
              <a:rPr lang="en-US" dirty="0" err="1" smtClean="0">
                <a:solidFill>
                  <a:schemeClr val="accent2"/>
                </a:solidFill>
                <a:latin typeface="+mn-lt"/>
              </a:rPr>
              <a:t>alte</a:t>
            </a:r>
            <a:r>
              <a:rPr lang="en-US" dirty="0" smtClean="0">
                <a:solidFill>
                  <a:schemeClr val="accent2"/>
                </a:solidFill>
                <a:latin typeface="+mn-lt"/>
              </a:rPr>
              <a:t> </a:t>
            </a:r>
            <a:r>
              <a:rPr lang="en-US" dirty="0" err="1" smtClean="0">
                <a:solidFill>
                  <a:schemeClr val="accent2"/>
                </a:solidFill>
                <a:latin typeface="+mn-lt"/>
              </a:rPr>
              <a:t>energie</a:t>
            </a:r>
            <a:endParaRPr lang="en-US" dirty="0">
              <a:solidFill>
                <a:schemeClr val="accent2"/>
              </a:solidFill>
              <a:latin typeface="+mn-lt"/>
            </a:endParaRPr>
          </a:p>
        </p:txBody>
      </p:sp>
      <p:sp>
        <p:nvSpPr>
          <p:cNvPr id="16" name="Segnaposto numero diapositiva 15"/>
          <p:cNvSpPr>
            <a:spLocks noGrp="1"/>
          </p:cNvSpPr>
          <p:nvPr>
            <p:ph type="sldNum" sz="quarter" idx="12"/>
          </p:nvPr>
        </p:nvSpPr>
        <p:spPr/>
        <p:txBody>
          <a:bodyPr/>
          <a:lstStyle/>
          <a:p>
            <a:fld id="{B4C233C7-E0AF-9F43-B231-46AD565A5FDB}" type="slidenum">
              <a:rPr lang="it-IT" smtClean="0"/>
              <a:pPr/>
              <a:t>44</a:t>
            </a:fld>
            <a:endParaRPr lang="it-IT"/>
          </a:p>
        </p:txBody>
      </p:sp>
      <p:grpSp>
        <p:nvGrpSpPr>
          <p:cNvPr id="18" name="Group 5"/>
          <p:cNvGrpSpPr>
            <a:grpSpLocks/>
          </p:cNvGrpSpPr>
          <p:nvPr/>
        </p:nvGrpSpPr>
        <p:grpSpPr bwMode="auto">
          <a:xfrm>
            <a:off x="685800" y="4724400"/>
            <a:ext cx="4191000" cy="338138"/>
            <a:chOff x="515" y="3552"/>
            <a:chExt cx="2592" cy="157"/>
          </a:xfrm>
        </p:grpSpPr>
        <p:sp>
          <p:nvSpPr>
            <p:cNvPr id="19" name="AutoShape 6"/>
            <p:cNvSpPr>
              <a:spLocks noChangeArrowheads="1"/>
            </p:cNvSpPr>
            <p:nvPr/>
          </p:nvSpPr>
          <p:spPr bwMode="auto">
            <a:xfrm>
              <a:off x="515" y="3600"/>
              <a:ext cx="2592" cy="96"/>
            </a:xfrm>
            <a:prstGeom prst="rightArrow">
              <a:avLst>
                <a:gd name="adj1" fmla="val 50000"/>
                <a:gd name="adj2" fmla="val 111875"/>
              </a:avLst>
            </a:prstGeom>
            <a:solidFill>
              <a:srgbClr val="FF0000"/>
            </a:solidFill>
            <a:ln w="9525">
              <a:noFill/>
              <a:miter lim="800000"/>
              <a:headEnd/>
              <a:tailEnd/>
            </a:ln>
          </p:spPr>
          <p:txBody>
            <a:bodyPr wrap="none" anchor="ctr">
              <a:prstTxWarp prst="textNoShape">
                <a:avLst/>
              </a:prstTxWarp>
            </a:bodyPr>
            <a:lstStyle/>
            <a:p>
              <a:pPr eaLnBrk="0" hangingPunct="0">
                <a:spcBef>
                  <a:spcPct val="50000"/>
                </a:spcBef>
              </a:pPr>
              <a:endParaRPr lang="it-IT">
                <a:latin typeface="Calibri" charset="0"/>
              </a:endParaRPr>
            </a:p>
          </p:txBody>
        </p:sp>
        <p:sp>
          <p:nvSpPr>
            <p:cNvPr id="20" name="Text Box 7"/>
            <p:cNvSpPr txBox="1">
              <a:spLocks noChangeArrowheads="1"/>
            </p:cNvSpPr>
            <p:nvPr/>
          </p:nvSpPr>
          <p:spPr bwMode="auto">
            <a:xfrm>
              <a:off x="2352" y="3552"/>
              <a:ext cx="498" cy="157"/>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sz="1600" b="1" dirty="0">
                  <a:solidFill>
                    <a:srgbClr val="FF0000"/>
                  </a:solidFill>
                </a:rPr>
                <a:t>1980s</a:t>
              </a:r>
            </a:p>
          </p:txBody>
        </p:sp>
        <p:sp>
          <p:nvSpPr>
            <p:cNvPr id="21" name="Text Box 8"/>
            <p:cNvSpPr txBox="1">
              <a:spLocks noChangeArrowheads="1"/>
            </p:cNvSpPr>
            <p:nvPr/>
          </p:nvSpPr>
          <p:spPr bwMode="auto">
            <a:xfrm>
              <a:off x="1488" y="3552"/>
              <a:ext cx="498" cy="157"/>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sz="1600" b="1">
                  <a:solidFill>
                    <a:srgbClr val="FF0000"/>
                  </a:solidFill>
                </a:rPr>
                <a:t>1970s</a:t>
              </a:r>
            </a:p>
          </p:txBody>
        </p:sp>
        <p:sp>
          <p:nvSpPr>
            <p:cNvPr id="22" name="Text Box 9"/>
            <p:cNvSpPr txBox="1">
              <a:spLocks noChangeArrowheads="1"/>
            </p:cNvSpPr>
            <p:nvPr/>
          </p:nvSpPr>
          <p:spPr bwMode="auto">
            <a:xfrm>
              <a:off x="720" y="3552"/>
              <a:ext cx="499" cy="157"/>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sz="1600" b="1">
                  <a:solidFill>
                    <a:srgbClr val="FF0000"/>
                  </a:solidFill>
                </a:rPr>
                <a:t>1960s</a:t>
              </a:r>
            </a:p>
          </p:txBody>
        </p:sp>
      </p:grpSp>
      <p:sp>
        <p:nvSpPr>
          <p:cNvPr id="23" name="Rectangle 22"/>
          <p:cNvSpPr/>
          <p:nvPr/>
        </p:nvSpPr>
        <p:spPr>
          <a:xfrm>
            <a:off x="533400" y="5650468"/>
            <a:ext cx="6477000" cy="369332"/>
          </a:xfrm>
          <a:prstGeom prst="rect">
            <a:avLst/>
          </a:prstGeom>
        </p:spPr>
        <p:txBody>
          <a:bodyPr wrap="square">
            <a:spAutoFit/>
          </a:bodyPr>
          <a:lstStyle/>
          <a:p>
            <a:r>
              <a:rPr lang="it-IT" dirty="0" smtClean="0">
                <a:latin typeface="Comic Sans MS" charset="0"/>
                <a:ea typeface="Comic Sans MS" charset="0"/>
                <a:cs typeface="Comic Sans MS" charset="0"/>
              </a:rPr>
              <a:t>Ripercorsa la </a:t>
            </a:r>
            <a:r>
              <a:rPr lang="it-IT" dirty="0" smtClean="0">
                <a:latin typeface="Comic Sans MS" charset="0"/>
                <a:ea typeface="Comic Sans MS" charset="0"/>
                <a:cs typeface="Comic Sans MS" charset="0"/>
              </a:rPr>
              <a:t>fisica dell’ultimo mezzo secolo in pochi </a:t>
            </a:r>
            <a:r>
              <a:rPr lang="it-IT" dirty="0" err="1" smtClean="0">
                <a:latin typeface="Comic Sans MS" charset="0"/>
                <a:ea typeface="Comic Sans MS" charset="0"/>
                <a:cs typeface="Comic Sans MS" charset="0"/>
              </a:rPr>
              <a:t>mesi…</a:t>
            </a:r>
            <a:endParaRPr lang="it-IT" dirty="0"/>
          </a:p>
        </p:txBody>
      </p:sp>
      <p:sp>
        <p:nvSpPr>
          <p:cNvPr id="24" name="CasellaDiTesto 12"/>
          <p:cNvSpPr txBox="1">
            <a:spLocks noChangeArrowheads="1"/>
          </p:cNvSpPr>
          <p:nvPr/>
        </p:nvSpPr>
        <p:spPr bwMode="auto">
          <a:xfrm>
            <a:off x="4800600" y="4724400"/>
            <a:ext cx="838200" cy="3810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it-IT" b="1" dirty="0">
                <a:solidFill>
                  <a:srgbClr val="FF0000"/>
                </a:solidFill>
                <a:latin typeface="Calibri" charset="0"/>
              </a:rPr>
              <a:t> </a:t>
            </a:r>
            <a:r>
              <a:rPr lang="it-IT" b="1" dirty="0" smtClean="0">
                <a:solidFill>
                  <a:srgbClr val="FF0000"/>
                </a:solidFill>
                <a:latin typeface="Calibri" charset="0"/>
              </a:rPr>
              <a:t>2011</a:t>
            </a:r>
            <a:endParaRPr lang="it-IT" b="1" dirty="0">
              <a:solidFill>
                <a:srgbClr val="FF0000"/>
              </a:solidFill>
              <a:latin typeface="Calibri"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 y="381000"/>
            <a:ext cx="9067800" cy="1219200"/>
          </a:xfrm>
          <a:solidFill>
            <a:srgbClr val="FFFFFF"/>
          </a:solidFill>
        </p:spPr>
        <p:txBody>
          <a:bodyPr>
            <a:normAutofit fontScale="90000"/>
          </a:bodyPr>
          <a:lstStyle/>
          <a:p>
            <a:r>
              <a:rPr lang="it-IT" sz="4000" b="1" u="sng" dirty="0" err="1" smtClean="0">
                <a:solidFill>
                  <a:srgbClr val="0000FF"/>
                </a:solidFill>
                <a:latin typeface="Comic Sans MS"/>
                <a:cs typeface="Comic Sans MS"/>
              </a:rPr>
              <a:t>…ma</a:t>
            </a:r>
            <a:r>
              <a:rPr lang="it-IT" sz="4000" b="1" u="sng" dirty="0" smtClean="0">
                <a:solidFill>
                  <a:srgbClr val="0000FF"/>
                </a:solidFill>
                <a:latin typeface="Comic Sans MS"/>
                <a:cs typeface="Comic Sans MS"/>
              </a:rPr>
              <a:t> anche ricerca </a:t>
            </a:r>
            <a:r>
              <a:rPr lang="it-IT" sz="4000" b="1" u="sng" dirty="0" smtClean="0">
                <a:solidFill>
                  <a:srgbClr val="0000FF"/>
                </a:solidFill>
                <a:latin typeface="Comic Sans MS"/>
                <a:cs typeface="Comic Sans MS"/>
              </a:rPr>
              <a:t>di nuove particelle:</a:t>
            </a:r>
            <a:r>
              <a:rPr lang="it-IT" sz="4000" b="1" u="sng" dirty="0" smtClean="0">
                <a:solidFill>
                  <a:srgbClr val="0000FF"/>
                </a:solidFill>
                <a:latin typeface="Comic Sans MS"/>
                <a:cs typeface="Comic Sans MS"/>
              </a:rPr>
              <a:t> </a:t>
            </a:r>
            <a:br>
              <a:rPr lang="it-IT" sz="4000" b="1" u="sng" dirty="0" smtClean="0">
                <a:solidFill>
                  <a:srgbClr val="0000FF"/>
                </a:solidFill>
                <a:latin typeface="Comic Sans MS"/>
                <a:cs typeface="Comic Sans MS"/>
              </a:rPr>
            </a:br>
            <a:r>
              <a:rPr lang="it-IT" sz="4000" b="1" u="sng" dirty="0" smtClean="0">
                <a:solidFill>
                  <a:srgbClr val="0000FF"/>
                </a:solidFill>
                <a:latin typeface="Comic Sans MS"/>
                <a:cs typeface="Comic Sans MS"/>
              </a:rPr>
              <a:t>Z</a:t>
            </a:r>
            <a:r>
              <a:rPr lang="it-IT" sz="4000" b="1" u="sng" dirty="0" smtClean="0">
                <a:solidFill>
                  <a:srgbClr val="0000FF"/>
                </a:solidFill>
                <a:latin typeface="Comic Sans MS"/>
                <a:cs typeface="Comic Sans MS"/>
              </a:rPr>
              <a:t>´</a:t>
            </a:r>
            <a:endParaRPr lang="it-IT" sz="4000" b="1" u="sng" dirty="0">
              <a:solidFill>
                <a:srgbClr val="0000FF"/>
              </a:solidFill>
              <a:latin typeface="Comic Sans MS"/>
              <a:cs typeface="Comic Sans MS"/>
            </a:endParaRPr>
          </a:p>
        </p:txBody>
      </p:sp>
      <p:pic>
        <p:nvPicPr>
          <p:cNvPr id="9" name="Immagine 8"/>
          <p:cNvPicPr>
            <a:picLocks noChangeAspect="1"/>
          </p:cNvPicPr>
          <p:nvPr/>
        </p:nvPicPr>
        <p:blipFill>
          <a:blip r:embed="rId2"/>
          <a:stretch>
            <a:fillRect/>
          </a:stretch>
        </p:blipFill>
        <p:spPr>
          <a:xfrm>
            <a:off x="685800" y="1981200"/>
            <a:ext cx="7620000" cy="3630706"/>
          </a:xfrm>
          <a:prstGeom prst="rect">
            <a:avLst/>
          </a:prstGeom>
        </p:spPr>
      </p:pic>
      <p:sp>
        <p:nvSpPr>
          <p:cNvPr id="8" name="Segnaposto numero diapositiva 7"/>
          <p:cNvSpPr>
            <a:spLocks noGrp="1"/>
          </p:cNvSpPr>
          <p:nvPr>
            <p:ph type="sldNum" sz="quarter" idx="12"/>
          </p:nvPr>
        </p:nvSpPr>
        <p:spPr/>
        <p:txBody>
          <a:bodyPr/>
          <a:lstStyle/>
          <a:p>
            <a:fld id="{F81BA6AC-10B6-2249-8FAB-F7972346C48D}" type="slidenum">
              <a:rPr lang="it-IT" smtClean="0"/>
              <a:pPr/>
              <a:t>45</a:t>
            </a:fld>
            <a:endParaRPr lang="it-IT"/>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2400" y="76200"/>
            <a:ext cx="4876800" cy="762000"/>
          </a:xfrm>
          <a:solidFill>
            <a:srgbClr val="FFFFFF"/>
          </a:solidFill>
        </p:spPr>
        <p:txBody>
          <a:bodyPr>
            <a:normAutofit/>
          </a:bodyPr>
          <a:lstStyle/>
          <a:p>
            <a:pPr algn="l"/>
            <a:r>
              <a:rPr lang="en-US" sz="3200" b="1" u="sng" dirty="0" smtClean="0">
                <a:solidFill>
                  <a:srgbClr val="0000FF"/>
                </a:solidFill>
                <a:latin typeface="Comic Sans MS" charset="0"/>
                <a:ea typeface="Comic Sans MS" charset="0"/>
                <a:cs typeface="Comic Sans MS" charset="0"/>
              </a:rPr>
              <a:t>Studio del quark Top</a:t>
            </a:r>
            <a:endParaRPr lang="en-US" sz="3200" b="1" u="sng" dirty="0" smtClean="0">
              <a:solidFill>
                <a:srgbClr val="0000FF"/>
              </a:solidFill>
              <a:latin typeface="Comic Sans MS" charset="0"/>
              <a:ea typeface="Comic Sans MS" charset="0"/>
              <a:cs typeface="Comic Sans MS" charset="0"/>
            </a:endParaRPr>
          </a:p>
        </p:txBody>
      </p:sp>
      <p:pic>
        <p:nvPicPr>
          <p:cNvPr id="34819" name="Picture 6"/>
          <p:cNvPicPr>
            <a:picLocks noChangeAspect="1"/>
          </p:cNvPicPr>
          <p:nvPr/>
        </p:nvPicPr>
        <p:blipFill>
          <a:blip r:embed="rId2"/>
          <a:srcRect/>
          <a:stretch>
            <a:fillRect/>
          </a:stretch>
        </p:blipFill>
        <p:spPr bwMode="auto">
          <a:xfrm>
            <a:off x="4376738" y="914400"/>
            <a:ext cx="4767262" cy="3219450"/>
          </a:xfrm>
          <a:prstGeom prst="rect">
            <a:avLst/>
          </a:prstGeom>
          <a:noFill/>
          <a:ln w="9525">
            <a:noFill/>
            <a:miter lim="800000"/>
            <a:headEnd/>
            <a:tailEnd/>
          </a:ln>
        </p:spPr>
      </p:pic>
      <p:pic>
        <p:nvPicPr>
          <p:cNvPr id="34821" name="Picture 12"/>
          <p:cNvPicPr>
            <a:picLocks noChangeAspect="1"/>
          </p:cNvPicPr>
          <p:nvPr/>
        </p:nvPicPr>
        <p:blipFill>
          <a:blip r:embed="rId3"/>
          <a:srcRect/>
          <a:stretch>
            <a:fillRect/>
          </a:stretch>
        </p:blipFill>
        <p:spPr bwMode="auto">
          <a:xfrm>
            <a:off x="6096000" y="4572000"/>
            <a:ext cx="2016125" cy="304800"/>
          </a:xfrm>
          <a:prstGeom prst="rect">
            <a:avLst/>
          </a:prstGeom>
          <a:noFill/>
          <a:ln w="9525">
            <a:noFill/>
            <a:miter lim="800000"/>
            <a:headEnd/>
            <a:tailEnd/>
          </a:ln>
        </p:spPr>
      </p:pic>
      <p:grpSp>
        <p:nvGrpSpPr>
          <p:cNvPr id="2" name="Group 11"/>
          <p:cNvGrpSpPr>
            <a:grpSpLocks/>
          </p:cNvGrpSpPr>
          <p:nvPr/>
        </p:nvGrpSpPr>
        <p:grpSpPr bwMode="auto">
          <a:xfrm>
            <a:off x="0" y="914400"/>
            <a:ext cx="2808288" cy="2347913"/>
            <a:chOff x="4305067" y="1842500"/>
            <a:chExt cx="4060961" cy="3894531"/>
          </a:xfrm>
        </p:grpSpPr>
        <p:cxnSp>
          <p:nvCxnSpPr>
            <p:cNvPr id="52" name="Straight Connector 51"/>
            <p:cNvCxnSpPr>
              <a:cxnSpLocks noChangeShapeType="1"/>
            </p:cNvCxnSpPr>
            <p:nvPr/>
          </p:nvCxnSpPr>
          <p:spPr bwMode="auto">
            <a:xfrm rot="5400000">
              <a:off x="5892695" y="3905997"/>
              <a:ext cx="516111" cy="381074"/>
            </a:xfrm>
            <a:prstGeom prst="line">
              <a:avLst/>
            </a:prstGeom>
            <a:noFill/>
            <a:ln w="28575">
              <a:solidFill>
                <a:srgbClr val="0000FF"/>
              </a:solidFill>
              <a:round/>
              <a:headEnd/>
              <a:tailEnd type="stealth" w="med" len="med"/>
            </a:ln>
            <a:effectLst>
              <a:outerShdw blurRad="63500" dist="20000" dir="5400000" rotWithShape="0">
                <a:srgbClr val="000000">
                  <a:alpha val="37999"/>
                </a:srgbClr>
              </a:outerShdw>
            </a:effectLst>
          </p:spPr>
        </p:cxnSp>
        <p:sp>
          <p:nvSpPr>
            <p:cNvPr id="34832" name="TextBox 13"/>
            <p:cNvSpPr txBox="1">
              <a:spLocks noChangeArrowheads="1"/>
            </p:cNvSpPr>
            <p:nvPr/>
          </p:nvSpPr>
          <p:spPr bwMode="auto">
            <a:xfrm>
              <a:off x="6754243" y="1842500"/>
              <a:ext cx="406244" cy="584776"/>
            </a:xfrm>
            <a:prstGeom prst="rect">
              <a:avLst/>
            </a:prstGeom>
            <a:noFill/>
            <a:ln w="9525">
              <a:noFill/>
              <a:miter lim="800000"/>
              <a:headEnd/>
              <a:tailEnd/>
            </a:ln>
          </p:spPr>
          <p:txBody>
            <a:bodyPr wrap="none">
              <a:prstTxWarp prst="textNoShape">
                <a:avLst/>
              </a:prstTxWarp>
              <a:spAutoFit/>
            </a:bodyPr>
            <a:lstStyle/>
            <a:p>
              <a:r>
                <a:rPr lang="en-US" sz="3200">
                  <a:solidFill>
                    <a:srgbClr val="FF0000"/>
                  </a:solidFill>
                  <a:latin typeface="Brush Script MT" pitchFamily="66" charset="0"/>
                </a:rPr>
                <a:t>l</a:t>
              </a:r>
              <a:endParaRPr lang="en-US" sz="3200" baseline="30000">
                <a:solidFill>
                  <a:srgbClr val="FF0000"/>
                </a:solidFill>
                <a:latin typeface="Calibri" charset="0"/>
              </a:endParaRPr>
            </a:p>
          </p:txBody>
        </p:sp>
        <p:cxnSp>
          <p:nvCxnSpPr>
            <p:cNvPr id="54" name="Straight Connector 53"/>
            <p:cNvCxnSpPr>
              <a:cxnSpLocks noChangeShapeType="1"/>
            </p:cNvCxnSpPr>
            <p:nvPr/>
          </p:nvCxnSpPr>
          <p:spPr bwMode="auto">
            <a:xfrm>
              <a:off x="5172813" y="3798982"/>
              <a:ext cx="1042214" cy="0"/>
            </a:xfrm>
            <a:prstGeom prst="line">
              <a:avLst/>
            </a:prstGeom>
            <a:noFill/>
            <a:ln w="57150">
              <a:solidFill>
                <a:srgbClr val="262626"/>
              </a:solidFill>
              <a:round/>
              <a:headEnd/>
              <a:tailEnd type="stealth" w="med" len="med"/>
            </a:ln>
            <a:effectLst>
              <a:outerShdw blurRad="63500" dist="20000" dir="5400000" rotWithShape="0">
                <a:srgbClr val="000000">
                  <a:alpha val="37999"/>
                </a:srgbClr>
              </a:outerShdw>
            </a:effectLst>
          </p:spPr>
        </p:cxnSp>
        <p:cxnSp>
          <p:nvCxnSpPr>
            <p:cNvPr id="55" name="Straight Connector 54"/>
            <p:cNvCxnSpPr>
              <a:cxnSpLocks noChangeShapeType="1"/>
            </p:cNvCxnSpPr>
            <p:nvPr/>
          </p:nvCxnSpPr>
          <p:spPr bwMode="auto">
            <a:xfrm rot="10800000" flipV="1">
              <a:off x="6490502" y="3798982"/>
              <a:ext cx="1035328" cy="5266"/>
            </a:xfrm>
            <a:prstGeom prst="line">
              <a:avLst/>
            </a:prstGeom>
            <a:noFill/>
            <a:ln w="57150">
              <a:solidFill>
                <a:srgbClr val="262626"/>
              </a:solidFill>
              <a:round/>
              <a:headEnd/>
              <a:tailEnd type="stealth" w="med" len="med"/>
            </a:ln>
            <a:effectLst>
              <a:outerShdw blurRad="63500" dist="20000" dir="5400000" rotWithShape="0">
                <a:srgbClr val="000000">
                  <a:alpha val="37999"/>
                </a:srgbClr>
              </a:outerShdw>
            </a:effectLst>
          </p:spPr>
        </p:cxnSp>
        <p:sp>
          <p:nvSpPr>
            <p:cNvPr id="34835" name="TextBox 16"/>
            <p:cNvSpPr txBox="1">
              <a:spLocks noChangeArrowheads="1"/>
            </p:cNvSpPr>
            <p:nvPr/>
          </p:nvSpPr>
          <p:spPr bwMode="auto">
            <a:xfrm>
              <a:off x="4774640" y="3677175"/>
              <a:ext cx="327308" cy="40011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p</a:t>
              </a:r>
            </a:p>
          </p:txBody>
        </p:sp>
        <p:sp>
          <p:nvSpPr>
            <p:cNvPr id="34836" name="TextBox 17"/>
            <p:cNvSpPr txBox="1">
              <a:spLocks noChangeArrowheads="1"/>
            </p:cNvSpPr>
            <p:nvPr/>
          </p:nvSpPr>
          <p:spPr bwMode="auto">
            <a:xfrm>
              <a:off x="7488035" y="3578945"/>
              <a:ext cx="327308" cy="40011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p</a:t>
              </a:r>
            </a:p>
          </p:txBody>
        </p:sp>
        <p:cxnSp>
          <p:nvCxnSpPr>
            <p:cNvPr id="58" name="Straight Connector 57"/>
            <p:cNvCxnSpPr>
              <a:cxnSpLocks noChangeShapeType="1"/>
            </p:cNvCxnSpPr>
            <p:nvPr/>
          </p:nvCxnSpPr>
          <p:spPr bwMode="auto">
            <a:xfrm rot="5400000">
              <a:off x="6289433" y="3302316"/>
              <a:ext cx="558242" cy="371891"/>
            </a:xfrm>
            <a:prstGeom prst="line">
              <a:avLst/>
            </a:prstGeom>
            <a:noFill/>
            <a:ln w="28575">
              <a:solidFill>
                <a:srgbClr val="0000FF"/>
              </a:solidFill>
              <a:round/>
              <a:headEnd type="stealth" w="med" len="med"/>
              <a:tailEnd/>
            </a:ln>
            <a:effectLst>
              <a:outerShdw blurRad="63500" dist="20000" dir="5400000" rotWithShape="0">
                <a:srgbClr val="000000">
                  <a:alpha val="37999"/>
                </a:srgbClr>
              </a:outerShdw>
            </a:effectLst>
          </p:spPr>
        </p:cxnSp>
        <p:sp>
          <p:nvSpPr>
            <p:cNvPr id="34838" name="TextBox 19"/>
            <p:cNvSpPr txBox="1">
              <a:spLocks noChangeArrowheads="1"/>
            </p:cNvSpPr>
            <p:nvPr/>
          </p:nvSpPr>
          <p:spPr bwMode="auto">
            <a:xfrm>
              <a:off x="5508104" y="3212976"/>
              <a:ext cx="826293" cy="276999"/>
            </a:xfrm>
            <a:prstGeom prst="rect">
              <a:avLst/>
            </a:prstGeom>
            <a:noFill/>
            <a:ln w="9525">
              <a:noFill/>
              <a:miter lim="800000"/>
              <a:headEnd/>
              <a:tailEnd/>
            </a:ln>
          </p:spPr>
          <p:txBody>
            <a:bodyPr wrap="none">
              <a:prstTxWarp prst="textNoShape">
                <a:avLst/>
              </a:prstTxWarp>
              <a:spAutoFit/>
            </a:bodyPr>
            <a:lstStyle/>
            <a:p>
              <a:r>
                <a:rPr lang="en-US" sz="1200">
                  <a:solidFill>
                    <a:srgbClr val="0000FF"/>
                  </a:solidFill>
                  <a:latin typeface="Calibri" charset="0"/>
                </a:rPr>
                <a:t>top quark</a:t>
              </a:r>
            </a:p>
          </p:txBody>
        </p:sp>
        <p:sp>
          <p:nvSpPr>
            <p:cNvPr id="34839" name="TextBox 20"/>
            <p:cNvSpPr txBox="1">
              <a:spLocks noChangeArrowheads="1"/>
            </p:cNvSpPr>
            <p:nvPr/>
          </p:nvSpPr>
          <p:spPr bwMode="auto">
            <a:xfrm>
              <a:off x="6068107" y="3864812"/>
              <a:ext cx="1074407" cy="277000"/>
            </a:xfrm>
            <a:prstGeom prst="rect">
              <a:avLst/>
            </a:prstGeom>
            <a:noFill/>
            <a:ln w="9525">
              <a:noFill/>
              <a:miter lim="800000"/>
              <a:headEnd/>
              <a:tailEnd/>
            </a:ln>
          </p:spPr>
          <p:txBody>
            <a:bodyPr wrap="none">
              <a:prstTxWarp prst="textNoShape">
                <a:avLst/>
              </a:prstTxWarp>
              <a:spAutoFit/>
            </a:bodyPr>
            <a:lstStyle/>
            <a:p>
              <a:r>
                <a:rPr lang="en-US" sz="1200" dirty="0" err="1">
                  <a:solidFill>
                    <a:srgbClr val="0000FF"/>
                  </a:solidFill>
                  <a:latin typeface="Calibri" charset="0"/>
                </a:rPr>
                <a:t>antitop</a:t>
              </a:r>
              <a:r>
                <a:rPr lang="en-US" sz="1200" dirty="0">
                  <a:solidFill>
                    <a:srgbClr val="0000FF"/>
                  </a:solidFill>
                  <a:latin typeface="Calibri" charset="0"/>
                </a:rPr>
                <a:t> quark</a:t>
              </a:r>
            </a:p>
          </p:txBody>
        </p:sp>
        <p:cxnSp>
          <p:nvCxnSpPr>
            <p:cNvPr id="61" name="Straight Connector 60"/>
            <p:cNvCxnSpPr>
              <a:cxnSpLocks noChangeShapeType="1"/>
            </p:cNvCxnSpPr>
            <p:nvPr/>
          </p:nvCxnSpPr>
          <p:spPr bwMode="auto">
            <a:xfrm rot="16200000" flipH="1">
              <a:off x="6421801" y="2903992"/>
              <a:ext cx="534544" cy="75756"/>
            </a:xfrm>
            <a:prstGeom prst="line">
              <a:avLst/>
            </a:prstGeom>
            <a:noFill/>
            <a:ln w="28575">
              <a:solidFill>
                <a:srgbClr val="0000FF"/>
              </a:solidFill>
              <a:round/>
              <a:headEnd type="stealth" w="med" len="med"/>
              <a:tailEnd/>
            </a:ln>
            <a:effectLst>
              <a:outerShdw blurRad="63500" dist="20000" dir="5400000" rotWithShape="0">
                <a:srgbClr val="000000">
                  <a:alpha val="37999"/>
                </a:srgbClr>
              </a:outerShdw>
            </a:effectLst>
          </p:spPr>
        </p:cxnSp>
        <p:cxnSp>
          <p:nvCxnSpPr>
            <p:cNvPr id="62" name="Straight Connector 61"/>
            <p:cNvCxnSpPr>
              <a:cxnSpLocks noChangeShapeType="1"/>
            </p:cNvCxnSpPr>
            <p:nvPr/>
          </p:nvCxnSpPr>
          <p:spPr bwMode="auto">
            <a:xfrm rot="5400000">
              <a:off x="6428453" y="2210070"/>
              <a:ext cx="663571" cy="218085"/>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63" name="Straight Connector 62"/>
            <p:cNvCxnSpPr>
              <a:cxnSpLocks noChangeShapeType="1"/>
            </p:cNvCxnSpPr>
            <p:nvPr/>
          </p:nvCxnSpPr>
          <p:spPr bwMode="auto">
            <a:xfrm rot="16200000" flipH="1">
              <a:off x="6185117" y="2184819"/>
              <a:ext cx="663571" cy="268587"/>
            </a:xfrm>
            <a:prstGeom prst="line">
              <a:avLst/>
            </a:prstGeom>
            <a:noFill/>
            <a:ln w="28575">
              <a:solidFill>
                <a:srgbClr val="FF0000"/>
              </a:solidFill>
              <a:prstDash val="sysDash"/>
              <a:round/>
              <a:headEnd type="stealth" w="med" len="med"/>
              <a:tailEnd/>
            </a:ln>
            <a:effectLst>
              <a:outerShdw blurRad="63500" dist="20000" dir="5400000" rotWithShape="0">
                <a:srgbClr val="000000">
                  <a:alpha val="37999"/>
                </a:srgbClr>
              </a:outerShdw>
            </a:effectLst>
          </p:spPr>
        </p:cxnSp>
        <p:sp>
          <p:nvSpPr>
            <p:cNvPr id="34843" name="TextBox 24"/>
            <p:cNvSpPr txBox="1">
              <a:spLocks noChangeArrowheads="1"/>
            </p:cNvSpPr>
            <p:nvPr/>
          </p:nvSpPr>
          <p:spPr bwMode="auto">
            <a:xfrm>
              <a:off x="6102756" y="1987549"/>
              <a:ext cx="605215" cy="40011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Brush Script MT Italic" charset="0"/>
                  <a:ea typeface="Brush Script MT Italic" charset="0"/>
                  <a:cs typeface="Brush Script MT Italic" charset="0"/>
                </a:rPr>
                <a:t>ν</a:t>
              </a:r>
            </a:p>
          </p:txBody>
        </p:sp>
        <p:cxnSp>
          <p:nvCxnSpPr>
            <p:cNvPr id="65" name="Straight Connector 64"/>
            <p:cNvCxnSpPr>
              <a:cxnSpLocks noChangeShapeType="1"/>
            </p:cNvCxnSpPr>
            <p:nvPr/>
          </p:nvCxnSpPr>
          <p:spPr bwMode="auto">
            <a:xfrm rot="10800000" flipV="1">
              <a:off x="6754499" y="2569268"/>
              <a:ext cx="1060579" cy="639873"/>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66" name="Straight Connector 65"/>
            <p:cNvCxnSpPr>
              <a:cxnSpLocks noChangeShapeType="1"/>
            </p:cNvCxnSpPr>
            <p:nvPr/>
          </p:nvCxnSpPr>
          <p:spPr bwMode="auto">
            <a:xfrm rot="10800000" flipV="1">
              <a:off x="6754499" y="2666698"/>
              <a:ext cx="1138630" cy="542443"/>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67" name="Straight Connector 66"/>
            <p:cNvCxnSpPr>
              <a:cxnSpLocks noChangeShapeType="1"/>
            </p:cNvCxnSpPr>
            <p:nvPr/>
          </p:nvCxnSpPr>
          <p:spPr bwMode="auto">
            <a:xfrm rot="10800000" flipV="1">
              <a:off x="6754499" y="2793093"/>
              <a:ext cx="1138630" cy="416049"/>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sp>
          <p:nvSpPr>
            <p:cNvPr id="34847" name="TextBox 28"/>
            <p:cNvSpPr txBox="1">
              <a:spLocks noChangeArrowheads="1"/>
            </p:cNvSpPr>
            <p:nvPr/>
          </p:nvSpPr>
          <p:spPr bwMode="auto">
            <a:xfrm>
              <a:off x="7873435" y="2570874"/>
              <a:ext cx="492593" cy="276999"/>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Calibri" charset="0"/>
                </a:rPr>
                <a:t>B jet</a:t>
              </a:r>
            </a:p>
          </p:txBody>
        </p:sp>
        <p:sp>
          <p:nvSpPr>
            <p:cNvPr id="69" name="TextBox 68"/>
            <p:cNvSpPr txBox="1"/>
            <p:nvPr/>
          </p:nvSpPr>
          <p:spPr>
            <a:xfrm>
              <a:off x="6228184" y="2780928"/>
              <a:ext cx="378329" cy="338554"/>
            </a:xfrm>
            <a:prstGeom prst="rect">
              <a:avLst/>
            </a:prstGeom>
            <a:noFill/>
          </p:spPr>
          <p:txBody>
            <a:bodyPr wrap="none">
              <a:spAutoFit/>
            </a:bodyPr>
            <a:lstStyle/>
            <a:p>
              <a:pPr fontAlgn="auto">
                <a:spcBef>
                  <a:spcPts val="0"/>
                </a:spcBef>
                <a:spcAft>
                  <a:spcPts val="0"/>
                </a:spcAft>
                <a:defRPr/>
              </a:pPr>
              <a:r>
                <a:rPr lang="en-US" sz="1600" dirty="0">
                  <a:ln>
                    <a:solidFill>
                      <a:srgbClr val="0000FF"/>
                    </a:solidFill>
                  </a:ln>
                  <a:solidFill>
                    <a:srgbClr val="0000FF"/>
                  </a:solidFill>
                  <a:latin typeface="+mn-lt"/>
                  <a:ea typeface="+mn-ea"/>
                  <a:cs typeface="+mn-cs"/>
                </a:rPr>
                <a:t>W</a:t>
              </a:r>
            </a:p>
          </p:txBody>
        </p:sp>
        <p:cxnSp>
          <p:nvCxnSpPr>
            <p:cNvPr id="70" name="Straight Connector 69"/>
            <p:cNvCxnSpPr>
              <a:cxnSpLocks noChangeShapeType="1"/>
            </p:cNvCxnSpPr>
            <p:nvPr/>
          </p:nvCxnSpPr>
          <p:spPr bwMode="auto">
            <a:xfrm flipV="1">
              <a:off x="5450584" y="4354590"/>
              <a:ext cx="509629" cy="181693"/>
            </a:xfrm>
            <a:prstGeom prst="line">
              <a:avLst/>
            </a:prstGeom>
            <a:noFill/>
            <a:ln w="28575">
              <a:solidFill>
                <a:srgbClr val="0000FF"/>
              </a:solidFill>
              <a:round/>
              <a:headEnd type="stealth" w="med" len="med"/>
              <a:tailEnd/>
            </a:ln>
            <a:effectLst>
              <a:outerShdw blurRad="63500" dist="20000" dir="5400000" rotWithShape="0">
                <a:srgbClr val="000000">
                  <a:alpha val="37999"/>
                </a:srgbClr>
              </a:outerShdw>
            </a:effectLst>
          </p:spPr>
        </p:cxnSp>
        <p:cxnSp>
          <p:nvCxnSpPr>
            <p:cNvPr id="71" name="Straight Connector 70"/>
            <p:cNvCxnSpPr>
              <a:cxnSpLocks noChangeShapeType="1"/>
            </p:cNvCxnSpPr>
            <p:nvPr/>
          </p:nvCxnSpPr>
          <p:spPr bwMode="auto">
            <a:xfrm>
              <a:off x="4690732" y="4444120"/>
              <a:ext cx="759853" cy="89529"/>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72" name="Straight Connector 71"/>
            <p:cNvCxnSpPr>
              <a:cxnSpLocks noChangeShapeType="1"/>
            </p:cNvCxnSpPr>
            <p:nvPr/>
          </p:nvCxnSpPr>
          <p:spPr bwMode="auto">
            <a:xfrm rot="10800000">
              <a:off x="5978578" y="4362491"/>
              <a:ext cx="1062874" cy="760999"/>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73" name="Straight Connector 72"/>
            <p:cNvCxnSpPr>
              <a:cxnSpLocks noChangeShapeType="1"/>
            </p:cNvCxnSpPr>
            <p:nvPr/>
          </p:nvCxnSpPr>
          <p:spPr bwMode="auto">
            <a:xfrm rot="10800000">
              <a:off x="6010717" y="4386189"/>
              <a:ext cx="909067" cy="890028"/>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74" name="Straight Connector 73"/>
            <p:cNvCxnSpPr>
              <a:cxnSpLocks noChangeShapeType="1"/>
            </p:cNvCxnSpPr>
            <p:nvPr/>
          </p:nvCxnSpPr>
          <p:spPr bwMode="auto">
            <a:xfrm rot="10800000">
              <a:off x="6017603" y="4386189"/>
              <a:ext cx="1060579" cy="890028"/>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sp>
          <p:nvSpPr>
            <p:cNvPr id="34854" name="TextBox 35"/>
            <p:cNvSpPr txBox="1">
              <a:spLocks noChangeArrowheads="1"/>
            </p:cNvSpPr>
            <p:nvPr/>
          </p:nvSpPr>
          <p:spPr bwMode="auto">
            <a:xfrm>
              <a:off x="6650141" y="5251451"/>
              <a:ext cx="492593" cy="276999"/>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Calibri" charset="0"/>
                </a:rPr>
                <a:t>B jet</a:t>
              </a:r>
            </a:p>
          </p:txBody>
        </p:sp>
        <p:sp>
          <p:nvSpPr>
            <p:cNvPr id="76" name="TextBox 75"/>
            <p:cNvSpPr txBox="1"/>
            <p:nvPr/>
          </p:nvSpPr>
          <p:spPr>
            <a:xfrm>
              <a:off x="5639312" y="4493799"/>
              <a:ext cx="378329" cy="338554"/>
            </a:xfrm>
            <a:prstGeom prst="rect">
              <a:avLst/>
            </a:prstGeom>
            <a:noFill/>
          </p:spPr>
          <p:txBody>
            <a:bodyPr wrap="none">
              <a:spAutoFit/>
            </a:bodyPr>
            <a:lstStyle/>
            <a:p>
              <a:pPr fontAlgn="auto">
                <a:spcBef>
                  <a:spcPts val="0"/>
                </a:spcBef>
                <a:spcAft>
                  <a:spcPts val="0"/>
                </a:spcAft>
                <a:defRPr/>
              </a:pPr>
              <a:r>
                <a:rPr lang="en-US" sz="1600" dirty="0">
                  <a:ln>
                    <a:solidFill>
                      <a:srgbClr val="0000FF"/>
                    </a:solidFill>
                  </a:ln>
                  <a:solidFill>
                    <a:srgbClr val="0000FF"/>
                  </a:solidFill>
                  <a:latin typeface="+mn-lt"/>
                  <a:ea typeface="+mn-ea"/>
                  <a:cs typeface="+mn-cs"/>
                </a:rPr>
                <a:t>W</a:t>
              </a:r>
            </a:p>
          </p:txBody>
        </p:sp>
        <p:cxnSp>
          <p:nvCxnSpPr>
            <p:cNvPr id="77" name="Straight Connector 76"/>
            <p:cNvCxnSpPr>
              <a:cxnSpLocks noChangeShapeType="1"/>
            </p:cNvCxnSpPr>
            <p:nvPr/>
          </p:nvCxnSpPr>
          <p:spPr bwMode="auto">
            <a:xfrm flipV="1">
              <a:off x="4842243" y="4536283"/>
              <a:ext cx="608341" cy="60563"/>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78" name="Straight Connector 77"/>
            <p:cNvCxnSpPr>
              <a:cxnSpLocks noChangeShapeType="1"/>
            </p:cNvCxnSpPr>
            <p:nvPr/>
          </p:nvCxnSpPr>
          <p:spPr bwMode="auto">
            <a:xfrm flipV="1">
              <a:off x="4690732" y="4536283"/>
              <a:ext cx="759853" cy="42131"/>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79" name="Straight Connector 78"/>
            <p:cNvCxnSpPr>
              <a:cxnSpLocks noChangeShapeType="1"/>
            </p:cNvCxnSpPr>
            <p:nvPr/>
          </p:nvCxnSpPr>
          <p:spPr bwMode="auto">
            <a:xfrm flipV="1">
              <a:off x="4842243" y="4536283"/>
              <a:ext cx="608341" cy="181691"/>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80" name="Straight Connector 79"/>
            <p:cNvCxnSpPr>
              <a:cxnSpLocks noChangeShapeType="1"/>
            </p:cNvCxnSpPr>
            <p:nvPr/>
          </p:nvCxnSpPr>
          <p:spPr bwMode="auto">
            <a:xfrm rot="5400000" flipH="1" flipV="1">
              <a:off x="4970427" y="4796061"/>
              <a:ext cx="739934" cy="220380"/>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81" name="Straight Connector 80"/>
            <p:cNvCxnSpPr>
              <a:cxnSpLocks noChangeShapeType="1"/>
            </p:cNvCxnSpPr>
            <p:nvPr/>
          </p:nvCxnSpPr>
          <p:spPr bwMode="auto">
            <a:xfrm rot="5400000" flipH="1" flipV="1">
              <a:off x="4969821" y="4948178"/>
              <a:ext cx="892660" cy="68869"/>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cxnSp>
          <p:nvCxnSpPr>
            <p:cNvPr id="82" name="Straight Connector 81"/>
            <p:cNvCxnSpPr>
              <a:cxnSpLocks noChangeShapeType="1"/>
            </p:cNvCxnSpPr>
            <p:nvPr/>
          </p:nvCxnSpPr>
          <p:spPr bwMode="auto">
            <a:xfrm rot="5400000" flipH="1" flipV="1">
              <a:off x="4968773" y="4924176"/>
              <a:ext cx="837363" cy="172173"/>
            </a:xfrm>
            <a:prstGeom prst="line">
              <a:avLst/>
            </a:prstGeom>
            <a:noFill/>
            <a:ln w="28575">
              <a:solidFill>
                <a:srgbClr val="FF0000"/>
              </a:solidFill>
              <a:round/>
              <a:headEnd type="stealth" w="med" len="med"/>
              <a:tailEnd/>
            </a:ln>
            <a:effectLst>
              <a:outerShdw blurRad="63500" dist="20000" dir="5400000" rotWithShape="0">
                <a:srgbClr val="000000">
                  <a:alpha val="37999"/>
                </a:srgbClr>
              </a:outerShdw>
            </a:effectLst>
          </p:spPr>
        </p:cxnSp>
        <p:sp>
          <p:nvSpPr>
            <p:cNvPr id="34862" name="Rectangle 43"/>
            <p:cNvSpPr>
              <a:spLocks noChangeArrowheads="1"/>
            </p:cNvSpPr>
            <p:nvPr/>
          </p:nvSpPr>
          <p:spPr bwMode="auto">
            <a:xfrm>
              <a:off x="4305067" y="4339910"/>
              <a:ext cx="389850" cy="307777"/>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latin typeface="Calibri" charset="0"/>
                </a:rPr>
                <a:t>jet</a:t>
              </a:r>
              <a:endParaRPr lang="en-US" sz="1400">
                <a:latin typeface="Calibri" charset="0"/>
              </a:endParaRPr>
            </a:p>
          </p:txBody>
        </p:sp>
        <p:sp>
          <p:nvSpPr>
            <p:cNvPr id="34863" name="Rectangle 44"/>
            <p:cNvSpPr>
              <a:spLocks noChangeArrowheads="1"/>
            </p:cNvSpPr>
            <p:nvPr/>
          </p:nvSpPr>
          <p:spPr bwMode="auto">
            <a:xfrm>
              <a:off x="5059592" y="5429254"/>
              <a:ext cx="389850" cy="307777"/>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latin typeface="Calibri" charset="0"/>
                </a:rPr>
                <a:t>jet</a:t>
              </a:r>
              <a:endParaRPr lang="en-US" sz="1400">
                <a:latin typeface="Calibri" charset="0"/>
              </a:endParaRPr>
            </a:p>
          </p:txBody>
        </p:sp>
      </p:grpSp>
      <p:sp>
        <p:nvSpPr>
          <p:cNvPr id="34823" name="Rectangle 6"/>
          <p:cNvSpPr>
            <a:spLocks noChangeArrowheads="1"/>
          </p:cNvSpPr>
          <p:nvPr/>
        </p:nvSpPr>
        <p:spPr bwMode="auto">
          <a:xfrm>
            <a:off x="7467600" y="762000"/>
            <a:ext cx="1676400" cy="369888"/>
          </a:xfrm>
          <a:prstGeom prst="rect">
            <a:avLst/>
          </a:prstGeom>
          <a:solidFill>
            <a:srgbClr val="FFFFFF"/>
          </a:solidFill>
          <a:ln w="9525">
            <a:solidFill>
              <a:srgbClr val="0000FF"/>
            </a:solidFill>
            <a:miter lim="800000"/>
            <a:headEnd/>
            <a:tailEnd/>
          </a:ln>
        </p:spPr>
        <p:txBody>
          <a:bodyPr>
            <a:prstTxWarp prst="textNoShape">
              <a:avLst/>
            </a:prstTxWarp>
            <a:spAutoFit/>
          </a:bodyPr>
          <a:lstStyle/>
          <a:p>
            <a:r>
              <a:rPr lang="en-US" sz="1000" b="1">
                <a:solidFill>
                  <a:srgbClr val="0000FF"/>
                </a:solidFill>
                <a:latin typeface="Andale Mono" charset="0"/>
                <a:ea typeface="Andale Mono" charset="0"/>
                <a:cs typeface="Andale Mono" charset="0"/>
              </a:rPr>
              <a:t>   </a:t>
            </a:r>
            <a:r>
              <a:rPr lang="en-US" sz="800" b="1">
                <a:solidFill>
                  <a:srgbClr val="0000FF"/>
                </a:solidFill>
                <a:latin typeface="Andale Mono" charset="0"/>
                <a:ea typeface="Andale Mono" charset="0"/>
                <a:cs typeface="Andale Mono" charset="0"/>
              </a:rPr>
              <a:t>arXiv:1012.1792</a:t>
            </a:r>
          </a:p>
          <a:p>
            <a:r>
              <a:rPr lang="en-US" sz="800" b="1">
                <a:solidFill>
                  <a:srgbClr val="0000FF"/>
                </a:solidFill>
                <a:latin typeface="Andale Mono" charset="0"/>
                <a:ea typeface="Andale Mono" charset="0"/>
                <a:cs typeface="Andale Mono" charset="0"/>
              </a:rPr>
              <a:t>  [submitted to EPJC]</a:t>
            </a:r>
          </a:p>
        </p:txBody>
      </p:sp>
      <p:sp>
        <p:nvSpPr>
          <p:cNvPr id="34824" name="TextBox 45"/>
          <p:cNvSpPr txBox="1">
            <a:spLocks noChangeArrowheads="1"/>
          </p:cNvSpPr>
          <p:nvPr/>
        </p:nvSpPr>
        <p:spPr bwMode="auto">
          <a:xfrm>
            <a:off x="4495800" y="5867400"/>
            <a:ext cx="3733800" cy="762000"/>
          </a:xfrm>
          <a:prstGeom prst="rect">
            <a:avLst/>
          </a:prstGeom>
          <a:noFill/>
          <a:ln w="9525">
            <a:noFill/>
            <a:miter lim="800000"/>
            <a:headEnd/>
            <a:tailEnd/>
          </a:ln>
        </p:spPr>
        <p:txBody>
          <a:bodyPr wrap="square">
            <a:prstTxWarp prst="textNoShape">
              <a:avLst/>
            </a:prstTxWarp>
            <a:spAutoFit/>
          </a:bodyPr>
          <a:lstStyle/>
          <a:p>
            <a:r>
              <a:rPr lang="en-GB" sz="1400" dirty="0" err="1" smtClean="0">
                <a:latin typeface="Comic Sans MS" charset="0"/>
                <a:ea typeface="Comic Sans MS" charset="0"/>
                <a:cs typeface="Comic Sans MS" charset="0"/>
              </a:rPr>
              <a:t>Misura</a:t>
            </a:r>
            <a:r>
              <a:rPr lang="en-GB" sz="1400" dirty="0" smtClean="0">
                <a:latin typeface="Comic Sans MS" charset="0"/>
                <a:ea typeface="Comic Sans MS" charset="0"/>
                <a:cs typeface="Comic Sans MS" charset="0"/>
              </a:rPr>
              <a:t> </a:t>
            </a:r>
            <a:r>
              <a:rPr lang="en-GB" sz="1400" dirty="0" err="1" smtClean="0">
                <a:latin typeface="Comic Sans MS" charset="0"/>
                <a:ea typeface="Comic Sans MS" charset="0"/>
                <a:cs typeface="Comic Sans MS" charset="0"/>
              </a:rPr>
              <a:t>della</a:t>
            </a:r>
            <a:r>
              <a:rPr lang="en-GB" sz="1400" dirty="0" smtClean="0">
                <a:latin typeface="Comic Sans MS" charset="0"/>
                <a:ea typeface="Comic Sans MS" charset="0"/>
                <a:cs typeface="Comic Sans MS" charset="0"/>
              </a:rPr>
              <a:t> </a:t>
            </a:r>
            <a:r>
              <a:rPr lang="en-GB" sz="1400" dirty="0" err="1" smtClean="0">
                <a:latin typeface="Comic Sans MS" charset="0"/>
                <a:ea typeface="Comic Sans MS" charset="0"/>
                <a:cs typeface="Comic Sans MS" charset="0"/>
              </a:rPr>
              <a:t>massa</a:t>
            </a:r>
            <a:r>
              <a:rPr lang="en-GB" sz="1400" dirty="0" smtClean="0">
                <a:latin typeface="Comic Sans MS" charset="0"/>
                <a:ea typeface="Comic Sans MS" charset="0"/>
                <a:cs typeface="Comic Sans MS" charset="0"/>
              </a:rPr>
              <a:t> del Top, </a:t>
            </a:r>
            <a:r>
              <a:rPr lang="en-GB" sz="1400" dirty="0" err="1" smtClean="0">
                <a:latin typeface="Comic Sans MS" charset="0"/>
                <a:ea typeface="Comic Sans MS" charset="0"/>
                <a:cs typeface="Comic Sans MS" charset="0"/>
              </a:rPr>
              <a:t>M</a:t>
            </a:r>
            <a:r>
              <a:rPr lang="en-GB" sz="1400" baseline="-25000" dirty="0" err="1" smtClean="0">
                <a:latin typeface="Comic Sans MS" charset="0"/>
                <a:ea typeface="Comic Sans MS" charset="0"/>
                <a:cs typeface="Comic Sans MS" charset="0"/>
              </a:rPr>
              <a:t>top</a:t>
            </a:r>
            <a:r>
              <a:rPr lang="en-GB" sz="1400" dirty="0" smtClean="0">
                <a:latin typeface="Comic Sans MS" charset="0"/>
                <a:ea typeface="Comic Sans MS" charset="0"/>
                <a:cs typeface="Comic Sans MS" charset="0"/>
              </a:rPr>
              <a:t>, </a:t>
            </a:r>
            <a:r>
              <a:rPr lang="en-GB" sz="1400" dirty="0" err="1" smtClean="0">
                <a:latin typeface="Comic Sans MS" charset="0"/>
                <a:ea typeface="Comic Sans MS" charset="0"/>
                <a:cs typeface="Comic Sans MS" charset="0"/>
              </a:rPr>
              <a:t>dai</a:t>
            </a:r>
            <a:r>
              <a:rPr lang="en-GB" sz="1400" dirty="0" smtClean="0">
                <a:latin typeface="Comic Sans MS" charset="0"/>
                <a:ea typeface="Comic Sans MS" charset="0"/>
                <a:cs typeface="Comic Sans MS" charset="0"/>
              </a:rPr>
              <a:t> </a:t>
            </a:r>
            <a:r>
              <a:rPr lang="en-GB" sz="1400" dirty="0">
                <a:latin typeface="Comic Sans MS" charset="0"/>
                <a:ea typeface="Comic Sans MS" charset="0"/>
                <a:cs typeface="Comic Sans MS" charset="0"/>
              </a:rPr>
              <a:t>3 jets </a:t>
            </a:r>
            <a:r>
              <a:rPr lang="en-GB" sz="1400" dirty="0" err="1">
                <a:latin typeface="Comic Sans MS" charset="0"/>
                <a:ea typeface="Comic Sans MS" charset="0"/>
                <a:cs typeface="Comic Sans MS" charset="0"/>
              </a:rPr>
              <a:t>di</a:t>
            </a:r>
            <a:r>
              <a:rPr lang="en-GB" sz="1400" dirty="0">
                <a:latin typeface="Comic Sans MS" charset="0"/>
                <a:ea typeface="Comic Sans MS" charset="0"/>
                <a:cs typeface="Comic Sans MS" charset="0"/>
              </a:rPr>
              <a:t> </a:t>
            </a:r>
            <a:r>
              <a:rPr lang="en-GB" sz="1400" dirty="0" err="1">
                <a:latin typeface="Comic Sans MS" charset="0"/>
                <a:ea typeface="Comic Sans MS" charset="0"/>
                <a:cs typeface="Comic Sans MS" charset="0"/>
              </a:rPr>
              <a:t>piu</a:t>
            </a:r>
            <a:r>
              <a:rPr lang="en-GB" sz="1400" dirty="0">
                <a:latin typeface="Comic Sans MS" charset="0"/>
                <a:ea typeface="Comic Sans MS" charset="0"/>
                <a:cs typeface="Comic Sans MS" charset="0"/>
              </a:rPr>
              <a:t>’ alto </a:t>
            </a:r>
            <a:r>
              <a:rPr lang="en-GB" sz="1400" dirty="0" err="1">
                <a:latin typeface="Comic Sans MS" charset="0"/>
                <a:ea typeface="Comic Sans MS" charset="0"/>
                <a:cs typeface="Comic Sans MS" charset="0"/>
              </a:rPr>
              <a:t>p</a:t>
            </a:r>
            <a:r>
              <a:rPr lang="en-GB" sz="1400" baseline="-25000" dirty="0" err="1">
                <a:latin typeface="Comic Sans MS" charset="0"/>
                <a:ea typeface="Comic Sans MS" charset="0"/>
                <a:cs typeface="Comic Sans MS" charset="0"/>
              </a:rPr>
              <a:t>T</a:t>
            </a:r>
            <a:r>
              <a:rPr lang="en-GB" sz="1400" baseline="-25000" dirty="0">
                <a:latin typeface="Comic Sans MS" charset="0"/>
                <a:ea typeface="Comic Sans MS" charset="0"/>
                <a:cs typeface="Comic Sans MS" charset="0"/>
              </a:rPr>
              <a:t> </a:t>
            </a:r>
            <a:r>
              <a:rPr lang="en-GB" sz="1400" dirty="0">
                <a:latin typeface="Comic Sans MS" charset="0"/>
                <a:ea typeface="Comic Sans MS" charset="0"/>
                <a:cs typeface="Comic Sans MS" charset="0"/>
              </a:rPr>
              <a:t>(</a:t>
            </a:r>
            <a:r>
              <a:rPr lang="en-GB" sz="1400" dirty="0" err="1">
                <a:latin typeface="Comic Sans MS" charset="0"/>
                <a:ea typeface="Comic Sans MS" charset="0"/>
                <a:cs typeface="Comic Sans MS" charset="0"/>
              </a:rPr>
              <a:t>eventi</a:t>
            </a:r>
            <a:r>
              <a:rPr lang="en-GB" sz="1400" dirty="0">
                <a:latin typeface="Comic Sans MS" charset="0"/>
                <a:ea typeface="Comic Sans MS" charset="0"/>
                <a:cs typeface="Comic Sans MS" charset="0"/>
              </a:rPr>
              <a:t> a &gt;4 jet, </a:t>
            </a:r>
            <a:r>
              <a:rPr lang="en-GB" sz="1400" dirty="0" err="1">
                <a:latin typeface="Comic Sans MS" charset="0"/>
                <a:ea typeface="Comic Sans MS" charset="0"/>
                <a:cs typeface="Comic Sans MS" charset="0"/>
              </a:rPr>
              <a:t>uno</a:t>
            </a:r>
            <a:r>
              <a:rPr lang="en-GB" sz="1400" dirty="0">
                <a:latin typeface="Comic Sans MS" charset="0"/>
                <a:ea typeface="Comic Sans MS" charset="0"/>
                <a:cs typeface="Comic Sans MS" charset="0"/>
              </a:rPr>
              <a:t> </a:t>
            </a:r>
            <a:r>
              <a:rPr lang="en-GB" sz="1400" dirty="0" err="1">
                <a:latin typeface="Comic Sans MS" charset="0"/>
                <a:ea typeface="Comic Sans MS" charset="0"/>
                <a:cs typeface="Comic Sans MS" charset="0"/>
              </a:rPr>
              <a:t>b</a:t>
            </a:r>
            <a:r>
              <a:rPr lang="en-GB" sz="1400" dirty="0">
                <a:latin typeface="Comic Sans MS" charset="0"/>
                <a:ea typeface="Comic Sans MS" charset="0"/>
                <a:cs typeface="Comic Sans MS" charset="0"/>
              </a:rPr>
              <a:t>-tagged)</a:t>
            </a:r>
            <a:endParaRPr lang="it-IT" sz="1400" dirty="0">
              <a:latin typeface="Comic Sans MS" charset="0"/>
              <a:ea typeface="Comic Sans MS" charset="0"/>
              <a:cs typeface="Comic Sans MS" charset="0"/>
            </a:endParaRPr>
          </a:p>
        </p:txBody>
      </p:sp>
      <p:sp>
        <p:nvSpPr>
          <p:cNvPr id="34825" name="TextBox 86"/>
          <p:cNvSpPr txBox="1">
            <a:spLocks noChangeArrowheads="1"/>
          </p:cNvSpPr>
          <p:nvPr/>
        </p:nvSpPr>
        <p:spPr bwMode="auto">
          <a:xfrm>
            <a:off x="5638800" y="4191000"/>
            <a:ext cx="3346450" cy="307975"/>
          </a:xfrm>
          <a:prstGeom prst="rect">
            <a:avLst/>
          </a:prstGeom>
          <a:noFill/>
          <a:ln w="9525">
            <a:noFill/>
            <a:miter lim="800000"/>
            <a:headEnd/>
            <a:tailEnd/>
          </a:ln>
        </p:spPr>
        <p:txBody>
          <a:bodyPr wrap="none">
            <a:prstTxWarp prst="textNoShape">
              <a:avLst/>
            </a:prstTxWarp>
            <a:spAutoFit/>
          </a:bodyPr>
          <a:lstStyle/>
          <a:p>
            <a:r>
              <a:rPr lang="it-IT" sz="1400" dirty="0" err="1">
                <a:latin typeface="Comic Sans MS" charset="0"/>
                <a:ea typeface="Comic Sans MS" charset="0"/>
                <a:cs typeface="Comic Sans MS" charset="0"/>
              </a:rPr>
              <a:t>Combining</a:t>
            </a:r>
            <a:r>
              <a:rPr lang="it-IT" sz="1400" dirty="0">
                <a:latin typeface="Comic Sans MS" charset="0"/>
                <a:ea typeface="Comic Sans MS" charset="0"/>
                <a:cs typeface="Comic Sans MS" charset="0"/>
              </a:rPr>
              <a:t> </a:t>
            </a:r>
            <a:r>
              <a:rPr lang="it-IT" sz="1400" dirty="0" err="1">
                <a:latin typeface="Comic Sans MS" charset="0"/>
                <a:ea typeface="Comic Sans MS" charset="0"/>
                <a:cs typeface="Comic Sans MS" charset="0"/>
              </a:rPr>
              <a:t>lepton</a:t>
            </a:r>
            <a:r>
              <a:rPr lang="it-IT" sz="1400" dirty="0">
                <a:latin typeface="Comic Sans MS" charset="0"/>
                <a:ea typeface="Comic Sans MS" charset="0"/>
                <a:cs typeface="Comic Sans MS" charset="0"/>
              </a:rPr>
              <a:t> + </a:t>
            </a:r>
            <a:r>
              <a:rPr lang="it-IT" sz="1400" dirty="0" err="1">
                <a:latin typeface="Comic Sans MS" charset="0"/>
                <a:ea typeface="Comic Sans MS" charset="0"/>
                <a:cs typeface="Comic Sans MS" charset="0"/>
              </a:rPr>
              <a:t>di-lepton</a:t>
            </a:r>
            <a:r>
              <a:rPr lang="it-IT" sz="1400" dirty="0">
                <a:latin typeface="Comic Sans MS" charset="0"/>
                <a:ea typeface="Comic Sans MS" charset="0"/>
                <a:cs typeface="Comic Sans MS" charset="0"/>
              </a:rPr>
              <a:t> </a:t>
            </a:r>
            <a:r>
              <a:rPr lang="it-IT" sz="1400" dirty="0" err="1">
                <a:latin typeface="Comic Sans MS" charset="0"/>
                <a:ea typeface="Comic Sans MS" charset="0"/>
                <a:cs typeface="Comic Sans MS" charset="0"/>
              </a:rPr>
              <a:t>channels</a:t>
            </a:r>
            <a:r>
              <a:rPr lang="it-IT" sz="1400" dirty="0">
                <a:latin typeface="Comic Sans MS" charset="0"/>
                <a:ea typeface="Comic Sans MS" charset="0"/>
                <a:cs typeface="Comic Sans MS" charset="0"/>
              </a:rPr>
              <a:t>:</a:t>
            </a:r>
          </a:p>
        </p:txBody>
      </p:sp>
      <p:pic>
        <p:nvPicPr>
          <p:cNvPr id="89" name="Picture 10"/>
          <p:cNvPicPr>
            <a:picLocks noChangeAspect="1"/>
          </p:cNvPicPr>
          <p:nvPr/>
        </p:nvPicPr>
        <p:blipFill>
          <a:blip r:embed="rId4"/>
          <a:srcRect/>
          <a:stretch>
            <a:fillRect/>
          </a:stretch>
        </p:blipFill>
        <p:spPr bwMode="auto">
          <a:xfrm>
            <a:off x="1066800" y="3429000"/>
            <a:ext cx="2981325" cy="3366930"/>
          </a:xfrm>
          <a:prstGeom prst="rect">
            <a:avLst/>
          </a:prstGeom>
          <a:noFill/>
          <a:ln w="28575">
            <a:solidFill>
              <a:schemeClr val="tx2">
                <a:lumMod val="40000"/>
                <a:lumOff val="60000"/>
              </a:schemeClr>
            </a:solidFill>
            <a:round/>
            <a:headEnd/>
            <a:tailEnd/>
          </a:ln>
        </p:spPr>
      </p:pic>
      <p:sp>
        <p:nvSpPr>
          <p:cNvPr id="34828" name="TextBox 90"/>
          <p:cNvSpPr txBox="1">
            <a:spLocks noChangeArrowheads="1"/>
          </p:cNvSpPr>
          <p:nvPr/>
        </p:nvSpPr>
        <p:spPr bwMode="auto">
          <a:xfrm>
            <a:off x="1905000" y="2438400"/>
            <a:ext cx="2895600" cy="430887"/>
          </a:xfrm>
          <a:prstGeom prst="rect">
            <a:avLst/>
          </a:prstGeom>
          <a:noFill/>
          <a:ln w="9525">
            <a:noFill/>
            <a:miter lim="800000"/>
            <a:headEnd/>
            <a:tailEnd/>
          </a:ln>
        </p:spPr>
        <p:txBody>
          <a:bodyPr wrap="square">
            <a:prstTxWarp prst="textNoShape">
              <a:avLst/>
            </a:prstTxWarp>
            <a:spAutoFit/>
          </a:bodyPr>
          <a:lstStyle/>
          <a:p>
            <a:pPr lvl="1"/>
            <a:r>
              <a:rPr lang="en-US" sz="1100" dirty="0" err="1" smtClean="0">
                <a:solidFill>
                  <a:srgbClr val="008000"/>
                </a:solidFill>
                <a:latin typeface="Comic Sans MS" charset="0"/>
                <a:ea typeface="Comic Sans MS" charset="0"/>
                <a:cs typeface="Comic Sans MS" charset="0"/>
              </a:rPr>
              <a:t>Studiati</a:t>
            </a:r>
            <a:r>
              <a:rPr lang="en-US" sz="1100" dirty="0" smtClean="0">
                <a:solidFill>
                  <a:srgbClr val="008000"/>
                </a:solidFill>
                <a:latin typeface="Comic Sans MS" charset="0"/>
                <a:ea typeface="Comic Sans MS" charset="0"/>
                <a:cs typeface="Comic Sans MS" charset="0"/>
              </a:rPr>
              <a:t> </a:t>
            </a:r>
            <a:r>
              <a:rPr lang="en-US" sz="1100" dirty="0" err="1" smtClean="0">
                <a:solidFill>
                  <a:srgbClr val="008000"/>
                </a:solidFill>
                <a:latin typeface="Comic Sans MS" charset="0"/>
                <a:ea typeface="Comic Sans MS" charset="0"/>
                <a:cs typeface="Comic Sans MS" charset="0"/>
              </a:rPr>
              <a:t>i</a:t>
            </a:r>
            <a:r>
              <a:rPr lang="en-US" sz="1100" dirty="0" smtClean="0">
                <a:solidFill>
                  <a:srgbClr val="008000"/>
                </a:solidFill>
                <a:latin typeface="Comic Sans MS" charset="0"/>
                <a:ea typeface="Comic Sans MS" charset="0"/>
                <a:cs typeface="Comic Sans MS" charset="0"/>
              </a:rPr>
              <a:t> </a:t>
            </a:r>
            <a:r>
              <a:rPr lang="en-US" sz="1100" dirty="0" err="1" smtClean="0">
                <a:solidFill>
                  <a:srgbClr val="008000"/>
                </a:solidFill>
                <a:latin typeface="Comic Sans MS" charset="0"/>
                <a:ea typeface="Comic Sans MS" charset="0"/>
                <a:cs typeface="Comic Sans MS" charset="0"/>
              </a:rPr>
              <a:t>decadimenti</a:t>
            </a:r>
            <a:r>
              <a:rPr lang="en-US" sz="1100" dirty="0" smtClean="0">
                <a:solidFill>
                  <a:srgbClr val="008000"/>
                </a:solidFill>
                <a:latin typeface="Comic Sans MS" charset="0"/>
                <a:ea typeface="Comic Sans MS" charset="0"/>
                <a:cs typeface="Comic Sans MS" charset="0"/>
              </a:rPr>
              <a:t> con </a:t>
            </a:r>
            <a:r>
              <a:rPr lang="en-US" sz="1100" dirty="0" err="1" smtClean="0">
                <a:solidFill>
                  <a:srgbClr val="008000"/>
                </a:solidFill>
                <a:latin typeface="Comic Sans MS" charset="0"/>
                <a:ea typeface="Comic Sans MS" charset="0"/>
                <a:cs typeface="Comic Sans MS" charset="0"/>
              </a:rPr>
              <a:t>uno</a:t>
            </a:r>
            <a:r>
              <a:rPr lang="en-US" sz="1100" dirty="0" smtClean="0">
                <a:solidFill>
                  <a:srgbClr val="008000"/>
                </a:solidFill>
                <a:latin typeface="Comic Sans MS" charset="0"/>
                <a:ea typeface="Comic Sans MS" charset="0"/>
                <a:cs typeface="Comic Sans MS" charset="0"/>
              </a:rPr>
              <a:t> </a:t>
            </a:r>
            <a:r>
              <a:rPr lang="en-US" sz="1100" dirty="0" err="1" smtClean="0">
                <a:solidFill>
                  <a:srgbClr val="008000"/>
                </a:solidFill>
                <a:latin typeface="Comic Sans MS" charset="0"/>
                <a:ea typeface="Comic Sans MS" charset="0"/>
                <a:cs typeface="Comic Sans MS" charset="0"/>
              </a:rPr>
              <a:t>o</a:t>
            </a:r>
            <a:r>
              <a:rPr lang="en-US" sz="1100" dirty="0" smtClean="0">
                <a:solidFill>
                  <a:srgbClr val="008000"/>
                </a:solidFill>
                <a:latin typeface="Comic Sans MS" charset="0"/>
                <a:ea typeface="Comic Sans MS" charset="0"/>
                <a:cs typeface="Comic Sans MS" charset="0"/>
              </a:rPr>
              <a:t> due </a:t>
            </a:r>
            <a:r>
              <a:rPr lang="en-US" sz="1100" dirty="0" err="1" smtClean="0">
                <a:solidFill>
                  <a:srgbClr val="008000"/>
                </a:solidFill>
                <a:latin typeface="Comic Sans MS" charset="0"/>
                <a:ea typeface="Comic Sans MS" charset="0"/>
                <a:cs typeface="Comic Sans MS" charset="0"/>
              </a:rPr>
              <a:t>leptoni</a:t>
            </a:r>
            <a:r>
              <a:rPr lang="en-US" sz="1100" dirty="0" smtClean="0">
                <a:solidFill>
                  <a:srgbClr val="008000"/>
                </a:solidFill>
                <a:latin typeface="Comic Sans MS" charset="0"/>
                <a:ea typeface="Comic Sans MS" charset="0"/>
                <a:cs typeface="Comic Sans MS" charset="0"/>
              </a:rPr>
              <a:t> </a:t>
            </a:r>
            <a:r>
              <a:rPr lang="en-US" sz="1100" dirty="0" err="1" smtClean="0">
                <a:solidFill>
                  <a:srgbClr val="008000"/>
                </a:solidFill>
                <a:latin typeface="Comic Sans MS" charset="0"/>
                <a:ea typeface="Comic Sans MS" charset="0"/>
                <a:cs typeface="Comic Sans MS" charset="0"/>
              </a:rPr>
              <a:t>nello</a:t>
            </a:r>
            <a:r>
              <a:rPr lang="en-US" sz="1100" dirty="0" smtClean="0">
                <a:solidFill>
                  <a:srgbClr val="008000"/>
                </a:solidFill>
                <a:latin typeface="Comic Sans MS" charset="0"/>
                <a:ea typeface="Comic Sans MS" charset="0"/>
                <a:cs typeface="Comic Sans MS" charset="0"/>
              </a:rPr>
              <a:t> </a:t>
            </a:r>
            <a:r>
              <a:rPr lang="en-US" sz="1100" dirty="0" err="1" smtClean="0">
                <a:solidFill>
                  <a:srgbClr val="008000"/>
                </a:solidFill>
                <a:latin typeface="Comic Sans MS" charset="0"/>
                <a:ea typeface="Comic Sans MS" charset="0"/>
                <a:cs typeface="Comic Sans MS" charset="0"/>
              </a:rPr>
              <a:t>stato</a:t>
            </a:r>
            <a:r>
              <a:rPr lang="en-US" sz="1100" dirty="0" smtClean="0">
                <a:solidFill>
                  <a:srgbClr val="008000"/>
                </a:solidFill>
                <a:latin typeface="Comic Sans MS" charset="0"/>
                <a:ea typeface="Comic Sans MS" charset="0"/>
                <a:cs typeface="Comic Sans MS" charset="0"/>
              </a:rPr>
              <a:t> finale</a:t>
            </a:r>
            <a:endParaRPr lang="en-US" sz="1100" dirty="0">
              <a:solidFill>
                <a:srgbClr val="008000"/>
              </a:solidFill>
              <a:latin typeface="Comic Sans MS" charset="0"/>
              <a:ea typeface="Comic Sans MS" charset="0"/>
              <a:cs typeface="Comic Sans MS" charset="0"/>
            </a:endParaRPr>
          </a:p>
        </p:txBody>
      </p:sp>
      <p:cxnSp>
        <p:nvCxnSpPr>
          <p:cNvPr id="105" name="Straight Arrow Connector 104"/>
          <p:cNvCxnSpPr/>
          <p:nvPr/>
        </p:nvCxnSpPr>
        <p:spPr>
          <a:xfrm rot="16200000" flipV="1">
            <a:off x="4114800" y="5638800"/>
            <a:ext cx="3810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830" name="Slide Number Placeholder 47"/>
          <p:cNvSpPr>
            <a:spLocks noGrp="1"/>
          </p:cNvSpPr>
          <p:nvPr>
            <p:ph type="sldNum" sz="quarter" idx="12"/>
          </p:nvPr>
        </p:nvSpPr>
        <p:spPr bwMode="auto">
          <a:noFill/>
          <a:ln>
            <a:miter lim="800000"/>
            <a:headEnd/>
            <a:tailEnd/>
          </a:ln>
        </p:spPr>
        <p:txBody>
          <a:bodyPr/>
          <a:lstStyle/>
          <a:p>
            <a:fld id="{70E3D93E-D4B3-A440-8437-7CE8F6B5D775}" type="slidenum">
              <a:rPr lang="en-GB" smtClean="0"/>
              <a:pPr/>
              <a:t>46</a:t>
            </a:fld>
            <a:endParaRPr lang="en-GB"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16"/>
          <p:cNvPicPr>
            <a:picLocks noChangeAspect="1"/>
          </p:cNvPicPr>
          <p:nvPr/>
        </p:nvPicPr>
        <p:blipFill>
          <a:blip r:embed="rId2"/>
          <a:srcRect/>
          <a:stretch>
            <a:fillRect/>
          </a:stretch>
        </p:blipFill>
        <p:spPr bwMode="auto">
          <a:xfrm>
            <a:off x="3849329" y="1066800"/>
            <a:ext cx="5294671" cy="3581400"/>
          </a:xfrm>
          <a:prstGeom prst="rect">
            <a:avLst/>
          </a:prstGeom>
          <a:noFill/>
          <a:ln w="9525">
            <a:noFill/>
            <a:miter lim="800000"/>
            <a:headEnd/>
            <a:tailEnd/>
          </a:ln>
        </p:spPr>
      </p:pic>
      <p:sp>
        <p:nvSpPr>
          <p:cNvPr id="40963" name="Title 7"/>
          <p:cNvSpPr>
            <a:spLocks noGrp="1"/>
          </p:cNvSpPr>
          <p:nvPr>
            <p:ph type="title"/>
          </p:nvPr>
        </p:nvSpPr>
        <p:spPr>
          <a:xfrm>
            <a:off x="0" y="76200"/>
            <a:ext cx="5257800" cy="685800"/>
          </a:xfrm>
        </p:spPr>
        <p:txBody>
          <a:bodyPr>
            <a:normAutofit fontScale="90000"/>
          </a:bodyPr>
          <a:lstStyle/>
          <a:p>
            <a:r>
              <a:rPr lang="en-US" sz="3200" b="1" u="sng" dirty="0" err="1" smtClean="0">
                <a:solidFill>
                  <a:srgbClr val="0000FF"/>
                </a:solidFill>
                <a:latin typeface="Comic Sans MS" charset="0"/>
                <a:ea typeface="Comic Sans MS" charset="0"/>
                <a:cs typeface="Comic Sans MS" charset="0"/>
              </a:rPr>
              <a:t>Ricerca</a:t>
            </a:r>
            <a:r>
              <a:rPr lang="en-US" sz="3200" b="1" u="sng" dirty="0" smtClean="0">
                <a:solidFill>
                  <a:srgbClr val="0000FF"/>
                </a:solidFill>
                <a:latin typeface="Comic Sans MS" charset="0"/>
                <a:ea typeface="Comic Sans MS" charset="0"/>
                <a:cs typeface="Comic Sans MS" charset="0"/>
              </a:rPr>
              <a:t> </a:t>
            </a:r>
            <a:r>
              <a:rPr lang="en-US" sz="3200" b="1" u="sng" dirty="0" err="1" smtClean="0">
                <a:solidFill>
                  <a:srgbClr val="0000FF"/>
                </a:solidFill>
                <a:latin typeface="Comic Sans MS" charset="0"/>
                <a:ea typeface="Comic Sans MS" charset="0"/>
                <a:cs typeface="Comic Sans MS" charset="0"/>
              </a:rPr>
              <a:t>di</a:t>
            </a:r>
            <a:r>
              <a:rPr lang="en-US" sz="3200" b="1" u="sng" dirty="0" smtClean="0">
                <a:solidFill>
                  <a:srgbClr val="0000FF"/>
                </a:solidFill>
                <a:latin typeface="Comic Sans MS" charset="0"/>
                <a:ea typeface="Comic Sans MS" charset="0"/>
                <a:cs typeface="Comic Sans MS" charset="0"/>
              </a:rPr>
              <a:t> </a:t>
            </a:r>
            <a:r>
              <a:rPr lang="en-US" sz="3200" b="1" u="sng" dirty="0" err="1" smtClean="0">
                <a:solidFill>
                  <a:srgbClr val="0000FF"/>
                </a:solidFill>
                <a:latin typeface="Comic Sans MS" charset="0"/>
                <a:ea typeface="Comic Sans MS" charset="0"/>
                <a:cs typeface="Comic Sans MS" charset="0"/>
              </a:rPr>
              <a:t>particelle</a:t>
            </a:r>
            <a:r>
              <a:rPr lang="en-US" sz="3200" b="1" u="sng" dirty="0" smtClean="0">
                <a:solidFill>
                  <a:srgbClr val="0000FF"/>
                </a:solidFill>
                <a:latin typeface="Comic Sans MS" charset="0"/>
                <a:ea typeface="Comic Sans MS" charset="0"/>
                <a:cs typeface="Comic Sans MS" charset="0"/>
              </a:rPr>
              <a:t> SUSY</a:t>
            </a:r>
            <a:endParaRPr lang="en-US" sz="3200" b="1" u="sng" dirty="0" smtClean="0">
              <a:solidFill>
                <a:srgbClr val="0000FF"/>
              </a:solidFill>
              <a:latin typeface="Comic Sans MS" charset="0"/>
              <a:ea typeface="Comic Sans MS" charset="0"/>
              <a:cs typeface="Comic Sans MS" charset="0"/>
            </a:endParaRPr>
          </a:p>
        </p:txBody>
      </p:sp>
      <p:sp>
        <p:nvSpPr>
          <p:cNvPr id="11" name="Rectangle 10"/>
          <p:cNvSpPr/>
          <p:nvPr/>
        </p:nvSpPr>
        <p:spPr>
          <a:xfrm>
            <a:off x="428625" y="4572000"/>
            <a:ext cx="13716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65" name="TextBox 15"/>
          <p:cNvSpPr txBox="1">
            <a:spLocks noChangeArrowheads="1"/>
          </p:cNvSpPr>
          <p:nvPr/>
        </p:nvSpPr>
        <p:spPr bwMode="auto">
          <a:xfrm>
            <a:off x="0" y="2990850"/>
            <a:ext cx="3962400" cy="1200329"/>
          </a:xfrm>
          <a:prstGeom prst="rect">
            <a:avLst/>
          </a:prstGeom>
          <a:noFill/>
          <a:ln w="9525">
            <a:noFill/>
            <a:miter lim="800000"/>
            <a:headEnd/>
            <a:tailEnd/>
          </a:ln>
        </p:spPr>
        <p:txBody>
          <a:bodyPr wrap="square">
            <a:prstTxWarp prst="textNoShape">
              <a:avLst/>
            </a:prstTxWarp>
            <a:spAutoFit/>
          </a:bodyPr>
          <a:lstStyle/>
          <a:p>
            <a:r>
              <a:rPr lang="en-US" dirty="0" err="1" smtClean="0">
                <a:latin typeface="Comic Sans MS" charset="0"/>
                <a:ea typeface="Comic Sans MS" charset="0"/>
                <a:cs typeface="Comic Sans MS" charset="0"/>
              </a:rPr>
              <a:t>Limiti</a:t>
            </a:r>
            <a:r>
              <a:rPr lang="en-US" dirty="0" smtClean="0">
                <a:latin typeface="Comic Sans MS" charset="0"/>
                <a:ea typeface="Comic Sans MS" charset="0"/>
                <a:cs typeface="Comic Sans MS" charset="0"/>
              </a:rPr>
              <a:t> SUSY </a:t>
            </a:r>
            <a:r>
              <a:rPr lang="en-US" dirty="0" err="1" smtClean="0">
                <a:latin typeface="Comic Sans MS" charset="0"/>
                <a:ea typeface="Comic Sans MS" charset="0"/>
                <a:cs typeface="Comic Sans MS" charset="0"/>
              </a:rPr>
              <a:t>estesi</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di</a:t>
            </a:r>
            <a:r>
              <a:rPr lang="en-US" dirty="0" smtClean="0">
                <a:latin typeface="Comic Sans MS" charset="0"/>
                <a:ea typeface="Comic Sans MS" charset="0"/>
                <a:cs typeface="Comic Sans MS" charset="0"/>
              </a:rPr>
              <a:t> 100-200 </a:t>
            </a:r>
            <a:r>
              <a:rPr lang="en-US" dirty="0" err="1" smtClean="0">
                <a:latin typeface="Comic Sans MS" charset="0"/>
                <a:ea typeface="Comic Sans MS" charset="0"/>
                <a:cs typeface="Comic Sans MS" charset="0"/>
              </a:rPr>
              <a:t>GeV</a:t>
            </a:r>
            <a:r>
              <a:rPr lang="en-US" dirty="0" smtClean="0">
                <a:latin typeface="Comic Sans MS" charset="0"/>
                <a:ea typeface="Comic Sans MS" charset="0"/>
                <a:cs typeface="Comic Sans MS" charset="0"/>
              </a:rPr>
              <a:t> per </a:t>
            </a:r>
            <a:r>
              <a:rPr lang="en-US" dirty="0" err="1" smtClean="0">
                <a:latin typeface="Comic Sans MS" charset="0"/>
                <a:ea typeface="Comic Sans MS" charset="0"/>
                <a:cs typeface="Comic Sans MS" charset="0"/>
              </a:rPr>
              <a:t>ogni</a:t>
            </a:r>
            <a:endParaRPr lang="en-US" dirty="0" smtClean="0">
              <a:latin typeface="Comic Sans MS" charset="0"/>
              <a:ea typeface="Comic Sans MS" charset="0"/>
              <a:cs typeface="Comic Sans MS" charset="0"/>
            </a:endParaRPr>
          </a:p>
          <a:p>
            <a:r>
              <a:rPr lang="en-US" dirty="0">
                <a:latin typeface="Comic Sans MS" charset="0"/>
                <a:ea typeface="Comic Sans MS" charset="0"/>
                <a:cs typeface="Comic Sans MS" charset="0"/>
              </a:rPr>
              <a:t>-</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aumento</a:t>
            </a:r>
            <a:r>
              <a:rPr lang="en-US" dirty="0" smtClean="0">
                <a:latin typeface="Comic Sans MS" charset="0"/>
                <a:ea typeface="Comic Sans MS" charset="0"/>
                <a:cs typeface="Comic Sans MS" charset="0"/>
              </a:rPr>
              <a:t> </a:t>
            </a:r>
            <a:r>
              <a:rPr lang="en-US" dirty="0">
                <a:latin typeface="Comic Sans MS" charset="0"/>
                <a:ea typeface="Comic Sans MS" charset="0"/>
                <a:cs typeface="Comic Sans MS" charset="0"/>
              </a:rPr>
              <a:t>in       </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di</a:t>
            </a:r>
            <a:r>
              <a:rPr lang="en-US" dirty="0" smtClean="0">
                <a:latin typeface="Comic Sans MS" charset="0"/>
                <a:ea typeface="Comic Sans MS" charset="0"/>
                <a:cs typeface="Comic Sans MS" charset="0"/>
              </a:rPr>
              <a:t> </a:t>
            </a:r>
            <a:r>
              <a:rPr lang="en-US" dirty="0">
                <a:latin typeface="Comic Sans MS" charset="0"/>
                <a:ea typeface="Comic Sans MS" charset="0"/>
                <a:cs typeface="Comic Sans MS" charset="0"/>
              </a:rPr>
              <a:t>1TeV</a:t>
            </a:r>
          </a:p>
          <a:p>
            <a:r>
              <a:rPr lang="en-US" dirty="0">
                <a:latin typeface="Comic Sans MS" charset="0"/>
                <a:ea typeface="Comic Sans MS" charset="0"/>
                <a:cs typeface="Comic Sans MS" charset="0"/>
              </a:rPr>
              <a:t>-</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raddoppio</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della</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lum</a:t>
            </a:r>
            <a:r>
              <a:rPr lang="en-US" dirty="0" smtClean="0">
                <a:latin typeface="Comic Sans MS" charset="0"/>
                <a:ea typeface="Comic Sans MS" charset="0"/>
                <a:cs typeface="Comic Sans MS" charset="0"/>
              </a:rPr>
              <a:t>. </a:t>
            </a:r>
            <a:r>
              <a:rPr lang="en-US" dirty="0" err="1" smtClean="0">
                <a:latin typeface="Comic Sans MS" charset="0"/>
                <a:ea typeface="Comic Sans MS" charset="0"/>
                <a:cs typeface="Comic Sans MS" charset="0"/>
              </a:rPr>
              <a:t>integrata</a:t>
            </a:r>
            <a:endParaRPr lang="en-US" dirty="0">
              <a:latin typeface="Comic Sans MS" charset="0"/>
              <a:ea typeface="Comic Sans MS" charset="0"/>
              <a:cs typeface="Comic Sans MS" charset="0"/>
            </a:endParaRPr>
          </a:p>
        </p:txBody>
      </p:sp>
      <p:pic>
        <p:nvPicPr>
          <p:cNvPr id="40966" name="Picture 18"/>
          <p:cNvPicPr>
            <a:picLocks noChangeAspect="1"/>
          </p:cNvPicPr>
          <p:nvPr/>
        </p:nvPicPr>
        <p:blipFill>
          <a:blip r:embed="rId3"/>
          <a:srcRect/>
          <a:stretch>
            <a:fillRect/>
          </a:stretch>
        </p:blipFill>
        <p:spPr bwMode="auto">
          <a:xfrm>
            <a:off x="1524000" y="3636963"/>
            <a:ext cx="304800" cy="249237"/>
          </a:xfrm>
          <a:prstGeom prst="rect">
            <a:avLst/>
          </a:prstGeom>
          <a:noFill/>
          <a:ln w="9525">
            <a:noFill/>
            <a:miter lim="800000"/>
            <a:headEnd/>
            <a:tailEnd/>
          </a:ln>
        </p:spPr>
      </p:pic>
      <p:sp>
        <p:nvSpPr>
          <p:cNvPr id="40967" name="TextBox 17"/>
          <p:cNvSpPr txBox="1">
            <a:spLocks noChangeArrowheads="1"/>
          </p:cNvSpPr>
          <p:nvPr/>
        </p:nvSpPr>
        <p:spPr bwMode="auto">
          <a:xfrm>
            <a:off x="152400" y="1066800"/>
            <a:ext cx="3657600" cy="1323439"/>
          </a:xfrm>
          <a:prstGeom prst="rect">
            <a:avLst/>
          </a:prstGeom>
          <a:noFill/>
          <a:ln w="9525">
            <a:noFill/>
            <a:miter lim="800000"/>
            <a:headEnd/>
            <a:tailEnd/>
          </a:ln>
        </p:spPr>
        <p:txBody>
          <a:bodyPr wrap="square">
            <a:prstTxWarp prst="textNoShape">
              <a:avLst/>
            </a:prstTxWarp>
            <a:spAutoFit/>
          </a:bodyPr>
          <a:lstStyle/>
          <a:p>
            <a:r>
              <a:rPr lang="en-US" sz="2000" b="1" dirty="0" err="1" smtClean="0">
                <a:solidFill>
                  <a:srgbClr val="008000"/>
                </a:solidFill>
                <a:latin typeface="Comic Sans MS" charset="0"/>
                <a:ea typeface="Comic Sans MS" charset="0"/>
                <a:cs typeface="Comic Sans MS" charset="0"/>
              </a:rPr>
              <a:t>nessuna</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evidenza</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di</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particelle</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supersimmetriche</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fino</a:t>
            </a:r>
            <a:r>
              <a:rPr lang="en-US" sz="2000" b="1" dirty="0" smtClean="0">
                <a:solidFill>
                  <a:srgbClr val="008000"/>
                </a:solidFill>
                <a:latin typeface="Comic Sans MS" charset="0"/>
                <a:ea typeface="Comic Sans MS" charset="0"/>
                <a:cs typeface="Comic Sans MS" charset="0"/>
              </a:rPr>
              <a:t> a masse </a:t>
            </a:r>
            <a:r>
              <a:rPr lang="en-US" sz="2000" b="1" dirty="0" err="1" smtClean="0">
                <a:solidFill>
                  <a:srgbClr val="008000"/>
                </a:solidFill>
                <a:latin typeface="Comic Sans MS" charset="0"/>
                <a:ea typeface="Comic Sans MS" charset="0"/>
                <a:cs typeface="Comic Sans MS" charset="0"/>
              </a:rPr>
              <a:t>pari</a:t>
            </a:r>
            <a:r>
              <a:rPr lang="en-US" sz="2000" b="1" dirty="0" smtClean="0">
                <a:solidFill>
                  <a:srgbClr val="008000"/>
                </a:solidFill>
                <a:latin typeface="Comic Sans MS" charset="0"/>
                <a:ea typeface="Comic Sans MS" charset="0"/>
                <a:cs typeface="Comic Sans MS" charset="0"/>
              </a:rPr>
              <a:t> a diverse </a:t>
            </a:r>
            <a:r>
              <a:rPr lang="en-US" sz="2000" b="1" dirty="0" err="1" smtClean="0">
                <a:solidFill>
                  <a:srgbClr val="008000"/>
                </a:solidFill>
                <a:latin typeface="Comic Sans MS" charset="0"/>
                <a:ea typeface="Comic Sans MS" charset="0"/>
                <a:cs typeface="Comic Sans MS" charset="0"/>
              </a:rPr>
              <a:t>centinaia</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di</a:t>
            </a:r>
            <a:r>
              <a:rPr lang="en-US" sz="2000" b="1" dirty="0" smtClean="0">
                <a:solidFill>
                  <a:srgbClr val="008000"/>
                </a:solidFill>
                <a:latin typeface="Comic Sans MS" charset="0"/>
                <a:ea typeface="Comic Sans MS" charset="0"/>
                <a:cs typeface="Comic Sans MS" charset="0"/>
              </a:rPr>
              <a:t> </a:t>
            </a:r>
            <a:r>
              <a:rPr lang="en-US" sz="2000" b="1" dirty="0" err="1" smtClean="0">
                <a:solidFill>
                  <a:srgbClr val="008000"/>
                </a:solidFill>
                <a:latin typeface="Comic Sans MS" charset="0"/>
                <a:ea typeface="Comic Sans MS" charset="0"/>
                <a:cs typeface="Comic Sans MS" charset="0"/>
              </a:rPr>
              <a:t>GeV</a:t>
            </a:r>
            <a:endParaRPr lang="en-US" sz="2000" b="1" dirty="0">
              <a:solidFill>
                <a:srgbClr val="008000"/>
              </a:solidFill>
              <a:latin typeface="Comic Sans MS" charset="0"/>
              <a:ea typeface="Comic Sans MS" charset="0"/>
              <a:cs typeface="Comic Sans MS" charset="0"/>
            </a:endParaRPr>
          </a:p>
        </p:txBody>
      </p:sp>
      <p:pic>
        <p:nvPicPr>
          <p:cNvPr id="40968" name="Picture 8" descr="SUSY_reach_v1.jpg"/>
          <p:cNvPicPr>
            <a:picLocks noChangeAspect="1"/>
          </p:cNvPicPr>
          <p:nvPr/>
        </p:nvPicPr>
        <p:blipFill>
          <a:blip r:embed="rId4"/>
          <a:srcRect/>
          <a:stretch>
            <a:fillRect/>
          </a:stretch>
        </p:blipFill>
        <p:spPr bwMode="auto">
          <a:xfrm>
            <a:off x="76200" y="4572000"/>
            <a:ext cx="4260850" cy="2212975"/>
          </a:xfrm>
          <a:prstGeom prst="rect">
            <a:avLst/>
          </a:prstGeom>
          <a:noFill/>
          <a:ln w="9525">
            <a:noFill/>
            <a:miter lim="800000"/>
            <a:headEnd/>
            <a:tailEnd/>
          </a:ln>
        </p:spPr>
      </p:pic>
      <p:sp>
        <p:nvSpPr>
          <p:cNvPr id="40969" name="Slide Number Placeholder 9"/>
          <p:cNvSpPr>
            <a:spLocks noGrp="1"/>
          </p:cNvSpPr>
          <p:nvPr>
            <p:ph type="sldNum" sz="quarter" idx="12"/>
          </p:nvPr>
        </p:nvSpPr>
        <p:spPr bwMode="auto">
          <a:noFill/>
          <a:ln>
            <a:miter lim="800000"/>
            <a:headEnd/>
            <a:tailEnd/>
          </a:ln>
        </p:spPr>
        <p:txBody>
          <a:bodyPr/>
          <a:lstStyle/>
          <a:p>
            <a:fld id="{27FB1E1F-28A3-6C4E-9899-97832132F3F7}" type="slidenum">
              <a:rPr lang="en-GB" smtClean="0"/>
              <a:pPr/>
              <a:t>47</a:t>
            </a:fld>
            <a:endParaRPr lang="en-GB" smtClean="0"/>
          </a:p>
        </p:txBody>
      </p:sp>
      <p:sp>
        <p:nvSpPr>
          <p:cNvPr id="40970" name="TextBox 11"/>
          <p:cNvSpPr txBox="1">
            <a:spLocks noChangeArrowheads="1"/>
          </p:cNvSpPr>
          <p:nvPr/>
        </p:nvSpPr>
        <p:spPr bwMode="auto">
          <a:xfrm>
            <a:off x="4446588" y="5497513"/>
            <a:ext cx="582612" cy="369887"/>
          </a:xfrm>
          <a:prstGeom prst="rect">
            <a:avLst/>
          </a:prstGeom>
          <a:noFill/>
          <a:ln w="9525">
            <a:noFill/>
            <a:miter lim="800000"/>
            <a:headEnd/>
            <a:tailEnd/>
          </a:ln>
        </p:spPr>
        <p:txBody>
          <a:bodyPr wrap="none">
            <a:prstTxWarp prst="textNoShape">
              <a:avLst/>
            </a:prstTxWarp>
            <a:spAutoFit/>
          </a:bodyPr>
          <a:lstStyle/>
          <a:p>
            <a:r>
              <a:rPr lang="it-IT"/>
              <a:t>TeV</a:t>
            </a:r>
          </a:p>
        </p:txBody>
      </p:sp>
      <p:sp>
        <p:nvSpPr>
          <p:cNvPr id="40971" name="TextBox 12"/>
          <p:cNvSpPr txBox="1">
            <a:spLocks noChangeArrowheads="1"/>
          </p:cNvSpPr>
          <p:nvPr/>
        </p:nvSpPr>
        <p:spPr bwMode="auto">
          <a:xfrm>
            <a:off x="4419600" y="5943600"/>
            <a:ext cx="582613" cy="369888"/>
          </a:xfrm>
          <a:prstGeom prst="rect">
            <a:avLst/>
          </a:prstGeom>
          <a:noFill/>
          <a:ln w="9525">
            <a:noFill/>
            <a:miter lim="800000"/>
            <a:headEnd/>
            <a:tailEnd/>
          </a:ln>
        </p:spPr>
        <p:txBody>
          <a:bodyPr wrap="none">
            <a:prstTxWarp prst="textNoShape">
              <a:avLst/>
            </a:prstTxWarp>
            <a:spAutoFit/>
          </a:bodyPr>
          <a:lstStyle/>
          <a:p>
            <a:r>
              <a:rPr lang="it-IT"/>
              <a:t>TeV</a:t>
            </a:r>
          </a:p>
        </p:txBody>
      </p:sp>
      <p:sp>
        <p:nvSpPr>
          <p:cNvPr id="40972" name="TextBox 13"/>
          <p:cNvSpPr txBox="1">
            <a:spLocks noChangeArrowheads="1"/>
          </p:cNvSpPr>
          <p:nvPr/>
        </p:nvSpPr>
        <p:spPr bwMode="auto">
          <a:xfrm>
            <a:off x="4419600" y="6335713"/>
            <a:ext cx="582613" cy="369887"/>
          </a:xfrm>
          <a:prstGeom prst="rect">
            <a:avLst/>
          </a:prstGeom>
          <a:noFill/>
          <a:ln w="9525">
            <a:noFill/>
            <a:miter lim="800000"/>
            <a:headEnd/>
            <a:tailEnd/>
          </a:ln>
        </p:spPr>
        <p:txBody>
          <a:bodyPr wrap="none">
            <a:prstTxWarp prst="textNoShape">
              <a:avLst/>
            </a:prstTxWarp>
            <a:spAutoFit/>
          </a:bodyPr>
          <a:lstStyle/>
          <a:p>
            <a:r>
              <a:rPr lang="it-IT"/>
              <a:t>TeV</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4343400" cy="838200"/>
          </a:xfrm>
        </p:spPr>
        <p:txBody>
          <a:bodyPr>
            <a:noAutofit/>
          </a:bodyPr>
          <a:lstStyle/>
          <a:p>
            <a:r>
              <a:rPr lang="it-IT" sz="3200" b="1" u="sng" dirty="0" smtClean="0">
                <a:solidFill>
                  <a:srgbClr val="0000FF"/>
                </a:solidFill>
                <a:latin typeface="Comic Sans MS"/>
                <a:cs typeface="Comic Sans MS"/>
              </a:rPr>
              <a:t>Ricerca dell’ </a:t>
            </a:r>
            <a:r>
              <a:rPr lang="it-IT" sz="3200" b="1" u="sng" dirty="0" err="1" smtClean="0">
                <a:solidFill>
                  <a:srgbClr val="0000FF"/>
                </a:solidFill>
                <a:latin typeface="Comic Sans MS"/>
                <a:cs typeface="Comic Sans MS"/>
              </a:rPr>
              <a:t>Higgs</a:t>
            </a:r>
            <a:endParaRPr lang="it-IT" sz="3200" b="1" u="sng" dirty="0">
              <a:solidFill>
                <a:srgbClr val="0000FF"/>
              </a:solidFill>
              <a:latin typeface="Comic Sans MS"/>
              <a:cs typeface="Comic Sans MS"/>
            </a:endParaRPr>
          </a:p>
        </p:txBody>
      </p:sp>
      <p:sp>
        <p:nvSpPr>
          <p:cNvPr id="4" name="Slide Number Placeholder 3"/>
          <p:cNvSpPr>
            <a:spLocks noGrp="1"/>
          </p:cNvSpPr>
          <p:nvPr>
            <p:ph type="sldNum" sz="quarter" idx="12"/>
          </p:nvPr>
        </p:nvSpPr>
        <p:spPr/>
        <p:txBody>
          <a:bodyPr/>
          <a:lstStyle/>
          <a:p>
            <a:fld id="{B007B441-5312-499D-93C3-6E37886527FA}" type="slidenum">
              <a:rPr lang="it-IT" smtClean="0"/>
              <a:pPr/>
              <a:t>48</a:t>
            </a:fld>
            <a:endParaRPr lang="it-IT"/>
          </a:p>
        </p:txBody>
      </p:sp>
      <p:pic>
        <p:nvPicPr>
          <p:cNvPr id="11" name="Picture 10"/>
          <p:cNvPicPr>
            <a:picLocks noChangeAspect="1"/>
          </p:cNvPicPr>
          <p:nvPr/>
        </p:nvPicPr>
        <p:blipFill>
          <a:blip r:embed="rId2"/>
          <a:stretch>
            <a:fillRect/>
          </a:stretch>
        </p:blipFill>
        <p:spPr>
          <a:xfrm>
            <a:off x="4800600" y="838200"/>
            <a:ext cx="4171208" cy="3048000"/>
          </a:xfrm>
          <a:prstGeom prst="rect">
            <a:avLst/>
          </a:prstGeom>
        </p:spPr>
      </p:pic>
      <p:pic>
        <p:nvPicPr>
          <p:cNvPr id="12" name="Picture 11"/>
          <p:cNvPicPr>
            <a:picLocks noChangeAspect="1"/>
          </p:cNvPicPr>
          <p:nvPr/>
        </p:nvPicPr>
        <p:blipFill>
          <a:blip r:embed="rId3"/>
          <a:stretch>
            <a:fillRect/>
          </a:stretch>
        </p:blipFill>
        <p:spPr>
          <a:xfrm>
            <a:off x="381000" y="1752600"/>
            <a:ext cx="4000500" cy="3195205"/>
          </a:xfrm>
          <a:prstGeom prst="rect">
            <a:avLst/>
          </a:prstGeom>
        </p:spPr>
      </p:pic>
      <p:sp>
        <p:nvSpPr>
          <p:cNvPr id="13" name="TextBox 12"/>
          <p:cNvSpPr txBox="1"/>
          <p:nvPr/>
        </p:nvSpPr>
        <p:spPr>
          <a:xfrm>
            <a:off x="76200" y="990600"/>
            <a:ext cx="4648200" cy="923330"/>
          </a:xfrm>
          <a:prstGeom prst="rect">
            <a:avLst/>
          </a:prstGeom>
          <a:noFill/>
        </p:spPr>
        <p:txBody>
          <a:bodyPr wrap="square" rtlCol="0">
            <a:spAutoFit/>
          </a:bodyPr>
          <a:lstStyle/>
          <a:p>
            <a:r>
              <a:rPr lang="it-IT" dirty="0" smtClean="0"/>
              <a:t>- </a:t>
            </a:r>
            <a:r>
              <a:rPr lang="it-IT" dirty="0" smtClean="0"/>
              <a:t>r</a:t>
            </a:r>
            <a:r>
              <a:rPr lang="it-IT" dirty="0" smtClean="0"/>
              <a:t>icerca in corso in tutti i canali di decadimento</a:t>
            </a:r>
          </a:p>
          <a:p>
            <a:pPr>
              <a:buFontTx/>
              <a:buChar char="-"/>
            </a:pPr>
            <a:r>
              <a:rPr lang="it-IT" dirty="0" smtClean="0"/>
              <a:t> canale più accessibile per ora </a:t>
            </a:r>
            <a:r>
              <a:rPr lang="it-IT" dirty="0" err="1" smtClean="0"/>
              <a:t>H</a:t>
            </a:r>
            <a:r>
              <a:rPr lang="en-US" dirty="0" err="1" smtClean="0">
                <a:sym typeface="Wingdings"/>
              </a:rPr>
              <a:t></a:t>
            </a:r>
            <a:r>
              <a:rPr lang="en-US" b="1" dirty="0" err="1" smtClean="0">
                <a:latin typeface="Symbol" charset="2"/>
                <a:cs typeface="Symbol" charset="2"/>
                <a:sym typeface="Wingdings"/>
              </a:rPr>
              <a:t>g</a:t>
            </a:r>
            <a:r>
              <a:rPr lang="en-US" b="1" dirty="0" err="1" smtClean="0">
                <a:latin typeface="Symbol" charset="2"/>
                <a:cs typeface="Symbol" charset="2"/>
                <a:sym typeface="Wingdings"/>
              </a:rPr>
              <a:t>g</a:t>
            </a:r>
            <a:endParaRPr lang="en-US" dirty="0" smtClean="0">
              <a:latin typeface="Comic Sans MS"/>
              <a:cs typeface="Comic Sans MS"/>
              <a:sym typeface="Wingdings"/>
            </a:endParaRPr>
          </a:p>
          <a:p>
            <a:endParaRPr lang="en-US" dirty="0" smtClean="0">
              <a:latin typeface="Comic Sans MS"/>
              <a:cs typeface="Comic Sans MS"/>
              <a:sym typeface="Wingdings"/>
            </a:endParaRPr>
          </a:p>
        </p:txBody>
      </p:sp>
      <p:sp>
        <p:nvSpPr>
          <p:cNvPr id="14" name="TextBox 13"/>
          <p:cNvSpPr txBox="1"/>
          <p:nvPr/>
        </p:nvSpPr>
        <p:spPr>
          <a:xfrm>
            <a:off x="6248400" y="533400"/>
            <a:ext cx="1299154" cy="369332"/>
          </a:xfrm>
          <a:prstGeom prst="rect">
            <a:avLst/>
          </a:prstGeom>
          <a:solidFill>
            <a:srgbClr val="FFFF00"/>
          </a:solidFill>
        </p:spPr>
        <p:txBody>
          <a:bodyPr wrap="none" rtlCol="0">
            <a:spAutoFit/>
          </a:bodyPr>
          <a:lstStyle/>
          <a:p>
            <a:r>
              <a:rPr lang="it-IT" dirty="0" smtClean="0"/>
              <a:t>simulazione</a:t>
            </a:r>
            <a:endParaRPr lang="it-IT" dirty="0"/>
          </a:p>
        </p:txBody>
      </p:sp>
      <p:sp>
        <p:nvSpPr>
          <p:cNvPr id="15" name="TextBox 14"/>
          <p:cNvSpPr txBox="1"/>
          <p:nvPr/>
        </p:nvSpPr>
        <p:spPr>
          <a:xfrm>
            <a:off x="152401" y="5105400"/>
            <a:ext cx="4419600" cy="1200329"/>
          </a:xfrm>
          <a:prstGeom prst="rect">
            <a:avLst/>
          </a:prstGeom>
          <a:noFill/>
        </p:spPr>
        <p:txBody>
          <a:bodyPr wrap="square" rtlCol="0">
            <a:spAutoFit/>
          </a:bodyPr>
          <a:lstStyle/>
          <a:p>
            <a:r>
              <a:rPr lang="en-US" b="1" dirty="0" smtClean="0">
                <a:solidFill>
                  <a:srgbClr val="FF0000"/>
                </a:solidFill>
                <a:latin typeface="Comic Sans MS"/>
                <a:cs typeface="Comic Sans MS"/>
                <a:sym typeface="Wingdings"/>
              </a:rPr>
              <a:t>p</a:t>
            </a:r>
            <a:r>
              <a:rPr lang="en-US" b="1" dirty="0" smtClean="0">
                <a:solidFill>
                  <a:srgbClr val="FF0000"/>
                </a:solidFill>
                <a:latin typeface="Comic Sans MS"/>
                <a:cs typeface="Comic Sans MS"/>
                <a:sym typeface="Wingdings"/>
              </a:rPr>
              <a:t>er </a:t>
            </a:r>
            <a:r>
              <a:rPr lang="en-US" b="1" dirty="0" err="1" smtClean="0">
                <a:solidFill>
                  <a:srgbClr val="FF0000"/>
                </a:solidFill>
                <a:latin typeface="Comic Sans MS"/>
                <a:cs typeface="Comic Sans MS"/>
                <a:sym typeface="Wingdings"/>
              </a:rPr>
              <a:t>ora</a:t>
            </a:r>
            <a:r>
              <a:rPr lang="en-US" b="1" dirty="0" smtClean="0">
                <a:solidFill>
                  <a:srgbClr val="FF0000"/>
                </a:solidFill>
                <a:latin typeface="Comic Sans MS"/>
                <a:cs typeface="Comic Sans MS"/>
                <a:sym typeface="Wingdings"/>
              </a:rPr>
              <a:t> </a:t>
            </a:r>
            <a:r>
              <a:rPr lang="en-US" b="1" dirty="0" err="1" smtClean="0">
                <a:solidFill>
                  <a:srgbClr val="FF0000"/>
                </a:solidFill>
                <a:latin typeface="Comic Sans MS"/>
                <a:cs typeface="Comic Sans MS"/>
                <a:sym typeface="Wingdings"/>
              </a:rPr>
              <a:t>nessuna</a:t>
            </a:r>
            <a:r>
              <a:rPr lang="en-US" b="1" dirty="0" smtClean="0">
                <a:solidFill>
                  <a:srgbClr val="FF0000"/>
                </a:solidFill>
                <a:latin typeface="Comic Sans MS"/>
                <a:cs typeface="Comic Sans MS"/>
                <a:sym typeface="Wingdings"/>
              </a:rPr>
              <a:t> </a:t>
            </a:r>
            <a:r>
              <a:rPr lang="en-US" b="1" dirty="0" err="1" smtClean="0">
                <a:solidFill>
                  <a:srgbClr val="FF0000"/>
                </a:solidFill>
                <a:latin typeface="Comic Sans MS"/>
                <a:cs typeface="Comic Sans MS"/>
                <a:sym typeface="Wingdings"/>
              </a:rPr>
              <a:t>evidenza</a:t>
            </a:r>
            <a:r>
              <a:rPr lang="en-US" b="1" dirty="0" smtClean="0">
                <a:solidFill>
                  <a:srgbClr val="FF0000"/>
                </a:solidFill>
                <a:latin typeface="Comic Sans MS"/>
                <a:cs typeface="Comic Sans MS"/>
                <a:sym typeface="Wingdings"/>
              </a:rPr>
              <a:t> </a:t>
            </a:r>
            <a:r>
              <a:rPr lang="en-US" b="1" dirty="0" smtClean="0">
                <a:latin typeface="Comic Sans MS"/>
                <a:cs typeface="Comic Sans MS"/>
                <a:sym typeface="Wingdings"/>
              </a:rPr>
              <a:t>ma … </a:t>
            </a:r>
            <a:r>
              <a:rPr lang="en-US" b="1" dirty="0" err="1" smtClean="0">
                <a:latin typeface="Comic Sans MS"/>
                <a:cs typeface="Comic Sans MS"/>
                <a:sym typeface="Wingdings"/>
              </a:rPr>
              <a:t>n</a:t>
            </a:r>
            <a:r>
              <a:rPr lang="en-US" b="1" dirty="0" err="1" smtClean="0">
                <a:latin typeface="Comic Sans MS"/>
                <a:cs typeface="Comic Sans MS"/>
                <a:sym typeface="Wingdings"/>
              </a:rPr>
              <a:t>ecessario</a:t>
            </a:r>
            <a:r>
              <a:rPr lang="en-US" b="1" dirty="0" smtClean="0">
                <a:latin typeface="Comic Sans MS"/>
                <a:cs typeface="Comic Sans MS"/>
                <a:sym typeface="Wingdings"/>
              </a:rPr>
              <a:t> </a:t>
            </a:r>
            <a:r>
              <a:rPr lang="en-US" b="1" dirty="0" smtClean="0">
                <a:latin typeface="Comic Sans MS"/>
                <a:cs typeface="Comic Sans MS"/>
                <a:sym typeface="Wingdings"/>
              </a:rPr>
              <a:t>un </a:t>
            </a:r>
            <a:r>
              <a:rPr lang="en-US" b="1" dirty="0" err="1" smtClean="0">
                <a:latin typeface="Comic Sans MS"/>
                <a:cs typeface="Comic Sans MS"/>
                <a:sym typeface="Wingdings"/>
              </a:rPr>
              <a:t>notevole</a:t>
            </a:r>
            <a:r>
              <a:rPr lang="en-US" b="1" dirty="0" smtClean="0">
                <a:latin typeface="Comic Sans MS"/>
                <a:cs typeface="Comic Sans MS"/>
                <a:sym typeface="Wingdings"/>
              </a:rPr>
              <a:t> </a:t>
            </a:r>
            <a:r>
              <a:rPr lang="en-US" b="1" dirty="0" err="1" smtClean="0">
                <a:ln>
                  <a:solidFill>
                    <a:srgbClr val="008000"/>
                  </a:solidFill>
                </a:ln>
                <a:solidFill>
                  <a:srgbClr val="8BC806"/>
                </a:solidFill>
                <a:latin typeface="Comic Sans MS"/>
                <a:cs typeface="Comic Sans MS"/>
                <a:sym typeface="Wingdings"/>
              </a:rPr>
              <a:t>aumento</a:t>
            </a:r>
            <a:r>
              <a:rPr lang="en-US" b="1" dirty="0" smtClean="0">
                <a:ln>
                  <a:solidFill>
                    <a:srgbClr val="008000"/>
                  </a:solidFill>
                </a:ln>
                <a:solidFill>
                  <a:srgbClr val="8BC806"/>
                </a:solidFill>
                <a:latin typeface="Comic Sans MS"/>
                <a:cs typeface="Comic Sans MS"/>
                <a:sym typeface="Wingdings"/>
              </a:rPr>
              <a:t> </a:t>
            </a:r>
            <a:r>
              <a:rPr lang="en-US" b="1" dirty="0" err="1" smtClean="0">
                <a:ln>
                  <a:solidFill>
                    <a:srgbClr val="008000"/>
                  </a:solidFill>
                </a:ln>
                <a:solidFill>
                  <a:srgbClr val="8BC806"/>
                </a:solidFill>
                <a:latin typeface="Comic Sans MS"/>
                <a:cs typeface="Comic Sans MS"/>
                <a:sym typeface="Wingdings"/>
              </a:rPr>
              <a:t>della</a:t>
            </a:r>
            <a:r>
              <a:rPr lang="en-US" b="1" dirty="0" smtClean="0">
                <a:ln>
                  <a:solidFill>
                    <a:srgbClr val="008000"/>
                  </a:solidFill>
                </a:ln>
                <a:solidFill>
                  <a:srgbClr val="8BC806"/>
                </a:solidFill>
                <a:latin typeface="Comic Sans MS"/>
                <a:cs typeface="Comic Sans MS"/>
                <a:sym typeface="Wingdings"/>
              </a:rPr>
              <a:t> </a:t>
            </a:r>
            <a:r>
              <a:rPr lang="en-US" b="1" dirty="0" err="1" smtClean="0">
                <a:ln>
                  <a:solidFill>
                    <a:srgbClr val="008000"/>
                  </a:solidFill>
                </a:ln>
                <a:solidFill>
                  <a:srgbClr val="8BC806"/>
                </a:solidFill>
                <a:latin typeface="Comic Sans MS"/>
                <a:cs typeface="Comic Sans MS"/>
                <a:sym typeface="Wingdings"/>
              </a:rPr>
              <a:t>statistica</a:t>
            </a:r>
            <a:r>
              <a:rPr lang="en-US" b="1" dirty="0" smtClean="0">
                <a:ln>
                  <a:solidFill>
                    <a:srgbClr val="008000"/>
                  </a:solidFill>
                </a:ln>
                <a:solidFill>
                  <a:srgbClr val="8BC806"/>
                </a:solidFill>
                <a:latin typeface="Comic Sans MS"/>
                <a:cs typeface="Comic Sans MS"/>
                <a:sym typeface="Wingdings"/>
              </a:rPr>
              <a:t> </a:t>
            </a:r>
            <a:r>
              <a:rPr lang="en-US" b="1" dirty="0" smtClean="0">
                <a:latin typeface="Comic Sans MS"/>
                <a:cs typeface="Comic Sans MS"/>
                <a:sym typeface="Wingdings"/>
              </a:rPr>
              <a:t>(</a:t>
            </a:r>
            <a:r>
              <a:rPr lang="en-US" b="1" dirty="0" err="1" smtClean="0">
                <a:latin typeface="Comic Sans MS"/>
                <a:cs typeface="Comic Sans MS"/>
                <a:sym typeface="Wingdings"/>
              </a:rPr>
              <a:t>cioè</a:t>
            </a:r>
            <a:r>
              <a:rPr lang="en-US" b="1" dirty="0" smtClean="0">
                <a:latin typeface="Comic Sans MS"/>
                <a:cs typeface="Comic Sans MS"/>
                <a:sym typeface="Wingdings"/>
              </a:rPr>
              <a:t> </a:t>
            </a:r>
            <a:r>
              <a:rPr lang="en-US" b="1" dirty="0" err="1" smtClean="0">
                <a:latin typeface="Comic Sans MS"/>
                <a:cs typeface="Comic Sans MS"/>
                <a:sym typeface="Wingdings"/>
              </a:rPr>
              <a:t>della</a:t>
            </a:r>
            <a:r>
              <a:rPr lang="en-US" b="1" dirty="0" smtClean="0">
                <a:latin typeface="Comic Sans MS"/>
                <a:cs typeface="Comic Sans MS"/>
                <a:sym typeface="Wingdings"/>
              </a:rPr>
              <a:t> </a:t>
            </a:r>
            <a:r>
              <a:rPr lang="en-US" b="1" dirty="0" err="1" smtClean="0">
                <a:latin typeface="Comic Sans MS"/>
                <a:cs typeface="Comic Sans MS"/>
                <a:sym typeface="Wingdings"/>
              </a:rPr>
              <a:t>quantità</a:t>
            </a:r>
            <a:r>
              <a:rPr lang="en-US" b="1" dirty="0" smtClean="0">
                <a:latin typeface="Comic Sans MS"/>
                <a:cs typeface="Comic Sans MS"/>
                <a:sym typeface="Wingdings"/>
              </a:rPr>
              <a:t> </a:t>
            </a:r>
            <a:r>
              <a:rPr lang="en-US" b="1" dirty="0" err="1" smtClean="0">
                <a:latin typeface="Comic Sans MS"/>
                <a:cs typeface="Comic Sans MS"/>
                <a:sym typeface="Wingdings"/>
              </a:rPr>
              <a:t>di</a:t>
            </a:r>
            <a:r>
              <a:rPr lang="en-US" b="1" dirty="0" smtClean="0">
                <a:latin typeface="Comic Sans MS"/>
                <a:cs typeface="Comic Sans MS"/>
                <a:sym typeface="Wingdings"/>
              </a:rPr>
              <a:t> </a:t>
            </a:r>
            <a:r>
              <a:rPr lang="en-US" b="1" dirty="0" err="1" smtClean="0">
                <a:latin typeface="Comic Sans MS"/>
                <a:cs typeface="Comic Sans MS"/>
                <a:sym typeface="Wingdings"/>
              </a:rPr>
              <a:t>dati</a:t>
            </a:r>
            <a:r>
              <a:rPr lang="en-US" b="1" dirty="0" smtClean="0">
                <a:latin typeface="Comic Sans MS"/>
                <a:cs typeface="Comic Sans MS"/>
                <a:sym typeface="Wingdings"/>
              </a:rPr>
              <a:t>)</a:t>
            </a:r>
            <a:r>
              <a:rPr lang="en-US" b="1" dirty="0" smtClean="0">
                <a:latin typeface="Comic Sans MS"/>
                <a:cs typeface="Comic Sans MS"/>
                <a:sym typeface="Wingdings"/>
              </a:rPr>
              <a:t> </a:t>
            </a:r>
            <a:r>
              <a:rPr lang="en-US" b="1" dirty="0" err="1" smtClean="0">
                <a:latin typeface="Comic Sans MS"/>
                <a:cs typeface="Comic Sans MS"/>
                <a:sym typeface="Wingdings"/>
              </a:rPr>
              <a:t>atteso</a:t>
            </a:r>
            <a:r>
              <a:rPr lang="en-US" b="1" dirty="0" smtClean="0">
                <a:latin typeface="Comic Sans MS"/>
                <a:cs typeface="Comic Sans MS"/>
                <a:sym typeface="Wingdings"/>
              </a:rPr>
              <a:t> </a:t>
            </a:r>
            <a:r>
              <a:rPr lang="en-US" b="1" dirty="0" err="1" smtClean="0">
                <a:latin typeface="Comic Sans MS"/>
                <a:cs typeface="Comic Sans MS"/>
                <a:sym typeface="Wingdings"/>
              </a:rPr>
              <a:t>durante</a:t>
            </a:r>
            <a:r>
              <a:rPr lang="en-US" b="1" dirty="0" smtClean="0">
                <a:latin typeface="Comic Sans MS"/>
                <a:cs typeface="Comic Sans MS"/>
                <a:sym typeface="Wingdings"/>
              </a:rPr>
              <a:t> </a:t>
            </a:r>
            <a:r>
              <a:rPr lang="en-US" b="1" dirty="0" err="1" smtClean="0">
                <a:latin typeface="Comic Sans MS"/>
                <a:cs typeface="Comic Sans MS"/>
                <a:sym typeface="Wingdings"/>
              </a:rPr>
              <a:t>il</a:t>
            </a:r>
            <a:r>
              <a:rPr lang="en-US" b="1" dirty="0" smtClean="0">
                <a:latin typeface="Comic Sans MS"/>
                <a:cs typeface="Comic Sans MS"/>
                <a:sym typeface="Wingdings"/>
              </a:rPr>
              <a:t> 2011 </a:t>
            </a:r>
            <a:r>
              <a:rPr lang="en-US" b="1" dirty="0" err="1" smtClean="0">
                <a:latin typeface="Comic Sans MS"/>
                <a:cs typeface="Comic Sans MS"/>
                <a:sym typeface="Wingdings"/>
              </a:rPr>
              <a:t>e</a:t>
            </a:r>
            <a:r>
              <a:rPr lang="en-US" b="1" dirty="0" smtClean="0">
                <a:latin typeface="Comic Sans MS"/>
                <a:cs typeface="Comic Sans MS"/>
                <a:sym typeface="Wingdings"/>
              </a:rPr>
              <a:t> </a:t>
            </a:r>
            <a:r>
              <a:rPr lang="en-US" b="1" dirty="0" smtClean="0">
                <a:latin typeface="Comic Sans MS"/>
                <a:cs typeface="Comic Sans MS"/>
                <a:sym typeface="Wingdings"/>
              </a:rPr>
              <a:t>2012</a:t>
            </a:r>
            <a:endParaRPr lang="it-IT" b="1" dirty="0" smtClean="0">
              <a:latin typeface="Comic Sans MS"/>
              <a:cs typeface="Comic Sans MS"/>
              <a:sym typeface="Wingdings"/>
            </a:endParaRPr>
          </a:p>
        </p:txBody>
      </p:sp>
      <p:pic>
        <p:nvPicPr>
          <p:cNvPr id="16" name="Picture 15"/>
          <p:cNvPicPr>
            <a:picLocks noChangeAspect="1"/>
          </p:cNvPicPr>
          <p:nvPr/>
        </p:nvPicPr>
        <p:blipFill>
          <a:blip r:embed="rId4"/>
          <a:stretch>
            <a:fillRect/>
          </a:stretch>
        </p:blipFill>
        <p:spPr>
          <a:xfrm>
            <a:off x="4513758" y="3962400"/>
            <a:ext cx="4533398" cy="28194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304800" y="228600"/>
            <a:ext cx="8650287" cy="584776"/>
          </a:xfrm>
          <a:prstGeom prst="rect">
            <a:avLst/>
          </a:prstGeom>
          <a:noFill/>
          <a:ln w="28575">
            <a:solidFill>
              <a:srgbClr val="0000FF"/>
            </a:solidFill>
            <a:miter lim="800000"/>
            <a:headEnd/>
            <a:tailEnd/>
          </a:ln>
        </p:spPr>
        <p:txBody>
          <a:bodyPr>
            <a:prstTxWarp prst="textNoShape">
              <a:avLst/>
            </a:prstTxWarp>
            <a:spAutoFit/>
          </a:bodyPr>
          <a:lstStyle/>
          <a:p>
            <a:pPr algn="l" eaLnBrk="1" hangingPunct="1"/>
            <a:r>
              <a:rPr lang="en-US" sz="3200" b="1" dirty="0" err="1" smtClean="0">
                <a:solidFill>
                  <a:srgbClr val="0000FF"/>
                </a:solidFill>
                <a:latin typeface="Comic Sans MS" charset="0"/>
              </a:rPr>
              <a:t>Primi</a:t>
            </a:r>
            <a:r>
              <a:rPr lang="en-US" sz="3200" b="1" dirty="0" smtClean="0">
                <a:solidFill>
                  <a:srgbClr val="0000FF"/>
                </a:solidFill>
                <a:latin typeface="Comic Sans MS" charset="0"/>
              </a:rPr>
              <a:t> </a:t>
            </a:r>
            <a:r>
              <a:rPr lang="en-US" sz="3200" b="1" dirty="0" err="1" smtClean="0">
                <a:solidFill>
                  <a:srgbClr val="0000FF"/>
                </a:solidFill>
                <a:latin typeface="Comic Sans MS" charset="0"/>
              </a:rPr>
              <a:t>risultati</a:t>
            </a:r>
            <a:r>
              <a:rPr lang="en-US" sz="3200" b="1" dirty="0" smtClean="0">
                <a:solidFill>
                  <a:srgbClr val="0000FF"/>
                </a:solidFill>
                <a:latin typeface="Comic Sans MS" charset="0"/>
              </a:rPr>
              <a:t> </a:t>
            </a:r>
            <a:r>
              <a:rPr lang="en-US" sz="3200" b="1" dirty="0" err="1" smtClean="0">
                <a:solidFill>
                  <a:srgbClr val="0000FF"/>
                </a:solidFill>
                <a:latin typeface="Comic Sans MS" charset="0"/>
              </a:rPr>
              <a:t>da</a:t>
            </a:r>
            <a:r>
              <a:rPr lang="en-US" sz="3200" b="1" dirty="0" smtClean="0">
                <a:solidFill>
                  <a:srgbClr val="0000FF"/>
                </a:solidFill>
                <a:latin typeface="Comic Sans MS" charset="0"/>
              </a:rPr>
              <a:t> </a:t>
            </a:r>
            <a:r>
              <a:rPr lang="en-US" sz="3200" b="1" dirty="0" err="1" smtClean="0">
                <a:solidFill>
                  <a:srgbClr val="0000FF"/>
                </a:solidFill>
                <a:latin typeface="Comic Sans MS" charset="0"/>
              </a:rPr>
              <a:t>Collisioni</a:t>
            </a:r>
            <a:r>
              <a:rPr lang="en-US" sz="3200" b="1" dirty="0" smtClean="0">
                <a:solidFill>
                  <a:srgbClr val="0000FF"/>
                </a:solidFill>
                <a:latin typeface="Comic Sans MS" charset="0"/>
              </a:rPr>
              <a:t> </a:t>
            </a:r>
            <a:r>
              <a:rPr lang="en-US" sz="3200" b="1" dirty="0" err="1" smtClean="0">
                <a:solidFill>
                  <a:srgbClr val="0000FF"/>
                </a:solidFill>
                <a:latin typeface="Comic Sans MS" charset="0"/>
              </a:rPr>
              <a:t>Pb-Pb</a:t>
            </a:r>
            <a:endParaRPr lang="en-US" sz="3200" b="1" dirty="0">
              <a:solidFill>
                <a:srgbClr val="0000FF"/>
              </a:solidFill>
            </a:endParaRPr>
          </a:p>
        </p:txBody>
      </p:sp>
      <p:sp>
        <p:nvSpPr>
          <p:cNvPr id="21507" name="Rectangle 4"/>
          <p:cNvSpPr>
            <a:spLocks noChangeArrowheads="1"/>
          </p:cNvSpPr>
          <p:nvPr/>
        </p:nvSpPr>
        <p:spPr bwMode="auto">
          <a:xfrm>
            <a:off x="228600" y="990600"/>
            <a:ext cx="8769350" cy="1190625"/>
          </a:xfrm>
          <a:prstGeom prst="rect">
            <a:avLst/>
          </a:prstGeom>
          <a:noFill/>
          <a:ln w="9525">
            <a:noFill/>
            <a:miter lim="800000"/>
            <a:headEnd/>
            <a:tailEnd/>
          </a:ln>
        </p:spPr>
        <p:txBody>
          <a:bodyPr>
            <a:prstTxWarp prst="textNoShape">
              <a:avLst/>
            </a:prstTxWarp>
            <a:spAutoFit/>
          </a:bodyPr>
          <a:lstStyle/>
          <a:p>
            <a:pPr algn="just" eaLnBrk="1" hangingPunct="1"/>
            <a:r>
              <a:rPr lang="en-US" dirty="0" smtClean="0">
                <a:latin typeface="Comic Sans MS" charset="0"/>
                <a:ea typeface="Arial" charset="0"/>
                <a:cs typeface="Arial" charset="0"/>
              </a:rPr>
              <a:t>Il </a:t>
            </a:r>
            <a:r>
              <a:rPr lang="en-US" dirty="0" err="1" smtClean="0">
                <a:latin typeface="Comic Sans MS" charset="0"/>
                <a:ea typeface="Arial" charset="0"/>
                <a:cs typeface="Arial" charset="0"/>
              </a:rPr>
              <a:t>modello</a:t>
            </a:r>
            <a:r>
              <a:rPr lang="en-US" dirty="0" smtClean="0">
                <a:latin typeface="Comic Sans MS" charset="0"/>
                <a:ea typeface="Arial" charset="0"/>
                <a:cs typeface="Arial" charset="0"/>
              </a:rPr>
              <a:t> </a:t>
            </a:r>
            <a:r>
              <a:rPr lang="en-US" dirty="0" err="1" smtClean="0">
                <a:latin typeface="Comic Sans MS" charset="0"/>
                <a:ea typeface="Arial" charset="0"/>
                <a:cs typeface="Arial" charset="0"/>
              </a:rPr>
              <a:t>teorico</a:t>
            </a:r>
            <a:r>
              <a:rPr lang="en-US" dirty="0" smtClean="0">
                <a:latin typeface="Comic Sans MS" charset="0"/>
                <a:ea typeface="Arial" charset="0"/>
                <a:cs typeface="Arial" charset="0"/>
              </a:rPr>
              <a:t> </a:t>
            </a:r>
            <a:r>
              <a:rPr lang="en-US" dirty="0" err="1" smtClean="0">
                <a:latin typeface="Comic Sans MS" charset="0"/>
                <a:ea typeface="Arial" charset="0"/>
                <a:cs typeface="Arial" charset="0"/>
              </a:rPr>
              <a:t>che</a:t>
            </a:r>
            <a:r>
              <a:rPr lang="en-US" dirty="0" smtClean="0">
                <a:latin typeface="Comic Sans MS" charset="0"/>
                <a:ea typeface="Arial" charset="0"/>
                <a:cs typeface="Arial" charset="0"/>
              </a:rPr>
              <a:t> </a:t>
            </a:r>
            <a:r>
              <a:rPr lang="en-US" dirty="0" err="1" smtClean="0">
                <a:latin typeface="Comic Sans MS" charset="0"/>
                <a:ea typeface="Arial" charset="0"/>
                <a:cs typeface="Arial" charset="0"/>
              </a:rPr>
              <a:t>descrive</a:t>
            </a:r>
            <a:r>
              <a:rPr lang="en-US" dirty="0" smtClean="0">
                <a:latin typeface="Comic Sans MS" charset="0"/>
                <a:ea typeface="Arial" charset="0"/>
                <a:cs typeface="Arial" charset="0"/>
              </a:rPr>
              <a:t> le </a:t>
            </a:r>
            <a:r>
              <a:rPr lang="en-US" dirty="0" err="1" smtClean="0">
                <a:latin typeface="Comic Sans MS" charset="0"/>
                <a:ea typeface="Arial" charset="0"/>
                <a:cs typeface="Arial" charset="0"/>
              </a:rPr>
              <a:t>interazioni</a:t>
            </a:r>
            <a:r>
              <a:rPr lang="en-US" dirty="0" smtClean="0">
                <a:latin typeface="Comic Sans MS" charset="0"/>
                <a:ea typeface="Arial" charset="0"/>
                <a:cs typeface="Arial" charset="0"/>
              </a:rPr>
              <a:t> </a:t>
            </a:r>
            <a:r>
              <a:rPr lang="en-US" dirty="0" err="1" smtClean="0">
                <a:latin typeface="Comic Sans MS" charset="0"/>
                <a:ea typeface="Arial" charset="0"/>
                <a:cs typeface="Arial" charset="0"/>
              </a:rPr>
              <a:t>tra</a:t>
            </a:r>
            <a:r>
              <a:rPr lang="en-US" dirty="0" smtClean="0">
                <a:latin typeface="Comic Sans MS" charset="0"/>
                <a:ea typeface="Arial" charset="0"/>
                <a:cs typeface="Arial" charset="0"/>
              </a:rPr>
              <a:t> quarks </a:t>
            </a:r>
            <a:r>
              <a:rPr lang="en-US" dirty="0" err="1" smtClean="0">
                <a:latin typeface="Comic Sans MS" charset="0"/>
                <a:ea typeface="Arial" charset="0"/>
                <a:cs typeface="Arial" charset="0"/>
              </a:rPr>
              <a:t>e</a:t>
            </a:r>
            <a:r>
              <a:rPr lang="en-US" dirty="0" smtClean="0">
                <a:latin typeface="Comic Sans MS" charset="0"/>
                <a:ea typeface="Arial" charset="0"/>
                <a:cs typeface="Arial" charset="0"/>
              </a:rPr>
              <a:t> </a:t>
            </a:r>
            <a:r>
              <a:rPr lang="en-US" dirty="0" err="1" smtClean="0">
                <a:latin typeface="Comic Sans MS" charset="0"/>
                <a:ea typeface="Arial" charset="0"/>
                <a:cs typeface="Arial" charset="0"/>
              </a:rPr>
              <a:t>gluoni</a:t>
            </a:r>
            <a:r>
              <a:rPr lang="en-US" dirty="0" smtClean="0">
                <a:latin typeface="Comic Sans MS" charset="0"/>
                <a:ea typeface="Arial" charset="0"/>
                <a:cs typeface="Arial" charset="0"/>
              </a:rPr>
              <a:t> </a:t>
            </a:r>
            <a:r>
              <a:rPr lang="en-US" dirty="0" err="1" smtClean="0">
                <a:latin typeface="Comic Sans MS" charset="0"/>
                <a:ea typeface="Arial" charset="0"/>
                <a:cs typeface="Arial" charset="0"/>
              </a:rPr>
              <a:t>indicherebbe</a:t>
            </a:r>
            <a:r>
              <a:rPr lang="en-US" dirty="0" smtClean="0">
                <a:latin typeface="Comic Sans MS" charset="0"/>
                <a:ea typeface="Arial" charset="0"/>
                <a:cs typeface="Arial" charset="0"/>
              </a:rPr>
              <a:t> </a:t>
            </a:r>
            <a:r>
              <a:rPr lang="en-US" dirty="0" err="1">
                <a:latin typeface="Comic Sans MS" charset="0"/>
                <a:ea typeface="Arial" charset="0"/>
                <a:cs typeface="Arial" charset="0"/>
              </a:rPr>
              <a:t>che</a:t>
            </a:r>
            <a:r>
              <a:rPr lang="en-US" dirty="0">
                <a:latin typeface="Comic Sans MS" charset="0"/>
                <a:ea typeface="Arial" charset="0"/>
                <a:cs typeface="Arial" charset="0"/>
              </a:rPr>
              <a:t>, ad </a:t>
            </a:r>
            <a:r>
              <a:rPr lang="en-US" dirty="0" err="1">
                <a:latin typeface="Comic Sans MS" charset="0"/>
                <a:ea typeface="Arial" charset="0"/>
                <a:cs typeface="Arial" charset="0"/>
              </a:rPr>
              <a:t>una</a:t>
            </a:r>
            <a:r>
              <a:rPr lang="en-US" dirty="0">
                <a:latin typeface="Comic Sans MS" charset="0"/>
                <a:ea typeface="Arial" charset="0"/>
                <a:cs typeface="Arial" charset="0"/>
              </a:rPr>
              <a:t> </a:t>
            </a:r>
            <a:r>
              <a:rPr lang="en-US" dirty="0" err="1">
                <a:latin typeface="Comic Sans MS" charset="0"/>
                <a:ea typeface="Arial" charset="0"/>
                <a:cs typeface="Arial" charset="0"/>
              </a:rPr>
              <a:t>temperatura</a:t>
            </a:r>
            <a:r>
              <a:rPr lang="en-US" dirty="0">
                <a:latin typeface="Comic Sans MS" charset="0"/>
                <a:ea typeface="Arial" charset="0"/>
                <a:cs typeface="Arial" charset="0"/>
              </a:rPr>
              <a:t> </a:t>
            </a:r>
            <a:r>
              <a:rPr lang="en-US" dirty="0" err="1">
                <a:latin typeface="Comic Sans MS" charset="0"/>
                <a:ea typeface="Arial" charset="0"/>
                <a:cs typeface="Arial" charset="0"/>
              </a:rPr>
              <a:t>critica</a:t>
            </a:r>
            <a:r>
              <a:rPr lang="en-US" dirty="0">
                <a:latin typeface="Comic Sans MS" charset="0"/>
                <a:ea typeface="Arial" charset="0"/>
                <a:cs typeface="Arial" charset="0"/>
              </a:rPr>
              <a:t>, </a:t>
            </a:r>
            <a:r>
              <a:rPr lang="en-US" b="1" dirty="0" err="1">
                <a:solidFill>
                  <a:srgbClr val="FF0000"/>
                </a:solidFill>
                <a:latin typeface="Comic Sans MS" charset="0"/>
                <a:ea typeface="Arial" charset="0"/>
                <a:cs typeface="Arial" charset="0"/>
              </a:rPr>
              <a:t>T</a:t>
            </a:r>
            <a:r>
              <a:rPr lang="en-US" sz="2000" b="1" baseline="-25000" dirty="0" err="1">
                <a:solidFill>
                  <a:srgbClr val="FF0000"/>
                </a:solidFill>
                <a:latin typeface="Comic Sans MS" charset="0"/>
                <a:ea typeface="Arial" charset="0"/>
                <a:cs typeface="Arial" charset="0"/>
              </a:rPr>
              <a:t>c</a:t>
            </a:r>
            <a:r>
              <a:rPr lang="en-US" b="1" dirty="0">
                <a:solidFill>
                  <a:srgbClr val="FF0000"/>
                </a:solidFill>
                <a:latin typeface="Comic Sans MS" charset="0"/>
                <a:ea typeface="Arial" charset="0"/>
                <a:cs typeface="Arial" charset="0"/>
              </a:rPr>
              <a:t> </a:t>
            </a:r>
            <a:r>
              <a:rPr lang="en-US" b="1" dirty="0" err="1">
                <a:solidFill>
                  <a:srgbClr val="FF0000"/>
                </a:solidFill>
                <a:latin typeface="Comic Sans MS" charset="0"/>
                <a:ea typeface="Arial" charset="0"/>
                <a:cs typeface="Arial" charset="0"/>
              </a:rPr>
              <a:t>di</a:t>
            </a:r>
            <a:r>
              <a:rPr lang="en-US" b="1" dirty="0">
                <a:solidFill>
                  <a:srgbClr val="FF0000"/>
                </a:solidFill>
                <a:latin typeface="Comic Sans MS" charset="0"/>
                <a:ea typeface="Arial" charset="0"/>
                <a:cs typeface="Arial" charset="0"/>
              </a:rPr>
              <a:t> circa 170 </a:t>
            </a:r>
            <a:r>
              <a:rPr lang="en-US" b="1" dirty="0" err="1">
                <a:solidFill>
                  <a:srgbClr val="FF0000"/>
                </a:solidFill>
                <a:latin typeface="Comic Sans MS" charset="0"/>
                <a:ea typeface="Arial" charset="0"/>
                <a:cs typeface="Arial" charset="0"/>
              </a:rPr>
              <a:t>MeV</a:t>
            </a:r>
            <a:r>
              <a:rPr lang="en-US" dirty="0">
                <a:latin typeface="Comic Sans MS" charset="0"/>
                <a:ea typeface="Arial" charset="0"/>
                <a:cs typeface="Arial" charset="0"/>
              </a:rPr>
              <a:t>, la </a:t>
            </a:r>
            <a:r>
              <a:rPr lang="en-US" dirty="0" err="1">
                <a:latin typeface="Comic Sans MS" charset="0"/>
                <a:ea typeface="Arial" charset="0"/>
                <a:cs typeface="Arial" charset="0"/>
              </a:rPr>
              <a:t>materia</a:t>
            </a:r>
            <a:r>
              <a:rPr lang="en-US" dirty="0">
                <a:latin typeface="Comic Sans MS" charset="0"/>
                <a:ea typeface="Arial" charset="0"/>
                <a:cs typeface="Arial" charset="0"/>
              </a:rPr>
              <a:t> “</a:t>
            </a:r>
            <a:r>
              <a:rPr lang="en-US" dirty="0" err="1">
                <a:latin typeface="Comic Sans MS" charset="0"/>
                <a:ea typeface="Arial" charset="0"/>
                <a:cs typeface="Arial" charset="0"/>
              </a:rPr>
              <a:t>fortemente</a:t>
            </a:r>
            <a:r>
              <a:rPr lang="en-US" dirty="0">
                <a:latin typeface="Comic Sans MS" charset="0"/>
                <a:ea typeface="Arial" charset="0"/>
                <a:cs typeface="Arial" charset="0"/>
              </a:rPr>
              <a:t>” </a:t>
            </a:r>
            <a:r>
              <a:rPr lang="en-US" dirty="0" err="1">
                <a:latin typeface="Comic Sans MS" charset="0"/>
                <a:ea typeface="Arial" charset="0"/>
                <a:cs typeface="Arial" charset="0"/>
              </a:rPr>
              <a:t>interagente</a:t>
            </a:r>
            <a:r>
              <a:rPr lang="en-US" dirty="0">
                <a:latin typeface="Comic Sans MS" charset="0"/>
                <a:ea typeface="Arial" charset="0"/>
                <a:cs typeface="Arial" charset="0"/>
              </a:rPr>
              <a:t> </a:t>
            </a:r>
            <a:r>
              <a:rPr lang="en-US" dirty="0" err="1">
                <a:latin typeface="Comic Sans MS" charset="0"/>
                <a:ea typeface="Arial" charset="0"/>
                <a:cs typeface="Arial" charset="0"/>
              </a:rPr>
              <a:t>subisce</a:t>
            </a:r>
            <a:r>
              <a:rPr lang="en-US" dirty="0">
                <a:latin typeface="Comic Sans MS" charset="0"/>
                <a:ea typeface="Arial" charset="0"/>
                <a:cs typeface="Arial" charset="0"/>
              </a:rPr>
              <a:t> </a:t>
            </a:r>
            <a:r>
              <a:rPr lang="en-US" dirty="0" err="1">
                <a:latin typeface="Comic Sans MS" charset="0"/>
                <a:ea typeface="Arial" charset="0"/>
                <a:cs typeface="Arial" charset="0"/>
              </a:rPr>
              <a:t>una</a:t>
            </a:r>
            <a:r>
              <a:rPr lang="en-US" dirty="0">
                <a:latin typeface="Comic Sans MS" charset="0"/>
                <a:ea typeface="Arial" charset="0"/>
                <a:cs typeface="Arial" charset="0"/>
              </a:rPr>
              <a:t> </a:t>
            </a:r>
            <a:r>
              <a:rPr lang="en-US" u="sng" dirty="0" err="1">
                <a:latin typeface="Comic Sans MS" charset="0"/>
                <a:ea typeface="Arial" charset="0"/>
                <a:cs typeface="Arial" charset="0"/>
              </a:rPr>
              <a:t>transizione</a:t>
            </a:r>
            <a:r>
              <a:rPr lang="en-US" u="sng" dirty="0">
                <a:latin typeface="Comic Sans MS" charset="0"/>
                <a:ea typeface="Arial" charset="0"/>
                <a:cs typeface="Arial" charset="0"/>
              </a:rPr>
              <a:t> </a:t>
            </a:r>
            <a:r>
              <a:rPr lang="en-US" u="sng" dirty="0" err="1">
                <a:latin typeface="Comic Sans MS" charset="0"/>
                <a:ea typeface="Arial" charset="0"/>
                <a:cs typeface="Arial" charset="0"/>
              </a:rPr>
              <a:t>di</a:t>
            </a:r>
            <a:r>
              <a:rPr lang="en-US" u="sng" dirty="0">
                <a:latin typeface="Comic Sans MS" charset="0"/>
                <a:ea typeface="Arial" charset="0"/>
                <a:cs typeface="Arial" charset="0"/>
              </a:rPr>
              <a:t> </a:t>
            </a:r>
            <a:r>
              <a:rPr lang="en-US" u="sng" dirty="0" err="1">
                <a:latin typeface="Comic Sans MS" charset="0"/>
                <a:ea typeface="Arial" charset="0"/>
                <a:cs typeface="Arial" charset="0"/>
              </a:rPr>
              <a:t>fase</a:t>
            </a:r>
            <a:r>
              <a:rPr lang="en-US" dirty="0" smtClean="0">
                <a:latin typeface="Comic Sans MS" charset="0"/>
                <a:ea typeface="Arial" charset="0"/>
                <a:cs typeface="Arial" charset="0"/>
              </a:rPr>
              <a:t> verso </a:t>
            </a:r>
            <a:r>
              <a:rPr lang="en-US" dirty="0">
                <a:latin typeface="Comic Sans MS" charset="0"/>
                <a:ea typeface="Arial" charset="0"/>
                <a:cs typeface="Arial" charset="0"/>
              </a:rPr>
              <a:t>un </a:t>
            </a:r>
            <a:r>
              <a:rPr lang="en-US" dirty="0" err="1">
                <a:latin typeface="Comic Sans MS" charset="0"/>
                <a:ea typeface="Arial" charset="0"/>
                <a:cs typeface="Arial" charset="0"/>
              </a:rPr>
              <a:t>nuovo</a:t>
            </a:r>
            <a:r>
              <a:rPr lang="en-US" dirty="0">
                <a:latin typeface="Comic Sans MS" charset="0"/>
                <a:ea typeface="Arial" charset="0"/>
                <a:cs typeface="Arial" charset="0"/>
              </a:rPr>
              <a:t> </a:t>
            </a:r>
            <a:r>
              <a:rPr lang="en-US" dirty="0" err="1">
                <a:latin typeface="Comic Sans MS" charset="0"/>
                <a:ea typeface="Arial" charset="0"/>
                <a:cs typeface="Arial" charset="0"/>
              </a:rPr>
              <a:t>stato</a:t>
            </a:r>
            <a:r>
              <a:rPr lang="en-US" dirty="0">
                <a:latin typeface="Comic Sans MS" charset="0"/>
                <a:ea typeface="Arial" charset="0"/>
                <a:cs typeface="Arial" charset="0"/>
              </a:rPr>
              <a:t> in cui </a:t>
            </a:r>
            <a:r>
              <a:rPr lang="en-US" dirty="0" err="1">
                <a:solidFill>
                  <a:srgbClr val="0000FF"/>
                </a:solidFill>
                <a:latin typeface="Comic Sans MS" charset="0"/>
                <a:ea typeface="Arial" charset="0"/>
                <a:cs typeface="Arial" charset="0"/>
              </a:rPr>
              <a:t>i</a:t>
            </a:r>
            <a:r>
              <a:rPr lang="en-US" dirty="0">
                <a:solidFill>
                  <a:srgbClr val="0000FF"/>
                </a:solidFill>
                <a:latin typeface="Comic Sans MS" charset="0"/>
                <a:ea typeface="Arial" charset="0"/>
                <a:cs typeface="Arial" charset="0"/>
              </a:rPr>
              <a:t> quark </a:t>
            </a:r>
            <a:r>
              <a:rPr lang="en-US" dirty="0" err="1">
                <a:solidFill>
                  <a:srgbClr val="0000FF"/>
                </a:solidFill>
                <a:latin typeface="Comic Sans MS" charset="0"/>
                <a:ea typeface="Arial" charset="0"/>
                <a:cs typeface="Arial" charset="0"/>
              </a:rPr>
              <a:t>e</a:t>
            </a:r>
            <a:r>
              <a:rPr lang="en-US" dirty="0">
                <a:solidFill>
                  <a:srgbClr val="0000FF"/>
                </a:solidFill>
                <a:latin typeface="Comic Sans MS" charset="0"/>
                <a:ea typeface="Arial" charset="0"/>
                <a:cs typeface="Arial" charset="0"/>
              </a:rPr>
              <a:t> </a:t>
            </a:r>
            <a:r>
              <a:rPr lang="en-US" dirty="0" err="1">
                <a:solidFill>
                  <a:srgbClr val="0000FF"/>
                </a:solidFill>
                <a:latin typeface="Comic Sans MS" charset="0"/>
                <a:ea typeface="Arial" charset="0"/>
                <a:cs typeface="Arial" charset="0"/>
              </a:rPr>
              <a:t>i</a:t>
            </a:r>
            <a:r>
              <a:rPr lang="en-US" dirty="0">
                <a:solidFill>
                  <a:srgbClr val="0000FF"/>
                </a:solidFill>
                <a:latin typeface="Comic Sans MS" charset="0"/>
                <a:ea typeface="Arial" charset="0"/>
                <a:cs typeface="Arial" charset="0"/>
              </a:rPr>
              <a:t> </a:t>
            </a:r>
            <a:r>
              <a:rPr lang="en-US" dirty="0" err="1">
                <a:solidFill>
                  <a:srgbClr val="0000FF"/>
                </a:solidFill>
                <a:latin typeface="Comic Sans MS" charset="0"/>
                <a:ea typeface="Arial" charset="0"/>
                <a:cs typeface="Arial" charset="0"/>
              </a:rPr>
              <a:t>gluoni</a:t>
            </a:r>
            <a:r>
              <a:rPr lang="en-US" dirty="0">
                <a:solidFill>
                  <a:srgbClr val="0000FF"/>
                </a:solidFill>
                <a:latin typeface="Comic Sans MS" charset="0"/>
                <a:ea typeface="Arial" charset="0"/>
                <a:cs typeface="Arial" charset="0"/>
              </a:rPr>
              <a:t> non </a:t>
            </a:r>
            <a:r>
              <a:rPr lang="en-US" dirty="0" err="1">
                <a:solidFill>
                  <a:srgbClr val="0000FF"/>
                </a:solidFill>
                <a:latin typeface="Comic Sans MS" charset="0"/>
                <a:ea typeface="Arial" charset="0"/>
                <a:cs typeface="Arial" charset="0"/>
              </a:rPr>
              <a:t>sarebbero</a:t>
            </a:r>
            <a:r>
              <a:rPr lang="en-US" dirty="0">
                <a:solidFill>
                  <a:srgbClr val="0000FF"/>
                </a:solidFill>
                <a:latin typeface="Comic Sans MS" charset="0"/>
                <a:ea typeface="Arial" charset="0"/>
                <a:cs typeface="Arial" charset="0"/>
              </a:rPr>
              <a:t> </a:t>
            </a:r>
            <a:r>
              <a:rPr lang="en-US" dirty="0" err="1">
                <a:solidFill>
                  <a:srgbClr val="0000FF"/>
                </a:solidFill>
                <a:latin typeface="Comic Sans MS" charset="0"/>
                <a:ea typeface="Arial" charset="0"/>
                <a:cs typeface="Arial" charset="0"/>
              </a:rPr>
              <a:t>più</a:t>
            </a:r>
            <a:r>
              <a:rPr lang="en-US" dirty="0">
                <a:solidFill>
                  <a:srgbClr val="0000FF"/>
                </a:solidFill>
                <a:latin typeface="Comic Sans MS" charset="0"/>
                <a:ea typeface="Arial" charset="0"/>
                <a:cs typeface="Arial" charset="0"/>
              </a:rPr>
              <a:t> </a:t>
            </a:r>
            <a:r>
              <a:rPr lang="en-US" dirty="0" err="1">
                <a:solidFill>
                  <a:srgbClr val="0000FF"/>
                </a:solidFill>
                <a:latin typeface="Comic Sans MS" charset="0"/>
                <a:ea typeface="Arial" charset="0"/>
                <a:cs typeface="Arial" charset="0"/>
              </a:rPr>
              <a:t>confinati</a:t>
            </a:r>
            <a:r>
              <a:rPr lang="en-US" dirty="0">
                <a:solidFill>
                  <a:srgbClr val="0000FF"/>
                </a:solidFill>
                <a:latin typeface="Comic Sans MS" charset="0"/>
                <a:ea typeface="Arial" charset="0"/>
                <a:cs typeface="Arial" charset="0"/>
              </a:rPr>
              <a:t> </a:t>
            </a:r>
            <a:r>
              <a:rPr lang="en-US" dirty="0" err="1">
                <a:latin typeface="Comic Sans MS" charset="0"/>
                <a:ea typeface="Arial" charset="0"/>
                <a:cs typeface="Arial" charset="0"/>
              </a:rPr>
              <a:t>all’interno</a:t>
            </a:r>
            <a:r>
              <a:rPr lang="en-US" dirty="0">
                <a:latin typeface="Comic Sans MS" charset="0"/>
                <a:ea typeface="Arial" charset="0"/>
                <a:cs typeface="Arial" charset="0"/>
              </a:rPr>
              <a:t> </a:t>
            </a:r>
            <a:r>
              <a:rPr lang="en-US" dirty="0" err="1">
                <a:latin typeface="Comic Sans MS" charset="0"/>
                <a:ea typeface="Arial" charset="0"/>
                <a:cs typeface="Arial" charset="0"/>
              </a:rPr>
              <a:t>degli</a:t>
            </a:r>
            <a:r>
              <a:rPr lang="en-US" dirty="0">
                <a:latin typeface="Comic Sans MS" charset="0"/>
                <a:ea typeface="Arial" charset="0"/>
                <a:cs typeface="Arial" charset="0"/>
              </a:rPr>
              <a:t> </a:t>
            </a:r>
            <a:r>
              <a:rPr lang="en-US" dirty="0" err="1" smtClean="0">
                <a:latin typeface="Comic Sans MS" charset="0"/>
                <a:ea typeface="Arial" charset="0"/>
                <a:cs typeface="Arial" charset="0"/>
              </a:rPr>
              <a:t>adroni</a:t>
            </a:r>
            <a:r>
              <a:rPr lang="en-US" dirty="0" smtClean="0">
                <a:latin typeface="Comic Sans MS" charset="0"/>
                <a:ea typeface="Arial" charset="0"/>
                <a:cs typeface="Arial" charset="0"/>
              </a:rPr>
              <a:t> (Quark Gluon Plasma)</a:t>
            </a:r>
            <a:endParaRPr lang="en-US" dirty="0">
              <a:latin typeface="Comic Sans MS" charset="0"/>
              <a:ea typeface="Arial" charset="0"/>
              <a:cs typeface="Arial" charset="0"/>
            </a:endParaRPr>
          </a:p>
        </p:txBody>
      </p:sp>
      <p:grpSp>
        <p:nvGrpSpPr>
          <p:cNvPr id="2" name="Group 5"/>
          <p:cNvGrpSpPr>
            <a:grpSpLocks/>
          </p:cNvGrpSpPr>
          <p:nvPr/>
        </p:nvGrpSpPr>
        <p:grpSpPr bwMode="auto">
          <a:xfrm>
            <a:off x="3429000" y="2438400"/>
            <a:ext cx="1143000" cy="1143000"/>
            <a:chOff x="4032" y="2592"/>
            <a:chExt cx="1104" cy="1008"/>
          </a:xfrm>
        </p:grpSpPr>
        <p:grpSp>
          <p:nvGrpSpPr>
            <p:cNvPr id="3" name="Group 6"/>
            <p:cNvGrpSpPr>
              <a:grpSpLocks/>
            </p:cNvGrpSpPr>
            <p:nvPr/>
          </p:nvGrpSpPr>
          <p:grpSpPr bwMode="auto">
            <a:xfrm>
              <a:off x="4656" y="2736"/>
              <a:ext cx="192" cy="192"/>
              <a:chOff x="768" y="1344"/>
              <a:chExt cx="192" cy="192"/>
            </a:xfrm>
          </p:grpSpPr>
          <p:sp>
            <p:nvSpPr>
              <p:cNvPr id="21776" name="Oval 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77" name="Oval 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78" name="Oval 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4" name="Group 10"/>
            <p:cNvGrpSpPr>
              <a:grpSpLocks/>
            </p:cNvGrpSpPr>
            <p:nvPr/>
          </p:nvGrpSpPr>
          <p:grpSpPr bwMode="auto">
            <a:xfrm rot="4476815">
              <a:off x="4848" y="3168"/>
              <a:ext cx="192" cy="192"/>
              <a:chOff x="768" y="1344"/>
              <a:chExt cx="192" cy="192"/>
            </a:xfrm>
          </p:grpSpPr>
          <p:sp>
            <p:nvSpPr>
              <p:cNvPr id="21773" name="Oval 11"/>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74" name="Oval 12"/>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75" name="Oval 13"/>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5" name="Group 14"/>
            <p:cNvGrpSpPr>
              <a:grpSpLocks/>
            </p:cNvGrpSpPr>
            <p:nvPr/>
          </p:nvGrpSpPr>
          <p:grpSpPr bwMode="auto">
            <a:xfrm rot="-3566642">
              <a:off x="4704" y="3072"/>
              <a:ext cx="192" cy="192"/>
              <a:chOff x="768" y="1344"/>
              <a:chExt cx="192" cy="192"/>
            </a:xfrm>
          </p:grpSpPr>
          <p:sp>
            <p:nvSpPr>
              <p:cNvPr id="21770" name="Oval 15"/>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71" name="Oval 16"/>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72" name="Oval 17"/>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6" name="Group 18"/>
            <p:cNvGrpSpPr>
              <a:grpSpLocks/>
            </p:cNvGrpSpPr>
            <p:nvPr/>
          </p:nvGrpSpPr>
          <p:grpSpPr bwMode="auto">
            <a:xfrm rot="2140584">
              <a:off x="4752" y="2928"/>
              <a:ext cx="192" cy="192"/>
              <a:chOff x="768" y="1344"/>
              <a:chExt cx="192" cy="192"/>
            </a:xfrm>
          </p:grpSpPr>
          <p:sp>
            <p:nvSpPr>
              <p:cNvPr id="21767" name="Oval 1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68" name="Oval 2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69" name="Oval 2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7" name="Group 22"/>
            <p:cNvGrpSpPr>
              <a:grpSpLocks/>
            </p:cNvGrpSpPr>
            <p:nvPr/>
          </p:nvGrpSpPr>
          <p:grpSpPr bwMode="auto">
            <a:xfrm rot="8294042">
              <a:off x="4944" y="2976"/>
              <a:ext cx="192" cy="192"/>
              <a:chOff x="768" y="1344"/>
              <a:chExt cx="192" cy="192"/>
            </a:xfrm>
          </p:grpSpPr>
          <p:sp>
            <p:nvSpPr>
              <p:cNvPr id="21764" name="Oval 23"/>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65" name="Oval 24"/>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66" name="Oval 25"/>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8" name="Group 26"/>
            <p:cNvGrpSpPr>
              <a:grpSpLocks/>
            </p:cNvGrpSpPr>
            <p:nvPr/>
          </p:nvGrpSpPr>
          <p:grpSpPr bwMode="auto">
            <a:xfrm rot="-5650226">
              <a:off x="4368" y="2928"/>
              <a:ext cx="192" cy="192"/>
              <a:chOff x="768" y="1344"/>
              <a:chExt cx="192" cy="192"/>
            </a:xfrm>
          </p:grpSpPr>
          <p:sp>
            <p:nvSpPr>
              <p:cNvPr id="21761" name="Oval 2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62" name="Oval 2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63" name="Oval 2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9" name="Group 30"/>
            <p:cNvGrpSpPr>
              <a:grpSpLocks/>
            </p:cNvGrpSpPr>
            <p:nvPr/>
          </p:nvGrpSpPr>
          <p:grpSpPr bwMode="auto">
            <a:xfrm rot="-7797453">
              <a:off x="4560" y="2736"/>
              <a:ext cx="192" cy="192"/>
              <a:chOff x="768" y="1344"/>
              <a:chExt cx="192" cy="192"/>
            </a:xfrm>
          </p:grpSpPr>
          <p:sp>
            <p:nvSpPr>
              <p:cNvPr id="21758" name="Oval 31"/>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59" name="Oval 32"/>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60" name="Oval 33"/>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0" name="Group 34"/>
            <p:cNvGrpSpPr>
              <a:grpSpLocks/>
            </p:cNvGrpSpPr>
            <p:nvPr/>
          </p:nvGrpSpPr>
          <p:grpSpPr bwMode="auto">
            <a:xfrm rot="-9077643">
              <a:off x="4272" y="2592"/>
              <a:ext cx="192" cy="192"/>
              <a:chOff x="768" y="1344"/>
              <a:chExt cx="192" cy="192"/>
            </a:xfrm>
          </p:grpSpPr>
          <p:sp>
            <p:nvSpPr>
              <p:cNvPr id="21755" name="Oval 35"/>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56" name="Oval 36"/>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57" name="Oval 37"/>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1" name="Group 38"/>
            <p:cNvGrpSpPr>
              <a:grpSpLocks/>
            </p:cNvGrpSpPr>
            <p:nvPr/>
          </p:nvGrpSpPr>
          <p:grpSpPr bwMode="auto">
            <a:xfrm>
              <a:off x="4416" y="3312"/>
              <a:ext cx="192" cy="192"/>
              <a:chOff x="768" y="1344"/>
              <a:chExt cx="192" cy="192"/>
            </a:xfrm>
          </p:grpSpPr>
          <p:sp>
            <p:nvSpPr>
              <p:cNvPr id="21752"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53"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54"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2" name="Group 42"/>
            <p:cNvGrpSpPr>
              <a:grpSpLocks/>
            </p:cNvGrpSpPr>
            <p:nvPr/>
          </p:nvGrpSpPr>
          <p:grpSpPr bwMode="auto">
            <a:xfrm>
              <a:off x="4032" y="3168"/>
              <a:ext cx="192" cy="192"/>
              <a:chOff x="768" y="1344"/>
              <a:chExt cx="192" cy="192"/>
            </a:xfrm>
          </p:grpSpPr>
          <p:sp>
            <p:nvSpPr>
              <p:cNvPr id="21749" name="Oval 43"/>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50" name="Oval 44"/>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51" name="Oval 45"/>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3" name="Group 46"/>
            <p:cNvGrpSpPr>
              <a:grpSpLocks/>
            </p:cNvGrpSpPr>
            <p:nvPr/>
          </p:nvGrpSpPr>
          <p:grpSpPr bwMode="auto">
            <a:xfrm rot="4476815">
              <a:off x="4848" y="3360"/>
              <a:ext cx="192" cy="192"/>
              <a:chOff x="768" y="1344"/>
              <a:chExt cx="192" cy="192"/>
            </a:xfrm>
          </p:grpSpPr>
          <p:sp>
            <p:nvSpPr>
              <p:cNvPr id="21746" name="Oval 4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47" name="Oval 4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48" name="Oval 4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4" name="Group 50"/>
            <p:cNvGrpSpPr>
              <a:grpSpLocks/>
            </p:cNvGrpSpPr>
            <p:nvPr/>
          </p:nvGrpSpPr>
          <p:grpSpPr bwMode="auto">
            <a:xfrm rot="8294042">
              <a:off x="4464" y="2928"/>
              <a:ext cx="192" cy="192"/>
              <a:chOff x="768" y="1344"/>
              <a:chExt cx="192" cy="192"/>
            </a:xfrm>
          </p:grpSpPr>
          <p:sp>
            <p:nvSpPr>
              <p:cNvPr id="21743" name="Oval 51"/>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44" name="Oval 52"/>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45" name="Oval 53"/>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5" name="Group 54"/>
            <p:cNvGrpSpPr>
              <a:grpSpLocks/>
            </p:cNvGrpSpPr>
            <p:nvPr/>
          </p:nvGrpSpPr>
          <p:grpSpPr bwMode="auto">
            <a:xfrm>
              <a:off x="4032" y="3072"/>
              <a:ext cx="192" cy="192"/>
              <a:chOff x="768" y="1344"/>
              <a:chExt cx="192" cy="192"/>
            </a:xfrm>
          </p:grpSpPr>
          <p:sp>
            <p:nvSpPr>
              <p:cNvPr id="21740" name="Oval 55"/>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41" name="Oval 56"/>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42" name="Oval 57"/>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6" name="Group 58"/>
            <p:cNvGrpSpPr>
              <a:grpSpLocks/>
            </p:cNvGrpSpPr>
            <p:nvPr/>
          </p:nvGrpSpPr>
          <p:grpSpPr bwMode="auto">
            <a:xfrm>
              <a:off x="4608" y="3408"/>
              <a:ext cx="192" cy="192"/>
              <a:chOff x="768" y="1344"/>
              <a:chExt cx="192" cy="192"/>
            </a:xfrm>
          </p:grpSpPr>
          <p:sp>
            <p:nvSpPr>
              <p:cNvPr id="21737" name="Oval 5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38" name="Oval 6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39" name="Oval 6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7" name="Group 62"/>
            <p:cNvGrpSpPr>
              <a:grpSpLocks/>
            </p:cNvGrpSpPr>
            <p:nvPr/>
          </p:nvGrpSpPr>
          <p:grpSpPr bwMode="auto">
            <a:xfrm rot="4476815">
              <a:off x="4176" y="3216"/>
              <a:ext cx="192" cy="192"/>
              <a:chOff x="768" y="1344"/>
              <a:chExt cx="192" cy="192"/>
            </a:xfrm>
          </p:grpSpPr>
          <p:sp>
            <p:nvSpPr>
              <p:cNvPr id="21734" name="Oval 63"/>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35" name="Oval 64"/>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36" name="Oval 65"/>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8" name="Group 66"/>
            <p:cNvGrpSpPr>
              <a:grpSpLocks/>
            </p:cNvGrpSpPr>
            <p:nvPr/>
          </p:nvGrpSpPr>
          <p:grpSpPr bwMode="auto">
            <a:xfrm rot="-3566642">
              <a:off x="4368" y="2736"/>
              <a:ext cx="192" cy="192"/>
              <a:chOff x="768" y="1344"/>
              <a:chExt cx="192" cy="192"/>
            </a:xfrm>
          </p:grpSpPr>
          <p:sp>
            <p:nvSpPr>
              <p:cNvPr id="21731" name="Oval 6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32" name="Oval 6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33" name="Oval 6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19" name="Group 70"/>
            <p:cNvGrpSpPr>
              <a:grpSpLocks/>
            </p:cNvGrpSpPr>
            <p:nvPr/>
          </p:nvGrpSpPr>
          <p:grpSpPr bwMode="auto">
            <a:xfrm rot="2140584">
              <a:off x="4896" y="3168"/>
              <a:ext cx="192" cy="192"/>
              <a:chOff x="768" y="1344"/>
              <a:chExt cx="192" cy="192"/>
            </a:xfrm>
          </p:grpSpPr>
          <p:sp>
            <p:nvSpPr>
              <p:cNvPr id="21728" name="Oval 71"/>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29" name="Oval 72"/>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30" name="Oval 73"/>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0" name="Group 74"/>
            <p:cNvGrpSpPr>
              <a:grpSpLocks/>
            </p:cNvGrpSpPr>
            <p:nvPr/>
          </p:nvGrpSpPr>
          <p:grpSpPr bwMode="auto">
            <a:xfrm rot="8294042">
              <a:off x="4560" y="3168"/>
              <a:ext cx="192" cy="192"/>
              <a:chOff x="768" y="1344"/>
              <a:chExt cx="192" cy="192"/>
            </a:xfrm>
          </p:grpSpPr>
          <p:sp>
            <p:nvSpPr>
              <p:cNvPr id="21725" name="Oval 75"/>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26" name="Oval 76"/>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27" name="Oval 77"/>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1" name="Group 78"/>
            <p:cNvGrpSpPr>
              <a:grpSpLocks/>
            </p:cNvGrpSpPr>
            <p:nvPr/>
          </p:nvGrpSpPr>
          <p:grpSpPr bwMode="auto">
            <a:xfrm rot="-5650226">
              <a:off x="4752" y="3264"/>
              <a:ext cx="192" cy="192"/>
              <a:chOff x="768" y="1344"/>
              <a:chExt cx="192" cy="192"/>
            </a:xfrm>
          </p:grpSpPr>
          <p:sp>
            <p:nvSpPr>
              <p:cNvPr id="21722" name="Oval 7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23" name="Oval 8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24" name="Oval 8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2" name="Group 82"/>
            <p:cNvGrpSpPr>
              <a:grpSpLocks/>
            </p:cNvGrpSpPr>
            <p:nvPr/>
          </p:nvGrpSpPr>
          <p:grpSpPr bwMode="auto">
            <a:xfrm rot="-7797453">
              <a:off x="4080" y="2688"/>
              <a:ext cx="192" cy="192"/>
              <a:chOff x="768" y="1344"/>
              <a:chExt cx="192" cy="192"/>
            </a:xfrm>
          </p:grpSpPr>
          <p:sp>
            <p:nvSpPr>
              <p:cNvPr id="21719" name="Oval 83"/>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20" name="Oval 84"/>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21" name="Oval 85"/>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3" name="Group 86"/>
            <p:cNvGrpSpPr>
              <a:grpSpLocks/>
            </p:cNvGrpSpPr>
            <p:nvPr/>
          </p:nvGrpSpPr>
          <p:grpSpPr bwMode="auto">
            <a:xfrm rot="-9077643">
              <a:off x="4512" y="3168"/>
              <a:ext cx="192" cy="192"/>
              <a:chOff x="768" y="1344"/>
              <a:chExt cx="192" cy="192"/>
            </a:xfrm>
          </p:grpSpPr>
          <p:sp>
            <p:nvSpPr>
              <p:cNvPr id="21716" name="Oval 8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17" name="Oval 8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18" name="Oval 8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4" name="Group 90"/>
            <p:cNvGrpSpPr>
              <a:grpSpLocks/>
            </p:cNvGrpSpPr>
            <p:nvPr/>
          </p:nvGrpSpPr>
          <p:grpSpPr bwMode="auto">
            <a:xfrm>
              <a:off x="4224" y="3072"/>
              <a:ext cx="192" cy="192"/>
              <a:chOff x="768" y="1344"/>
              <a:chExt cx="192" cy="192"/>
            </a:xfrm>
          </p:grpSpPr>
          <p:sp>
            <p:nvSpPr>
              <p:cNvPr id="21713" name="Oval 91"/>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14" name="Oval 92"/>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15" name="Oval 93"/>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5" name="Group 94"/>
            <p:cNvGrpSpPr>
              <a:grpSpLocks/>
            </p:cNvGrpSpPr>
            <p:nvPr/>
          </p:nvGrpSpPr>
          <p:grpSpPr bwMode="auto">
            <a:xfrm>
              <a:off x="4032" y="2880"/>
              <a:ext cx="192" cy="192"/>
              <a:chOff x="768" y="1344"/>
              <a:chExt cx="192" cy="192"/>
            </a:xfrm>
          </p:grpSpPr>
          <p:sp>
            <p:nvSpPr>
              <p:cNvPr id="21710" name="Oval 95"/>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11" name="Oval 96"/>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12" name="Oval 97"/>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6" name="Group 98"/>
            <p:cNvGrpSpPr>
              <a:grpSpLocks/>
            </p:cNvGrpSpPr>
            <p:nvPr/>
          </p:nvGrpSpPr>
          <p:grpSpPr bwMode="auto">
            <a:xfrm rot="8294042">
              <a:off x="4368" y="3408"/>
              <a:ext cx="192" cy="192"/>
              <a:chOff x="768" y="1344"/>
              <a:chExt cx="192" cy="192"/>
            </a:xfrm>
          </p:grpSpPr>
          <p:sp>
            <p:nvSpPr>
              <p:cNvPr id="21707" name="Oval 9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708" name="Oval 10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709" name="Oval 10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grpSp>
          <p:nvGrpSpPr>
            <p:cNvPr id="27" name="Group 102"/>
            <p:cNvGrpSpPr>
              <a:grpSpLocks/>
            </p:cNvGrpSpPr>
            <p:nvPr/>
          </p:nvGrpSpPr>
          <p:grpSpPr bwMode="auto">
            <a:xfrm>
              <a:off x="4944" y="2784"/>
              <a:ext cx="48" cy="192"/>
              <a:chOff x="960" y="3120"/>
              <a:chExt cx="48" cy="192"/>
            </a:xfrm>
          </p:grpSpPr>
          <p:sp>
            <p:nvSpPr>
              <p:cNvPr id="21705" name="Oval 103"/>
              <p:cNvSpPr>
                <a:spLocks noChangeArrowheads="1"/>
              </p:cNvSpPr>
              <p:nvPr/>
            </p:nvSpPr>
            <p:spPr bwMode="auto">
              <a:xfrm>
                <a:off x="960" y="3120"/>
                <a:ext cx="48" cy="48"/>
              </a:xfrm>
              <a:prstGeom prst="ellipse">
                <a:avLst/>
              </a:prstGeom>
              <a:noFill/>
              <a:ln w="76200">
                <a:solidFill>
                  <a:srgbClr val="33CC33"/>
                </a:solidFill>
                <a:round/>
                <a:headEnd/>
                <a:tailEnd/>
              </a:ln>
            </p:spPr>
            <p:txBody>
              <a:bodyPr wrap="none" anchor="ctr">
                <a:prstTxWarp prst="textNoShape">
                  <a:avLst/>
                </a:prstTxWarp>
              </a:bodyPr>
              <a:lstStyle/>
              <a:p>
                <a:endParaRPr lang="en-US"/>
              </a:p>
            </p:txBody>
          </p:sp>
          <p:sp>
            <p:nvSpPr>
              <p:cNvPr id="21706" name="Oval 104"/>
              <p:cNvSpPr>
                <a:spLocks noChangeArrowheads="1"/>
              </p:cNvSpPr>
              <p:nvPr/>
            </p:nvSpPr>
            <p:spPr bwMode="auto">
              <a:xfrm>
                <a:off x="960" y="3264"/>
                <a:ext cx="48" cy="48"/>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grpSp>
        <p:grpSp>
          <p:nvGrpSpPr>
            <p:cNvPr id="28" name="Group 105"/>
            <p:cNvGrpSpPr>
              <a:grpSpLocks/>
            </p:cNvGrpSpPr>
            <p:nvPr/>
          </p:nvGrpSpPr>
          <p:grpSpPr bwMode="auto">
            <a:xfrm rot="3702360">
              <a:off x="4392" y="2712"/>
              <a:ext cx="48" cy="192"/>
              <a:chOff x="960" y="3120"/>
              <a:chExt cx="48" cy="192"/>
            </a:xfrm>
          </p:grpSpPr>
          <p:sp>
            <p:nvSpPr>
              <p:cNvPr id="21703" name="Oval 106"/>
              <p:cNvSpPr>
                <a:spLocks noChangeArrowheads="1"/>
              </p:cNvSpPr>
              <p:nvPr/>
            </p:nvSpPr>
            <p:spPr bwMode="auto">
              <a:xfrm>
                <a:off x="960" y="3120"/>
                <a:ext cx="48" cy="48"/>
              </a:xfrm>
              <a:prstGeom prst="ellipse">
                <a:avLst/>
              </a:prstGeom>
              <a:noFill/>
              <a:ln w="76200">
                <a:solidFill>
                  <a:srgbClr val="1C2CA6"/>
                </a:solidFill>
                <a:round/>
                <a:headEnd/>
                <a:tailEnd/>
              </a:ln>
            </p:spPr>
            <p:txBody>
              <a:bodyPr wrap="none" anchor="ctr">
                <a:prstTxWarp prst="textNoShape">
                  <a:avLst/>
                </a:prstTxWarp>
              </a:bodyPr>
              <a:lstStyle/>
              <a:p>
                <a:endParaRPr lang="en-US"/>
              </a:p>
            </p:txBody>
          </p:sp>
          <p:sp>
            <p:nvSpPr>
              <p:cNvPr id="21704" name="Oval 107"/>
              <p:cNvSpPr>
                <a:spLocks noChangeArrowheads="1"/>
              </p:cNvSpPr>
              <p:nvPr/>
            </p:nvSpPr>
            <p:spPr bwMode="auto">
              <a:xfrm>
                <a:off x="960" y="3264"/>
                <a:ext cx="48" cy="48"/>
              </a:xfrm>
              <a:prstGeom prst="ellipse">
                <a:avLst/>
              </a:prstGeom>
              <a:noFill/>
              <a:ln w="28575">
                <a:solidFill>
                  <a:srgbClr val="1C2CA6"/>
                </a:solidFill>
                <a:round/>
                <a:headEnd/>
                <a:tailEnd/>
              </a:ln>
            </p:spPr>
            <p:txBody>
              <a:bodyPr wrap="none" anchor="ctr">
                <a:prstTxWarp prst="textNoShape">
                  <a:avLst/>
                </a:prstTxWarp>
              </a:bodyPr>
              <a:lstStyle/>
              <a:p>
                <a:endParaRPr lang="en-US"/>
              </a:p>
            </p:txBody>
          </p:sp>
        </p:grpSp>
        <p:grpSp>
          <p:nvGrpSpPr>
            <p:cNvPr id="29" name="Group 108"/>
            <p:cNvGrpSpPr>
              <a:grpSpLocks/>
            </p:cNvGrpSpPr>
            <p:nvPr/>
          </p:nvGrpSpPr>
          <p:grpSpPr bwMode="auto">
            <a:xfrm rot="-8100000">
              <a:off x="4560" y="2544"/>
              <a:ext cx="48" cy="192"/>
              <a:chOff x="960" y="3120"/>
              <a:chExt cx="48" cy="192"/>
            </a:xfrm>
          </p:grpSpPr>
          <p:sp>
            <p:nvSpPr>
              <p:cNvPr id="21701" name="Oval 109"/>
              <p:cNvSpPr>
                <a:spLocks noChangeArrowheads="1"/>
              </p:cNvSpPr>
              <p:nvPr/>
            </p:nvSpPr>
            <p:spPr bwMode="auto">
              <a:xfrm>
                <a:off x="960" y="3120"/>
                <a:ext cx="48" cy="48"/>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21702" name="Oval 110"/>
              <p:cNvSpPr>
                <a:spLocks noChangeArrowheads="1"/>
              </p:cNvSpPr>
              <p:nvPr/>
            </p:nvSpPr>
            <p:spPr bwMode="auto">
              <a:xfrm>
                <a:off x="960" y="3264"/>
                <a:ext cx="48" cy="48"/>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grpSp>
        <p:grpSp>
          <p:nvGrpSpPr>
            <p:cNvPr id="30" name="Group 111"/>
            <p:cNvGrpSpPr>
              <a:grpSpLocks/>
            </p:cNvGrpSpPr>
            <p:nvPr/>
          </p:nvGrpSpPr>
          <p:grpSpPr bwMode="auto">
            <a:xfrm rot="2928844">
              <a:off x="4584" y="2952"/>
              <a:ext cx="48" cy="192"/>
              <a:chOff x="960" y="3120"/>
              <a:chExt cx="48" cy="192"/>
            </a:xfrm>
          </p:grpSpPr>
          <p:sp>
            <p:nvSpPr>
              <p:cNvPr id="21699" name="Oval 112"/>
              <p:cNvSpPr>
                <a:spLocks noChangeArrowheads="1"/>
              </p:cNvSpPr>
              <p:nvPr/>
            </p:nvSpPr>
            <p:spPr bwMode="auto">
              <a:xfrm>
                <a:off x="960" y="3120"/>
                <a:ext cx="48" cy="48"/>
              </a:xfrm>
              <a:prstGeom prst="ellipse">
                <a:avLst/>
              </a:prstGeom>
              <a:noFill/>
              <a:ln w="76200">
                <a:solidFill>
                  <a:srgbClr val="33CC33"/>
                </a:solidFill>
                <a:round/>
                <a:headEnd/>
                <a:tailEnd/>
              </a:ln>
            </p:spPr>
            <p:txBody>
              <a:bodyPr wrap="none" anchor="ctr">
                <a:prstTxWarp prst="textNoShape">
                  <a:avLst/>
                </a:prstTxWarp>
              </a:bodyPr>
              <a:lstStyle/>
              <a:p>
                <a:endParaRPr lang="en-US"/>
              </a:p>
            </p:txBody>
          </p:sp>
          <p:sp>
            <p:nvSpPr>
              <p:cNvPr id="21700" name="Oval 113"/>
              <p:cNvSpPr>
                <a:spLocks noChangeArrowheads="1"/>
              </p:cNvSpPr>
              <p:nvPr/>
            </p:nvSpPr>
            <p:spPr bwMode="auto">
              <a:xfrm>
                <a:off x="960" y="3264"/>
                <a:ext cx="48" cy="48"/>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grpSp>
        <p:grpSp>
          <p:nvGrpSpPr>
            <p:cNvPr id="31" name="Group 114"/>
            <p:cNvGrpSpPr>
              <a:grpSpLocks/>
            </p:cNvGrpSpPr>
            <p:nvPr/>
          </p:nvGrpSpPr>
          <p:grpSpPr bwMode="auto">
            <a:xfrm rot="-1863910">
              <a:off x="4224" y="3408"/>
              <a:ext cx="48" cy="192"/>
              <a:chOff x="960" y="3120"/>
              <a:chExt cx="48" cy="192"/>
            </a:xfrm>
          </p:grpSpPr>
          <p:sp>
            <p:nvSpPr>
              <p:cNvPr id="21697" name="Oval 115"/>
              <p:cNvSpPr>
                <a:spLocks noChangeArrowheads="1"/>
              </p:cNvSpPr>
              <p:nvPr/>
            </p:nvSpPr>
            <p:spPr bwMode="auto">
              <a:xfrm>
                <a:off x="960" y="3120"/>
                <a:ext cx="48" cy="48"/>
              </a:xfrm>
              <a:prstGeom prst="ellipse">
                <a:avLst/>
              </a:prstGeom>
              <a:noFill/>
              <a:ln w="76200">
                <a:solidFill>
                  <a:srgbClr val="33CC33"/>
                </a:solidFill>
                <a:round/>
                <a:headEnd/>
                <a:tailEnd/>
              </a:ln>
            </p:spPr>
            <p:txBody>
              <a:bodyPr wrap="none" anchor="ctr">
                <a:prstTxWarp prst="textNoShape">
                  <a:avLst/>
                </a:prstTxWarp>
              </a:bodyPr>
              <a:lstStyle/>
              <a:p>
                <a:endParaRPr lang="en-US"/>
              </a:p>
            </p:txBody>
          </p:sp>
          <p:sp>
            <p:nvSpPr>
              <p:cNvPr id="21698" name="Oval 116"/>
              <p:cNvSpPr>
                <a:spLocks noChangeArrowheads="1"/>
              </p:cNvSpPr>
              <p:nvPr/>
            </p:nvSpPr>
            <p:spPr bwMode="auto">
              <a:xfrm>
                <a:off x="960" y="3264"/>
                <a:ext cx="48" cy="48"/>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grpSp>
        <p:grpSp>
          <p:nvGrpSpPr>
            <p:cNvPr id="21504" name="Group 117"/>
            <p:cNvGrpSpPr>
              <a:grpSpLocks/>
            </p:cNvGrpSpPr>
            <p:nvPr/>
          </p:nvGrpSpPr>
          <p:grpSpPr bwMode="auto">
            <a:xfrm rot="3180674">
              <a:off x="4392" y="3192"/>
              <a:ext cx="48" cy="192"/>
              <a:chOff x="960" y="3120"/>
              <a:chExt cx="48" cy="192"/>
            </a:xfrm>
          </p:grpSpPr>
          <p:sp>
            <p:nvSpPr>
              <p:cNvPr id="21695" name="Oval 118"/>
              <p:cNvSpPr>
                <a:spLocks noChangeArrowheads="1"/>
              </p:cNvSpPr>
              <p:nvPr/>
            </p:nvSpPr>
            <p:spPr bwMode="auto">
              <a:xfrm>
                <a:off x="960" y="3120"/>
                <a:ext cx="48" cy="48"/>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21696" name="Oval 119"/>
              <p:cNvSpPr>
                <a:spLocks noChangeArrowheads="1"/>
              </p:cNvSpPr>
              <p:nvPr/>
            </p:nvSpPr>
            <p:spPr bwMode="auto">
              <a:xfrm>
                <a:off x="960" y="3264"/>
                <a:ext cx="48" cy="48"/>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grpSp>
        <p:grpSp>
          <p:nvGrpSpPr>
            <p:cNvPr id="21508" name="Group 120"/>
            <p:cNvGrpSpPr>
              <a:grpSpLocks/>
            </p:cNvGrpSpPr>
            <p:nvPr/>
          </p:nvGrpSpPr>
          <p:grpSpPr bwMode="auto">
            <a:xfrm rot="-3259416">
              <a:off x="4272" y="2880"/>
              <a:ext cx="48" cy="192"/>
              <a:chOff x="960" y="3120"/>
              <a:chExt cx="48" cy="192"/>
            </a:xfrm>
          </p:grpSpPr>
          <p:sp>
            <p:nvSpPr>
              <p:cNvPr id="21693" name="Oval 121"/>
              <p:cNvSpPr>
                <a:spLocks noChangeArrowheads="1"/>
              </p:cNvSpPr>
              <p:nvPr/>
            </p:nvSpPr>
            <p:spPr bwMode="auto">
              <a:xfrm>
                <a:off x="960" y="3120"/>
                <a:ext cx="48" cy="48"/>
              </a:xfrm>
              <a:prstGeom prst="ellipse">
                <a:avLst/>
              </a:prstGeom>
              <a:noFill/>
              <a:ln w="76200">
                <a:solidFill>
                  <a:srgbClr val="1C2CA6"/>
                </a:solidFill>
                <a:round/>
                <a:headEnd/>
                <a:tailEnd/>
              </a:ln>
            </p:spPr>
            <p:txBody>
              <a:bodyPr wrap="none" anchor="ctr">
                <a:prstTxWarp prst="textNoShape">
                  <a:avLst/>
                </a:prstTxWarp>
              </a:bodyPr>
              <a:lstStyle/>
              <a:p>
                <a:endParaRPr lang="en-US"/>
              </a:p>
            </p:txBody>
          </p:sp>
          <p:sp>
            <p:nvSpPr>
              <p:cNvPr id="21694" name="Oval 122"/>
              <p:cNvSpPr>
                <a:spLocks noChangeArrowheads="1"/>
              </p:cNvSpPr>
              <p:nvPr/>
            </p:nvSpPr>
            <p:spPr bwMode="auto">
              <a:xfrm>
                <a:off x="960" y="3264"/>
                <a:ext cx="48" cy="48"/>
              </a:xfrm>
              <a:prstGeom prst="ellipse">
                <a:avLst/>
              </a:prstGeom>
              <a:noFill/>
              <a:ln w="28575">
                <a:solidFill>
                  <a:srgbClr val="1C2CA6"/>
                </a:solidFill>
                <a:round/>
                <a:headEnd/>
                <a:tailEnd/>
              </a:ln>
            </p:spPr>
            <p:txBody>
              <a:bodyPr wrap="none" anchor="ctr">
                <a:prstTxWarp prst="textNoShape">
                  <a:avLst/>
                </a:prstTxWarp>
              </a:bodyPr>
              <a:lstStyle/>
              <a:p>
                <a:endParaRPr lang="en-US"/>
              </a:p>
            </p:txBody>
          </p:sp>
        </p:grpSp>
      </p:grpSp>
      <p:sp>
        <p:nvSpPr>
          <p:cNvPr id="21509" name="Text Box 123"/>
          <p:cNvSpPr txBox="1">
            <a:spLocks noChangeArrowheads="1"/>
          </p:cNvSpPr>
          <p:nvPr/>
        </p:nvSpPr>
        <p:spPr bwMode="auto">
          <a:xfrm>
            <a:off x="2895600" y="3581400"/>
            <a:ext cx="1481137" cy="336550"/>
          </a:xfrm>
          <a:prstGeom prst="rect">
            <a:avLst/>
          </a:prstGeom>
          <a:noFill/>
          <a:ln w="9525">
            <a:noFill/>
            <a:miter lim="800000"/>
            <a:headEnd/>
            <a:tailEnd/>
          </a:ln>
        </p:spPr>
        <p:txBody>
          <a:bodyPr wrap="none">
            <a:prstTxWarp prst="textNoShape">
              <a:avLst/>
            </a:prstTxWarp>
            <a:spAutoFit/>
          </a:bodyPr>
          <a:lstStyle/>
          <a:p>
            <a:pPr eaLnBrk="1" hangingPunct="1"/>
            <a:r>
              <a:rPr lang="en-US" sz="1600" dirty="0">
                <a:latin typeface="Comic Sans MS" charset="0"/>
              </a:rPr>
              <a:t>quark </a:t>
            </a:r>
            <a:r>
              <a:rPr lang="en-US" sz="1600" dirty="0" err="1">
                <a:latin typeface="Comic Sans MS" charset="0"/>
              </a:rPr>
              <a:t>e</a:t>
            </a:r>
            <a:r>
              <a:rPr lang="en-US" sz="1600" dirty="0">
                <a:latin typeface="Comic Sans MS" charset="0"/>
              </a:rPr>
              <a:t> </a:t>
            </a:r>
            <a:r>
              <a:rPr lang="en-US" sz="1600" dirty="0" err="1">
                <a:latin typeface="Comic Sans MS" charset="0"/>
              </a:rPr>
              <a:t>gluoni</a:t>
            </a:r>
            <a:endParaRPr lang="en-US" sz="1600" dirty="0">
              <a:latin typeface="Comic Sans MS" charset="0"/>
            </a:endParaRPr>
          </a:p>
        </p:txBody>
      </p:sp>
      <p:grpSp>
        <p:nvGrpSpPr>
          <p:cNvPr id="21510" name="Group 124"/>
          <p:cNvGrpSpPr>
            <a:grpSpLocks/>
          </p:cNvGrpSpPr>
          <p:nvPr/>
        </p:nvGrpSpPr>
        <p:grpSpPr bwMode="auto">
          <a:xfrm>
            <a:off x="228600" y="2514600"/>
            <a:ext cx="1371600" cy="1143000"/>
            <a:chOff x="3408" y="912"/>
            <a:chExt cx="2112" cy="1968"/>
          </a:xfrm>
        </p:grpSpPr>
        <p:sp>
          <p:nvSpPr>
            <p:cNvPr id="21514" name="Oval 125"/>
            <p:cNvSpPr>
              <a:spLocks noChangeArrowheads="1"/>
            </p:cNvSpPr>
            <p:nvPr/>
          </p:nvSpPr>
          <p:spPr bwMode="auto">
            <a:xfrm>
              <a:off x="4512" y="139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12" name="Group 126"/>
            <p:cNvGrpSpPr>
              <a:grpSpLocks/>
            </p:cNvGrpSpPr>
            <p:nvPr/>
          </p:nvGrpSpPr>
          <p:grpSpPr bwMode="auto">
            <a:xfrm>
              <a:off x="4560" y="1440"/>
              <a:ext cx="192" cy="192"/>
              <a:chOff x="768" y="1344"/>
              <a:chExt cx="192" cy="192"/>
            </a:xfrm>
          </p:grpSpPr>
          <p:sp>
            <p:nvSpPr>
              <p:cNvPr id="21659" name="Oval 12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60" name="Oval 12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61" name="Oval 12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16" name="Oval 130"/>
            <p:cNvSpPr>
              <a:spLocks noChangeArrowheads="1"/>
            </p:cNvSpPr>
            <p:nvPr/>
          </p:nvSpPr>
          <p:spPr bwMode="auto">
            <a:xfrm rot="4485862">
              <a:off x="5040" y="139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15" name="Group 131"/>
            <p:cNvGrpSpPr>
              <a:grpSpLocks/>
            </p:cNvGrpSpPr>
            <p:nvPr/>
          </p:nvGrpSpPr>
          <p:grpSpPr bwMode="auto">
            <a:xfrm rot="4476815">
              <a:off x="5088" y="1440"/>
              <a:ext cx="192" cy="192"/>
              <a:chOff x="768" y="1344"/>
              <a:chExt cx="192" cy="192"/>
            </a:xfrm>
          </p:grpSpPr>
          <p:sp>
            <p:nvSpPr>
              <p:cNvPr id="21656" name="Oval 13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57" name="Oval 13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58" name="Oval 13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18" name="Oval 135"/>
            <p:cNvSpPr>
              <a:spLocks noChangeArrowheads="1"/>
            </p:cNvSpPr>
            <p:nvPr/>
          </p:nvSpPr>
          <p:spPr bwMode="auto">
            <a:xfrm rot="-3550340">
              <a:off x="4560" y="172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17" name="Group 136"/>
            <p:cNvGrpSpPr>
              <a:grpSpLocks/>
            </p:cNvGrpSpPr>
            <p:nvPr/>
          </p:nvGrpSpPr>
          <p:grpSpPr bwMode="auto">
            <a:xfrm rot="-3566642">
              <a:off x="4608" y="1776"/>
              <a:ext cx="192" cy="192"/>
              <a:chOff x="768" y="1344"/>
              <a:chExt cx="192" cy="192"/>
            </a:xfrm>
          </p:grpSpPr>
          <p:sp>
            <p:nvSpPr>
              <p:cNvPr id="21653" name="Oval 13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54" name="Oval 13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55" name="Oval 13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20" name="Oval 140"/>
            <p:cNvSpPr>
              <a:spLocks noChangeArrowheads="1"/>
            </p:cNvSpPr>
            <p:nvPr/>
          </p:nvSpPr>
          <p:spPr bwMode="auto">
            <a:xfrm rot="2140584">
              <a:off x="4800" y="115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19" name="Group 141"/>
            <p:cNvGrpSpPr>
              <a:grpSpLocks/>
            </p:cNvGrpSpPr>
            <p:nvPr/>
          </p:nvGrpSpPr>
          <p:grpSpPr bwMode="auto">
            <a:xfrm rot="2140584">
              <a:off x="4848" y="1200"/>
              <a:ext cx="192" cy="192"/>
              <a:chOff x="768" y="1344"/>
              <a:chExt cx="192" cy="192"/>
            </a:xfrm>
          </p:grpSpPr>
          <p:sp>
            <p:nvSpPr>
              <p:cNvPr id="21650" name="Oval 14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51" name="Oval 14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52" name="Oval 14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22" name="Oval 145"/>
            <p:cNvSpPr>
              <a:spLocks noChangeArrowheads="1"/>
            </p:cNvSpPr>
            <p:nvPr/>
          </p:nvSpPr>
          <p:spPr bwMode="auto">
            <a:xfrm rot="8323321">
              <a:off x="4896" y="172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21" name="Group 146"/>
            <p:cNvGrpSpPr>
              <a:grpSpLocks/>
            </p:cNvGrpSpPr>
            <p:nvPr/>
          </p:nvGrpSpPr>
          <p:grpSpPr bwMode="auto">
            <a:xfrm rot="8294042">
              <a:off x="4944" y="1776"/>
              <a:ext cx="192" cy="192"/>
              <a:chOff x="768" y="1344"/>
              <a:chExt cx="192" cy="192"/>
            </a:xfrm>
          </p:grpSpPr>
          <p:sp>
            <p:nvSpPr>
              <p:cNvPr id="21647" name="Oval 14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48" name="Oval 14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49" name="Oval 14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24" name="Oval 150"/>
            <p:cNvSpPr>
              <a:spLocks noChangeArrowheads="1"/>
            </p:cNvSpPr>
            <p:nvPr/>
          </p:nvSpPr>
          <p:spPr bwMode="auto">
            <a:xfrm rot="-5662097">
              <a:off x="4224" y="1584"/>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23" name="Group 151"/>
            <p:cNvGrpSpPr>
              <a:grpSpLocks/>
            </p:cNvGrpSpPr>
            <p:nvPr/>
          </p:nvGrpSpPr>
          <p:grpSpPr bwMode="auto">
            <a:xfrm rot="-5650226">
              <a:off x="4272" y="1632"/>
              <a:ext cx="192" cy="192"/>
              <a:chOff x="768" y="1344"/>
              <a:chExt cx="192" cy="192"/>
            </a:xfrm>
          </p:grpSpPr>
          <p:sp>
            <p:nvSpPr>
              <p:cNvPr id="21644" name="Oval 15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45" name="Oval 15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46" name="Oval 15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26" name="Oval 155"/>
            <p:cNvSpPr>
              <a:spLocks noChangeArrowheads="1"/>
            </p:cNvSpPr>
            <p:nvPr/>
          </p:nvSpPr>
          <p:spPr bwMode="auto">
            <a:xfrm rot="-7812780">
              <a:off x="4512" y="960"/>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25" name="Group 156"/>
            <p:cNvGrpSpPr>
              <a:grpSpLocks/>
            </p:cNvGrpSpPr>
            <p:nvPr/>
          </p:nvGrpSpPr>
          <p:grpSpPr bwMode="auto">
            <a:xfrm rot="-7797453">
              <a:off x="4560" y="1008"/>
              <a:ext cx="192" cy="192"/>
              <a:chOff x="768" y="1344"/>
              <a:chExt cx="192" cy="192"/>
            </a:xfrm>
          </p:grpSpPr>
          <p:sp>
            <p:nvSpPr>
              <p:cNvPr id="21641" name="Oval 15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42" name="Oval 15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43" name="Oval 15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28" name="Oval 160"/>
            <p:cNvSpPr>
              <a:spLocks noChangeArrowheads="1"/>
            </p:cNvSpPr>
            <p:nvPr/>
          </p:nvSpPr>
          <p:spPr bwMode="auto">
            <a:xfrm rot="-9077643">
              <a:off x="4128" y="124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27" name="Group 161"/>
            <p:cNvGrpSpPr>
              <a:grpSpLocks/>
            </p:cNvGrpSpPr>
            <p:nvPr/>
          </p:nvGrpSpPr>
          <p:grpSpPr bwMode="auto">
            <a:xfrm rot="-9077643">
              <a:off x="4176" y="1296"/>
              <a:ext cx="192" cy="192"/>
              <a:chOff x="768" y="1344"/>
              <a:chExt cx="192" cy="192"/>
            </a:xfrm>
          </p:grpSpPr>
          <p:sp>
            <p:nvSpPr>
              <p:cNvPr id="21638" name="Oval 16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39" name="Oval 16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40" name="Oval 16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30" name="Oval 165"/>
            <p:cNvSpPr>
              <a:spLocks noChangeArrowheads="1"/>
            </p:cNvSpPr>
            <p:nvPr/>
          </p:nvSpPr>
          <p:spPr bwMode="auto">
            <a:xfrm>
              <a:off x="4272" y="196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29" name="Group 166"/>
            <p:cNvGrpSpPr>
              <a:grpSpLocks/>
            </p:cNvGrpSpPr>
            <p:nvPr/>
          </p:nvGrpSpPr>
          <p:grpSpPr bwMode="auto">
            <a:xfrm>
              <a:off x="4320" y="2016"/>
              <a:ext cx="192" cy="192"/>
              <a:chOff x="768" y="1344"/>
              <a:chExt cx="192" cy="192"/>
            </a:xfrm>
          </p:grpSpPr>
          <p:sp>
            <p:nvSpPr>
              <p:cNvPr id="21635" name="Oval 16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36" name="Oval 16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37" name="Oval 16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32" name="Oval 170"/>
            <p:cNvSpPr>
              <a:spLocks noChangeArrowheads="1"/>
            </p:cNvSpPr>
            <p:nvPr/>
          </p:nvSpPr>
          <p:spPr bwMode="auto">
            <a:xfrm>
              <a:off x="5232" y="163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31" name="Group 171"/>
            <p:cNvGrpSpPr>
              <a:grpSpLocks/>
            </p:cNvGrpSpPr>
            <p:nvPr/>
          </p:nvGrpSpPr>
          <p:grpSpPr bwMode="auto">
            <a:xfrm>
              <a:off x="5280" y="1680"/>
              <a:ext cx="192" cy="192"/>
              <a:chOff x="768" y="1344"/>
              <a:chExt cx="192" cy="192"/>
            </a:xfrm>
          </p:grpSpPr>
          <p:sp>
            <p:nvSpPr>
              <p:cNvPr id="21632" name="Oval 17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33" name="Oval 17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34" name="Oval 17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34" name="Oval 175"/>
            <p:cNvSpPr>
              <a:spLocks noChangeArrowheads="1"/>
            </p:cNvSpPr>
            <p:nvPr/>
          </p:nvSpPr>
          <p:spPr bwMode="auto">
            <a:xfrm rot="4485862">
              <a:off x="4704" y="2016"/>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33" name="Group 176"/>
            <p:cNvGrpSpPr>
              <a:grpSpLocks/>
            </p:cNvGrpSpPr>
            <p:nvPr/>
          </p:nvGrpSpPr>
          <p:grpSpPr bwMode="auto">
            <a:xfrm rot="4476815">
              <a:off x="4752" y="2064"/>
              <a:ext cx="192" cy="192"/>
              <a:chOff x="768" y="1344"/>
              <a:chExt cx="192" cy="192"/>
            </a:xfrm>
          </p:grpSpPr>
          <p:sp>
            <p:nvSpPr>
              <p:cNvPr id="21629" name="Oval 17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30" name="Oval 17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31" name="Oval 17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36" name="Oval 180"/>
            <p:cNvSpPr>
              <a:spLocks noChangeArrowheads="1"/>
            </p:cNvSpPr>
            <p:nvPr/>
          </p:nvSpPr>
          <p:spPr bwMode="auto">
            <a:xfrm rot="8323321">
              <a:off x="3936" y="1776"/>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35" name="Group 181"/>
            <p:cNvGrpSpPr>
              <a:grpSpLocks/>
            </p:cNvGrpSpPr>
            <p:nvPr/>
          </p:nvGrpSpPr>
          <p:grpSpPr bwMode="auto">
            <a:xfrm rot="8294042">
              <a:off x="3984" y="1824"/>
              <a:ext cx="192" cy="192"/>
              <a:chOff x="768" y="1344"/>
              <a:chExt cx="192" cy="192"/>
            </a:xfrm>
          </p:grpSpPr>
          <p:sp>
            <p:nvSpPr>
              <p:cNvPr id="21626" name="Oval 18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27" name="Oval 18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28" name="Oval 18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38" name="Oval 185"/>
            <p:cNvSpPr>
              <a:spLocks noChangeArrowheads="1"/>
            </p:cNvSpPr>
            <p:nvPr/>
          </p:nvSpPr>
          <p:spPr bwMode="auto">
            <a:xfrm>
              <a:off x="5088" y="2016"/>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37" name="Group 186"/>
            <p:cNvGrpSpPr>
              <a:grpSpLocks/>
            </p:cNvGrpSpPr>
            <p:nvPr/>
          </p:nvGrpSpPr>
          <p:grpSpPr bwMode="auto">
            <a:xfrm>
              <a:off x="5136" y="2064"/>
              <a:ext cx="192" cy="192"/>
              <a:chOff x="768" y="1344"/>
              <a:chExt cx="192" cy="192"/>
            </a:xfrm>
          </p:grpSpPr>
          <p:sp>
            <p:nvSpPr>
              <p:cNvPr id="21623" name="Oval 18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24" name="Oval 18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25" name="Oval 18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40" name="Oval 190"/>
            <p:cNvSpPr>
              <a:spLocks noChangeArrowheads="1"/>
            </p:cNvSpPr>
            <p:nvPr/>
          </p:nvSpPr>
          <p:spPr bwMode="auto">
            <a:xfrm>
              <a:off x="3792" y="2400"/>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39" name="Group 191"/>
            <p:cNvGrpSpPr>
              <a:grpSpLocks/>
            </p:cNvGrpSpPr>
            <p:nvPr/>
          </p:nvGrpSpPr>
          <p:grpSpPr bwMode="auto">
            <a:xfrm>
              <a:off x="3840" y="2448"/>
              <a:ext cx="192" cy="192"/>
              <a:chOff x="768" y="1344"/>
              <a:chExt cx="192" cy="192"/>
            </a:xfrm>
          </p:grpSpPr>
          <p:sp>
            <p:nvSpPr>
              <p:cNvPr id="21620" name="Oval 19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21" name="Oval 19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22" name="Oval 19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42" name="Oval 195"/>
            <p:cNvSpPr>
              <a:spLocks noChangeArrowheads="1"/>
            </p:cNvSpPr>
            <p:nvPr/>
          </p:nvSpPr>
          <p:spPr bwMode="auto">
            <a:xfrm rot="4485862">
              <a:off x="4464" y="2256"/>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41" name="Group 196"/>
            <p:cNvGrpSpPr>
              <a:grpSpLocks/>
            </p:cNvGrpSpPr>
            <p:nvPr/>
          </p:nvGrpSpPr>
          <p:grpSpPr bwMode="auto">
            <a:xfrm rot="4476815">
              <a:off x="4512" y="2304"/>
              <a:ext cx="192" cy="192"/>
              <a:chOff x="768" y="1344"/>
              <a:chExt cx="192" cy="192"/>
            </a:xfrm>
          </p:grpSpPr>
          <p:sp>
            <p:nvSpPr>
              <p:cNvPr id="21617" name="Oval 19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18" name="Oval 19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19" name="Oval 19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44" name="Oval 200"/>
            <p:cNvSpPr>
              <a:spLocks noChangeArrowheads="1"/>
            </p:cNvSpPr>
            <p:nvPr/>
          </p:nvSpPr>
          <p:spPr bwMode="auto">
            <a:xfrm rot="-3550340">
              <a:off x="4176" y="91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43" name="Group 201"/>
            <p:cNvGrpSpPr>
              <a:grpSpLocks/>
            </p:cNvGrpSpPr>
            <p:nvPr/>
          </p:nvGrpSpPr>
          <p:grpSpPr bwMode="auto">
            <a:xfrm rot="-3566642">
              <a:off x="4224" y="960"/>
              <a:ext cx="192" cy="192"/>
              <a:chOff x="768" y="1344"/>
              <a:chExt cx="192" cy="192"/>
            </a:xfrm>
          </p:grpSpPr>
          <p:sp>
            <p:nvSpPr>
              <p:cNvPr id="21614" name="Oval 20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15" name="Oval 20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16" name="Oval 20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46" name="Oval 205"/>
            <p:cNvSpPr>
              <a:spLocks noChangeArrowheads="1"/>
            </p:cNvSpPr>
            <p:nvPr/>
          </p:nvSpPr>
          <p:spPr bwMode="auto">
            <a:xfrm rot="2140584">
              <a:off x="4752" y="244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45" name="Group 206"/>
            <p:cNvGrpSpPr>
              <a:grpSpLocks/>
            </p:cNvGrpSpPr>
            <p:nvPr/>
          </p:nvGrpSpPr>
          <p:grpSpPr bwMode="auto">
            <a:xfrm rot="2140584">
              <a:off x="4800" y="2496"/>
              <a:ext cx="192" cy="192"/>
              <a:chOff x="768" y="1344"/>
              <a:chExt cx="192" cy="192"/>
            </a:xfrm>
          </p:grpSpPr>
          <p:sp>
            <p:nvSpPr>
              <p:cNvPr id="21611" name="Oval 20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12" name="Oval 20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13" name="Oval 20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48" name="Oval 210"/>
            <p:cNvSpPr>
              <a:spLocks noChangeArrowheads="1"/>
            </p:cNvSpPr>
            <p:nvPr/>
          </p:nvSpPr>
          <p:spPr bwMode="auto">
            <a:xfrm rot="8323321">
              <a:off x="3408" y="196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47" name="Group 211"/>
            <p:cNvGrpSpPr>
              <a:grpSpLocks/>
            </p:cNvGrpSpPr>
            <p:nvPr/>
          </p:nvGrpSpPr>
          <p:grpSpPr bwMode="auto">
            <a:xfrm rot="8294042">
              <a:off x="3456" y="2016"/>
              <a:ext cx="192" cy="192"/>
              <a:chOff x="768" y="1344"/>
              <a:chExt cx="192" cy="192"/>
            </a:xfrm>
          </p:grpSpPr>
          <p:sp>
            <p:nvSpPr>
              <p:cNvPr id="21608" name="Oval 21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09" name="Oval 21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10" name="Oval 21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50" name="Oval 215"/>
            <p:cNvSpPr>
              <a:spLocks noChangeArrowheads="1"/>
            </p:cNvSpPr>
            <p:nvPr/>
          </p:nvSpPr>
          <p:spPr bwMode="auto">
            <a:xfrm rot="-5662097">
              <a:off x="4128" y="2400"/>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49" name="Group 216"/>
            <p:cNvGrpSpPr>
              <a:grpSpLocks/>
            </p:cNvGrpSpPr>
            <p:nvPr/>
          </p:nvGrpSpPr>
          <p:grpSpPr bwMode="auto">
            <a:xfrm rot="-5650226">
              <a:off x="4176" y="2448"/>
              <a:ext cx="192" cy="192"/>
              <a:chOff x="768" y="1344"/>
              <a:chExt cx="192" cy="192"/>
            </a:xfrm>
          </p:grpSpPr>
          <p:sp>
            <p:nvSpPr>
              <p:cNvPr id="21605" name="Oval 21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06" name="Oval 21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07" name="Oval 21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52" name="Oval 220"/>
            <p:cNvSpPr>
              <a:spLocks noChangeArrowheads="1"/>
            </p:cNvSpPr>
            <p:nvPr/>
          </p:nvSpPr>
          <p:spPr bwMode="auto">
            <a:xfrm rot="-7812780">
              <a:off x="3840" y="139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51" name="Group 221"/>
            <p:cNvGrpSpPr>
              <a:grpSpLocks/>
            </p:cNvGrpSpPr>
            <p:nvPr/>
          </p:nvGrpSpPr>
          <p:grpSpPr bwMode="auto">
            <a:xfrm rot="-7797453">
              <a:off x="3888" y="1440"/>
              <a:ext cx="192" cy="192"/>
              <a:chOff x="768" y="1344"/>
              <a:chExt cx="192" cy="192"/>
            </a:xfrm>
          </p:grpSpPr>
          <p:sp>
            <p:nvSpPr>
              <p:cNvPr id="21602" name="Oval 22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03" name="Oval 22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04" name="Oval 22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54" name="Oval 225"/>
            <p:cNvSpPr>
              <a:spLocks noChangeArrowheads="1"/>
            </p:cNvSpPr>
            <p:nvPr/>
          </p:nvSpPr>
          <p:spPr bwMode="auto">
            <a:xfrm rot="-9077643">
              <a:off x="3792" y="2064"/>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53" name="Group 226"/>
            <p:cNvGrpSpPr>
              <a:grpSpLocks/>
            </p:cNvGrpSpPr>
            <p:nvPr/>
          </p:nvGrpSpPr>
          <p:grpSpPr bwMode="auto">
            <a:xfrm rot="-9077643">
              <a:off x="3840" y="2112"/>
              <a:ext cx="192" cy="192"/>
              <a:chOff x="768" y="1344"/>
              <a:chExt cx="192" cy="192"/>
            </a:xfrm>
          </p:grpSpPr>
          <p:sp>
            <p:nvSpPr>
              <p:cNvPr id="21599" name="Oval 22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600" name="Oval 22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601" name="Oval 22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56" name="Oval 230"/>
            <p:cNvSpPr>
              <a:spLocks noChangeArrowheads="1"/>
            </p:cNvSpPr>
            <p:nvPr/>
          </p:nvSpPr>
          <p:spPr bwMode="auto">
            <a:xfrm>
              <a:off x="3600" y="1728"/>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55" name="Group 231"/>
            <p:cNvGrpSpPr>
              <a:grpSpLocks/>
            </p:cNvGrpSpPr>
            <p:nvPr/>
          </p:nvGrpSpPr>
          <p:grpSpPr bwMode="auto">
            <a:xfrm>
              <a:off x="3648" y="1776"/>
              <a:ext cx="192" cy="192"/>
              <a:chOff x="768" y="1344"/>
              <a:chExt cx="192" cy="192"/>
            </a:xfrm>
          </p:grpSpPr>
          <p:sp>
            <p:nvSpPr>
              <p:cNvPr id="21596" name="Oval 23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597" name="Oval 23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598" name="Oval 23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58" name="Oval 235"/>
            <p:cNvSpPr>
              <a:spLocks noChangeArrowheads="1"/>
            </p:cNvSpPr>
            <p:nvPr/>
          </p:nvSpPr>
          <p:spPr bwMode="auto">
            <a:xfrm>
              <a:off x="3792" y="1056"/>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57" name="Group 236"/>
            <p:cNvGrpSpPr>
              <a:grpSpLocks/>
            </p:cNvGrpSpPr>
            <p:nvPr/>
          </p:nvGrpSpPr>
          <p:grpSpPr bwMode="auto">
            <a:xfrm>
              <a:off x="3840" y="1104"/>
              <a:ext cx="192" cy="192"/>
              <a:chOff x="768" y="1344"/>
              <a:chExt cx="192" cy="192"/>
            </a:xfrm>
          </p:grpSpPr>
          <p:sp>
            <p:nvSpPr>
              <p:cNvPr id="21593" name="Oval 237"/>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594" name="Oval 238"/>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595" name="Oval 239"/>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60" name="Oval 240"/>
            <p:cNvSpPr>
              <a:spLocks noChangeArrowheads="1"/>
            </p:cNvSpPr>
            <p:nvPr/>
          </p:nvSpPr>
          <p:spPr bwMode="auto">
            <a:xfrm rot="8323321">
              <a:off x="4464" y="2592"/>
              <a:ext cx="288"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59" name="Group 241"/>
            <p:cNvGrpSpPr>
              <a:grpSpLocks/>
            </p:cNvGrpSpPr>
            <p:nvPr/>
          </p:nvGrpSpPr>
          <p:grpSpPr bwMode="auto">
            <a:xfrm rot="8294042">
              <a:off x="4512" y="2640"/>
              <a:ext cx="192" cy="192"/>
              <a:chOff x="768" y="1344"/>
              <a:chExt cx="192" cy="192"/>
            </a:xfrm>
          </p:grpSpPr>
          <p:sp>
            <p:nvSpPr>
              <p:cNvPr id="21590" name="Oval 242"/>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p>
            </p:txBody>
          </p:sp>
          <p:sp>
            <p:nvSpPr>
              <p:cNvPr id="21591" name="Oval 243"/>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p:spPr>
            <p:txBody>
              <a:bodyPr wrap="none" anchor="ctr">
                <a:prstTxWarp prst="textNoShape">
                  <a:avLst/>
                </a:prstTxWarp>
              </a:bodyPr>
              <a:lstStyle/>
              <a:p>
                <a:endParaRPr lang="en-US"/>
              </a:p>
            </p:txBody>
          </p:sp>
          <p:sp>
            <p:nvSpPr>
              <p:cNvPr id="21592" name="Oval 244"/>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p:spPr>
            <p:txBody>
              <a:bodyPr wrap="none" anchor="ctr">
                <a:prstTxWarp prst="textNoShape">
                  <a:avLst/>
                </a:prstTxWarp>
              </a:bodyPr>
              <a:lstStyle/>
              <a:p>
                <a:endParaRPr lang="en-US"/>
              </a:p>
            </p:txBody>
          </p:sp>
        </p:grpSp>
        <p:sp>
          <p:nvSpPr>
            <p:cNvPr id="21562" name="Oval 245"/>
            <p:cNvSpPr>
              <a:spLocks noChangeArrowheads="1"/>
            </p:cNvSpPr>
            <p:nvPr/>
          </p:nvSpPr>
          <p:spPr bwMode="auto">
            <a:xfrm>
              <a:off x="4800" y="1440"/>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61" name="Group 246"/>
            <p:cNvGrpSpPr>
              <a:grpSpLocks/>
            </p:cNvGrpSpPr>
            <p:nvPr/>
          </p:nvGrpSpPr>
          <p:grpSpPr bwMode="auto">
            <a:xfrm>
              <a:off x="4848" y="1488"/>
              <a:ext cx="48" cy="192"/>
              <a:chOff x="960" y="3120"/>
              <a:chExt cx="48" cy="192"/>
            </a:xfrm>
          </p:grpSpPr>
          <p:sp>
            <p:nvSpPr>
              <p:cNvPr id="21588" name="Oval 247"/>
              <p:cNvSpPr>
                <a:spLocks noChangeArrowheads="1"/>
              </p:cNvSpPr>
              <p:nvPr/>
            </p:nvSpPr>
            <p:spPr bwMode="auto">
              <a:xfrm>
                <a:off x="960" y="3120"/>
                <a:ext cx="48" cy="48"/>
              </a:xfrm>
              <a:prstGeom prst="ellipse">
                <a:avLst/>
              </a:prstGeom>
              <a:noFill/>
              <a:ln w="76200">
                <a:solidFill>
                  <a:srgbClr val="33CC33"/>
                </a:solidFill>
                <a:round/>
                <a:headEnd/>
                <a:tailEnd/>
              </a:ln>
            </p:spPr>
            <p:txBody>
              <a:bodyPr wrap="none" anchor="ctr">
                <a:prstTxWarp prst="textNoShape">
                  <a:avLst/>
                </a:prstTxWarp>
              </a:bodyPr>
              <a:lstStyle/>
              <a:p>
                <a:endParaRPr lang="en-US"/>
              </a:p>
            </p:txBody>
          </p:sp>
          <p:sp>
            <p:nvSpPr>
              <p:cNvPr id="21589" name="Oval 248"/>
              <p:cNvSpPr>
                <a:spLocks noChangeArrowheads="1"/>
              </p:cNvSpPr>
              <p:nvPr/>
            </p:nvSpPr>
            <p:spPr bwMode="auto">
              <a:xfrm>
                <a:off x="960" y="3264"/>
                <a:ext cx="48" cy="48"/>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grpSp>
        <p:sp>
          <p:nvSpPr>
            <p:cNvPr id="21564" name="Oval 249"/>
            <p:cNvSpPr>
              <a:spLocks noChangeArrowheads="1"/>
            </p:cNvSpPr>
            <p:nvPr/>
          </p:nvSpPr>
          <p:spPr bwMode="auto">
            <a:xfrm rot="4159340">
              <a:off x="4896" y="2208"/>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63" name="Group 250"/>
            <p:cNvGrpSpPr>
              <a:grpSpLocks/>
            </p:cNvGrpSpPr>
            <p:nvPr/>
          </p:nvGrpSpPr>
          <p:grpSpPr bwMode="auto">
            <a:xfrm rot="3702360">
              <a:off x="4968" y="2232"/>
              <a:ext cx="48" cy="192"/>
              <a:chOff x="960" y="3120"/>
              <a:chExt cx="48" cy="192"/>
            </a:xfrm>
          </p:grpSpPr>
          <p:sp>
            <p:nvSpPr>
              <p:cNvPr id="21586" name="Oval 251"/>
              <p:cNvSpPr>
                <a:spLocks noChangeArrowheads="1"/>
              </p:cNvSpPr>
              <p:nvPr/>
            </p:nvSpPr>
            <p:spPr bwMode="auto">
              <a:xfrm>
                <a:off x="960" y="3120"/>
                <a:ext cx="48" cy="48"/>
              </a:xfrm>
              <a:prstGeom prst="ellipse">
                <a:avLst/>
              </a:prstGeom>
              <a:noFill/>
              <a:ln w="76200">
                <a:solidFill>
                  <a:srgbClr val="1C2CA6"/>
                </a:solidFill>
                <a:round/>
                <a:headEnd/>
                <a:tailEnd/>
              </a:ln>
            </p:spPr>
            <p:txBody>
              <a:bodyPr wrap="none" anchor="ctr">
                <a:prstTxWarp prst="textNoShape">
                  <a:avLst/>
                </a:prstTxWarp>
              </a:bodyPr>
              <a:lstStyle/>
              <a:p>
                <a:endParaRPr lang="en-US"/>
              </a:p>
            </p:txBody>
          </p:sp>
          <p:sp>
            <p:nvSpPr>
              <p:cNvPr id="21587" name="Oval 252"/>
              <p:cNvSpPr>
                <a:spLocks noChangeArrowheads="1"/>
              </p:cNvSpPr>
              <p:nvPr/>
            </p:nvSpPr>
            <p:spPr bwMode="auto">
              <a:xfrm>
                <a:off x="960" y="3264"/>
                <a:ext cx="48" cy="48"/>
              </a:xfrm>
              <a:prstGeom prst="ellipse">
                <a:avLst/>
              </a:prstGeom>
              <a:noFill/>
              <a:ln w="28575">
                <a:solidFill>
                  <a:srgbClr val="1C2CA6"/>
                </a:solidFill>
                <a:round/>
                <a:headEnd/>
                <a:tailEnd/>
              </a:ln>
            </p:spPr>
            <p:txBody>
              <a:bodyPr wrap="none" anchor="ctr">
                <a:prstTxWarp prst="textNoShape">
                  <a:avLst/>
                </a:prstTxWarp>
              </a:bodyPr>
              <a:lstStyle/>
              <a:p>
                <a:endParaRPr lang="en-US"/>
              </a:p>
            </p:txBody>
          </p:sp>
        </p:grpSp>
        <p:sp>
          <p:nvSpPr>
            <p:cNvPr id="21566" name="Oval 253"/>
            <p:cNvSpPr>
              <a:spLocks noChangeArrowheads="1"/>
            </p:cNvSpPr>
            <p:nvPr/>
          </p:nvSpPr>
          <p:spPr bwMode="auto">
            <a:xfrm rot="-8100000">
              <a:off x="4416" y="1200"/>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65" name="Group 254"/>
            <p:cNvGrpSpPr>
              <a:grpSpLocks/>
            </p:cNvGrpSpPr>
            <p:nvPr/>
          </p:nvGrpSpPr>
          <p:grpSpPr bwMode="auto">
            <a:xfrm rot="-8100000">
              <a:off x="4464" y="1248"/>
              <a:ext cx="48" cy="192"/>
              <a:chOff x="960" y="3120"/>
              <a:chExt cx="48" cy="192"/>
            </a:xfrm>
          </p:grpSpPr>
          <p:sp>
            <p:nvSpPr>
              <p:cNvPr id="21584" name="Oval 255"/>
              <p:cNvSpPr>
                <a:spLocks noChangeArrowheads="1"/>
              </p:cNvSpPr>
              <p:nvPr/>
            </p:nvSpPr>
            <p:spPr bwMode="auto">
              <a:xfrm>
                <a:off x="960" y="3120"/>
                <a:ext cx="48" cy="48"/>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21585" name="Oval 256"/>
              <p:cNvSpPr>
                <a:spLocks noChangeArrowheads="1"/>
              </p:cNvSpPr>
              <p:nvPr/>
            </p:nvSpPr>
            <p:spPr bwMode="auto">
              <a:xfrm>
                <a:off x="960" y="3264"/>
                <a:ext cx="48" cy="48"/>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grpSp>
        <p:sp>
          <p:nvSpPr>
            <p:cNvPr id="21568" name="Oval 257"/>
            <p:cNvSpPr>
              <a:spLocks noChangeArrowheads="1"/>
            </p:cNvSpPr>
            <p:nvPr/>
          </p:nvSpPr>
          <p:spPr bwMode="auto">
            <a:xfrm rot="2953560">
              <a:off x="3600" y="1440"/>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67" name="Group 258"/>
            <p:cNvGrpSpPr>
              <a:grpSpLocks/>
            </p:cNvGrpSpPr>
            <p:nvPr/>
          </p:nvGrpSpPr>
          <p:grpSpPr bwMode="auto">
            <a:xfrm rot="2928844">
              <a:off x="3648" y="1488"/>
              <a:ext cx="48" cy="192"/>
              <a:chOff x="960" y="3120"/>
              <a:chExt cx="48" cy="192"/>
            </a:xfrm>
          </p:grpSpPr>
          <p:sp>
            <p:nvSpPr>
              <p:cNvPr id="21582" name="Oval 259"/>
              <p:cNvSpPr>
                <a:spLocks noChangeArrowheads="1"/>
              </p:cNvSpPr>
              <p:nvPr/>
            </p:nvSpPr>
            <p:spPr bwMode="auto">
              <a:xfrm>
                <a:off x="960" y="3120"/>
                <a:ext cx="48" cy="48"/>
              </a:xfrm>
              <a:prstGeom prst="ellipse">
                <a:avLst/>
              </a:prstGeom>
              <a:noFill/>
              <a:ln w="76200">
                <a:solidFill>
                  <a:srgbClr val="33CC33"/>
                </a:solidFill>
                <a:round/>
                <a:headEnd/>
                <a:tailEnd/>
              </a:ln>
            </p:spPr>
            <p:txBody>
              <a:bodyPr wrap="none" anchor="ctr">
                <a:prstTxWarp prst="textNoShape">
                  <a:avLst/>
                </a:prstTxWarp>
              </a:bodyPr>
              <a:lstStyle/>
              <a:p>
                <a:endParaRPr lang="en-US"/>
              </a:p>
            </p:txBody>
          </p:sp>
          <p:sp>
            <p:nvSpPr>
              <p:cNvPr id="21583" name="Oval 260"/>
              <p:cNvSpPr>
                <a:spLocks noChangeArrowheads="1"/>
              </p:cNvSpPr>
              <p:nvPr/>
            </p:nvSpPr>
            <p:spPr bwMode="auto">
              <a:xfrm>
                <a:off x="960" y="3264"/>
                <a:ext cx="48" cy="48"/>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grpSp>
        <p:sp>
          <p:nvSpPr>
            <p:cNvPr id="21570" name="Oval 261"/>
            <p:cNvSpPr>
              <a:spLocks noChangeArrowheads="1"/>
            </p:cNvSpPr>
            <p:nvPr/>
          </p:nvSpPr>
          <p:spPr bwMode="auto">
            <a:xfrm rot="-1870031">
              <a:off x="4080" y="2064"/>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69" name="Group 262"/>
            <p:cNvGrpSpPr>
              <a:grpSpLocks/>
            </p:cNvGrpSpPr>
            <p:nvPr/>
          </p:nvGrpSpPr>
          <p:grpSpPr bwMode="auto">
            <a:xfrm rot="-1863910">
              <a:off x="4128" y="2112"/>
              <a:ext cx="48" cy="192"/>
              <a:chOff x="960" y="3120"/>
              <a:chExt cx="48" cy="192"/>
            </a:xfrm>
          </p:grpSpPr>
          <p:sp>
            <p:nvSpPr>
              <p:cNvPr id="21580" name="Oval 263"/>
              <p:cNvSpPr>
                <a:spLocks noChangeArrowheads="1"/>
              </p:cNvSpPr>
              <p:nvPr/>
            </p:nvSpPr>
            <p:spPr bwMode="auto">
              <a:xfrm>
                <a:off x="960" y="3120"/>
                <a:ext cx="48" cy="48"/>
              </a:xfrm>
              <a:prstGeom prst="ellipse">
                <a:avLst/>
              </a:prstGeom>
              <a:noFill/>
              <a:ln w="76200">
                <a:solidFill>
                  <a:srgbClr val="33CC33"/>
                </a:solidFill>
                <a:round/>
                <a:headEnd/>
                <a:tailEnd/>
              </a:ln>
            </p:spPr>
            <p:txBody>
              <a:bodyPr wrap="none" anchor="ctr">
                <a:prstTxWarp prst="textNoShape">
                  <a:avLst/>
                </a:prstTxWarp>
              </a:bodyPr>
              <a:lstStyle/>
              <a:p>
                <a:endParaRPr lang="en-US"/>
              </a:p>
            </p:txBody>
          </p:sp>
          <p:sp>
            <p:nvSpPr>
              <p:cNvPr id="21581" name="Oval 264"/>
              <p:cNvSpPr>
                <a:spLocks noChangeArrowheads="1"/>
              </p:cNvSpPr>
              <p:nvPr/>
            </p:nvSpPr>
            <p:spPr bwMode="auto">
              <a:xfrm>
                <a:off x="960" y="3264"/>
                <a:ext cx="48" cy="48"/>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grpSp>
        <p:sp>
          <p:nvSpPr>
            <p:cNvPr id="21572" name="Oval 265"/>
            <p:cNvSpPr>
              <a:spLocks noChangeArrowheads="1"/>
            </p:cNvSpPr>
            <p:nvPr/>
          </p:nvSpPr>
          <p:spPr bwMode="auto">
            <a:xfrm rot="3192594">
              <a:off x="3600" y="2256"/>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71" name="Group 266"/>
            <p:cNvGrpSpPr>
              <a:grpSpLocks/>
            </p:cNvGrpSpPr>
            <p:nvPr/>
          </p:nvGrpSpPr>
          <p:grpSpPr bwMode="auto">
            <a:xfrm rot="3180674">
              <a:off x="3648" y="2304"/>
              <a:ext cx="48" cy="192"/>
              <a:chOff x="960" y="3120"/>
              <a:chExt cx="48" cy="192"/>
            </a:xfrm>
          </p:grpSpPr>
          <p:sp>
            <p:nvSpPr>
              <p:cNvPr id="21578" name="Oval 267"/>
              <p:cNvSpPr>
                <a:spLocks noChangeArrowheads="1"/>
              </p:cNvSpPr>
              <p:nvPr/>
            </p:nvSpPr>
            <p:spPr bwMode="auto">
              <a:xfrm>
                <a:off x="960" y="3120"/>
                <a:ext cx="48" cy="48"/>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21579" name="Oval 268"/>
              <p:cNvSpPr>
                <a:spLocks noChangeArrowheads="1"/>
              </p:cNvSpPr>
              <p:nvPr/>
            </p:nvSpPr>
            <p:spPr bwMode="auto">
              <a:xfrm>
                <a:off x="960" y="3264"/>
                <a:ext cx="48" cy="48"/>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grpSp>
        <p:sp>
          <p:nvSpPr>
            <p:cNvPr id="21574" name="Oval 269"/>
            <p:cNvSpPr>
              <a:spLocks noChangeArrowheads="1"/>
            </p:cNvSpPr>
            <p:nvPr/>
          </p:nvSpPr>
          <p:spPr bwMode="auto">
            <a:xfrm rot="-3259416">
              <a:off x="4080" y="1536"/>
              <a:ext cx="192" cy="288"/>
            </a:xfrm>
            <a:prstGeom prst="ellips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573" name="Group 270"/>
            <p:cNvGrpSpPr>
              <a:grpSpLocks/>
            </p:cNvGrpSpPr>
            <p:nvPr/>
          </p:nvGrpSpPr>
          <p:grpSpPr bwMode="auto">
            <a:xfrm rot="-3259416">
              <a:off x="4176" y="1584"/>
              <a:ext cx="48" cy="192"/>
              <a:chOff x="960" y="3120"/>
              <a:chExt cx="48" cy="192"/>
            </a:xfrm>
          </p:grpSpPr>
          <p:sp>
            <p:nvSpPr>
              <p:cNvPr id="21576" name="Oval 271"/>
              <p:cNvSpPr>
                <a:spLocks noChangeArrowheads="1"/>
              </p:cNvSpPr>
              <p:nvPr/>
            </p:nvSpPr>
            <p:spPr bwMode="auto">
              <a:xfrm>
                <a:off x="960" y="3120"/>
                <a:ext cx="48" cy="48"/>
              </a:xfrm>
              <a:prstGeom prst="ellipse">
                <a:avLst/>
              </a:prstGeom>
              <a:noFill/>
              <a:ln w="76200">
                <a:solidFill>
                  <a:srgbClr val="1C2CA6"/>
                </a:solidFill>
                <a:round/>
                <a:headEnd/>
                <a:tailEnd/>
              </a:ln>
            </p:spPr>
            <p:txBody>
              <a:bodyPr wrap="none" anchor="ctr">
                <a:prstTxWarp prst="textNoShape">
                  <a:avLst/>
                </a:prstTxWarp>
              </a:bodyPr>
              <a:lstStyle/>
              <a:p>
                <a:endParaRPr lang="en-US"/>
              </a:p>
            </p:txBody>
          </p:sp>
          <p:sp>
            <p:nvSpPr>
              <p:cNvPr id="21577" name="Oval 272"/>
              <p:cNvSpPr>
                <a:spLocks noChangeArrowheads="1"/>
              </p:cNvSpPr>
              <p:nvPr/>
            </p:nvSpPr>
            <p:spPr bwMode="auto">
              <a:xfrm>
                <a:off x="960" y="3264"/>
                <a:ext cx="48" cy="48"/>
              </a:xfrm>
              <a:prstGeom prst="ellipse">
                <a:avLst/>
              </a:prstGeom>
              <a:noFill/>
              <a:ln w="28575">
                <a:solidFill>
                  <a:srgbClr val="1C2CA6"/>
                </a:solidFill>
                <a:round/>
                <a:headEnd/>
                <a:tailEnd/>
              </a:ln>
            </p:spPr>
            <p:txBody>
              <a:bodyPr wrap="none" anchor="ctr">
                <a:prstTxWarp prst="textNoShape">
                  <a:avLst/>
                </a:prstTxWarp>
              </a:bodyPr>
              <a:lstStyle/>
              <a:p>
                <a:endParaRPr lang="en-US"/>
              </a:p>
            </p:txBody>
          </p:sp>
        </p:grpSp>
      </p:grpSp>
      <p:sp>
        <p:nvSpPr>
          <p:cNvPr id="21511" name="Text Box 273"/>
          <p:cNvSpPr txBox="1">
            <a:spLocks noChangeArrowheads="1"/>
          </p:cNvSpPr>
          <p:nvPr/>
        </p:nvSpPr>
        <p:spPr bwMode="auto">
          <a:xfrm>
            <a:off x="152400" y="3581400"/>
            <a:ext cx="7762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dirty="0" err="1">
                <a:latin typeface="Comic Sans MS" charset="0"/>
              </a:rPr>
              <a:t>adroni</a:t>
            </a:r>
            <a:endParaRPr lang="en-US" sz="1600" dirty="0">
              <a:latin typeface="Comic Sans MS" charset="0"/>
            </a:endParaRPr>
          </a:p>
        </p:txBody>
      </p:sp>
      <p:sp>
        <p:nvSpPr>
          <p:cNvPr id="21513" name="Freeform 275"/>
          <p:cNvSpPr>
            <a:spLocks/>
          </p:cNvSpPr>
          <p:nvPr/>
        </p:nvSpPr>
        <p:spPr bwMode="auto">
          <a:xfrm>
            <a:off x="1676400" y="2667000"/>
            <a:ext cx="1670050" cy="349250"/>
          </a:xfrm>
          <a:custGeom>
            <a:avLst/>
            <a:gdLst>
              <a:gd name="T0" fmla="*/ 0 w 1052"/>
              <a:gd name="T1" fmla="*/ 2147483647 h 220"/>
              <a:gd name="T2" fmla="*/ 2147483647 w 1052"/>
              <a:gd name="T3" fmla="*/ 2147483647 h 220"/>
              <a:gd name="T4" fmla="*/ 2147483647 w 1052"/>
              <a:gd name="T5" fmla="*/ 2147483647 h 220"/>
              <a:gd name="T6" fmla="*/ 2147483647 w 1052"/>
              <a:gd name="T7" fmla="*/ 2147483647 h 220"/>
              <a:gd name="T8" fmla="*/ 0 60000 65536"/>
              <a:gd name="T9" fmla="*/ 0 60000 65536"/>
              <a:gd name="T10" fmla="*/ 0 60000 65536"/>
              <a:gd name="T11" fmla="*/ 0 60000 65536"/>
              <a:gd name="T12" fmla="*/ 0 w 1052"/>
              <a:gd name="T13" fmla="*/ 0 h 220"/>
              <a:gd name="T14" fmla="*/ 1052 w 1052"/>
              <a:gd name="T15" fmla="*/ 220 h 220"/>
            </a:gdLst>
            <a:ahLst/>
            <a:cxnLst>
              <a:cxn ang="T8">
                <a:pos x="T0" y="T1"/>
              </a:cxn>
              <a:cxn ang="T9">
                <a:pos x="T2" y="T3"/>
              </a:cxn>
              <a:cxn ang="T10">
                <a:pos x="T4" y="T5"/>
              </a:cxn>
              <a:cxn ang="T11">
                <a:pos x="T6" y="T7"/>
              </a:cxn>
            </a:cxnLst>
            <a:rect l="T12" t="T13" r="T14" b="T15"/>
            <a:pathLst>
              <a:path w="1052" h="220">
                <a:moveTo>
                  <a:pt x="0" y="220"/>
                </a:moveTo>
                <a:cubicBezTo>
                  <a:pt x="49" y="186"/>
                  <a:pt x="178" y="30"/>
                  <a:pt x="293" y="15"/>
                </a:cubicBezTo>
                <a:cubicBezTo>
                  <a:pt x="408" y="0"/>
                  <a:pt x="566" y="125"/>
                  <a:pt x="692" y="131"/>
                </a:cubicBezTo>
                <a:cubicBezTo>
                  <a:pt x="818" y="137"/>
                  <a:pt x="977" y="70"/>
                  <a:pt x="1052" y="54"/>
                </a:cubicBezTo>
              </a:path>
            </a:pathLst>
          </a:custGeom>
          <a:noFill/>
          <a:ln w="38100">
            <a:solidFill>
              <a:srgbClr val="0000FF"/>
            </a:solidFill>
            <a:round/>
            <a:headEnd/>
            <a:tailEnd type="triangle" w="med" len="med"/>
          </a:ln>
        </p:spPr>
        <p:txBody>
          <a:bodyPr>
            <a:prstTxWarp prst="textNoShape">
              <a:avLst/>
            </a:prstTxWarp>
            <a:spAutoFit/>
          </a:bodyPr>
          <a:lstStyle/>
          <a:p>
            <a:endParaRPr lang="it-IT"/>
          </a:p>
        </p:txBody>
      </p:sp>
      <p:pic>
        <p:nvPicPr>
          <p:cNvPr id="291" name="Picture 3"/>
          <p:cNvPicPr>
            <a:picLocks noChangeAspect="1" noChangeArrowheads="1"/>
          </p:cNvPicPr>
          <p:nvPr/>
        </p:nvPicPr>
        <p:blipFill>
          <a:blip r:embed="rId2"/>
          <a:srcRect/>
          <a:stretch>
            <a:fillRect/>
          </a:stretch>
        </p:blipFill>
        <p:spPr bwMode="auto">
          <a:xfrm>
            <a:off x="5257800" y="3352800"/>
            <a:ext cx="3742101" cy="2662237"/>
          </a:xfrm>
          <a:prstGeom prst="rect">
            <a:avLst/>
          </a:prstGeom>
          <a:noFill/>
          <a:ln w="9525">
            <a:noFill/>
            <a:miter lim="800000"/>
            <a:headEnd/>
            <a:tailEnd/>
          </a:ln>
        </p:spPr>
      </p:pic>
      <p:sp>
        <p:nvSpPr>
          <p:cNvPr id="292" name="TextBox 291"/>
          <p:cNvSpPr txBox="1"/>
          <p:nvPr/>
        </p:nvSpPr>
        <p:spPr>
          <a:xfrm>
            <a:off x="76200" y="4419600"/>
            <a:ext cx="5220687" cy="1138773"/>
          </a:xfrm>
          <a:prstGeom prst="rect">
            <a:avLst/>
          </a:prstGeom>
          <a:noFill/>
        </p:spPr>
        <p:txBody>
          <a:bodyPr wrap="square" rtlCol="0">
            <a:spAutoFit/>
          </a:bodyPr>
          <a:lstStyle/>
          <a:p>
            <a:r>
              <a:rPr lang="it-IT" sz="1600" dirty="0" smtClean="0">
                <a:latin typeface="Comic Sans MS"/>
                <a:cs typeface="Comic Sans MS"/>
              </a:rPr>
              <a:t>Gli ioni pesanti, accelerati ad energie elevatissime, raggiungono nell’urto la temperatura critica </a:t>
            </a:r>
          </a:p>
          <a:p>
            <a:r>
              <a:rPr lang="en-US" dirty="0" smtClean="0">
                <a:latin typeface="Comic Sans MS" charset="0"/>
                <a:ea typeface="Arial" charset="0"/>
                <a:cs typeface="Arial" charset="0"/>
              </a:rPr>
              <a:t>T </a:t>
            </a:r>
            <a:r>
              <a:rPr lang="en-US" dirty="0" err="1" smtClean="0">
                <a:latin typeface="Comic Sans MS" charset="0"/>
                <a:ea typeface="Arial" charset="0"/>
                <a:cs typeface="Arial" charset="0"/>
                <a:sym typeface="Symbol" charset="2"/>
              </a:rPr>
              <a:t></a:t>
            </a:r>
            <a:r>
              <a:rPr lang="en-US" dirty="0" smtClean="0">
                <a:latin typeface="Comic Sans MS" charset="0"/>
                <a:ea typeface="Arial" charset="0"/>
                <a:cs typeface="Arial" charset="0"/>
              </a:rPr>
              <a:t> 170 </a:t>
            </a:r>
            <a:r>
              <a:rPr lang="en-US" dirty="0" err="1" smtClean="0">
                <a:latin typeface="Comic Sans MS" charset="0"/>
                <a:ea typeface="Arial" charset="0"/>
                <a:cs typeface="Arial" charset="0"/>
              </a:rPr>
              <a:t>MeV</a:t>
            </a:r>
            <a:r>
              <a:rPr lang="en-US" dirty="0" smtClean="0">
                <a:latin typeface="Comic Sans MS" charset="0"/>
                <a:ea typeface="Arial" charset="0"/>
                <a:cs typeface="Arial" charset="0"/>
              </a:rPr>
              <a:t> </a:t>
            </a:r>
            <a:r>
              <a:rPr lang="en-US" b="1" dirty="0" err="1" smtClean="0">
                <a:latin typeface="Comic Sans MS" charset="0"/>
                <a:ea typeface="Arial" charset="0"/>
                <a:cs typeface="Arial" charset="0"/>
                <a:sym typeface="Symbol" charset="2"/>
              </a:rPr>
              <a:t></a:t>
            </a:r>
            <a:r>
              <a:rPr lang="en-US" dirty="0" smtClean="0">
                <a:latin typeface="Comic Sans MS" charset="0"/>
                <a:ea typeface="Arial" charset="0"/>
                <a:cs typeface="Arial" charset="0"/>
              </a:rPr>
              <a:t> </a:t>
            </a:r>
            <a:r>
              <a:rPr lang="en-US" dirty="0" err="1" smtClean="0">
                <a:solidFill>
                  <a:srgbClr val="0000FF"/>
                </a:solidFill>
                <a:latin typeface="Comic Sans MS" charset="0"/>
                <a:ea typeface="Arial" charset="0"/>
                <a:cs typeface="Arial" charset="0"/>
              </a:rPr>
              <a:t>più</a:t>
            </a:r>
            <a:r>
              <a:rPr lang="en-US" dirty="0" smtClean="0">
                <a:solidFill>
                  <a:srgbClr val="0000FF"/>
                </a:solidFill>
                <a:latin typeface="Comic Sans MS" charset="0"/>
                <a:ea typeface="Arial" charset="0"/>
                <a:cs typeface="Arial" charset="0"/>
              </a:rPr>
              <a:t> </a:t>
            </a:r>
            <a:r>
              <a:rPr lang="en-US" dirty="0" err="1" smtClean="0">
                <a:solidFill>
                  <a:srgbClr val="0000FF"/>
                </a:solidFill>
                <a:latin typeface="Comic Sans MS" charset="0"/>
                <a:ea typeface="Arial" charset="0"/>
                <a:cs typeface="Arial" charset="0"/>
              </a:rPr>
              <a:t>di</a:t>
            </a:r>
            <a:r>
              <a:rPr lang="en-US" dirty="0" smtClean="0">
                <a:solidFill>
                  <a:srgbClr val="0000FF"/>
                </a:solidFill>
                <a:latin typeface="Comic Sans MS" charset="0"/>
                <a:ea typeface="Arial" charset="0"/>
                <a:cs typeface="Arial" charset="0"/>
              </a:rPr>
              <a:t> 100 000 volte </a:t>
            </a:r>
            <a:r>
              <a:rPr lang="en-US" dirty="0" err="1" smtClean="0">
                <a:solidFill>
                  <a:srgbClr val="0000FF"/>
                </a:solidFill>
                <a:latin typeface="Comic Sans MS" charset="0"/>
                <a:ea typeface="Arial" charset="0"/>
                <a:cs typeface="Arial" charset="0"/>
              </a:rPr>
              <a:t>più</a:t>
            </a:r>
            <a:r>
              <a:rPr lang="en-US" dirty="0" smtClean="0">
                <a:solidFill>
                  <a:srgbClr val="0000FF"/>
                </a:solidFill>
                <a:latin typeface="Comic Sans MS" charset="0"/>
                <a:ea typeface="Arial" charset="0"/>
                <a:cs typeface="Arial" charset="0"/>
              </a:rPr>
              <a:t> </a:t>
            </a:r>
            <a:r>
              <a:rPr lang="en-US" dirty="0" err="1" smtClean="0">
                <a:solidFill>
                  <a:srgbClr val="0000FF"/>
                </a:solidFill>
                <a:latin typeface="Comic Sans MS" charset="0"/>
                <a:ea typeface="Arial" charset="0"/>
                <a:cs typeface="Arial" charset="0"/>
              </a:rPr>
              <a:t>calda</a:t>
            </a:r>
            <a:r>
              <a:rPr lang="en-US" dirty="0" smtClean="0">
                <a:latin typeface="Comic Sans MS" charset="0"/>
                <a:ea typeface="Arial" charset="0"/>
                <a:cs typeface="Arial" charset="0"/>
              </a:rPr>
              <a:t> del Sole!!!!</a:t>
            </a:r>
          </a:p>
        </p:txBody>
      </p:sp>
      <p:sp>
        <p:nvSpPr>
          <p:cNvPr id="293" name="Text Box 2"/>
          <p:cNvSpPr txBox="1">
            <a:spLocks noChangeArrowheads="1"/>
          </p:cNvSpPr>
          <p:nvPr/>
        </p:nvSpPr>
        <p:spPr bwMode="auto">
          <a:xfrm>
            <a:off x="5638800" y="6019800"/>
            <a:ext cx="3200400" cy="523220"/>
          </a:xfrm>
          <a:prstGeom prst="rect">
            <a:avLst/>
          </a:prstGeom>
          <a:noFill/>
          <a:ln w="9525">
            <a:noFill/>
            <a:miter lim="800000"/>
            <a:headEnd/>
            <a:tailEnd/>
          </a:ln>
        </p:spPr>
        <p:txBody>
          <a:bodyPr wrap="square">
            <a:prstTxWarp prst="textNoShape">
              <a:avLst/>
            </a:prstTxWarp>
            <a:spAutoFit/>
          </a:bodyPr>
          <a:lstStyle/>
          <a:p>
            <a:pPr eaLnBrk="1" hangingPunct="1"/>
            <a:r>
              <a:rPr lang="en-US" sz="1400" b="1" dirty="0" err="1">
                <a:latin typeface="Comic Sans MS" charset="0"/>
              </a:rPr>
              <a:t>Temperatura</a:t>
            </a:r>
            <a:r>
              <a:rPr lang="en-US" sz="1400" b="1" dirty="0">
                <a:latin typeface="Comic Sans MS" charset="0"/>
              </a:rPr>
              <a:t> al </a:t>
            </a:r>
            <a:r>
              <a:rPr lang="en-US" sz="1400" b="1" dirty="0" err="1">
                <a:latin typeface="Comic Sans MS" charset="0"/>
              </a:rPr>
              <a:t>centro</a:t>
            </a:r>
            <a:r>
              <a:rPr lang="en-US" sz="1400" b="1" dirty="0">
                <a:latin typeface="Comic Sans MS" charset="0"/>
              </a:rPr>
              <a:t> del Sole</a:t>
            </a:r>
            <a:r>
              <a:rPr lang="en-US" sz="1400" b="1" dirty="0" smtClean="0">
                <a:latin typeface="Comic Sans MS" charset="0"/>
              </a:rPr>
              <a:t> </a:t>
            </a:r>
          </a:p>
          <a:p>
            <a:pPr eaLnBrk="1" hangingPunct="1"/>
            <a:r>
              <a:rPr lang="en-US" sz="1400" b="1" dirty="0" smtClean="0">
                <a:latin typeface="Comic Sans MS" charset="0"/>
                <a:ea typeface="Arial" charset="0"/>
                <a:cs typeface="Arial" charset="0"/>
              </a:rPr>
              <a:t>~ 15 </a:t>
            </a:r>
            <a:r>
              <a:rPr lang="en-US" sz="1400" b="1" dirty="0">
                <a:latin typeface="Comic Sans MS" charset="0"/>
                <a:ea typeface="Arial" charset="0"/>
                <a:cs typeface="Arial" charset="0"/>
              </a:rPr>
              <a:t>000 000 K</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r="21153"/>
          <a:stretch>
            <a:fillRect/>
          </a:stretch>
        </p:blipFill>
        <p:spPr bwMode="auto">
          <a:xfrm>
            <a:off x="363566" y="1862162"/>
            <a:ext cx="8280400" cy="4995862"/>
          </a:xfrm>
          <a:prstGeom prst="rect">
            <a:avLst/>
          </a:prstGeom>
          <a:noFill/>
          <a:ln w="9525">
            <a:noFill/>
            <a:miter lim="800000"/>
            <a:headEnd/>
            <a:tailEnd/>
          </a:ln>
          <a:effectLst/>
        </p:spPr>
      </p:pic>
      <p:graphicFrame>
        <p:nvGraphicFramePr>
          <p:cNvPr id="9" name="Content Placeholder 8"/>
          <p:cNvGraphicFramePr>
            <a:graphicFrameLocks noGrp="1"/>
          </p:cNvGraphicFramePr>
          <p:nvPr>
            <p:ph idx="1"/>
          </p:nvPr>
        </p:nvGraphicFramePr>
        <p:xfrm>
          <a:off x="152400" y="152400"/>
          <a:ext cx="8763000" cy="1644233"/>
        </p:xfrm>
        <a:graphic>
          <a:graphicData uri="http://schemas.openxmlformats.org/drawingml/2006/table">
            <a:tbl>
              <a:tblPr firstRow="1" bandRow="1">
                <a:tableStyleId>{69CF1AB2-1976-4502-BF36-3FF5EA218861}</a:tableStyleId>
              </a:tblPr>
              <a:tblGrid>
                <a:gridCol w="1182736"/>
                <a:gridCol w="1881626"/>
                <a:gridCol w="3641238"/>
                <a:gridCol w="2057400"/>
              </a:tblGrid>
              <a:tr h="413165">
                <a:tc>
                  <a:txBody>
                    <a:bodyPr/>
                    <a:lstStyle/>
                    <a:p>
                      <a:endParaRPr lang="it-IT" dirty="0"/>
                    </a:p>
                  </a:txBody>
                  <a:tcPr/>
                </a:tc>
                <a:tc>
                  <a:txBody>
                    <a:bodyPr/>
                    <a:lstStyle/>
                    <a:p>
                      <a:r>
                        <a:rPr lang="it-IT" dirty="0" smtClean="0"/>
                        <a:t>ATLAS</a:t>
                      </a:r>
                      <a:endParaRPr lang="it-IT" dirty="0"/>
                    </a:p>
                  </a:txBody>
                  <a:tcPr/>
                </a:tc>
                <a:tc>
                  <a:txBody>
                    <a:bodyPr/>
                    <a:lstStyle/>
                    <a:p>
                      <a:r>
                        <a:rPr lang="it-IT" dirty="0" smtClean="0"/>
                        <a:t>CMS</a:t>
                      </a:r>
                      <a:endParaRPr lang="it-IT" dirty="0"/>
                    </a:p>
                  </a:txBody>
                  <a:tcPr/>
                </a:tc>
                <a:tc>
                  <a:txBody>
                    <a:bodyPr/>
                    <a:lstStyle/>
                    <a:p>
                      <a:r>
                        <a:rPr lang="it-IT" dirty="0" smtClean="0"/>
                        <a:t>ALICE</a:t>
                      </a:r>
                      <a:endParaRPr lang="it-IT" dirty="0"/>
                    </a:p>
                  </a:txBody>
                  <a:tcPr/>
                </a:tc>
              </a:tr>
              <a:tr h="413165">
                <a:tc>
                  <a:txBody>
                    <a:bodyPr/>
                    <a:lstStyle/>
                    <a:p>
                      <a:r>
                        <a:rPr lang="it-IT" dirty="0" smtClean="0"/>
                        <a:t>diametro</a:t>
                      </a:r>
                      <a:endParaRPr lang="it-IT" dirty="0"/>
                    </a:p>
                  </a:txBody>
                  <a:tcPr/>
                </a:tc>
                <a:tc>
                  <a:txBody>
                    <a:bodyPr/>
                    <a:lstStyle/>
                    <a:p>
                      <a:r>
                        <a:rPr lang="it-IT" dirty="0" smtClean="0"/>
                        <a:t>22</a:t>
                      </a:r>
                      <a:r>
                        <a:rPr lang="it-IT" baseline="0" dirty="0" smtClean="0"/>
                        <a:t> </a:t>
                      </a:r>
                      <a:r>
                        <a:rPr lang="it-IT" baseline="0" dirty="0" err="1" smtClean="0"/>
                        <a:t>m</a:t>
                      </a:r>
                      <a:endParaRPr lang="it-IT" dirty="0"/>
                    </a:p>
                  </a:txBody>
                  <a:tcPr/>
                </a:tc>
                <a:tc>
                  <a:txBody>
                    <a:bodyPr/>
                    <a:lstStyle/>
                    <a:p>
                      <a:r>
                        <a:rPr lang="it-IT" dirty="0" smtClean="0"/>
                        <a:t>15 </a:t>
                      </a:r>
                      <a:r>
                        <a:rPr lang="it-IT" dirty="0" err="1" smtClean="0"/>
                        <a:t>m</a:t>
                      </a:r>
                      <a:endParaRPr lang="it-IT" dirty="0"/>
                    </a:p>
                  </a:txBody>
                  <a:tcPr/>
                </a:tc>
                <a:tc>
                  <a:txBody>
                    <a:bodyPr/>
                    <a:lstStyle/>
                    <a:p>
                      <a:r>
                        <a:rPr lang="it-IT" dirty="0" smtClean="0"/>
                        <a:t>16 </a:t>
                      </a:r>
                      <a:r>
                        <a:rPr lang="it-IT" dirty="0" err="1" smtClean="0"/>
                        <a:t>m</a:t>
                      </a:r>
                      <a:endParaRPr lang="it-IT" dirty="0"/>
                    </a:p>
                  </a:txBody>
                  <a:tcPr/>
                </a:tc>
              </a:tr>
              <a:tr h="404738">
                <a:tc>
                  <a:txBody>
                    <a:bodyPr/>
                    <a:lstStyle/>
                    <a:p>
                      <a:r>
                        <a:rPr lang="it-IT" dirty="0" smtClean="0"/>
                        <a:t>lunghezza</a:t>
                      </a:r>
                      <a:endParaRPr lang="it-IT" dirty="0"/>
                    </a:p>
                  </a:txBody>
                  <a:tcPr/>
                </a:tc>
                <a:tc>
                  <a:txBody>
                    <a:bodyPr/>
                    <a:lstStyle/>
                    <a:p>
                      <a:r>
                        <a:rPr lang="it-IT" dirty="0" smtClean="0"/>
                        <a:t>46 </a:t>
                      </a:r>
                      <a:r>
                        <a:rPr lang="it-IT" dirty="0" err="1" smtClean="0"/>
                        <a:t>m</a:t>
                      </a:r>
                      <a:endParaRPr lang="it-IT" dirty="0"/>
                    </a:p>
                  </a:txBody>
                  <a:tcPr/>
                </a:tc>
                <a:tc>
                  <a:txBody>
                    <a:bodyPr/>
                    <a:lstStyle/>
                    <a:p>
                      <a:r>
                        <a:rPr lang="it-IT" dirty="0" smtClean="0"/>
                        <a:t>21 </a:t>
                      </a:r>
                      <a:r>
                        <a:rPr lang="it-IT" dirty="0" err="1" smtClean="0"/>
                        <a:t>m</a:t>
                      </a:r>
                      <a:endParaRPr lang="it-IT" dirty="0"/>
                    </a:p>
                  </a:txBody>
                  <a:tcPr/>
                </a:tc>
                <a:tc>
                  <a:txBody>
                    <a:bodyPr/>
                    <a:lstStyle/>
                    <a:p>
                      <a:r>
                        <a:rPr lang="it-IT" dirty="0" smtClean="0"/>
                        <a:t>26 </a:t>
                      </a:r>
                      <a:r>
                        <a:rPr lang="it-IT" dirty="0" err="1" smtClean="0"/>
                        <a:t>m</a:t>
                      </a:r>
                      <a:endParaRPr lang="it-IT" dirty="0"/>
                    </a:p>
                  </a:txBody>
                  <a:tcPr/>
                </a:tc>
              </a:tr>
              <a:tr h="413165">
                <a:tc>
                  <a:txBody>
                    <a:bodyPr/>
                    <a:lstStyle/>
                    <a:p>
                      <a:r>
                        <a:rPr lang="it-IT" dirty="0" smtClean="0"/>
                        <a:t>massa</a:t>
                      </a:r>
                      <a:endParaRPr lang="it-IT" dirty="0"/>
                    </a:p>
                  </a:txBody>
                  <a:tcPr/>
                </a:tc>
                <a:tc>
                  <a:txBody>
                    <a:bodyPr/>
                    <a:lstStyle/>
                    <a:p>
                      <a:r>
                        <a:rPr lang="it-IT" dirty="0" smtClean="0"/>
                        <a:t>7000</a:t>
                      </a:r>
                      <a:r>
                        <a:rPr lang="it-IT" baseline="0" dirty="0" smtClean="0"/>
                        <a:t> </a:t>
                      </a:r>
                      <a:r>
                        <a:rPr lang="it-IT" baseline="0" dirty="0" smtClean="0"/>
                        <a:t>tonnellate</a:t>
                      </a:r>
                      <a:endParaRPr lang="it-IT" dirty="0"/>
                    </a:p>
                  </a:txBody>
                  <a:tcPr/>
                </a:tc>
                <a:tc>
                  <a:txBody>
                    <a:bodyPr/>
                    <a:lstStyle/>
                    <a:p>
                      <a:r>
                        <a:rPr lang="it-IT" dirty="0" smtClean="0"/>
                        <a:t>14000 </a:t>
                      </a:r>
                      <a:r>
                        <a:rPr lang="it-IT" dirty="0" smtClean="0"/>
                        <a:t>tonnellate=2500x</a:t>
                      </a:r>
                      <a:endParaRPr lang="it-IT" dirty="0"/>
                    </a:p>
                  </a:txBody>
                  <a:tcPr/>
                </a:tc>
                <a:tc>
                  <a:txBody>
                    <a:bodyPr/>
                    <a:lstStyle/>
                    <a:p>
                      <a:r>
                        <a:rPr lang="it-IT" dirty="0" smtClean="0"/>
                        <a:t>10000 tonnellate</a:t>
                      </a:r>
                      <a:endParaRPr lang="it-IT" dirty="0"/>
                    </a:p>
                  </a:txBody>
                  <a:tcPr/>
                </a:tc>
              </a:tr>
            </a:tbl>
          </a:graphicData>
        </a:graphic>
      </p:graphicFrame>
      <p:pic>
        <p:nvPicPr>
          <p:cNvPr id="2050" name="Picture 2" descr="C:\Program Files\Microsoft Office\MEDIA\CAGCAT10\j0157763.wmf"/>
          <p:cNvPicPr>
            <a:picLocks noChangeAspect="1" noChangeArrowheads="1"/>
          </p:cNvPicPr>
          <p:nvPr/>
        </p:nvPicPr>
        <p:blipFill>
          <a:blip r:embed="rId3"/>
          <a:srcRect/>
          <a:stretch>
            <a:fillRect/>
          </a:stretch>
        </p:blipFill>
        <p:spPr bwMode="auto">
          <a:xfrm>
            <a:off x="2263698" y="1295400"/>
            <a:ext cx="860502" cy="868392"/>
          </a:xfrm>
          <a:prstGeom prst="rect">
            <a:avLst/>
          </a:prstGeom>
          <a:noFill/>
        </p:spPr>
      </p:pic>
      <p:sp>
        <p:nvSpPr>
          <p:cNvPr id="8" name="Segnaposto numero diapositiva 7"/>
          <p:cNvSpPr>
            <a:spLocks noGrp="1"/>
          </p:cNvSpPr>
          <p:nvPr>
            <p:ph type="sldNum" sz="quarter" idx="12"/>
          </p:nvPr>
        </p:nvSpPr>
        <p:spPr/>
        <p:txBody>
          <a:bodyPr/>
          <a:lstStyle/>
          <a:p>
            <a:fld id="{B007B441-5312-499D-93C3-6E37886527FA}" type="slidenum">
              <a:rPr lang="it-IT" smtClean="0"/>
              <a:pPr/>
              <a:t>5</a:t>
            </a:fld>
            <a:endParaRPr lang="it-IT"/>
          </a:p>
        </p:txBody>
      </p:sp>
      <p:pic>
        <p:nvPicPr>
          <p:cNvPr id="10" name="Picture 9"/>
          <p:cNvPicPr>
            <a:picLocks noChangeAspect="1"/>
          </p:cNvPicPr>
          <p:nvPr/>
        </p:nvPicPr>
        <p:blipFill>
          <a:blip r:embed="rId4"/>
          <a:stretch>
            <a:fillRect/>
          </a:stretch>
        </p:blipFill>
        <p:spPr>
          <a:xfrm>
            <a:off x="5642043" y="1219200"/>
            <a:ext cx="1215957"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100" fill="hold"/>
                                        <p:tgtEl>
                                          <p:spTgt spid="2050"/>
                                        </p:tgtEl>
                                        <p:attrNameLst>
                                          <p:attrName>style.color</p:attrName>
                                        </p:attrNameLst>
                                      </p:cBhvr>
                                      <p:to>
                                        <a:schemeClr val="accent2"/>
                                      </p:to>
                                    </p:animClr>
                                    <p:animClr clrSpc="rgb">
                                      <p:cBhvr>
                                        <p:cTn id="7" dur="100" fill="hold"/>
                                        <p:tgtEl>
                                          <p:spTgt spid="2050"/>
                                        </p:tgtEl>
                                        <p:attrNameLst>
                                          <p:attrName>fillcolor</p:attrName>
                                        </p:attrNameLst>
                                      </p:cBhvr>
                                      <p:to>
                                        <a:schemeClr val="accent2"/>
                                      </p:to>
                                    </p:animClr>
                                    <p:set>
                                      <p:cBhvr>
                                        <p:cTn id="8" dur="100" fill="hold"/>
                                        <p:tgtEl>
                                          <p:spTgt spid="2050"/>
                                        </p:tgtEl>
                                        <p:attrNameLst>
                                          <p:attrName>fill.type</p:attrName>
                                        </p:attrNameLst>
                                      </p:cBhvr>
                                      <p:to>
                                        <p:strVal val="solid"/>
                                      </p:to>
                                    </p:set>
                                    <p:set>
                                      <p:cBhvr>
                                        <p:cTn id="9" dur="100" fill="hold"/>
                                        <p:tgtEl>
                                          <p:spTgt spid="2050"/>
                                        </p:tgtEl>
                                        <p:attrNameLst>
                                          <p:attrName>fill.on</p:attrName>
                                        </p:attrNameLst>
                                      </p:cBhvr>
                                      <p:to>
                                        <p:strVal val="true"/>
                                      </p:to>
                                    </p:set>
                                    <p:animRot by="120000">
                                      <p:cBhvr>
                                        <p:cTn id="10" dur="100" fill="hold">
                                          <p:stCondLst>
                                            <p:cond delay="0"/>
                                          </p:stCondLst>
                                        </p:cTn>
                                        <p:tgtEl>
                                          <p:spTgt spid="2050"/>
                                        </p:tgtEl>
                                        <p:attrNameLst>
                                          <p:attrName>r</p:attrName>
                                        </p:attrNameLst>
                                      </p:cBhvr>
                                    </p:animRot>
                                    <p:animRot by="-240000">
                                      <p:cBhvr>
                                        <p:cTn id="11" dur="200" fill="hold">
                                          <p:stCondLst>
                                            <p:cond delay="200"/>
                                          </p:stCondLst>
                                        </p:cTn>
                                        <p:tgtEl>
                                          <p:spTgt spid="2050"/>
                                        </p:tgtEl>
                                        <p:attrNameLst>
                                          <p:attrName>r</p:attrName>
                                        </p:attrNameLst>
                                      </p:cBhvr>
                                    </p:animRot>
                                    <p:animRot by="240000">
                                      <p:cBhvr>
                                        <p:cTn id="12" dur="200" fill="hold">
                                          <p:stCondLst>
                                            <p:cond delay="400"/>
                                          </p:stCondLst>
                                        </p:cTn>
                                        <p:tgtEl>
                                          <p:spTgt spid="2050"/>
                                        </p:tgtEl>
                                        <p:attrNameLst>
                                          <p:attrName>r</p:attrName>
                                        </p:attrNameLst>
                                      </p:cBhvr>
                                    </p:animRot>
                                    <p:animRot by="-240000">
                                      <p:cBhvr>
                                        <p:cTn id="13" dur="200" fill="hold">
                                          <p:stCondLst>
                                            <p:cond delay="600"/>
                                          </p:stCondLst>
                                        </p:cTn>
                                        <p:tgtEl>
                                          <p:spTgt spid="2050"/>
                                        </p:tgtEl>
                                        <p:attrNameLst>
                                          <p:attrName>r</p:attrName>
                                        </p:attrNameLst>
                                      </p:cBhvr>
                                    </p:animRot>
                                    <p:animRot by="120000">
                                      <p:cBhvr>
                                        <p:cTn id="14" dur="200" fill="hold">
                                          <p:stCondLst>
                                            <p:cond delay="800"/>
                                          </p:stCondLst>
                                        </p:cTn>
                                        <p:tgtEl>
                                          <p:spTgt spid="2050"/>
                                        </p:tgtEl>
                                        <p:attrNameLst>
                                          <p:attrName>r</p:attrName>
                                        </p:attrNameLst>
                                      </p:cBhvr>
                                    </p:animRot>
                                  </p:childTnLst>
                                </p:cTn>
                              </p:par>
                              <p:par>
                                <p:cTn id="15" presetID="32" presetClass="emph" presetSubtype="0" fill="hold" nodeType="withEffect">
                                  <p:stCondLst>
                                    <p:cond delay="0"/>
                                  </p:stCondLst>
                                  <p:childTnLst>
                                    <p:animClr clrSpc="rgb">
                                      <p:cBhvr override="childStyle">
                                        <p:cTn id="16" dur="100" fill="hold"/>
                                        <p:tgtEl>
                                          <p:spTgt spid="10"/>
                                        </p:tgtEl>
                                        <p:attrNameLst>
                                          <p:attrName>style.color</p:attrName>
                                        </p:attrNameLst>
                                      </p:cBhvr>
                                      <p:to>
                                        <a:schemeClr val="accent2"/>
                                      </p:to>
                                    </p:animClr>
                                    <p:animClr clrSpc="rgb">
                                      <p:cBhvr>
                                        <p:cTn id="17" dur="100" fill="hold"/>
                                        <p:tgtEl>
                                          <p:spTgt spid="10"/>
                                        </p:tgtEl>
                                        <p:attrNameLst>
                                          <p:attrName>fillcolor</p:attrName>
                                        </p:attrNameLst>
                                      </p:cBhvr>
                                      <p:to>
                                        <a:schemeClr val="accent2"/>
                                      </p:to>
                                    </p:animClr>
                                    <p:set>
                                      <p:cBhvr>
                                        <p:cTn id="18" dur="100" fill="hold"/>
                                        <p:tgtEl>
                                          <p:spTgt spid="10"/>
                                        </p:tgtEl>
                                        <p:attrNameLst>
                                          <p:attrName>fill.type</p:attrName>
                                        </p:attrNameLst>
                                      </p:cBhvr>
                                      <p:to>
                                        <p:strVal val="solid"/>
                                      </p:to>
                                    </p:set>
                                    <p:set>
                                      <p:cBhvr>
                                        <p:cTn id="19" dur="100" fill="hold"/>
                                        <p:tgtEl>
                                          <p:spTgt spid="10"/>
                                        </p:tgtEl>
                                        <p:attrNameLst>
                                          <p:attrName>fill.on</p:attrName>
                                        </p:attrNameLst>
                                      </p:cBhvr>
                                      <p:to>
                                        <p:strVal val="true"/>
                                      </p:to>
                                    </p:se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114800" y="3733800"/>
            <a:ext cx="5029200" cy="2590800"/>
          </a:xfrm>
        </p:spPr>
        <p:txBody>
          <a:bodyPr>
            <a:normAutofit/>
          </a:bodyPr>
          <a:lstStyle/>
          <a:p>
            <a:pPr marL="182563" indent="-182563">
              <a:lnSpc>
                <a:spcPct val="80000"/>
              </a:lnSpc>
            </a:pPr>
            <a:r>
              <a:rPr lang="en-US" sz="2600" dirty="0">
                <a:solidFill>
                  <a:srgbClr val="0000FF"/>
                </a:solidFill>
                <a:latin typeface="Comic Sans MS" charset="0"/>
                <a:cs typeface="ＭＳ Ｐゴシック" charset="-128"/>
              </a:rPr>
              <a:t>In </a:t>
            </a:r>
            <a:r>
              <a:rPr lang="en-US" sz="2600" dirty="0" err="1">
                <a:solidFill>
                  <a:srgbClr val="0000FF"/>
                </a:solidFill>
                <a:latin typeface="Comic Sans MS" charset="0"/>
                <a:cs typeface="ＭＳ Ｐゴシック" charset="-128"/>
              </a:rPr>
              <a:t>collisioni</a:t>
            </a:r>
            <a:r>
              <a:rPr lang="en-US" sz="2600" dirty="0">
                <a:solidFill>
                  <a:srgbClr val="0000FF"/>
                </a:solidFill>
                <a:latin typeface="Comic Sans MS" charset="0"/>
                <a:cs typeface="ＭＳ Ｐゴシック" charset="-128"/>
              </a:rPr>
              <a:t> </a:t>
            </a:r>
            <a:r>
              <a:rPr lang="en-US" sz="2600" dirty="0" err="1">
                <a:solidFill>
                  <a:srgbClr val="0000FF"/>
                </a:solidFill>
                <a:latin typeface="Comic Sans MS" charset="0"/>
                <a:cs typeface="ＭＳ Ｐゴシック" charset="-128"/>
              </a:rPr>
              <a:t>Pb-Pb</a:t>
            </a:r>
            <a:r>
              <a:rPr lang="en-US" sz="2600" dirty="0">
                <a:solidFill>
                  <a:srgbClr val="0000FF"/>
                </a:solidFill>
                <a:latin typeface="Comic Sans MS" charset="0"/>
                <a:cs typeface="ＭＳ Ｐゴシック" charset="-128"/>
              </a:rPr>
              <a:t> </a:t>
            </a:r>
            <a:r>
              <a:rPr lang="en-US" sz="2600" dirty="0" err="1">
                <a:solidFill>
                  <a:srgbClr val="0000FF"/>
                </a:solidFill>
                <a:latin typeface="Comic Sans MS" charset="0"/>
                <a:cs typeface="ＭＳ Ｐゴシック" charset="-128"/>
              </a:rPr>
              <a:t>centrali</a:t>
            </a:r>
            <a:r>
              <a:rPr lang="en-US" sz="2600" dirty="0">
                <a:solidFill>
                  <a:srgbClr val="0000FF"/>
                </a:solidFill>
                <a:latin typeface="Comic Sans MS" charset="0"/>
                <a:cs typeface="ＭＳ Ｐゴシック" charset="-128"/>
              </a:rPr>
              <a:t>:</a:t>
            </a:r>
          </a:p>
          <a:p>
            <a:pPr marL="182563" indent="-182563">
              <a:lnSpc>
                <a:spcPct val="80000"/>
              </a:lnSpc>
              <a:buFont typeface="Wingdings" charset="2"/>
              <a:buNone/>
            </a:pPr>
            <a:endParaRPr lang="en-US" sz="2600" dirty="0">
              <a:solidFill>
                <a:srgbClr val="0000FF"/>
              </a:solidFill>
              <a:latin typeface="Comic Sans MS" charset="0"/>
              <a:cs typeface="ＭＳ Ｐゴシック" charset="-128"/>
            </a:endParaRPr>
          </a:p>
          <a:p>
            <a:pPr marL="441325" lvl="1" indent="-79375">
              <a:lnSpc>
                <a:spcPct val="80000"/>
              </a:lnSpc>
              <a:spcAft>
                <a:spcPts val="600"/>
              </a:spcAft>
              <a:buFont typeface="Wingdings" charset="2"/>
              <a:buChar char="Ø"/>
            </a:pPr>
            <a:r>
              <a:rPr lang="en-US" sz="2000" dirty="0">
                <a:solidFill>
                  <a:schemeClr val="accent5">
                    <a:lumMod val="75000"/>
                  </a:schemeClr>
                </a:solidFill>
                <a:latin typeface="Comic Sans MS" charset="0"/>
              </a:rPr>
              <a:t>La </a:t>
            </a:r>
            <a:r>
              <a:rPr lang="en-US" sz="2000" dirty="0" err="1">
                <a:solidFill>
                  <a:schemeClr val="accent5">
                    <a:lumMod val="75000"/>
                  </a:schemeClr>
                </a:solidFill>
                <a:latin typeface="Comic Sans MS" charset="0"/>
              </a:rPr>
              <a:t>molteplicità</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di</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particelle</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cariche</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diminuisce</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più</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rapidamente</a:t>
            </a:r>
            <a:r>
              <a:rPr lang="en-US" sz="2000" dirty="0">
                <a:solidFill>
                  <a:schemeClr val="accent5">
                    <a:lumMod val="75000"/>
                  </a:schemeClr>
                </a:solidFill>
                <a:latin typeface="Comic Sans MS" charset="0"/>
              </a:rPr>
              <a:t> ad alto </a:t>
            </a:r>
            <a:r>
              <a:rPr lang="en-US" sz="2000" dirty="0" err="1">
                <a:solidFill>
                  <a:schemeClr val="accent5">
                    <a:lumMod val="75000"/>
                  </a:schemeClr>
                </a:solidFill>
                <a:latin typeface="Comic Sans MS" charset="0"/>
              </a:rPr>
              <a:t>momento</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di</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quanto</a:t>
            </a:r>
            <a:r>
              <a:rPr lang="en-US" sz="2000" dirty="0">
                <a:solidFill>
                  <a:schemeClr val="accent5">
                    <a:lumMod val="75000"/>
                  </a:schemeClr>
                </a:solidFill>
                <a:latin typeface="Comic Sans MS" charset="0"/>
              </a:rPr>
              <a:t> non </a:t>
            </a:r>
            <a:r>
              <a:rPr lang="en-US" sz="2000" dirty="0" err="1">
                <a:solidFill>
                  <a:schemeClr val="accent5">
                    <a:lumMod val="75000"/>
                  </a:schemeClr>
                </a:solidFill>
                <a:latin typeface="Comic Sans MS" charset="0"/>
              </a:rPr>
              <a:t>faccia</a:t>
            </a:r>
            <a:r>
              <a:rPr lang="en-US" sz="2000" dirty="0">
                <a:solidFill>
                  <a:schemeClr val="accent5">
                    <a:lumMod val="75000"/>
                  </a:schemeClr>
                </a:solidFill>
                <a:latin typeface="Comic Sans MS" charset="0"/>
              </a:rPr>
              <a:t> in </a:t>
            </a:r>
            <a:r>
              <a:rPr lang="en-US" sz="2000" dirty="0" err="1">
                <a:solidFill>
                  <a:schemeClr val="accent5">
                    <a:lumMod val="75000"/>
                  </a:schemeClr>
                </a:solidFill>
                <a:latin typeface="Comic Sans MS" charset="0"/>
              </a:rPr>
              <a:t>collisioni</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p-p</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alla</a:t>
            </a:r>
            <a:r>
              <a:rPr lang="en-US" sz="2000" dirty="0">
                <a:solidFill>
                  <a:schemeClr val="accent5">
                    <a:lumMod val="75000"/>
                  </a:schemeClr>
                </a:solidFill>
                <a:latin typeface="Comic Sans MS" charset="0"/>
              </a:rPr>
              <a:t> </a:t>
            </a:r>
            <a:r>
              <a:rPr lang="en-US" sz="2000" dirty="0" err="1">
                <a:solidFill>
                  <a:schemeClr val="accent5">
                    <a:lumMod val="75000"/>
                  </a:schemeClr>
                </a:solidFill>
                <a:latin typeface="Comic Sans MS" charset="0"/>
              </a:rPr>
              <a:t>stessa</a:t>
            </a:r>
            <a:r>
              <a:rPr lang="en-US" sz="2000" dirty="0">
                <a:solidFill>
                  <a:schemeClr val="accent5">
                    <a:lumMod val="75000"/>
                  </a:schemeClr>
                </a:solidFill>
                <a:latin typeface="Comic Sans MS" charset="0"/>
              </a:rPr>
              <a:t> </a:t>
            </a:r>
            <a:r>
              <a:rPr lang="en-US" sz="2000" dirty="0" err="1" smtClean="0">
                <a:solidFill>
                  <a:schemeClr val="accent5">
                    <a:lumMod val="75000"/>
                  </a:schemeClr>
                </a:solidFill>
                <a:latin typeface="Comic Sans MS" charset="0"/>
              </a:rPr>
              <a:t>energia</a:t>
            </a:r>
            <a:endParaRPr lang="en-US" sz="2000" dirty="0" smtClean="0">
              <a:solidFill>
                <a:schemeClr val="accent5">
                  <a:lumMod val="75000"/>
                </a:schemeClr>
              </a:solidFill>
              <a:latin typeface="Comic Sans MS" charset="0"/>
            </a:endParaRPr>
          </a:p>
          <a:p>
            <a:pPr marL="441325" lvl="1" indent="-79375">
              <a:lnSpc>
                <a:spcPct val="80000"/>
              </a:lnSpc>
              <a:spcAft>
                <a:spcPts val="600"/>
              </a:spcAft>
              <a:buNone/>
            </a:pPr>
            <a:r>
              <a:rPr lang="en-US" sz="2000" dirty="0" err="1" smtClean="0">
                <a:solidFill>
                  <a:srgbClr val="FF0000"/>
                </a:solidFill>
                <a:latin typeface="Comic Sans MS" charset="0"/>
                <a:sym typeface="Wingdings"/>
              </a:rPr>
              <a:t></a:t>
            </a:r>
            <a:r>
              <a:rPr lang="en-US" sz="2000" dirty="0" err="1" smtClean="0">
                <a:solidFill>
                  <a:srgbClr val="FF0000"/>
                </a:solidFill>
                <a:latin typeface="Comic Sans MS" charset="0"/>
              </a:rPr>
              <a:t>presenza</a:t>
            </a:r>
            <a:r>
              <a:rPr lang="en-US" sz="2000" dirty="0" smtClean="0">
                <a:solidFill>
                  <a:srgbClr val="FF0000"/>
                </a:solidFill>
                <a:latin typeface="Comic Sans MS" charset="0"/>
              </a:rPr>
              <a:t> </a:t>
            </a:r>
            <a:r>
              <a:rPr lang="en-US" sz="2000" dirty="0" err="1" smtClean="0">
                <a:solidFill>
                  <a:srgbClr val="FF0000"/>
                </a:solidFill>
                <a:latin typeface="Comic Sans MS" charset="0"/>
              </a:rPr>
              <a:t>di</a:t>
            </a:r>
            <a:r>
              <a:rPr lang="en-US" sz="2000" dirty="0" smtClean="0">
                <a:solidFill>
                  <a:srgbClr val="FF0000"/>
                </a:solidFill>
                <a:latin typeface="Comic Sans MS" charset="0"/>
              </a:rPr>
              <a:t> </a:t>
            </a:r>
            <a:r>
              <a:rPr lang="en-US" sz="2000" dirty="0" err="1" smtClean="0">
                <a:solidFill>
                  <a:srgbClr val="FF0000"/>
                </a:solidFill>
                <a:latin typeface="Comic Sans MS" charset="0"/>
              </a:rPr>
              <a:t>QuarkGluonPlasma</a:t>
            </a:r>
            <a:r>
              <a:rPr lang="en-US" sz="2000" dirty="0" smtClean="0">
                <a:solidFill>
                  <a:srgbClr val="FF0000"/>
                </a:solidFill>
                <a:latin typeface="Comic Sans MS" charset="0"/>
              </a:rPr>
              <a:t> </a:t>
            </a:r>
            <a:r>
              <a:rPr lang="en-US" sz="2000" dirty="0" err="1" smtClean="0">
                <a:solidFill>
                  <a:srgbClr val="FF0000"/>
                </a:solidFill>
                <a:latin typeface="Comic Sans MS" charset="0"/>
              </a:rPr>
              <a:t>che</a:t>
            </a:r>
            <a:r>
              <a:rPr lang="en-US" sz="2000" dirty="0" smtClean="0">
                <a:solidFill>
                  <a:srgbClr val="FF0000"/>
                </a:solidFill>
                <a:latin typeface="Comic Sans MS" charset="0"/>
              </a:rPr>
              <a:t> ‘</a:t>
            </a:r>
            <a:r>
              <a:rPr lang="en-US" sz="2000" dirty="0" err="1" smtClean="0">
                <a:solidFill>
                  <a:srgbClr val="FF0000"/>
                </a:solidFill>
                <a:latin typeface="Comic Sans MS" charset="0"/>
              </a:rPr>
              <a:t>frena</a:t>
            </a:r>
            <a:r>
              <a:rPr lang="en-US" sz="2000" dirty="0" smtClean="0">
                <a:solidFill>
                  <a:srgbClr val="FF0000"/>
                </a:solidFill>
                <a:latin typeface="Comic Sans MS" charset="0"/>
              </a:rPr>
              <a:t>’ le </a:t>
            </a:r>
            <a:r>
              <a:rPr lang="en-US" sz="2000" dirty="0" err="1" smtClean="0">
                <a:solidFill>
                  <a:srgbClr val="FF0000"/>
                </a:solidFill>
                <a:latin typeface="Comic Sans MS" charset="0"/>
              </a:rPr>
              <a:t>particelle</a:t>
            </a:r>
            <a:r>
              <a:rPr lang="en-US" sz="2000" dirty="0" smtClean="0">
                <a:solidFill>
                  <a:srgbClr val="FF0000"/>
                </a:solidFill>
                <a:latin typeface="Comic Sans MS" charset="0"/>
              </a:rPr>
              <a:t> </a:t>
            </a:r>
            <a:r>
              <a:rPr lang="en-US" sz="2000" dirty="0" err="1" smtClean="0">
                <a:solidFill>
                  <a:srgbClr val="FF0000"/>
                </a:solidFill>
                <a:latin typeface="Comic Sans MS" charset="0"/>
              </a:rPr>
              <a:t>prodotte</a:t>
            </a:r>
            <a:endParaRPr lang="en-US" sz="2000" dirty="0">
              <a:solidFill>
                <a:srgbClr val="FF0000"/>
              </a:solidFill>
              <a:latin typeface="Comic Sans MS" charset="0"/>
            </a:endParaRPr>
          </a:p>
        </p:txBody>
      </p:sp>
      <p:pic>
        <p:nvPicPr>
          <p:cNvPr id="111620" name="Content Placeholder 3" descr="fig3.tiff"/>
          <p:cNvPicPr>
            <a:picLocks noGrp="1" noChangeAspect="1"/>
          </p:cNvPicPr>
          <p:nvPr>
            <p:ph sz="half" idx="4294967295"/>
          </p:nvPr>
        </p:nvPicPr>
        <p:blipFill>
          <a:blip r:embed="rId2"/>
          <a:srcRect l="917" r="2422" b="16862"/>
          <a:stretch>
            <a:fillRect/>
          </a:stretch>
        </p:blipFill>
        <p:spPr>
          <a:xfrm>
            <a:off x="0" y="2514600"/>
            <a:ext cx="3532187" cy="3886200"/>
          </a:xfrm>
        </p:spPr>
      </p:pic>
      <p:sp>
        <p:nvSpPr>
          <p:cNvPr id="111621" name="Oval 4"/>
          <p:cNvSpPr>
            <a:spLocks noChangeArrowheads="1"/>
          </p:cNvSpPr>
          <p:nvPr/>
        </p:nvSpPr>
        <p:spPr bwMode="auto">
          <a:xfrm>
            <a:off x="636587" y="2743200"/>
            <a:ext cx="381000" cy="3810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111622" name="Oval 8"/>
          <p:cNvSpPr>
            <a:spLocks noChangeArrowheads="1"/>
          </p:cNvSpPr>
          <p:nvPr/>
        </p:nvSpPr>
        <p:spPr bwMode="auto">
          <a:xfrm>
            <a:off x="677862" y="2747963"/>
            <a:ext cx="381000" cy="3810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111623" name="Oval 9"/>
          <p:cNvSpPr>
            <a:spLocks noChangeArrowheads="1"/>
          </p:cNvSpPr>
          <p:nvPr/>
        </p:nvSpPr>
        <p:spPr bwMode="auto">
          <a:xfrm>
            <a:off x="560387" y="5019675"/>
            <a:ext cx="381000" cy="3810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111624" name="Oval 10"/>
          <p:cNvSpPr>
            <a:spLocks noChangeArrowheads="1"/>
          </p:cNvSpPr>
          <p:nvPr/>
        </p:nvSpPr>
        <p:spPr bwMode="auto">
          <a:xfrm>
            <a:off x="747712" y="5029200"/>
            <a:ext cx="381000" cy="3810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cxnSp>
        <p:nvCxnSpPr>
          <p:cNvPr id="111625" name="Straight Arrow Connector 6"/>
          <p:cNvCxnSpPr>
            <a:cxnSpLocks noChangeShapeType="1"/>
          </p:cNvCxnSpPr>
          <p:nvPr/>
        </p:nvCxnSpPr>
        <p:spPr bwMode="auto">
          <a:xfrm flipV="1">
            <a:off x="860425" y="4724400"/>
            <a:ext cx="309562" cy="314325"/>
          </a:xfrm>
          <a:prstGeom prst="straightConnector1">
            <a:avLst/>
          </a:prstGeom>
          <a:noFill/>
          <a:ln w="28575">
            <a:solidFill>
              <a:schemeClr val="tx1"/>
            </a:solidFill>
            <a:round/>
            <a:headEnd/>
            <a:tailEnd type="arrow" w="med" len="med"/>
          </a:ln>
        </p:spPr>
      </p:cxnSp>
      <p:cxnSp>
        <p:nvCxnSpPr>
          <p:cNvPr id="111626" name="Straight Arrow Connector 15"/>
          <p:cNvCxnSpPr>
            <a:cxnSpLocks noChangeShapeType="1"/>
          </p:cNvCxnSpPr>
          <p:nvPr/>
        </p:nvCxnSpPr>
        <p:spPr bwMode="auto">
          <a:xfrm>
            <a:off x="865187" y="3124200"/>
            <a:ext cx="457200" cy="1371600"/>
          </a:xfrm>
          <a:prstGeom prst="straightConnector1">
            <a:avLst/>
          </a:prstGeom>
          <a:noFill/>
          <a:ln w="28575">
            <a:solidFill>
              <a:schemeClr val="tx1"/>
            </a:solidFill>
            <a:round/>
            <a:headEnd/>
            <a:tailEnd type="arrow" w="med" len="med"/>
          </a:ln>
        </p:spPr>
      </p:cxnSp>
      <p:sp>
        <p:nvSpPr>
          <p:cNvPr id="111627" name="Title 1"/>
          <p:cNvSpPr>
            <a:spLocks/>
          </p:cNvSpPr>
          <p:nvPr/>
        </p:nvSpPr>
        <p:spPr bwMode="auto">
          <a:xfrm>
            <a:off x="457200" y="533400"/>
            <a:ext cx="8229600" cy="914400"/>
          </a:xfrm>
          <a:prstGeom prst="rect">
            <a:avLst/>
          </a:prstGeom>
          <a:solidFill>
            <a:schemeClr val="bg1"/>
          </a:solidFill>
          <a:ln w="9525">
            <a:noFill/>
            <a:miter lim="800000"/>
            <a:headEnd/>
            <a:tailEnd/>
          </a:ln>
        </p:spPr>
        <p:txBody>
          <a:bodyPr anchor="ctr">
            <a:prstTxWarp prst="textNoShape">
              <a:avLst/>
            </a:prstTxWarp>
          </a:bodyPr>
          <a:lstStyle/>
          <a:p>
            <a:r>
              <a:rPr lang="en-US" sz="2800" b="1" u="sng" dirty="0" err="1" smtClean="0">
                <a:solidFill>
                  <a:srgbClr val="0000FF"/>
                </a:solidFill>
                <a:latin typeface="Comic Sans MS" charset="0"/>
              </a:rPr>
              <a:t>S</a:t>
            </a:r>
            <a:r>
              <a:rPr lang="en-US" sz="2800" b="1" u="sng" dirty="0" err="1" smtClean="0">
                <a:solidFill>
                  <a:srgbClr val="0000FF"/>
                </a:solidFill>
                <a:latin typeface="Comic Sans MS" charset="0"/>
              </a:rPr>
              <a:t>oppressione</a:t>
            </a:r>
            <a:r>
              <a:rPr lang="en-US" sz="2800" b="1" u="sng" dirty="0" smtClean="0">
                <a:solidFill>
                  <a:srgbClr val="0000FF"/>
                </a:solidFill>
                <a:latin typeface="Comic Sans MS" charset="0"/>
              </a:rPr>
              <a:t> </a:t>
            </a:r>
            <a:r>
              <a:rPr lang="en-US" sz="2800" b="1" u="sng" dirty="0" err="1">
                <a:solidFill>
                  <a:srgbClr val="0000FF"/>
                </a:solidFill>
                <a:latin typeface="Comic Sans MS" charset="0"/>
              </a:rPr>
              <a:t>della</a:t>
            </a:r>
            <a:r>
              <a:rPr lang="en-US" sz="2800" b="1" u="sng" dirty="0">
                <a:solidFill>
                  <a:srgbClr val="0000FF"/>
                </a:solidFill>
                <a:latin typeface="Comic Sans MS" charset="0"/>
              </a:rPr>
              <a:t> </a:t>
            </a:r>
            <a:r>
              <a:rPr lang="en-US" sz="2800" b="1" u="sng" dirty="0" err="1">
                <a:solidFill>
                  <a:srgbClr val="0000FF"/>
                </a:solidFill>
                <a:latin typeface="Comic Sans MS" charset="0"/>
              </a:rPr>
              <a:t>molteplicità</a:t>
            </a:r>
            <a:r>
              <a:rPr lang="en-US" sz="2800" b="1" u="sng" dirty="0">
                <a:solidFill>
                  <a:srgbClr val="0000FF"/>
                </a:solidFill>
                <a:latin typeface="Comic Sans MS" charset="0"/>
              </a:rPr>
              <a:t> </a:t>
            </a:r>
            <a:r>
              <a:rPr lang="en-US" sz="2800" b="1" u="sng" dirty="0" err="1">
                <a:solidFill>
                  <a:srgbClr val="0000FF"/>
                </a:solidFill>
                <a:latin typeface="Comic Sans MS" charset="0"/>
              </a:rPr>
              <a:t>di</a:t>
            </a:r>
            <a:r>
              <a:rPr lang="en-US" sz="2800" b="1" u="sng" dirty="0">
                <a:solidFill>
                  <a:srgbClr val="0000FF"/>
                </a:solidFill>
                <a:latin typeface="Comic Sans MS" charset="0"/>
              </a:rPr>
              <a:t> </a:t>
            </a:r>
            <a:r>
              <a:rPr lang="en-US" sz="2800" b="1" u="sng" dirty="0" err="1">
                <a:solidFill>
                  <a:srgbClr val="0000FF"/>
                </a:solidFill>
                <a:latin typeface="Comic Sans MS" charset="0"/>
              </a:rPr>
              <a:t>particelle</a:t>
            </a:r>
            <a:r>
              <a:rPr lang="en-US" sz="2800" b="1" u="sng" dirty="0">
                <a:solidFill>
                  <a:srgbClr val="0000FF"/>
                </a:solidFill>
                <a:latin typeface="Comic Sans MS" charset="0"/>
              </a:rPr>
              <a:t> </a:t>
            </a:r>
            <a:r>
              <a:rPr lang="en-US" sz="2800" b="1" u="sng" dirty="0" err="1">
                <a:solidFill>
                  <a:srgbClr val="0000FF"/>
                </a:solidFill>
                <a:latin typeface="Comic Sans MS" charset="0"/>
              </a:rPr>
              <a:t>cariche</a:t>
            </a:r>
            <a:r>
              <a:rPr lang="en-US" sz="2800" b="1" u="sng" dirty="0">
                <a:solidFill>
                  <a:srgbClr val="0000FF"/>
                </a:solidFill>
                <a:latin typeface="Comic Sans MS" charset="0"/>
              </a:rPr>
              <a:t> ad alto</a:t>
            </a:r>
            <a:r>
              <a:rPr lang="en-US" sz="2800" b="1" u="sng" dirty="0" smtClean="0">
                <a:solidFill>
                  <a:srgbClr val="0000FF"/>
                </a:solidFill>
                <a:latin typeface="Comic Sans MS" charset="0"/>
              </a:rPr>
              <a:t> </a:t>
            </a:r>
            <a:r>
              <a:rPr lang="en-US" sz="2800" b="1" u="sng" dirty="0" err="1" smtClean="0">
                <a:solidFill>
                  <a:srgbClr val="0000FF"/>
                </a:solidFill>
                <a:latin typeface="Comic Sans MS" charset="0"/>
              </a:rPr>
              <a:t>moment</a:t>
            </a:r>
            <a:r>
              <a:rPr lang="en-US" sz="2800" u="sng" dirty="0" err="1" smtClean="0">
                <a:solidFill>
                  <a:srgbClr val="0000FF"/>
                </a:solidFill>
                <a:latin typeface="Comic Sans MS" charset="0"/>
              </a:rPr>
              <a:t>o</a:t>
            </a:r>
            <a:r>
              <a:rPr lang="en-US" sz="2800" u="sng" dirty="0" smtClean="0">
                <a:solidFill>
                  <a:srgbClr val="0000FF"/>
                </a:solidFill>
                <a:latin typeface="Comic Sans MS" charset="0"/>
              </a:rPr>
              <a:t> </a:t>
            </a:r>
            <a:endParaRPr lang="en-US" sz="2800" u="sng" dirty="0">
              <a:solidFill>
                <a:srgbClr val="0000FF"/>
              </a:solidFill>
              <a:latin typeface="Comic Sans MS" charset="0"/>
            </a:endParaRPr>
          </a:p>
        </p:txBody>
      </p:sp>
      <p:grpSp>
        <p:nvGrpSpPr>
          <p:cNvPr id="12" name="Group 4"/>
          <p:cNvGrpSpPr>
            <a:grpSpLocks/>
          </p:cNvGrpSpPr>
          <p:nvPr/>
        </p:nvGrpSpPr>
        <p:grpSpPr bwMode="auto">
          <a:xfrm>
            <a:off x="3657600" y="1676400"/>
            <a:ext cx="5486400" cy="2186335"/>
            <a:chOff x="113" y="935"/>
            <a:chExt cx="5397" cy="1981"/>
          </a:xfrm>
        </p:grpSpPr>
        <p:pic>
          <p:nvPicPr>
            <p:cNvPr id="13" name="Picture 5" descr="Au+Au"/>
            <p:cNvPicPr>
              <a:picLocks noChangeAspect="1" noChangeArrowheads="1"/>
            </p:cNvPicPr>
            <p:nvPr/>
          </p:nvPicPr>
          <p:blipFill>
            <a:blip r:embed="rId3"/>
            <a:srcRect l="22501" t="16364" r="31668" b="16364"/>
            <a:stretch>
              <a:fillRect/>
            </a:stretch>
          </p:blipFill>
          <p:spPr bwMode="auto">
            <a:xfrm>
              <a:off x="113" y="936"/>
              <a:ext cx="1571" cy="1587"/>
            </a:xfrm>
            <a:prstGeom prst="rect">
              <a:avLst/>
            </a:prstGeom>
            <a:noFill/>
            <a:ln w="9525">
              <a:noFill/>
              <a:miter lim="800000"/>
              <a:headEnd/>
              <a:tailEnd/>
            </a:ln>
          </p:spPr>
        </p:pic>
        <p:pic>
          <p:nvPicPr>
            <p:cNvPr id="14" name="Picture 6" descr="Au+Au"/>
            <p:cNvPicPr>
              <a:picLocks noChangeAspect="1" noChangeArrowheads="1"/>
            </p:cNvPicPr>
            <p:nvPr/>
          </p:nvPicPr>
          <p:blipFill>
            <a:blip r:embed="rId4"/>
            <a:srcRect l="22501" t="16364" r="22501" b="16364"/>
            <a:stretch>
              <a:fillRect/>
            </a:stretch>
          </p:blipFill>
          <p:spPr bwMode="auto">
            <a:xfrm>
              <a:off x="1655" y="937"/>
              <a:ext cx="1913" cy="1586"/>
            </a:xfrm>
            <a:prstGeom prst="rect">
              <a:avLst/>
            </a:prstGeom>
            <a:noFill/>
            <a:ln w="9525">
              <a:noFill/>
              <a:miter lim="800000"/>
              <a:headEnd/>
              <a:tailEnd/>
            </a:ln>
          </p:spPr>
        </p:pic>
        <p:pic>
          <p:nvPicPr>
            <p:cNvPr id="15" name="Picture 7" descr="Au+Au"/>
            <p:cNvPicPr>
              <a:picLocks noChangeAspect="1" noChangeArrowheads="1"/>
            </p:cNvPicPr>
            <p:nvPr/>
          </p:nvPicPr>
          <p:blipFill>
            <a:blip r:embed="rId5"/>
            <a:srcRect l="6201"/>
            <a:stretch>
              <a:fillRect/>
            </a:stretch>
          </p:blipFill>
          <p:spPr bwMode="auto">
            <a:xfrm>
              <a:off x="3515" y="935"/>
              <a:ext cx="1995" cy="1588"/>
            </a:xfrm>
            <a:prstGeom prst="rect">
              <a:avLst/>
            </a:prstGeom>
            <a:noFill/>
            <a:ln w="9525">
              <a:noFill/>
              <a:miter lim="800000"/>
              <a:headEnd/>
              <a:tailEnd/>
            </a:ln>
          </p:spPr>
        </p:pic>
        <p:grpSp>
          <p:nvGrpSpPr>
            <p:cNvPr id="16" name="Group 8"/>
            <p:cNvGrpSpPr>
              <a:grpSpLocks/>
            </p:cNvGrpSpPr>
            <p:nvPr/>
          </p:nvGrpSpPr>
          <p:grpSpPr bwMode="auto">
            <a:xfrm rot="571365" flipV="1">
              <a:off x="4382" y="1924"/>
              <a:ext cx="442" cy="330"/>
              <a:chOff x="1333" y="497"/>
              <a:chExt cx="353" cy="262"/>
            </a:xfrm>
          </p:grpSpPr>
          <p:sp>
            <p:nvSpPr>
              <p:cNvPr id="24" name="Line 9"/>
              <p:cNvSpPr>
                <a:spLocks noChangeShapeType="1"/>
              </p:cNvSpPr>
              <p:nvPr/>
            </p:nvSpPr>
            <p:spPr bwMode="auto">
              <a:xfrm flipV="1">
                <a:off x="1459" y="577"/>
                <a:ext cx="227" cy="182"/>
              </a:xfrm>
              <a:prstGeom prst="line">
                <a:avLst/>
              </a:prstGeom>
              <a:noFill/>
              <a:ln w="9525">
                <a:solidFill>
                  <a:schemeClr val="bg1"/>
                </a:solidFill>
                <a:round/>
                <a:headEnd/>
                <a:tailEnd type="triangle" w="med" len="med"/>
              </a:ln>
            </p:spPr>
            <p:txBody>
              <a:bodyPr>
                <a:prstTxWarp prst="textNoShape">
                  <a:avLst/>
                </a:prstTxWarp>
              </a:bodyPr>
              <a:lstStyle/>
              <a:p>
                <a:endParaRPr lang="it-IT"/>
              </a:p>
            </p:txBody>
          </p:sp>
          <p:sp>
            <p:nvSpPr>
              <p:cNvPr id="25" name="Line 10"/>
              <p:cNvSpPr>
                <a:spLocks noChangeShapeType="1"/>
              </p:cNvSpPr>
              <p:nvPr/>
            </p:nvSpPr>
            <p:spPr bwMode="auto">
              <a:xfrm rot="19441840" flipV="1">
                <a:off x="1383" y="527"/>
                <a:ext cx="227" cy="182"/>
              </a:xfrm>
              <a:prstGeom prst="line">
                <a:avLst/>
              </a:prstGeom>
              <a:noFill/>
              <a:ln w="9525">
                <a:solidFill>
                  <a:schemeClr val="bg1"/>
                </a:solidFill>
                <a:round/>
                <a:headEnd/>
                <a:tailEnd type="triangle" w="med" len="med"/>
              </a:ln>
            </p:spPr>
            <p:txBody>
              <a:bodyPr>
                <a:prstTxWarp prst="textNoShape">
                  <a:avLst/>
                </a:prstTxWarp>
              </a:bodyPr>
              <a:lstStyle/>
              <a:p>
                <a:endParaRPr lang="it-IT"/>
              </a:p>
            </p:txBody>
          </p:sp>
          <p:sp>
            <p:nvSpPr>
              <p:cNvPr id="26" name="Line 11"/>
              <p:cNvSpPr>
                <a:spLocks noChangeShapeType="1"/>
              </p:cNvSpPr>
              <p:nvPr/>
            </p:nvSpPr>
            <p:spPr bwMode="auto">
              <a:xfrm rot="17722777" flipV="1">
                <a:off x="1310" y="520"/>
                <a:ext cx="227" cy="182"/>
              </a:xfrm>
              <a:prstGeom prst="line">
                <a:avLst/>
              </a:prstGeom>
              <a:noFill/>
              <a:ln w="9525">
                <a:solidFill>
                  <a:schemeClr val="bg1"/>
                </a:solidFill>
                <a:round/>
                <a:headEnd/>
                <a:tailEnd type="triangle" w="med" len="med"/>
              </a:ln>
            </p:spPr>
            <p:txBody>
              <a:bodyPr>
                <a:prstTxWarp prst="textNoShape">
                  <a:avLst/>
                </a:prstTxWarp>
              </a:bodyPr>
              <a:lstStyle/>
              <a:p>
                <a:endParaRPr lang="it-IT"/>
              </a:p>
            </p:txBody>
          </p:sp>
        </p:grpSp>
        <p:sp>
          <p:nvSpPr>
            <p:cNvPr id="17" name="Line 12"/>
            <p:cNvSpPr>
              <a:spLocks noChangeShapeType="1"/>
            </p:cNvSpPr>
            <p:nvPr/>
          </p:nvSpPr>
          <p:spPr bwMode="auto">
            <a:xfrm>
              <a:off x="431" y="1480"/>
              <a:ext cx="624" cy="0"/>
            </a:xfrm>
            <a:prstGeom prst="line">
              <a:avLst/>
            </a:prstGeom>
            <a:noFill/>
            <a:ln w="28575">
              <a:solidFill>
                <a:schemeClr val="bg1"/>
              </a:solidFill>
              <a:round/>
              <a:headEnd/>
              <a:tailEnd type="triangle" w="med" len="med"/>
            </a:ln>
          </p:spPr>
          <p:txBody>
            <a:bodyPr>
              <a:prstTxWarp prst="textNoShape">
                <a:avLst/>
              </a:prstTxWarp>
            </a:bodyPr>
            <a:lstStyle/>
            <a:p>
              <a:endParaRPr lang="it-IT"/>
            </a:p>
          </p:txBody>
        </p:sp>
        <p:sp>
          <p:nvSpPr>
            <p:cNvPr id="18" name="Line 13"/>
            <p:cNvSpPr>
              <a:spLocks noChangeShapeType="1"/>
            </p:cNvSpPr>
            <p:nvPr/>
          </p:nvSpPr>
          <p:spPr bwMode="auto">
            <a:xfrm flipH="1">
              <a:off x="1066" y="1797"/>
              <a:ext cx="624" cy="0"/>
            </a:xfrm>
            <a:prstGeom prst="line">
              <a:avLst/>
            </a:prstGeom>
            <a:noFill/>
            <a:ln w="28575">
              <a:solidFill>
                <a:schemeClr val="bg1"/>
              </a:solidFill>
              <a:round/>
              <a:headEnd/>
              <a:tailEnd type="triangle" w="med" len="med"/>
            </a:ln>
          </p:spPr>
          <p:txBody>
            <a:bodyPr>
              <a:prstTxWarp prst="textNoShape">
                <a:avLst/>
              </a:prstTxWarp>
            </a:bodyPr>
            <a:lstStyle/>
            <a:p>
              <a:endParaRPr lang="it-IT"/>
            </a:p>
          </p:txBody>
        </p:sp>
        <p:sp>
          <p:nvSpPr>
            <p:cNvPr id="19" name="Text Box 14"/>
            <p:cNvSpPr txBox="1">
              <a:spLocks noChangeArrowheads="1"/>
            </p:cNvSpPr>
            <p:nvPr/>
          </p:nvSpPr>
          <p:spPr bwMode="auto">
            <a:xfrm>
              <a:off x="445" y="1117"/>
              <a:ext cx="453" cy="502"/>
            </a:xfrm>
            <a:prstGeom prst="rect">
              <a:avLst/>
            </a:prstGeom>
            <a:noFill/>
            <a:ln w="9525">
              <a:noFill/>
              <a:miter lim="800000"/>
              <a:headEnd/>
              <a:tailEnd/>
            </a:ln>
          </p:spPr>
          <p:txBody>
            <a:bodyPr wrap="square">
              <a:prstTxWarp prst="textNoShape">
                <a:avLst/>
              </a:prstTxWarp>
              <a:spAutoFit/>
            </a:bodyPr>
            <a:lstStyle/>
            <a:p>
              <a:pPr algn="l" eaLnBrk="1" hangingPunct="1"/>
              <a:r>
                <a:rPr lang="en-US">
                  <a:solidFill>
                    <a:schemeClr val="bg1"/>
                  </a:solidFill>
                  <a:latin typeface="Comic Sans MS" charset="0"/>
                </a:rPr>
                <a:t>Pb</a:t>
              </a:r>
              <a:r>
                <a:rPr lang="en-US" baseline="30000">
                  <a:solidFill>
                    <a:schemeClr val="bg1"/>
                  </a:solidFill>
                  <a:latin typeface="Comic Sans MS" charset="0"/>
                </a:rPr>
                <a:t>208</a:t>
              </a:r>
            </a:p>
          </p:txBody>
        </p:sp>
        <p:sp>
          <p:nvSpPr>
            <p:cNvPr id="20" name="Text Box 15"/>
            <p:cNvSpPr txBox="1">
              <a:spLocks noChangeArrowheads="1"/>
            </p:cNvSpPr>
            <p:nvPr/>
          </p:nvSpPr>
          <p:spPr bwMode="auto">
            <a:xfrm>
              <a:off x="1241" y="2110"/>
              <a:ext cx="453" cy="502"/>
            </a:xfrm>
            <a:prstGeom prst="rect">
              <a:avLst/>
            </a:prstGeom>
            <a:noFill/>
            <a:ln w="9525">
              <a:noFill/>
              <a:miter lim="800000"/>
              <a:headEnd/>
              <a:tailEnd/>
            </a:ln>
          </p:spPr>
          <p:txBody>
            <a:bodyPr wrap="square">
              <a:prstTxWarp prst="textNoShape">
                <a:avLst/>
              </a:prstTxWarp>
              <a:spAutoFit/>
            </a:bodyPr>
            <a:lstStyle/>
            <a:p>
              <a:pPr algn="l" eaLnBrk="1" hangingPunct="1"/>
              <a:r>
                <a:rPr lang="en-US">
                  <a:solidFill>
                    <a:schemeClr val="bg1"/>
                  </a:solidFill>
                  <a:latin typeface="Comic Sans MS" charset="0"/>
                </a:rPr>
                <a:t>Pb</a:t>
              </a:r>
              <a:r>
                <a:rPr lang="en-US" baseline="30000">
                  <a:solidFill>
                    <a:schemeClr val="bg1"/>
                  </a:solidFill>
                  <a:latin typeface="Comic Sans MS" charset="0"/>
                </a:rPr>
                <a:t>208</a:t>
              </a:r>
            </a:p>
          </p:txBody>
        </p:sp>
        <p:sp>
          <p:nvSpPr>
            <p:cNvPr id="21" name="Text Box 16"/>
            <p:cNvSpPr txBox="1">
              <a:spLocks noChangeArrowheads="1"/>
            </p:cNvSpPr>
            <p:nvPr/>
          </p:nvSpPr>
          <p:spPr bwMode="auto">
            <a:xfrm>
              <a:off x="4785" y="2115"/>
              <a:ext cx="239" cy="669"/>
            </a:xfrm>
            <a:prstGeom prst="rect">
              <a:avLst/>
            </a:prstGeom>
            <a:noFill/>
            <a:ln w="9525">
              <a:noFill/>
              <a:miter lim="800000"/>
              <a:headEnd/>
              <a:tailEnd/>
            </a:ln>
          </p:spPr>
          <p:txBody>
            <a:bodyPr wrap="square">
              <a:prstTxWarp prst="textNoShape">
                <a:avLst/>
              </a:prstTxWarp>
              <a:spAutoFit/>
            </a:bodyPr>
            <a:lstStyle/>
            <a:p>
              <a:pPr algn="l" eaLnBrk="1" hangingPunct="1"/>
              <a:r>
                <a:rPr lang="en-US">
                  <a:solidFill>
                    <a:schemeClr val="bg1"/>
                  </a:solidFill>
                  <a:latin typeface="Comic Sans MS" charset="0"/>
                </a:rPr>
                <a:t>p</a:t>
              </a:r>
              <a:r>
                <a:rPr lang="en-US" baseline="30000">
                  <a:solidFill>
                    <a:schemeClr val="bg1"/>
                  </a:solidFill>
                  <a:latin typeface="Comic Sans MS" charset="0"/>
                </a:rPr>
                <a:t>+</a:t>
              </a:r>
            </a:p>
          </p:txBody>
        </p:sp>
        <p:sp>
          <p:nvSpPr>
            <p:cNvPr id="22" name="Text Box 17"/>
            <p:cNvSpPr txBox="1">
              <a:spLocks noChangeArrowheads="1"/>
            </p:cNvSpPr>
            <p:nvPr/>
          </p:nvSpPr>
          <p:spPr bwMode="auto">
            <a:xfrm>
              <a:off x="4513" y="2247"/>
              <a:ext cx="233" cy="669"/>
            </a:xfrm>
            <a:prstGeom prst="rect">
              <a:avLst/>
            </a:prstGeom>
            <a:noFill/>
            <a:ln w="9525">
              <a:noFill/>
              <a:miter lim="800000"/>
              <a:headEnd/>
              <a:tailEnd/>
            </a:ln>
          </p:spPr>
          <p:txBody>
            <a:bodyPr wrap="square">
              <a:prstTxWarp prst="textNoShape">
                <a:avLst/>
              </a:prstTxWarp>
              <a:spAutoFit/>
            </a:bodyPr>
            <a:lstStyle/>
            <a:p>
              <a:pPr algn="l" eaLnBrk="1" hangingPunct="1"/>
              <a:r>
                <a:rPr lang="en-US">
                  <a:solidFill>
                    <a:schemeClr val="bg1"/>
                  </a:solidFill>
                  <a:latin typeface="Comic Sans MS" charset="0"/>
                </a:rPr>
                <a:t>p</a:t>
              </a:r>
              <a:r>
                <a:rPr lang="en-US" baseline="30000">
                  <a:solidFill>
                    <a:schemeClr val="bg1"/>
                  </a:solidFill>
                  <a:latin typeface="Comic Sans MS" charset="0"/>
                </a:rPr>
                <a:t>-</a:t>
              </a:r>
            </a:p>
          </p:txBody>
        </p:sp>
        <p:sp>
          <p:nvSpPr>
            <p:cNvPr id="23" name="Text Box 18"/>
            <p:cNvSpPr txBox="1">
              <a:spLocks noChangeArrowheads="1"/>
            </p:cNvSpPr>
            <p:nvPr/>
          </p:nvSpPr>
          <p:spPr bwMode="auto">
            <a:xfrm>
              <a:off x="4274" y="2220"/>
              <a:ext cx="184" cy="530"/>
            </a:xfrm>
            <a:prstGeom prst="rect">
              <a:avLst/>
            </a:prstGeom>
            <a:noFill/>
            <a:ln w="9525">
              <a:noFill/>
              <a:miter lim="800000"/>
              <a:headEnd/>
              <a:tailEnd/>
            </a:ln>
          </p:spPr>
          <p:txBody>
            <a:bodyPr wrap="square">
              <a:prstTxWarp prst="textNoShape">
                <a:avLst/>
              </a:prstTxWarp>
              <a:spAutoFit/>
            </a:bodyPr>
            <a:lstStyle/>
            <a:p>
              <a:pPr algn="l" eaLnBrk="1" hangingPunct="1"/>
              <a:r>
                <a:rPr lang="en-US" sz="1600">
                  <a:solidFill>
                    <a:schemeClr val="bg1"/>
                  </a:solidFill>
                  <a:latin typeface="Comic Sans MS" charset="0"/>
                </a:rPr>
                <a:t>p</a:t>
              </a:r>
            </a:p>
          </p:txBody>
        </p:sp>
      </p:grpSp>
      <p:pic>
        <p:nvPicPr>
          <p:cNvPr id="27" name="Picture 2"/>
          <p:cNvPicPr>
            <a:picLocks noChangeAspect="1" noChangeArrowheads="1"/>
          </p:cNvPicPr>
          <p:nvPr/>
        </p:nvPicPr>
        <p:blipFill>
          <a:blip r:embed="rId6"/>
          <a:srcRect/>
          <a:stretch>
            <a:fillRect/>
          </a:stretch>
        </p:blipFill>
        <p:spPr bwMode="auto">
          <a:xfrm>
            <a:off x="76200" y="6172200"/>
            <a:ext cx="304800" cy="549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6"/>
          <p:cNvSpPr>
            <a:spLocks noGrp="1"/>
          </p:cNvSpPr>
          <p:nvPr>
            <p:ph type="title"/>
          </p:nvPr>
        </p:nvSpPr>
        <p:spPr>
          <a:xfrm>
            <a:off x="152400" y="76200"/>
            <a:ext cx="8001000" cy="609600"/>
          </a:xfrm>
        </p:spPr>
        <p:txBody>
          <a:bodyPr>
            <a:normAutofit/>
          </a:bodyPr>
          <a:lstStyle/>
          <a:p>
            <a:pPr algn="l"/>
            <a:r>
              <a:rPr lang="en-US" sz="3200" b="1" u="sng" dirty="0" err="1" smtClean="0">
                <a:solidFill>
                  <a:srgbClr val="0000FF"/>
                </a:solidFill>
                <a:latin typeface="Comic Sans MS" charset="0"/>
                <a:ea typeface="Comic Sans MS" charset="0"/>
                <a:cs typeface="Comic Sans MS" charset="0"/>
              </a:rPr>
              <a:t>A</a:t>
            </a:r>
            <a:r>
              <a:rPr lang="en-US" sz="3200" b="1" u="sng" dirty="0" err="1" smtClean="0">
                <a:solidFill>
                  <a:srgbClr val="0000FF"/>
                </a:solidFill>
                <a:latin typeface="Comic Sans MS" charset="0"/>
                <a:ea typeface="Comic Sans MS" charset="0"/>
                <a:cs typeface="Comic Sans MS" charset="0"/>
              </a:rPr>
              <a:t>simmetria</a:t>
            </a:r>
            <a:r>
              <a:rPr lang="en-US" sz="3200" b="1" u="sng" dirty="0" smtClean="0">
                <a:solidFill>
                  <a:srgbClr val="0000FF"/>
                </a:solidFill>
                <a:latin typeface="Comic Sans MS" charset="0"/>
                <a:ea typeface="Comic Sans MS" charset="0"/>
                <a:cs typeface="Comic Sans MS" charset="0"/>
              </a:rPr>
              <a:t> </a:t>
            </a:r>
            <a:r>
              <a:rPr lang="en-US" sz="3200" b="1" u="sng" dirty="0" err="1" smtClean="0">
                <a:solidFill>
                  <a:srgbClr val="0000FF"/>
                </a:solidFill>
                <a:latin typeface="Comic Sans MS" charset="0"/>
                <a:ea typeface="Comic Sans MS" charset="0"/>
                <a:cs typeface="Comic Sans MS" charset="0"/>
              </a:rPr>
              <a:t>negli</a:t>
            </a:r>
            <a:r>
              <a:rPr lang="en-US" sz="3200" b="1" u="sng" dirty="0" smtClean="0">
                <a:solidFill>
                  <a:srgbClr val="0000FF"/>
                </a:solidFill>
                <a:latin typeface="Comic Sans MS" charset="0"/>
                <a:ea typeface="Comic Sans MS" charset="0"/>
                <a:cs typeface="Comic Sans MS" charset="0"/>
              </a:rPr>
              <a:t> </a:t>
            </a:r>
            <a:r>
              <a:rPr lang="en-US" sz="3200" b="1" u="sng" dirty="0" err="1" smtClean="0">
                <a:solidFill>
                  <a:srgbClr val="0000FF"/>
                </a:solidFill>
                <a:latin typeface="Comic Sans MS" charset="0"/>
                <a:ea typeface="Comic Sans MS" charset="0"/>
                <a:cs typeface="Comic Sans MS" charset="0"/>
              </a:rPr>
              <a:t>eventi</a:t>
            </a:r>
            <a:r>
              <a:rPr lang="en-US" sz="3200" b="1" u="sng" dirty="0" smtClean="0">
                <a:solidFill>
                  <a:srgbClr val="0000FF"/>
                </a:solidFill>
                <a:latin typeface="Comic Sans MS" charset="0"/>
                <a:ea typeface="Comic Sans MS" charset="0"/>
                <a:cs typeface="Comic Sans MS" charset="0"/>
              </a:rPr>
              <a:t> a due jets</a:t>
            </a:r>
            <a:endParaRPr lang="en-US" sz="3200" b="1" u="sng" dirty="0" smtClean="0">
              <a:solidFill>
                <a:srgbClr val="0000FF"/>
              </a:solidFill>
              <a:latin typeface="Comic Sans MS" charset="0"/>
              <a:ea typeface="Comic Sans MS" charset="0"/>
              <a:cs typeface="Comic Sans MS" charset="0"/>
            </a:endParaRPr>
          </a:p>
        </p:txBody>
      </p:sp>
      <p:pic>
        <p:nvPicPr>
          <p:cNvPr id="36867" name="Picture 7"/>
          <p:cNvPicPr>
            <a:picLocks noChangeAspect="1"/>
          </p:cNvPicPr>
          <p:nvPr/>
        </p:nvPicPr>
        <p:blipFill>
          <a:blip r:embed="rId2"/>
          <a:srcRect/>
          <a:stretch>
            <a:fillRect/>
          </a:stretch>
        </p:blipFill>
        <p:spPr bwMode="auto">
          <a:xfrm>
            <a:off x="0" y="3581400"/>
            <a:ext cx="9144000" cy="2286000"/>
          </a:xfrm>
          <a:prstGeom prst="rect">
            <a:avLst/>
          </a:prstGeom>
          <a:noFill/>
          <a:ln w="9525">
            <a:noFill/>
            <a:miter lim="800000"/>
            <a:headEnd/>
            <a:tailEnd/>
          </a:ln>
        </p:spPr>
      </p:pic>
      <p:pic>
        <p:nvPicPr>
          <p:cNvPr id="36868" name="Picture 8"/>
          <p:cNvPicPr>
            <a:picLocks noChangeAspect="1"/>
          </p:cNvPicPr>
          <p:nvPr/>
        </p:nvPicPr>
        <p:blipFill>
          <a:blip r:embed="rId3"/>
          <a:srcRect/>
          <a:stretch>
            <a:fillRect/>
          </a:stretch>
        </p:blipFill>
        <p:spPr bwMode="auto">
          <a:xfrm>
            <a:off x="3352800" y="762000"/>
            <a:ext cx="5181600" cy="2570163"/>
          </a:xfrm>
          <a:prstGeom prst="rect">
            <a:avLst/>
          </a:prstGeom>
          <a:noFill/>
          <a:ln w="9525">
            <a:noFill/>
            <a:miter lim="800000"/>
            <a:headEnd/>
            <a:tailEnd/>
          </a:ln>
        </p:spPr>
      </p:pic>
      <p:pic>
        <p:nvPicPr>
          <p:cNvPr id="36869" name="Picture 9"/>
          <p:cNvPicPr>
            <a:picLocks noChangeAspect="1"/>
          </p:cNvPicPr>
          <p:nvPr/>
        </p:nvPicPr>
        <p:blipFill>
          <a:blip r:embed="rId4"/>
          <a:srcRect/>
          <a:stretch>
            <a:fillRect/>
          </a:stretch>
        </p:blipFill>
        <p:spPr bwMode="auto">
          <a:xfrm>
            <a:off x="152400" y="2819400"/>
            <a:ext cx="2696171" cy="533400"/>
          </a:xfrm>
          <a:prstGeom prst="rect">
            <a:avLst/>
          </a:prstGeom>
          <a:noFill/>
          <a:ln w="12700" cap="flat" cmpd="sng" algn="ctr">
            <a:solidFill>
              <a:srgbClr val="FF0000"/>
            </a:solidFill>
            <a:prstDash val="solid"/>
            <a:miter lim="800000"/>
            <a:headEnd type="none" w="med" len="med"/>
            <a:tailEnd type="none" w="med" len="med"/>
          </a:ln>
        </p:spPr>
      </p:pic>
      <p:sp>
        <p:nvSpPr>
          <p:cNvPr id="36870" name="TextBox 10"/>
          <p:cNvSpPr txBox="1">
            <a:spLocks noChangeArrowheads="1"/>
          </p:cNvSpPr>
          <p:nvPr/>
        </p:nvSpPr>
        <p:spPr bwMode="auto">
          <a:xfrm>
            <a:off x="4648200" y="3352800"/>
            <a:ext cx="2286000" cy="246063"/>
          </a:xfrm>
          <a:prstGeom prst="rect">
            <a:avLst/>
          </a:prstGeom>
          <a:noFill/>
          <a:ln w="9525">
            <a:noFill/>
            <a:miter lim="800000"/>
            <a:headEnd/>
            <a:tailEnd/>
          </a:ln>
        </p:spPr>
        <p:txBody>
          <a:bodyPr>
            <a:prstTxWarp prst="textNoShape">
              <a:avLst/>
            </a:prstTxWarp>
            <a:spAutoFit/>
          </a:bodyPr>
          <a:lstStyle/>
          <a:p>
            <a:r>
              <a:rPr lang="en-US" sz="1000"/>
              <a:t>Open circles are from p-p collisions</a:t>
            </a:r>
          </a:p>
        </p:txBody>
      </p:sp>
      <p:pic>
        <p:nvPicPr>
          <p:cNvPr id="36872" name="Picture 14"/>
          <p:cNvPicPr>
            <a:picLocks noChangeAspect="1"/>
          </p:cNvPicPr>
          <p:nvPr/>
        </p:nvPicPr>
        <p:blipFill>
          <a:blip r:embed="rId5"/>
          <a:srcRect/>
          <a:stretch>
            <a:fillRect/>
          </a:stretch>
        </p:blipFill>
        <p:spPr bwMode="auto">
          <a:xfrm>
            <a:off x="530225" y="5867400"/>
            <a:ext cx="8537575" cy="990600"/>
          </a:xfrm>
          <a:prstGeom prst="rect">
            <a:avLst/>
          </a:prstGeom>
          <a:noFill/>
          <a:ln w="9525">
            <a:noFill/>
            <a:miter lim="800000"/>
            <a:headEnd/>
            <a:tailEnd/>
          </a:ln>
        </p:spPr>
      </p:pic>
      <p:cxnSp>
        <p:nvCxnSpPr>
          <p:cNvPr id="32" name="Curved Connector 31"/>
          <p:cNvCxnSpPr/>
          <p:nvPr/>
        </p:nvCxnSpPr>
        <p:spPr>
          <a:xfrm rot="16200000" flipV="1">
            <a:off x="1028700" y="4762500"/>
            <a:ext cx="1981200" cy="2286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p:nvPr/>
        </p:nvCxnSpPr>
        <p:spPr>
          <a:xfrm rot="16200000" flipV="1">
            <a:off x="7734300" y="4762500"/>
            <a:ext cx="1981200" cy="2286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6875" name="Slide Number Placeholder 11"/>
          <p:cNvSpPr>
            <a:spLocks noGrp="1"/>
          </p:cNvSpPr>
          <p:nvPr>
            <p:ph type="sldNum" sz="quarter" idx="12"/>
          </p:nvPr>
        </p:nvSpPr>
        <p:spPr bwMode="auto">
          <a:noFill/>
          <a:ln>
            <a:miter lim="800000"/>
            <a:headEnd/>
            <a:tailEnd/>
          </a:ln>
        </p:spPr>
        <p:txBody>
          <a:bodyPr/>
          <a:lstStyle/>
          <a:p>
            <a:fld id="{AD63946E-25B1-AB4E-89EE-CA6535ED7F00}" type="slidenum">
              <a:rPr lang="en-GB" smtClean="0"/>
              <a:pPr/>
              <a:t>51</a:t>
            </a:fld>
            <a:endParaRPr lang="en-GB" smtClean="0"/>
          </a:p>
        </p:txBody>
      </p:sp>
      <p:pic>
        <p:nvPicPr>
          <p:cNvPr id="12" name="Picture 11"/>
          <p:cNvPicPr>
            <a:picLocks noChangeAspect="1"/>
          </p:cNvPicPr>
          <p:nvPr/>
        </p:nvPicPr>
        <p:blipFill>
          <a:blip r:embed="rId6"/>
          <a:stretch>
            <a:fillRect/>
          </a:stretch>
        </p:blipFill>
        <p:spPr>
          <a:xfrm>
            <a:off x="228600" y="838200"/>
            <a:ext cx="2286000" cy="1708150"/>
          </a:xfrm>
          <a:prstGeom prst="rect">
            <a:avLst/>
          </a:prstGeom>
          <a:ln w="19050" cap="flat" cmpd="sng" algn="ctr">
            <a:solidFill>
              <a:schemeClr val="bg1">
                <a:lumMod val="65000"/>
              </a:schemeClr>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it-IT" dirty="0" smtClean="0">
                <a:latin typeface="Comic Sans MS"/>
                <a:cs typeface="Comic Sans MS"/>
              </a:rPr>
              <a:t>THE END</a:t>
            </a:r>
            <a:endParaRPr lang="it-IT" dirty="0">
              <a:latin typeface="Comic Sans MS"/>
              <a:cs typeface="Comic Sans MS"/>
            </a:endParaRPr>
          </a:p>
        </p:txBody>
      </p:sp>
      <p:sp>
        <p:nvSpPr>
          <p:cNvPr id="3" name="Slide Number Placeholder 2"/>
          <p:cNvSpPr>
            <a:spLocks noGrp="1"/>
          </p:cNvSpPr>
          <p:nvPr>
            <p:ph type="sldNum" sz="quarter" idx="12"/>
          </p:nvPr>
        </p:nvSpPr>
        <p:spPr/>
        <p:txBody>
          <a:bodyPr/>
          <a:lstStyle/>
          <a:p>
            <a:fld id="{B007B441-5312-499D-93C3-6E37886527FA}" type="slidenum">
              <a:rPr lang="it-IT" smtClean="0"/>
              <a:pPr/>
              <a:t>52</a:t>
            </a:fld>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500594" cy="1071570"/>
          </a:xfrm>
          <a:solidFill>
            <a:schemeClr val="bg1"/>
          </a:solidFill>
        </p:spPr>
        <p:txBody>
          <a:bodyPr>
            <a:normAutofit/>
          </a:bodyPr>
          <a:lstStyle/>
          <a:p>
            <a:r>
              <a:rPr lang="it-IT" sz="2800" dirty="0" err="1" smtClean="0">
                <a:solidFill>
                  <a:srgbClr val="FF0000"/>
                </a:solidFill>
                <a:latin typeface="Comic Sans MS" pitchFamily="66" charset="0"/>
              </a:rPr>
              <a:t>….a</a:t>
            </a:r>
            <a:r>
              <a:rPr lang="it-IT" sz="2800" dirty="0" smtClean="0">
                <a:solidFill>
                  <a:srgbClr val="FF0000"/>
                </a:solidFill>
                <a:latin typeface="Comic Sans MS" pitchFamily="66" charset="0"/>
              </a:rPr>
              <a:t> cosa </a:t>
            </a:r>
            <a:r>
              <a:rPr lang="it-IT" sz="2800" dirty="0" err="1" smtClean="0">
                <a:solidFill>
                  <a:srgbClr val="FF0000"/>
                </a:solidFill>
                <a:latin typeface="Comic Sans MS" pitchFamily="66" charset="0"/>
              </a:rPr>
              <a:t>servono…</a:t>
            </a:r>
            <a:r>
              <a:rPr lang="it-IT" sz="2800" dirty="0" smtClean="0">
                <a:solidFill>
                  <a:srgbClr val="FF0000"/>
                </a:solidFill>
                <a:latin typeface="Comic Sans MS" pitchFamily="66" charset="0"/>
              </a:rPr>
              <a:t>.</a:t>
            </a:r>
            <a:endParaRPr lang="it-IT" sz="2800" dirty="0">
              <a:solidFill>
                <a:srgbClr val="FF0000"/>
              </a:solidFill>
              <a:latin typeface="Comic Sans MS" pitchFamily="66" charset="0"/>
            </a:endParaRPr>
          </a:p>
        </p:txBody>
      </p:sp>
      <p:sp>
        <p:nvSpPr>
          <p:cNvPr id="4" name="CasellaDiTesto 3"/>
          <p:cNvSpPr txBox="1"/>
          <p:nvPr/>
        </p:nvSpPr>
        <p:spPr>
          <a:xfrm>
            <a:off x="152400" y="1066800"/>
            <a:ext cx="3581400" cy="1477327"/>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sym typeface="Wingdings" pitchFamily="2" charset="2"/>
              </a:rPr>
              <a:t> </a:t>
            </a:r>
            <a:r>
              <a:rPr lang="it-IT" sz="2400" dirty="0" smtClean="0">
                <a:latin typeface="Comic Sans MS" pitchFamily="66" charset="0"/>
              </a:rPr>
              <a:t>‘vedere’ le particelle prodotte dalle </a:t>
            </a:r>
            <a:r>
              <a:rPr lang="it-IT" sz="2400" dirty="0" err="1" smtClean="0">
                <a:latin typeface="Comic Sans MS" pitchFamily="66" charset="0"/>
              </a:rPr>
              <a:t>interazioni@LHC</a:t>
            </a:r>
            <a:endParaRPr lang="it-IT" sz="2400" dirty="0" smtClean="0">
              <a:latin typeface="Comic Sans MS" pitchFamily="66" charset="0"/>
            </a:endParaRPr>
          </a:p>
          <a:p>
            <a:endParaRPr lang="it-IT" dirty="0"/>
          </a:p>
        </p:txBody>
      </p:sp>
      <p:sp>
        <p:nvSpPr>
          <p:cNvPr id="6" name="CasellaDiTesto 5"/>
          <p:cNvSpPr txBox="1"/>
          <p:nvPr/>
        </p:nvSpPr>
        <p:spPr>
          <a:xfrm>
            <a:off x="1643010" y="3714752"/>
            <a:ext cx="7500990" cy="738664"/>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rPr>
              <a:t>scegliere gli eventi </a:t>
            </a:r>
            <a:r>
              <a:rPr lang="it-IT" sz="2400" dirty="0" err="1" smtClean="0">
                <a:latin typeface="Comic Sans MS" pitchFamily="66" charset="0"/>
              </a:rPr>
              <a:t>interessanti…</a:t>
            </a:r>
            <a:r>
              <a:rPr lang="it-IT" sz="2400" dirty="0" smtClean="0">
                <a:latin typeface="Comic Sans MS" pitchFamily="66" charset="0"/>
              </a:rPr>
              <a:t>.</a:t>
            </a:r>
          </a:p>
          <a:p>
            <a:endParaRPr lang="it-IT" dirty="0"/>
          </a:p>
        </p:txBody>
      </p:sp>
      <p:pic>
        <p:nvPicPr>
          <p:cNvPr id="3074" name="Picture 2" descr="C:\Users\mg\AppData\Local\Microsoft\Windows\Temporary Internet Files\Content.IE5\FYO32058\MCj03201220000[1].wmf"/>
          <p:cNvPicPr>
            <a:picLocks noChangeAspect="1" noChangeArrowheads="1"/>
          </p:cNvPicPr>
          <p:nvPr/>
        </p:nvPicPr>
        <p:blipFill>
          <a:blip r:embed="rId2"/>
          <a:srcRect/>
          <a:stretch>
            <a:fillRect/>
          </a:stretch>
        </p:blipFill>
        <p:spPr bwMode="auto">
          <a:xfrm>
            <a:off x="1643042" y="4429132"/>
            <a:ext cx="1815084" cy="1289304"/>
          </a:xfrm>
          <a:prstGeom prst="rect">
            <a:avLst/>
          </a:prstGeom>
          <a:noFill/>
        </p:spPr>
      </p:pic>
      <p:sp>
        <p:nvSpPr>
          <p:cNvPr id="8" name="CasellaDiTesto 7"/>
          <p:cNvSpPr txBox="1"/>
          <p:nvPr/>
        </p:nvSpPr>
        <p:spPr>
          <a:xfrm>
            <a:off x="0" y="6119336"/>
            <a:ext cx="7500990" cy="738664"/>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rPr>
              <a:t>conservarli          per l’analisi fisica successiva</a:t>
            </a:r>
          </a:p>
          <a:p>
            <a:endParaRPr lang="it-IT" dirty="0"/>
          </a:p>
        </p:txBody>
      </p:sp>
      <p:pic>
        <p:nvPicPr>
          <p:cNvPr id="3075" name="Picture 3" descr="C:\Users\mg\AppData\Local\Microsoft\Windows\Temporary Internet Files\Content.IE5\1ZLLN16K\MPj04331830000[1].jpg"/>
          <p:cNvPicPr>
            <a:picLocks noChangeAspect="1" noChangeArrowheads="1"/>
          </p:cNvPicPr>
          <p:nvPr/>
        </p:nvPicPr>
        <p:blipFill>
          <a:blip r:embed="rId3" cstate="print"/>
          <a:srcRect/>
          <a:stretch>
            <a:fillRect/>
          </a:stretch>
        </p:blipFill>
        <p:spPr bwMode="auto">
          <a:xfrm>
            <a:off x="1870250" y="6034102"/>
            <a:ext cx="872950" cy="823898"/>
          </a:xfrm>
          <a:prstGeom prst="rect">
            <a:avLst/>
          </a:prstGeom>
          <a:noFill/>
        </p:spPr>
      </p:pic>
      <p:pic>
        <p:nvPicPr>
          <p:cNvPr id="10" name="Immagine 9" descr="atlas_event_cross.jpg"/>
          <p:cNvPicPr>
            <a:picLocks noChangeAspect="1"/>
          </p:cNvPicPr>
          <p:nvPr/>
        </p:nvPicPr>
        <p:blipFill>
          <a:blip r:embed="rId4" cstate="print"/>
          <a:stretch>
            <a:fillRect/>
          </a:stretch>
        </p:blipFill>
        <p:spPr>
          <a:xfrm>
            <a:off x="-32" y="3643314"/>
            <a:ext cx="1620763" cy="2064255"/>
          </a:xfrm>
          <a:prstGeom prst="rect">
            <a:avLst/>
          </a:prstGeom>
        </p:spPr>
      </p:pic>
      <p:pic>
        <p:nvPicPr>
          <p:cNvPr id="11" name="Immagine 10" descr="atlas_event_side.jpg"/>
          <p:cNvPicPr>
            <a:picLocks noChangeAspect="1"/>
          </p:cNvPicPr>
          <p:nvPr/>
        </p:nvPicPr>
        <p:blipFill>
          <a:blip r:embed="rId5"/>
          <a:stretch>
            <a:fillRect/>
          </a:stretch>
        </p:blipFill>
        <p:spPr>
          <a:xfrm>
            <a:off x="4456624" y="0"/>
            <a:ext cx="4401624" cy="3352800"/>
          </a:xfrm>
          <a:prstGeom prst="rect">
            <a:avLst/>
          </a:prstGeom>
        </p:spPr>
      </p:pic>
      <p:pic>
        <p:nvPicPr>
          <p:cNvPr id="12" name="Immagine 11" descr="BH_Red_th.gif"/>
          <p:cNvPicPr>
            <a:picLocks noChangeAspect="1"/>
          </p:cNvPicPr>
          <p:nvPr/>
        </p:nvPicPr>
        <p:blipFill>
          <a:blip r:embed="rId6"/>
          <a:stretch>
            <a:fillRect/>
          </a:stretch>
        </p:blipFill>
        <p:spPr>
          <a:xfrm>
            <a:off x="3500429" y="4143380"/>
            <a:ext cx="2095515" cy="1571636"/>
          </a:xfrm>
          <a:prstGeom prst="rect">
            <a:avLst/>
          </a:prstGeom>
        </p:spPr>
      </p:pic>
      <p:sp>
        <p:nvSpPr>
          <p:cNvPr id="14" name="Segnaposto numero diapositiva 13"/>
          <p:cNvSpPr>
            <a:spLocks noGrp="1"/>
          </p:cNvSpPr>
          <p:nvPr>
            <p:ph type="sldNum" sz="quarter" idx="12"/>
          </p:nvPr>
        </p:nvSpPr>
        <p:spPr/>
        <p:txBody>
          <a:bodyPr/>
          <a:lstStyle/>
          <a:p>
            <a:fld id="{B007B441-5312-499D-93C3-6E37886527FA}" type="slidenum">
              <a:rPr lang="it-IT" smtClean="0"/>
              <a:pPr/>
              <a:t>6</a:t>
            </a:fld>
            <a:endParaRPr lang="it-IT"/>
          </a:p>
        </p:txBody>
      </p:sp>
      <p:pic>
        <p:nvPicPr>
          <p:cNvPr id="13" name="Picture 12"/>
          <p:cNvPicPr>
            <a:picLocks noChangeAspect="1"/>
          </p:cNvPicPr>
          <p:nvPr/>
        </p:nvPicPr>
        <p:blipFill>
          <a:blip r:embed="rId7"/>
          <a:stretch>
            <a:fillRect/>
          </a:stretch>
        </p:blipFill>
        <p:spPr>
          <a:xfrm>
            <a:off x="6916270" y="5181600"/>
            <a:ext cx="2151530" cy="1600200"/>
          </a:xfrm>
          <a:prstGeom prst="rect">
            <a:avLst/>
          </a:prstGeom>
        </p:spPr>
      </p:pic>
      <p:pic>
        <p:nvPicPr>
          <p:cNvPr id="15" name="Picture 14"/>
          <p:cNvPicPr>
            <a:picLocks noChangeAspect="1"/>
          </p:cNvPicPr>
          <p:nvPr/>
        </p:nvPicPr>
        <p:blipFill>
          <a:blip r:embed="rId8"/>
          <a:stretch>
            <a:fillRect/>
          </a:stretch>
        </p:blipFill>
        <p:spPr>
          <a:xfrm>
            <a:off x="2971800" y="1676400"/>
            <a:ext cx="1054100" cy="990600"/>
          </a:xfrm>
          <a:prstGeom prst="rect">
            <a:avLst/>
          </a:prstGeom>
        </p:spPr>
      </p:pic>
      <p:pic>
        <p:nvPicPr>
          <p:cNvPr id="16" name="Picture 15"/>
          <p:cNvPicPr>
            <a:picLocks noChangeAspect="1"/>
          </p:cNvPicPr>
          <p:nvPr/>
        </p:nvPicPr>
        <p:blipFill>
          <a:blip r:embed="rId9"/>
          <a:stretch>
            <a:fillRect/>
          </a:stretch>
        </p:blipFill>
        <p:spPr>
          <a:xfrm>
            <a:off x="7162800" y="4445000"/>
            <a:ext cx="1676400" cy="965200"/>
          </a:xfrm>
          <a:prstGeom prst="rect">
            <a:avLst/>
          </a:prstGeom>
        </p:spPr>
      </p:pic>
      <p:sp>
        <p:nvSpPr>
          <p:cNvPr id="17" name="TextBox 16"/>
          <p:cNvSpPr txBox="1"/>
          <p:nvPr/>
        </p:nvSpPr>
        <p:spPr>
          <a:xfrm>
            <a:off x="2514600" y="2602468"/>
            <a:ext cx="1749197" cy="646331"/>
          </a:xfrm>
          <a:prstGeom prst="rect">
            <a:avLst/>
          </a:prstGeom>
          <a:noFill/>
        </p:spPr>
        <p:txBody>
          <a:bodyPr wrap="none" rtlCol="0">
            <a:spAutoFit/>
          </a:bodyPr>
          <a:lstStyle/>
          <a:p>
            <a:r>
              <a:rPr lang="it-IT" b="1" dirty="0" smtClean="0"/>
              <a:t>3D-100Mpx-</a:t>
            </a:r>
          </a:p>
          <a:p>
            <a:r>
              <a:rPr lang="it-IT" b="1" dirty="0" smtClean="0"/>
              <a:t>~100.000  foto/</a:t>
            </a:r>
            <a:r>
              <a:rPr lang="it-IT" b="1" dirty="0" err="1" smtClean="0"/>
              <a:t>s</a:t>
            </a:r>
            <a:endParaRPr lang="it-IT"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1"/>
          <p:cNvSpPr txBox="1">
            <a:spLocks/>
          </p:cNvSpPr>
          <p:nvPr/>
        </p:nvSpPr>
        <p:spPr>
          <a:xfrm>
            <a:off x="428596" y="214314"/>
            <a:ext cx="8229600" cy="78579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FF0000"/>
                </a:solidFill>
                <a:effectLst/>
                <a:uLnTx/>
                <a:uFillTx/>
                <a:latin typeface="Comic Sans MS" pitchFamily="66" charset="0"/>
                <a:ea typeface="+mj-ea"/>
                <a:cs typeface="+mj-cs"/>
              </a:rPr>
              <a:t>come si rivelano le particelle?</a:t>
            </a:r>
            <a:endParaRPr kumimoji="0" lang="it-IT" sz="2800" b="1"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5" name="Segnaposto contenuto 2"/>
          <p:cNvSpPr txBox="1">
            <a:spLocks/>
          </p:cNvSpPr>
          <p:nvPr/>
        </p:nvSpPr>
        <p:spPr>
          <a:xfrm>
            <a:off x="428596" y="1214422"/>
            <a:ext cx="8401080" cy="82866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tramite la loro interazione con la materia che attraversano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itolo 1"/>
          <p:cNvSpPr>
            <a:spLocks noGrp="1"/>
          </p:cNvSpPr>
          <p:nvPr>
            <p:ph type="title"/>
          </p:nvPr>
        </p:nvSpPr>
        <p:spPr>
          <a:xfrm>
            <a:off x="457200" y="2143116"/>
            <a:ext cx="8229600" cy="571504"/>
          </a:xfrm>
        </p:spPr>
        <p:txBody>
          <a:bodyPr>
            <a:normAutofit/>
          </a:bodyPr>
          <a:lstStyle/>
          <a:p>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nella vita </a:t>
            </a:r>
            <a:r>
              <a:rPr lang="it-IT" sz="2800" b="1" dirty="0" err="1" smtClean="0">
                <a:solidFill>
                  <a:srgbClr val="FF0000"/>
                </a:solidFill>
                <a:latin typeface="Comic Sans MS" pitchFamily="66" charset="0"/>
              </a:rPr>
              <a:t>quotidiana…</a:t>
            </a:r>
            <a:endParaRPr lang="it-IT" sz="2800" b="1" dirty="0">
              <a:solidFill>
                <a:srgbClr val="FF0000"/>
              </a:solidFill>
              <a:latin typeface="Comic Sans MS" pitchFamily="66" charset="0"/>
            </a:endParaRPr>
          </a:p>
        </p:txBody>
      </p:sp>
      <p:sp>
        <p:nvSpPr>
          <p:cNvPr id="8" name="CasellaDiTesto 7"/>
          <p:cNvSpPr txBox="1"/>
          <p:nvPr/>
        </p:nvSpPr>
        <p:spPr>
          <a:xfrm>
            <a:off x="155548" y="3000372"/>
            <a:ext cx="3416320" cy="461665"/>
          </a:xfrm>
          <a:prstGeom prst="rect">
            <a:avLst/>
          </a:prstGeom>
          <a:solidFill>
            <a:schemeClr val="bg1"/>
          </a:solidFill>
        </p:spPr>
        <p:txBody>
          <a:bodyPr wrap="none" rtlCol="0">
            <a:spAutoFit/>
          </a:bodyPr>
          <a:lstStyle/>
          <a:p>
            <a:r>
              <a:rPr lang="it-IT" sz="2400" dirty="0" smtClean="0">
                <a:latin typeface="Comic Sans MS" pitchFamily="66" charset="0"/>
              </a:rPr>
              <a:t>Lastre </a:t>
            </a:r>
            <a:r>
              <a:rPr lang="it-IT" sz="2400" dirty="0" err="1" smtClean="0">
                <a:latin typeface="Comic Sans MS" pitchFamily="66" charset="0"/>
              </a:rPr>
              <a:t>fotografiche…</a:t>
            </a:r>
            <a:r>
              <a:rPr lang="it-IT" sz="2400" dirty="0" smtClean="0">
                <a:latin typeface="Comic Sans MS" pitchFamily="66" charset="0"/>
              </a:rPr>
              <a:t>..</a:t>
            </a:r>
            <a:endParaRPr lang="it-IT" sz="2400" dirty="0">
              <a:latin typeface="Comic Sans MS" pitchFamily="66" charset="0"/>
            </a:endParaRPr>
          </a:p>
        </p:txBody>
      </p:sp>
      <p:pic>
        <p:nvPicPr>
          <p:cNvPr id="9" name="Immagine 8" descr="simpson_cervello_homer.jpg"/>
          <p:cNvPicPr>
            <a:picLocks noChangeAspect="1"/>
          </p:cNvPicPr>
          <p:nvPr/>
        </p:nvPicPr>
        <p:blipFill>
          <a:blip r:embed="rId2"/>
          <a:stretch>
            <a:fillRect/>
          </a:stretch>
        </p:blipFill>
        <p:spPr>
          <a:xfrm>
            <a:off x="-32" y="3536181"/>
            <a:ext cx="4429124" cy="3321843"/>
          </a:xfrm>
          <a:prstGeom prst="rect">
            <a:avLst/>
          </a:prstGeom>
        </p:spPr>
      </p:pic>
      <p:sp>
        <p:nvSpPr>
          <p:cNvPr id="10" name="CasellaDiTesto 9"/>
          <p:cNvSpPr txBox="1"/>
          <p:nvPr/>
        </p:nvSpPr>
        <p:spPr>
          <a:xfrm>
            <a:off x="5286380" y="3000372"/>
            <a:ext cx="2507418" cy="461665"/>
          </a:xfrm>
          <a:prstGeom prst="rect">
            <a:avLst/>
          </a:prstGeom>
          <a:noFill/>
        </p:spPr>
        <p:txBody>
          <a:bodyPr wrap="none" rtlCol="0">
            <a:spAutoFit/>
          </a:bodyPr>
          <a:lstStyle/>
          <a:p>
            <a:r>
              <a:rPr lang="it-IT" sz="2400" dirty="0" smtClean="0">
                <a:latin typeface="Comic Sans MS" pitchFamily="66" charset="0"/>
              </a:rPr>
              <a:t>Occhio </a:t>
            </a:r>
            <a:r>
              <a:rPr lang="it-IT" sz="2400" dirty="0" err="1" smtClean="0">
                <a:latin typeface="Comic Sans MS" pitchFamily="66" charset="0"/>
              </a:rPr>
              <a:t>umano…</a:t>
            </a:r>
            <a:r>
              <a:rPr lang="it-IT" sz="2400" dirty="0" smtClean="0">
                <a:latin typeface="Comic Sans MS" pitchFamily="66" charset="0"/>
              </a:rPr>
              <a:t>..</a:t>
            </a:r>
            <a:endParaRPr lang="it-IT" sz="2400" dirty="0">
              <a:latin typeface="Comic Sans MS" pitchFamily="66" charset="0"/>
            </a:endParaRPr>
          </a:p>
        </p:txBody>
      </p:sp>
      <p:pic>
        <p:nvPicPr>
          <p:cNvPr id="11" name="Immagine 10" descr="occhio_interno.jpg"/>
          <p:cNvPicPr>
            <a:picLocks noChangeAspect="1"/>
          </p:cNvPicPr>
          <p:nvPr/>
        </p:nvPicPr>
        <p:blipFill>
          <a:blip r:embed="rId3"/>
          <a:stretch>
            <a:fillRect/>
          </a:stretch>
        </p:blipFill>
        <p:spPr>
          <a:xfrm>
            <a:off x="4900912" y="3576654"/>
            <a:ext cx="4243120" cy="3281346"/>
          </a:xfrm>
          <a:prstGeom prst="rect">
            <a:avLst/>
          </a:prstGeom>
        </p:spPr>
      </p:pic>
      <p:sp>
        <p:nvSpPr>
          <p:cNvPr id="13" name="Segnaposto numero diapositiva 12"/>
          <p:cNvSpPr>
            <a:spLocks noGrp="1"/>
          </p:cNvSpPr>
          <p:nvPr>
            <p:ph type="sldNum" sz="quarter" idx="12"/>
          </p:nvPr>
        </p:nvSpPr>
        <p:spPr/>
        <p:txBody>
          <a:bodyPr/>
          <a:lstStyle/>
          <a:p>
            <a:fld id="{B007B441-5312-499D-93C3-6E37886527FA}" type="slidenum">
              <a:rPr lang="it-IT" smtClean="0"/>
              <a:pPr/>
              <a:t>7</a:t>
            </a:fld>
            <a:endParaRPr lang="it-IT"/>
          </a:p>
        </p:txBody>
      </p:sp>
      <p:sp>
        <p:nvSpPr>
          <p:cNvPr id="12" name="Rectangle 11"/>
          <p:cNvSpPr/>
          <p:nvPr/>
        </p:nvSpPr>
        <p:spPr>
          <a:xfrm>
            <a:off x="0" y="6488668"/>
            <a:ext cx="1737262" cy="369332"/>
          </a:xfrm>
          <a:prstGeom prst="rect">
            <a:avLst/>
          </a:prstGeom>
          <a:solidFill>
            <a:schemeClr val="tx1"/>
          </a:solidFill>
        </p:spPr>
        <p:txBody>
          <a:bodyPr wrap="none">
            <a:spAutoFit/>
          </a:bodyPr>
          <a:lstStyle/>
          <a:p>
            <a:r>
              <a:rPr lang="en-US" dirty="0" smtClean="0">
                <a:solidFill>
                  <a:schemeClr val="bg1"/>
                </a:solidFill>
              </a:rPr>
              <a:t>Homer Simpson</a:t>
            </a:r>
            <a:r>
              <a:rPr lang="en-US" dirty="0" smtClean="0"/>
              <a:t>.</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285720" y="4000504"/>
            <a:ext cx="8572560" cy="1846659"/>
          </a:xfrm>
          <a:prstGeom prst="rect">
            <a:avLst/>
          </a:prstGeom>
          <a:solidFill>
            <a:schemeClr val="accent5">
              <a:lumMod val="20000"/>
              <a:lumOff val="80000"/>
            </a:schemeClr>
          </a:solidFill>
        </p:spPr>
        <p:txBody>
          <a:bodyPr wrap="square" rtlCol="0">
            <a:spAutoFit/>
          </a:bodyPr>
          <a:lstStyle/>
          <a:p>
            <a:r>
              <a:rPr lang="it-IT" sz="2400" dirty="0" smtClean="0">
                <a:latin typeface="Comic Sans MS" pitchFamily="66" charset="0"/>
              </a:rPr>
              <a:t>a velocità relativistiche, attraversando strati di materiali di diversa costante dielettrica, c’è una certa  probabilità che vengano emessi fotoni sulla superficie di separazione tra i materiali </a:t>
            </a:r>
            <a:r>
              <a:rPr lang="it-IT" sz="2400" dirty="0" smtClean="0">
                <a:latin typeface="Comic Sans MS" pitchFamily="66" charset="0"/>
                <a:sym typeface="Wingdings" pitchFamily="2" charset="2"/>
              </a:rPr>
              <a:t></a:t>
            </a:r>
          </a:p>
          <a:p>
            <a:endParaRPr lang="it-IT" dirty="0"/>
          </a:p>
        </p:txBody>
      </p:sp>
      <p:sp>
        <p:nvSpPr>
          <p:cNvPr id="2" name="Titolo 1"/>
          <p:cNvSpPr>
            <a:spLocks noGrp="1"/>
          </p:cNvSpPr>
          <p:nvPr>
            <p:ph type="title"/>
          </p:nvPr>
        </p:nvSpPr>
        <p:spPr>
          <a:xfrm>
            <a:off x="428596" y="214314"/>
            <a:ext cx="8229600" cy="785794"/>
          </a:xfrm>
        </p:spPr>
        <p:txBody>
          <a:bodyPr>
            <a:noAutofit/>
          </a:bodyPr>
          <a:lstStyle/>
          <a:p>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lang="it-IT" sz="2800" b="1" dirty="0">
              <a:solidFill>
                <a:srgbClr val="FF0000"/>
              </a:solidFill>
              <a:latin typeface="Comic Sans MS" pitchFamily="66" charset="0"/>
            </a:endParaRPr>
          </a:p>
        </p:txBody>
      </p:sp>
      <p:pic>
        <p:nvPicPr>
          <p:cNvPr id="5" name="Picture 11"/>
          <p:cNvPicPr>
            <a:picLocks noChangeAspect="1" noChangeArrowheads="1"/>
          </p:cNvPicPr>
          <p:nvPr/>
        </p:nvPicPr>
        <p:blipFill>
          <a:blip r:embed="rId2"/>
          <a:srcRect/>
          <a:stretch>
            <a:fillRect/>
          </a:stretch>
        </p:blipFill>
        <p:spPr bwMode="auto">
          <a:xfrm>
            <a:off x="3891206" y="1071546"/>
            <a:ext cx="5252794" cy="2834841"/>
          </a:xfrm>
          <a:prstGeom prst="rect">
            <a:avLst/>
          </a:prstGeom>
          <a:noFill/>
          <a:ln w="9525" algn="ctr">
            <a:noFill/>
            <a:miter lim="800000"/>
            <a:headEnd/>
            <a:tailEnd/>
          </a:ln>
          <a:effectLst>
            <a:outerShdw blurRad="50800" dist="50800" dir="5400000" algn="ctr" rotWithShape="0">
              <a:srgbClr val="000000">
                <a:alpha val="0"/>
              </a:srgbClr>
            </a:outerShdw>
          </a:effectLst>
        </p:spPr>
      </p:pic>
      <p:sp>
        <p:nvSpPr>
          <p:cNvPr id="7" name="CasellaDiTesto 6"/>
          <p:cNvSpPr txBox="1"/>
          <p:nvPr/>
        </p:nvSpPr>
        <p:spPr>
          <a:xfrm>
            <a:off x="571472" y="2955193"/>
            <a:ext cx="3498073" cy="830997"/>
          </a:xfrm>
          <a:prstGeom prst="rect">
            <a:avLst/>
          </a:prstGeom>
          <a:noFill/>
        </p:spPr>
        <p:txBody>
          <a:bodyPr wrap="none" rtlCol="0">
            <a:spAutoFit/>
          </a:bodyPr>
          <a:lstStyle/>
          <a:p>
            <a:r>
              <a:rPr lang="it-IT" sz="2400" b="1" cap="all" dirty="0" smtClean="0">
                <a:solidFill>
                  <a:srgbClr val="FF0000"/>
                </a:solidFill>
                <a:latin typeface="Comic Sans MS" pitchFamily="66" charset="0"/>
              </a:rPr>
              <a:t>ionizzazioni </a:t>
            </a:r>
            <a:r>
              <a:rPr lang="it-IT" sz="2400" b="1" dirty="0" smtClean="0">
                <a:solidFill>
                  <a:srgbClr val="FF0000"/>
                </a:solidFill>
                <a:latin typeface="Comic Sans MS" pitchFamily="66" charset="0"/>
              </a:rPr>
              <a:t>e/o</a:t>
            </a:r>
            <a:r>
              <a:rPr lang="it-IT" sz="2400" b="1" cap="all" dirty="0" smtClean="0">
                <a:solidFill>
                  <a:srgbClr val="FF0000"/>
                </a:solidFill>
                <a:latin typeface="Comic Sans MS" pitchFamily="66" charset="0"/>
              </a:rPr>
              <a:t> </a:t>
            </a:r>
          </a:p>
          <a:p>
            <a:r>
              <a:rPr lang="it-IT" sz="2400" b="1" cap="all" dirty="0" smtClean="0">
                <a:solidFill>
                  <a:srgbClr val="FF0000"/>
                </a:solidFill>
                <a:latin typeface="Comic Sans MS" pitchFamily="66" charset="0"/>
              </a:rPr>
              <a:t>Eccitazioni </a:t>
            </a:r>
            <a:endParaRPr lang="it-IT" sz="2400" b="1" cap="all" dirty="0">
              <a:solidFill>
                <a:srgbClr val="FF0000"/>
              </a:solidFill>
            </a:endParaRPr>
          </a:p>
        </p:txBody>
      </p:sp>
      <p:sp>
        <p:nvSpPr>
          <p:cNvPr id="8" name="CasellaDiTesto 7"/>
          <p:cNvSpPr txBox="1"/>
          <p:nvPr/>
        </p:nvSpPr>
        <p:spPr>
          <a:xfrm>
            <a:off x="214282" y="1000109"/>
            <a:ext cx="3571900" cy="1846659"/>
          </a:xfrm>
          <a:prstGeom prst="rect">
            <a:avLst/>
          </a:prstGeom>
          <a:noFill/>
        </p:spPr>
        <p:txBody>
          <a:bodyPr wrap="square" rtlCol="0">
            <a:spAutoFit/>
          </a:bodyPr>
          <a:lstStyle/>
          <a:p>
            <a:pPr marL="0" lvl="1"/>
            <a:r>
              <a:rPr lang="it-IT" sz="2400" dirty="0" smtClean="0">
                <a:latin typeface="Comic Sans MS" pitchFamily="66" charset="0"/>
              </a:rPr>
              <a:t> </a:t>
            </a:r>
            <a:r>
              <a:rPr lang="it-IT" sz="2400" b="1" dirty="0" smtClean="0">
                <a:solidFill>
                  <a:srgbClr val="0070C0"/>
                </a:solidFill>
                <a:latin typeface="Comic Sans MS" pitchFamily="66" charset="0"/>
              </a:rPr>
              <a:t>Particelle cariche </a:t>
            </a:r>
            <a:r>
              <a:rPr lang="it-IT" sz="2400" dirty="0" smtClean="0">
                <a:latin typeface="Comic Sans MS" pitchFamily="66" charset="0"/>
              </a:rPr>
              <a:t>interagiscono in genere </a:t>
            </a:r>
            <a:r>
              <a:rPr lang="it-IT" sz="2400" dirty="0" err="1" smtClean="0">
                <a:latin typeface="Comic Sans MS" pitchFamily="66" charset="0"/>
              </a:rPr>
              <a:t>em</a:t>
            </a:r>
            <a:r>
              <a:rPr lang="it-IT" sz="2400" dirty="0" smtClean="0">
                <a:latin typeface="Comic Sans MS" pitchFamily="66" charset="0"/>
              </a:rPr>
              <a:t> con gli elettroni atomici producendo</a:t>
            </a:r>
            <a:endParaRPr lang="it-IT" dirty="0" smtClean="0"/>
          </a:p>
          <a:p>
            <a:endParaRPr lang="it-IT" dirty="0"/>
          </a:p>
        </p:txBody>
      </p:sp>
      <p:sp>
        <p:nvSpPr>
          <p:cNvPr id="11" name="CasellaDiTesto 10"/>
          <p:cNvSpPr txBox="1"/>
          <p:nvPr/>
        </p:nvSpPr>
        <p:spPr>
          <a:xfrm>
            <a:off x="357158" y="5929330"/>
            <a:ext cx="5161991" cy="461665"/>
          </a:xfrm>
          <a:prstGeom prst="rect">
            <a:avLst/>
          </a:prstGeom>
          <a:solidFill>
            <a:schemeClr val="accent5">
              <a:lumMod val="20000"/>
              <a:lumOff val="80000"/>
            </a:schemeClr>
          </a:solidFill>
        </p:spPr>
        <p:txBody>
          <a:bodyPr wrap="none" rtlCol="0">
            <a:spAutoFit/>
          </a:bodyPr>
          <a:lstStyle/>
          <a:p>
            <a:r>
              <a:rPr lang="it-IT" sz="2400" b="1" dirty="0" smtClean="0">
                <a:solidFill>
                  <a:srgbClr val="FF0000"/>
                </a:solidFill>
                <a:latin typeface="Comic Sans MS" pitchFamily="66" charset="0"/>
              </a:rPr>
              <a:t>RADIAZIONE di TRANSIZIONE</a:t>
            </a:r>
            <a:endParaRPr lang="it-IT" sz="2400" dirty="0">
              <a:solidFill>
                <a:srgbClr val="FF0000"/>
              </a:solidFill>
              <a:latin typeface="Comic Sans MS" pitchFamily="66" charset="0"/>
            </a:endParaRP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8</a:t>
            </a:fld>
            <a:endParaRPr lang="it-IT"/>
          </a:p>
        </p:txBody>
      </p:sp>
      <p:pic>
        <p:nvPicPr>
          <p:cNvPr id="13" name="Picture 7" descr="run83585_TRT-Barrel.jpg"/>
          <p:cNvPicPr>
            <a:picLocks noChangeAspect="1"/>
          </p:cNvPicPr>
          <p:nvPr/>
        </p:nvPicPr>
        <p:blipFill>
          <a:blip r:embed="rId3"/>
          <a:srcRect l="2724" t="25430" r="2724" b="5586"/>
          <a:stretch>
            <a:fillRect/>
          </a:stretch>
        </p:blipFill>
        <p:spPr bwMode="auto">
          <a:xfrm>
            <a:off x="5357813" y="3487737"/>
            <a:ext cx="3786187" cy="3370263"/>
          </a:xfrm>
          <a:prstGeom prst="rect">
            <a:avLst/>
          </a:prstGeom>
          <a:noFill/>
          <a:ln w="9525">
            <a:noFill/>
            <a:miter lim="800000"/>
            <a:headEnd/>
            <a:tailEnd/>
          </a:ln>
        </p:spPr>
      </p:pic>
      <p:sp>
        <p:nvSpPr>
          <p:cNvPr id="15" name="Rettangolo 14"/>
          <p:cNvSpPr/>
          <p:nvPr/>
        </p:nvSpPr>
        <p:spPr>
          <a:xfrm>
            <a:off x="357158" y="4000504"/>
            <a:ext cx="5000660" cy="1928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57158" y="4286256"/>
            <a:ext cx="4929222" cy="1200329"/>
          </a:xfrm>
          <a:prstGeom prst="rect">
            <a:avLst/>
          </a:prstGeom>
          <a:noFill/>
        </p:spPr>
        <p:txBody>
          <a:bodyPr wrap="square" rtlCol="0">
            <a:spAutoFit/>
          </a:bodyPr>
          <a:lstStyle/>
          <a:p>
            <a:r>
              <a:rPr lang="it-IT" sz="2400" dirty="0" err="1" smtClean="0">
                <a:latin typeface="Comic Sans MS" pitchFamily="66" charset="0"/>
              </a:rPr>
              <a:t>…esempio</a:t>
            </a:r>
            <a:r>
              <a:rPr lang="it-IT" sz="2400" dirty="0" smtClean="0">
                <a:latin typeface="Comic Sans MS" pitchFamily="66" charset="0"/>
              </a:rPr>
              <a:t> di tracce nel rivelatore a radiazione di transizione + ionizzazione (TRT) di </a:t>
            </a:r>
            <a:r>
              <a:rPr lang="it-IT" sz="2400" dirty="0" err="1" smtClean="0">
                <a:latin typeface="Comic Sans MS" pitchFamily="66" charset="0"/>
              </a:rPr>
              <a:t>Atlas</a:t>
            </a:r>
            <a:r>
              <a:rPr lang="it-IT" sz="2400" dirty="0" smtClean="0">
                <a:latin typeface="Comic Sans MS" pitchFamily="66" charset="0"/>
              </a:rPr>
              <a:t> </a:t>
            </a:r>
            <a:endParaRPr lang="it-IT"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357158" y="1357298"/>
            <a:ext cx="8429684" cy="830997"/>
          </a:xfrm>
          <a:prstGeom prst="rect">
            <a:avLst/>
          </a:prstGeom>
          <a:noFill/>
        </p:spPr>
        <p:txBody>
          <a:bodyPr wrap="square" rtlCol="0">
            <a:spAutoFit/>
          </a:bodyPr>
          <a:lstStyle/>
          <a:p>
            <a:pPr marL="457200" lvl="7">
              <a:buFontTx/>
              <a:buChar char="-"/>
            </a:pPr>
            <a:r>
              <a:rPr lang="it-IT" sz="2400" dirty="0" smtClean="0">
                <a:latin typeface="Comic Sans MS" pitchFamily="66" charset="0"/>
              </a:rPr>
              <a:t>elettroni frenati dalla materia  irraggiano fotoni i quali  ‘convertono’ in coppie elettrone-positrone</a:t>
            </a:r>
          </a:p>
        </p:txBody>
      </p:sp>
      <p:sp>
        <p:nvSpPr>
          <p:cNvPr id="48" name="CasellaDiTesto 47"/>
          <p:cNvSpPr txBox="1"/>
          <p:nvPr/>
        </p:nvSpPr>
        <p:spPr>
          <a:xfrm>
            <a:off x="2643174" y="3857628"/>
            <a:ext cx="494046" cy="461665"/>
          </a:xfrm>
          <a:prstGeom prst="rect">
            <a:avLst/>
          </a:prstGeom>
          <a:noFill/>
        </p:spPr>
        <p:txBody>
          <a:bodyPr wrap="square" rtlCol="0">
            <a:spAutoFit/>
          </a:bodyPr>
          <a:lstStyle/>
          <a:p>
            <a:r>
              <a:rPr lang="it-IT" sz="2400" b="1" dirty="0" err="1" smtClean="0">
                <a:latin typeface="+mj-lt"/>
              </a:rPr>
              <a:t>e+</a:t>
            </a:r>
            <a:endParaRPr lang="it-IT" sz="2400" b="1" dirty="0">
              <a:latin typeface="+mj-lt"/>
            </a:endParaRPr>
          </a:p>
        </p:txBody>
      </p:sp>
      <p:sp>
        <p:nvSpPr>
          <p:cNvPr id="49" name="CasellaDiTesto 48"/>
          <p:cNvSpPr txBox="1"/>
          <p:nvPr/>
        </p:nvSpPr>
        <p:spPr>
          <a:xfrm>
            <a:off x="2714612" y="4714884"/>
            <a:ext cx="434734" cy="461665"/>
          </a:xfrm>
          <a:prstGeom prst="rect">
            <a:avLst/>
          </a:prstGeom>
          <a:noFill/>
        </p:spPr>
        <p:txBody>
          <a:bodyPr wrap="none" rtlCol="0">
            <a:spAutoFit/>
          </a:bodyPr>
          <a:lstStyle/>
          <a:p>
            <a:r>
              <a:rPr lang="it-IT" sz="2400" b="1" dirty="0" smtClean="0">
                <a:latin typeface="+mj-lt"/>
              </a:rPr>
              <a:t>e-</a:t>
            </a:r>
            <a:endParaRPr lang="it-IT" sz="2400" b="1" dirty="0">
              <a:latin typeface="+mj-lt"/>
            </a:endParaRPr>
          </a:p>
        </p:txBody>
      </p:sp>
      <p:sp>
        <p:nvSpPr>
          <p:cNvPr id="50" name="Ovale 49"/>
          <p:cNvSpPr/>
          <p:nvPr/>
        </p:nvSpPr>
        <p:spPr>
          <a:xfrm>
            <a:off x="1000100" y="5643578"/>
            <a:ext cx="642942"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1142976" y="5715016"/>
            <a:ext cx="316112" cy="430887"/>
          </a:xfrm>
          <a:prstGeom prst="rect">
            <a:avLst/>
          </a:prstGeom>
          <a:noFill/>
        </p:spPr>
        <p:txBody>
          <a:bodyPr wrap="none" rtlCol="0">
            <a:spAutoFit/>
          </a:bodyPr>
          <a:lstStyle/>
          <a:p>
            <a:r>
              <a:rPr lang="it-IT" sz="2200" dirty="0" smtClean="0">
                <a:solidFill>
                  <a:srgbClr val="FF0000"/>
                </a:solidFill>
              </a:rPr>
              <a:t>Z</a:t>
            </a:r>
            <a:endParaRPr lang="it-IT" sz="2200" dirty="0">
              <a:solidFill>
                <a:srgbClr val="FF0000"/>
              </a:solidFill>
            </a:endParaRPr>
          </a:p>
        </p:txBody>
      </p:sp>
      <p:sp>
        <p:nvSpPr>
          <p:cNvPr id="58" name="Freccia a destra 57"/>
          <p:cNvSpPr/>
          <p:nvPr/>
        </p:nvSpPr>
        <p:spPr>
          <a:xfrm>
            <a:off x="500034" y="214311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59" name="CasellaDiTesto 58"/>
          <p:cNvSpPr txBox="1"/>
          <p:nvPr/>
        </p:nvSpPr>
        <p:spPr>
          <a:xfrm>
            <a:off x="1714480" y="2214554"/>
            <a:ext cx="4974439" cy="461665"/>
          </a:xfrm>
          <a:prstGeom prst="rect">
            <a:avLst/>
          </a:prstGeom>
          <a:noFill/>
        </p:spPr>
        <p:txBody>
          <a:bodyPr wrap="none" rtlCol="0">
            <a:spAutoFit/>
          </a:bodyPr>
          <a:lstStyle/>
          <a:p>
            <a:r>
              <a:rPr lang="it-IT" sz="2400" b="1" dirty="0" smtClean="0">
                <a:solidFill>
                  <a:srgbClr val="FF0000"/>
                </a:solidFill>
                <a:latin typeface="Comic Sans MS" pitchFamily="66" charset="0"/>
              </a:rPr>
              <a:t>SCIAME ELETTROMAGNETICO</a:t>
            </a:r>
            <a:endParaRPr lang="it-IT" sz="2400" b="1" dirty="0">
              <a:solidFill>
                <a:srgbClr val="FF0000"/>
              </a:solidFill>
              <a:latin typeface="Comic Sans MS" pitchFamily="66" charset="0"/>
            </a:endParaRPr>
          </a:p>
        </p:txBody>
      </p:sp>
      <p:sp>
        <p:nvSpPr>
          <p:cNvPr id="61" name="Titolo 1"/>
          <p:cNvSpPr txBox="1">
            <a:spLocks/>
          </p:cNvSpPr>
          <p:nvPr/>
        </p:nvSpPr>
        <p:spPr>
          <a:xfrm>
            <a:off x="285720" y="142852"/>
            <a:ext cx="8229600" cy="785794"/>
          </a:xfrm>
          <a:prstGeom prst="rect">
            <a:avLst/>
          </a:prstGeom>
        </p:spPr>
        <p:txBody>
          <a:bodyPr>
            <a:noAutofit/>
          </a:bodyPr>
          <a:lstStyle/>
          <a:p>
            <a:pPr lvl="0" algn="ctr">
              <a:spcBef>
                <a:spcPct val="0"/>
              </a:spcBef>
              <a:defRPr/>
            </a:pPr>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kumimoji="0" lang="it-IT" sz="2800" b="1"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63" name="CasellaDiTesto 62"/>
          <p:cNvSpPr txBox="1"/>
          <p:nvPr/>
        </p:nvSpPr>
        <p:spPr>
          <a:xfrm>
            <a:off x="357158" y="895633"/>
            <a:ext cx="6929485" cy="461665"/>
          </a:xfrm>
          <a:prstGeom prst="rect">
            <a:avLst/>
          </a:prstGeom>
          <a:noFill/>
        </p:spPr>
        <p:txBody>
          <a:bodyPr wrap="square" rtlCol="0">
            <a:spAutoFit/>
          </a:bodyPr>
          <a:lstStyle/>
          <a:p>
            <a:r>
              <a:rPr lang="it-IT" sz="2400" b="1" dirty="0" smtClean="0">
                <a:solidFill>
                  <a:srgbClr val="0070C0"/>
                </a:solidFill>
                <a:latin typeface="Comic Sans MS" pitchFamily="66" charset="0"/>
              </a:rPr>
              <a:t>-Elettroni e fotoni di alta energia:</a:t>
            </a:r>
          </a:p>
        </p:txBody>
      </p:sp>
      <p:grpSp>
        <p:nvGrpSpPr>
          <p:cNvPr id="3" name="Group 47"/>
          <p:cNvGrpSpPr>
            <a:grpSpLocks/>
          </p:cNvGrpSpPr>
          <p:nvPr/>
        </p:nvGrpSpPr>
        <p:grpSpPr bwMode="auto">
          <a:xfrm rot="60609">
            <a:off x="3154082" y="3786159"/>
            <a:ext cx="2290765" cy="904877"/>
            <a:chOff x="3359" y="2937"/>
            <a:chExt cx="1443" cy="570"/>
          </a:xfrm>
        </p:grpSpPr>
        <p:sp>
          <p:nvSpPr>
            <p:cNvPr id="254"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55"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4" name="Group 50"/>
            <p:cNvGrpSpPr>
              <a:grpSpLocks/>
            </p:cNvGrpSpPr>
            <p:nvPr/>
          </p:nvGrpSpPr>
          <p:grpSpPr bwMode="auto">
            <a:xfrm rot="-1088546">
              <a:off x="3359" y="3115"/>
              <a:ext cx="574" cy="182"/>
              <a:chOff x="207" y="1102"/>
              <a:chExt cx="574" cy="182"/>
            </a:xfrm>
          </p:grpSpPr>
          <p:grpSp>
            <p:nvGrpSpPr>
              <p:cNvPr id="5" name="Group 51"/>
              <p:cNvGrpSpPr>
                <a:grpSpLocks/>
              </p:cNvGrpSpPr>
              <p:nvPr/>
            </p:nvGrpSpPr>
            <p:grpSpPr bwMode="auto">
              <a:xfrm rot="22674661">
                <a:off x="207" y="1102"/>
                <a:ext cx="574" cy="182"/>
                <a:chOff x="576" y="2832"/>
                <a:chExt cx="4320" cy="960"/>
              </a:xfrm>
            </p:grpSpPr>
            <p:grpSp>
              <p:nvGrpSpPr>
                <p:cNvPr id="6" name="Group 52"/>
                <p:cNvGrpSpPr>
                  <a:grpSpLocks/>
                </p:cNvGrpSpPr>
                <p:nvPr/>
              </p:nvGrpSpPr>
              <p:grpSpPr bwMode="auto">
                <a:xfrm>
                  <a:off x="576" y="2832"/>
                  <a:ext cx="1440" cy="960"/>
                  <a:chOff x="2592" y="2928"/>
                  <a:chExt cx="1440" cy="960"/>
                </a:xfrm>
              </p:grpSpPr>
              <p:sp>
                <p:nvSpPr>
                  <p:cNvPr id="266"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7"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7" name="Group 55"/>
                <p:cNvGrpSpPr>
                  <a:grpSpLocks/>
                </p:cNvGrpSpPr>
                <p:nvPr/>
              </p:nvGrpSpPr>
              <p:grpSpPr bwMode="auto">
                <a:xfrm>
                  <a:off x="2016" y="2832"/>
                  <a:ext cx="1440" cy="960"/>
                  <a:chOff x="2592" y="2928"/>
                  <a:chExt cx="1440" cy="960"/>
                </a:xfrm>
              </p:grpSpPr>
              <p:sp>
                <p:nvSpPr>
                  <p:cNvPr id="264"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5"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8" name="Group 58"/>
                <p:cNvGrpSpPr>
                  <a:grpSpLocks/>
                </p:cNvGrpSpPr>
                <p:nvPr/>
              </p:nvGrpSpPr>
              <p:grpSpPr bwMode="auto">
                <a:xfrm>
                  <a:off x="3456" y="2832"/>
                  <a:ext cx="1440" cy="960"/>
                  <a:chOff x="2592" y="2928"/>
                  <a:chExt cx="1440" cy="960"/>
                </a:xfrm>
              </p:grpSpPr>
              <p:sp>
                <p:nvSpPr>
                  <p:cNvPr id="262"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3"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58"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9" name="Group 47"/>
          <p:cNvGrpSpPr>
            <a:grpSpLocks/>
          </p:cNvGrpSpPr>
          <p:nvPr/>
        </p:nvGrpSpPr>
        <p:grpSpPr bwMode="auto">
          <a:xfrm rot="60609">
            <a:off x="1517352" y="4081407"/>
            <a:ext cx="2293939" cy="904877"/>
            <a:chOff x="3357" y="2937"/>
            <a:chExt cx="1445" cy="570"/>
          </a:xfrm>
        </p:grpSpPr>
        <p:sp>
          <p:nvSpPr>
            <p:cNvPr id="240"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41"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10" name="Group 50"/>
            <p:cNvGrpSpPr>
              <a:grpSpLocks/>
            </p:cNvGrpSpPr>
            <p:nvPr/>
          </p:nvGrpSpPr>
          <p:grpSpPr bwMode="auto">
            <a:xfrm rot="-1088546">
              <a:off x="3357" y="3114"/>
              <a:ext cx="574" cy="182"/>
              <a:chOff x="205" y="1100"/>
              <a:chExt cx="574" cy="182"/>
            </a:xfrm>
          </p:grpSpPr>
          <p:grpSp>
            <p:nvGrpSpPr>
              <p:cNvPr id="11" name="Group 51"/>
              <p:cNvGrpSpPr>
                <a:grpSpLocks/>
              </p:cNvGrpSpPr>
              <p:nvPr/>
            </p:nvGrpSpPr>
            <p:grpSpPr bwMode="auto">
              <a:xfrm rot="22674661">
                <a:off x="205" y="1100"/>
                <a:ext cx="574" cy="182"/>
                <a:chOff x="576" y="2832"/>
                <a:chExt cx="4320" cy="960"/>
              </a:xfrm>
            </p:grpSpPr>
            <p:grpSp>
              <p:nvGrpSpPr>
                <p:cNvPr id="12" name="Group 52"/>
                <p:cNvGrpSpPr>
                  <a:grpSpLocks/>
                </p:cNvGrpSpPr>
                <p:nvPr/>
              </p:nvGrpSpPr>
              <p:grpSpPr bwMode="auto">
                <a:xfrm>
                  <a:off x="576" y="2832"/>
                  <a:ext cx="1440" cy="960"/>
                  <a:chOff x="2592" y="2928"/>
                  <a:chExt cx="1440" cy="960"/>
                </a:xfrm>
              </p:grpSpPr>
              <p:sp>
                <p:nvSpPr>
                  <p:cNvPr id="252"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53"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3" name="Group 55"/>
                <p:cNvGrpSpPr>
                  <a:grpSpLocks/>
                </p:cNvGrpSpPr>
                <p:nvPr/>
              </p:nvGrpSpPr>
              <p:grpSpPr bwMode="auto">
                <a:xfrm>
                  <a:off x="2016" y="2832"/>
                  <a:ext cx="1440" cy="960"/>
                  <a:chOff x="2592" y="2928"/>
                  <a:chExt cx="1440" cy="960"/>
                </a:xfrm>
              </p:grpSpPr>
              <p:sp>
                <p:nvSpPr>
                  <p:cNvPr id="250"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51"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4" name="Group 58"/>
                <p:cNvGrpSpPr>
                  <a:grpSpLocks/>
                </p:cNvGrpSpPr>
                <p:nvPr/>
              </p:nvGrpSpPr>
              <p:grpSpPr bwMode="auto">
                <a:xfrm>
                  <a:off x="3456" y="2832"/>
                  <a:ext cx="1440" cy="960"/>
                  <a:chOff x="2592" y="2928"/>
                  <a:chExt cx="1440" cy="960"/>
                </a:xfrm>
              </p:grpSpPr>
              <p:sp>
                <p:nvSpPr>
                  <p:cNvPr id="248"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49"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44"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5" name="Group 47"/>
          <p:cNvGrpSpPr>
            <a:grpSpLocks/>
          </p:cNvGrpSpPr>
          <p:nvPr/>
        </p:nvGrpSpPr>
        <p:grpSpPr bwMode="auto">
          <a:xfrm rot="60609">
            <a:off x="3436654" y="4571949"/>
            <a:ext cx="2293939" cy="904877"/>
            <a:chOff x="3357" y="2937"/>
            <a:chExt cx="1445" cy="570"/>
          </a:xfrm>
        </p:grpSpPr>
        <p:sp>
          <p:nvSpPr>
            <p:cNvPr id="226"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27"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16" name="Group 50"/>
            <p:cNvGrpSpPr>
              <a:grpSpLocks/>
            </p:cNvGrpSpPr>
            <p:nvPr/>
          </p:nvGrpSpPr>
          <p:grpSpPr bwMode="auto">
            <a:xfrm rot="-1088546">
              <a:off x="3357" y="3114"/>
              <a:ext cx="574" cy="182"/>
              <a:chOff x="205" y="1100"/>
              <a:chExt cx="574" cy="182"/>
            </a:xfrm>
          </p:grpSpPr>
          <p:grpSp>
            <p:nvGrpSpPr>
              <p:cNvPr id="17" name="Group 51"/>
              <p:cNvGrpSpPr>
                <a:grpSpLocks/>
              </p:cNvGrpSpPr>
              <p:nvPr/>
            </p:nvGrpSpPr>
            <p:grpSpPr bwMode="auto">
              <a:xfrm rot="22674661">
                <a:off x="205" y="1100"/>
                <a:ext cx="574" cy="182"/>
                <a:chOff x="576" y="2832"/>
                <a:chExt cx="4320" cy="960"/>
              </a:xfrm>
            </p:grpSpPr>
            <p:grpSp>
              <p:nvGrpSpPr>
                <p:cNvPr id="18" name="Group 52"/>
                <p:cNvGrpSpPr>
                  <a:grpSpLocks/>
                </p:cNvGrpSpPr>
                <p:nvPr/>
              </p:nvGrpSpPr>
              <p:grpSpPr bwMode="auto">
                <a:xfrm>
                  <a:off x="576" y="2832"/>
                  <a:ext cx="1440" cy="960"/>
                  <a:chOff x="2592" y="2928"/>
                  <a:chExt cx="1440" cy="960"/>
                </a:xfrm>
              </p:grpSpPr>
              <p:sp>
                <p:nvSpPr>
                  <p:cNvPr id="238"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9"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9" name="Group 55"/>
                <p:cNvGrpSpPr>
                  <a:grpSpLocks/>
                </p:cNvGrpSpPr>
                <p:nvPr/>
              </p:nvGrpSpPr>
              <p:grpSpPr bwMode="auto">
                <a:xfrm>
                  <a:off x="2016" y="2832"/>
                  <a:ext cx="1440" cy="960"/>
                  <a:chOff x="2592" y="2928"/>
                  <a:chExt cx="1440" cy="960"/>
                </a:xfrm>
              </p:grpSpPr>
              <p:sp>
                <p:nvSpPr>
                  <p:cNvPr id="236"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7"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0" name="Group 58"/>
                <p:cNvGrpSpPr>
                  <a:grpSpLocks/>
                </p:cNvGrpSpPr>
                <p:nvPr/>
              </p:nvGrpSpPr>
              <p:grpSpPr bwMode="auto">
                <a:xfrm>
                  <a:off x="3456" y="2832"/>
                  <a:ext cx="1440" cy="960"/>
                  <a:chOff x="2592" y="2928"/>
                  <a:chExt cx="1440" cy="960"/>
                </a:xfrm>
              </p:grpSpPr>
              <p:sp>
                <p:nvSpPr>
                  <p:cNvPr id="234"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5"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30"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1" name="Group 47"/>
          <p:cNvGrpSpPr>
            <a:grpSpLocks/>
          </p:cNvGrpSpPr>
          <p:nvPr/>
        </p:nvGrpSpPr>
        <p:grpSpPr bwMode="auto">
          <a:xfrm rot="60609">
            <a:off x="4936853" y="3071752"/>
            <a:ext cx="2293939" cy="904877"/>
            <a:chOff x="3357" y="2937"/>
            <a:chExt cx="1445" cy="570"/>
          </a:xfrm>
          <a:scene3d>
            <a:camera prst="orthographicFront">
              <a:rot lat="0" lon="0" rev="1200000"/>
            </a:camera>
            <a:lightRig rig="threePt" dir="t"/>
          </a:scene3d>
        </p:grpSpPr>
        <p:sp>
          <p:nvSpPr>
            <p:cNvPr id="212"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13"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2" name="Group 50"/>
            <p:cNvGrpSpPr>
              <a:grpSpLocks/>
            </p:cNvGrpSpPr>
            <p:nvPr/>
          </p:nvGrpSpPr>
          <p:grpSpPr bwMode="auto">
            <a:xfrm rot="-1088546">
              <a:off x="3357" y="3114"/>
              <a:ext cx="574" cy="182"/>
              <a:chOff x="205" y="1100"/>
              <a:chExt cx="574" cy="182"/>
            </a:xfrm>
          </p:grpSpPr>
          <p:grpSp>
            <p:nvGrpSpPr>
              <p:cNvPr id="23" name="Group 51"/>
              <p:cNvGrpSpPr>
                <a:grpSpLocks/>
              </p:cNvGrpSpPr>
              <p:nvPr/>
            </p:nvGrpSpPr>
            <p:grpSpPr bwMode="auto">
              <a:xfrm rot="22674661">
                <a:off x="205" y="1100"/>
                <a:ext cx="574" cy="182"/>
                <a:chOff x="576" y="2832"/>
                <a:chExt cx="4320" cy="960"/>
              </a:xfrm>
            </p:grpSpPr>
            <p:grpSp>
              <p:nvGrpSpPr>
                <p:cNvPr id="24" name="Group 52"/>
                <p:cNvGrpSpPr>
                  <a:grpSpLocks/>
                </p:cNvGrpSpPr>
                <p:nvPr/>
              </p:nvGrpSpPr>
              <p:grpSpPr bwMode="auto">
                <a:xfrm>
                  <a:off x="576" y="2832"/>
                  <a:ext cx="1440" cy="960"/>
                  <a:chOff x="2592" y="2928"/>
                  <a:chExt cx="1440" cy="960"/>
                </a:xfrm>
              </p:grpSpPr>
              <p:sp>
                <p:nvSpPr>
                  <p:cNvPr id="224"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5"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5" name="Group 55"/>
                <p:cNvGrpSpPr>
                  <a:grpSpLocks/>
                </p:cNvGrpSpPr>
                <p:nvPr/>
              </p:nvGrpSpPr>
              <p:grpSpPr bwMode="auto">
                <a:xfrm>
                  <a:off x="2016" y="2832"/>
                  <a:ext cx="1440" cy="960"/>
                  <a:chOff x="2592" y="2928"/>
                  <a:chExt cx="1440" cy="960"/>
                </a:xfrm>
              </p:grpSpPr>
              <p:sp>
                <p:nvSpPr>
                  <p:cNvPr id="222"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3"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6" name="Group 58"/>
                <p:cNvGrpSpPr>
                  <a:grpSpLocks/>
                </p:cNvGrpSpPr>
                <p:nvPr/>
              </p:nvGrpSpPr>
              <p:grpSpPr bwMode="auto">
                <a:xfrm>
                  <a:off x="3456" y="2832"/>
                  <a:ext cx="1440" cy="960"/>
                  <a:chOff x="2592" y="2928"/>
                  <a:chExt cx="1440" cy="960"/>
                </a:xfrm>
              </p:grpSpPr>
              <p:sp>
                <p:nvSpPr>
                  <p:cNvPr id="220"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1"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16"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7" name="Group 47"/>
          <p:cNvGrpSpPr>
            <a:grpSpLocks/>
          </p:cNvGrpSpPr>
          <p:nvPr/>
        </p:nvGrpSpPr>
        <p:grpSpPr bwMode="auto">
          <a:xfrm rot="60609">
            <a:off x="5222605" y="5412863"/>
            <a:ext cx="2293939" cy="904877"/>
            <a:chOff x="3357" y="2937"/>
            <a:chExt cx="1445" cy="570"/>
          </a:xfrm>
          <a:scene3d>
            <a:camera prst="orthographicFront">
              <a:rot lat="0" lon="0" rev="20399999"/>
            </a:camera>
            <a:lightRig rig="threePt" dir="t"/>
          </a:scene3d>
        </p:grpSpPr>
        <p:sp>
          <p:nvSpPr>
            <p:cNvPr id="198"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99"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8" name="Group 50"/>
            <p:cNvGrpSpPr>
              <a:grpSpLocks/>
            </p:cNvGrpSpPr>
            <p:nvPr/>
          </p:nvGrpSpPr>
          <p:grpSpPr bwMode="auto">
            <a:xfrm rot="-1088546">
              <a:off x="3357" y="3114"/>
              <a:ext cx="574" cy="182"/>
              <a:chOff x="205" y="1100"/>
              <a:chExt cx="574" cy="182"/>
            </a:xfrm>
          </p:grpSpPr>
          <p:grpSp>
            <p:nvGrpSpPr>
              <p:cNvPr id="29" name="Group 51"/>
              <p:cNvGrpSpPr>
                <a:grpSpLocks/>
              </p:cNvGrpSpPr>
              <p:nvPr/>
            </p:nvGrpSpPr>
            <p:grpSpPr bwMode="auto">
              <a:xfrm rot="22674661">
                <a:off x="205" y="1100"/>
                <a:ext cx="574" cy="182"/>
                <a:chOff x="576" y="2832"/>
                <a:chExt cx="4320" cy="960"/>
              </a:xfrm>
            </p:grpSpPr>
            <p:grpSp>
              <p:nvGrpSpPr>
                <p:cNvPr id="30" name="Group 52"/>
                <p:cNvGrpSpPr>
                  <a:grpSpLocks/>
                </p:cNvGrpSpPr>
                <p:nvPr/>
              </p:nvGrpSpPr>
              <p:grpSpPr bwMode="auto">
                <a:xfrm>
                  <a:off x="576" y="2832"/>
                  <a:ext cx="1440" cy="960"/>
                  <a:chOff x="2592" y="2928"/>
                  <a:chExt cx="1440" cy="960"/>
                </a:xfrm>
              </p:grpSpPr>
              <p:sp>
                <p:nvSpPr>
                  <p:cNvPr id="210"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11"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31" name="Group 55"/>
                <p:cNvGrpSpPr>
                  <a:grpSpLocks/>
                </p:cNvGrpSpPr>
                <p:nvPr/>
              </p:nvGrpSpPr>
              <p:grpSpPr bwMode="auto">
                <a:xfrm>
                  <a:off x="2016" y="2832"/>
                  <a:ext cx="1440" cy="960"/>
                  <a:chOff x="2592" y="2928"/>
                  <a:chExt cx="1440" cy="960"/>
                </a:xfrm>
              </p:grpSpPr>
              <p:sp>
                <p:nvSpPr>
                  <p:cNvPr id="208"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09"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28" name="Group 58"/>
                <p:cNvGrpSpPr>
                  <a:grpSpLocks/>
                </p:cNvGrpSpPr>
                <p:nvPr/>
              </p:nvGrpSpPr>
              <p:grpSpPr bwMode="auto">
                <a:xfrm>
                  <a:off x="3456" y="2832"/>
                  <a:ext cx="1440" cy="960"/>
                  <a:chOff x="2592" y="2928"/>
                  <a:chExt cx="1440" cy="960"/>
                </a:xfrm>
              </p:grpSpPr>
              <p:sp>
                <p:nvSpPr>
                  <p:cNvPr id="206"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07"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02"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29" name="Group 47"/>
          <p:cNvGrpSpPr>
            <a:grpSpLocks/>
          </p:cNvGrpSpPr>
          <p:nvPr/>
        </p:nvGrpSpPr>
        <p:grpSpPr bwMode="auto">
          <a:xfrm rot="60609">
            <a:off x="5492775" y="3857570"/>
            <a:ext cx="2293939" cy="904877"/>
            <a:chOff x="3357" y="2937"/>
            <a:chExt cx="1445" cy="570"/>
          </a:xfrm>
          <a:scene3d>
            <a:camera prst="orthographicFront">
              <a:rot lat="0" lon="0" rev="600000"/>
            </a:camera>
            <a:lightRig rig="threePt" dir="t"/>
          </a:scene3d>
        </p:grpSpPr>
        <p:sp>
          <p:nvSpPr>
            <p:cNvPr id="184"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85"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31" name="Group 50"/>
            <p:cNvGrpSpPr>
              <a:grpSpLocks/>
            </p:cNvGrpSpPr>
            <p:nvPr/>
          </p:nvGrpSpPr>
          <p:grpSpPr bwMode="auto">
            <a:xfrm rot="-1088546">
              <a:off x="3357" y="3114"/>
              <a:ext cx="574" cy="182"/>
              <a:chOff x="205" y="1100"/>
              <a:chExt cx="574" cy="182"/>
            </a:xfrm>
          </p:grpSpPr>
          <p:grpSp>
            <p:nvGrpSpPr>
              <p:cNvPr id="232" name="Group 51"/>
              <p:cNvGrpSpPr>
                <a:grpSpLocks/>
              </p:cNvGrpSpPr>
              <p:nvPr/>
            </p:nvGrpSpPr>
            <p:grpSpPr bwMode="auto">
              <a:xfrm rot="22674661">
                <a:off x="205" y="1100"/>
                <a:ext cx="574" cy="182"/>
                <a:chOff x="576" y="2832"/>
                <a:chExt cx="4320" cy="960"/>
              </a:xfrm>
            </p:grpSpPr>
            <p:grpSp>
              <p:nvGrpSpPr>
                <p:cNvPr id="233" name="Group 52"/>
                <p:cNvGrpSpPr>
                  <a:grpSpLocks/>
                </p:cNvGrpSpPr>
                <p:nvPr/>
              </p:nvGrpSpPr>
              <p:grpSpPr bwMode="auto">
                <a:xfrm>
                  <a:off x="576" y="2832"/>
                  <a:ext cx="1440" cy="960"/>
                  <a:chOff x="2592" y="2928"/>
                  <a:chExt cx="1440" cy="960"/>
                </a:xfrm>
              </p:grpSpPr>
              <p:sp>
                <p:nvSpPr>
                  <p:cNvPr id="196"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7"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42" name="Group 55"/>
                <p:cNvGrpSpPr>
                  <a:grpSpLocks/>
                </p:cNvGrpSpPr>
                <p:nvPr/>
              </p:nvGrpSpPr>
              <p:grpSpPr bwMode="auto">
                <a:xfrm>
                  <a:off x="2016" y="2832"/>
                  <a:ext cx="1440" cy="960"/>
                  <a:chOff x="2592" y="2928"/>
                  <a:chExt cx="1440" cy="960"/>
                </a:xfrm>
              </p:grpSpPr>
              <p:sp>
                <p:nvSpPr>
                  <p:cNvPr id="194"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5"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43" name="Group 58"/>
                <p:cNvGrpSpPr>
                  <a:grpSpLocks/>
                </p:cNvGrpSpPr>
                <p:nvPr/>
              </p:nvGrpSpPr>
              <p:grpSpPr bwMode="auto">
                <a:xfrm>
                  <a:off x="3456" y="2832"/>
                  <a:ext cx="1440" cy="960"/>
                  <a:chOff x="2592" y="2928"/>
                  <a:chExt cx="1440" cy="960"/>
                </a:xfrm>
              </p:grpSpPr>
              <p:sp>
                <p:nvSpPr>
                  <p:cNvPr id="192"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3"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188"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45" name="Group 47"/>
          <p:cNvGrpSpPr>
            <a:grpSpLocks/>
          </p:cNvGrpSpPr>
          <p:nvPr/>
        </p:nvGrpSpPr>
        <p:grpSpPr bwMode="auto">
          <a:xfrm rot="60609">
            <a:off x="5008291" y="4484169"/>
            <a:ext cx="2293939" cy="904877"/>
            <a:chOff x="3357" y="2937"/>
            <a:chExt cx="1445" cy="570"/>
          </a:xfrm>
          <a:scene3d>
            <a:camera prst="orthographicFront">
              <a:rot lat="0" lon="0" rev="20999999"/>
            </a:camera>
            <a:lightRig rig="threePt" dir="t"/>
          </a:scene3d>
        </p:grpSpPr>
        <p:sp>
          <p:nvSpPr>
            <p:cNvPr id="170"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71"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46" name="Group 50"/>
            <p:cNvGrpSpPr>
              <a:grpSpLocks/>
            </p:cNvGrpSpPr>
            <p:nvPr/>
          </p:nvGrpSpPr>
          <p:grpSpPr bwMode="auto">
            <a:xfrm rot="-1088546">
              <a:off x="3357" y="3114"/>
              <a:ext cx="574" cy="182"/>
              <a:chOff x="205" y="1100"/>
              <a:chExt cx="574" cy="182"/>
            </a:xfrm>
          </p:grpSpPr>
          <p:grpSp>
            <p:nvGrpSpPr>
              <p:cNvPr id="247" name="Group 51"/>
              <p:cNvGrpSpPr>
                <a:grpSpLocks/>
              </p:cNvGrpSpPr>
              <p:nvPr/>
            </p:nvGrpSpPr>
            <p:grpSpPr bwMode="auto">
              <a:xfrm rot="22674661">
                <a:off x="205" y="1100"/>
                <a:ext cx="574" cy="182"/>
                <a:chOff x="576" y="2832"/>
                <a:chExt cx="4320" cy="960"/>
              </a:xfrm>
            </p:grpSpPr>
            <p:grpSp>
              <p:nvGrpSpPr>
                <p:cNvPr id="32" name="Group 52"/>
                <p:cNvGrpSpPr>
                  <a:grpSpLocks/>
                </p:cNvGrpSpPr>
                <p:nvPr/>
              </p:nvGrpSpPr>
              <p:grpSpPr bwMode="auto">
                <a:xfrm>
                  <a:off x="576" y="2832"/>
                  <a:ext cx="1440" cy="960"/>
                  <a:chOff x="2592" y="2928"/>
                  <a:chExt cx="1440" cy="960"/>
                </a:xfrm>
              </p:grpSpPr>
              <p:sp>
                <p:nvSpPr>
                  <p:cNvPr id="182"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83"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33" name="Group 55"/>
                <p:cNvGrpSpPr>
                  <a:grpSpLocks/>
                </p:cNvGrpSpPr>
                <p:nvPr/>
              </p:nvGrpSpPr>
              <p:grpSpPr bwMode="auto">
                <a:xfrm>
                  <a:off x="2016" y="2832"/>
                  <a:ext cx="1440" cy="960"/>
                  <a:chOff x="2592" y="2928"/>
                  <a:chExt cx="1440" cy="960"/>
                </a:xfrm>
              </p:grpSpPr>
              <p:sp>
                <p:nvSpPr>
                  <p:cNvPr id="180"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81"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34" name="Group 58"/>
                <p:cNvGrpSpPr>
                  <a:grpSpLocks/>
                </p:cNvGrpSpPr>
                <p:nvPr/>
              </p:nvGrpSpPr>
              <p:grpSpPr bwMode="auto">
                <a:xfrm>
                  <a:off x="3456" y="2832"/>
                  <a:ext cx="1440" cy="960"/>
                  <a:chOff x="2592" y="2928"/>
                  <a:chExt cx="1440" cy="960"/>
                </a:xfrm>
              </p:grpSpPr>
              <p:sp>
                <p:nvSpPr>
                  <p:cNvPr id="178"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79"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174"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sp>
        <p:nvSpPr>
          <p:cNvPr id="268" name="CasellaDiTesto 267"/>
          <p:cNvSpPr txBox="1"/>
          <p:nvPr/>
        </p:nvSpPr>
        <p:spPr>
          <a:xfrm>
            <a:off x="1220434" y="4143380"/>
            <a:ext cx="494046" cy="461665"/>
          </a:xfrm>
          <a:prstGeom prst="rect">
            <a:avLst/>
          </a:prstGeom>
          <a:noFill/>
        </p:spPr>
        <p:txBody>
          <a:bodyPr wrap="square" rtlCol="0">
            <a:spAutoFit/>
          </a:bodyPr>
          <a:lstStyle/>
          <a:p>
            <a:r>
              <a:rPr lang="it-IT" sz="2400" b="1" dirty="0" smtClean="0">
                <a:latin typeface="Symbol" pitchFamily="18" charset="2"/>
              </a:rPr>
              <a:t>g</a:t>
            </a:r>
            <a:endParaRPr lang="it-IT" sz="2400" b="1" dirty="0">
              <a:latin typeface="Symbol" pitchFamily="18" charset="2"/>
            </a:endParaRPr>
          </a:p>
        </p:txBody>
      </p:sp>
      <p:pic>
        <p:nvPicPr>
          <p:cNvPr id="118" name="Picture 16"/>
          <p:cNvPicPr>
            <a:picLocks noChangeAspect="1" noChangeArrowheads="1"/>
          </p:cNvPicPr>
          <p:nvPr/>
        </p:nvPicPr>
        <p:blipFill>
          <a:blip r:embed="rId2"/>
          <a:srcRect/>
          <a:stretch>
            <a:fillRect/>
          </a:stretch>
        </p:blipFill>
        <p:spPr bwMode="auto">
          <a:xfrm>
            <a:off x="857224" y="2643182"/>
            <a:ext cx="7429552" cy="4214818"/>
          </a:xfrm>
          <a:prstGeom prst="rect">
            <a:avLst/>
          </a:prstGeom>
          <a:noFill/>
          <a:ln w="9525" algn="ctr">
            <a:noFill/>
            <a:miter lim="800000"/>
            <a:headEnd/>
            <a:tailEnd/>
          </a:ln>
          <a:effectLst/>
        </p:spPr>
      </p:pic>
      <p:sp>
        <p:nvSpPr>
          <p:cNvPr id="120" name="Segnaposto numero diapositiva 119"/>
          <p:cNvSpPr>
            <a:spLocks noGrp="1"/>
          </p:cNvSpPr>
          <p:nvPr>
            <p:ph type="sldNum" sz="quarter" idx="12"/>
          </p:nvPr>
        </p:nvSpPr>
        <p:spPr/>
        <p:txBody>
          <a:bodyPr/>
          <a:lstStyle/>
          <a:p>
            <a:fld id="{B007B441-5312-499D-93C3-6E37886527FA}" type="slidenum">
              <a:rPr lang="it-IT" smtClean="0"/>
              <a:pPr/>
              <a:t>9</a:t>
            </a:fld>
            <a:endParaRPr lang="it-IT"/>
          </a:p>
        </p:txBody>
      </p:sp>
      <p:sp>
        <p:nvSpPr>
          <p:cNvPr id="122" name="CasellaDiTesto 121"/>
          <p:cNvSpPr txBox="1"/>
          <p:nvPr/>
        </p:nvSpPr>
        <p:spPr>
          <a:xfrm>
            <a:off x="785786" y="2714620"/>
            <a:ext cx="2382533" cy="369332"/>
          </a:xfrm>
          <a:prstGeom prst="rect">
            <a:avLst/>
          </a:prstGeom>
          <a:noFill/>
        </p:spPr>
        <p:txBody>
          <a:bodyPr wrap="none" rtlCol="0">
            <a:spAutoFit/>
          </a:bodyPr>
          <a:lstStyle/>
          <a:p>
            <a:r>
              <a:rPr lang="it-IT" b="1" dirty="0" smtClean="0">
                <a:latin typeface="Comic Sans MS" pitchFamily="66" charset="0"/>
              </a:rPr>
              <a:t>calorimetro di </a:t>
            </a:r>
            <a:r>
              <a:rPr lang="it-IT" b="1" dirty="0" err="1" smtClean="0">
                <a:latin typeface="Comic Sans MS" pitchFamily="66" charset="0"/>
              </a:rPr>
              <a:t>atlas</a:t>
            </a:r>
            <a:endParaRPr lang="it-IT"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1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lide(fromBottom)">
                                      <p:cBhvr>
                                        <p:cTn id="15" dur="500"/>
                                        <p:tgtEl>
                                          <p:spTgt spid="4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slide(fromBottom)">
                                      <p:cBhvr>
                                        <p:cTn id="18" dur="500"/>
                                        <p:tgtEl>
                                          <p:spTgt spid="49"/>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lide(fromBottom)">
                                      <p:cBhvr>
                                        <p:cTn id="21" dur="500"/>
                                        <p:tgtEl>
                                          <p:spTgt spid="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68"/>
                                        </p:tgtEl>
                                        <p:attrNameLst>
                                          <p:attrName>style.visibility</p:attrName>
                                        </p:attrNameLst>
                                      </p:cBhvr>
                                      <p:to>
                                        <p:strVal val="visible"/>
                                      </p:to>
                                    </p:set>
                                    <p:animEffect transition="in" filter="slide(fromBottom)">
                                      <p:cBhvr>
                                        <p:cTn id="24" dur="500"/>
                                        <p:tgtEl>
                                          <p:spTgt spid="268"/>
                                        </p:tgtEl>
                                      </p:cBhvr>
                                    </p:animEffect>
                                  </p:childTnLst>
                                </p:cTn>
                              </p:par>
                            </p:childTnLst>
                          </p:cTn>
                        </p:par>
                        <p:par>
                          <p:cTn id="25" fill="hold">
                            <p:stCondLst>
                              <p:cond delay="500"/>
                            </p:stCondLst>
                            <p:childTnLst>
                              <p:par>
                                <p:cTn id="26" presetID="1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lide(fromBottom)">
                                      <p:cBhvr>
                                        <p:cTn id="28" dur="500"/>
                                        <p:tgtEl>
                                          <p:spTgt spid="3"/>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lide(fromBottom)">
                                      <p:cBhvr>
                                        <p:cTn id="32" dur="500"/>
                                        <p:tgtEl>
                                          <p:spTgt spid="15"/>
                                        </p:tgtEl>
                                      </p:cBhvr>
                                    </p:animEffect>
                                  </p:childTnLst>
                                </p:cTn>
                              </p:par>
                            </p:childTnLst>
                          </p:cTn>
                        </p:par>
                        <p:par>
                          <p:cTn id="33" fill="hold">
                            <p:stCondLst>
                              <p:cond delay="1500"/>
                            </p:stCondLst>
                            <p:childTnLst>
                              <p:par>
                                <p:cTn id="34" presetID="1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lide(fromBottom)">
                                      <p:cBhvr>
                                        <p:cTn id="36" dur="500"/>
                                        <p:tgtEl>
                                          <p:spTgt spid="21"/>
                                        </p:tgtEl>
                                      </p:cBhvr>
                                    </p:animEffect>
                                  </p:childTnLst>
                                </p:cTn>
                              </p:par>
                            </p:childTnLst>
                          </p:cTn>
                        </p:par>
                        <p:par>
                          <p:cTn id="37" fill="hold">
                            <p:stCondLst>
                              <p:cond delay="2000"/>
                            </p:stCondLst>
                            <p:childTnLst>
                              <p:par>
                                <p:cTn id="38" presetID="12" presetClass="entr" presetSubtype="4"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slide(fromBottom)">
                                      <p:cBhvr>
                                        <p:cTn id="40" dur="500"/>
                                        <p:tgtEl>
                                          <p:spTgt spid="27"/>
                                        </p:tgtEl>
                                      </p:cBhvr>
                                    </p:animEffect>
                                  </p:childTnLst>
                                </p:cTn>
                              </p:par>
                            </p:childTnLst>
                          </p:cTn>
                        </p:par>
                        <p:par>
                          <p:cTn id="41" fill="hold">
                            <p:stCondLst>
                              <p:cond delay="2500"/>
                            </p:stCondLst>
                            <p:childTnLst>
                              <p:par>
                                <p:cTn id="42" presetID="12" presetClass="entr" presetSubtype="4" fill="hold" nodeType="afterEffect">
                                  <p:stCondLst>
                                    <p:cond delay="0"/>
                                  </p:stCondLst>
                                  <p:childTnLst>
                                    <p:set>
                                      <p:cBhvr>
                                        <p:cTn id="43" dur="1" fill="hold">
                                          <p:stCondLst>
                                            <p:cond delay="0"/>
                                          </p:stCondLst>
                                        </p:cTn>
                                        <p:tgtEl>
                                          <p:spTgt spid="229"/>
                                        </p:tgtEl>
                                        <p:attrNameLst>
                                          <p:attrName>style.visibility</p:attrName>
                                        </p:attrNameLst>
                                      </p:cBhvr>
                                      <p:to>
                                        <p:strVal val="visible"/>
                                      </p:to>
                                    </p:set>
                                    <p:animEffect transition="in" filter="slide(fromBottom)">
                                      <p:cBhvr>
                                        <p:cTn id="44" dur="500"/>
                                        <p:tgtEl>
                                          <p:spTgt spid="229"/>
                                        </p:tgtEl>
                                      </p:cBhvr>
                                    </p:animEffect>
                                  </p:childTnLst>
                                </p:cTn>
                              </p:par>
                            </p:childTnLst>
                          </p:cTn>
                        </p:par>
                        <p:par>
                          <p:cTn id="45" fill="hold">
                            <p:stCondLst>
                              <p:cond delay="3000"/>
                            </p:stCondLst>
                            <p:childTnLst>
                              <p:par>
                                <p:cTn id="46" presetID="12" presetClass="entr" presetSubtype="4" fill="hold" nodeType="afterEffect">
                                  <p:stCondLst>
                                    <p:cond delay="0"/>
                                  </p:stCondLst>
                                  <p:childTnLst>
                                    <p:set>
                                      <p:cBhvr>
                                        <p:cTn id="47" dur="1" fill="hold">
                                          <p:stCondLst>
                                            <p:cond delay="0"/>
                                          </p:stCondLst>
                                        </p:cTn>
                                        <p:tgtEl>
                                          <p:spTgt spid="245"/>
                                        </p:tgtEl>
                                        <p:attrNameLst>
                                          <p:attrName>style.visibility</p:attrName>
                                        </p:attrNameLst>
                                      </p:cBhvr>
                                      <p:to>
                                        <p:strVal val="visible"/>
                                      </p:to>
                                    </p:set>
                                    <p:animEffect transition="in" filter="slide(fromBottom)">
                                      <p:cBhvr>
                                        <p:cTn id="48" dur="500"/>
                                        <p:tgtEl>
                                          <p:spTgt spid="24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2"/>
                                        </p:tgtEl>
                                        <p:attrNameLst>
                                          <p:attrName>style.visibility</p:attrName>
                                        </p:attrNameLst>
                                      </p:cBhvr>
                                      <p:to>
                                        <p:strVal val="visible"/>
                                      </p:to>
                                    </p:set>
                                    <p:anim calcmode="lin" valueType="num">
                                      <p:cBhvr additive="base">
                                        <p:cTn id="53" dur="500" fill="hold"/>
                                        <p:tgtEl>
                                          <p:spTgt spid="122"/>
                                        </p:tgtEl>
                                        <p:attrNameLst>
                                          <p:attrName>ppt_x</p:attrName>
                                        </p:attrNameLst>
                                      </p:cBhvr>
                                      <p:tavLst>
                                        <p:tav tm="0">
                                          <p:val>
                                            <p:strVal val="#ppt_x"/>
                                          </p:val>
                                        </p:tav>
                                        <p:tav tm="100000">
                                          <p:val>
                                            <p:strVal val="#ppt_x"/>
                                          </p:val>
                                        </p:tav>
                                      </p:tavLst>
                                    </p:anim>
                                    <p:anim calcmode="lin" valueType="num">
                                      <p:cBhvr additive="base">
                                        <p:cTn id="54" dur="500" fill="hold"/>
                                        <p:tgtEl>
                                          <p:spTgt spid="122"/>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nodeType="afterEffect">
                                  <p:stCondLst>
                                    <p:cond delay="0"/>
                                  </p:stCondLst>
                                  <p:childTnLst>
                                    <p:set>
                                      <p:cBhvr>
                                        <p:cTn id="57" dur="1" fill="hold">
                                          <p:stCondLst>
                                            <p:cond delay="0"/>
                                          </p:stCondLst>
                                        </p:cTn>
                                        <p:tgtEl>
                                          <p:spTgt spid="118"/>
                                        </p:tgtEl>
                                        <p:attrNameLst>
                                          <p:attrName>style.visibility</p:attrName>
                                        </p:attrNameLst>
                                      </p:cBhvr>
                                      <p:to>
                                        <p:strVal val="visible"/>
                                      </p:to>
                                    </p:set>
                                    <p:anim calcmode="lin" valueType="num">
                                      <p:cBhvr additive="base">
                                        <p:cTn id="58" dur="1000" fill="hold"/>
                                        <p:tgtEl>
                                          <p:spTgt spid="118"/>
                                        </p:tgtEl>
                                        <p:attrNameLst>
                                          <p:attrName>ppt_x</p:attrName>
                                        </p:attrNameLst>
                                      </p:cBhvr>
                                      <p:tavLst>
                                        <p:tav tm="0">
                                          <p:val>
                                            <p:strVal val="#ppt_x"/>
                                          </p:val>
                                        </p:tav>
                                        <p:tav tm="100000">
                                          <p:val>
                                            <p:strVal val="#ppt_x"/>
                                          </p:val>
                                        </p:tav>
                                      </p:tavLst>
                                    </p:anim>
                                    <p:anim calcmode="lin" valueType="num">
                                      <p:cBhvr additive="base">
                                        <p:cTn id="59" dur="10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animBg="1"/>
      <p:bldP spid="51" grpId="0"/>
      <p:bldP spid="268" grpId="0"/>
      <p:bldP spid="122" grpId="0"/>
    </p:bldLst>
  </p:timing>
</p:sld>
</file>

<file path=ppt/theme/theme1.xml><?xml version="1.0" encoding="utf-8"?>
<a:theme xmlns:a="http://schemas.openxmlformats.org/drawingml/2006/main" name="Tema di Offic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7940</TotalTime>
  <Words>1980</Words>
  <Application>Microsoft Macintosh PowerPoint</Application>
  <PresentationFormat>On-screen Show (4:3)</PresentationFormat>
  <Paragraphs>378</Paragraphs>
  <Slides>52</Slides>
  <Notes>5</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Tema di Office</vt:lpstr>
      <vt:lpstr>Equation</vt:lpstr>
      <vt:lpstr> </vt:lpstr>
      <vt:lpstr>Slide 2</vt:lpstr>
      <vt:lpstr>ATLAS e CMS</vt:lpstr>
      <vt:lpstr>Slide 4</vt:lpstr>
      <vt:lpstr>Slide 5</vt:lpstr>
      <vt:lpstr>….a cosa servono….</vt:lpstr>
      <vt:lpstr>…esempi nella vita quotidiana…</vt:lpstr>
      <vt:lpstr>…esempi alle energie di LHC…</vt:lpstr>
      <vt:lpstr>Slide 9</vt:lpstr>
      <vt:lpstr>Slide 10</vt:lpstr>
      <vt:lpstr>I rivelatori</vt:lpstr>
      <vt:lpstr>Slide 12</vt:lpstr>
      <vt:lpstr>… di CMS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Obiettivi di ‘fisica’ …</vt:lpstr>
      <vt:lpstr>… come vediamo gli eventi?</vt:lpstr>
      <vt:lpstr>Slide 29</vt:lpstr>
      <vt:lpstr>Slide 30</vt:lpstr>
      <vt:lpstr>Trigger &amp; DAQ</vt:lpstr>
      <vt:lpstr>Slide 32</vt:lpstr>
      <vt:lpstr>Slide 33</vt:lpstr>
      <vt:lpstr>Fasci @ LHC !</vt:lpstr>
      <vt:lpstr>…primi eventi ‘rari’ interessanti…</vt:lpstr>
      <vt:lpstr>Slide 36</vt:lpstr>
      <vt:lpstr>Slide 37</vt:lpstr>
      <vt:lpstr>Slide 38</vt:lpstr>
      <vt:lpstr>Slide 39</vt:lpstr>
      <vt:lpstr>8-jet event</vt:lpstr>
      <vt:lpstr>Collisioni Pb-Pb @ 2.76 ATeV</vt:lpstr>
      <vt:lpstr>Collisioni Pb-Pb @ 2.76 ATeV</vt:lpstr>
      <vt:lpstr>…con questi dati…</vt:lpstr>
      <vt:lpstr>Studio delle risonanze note…</vt:lpstr>
      <vt:lpstr>…ma anche ricerca di nuove particelle:  Z´</vt:lpstr>
      <vt:lpstr>Studio del quark Top</vt:lpstr>
      <vt:lpstr>Ricerca di particelle SUSY</vt:lpstr>
      <vt:lpstr>Ricerca dell’ Higgs</vt:lpstr>
      <vt:lpstr>Slide 49</vt:lpstr>
      <vt:lpstr>Slide 50</vt:lpstr>
      <vt:lpstr>Asimmetria negli eventi a due jets</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mg</dc:creator>
  <cp:lastModifiedBy>Mariagrazia Alviggi</cp:lastModifiedBy>
  <cp:revision>171</cp:revision>
  <dcterms:created xsi:type="dcterms:W3CDTF">2011-05-23T10:42:48Z</dcterms:created>
  <dcterms:modified xsi:type="dcterms:W3CDTF">2011-05-24T16:15:31Z</dcterms:modified>
</cp:coreProperties>
</file>