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65" r:id="rId2"/>
    <p:sldId id="927" r:id="rId3"/>
    <p:sldId id="983" r:id="rId4"/>
    <p:sldId id="947" r:id="rId5"/>
    <p:sldId id="984" r:id="rId6"/>
    <p:sldId id="264" r:id="rId7"/>
    <p:sldId id="985" r:id="rId8"/>
    <p:sldId id="987" r:id="rId9"/>
    <p:sldId id="982" r:id="rId10"/>
    <p:sldId id="988" r:id="rId11"/>
    <p:sldId id="989" r:id="rId12"/>
    <p:sldId id="986" r:id="rId13"/>
    <p:sldId id="990" r:id="rId14"/>
    <p:sldId id="993" r:id="rId15"/>
    <p:sldId id="994" r:id="rId16"/>
  </p:sldIdLst>
  <p:sldSz cx="9144000" cy="5143500" type="screen16x9"/>
  <p:notesSz cx="7772400" cy="100584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/>
    <p:restoredTop sz="90340"/>
  </p:normalViewPr>
  <p:slideViewPr>
    <p:cSldViewPr snapToGrid="0">
      <p:cViewPr varScale="1">
        <p:scale>
          <a:sx n="136" d="100"/>
          <a:sy n="136" d="100"/>
        </p:scale>
        <p:origin x="744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582"/>
    </p:cViewPr>
  </p:sorterViewPr>
  <p:notesViewPr>
    <p:cSldViewPr snapToGrid="0">
      <p:cViewPr varScale="1">
        <p:scale>
          <a:sx n="75" d="100"/>
          <a:sy n="75" d="100"/>
        </p:scale>
        <p:origin x="316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65C2B-4EA4-9E47-A255-D9153F616F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D52E1-E005-644A-8139-DA1CBCF84B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4617-A359-6041-A081-B7194CE668DD}" type="datetimeFigureOut">
              <a:rPr lang="it-IT" smtClean="0"/>
              <a:t>05/09/2023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F636A-D487-ED42-B437-716B23108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82881-AE89-D240-BBC1-E17AF7D8D4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1E840-1DF0-FF4C-9C6D-01F899730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04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6A8CA-757C-DD46-AA18-46E465E95CE0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AFDE-94A2-9546-9FED-5A58034438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5">
            <a:extLst>
              <a:ext uri="{FF2B5EF4-FFF2-40B4-BE49-F238E27FC236}">
                <a16:creationId xmlns:a16="http://schemas.microsoft.com/office/drawing/2014/main" id="{84727B5D-8857-9B48-B80E-B69DACD4F0D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1677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172" y="813816"/>
            <a:ext cx="8229090" cy="1812176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172" y="2761444"/>
            <a:ext cx="8229090" cy="2130596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D1E3D9EC-D7CE-EC44-B5E7-E7B5E45E605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36191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172" y="758952"/>
            <a:ext cx="4015600" cy="202413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927" y="758952"/>
            <a:ext cx="4015600" cy="202413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927" y="2918536"/>
            <a:ext cx="4015600" cy="194607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172" y="2918537"/>
            <a:ext cx="4015600" cy="194607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" name="PlaceHolder 5">
            <a:extLst>
              <a:ext uri="{FF2B5EF4-FFF2-40B4-BE49-F238E27FC236}">
                <a16:creationId xmlns:a16="http://schemas.microsoft.com/office/drawing/2014/main" id="{7B1F94AC-2F6F-4C41-B299-C4152CA6A98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851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64557" y="965021"/>
            <a:ext cx="8826111" cy="371420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172" y="1203386"/>
            <a:ext cx="8229090" cy="2982869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73" name="Immagine 72"/>
          <p:cNvPicPr/>
          <p:nvPr/>
        </p:nvPicPr>
        <p:blipFill>
          <a:blip r:embed="rId2"/>
          <a:stretch/>
        </p:blipFill>
        <p:spPr>
          <a:xfrm>
            <a:off x="2079481" y="1203386"/>
            <a:ext cx="4984151" cy="2982869"/>
          </a:xfrm>
          <a:prstGeom prst="rect">
            <a:avLst/>
          </a:prstGeom>
          <a:ln>
            <a:noFill/>
          </a:ln>
        </p:spPr>
      </p:pic>
      <p:pic>
        <p:nvPicPr>
          <p:cNvPr id="74" name="Immagine 73"/>
          <p:cNvPicPr/>
          <p:nvPr/>
        </p:nvPicPr>
        <p:blipFill>
          <a:blip r:embed="rId2"/>
          <a:stretch/>
        </p:blipFill>
        <p:spPr>
          <a:xfrm>
            <a:off x="2079481" y="1203386"/>
            <a:ext cx="4984151" cy="2982869"/>
          </a:xfrm>
          <a:prstGeom prst="rect">
            <a:avLst/>
          </a:prstGeom>
          <a:ln>
            <a:noFill/>
          </a:ln>
        </p:spPr>
      </p:pic>
      <p:sp>
        <p:nvSpPr>
          <p:cNvPr id="7" name="PlaceHolder 5">
            <a:extLst>
              <a:ext uri="{FF2B5EF4-FFF2-40B4-BE49-F238E27FC236}">
                <a16:creationId xmlns:a16="http://schemas.microsoft.com/office/drawing/2014/main" id="{C0D268A3-E2C4-334E-911E-18FD5D93A10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1" name="PlaceHolder 5">
            <a:extLst>
              <a:ext uri="{FF2B5EF4-FFF2-40B4-BE49-F238E27FC236}">
                <a16:creationId xmlns:a16="http://schemas.microsoft.com/office/drawing/2014/main" id="{425F67AF-67CE-944B-941D-9D4306743E62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3071929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9130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13228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84473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456989"/>
            <a:ext cx="6826566" cy="646938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455306"/>
            <a:ext cx="6807242" cy="283075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30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50032" y="4949420"/>
            <a:ext cx="193969" cy="186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A4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90" name="Titolo Testo"/>
          <p:cNvSpPr txBox="1">
            <a:spLocks noGrp="1"/>
          </p:cNvSpPr>
          <p:nvPr>
            <p:ph type="title"/>
          </p:nvPr>
        </p:nvSpPr>
        <p:spPr>
          <a:xfrm>
            <a:off x="0" y="72900"/>
            <a:ext cx="9062478" cy="550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6433043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09436" y="1"/>
            <a:ext cx="8736353" cy="60350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" y="731520"/>
            <a:ext cx="9143999" cy="407113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0ACD4057-C5DE-5341-A318-644001AFAC2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64558" y="1"/>
            <a:ext cx="8856029" cy="53035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49598" y="649224"/>
            <a:ext cx="4323177" cy="413099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926" y="649224"/>
            <a:ext cx="4346657" cy="411977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BBB86B40-7CF6-BF4C-8E81-7143D479405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4558" y="1"/>
            <a:ext cx="8811151" cy="5486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5065E092-F6C4-474C-B573-559E532D60A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79515" y="1"/>
            <a:ext cx="8781232" cy="45719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79515" y="658368"/>
            <a:ext cx="8781232" cy="425650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045FA8E8-F517-0941-8F8E-A3CA663B93CB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0" y="205015"/>
            <a:ext cx="9144000" cy="46313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3A35D901-6FBD-DF47-8B96-176287A7EAA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7164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172" y="850392"/>
            <a:ext cx="4015600" cy="1775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172" y="2761444"/>
            <a:ext cx="4015600" cy="206658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3927" y="850392"/>
            <a:ext cx="40156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260C22-040F-A34A-9A76-EFB275DE908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6249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172" y="850392"/>
            <a:ext cx="4015600" cy="394106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927" y="850392"/>
            <a:ext cx="4015600" cy="1775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927" y="2761444"/>
            <a:ext cx="4015600" cy="203001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0101758-141C-414E-96ED-45DEC7F14F9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0763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172" y="748100"/>
            <a:ext cx="4015600" cy="187789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927" y="748100"/>
            <a:ext cx="4015600" cy="187789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172" y="2761444"/>
            <a:ext cx="8229090" cy="215802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20C5B11-F3FD-AF4E-AFFF-7DCDC36B5AB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4474" y="1"/>
            <a:ext cx="8826110" cy="993963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Fare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</a:t>
            </a: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per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modificare</a:t>
            </a: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lo stile del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titolo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1167002"/>
            <a:ext cx="9144000" cy="362443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</a:p>
          <a:p>
            <a:pPr marL="1175602" lvl="2" indent="-26124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</a:p>
          <a:p>
            <a:pPr marL="1567469" lvl="3" indent="-195934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</a:p>
          <a:p>
            <a:pPr marL="1959336" lvl="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</a:p>
          <a:p>
            <a:pPr marL="2351203" lvl="5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</a:p>
          <a:p>
            <a:pPr marL="189000" indent="-188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LevelFare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per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modificare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stili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del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testo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dello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schema</a:t>
            </a:r>
          </a:p>
          <a:p>
            <a:pPr marL="514326" lvl="1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Secondo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857210" lvl="2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Terzo</a:t>
            </a: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200093" lvl="3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Quarto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542977" lvl="4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0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05/09/2023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3044050" y="4869904"/>
            <a:ext cx="3085909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4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  <p:sldLayoutId id="2147483677" r:id="rId14"/>
    <p:sldLayoutId id="2147483678" r:id="rId15"/>
    <p:sldLayoutId id="2147483679" r:id="rId16"/>
    <p:sldLayoutId id="2147483682" r:id="rId17"/>
    <p:sldLayoutId id="2147483698" r:id="rId18"/>
  </p:sldLayoutIdLst>
  <p:hf hdr="0" ftr="0"/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115" algn="l" defTabSz="829452" rtl="0" eaLnBrk="1" latinLnBrk="0" hangingPunct="1">
        <a:lnSpc>
          <a:spcPct val="100000"/>
        </a:lnSpc>
        <a:spcBef>
          <a:spcPts val="907"/>
        </a:spcBef>
        <a:buClr>
          <a:srgbClr val="000000"/>
        </a:buClr>
        <a:buSzPct val="4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888" y="1505048"/>
            <a:ext cx="7013827" cy="1979234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Programmi futuri e fondi</a:t>
            </a:r>
            <a:endParaRPr lang="en-US" sz="3200" b="1" i="1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42382" y="3246667"/>
            <a:ext cx="6110841" cy="845543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0" indent="0" algn="ctr">
              <a:buNone/>
            </a:pPr>
            <a:r>
              <a:rPr lang="en-US" i="1" dirty="0"/>
              <a:t>M. Villa (UNIBO &amp; INFN Bologna)</a:t>
            </a:r>
          </a:p>
          <a:p>
            <a:pPr marL="0" indent="0" algn="ctr">
              <a:buNone/>
            </a:pPr>
            <a:r>
              <a:rPr lang="en-US" i="1" dirty="0"/>
              <a:t>5 September 2023</a:t>
            </a:r>
            <a:endParaRPr lang="en-CH" i="1" dirty="0"/>
          </a:p>
        </p:txBody>
      </p:sp>
      <p:pic>
        <p:nvPicPr>
          <p:cNvPr id="6" name="Picture 5" descr="FOOT_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LOGO INFN NEWS sito">
            <a:extLst>
              <a:ext uri="{FF2B5EF4-FFF2-40B4-BE49-F238E27FC236}">
                <a16:creationId xmlns:a16="http://schemas.microsoft.com/office/drawing/2014/main" id="{E8C8BD2E-95F0-654E-B406-A50A98E0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4" y="152116"/>
            <a:ext cx="1674186" cy="9287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942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801C5AD-A634-6E78-FB73-D1DD04CA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D2DC227-2C7F-B757-4E9E-C3D30317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258614"/>
            <a:ext cx="8439463" cy="774143"/>
          </a:xfrm>
        </p:spPr>
        <p:txBody>
          <a:bodyPr/>
          <a:lstStyle/>
          <a:p>
            <a:r>
              <a:rPr lang="it-IT" sz="2400" b="1" dirty="0">
                <a:solidFill>
                  <a:srgbClr val="FF0000"/>
                </a:solidFill>
              </a:rPr>
              <a:t>Finanziamenti  2023 : Richieste aggiuntive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D24EFA-9064-1275-A9BA-74D3716F6D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327" y="1181709"/>
            <a:ext cx="8439463" cy="3390291"/>
          </a:xfrm>
        </p:spPr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Richiediamo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fondi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missione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aggiuntivi</a:t>
            </a:r>
            <a:r>
              <a:rPr lang="en-US" dirty="0">
                <a:sym typeface="Wingdings" panose="05000000000000000000" pitchFamily="2" charset="2"/>
              </a:rPr>
              <a:t> per: </a:t>
            </a:r>
          </a:p>
          <a:p>
            <a:r>
              <a:rPr lang="en-US" dirty="0">
                <a:sym typeface="Wingdings" panose="05000000000000000000" pitchFamily="2" charset="2"/>
              </a:rPr>
              <a:t>BO –  2 k€ (vi </a:t>
            </a:r>
            <a:r>
              <a:rPr lang="en-US" dirty="0" err="1">
                <a:sym typeface="Wingdings" panose="05000000000000000000" pitchFamily="2" charset="2"/>
              </a:rPr>
              <a:t>sono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saranno</a:t>
            </a:r>
            <a:r>
              <a:rPr lang="en-US" dirty="0">
                <a:sym typeface="Wingdings" panose="05000000000000000000" pitchFamily="2" charset="2"/>
              </a:rPr>
              <a:t> 3 </a:t>
            </a:r>
            <a:r>
              <a:rPr lang="en-US" dirty="0" err="1">
                <a:sym typeface="Wingdings" panose="05000000000000000000" pitchFamily="2" charset="2"/>
              </a:rPr>
              <a:t>missioni</a:t>
            </a:r>
            <a:r>
              <a:rPr lang="en-US" dirty="0">
                <a:sym typeface="Wingdings" panose="05000000000000000000" pitchFamily="2" charset="2"/>
              </a:rPr>
              <a:t> BO/LNF non </a:t>
            </a:r>
            <a:r>
              <a:rPr lang="en-US" dirty="0" err="1">
                <a:sym typeface="Wingdings" panose="05000000000000000000" pitchFamily="2" charset="2"/>
              </a:rPr>
              <a:t>previste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inizialmente</a:t>
            </a:r>
            <a:r>
              <a:rPr lang="en-US" dirty="0">
                <a:sym typeface="Wingdings" panose="05000000000000000000" pitchFamily="2" charset="2"/>
              </a:rPr>
              <a:t>; </a:t>
            </a:r>
            <a:r>
              <a:rPr lang="en-US" dirty="0" err="1">
                <a:sym typeface="Wingdings" panose="05000000000000000000" pitchFamily="2" charset="2"/>
              </a:rPr>
              <a:t>una</a:t>
            </a:r>
            <a:r>
              <a:rPr lang="en-US" dirty="0">
                <a:sym typeface="Wingdings" panose="05000000000000000000" pitchFamily="2" charset="2"/>
              </a:rPr>
              <a:t> è un test </a:t>
            </a:r>
            <a:r>
              <a:rPr lang="en-US" dirty="0" err="1">
                <a:sym typeface="Wingdings" panose="05000000000000000000" pitchFamily="2" charset="2"/>
              </a:rPr>
              <a:t>dell’inner</a:t>
            </a:r>
            <a:r>
              <a:rPr lang="en-US" dirty="0">
                <a:sym typeface="Wingdings" panose="05000000000000000000" pitchFamily="2" charset="2"/>
              </a:rPr>
              <a:t> tracker </a:t>
            </a:r>
            <a:r>
              <a:rPr lang="en-US" dirty="0" err="1">
                <a:sym typeface="Wingdings" panose="05000000000000000000" pitchFamily="2" charset="2"/>
              </a:rPr>
              <a:t>alla</a:t>
            </a:r>
            <a:r>
              <a:rPr lang="en-US" dirty="0">
                <a:sym typeface="Wingdings" panose="05000000000000000000" pitchFamily="2" charset="2"/>
              </a:rPr>
              <a:t> BTF) </a:t>
            </a:r>
          </a:p>
          <a:p>
            <a:r>
              <a:rPr lang="en-US" dirty="0">
                <a:sym typeface="Wingdings" panose="05000000000000000000" pitchFamily="2" charset="2"/>
              </a:rPr>
              <a:t>RM1 – 2k€</a:t>
            </a:r>
            <a:endParaRPr lang="en-US" dirty="0"/>
          </a:p>
          <a:p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 err="1"/>
              <a:t>fondi</a:t>
            </a:r>
            <a:r>
              <a:rPr lang="en-US" dirty="0"/>
              <a:t> </a:t>
            </a:r>
            <a:r>
              <a:rPr lang="en-US" dirty="0" err="1"/>
              <a:t>aggiuntivi</a:t>
            </a:r>
            <a:r>
              <a:rPr lang="en-US" dirty="0"/>
              <a:t> per </a:t>
            </a:r>
            <a:r>
              <a:rPr lang="en-US" b="1" dirty="0">
                <a:solidFill>
                  <a:srgbClr val="FF0000"/>
                </a:solidFill>
              </a:rPr>
              <a:t>4.0 k€  (per il </a:t>
            </a:r>
            <a:r>
              <a:rPr lang="en-US" b="1" dirty="0" err="1">
                <a:solidFill>
                  <a:srgbClr val="FF0000"/>
                </a:solidFill>
              </a:rPr>
              <a:t>momento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4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9EC2B5-40DB-CA13-E98B-E98D910A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647D2DC-EB57-561A-F94F-52114040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19" y="456989"/>
            <a:ext cx="7879404" cy="646938"/>
          </a:xfrm>
        </p:spPr>
        <p:txBody>
          <a:bodyPr/>
          <a:lstStyle/>
          <a:p>
            <a:r>
              <a:rPr lang="it-IT" sz="2800" b="1" dirty="0">
                <a:solidFill>
                  <a:srgbClr val="FF0000"/>
                </a:solidFill>
              </a:rPr>
              <a:t>Attività significative di fine 2023 (per i fondi)</a:t>
            </a:r>
            <a:endParaRPr lang="en-US" sz="28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E20D7C-A532-80A4-62F9-0292A52FD2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387" y="1455306"/>
            <a:ext cx="7879404" cy="2830753"/>
          </a:xfrm>
        </p:spPr>
        <p:txBody>
          <a:bodyPr/>
          <a:lstStyle/>
          <a:p>
            <a:r>
              <a:rPr lang="it-IT" dirty="0" err="1"/>
              <a:t>Beam</a:t>
            </a:r>
            <a:r>
              <a:rPr lang="it-IT" dirty="0"/>
              <a:t> test al CNAO in due finesettimana 27-30 Ott, 4-6 </a:t>
            </a:r>
            <a:r>
              <a:rPr lang="it-IT" dirty="0" err="1"/>
              <a:t>Nov</a:t>
            </a:r>
            <a:endParaRPr lang="it-IT" dirty="0"/>
          </a:p>
          <a:p>
            <a:r>
              <a:rPr lang="it-IT" dirty="0"/>
              <a:t>Integrazione DAQ IT, misure alla BTF (settembre)</a:t>
            </a:r>
          </a:p>
          <a:p>
            <a:r>
              <a:rPr lang="it-IT" dirty="0"/>
              <a:t>Produzione brick emulsioni (CERN, Ottobre)</a:t>
            </a:r>
          </a:p>
          <a:p>
            <a:r>
              <a:rPr lang="it-IT" dirty="0"/>
              <a:t>Collaboration meeting 3 gg a Trento (dicembre)</a:t>
            </a:r>
          </a:p>
          <a:p>
            <a:r>
              <a:rPr lang="it-IT" dirty="0"/>
              <a:t>Realizzazione Tavolo (materiale, trasporti; settembre ottobre)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6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C5D6FC-7D9B-83F1-55EC-6B4A3289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4084A29-337C-F9CA-FD2F-55F9943F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456989"/>
            <a:ext cx="7752945" cy="646938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Fondi 2024: Richieste e chiarimenti</a:t>
            </a:r>
            <a:br>
              <a:rPr lang="it-IT" dirty="0"/>
            </a:br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81DC99-AAAD-6C3B-5DE7-23E589E47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655" y="1103928"/>
            <a:ext cx="7473587" cy="3182132"/>
          </a:xfrm>
        </p:spPr>
        <p:txBody>
          <a:bodyPr/>
          <a:lstStyle/>
          <a:p>
            <a:r>
              <a:rPr lang="it-IT" dirty="0"/>
              <a:t>Nel 2024 vorremmo fare misure al CNAO come prime misure fuori dalla modalità «engineering </a:t>
            </a:r>
            <a:r>
              <a:rPr lang="it-IT" dirty="0" err="1"/>
              <a:t>runs</a:t>
            </a:r>
            <a:r>
              <a:rPr lang="it-IT" dirty="0"/>
              <a:t>» che ci ha caratterizzati finora. Il rivelatore elettronico è completo per la seconda volta (</a:t>
            </a:r>
            <a:r>
              <a:rPr lang="it-IT" dirty="0" err="1"/>
              <a:t>ott</a:t>
            </a:r>
            <a:r>
              <a:rPr lang="it-IT" dirty="0"/>
              <a:t>/</a:t>
            </a:r>
            <a:r>
              <a:rPr lang="it-IT" dirty="0" err="1"/>
              <a:t>nov</a:t>
            </a:r>
            <a:r>
              <a:rPr lang="it-IT" dirty="0"/>
              <a:t> 2023). Prevediamo di fare misure a energie diverse.</a:t>
            </a:r>
          </a:p>
          <a:p>
            <a:r>
              <a:rPr lang="it-IT" dirty="0"/>
              <a:t>Contiamo di utilizzare parte delle 200 h assegnate all’INFN dal CNAO, ma dovremmo fare un progetto da sottoporre al PAC, che dovrà poi essere approvato.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 dirty="0">
                <a:sym typeface="Wingdings" panose="05000000000000000000" pitchFamily="2" charset="2"/>
              </a:rPr>
              <a:t>Ok per tutte le richieste sul CNAO come SJ.</a:t>
            </a:r>
            <a:r>
              <a:rPr lang="it-IT" dirty="0"/>
              <a:t> </a:t>
            </a:r>
          </a:p>
          <a:p>
            <a:pPr>
              <a:buFont typeface="Wingdings" panose="05000000000000000000" pitchFamily="2" charset="2"/>
              <a:buChar char="à"/>
            </a:pPr>
            <a:endParaRPr lang="it-IT" dirty="0"/>
          </a:p>
          <a:p>
            <a:pPr marL="327" indent="0">
              <a:buNone/>
            </a:pPr>
            <a:r>
              <a:rPr lang="it-IT" dirty="0"/>
              <a:t>(TIFPA: incerta la sua presenza al CNAO </a:t>
            </a:r>
            <a:r>
              <a:rPr lang="it-IT" dirty="0">
                <a:sym typeface="Wingdings" panose="05000000000000000000" pitchFamily="2" charset="2"/>
              </a:rPr>
              <a:t> naturalmente SJ</a:t>
            </a:r>
            <a:r>
              <a:rPr lang="it-IT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5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D8F3FF-AEDD-21DF-F538-70FB50B3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D5EEBB8-1BCC-CB7C-3414-BE20E731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45" y="456989"/>
            <a:ext cx="7531821" cy="646938"/>
          </a:xfrm>
        </p:spPr>
        <p:txBody>
          <a:bodyPr/>
          <a:lstStyle/>
          <a:p>
            <a:r>
              <a:rPr lang="it-IT" sz="2800" dirty="0">
                <a:solidFill>
                  <a:srgbClr val="FF0000"/>
                </a:solidFill>
              </a:rPr>
              <a:t>Richiesta cavi Milano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 descr="Immagine che contiene ingegneria, macchina, Impianto elettrico, acciaio&#10;&#10;Descrizione generata automaticamente">
            <a:extLst>
              <a:ext uri="{FF2B5EF4-FFF2-40B4-BE49-F238E27FC236}">
                <a16:creationId xmlns:a16="http://schemas.microsoft.com/office/drawing/2014/main" id="{9B1ED1E6-2F1E-EB2D-F71B-A5071D2B998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1680500"/>
            <a:ext cx="3705072" cy="2084103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979D85-9BC9-C3B3-DCC6-3B80AEB574E8}"/>
              </a:ext>
            </a:extLst>
          </p:cNvPr>
          <p:cNvSpPr txBox="1"/>
          <p:nvPr/>
        </p:nvSpPr>
        <p:spPr>
          <a:xfrm>
            <a:off x="599607" y="1319134"/>
            <a:ext cx="3366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Ora: percorso di lunghezza minima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CD76CB-AB71-8BDF-5873-7551F0D8FCB8}"/>
              </a:ext>
            </a:extLst>
          </p:cNvPr>
          <p:cNvSpPr txBox="1"/>
          <p:nvPr/>
        </p:nvSpPr>
        <p:spPr>
          <a:xfrm>
            <a:off x="339777" y="4002622"/>
            <a:ext cx="4658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Cavi: DM: 36 segnali + 2 per il T0 + </a:t>
            </a:r>
            <a:r>
              <a:rPr lang="it-IT" dirty="0" err="1"/>
              <a:t>spare</a:t>
            </a:r>
            <a:r>
              <a:rPr lang="it-IT" dirty="0"/>
              <a:t> </a:t>
            </a:r>
          </a:p>
          <a:p>
            <a:r>
              <a:rPr lang="it-IT" dirty="0"/>
              <a:t>         </a:t>
            </a:r>
            <a:r>
              <a:rPr lang="it-IT" dirty="0" err="1"/>
              <a:t>DMpiccola</a:t>
            </a:r>
            <a:r>
              <a:rPr lang="it-IT" dirty="0"/>
              <a:t>: 24 segnali + 2 per il T0 + </a:t>
            </a:r>
            <a:r>
              <a:rPr lang="it-IT" dirty="0" err="1"/>
              <a:t>spare</a:t>
            </a:r>
            <a:r>
              <a:rPr lang="it-IT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F743191-CD48-CCFB-65A5-DFBBB8E8D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98416" y="15635"/>
            <a:ext cx="3386734" cy="420799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B816090-A571-9BE2-9C43-03D63E1F6BFA}"/>
              </a:ext>
            </a:extLst>
          </p:cNvPr>
          <p:cNvSpPr/>
          <p:nvPr/>
        </p:nvSpPr>
        <p:spPr>
          <a:xfrm>
            <a:off x="5786204" y="1806314"/>
            <a:ext cx="569626" cy="397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DM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014340-8CCB-1459-CE56-255ADD34755C}"/>
              </a:ext>
            </a:extLst>
          </p:cNvPr>
          <p:cNvSpPr txBox="1"/>
          <p:nvPr/>
        </p:nvSpPr>
        <p:spPr>
          <a:xfrm>
            <a:off x="5403740" y="4190072"/>
            <a:ext cx="321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Dopo: </a:t>
            </a:r>
            <a:r>
              <a:rPr lang="it-IT" dirty="0" err="1"/>
              <a:t>routing</a:t>
            </a:r>
            <a:r>
              <a:rPr lang="it-IT" dirty="0"/>
              <a:t> vincolato dal tavolo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5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C5D6FC-7D9B-83F1-55EC-6B4A3289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4084A29-337C-F9CA-FD2F-55F9943F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456989"/>
            <a:ext cx="7752945" cy="646938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Fondi 2024: Richieste e chiarimenti</a:t>
            </a:r>
            <a:br>
              <a:rPr lang="it-IT" dirty="0"/>
            </a:br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81DC99-AAAD-6C3B-5DE7-23E589E47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655" y="1103927"/>
            <a:ext cx="8127699" cy="3490557"/>
          </a:xfrm>
        </p:spPr>
        <p:txBody>
          <a:bodyPr/>
          <a:lstStyle/>
          <a:p>
            <a:r>
              <a:rPr lang="it-IT" dirty="0"/>
              <a:t>Conferenze: in alcune sedi vi è maggiore mobilità verso le conferenze. Le richieste fatte sono tutte aggiuntive rispetto alla «quota» prevista nelle dotazioni.</a:t>
            </a:r>
          </a:p>
          <a:p>
            <a:r>
              <a:rPr lang="it-IT" dirty="0"/>
              <a:t>BO: le conferenze non vanno su trasporti, è un errore materiale!</a:t>
            </a:r>
          </a:p>
          <a:p>
            <a:r>
              <a:rPr lang="it-IT" dirty="0"/>
              <a:t>Pubblicazioni Open Access: richieste per tutto FOOT inserite tutte sulla sede di Pisa dove è presente il Chair dell’</a:t>
            </a:r>
            <a:r>
              <a:rPr lang="it-IT" dirty="0" err="1"/>
              <a:t>Editorial</a:t>
            </a:r>
            <a:r>
              <a:rPr lang="it-IT" dirty="0"/>
              <a:t> Board (</a:t>
            </a:r>
            <a:r>
              <a:rPr lang="it-IT" dirty="0" err="1"/>
              <a:t>Aafke</a:t>
            </a:r>
            <a:r>
              <a:rPr lang="it-IT" dirty="0"/>
              <a:t> </a:t>
            </a:r>
            <a:r>
              <a:rPr lang="it-IT" dirty="0" err="1"/>
              <a:t>Kraan</a:t>
            </a:r>
            <a:r>
              <a:rPr lang="it-IT" dirty="0"/>
              <a:t>). (BO: richieste per una pubblicazione «strumentale»)</a:t>
            </a:r>
          </a:p>
          <a:p>
            <a:r>
              <a:rPr lang="it-IT" dirty="0"/>
              <a:t>Emulsioni: l’assemblaggio dei rivelatori per misure in cinematica diretta viene eseguito al CERN poiché i due produttori (Nagoya e </a:t>
            </a:r>
            <a:r>
              <a:rPr lang="it-IT" dirty="0" err="1"/>
              <a:t>Slavich</a:t>
            </a:r>
            <a:r>
              <a:rPr lang="it-IT" dirty="0"/>
              <a:t>) consegnano presso </a:t>
            </a:r>
            <a:r>
              <a:rPr lang="it-IT"/>
              <a:t>il CERN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627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9D254F5-3B27-748B-7FAD-32C93C7A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BF9B0D3-0861-2C61-6BB1-94F2C6C1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3B74BA-8122-BDDF-0CAC-7A69070E34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Domande, chiarimenti</a:t>
            </a:r>
            <a:r>
              <a:rPr lang="it-IT" sz="3200" b="1">
                <a:solidFill>
                  <a:srgbClr val="FF0000"/>
                </a:solidFill>
              </a:rPr>
              <a:t>, commenti…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2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DBF6D3-83A6-48C6-B67D-5C78A8C3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3DC875-55E6-4DA3-8428-D8CF1EBD5C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058" y="644577"/>
            <a:ext cx="7666464" cy="4225327"/>
          </a:xfrm>
        </p:spPr>
        <p:txBody>
          <a:bodyPr>
            <a:normAutofit/>
          </a:bodyPr>
          <a:lstStyle/>
          <a:p>
            <a:pPr marL="327" indent="0">
              <a:buNone/>
            </a:pPr>
            <a:r>
              <a:rPr lang="it-IT" dirty="0"/>
              <a:t>Programmi futuri e finanziamenti</a:t>
            </a:r>
          </a:p>
          <a:p>
            <a:pPr marL="327" indent="0">
              <a:buNone/>
            </a:pPr>
            <a:r>
              <a:rPr lang="it-IT" dirty="0"/>
              <a:t>- Prossime misure</a:t>
            </a:r>
          </a:p>
          <a:p>
            <a:pPr marL="327" indent="0">
              <a:buNone/>
            </a:pPr>
            <a:r>
              <a:rPr lang="it-IT" dirty="0"/>
              <a:t>- Richieste di finanziamento </a:t>
            </a:r>
            <a:r>
              <a:rPr lang="it-IT" dirty="0" err="1"/>
              <a:t>pending</a:t>
            </a:r>
            <a:endParaRPr lang="it-IT" dirty="0"/>
          </a:p>
          <a:p>
            <a:pPr marL="327" indent="0">
              <a:buNone/>
            </a:pPr>
            <a:r>
              <a:rPr lang="it-IT" dirty="0"/>
              <a:t>- Fondi 2023: sblocchi SJ, restituzioni, nuove richieste</a:t>
            </a:r>
          </a:p>
          <a:p>
            <a:pPr marL="327" indent="0">
              <a:buNone/>
            </a:pPr>
            <a:r>
              <a:rPr lang="it-IT" dirty="0"/>
              <a:t>- Fondi 2024: Richieste e chiarimenti</a:t>
            </a:r>
          </a:p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DC2D267-00F6-1F4D-A815-3C5590B6FE40}"/>
              </a:ext>
            </a:extLst>
          </p:cNvPr>
          <p:cNvSpPr txBox="1">
            <a:spLocks/>
          </p:cNvSpPr>
          <p:nvPr/>
        </p:nvSpPr>
        <p:spPr>
          <a:xfrm>
            <a:off x="643873" y="186899"/>
            <a:ext cx="451472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 err="1">
                <a:solidFill>
                  <a:srgbClr val="993300"/>
                </a:solidFill>
              </a:rPr>
              <a:t>Outline</a:t>
            </a:r>
            <a:endParaRPr lang="it-IT" sz="27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9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33823F-02C4-0A74-50C1-5413900A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9CD91FA-ACAC-BFC6-F269-654E9182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70" y="187166"/>
            <a:ext cx="7809875" cy="646938"/>
          </a:xfrm>
        </p:spPr>
        <p:txBody>
          <a:bodyPr/>
          <a:lstStyle/>
          <a:p>
            <a:r>
              <a:rPr lang="it-IT" sz="3200" dirty="0">
                <a:solidFill>
                  <a:srgbClr val="FF0000"/>
                </a:solidFill>
              </a:rPr>
              <a:t>Prossime misure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1E43CB-A955-12D2-674C-515E07598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7259" y="965944"/>
            <a:ext cx="8409482" cy="3582585"/>
          </a:xfrm>
        </p:spPr>
        <p:txBody>
          <a:bodyPr/>
          <a:lstStyle/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CNAO 2023 </a:t>
            </a:r>
          </a:p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Prima presa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dati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con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tutto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integrato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. 50% dedicate alle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calibrazioni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, 50% a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misure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con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l’apparato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elettronico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e con le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emulsioni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Bersaglio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C e C2H4. Si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vuole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arrivare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a fare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anche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la prima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stima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di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sezioni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d’urto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cinematica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inversa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18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CNAO 2024</a:t>
            </a:r>
          </a:p>
          <a:p>
            <a:pPr marL="0" indent="0">
              <a:spcBef>
                <a:spcPts val="791"/>
              </a:spcBef>
              <a:buNone/>
              <a:defRPr sz="2500"/>
            </a:pP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Misure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con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l’apparato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elettronico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e con le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emulsioni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18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CNAO 2025 (p, C, He?),  GSI 2025 (O)</a:t>
            </a:r>
          </a:p>
          <a:p>
            <a:pPr marL="0" indent="0">
              <a:spcBef>
                <a:spcPts val="791"/>
              </a:spcBef>
              <a:buNone/>
              <a:defRPr sz="25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Aggiornamenti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importanti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su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Vertex (PRIN),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TofWall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(PRIN) ed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emulsioni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NIT (PRIN). 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Calibrazioni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misure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conseguenti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su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C e C2H4.</a:t>
            </a:r>
          </a:p>
          <a:p>
            <a:pPr marL="0" indent="0" algn="l">
              <a:spcBef>
                <a:spcPts val="791"/>
              </a:spcBef>
              <a:buNone/>
              <a:defRPr sz="2500"/>
            </a:pPr>
            <a:r>
              <a:rPr lang="en-US" sz="1800" b="0" dirty="0" err="1">
                <a:solidFill>
                  <a:schemeClr val="accent5">
                    <a:lumMod val="50000"/>
                  </a:schemeClr>
                </a:solidFill>
              </a:rPr>
              <a:t>Futuro</a:t>
            </a: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800" b="0" dirty="0" err="1">
                <a:solidFill>
                  <a:schemeClr val="accent5">
                    <a:lumMod val="50000"/>
                  </a:schemeClr>
                </a:solidFill>
              </a:rPr>
              <a:t>misure</a:t>
            </a: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5">
                    <a:lumMod val="50000"/>
                  </a:schemeClr>
                </a:solidFill>
              </a:rPr>
              <a:t>anche</a:t>
            </a: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 con </a:t>
            </a:r>
            <a:r>
              <a:rPr lang="en-US" sz="1800" b="0" dirty="0" err="1">
                <a:solidFill>
                  <a:schemeClr val="accent5">
                    <a:lumMod val="50000"/>
                  </a:schemeClr>
                </a:solidFill>
              </a:rPr>
              <a:t>altri</a:t>
            </a: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 fasci e ad </a:t>
            </a:r>
            <a:r>
              <a:rPr lang="en-US" sz="1800" b="0" dirty="0" err="1">
                <a:solidFill>
                  <a:schemeClr val="accent5">
                    <a:lumMod val="50000"/>
                  </a:schemeClr>
                </a:solidFill>
              </a:rPr>
              <a:t>energie</a:t>
            </a: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5">
                    <a:lumMod val="50000"/>
                  </a:schemeClr>
                </a:solidFill>
              </a:rPr>
              <a:t>più</a:t>
            </a:r>
            <a:r>
              <a:rPr lang="en-US" sz="18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5">
                    <a:lumMod val="50000"/>
                  </a:schemeClr>
                </a:solidFill>
              </a:rPr>
              <a:t>alte</a:t>
            </a:r>
            <a:endParaRPr lang="en-US" sz="1800" b="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3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5DDE32-7B34-09C0-045F-36F4FF2A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5698" y="4869904"/>
            <a:ext cx="478302" cy="273597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70FBFBD-786F-2DFF-C3BD-368E71982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16"/>
          <a:stretch/>
        </p:blipFill>
        <p:spPr>
          <a:xfrm>
            <a:off x="0" y="1095428"/>
            <a:ext cx="9144000" cy="152900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72F0764-9583-EB16-67C9-96111110A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9" y="2571750"/>
            <a:ext cx="4481414" cy="205496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437A2CBD-0E50-F18D-B6FC-0AFD41E19D29}"/>
              </a:ext>
            </a:extLst>
          </p:cNvPr>
          <p:cNvSpPr/>
          <p:nvPr/>
        </p:nvSpPr>
        <p:spPr>
          <a:xfrm>
            <a:off x="3903785" y="2571750"/>
            <a:ext cx="851095" cy="368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E70AB3-4F03-6654-DAF7-C22159610DF2}"/>
              </a:ext>
            </a:extLst>
          </p:cNvPr>
          <p:cNvSpPr txBox="1"/>
          <p:nvPr/>
        </p:nvSpPr>
        <p:spPr>
          <a:xfrm>
            <a:off x="4661790" y="2782351"/>
            <a:ext cx="4178105" cy="181588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Spatial</a:t>
            </a:r>
            <a:r>
              <a:rPr lang="it-IT" dirty="0"/>
              <a:t> </a:t>
            </a:r>
            <a:r>
              <a:rPr lang="it-IT" dirty="0" err="1"/>
              <a:t>resolution</a:t>
            </a:r>
            <a:r>
              <a:rPr lang="it-IT" dirty="0"/>
              <a:t>: 5 </a:t>
            </a:r>
            <a:r>
              <a:rPr lang="it-IT" dirty="0" err="1"/>
              <a:t>um</a:t>
            </a:r>
            <a:r>
              <a:rPr lang="it-IT" dirty="0"/>
              <a:t>       (</a:t>
            </a:r>
            <a:r>
              <a:rPr lang="it-IT" dirty="0" err="1"/>
              <a:t>currently</a:t>
            </a:r>
            <a:r>
              <a:rPr lang="it-IT" dirty="0"/>
              <a:t> 6 </a:t>
            </a:r>
            <a:r>
              <a:rPr lang="it-IT" dirty="0" err="1"/>
              <a:t>um</a:t>
            </a:r>
            <a:r>
              <a:rPr lang="it-IT" dirty="0"/>
              <a:t>)</a:t>
            </a:r>
          </a:p>
          <a:p>
            <a:r>
              <a:rPr lang="it-IT" dirty="0"/>
              <a:t>Time </a:t>
            </a:r>
            <a:r>
              <a:rPr lang="it-IT" dirty="0" err="1"/>
              <a:t>resolution</a:t>
            </a:r>
            <a:r>
              <a:rPr lang="it-IT" dirty="0"/>
              <a:t>: </a:t>
            </a:r>
            <a:r>
              <a:rPr lang="it-IT" b="1" dirty="0"/>
              <a:t>5 </a:t>
            </a:r>
            <a:r>
              <a:rPr lang="it-IT" b="1" dirty="0" err="1"/>
              <a:t>us</a:t>
            </a:r>
            <a:r>
              <a:rPr lang="it-IT" b="1" dirty="0"/>
              <a:t>        </a:t>
            </a:r>
            <a:r>
              <a:rPr lang="it-IT" dirty="0"/>
              <a:t>(</a:t>
            </a:r>
            <a:r>
              <a:rPr lang="it-IT" dirty="0" err="1"/>
              <a:t>currently</a:t>
            </a:r>
            <a:r>
              <a:rPr lang="it-IT" dirty="0"/>
              <a:t> 185 </a:t>
            </a:r>
            <a:r>
              <a:rPr lang="it-IT" dirty="0" err="1"/>
              <a:t>us</a:t>
            </a:r>
            <a:r>
              <a:rPr lang="it-IT" dirty="0"/>
              <a:t>)</a:t>
            </a:r>
          </a:p>
          <a:p>
            <a:r>
              <a:rPr lang="it-IT" dirty="0" err="1"/>
              <a:t>Mimosis</a:t>
            </a:r>
            <a:r>
              <a:rPr lang="it-IT" dirty="0"/>
              <a:t>: </a:t>
            </a:r>
            <a:r>
              <a:rPr lang="it-IT" b="1" dirty="0"/>
              <a:t>global </a:t>
            </a:r>
            <a:r>
              <a:rPr lang="it-IT" b="1" dirty="0" err="1"/>
              <a:t>shutter</a:t>
            </a:r>
            <a:r>
              <a:rPr lang="it-IT" b="1" dirty="0"/>
              <a:t>    </a:t>
            </a:r>
            <a:r>
              <a:rPr lang="it-IT" dirty="0"/>
              <a:t>(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rolling</a:t>
            </a:r>
            <a:r>
              <a:rPr lang="it-IT" dirty="0"/>
              <a:t>)</a:t>
            </a:r>
          </a:p>
          <a:p>
            <a:r>
              <a:rPr lang="it-IT" dirty="0"/>
              <a:t>Area: 31 x 13 mm</a:t>
            </a:r>
            <a:r>
              <a:rPr lang="it-IT" baseline="30000" dirty="0"/>
              <a:t>2      </a:t>
            </a:r>
            <a:r>
              <a:rPr lang="en-US" dirty="0"/>
              <a:t>(currently 20x20 </a:t>
            </a:r>
            <a:r>
              <a:rPr lang="it-IT" dirty="0"/>
              <a:t> mm</a:t>
            </a:r>
            <a:r>
              <a:rPr lang="it-IT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Thickness: 50 um               (currently 50 um)</a:t>
            </a:r>
          </a:p>
          <a:p>
            <a:r>
              <a:rPr lang="en-US" dirty="0"/>
              <a:t>Detector: 4 layers + 1 pre-target layer, 10 sensors          (currently 4 layers, 4 sensors)</a:t>
            </a:r>
          </a:p>
        </p:txBody>
      </p:sp>
      <p:sp>
        <p:nvSpPr>
          <p:cNvPr id="13" name="Titolo 2">
            <a:extLst>
              <a:ext uri="{FF2B5EF4-FFF2-40B4-BE49-F238E27FC236}">
                <a16:creationId xmlns:a16="http://schemas.microsoft.com/office/drawing/2014/main" id="{501BA29B-9255-B78C-149B-D85FCD9C1FFA}"/>
              </a:ext>
            </a:extLst>
          </p:cNvPr>
          <p:cNvSpPr txBox="1">
            <a:spLocks/>
          </p:cNvSpPr>
          <p:nvPr/>
        </p:nvSpPr>
        <p:spPr>
          <a:xfrm>
            <a:off x="516769" y="48807"/>
            <a:ext cx="7484231" cy="646938"/>
          </a:xfrm>
          <a:prstGeom prst="rect">
            <a:avLst/>
          </a:prstGeom>
        </p:spPr>
        <p:txBody>
          <a:bodyPr lIns="82945" tIns="41473" rIns="82945" bIns="41473" anchor="ctr"/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solidFill>
                  <a:srgbClr val="C00000"/>
                </a:solidFill>
              </a:rPr>
              <a:t>PRIN 2022: High performance DMAPS for </a:t>
            </a:r>
            <a:r>
              <a:rPr lang="it-IT" sz="1800" b="1" dirty="0" err="1">
                <a:solidFill>
                  <a:srgbClr val="C00000"/>
                </a:solidFill>
              </a:rPr>
              <a:t>Hadrontherapy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4" name="Titolo 2">
            <a:extLst>
              <a:ext uri="{FF2B5EF4-FFF2-40B4-BE49-F238E27FC236}">
                <a16:creationId xmlns:a16="http://schemas.microsoft.com/office/drawing/2014/main" id="{5DBF55B3-B74A-963C-1EC0-C27D936A383A}"/>
              </a:ext>
            </a:extLst>
          </p:cNvPr>
          <p:cNvSpPr txBox="1">
            <a:spLocks/>
          </p:cNvSpPr>
          <p:nvPr/>
        </p:nvSpPr>
        <p:spPr>
          <a:xfrm>
            <a:off x="516768" y="545267"/>
            <a:ext cx="7484231" cy="646938"/>
          </a:xfrm>
          <a:prstGeom prst="rect">
            <a:avLst/>
          </a:prstGeom>
        </p:spPr>
        <p:txBody>
          <a:bodyPr lIns="82945" tIns="41473" rIns="82945" bIns="41473" anchor="ctr"/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PI: E. Spiriti (LNF); RU UNIBO: S. </a:t>
            </a:r>
            <a:r>
              <a:rPr lang="it-IT" sz="1800" dirty="0" err="1"/>
              <a:t>Valentinetti</a:t>
            </a:r>
            <a:endParaRPr lang="en-US" sz="18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6AF4FCA-E181-0AA8-143B-8CC3C9C5342B}"/>
              </a:ext>
            </a:extLst>
          </p:cNvPr>
          <p:cNvSpPr txBox="1"/>
          <p:nvPr/>
        </p:nvSpPr>
        <p:spPr>
          <a:xfrm rot="1587873">
            <a:off x="7530172" y="248687"/>
            <a:ext cx="1313180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VTX</a:t>
            </a:r>
          </a:p>
          <a:p>
            <a:pPr algn="ctr"/>
            <a:r>
              <a:rPr lang="it-IT" dirty="0" err="1"/>
              <a:t>replacement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6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4665D80-4913-27E1-E057-4DE76474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040" y="4869904"/>
            <a:ext cx="822960" cy="273597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3927FDC-6361-D261-AF22-EB4D99D4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11" y="48807"/>
            <a:ext cx="8066044" cy="646938"/>
          </a:xfrm>
        </p:spPr>
        <p:txBody>
          <a:bodyPr/>
          <a:lstStyle/>
          <a:p>
            <a:r>
              <a:rPr lang="it-IT" sz="1800" b="1" dirty="0">
                <a:solidFill>
                  <a:srgbClr val="C00000"/>
                </a:solidFill>
              </a:rPr>
              <a:t>PRIN 2022: </a:t>
            </a:r>
            <a:r>
              <a:rPr lang="it-IT" sz="1800" b="1" dirty="0" err="1">
                <a:solidFill>
                  <a:srgbClr val="C00000"/>
                </a:solidFill>
              </a:rPr>
              <a:t>TOFPIrad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40718A19-3ECD-FED2-FA91-747020B2A15E}"/>
              </a:ext>
            </a:extLst>
          </p:cNvPr>
          <p:cNvSpPr txBox="1">
            <a:spLocks/>
          </p:cNvSpPr>
          <p:nvPr/>
        </p:nvSpPr>
        <p:spPr>
          <a:xfrm>
            <a:off x="466011" y="478389"/>
            <a:ext cx="7484231" cy="646938"/>
          </a:xfrm>
          <a:prstGeom prst="rect">
            <a:avLst/>
          </a:prstGeom>
        </p:spPr>
        <p:txBody>
          <a:bodyPr lIns="82945" tIns="41473" rIns="82945" bIns="41473" anchor="ctr"/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PI: M. Morrocchi (UNIPI)</a:t>
            </a:r>
            <a:endParaRPr lang="en-US" sz="1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53F400-DDA1-1175-2D5F-49D05522F15D}"/>
              </a:ext>
            </a:extLst>
          </p:cNvPr>
          <p:cNvSpPr txBox="1"/>
          <p:nvPr/>
        </p:nvSpPr>
        <p:spPr>
          <a:xfrm>
            <a:off x="466011" y="1061725"/>
            <a:ext cx="8066044" cy="206210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The goal </a:t>
            </a:r>
            <a:r>
              <a:rPr lang="it-IT" dirty="0" err="1"/>
              <a:t>is</a:t>
            </a:r>
            <a:r>
              <a:rPr lang="it-IT" dirty="0"/>
              <a:t> to produce a more </a:t>
            </a:r>
            <a:r>
              <a:rPr lang="it-IT" dirty="0" err="1"/>
              <a:t>segmented</a:t>
            </a:r>
            <a:r>
              <a:rPr lang="it-IT" dirty="0"/>
              <a:t> </a:t>
            </a:r>
            <a:r>
              <a:rPr lang="it-IT" dirty="0" err="1"/>
              <a:t>TofWall</a:t>
            </a:r>
            <a:r>
              <a:rPr lang="it-IT" dirty="0"/>
              <a:t>(bar </a:t>
            </a:r>
            <a:r>
              <a:rPr lang="it-IT" dirty="0" err="1"/>
              <a:t>width</a:t>
            </a:r>
            <a:r>
              <a:rPr lang="it-IT" dirty="0"/>
              <a:t>: 1 cm </a:t>
            </a:r>
            <a:r>
              <a:rPr lang="it-IT" dirty="0" err="1"/>
              <a:t>wrt</a:t>
            </a:r>
            <a:r>
              <a:rPr lang="it-IT" dirty="0"/>
              <a:t> 2 cm), </a:t>
            </a:r>
            <a:r>
              <a:rPr lang="it-IT" dirty="0" err="1"/>
              <a:t>same</a:t>
            </a:r>
            <a:r>
              <a:rPr lang="it-IT" dirty="0"/>
              <a:t> overall </a:t>
            </a:r>
            <a:r>
              <a:rPr lang="it-IT" dirty="0" err="1"/>
              <a:t>dimensions</a:t>
            </a:r>
            <a:r>
              <a:rPr lang="it-IT" dirty="0"/>
              <a:t>, to be </a:t>
            </a:r>
            <a:r>
              <a:rPr lang="it-IT" dirty="0" err="1"/>
              <a:t>able</a:t>
            </a:r>
            <a:r>
              <a:rPr lang="it-IT" dirty="0"/>
              <a:t> to </a:t>
            </a:r>
            <a:r>
              <a:rPr lang="it-IT" dirty="0" err="1"/>
              <a:t>perform</a:t>
            </a:r>
            <a:r>
              <a:rPr lang="it-IT" dirty="0"/>
              <a:t> </a:t>
            </a:r>
            <a:r>
              <a:rPr lang="it-IT" dirty="0" err="1"/>
              <a:t>radiography</a:t>
            </a:r>
            <a:r>
              <a:rPr lang="it-IT" dirty="0"/>
              <a:t> on a </a:t>
            </a:r>
            <a:r>
              <a:rPr lang="it-IT" dirty="0" err="1"/>
              <a:t>proton</a:t>
            </a:r>
            <a:r>
              <a:rPr lang="it-IT" dirty="0"/>
              <a:t> </a:t>
            </a:r>
            <a:r>
              <a:rPr lang="it-IT" dirty="0" err="1"/>
              <a:t>beam</a:t>
            </a:r>
            <a:endParaRPr lang="it-IT" dirty="0"/>
          </a:p>
          <a:p>
            <a:r>
              <a:rPr lang="it-IT" dirty="0"/>
              <a:t>A new </a:t>
            </a:r>
            <a:r>
              <a:rPr lang="it-IT" dirty="0" err="1"/>
              <a:t>TofWall</a:t>
            </a:r>
            <a:r>
              <a:rPr lang="it-IT" dirty="0"/>
              <a:t> can be </a:t>
            </a:r>
            <a:r>
              <a:rPr lang="it-IT" dirty="0" err="1"/>
              <a:t>easily</a:t>
            </a:r>
            <a:r>
              <a:rPr lang="it-IT" dirty="0"/>
              <a:t> </a:t>
            </a:r>
            <a:r>
              <a:rPr lang="it-IT" dirty="0" err="1"/>
              <a:t>integrated</a:t>
            </a:r>
            <a:r>
              <a:rPr lang="it-IT" dirty="0"/>
              <a:t> in the FOOT detector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157D5C-28E8-E336-6069-A951566523A2}"/>
              </a:ext>
            </a:extLst>
          </p:cNvPr>
          <p:cNvSpPr txBox="1"/>
          <p:nvPr/>
        </p:nvSpPr>
        <p:spPr>
          <a:xfrm>
            <a:off x="2651760" y="4171071"/>
            <a:ext cx="2305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Picture </a:t>
            </a:r>
            <a:r>
              <a:rPr lang="it-IT" dirty="0" err="1"/>
              <a:t>missing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….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F023B3-237C-D93F-47C1-B940C6FCF9AC}"/>
              </a:ext>
            </a:extLst>
          </p:cNvPr>
          <p:cNvSpPr txBox="1"/>
          <p:nvPr/>
        </p:nvSpPr>
        <p:spPr>
          <a:xfrm rot="1587873">
            <a:off x="7636619" y="441330"/>
            <a:ext cx="1368837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New </a:t>
            </a:r>
            <a:r>
              <a:rPr lang="it-IT" dirty="0" err="1"/>
              <a:t>Tof</a:t>
            </a:r>
            <a:r>
              <a:rPr lang="it-IT" dirty="0"/>
              <a:t> Wall</a:t>
            </a:r>
            <a:endParaRPr lang="en-US" dirty="0"/>
          </a:p>
        </p:txBody>
      </p:sp>
      <p:pic>
        <p:nvPicPr>
          <p:cNvPr id="8" name="Immagine 7" descr="Immagine che contiene testo, schermata, Rettangolo, linea&#10;&#10;Descrizione generata automaticamente">
            <a:extLst>
              <a:ext uri="{FF2B5EF4-FFF2-40B4-BE49-F238E27FC236}">
                <a16:creationId xmlns:a16="http://schemas.microsoft.com/office/drawing/2014/main" id="{EFE8A710-780B-46D6-1451-79A66A5FA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1" y="1850571"/>
            <a:ext cx="7401655" cy="31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78998" y="4949420"/>
            <a:ext cx="136037" cy="18623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553" name="Ricadute"/>
          <p:cNvSpPr txBox="1"/>
          <p:nvPr/>
        </p:nvSpPr>
        <p:spPr>
          <a:xfrm>
            <a:off x="-744" y="25410"/>
            <a:ext cx="5580203" cy="596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584200">
              <a:defRPr sz="4500" cap="small">
                <a:solidFill>
                  <a:srgbClr val="B517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it-IT" sz="3375" dirty="0"/>
              <a:t> EMULSIONI NIT</a:t>
            </a:r>
            <a:endParaRPr sz="3375" dirty="0"/>
          </a:p>
        </p:txBody>
      </p:sp>
      <p:sp>
        <p:nvSpPr>
          <p:cNvPr id="554" name="PRIN “DAMON” (Direct meAsureMent of target fragmentatiON) finanziato con budget di 254 460 euro (207 615 finanziamento MIUR, 46 845 cofinanziamento): misura di sezione d’urto di frammentazione con fascio di protoni in cinematica diretta, usando emulsioni"/>
          <p:cNvSpPr txBox="1"/>
          <p:nvPr/>
        </p:nvSpPr>
        <p:spPr>
          <a:xfrm>
            <a:off x="117771" y="871493"/>
            <a:ext cx="8861228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just" defTabSz="584200">
              <a:spcBef>
                <a:spcPts val="600"/>
              </a:spcBef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 cap="small"/>
            </a:pPr>
            <a:r>
              <a:rPr sz="1650"/>
              <a:t>PRIN “DAMON” (Direct meAsureMent of target fragmentatiON) finanziato con budget di 254 460 euro (207 615 finanziamento MIUR, 46 845 cofinanziamento): misura di sezione d’urto di frammentazione con fascio di protoni in cinematica diretta, usando emulsioni nucleari con risoluzione nanometrica (NIT)</a:t>
            </a:r>
          </a:p>
        </p:txBody>
      </p:sp>
      <p:pic>
        <p:nvPicPr>
          <p:cNvPr id="555" name="Linea Linea" descr="Linea 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056" y="642655"/>
            <a:ext cx="8953654" cy="76201"/>
          </a:xfrm>
          <a:prstGeom prst="rect">
            <a:avLst/>
          </a:prstGeom>
        </p:spPr>
      </p:pic>
      <p:grpSp>
        <p:nvGrpSpPr>
          <p:cNvPr id="574" name="Gruppo"/>
          <p:cNvGrpSpPr/>
          <p:nvPr/>
        </p:nvGrpSpPr>
        <p:grpSpPr>
          <a:xfrm>
            <a:off x="-1" y="2334113"/>
            <a:ext cx="3426129" cy="2607463"/>
            <a:chOff x="0" y="-46"/>
            <a:chExt cx="4568170" cy="3476615"/>
          </a:xfrm>
        </p:grpSpPr>
        <p:pic>
          <p:nvPicPr>
            <p:cNvPr id="557" name="setup.png" descr="setup.png"/>
            <p:cNvPicPr>
              <a:picLocks noChangeAspect="1"/>
            </p:cNvPicPr>
            <p:nvPr/>
          </p:nvPicPr>
          <p:blipFill>
            <a:blip r:embed="rId3"/>
            <a:srcRect t="56" r="4492" b="1870"/>
            <a:stretch>
              <a:fillRect/>
            </a:stretch>
          </p:blipFill>
          <p:spPr>
            <a:xfrm>
              <a:off x="30872" y="-46"/>
              <a:ext cx="4494610" cy="347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11320" y="2"/>
                  </a:moveTo>
                  <a:cubicBezTo>
                    <a:pt x="5094" y="-6"/>
                    <a:pt x="0" y="7"/>
                    <a:pt x="0" y="32"/>
                  </a:cubicBezTo>
                  <a:cubicBezTo>
                    <a:pt x="0" y="72"/>
                    <a:pt x="7647" y="72"/>
                    <a:pt x="18554" y="32"/>
                  </a:cubicBezTo>
                  <a:cubicBezTo>
                    <a:pt x="20801" y="23"/>
                    <a:pt x="17545" y="10"/>
                    <a:pt x="11320" y="2"/>
                  </a:cubicBezTo>
                  <a:close/>
                  <a:moveTo>
                    <a:pt x="15417" y="584"/>
                  </a:moveTo>
                  <a:lnTo>
                    <a:pt x="15417" y="1212"/>
                  </a:lnTo>
                  <a:cubicBezTo>
                    <a:pt x="15417" y="1778"/>
                    <a:pt x="15424" y="1840"/>
                    <a:pt x="15497" y="1824"/>
                  </a:cubicBezTo>
                  <a:cubicBezTo>
                    <a:pt x="15565" y="1809"/>
                    <a:pt x="15574" y="1848"/>
                    <a:pt x="15562" y="2065"/>
                  </a:cubicBezTo>
                  <a:cubicBezTo>
                    <a:pt x="15553" y="2207"/>
                    <a:pt x="15570" y="2357"/>
                    <a:pt x="15598" y="2401"/>
                  </a:cubicBezTo>
                  <a:cubicBezTo>
                    <a:pt x="15632" y="2454"/>
                    <a:pt x="15644" y="2948"/>
                    <a:pt x="15636" y="3934"/>
                  </a:cubicBezTo>
                  <a:cubicBezTo>
                    <a:pt x="15625" y="5193"/>
                    <a:pt x="15615" y="5386"/>
                    <a:pt x="15554" y="5381"/>
                  </a:cubicBezTo>
                  <a:cubicBezTo>
                    <a:pt x="15492" y="5376"/>
                    <a:pt x="15484" y="5604"/>
                    <a:pt x="15489" y="7232"/>
                  </a:cubicBezTo>
                  <a:cubicBezTo>
                    <a:pt x="15494" y="8975"/>
                    <a:pt x="15489" y="9096"/>
                    <a:pt x="15407" y="9214"/>
                  </a:cubicBezTo>
                  <a:cubicBezTo>
                    <a:pt x="15359" y="9284"/>
                    <a:pt x="15325" y="9376"/>
                    <a:pt x="15333" y="9421"/>
                  </a:cubicBezTo>
                  <a:cubicBezTo>
                    <a:pt x="15342" y="9475"/>
                    <a:pt x="15304" y="9505"/>
                    <a:pt x="15224" y="9505"/>
                  </a:cubicBezTo>
                  <a:cubicBezTo>
                    <a:pt x="15156" y="9505"/>
                    <a:pt x="15088" y="9521"/>
                    <a:pt x="15071" y="9542"/>
                  </a:cubicBezTo>
                  <a:cubicBezTo>
                    <a:pt x="15039" y="9584"/>
                    <a:pt x="14115" y="8380"/>
                    <a:pt x="14120" y="8302"/>
                  </a:cubicBezTo>
                  <a:cubicBezTo>
                    <a:pt x="14121" y="8275"/>
                    <a:pt x="14293" y="8237"/>
                    <a:pt x="14503" y="8218"/>
                  </a:cubicBezTo>
                  <a:cubicBezTo>
                    <a:pt x="14726" y="8199"/>
                    <a:pt x="14491" y="8185"/>
                    <a:pt x="13938" y="8186"/>
                  </a:cubicBezTo>
                  <a:cubicBezTo>
                    <a:pt x="13418" y="8187"/>
                    <a:pt x="13192" y="8195"/>
                    <a:pt x="13437" y="8206"/>
                  </a:cubicBezTo>
                  <a:lnTo>
                    <a:pt x="13883" y="8226"/>
                  </a:lnTo>
                  <a:lnTo>
                    <a:pt x="14373" y="8886"/>
                  </a:lnTo>
                  <a:cubicBezTo>
                    <a:pt x="14643" y="9249"/>
                    <a:pt x="14848" y="9574"/>
                    <a:pt x="14831" y="9609"/>
                  </a:cubicBezTo>
                  <a:cubicBezTo>
                    <a:pt x="14814" y="9644"/>
                    <a:pt x="14823" y="9656"/>
                    <a:pt x="14848" y="9636"/>
                  </a:cubicBezTo>
                  <a:cubicBezTo>
                    <a:pt x="14874" y="9615"/>
                    <a:pt x="14943" y="9664"/>
                    <a:pt x="15001" y="9744"/>
                  </a:cubicBezTo>
                  <a:cubicBezTo>
                    <a:pt x="15096" y="9875"/>
                    <a:pt x="15105" y="9940"/>
                    <a:pt x="15096" y="10402"/>
                  </a:cubicBezTo>
                  <a:cubicBezTo>
                    <a:pt x="15087" y="10907"/>
                    <a:pt x="15089" y="10916"/>
                    <a:pt x="15193" y="10903"/>
                  </a:cubicBezTo>
                  <a:cubicBezTo>
                    <a:pt x="15252" y="10895"/>
                    <a:pt x="15331" y="10905"/>
                    <a:pt x="15369" y="10925"/>
                  </a:cubicBezTo>
                  <a:cubicBezTo>
                    <a:pt x="15407" y="10945"/>
                    <a:pt x="15543" y="10970"/>
                    <a:pt x="15670" y="10979"/>
                  </a:cubicBezTo>
                  <a:lnTo>
                    <a:pt x="15901" y="10996"/>
                  </a:lnTo>
                  <a:lnTo>
                    <a:pt x="15903" y="15143"/>
                  </a:lnTo>
                  <a:lnTo>
                    <a:pt x="15905" y="19289"/>
                  </a:lnTo>
                  <a:lnTo>
                    <a:pt x="15727" y="19528"/>
                  </a:lnTo>
                  <a:cubicBezTo>
                    <a:pt x="15630" y="19660"/>
                    <a:pt x="15536" y="19767"/>
                    <a:pt x="15518" y="19767"/>
                  </a:cubicBezTo>
                  <a:cubicBezTo>
                    <a:pt x="15473" y="19767"/>
                    <a:pt x="15269" y="20036"/>
                    <a:pt x="15312" y="20039"/>
                  </a:cubicBezTo>
                  <a:cubicBezTo>
                    <a:pt x="15331" y="20040"/>
                    <a:pt x="15305" y="20080"/>
                    <a:pt x="15254" y="20130"/>
                  </a:cubicBezTo>
                  <a:cubicBezTo>
                    <a:pt x="15204" y="20179"/>
                    <a:pt x="15161" y="20253"/>
                    <a:pt x="15161" y="20292"/>
                  </a:cubicBezTo>
                  <a:cubicBezTo>
                    <a:pt x="15161" y="20347"/>
                    <a:pt x="14899" y="20364"/>
                    <a:pt x="14101" y="20364"/>
                  </a:cubicBezTo>
                  <a:lnTo>
                    <a:pt x="13038" y="20364"/>
                  </a:lnTo>
                  <a:lnTo>
                    <a:pt x="13032" y="20739"/>
                  </a:lnTo>
                  <a:cubicBezTo>
                    <a:pt x="13027" y="21091"/>
                    <a:pt x="13033" y="21111"/>
                    <a:pt x="13134" y="21111"/>
                  </a:cubicBezTo>
                  <a:cubicBezTo>
                    <a:pt x="13269" y="21111"/>
                    <a:pt x="13312" y="21196"/>
                    <a:pt x="13223" y="21291"/>
                  </a:cubicBezTo>
                  <a:cubicBezTo>
                    <a:pt x="13185" y="21331"/>
                    <a:pt x="13155" y="21414"/>
                    <a:pt x="13155" y="21476"/>
                  </a:cubicBezTo>
                  <a:cubicBezTo>
                    <a:pt x="13155" y="21573"/>
                    <a:pt x="13192" y="21589"/>
                    <a:pt x="13429" y="21589"/>
                  </a:cubicBezTo>
                  <a:cubicBezTo>
                    <a:pt x="13580" y="21589"/>
                    <a:pt x="13716" y="21560"/>
                    <a:pt x="13732" y="21525"/>
                  </a:cubicBezTo>
                  <a:cubicBezTo>
                    <a:pt x="13749" y="21490"/>
                    <a:pt x="13717" y="21394"/>
                    <a:pt x="13660" y="21315"/>
                  </a:cubicBezTo>
                  <a:cubicBezTo>
                    <a:pt x="13561" y="21179"/>
                    <a:pt x="13559" y="21171"/>
                    <a:pt x="13643" y="21135"/>
                  </a:cubicBezTo>
                  <a:cubicBezTo>
                    <a:pt x="13691" y="21115"/>
                    <a:pt x="13773" y="21075"/>
                    <a:pt x="13824" y="21044"/>
                  </a:cubicBezTo>
                  <a:cubicBezTo>
                    <a:pt x="13879" y="21012"/>
                    <a:pt x="15021" y="20995"/>
                    <a:pt x="16616" y="21005"/>
                  </a:cubicBezTo>
                  <a:cubicBezTo>
                    <a:pt x="19086" y="21020"/>
                    <a:pt x="19315" y="21029"/>
                    <a:pt x="19304" y="21118"/>
                  </a:cubicBezTo>
                  <a:cubicBezTo>
                    <a:pt x="19297" y="21172"/>
                    <a:pt x="19324" y="21232"/>
                    <a:pt x="19363" y="21251"/>
                  </a:cubicBezTo>
                  <a:cubicBezTo>
                    <a:pt x="19413" y="21276"/>
                    <a:pt x="19424" y="21332"/>
                    <a:pt x="19403" y="21441"/>
                  </a:cubicBezTo>
                  <a:lnTo>
                    <a:pt x="19374" y="21594"/>
                  </a:lnTo>
                  <a:lnTo>
                    <a:pt x="19664" y="21577"/>
                  </a:lnTo>
                  <a:cubicBezTo>
                    <a:pt x="19926" y="21561"/>
                    <a:pt x="19955" y="21545"/>
                    <a:pt x="19962" y="21426"/>
                  </a:cubicBezTo>
                  <a:cubicBezTo>
                    <a:pt x="19966" y="21354"/>
                    <a:pt x="19940" y="21281"/>
                    <a:pt x="19904" y="21264"/>
                  </a:cubicBezTo>
                  <a:cubicBezTo>
                    <a:pt x="19817" y="21220"/>
                    <a:pt x="19877" y="21111"/>
                    <a:pt x="19988" y="21111"/>
                  </a:cubicBezTo>
                  <a:cubicBezTo>
                    <a:pt x="20067" y="21111"/>
                    <a:pt x="20078" y="21068"/>
                    <a:pt x="20078" y="20761"/>
                  </a:cubicBezTo>
                  <a:lnTo>
                    <a:pt x="20078" y="20408"/>
                  </a:lnTo>
                  <a:lnTo>
                    <a:pt x="19742" y="19967"/>
                  </a:lnTo>
                  <a:cubicBezTo>
                    <a:pt x="18711" y="18606"/>
                    <a:pt x="18277" y="17996"/>
                    <a:pt x="18302" y="17943"/>
                  </a:cubicBezTo>
                  <a:cubicBezTo>
                    <a:pt x="18318" y="17911"/>
                    <a:pt x="18312" y="17892"/>
                    <a:pt x="18289" y="17901"/>
                  </a:cubicBezTo>
                  <a:cubicBezTo>
                    <a:pt x="18266" y="17910"/>
                    <a:pt x="18069" y="17678"/>
                    <a:pt x="17852" y="17386"/>
                  </a:cubicBezTo>
                  <a:cubicBezTo>
                    <a:pt x="17555" y="16984"/>
                    <a:pt x="17466" y="16826"/>
                    <a:pt x="17484" y="16735"/>
                  </a:cubicBezTo>
                  <a:cubicBezTo>
                    <a:pt x="17503" y="16640"/>
                    <a:pt x="17491" y="16624"/>
                    <a:pt x="17427" y="16656"/>
                  </a:cubicBezTo>
                  <a:cubicBezTo>
                    <a:pt x="17369" y="16685"/>
                    <a:pt x="17339" y="16661"/>
                    <a:pt x="17322" y="16575"/>
                  </a:cubicBezTo>
                  <a:cubicBezTo>
                    <a:pt x="17309" y="16509"/>
                    <a:pt x="17270" y="16460"/>
                    <a:pt x="17236" y="16469"/>
                  </a:cubicBezTo>
                  <a:cubicBezTo>
                    <a:pt x="17202" y="16478"/>
                    <a:pt x="16997" y="16244"/>
                    <a:pt x="16780" y="15949"/>
                  </a:cubicBezTo>
                  <a:lnTo>
                    <a:pt x="16385" y="15411"/>
                  </a:lnTo>
                  <a:lnTo>
                    <a:pt x="16385" y="12594"/>
                  </a:lnTo>
                  <a:cubicBezTo>
                    <a:pt x="16385" y="9795"/>
                    <a:pt x="16385" y="9776"/>
                    <a:pt x="16481" y="9710"/>
                  </a:cubicBezTo>
                  <a:cubicBezTo>
                    <a:pt x="16545" y="9665"/>
                    <a:pt x="16571" y="9605"/>
                    <a:pt x="16555" y="9527"/>
                  </a:cubicBezTo>
                  <a:cubicBezTo>
                    <a:pt x="16539" y="9449"/>
                    <a:pt x="16568" y="9381"/>
                    <a:pt x="16643" y="9318"/>
                  </a:cubicBezTo>
                  <a:cubicBezTo>
                    <a:pt x="16787" y="9196"/>
                    <a:pt x="16791" y="9015"/>
                    <a:pt x="16651" y="9022"/>
                  </a:cubicBezTo>
                  <a:cubicBezTo>
                    <a:pt x="16562" y="9026"/>
                    <a:pt x="16549" y="9002"/>
                    <a:pt x="16561" y="8842"/>
                  </a:cubicBezTo>
                  <a:cubicBezTo>
                    <a:pt x="16572" y="8696"/>
                    <a:pt x="16556" y="8648"/>
                    <a:pt x="16481" y="8623"/>
                  </a:cubicBezTo>
                  <a:cubicBezTo>
                    <a:pt x="16404" y="8597"/>
                    <a:pt x="16385" y="8544"/>
                    <a:pt x="16385" y="8342"/>
                  </a:cubicBezTo>
                  <a:cubicBezTo>
                    <a:pt x="16385" y="8138"/>
                    <a:pt x="16404" y="8085"/>
                    <a:pt x="16483" y="8058"/>
                  </a:cubicBezTo>
                  <a:cubicBezTo>
                    <a:pt x="16576" y="8027"/>
                    <a:pt x="16578" y="7996"/>
                    <a:pt x="16563" y="7291"/>
                  </a:cubicBezTo>
                  <a:lnTo>
                    <a:pt x="16546" y="6557"/>
                  </a:lnTo>
                  <a:lnTo>
                    <a:pt x="16914" y="6226"/>
                  </a:lnTo>
                  <a:cubicBezTo>
                    <a:pt x="17116" y="6044"/>
                    <a:pt x="17307" y="5894"/>
                    <a:pt x="17335" y="5894"/>
                  </a:cubicBezTo>
                  <a:cubicBezTo>
                    <a:pt x="17364" y="5894"/>
                    <a:pt x="17426" y="5839"/>
                    <a:pt x="17475" y="5770"/>
                  </a:cubicBezTo>
                  <a:cubicBezTo>
                    <a:pt x="17575" y="5627"/>
                    <a:pt x="17816" y="5450"/>
                    <a:pt x="17818" y="5519"/>
                  </a:cubicBezTo>
                  <a:cubicBezTo>
                    <a:pt x="17819" y="5544"/>
                    <a:pt x="17839" y="5518"/>
                    <a:pt x="17866" y="5460"/>
                  </a:cubicBezTo>
                  <a:cubicBezTo>
                    <a:pt x="17892" y="5402"/>
                    <a:pt x="17937" y="5374"/>
                    <a:pt x="17965" y="5396"/>
                  </a:cubicBezTo>
                  <a:cubicBezTo>
                    <a:pt x="17994" y="5419"/>
                    <a:pt x="18002" y="5409"/>
                    <a:pt x="17984" y="5371"/>
                  </a:cubicBezTo>
                  <a:cubicBezTo>
                    <a:pt x="17965" y="5333"/>
                    <a:pt x="18038" y="5240"/>
                    <a:pt x="18157" y="5149"/>
                  </a:cubicBezTo>
                  <a:cubicBezTo>
                    <a:pt x="18270" y="5064"/>
                    <a:pt x="18386" y="4955"/>
                    <a:pt x="18417" y="4908"/>
                  </a:cubicBezTo>
                  <a:cubicBezTo>
                    <a:pt x="18463" y="4835"/>
                    <a:pt x="18724" y="4821"/>
                    <a:pt x="20036" y="4821"/>
                  </a:cubicBezTo>
                  <a:cubicBezTo>
                    <a:pt x="21048" y="4821"/>
                    <a:pt x="21600" y="4798"/>
                    <a:pt x="21600" y="4760"/>
                  </a:cubicBezTo>
                  <a:cubicBezTo>
                    <a:pt x="21600" y="4721"/>
                    <a:pt x="20755" y="4701"/>
                    <a:pt x="19155" y="4701"/>
                  </a:cubicBezTo>
                  <a:cubicBezTo>
                    <a:pt x="17555" y="4701"/>
                    <a:pt x="16708" y="4721"/>
                    <a:pt x="16708" y="4760"/>
                  </a:cubicBezTo>
                  <a:cubicBezTo>
                    <a:pt x="16708" y="4797"/>
                    <a:pt x="16984" y="4821"/>
                    <a:pt x="17444" y="4821"/>
                  </a:cubicBezTo>
                  <a:cubicBezTo>
                    <a:pt x="17849" y="4821"/>
                    <a:pt x="18190" y="4843"/>
                    <a:pt x="18203" y="4871"/>
                  </a:cubicBezTo>
                  <a:cubicBezTo>
                    <a:pt x="18234" y="4935"/>
                    <a:pt x="18059" y="5150"/>
                    <a:pt x="17907" y="5233"/>
                  </a:cubicBezTo>
                  <a:cubicBezTo>
                    <a:pt x="17771" y="5308"/>
                    <a:pt x="17618" y="5430"/>
                    <a:pt x="17583" y="5489"/>
                  </a:cubicBezTo>
                  <a:cubicBezTo>
                    <a:pt x="17526" y="5587"/>
                    <a:pt x="16804" y="6179"/>
                    <a:pt x="16780" y="6148"/>
                  </a:cubicBezTo>
                  <a:cubicBezTo>
                    <a:pt x="16766" y="6129"/>
                    <a:pt x="16754" y="6052"/>
                    <a:pt x="16754" y="5977"/>
                  </a:cubicBezTo>
                  <a:cubicBezTo>
                    <a:pt x="16754" y="5883"/>
                    <a:pt x="16723" y="5836"/>
                    <a:pt x="16651" y="5822"/>
                  </a:cubicBezTo>
                  <a:cubicBezTo>
                    <a:pt x="16593" y="5811"/>
                    <a:pt x="16551" y="5775"/>
                    <a:pt x="16555" y="5743"/>
                  </a:cubicBezTo>
                  <a:cubicBezTo>
                    <a:pt x="16560" y="5711"/>
                    <a:pt x="16439" y="5687"/>
                    <a:pt x="16284" y="5687"/>
                  </a:cubicBezTo>
                  <a:lnTo>
                    <a:pt x="16008" y="5687"/>
                  </a:lnTo>
                  <a:lnTo>
                    <a:pt x="16014" y="3897"/>
                  </a:lnTo>
                  <a:cubicBezTo>
                    <a:pt x="16018" y="2498"/>
                    <a:pt x="16034" y="2090"/>
                    <a:pt x="16082" y="2018"/>
                  </a:cubicBezTo>
                  <a:cubicBezTo>
                    <a:pt x="16116" y="1968"/>
                    <a:pt x="16152" y="1845"/>
                    <a:pt x="16162" y="1745"/>
                  </a:cubicBezTo>
                  <a:cubicBezTo>
                    <a:pt x="16179" y="1592"/>
                    <a:pt x="16167" y="1562"/>
                    <a:pt x="16088" y="1565"/>
                  </a:cubicBezTo>
                  <a:cubicBezTo>
                    <a:pt x="16001" y="1568"/>
                    <a:pt x="15992" y="1529"/>
                    <a:pt x="15979" y="1077"/>
                  </a:cubicBezTo>
                  <a:lnTo>
                    <a:pt x="15966" y="584"/>
                  </a:lnTo>
                  <a:lnTo>
                    <a:pt x="15691" y="584"/>
                  </a:lnTo>
                  <a:lnTo>
                    <a:pt x="15417" y="584"/>
                  </a:lnTo>
                  <a:close/>
                  <a:moveTo>
                    <a:pt x="18543" y="3507"/>
                  </a:moveTo>
                  <a:cubicBezTo>
                    <a:pt x="18524" y="3507"/>
                    <a:pt x="18511" y="3661"/>
                    <a:pt x="18514" y="3850"/>
                  </a:cubicBezTo>
                  <a:cubicBezTo>
                    <a:pt x="18517" y="4039"/>
                    <a:pt x="18529" y="4140"/>
                    <a:pt x="18541" y="4074"/>
                  </a:cubicBezTo>
                  <a:cubicBezTo>
                    <a:pt x="18579" y="3870"/>
                    <a:pt x="18630" y="3854"/>
                    <a:pt x="18712" y="4018"/>
                  </a:cubicBezTo>
                  <a:cubicBezTo>
                    <a:pt x="18788" y="4167"/>
                    <a:pt x="18796" y="4169"/>
                    <a:pt x="18857" y="4065"/>
                  </a:cubicBezTo>
                  <a:cubicBezTo>
                    <a:pt x="18920" y="3959"/>
                    <a:pt x="18924" y="3959"/>
                    <a:pt x="18949" y="4074"/>
                  </a:cubicBezTo>
                  <a:cubicBezTo>
                    <a:pt x="18970" y="4172"/>
                    <a:pt x="19014" y="4195"/>
                    <a:pt x="19191" y="4195"/>
                  </a:cubicBezTo>
                  <a:lnTo>
                    <a:pt x="19409" y="4195"/>
                  </a:lnTo>
                  <a:lnTo>
                    <a:pt x="19405" y="3931"/>
                  </a:lnTo>
                  <a:cubicBezTo>
                    <a:pt x="19402" y="3749"/>
                    <a:pt x="19375" y="3645"/>
                    <a:pt x="19315" y="3589"/>
                  </a:cubicBezTo>
                  <a:cubicBezTo>
                    <a:pt x="19190" y="3471"/>
                    <a:pt x="19118" y="3488"/>
                    <a:pt x="18991" y="3665"/>
                  </a:cubicBezTo>
                  <a:cubicBezTo>
                    <a:pt x="18929" y="3752"/>
                    <a:pt x="18878" y="3804"/>
                    <a:pt x="18878" y="3779"/>
                  </a:cubicBezTo>
                  <a:cubicBezTo>
                    <a:pt x="18878" y="3753"/>
                    <a:pt x="18847" y="3765"/>
                    <a:pt x="18810" y="3806"/>
                  </a:cubicBezTo>
                  <a:cubicBezTo>
                    <a:pt x="18753" y="3867"/>
                    <a:pt x="18727" y="3848"/>
                    <a:pt x="18659" y="3695"/>
                  </a:cubicBezTo>
                  <a:cubicBezTo>
                    <a:pt x="18614" y="3593"/>
                    <a:pt x="18562" y="3508"/>
                    <a:pt x="18543" y="3507"/>
                  </a:cubicBezTo>
                  <a:close/>
                  <a:moveTo>
                    <a:pt x="18298" y="3510"/>
                  </a:moveTo>
                  <a:cubicBezTo>
                    <a:pt x="18258" y="3517"/>
                    <a:pt x="18206" y="3590"/>
                    <a:pt x="18163" y="3722"/>
                  </a:cubicBezTo>
                  <a:cubicBezTo>
                    <a:pt x="18094" y="3936"/>
                    <a:pt x="18001" y="3953"/>
                    <a:pt x="18001" y="3751"/>
                  </a:cubicBezTo>
                  <a:cubicBezTo>
                    <a:pt x="18001" y="3598"/>
                    <a:pt x="17912" y="3525"/>
                    <a:pt x="17713" y="3517"/>
                  </a:cubicBezTo>
                  <a:cubicBezTo>
                    <a:pt x="17581" y="3512"/>
                    <a:pt x="17529" y="3542"/>
                    <a:pt x="17488" y="3641"/>
                  </a:cubicBezTo>
                  <a:cubicBezTo>
                    <a:pt x="17437" y="3764"/>
                    <a:pt x="17432" y="3765"/>
                    <a:pt x="17372" y="3658"/>
                  </a:cubicBezTo>
                  <a:cubicBezTo>
                    <a:pt x="17304" y="3539"/>
                    <a:pt x="17277" y="3554"/>
                    <a:pt x="17198" y="3754"/>
                  </a:cubicBezTo>
                  <a:cubicBezTo>
                    <a:pt x="17127" y="3935"/>
                    <a:pt x="17057" y="3925"/>
                    <a:pt x="17040" y="3732"/>
                  </a:cubicBezTo>
                  <a:cubicBezTo>
                    <a:pt x="17031" y="3638"/>
                    <a:pt x="16997" y="3567"/>
                    <a:pt x="16960" y="3567"/>
                  </a:cubicBezTo>
                  <a:cubicBezTo>
                    <a:pt x="16911" y="3567"/>
                    <a:pt x="16893" y="3646"/>
                    <a:pt x="16893" y="3865"/>
                  </a:cubicBezTo>
                  <a:cubicBezTo>
                    <a:pt x="16893" y="4152"/>
                    <a:pt x="16898" y="4163"/>
                    <a:pt x="17021" y="4153"/>
                  </a:cubicBezTo>
                  <a:cubicBezTo>
                    <a:pt x="17090" y="4148"/>
                    <a:pt x="17170" y="4120"/>
                    <a:pt x="17200" y="4092"/>
                  </a:cubicBezTo>
                  <a:cubicBezTo>
                    <a:pt x="17232" y="4061"/>
                    <a:pt x="17267" y="4065"/>
                    <a:pt x="17286" y="4104"/>
                  </a:cubicBezTo>
                  <a:cubicBezTo>
                    <a:pt x="17308" y="4151"/>
                    <a:pt x="17333" y="4151"/>
                    <a:pt x="17377" y="4104"/>
                  </a:cubicBezTo>
                  <a:cubicBezTo>
                    <a:pt x="17419" y="4059"/>
                    <a:pt x="17448" y="4057"/>
                    <a:pt x="17469" y="4101"/>
                  </a:cubicBezTo>
                  <a:cubicBezTo>
                    <a:pt x="17507" y="4180"/>
                    <a:pt x="17801" y="4183"/>
                    <a:pt x="17839" y="4104"/>
                  </a:cubicBezTo>
                  <a:cubicBezTo>
                    <a:pt x="17858" y="4064"/>
                    <a:pt x="17895" y="4064"/>
                    <a:pt x="17953" y="4104"/>
                  </a:cubicBezTo>
                  <a:cubicBezTo>
                    <a:pt x="18089" y="4198"/>
                    <a:pt x="18127" y="4177"/>
                    <a:pt x="18180" y="3978"/>
                  </a:cubicBezTo>
                  <a:cubicBezTo>
                    <a:pt x="18215" y="3850"/>
                    <a:pt x="18252" y="3804"/>
                    <a:pt x="18300" y="3828"/>
                  </a:cubicBezTo>
                  <a:cubicBezTo>
                    <a:pt x="18353" y="3854"/>
                    <a:pt x="18369" y="3819"/>
                    <a:pt x="18369" y="3685"/>
                  </a:cubicBezTo>
                  <a:cubicBezTo>
                    <a:pt x="18369" y="3560"/>
                    <a:pt x="18339" y="3503"/>
                    <a:pt x="18298" y="3510"/>
                  </a:cubicBezTo>
                  <a:close/>
                  <a:moveTo>
                    <a:pt x="19990" y="3537"/>
                  </a:moveTo>
                  <a:cubicBezTo>
                    <a:pt x="19942" y="3537"/>
                    <a:pt x="19880" y="3544"/>
                    <a:pt x="19800" y="3554"/>
                  </a:cubicBezTo>
                  <a:cubicBezTo>
                    <a:pt x="19626" y="3576"/>
                    <a:pt x="19577" y="3600"/>
                    <a:pt x="19639" y="3628"/>
                  </a:cubicBezTo>
                  <a:cubicBezTo>
                    <a:pt x="19713" y="3662"/>
                    <a:pt x="19728" y="3713"/>
                    <a:pt x="19716" y="3894"/>
                  </a:cubicBezTo>
                  <a:cubicBezTo>
                    <a:pt x="19706" y="4037"/>
                    <a:pt x="19723" y="4139"/>
                    <a:pt x="19761" y="4171"/>
                  </a:cubicBezTo>
                  <a:cubicBezTo>
                    <a:pt x="19842" y="4237"/>
                    <a:pt x="19836" y="4240"/>
                    <a:pt x="19988" y="4124"/>
                  </a:cubicBezTo>
                  <a:cubicBezTo>
                    <a:pt x="20093" y="4044"/>
                    <a:pt x="20141" y="4036"/>
                    <a:pt x="20225" y="4089"/>
                  </a:cubicBezTo>
                  <a:cubicBezTo>
                    <a:pt x="20344" y="4164"/>
                    <a:pt x="20708" y="4227"/>
                    <a:pt x="20787" y="4188"/>
                  </a:cubicBezTo>
                  <a:cubicBezTo>
                    <a:pt x="20819" y="4172"/>
                    <a:pt x="20833" y="4051"/>
                    <a:pt x="20824" y="3875"/>
                  </a:cubicBezTo>
                  <a:lnTo>
                    <a:pt x="20808" y="3586"/>
                  </a:lnTo>
                  <a:lnTo>
                    <a:pt x="20599" y="3576"/>
                  </a:lnTo>
                  <a:cubicBezTo>
                    <a:pt x="20484" y="3571"/>
                    <a:pt x="20376" y="3555"/>
                    <a:pt x="20360" y="3542"/>
                  </a:cubicBezTo>
                  <a:cubicBezTo>
                    <a:pt x="20344" y="3529"/>
                    <a:pt x="20332" y="3617"/>
                    <a:pt x="20332" y="3737"/>
                  </a:cubicBezTo>
                  <a:cubicBezTo>
                    <a:pt x="20332" y="4023"/>
                    <a:pt x="20250" y="4051"/>
                    <a:pt x="20196" y="3783"/>
                  </a:cubicBezTo>
                  <a:cubicBezTo>
                    <a:pt x="20158" y="3591"/>
                    <a:pt x="20135" y="3536"/>
                    <a:pt x="19990" y="3537"/>
                  </a:cubicBezTo>
                  <a:close/>
                  <a:moveTo>
                    <a:pt x="21116" y="3537"/>
                  </a:moveTo>
                  <a:lnTo>
                    <a:pt x="21116" y="3850"/>
                  </a:lnTo>
                  <a:cubicBezTo>
                    <a:pt x="21116" y="4045"/>
                    <a:pt x="21136" y="4163"/>
                    <a:pt x="21169" y="4163"/>
                  </a:cubicBezTo>
                  <a:cubicBezTo>
                    <a:pt x="21198" y="4163"/>
                    <a:pt x="21218" y="4117"/>
                    <a:pt x="21215" y="4060"/>
                  </a:cubicBezTo>
                  <a:cubicBezTo>
                    <a:pt x="21211" y="3994"/>
                    <a:pt x="21246" y="3948"/>
                    <a:pt x="21312" y="3936"/>
                  </a:cubicBezTo>
                  <a:cubicBezTo>
                    <a:pt x="21369" y="3926"/>
                    <a:pt x="21417" y="3897"/>
                    <a:pt x="21417" y="3872"/>
                  </a:cubicBezTo>
                  <a:cubicBezTo>
                    <a:pt x="21417" y="3847"/>
                    <a:pt x="21369" y="3828"/>
                    <a:pt x="21312" y="3830"/>
                  </a:cubicBezTo>
                  <a:cubicBezTo>
                    <a:pt x="21167" y="3837"/>
                    <a:pt x="21177" y="3663"/>
                    <a:pt x="21323" y="3638"/>
                  </a:cubicBezTo>
                  <a:cubicBezTo>
                    <a:pt x="21522" y="3604"/>
                    <a:pt x="21513" y="3537"/>
                    <a:pt x="21310" y="3537"/>
                  </a:cubicBezTo>
                  <a:lnTo>
                    <a:pt x="21116" y="3537"/>
                  </a:lnTo>
                  <a:close/>
                  <a:moveTo>
                    <a:pt x="9586" y="4977"/>
                  </a:moveTo>
                  <a:lnTo>
                    <a:pt x="9542" y="5122"/>
                  </a:lnTo>
                  <a:lnTo>
                    <a:pt x="9500" y="5267"/>
                  </a:lnTo>
                  <a:lnTo>
                    <a:pt x="9430" y="5134"/>
                  </a:lnTo>
                  <a:cubicBezTo>
                    <a:pt x="9391" y="5061"/>
                    <a:pt x="9311" y="4999"/>
                    <a:pt x="9254" y="4999"/>
                  </a:cubicBezTo>
                  <a:cubicBezTo>
                    <a:pt x="9197" y="4999"/>
                    <a:pt x="9117" y="5061"/>
                    <a:pt x="9077" y="5134"/>
                  </a:cubicBezTo>
                  <a:lnTo>
                    <a:pt x="9004" y="5267"/>
                  </a:lnTo>
                  <a:lnTo>
                    <a:pt x="8974" y="5134"/>
                  </a:lnTo>
                  <a:cubicBezTo>
                    <a:pt x="8931" y="4946"/>
                    <a:pt x="8864" y="4966"/>
                    <a:pt x="8831" y="5179"/>
                  </a:cubicBezTo>
                  <a:cubicBezTo>
                    <a:pt x="8790" y="5442"/>
                    <a:pt x="8731" y="5455"/>
                    <a:pt x="8653" y="5213"/>
                  </a:cubicBezTo>
                  <a:cubicBezTo>
                    <a:pt x="8552" y="4898"/>
                    <a:pt x="8493" y="4952"/>
                    <a:pt x="8493" y="5364"/>
                  </a:cubicBezTo>
                  <a:cubicBezTo>
                    <a:pt x="8493" y="5631"/>
                    <a:pt x="8508" y="5720"/>
                    <a:pt x="8550" y="5699"/>
                  </a:cubicBezTo>
                  <a:cubicBezTo>
                    <a:pt x="8638" y="5656"/>
                    <a:pt x="8826" y="5766"/>
                    <a:pt x="8791" y="5839"/>
                  </a:cubicBezTo>
                  <a:cubicBezTo>
                    <a:pt x="8774" y="5875"/>
                    <a:pt x="8643" y="5899"/>
                    <a:pt x="8499" y="5894"/>
                  </a:cubicBezTo>
                  <a:cubicBezTo>
                    <a:pt x="7797" y="5870"/>
                    <a:pt x="6462" y="5901"/>
                    <a:pt x="6462" y="5940"/>
                  </a:cubicBezTo>
                  <a:cubicBezTo>
                    <a:pt x="6462" y="5965"/>
                    <a:pt x="7369" y="5977"/>
                    <a:pt x="8478" y="5968"/>
                  </a:cubicBezTo>
                  <a:cubicBezTo>
                    <a:pt x="9744" y="5957"/>
                    <a:pt x="10509" y="5972"/>
                    <a:pt x="10538" y="6010"/>
                  </a:cubicBezTo>
                  <a:cubicBezTo>
                    <a:pt x="10586" y="6072"/>
                    <a:pt x="10508" y="6393"/>
                    <a:pt x="10404" y="6552"/>
                  </a:cubicBezTo>
                  <a:cubicBezTo>
                    <a:pt x="10372" y="6601"/>
                    <a:pt x="10345" y="6654"/>
                    <a:pt x="10345" y="6670"/>
                  </a:cubicBezTo>
                  <a:cubicBezTo>
                    <a:pt x="10345" y="6721"/>
                    <a:pt x="10288" y="6934"/>
                    <a:pt x="10250" y="7028"/>
                  </a:cubicBezTo>
                  <a:cubicBezTo>
                    <a:pt x="10219" y="7104"/>
                    <a:pt x="9968" y="7120"/>
                    <a:pt x="8493" y="7134"/>
                  </a:cubicBezTo>
                  <a:cubicBezTo>
                    <a:pt x="6962" y="7148"/>
                    <a:pt x="6765" y="7160"/>
                    <a:pt x="6716" y="7247"/>
                  </a:cubicBezTo>
                  <a:cubicBezTo>
                    <a:pt x="6677" y="7315"/>
                    <a:pt x="6624" y="7333"/>
                    <a:pt x="6540" y="7306"/>
                  </a:cubicBezTo>
                  <a:cubicBezTo>
                    <a:pt x="6474" y="7285"/>
                    <a:pt x="6409" y="7291"/>
                    <a:pt x="6395" y="7321"/>
                  </a:cubicBezTo>
                  <a:cubicBezTo>
                    <a:pt x="6381" y="7351"/>
                    <a:pt x="6298" y="7366"/>
                    <a:pt x="6210" y="7355"/>
                  </a:cubicBezTo>
                  <a:cubicBezTo>
                    <a:pt x="6059" y="7337"/>
                    <a:pt x="5967" y="7403"/>
                    <a:pt x="5956" y="7535"/>
                  </a:cubicBezTo>
                  <a:cubicBezTo>
                    <a:pt x="5950" y="7616"/>
                    <a:pt x="5730" y="7687"/>
                    <a:pt x="5697" y="7619"/>
                  </a:cubicBezTo>
                  <a:cubicBezTo>
                    <a:pt x="5666" y="7554"/>
                    <a:pt x="692" y="7544"/>
                    <a:pt x="692" y="7609"/>
                  </a:cubicBezTo>
                  <a:cubicBezTo>
                    <a:pt x="692" y="7634"/>
                    <a:pt x="1347" y="7646"/>
                    <a:pt x="2148" y="7636"/>
                  </a:cubicBezTo>
                  <a:lnTo>
                    <a:pt x="3605" y="7619"/>
                  </a:lnTo>
                  <a:lnTo>
                    <a:pt x="4122" y="8322"/>
                  </a:lnTo>
                  <a:cubicBezTo>
                    <a:pt x="4406" y="8708"/>
                    <a:pt x="4727" y="9129"/>
                    <a:pt x="4835" y="9259"/>
                  </a:cubicBezTo>
                  <a:lnTo>
                    <a:pt x="5031" y="9493"/>
                  </a:lnTo>
                  <a:lnTo>
                    <a:pt x="5031" y="10111"/>
                  </a:lnTo>
                  <a:cubicBezTo>
                    <a:pt x="5031" y="10574"/>
                    <a:pt x="5045" y="10724"/>
                    <a:pt x="5089" y="10713"/>
                  </a:cubicBezTo>
                  <a:cubicBezTo>
                    <a:pt x="5132" y="10702"/>
                    <a:pt x="5150" y="10917"/>
                    <a:pt x="5159" y="11598"/>
                  </a:cubicBezTo>
                  <a:lnTo>
                    <a:pt x="5173" y="12498"/>
                  </a:lnTo>
                  <a:lnTo>
                    <a:pt x="5365" y="12493"/>
                  </a:lnTo>
                  <a:cubicBezTo>
                    <a:pt x="5556" y="12488"/>
                    <a:pt x="5559" y="12492"/>
                    <a:pt x="5573" y="12710"/>
                  </a:cubicBezTo>
                  <a:cubicBezTo>
                    <a:pt x="5584" y="12883"/>
                    <a:pt x="5565" y="12945"/>
                    <a:pt x="5491" y="12996"/>
                  </a:cubicBezTo>
                  <a:cubicBezTo>
                    <a:pt x="5439" y="13032"/>
                    <a:pt x="5408" y="13084"/>
                    <a:pt x="5422" y="13114"/>
                  </a:cubicBezTo>
                  <a:cubicBezTo>
                    <a:pt x="5437" y="13144"/>
                    <a:pt x="5407" y="13197"/>
                    <a:pt x="5356" y="13232"/>
                  </a:cubicBezTo>
                  <a:cubicBezTo>
                    <a:pt x="5239" y="13313"/>
                    <a:pt x="5234" y="13510"/>
                    <a:pt x="5346" y="13548"/>
                  </a:cubicBezTo>
                  <a:cubicBezTo>
                    <a:pt x="5412" y="13570"/>
                    <a:pt x="5426" y="13619"/>
                    <a:pt x="5411" y="13784"/>
                  </a:cubicBezTo>
                  <a:cubicBezTo>
                    <a:pt x="5395" y="13956"/>
                    <a:pt x="5407" y="13999"/>
                    <a:pt x="5487" y="14026"/>
                  </a:cubicBezTo>
                  <a:cubicBezTo>
                    <a:pt x="5540" y="14044"/>
                    <a:pt x="5585" y="14101"/>
                    <a:pt x="5585" y="14152"/>
                  </a:cubicBezTo>
                  <a:cubicBezTo>
                    <a:pt x="5585" y="14253"/>
                    <a:pt x="5437" y="14379"/>
                    <a:pt x="5348" y="14354"/>
                  </a:cubicBezTo>
                  <a:cubicBezTo>
                    <a:pt x="5284" y="14336"/>
                    <a:pt x="5227" y="14549"/>
                    <a:pt x="5220" y="14835"/>
                  </a:cubicBezTo>
                  <a:cubicBezTo>
                    <a:pt x="5217" y="14984"/>
                    <a:pt x="5191" y="15045"/>
                    <a:pt x="5119" y="15069"/>
                  </a:cubicBezTo>
                  <a:cubicBezTo>
                    <a:pt x="4985" y="15114"/>
                    <a:pt x="4903" y="15408"/>
                    <a:pt x="4934" y="15727"/>
                  </a:cubicBezTo>
                  <a:cubicBezTo>
                    <a:pt x="4937" y="15753"/>
                    <a:pt x="5001" y="15803"/>
                    <a:pt x="5077" y="15840"/>
                  </a:cubicBezTo>
                  <a:lnTo>
                    <a:pt x="5216" y="15909"/>
                  </a:lnTo>
                  <a:lnTo>
                    <a:pt x="5216" y="18306"/>
                  </a:lnTo>
                  <a:cubicBezTo>
                    <a:pt x="5216" y="20653"/>
                    <a:pt x="5213" y="20706"/>
                    <a:pt x="5123" y="20736"/>
                  </a:cubicBezTo>
                  <a:cubicBezTo>
                    <a:pt x="5059" y="20758"/>
                    <a:pt x="5031" y="20817"/>
                    <a:pt x="5031" y="20931"/>
                  </a:cubicBezTo>
                  <a:cubicBezTo>
                    <a:pt x="5031" y="21081"/>
                    <a:pt x="5050" y="21098"/>
                    <a:pt x="5251" y="21135"/>
                  </a:cubicBezTo>
                  <a:cubicBezTo>
                    <a:pt x="5894" y="21257"/>
                    <a:pt x="5947" y="21263"/>
                    <a:pt x="5939" y="21202"/>
                  </a:cubicBezTo>
                  <a:cubicBezTo>
                    <a:pt x="5934" y="21159"/>
                    <a:pt x="6777" y="21136"/>
                    <a:pt x="8604" y="21126"/>
                  </a:cubicBezTo>
                  <a:cubicBezTo>
                    <a:pt x="10543" y="21114"/>
                    <a:pt x="11294" y="21089"/>
                    <a:pt x="11341" y="21039"/>
                  </a:cubicBezTo>
                  <a:cubicBezTo>
                    <a:pt x="11392" y="20985"/>
                    <a:pt x="11410" y="20998"/>
                    <a:pt x="11430" y="21101"/>
                  </a:cubicBezTo>
                  <a:cubicBezTo>
                    <a:pt x="11451" y="21205"/>
                    <a:pt x="11492" y="21229"/>
                    <a:pt x="11636" y="21229"/>
                  </a:cubicBezTo>
                  <a:cubicBezTo>
                    <a:pt x="11761" y="21229"/>
                    <a:pt x="11831" y="21264"/>
                    <a:pt x="11869" y="21343"/>
                  </a:cubicBezTo>
                  <a:cubicBezTo>
                    <a:pt x="11899" y="21404"/>
                    <a:pt x="11971" y="21453"/>
                    <a:pt x="12029" y="21453"/>
                  </a:cubicBezTo>
                  <a:cubicBezTo>
                    <a:pt x="12109" y="21453"/>
                    <a:pt x="12137" y="21416"/>
                    <a:pt x="12147" y="21298"/>
                  </a:cubicBezTo>
                  <a:cubicBezTo>
                    <a:pt x="12160" y="21158"/>
                    <a:pt x="12183" y="21140"/>
                    <a:pt x="12369" y="21126"/>
                  </a:cubicBezTo>
                  <a:cubicBezTo>
                    <a:pt x="12719" y="21099"/>
                    <a:pt x="12785" y="21064"/>
                    <a:pt x="12785" y="20904"/>
                  </a:cubicBezTo>
                  <a:cubicBezTo>
                    <a:pt x="12785" y="20767"/>
                    <a:pt x="12768" y="20758"/>
                    <a:pt x="12497" y="20741"/>
                  </a:cubicBezTo>
                  <a:cubicBezTo>
                    <a:pt x="12256" y="20726"/>
                    <a:pt x="12209" y="20705"/>
                    <a:pt x="12212" y="20618"/>
                  </a:cubicBezTo>
                  <a:cubicBezTo>
                    <a:pt x="12214" y="20560"/>
                    <a:pt x="12220" y="19584"/>
                    <a:pt x="12224" y="18449"/>
                  </a:cubicBezTo>
                  <a:cubicBezTo>
                    <a:pt x="12231" y="16438"/>
                    <a:pt x="12233" y="16384"/>
                    <a:pt x="12323" y="16353"/>
                  </a:cubicBezTo>
                  <a:cubicBezTo>
                    <a:pt x="12399" y="16327"/>
                    <a:pt x="12415" y="16280"/>
                    <a:pt x="12405" y="16077"/>
                  </a:cubicBezTo>
                  <a:lnTo>
                    <a:pt x="12394" y="15831"/>
                  </a:lnTo>
                  <a:lnTo>
                    <a:pt x="12590" y="15811"/>
                  </a:lnTo>
                  <a:lnTo>
                    <a:pt x="12788" y="15794"/>
                  </a:lnTo>
                  <a:lnTo>
                    <a:pt x="12775" y="15453"/>
                  </a:lnTo>
                  <a:cubicBezTo>
                    <a:pt x="12762" y="15115"/>
                    <a:pt x="12761" y="15113"/>
                    <a:pt x="12600" y="15084"/>
                  </a:cubicBezTo>
                  <a:cubicBezTo>
                    <a:pt x="12476" y="15061"/>
                    <a:pt x="12435" y="15023"/>
                    <a:pt x="12424" y="14921"/>
                  </a:cubicBezTo>
                  <a:cubicBezTo>
                    <a:pt x="12411" y="14798"/>
                    <a:pt x="12290" y="14695"/>
                    <a:pt x="12029" y="14583"/>
                  </a:cubicBezTo>
                  <a:cubicBezTo>
                    <a:pt x="11959" y="14553"/>
                    <a:pt x="11954" y="14530"/>
                    <a:pt x="12001" y="14457"/>
                  </a:cubicBezTo>
                  <a:cubicBezTo>
                    <a:pt x="12048" y="14384"/>
                    <a:pt x="12041" y="14369"/>
                    <a:pt x="11959" y="14369"/>
                  </a:cubicBezTo>
                  <a:cubicBezTo>
                    <a:pt x="11835" y="14369"/>
                    <a:pt x="11787" y="14222"/>
                    <a:pt x="11856" y="14051"/>
                  </a:cubicBezTo>
                  <a:cubicBezTo>
                    <a:pt x="11884" y="13979"/>
                    <a:pt x="11902" y="13839"/>
                    <a:pt x="11896" y="13740"/>
                  </a:cubicBezTo>
                  <a:lnTo>
                    <a:pt x="11884" y="13563"/>
                  </a:lnTo>
                  <a:lnTo>
                    <a:pt x="12184" y="13543"/>
                  </a:lnTo>
                  <a:cubicBezTo>
                    <a:pt x="12514" y="13523"/>
                    <a:pt x="12635" y="13449"/>
                    <a:pt x="12550" y="13316"/>
                  </a:cubicBezTo>
                  <a:cubicBezTo>
                    <a:pt x="12517" y="13264"/>
                    <a:pt x="12400" y="13235"/>
                    <a:pt x="12231" y="13235"/>
                  </a:cubicBezTo>
                  <a:cubicBezTo>
                    <a:pt x="12003" y="13235"/>
                    <a:pt x="11955" y="13215"/>
                    <a:pt x="11894" y="13094"/>
                  </a:cubicBezTo>
                  <a:cubicBezTo>
                    <a:pt x="11855" y="13017"/>
                    <a:pt x="11816" y="12863"/>
                    <a:pt x="11808" y="12752"/>
                  </a:cubicBezTo>
                  <a:cubicBezTo>
                    <a:pt x="11795" y="12570"/>
                    <a:pt x="11777" y="12547"/>
                    <a:pt x="11654" y="12547"/>
                  </a:cubicBezTo>
                  <a:cubicBezTo>
                    <a:pt x="11574" y="12547"/>
                    <a:pt x="11520" y="12517"/>
                    <a:pt x="11526" y="12478"/>
                  </a:cubicBezTo>
                  <a:cubicBezTo>
                    <a:pt x="11533" y="12426"/>
                    <a:pt x="11502" y="12427"/>
                    <a:pt x="11398" y="12478"/>
                  </a:cubicBezTo>
                  <a:cubicBezTo>
                    <a:pt x="11190" y="12579"/>
                    <a:pt x="11102" y="12479"/>
                    <a:pt x="11087" y="12123"/>
                  </a:cubicBezTo>
                  <a:cubicBezTo>
                    <a:pt x="11080" y="11962"/>
                    <a:pt x="11052" y="11771"/>
                    <a:pt x="11022" y="11697"/>
                  </a:cubicBezTo>
                  <a:cubicBezTo>
                    <a:pt x="10982" y="11594"/>
                    <a:pt x="10982" y="11544"/>
                    <a:pt x="11022" y="11492"/>
                  </a:cubicBezTo>
                  <a:cubicBezTo>
                    <a:pt x="11059" y="11445"/>
                    <a:pt x="11060" y="11399"/>
                    <a:pt x="11028" y="11349"/>
                  </a:cubicBezTo>
                  <a:cubicBezTo>
                    <a:pt x="11001" y="11308"/>
                    <a:pt x="10988" y="11047"/>
                    <a:pt x="10995" y="10750"/>
                  </a:cubicBezTo>
                  <a:lnTo>
                    <a:pt x="11009" y="10220"/>
                  </a:lnTo>
                  <a:lnTo>
                    <a:pt x="11547" y="10205"/>
                  </a:lnTo>
                  <a:cubicBezTo>
                    <a:pt x="11949" y="10193"/>
                    <a:pt x="12098" y="10164"/>
                    <a:pt x="12140" y="10099"/>
                  </a:cubicBezTo>
                  <a:cubicBezTo>
                    <a:pt x="12220" y="9975"/>
                    <a:pt x="12153" y="9957"/>
                    <a:pt x="11585" y="9939"/>
                  </a:cubicBezTo>
                  <a:lnTo>
                    <a:pt x="11100" y="9922"/>
                  </a:lnTo>
                  <a:lnTo>
                    <a:pt x="11087" y="9446"/>
                  </a:lnTo>
                  <a:cubicBezTo>
                    <a:pt x="11080" y="9183"/>
                    <a:pt x="11054" y="8942"/>
                    <a:pt x="11030" y="8911"/>
                  </a:cubicBezTo>
                  <a:cubicBezTo>
                    <a:pt x="11006" y="8880"/>
                    <a:pt x="10984" y="8552"/>
                    <a:pt x="10984" y="8184"/>
                  </a:cubicBezTo>
                  <a:lnTo>
                    <a:pt x="10984" y="7513"/>
                  </a:lnTo>
                  <a:lnTo>
                    <a:pt x="10858" y="7496"/>
                  </a:lnTo>
                  <a:cubicBezTo>
                    <a:pt x="10758" y="7481"/>
                    <a:pt x="10729" y="7440"/>
                    <a:pt x="10717" y="7311"/>
                  </a:cubicBezTo>
                  <a:cubicBezTo>
                    <a:pt x="10704" y="7169"/>
                    <a:pt x="10681" y="7148"/>
                    <a:pt x="10551" y="7148"/>
                  </a:cubicBezTo>
                  <a:cubicBezTo>
                    <a:pt x="10468" y="7148"/>
                    <a:pt x="10388" y="7132"/>
                    <a:pt x="10372" y="7111"/>
                  </a:cubicBezTo>
                  <a:cubicBezTo>
                    <a:pt x="10328" y="7054"/>
                    <a:pt x="10517" y="6611"/>
                    <a:pt x="10585" y="6611"/>
                  </a:cubicBezTo>
                  <a:cubicBezTo>
                    <a:pt x="10625" y="6611"/>
                    <a:pt x="10640" y="6553"/>
                    <a:pt x="10627" y="6446"/>
                  </a:cubicBezTo>
                  <a:cubicBezTo>
                    <a:pt x="10617" y="6356"/>
                    <a:pt x="10631" y="6206"/>
                    <a:pt x="10658" y="6113"/>
                  </a:cubicBezTo>
                  <a:cubicBezTo>
                    <a:pt x="10707" y="5945"/>
                    <a:pt x="10710" y="5946"/>
                    <a:pt x="11076" y="5965"/>
                  </a:cubicBezTo>
                  <a:cubicBezTo>
                    <a:pt x="11422" y="5984"/>
                    <a:pt x="11538" y="5926"/>
                    <a:pt x="11240" y="5884"/>
                  </a:cubicBezTo>
                  <a:cubicBezTo>
                    <a:pt x="11115" y="5866"/>
                    <a:pt x="11100" y="5845"/>
                    <a:pt x="11100" y="5657"/>
                  </a:cubicBezTo>
                  <a:cubicBezTo>
                    <a:pt x="11100" y="5488"/>
                    <a:pt x="11117" y="5447"/>
                    <a:pt x="11192" y="5447"/>
                  </a:cubicBezTo>
                  <a:cubicBezTo>
                    <a:pt x="11253" y="5447"/>
                    <a:pt x="11289" y="5492"/>
                    <a:pt x="11299" y="5581"/>
                  </a:cubicBezTo>
                  <a:cubicBezTo>
                    <a:pt x="11307" y="5654"/>
                    <a:pt x="11329" y="5716"/>
                    <a:pt x="11346" y="5716"/>
                  </a:cubicBezTo>
                  <a:cubicBezTo>
                    <a:pt x="11390" y="5716"/>
                    <a:pt x="11384" y="5166"/>
                    <a:pt x="11339" y="5075"/>
                  </a:cubicBezTo>
                  <a:cubicBezTo>
                    <a:pt x="11285" y="4965"/>
                    <a:pt x="11047" y="4981"/>
                    <a:pt x="11013" y="5097"/>
                  </a:cubicBezTo>
                  <a:cubicBezTo>
                    <a:pt x="10986" y="5188"/>
                    <a:pt x="10977" y="5188"/>
                    <a:pt x="10900" y="5097"/>
                  </a:cubicBezTo>
                  <a:cubicBezTo>
                    <a:pt x="10791" y="4969"/>
                    <a:pt x="10634" y="4973"/>
                    <a:pt x="10595" y="5105"/>
                  </a:cubicBezTo>
                  <a:cubicBezTo>
                    <a:pt x="10565" y="5204"/>
                    <a:pt x="10559" y="5204"/>
                    <a:pt x="10502" y="5102"/>
                  </a:cubicBezTo>
                  <a:cubicBezTo>
                    <a:pt x="10414" y="4949"/>
                    <a:pt x="9830" y="4970"/>
                    <a:pt x="9830" y="5127"/>
                  </a:cubicBezTo>
                  <a:cubicBezTo>
                    <a:pt x="9830" y="5301"/>
                    <a:pt x="9754" y="5306"/>
                    <a:pt x="9668" y="5137"/>
                  </a:cubicBezTo>
                  <a:lnTo>
                    <a:pt x="9586" y="4977"/>
                  </a:lnTo>
                  <a:close/>
                  <a:moveTo>
                    <a:pt x="6649" y="4999"/>
                  </a:moveTo>
                  <a:cubicBezTo>
                    <a:pt x="6563" y="4999"/>
                    <a:pt x="6553" y="5037"/>
                    <a:pt x="6553" y="5359"/>
                  </a:cubicBezTo>
                  <a:cubicBezTo>
                    <a:pt x="6553" y="5715"/>
                    <a:pt x="6554" y="5716"/>
                    <a:pt x="6689" y="5716"/>
                  </a:cubicBezTo>
                  <a:cubicBezTo>
                    <a:pt x="6764" y="5716"/>
                    <a:pt x="6840" y="5685"/>
                    <a:pt x="6857" y="5650"/>
                  </a:cubicBezTo>
                  <a:cubicBezTo>
                    <a:pt x="6879" y="5603"/>
                    <a:pt x="6901" y="5603"/>
                    <a:pt x="6937" y="5650"/>
                  </a:cubicBezTo>
                  <a:cubicBezTo>
                    <a:pt x="6964" y="5685"/>
                    <a:pt x="7072" y="5716"/>
                    <a:pt x="7175" y="5716"/>
                  </a:cubicBezTo>
                  <a:cubicBezTo>
                    <a:pt x="7313" y="5716"/>
                    <a:pt x="7377" y="5683"/>
                    <a:pt x="7419" y="5595"/>
                  </a:cubicBezTo>
                  <a:cubicBezTo>
                    <a:pt x="7495" y="5439"/>
                    <a:pt x="7588" y="5444"/>
                    <a:pt x="7675" y="5610"/>
                  </a:cubicBezTo>
                  <a:cubicBezTo>
                    <a:pt x="7736" y="5726"/>
                    <a:pt x="7758" y="5735"/>
                    <a:pt x="7839" y="5672"/>
                  </a:cubicBezTo>
                  <a:cubicBezTo>
                    <a:pt x="7902" y="5623"/>
                    <a:pt x="7943" y="5619"/>
                    <a:pt x="7963" y="5659"/>
                  </a:cubicBezTo>
                  <a:cubicBezTo>
                    <a:pt x="7983" y="5701"/>
                    <a:pt x="8013" y="5701"/>
                    <a:pt x="8054" y="5657"/>
                  </a:cubicBezTo>
                  <a:cubicBezTo>
                    <a:pt x="8097" y="5612"/>
                    <a:pt x="8123" y="5609"/>
                    <a:pt x="8144" y="5652"/>
                  </a:cubicBezTo>
                  <a:cubicBezTo>
                    <a:pt x="8216" y="5802"/>
                    <a:pt x="8262" y="5691"/>
                    <a:pt x="8262" y="5359"/>
                  </a:cubicBezTo>
                  <a:cubicBezTo>
                    <a:pt x="8262" y="5162"/>
                    <a:pt x="8245" y="4999"/>
                    <a:pt x="8224" y="4999"/>
                  </a:cubicBezTo>
                  <a:cubicBezTo>
                    <a:pt x="8204" y="4999"/>
                    <a:pt x="8151" y="5094"/>
                    <a:pt x="8108" y="5211"/>
                  </a:cubicBezTo>
                  <a:cubicBezTo>
                    <a:pt x="8020" y="5450"/>
                    <a:pt x="7960" y="5441"/>
                    <a:pt x="7915" y="5179"/>
                  </a:cubicBezTo>
                  <a:cubicBezTo>
                    <a:pt x="7876" y="4950"/>
                    <a:pt x="7801" y="4946"/>
                    <a:pt x="7801" y="5174"/>
                  </a:cubicBezTo>
                  <a:cubicBezTo>
                    <a:pt x="7801" y="5435"/>
                    <a:pt x="7715" y="5456"/>
                    <a:pt x="7637" y="5213"/>
                  </a:cubicBezTo>
                  <a:cubicBezTo>
                    <a:pt x="7599" y="5096"/>
                    <a:pt x="7557" y="4999"/>
                    <a:pt x="7543" y="4999"/>
                  </a:cubicBezTo>
                  <a:cubicBezTo>
                    <a:pt x="7530" y="4999"/>
                    <a:pt x="7488" y="5096"/>
                    <a:pt x="7450" y="5213"/>
                  </a:cubicBezTo>
                  <a:cubicBezTo>
                    <a:pt x="7400" y="5368"/>
                    <a:pt x="7364" y="5411"/>
                    <a:pt x="7324" y="5369"/>
                  </a:cubicBezTo>
                  <a:cubicBezTo>
                    <a:pt x="7293" y="5336"/>
                    <a:pt x="7218" y="5301"/>
                    <a:pt x="7154" y="5290"/>
                  </a:cubicBezTo>
                  <a:cubicBezTo>
                    <a:pt x="7007" y="5263"/>
                    <a:pt x="7021" y="5154"/>
                    <a:pt x="7175" y="5129"/>
                  </a:cubicBezTo>
                  <a:cubicBezTo>
                    <a:pt x="7239" y="5119"/>
                    <a:pt x="7292" y="5086"/>
                    <a:pt x="7292" y="5055"/>
                  </a:cubicBezTo>
                  <a:cubicBezTo>
                    <a:pt x="7292" y="4977"/>
                    <a:pt x="7046" y="4986"/>
                    <a:pt x="6984" y="5065"/>
                  </a:cubicBezTo>
                  <a:cubicBezTo>
                    <a:pt x="6948" y="5113"/>
                    <a:pt x="6908" y="5113"/>
                    <a:pt x="6840" y="5065"/>
                  </a:cubicBezTo>
                  <a:cubicBezTo>
                    <a:pt x="6788" y="5030"/>
                    <a:pt x="6701" y="4999"/>
                    <a:pt x="6649" y="4999"/>
                  </a:cubicBezTo>
                  <a:close/>
                  <a:moveTo>
                    <a:pt x="3538" y="6574"/>
                  </a:moveTo>
                  <a:cubicBezTo>
                    <a:pt x="3499" y="6569"/>
                    <a:pt x="3458" y="6575"/>
                    <a:pt x="3414" y="6594"/>
                  </a:cubicBezTo>
                  <a:cubicBezTo>
                    <a:pt x="3352" y="6621"/>
                    <a:pt x="3206" y="6640"/>
                    <a:pt x="3092" y="6636"/>
                  </a:cubicBezTo>
                  <a:cubicBezTo>
                    <a:pt x="2977" y="6631"/>
                    <a:pt x="2848" y="6650"/>
                    <a:pt x="2804" y="6680"/>
                  </a:cubicBezTo>
                  <a:cubicBezTo>
                    <a:pt x="2722" y="6734"/>
                    <a:pt x="2695" y="6986"/>
                    <a:pt x="2750" y="7173"/>
                  </a:cubicBezTo>
                  <a:cubicBezTo>
                    <a:pt x="2787" y="7298"/>
                    <a:pt x="3092" y="7304"/>
                    <a:pt x="3092" y="7180"/>
                  </a:cubicBezTo>
                  <a:cubicBezTo>
                    <a:pt x="3092" y="7039"/>
                    <a:pt x="3189" y="7007"/>
                    <a:pt x="3216" y="7139"/>
                  </a:cubicBezTo>
                  <a:cubicBezTo>
                    <a:pt x="3234" y="7227"/>
                    <a:pt x="3286" y="7267"/>
                    <a:pt x="3408" y="7284"/>
                  </a:cubicBezTo>
                  <a:cubicBezTo>
                    <a:pt x="3501" y="7297"/>
                    <a:pt x="3584" y="7311"/>
                    <a:pt x="3593" y="7316"/>
                  </a:cubicBezTo>
                  <a:cubicBezTo>
                    <a:pt x="3602" y="7322"/>
                    <a:pt x="3598" y="7288"/>
                    <a:pt x="3584" y="7240"/>
                  </a:cubicBezTo>
                  <a:cubicBezTo>
                    <a:pt x="3546" y="7114"/>
                    <a:pt x="3651" y="7052"/>
                    <a:pt x="3713" y="7163"/>
                  </a:cubicBezTo>
                  <a:cubicBezTo>
                    <a:pt x="3744" y="7217"/>
                    <a:pt x="3853" y="7265"/>
                    <a:pt x="3971" y="7277"/>
                  </a:cubicBezTo>
                  <a:cubicBezTo>
                    <a:pt x="4160" y="7294"/>
                    <a:pt x="4178" y="7282"/>
                    <a:pt x="4192" y="7146"/>
                  </a:cubicBezTo>
                  <a:cubicBezTo>
                    <a:pt x="4217" y="6906"/>
                    <a:pt x="4279" y="6883"/>
                    <a:pt x="4358" y="7082"/>
                  </a:cubicBezTo>
                  <a:cubicBezTo>
                    <a:pt x="4460" y="7336"/>
                    <a:pt x="4515" y="7314"/>
                    <a:pt x="4532" y="7013"/>
                  </a:cubicBezTo>
                  <a:cubicBezTo>
                    <a:pt x="4542" y="6835"/>
                    <a:pt x="4567" y="6759"/>
                    <a:pt x="4616" y="6759"/>
                  </a:cubicBezTo>
                  <a:cubicBezTo>
                    <a:pt x="4664" y="6759"/>
                    <a:pt x="4690" y="6835"/>
                    <a:pt x="4700" y="7013"/>
                  </a:cubicBezTo>
                  <a:cubicBezTo>
                    <a:pt x="4717" y="7328"/>
                    <a:pt x="4801" y="7350"/>
                    <a:pt x="4801" y="7040"/>
                  </a:cubicBezTo>
                  <a:cubicBezTo>
                    <a:pt x="4801" y="6915"/>
                    <a:pt x="4821" y="6784"/>
                    <a:pt x="4848" y="6749"/>
                  </a:cubicBezTo>
                  <a:cubicBezTo>
                    <a:pt x="4900" y="6683"/>
                    <a:pt x="4527" y="6617"/>
                    <a:pt x="4200" y="6633"/>
                  </a:cubicBezTo>
                  <a:cubicBezTo>
                    <a:pt x="4044" y="6641"/>
                    <a:pt x="4038" y="6649"/>
                    <a:pt x="4024" y="6897"/>
                  </a:cubicBezTo>
                  <a:cubicBezTo>
                    <a:pt x="4001" y="7310"/>
                    <a:pt x="3738" y="7297"/>
                    <a:pt x="3738" y="6882"/>
                  </a:cubicBezTo>
                  <a:cubicBezTo>
                    <a:pt x="3738" y="6707"/>
                    <a:pt x="3654" y="6590"/>
                    <a:pt x="3538" y="6574"/>
                  </a:cubicBezTo>
                  <a:close/>
                  <a:moveTo>
                    <a:pt x="717" y="6591"/>
                  </a:moveTo>
                  <a:cubicBezTo>
                    <a:pt x="697" y="6602"/>
                    <a:pt x="686" y="6633"/>
                    <a:pt x="675" y="6687"/>
                  </a:cubicBezTo>
                  <a:cubicBezTo>
                    <a:pt x="660" y="6762"/>
                    <a:pt x="680" y="6858"/>
                    <a:pt x="721" y="6917"/>
                  </a:cubicBezTo>
                  <a:cubicBezTo>
                    <a:pt x="785" y="7008"/>
                    <a:pt x="783" y="7023"/>
                    <a:pt x="711" y="7074"/>
                  </a:cubicBezTo>
                  <a:cubicBezTo>
                    <a:pt x="668" y="7106"/>
                    <a:pt x="648" y="7163"/>
                    <a:pt x="666" y="7200"/>
                  </a:cubicBezTo>
                  <a:cubicBezTo>
                    <a:pt x="683" y="7237"/>
                    <a:pt x="765" y="7267"/>
                    <a:pt x="847" y="7267"/>
                  </a:cubicBezTo>
                  <a:lnTo>
                    <a:pt x="996" y="7267"/>
                  </a:lnTo>
                  <a:lnTo>
                    <a:pt x="996" y="6944"/>
                  </a:lnTo>
                  <a:cubicBezTo>
                    <a:pt x="995" y="6766"/>
                    <a:pt x="981" y="6632"/>
                    <a:pt x="963" y="6646"/>
                  </a:cubicBezTo>
                  <a:cubicBezTo>
                    <a:pt x="946" y="6659"/>
                    <a:pt x="879" y="6647"/>
                    <a:pt x="816" y="6616"/>
                  </a:cubicBezTo>
                  <a:cubicBezTo>
                    <a:pt x="768" y="6592"/>
                    <a:pt x="737" y="6581"/>
                    <a:pt x="717" y="6591"/>
                  </a:cubicBezTo>
                  <a:close/>
                  <a:moveTo>
                    <a:pt x="5756" y="6636"/>
                  </a:moveTo>
                  <a:lnTo>
                    <a:pt x="5348" y="6638"/>
                  </a:lnTo>
                  <a:cubicBezTo>
                    <a:pt x="5027" y="6640"/>
                    <a:pt x="4942" y="6657"/>
                    <a:pt x="4961" y="6719"/>
                  </a:cubicBezTo>
                  <a:cubicBezTo>
                    <a:pt x="4974" y="6763"/>
                    <a:pt x="4986" y="6904"/>
                    <a:pt x="4986" y="7033"/>
                  </a:cubicBezTo>
                  <a:lnTo>
                    <a:pt x="4986" y="7267"/>
                  </a:lnTo>
                  <a:lnTo>
                    <a:pt x="5213" y="7267"/>
                  </a:lnTo>
                  <a:cubicBezTo>
                    <a:pt x="5413" y="7267"/>
                    <a:pt x="5442" y="7252"/>
                    <a:pt x="5455" y="7134"/>
                  </a:cubicBezTo>
                  <a:cubicBezTo>
                    <a:pt x="5463" y="7060"/>
                    <a:pt x="5501" y="6998"/>
                    <a:pt x="5539" y="6998"/>
                  </a:cubicBezTo>
                  <a:cubicBezTo>
                    <a:pt x="5577" y="6998"/>
                    <a:pt x="5615" y="7060"/>
                    <a:pt x="5623" y="7134"/>
                  </a:cubicBezTo>
                  <a:cubicBezTo>
                    <a:pt x="5631" y="7207"/>
                    <a:pt x="5658" y="7267"/>
                    <a:pt x="5684" y="7267"/>
                  </a:cubicBezTo>
                  <a:cubicBezTo>
                    <a:pt x="5709" y="7267"/>
                    <a:pt x="5717" y="7215"/>
                    <a:pt x="5701" y="7151"/>
                  </a:cubicBezTo>
                  <a:cubicBezTo>
                    <a:pt x="5685" y="7086"/>
                    <a:pt x="5691" y="6944"/>
                    <a:pt x="5714" y="6835"/>
                  </a:cubicBezTo>
                  <a:lnTo>
                    <a:pt x="5756" y="6636"/>
                  </a:lnTo>
                  <a:close/>
                  <a:moveTo>
                    <a:pt x="1419" y="6646"/>
                  </a:moveTo>
                  <a:cubicBezTo>
                    <a:pt x="1372" y="6646"/>
                    <a:pt x="1316" y="6653"/>
                    <a:pt x="1245" y="6665"/>
                  </a:cubicBezTo>
                  <a:cubicBezTo>
                    <a:pt x="1102" y="6691"/>
                    <a:pt x="1064" y="6715"/>
                    <a:pt x="1120" y="6744"/>
                  </a:cubicBezTo>
                  <a:cubicBezTo>
                    <a:pt x="1178" y="6774"/>
                    <a:pt x="1200" y="6854"/>
                    <a:pt x="1200" y="7028"/>
                  </a:cubicBezTo>
                  <a:cubicBezTo>
                    <a:pt x="1200" y="7224"/>
                    <a:pt x="1216" y="7267"/>
                    <a:pt x="1287" y="7267"/>
                  </a:cubicBezTo>
                  <a:cubicBezTo>
                    <a:pt x="1335" y="7267"/>
                    <a:pt x="1387" y="7227"/>
                    <a:pt x="1402" y="7178"/>
                  </a:cubicBezTo>
                  <a:cubicBezTo>
                    <a:pt x="1416" y="7129"/>
                    <a:pt x="1472" y="7089"/>
                    <a:pt x="1524" y="7089"/>
                  </a:cubicBezTo>
                  <a:cubicBezTo>
                    <a:pt x="1576" y="7089"/>
                    <a:pt x="1629" y="7129"/>
                    <a:pt x="1644" y="7178"/>
                  </a:cubicBezTo>
                  <a:cubicBezTo>
                    <a:pt x="1674" y="7277"/>
                    <a:pt x="1843" y="7301"/>
                    <a:pt x="1852" y="7208"/>
                  </a:cubicBezTo>
                  <a:cubicBezTo>
                    <a:pt x="1855" y="7175"/>
                    <a:pt x="1860" y="7113"/>
                    <a:pt x="1863" y="7072"/>
                  </a:cubicBezTo>
                  <a:cubicBezTo>
                    <a:pt x="1867" y="7031"/>
                    <a:pt x="1910" y="6998"/>
                    <a:pt x="1961" y="6998"/>
                  </a:cubicBezTo>
                  <a:cubicBezTo>
                    <a:pt x="2023" y="6998"/>
                    <a:pt x="2061" y="7047"/>
                    <a:pt x="2073" y="7148"/>
                  </a:cubicBezTo>
                  <a:cubicBezTo>
                    <a:pt x="2089" y="7272"/>
                    <a:pt x="2100" y="7250"/>
                    <a:pt x="2144" y="7028"/>
                  </a:cubicBezTo>
                  <a:cubicBezTo>
                    <a:pt x="2173" y="6880"/>
                    <a:pt x="2217" y="6759"/>
                    <a:pt x="2241" y="6759"/>
                  </a:cubicBezTo>
                  <a:cubicBezTo>
                    <a:pt x="2265" y="6759"/>
                    <a:pt x="2296" y="6880"/>
                    <a:pt x="2310" y="7028"/>
                  </a:cubicBezTo>
                  <a:lnTo>
                    <a:pt x="2335" y="7296"/>
                  </a:lnTo>
                  <a:lnTo>
                    <a:pt x="2355" y="6986"/>
                  </a:lnTo>
                  <a:cubicBezTo>
                    <a:pt x="2375" y="6677"/>
                    <a:pt x="2377" y="6675"/>
                    <a:pt x="2239" y="6658"/>
                  </a:cubicBezTo>
                  <a:cubicBezTo>
                    <a:pt x="2163" y="6648"/>
                    <a:pt x="2034" y="6651"/>
                    <a:pt x="1953" y="6663"/>
                  </a:cubicBezTo>
                  <a:cubicBezTo>
                    <a:pt x="1826" y="6681"/>
                    <a:pt x="1803" y="6708"/>
                    <a:pt x="1791" y="6870"/>
                  </a:cubicBezTo>
                  <a:cubicBezTo>
                    <a:pt x="1773" y="7102"/>
                    <a:pt x="1698" y="7098"/>
                    <a:pt x="1644" y="6860"/>
                  </a:cubicBezTo>
                  <a:cubicBezTo>
                    <a:pt x="1609" y="6703"/>
                    <a:pt x="1560" y="6644"/>
                    <a:pt x="1419" y="6646"/>
                  </a:cubicBezTo>
                  <a:close/>
                  <a:moveTo>
                    <a:pt x="14280" y="7205"/>
                  </a:moveTo>
                  <a:cubicBezTo>
                    <a:pt x="14232" y="7207"/>
                    <a:pt x="13969" y="7208"/>
                    <a:pt x="13696" y="7208"/>
                  </a:cubicBezTo>
                  <a:lnTo>
                    <a:pt x="13200" y="7208"/>
                  </a:lnTo>
                  <a:lnTo>
                    <a:pt x="13200" y="7508"/>
                  </a:lnTo>
                  <a:lnTo>
                    <a:pt x="13200" y="7809"/>
                  </a:lnTo>
                  <a:lnTo>
                    <a:pt x="13431" y="7797"/>
                  </a:lnTo>
                  <a:cubicBezTo>
                    <a:pt x="13558" y="7789"/>
                    <a:pt x="13673" y="7796"/>
                    <a:pt x="13687" y="7814"/>
                  </a:cubicBezTo>
                  <a:cubicBezTo>
                    <a:pt x="13733" y="7874"/>
                    <a:pt x="14359" y="7823"/>
                    <a:pt x="14411" y="7755"/>
                  </a:cubicBezTo>
                  <a:cubicBezTo>
                    <a:pt x="14486" y="7658"/>
                    <a:pt x="14417" y="7594"/>
                    <a:pt x="14333" y="7683"/>
                  </a:cubicBezTo>
                  <a:cubicBezTo>
                    <a:pt x="14235" y="7789"/>
                    <a:pt x="14123" y="7716"/>
                    <a:pt x="14123" y="7545"/>
                  </a:cubicBezTo>
                  <a:cubicBezTo>
                    <a:pt x="14123" y="7347"/>
                    <a:pt x="14237" y="7227"/>
                    <a:pt x="14331" y="7328"/>
                  </a:cubicBezTo>
                  <a:cubicBezTo>
                    <a:pt x="14370" y="7370"/>
                    <a:pt x="14416" y="7385"/>
                    <a:pt x="14432" y="7363"/>
                  </a:cubicBezTo>
                  <a:cubicBezTo>
                    <a:pt x="14479" y="7303"/>
                    <a:pt x="14379" y="7200"/>
                    <a:pt x="14280" y="720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grpSp>
          <p:nvGrpSpPr>
            <p:cNvPr id="560" name="MOVING TABLE"/>
            <p:cNvGrpSpPr/>
            <p:nvPr/>
          </p:nvGrpSpPr>
          <p:grpSpPr>
            <a:xfrm>
              <a:off x="3433686" y="230062"/>
              <a:ext cx="1134484" cy="528775"/>
              <a:chOff x="0" y="-11776"/>
              <a:chExt cx="1134482" cy="528774"/>
            </a:xfrm>
          </p:grpSpPr>
          <p:sp>
            <p:nvSpPr>
              <p:cNvPr id="558" name="Rettangolo"/>
              <p:cNvSpPr/>
              <p:nvPr/>
            </p:nvSpPr>
            <p:spPr>
              <a:xfrm>
                <a:off x="0" y="0"/>
                <a:ext cx="1134482" cy="5052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1659424">
                  <a:defRPr sz="16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sz="1200"/>
              </a:p>
            </p:txBody>
          </p:sp>
          <p:sp>
            <p:nvSpPr>
              <p:cNvPr id="559" name="MOVING TABLE"/>
              <p:cNvSpPr txBox="1"/>
              <p:nvPr/>
            </p:nvSpPr>
            <p:spPr>
              <a:xfrm>
                <a:off x="0" y="-11776"/>
                <a:ext cx="1134482" cy="528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3493" tIns="13493" rIns="13493" bIns="13493" numCol="1" anchor="ctr">
                <a:spAutoFit/>
              </a:bodyPr>
              <a:lstStyle>
                <a:lvl1pPr algn="ctr" defTabSz="2212565">
                  <a:defRPr sz="16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rPr sz="1200"/>
                  <a:t>MOVING TABLE</a:t>
                </a:r>
              </a:p>
            </p:txBody>
          </p:sp>
        </p:grpSp>
        <p:grpSp>
          <p:nvGrpSpPr>
            <p:cNvPr id="563" name="BEAM MONITOR"/>
            <p:cNvGrpSpPr/>
            <p:nvPr/>
          </p:nvGrpSpPr>
          <p:grpSpPr>
            <a:xfrm>
              <a:off x="1207150" y="421005"/>
              <a:ext cx="1385990" cy="528774"/>
              <a:chOff x="-1" y="-13887"/>
              <a:chExt cx="1385989" cy="528772"/>
            </a:xfrm>
          </p:grpSpPr>
          <p:sp>
            <p:nvSpPr>
              <p:cNvPr id="561" name="Rettangolo"/>
              <p:cNvSpPr/>
              <p:nvPr/>
            </p:nvSpPr>
            <p:spPr>
              <a:xfrm>
                <a:off x="-1" y="0"/>
                <a:ext cx="1385989" cy="501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1659424">
                  <a:defRPr sz="16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sz="1200"/>
              </a:p>
            </p:txBody>
          </p:sp>
          <p:sp>
            <p:nvSpPr>
              <p:cNvPr id="562" name="BEAM MONITOR"/>
              <p:cNvSpPr txBox="1"/>
              <p:nvPr/>
            </p:nvSpPr>
            <p:spPr>
              <a:xfrm>
                <a:off x="-1" y="-13887"/>
                <a:ext cx="1385989" cy="5287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3493" tIns="13493" rIns="13493" bIns="13493" numCol="1" anchor="ctr">
                <a:spAutoFit/>
              </a:bodyPr>
              <a:lstStyle>
                <a:lvl1pPr algn="ctr" defTabSz="2212565">
                  <a:defRPr sz="16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rPr sz="1200"/>
                  <a:t>BEAM MONITOR</a:t>
                </a:r>
              </a:p>
            </p:txBody>
          </p:sp>
        </p:grpSp>
        <p:grpSp>
          <p:nvGrpSpPr>
            <p:cNvPr id="566" name="START COUNTER"/>
            <p:cNvGrpSpPr/>
            <p:nvPr/>
          </p:nvGrpSpPr>
          <p:grpSpPr>
            <a:xfrm>
              <a:off x="151772" y="652362"/>
              <a:ext cx="1149002" cy="542942"/>
              <a:chOff x="-1" y="-1"/>
              <a:chExt cx="1149001" cy="542941"/>
            </a:xfrm>
          </p:grpSpPr>
          <p:sp>
            <p:nvSpPr>
              <p:cNvPr id="564" name="Rettangolo"/>
              <p:cNvSpPr/>
              <p:nvPr/>
            </p:nvSpPr>
            <p:spPr>
              <a:xfrm>
                <a:off x="-1" y="-1"/>
                <a:ext cx="1149001" cy="5429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1659424">
                  <a:defRPr sz="16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sz="1200"/>
              </a:p>
            </p:txBody>
          </p:sp>
          <p:sp>
            <p:nvSpPr>
              <p:cNvPr id="565" name="START COUNTER"/>
              <p:cNvSpPr txBox="1"/>
              <p:nvPr/>
            </p:nvSpPr>
            <p:spPr>
              <a:xfrm>
                <a:off x="-1" y="7083"/>
                <a:ext cx="1149001" cy="528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3493" tIns="13493" rIns="13493" bIns="13493" numCol="1" anchor="ctr">
                <a:spAutoFit/>
              </a:bodyPr>
              <a:lstStyle>
                <a:lvl1pPr algn="ctr" defTabSz="2212565">
                  <a:defRPr sz="16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rPr sz="1200"/>
                  <a:t>START COUNTER</a:t>
                </a:r>
              </a:p>
            </p:txBody>
          </p:sp>
        </p:grpSp>
        <p:grpSp>
          <p:nvGrpSpPr>
            <p:cNvPr id="569" name="ECC"/>
            <p:cNvGrpSpPr/>
            <p:nvPr/>
          </p:nvGrpSpPr>
          <p:grpSpPr>
            <a:xfrm>
              <a:off x="2657669" y="1027604"/>
              <a:ext cx="525474" cy="282553"/>
              <a:chOff x="-1" y="-11570"/>
              <a:chExt cx="525473" cy="282552"/>
            </a:xfrm>
          </p:grpSpPr>
          <p:sp>
            <p:nvSpPr>
              <p:cNvPr id="567" name="Rettangolo"/>
              <p:cNvSpPr/>
              <p:nvPr/>
            </p:nvSpPr>
            <p:spPr>
              <a:xfrm>
                <a:off x="-1" y="-1"/>
                <a:ext cx="525473" cy="2594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1659424">
                  <a:defRPr sz="16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sz="1200"/>
              </a:p>
            </p:txBody>
          </p:sp>
          <p:sp>
            <p:nvSpPr>
              <p:cNvPr id="568" name="ECC"/>
              <p:cNvSpPr txBox="1"/>
              <p:nvPr/>
            </p:nvSpPr>
            <p:spPr>
              <a:xfrm>
                <a:off x="-1" y="-11570"/>
                <a:ext cx="525473" cy="282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3493" tIns="13493" rIns="13493" bIns="13493" numCol="1" anchor="ctr">
                <a:spAutoFit/>
              </a:bodyPr>
              <a:lstStyle>
                <a:lvl1pPr algn="ctr" defTabSz="2212565">
                  <a:defRPr sz="16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rPr sz="1200"/>
                  <a:t>ECC</a:t>
                </a:r>
              </a:p>
            </p:txBody>
          </p:sp>
        </p:grpSp>
        <p:grpSp>
          <p:nvGrpSpPr>
            <p:cNvPr id="572" name="BEAM"/>
            <p:cNvGrpSpPr/>
            <p:nvPr/>
          </p:nvGrpSpPr>
          <p:grpSpPr>
            <a:xfrm>
              <a:off x="0" y="1382048"/>
              <a:ext cx="921198" cy="282553"/>
              <a:chOff x="0" y="-11570"/>
              <a:chExt cx="921196" cy="282552"/>
            </a:xfrm>
          </p:grpSpPr>
          <p:sp>
            <p:nvSpPr>
              <p:cNvPr id="570" name="Rettangolo"/>
              <p:cNvSpPr/>
              <p:nvPr/>
            </p:nvSpPr>
            <p:spPr>
              <a:xfrm>
                <a:off x="0" y="-1"/>
                <a:ext cx="921196" cy="2594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1659424">
                  <a:defRPr sz="1600">
                    <a:solidFill>
                      <a:srgbClr val="B517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sz="1200"/>
              </a:p>
            </p:txBody>
          </p:sp>
          <p:sp>
            <p:nvSpPr>
              <p:cNvPr id="571" name="BEAM"/>
              <p:cNvSpPr txBox="1"/>
              <p:nvPr/>
            </p:nvSpPr>
            <p:spPr>
              <a:xfrm>
                <a:off x="0" y="-11570"/>
                <a:ext cx="921196" cy="282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3493" tIns="13493" rIns="13493" bIns="13493" numCol="1" anchor="ctr">
                <a:spAutoFit/>
              </a:bodyPr>
              <a:lstStyle>
                <a:lvl1pPr algn="ctr" defTabSz="2212565">
                  <a:defRPr sz="1600">
                    <a:solidFill>
                      <a:srgbClr val="B517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rPr sz="1200"/>
                  <a:t>BEAM</a:t>
                </a:r>
              </a:p>
            </p:txBody>
          </p:sp>
        </p:grpSp>
        <p:sp>
          <p:nvSpPr>
            <p:cNvPr id="573" name="Linea"/>
            <p:cNvSpPr/>
            <p:nvPr/>
          </p:nvSpPr>
          <p:spPr>
            <a:xfrm>
              <a:off x="84743" y="1653028"/>
              <a:ext cx="872136" cy="2"/>
            </a:xfrm>
            <a:prstGeom prst="line">
              <a:avLst/>
            </a:prstGeom>
            <a:noFill/>
            <a:ln w="12700" cap="flat">
              <a:solidFill>
                <a:srgbClr val="B517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685765"/>
              <a:endParaRPr sz="1200"/>
            </a:p>
          </p:txBody>
        </p:sp>
      </p:grpSp>
      <p:grpSp>
        <p:nvGrpSpPr>
          <p:cNvPr id="621" name="Gruppo"/>
          <p:cNvGrpSpPr/>
          <p:nvPr/>
        </p:nvGrpSpPr>
        <p:grpSpPr>
          <a:xfrm>
            <a:off x="2441492" y="2192938"/>
            <a:ext cx="3670446" cy="2376038"/>
            <a:chOff x="0" y="0"/>
            <a:chExt cx="4893927" cy="3168050"/>
          </a:xfrm>
        </p:grpSpPr>
        <p:grpSp>
          <p:nvGrpSpPr>
            <p:cNvPr id="618" name="Gruppo"/>
            <p:cNvGrpSpPr/>
            <p:nvPr/>
          </p:nvGrpSpPr>
          <p:grpSpPr>
            <a:xfrm>
              <a:off x="1211355" y="141388"/>
              <a:ext cx="3555634" cy="2912615"/>
              <a:chOff x="0" y="0"/>
              <a:chExt cx="3555633" cy="2912614"/>
            </a:xfrm>
          </p:grpSpPr>
          <p:grpSp>
            <p:nvGrpSpPr>
              <p:cNvPr id="578" name="Gruppo"/>
              <p:cNvGrpSpPr/>
              <p:nvPr/>
            </p:nvGrpSpPr>
            <p:grpSpPr>
              <a:xfrm>
                <a:off x="1358631" y="1435629"/>
                <a:ext cx="193659" cy="1476986"/>
                <a:chOff x="0" y="0"/>
                <a:chExt cx="193658" cy="1476984"/>
              </a:xfrm>
            </p:grpSpPr>
            <p:sp>
              <p:nvSpPr>
                <p:cNvPr id="575" name="Rettangolo"/>
                <p:cNvSpPr/>
                <p:nvPr/>
              </p:nvSpPr>
              <p:spPr>
                <a:xfrm>
                  <a:off x="0" y="-1"/>
                  <a:ext cx="70688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576" name="Rettangolo"/>
                <p:cNvSpPr/>
                <p:nvPr/>
              </p:nvSpPr>
              <p:spPr>
                <a:xfrm>
                  <a:off x="122970" y="-1"/>
                  <a:ext cx="70689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577" name="Rettangolo"/>
                <p:cNvSpPr/>
                <p:nvPr/>
              </p:nvSpPr>
              <p:spPr>
                <a:xfrm>
                  <a:off x="70739" y="-1"/>
                  <a:ext cx="52462" cy="1476986"/>
                </a:xfrm>
                <a:prstGeom prst="rect">
                  <a:avLst/>
                </a:prstGeom>
                <a:solidFill>
                  <a:srgbClr val="D5D5D5"/>
                </a:solidFill>
                <a:ln w="762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</p:grpSp>
          <p:grpSp>
            <p:nvGrpSpPr>
              <p:cNvPr id="582" name="SENSITIVE GELATINE LAYER"/>
              <p:cNvGrpSpPr/>
              <p:nvPr/>
            </p:nvGrpSpPr>
            <p:grpSpPr>
              <a:xfrm>
                <a:off x="0" y="0"/>
                <a:ext cx="3088486" cy="2570370"/>
                <a:chOff x="0" y="0"/>
                <a:chExt cx="3088485" cy="2570369"/>
              </a:xfrm>
            </p:grpSpPr>
            <p:sp>
              <p:nvSpPr>
                <p:cNvPr id="579" name="Rettangolo"/>
                <p:cNvSpPr/>
                <p:nvPr/>
              </p:nvSpPr>
              <p:spPr>
                <a:xfrm>
                  <a:off x="0" y="0"/>
                  <a:ext cx="3088486" cy="990694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1659424">
                    <a:defRPr sz="1700">
                      <a:solidFill>
                        <a:srgbClr val="5E5E5E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 sz="1275"/>
                </a:p>
              </p:txBody>
            </p:sp>
            <p:sp>
              <p:nvSpPr>
                <p:cNvPr id="580" name="SENSITIVE GELATINE LAYER"/>
                <p:cNvSpPr txBox="1"/>
                <p:nvPr/>
              </p:nvSpPr>
              <p:spPr>
                <a:xfrm>
                  <a:off x="666515" y="170470"/>
                  <a:ext cx="1433534" cy="9557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3493" tIns="13493" rIns="13493" bIns="13493" numCol="1" anchor="ctr">
                  <a:noAutofit/>
                </a:bodyPr>
                <a:lstStyle>
                  <a:lvl1pPr algn="ctr" defTabSz="2212565">
                    <a:defRPr sz="1700">
                      <a:solidFill>
                        <a:srgbClr val="5E5E5E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rPr sz="1275"/>
                    <a:t>SENSITIVE GELATINE LAYER</a:t>
                  </a:r>
                </a:p>
              </p:txBody>
            </p:sp>
            <p:sp>
              <p:nvSpPr>
                <p:cNvPr id="581" name="…"/>
                <p:cNvSpPr txBox="1"/>
                <p:nvPr/>
              </p:nvSpPr>
              <p:spPr>
                <a:xfrm>
                  <a:off x="1654952" y="1614587"/>
                  <a:ext cx="1433534" cy="9557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3493" tIns="13493" rIns="13493" bIns="13493" numCol="1" anchor="ctr">
                  <a:noAutofit/>
                </a:bodyPr>
                <a:lstStyle>
                  <a:lvl1pPr algn="ctr" defTabSz="2212565">
                    <a:defRPr sz="1700">
                      <a:solidFill>
                        <a:srgbClr val="5E5E5E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rPr sz="1275"/>
                    <a:t>…</a:t>
                  </a:r>
                </a:p>
              </p:txBody>
            </p:sp>
          </p:grpSp>
          <p:grpSp>
            <p:nvGrpSpPr>
              <p:cNvPr id="585" name="PLASTIC BASE"/>
              <p:cNvGrpSpPr/>
              <p:nvPr/>
            </p:nvGrpSpPr>
            <p:grpSpPr>
              <a:xfrm>
                <a:off x="2106453" y="601350"/>
                <a:ext cx="1449181" cy="671199"/>
                <a:chOff x="0" y="0"/>
                <a:chExt cx="1449179" cy="671198"/>
              </a:xfrm>
            </p:grpSpPr>
            <p:sp>
              <p:nvSpPr>
                <p:cNvPr id="583" name="Rettangolo"/>
                <p:cNvSpPr/>
                <p:nvPr/>
              </p:nvSpPr>
              <p:spPr>
                <a:xfrm>
                  <a:off x="0" y="360307"/>
                  <a:ext cx="1449180" cy="310892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1659424">
                    <a:defRPr sz="1700">
                      <a:solidFill>
                        <a:srgbClr val="5E5E5E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 sz="1275"/>
                </a:p>
              </p:txBody>
            </p:sp>
            <p:sp>
              <p:nvSpPr>
                <p:cNvPr id="584" name="PLASTIC BASE"/>
                <p:cNvSpPr txBox="1"/>
                <p:nvPr/>
              </p:nvSpPr>
              <p:spPr>
                <a:xfrm>
                  <a:off x="0" y="0"/>
                  <a:ext cx="1449180" cy="61135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3493" tIns="13493" rIns="13493" bIns="13493" numCol="1" anchor="ctr">
                  <a:noAutofit/>
                </a:bodyPr>
                <a:lstStyle>
                  <a:lvl1pPr algn="ctr" defTabSz="2212565">
                    <a:defRPr sz="1700">
                      <a:solidFill>
                        <a:srgbClr val="5E5E5E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rPr sz="1275"/>
                    <a:t>PLASTIC BASE</a:t>
                  </a:r>
                </a:p>
              </p:txBody>
            </p:sp>
          </p:grpSp>
          <p:sp>
            <p:nvSpPr>
              <p:cNvPr id="586" name="Linea"/>
              <p:cNvSpPr/>
              <p:nvPr/>
            </p:nvSpPr>
            <p:spPr>
              <a:xfrm>
                <a:off x="727059" y="1127780"/>
                <a:ext cx="1301923" cy="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685765"/>
                <a:endParaRPr sz="1200"/>
              </a:p>
            </p:txBody>
          </p:sp>
          <p:sp>
            <p:nvSpPr>
              <p:cNvPr id="587" name="Linea"/>
              <p:cNvSpPr/>
              <p:nvPr/>
            </p:nvSpPr>
            <p:spPr>
              <a:xfrm>
                <a:off x="1231714" y="1130099"/>
                <a:ext cx="292614" cy="332184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685765"/>
                <a:endParaRPr sz="1200"/>
              </a:p>
            </p:txBody>
          </p:sp>
          <p:sp>
            <p:nvSpPr>
              <p:cNvPr id="588" name="Linea"/>
              <p:cNvSpPr/>
              <p:nvPr/>
            </p:nvSpPr>
            <p:spPr>
              <a:xfrm>
                <a:off x="2192259" y="1206278"/>
                <a:ext cx="1219759" cy="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685765"/>
                <a:endParaRPr sz="1200"/>
              </a:p>
            </p:txBody>
          </p:sp>
          <p:grpSp>
            <p:nvGrpSpPr>
              <p:cNvPr id="592" name="Gruppo"/>
              <p:cNvGrpSpPr/>
              <p:nvPr/>
            </p:nvGrpSpPr>
            <p:grpSpPr>
              <a:xfrm>
                <a:off x="1552288" y="1435629"/>
                <a:ext cx="193660" cy="1476986"/>
                <a:chOff x="0" y="0"/>
                <a:chExt cx="193659" cy="1476984"/>
              </a:xfrm>
            </p:grpSpPr>
            <p:sp>
              <p:nvSpPr>
                <p:cNvPr id="589" name="Rettangolo"/>
                <p:cNvSpPr/>
                <p:nvPr/>
              </p:nvSpPr>
              <p:spPr>
                <a:xfrm>
                  <a:off x="-1" y="-1"/>
                  <a:ext cx="70689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590" name="Rettangolo"/>
                <p:cNvSpPr/>
                <p:nvPr/>
              </p:nvSpPr>
              <p:spPr>
                <a:xfrm>
                  <a:off x="122970" y="-1"/>
                  <a:ext cx="70690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591" name="Rettangolo"/>
                <p:cNvSpPr/>
                <p:nvPr/>
              </p:nvSpPr>
              <p:spPr>
                <a:xfrm>
                  <a:off x="70739" y="-1"/>
                  <a:ext cx="52462" cy="1476986"/>
                </a:xfrm>
                <a:prstGeom prst="rect">
                  <a:avLst/>
                </a:prstGeom>
                <a:solidFill>
                  <a:srgbClr val="D5D5D5"/>
                </a:solidFill>
                <a:ln w="762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</p:grpSp>
          <p:grpSp>
            <p:nvGrpSpPr>
              <p:cNvPr id="596" name="Gruppo"/>
              <p:cNvGrpSpPr/>
              <p:nvPr/>
            </p:nvGrpSpPr>
            <p:grpSpPr>
              <a:xfrm>
                <a:off x="1745947" y="1435629"/>
                <a:ext cx="193659" cy="1476986"/>
                <a:chOff x="0" y="0"/>
                <a:chExt cx="193658" cy="1476984"/>
              </a:xfrm>
            </p:grpSpPr>
            <p:sp>
              <p:nvSpPr>
                <p:cNvPr id="593" name="Rettangolo"/>
                <p:cNvSpPr/>
                <p:nvPr/>
              </p:nvSpPr>
              <p:spPr>
                <a:xfrm>
                  <a:off x="0" y="-1"/>
                  <a:ext cx="70688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594" name="Rettangolo"/>
                <p:cNvSpPr/>
                <p:nvPr/>
              </p:nvSpPr>
              <p:spPr>
                <a:xfrm>
                  <a:off x="122970" y="-1"/>
                  <a:ext cx="70689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595" name="Rettangolo"/>
                <p:cNvSpPr/>
                <p:nvPr/>
              </p:nvSpPr>
              <p:spPr>
                <a:xfrm>
                  <a:off x="70739" y="-1"/>
                  <a:ext cx="52462" cy="1476986"/>
                </a:xfrm>
                <a:prstGeom prst="rect">
                  <a:avLst/>
                </a:prstGeom>
                <a:solidFill>
                  <a:srgbClr val="D5D5D5"/>
                </a:solidFill>
                <a:ln w="762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</p:grpSp>
          <p:grpSp>
            <p:nvGrpSpPr>
              <p:cNvPr id="600" name="Gruppo"/>
              <p:cNvGrpSpPr/>
              <p:nvPr/>
            </p:nvGrpSpPr>
            <p:grpSpPr>
              <a:xfrm>
                <a:off x="1939604" y="1435629"/>
                <a:ext cx="193660" cy="1476986"/>
                <a:chOff x="0" y="0"/>
                <a:chExt cx="193658" cy="1476984"/>
              </a:xfrm>
            </p:grpSpPr>
            <p:sp>
              <p:nvSpPr>
                <p:cNvPr id="597" name="Rettangolo"/>
                <p:cNvSpPr/>
                <p:nvPr/>
              </p:nvSpPr>
              <p:spPr>
                <a:xfrm>
                  <a:off x="0" y="-1"/>
                  <a:ext cx="70688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598" name="Rettangolo"/>
                <p:cNvSpPr/>
                <p:nvPr/>
              </p:nvSpPr>
              <p:spPr>
                <a:xfrm>
                  <a:off x="122970" y="-1"/>
                  <a:ext cx="70689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599" name="Rettangolo"/>
                <p:cNvSpPr/>
                <p:nvPr/>
              </p:nvSpPr>
              <p:spPr>
                <a:xfrm>
                  <a:off x="70739" y="-1"/>
                  <a:ext cx="52462" cy="1476986"/>
                </a:xfrm>
                <a:prstGeom prst="rect">
                  <a:avLst/>
                </a:prstGeom>
                <a:solidFill>
                  <a:srgbClr val="D5D5D5"/>
                </a:solidFill>
                <a:ln w="762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</p:grpSp>
          <p:grpSp>
            <p:nvGrpSpPr>
              <p:cNvPr id="604" name="Gruppo"/>
              <p:cNvGrpSpPr/>
              <p:nvPr/>
            </p:nvGrpSpPr>
            <p:grpSpPr>
              <a:xfrm>
                <a:off x="2637385" y="1435629"/>
                <a:ext cx="193660" cy="1476986"/>
                <a:chOff x="0" y="0"/>
                <a:chExt cx="193659" cy="1476984"/>
              </a:xfrm>
            </p:grpSpPr>
            <p:sp>
              <p:nvSpPr>
                <p:cNvPr id="601" name="Rettangolo"/>
                <p:cNvSpPr/>
                <p:nvPr/>
              </p:nvSpPr>
              <p:spPr>
                <a:xfrm>
                  <a:off x="-1" y="-1"/>
                  <a:ext cx="70689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602" name="Rettangolo"/>
                <p:cNvSpPr/>
                <p:nvPr/>
              </p:nvSpPr>
              <p:spPr>
                <a:xfrm>
                  <a:off x="122970" y="-1"/>
                  <a:ext cx="70690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603" name="Rettangolo"/>
                <p:cNvSpPr/>
                <p:nvPr/>
              </p:nvSpPr>
              <p:spPr>
                <a:xfrm>
                  <a:off x="70739" y="-1"/>
                  <a:ext cx="52462" cy="1476986"/>
                </a:xfrm>
                <a:prstGeom prst="rect">
                  <a:avLst/>
                </a:prstGeom>
                <a:solidFill>
                  <a:srgbClr val="D5D5D5"/>
                </a:solidFill>
                <a:ln w="762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</p:grpSp>
          <p:grpSp>
            <p:nvGrpSpPr>
              <p:cNvPr id="608" name="Gruppo"/>
              <p:cNvGrpSpPr/>
              <p:nvPr/>
            </p:nvGrpSpPr>
            <p:grpSpPr>
              <a:xfrm>
                <a:off x="2831043" y="1435629"/>
                <a:ext cx="193660" cy="1476986"/>
                <a:chOff x="0" y="0"/>
                <a:chExt cx="193658" cy="1476984"/>
              </a:xfrm>
            </p:grpSpPr>
            <p:sp>
              <p:nvSpPr>
                <p:cNvPr id="605" name="Rettangolo"/>
                <p:cNvSpPr/>
                <p:nvPr/>
              </p:nvSpPr>
              <p:spPr>
                <a:xfrm>
                  <a:off x="0" y="-1"/>
                  <a:ext cx="70688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606" name="Rettangolo"/>
                <p:cNvSpPr/>
                <p:nvPr/>
              </p:nvSpPr>
              <p:spPr>
                <a:xfrm>
                  <a:off x="122970" y="-1"/>
                  <a:ext cx="70689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607" name="Rettangolo"/>
                <p:cNvSpPr/>
                <p:nvPr/>
              </p:nvSpPr>
              <p:spPr>
                <a:xfrm>
                  <a:off x="70739" y="-1"/>
                  <a:ext cx="52462" cy="1476986"/>
                </a:xfrm>
                <a:prstGeom prst="rect">
                  <a:avLst/>
                </a:prstGeom>
                <a:solidFill>
                  <a:srgbClr val="D5D5D5"/>
                </a:solidFill>
                <a:ln w="762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</p:grpSp>
          <p:grpSp>
            <p:nvGrpSpPr>
              <p:cNvPr id="612" name="Gruppo"/>
              <p:cNvGrpSpPr/>
              <p:nvPr/>
            </p:nvGrpSpPr>
            <p:grpSpPr>
              <a:xfrm>
                <a:off x="3024701" y="1435629"/>
                <a:ext cx="193659" cy="1476986"/>
                <a:chOff x="0" y="0"/>
                <a:chExt cx="193658" cy="1476984"/>
              </a:xfrm>
            </p:grpSpPr>
            <p:sp>
              <p:nvSpPr>
                <p:cNvPr id="609" name="Rettangolo"/>
                <p:cNvSpPr/>
                <p:nvPr/>
              </p:nvSpPr>
              <p:spPr>
                <a:xfrm>
                  <a:off x="0" y="-1"/>
                  <a:ext cx="70688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610" name="Rettangolo"/>
                <p:cNvSpPr/>
                <p:nvPr/>
              </p:nvSpPr>
              <p:spPr>
                <a:xfrm>
                  <a:off x="122970" y="-1"/>
                  <a:ext cx="70689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611" name="Rettangolo"/>
                <p:cNvSpPr/>
                <p:nvPr/>
              </p:nvSpPr>
              <p:spPr>
                <a:xfrm>
                  <a:off x="70739" y="-1"/>
                  <a:ext cx="52462" cy="1476986"/>
                </a:xfrm>
                <a:prstGeom prst="rect">
                  <a:avLst/>
                </a:prstGeom>
                <a:solidFill>
                  <a:srgbClr val="D5D5D5"/>
                </a:solidFill>
                <a:ln w="762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</p:grpSp>
          <p:grpSp>
            <p:nvGrpSpPr>
              <p:cNvPr id="616" name="Gruppo"/>
              <p:cNvGrpSpPr/>
              <p:nvPr/>
            </p:nvGrpSpPr>
            <p:grpSpPr>
              <a:xfrm>
                <a:off x="3218358" y="1435629"/>
                <a:ext cx="193660" cy="1476986"/>
                <a:chOff x="0" y="0"/>
                <a:chExt cx="193658" cy="1476984"/>
              </a:xfrm>
            </p:grpSpPr>
            <p:sp>
              <p:nvSpPr>
                <p:cNvPr id="613" name="Rettangolo"/>
                <p:cNvSpPr/>
                <p:nvPr/>
              </p:nvSpPr>
              <p:spPr>
                <a:xfrm>
                  <a:off x="0" y="-1"/>
                  <a:ext cx="70688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614" name="Rettangolo"/>
                <p:cNvSpPr/>
                <p:nvPr/>
              </p:nvSpPr>
              <p:spPr>
                <a:xfrm>
                  <a:off x="122970" y="-1"/>
                  <a:ext cx="70689" cy="1476986"/>
                </a:xfrm>
                <a:prstGeom prst="rect">
                  <a:avLst/>
                </a:prstGeom>
                <a:solidFill>
                  <a:srgbClr val="FEAE00"/>
                </a:solidFill>
                <a:ln w="889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  <p:sp>
              <p:nvSpPr>
                <p:cNvPr id="615" name="Rettangolo"/>
                <p:cNvSpPr/>
                <p:nvPr/>
              </p:nvSpPr>
              <p:spPr>
                <a:xfrm>
                  <a:off x="70739" y="-1"/>
                  <a:ext cx="52462" cy="1476986"/>
                </a:xfrm>
                <a:prstGeom prst="rect">
                  <a:avLst/>
                </a:prstGeom>
                <a:solidFill>
                  <a:srgbClr val="D5D5D5"/>
                </a:solidFill>
                <a:ln w="762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561798">
                    <a:defRPr sz="28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2100"/>
                </a:p>
              </p:txBody>
            </p:sp>
          </p:grpSp>
          <p:sp>
            <p:nvSpPr>
              <p:cNvPr id="617" name="Linea"/>
              <p:cNvSpPr/>
              <p:nvPr/>
            </p:nvSpPr>
            <p:spPr>
              <a:xfrm flipH="1">
                <a:off x="2025832" y="1208146"/>
                <a:ext cx="233161" cy="27619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685765"/>
                <a:endParaRPr sz="1200"/>
              </a:p>
            </p:txBody>
          </p:sp>
        </p:grpSp>
        <p:sp>
          <p:nvSpPr>
            <p:cNvPr id="619" name="Rettangolo arrotondato"/>
            <p:cNvSpPr/>
            <p:nvPr/>
          </p:nvSpPr>
          <p:spPr>
            <a:xfrm>
              <a:off x="1682242" y="0"/>
              <a:ext cx="3211686" cy="3168051"/>
            </a:xfrm>
            <a:prstGeom prst="roundRect">
              <a:avLst>
                <a:gd name="adj" fmla="val 8654"/>
              </a:avLst>
            </a:prstGeom>
            <a:noFill/>
            <a:ln w="50800" cap="flat">
              <a:solidFill>
                <a:srgbClr val="A62A17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685765"/>
              <a:endParaRPr sz="1200"/>
            </a:p>
          </p:txBody>
        </p:sp>
        <p:sp>
          <p:nvSpPr>
            <p:cNvPr id="620" name="Linea"/>
            <p:cNvSpPr/>
            <p:nvPr/>
          </p:nvSpPr>
          <p:spPr>
            <a:xfrm flipV="1">
              <a:off x="0" y="1689681"/>
              <a:ext cx="1644174" cy="153668"/>
            </a:xfrm>
            <a:prstGeom prst="line">
              <a:avLst/>
            </a:prstGeom>
            <a:noFill/>
            <a:ln w="25400" cap="flat">
              <a:solidFill>
                <a:srgbClr val="A62A17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685765"/>
              <a:endParaRPr sz="1200"/>
            </a:p>
          </p:txBody>
        </p:sp>
      </p:grpSp>
      <p:pic>
        <p:nvPicPr>
          <p:cNvPr id="622" name="Immagine 14" descr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777" y="2192938"/>
            <a:ext cx="2780353" cy="2376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77D73E-380E-5F30-6D8A-9DE96383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5FB1FC1-7445-00FB-7346-7CF86338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31" y="456989"/>
            <a:ext cx="8162144" cy="646938"/>
          </a:xfrm>
        </p:spPr>
        <p:txBody>
          <a:bodyPr/>
          <a:lstStyle/>
          <a:p>
            <a:r>
              <a:rPr lang="it-IT" sz="2400" b="1" dirty="0">
                <a:solidFill>
                  <a:srgbClr val="FF0000"/>
                </a:solidFill>
              </a:rPr>
              <a:t>Progetto MAECI in corso di sottomissione: MOFFIITS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18E1AE-B790-7706-909C-647206FFDA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2169" y="1103928"/>
            <a:ext cx="8484434" cy="3182132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Measuring Oxygen Fragmentation For Improved Ion Therapy Strategies</a:t>
            </a:r>
          </a:p>
          <a:p>
            <a:r>
              <a:rPr lang="en-US" dirty="0"/>
              <a:t>Progetto Italia-Germania </a:t>
            </a:r>
            <a:r>
              <a:rPr lang="en-US" dirty="0" err="1"/>
              <a:t>fatto</a:t>
            </a:r>
            <a:r>
              <a:rPr lang="en-US" dirty="0"/>
              <a:t> </a:t>
            </a:r>
            <a:r>
              <a:rPr lang="en-US" dirty="0" err="1"/>
              <a:t>nell’ambito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collaborazione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FOOT e GSI</a:t>
            </a:r>
          </a:p>
          <a:p>
            <a:r>
              <a:rPr lang="en-US" dirty="0"/>
              <a:t>Budget:  400k€ ITA, 400k€ GER;  </a:t>
            </a:r>
          </a:p>
          <a:p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italiana</a:t>
            </a:r>
            <a:r>
              <a:rPr lang="en-US" dirty="0"/>
              <a:t>: 200k€ MAECI (cash), 200k€ INFN (</a:t>
            </a:r>
            <a:r>
              <a:rPr lang="en-US" dirty="0" err="1"/>
              <a:t>inkind</a:t>
            </a:r>
            <a:r>
              <a:rPr lang="en-US" dirty="0"/>
              <a:t> e </a:t>
            </a:r>
            <a:r>
              <a:rPr lang="en-US" dirty="0" err="1"/>
              <a:t>altro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60k€</a:t>
            </a:r>
            <a:r>
              <a:rPr lang="en-US" dirty="0"/>
              <a:t>)</a:t>
            </a:r>
          </a:p>
          <a:p>
            <a:pPr marL="327" indent="0">
              <a:buNone/>
            </a:pPr>
            <a:r>
              <a:rPr lang="en-US" dirty="0" err="1"/>
              <a:t>Obiettivo</a:t>
            </a:r>
            <a:r>
              <a:rPr lang="en-US" dirty="0"/>
              <a:t>: </a:t>
            </a:r>
            <a:r>
              <a:rPr lang="en-US" dirty="0" err="1"/>
              <a:t>Misure</a:t>
            </a:r>
            <a:r>
              <a:rPr lang="en-US" dirty="0"/>
              <a:t> con 16O </a:t>
            </a:r>
            <a:r>
              <a:rPr lang="en-US" dirty="0" err="1"/>
              <a:t>nel</a:t>
            </a:r>
            <a:r>
              <a:rPr lang="en-US" dirty="0"/>
              <a:t> 2025 ad </a:t>
            </a:r>
            <a:r>
              <a:rPr lang="en-US" dirty="0" err="1"/>
              <a:t>energie</a:t>
            </a:r>
            <a:r>
              <a:rPr lang="en-US" dirty="0"/>
              <a:t> per </a:t>
            </a:r>
            <a:r>
              <a:rPr lang="en-US" dirty="0" err="1"/>
              <a:t>l’adroterapia</a:t>
            </a:r>
            <a:r>
              <a:rPr lang="en-US" dirty="0"/>
              <a:t>.</a:t>
            </a:r>
          </a:p>
          <a:p>
            <a:pPr marL="327" indent="0">
              <a:buNone/>
            </a:pPr>
            <a:r>
              <a:rPr lang="en-US" dirty="0" err="1"/>
              <a:t>Finanziamenti</a:t>
            </a:r>
            <a:r>
              <a:rPr lang="en-US" dirty="0"/>
              <a:t> per: </a:t>
            </a:r>
            <a:r>
              <a:rPr lang="en-US" dirty="0" err="1"/>
              <a:t>missioni</a:t>
            </a:r>
            <a:r>
              <a:rPr lang="en-US" dirty="0"/>
              <a:t> (9 </a:t>
            </a:r>
            <a:r>
              <a:rPr lang="en-US" dirty="0" err="1"/>
              <a:t>persone</a:t>
            </a:r>
            <a:r>
              <a:rPr lang="en-US" dirty="0"/>
              <a:t>), </a:t>
            </a:r>
            <a:r>
              <a:rPr lang="en-US" dirty="0" err="1"/>
              <a:t>conferenze</a:t>
            </a:r>
            <a:r>
              <a:rPr lang="en-US" dirty="0"/>
              <a:t>, </a:t>
            </a:r>
            <a:r>
              <a:rPr lang="en-US" dirty="0" err="1"/>
              <a:t>articoli</a:t>
            </a:r>
            <a:r>
              <a:rPr lang="en-US" dirty="0"/>
              <a:t>, </a:t>
            </a:r>
            <a:r>
              <a:rPr lang="en-US" dirty="0" err="1"/>
              <a:t>rivelatori</a:t>
            </a:r>
            <a:r>
              <a:rPr lang="en-US" dirty="0"/>
              <a:t>, </a:t>
            </a:r>
            <a:r>
              <a:rPr lang="en-US" dirty="0" err="1"/>
              <a:t>calcolo</a:t>
            </a:r>
            <a:r>
              <a:rPr lang="en-US" dirty="0"/>
              <a:t>, </a:t>
            </a:r>
            <a:r>
              <a:rPr lang="en-US" dirty="0" err="1"/>
              <a:t>trasporti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4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801C5AD-A634-6E78-FB73-D1DD04CA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D2DC227-2C7F-B757-4E9E-C3D30317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2" y="329784"/>
            <a:ext cx="8859187" cy="774143"/>
          </a:xfrm>
        </p:spPr>
        <p:txBody>
          <a:bodyPr/>
          <a:lstStyle/>
          <a:p>
            <a:r>
              <a:rPr lang="it-IT" sz="2400" b="1" dirty="0">
                <a:solidFill>
                  <a:srgbClr val="FF0000"/>
                </a:solidFill>
              </a:rPr>
              <a:t>Finanziamenti  2023 : Restituzioni SJ non usati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D24EFA-9064-1275-A9BA-74D3716F6D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327" y="1181709"/>
            <a:ext cx="8439463" cy="3390291"/>
          </a:xfrm>
        </p:spPr>
        <p:txBody>
          <a:bodyPr/>
          <a:lstStyle/>
          <a:p>
            <a:pPr marL="327" indent="0">
              <a:buNone/>
            </a:pPr>
            <a:r>
              <a:rPr lang="it-IT" dirty="0"/>
              <a:t>Nel 2023 NON andremo al GSI. Rendiamo disponibili per altri tutte le richieste fatte sul GSI e attualmente SJ:</a:t>
            </a:r>
          </a:p>
          <a:p>
            <a:r>
              <a:rPr lang="en-US" dirty="0"/>
              <a:t>BO (4.0 Miss + 1.5 </a:t>
            </a:r>
            <a:r>
              <a:rPr lang="en-US" dirty="0" err="1"/>
              <a:t>Trasp</a:t>
            </a:r>
            <a:r>
              <a:rPr lang="en-US" dirty="0"/>
              <a:t>), LNF (2.5 Miss), Mi (4.0 Miss), PG (4.0 Miss), PI (4.0 Miss+1.5 </a:t>
            </a:r>
            <a:r>
              <a:rPr lang="en-US" dirty="0" err="1"/>
              <a:t>Trasp</a:t>
            </a:r>
            <a:r>
              <a:rPr lang="en-US" dirty="0"/>
              <a:t>), RM1 (2.0 Miss), RM2 (1.5 Miss), TIFPA (1.5 Miss), TO (1.5 </a:t>
            </a:r>
            <a:r>
              <a:rPr lang="en-US" dirty="0" err="1"/>
              <a:t>Trasp</a:t>
            </a:r>
            <a:r>
              <a:rPr lang="en-US" dirty="0"/>
              <a:t>, quota GSI).  </a:t>
            </a:r>
          </a:p>
          <a:p>
            <a:endParaRPr lang="en-US" dirty="0"/>
          </a:p>
          <a:p>
            <a:pPr marL="327" indent="0">
              <a:buNone/>
            </a:pPr>
            <a:r>
              <a:rPr lang="en-US" dirty="0" err="1"/>
              <a:t>Restituiamo</a:t>
            </a:r>
            <a:r>
              <a:rPr lang="en-US" dirty="0"/>
              <a:t> </a:t>
            </a:r>
            <a:r>
              <a:rPr lang="en-US" dirty="0" err="1"/>
              <a:t>inoltre</a:t>
            </a:r>
            <a:r>
              <a:rPr lang="en-US" dirty="0"/>
              <a:t> </a:t>
            </a:r>
            <a:r>
              <a:rPr lang="en-US" dirty="0" err="1"/>
              <a:t>fondi</a:t>
            </a:r>
            <a:r>
              <a:rPr lang="en-US" dirty="0"/>
              <a:t> non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necessari</a:t>
            </a:r>
            <a:r>
              <a:rPr lang="en-US" dirty="0"/>
              <a:t>:</a:t>
            </a:r>
          </a:p>
          <a:p>
            <a:r>
              <a:rPr lang="en-US" dirty="0"/>
              <a:t>PG (5.0 </a:t>
            </a:r>
            <a:r>
              <a:rPr lang="en-US" dirty="0" err="1"/>
              <a:t>apparati</a:t>
            </a:r>
            <a:r>
              <a:rPr lang="en-US" dirty="0"/>
              <a:t>), TO (1.5 </a:t>
            </a:r>
            <a:r>
              <a:rPr lang="en-US" dirty="0" err="1"/>
              <a:t>apparati</a:t>
            </a:r>
            <a:r>
              <a:rPr lang="en-US" dirty="0"/>
              <a:t>)</a:t>
            </a:r>
          </a:p>
          <a:p>
            <a:pPr marL="414726" lvl="1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34.5 k€</a:t>
            </a:r>
          </a:p>
          <a:p>
            <a:pPr marL="327" indent="0">
              <a:buNone/>
            </a:pP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E58086-0E47-A741-A580-7957AA8AB082}"/>
              </a:ext>
            </a:extLst>
          </p:cNvPr>
          <p:cNvSpPr txBox="1"/>
          <p:nvPr/>
        </p:nvSpPr>
        <p:spPr>
          <a:xfrm rot="1744202">
            <a:off x="7314653" y="3722932"/>
            <a:ext cx="109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Verificare!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7445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801C5AD-A634-6E78-FB73-D1DD04CA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D2DC227-2C7F-B757-4E9E-C3D30317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2" y="329784"/>
            <a:ext cx="8859187" cy="774143"/>
          </a:xfrm>
        </p:spPr>
        <p:txBody>
          <a:bodyPr/>
          <a:lstStyle/>
          <a:p>
            <a:r>
              <a:rPr lang="it-IT" sz="2400" b="1" dirty="0">
                <a:solidFill>
                  <a:srgbClr val="FF0000"/>
                </a:solidFill>
              </a:rPr>
              <a:t>Finanziamenti  2023 : Sblocchi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D24EFA-9064-1275-A9BA-74D3716F6D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327" y="1181709"/>
            <a:ext cx="8439463" cy="3390291"/>
          </a:xfrm>
        </p:spPr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Richiediamo</a:t>
            </a:r>
            <a:r>
              <a:rPr lang="en-US" dirty="0">
                <a:sym typeface="Wingdings" panose="05000000000000000000" pitchFamily="2" charset="2"/>
              </a:rPr>
              <a:t> lo </a:t>
            </a:r>
            <a:r>
              <a:rPr lang="en-US" dirty="0" err="1">
                <a:sym typeface="Wingdings" panose="05000000000000000000" pitchFamily="2" charset="2"/>
              </a:rPr>
              <a:t>sblocco</a:t>
            </a:r>
            <a:r>
              <a:rPr lang="en-US" dirty="0">
                <a:sym typeface="Wingdings" panose="05000000000000000000" pitchFamily="2" charset="2"/>
              </a:rPr>
              <a:t> per: </a:t>
            </a:r>
          </a:p>
          <a:p>
            <a:r>
              <a:rPr lang="en-US" dirty="0">
                <a:sym typeface="Wingdings" panose="05000000000000000000" pitchFamily="2" charset="2"/>
              </a:rPr>
              <a:t>BO – Bonus </a:t>
            </a:r>
            <a:r>
              <a:rPr lang="en-US" dirty="0" err="1">
                <a:sym typeface="Wingdings" panose="05000000000000000000" pitchFamily="2" charset="2"/>
              </a:rPr>
              <a:t>dottorandi</a:t>
            </a:r>
            <a:r>
              <a:rPr lang="en-US" dirty="0">
                <a:sym typeface="Wingdings" panose="05000000000000000000" pitchFamily="2" charset="2"/>
              </a:rPr>
              <a:t> (10.5 k€)</a:t>
            </a:r>
          </a:p>
          <a:p>
            <a:r>
              <a:rPr lang="en-US" dirty="0" err="1"/>
              <a:t>Trasporti</a:t>
            </a:r>
            <a:r>
              <a:rPr lang="en-US" dirty="0"/>
              <a:t> vs CNAO (SJ vs GSI o </a:t>
            </a:r>
            <a:r>
              <a:rPr lang="en-US" dirty="0" err="1"/>
              <a:t>parziale</a:t>
            </a:r>
            <a:r>
              <a:rPr lang="en-US" dirty="0"/>
              <a:t> o </a:t>
            </a:r>
            <a:r>
              <a:rPr lang="en-US" dirty="0" err="1"/>
              <a:t>riconvertiti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LNF (1k€), RM1 (2k€, 2 </a:t>
            </a:r>
            <a:r>
              <a:rPr lang="en-US" dirty="0" err="1"/>
              <a:t>affitti</a:t>
            </a:r>
            <a:r>
              <a:rPr lang="en-US" dirty="0"/>
              <a:t> </a:t>
            </a:r>
            <a:r>
              <a:rPr lang="en-US" dirty="0" err="1"/>
              <a:t>furgone</a:t>
            </a:r>
            <a:r>
              <a:rPr lang="en-US" dirty="0"/>
              <a:t>), TO (1 k€)</a:t>
            </a:r>
          </a:p>
          <a:p>
            <a:r>
              <a:rPr lang="en-US" dirty="0"/>
              <a:t>BO – </a:t>
            </a:r>
            <a:r>
              <a:rPr lang="en-US" dirty="0" err="1"/>
              <a:t>Missione</a:t>
            </a:r>
            <a:r>
              <a:rPr lang="en-US" dirty="0"/>
              <a:t> </a:t>
            </a:r>
            <a:r>
              <a:rPr lang="en-US" dirty="0" err="1"/>
              <a:t>aggiuntive</a:t>
            </a:r>
            <a:r>
              <a:rPr lang="en-US" dirty="0"/>
              <a:t> CNAO (</a:t>
            </a:r>
            <a:r>
              <a:rPr lang="en-US" dirty="0" err="1"/>
              <a:t>richieste</a:t>
            </a:r>
            <a:r>
              <a:rPr lang="en-US" dirty="0"/>
              <a:t> 31 k€, SJ 3k€): 3 k€</a:t>
            </a:r>
          </a:p>
          <a:p>
            <a:endParaRPr lang="en-US" dirty="0"/>
          </a:p>
          <a:p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 err="1"/>
              <a:t>sblocchi</a:t>
            </a:r>
            <a:r>
              <a:rPr lang="en-US" dirty="0"/>
              <a:t> per </a:t>
            </a:r>
            <a:r>
              <a:rPr lang="en-US" b="1" dirty="0">
                <a:solidFill>
                  <a:srgbClr val="FF0000"/>
                </a:solidFill>
              </a:rPr>
              <a:t>17.5 k€</a:t>
            </a:r>
          </a:p>
        </p:txBody>
      </p:sp>
    </p:spTree>
    <p:extLst>
      <p:ext uri="{BB962C8B-B14F-4D97-AF65-F5344CB8AC3E}">
        <p14:creationId xmlns:p14="http://schemas.microsoft.com/office/powerpoint/2010/main" val="95831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17519</TotalTime>
  <Words>1037</Words>
  <Application>Microsoft Office PowerPoint</Application>
  <PresentationFormat>Presentazione su schermo (16:9)</PresentationFormat>
  <Paragraphs>115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Arial</vt:lpstr>
      <vt:lpstr>Calibri</vt:lpstr>
      <vt:lpstr>Helvetica Neue</vt:lpstr>
      <vt:lpstr>Helvetica Neue Medium</vt:lpstr>
      <vt:lpstr>Palatino</vt:lpstr>
      <vt:lpstr>Symbol</vt:lpstr>
      <vt:lpstr>Times New Roman</vt:lpstr>
      <vt:lpstr>Trebuchet MS</vt:lpstr>
      <vt:lpstr>Wingdings</vt:lpstr>
      <vt:lpstr>Office Theme</vt:lpstr>
      <vt:lpstr>Programmi futuri e fondi</vt:lpstr>
      <vt:lpstr>Presentazione standard di PowerPoint</vt:lpstr>
      <vt:lpstr>Prossime misure</vt:lpstr>
      <vt:lpstr>Presentazione standard di PowerPoint</vt:lpstr>
      <vt:lpstr>PRIN 2022: TOFPIrad</vt:lpstr>
      <vt:lpstr>Presentazione standard di PowerPoint</vt:lpstr>
      <vt:lpstr>Progetto MAECI in corso di sottomissione: MOFFIITS</vt:lpstr>
      <vt:lpstr>Finanziamenti  2023 : Restituzioni SJ non usati</vt:lpstr>
      <vt:lpstr>Finanziamenti  2023 : Sblocchi</vt:lpstr>
      <vt:lpstr>Finanziamenti  2023 : Richieste aggiuntive</vt:lpstr>
      <vt:lpstr>Attività significative di fine 2023 (per i fondi)</vt:lpstr>
      <vt:lpstr>Fondi 2024: Richieste e chiarimenti </vt:lpstr>
      <vt:lpstr>Richiesta cavi Milano</vt:lpstr>
      <vt:lpstr>Fondi 2024: Richieste e chiarimenti </vt:lpstr>
      <vt:lpstr>Presentazione standard di PowerPoint</vt:lpstr>
    </vt:vector>
  </TitlesOfParts>
  <Manager/>
  <Company>INFN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sim &amp; reco</dc:title>
  <dc:subject/>
  <dc:creator>G.Battistoni Lup. Mann.</dc:creator>
  <cp:keywords/>
  <dc:description/>
  <cp:lastModifiedBy>Mauro Villa</cp:lastModifiedBy>
  <cp:revision>507</cp:revision>
  <cp:lastPrinted>2018-12-05T08:37:09Z</cp:lastPrinted>
  <dcterms:created xsi:type="dcterms:W3CDTF">2016-06-13T10:41:17Z</dcterms:created>
  <dcterms:modified xsi:type="dcterms:W3CDTF">2023-09-05T08:34:24Z</dcterms:modified>
  <cp:category/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