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265" r:id="rId3"/>
    <p:sldId id="927" r:id="rId4"/>
    <p:sldId id="974" r:id="rId5"/>
    <p:sldId id="975" r:id="rId6"/>
    <p:sldId id="289" r:id="rId7"/>
    <p:sldId id="290" r:id="rId8"/>
    <p:sldId id="291" r:id="rId9"/>
    <p:sldId id="292" r:id="rId10"/>
    <p:sldId id="277" r:id="rId11"/>
    <p:sldId id="278" r:id="rId12"/>
    <p:sldId id="979" r:id="rId13"/>
    <p:sldId id="976" r:id="rId14"/>
    <p:sldId id="978" r:id="rId15"/>
    <p:sldId id="924" r:id="rId16"/>
    <p:sldId id="980" r:id="rId17"/>
    <p:sldId id="257" r:id="rId18"/>
    <p:sldId id="258" r:id="rId19"/>
    <p:sldId id="259" r:id="rId20"/>
    <p:sldId id="260" r:id="rId21"/>
    <p:sldId id="261" r:id="rId22"/>
    <p:sldId id="262" r:id="rId23"/>
    <p:sldId id="263" r:id="rId24"/>
  </p:sldIdLst>
  <p:sldSz cx="9144000" cy="5143500" type="screen16x9"/>
  <p:notesSz cx="7772400" cy="100584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C018AA-4AD1-448F-B36B-5ED11784C702}" v="30" dt="2023-06-22T14:06:16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0340"/>
  </p:normalViewPr>
  <p:slideViewPr>
    <p:cSldViewPr snapToGrid="0">
      <p:cViewPr varScale="1">
        <p:scale>
          <a:sx n="136" d="100"/>
          <a:sy n="136" d="100"/>
        </p:scale>
        <p:origin x="11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582"/>
    </p:cViewPr>
  </p:sorterViewPr>
  <p:notesViewPr>
    <p:cSldViewPr snapToGrid="0">
      <p:cViewPr varScale="1">
        <p:scale>
          <a:sx n="75" d="100"/>
          <a:sy n="75" d="100"/>
        </p:scale>
        <p:origin x="316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Villa" userId="137354bc-8369-486a-a5fa-294e1d70ad2d" providerId="ADAL" clId="{8DC018AA-4AD1-448F-B36B-5ED11784C702}"/>
    <pc:docChg chg="undo custSel addSld modSld sldOrd">
      <pc:chgData name="Mauro Villa" userId="137354bc-8369-486a-a5fa-294e1d70ad2d" providerId="ADAL" clId="{8DC018AA-4AD1-448F-B36B-5ED11784C702}" dt="2023-06-22T14:06:34.700" v="1512" actId="14100"/>
      <pc:docMkLst>
        <pc:docMk/>
      </pc:docMkLst>
      <pc:sldChg chg="modSp mod">
        <pc:chgData name="Mauro Villa" userId="137354bc-8369-486a-a5fa-294e1d70ad2d" providerId="ADAL" clId="{8DC018AA-4AD1-448F-B36B-5ED11784C702}" dt="2023-06-16T07:00:21.639" v="3" actId="1076"/>
        <pc:sldMkLst>
          <pc:docMk/>
          <pc:sldMk cId="1719423698" sldId="265"/>
        </pc:sldMkLst>
        <pc:spChg chg="mod">
          <ac:chgData name="Mauro Villa" userId="137354bc-8369-486a-a5fa-294e1d70ad2d" providerId="ADAL" clId="{8DC018AA-4AD1-448F-B36B-5ED11784C702}" dt="2023-06-16T07:00:21.639" v="3" actId="1076"/>
          <ac:spMkLst>
            <pc:docMk/>
            <pc:sldMk cId="1719423698" sldId="265"/>
            <ac:spMk id="2" creationId="{00000000-0000-0000-0000-000000000000}"/>
          </ac:spMkLst>
        </pc:spChg>
      </pc:sldChg>
      <pc:sldChg chg="addSp modSp mod">
        <pc:chgData name="Mauro Villa" userId="137354bc-8369-486a-a5fa-294e1d70ad2d" providerId="ADAL" clId="{8DC018AA-4AD1-448F-B36B-5ED11784C702}" dt="2023-06-22T13:58:40.932" v="1467" actId="1076"/>
        <pc:sldMkLst>
          <pc:docMk/>
          <pc:sldMk cId="2699166272" sldId="282"/>
        </pc:sldMkLst>
        <pc:spChg chg="add mod">
          <ac:chgData name="Mauro Villa" userId="137354bc-8369-486a-a5fa-294e1d70ad2d" providerId="ADAL" clId="{8DC018AA-4AD1-448F-B36B-5ED11784C702}" dt="2023-06-22T13:58:40.932" v="1467" actId="1076"/>
          <ac:spMkLst>
            <pc:docMk/>
            <pc:sldMk cId="2699166272" sldId="282"/>
            <ac:spMk id="4" creationId="{E21EB8F6-A4A2-53EB-0520-74085FDE7896}"/>
          </ac:spMkLst>
        </pc:spChg>
        <pc:spChg chg="mod">
          <ac:chgData name="Mauro Villa" userId="137354bc-8369-486a-a5fa-294e1d70ad2d" providerId="ADAL" clId="{8DC018AA-4AD1-448F-B36B-5ED11784C702}" dt="2023-06-22T13:58:05.769" v="1439" actId="1076"/>
          <ac:spMkLst>
            <pc:docMk/>
            <pc:sldMk cId="2699166272" sldId="282"/>
            <ac:spMk id="6" creationId="{AE3C6B91-77E1-6996-4433-0602B1AA9F38}"/>
          </ac:spMkLst>
        </pc:spChg>
      </pc:sldChg>
      <pc:sldChg chg="modSp mod">
        <pc:chgData name="Mauro Villa" userId="137354bc-8369-486a-a5fa-294e1d70ad2d" providerId="ADAL" clId="{8DC018AA-4AD1-448F-B36B-5ED11784C702}" dt="2023-06-20T10:00:42.512" v="785" actId="20577"/>
        <pc:sldMkLst>
          <pc:docMk/>
          <pc:sldMk cId="420976012" sldId="467"/>
        </pc:sldMkLst>
        <pc:spChg chg="mod">
          <ac:chgData name="Mauro Villa" userId="137354bc-8369-486a-a5fa-294e1d70ad2d" providerId="ADAL" clId="{8DC018AA-4AD1-448F-B36B-5ED11784C702}" dt="2023-06-20T10:00:42.512" v="785" actId="20577"/>
          <ac:spMkLst>
            <pc:docMk/>
            <pc:sldMk cId="420976012" sldId="467"/>
            <ac:spMk id="7" creationId="{00000000-0000-0000-0000-000000000000}"/>
          </ac:spMkLst>
        </pc:spChg>
      </pc:sldChg>
      <pc:sldChg chg="delSp modAnim">
        <pc:chgData name="Mauro Villa" userId="137354bc-8369-486a-a5fa-294e1d70ad2d" providerId="ADAL" clId="{8DC018AA-4AD1-448F-B36B-5ED11784C702}" dt="2023-06-20T11:08:43.285" v="1437" actId="478"/>
        <pc:sldMkLst>
          <pc:docMk/>
          <pc:sldMk cId="2762479114" sldId="917"/>
        </pc:sldMkLst>
        <pc:picChg chg="del">
          <ac:chgData name="Mauro Villa" userId="137354bc-8369-486a-a5fa-294e1d70ad2d" providerId="ADAL" clId="{8DC018AA-4AD1-448F-B36B-5ED11784C702}" dt="2023-06-20T11:08:43.285" v="1437" actId="478"/>
          <ac:picMkLst>
            <pc:docMk/>
            <pc:sldMk cId="2762479114" sldId="917"/>
            <ac:picMk id="74" creationId="{9B6E500E-BC0A-044A-ABD0-882F4B3AC32B}"/>
          </ac:picMkLst>
        </pc:picChg>
      </pc:sldChg>
      <pc:sldChg chg="modSp mod">
        <pc:chgData name="Mauro Villa" userId="137354bc-8369-486a-a5fa-294e1d70ad2d" providerId="ADAL" clId="{8DC018AA-4AD1-448F-B36B-5ED11784C702}" dt="2023-06-20T11:08:26.626" v="1435" actId="20577"/>
        <pc:sldMkLst>
          <pc:docMk/>
          <pc:sldMk cId="310365466" sldId="934"/>
        </pc:sldMkLst>
        <pc:spChg chg="mod">
          <ac:chgData name="Mauro Villa" userId="137354bc-8369-486a-a5fa-294e1d70ad2d" providerId="ADAL" clId="{8DC018AA-4AD1-448F-B36B-5ED11784C702}" dt="2023-06-20T11:08:26.626" v="1435" actId="20577"/>
          <ac:spMkLst>
            <pc:docMk/>
            <pc:sldMk cId="310365466" sldId="934"/>
            <ac:spMk id="6" creationId="{4DABF1C0-F67B-F049-BD79-9E30D5A9A354}"/>
          </ac:spMkLst>
        </pc:spChg>
      </pc:sldChg>
      <pc:sldChg chg="modSp mod">
        <pc:chgData name="Mauro Villa" userId="137354bc-8369-486a-a5fa-294e1d70ad2d" providerId="ADAL" clId="{8DC018AA-4AD1-448F-B36B-5ED11784C702}" dt="2023-06-19T10:23:31.497" v="748" actId="20577"/>
        <pc:sldMkLst>
          <pc:docMk/>
          <pc:sldMk cId="2028447435" sldId="943"/>
        </pc:sldMkLst>
        <pc:spChg chg="mod">
          <ac:chgData name="Mauro Villa" userId="137354bc-8369-486a-a5fa-294e1d70ad2d" providerId="ADAL" clId="{8DC018AA-4AD1-448F-B36B-5ED11784C702}" dt="2023-06-19T10:23:31.497" v="748" actId="20577"/>
          <ac:spMkLst>
            <pc:docMk/>
            <pc:sldMk cId="2028447435" sldId="943"/>
            <ac:spMk id="4" creationId="{7FC1F8B3-86AD-47F3-A617-2DF375D2279B}"/>
          </ac:spMkLst>
        </pc:spChg>
      </pc:sldChg>
      <pc:sldChg chg="addSp modSp mod">
        <pc:chgData name="Mauro Villa" userId="137354bc-8369-486a-a5fa-294e1d70ad2d" providerId="ADAL" clId="{8DC018AA-4AD1-448F-B36B-5ED11784C702}" dt="2023-06-19T10:18:32.730" v="66" actId="14100"/>
        <pc:sldMkLst>
          <pc:docMk/>
          <pc:sldMk cId="4255520637" sldId="950"/>
        </pc:sldMkLst>
        <pc:spChg chg="mod">
          <ac:chgData name="Mauro Villa" userId="137354bc-8369-486a-a5fa-294e1d70ad2d" providerId="ADAL" clId="{8DC018AA-4AD1-448F-B36B-5ED11784C702}" dt="2023-06-19T10:18:26.154" v="65" actId="6549"/>
          <ac:spMkLst>
            <pc:docMk/>
            <pc:sldMk cId="4255520637" sldId="950"/>
            <ac:spMk id="4" creationId="{F653F400-DDA1-1175-2D5F-49D05522F15D}"/>
          </ac:spMkLst>
        </pc:spChg>
        <pc:picChg chg="add mod">
          <ac:chgData name="Mauro Villa" userId="137354bc-8369-486a-a5fa-294e1d70ad2d" providerId="ADAL" clId="{8DC018AA-4AD1-448F-B36B-5ED11784C702}" dt="2023-06-19T10:18:32.730" v="66" actId="14100"/>
          <ac:picMkLst>
            <pc:docMk/>
            <pc:sldMk cId="4255520637" sldId="950"/>
            <ac:picMk id="8" creationId="{EFE8A710-780B-46D6-1451-79A66A5FAD4F}"/>
          </ac:picMkLst>
        </pc:picChg>
      </pc:sldChg>
      <pc:sldChg chg="addSp delSp modSp mod ord">
        <pc:chgData name="Mauro Villa" userId="137354bc-8369-486a-a5fa-294e1d70ad2d" providerId="ADAL" clId="{8DC018AA-4AD1-448F-B36B-5ED11784C702}" dt="2023-06-20T11:06:40.905" v="1357" actId="21"/>
        <pc:sldMkLst>
          <pc:docMk/>
          <pc:sldMk cId="173919420" sldId="957"/>
        </pc:sldMkLst>
        <pc:picChg chg="add del mod">
          <ac:chgData name="Mauro Villa" userId="137354bc-8369-486a-a5fa-294e1d70ad2d" providerId="ADAL" clId="{8DC018AA-4AD1-448F-B36B-5ED11784C702}" dt="2023-06-20T11:06:40.905" v="1357" actId="21"/>
          <ac:picMkLst>
            <pc:docMk/>
            <pc:sldMk cId="173919420" sldId="957"/>
            <ac:picMk id="3" creationId="{3CBC3EF1-9C20-7D84-FE8E-E74C3B681A82}"/>
          </ac:picMkLst>
        </pc:picChg>
      </pc:sldChg>
      <pc:sldChg chg="addSp modSp mod">
        <pc:chgData name="Mauro Villa" userId="137354bc-8369-486a-a5fa-294e1d70ad2d" providerId="ADAL" clId="{8DC018AA-4AD1-448F-B36B-5ED11784C702}" dt="2023-06-22T14:06:34.700" v="1512" actId="14100"/>
        <pc:sldMkLst>
          <pc:docMk/>
          <pc:sldMk cId="4030896831" sldId="960"/>
        </pc:sldMkLst>
        <pc:spChg chg="add mod ord">
          <ac:chgData name="Mauro Villa" userId="137354bc-8369-486a-a5fa-294e1d70ad2d" providerId="ADAL" clId="{8DC018AA-4AD1-448F-B36B-5ED11784C702}" dt="2023-06-22T14:06:29.092" v="1511" actId="1076"/>
          <ac:spMkLst>
            <pc:docMk/>
            <pc:sldMk cId="4030896831" sldId="960"/>
            <ac:spMk id="8" creationId="{514DBFBC-9DCA-B75E-C264-0271721CB8B2}"/>
          </ac:spMkLst>
        </pc:spChg>
        <pc:spChg chg="add mod">
          <ac:chgData name="Mauro Villa" userId="137354bc-8369-486a-a5fa-294e1d70ad2d" providerId="ADAL" clId="{8DC018AA-4AD1-448F-B36B-5ED11784C702}" dt="2023-06-22T14:03:54.008" v="1494" actId="208"/>
          <ac:spMkLst>
            <pc:docMk/>
            <pc:sldMk cId="4030896831" sldId="960"/>
            <ac:spMk id="9" creationId="{7A005BC7-49DD-EEFF-5072-5698D7F33E16}"/>
          </ac:spMkLst>
        </pc:spChg>
        <pc:spChg chg="add mod">
          <ac:chgData name="Mauro Villa" userId="137354bc-8369-486a-a5fa-294e1d70ad2d" providerId="ADAL" clId="{8DC018AA-4AD1-448F-B36B-5ED11784C702}" dt="2023-06-22T14:04:01.774" v="1497" actId="1076"/>
          <ac:spMkLst>
            <pc:docMk/>
            <pc:sldMk cId="4030896831" sldId="960"/>
            <ac:spMk id="10" creationId="{0154151E-2E92-2718-1B75-6DAD922B589E}"/>
          </ac:spMkLst>
        </pc:spChg>
        <pc:spChg chg="add mod">
          <ac:chgData name="Mauro Villa" userId="137354bc-8369-486a-a5fa-294e1d70ad2d" providerId="ADAL" clId="{8DC018AA-4AD1-448F-B36B-5ED11784C702}" dt="2023-06-22T14:06:23.239" v="1510" actId="1076"/>
          <ac:spMkLst>
            <pc:docMk/>
            <pc:sldMk cId="4030896831" sldId="960"/>
            <ac:spMk id="13" creationId="{D06CBF64-4ACD-0C9C-954C-33BC2D63BCC0}"/>
          </ac:spMkLst>
        </pc:spChg>
        <pc:picChg chg="add mod">
          <ac:chgData name="Mauro Villa" userId="137354bc-8369-486a-a5fa-294e1d70ad2d" providerId="ADAL" clId="{8DC018AA-4AD1-448F-B36B-5ED11784C702}" dt="2023-06-22T14:02:16.093" v="1472" actId="14100"/>
          <ac:picMkLst>
            <pc:docMk/>
            <pc:sldMk cId="4030896831" sldId="960"/>
            <ac:picMk id="7" creationId="{92156752-3351-AB5C-4C6E-777519F18C92}"/>
          </ac:picMkLst>
        </pc:picChg>
        <pc:picChg chg="add mod">
          <ac:chgData name="Mauro Villa" userId="137354bc-8369-486a-a5fa-294e1d70ad2d" providerId="ADAL" clId="{8DC018AA-4AD1-448F-B36B-5ED11784C702}" dt="2023-06-22T14:06:34.700" v="1512" actId="14100"/>
          <ac:picMkLst>
            <pc:docMk/>
            <pc:sldMk cId="4030896831" sldId="960"/>
            <ac:picMk id="12" creationId="{89651D8C-F0AE-36DE-F47C-AB002FDB2C17}"/>
          </ac:picMkLst>
        </pc:picChg>
      </pc:sldChg>
      <pc:sldChg chg="new">
        <pc:chgData name="Mauro Villa" userId="137354bc-8369-486a-a5fa-294e1d70ad2d" providerId="ADAL" clId="{8DC018AA-4AD1-448F-B36B-5ED11784C702}" dt="2023-06-19T10:14:44.831" v="6" actId="680"/>
        <pc:sldMkLst>
          <pc:docMk/>
          <pc:sldMk cId="3945746518" sldId="963"/>
        </pc:sldMkLst>
      </pc:sldChg>
      <pc:sldChg chg="addSp delSp modSp new mod">
        <pc:chgData name="Mauro Villa" userId="137354bc-8369-486a-a5fa-294e1d70ad2d" providerId="ADAL" clId="{8DC018AA-4AD1-448F-B36B-5ED11784C702}" dt="2023-06-20T10:10:56.988" v="1137"/>
        <pc:sldMkLst>
          <pc:docMk/>
          <pc:sldMk cId="3162163844" sldId="964"/>
        </pc:sldMkLst>
        <pc:spChg chg="mod">
          <ac:chgData name="Mauro Villa" userId="137354bc-8369-486a-a5fa-294e1d70ad2d" providerId="ADAL" clId="{8DC018AA-4AD1-448F-B36B-5ED11784C702}" dt="2023-06-20T10:04:00.984" v="856" actId="403"/>
          <ac:spMkLst>
            <pc:docMk/>
            <pc:sldMk cId="3162163844" sldId="964"/>
            <ac:spMk id="3" creationId="{EB772C81-6D27-29B5-0B66-9770F964EFD8}"/>
          </ac:spMkLst>
        </pc:spChg>
        <pc:spChg chg="del">
          <ac:chgData name="Mauro Villa" userId="137354bc-8369-486a-a5fa-294e1d70ad2d" providerId="ADAL" clId="{8DC018AA-4AD1-448F-B36B-5ED11784C702}" dt="2023-06-20T10:02:34.339" v="790" actId="478"/>
          <ac:spMkLst>
            <pc:docMk/>
            <pc:sldMk cId="3162163844" sldId="964"/>
            <ac:spMk id="4" creationId="{FAB29406-00D8-E5B1-D8E3-A6F23F4167AC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9" creationId="{F2B54092-04C0-CADF-48D1-44BCB1363E8C}"/>
          </ac:spMkLst>
        </pc:spChg>
        <pc:spChg chg="add mod">
          <ac:chgData name="Mauro Villa" userId="137354bc-8369-486a-a5fa-294e1d70ad2d" providerId="ADAL" clId="{8DC018AA-4AD1-448F-B36B-5ED11784C702}" dt="2023-06-20T10:07:29.326" v="1001" actId="1076"/>
          <ac:spMkLst>
            <pc:docMk/>
            <pc:sldMk cId="3162163844" sldId="964"/>
            <ac:spMk id="10" creationId="{3EEB7B89-A7C2-3C1D-65C9-DC6D95258F17}"/>
          </ac:spMkLst>
        </pc:spChg>
        <pc:spChg chg="add mod">
          <ac:chgData name="Mauro Villa" userId="137354bc-8369-486a-a5fa-294e1d70ad2d" providerId="ADAL" clId="{8DC018AA-4AD1-448F-B36B-5ED11784C702}" dt="2023-06-20T10:04:54.950" v="944" actId="20577"/>
          <ac:spMkLst>
            <pc:docMk/>
            <pc:sldMk cId="3162163844" sldId="964"/>
            <ac:spMk id="11" creationId="{81EC9E5C-39B5-BCFB-2828-344119186582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2" creationId="{00E0624F-3261-FB3F-06A0-B3ADFFF354D7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3" creationId="{810EB3F2-B240-6DDB-7267-C550E0118C47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4" creationId="{2A70DFF3-891F-90B7-2448-6DCFDA866D3D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5" creationId="{BEE66B64-4811-3D19-FB03-29A29213B89E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6" creationId="{5F1FEF83-0A7C-183E-1F2C-D4392F86A86D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7" creationId="{F4C387BC-B1E7-D668-6D49-5B1678C235B1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8" creationId="{FF411DB4-FF43-6B39-9F8C-60CB058383E0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9" creationId="{EFEE7E49-C4A1-017A-29FA-B13729C56244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0" creationId="{C42CE710-CB13-35D3-A4F2-239F15A62B91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1" creationId="{8A5CF903-1FAA-CDEF-54CB-606E69C3968C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2" creationId="{7C2F140C-4743-AB45-862A-39ACD538236D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3" creationId="{CC83014D-E9B1-B274-A691-52FA850786A1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4" creationId="{76A62BAD-16AA-8192-5AD1-0CF8586BBF17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5" creationId="{F57C1536-BE4D-2091-19E9-5AF9C71C2D98}"/>
          </ac:spMkLst>
        </pc:spChg>
        <pc:spChg chg="add mod">
          <ac:chgData name="Mauro Villa" userId="137354bc-8369-486a-a5fa-294e1d70ad2d" providerId="ADAL" clId="{8DC018AA-4AD1-448F-B36B-5ED11784C702}" dt="2023-06-20T10:07:57.151" v="1069" actId="20577"/>
          <ac:spMkLst>
            <pc:docMk/>
            <pc:sldMk cId="3162163844" sldId="964"/>
            <ac:spMk id="26" creationId="{7D6EC539-0226-A97B-7C2A-3D03880EB48B}"/>
          </ac:spMkLst>
        </pc:spChg>
        <pc:picChg chg="add mod">
          <ac:chgData name="Mauro Villa" userId="137354bc-8369-486a-a5fa-294e1d70ad2d" providerId="ADAL" clId="{8DC018AA-4AD1-448F-B36B-5ED11784C702}" dt="2023-06-20T10:07:36.279" v="1036" actId="1036"/>
          <ac:picMkLst>
            <pc:docMk/>
            <pc:sldMk cId="3162163844" sldId="964"/>
            <ac:picMk id="6" creationId="{9288F457-ABD7-0C96-E988-038A50AE56BC}"/>
          </ac:picMkLst>
        </pc:picChg>
        <pc:picChg chg="add mod">
          <ac:chgData name="Mauro Villa" userId="137354bc-8369-486a-a5fa-294e1d70ad2d" providerId="ADAL" clId="{8DC018AA-4AD1-448F-B36B-5ED11784C702}" dt="2023-06-20T10:07:36.279" v="1036" actId="1036"/>
          <ac:picMkLst>
            <pc:docMk/>
            <pc:sldMk cId="3162163844" sldId="964"/>
            <ac:picMk id="8" creationId="{0A8B1225-813C-4B7A-D838-8163ED063351}"/>
          </ac:picMkLst>
        </pc:picChg>
        <pc:picChg chg="add mod">
          <ac:chgData name="Mauro Villa" userId="137354bc-8369-486a-a5fa-294e1d70ad2d" providerId="ADAL" clId="{8DC018AA-4AD1-448F-B36B-5ED11784C702}" dt="2023-06-20T10:10:56.988" v="1137"/>
          <ac:picMkLst>
            <pc:docMk/>
            <pc:sldMk cId="3162163844" sldId="964"/>
            <ac:picMk id="27" creationId="{49A1B91C-2356-3578-0C42-CA133A36DB5B}"/>
          </ac:picMkLst>
        </pc:picChg>
      </pc:sldChg>
      <pc:sldChg chg="addSp delSp modSp new mod">
        <pc:chgData name="Mauro Villa" userId="137354bc-8369-486a-a5fa-294e1d70ad2d" providerId="ADAL" clId="{8DC018AA-4AD1-448F-B36B-5ED11784C702}" dt="2023-06-20T10:10:58.541" v="1138"/>
        <pc:sldMkLst>
          <pc:docMk/>
          <pc:sldMk cId="1808109430" sldId="965"/>
        </pc:sldMkLst>
        <pc:spChg chg="mod">
          <ac:chgData name="Mauro Villa" userId="137354bc-8369-486a-a5fa-294e1d70ad2d" providerId="ADAL" clId="{8DC018AA-4AD1-448F-B36B-5ED11784C702}" dt="2023-06-20T10:10:50.361" v="1136" actId="113"/>
          <ac:spMkLst>
            <pc:docMk/>
            <pc:sldMk cId="1808109430" sldId="965"/>
            <ac:spMk id="3" creationId="{BDB8D95C-D2BB-DFF3-156A-5FBF2716061A}"/>
          </ac:spMkLst>
        </pc:spChg>
        <pc:spChg chg="del">
          <ac:chgData name="Mauro Villa" userId="137354bc-8369-486a-a5fa-294e1d70ad2d" providerId="ADAL" clId="{8DC018AA-4AD1-448F-B36B-5ED11784C702}" dt="2023-06-20T10:10:07.677" v="1091" actId="478"/>
          <ac:spMkLst>
            <pc:docMk/>
            <pc:sldMk cId="1808109430" sldId="965"/>
            <ac:spMk id="4" creationId="{A37CB085-09FE-7D7C-22D0-448586E09CF8}"/>
          </ac:spMkLst>
        </pc:spChg>
        <pc:spChg chg="add mod">
          <ac:chgData name="Mauro Villa" userId="137354bc-8369-486a-a5fa-294e1d70ad2d" providerId="ADAL" clId="{8DC018AA-4AD1-448F-B36B-5ED11784C702}" dt="2023-06-20T10:10:25.185" v="1096" actId="1076"/>
          <ac:spMkLst>
            <pc:docMk/>
            <pc:sldMk cId="1808109430" sldId="965"/>
            <ac:spMk id="6" creationId="{F23C71F2-EEA5-1B7E-CC1F-220B51BBD6CC}"/>
          </ac:spMkLst>
        </pc:spChg>
        <pc:spChg chg="add mod ord">
          <ac:chgData name="Mauro Villa" userId="137354bc-8369-486a-a5fa-294e1d70ad2d" providerId="ADAL" clId="{8DC018AA-4AD1-448F-B36B-5ED11784C702}" dt="2023-06-20T10:10:21.324" v="1095" actId="166"/>
          <ac:spMkLst>
            <pc:docMk/>
            <pc:sldMk cId="1808109430" sldId="965"/>
            <ac:spMk id="7" creationId="{AF07886B-2407-E5E0-31DB-96A728F19929}"/>
          </ac:spMkLst>
        </pc:spChg>
        <pc:spChg chg="add del mod">
          <ac:chgData name="Mauro Villa" userId="137354bc-8369-486a-a5fa-294e1d70ad2d" providerId="ADAL" clId="{8DC018AA-4AD1-448F-B36B-5ED11784C702}" dt="2023-06-20T10:09:30.070" v="1078" actId="478"/>
          <ac:spMkLst>
            <pc:docMk/>
            <pc:sldMk cId="1808109430" sldId="965"/>
            <ac:spMk id="8" creationId="{CA0BEC3E-7371-1D11-1234-F7691FD30D58}"/>
          </ac:spMkLst>
        </pc:spChg>
        <pc:spChg chg="add del mod">
          <ac:chgData name="Mauro Villa" userId="137354bc-8369-486a-a5fa-294e1d70ad2d" providerId="ADAL" clId="{8DC018AA-4AD1-448F-B36B-5ED11784C702}" dt="2023-06-20T10:09:40.227" v="1082" actId="478"/>
          <ac:spMkLst>
            <pc:docMk/>
            <pc:sldMk cId="1808109430" sldId="965"/>
            <ac:spMk id="9" creationId="{6928FB2B-6F0E-B947-F0C3-52C241107DE2}"/>
          </ac:spMkLst>
        </pc:spChg>
        <pc:spChg chg="add del mod">
          <ac:chgData name="Mauro Villa" userId="137354bc-8369-486a-a5fa-294e1d70ad2d" providerId="ADAL" clId="{8DC018AA-4AD1-448F-B36B-5ED11784C702}" dt="2023-06-20T10:10:01.531" v="1088" actId="478"/>
          <ac:spMkLst>
            <pc:docMk/>
            <pc:sldMk cId="1808109430" sldId="965"/>
            <ac:spMk id="10" creationId="{43097412-4B4B-16D5-A22E-BAA9CCCF7D75}"/>
          </ac:spMkLst>
        </pc:spChg>
        <pc:spChg chg="add mod">
          <ac:chgData name="Mauro Villa" userId="137354bc-8369-486a-a5fa-294e1d70ad2d" providerId="ADAL" clId="{8DC018AA-4AD1-448F-B36B-5ED11784C702}" dt="2023-06-20T10:09:56.623" v="1086" actId="14100"/>
          <ac:spMkLst>
            <pc:docMk/>
            <pc:sldMk cId="1808109430" sldId="965"/>
            <ac:spMk id="11" creationId="{47AA4033-A8B4-49C3-94F8-62D0D224E547}"/>
          </ac:spMkLst>
        </pc:spChg>
        <pc:spChg chg="add mod">
          <ac:chgData name="Mauro Villa" userId="137354bc-8369-486a-a5fa-294e1d70ad2d" providerId="ADAL" clId="{8DC018AA-4AD1-448F-B36B-5ED11784C702}" dt="2023-06-20T10:09:51.014" v="1085" actId="14100"/>
          <ac:spMkLst>
            <pc:docMk/>
            <pc:sldMk cId="1808109430" sldId="965"/>
            <ac:spMk id="12" creationId="{4B5C3AA4-B0B0-2472-FE5C-308D8AE80265}"/>
          </ac:spMkLst>
        </pc:spChg>
        <pc:spChg chg="add mod">
          <ac:chgData name="Mauro Villa" userId="137354bc-8369-486a-a5fa-294e1d70ad2d" providerId="ADAL" clId="{8DC018AA-4AD1-448F-B36B-5ED11784C702}" dt="2023-06-20T10:09:47.439" v="1084" actId="14100"/>
          <ac:spMkLst>
            <pc:docMk/>
            <pc:sldMk cId="1808109430" sldId="965"/>
            <ac:spMk id="13" creationId="{D3E8B674-D007-780B-52F4-E1EA0B964D3B}"/>
          </ac:spMkLst>
        </pc:spChg>
        <pc:spChg chg="mod">
          <ac:chgData name="Mauro Villa" userId="137354bc-8369-486a-a5fa-294e1d70ad2d" providerId="ADAL" clId="{8DC018AA-4AD1-448F-B36B-5ED11784C702}" dt="2023-06-20T10:08:58.417" v="1071"/>
          <ac:spMkLst>
            <pc:docMk/>
            <pc:sldMk cId="1808109430" sldId="965"/>
            <ac:spMk id="16" creationId="{34249D34-D3B8-181E-D791-4BCF804BB0FA}"/>
          </ac:spMkLst>
        </pc:spChg>
        <pc:spChg chg="mod">
          <ac:chgData name="Mauro Villa" userId="137354bc-8369-486a-a5fa-294e1d70ad2d" providerId="ADAL" clId="{8DC018AA-4AD1-448F-B36B-5ED11784C702}" dt="2023-06-20T10:08:58.417" v="1071"/>
          <ac:spMkLst>
            <pc:docMk/>
            <pc:sldMk cId="1808109430" sldId="965"/>
            <ac:spMk id="17" creationId="{22E5639A-7565-DB1E-7305-35674AB8A086}"/>
          </ac:spMkLst>
        </pc:spChg>
        <pc:spChg chg="mod">
          <ac:chgData name="Mauro Villa" userId="137354bc-8369-486a-a5fa-294e1d70ad2d" providerId="ADAL" clId="{8DC018AA-4AD1-448F-B36B-5ED11784C702}" dt="2023-06-20T10:08:58.417" v="1071"/>
          <ac:spMkLst>
            <pc:docMk/>
            <pc:sldMk cId="1808109430" sldId="965"/>
            <ac:spMk id="18" creationId="{633CAFAC-646B-00F1-CCB5-9198B51D4A2E}"/>
          </ac:spMkLst>
        </pc:spChg>
        <pc:grpChg chg="add mod">
          <ac:chgData name="Mauro Villa" userId="137354bc-8369-486a-a5fa-294e1d70ad2d" providerId="ADAL" clId="{8DC018AA-4AD1-448F-B36B-5ED11784C702}" dt="2023-06-20T10:10:11.439" v="1092" actId="1076"/>
          <ac:grpSpMkLst>
            <pc:docMk/>
            <pc:sldMk cId="1808109430" sldId="965"/>
            <ac:grpSpMk id="14" creationId="{BF978DF6-88FD-1B4E-B4A0-598376DE8BB3}"/>
          </ac:grpSpMkLst>
        </pc:grpChg>
        <pc:picChg chg="add mod">
          <ac:chgData name="Mauro Villa" userId="137354bc-8369-486a-a5fa-294e1d70ad2d" providerId="ADAL" clId="{8DC018AA-4AD1-448F-B36B-5ED11784C702}" dt="2023-06-20T10:09:33.612" v="1080" actId="1076"/>
          <ac:picMkLst>
            <pc:docMk/>
            <pc:sldMk cId="1808109430" sldId="965"/>
            <ac:picMk id="5" creationId="{C785DCEF-FC51-A3BE-DA3C-CA844B5FE183}"/>
          </ac:picMkLst>
        </pc:picChg>
        <pc:picChg chg="mod">
          <ac:chgData name="Mauro Villa" userId="137354bc-8369-486a-a5fa-294e1d70ad2d" providerId="ADAL" clId="{8DC018AA-4AD1-448F-B36B-5ED11784C702}" dt="2023-06-20T10:08:58.417" v="1071"/>
          <ac:picMkLst>
            <pc:docMk/>
            <pc:sldMk cId="1808109430" sldId="965"/>
            <ac:picMk id="15" creationId="{36778567-97DD-51C7-04DB-5D2197C72BD8}"/>
          </ac:picMkLst>
        </pc:picChg>
        <pc:picChg chg="mod">
          <ac:chgData name="Mauro Villa" userId="137354bc-8369-486a-a5fa-294e1d70ad2d" providerId="ADAL" clId="{8DC018AA-4AD1-448F-B36B-5ED11784C702}" dt="2023-06-20T10:08:58.417" v="1071"/>
          <ac:picMkLst>
            <pc:docMk/>
            <pc:sldMk cId="1808109430" sldId="965"/>
            <ac:picMk id="19" creationId="{82296E9C-19EC-D7CF-FBDE-56079F47741B}"/>
          </ac:picMkLst>
        </pc:picChg>
        <pc:picChg chg="add mod">
          <ac:chgData name="Mauro Villa" userId="137354bc-8369-486a-a5fa-294e1d70ad2d" providerId="ADAL" clId="{8DC018AA-4AD1-448F-B36B-5ED11784C702}" dt="2023-06-20T10:10:58.541" v="1138"/>
          <ac:picMkLst>
            <pc:docMk/>
            <pc:sldMk cId="1808109430" sldId="965"/>
            <ac:picMk id="20" creationId="{A9FF0A51-F2B6-DF7C-3B76-D76FB3881A39}"/>
          </ac:picMkLst>
        </pc:picChg>
      </pc:sldChg>
      <pc:sldChg chg="addSp modSp new mod">
        <pc:chgData name="Mauro Villa" userId="137354bc-8369-486a-a5fa-294e1d70ad2d" providerId="ADAL" clId="{8DC018AA-4AD1-448F-B36B-5ED11784C702}" dt="2023-06-20T11:03:21.589" v="1352" actId="20577"/>
        <pc:sldMkLst>
          <pc:docMk/>
          <pc:sldMk cId="2723883451" sldId="966"/>
        </pc:sldMkLst>
        <pc:spChg chg="mod">
          <ac:chgData name="Mauro Villa" userId="137354bc-8369-486a-a5fa-294e1d70ad2d" providerId="ADAL" clId="{8DC018AA-4AD1-448F-B36B-5ED11784C702}" dt="2023-06-20T11:02:09.535" v="1189" actId="21"/>
          <ac:spMkLst>
            <pc:docMk/>
            <pc:sldMk cId="2723883451" sldId="966"/>
            <ac:spMk id="3" creationId="{C03E604A-F0C5-CBA0-616B-05458E8994AE}"/>
          </ac:spMkLst>
        </pc:spChg>
        <pc:spChg chg="mod">
          <ac:chgData name="Mauro Villa" userId="137354bc-8369-486a-a5fa-294e1d70ad2d" providerId="ADAL" clId="{8DC018AA-4AD1-448F-B36B-5ED11784C702}" dt="2023-06-20T11:03:21.589" v="1352" actId="20577"/>
          <ac:spMkLst>
            <pc:docMk/>
            <pc:sldMk cId="2723883451" sldId="966"/>
            <ac:spMk id="4" creationId="{9EA1C532-E922-027A-5F6E-D1DC04664381}"/>
          </ac:spMkLst>
        </pc:spChg>
        <pc:picChg chg="add mod">
          <ac:chgData name="Mauro Villa" userId="137354bc-8369-486a-a5fa-294e1d70ad2d" providerId="ADAL" clId="{8DC018AA-4AD1-448F-B36B-5ED11784C702}" dt="2023-06-20T11:03:18.986" v="1351" actId="1076"/>
          <ac:picMkLst>
            <pc:docMk/>
            <pc:sldMk cId="2723883451" sldId="966"/>
            <ac:picMk id="6" creationId="{0C5C2421-4EB0-BEB8-6020-F545E4C4004C}"/>
          </ac:picMkLst>
        </pc:picChg>
        <pc:picChg chg="add mod">
          <ac:chgData name="Mauro Villa" userId="137354bc-8369-486a-a5fa-294e1d70ad2d" providerId="ADAL" clId="{8DC018AA-4AD1-448F-B36B-5ED11784C702}" dt="2023-06-20T11:01:56.953" v="1185"/>
          <ac:picMkLst>
            <pc:docMk/>
            <pc:sldMk cId="2723883451" sldId="966"/>
            <ac:picMk id="7" creationId="{CF16EAF2-0B97-0226-30B5-195321106270}"/>
          </ac:picMkLst>
        </pc:picChg>
      </pc:sldChg>
      <pc:sldChg chg="addSp delSp modSp new mod">
        <pc:chgData name="Mauro Villa" userId="137354bc-8369-486a-a5fa-294e1d70ad2d" providerId="ADAL" clId="{8DC018AA-4AD1-448F-B36B-5ED11784C702}" dt="2023-06-20T11:07:23.645" v="1400" actId="478"/>
        <pc:sldMkLst>
          <pc:docMk/>
          <pc:sldMk cId="1862003223" sldId="967"/>
        </pc:sldMkLst>
        <pc:spChg chg="mod">
          <ac:chgData name="Mauro Villa" userId="137354bc-8369-486a-a5fa-294e1d70ad2d" providerId="ADAL" clId="{8DC018AA-4AD1-448F-B36B-5ED11784C702}" dt="2023-06-20T11:07:12.946" v="1396" actId="1076"/>
          <ac:spMkLst>
            <pc:docMk/>
            <pc:sldMk cId="1862003223" sldId="967"/>
            <ac:spMk id="2" creationId="{6FDD7F4B-51A8-326B-F3EB-B73856F2C4FD}"/>
          </ac:spMkLst>
        </pc:spChg>
        <pc:spChg chg="del mod">
          <ac:chgData name="Mauro Villa" userId="137354bc-8369-486a-a5fa-294e1d70ad2d" providerId="ADAL" clId="{8DC018AA-4AD1-448F-B36B-5ED11784C702}" dt="2023-06-20T11:07:23.645" v="1400" actId="478"/>
          <ac:spMkLst>
            <pc:docMk/>
            <pc:sldMk cId="1862003223" sldId="967"/>
            <ac:spMk id="4" creationId="{0BD1A646-C890-CECB-ABEB-8EBFF7FD24A1}"/>
          </ac:spMkLst>
        </pc:spChg>
        <pc:picChg chg="add mod">
          <ac:chgData name="Mauro Villa" userId="137354bc-8369-486a-a5fa-294e1d70ad2d" providerId="ADAL" clId="{8DC018AA-4AD1-448F-B36B-5ED11784C702}" dt="2023-06-20T11:06:45.261" v="1359" actId="1076"/>
          <ac:picMkLst>
            <pc:docMk/>
            <pc:sldMk cId="1862003223" sldId="967"/>
            <ac:picMk id="6" creationId="{14605958-27FF-118E-962E-3B6C0784C4DA}"/>
          </ac:picMkLst>
        </pc:picChg>
        <pc:picChg chg="add del mod">
          <ac:chgData name="Mauro Villa" userId="137354bc-8369-486a-a5fa-294e1d70ad2d" providerId="ADAL" clId="{8DC018AA-4AD1-448F-B36B-5ED11784C702}" dt="2023-06-20T11:06:59.015" v="1388" actId="478"/>
          <ac:picMkLst>
            <pc:docMk/>
            <pc:sldMk cId="1862003223" sldId="967"/>
            <ac:picMk id="7" creationId="{AE719061-4DA9-FC79-BBFD-2DF8B8830538}"/>
          </ac:picMkLst>
        </pc:picChg>
      </pc:sldChg>
      <pc:sldChg chg="add modAnim">
        <pc:chgData name="Mauro Villa" userId="137354bc-8369-486a-a5fa-294e1d70ad2d" providerId="ADAL" clId="{8DC018AA-4AD1-448F-B36B-5ED11784C702}" dt="2023-06-20T11:08:52.700" v="1438"/>
        <pc:sldMkLst>
          <pc:docMk/>
          <pc:sldMk cId="1249835388" sldId="9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65C2B-4EA4-9E47-A255-D9153F616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52E1-E005-644A-8139-DA1CBCF84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4617-A359-6041-A081-B7194CE668DD}" type="datetimeFigureOut">
              <a:rPr lang="it-IT" smtClean="0"/>
              <a:t>05/09/2023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F636A-D487-ED42-B437-716B23108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82881-AE89-D240-BBC1-E17AF7D8D4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E840-1DF0-FF4C-9C6D-01F899730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4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A8CA-757C-DD46-AA18-46E465E95CE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AFDE-94A2-9546-9FED-5A58034438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 marL="180473" indent="-180473">
              <a:buSzPct val="100000"/>
              <a:buChar char="-"/>
            </a:pPr>
            <a:endParaRPr/>
          </a:p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5">
            <a:extLst>
              <a:ext uri="{FF2B5EF4-FFF2-40B4-BE49-F238E27FC236}">
                <a16:creationId xmlns:a16="http://schemas.microsoft.com/office/drawing/2014/main" id="{84727B5D-8857-9B48-B80E-B69DACD4F0D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1677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2" y="813816"/>
            <a:ext cx="8229090" cy="181217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3059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D1E3D9EC-D7CE-EC44-B5E7-E7B5E45E605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36191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72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927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927" y="2918536"/>
            <a:ext cx="4015600" cy="19460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172" y="2918537"/>
            <a:ext cx="4015600" cy="194607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" name="PlaceHolder 5">
            <a:extLst>
              <a:ext uri="{FF2B5EF4-FFF2-40B4-BE49-F238E27FC236}">
                <a16:creationId xmlns:a16="http://schemas.microsoft.com/office/drawing/2014/main" id="{7B1F94AC-2F6F-4C41-B299-C4152CA6A98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851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64557" y="965021"/>
            <a:ext cx="8826111" cy="371420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172" y="1203386"/>
            <a:ext cx="8229090" cy="2982869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73" name="Immagine 72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pic>
        <p:nvPicPr>
          <p:cNvPr id="74" name="Immagine 73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sp>
        <p:nvSpPr>
          <p:cNvPr id="7" name="PlaceHolder 5">
            <a:extLst>
              <a:ext uri="{FF2B5EF4-FFF2-40B4-BE49-F238E27FC236}">
                <a16:creationId xmlns:a16="http://schemas.microsoft.com/office/drawing/2014/main" id="{C0D268A3-E2C4-334E-911E-18FD5D93A10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1" name="PlaceHolder 5">
            <a:extLst>
              <a:ext uri="{FF2B5EF4-FFF2-40B4-BE49-F238E27FC236}">
                <a16:creationId xmlns:a16="http://schemas.microsoft.com/office/drawing/2014/main" id="{425F67AF-67CE-944B-941D-9D4306743E62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307192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9130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1322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84473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863947"/>
            <a:ext cx="7358063" cy="1741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2658814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1"/>
            </a:lvl1pPr>
            <a:lvl2pPr marL="0" indent="0" algn="ctr">
              <a:spcBef>
                <a:spcPts val="0"/>
              </a:spcBef>
              <a:buSzTx/>
              <a:buNone/>
              <a:defRPr sz="1951"/>
            </a:lvl2pPr>
            <a:lvl3pPr marL="0" indent="0" algn="ctr">
              <a:spcBef>
                <a:spcPts val="0"/>
              </a:spcBef>
              <a:buSzTx/>
              <a:buNone/>
              <a:defRPr sz="1951"/>
            </a:lvl3pPr>
            <a:lvl4pPr marL="0" indent="0" algn="ctr">
              <a:spcBef>
                <a:spcPts val="0"/>
              </a:spcBef>
              <a:buSzTx/>
              <a:buNone/>
              <a:defRPr sz="1951"/>
            </a:lvl4pPr>
            <a:lvl5pPr marL="0" indent="0" algn="ctr">
              <a:spcBef>
                <a:spcPts val="0"/>
              </a:spcBef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93731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456989"/>
            <a:ext cx="6826566" cy="646938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455306"/>
            <a:ext cx="6807242" cy="283075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3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98703" y="3351386"/>
            <a:ext cx="5346594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solidFill>
                  <a:srgbClr val="A6A6A6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342900" algn="ctr">
              <a:buSzTx/>
              <a:buFontTx/>
              <a:buNone/>
              <a:defRPr sz="1800">
                <a:solidFill>
                  <a:srgbClr val="A6A6A6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685800" algn="ctr">
              <a:buSzTx/>
              <a:buFontTx/>
              <a:buNone/>
              <a:defRPr sz="1800">
                <a:solidFill>
                  <a:srgbClr val="A6A6A6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028700" algn="ctr">
              <a:buSzTx/>
              <a:buFontTx/>
              <a:buNone/>
              <a:defRPr sz="1800">
                <a:solidFill>
                  <a:srgbClr val="A6A6A6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371600" algn="ctr">
              <a:buSzTx/>
              <a:buFontTx/>
              <a:buNone/>
              <a:defRPr sz="1800">
                <a:solidFill>
                  <a:srgbClr val="A6A6A6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86400" y="4629150"/>
            <a:ext cx="2133600" cy="2762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4527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9436" y="1"/>
            <a:ext cx="8736353" cy="60350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" y="731520"/>
            <a:ext cx="9143999" cy="40711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ACD4057-C5DE-5341-A318-644001AFAC2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50032" y="4949420"/>
            <a:ext cx="193969" cy="186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A4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90" name="Titolo Testo"/>
          <p:cNvSpPr txBox="1">
            <a:spLocks noGrp="1"/>
          </p:cNvSpPr>
          <p:nvPr>
            <p:ph type="title"/>
          </p:nvPr>
        </p:nvSpPr>
        <p:spPr>
          <a:xfrm>
            <a:off x="0" y="72900"/>
            <a:ext cx="9062478" cy="550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64330434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863947"/>
            <a:ext cx="7358063" cy="1741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2658814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1"/>
            </a:lvl1pPr>
            <a:lvl2pPr marL="0" indent="0" algn="ctr">
              <a:spcBef>
                <a:spcPts val="0"/>
              </a:spcBef>
              <a:buSzTx/>
              <a:buNone/>
              <a:defRPr sz="1951"/>
            </a:lvl2pPr>
            <a:lvl3pPr marL="0" indent="0" algn="ctr">
              <a:spcBef>
                <a:spcPts val="0"/>
              </a:spcBef>
              <a:buSzTx/>
              <a:buNone/>
              <a:defRPr sz="1951"/>
            </a:lvl3pPr>
            <a:lvl4pPr marL="0" indent="0" algn="ctr">
              <a:spcBef>
                <a:spcPts val="0"/>
              </a:spcBef>
              <a:buSzTx/>
              <a:buNone/>
              <a:defRPr sz="1951"/>
            </a:lvl4pPr>
            <a:lvl5pPr marL="0" indent="0" algn="ctr">
              <a:spcBef>
                <a:spcPts val="0"/>
              </a:spcBef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9012" y="4902398"/>
            <a:ext cx="221214" cy="2325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07648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87125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334863"/>
            <a:ext cx="3750469" cy="43331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334863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164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2491383"/>
            <a:ext cx="3750469" cy="216991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1"/>
            </a:lvl1pPr>
            <a:lvl2pPr marL="0" indent="0" algn="ctr">
              <a:spcBef>
                <a:spcPts val="0"/>
              </a:spcBef>
              <a:buSzTx/>
              <a:buNone/>
              <a:defRPr sz="1951"/>
            </a:lvl2pPr>
            <a:lvl3pPr marL="0" indent="0" algn="ctr">
              <a:spcBef>
                <a:spcPts val="0"/>
              </a:spcBef>
              <a:buSzTx/>
              <a:buNone/>
              <a:defRPr sz="1951"/>
            </a:lvl3pPr>
            <a:lvl4pPr marL="0" indent="0" algn="ctr">
              <a:spcBef>
                <a:spcPts val="0"/>
              </a:spcBef>
              <a:buSzTx/>
              <a:buNone/>
              <a:defRPr sz="1951"/>
            </a:lvl4pPr>
            <a:lvl5pPr marL="0" indent="0" algn="ctr">
              <a:spcBef>
                <a:spcPts val="0"/>
              </a:spcBef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69153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00537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6509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366242"/>
            <a:ext cx="3750469" cy="33151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366242"/>
            <a:ext cx="3750469" cy="3315146"/>
          </a:xfrm>
          <a:prstGeom prst="rect">
            <a:avLst/>
          </a:prstGeom>
        </p:spPr>
        <p:txBody>
          <a:bodyPr/>
          <a:lstStyle>
            <a:lvl1pPr marL="180811" indent="-180811">
              <a:spcBef>
                <a:spcPts val="1687"/>
              </a:spcBef>
              <a:defRPr sz="1476"/>
            </a:lvl1pPr>
            <a:lvl2pPr marL="361622" indent="-180811">
              <a:spcBef>
                <a:spcPts val="1687"/>
              </a:spcBef>
              <a:defRPr sz="1476"/>
            </a:lvl2pPr>
            <a:lvl3pPr marL="542434" indent="-180811">
              <a:spcBef>
                <a:spcPts val="1687"/>
              </a:spcBef>
              <a:defRPr sz="1476"/>
            </a:lvl3pPr>
            <a:lvl4pPr marL="723245" indent="-180811">
              <a:spcBef>
                <a:spcPts val="1687"/>
              </a:spcBef>
              <a:defRPr sz="1476"/>
            </a:lvl4pPr>
            <a:lvl5pPr marL="904056" indent="-180811">
              <a:spcBef>
                <a:spcPts val="1687"/>
              </a:spcBef>
              <a:defRPr sz="147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189" y="4902399"/>
            <a:ext cx="246862" cy="2325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165206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669727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39898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2685603"/>
            <a:ext cx="3750469" cy="19890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468809"/>
            <a:ext cx="3750469" cy="19890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468809"/>
            <a:ext cx="3750469" cy="4205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7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3355330"/>
            <a:ext cx="7358063" cy="29738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66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221765"/>
            <a:ext cx="7358063" cy="378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93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8251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56029" cy="53035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49598" y="649224"/>
            <a:ext cx="4323177" cy="413099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926" y="649224"/>
            <a:ext cx="4346657" cy="41197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BBB86B40-7CF6-BF4C-8E81-7143D479405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87809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82122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56B45-617A-B80D-5637-43EDA68F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3A9279A-8F11-B682-D537-237804CC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F09-4407-4E1B-B246-383DCC3C1B8A}" type="datetimeFigureOut">
              <a:rPr lang="it-IT" smtClean="0"/>
              <a:t>05/09/2023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A2A993-20A1-A40D-04F6-66030FBA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9FA64C-4436-2517-116C-0A3E02DB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C9DA-98B6-4182-8C78-9E3AA686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11151" cy="5486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5065E092-F6C4-474C-B573-559E532D60A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79515" y="1"/>
            <a:ext cx="8781232" cy="45719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79515" y="658368"/>
            <a:ext cx="8781232" cy="425650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45FA8E8-F517-0941-8F8E-A3CA663B93C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0" y="205015"/>
            <a:ext cx="9144000" cy="46313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3A35D901-6FBD-DF47-8B96-176287A7EA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7164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4015600" cy="206658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260C22-040F-A34A-9A76-EFB275DE908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6249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394106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927" y="2761444"/>
            <a:ext cx="4015600" cy="203001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0101758-141C-414E-96ED-45DEC7F14F9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0763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172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927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5802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20C5B11-F3FD-AF4E-AFFF-7DCDC36B5AB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4474" y="1"/>
            <a:ext cx="8826110" cy="993963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Fare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lo stile del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titolo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1167002"/>
            <a:ext cx="9144000" cy="362443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</a:p>
          <a:p>
            <a:pPr marL="1175602" lvl="2" indent="-26124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</a:p>
          <a:p>
            <a:pPr marL="1567469" lvl="3" indent="-19593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</a:p>
          <a:p>
            <a:pPr marL="1959336" lvl="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</a:p>
          <a:p>
            <a:pPr marL="2351203" lvl="5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</a:p>
          <a:p>
            <a:pPr marL="189000" indent="-188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LevelFare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stili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del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testo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dello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schema</a:t>
            </a:r>
          </a:p>
          <a:p>
            <a:pPr marL="514326" lvl="1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Secondo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857210" lvl="2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Terzo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200093" lvl="3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Quarto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542977" lvl="4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0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05/09/2023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3044050" y="4869904"/>
            <a:ext cx="3085909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4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7" r:id="rId14"/>
    <p:sldLayoutId id="2147483678" r:id="rId15"/>
    <p:sldLayoutId id="2147483679" r:id="rId16"/>
    <p:sldLayoutId id="2147483681" r:id="rId17"/>
    <p:sldLayoutId id="2147483682" r:id="rId18"/>
    <p:sldLayoutId id="2147483697" r:id="rId19"/>
    <p:sldLayoutId id="2147483698" r:id="rId20"/>
  </p:sldLayoutIdLst>
  <p:hf hdr="0" ftr="0"/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115" algn="l" defTabSz="829452" rtl="0" eaLnBrk="1" latinLnBrk="0" hangingPunct="1">
        <a:lnSpc>
          <a:spcPct val="100000"/>
        </a:lnSpc>
        <a:spcBef>
          <a:spcPts val="907"/>
        </a:spcBef>
        <a:buClr>
          <a:srgbClr val="000000"/>
        </a:buClr>
        <a:buSzPct val="4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366242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0615" y="4902398"/>
            <a:ext cx="218008" cy="232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44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" name="Next steps"/>
          <p:cNvSpPr txBox="1"/>
          <p:nvPr userDrawn="1"/>
        </p:nvSpPr>
        <p:spPr>
          <a:xfrm>
            <a:off x="7297907" y="372637"/>
            <a:ext cx="54165" cy="28121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lang="en-US" sz="1476" dirty="0"/>
          </a:p>
        </p:txBody>
      </p:sp>
      <p:pic>
        <p:nvPicPr>
          <p:cNvPr id="6" name="FOOTlogo.png" descr="FOOT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62003" y="93285"/>
            <a:ext cx="398193" cy="29614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" name="Rounded Rectangle"/>
          <p:cNvSpPr/>
          <p:nvPr userDrawn="1"/>
        </p:nvSpPr>
        <p:spPr>
          <a:xfrm>
            <a:off x="1753294" y="633929"/>
            <a:ext cx="6957623" cy="37969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8" name="Proton beam"/>
          <p:cNvSpPr txBox="1"/>
          <p:nvPr userDrawn="1"/>
        </p:nvSpPr>
        <p:spPr>
          <a:xfrm>
            <a:off x="208066" y="4867526"/>
            <a:ext cx="8266207" cy="17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794" dirty="0"/>
              <a:t>FOOT 														September  2023</a:t>
            </a:r>
            <a:endParaRPr sz="794" dirty="0"/>
          </a:p>
        </p:txBody>
      </p:sp>
    </p:spTree>
    <p:extLst>
      <p:ext uri="{BB962C8B-B14F-4D97-AF65-F5344CB8AC3E}">
        <p14:creationId xmlns:p14="http://schemas.microsoft.com/office/powerpoint/2010/main" val="74072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/>
  <p:txStyles>
    <p:titleStyle>
      <a:lvl1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4385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68770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03155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3753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7192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0630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4069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87507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0946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804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20541" algn="ctr" defTabSz="30804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41082" algn="ctr" defTabSz="30804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61622" algn="ctr" defTabSz="30804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82163" algn="ctr" defTabSz="30804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602704" algn="ctr" defTabSz="30804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723245" algn="ctr" defTabSz="30804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43785" algn="ctr" defTabSz="30804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64326" algn="ctr" defTabSz="30804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888" y="1505048"/>
            <a:ext cx="7013827" cy="1979234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An Update on the FOOT</a:t>
            </a:r>
            <a:r>
              <a:rPr lang="it-IT" sz="3200" b="1" i="1" dirty="0">
                <a:solidFill>
                  <a:srgbClr val="C00000"/>
                </a:solidFill>
              </a:rPr>
              <a:t> </a:t>
            </a:r>
            <a:r>
              <a:rPr lang="it-IT" sz="3200" b="1" dirty="0">
                <a:solidFill>
                  <a:srgbClr val="C00000"/>
                </a:solidFill>
              </a:rPr>
              <a:t>Experiment</a:t>
            </a:r>
            <a:br>
              <a:rPr lang="it-IT" sz="3200" b="1" dirty="0">
                <a:solidFill>
                  <a:srgbClr val="C00000"/>
                </a:solidFill>
              </a:rPr>
            </a:br>
            <a:r>
              <a:rPr lang="it-IT" sz="3200" b="1" dirty="0">
                <a:solidFill>
                  <a:srgbClr val="C00000"/>
                </a:solidFill>
              </a:rPr>
              <a:t>(</a:t>
            </a:r>
            <a:r>
              <a:rPr lang="it-IT" sz="3200" b="1" dirty="0" err="1">
                <a:solidFill>
                  <a:srgbClr val="C00000"/>
                </a:solidFill>
              </a:rPr>
              <a:t>since</a:t>
            </a:r>
            <a:r>
              <a:rPr lang="it-IT" sz="3200" b="1" dirty="0">
                <a:solidFill>
                  <a:srgbClr val="C00000"/>
                </a:solidFill>
              </a:rPr>
              <a:t> CSN3, </a:t>
            </a:r>
            <a:r>
              <a:rPr lang="it-IT" sz="3200" b="1" dirty="0" err="1">
                <a:solidFill>
                  <a:srgbClr val="C00000"/>
                </a:solidFill>
              </a:rPr>
              <a:t>june</a:t>
            </a:r>
            <a:r>
              <a:rPr lang="it-IT" sz="3200" b="1" dirty="0">
                <a:solidFill>
                  <a:srgbClr val="C00000"/>
                </a:solidFill>
              </a:rPr>
              <a:t> 2023)</a:t>
            </a:r>
            <a:endParaRPr lang="en-US" sz="3200" b="1" i="1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42382" y="3246667"/>
            <a:ext cx="6110841" cy="845543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0" indent="0" algn="ctr">
              <a:buNone/>
            </a:pPr>
            <a:r>
              <a:rPr lang="en-US" i="1" dirty="0"/>
              <a:t>M. Villa (UNIBO &amp; INFN Bologna)</a:t>
            </a:r>
          </a:p>
          <a:p>
            <a:pPr marL="0" indent="0" algn="ctr">
              <a:buNone/>
            </a:pPr>
            <a:r>
              <a:rPr lang="en-US" i="1" dirty="0"/>
              <a:t>5 September 2023</a:t>
            </a:r>
            <a:endParaRPr lang="en-CH" i="1" dirty="0"/>
          </a:p>
        </p:txBody>
      </p:sp>
      <p:pic>
        <p:nvPicPr>
          <p:cNvPr id="6" name="Picture 5" descr="FOOT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LOGO INFN NEWS sito">
            <a:extLst>
              <a:ext uri="{FF2B5EF4-FFF2-40B4-BE49-F238E27FC236}">
                <a16:creationId xmlns:a16="http://schemas.microsoft.com/office/drawing/2014/main" id="{E8C8BD2E-95F0-654E-B406-A50A98E0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4" y="152116"/>
            <a:ext cx="1674186" cy="9287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942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-30480"/>
            <a:ext cx="9144000" cy="6591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Helvetica Neue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7" y="190187"/>
            <a:ext cx="7535754" cy="27879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Calorimeter Summary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663C4AE-CB0E-7392-9286-5DD74D454DEC}"/>
              </a:ext>
            </a:extLst>
          </p:cNvPr>
          <p:cNvSpPr txBox="1">
            <a:spLocks/>
          </p:cNvSpPr>
          <p:nvPr/>
        </p:nvSpPr>
        <p:spPr>
          <a:xfrm>
            <a:off x="4240925" y="4842855"/>
            <a:ext cx="327330" cy="2787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"/>
              </a:rPr>
              <a:t>10</a:t>
            </a:r>
          </a:p>
        </p:txBody>
      </p:sp>
      <p:pic>
        <p:nvPicPr>
          <p:cNvPr id="10" name="Immagine 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88719A0-E89B-0DC4-7C64-33834211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01" y="4036859"/>
            <a:ext cx="761399" cy="761399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FFE4E22A-CEC5-4385-BA24-B1684CF101D3}"/>
              </a:ext>
            </a:extLst>
          </p:cNvPr>
          <p:cNvSpPr txBox="1"/>
          <p:nvPr/>
        </p:nvSpPr>
        <p:spPr>
          <a:xfrm>
            <a:off x="251755" y="993544"/>
            <a:ext cx="8045301" cy="395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Gluing completed</a:t>
            </a:r>
          </a:p>
          <a:p>
            <a:pPr marL="214313" marR="0" lvl="0" indent="-214313" algn="l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System Assembly in September / October 2023 in Torino</a:t>
            </a:r>
          </a:p>
          <a:p>
            <a:pPr marL="214313" marR="0" lvl="0" indent="-214313" algn="l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214313" marR="0" lvl="0" indent="-214313" algn="l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Temperature Calibration to be completed in September 2023</a:t>
            </a:r>
          </a:p>
          <a:p>
            <a:pPr marL="0" marR="0" lvl="1" indent="0" algn="l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214313" marR="0" lvl="0" indent="-214313" algn="l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Energy Calibration can be done with the calorimeter fully mounted (beam in “screensaver” mode), the performance is within the requirement 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sym typeface="Helvetica Neue"/>
              </a:rPr>
              <a:t>2%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)</a:t>
            </a:r>
          </a:p>
          <a:p>
            <a:pPr marL="214313" marR="0" lvl="0" indent="-214313" algn="l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214313" marR="0" lvl="0" indent="-214313" algn="l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Next measurements 27 October - 6 November at CNAO</a:t>
            </a:r>
          </a:p>
          <a:p>
            <a:pPr marL="0" marR="0" lvl="0" indent="0" algn="l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en-US" sz="113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87A7EFC-56D0-6CCB-FB4B-395B325CDB20}"/>
              </a:ext>
            </a:extLst>
          </p:cNvPr>
          <p:cNvSpPr txBox="1">
            <a:spLocks/>
          </p:cNvSpPr>
          <p:nvPr/>
        </p:nvSpPr>
        <p:spPr>
          <a:xfrm>
            <a:off x="8117798" y="4836196"/>
            <a:ext cx="1220680" cy="2787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"/>
              </a:rPr>
              <a:t>06/06/2023</a:t>
            </a:r>
          </a:p>
        </p:txBody>
      </p:sp>
    </p:spTree>
    <p:extLst>
      <p:ext uri="{BB962C8B-B14F-4D97-AF65-F5344CB8AC3E}">
        <p14:creationId xmlns:p14="http://schemas.microsoft.com/office/powerpoint/2010/main" val="103087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fuochi d'artificio, Vigilia di capodanno, Capodanno, Nuovo anno&#10;&#10;Descrizione generata automaticamente">
            <a:extLst>
              <a:ext uri="{FF2B5EF4-FFF2-40B4-BE49-F238E27FC236}">
                <a16:creationId xmlns:a16="http://schemas.microsoft.com/office/drawing/2014/main" id="{977D986E-E98D-136B-62B9-64592E985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0492" cy="51435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186481C-64D1-563E-D435-D9A8B2B872F8}"/>
              </a:ext>
            </a:extLst>
          </p:cNvPr>
          <p:cNvSpPr/>
          <p:nvPr/>
        </p:nvSpPr>
        <p:spPr>
          <a:xfrm>
            <a:off x="6033599" y="-1"/>
            <a:ext cx="3146156" cy="514350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506BE0-7608-66BE-B023-2133CFEE489A}"/>
              </a:ext>
            </a:extLst>
          </p:cNvPr>
          <p:cNvSpPr/>
          <p:nvPr/>
        </p:nvSpPr>
        <p:spPr>
          <a:xfrm>
            <a:off x="5289598" y="966780"/>
            <a:ext cx="34932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Habemus</a:t>
            </a:r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it-I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magnetes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63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macchina, ingegneria, interno, fabbrica&#10;&#10;Descrizione generata automaticamente">
            <a:extLst>
              <a:ext uri="{FF2B5EF4-FFF2-40B4-BE49-F238E27FC236}">
                <a16:creationId xmlns:a16="http://schemas.microsoft.com/office/drawing/2014/main" id="{4F2FEF7E-3D4F-E3CA-32EF-1C0362DA7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803" y="2130677"/>
            <a:ext cx="5303803" cy="298339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E528548-6088-9B2B-6EFB-86A3558F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2A7840C-2311-A1F2-6062-D4366AEA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Segnaposto contenuto 9" descr="Immagine che contiene strumento, macchina, Macchina utensile, Metallurgia&#10;&#10;Descrizione generata automaticamente">
            <a:extLst>
              <a:ext uri="{FF2B5EF4-FFF2-40B4-BE49-F238E27FC236}">
                <a16:creationId xmlns:a16="http://schemas.microsoft.com/office/drawing/2014/main" id="{2A9C094A-41B3-8520-119D-756B9DE003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04" y="0"/>
            <a:ext cx="2184804" cy="2913072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E846E77-E81B-0CF2-2D62-1E2EB4512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84804" cy="2900597"/>
          </a:xfrm>
          <a:prstGeom prst="rect">
            <a:avLst/>
          </a:prstGeom>
        </p:spPr>
      </p:pic>
      <p:pic>
        <p:nvPicPr>
          <p:cNvPr id="12" name="Immagine 11" descr="Immagine che contiene macchina, strumento, Macchina utensile, Ricambio auto&#10;&#10;Descrizione generata automaticamente">
            <a:extLst>
              <a:ext uri="{FF2B5EF4-FFF2-40B4-BE49-F238E27FC236}">
                <a16:creationId xmlns:a16="http://schemas.microsoft.com/office/drawing/2014/main" id="{B212C2DE-1159-F844-BF64-690F65293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31" y="-732668"/>
            <a:ext cx="2923538" cy="3898051"/>
          </a:xfrm>
          <a:prstGeom prst="rect">
            <a:avLst/>
          </a:prstGeom>
        </p:spPr>
      </p:pic>
      <p:pic>
        <p:nvPicPr>
          <p:cNvPr id="16" name="Immagine 15" descr="Immagine che contiene macchina, tubo, ingegneria, terreno&#10;&#10;Descrizione generata automaticamente">
            <a:extLst>
              <a:ext uri="{FF2B5EF4-FFF2-40B4-BE49-F238E27FC236}">
                <a16:creationId xmlns:a16="http://schemas.microsoft.com/office/drawing/2014/main" id="{E5A7D08F-A091-ADE7-0A6C-2E2D084E5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7910" y="364134"/>
            <a:ext cx="2913072" cy="2184804"/>
          </a:xfrm>
          <a:prstGeom prst="rect">
            <a:avLst/>
          </a:prstGeom>
        </p:spPr>
      </p:pic>
      <p:pic>
        <p:nvPicPr>
          <p:cNvPr id="20" name="Immagine 19" descr="Immagine che contiene ingegneria, macchina, interno, Macchina utensile&#10;&#10;Descrizione generata automaticamente">
            <a:extLst>
              <a:ext uri="{FF2B5EF4-FFF2-40B4-BE49-F238E27FC236}">
                <a16:creationId xmlns:a16="http://schemas.microsoft.com/office/drawing/2014/main" id="{5BDC3986-7961-A084-6DC2-991AFC4FED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13074" r="17047" b="3314"/>
          <a:stretch/>
        </p:blipFill>
        <p:spPr>
          <a:xfrm>
            <a:off x="4510007" y="2349712"/>
            <a:ext cx="4633993" cy="29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33823F-02C4-0A74-50C1-5413900A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9CD91FA-ACAC-BFC6-F269-654E9182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74" y="219557"/>
            <a:ext cx="6826566" cy="646938"/>
          </a:xfrm>
        </p:spPr>
        <p:txBody>
          <a:bodyPr/>
          <a:lstStyle/>
          <a:p>
            <a:r>
              <a:rPr lang="it-IT" sz="3200" dirty="0" err="1">
                <a:solidFill>
                  <a:srgbClr val="FF0000"/>
                </a:solidFill>
              </a:rPr>
              <a:t>Permanent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magnets</a:t>
            </a:r>
            <a:r>
              <a:rPr lang="it-IT" sz="3200" dirty="0">
                <a:solidFill>
                  <a:srgbClr val="FF0000"/>
                </a:solidFill>
              </a:rPr>
              <a:t> – Next steps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1E43CB-A955-12D2-674C-515E07598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921896"/>
            <a:ext cx="8409482" cy="3404852"/>
          </a:xfrm>
        </p:spPr>
        <p:txBody>
          <a:bodyPr/>
          <a:lstStyle/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Modules arrived in Frascati on 30</a:t>
            </a:r>
            <a:r>
              <a:rPr lang="en-US" sz="18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August (2 weeks before expected)</a:t>
            </a: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1. Validation of the magnets via magnet measurements in Frascati</a:t>
            </a: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	Two techniques: Hall probe (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pointlike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) and wire measurements (integral)</a:t>
            </a: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2. Insertion of the magnets in the vertical movement system (Frascati, 18-20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sep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3. Integration of the assembly on the mechanical table (Pisa, mid October)</a:t>
            </a: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4. Installation of the whole system in CNAO (20-25 October)</a:t>
            </a:r>
          </a:p>
        </p:txBody>
      </p:sp>
    </p:spTree>
    <p:extLst>
      <p:ext uri="{BB962C8B-B14F-4D97-AF65-F5344CB8AC3E}">
        <p14:creationId xmlns:p14="http://schemas.microsoft.com/office/powerpoint/2010/main" val="86260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958099EF-DD93-5D43-BFF3-7BC931B5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72" y="186899"/>
            <a:ext cx="5541267" cy="516595"/>
          </a:xfrm>
        </p:spPr>
        <p:txBody>
          <a:bodyPr>
            <a:noAutofit/>
          </a:bodyPr>
          <a:lstStyle/>
          <a:p>
            <a:r>
              <a:rPr lang="it-IT" sz="2700" dirty="0">
                <a:solidFill>
                  <a:srgbClr val="993300"/>
                </a:solidFill>
              </a:rPr>
              <a:t>Status of </a:t>
            </a:r>
            <a:r>
              <a:rPr lang="it-IT" sz="2700" dirty="0" err="1">
                <a:solidFill>
                  <a:srgbClr val="993300"/>
                </a:solidFill>
              </a:rPr>
              <a:t>mechanics</a:t>
            </a:r>
            <a:endParaRPr lang="it-IT" sz="2700" dirty="0">
              <a:solidFill>
                <a:srgbClr val="993300"/>
              </a:solidFill>
            </a:endParaRPr>
          </a:p>
        </p:txBody>
      </p:sp>
      <p:sp>
        <p:nvSpPr>
          <p:cNvPr id="5" name="Segnaposto numero diapositiva 1">
            <a:extLst>
              <a:ext uri="{FF2B5EF4-FFF2-40B4-BE49-F238E27FC236}">
                <a16:creationId xmlns:a16="http://schemas.microsoft.com/office/drawing/2014/main" id="{33CED4BD-3FDB-41CC-A4BE-9427BAA3030C}"/>
              </a:ext>
            </a:extLst>
          </p:cNvPr>
          <p:cNvSpPr txBox="1">
            <a:spLocks/>
          </p:cNvSpPr>
          <p:nvPr/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E63A33-8271-4DD0-9C48-789913D7C115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B2D639-A612-6680-7EAD-251D653E5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3695" y="748603"/>
            <a:ext cx="3386734" cy="4207998"/>
          </a:xfrm>
          <a:prstGeom prst="rect">
            <a:avLst/>
          </a:prstGeom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53AD119-6611-491B-3732-6A014C96C2BA}"/>
              </a:ext>
            </a:extLst>
          </p:cNvPr>
          <p:cNvCxnSpPr/>
          <p:nvPr/>
        </p:nvCxnSpPr>
        <p:spPr>
          <a:xfrm>
            <a:off x="3749040" y="3383280"/>
            <a:ext cx="520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3F007AE9-20C2-507A-2FEC-C6894F22E032}"/>
              </a:ext>
            </a:extLst>
          </p:cNvPr>
          <p:cNvSpPr/>
          <p:nvPr/>
        </p:nvSpPr>
        <p:spPr>
          <a:xfrm>
            <a:off x="3950429" y="3390314"/>
            <a:ext cx="49703" cy="14795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15E3079-83F8-F967-9E05-D9B6E1B6AF23}"/>
              </a:ext>
            </a:extLst>
          </p:cNvPr>
          <p:cNvSpPr txBox="1"/>
          <p:nvPr/>
        </p:nvSpPr>
        <p:spPr>
          <a:xfrm>
            <a:off x="4340134" y="2925777"/>
            <a:ext cx="43717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Joint </a:t>
            </a:r>
            <a:r>
              <a:rPr lang="it-IT" dirty="0" err="1"/>
              <a:t>effort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: </a:t>
            </a:r>
          </a:p>
          <a:p>
            <a:r>
              <a:rPr lang="it-IT" dirty="0"/>
              <a:t>Pisa, Frascati, Roma, Bologna, Perugia</a:t>
            </a:r>
          </a:p>
          <a:p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orders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placed</a:t>
            </a:r>
            <a:r>
              <a:rPr lang="it-IT" dirty="0"/>
              <a:t>. </a:t>
            </a:r>
          </a:p>
          <a:p>
            <a:r>
              <a:rPr lang="it-IT" dirty="0"/>
              <a:t>Shop work </a:t>
            </a:r>
            <a:r>
              <a:rPr lang="it-IT" dirty="0" err="1"/>
              <a:t>needed</a:t>
            </a:r>
            <a:r>
              <a:rPr lang="it-IT" dirty="0"/>
              <a:t> in </a:t>
            </a:r>
            <a:r>
              <a:rPr lang="it-IT" dirty="0" err="1"/>
              <a:t>september</a:t>
            </a:r>
            <a:r>
              <a:rPr lang="it-IT" dirty="0"/>
              <a:t>/</a:t>
            </a:r>
            <a:r>
              <a:rPr lang="it-IT" dirty="0" err="1"/>
              <a:t>october</a:t>
            </a:r>
            <a:endParaRPr lang="it-IT" dirty="0"/>
          </a:p>
          <a:p>
            <a:r>
              <a:rPr lang="it-IT" dirty="0"/>
              <a:t>Time line: 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material</a:t>
            </a:r>
            <a:r>
              <a:rPr lang="it-IT" dirty="0"/>
              <a:t> in Pisa by </a:t>
            </a:r>
            <a:r>
              <a:rPr lang="it-IT" dirty="0" err="1"/>
              <a:t>beginning</a:t>
            </a:r>
            <a:r>
              <a:rPr lang="it-IT" dirty="0"/>
              <a:t> of </a:t>
            </a:r>
            <a:r>
              <a:rPr lang="it-IT" dirty="0" err="1"/>
              <a:t>October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Transfer to CNAO from 20 of </a:t>
            </a:r>
            <a:r>
              <a:rPr lang="it-IT" dirty="0" err="1"/>
              <a:t>October</a:t>
            </a:r>
            <a:endParaRPr lang="it-IT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82508EB-D68E-6832-C74B-76633CFC7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37" y="186899"/>
            <a:ext cx="3988191" cy="27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267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magine" descr="Immagine"/>
          <p:cNvPicPr>
            <a:picLocks noChangeAspect="1"/>
          </p:cNvPicPr>
          <p:nvPr/>
        </p:nvPicPr>
        <p:blipFill>
          <a:blip r:embed="rId2"/>
          <a:srcRect r="37278"/>
          <a:stretch>
            <a:fillRect/>
          </a:stretch>
        </p:blipFill>
        <p:spPr>
          <a:xfrm>
            <a:off x="7435410" y="81186"/>
            <a:ext cx="1699380" cy="152404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Rivelatore a emulsioni nucleari:…"/>
          <p:cNvSpPr txBox="1"/>
          <p:nvPr/>
        </p:nvSpPr>
        <p:spPr>
          <a:xfrm>
            <a:off x="136872" y="864124"/>
            <a:ext cx="7414832" cy="82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 defTabSz="438150">
              <a:lnSpc>
                <a:spcPct val="80000"/>
              </a:lnSpc>
              <a:defRPr sz="4000" b="1" cap="small">
                <a:solidFill>
                  <a:srgbClr val="A62A17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sz="3000"/>
              <a:t>Rivelatore a emulsioni nucleari: </a:t>
            </a:r>
          </a:p>
          <a:p>
            <a:pPr algn="ctr" defTabSz="438150">
              <a:lnSpc>
                <a:spcPct val="80000"/>
              </a:lnSpc>
              <a:defRPr sz="4000" b="1" cap="small">
                <a:solidFill>
                  <a:srgbClr val="A62A17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sz="3000"/>
              <a:t>Stato dell’arte e prospettive</a:t>
            </a:r>
          </a:p>
        </p:txBody>
      </p:sp>
      <p:sp>
        <p:nvSpPr>
          <p:cNvPr id="388" name="FOOT: referee meeting"/>
          <p:cNvSpPr txBox="1"/>
          <p:nvPr/>
        </p:nvSpPr>
        <p:spPr>
          <a:xfrm>
            <a:off x="3550711" y="4620871"/>
            <a:ext cx="2311467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584200">
              <a:defRPr sz="23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1725"/>
              <a:t>FOOT: referee meeting</a:t>
            </a:r>
          </a:p>
        </p:txBody>
      </p:sp>
      <p:sp>
        <p:nvSpPr>
          <p:cNvPr id="389" name="A. Alexandrov, V. Boccia, A. Di Crescenzo, G. De Lellis, G. Galati,  A. Iuliano, A. Lauria, M. C. Montesi, V. Tioukov"/>
          <p:cNvSpPr txBox="1"/>
          <p:nvPr/>
        </p:nvSpPr>
        <p:spPr>
          <a:xfrm>
            <a:off x="111997" y="2404551"/>
            <a:ext cx="8920007" cy="58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 defTabSz="438150">
              <a:lnSpc>
                <a:spcPct val="80000"/>
              </a:lnSpc>
              <a:defRPr sz="2700">
                <a:latin typeface="Palatino"/>
                <a:ea typeface="Palatino"/>
                <a:cs typeface="Palatino"/>
                <a:sym typeface="Palatino"/>
              </a:defRPr>
            </a:pPr>
            <a:r>
              <a:rPr sz="2025"/>
              <a:t>A. Alexandrov, V. Boccia, A. Di Crescenzo, G. De Lellis, G. Galati, </a:t>
            </a:r>
            <a:br>
              <a:rPr sz="2025"/>
            </a:br>
            <a:r>
              <a:rPr sz="2025"/>
              <a:t>A. Iuliano, A. Lauria, M. C. Montesi, V. Tioukov</a:t>
            </a:r>
          </a:p>
        </p:txBody>
      </p:sp>
      <p:sp>
        <p:nvSpPr>
          <p:cNvPr id="390" name="Università di Napoli “Federico II”, INFN Napoli,…"/>
          <p:cNvSpPr txBox="1"/>
          <p:nvPr/>
        </p:nvSpPr>
        <p:spPr>
          <a:xfrm>
            <a:off x="111997" y="3255343"/>
            <a:ext cx="8920007" cy="58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 defTabSz="438150">
              <a:lnSpc>
                <a:spcPct val="80000"/>
              </a:lnSpc>
              <a:defRPr sz="2700" i="1">
                <a:latin typeface="Palatino"/>
                <a:ea typeface="Palatino"/>
                <a:cs typeface="Palatino"/>
                <a:sym typeface="Palatino"/>
              </a:defRPr>
            </a:pPr>
            <a:r>
              <a:rPr sz="2025"/>
              <a:t>Università di Napoli “Federico II”, INFN Napoli, </a:t>
            </a:r>
          </a:p>
          <a:p>
            <a:pPr algn="ctr" defTabSz="438150">
              <a:lnSpc>
                <a:spcPct val="80000"/>
              </a:lnSpc>
              <a:defRPr sz="2700" i="1">
                <a:latin typeface="Palatino"/>
                <a:ea typeface="Palatino"/>
                <a:cs typeface="Palatino"/>
                <a:sym typeface="Palatino"/>
              </a:defRPr>
            </a:pPr>
            <a:r>
              <a:rPr sz="2025"/>
              <a:t>Università di Bari, INFN Bari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78998" y="4949420"/>
            <a:ext cx="136037" cy="1862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93" name="The emulsion spectrometer structure"/>
          <p:cNvSpPr txBox="1"/>
          <p:nvPr/>
        </p:nvSpPr>
        <p:spPr>
          <a:xfrm>
            <a:off x="-2468" y="20588"/>
            <a:ext cx="9377982" cy="48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584200">
              <a:buClr>
                <a:srgbClr val="288B27"/>
              </a:buClr>
              <a:defRPr sz="3500">
                <a:solidFill>
                  <a:srgbClr val="AD411D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 cap="small"/>
            </a:pPr>
            <a:r>
              <a:rPr sz="2625"/>
              <a:t>The emulsion spectrometer structure</a:t>
            </a:r>
          </a:p>
        </p:txBody>
      </p:sp>
      <p:grpSp>
        <p:nvGrpSpPr>
          <p:cNvPr id="466" name="Raggruppa"/>
          <p:cNvGrpSpPr/>
          <p:nvPr/>
        </p:nvGrpSpPr>
        <p:grpSpPr>
          <a:xfrm>
            <a:off x="178951" y="537880"/>
            <a:ext cx="7310027" cy="4501391"/>
            <a:chOff x="0" y="0"/>
            <a:chExt cx="9746700" cy="6001854"/>
          </a:xfrm>
        </p:grpSpPr>
        <p:pic>
          <p:nvPicPr>
            <p:cNvPr id="394" name="1_B.PNG" descr="1_B.PNG"/>
            <p:cNvPicPr>
              <a:picLocks noChangeAspect="1"/>
            </p:cNvPicPr>
            <p:nvPr/>
          </p:nvPicPr>
          <p:blipFill>
            <a:blip r:embed="rId3"/>
            <a:srcRect l="10554" t="26355" r="17358" b="15976"/>
            <a:stretch>
              <a:fillRect/>
            </a:stretch>
          </p:blipFill>
          <p:spPr>
            <a:xfrm>
              <a:off x="1902200" y="1947878"/>
              <a:ext cx="7459863" cy="3398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" name="Linea Forma" descr="Linea Forma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47999" flipH="1">
              <a:off x="3726405" y="4004494"/>
              <a:ext cx="229111" cy="2298031"/>
            </a:xfrm>
            <a:prstGeom prst="rect">
              <a:avLst/>
            </a:prstGeom>
            <a:effectLst/>
          </p:spPr>
        </p:pic>
        <p:sp>
          <p:nvSpPr>
            <p:cNvPr id="397" name="S1: Vertexing"/>
            <p:cNvSpPr txBox="1"/>
            <p:nvPr/>
          </p:nvSpPr>
          <p:spPr>
            <a:xfrm>
              <a:off x="3319030" y="5251848"/>
              <a:ext cx="1121887" cy="552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>
              <a:lvl1pPr algn="ctr" defTabSz="415431">
                <a:lnSpc>
                  <a:spcPct val="80000"/>
                </a:lnSpc>
                <a:defRPr b="1">
                  <a:solidFill>
                    <a:srgbClr val="BB370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S1: Vertexing</a:t>
              </a:r>
            </a:p>
          </p:txBody>
        </p:sp>
        <p:sp>
          <p:nvSpPr>
            <p:cNvPr id="398" name="S2: Charge identification"/>
            <p:cNvSpPr txBox="1"/>
            <p:nvPr/>
          </p:nvSpPr>
          <p:spPr>
            <a:xfrm>
              <a:off x="4870744" y="4486705"/>
              <a:ext cx="1599253" cy="1515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>
              <a:lvl1pPr algn="ctr" defTabSz="415431">
                <a:lnSpc>
                  <a:spcPct val="80000"/>
                </a:lnSpc>
                <a:defRPr b="1">
                  <a:solidFill>
                    <a:srgbClr val="BB370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S2: Charge identification</a:t>
              </a:r>
            </a:p>
          </p:txBody>
        </p:sp>
        <p:sp>
          <p:nvSpPr>
            <p:cNvPr id="399" name="S3: Momentum - range measurement…"/>
            <p:cNvSpPr txBox="1"/>
            <p:nvPr/>
          </p:nvSpPr>
          <p:spPr>
            <a:xfrm>
              <a:off x="6642508" y="4774636"/>
              <a:ext cx="2774760" cy="1102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lnSpc>
                  <a:spcPct val="80000"/>
                </a:lnSpc>
                <a:defRPr b="1">
                  <a:solidFill>
                    <a:srgbClr val="BB370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/>
                <a:t>S3: Momentum - range measurement</a:t>
              </a:r>
            </a:p>
            <a:p>
              <a:pPr algn="ctr" defTabSz="311573">
                <a:lnSpc>
                  <a:spcPct val="80000"/>
                </a:lnSpc>
                <a:defRPr b="1">
                  <a:solidFill>
                    <a:srgbClr val="BB370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/>
                <a:t>and isotope identification</a:t>
              </a:r>
            </a:p>
          </p:txBody>
        </p:sp>
        <p:pic>
          <p:nvPicPr>
            <p:cNvPr id="400" name="Linea Forma" descr="Linea Forma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547999" flipH="1">
              <a:off x="5424956" y="4441132"/>
              <a:ext cx="215755" cy="838570"/>
            </a:xfrm>
            <a:prstGeom prst="rect">
              <a:avLst/>
            </a:prstGeom>
            <a:effectLst/>
          </p:spPr>
        </p:pic>
        <p:pic>
          <p:nvPicPr>
            <p:cNvPr id="402" name="Linea Forma" descr="Linea Forma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727999" flipH="1">
              <a:off x="7530925" y="3277325"/>
              <a:ext cx="260528" cy="2805088"/>
            </a:xfrm>
            <a:prstGeom prst="rect">
              <a:avLst/>
            </a:prstGeom>
            <a:effectLst/>
          </p:spPr>
        </p:pic>
        <p:sp>
          <p:nvSpPr>
            <p:cNvPr id="404" name="10 cm"/>
            <p:cNvSpPr txBox="1"/>
            <p:nvPr/>
          </p:nvSpPr>
          <p:spPr>
            <a:xfrm rot="5181575">
              <a:off x="1516271" y="3200270"/>
              <a:ext cx="707737" cy="276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>
              <a:lvl1pPr algn="ctr" defTabSz="415431"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125"/>
                <a:t>10 cm</a:t>
              </a:r>
            </a:p>
          </p:txBody>
        </p:sp>
        <p:sp>
          <p:nvSpPr>
            <p:cNvPr id="405" name="12.5 cm"/>
            <p:cNvSpPr txBox="1"/>
            <p:nvPr/>
          </p:nvSpPr>
          <p:spPr>
            <a:xfrm rot="3483422">
              <a:off x="1653684" y="4659808"/>
              <a:ext cx="1000116" cy="276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>
              <a:lvl1pPr algn="ctr" defTabSz="415431"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125"/>
                <a:t>12.5 cm</a:t>
              </a:r>
            </a:p>
          </p:txBody>
        </p:sp>
        <p:sp>
          <p:nvSpPr>
            <p:cNvPr id="406" name="Linea"/>
            <p:cNvSpPr/>
            <p:nvPr/>
          </p:nvSpPr>
          <p:spPr>
            <a:xfrm flipH="1" flipV="1">
              <a:off x="2015414" y="4260686"/>
              <a:ext cx="668436" cy="10745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07" name="Linea"/>
            <p:cNvSpPr/>
            <p:nvPr/>
          </p:nvSpPr>
          <p:spPr>
            <a:xfrm flipH="1" flipV="1">
              <a:off x="1911130" y="2660272"/>
              <a:ext cx="109301" cy="15730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08" name="Freccia"/>
            <p:cNvSpPr/>
            <p:nvPr/>
          </p:nvSpPr>
          <p:spPr>
            <a:xfrm rot="16200000">
              <a:off x="2038319" y="1953118"/>
              <a:ext cx="420879" cy="355122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09" name="Ovale"/>
            <p:cNvSpPr/>
            <p:nvPr/>
          </p:nvSpPr>
          <p:spPr>
            <a:xfrm>
              <a:off x="2004229" y="2342241"/>
              <a:ext cx="489059" cy="48124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pic>
          <p:nvPicPr>
            <p:cNvPr id="410" name="Screen Shot 2018-10-26 at 11.14.06.png" descr="Screen Shot 2018-10-26 at 11.14.06.png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9826" y="1240365"/>
              <a:ext cx="1024913" cy="6613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1" name="C (C2H4) layer…"/>
            <p:cNvSpPr txBox="1"/>
            <p:nvPr/>
          </p:nvSpPr>
          <p:spPr>
            <a:xfrm>
              <a:off x="1080447" y="314401"/>
              <a:ext cx="1579385" cy="589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C (C</a:t>
              </a:r>
              <a:r>
                <a:rPr sz="1125" baseline="-5999"/>
                <a:t>2</a:t>
              </a:r>
              <a:r>
                <a:rPr sz="1125"/>
                <a:t>H</a:t>
              </a:r>
              <a:r>
                <a:rPr sz="1125" baseline="-5999"/>
                <a:t>4</a:t>
              </a:r>
              <a:r>
                <a:rPr sz="1125"/>
                <a:t>) layer</a:t>
              </a:r>
            </a:p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1000 (2000) μm</a:t>
              </a:r>
            </a:p>
          </p:txBody>
        </p:sp>
        <p:sp>
          <p:nvSpPr>
            <p:cNvPr id="412" name="Linea"/>
            <p:cNvSpPr/>
            <p:nvPr/>
          </p:nvSpPr>
          <p:spPr>
            <a:xfrm>
              <a:off x="1673557" y="874483"/>
              <a:ext cx="1" cy="361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13" name="Linea"/>
            <p:cNvSpPr/>
            <p:nvPr/>
          </p:nvSpPr>
          <p:spPr>
            <a:xfrm>
              <a:off x="1367636" y="1052273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14" name="Linea"/>
            <p:cNvSpPr/>
            <p:nvPr/>
          </p:nvSpPr>
          <p:spPr>
            <a:xfrm flipH="1">
              <a:off x="1872973" y="1052273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15" name="Linea"/>
            <p:cNvSpPr/>
            <p:nvPr/>
          </p:nvSpPr>
          <p:spPr>
            <a:xfrm>
              <a:off x="1868402" y="874483"/>
              <a:ext cx="1" cy="361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16" name="Rettangolo"/>
            <p:cNvSpPr/>
            <p:nvPr/>
          </p:nvSpPr>
          <p:spPr>
            <a:xfrm>
              <a:off x="1183224" y="350960"/>
              <a:ext cx="1375562" cy="154817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17" name="Freccia"/>
            <p:cNvSpPr/>
            <p:nvPr/>
          </p:nvSpPr>
          <p:spPr>
            <a:xfrm rot="16200000">
              <a:off x="4181318" y="1638717"/>
              <a:ext cx="420878" cy="355121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18" name="Ovale"/>
            <p:cNvSpPr/>
            <p:nvPr/>
          </p:nvSpPr>
          <p:spPr>
            <a:xfrm>
              <a:off x="4147227" y="2027839"/>
              <a:ext cx="489059" cy="48124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19" name="Emulsion film…"/>
            <p:cNvSpPr txBox="1"/>
            <p:nvPr/>
          </p:nvSpPr>
          <p:spPr>
            <a:xfrm>
              <a:off x="3110677" y="0"/>
              <a:ext cx="1390230" cy="589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Emulsion film</a:t>
              </a:r>
            </a:p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300 μm</a:t>
              </a:r>
            </a:p>
          </p:txBody>
        </p:sp>
        <p:sp>
          <p:nvSpPr>
            <p:cNvPr id="420" name="Linea"/>
            <p:cNvSpPr/>
            <p:nvPr/>
          </p:nvSpPr>
          <p:spPr>
            <a:xfrm>
              <a:off x="3621777" y="560082"/>
              <a:ext cx="1" cy="3618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21" name="Linea"/>
            <p:cNvSpPr/>
            <p:nvPr/>
          </p:nvSpPr>
          <p:spPr>
            <a:xfrm>
              <a:off x="3315855" y="737871"/>
              <a:ext cx="30076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22" name="Linea"/>
            <p:cNvSpPr/>
            <p:nvPr/>
          </p:nvSpPr>
          <p:spPr>
            <a:xfrm flipH="1">
              <a:off x="3696166" y="741013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23" name="Linea"/>
            <p:cNvSpPr/>
            <p:nvPr/>
          </p:nvSpPr>
          <p:spPr>
            <a:xfrm>
              <a:off x="3690957" y="560082"/>
              <a:ext cx="1" cy="3618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24" name="Rettangolo"/>
            <p:cNvSpPr/>
            <p:nvPr/>
          </p:nvSpPr>
          <p:spPr>
            <a:xfrm>
              <a:off x="3118877" y="36558"/>
              <a:ext cx="1375562" cy="154817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25" name="Freccia"/>
            <p:cNvSpPr/>
            <p:nvPr/>
          </p:nvSpPr>
          <p:spPr>
            <a:xfrm rot="16200000">
              <a:off x="5209052" y="1633135"/>
              <a:ext cx="420878" cy="355121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26" name="Lexan…"/>
            <p:cNvSpPr txBox="1"/>
            <p:nvPr/>
          </p:nvSpPr>
          <p:spPr>
            <a:xfrm>
              <a:off x="4534333" y="5446"/>
              <a:ext cx="1343577" cy="589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Lexan</a:t>
              </a:r>
            </a:p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1000 μm</a:t>
              </a:r>
            </a:p>
          </p:txBody>
        </p:sp>
        <p:sp>
          <p:nvSpPr>
            <p:cNvPr id="427" name="Linea"/>
            <p:cNvSpPr/>
            <p:nvPr/>
          </p:nvSpPr>
          <p:spPr>
            <a:xfrm>
              <a:off x="4978123" y="534112"/>
              <a:ext cx="1" cy="3618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28" name="Linea"/>
            <p:cNvSpPr/>
            <p:nvPr/>
          </p:nvSpPr>
          <p:spPr>
            <a:xfrm>
              <a:off x="4672202" y="718185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29" name="Linea"/>
            <p:cNvSpPr/>
            <p:nvPr/>
          </p:nvSpPr>
          <p:spPr>
            <a:xfrm flipH="1">
              <a:off x="5133556" y="718185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30" name="Linea"/>
            <p:cNvSpPr/>
            <p:nvPr/>
          </p:nvSpPr>
          <p:spPr>
            <a:xfrm>
              <a:off x="5128986" y="540395"/>
              <a:ext cx="1" cy="361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31" name="Rettangolo"/>
            <p:cNvSpPr/>
            <p:nvPr/>
          </p:nvSpPr>
          <p:spPr>
            <a:xfrm>
              <a:off x="4619737" y="63967"/>
              <a:ext cx="1194466" cy="150571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32" name="Ovale"/>
            <p:cNvSpPr/>
            <p:nvPr/>
          </p:nvSpPr>
          <p:spPr>
            <a:xfrm>
              <a:off x="5174962" y="2027180"/>
              <a:ext cx="489059" cy="48124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pic>
          <p:nvPicPr>
            <p:cNvPr id="433" name="Screen Shot 2018-10-26 at 11.33.28.png" descr="Screen Shot 2018-10-26 at 11.33.28.png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4530" y="904775"/>
              <a:ext cx="1024162" cy="659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4" name="Freccia"/>
            <p:cNvSpPr/>
            <p:nvPr/>
          </p:nvSpPr>
          <p:spPr>
            <a:xfrm rot="16200000">
              <a:off x="6132805" y="1622458"/>
              <a:ext cx="420878" cy="355121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35" name="Tungsten…"/>
            <p:cNvSpPr txBox="1"/>
            <p:nvPr/>
          </p:nvSpPr>
          <p:spPr>
            <a:xfrm>
              <a:off x="5931842" y="6283"/>
              <a:ext cx="1005980" cy="589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Tungsten</a:t>
              </a:r>
            </a:p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500 μm</a:t>
              </a:r>
            </a:p>
          </p:txBody>
        </p:sp>
        <p:sp>
          <p:nvSpPr>
            <p:cNvPr id="436" name="Linea"/>
            <p:cNvSpPr/>
            <p:nvPr/>
          </p:nvSpPr>
          <p:spPr>
            <a:xfrm>
              <a:off x="6290282" y="542762"/>
              <a:ext cx="1" cy="361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37" name="Linea"/>
            <p:cNvSpPr/>
            <p:nvPr/>
          </p:nvSpPr>
          <p:spPr>
            <a:xfrm>
              <a:off x="5984360" y="726835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38" name="Linea"/>
            <p:cNvSpPr/>
            <p:nvPr/>
          </p:nvSpPr>
          <p:spPr>
            <a:xfrm flipH="1">
              <a:off x="6382883" y="726835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39" name="Linea"/>
            <p:cNvSpPr/>
            <p:nvPr/>
          </p:nvSpPr>
          <p:spPr>
            <a:xfrm>
              <a:off x="6378312" y="549045"/>
              <a:ext cx="1" cy="361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40" name="Rettangolo"/>
            <p:cNvSpPr/>
            <p:nvPr/>
          </p:nvSpPr>
          <p:spPr>
            <a:xfrm>
              <a:off x="5857650" y="62743"/>
              <a:ext cx="1193809" cy="150797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41" name="Ovale"/>
            <p:cNvSpPr/>
            <p:nvPr/>
          </p:nvSpPr>
          <p:spPr>
            <a:xfrm>
              <a:off x="8756173" y="2313166"/>
              <a:ext cx="489059" cy="48124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42" name="Freccia"/>
            <p:cNvSpPr/>
            <p:nvPr/>
          </p:nvSpPr>
          <p:spPr>
            <a:xfrm rot="16200000">
              <a:off x="8796547" y="1934269"/>
              <a:ext cx="420878" cy="355121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43" name="Tungsten…"/>
            <p:cNvSpPr txBox="1"/>
            <p:nvPr/>
          </p:nvSpPr>
          <p:spPr>
            <a:xfrm>
              <a:off x="7156200" y="21271"/>
              <a:ext cx="1005980" cy="589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Tungsten</a:t>
              </a:r>
            </a:p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900 μm</a:t>
              </a:r>
            </a:p>
          </p:txBody>
        </p:sp>
        <p:sp>
          <p:nvSpPr>
            <p:cNvPr id="444" name="Linea"/>
            <p:cNvSpPr/>
            <p:nvPr/>
          </p:nvSpPr>
          <p:spPr>
            <a:xfrm>
              <a:off x="7517974" y="556940"/>
              <a:ext cx="1" cy="361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45" name="Linea"/>
            <p:cNvSpPr/>
            <p:nvPr/>
          </p:nvSpPr>
          <p:spPr>
            <a:xfrm>
              <a:off x="7212052" y="746577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46" name="Linea"/>
            <p:cNvSpPr/>
            <p:nvPr/>
          </p:nvSpPr>
          <p:spPr>
            <a:xfrm flipH="1">
              <a:off x="7685129" y="746577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47" name="Linea"/>
            <p:cNvSpPr/>
            <p:nvPr/>
          </p:nvSpPr>
          <p:spPr>
            <a:xfrm>
              <a:off x="7686386" y="113496"/>
              <a:ext cx="1" cy="361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48" name="Rettangolo"/>
            <p:cNvSpPr/>
            <p:nvPr/>
          </p:nvSpPr>
          <p:spPr>
            <a:xfrm>
              <a:off x="7109322" y="59274"/>
              <a:ext cx="1193809" cy="1507969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49" name="Ovale"/>
            <p:cNvSpPr/>
            <p:nvPr/>
          </p:nvSpPr>
          <p:spPr>
            <a:xfrm>
              <a:off x="6098715" y="2016503"/>
              <a:ext cx="489059" cy="48124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50" name="Ovale"/>
            <p:cNvSpPr/>
            <p:nvPr/>
          </p:nvSpPr>
          <p:spPr>
            <a:xfrm>
              <a:off x="7006138" y="2007506"/>
              <a:ext cx="489059" cy="48124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51" name="Freccia"/>
            <p:cNvSpPr/>
            <p:nvPr/>
          </p:nvSpPr>
          <p:spPr>
            <a:xfrm rot="16200000">
              <a:off x="7032092" y="1614285"/>
              <a:ext cx="420879" cy="355122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52" name="Lead…"/>
            <p:cNvSpPr txBox="1"/>
            <p:nvPr/>
          </p:nvSpPr>
          <p:spPr>
            <a:xfrm>
              <a:off x="8531896" y="449368"/>
              <a:ext cx="1214805" cy="472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Lead</a:t>
              </a:r>
            </a:p>
            <a:p>
              <a:pPr algn="ctr" defTabSz="311573">
                <a:defRPr sz="1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25"/>
                <a:t>1000/2000 μm</a:t>
              </a:r>
            </a:p>
          </p:txBody>
        </p:sp>
        <p:sp>
          <p:nvSpPr>
            <p:cNvPr id="453" name="Linea"/>
            <p:cNvSpPr/>
            <p:nvPr/>
          </p:nvSpPr>
          <p:spPr>
            <a:xfrm>
              <a:off x="9007092" y="884391"/>
              <a:ext cx="1" cy="361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54" name="Linea"/>
            <p:cNvSpPr/>
            <p:nvPr/>
          </p:nvSpPr>
          <p:spPr>
            <a:xfrm>
              <a:off x="8701171" y="1062181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55" name="Linea"/>
            <p:cNvSpPr/>
            <p:nvPr/>
          </p:nvSpPr>
          <p:spPr>
            <a:xfrm flipH="1">
              <a:off x="9193942" y="1062181"/>
              <a:ext cx="30077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arrow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56" name="Linea"/>
            <p:cNvSpPr/>
            <p:nvPr/>
          </p:nvSpPr>
          <p:spPr>
            <a:xfrm>
              <a:off x="9189371" y="884391"/>
              <a:ext cx="1" cy="361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sp>
          <p:nvSpPr>
            <p:cNvPr id="457" name="Rettangolo"/>
            <p:cNvSpPr/>
            <p:nvPr/>
          </p:nvSpPr>
          <p:spPr>
            <a:xfrm>
              <a:off x="8548175" y="379717"/>
              <a:ext cx="1193809" cy="150797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311573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50"/>
            </a:p>
          </p:txBody>
        </p:sp>
        <p:pic>
          <p:nvPicPr>
            <p:cNvPr id="458" name="Screen Shot 2018-10-26 at 11.50.20.png" descr="Screen Shot 2018-10-26 at 11.50.20.png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13260" y="911058"/>
              <a:ext cx="1024163" cy="659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Screen Shot 2018-10-26 at 11.53.07.png" descr="Screen Shot 2018-10-26 at 11.53.07.png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71293" y="915819"/>
              <a:ext cx="1024162" cy="659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Screen Shot 2018-10-26 at 11.55.54.png" descr="Screen Shot 2018-10-26 at 11.55.54.png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12964" y="1210530"/>
              <a:ext cx="1024163" cy="659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1" name="Screen Shot 2018-10-26 at 17.59.28.png" descr="Screen Shot 2018-10-26 at 17.59.28.png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67747" y="917683"/>
              <a:ext cx="1024163" cy="659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2" name="200 MeV/n"/>
            <p:cNvSpPr txBox="1"/>
            <p:nvPr/>
          </p:nvSpPr>
          <p:spPr>
            <a:xfrm>
              <a:off x="131822" y="4059771"/>
              <a:ext cx="1558324" cy="426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 defTabSz="584200">
                <a:defRPr sz="2000" b="1">
                  <a:solidFill>
                    <a:srgbClr val="B51700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500"/>
                <a:t>200 MeV/n</a:t>
              </a:r>
            </a:p>
          </p:txBody>
        </p:sp>
        <p:sp>
          <p:nvSpPr>
            <p:cNvPr id="463" name="16O"/>
            <p:cNvSpPr txBox="1"/>
            <p:nvPr/>
          </p:nvSpPr>
          <p:spPr>
            <a:xfrm>
              <a:off x="449603" y="3215622"/>
              <a:ext cx="905896" cy="462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b">
              <a:noAutofit/>
            </a:bodyPr>
            <a:lstStyle/>
            <a:p>
              <a:pPr algn="ctr" defTabSz="438150">
                <a:defRPr sz="2700" b="1">
                  <a:solidFill>
                    <a:srgbClr val="B517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2025" baseline="31999"/>
                <a:t>16</a:t>
              </a:r>
              <a:r>
                <a:rPr sz="2025"/>
                <a:t>O</a:t>
              </a:r>
            </a:p>
          </p:txBody>
        </p:sp>
        <p:sp>
          <p:nvSpPr>
            <p:cNvPr id="464" name="400 MeV/n"/>
            <p:cNvSpPr txBox="1"/>
            <p:nvPr/>
          </p:nvSpPr>
          <p:spPr>
            <a:xfrm>
              <a:off x="0" y="4490361"/>
              <a:ext cx="1805103" cy="426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 defTabSz="584200">
                <a:defRPr sz="2000" b="1">
                  <a:solidFill>
                    <a:srgbClr val="B51700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500"/>
                <a:t>400 MeV/n</a:t>
              </a:r>
            </a:p>
          </p:txBody>
        </p:sp>
        <p:sp>
          <p:nvSpPr>
            <p:cNvPr id="465" name="Linea"/>
            <p:cNvSpPr/>
            <p:nvPr/>
          </p:nvSpPr>
          <p:spPr>
            <a:xfrm flipV="1">
              <a:off x="138515" y="3681151"/>
              <a:ext cx="2210354" cy="234929"/>
            </a:xfrm>
            <a:prstGeom prst="line">
              <a:avLst/>
            </a:prstGeom>
            <a:noFill/>
            <a:ln w="101600" cap="flat">
              <a:solidFill>
                <a:srgbClr val="B517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3815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50"/>
            </a:p>
          </p:txBody>
        </p:sp>
      </p:grpSp>
      <p:sp>
        <p:nvSpPr>
          <p:cNvPr id="467" name="Same structure for the 2019 and 2020 runs"/>
          <p:cNvSpPr txBox="1"/>
          <p:nvPr/>
        </p:nvSpPr>
        <p:spPr>
          <a:xfrm>
            <a:off x="9375513" y="3169367"/>
            <a:ext cx="324566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584200">
              <a:defRPr sz="3200" b="1">
                <a:solidFill>
                  <a:srgbClr val="FAE23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2400"/>
              <a:t>Same structure for the 2019 and 2020 runs</a:t>
            </a:r>
          </a:p>
        </p:txBody>
      </p:sp>
      <p:pic>
        <p:nvPicPr>
          <p:cNvPr id="468" name="Linea Linea" descr="Linea Linea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-1287056" y="461680"/>
            <a:ext cx="8953654" cy="76201"/>
          </a:xfrm>
          <a:prstGeom prst="rect">
            <a:avLst/>
          </a:prstGeom>
        </p:spPr>
      </p:pic>
      <p:pic>
        <p:nvPicPr>
          <p:cNvPr id="470" name="Immagine" descr="Immagin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81938" y="2923150"/>
            <a:ext cx="1962062" cy="1308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78998" y="4949420"/>
            <a:ext cx="136037" cy="1862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475" name="Stato dell'Analisi"/>
          <p:cNvSpPr txBox="1"/>
          <p:nvPr/>
        </p:nvSpPr>
        <p:spPr>
          <a:xfrm>
            <a:off x="-744" y="25410"/>
            <a:ext cx="8024378" cy="59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584200">
              <a:defRPr sz="4500" cap="small">
                <a:solidFill>
                  <a:srgbClr val="B517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375"/>
              <a:t>Stato dell'Analisi</a:t>
            </a:r>
          </a:p>
        </p:txBody>
      </p:sp>
      <p:sp>
        <p:nvSpPr>
          <p:cNvPr id="476" name="Completata l’analisi sulla misura della carica, in S2, con 16O a 200 MeV/n su target in C e a 400 MeV/n su target in C e in  C2H4: articolo in fase di sottomissione…"/>
          <p:cNvSpPr txBox="1"/>
          <p:nvPr/>
        </p:nvSpPr>
        <p:spPr>
          <a:xfrm>
            <a:off x="181165" y="754918"/>
            <a:ext cx="8542535" cy="414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342900" indent="-342900" algn="just" defTabSz="438150">
              <a:spcBef>
                <a:spcPts val="975"/>
              </a:spcBef>
              <a:buSzPct val="100000"/>
              <a:buAutoNum type="arabicParenR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Completata l’analisi sulla misura della carica, in S2, con </a:t>
            </a:r>
            <a:r>
              <a:rPr sz="1650" baseline="31999"/>
              <a:t>16</a:t>
            </a:r>
            <a:r>
              <a:rPr sz="1650"/>
              <a:t>O a 200 MeV/n su target in C e a 400 MeV/n su target in C e in  C</a:t>
            </a:r>
            <a:r>
              <a:rPr sz="1650" baseline="-5999"/>
              <a:t>2</a:t>
            </a:r>
            <a:r>
              <a:rPr sz="1650"/>
              <a:t>H</a:t>
            </a:r>
            <a:r>
              <a:rPr sz="1650" baseline="-5999"/>
              <a:t>4</a:t>
            </a:r>
            <a:r>
              <a:rPr sz="1650"/>
              <a:t>: articolo in fase di sottomissione </a:t>
            </a:r>
          </a:p>
          <a:p>
            <a:pPr marL="342900" indent="-342900" algn="just" defTabSz="438150">
              <a:spcBef>
                <a:spcPts val="975"/>
              </a:spcBef>
              <a:buSzPct val="100000"/>
              <a:buAutoNum type="arabicParenR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Completata la ricostruzione delle tracce nell’intero ECC a 200 MeV/n con target in C e in C</a:t>
            </a:r>
            <a:r>
              <a:rPr sz="1650" baseline="-5999"/>
              <a:t>2</a:t>
            </a:r>
            <a:r>
              <a:rPr sz="1650"/>
              <a:t>H</a:t>
            </a:r>
            <a:r>
              <a:rPr sz="1650" baseline="-5999"/>
              <a:t>4</a:t>
            </a:r>
            <a:r>
              <a:rPr sz="1650"/>
              <a:t> e a 400 MeV/n con target in C. Collegamento tra le sezioni ottimizzato rispetto ai primi tentativi del 2022</a:t>
            </a:r>
          </a:p>
          <a:p>
            <a:pPr marL="342900" indent="-342900" algn="just" defTabSz="438150">
              <a:spcBef>
                <a:spcPts val="975"/>
              </a:spcBef>
              <a:buSzPct val="100000"/>
              <a:buAutoNum type="arabicParenR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On going: misura dell’impulso dei frammenti usando tecniche di analisi multivariata</a:t>
            </a:r>
          </a:p>
          <a:p>
            <a:pPr marL="342900" indent="-342900" algn="just" defTabSz="438150">
              <a:spcBef>
                <a:spcPts val="975"/>
              </a:spcBef>
              <a:buSzPct val="100000"/>
              <a:buAutoNum type="arabicParenR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Ottimizzata la misura della sezione d’urto integrata a 200 MeV/n su target in C e in  C</a:t>
            </a:r>
            <a:r>
              <a:rPr sz="1650" baseline="-5999"/>
              <a:t>2</a:t>
            </a:r>
            <a:r>
              <a:rPr sz="1650"/>
              <a:t>H</a:t>
            </a:r>
            <a:r>
              <a:rPr sz="1650" baseline="-5999"/>
              <a:t>4 </a:t>
            </a:r>
            <a:r>
              <a:rPr sz="1650"/>
              <a:t>(miglioramento della ricostruzione dei vertici, della simulazione MC degli effetti strumentali e di ricostruzione)</a:t>
            </a:r>
          </a:p>
          <a:p>
            <a:pPr marL="342900" indent="-342900" algn="just" defTabSz="438150">
              <a:spcBef>
                <a:spcPts val="975"/>
              </a:spcBef>
              <a:buSzPct val="100000"/>
              <a:buAutoNum type="arabicParenR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Pilot test per misure la sezione d’urto di frammentazione in cinematica diretta grazie a Nano-Imaging-Tracker (NIT): emulsioni nucleari con risoluzione della decina dei nanometri</a:t>
            </a:r>
          </a:p>
        </p:txBody>
      </p:sp>
      <p:pic>
        <p:nvPicPr>
          <p:cNvPr id="477" name="Linea Linea" descr="Linea 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287056" y="642655"/>
            <a:ext cx="8953654" cy="762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78998" y="4949420"/>
            <a:ext cx="136037" cy="1862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483" name="Stato dell'Analisi"/>
          <p:cNvSpPr txBox="1"/>
          <p:nvPr/>
        </p:nvSpPr>
        <p:spPr>
          <a:xfrm>
            <a:off x="-744" y="25410"/>
            <a:ext cx="5580203" cy="59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584200">
              <a:defRPr sz="4500" cap="small">
                <a:solidFill>
                  <a:srgbClr val="B517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375"/>
              <a:t>Stato dell'Analisi</a:t>
            </a:r>
          </a:p>
        </p:txBody>
      </p:sp>
      <p:sp>
        <p:nvSpPr>
          <p:cNvPr id="484" name="Completata l’analisi sulla misura della carica, in S2, con 16O a 200 MeV/n su target in C e a 400 MeV/n su target in C e in  C2H4: articolo in fase di sottomissione"/>
          <p:cNvSpPr txBox="1"/>
          <p:nvPr/>
        </p:nvSpPr>
        <p:spPr>
          <a:xfrm>
            <a:off x="95173" y="772351"/>
            <a:ext cx="895365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342900" indent="-342900" algn="just" defTabSz="438150">
              <a:spcBef>
                <a:spcPts val="450"/>
              </a:spcBef>
              <a:buSzPct val="100000"/>
              <a:buAutoNum type="arabicParenR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Completata l’analisi sulla misura della carica, in S2, con </a:t>
            </a:r>
            <a:r>
              <a:rPr sz="1650" baseline="31999"/>
              <a:t>16</a:t>
            </a:r>
            <a:r>
              <a:rPr sz="1650"/>
              <a:t>O a 200 MeV/n su target in C e a 400 MeV/n su target in C e in  C</a:t>
            </a:r>
            <a:r>
              <a:rPr sz="1650" baseline="-5999"/>
              <a:t>2</a:t>
            </a:r>
            <a:r>
              <a:rPr sz="1650"/>
              <a:t>H</a:t>
            </a:r>
            <a:r>
              <a:rPr sz="1650" baseline="-5999"/>
              <a:t>4</a:t>
            </a:r>
            <a:r>
              <a:rPr sz="1650"/>
              <a:t>: articolo in fase di sottomissione </a:t>
            </a:r>
          </a:p>
        </p:txBody>
      </p:sp>
      <p:pic>
        <p:nvPicPr>
          <p:cNvPr id="485" name="Linea Linea" descr="Linea 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056" y="642655"/>
            <a:ext cx="8953654" cy="76201"/>
          </a:xfrm>
          <a:prstGeom prst="rect">
            <a:avLst/>
          </a:prstGeom>
        </p:spPr>
      </p:pic>
      <p:pic>
        <p:nvPicPr>
          <p:cNvPr id="487" name="Schermata 2023-08-31 alle 21.15.29.png" descr="Schermata 2023-08-31 alle 21.15.29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93549" y="1410622"/>
            <a:ext cx="6135211" cy="38209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78998" y="4949420"/>
            <a:ext cx="136037" cy="1862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490" name="Stato dell'Analisi"/>
          <p:cNvSpPr txBox="1"/>
          <p:nvPr/>
        </p:nvSpPr>
        <p:spPr>
          <a:xfrm>
            <a:off x="-744" y="25410"/>
            <a:ext cx="5580203" cy="59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584200">
              <a:defRPr sz="4500" cap="small">
                <a:solidFill>
                  <a:srgbClr val="B517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375"/>
              <a:t>Stato dell'Analisi</a:t>
            </a:r>
          </a:p>
        </p:txBody>
      </p:sp>
      <p:sp>
        <p:nvSpPr>
          <p:cNvPr id="491" name="Completata la ricostruzione delle tracce nell’intero ECC a 200 MeV/n con target in C e in C2H4 e a 400 MeV/n con target in C. Collegamento tra le sezioni ottimizzato rispetto ai primi tentativi del 2022. Rimangono criticità per quanto riguarda la ricostr"/>
          <p:cNvSpPr txBox="1"/>
          <p:nvPr/>
        </p:nvSpPr>
        <p:spPr>
          <a:xfrm>
            <a:off x="0" y="333525"/>
            <a:ext cx="9144000" cy="1664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just" defTabSz="438150">
              <a:spcBef>
                <a:spcPts val="450"/>
              </a:spcBef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endParaRPr sz="1650"/>
          </a:p>
          <a:p>
            <a:pPr marL="342900" indent="-342900" algn="just" defTabSz="438150">
              <a:spcBef>
                <a:spcPts val="450"/>
              </a:spcBef>
              <a:buSzPct val="100000"/>
              <a:buAutoNum type="arabicParenR" startAt="2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Completata la ricostruzione delle tracce nell’intero ECC a 200 MeV/n con target in C e in C</a:t>
            </a:r>
            <a:r>
              <a:rPr sz="1650" baseline="-5999"/>
              <a:t>2</a:t>
            </a:r>
            <a:r>
              <a:rPr sz="1650"/>
              <a:t>H</a:t>
            </a:r>
            <a:r>
              <a:rPr sz="1650" baseline="-5999"/>
              <a:t>4</a:t>
            </a:r>
            <a:r>
              <a:rPr sz="1650"/>
              <a:t> e a 400 MeV/n con target in C. Collegamento tra le sezioni ottimizzato rispetto ai primi tentativi del 2022. Rimangono criticità per quanto riguarda la ricostruzione di tracce e vertici negli ECC 400 MeV/n a causa di problemi dei film di emulsione nucleare in S1</a:t>
            </a:r>
          </a:p>
        </p:txBody>
      </p:sp>
      <p:pic>
        <p:nvPicPr>
          <p:cNvPr id="492" name="Linea Linea" descr="Linea 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056" y="642655"/>
            <a:ext cx="8953654" cy="76201"/>
          </a:xfrm>
          <a:prstGeom prst="rect">
            <a:avLst/>
          </a:prstGeom>
        </p:spPr>
      </p:pic>
      <p:sp>
        <p:nvSpPr>
          <p:cNvPr id="494" name="Testo"/>
          <p:cNvSpPr txBox="1"/>
          <p:nvPr/>
        </p:nvSpPr>
        <p:spPr>
          <a:xfrm>
            <a:off x="1257300" y="323850"/>
            <a:ext cx="9810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900"/>
              <a:t> </a:t>
            </a:r>
          </a:p>
        </p:txBody>
      </p:sp>
      <p:sp>
        <p:nvSpPr>
          <p:cNvPr id="495" name="ΔY"/>
          <p:cNvSpPr txBox="1"/>
          <p:nvPr/>
        </p:nvSpPr>
        <p:spPr>
          <a:xfrm>
            <a:off x="-4080023" y="3028994"/>
            <a:ext cx="175655" cy="135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rmAutofit fontScale="40000" lnSpcReduction="20000"/>
          </a:bodyPr>
          <a:lstStyle>
            <a:lvl1pPr algn="ctr" defTabSz="365760">
              <a:lnSpc>
                <a:spcPct val="90000"/>
              </a:lnSpc>
              <a:spcBef>
                <a:spcPts val="400"/>
              </a:spcBef>
              <a:defRPr sz="1000">
                <a:solidFill>
                  <a:srgbClr val="32395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sz="750"/>
              <a:t>ΔY</a:t>
            </a:r>
          </a:p>
        </p:txBody>
      </p:sp>
      <p:sp>
        <p:nvSpPr>
          <p:cNvPr id="496" name="Residual after corrections (GSI3 data)"/>
          <p:cNvSpPr txBox="1"/>
          <p:nvPr/>
        </p:nvSpPr>
        <p:spPr>
          <a:xfrm>
            <a:off x="128703" y="4764406"/>
            <a:ext cx="264687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/>
          <a:p>
            <a:r>
              <a:rPr sz="1200"/>
              <a:t>Residual after corrections (GSI3 data)</a:t>
            </a:r>
          </a:p>
        </p:txBody>
      </p:sp>
      <p:pic>
        <p:nvPicPr>
          <p:cNvPr id="497" name="display.png" descr="display.png"/>
          <p:cNvPicPr>
            <a:picLocks noChangeAspect="1"/>
          </p:cNvPicPr>
          <p:nvPr/>
        </p:nvPicPr>
        <p:blipFill>
          <a:blip r:embed="rId3"/>
          <a:srcRect l="4929" t="15669" r="4394" b="15669"/>
          <a:stretch>
            <a:fillRect/>
          </a:stretch>
        </p:blipFill>
        <p:spPr>
          <a:xfrm>
            <a:off x="4504069" y="2351491"/>
            <a:ext cx="4639916" cy="1658657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Display di tracce con più di 100 segmenti (GSI3 data)"/>
          <p:cNvSpPr txBox="1"/>
          <p:nvPr/>
        </p:nvSpPr>
        <p:spPr>
          <a:xfrm>
            <a:off x="4504070" y="4010032"/>
            <a:ext cx="369524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/>
          <a:p>
            <a:r>
              <a:rPr sz="1200"/>
              <a:t>Display di tracce con più di 100 segmenti (GSI3 data)</a:t>
            </a:r>
          </a:p>
        </p:txBody>
      </p:sp>
      <p:grpSp>
        <p:nvGrpSpPr>
          <p:cNvPr id="511" name="Raggruppa"/>
          <p:cNvGrpSpPr/>
          <p:nvPr/>
        </p:nvGrpSpPr>
        <p:grpSpPr>
          <a:xfrm>
            <a:off x="128703" y="1831956"/>
            <a:ext cx="4259293" cy="2969498"/>
            <a:chOff x="0" y="0"/>
            <a:chExt cx="5679056" cy="3959330"/>
          </a:xfrm>
        </p:grpSpPr>
        <p:grpSp>
          <p:nvGrpSpPr>
            <p:cNvPr id="506" name="Raggruppa"/>
            <p:cNvGrpSpPr/>
            <p:nvPr/>
          </p:nvGrpSpPr>
          <p:grpSpPr>
            <a:xfrm>
              <a:off x="0" y="-1"/>
              <a:ext cx="5679057" cy="3959332"/>
              <a:chOff x="0" y="0"/>
              <a:chExt cx="5679056" cy="3959330"/>
            </a:xfrm>
          </p:grpSpPr>
          <p:sp>
            <p:nvSpPr>
              <p:cNvPr id="499" name="Raggruppa"/>
              <p:cNvSpPr txBox="1"/>
              <p:nvPr/>
            </p:nvSpPr>
            <p:spPr>
              <a:xfrm>
                <a:off x="432122" y="817228"/>
                <a:ext cx="534661" cy="411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normAutofit/>
              </a:bodyPr>
              <a:lstStyle>
                <a:lvl1pPr algn="ctr" defTabSz="822959">
                  <a:lnSpc>
                    <a:spcPct val="90000"/>
                  </a:lnSpc>
                  <a:spcBef>
                    <a:spcPts val="900"/>
                  </a:spcBef>
                  <a:defRPr sz="2250">
                    <a:solidFill>
                      <a:srgbClr val="32395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1pPr>
              </a:lstStyle>
              <a:p>
                <a:r>
                  <a:rPr sz="1688"/>
                  <a:t>ΔX</a:t>
                </a:r>
              </a:p>
            </p:txBody>
          </p:sp>
          <p:sp>
            <p:nvSpPr>
              <p:cNvPr id="500" name="Raggruppa"/>
              <p:cNvSpPr txBox="1"/>
              <p:nvPr/>
            </p:nvSpPr>
            <p:spPr>
              <a:xfrm>
                <a:off x="432122" y="2529637"/>
                <a:ext cx="534661" cy="411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normAutofit/>
              </a:bodyPr>
              <a:lstStyle/>
              <a:p>
                <a:pPr algn="ctr" defTabSz="617219">
                  <a:lnSpc>
                    <a:spcPct val="90000"/>
                  </a:lnSpc>
                  <a:spcBef>
                    <a:spcPts val="675"/>
                  </a:spcBef>
                  <a:defRPr sz="2250">
                    <a:solidFill>
                      <a:srgbClr val="32395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r>
                  <a:rPr sz="1688"/>
                  <a:t>Δθ</a:t>
                </a:r>
                <a:r>
                  <a:rPr sz="1688" baseline="-5999"/>
                  <a:t>X</a:t>
                </a:r>
              </a:p>
            </p:txBody>
          </p:sp>
          <p:sp>
            <p:nvSpPr>
              <p:cNvPr id="501" name="Raggruppa"/>
              <p:cNvSpPr txBox="1"/>
              <p:nvPr/>
            </p:nvSpPr>
            <p:spPr>
              <a:xfrm>
                <a:off x="3011363" y="2529637"/>
                <a:ext cx="534661" cy="411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normAutofit/>
              </a:bodyPr>
              <a:lstStyle/>
              <a:p>
                <a:pPr algn="ctr" defTabSz="617219">
                  <a:lnSpc>
                    <a:spcPct val="90000"/>
                  </a:lnSpc>
                  <a:spcBef>
                    <a:spcPts val="675"/>
                  </a:spcBef>
                  <a:defRPr sz="2250">
                    <a:solidFill>
                      <a:srgbClr val="32395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r>
                  <a:rPr sz="1688"/>
                  <a:t>Δθ</a:t>
                </a:r>
                <a:r>
                  <a:rPr sz="1688" baseline="-5999"/>
                  <a:t>Y</a:t>
                </a:r>
              </a:p>
            </p:txBody>
          </p:sp>
          <p:pic>
            <p:nvPicPr>
              <p:cNvPr id="502" name="DX_S1S2.png" descr="DX_S1S2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73" y="0"/>
                <a:ext cx="3041881" cy="20591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3" name="DTX_S1S2.png" descr="DTX_S1S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1933374"/>
                <a:ext cx="3041880" cy="20162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4" name="DTY_S1S2.png" descr="DTY_S1S2.png"/>
              <p:cNvPicPr>
                <a:picLocks noChangeAspect="1"/>
              </p:cNvPicPr>
              <p:nvPr/>
            </p:nvPicPr>
            <p:blipFill>
              <a:blip r:embed="rId6"/>
              <a:srcRect r="5828"/>
              <a:stretch>
                <a:fillRect/>
              </a:stretch>
            </p:blipFill>
            <p:spPr>
              <a:xfrm>
                <a:off x="2814478" y="1954242"/>
                <a:ext cx="2864579" cy="20050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5" name="DY_S1S2.png" descr="DY_S1S2.png"/>
              <p:cNvPicPr>
                <a:picLocks noChangeAspect="1"/>
              </p:cNvPicPr>
              <p:nvPr/>
            </p:nvPicPr>
            <p:blipFill>
              <a:blip r:embed="rId7"/>
              <a:srcRect r="5828"/>
              <a:stretch>
                <a:fillRect/>
              </a:stretch>
            </p:blipFill>
            <p:spPr>
              <a:xfrm>
                <a:off x="2814478" y="0"/>
                <a:ext cx="2864579" cy="20197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507" name="ΔX"/>
            <p:cNvSpPr txBox="1"/>
            <p:nvPr/>
          </p:nvSpPr>
          <p:spPr>
            <a:xfrm>
              <a:off x="555407" y="441783"/>
              <a:ext cx="375661" cy="395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noAutofit/>
            </a:bodyPr>
            <a:lstStyle/>
            <a:p>
              <a:r>
                <a:rPr sz="1200"/>
                <a:t>ΔX</a:t>
              </a:r>
            </a:p>
          </p:txBody>
        </p:sp>
        <p:sp>
          <p:nvSpPr>
            <p:cNvPr id="508" name="ΔY"/>
            <p:cNvSpPr txBox="1"/>
            <p:nvPr/>
          </p:nvSpPr>
          <p:spPr>
            <a:xfrm>
              <a:off x="3403493" y="441783"/>
              <a:ext cx="367915" cy="395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noAutofit/>
            </a:bodyPr>
            <a:lstStyle/>
            <a:p>
              <a:r>
                <a:rPr sz="1200"/>
                <a:t>ΔY</a:t>
              </a:r>
            </a:p>
          </p:txBody>
        </p:sp>
        <p:sp>
          <p:nvSpPr>
            <p:cNvPr id="509" name="ΔθX"/>
            <p:cNvSpPr txBox="1"/>
            <p:nvPr/>
          </p:nvSpPr>
          <p:spPr>
            <a:xfrm>
              <a:off x="555407" y="2443205"/>
              <a:ext cx="463220" cy="395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noAutofit/>
            </a:bodyPr>
            <a:lstStyle/>
            <a:p>
              <a:r>
                <a:rPr sz="1200"/>
                <a:t>Δθ</a:t>
              </a:r>
              <a:r>
                <a:rPr sz="1200" baseline="-5999"/>
                <a:t>X</a:t>
              </a:r>
            </a:p>
          </p:txBody>
        </p:sp>
        <p:sp>
          <p:nvSpPr>
            <p:cNvPr id="510" name="ΔθY"/>
            <p:cNvSpPr txBox="1"/>
            <p:nvPr/>
          </p:nvSpPr>
          <p:spPr>
            <a:xfrm>
              <a:off x="3353516" y="2443205"/>
              <a:ext cx="458056" cy="395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noAutofit/>
            </a:bodyPr>
            <a:lstStyle/>
            <a:p>
              <a:r>
                <a:rPr sz="1200"/>
                <a:t>Δθ</a:t>
              </a:r>
              <a:r>
                <a:rPr sz="1200" baseline="-5999"/>
                <a:t>Y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DBF6D3-83A6-48C6-B67D-5C78A8C3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3DC875-55E6-4DA3-8428-D8CF1EBD5C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058" y="644577"/>
            <a:ext cx="7666464" cy="4225327"/>
          </a:xfrm>
        </p:spPr>
        <p:txBody>
          <a:bodyPr>
            <a:normAutofit fontScale="92500" lnSpcReduction="10000"/>
          </a:bodyPr>
          <a:lstStyle/>
          <a:p>
            <a:pPr marL="327" indent="0">
              <a:buNone/>
            </a:pPr>
            <a:r>
              <a:rPr lang="it-IT" dirty="0"/>
              <a:t>Status update (</a:t>
            </a:r>
            <a:r>
              <a:rPr lang="it-IT" dirty="0" err="1"/>
              <a:t>now</a:t>
            </a:r>
            <a:r>
              <a:rPr lang="it-IT" dirty="0"/>
              <a:t>)</a:t>
            </a:r>
          </a:p>
          <a:p>
            <a:pPr>
              <a:buFontTx/>
              <a:buChar char="-"/>
            </a:pPr>
            <a:r>
              <a:rPr lang="it-IT" dirty="0" err="1"/>
              <a:t>Calorimeter</a:t>
            </a:r>
            <a:endParaRPr lang="it-IT" dirty="0"/>
          </a:p>
          <a:p>
            <a:pPr>
              <a:buFontTx/>
              <a:buChar char="-"/>
            </a:pPr>
            <a:r>
              <a:rPr lang="it-IT" dirty="0" err="1"/>
              <a:t>Magnets</a:t>
            </a:r>
            <a:endParaRPr lang="it-IT" dirty="0"/>
          </a:p>
          <a:p>
            <a:pPr>
              <a:buFontTx/>
              <a:buChar char="-"/>
            </a:pP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mechanics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Inner tracker (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dedicated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)</a:t>
            </a:r>
          </a:p>
          <a:p>
            <a:pPr>
              <a:buFontTx/>
              <a:buChar char="-"/>
            </a:pPr>
            <a:r>
              <a:rPr lang="it-IT" dirty="0" err="1"/>
              <a:t>Emulsion</a:t>
            </a:r>
            <a:r>
              <a:rPr lang="it-IT" dirty="0"/>
              <a:t> Analysis</a:t>
            </a:r>
          </a:p>
          <a:p>
            <a:pPr marL="327" indent="0">
              <a:buNone/>
            </a:pPr>
            <a:endParaRPr lang="it-IT" dirty="0"/>
          </a:p>
          <a:p>
            <a:pPr marL="327" indent="0">
              <a:buNone/>
            </a:pPr>
            <a:r>
              <a:rPr lang="it-IT" dirty="0"/>
              <a:t>Future Programs (</a:t>
            </a:r>
            <a:r>
              <a:rPr lang="it-IT" dirty="0" err="1"/>
              <a:t>later</a:t>
            </a:r>
            <a:r>
              <a:rPr lang="it-IT" dirty="0"/>
              <a:t>)</a:t>
            </a:r>
          </a:p>
          <a:p>
            <a:r>
              <a:rPr lang="it-IT" dirty="0" err="1"/>
              <a:t>External</a:t>
            </a:r>
            <a:r>
              <a:rPr lang="it-IT" dirty="0"/>
              <a:t> funding </a:t>
            </a:r>
            <a:r>
              <a:rPr lang="it-IT" dirty="0" err="1"/>
              <a:t>requests</a:t>
            </a:r>
            <a:r>
              <a:rPr lang="it-IT" dirty="0"/>
              <a:t> </a:t>
            </a:r>
          </a:p>
          <a:p>
            <a:r>
              <a:rPr lang="it-IT" dirty="0"/>
              <a:t>Fondi 2023: sblocchi SJ, restituzioni, nuove richieste</a:t>
            </a:r>
          </a:p>
          <a:p>
            <a:r>
              <a:rPr lang="it-IT" dirty="0"/>
              <a:t>Fondi 2024: Richieste e chiarimenti</a:t>
            </a:r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DC2D267-00F6-1F4D-A815-3C5590B6FE40}"/>
              </a:ext>
            </a:extLst>
          </p:cNvPr>
          <p:cNvSpPr txBox="1">
            <a:spLocks/>
          </p:cNvSpPr>
          <p:nvPr/>
        </p:nvSpPr>
        <p:spPr>
          <a:xfrm>
            <a:off x="643873" y="186899"/>
            <a:ext cx="451472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 err="1">
                <a:solidFill>
                  <a:srgbClr val="993300"/>
                </a:solidFill>
              </a:rPr>
              <a:t>Outline</a:t>
            </a:r>
            <a:endParaRPr lang="it-IT" sz="27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9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78998" y="4949420"/>
            <a:ext cx="136037" cy="1862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514" name="Stato dell'Analisi"/>
          <p:cNvSpPr txBox="1"/>
          <p:nvPr/>
        </p:nvSpPr>
        <p:spPr>
          <a:xfrm>
            <a:off x="-744" y="25410"/>
            <a:ext cx="5580203" cy="59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584200">
              <a:defRPr sz="4500" cap="small">
                <a:solidFill>
                  <a:srgbClr val="B517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375"/>
              <a:t>Stato dell'Analisi</a:t>
            </a:r>
          </a:p>
        </p:txBody>
      </p:sp>
      <p:sp>
        <p:nvSpPr>
          <p:cNvPr id="515" name="On going: misura dell’impulso dei frammenti usando tecniche di analisi multivariata. Test su MC True per trovare le migliori variabili da utilizzare e l’algoritmo più efficace. Allenamento dell’algoritmo sul MC Reco"/>
          <p:cNvSpPr txBox="1"/>
          <p:nvPr/>
        </p:nvSpPr>
        <p:spPr>
          <a:xfrm>
            <a:off x="0" y="713848"/>
            <a:ext cx="9144000" cy="83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342900" indent="-342900" algn="just" defTabSz="438150">
              <a:spcBef>
                <a:spcPts val="450"/>
              </a:spcBef>
              <a:buSzPct val="100000"/>
              <a:buAutoNum type="arabicParenR" startAt="3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On going: misura dell’impulso dei frammenti usando tecniche di analisi multivariata.</a:t>
            </a:r>
            <a:br>
              <a:rPr sz="1650"/>
            </a:br>
            <a:r>
              <a:rPr sz="1650"/>
              <a:t>Test su MC True per trovare le migliori variabili da utilizzare e l’algoritmo più efficace. Allenamento dell’algoritmo sul MC Reco</a:t>
            </a:r>
          </a:p>
        </p:txBody>
      </p:sp>
      <p:pic>
        <p:nvPicPr>
          <p:cNvPr id="516" name="Linea Linea" descr="Linea 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056" y="642655"/>
            <a:ext cx="8953654" cy="76201"/>
          </a:xfrm>
          <a:prstGeom prst="rect">
            <a:avLst/>
          </a:prstGeom>
        </p:spPr>
      </p:pic>
      <p:sp>
        <p:nvSpPr>
          <p:cNvPr id="518" name="Testo"/>
          <p:cNvSpPr txBox="1"/>
          <p:nvPr/>
        </p:nvSpPr>
        <p:spPr>
          <a:xfrm>
            <a:off x="1257300" y="323850"/>
            <a:ext cx="9810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900"/>
              <a:t> </a:t>
            </a:r>
          </a:p>
        </p:txBody>
      </p:sp>
      <p:pic>
        <p:nvPicPr>
          <p:cNvPr id="519" name="page67image2670274416.png" descr="page67image26702744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24" y="1638721"/>
            <a:ext cx="3429001" cy="3302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page67image2669710896.png" descr="page67image266971089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24" y="-814388"/>
            <a:ext cx="3429001" cy="9525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Testo"/>
          <p:cNvSpPr txBox="1"/>
          <p:nvPr/>
        </p:nvSpPr>
        <p:spPr>
          <a:xfrm>
            <a:off x="372925" y="-814388"/>
            <a:ext cx="12695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900"/>
              <a:t>  </a:t>
            </a:r>
          </a:p>
        </p:txBody>
      </p:sp>
      <p:pic>
        <p:nvPicPr>
          <p:cNvPr id="522" name="page70image3095541632.png" descr="page70image30955416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058" y="1840618"/>
            <a:ext cx="3699603" cy="3096191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Testo"/>
          <p:cNvSpPr txBox="1"/>
          <p:nvPr/>
        </p:nvSpPr>
        <p:spPr>
          <a:xfrm>
            <a:off x="4317343" y="-1290638"/>
            <a:ext cx="9810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900"/>
              <a:t>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78998" y="4949420"/>
            <a:ext cx="136037" cy="1862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526" name="Stato dell'Analisi"/>
          <p:cNvSpPr txBox="1"/>
          <p:nvPr/>
        </p:nvSpPr>
        <p:spPr>
          <a:xfrm>
            <a:off x="-744" y="25410"/>
            <a:ext cx="5580203" cy="59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584200">
              <a:defRPr sz="4500" cap="small">
                <a:solidFill>
                  <a:srgbClr val="B517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375"/>
              <a:t>Stato dell'Analisi</a:t>
            </a:r>
          </a:p>
        </p:txBody>
      </p:sp>
      <p:sp>
        <p:nvSpPr>
          <p:cNvPr id="527" name="Ottimizzata la misura della sezione d’urto integrata a 200 MeV/n su target in C e C2H4 (miglioramento della ricostruzione dei vertici, della simulazione MC degli effetti strumentali e di ricostruzione)"/>
          <p:cNvSpPr txBox="1"/>
          <p:nvPr/>
        </p:nvSpPr>
        <p:spPr>
          <a:xfrm>
            <a:off x="0" y="713847"/>
            <a:ext cx="8861228" cy="83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342900" indent="-342900" algn="just" defTabSz="438150">
              <a:spcBef>
                <a:spcPts val="450"/>
              </a:spcBef>
              <a:buSzPct val="100000"/>
              <a:buAutoNum type="arabicParenR" startAt="4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Ottimizzata la misura della sezione d’urto integrata a 200 MeV/n su target in C e C</a:t>
            </a:r>
            <a:r>
              <a:rPr sz="1650" baseline="-5999"/>
              <a:t>2</a:t>
            </a:r>
            <a:r>
              <a:rPr sz="1650"/>
              <a:t>H</a:t>
            </a:r>
            <a:r>
              <a:rPr sz="1650" baseline="-5999"/>
              <a:t>4 </a:t>
            </a:r>
            <a:r>
              <a:rPr sz="1650"/>
              <a:t>(miglioramento della ricostruzione dei vertici, della simulazione MC degli effetti strumentali e di ricostruzione)</a:t>
            </a:r>
          </a:p>
        </p:txBody>
      </p:sp>
      <p:pic>
        <p:nvPicPr>
          <p:cNvPr id="528" name="Linea Linea" descr="Linea 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056" y="642655"/>
            <a:ext cx="8953654" cy="76201"/>
          </a:xfrm>
          <a:prstGeom prst="rect">
            <a:avLst/>
          </a:prstGeom>
        </p:spPr>
      </p:pic>
      <p:sp>
        <p:nvSpPr>
          <p:cNvPr id="530" name="Testo"/>
          <p:cNvSpPr txBox="1"/>
          <p:nvPr/>
        </p:nvSpPr>
        <p:spPr>
          <a:xfrm>
            <a:off x="1257300" y="323850"/>
            <a:ext cx="9810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900"/>
              <a:t> </a:t>
            </a:r>
          </a:p>
        </p:txBody>
      </p:sp>
      <p:grpSp>
        <p:nvGrpSpPr>
          <p:cNvPr id="533" name="Raggruppa"/>
          <p:cNvGrpSpPr/>
          <p:nvPr/>
        </p:nvGrpSpPr>
        <p:grpSpPr>
          <a:xfrm>
            <a:off x="2343286" y="1695564"/>
            <a:ext cx="3749278" cy="2569346"/>
            <a:chOff x="0" y="0"/>
            <a:chExt cx="4999035" cy="3425793"/>
          </a:xfrm>
        </p:grpSpPr>
        <p:pic>
          <p:nvPicPr>
            <p:cNvPr id="531" name="vtx_xsec_nolastpoint.pdf" descr="vtx_xsec_nolastpoint.pdf"/>
            <p:cNvPicPr>
              <a:picLocks noChangeAspect="1"/>
            </p:cNvPicPr>
            <p:nvPr/>
          </p:nvPicPr>
          <p:blipFill>
            <a:blip r:embed="rId3"/>
            <a:srcRect t="4997"/>
            <a:stretch>
              <a:fillRect/>
            </a:stretch>
          </p:blipFill>
          <p:spPr>
            <a:xfrm>
              <a:off x="0" y="0"/>
              <a:ext cx="4999036" cy="3425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2" name="Rettangolo"/>
            <p:cNvSpPr/>
            <p:nvPr/>
          </p:nvSpPr>
          <p:spPr>
            <a:xfrm>
              <a:off x="3844366" y="240027"/>
              <a:ext cx="448812" cy="2614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200"/>
            </a:p>
          </p:txBody>
        </p:sp>
      </p:grpSp>
      <p:grpSp>
        <p:nvGrpSpPr>
          <p:cNvPr id="536" name="Raggruppa"/>
          <p:cNvGrpSpPr/>
          <p:nvPr/>
        </p:nvGrpSpPr>
        <p:grpSpPr>
          <a:xfrm>
            <a:off x="5807951" y="1839232"/>
            <a:ext cx="3570554" cy="2425679"/>
            <a:chOff x="0" y="0"/>
            <a:chExt cx="4760737" cy="3234236"/>
          </a:xfrm>
        </p:grpSpPr>
        <p:pic>
          <p:nvPicPr>
            <p:cNvPr id="534" name="trk_xsec_nolastpoint.pdf" descr="trk_xsec_nolastpoint.pdf"/>
            <p:cNvPicPr>
              <a:picLocks noChangeAspect="1"/>
            </p:cNvPicPr>
            <p:nvPr/>
          </p:nvPicPr>
          <p:blipFill>
            <a:blip r:embed="rId4"/>
            <a:srcRect t="5820"/>
            <a:stretch>
              <a:fillRect/>
            </a:stretch>
          </p:blipFill>
          <p:spPr>
            <a:xfrm>
              <a:off x="0" y="0"/>
              <a:ext cx="4760738" cy="32342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5" name="Rettangolo"/>
            <p:cNvSpPr/>
            <p:nvPr/>
          </p:nvSpPr>
          <p:spPr>
            <a:xfrm>
              <a:off x="3657882" y="200059"/>
              <a:ext cx="427418" cy="248939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7" name="Total reaction cross section…"/>
              <p:cNvSpPr txBox="1"/>
              <p:nvPr/>
            </p:nvSpPr>
            <p:spPr>
              <a:xfrm>
                <a:off x="2810488" y="4298076"/>
                <a:ext cx="2814872" cy="6560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4289" rIns="34289">
                <a:spAutoFit/>
              </a:bodyPr>
              <a:lstStyle/>
              <a:p>
                <a:pPr algn="ctr" defTabSz="685800">
                  <a:lnSpc>
                    <a:spcPct val="90000"/>
                  </a:lnSpc>
                  <a:defRPr sz="2700">
                    <a:solidFill>
                      <a:srgbClr val="535353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r>
                  <a:rPr sz="2025"/>
                  <a:t>Total reaction cross section</a:t>
                </a:r>
              </a:p>
              <a:p>
                <a:pPr algn="ctr" defTabSz="685800">
                  <a:lnSpc>
                    <a:spcPct val="90000"/>
                  </a:lnSpc>
                  <a:defRPr sz="2700">
                    <a:solidFill>
                      <a:srgbClr val="535353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r>
                  <a:rPr sz="2025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75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75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sz="1875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1875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025"/>
                  <a:t># of vertices)</a:t>
                </a:r>
              </a:p>
            </p:txBody>
          </p:sp>
        </mc:Choice>
        <mc:Fallback xmlns="">
          <p:sp>
            <p:nvSpPr>
              <p:cNvPr id="537" name="Total reaction cross sec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88" y="4298076"/>
                <a:ext cx="2814872" cy="656077"/>
              </a:xfrm>
              <a:prstGeom prst="rect">
                <a:avLst/>
              </a:prstGeom>
              <a:blipFill>
                <a:blip r:embed="rId5"/>
                <a:stretch>
                  <a:fillRect l="-3896" t="-8333" r="-3680" b="-1574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8" name="Total production cross section…"/>
              <p:cNvSpPr txBox="1"/>
              <p:nvPr/>
            </p:nvSpPr>
            <p:spPr>
              <a:xfrm>
                <a:off x="6031104" y="4374843"/>
                <a:ext cx="3124251" cy="6560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4289" rIns="34289">
                <a:spAutoFit/>
              </a:bodyPr>
              <a:lstStyle/>
              <a:p>
                <a:pPr algn="ctr" defTabSz="685800">
                  <a:lnSpc>
                    <a:spcPct val="90000"/>
                  </a:lnSpc>
                  <a:defRPr sz="2700">
                    <a:solidFill>
                      <a:srgbClr val="535353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r>
                  <a:rPr sz="2025"/>
                  <a:t>Total production cross section</a:t>
                </a:r>
              </a:p>
              <a:p>
                <a:pPr algn="ctr" defTabSz="685800">
                  <a:lnSpc>
                    <a:spcPct val="90000"/>
                  </a:lnSpc>
                  <a:defRPr sz="2700">
                    <a:solidFill>
                      <a:srgbClr val="535353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r>
                  <a:rPr sz="2025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75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75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sz="1875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1875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025"/>
                  <a:t># of fragments)</a:t>
                </a:r>
              </a:p>
            </p:txBody>
          </p:sp>
        </mc:Choice>
        <mc:Fallback xmlns="">
          <p:sp>
            <p:nvSpPr>
              <p:cNvPr id="538" name="Total production cross sec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04" y="4374843"/>
                <a:ext cx="3124251" cy="656077"/>
              </a:xfrm>
              <a:prstGeom prst="rect">
                <a:avLst/>
              </a:prstGeom>
              <a:blipFill>
                <a:blip r:embed="rId6"/>
                <a:stretch>
                  <a:fillRect l="-3314" t="-9346" r="-3314" b="-168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9" name="Doppio clic per modificare"/>
              <p:cNvSpPr txBox="1">
                <a:spLocks noGrp="1"/>
              </p:cNvSpPr>
              <p:nvPr>
                <p:ph type="body" sz="quarter" idx="4294967295"/>
              </p:nvPr>
            </p:nvSpPr>
            <p:spPr>
              <a:xfrm>
                <a:off x="1" y="1695563"/>
                <a:ext cx="2840834" cy="1491195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315467">
                  <a:spcBef>
                    <a:spcPts val="300"/>
                  </a:spcBef>
                  <a:buSzTx/>
                  <a:buNone/>
                  <a:defRPr sz="1656"/>
                </a:pPr>
                <a:endParaRPr/>
              </a:p>
              <a:p>
                <a:pPr marL="0" indent="0" defTabSz="315467">
                  <a:spcBef>
                    <a:spcPts val="300"/>
                  </a:spcBef>
                  <a:buSzTx/>
                  <a:buNone/>
                  <a:defRPr sz="1656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𝐶𝑜𝑟</m:t>
                          </m:r>
                          <m:sSub>
                            <m:sSub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sz="1088" i="1">
                          <a:solidFill>
                            <a:srgbClr val="3239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𝑇𝐺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bSup>
                            <m:sSubSup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𝑟𝑒𝑐𝑜</m:t>
                              </m:r>
                            </m:sub>
                            <m:sup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 defTabSz="315467">
                  <a:spcBef>
                    <a:spcPts val="300"/>
                  </a:spcBef>
                  <a:buSzTx/>
                  <a:buNone/>
                  <a:defRPr sz="1656"/>
                </a:pPr>
                <a:endParaRPr/>
              </a:p>
              <a:p>
                <a:pPr marL="0" indent="0" defTabSz="315467">
                  <a:spcBef>
                    <a:spcPts val="300"/>
                  </a:spcBef>
                  <a:buSzTx/>
                  <a:buNone/>
                  <a:defRPr sz="1656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sz="1088" i="1">
                          <a:solidFill>
                            <a:srgbClr val="3239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b>
                            <m:sSub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sz="1088" i="1">
                                      <a:solidFill>
                                        <a:srgbClr val="3239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088" i="1">
                                      <a:solidFill>
                                        <a:srgbClr val="32395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sz="1088" i="1">
                                      <a:solidFill>
                                        <a:srgbClr val="32395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sz="1088" i="1">
                                      <a:solidFill>
                                        <a:srgbClr val="3239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088" i="1">
                                      <a:solidFill>
                                        <a:srgbClr val="32395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sz="1088" i="1">
                                      <a:solidFill>
                                        <a:srgbClr val="32395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r>
                            <a:rPr sz="1088" i="1">
                              <a:solidFill>
                                <a:srgbClr val="32395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b>
                            <m:sSubPr>
                              <m:ctrlP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sz="1088" i="1">
                                  <a:solidFill>
                                    <a:srgbClr val="32395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700"/>
              </a:p>
            </p:txBody>
          </p:sp>
        </mc:Choice>
        <mc:Fallback xmlns="">
          <p:sp>
            <p:nvSpPr>
              <p:cNvPr id="539" name="Doppio clic per modificare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1" y="1695563"/>
                <a:ext cx="2840834" cy="14911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78998" y="4949420"/>
            <a:ext cx="136037" cy="1862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542" name="Stato dell'Analisi"/>
          <p:cNvSpPr txBox="1"/>
          <p:nvPr/>
        </p:nvSpPr>
        <p:spPr>
          <a:xfrm>
            <a:off x="-744" y="25410"/>
            <a:ext cx="5580203" cy="59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584200">
              <a:defRPr sz="4500" cap="small">
                <a:solidFill>
                  <a:srgbClr val="B517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375"/>
              <a:t>Stato dell'Analisi</a:t>
            </a:r>
          </a:p>
        </p:txBody>
      </p:sp>
      <p:sp>
        <p:nvSpPr>
          <p:cNvPr id="543" name="Pilot test per misure la sezione d’urto di frammentazione in cinematica diretta grazie a Nano-Imaging-Tracker (NIT): emulsioni nucleari con risoluzione della decina dei nanometri…"/>
          <p:cNvSpPr txBox="1"/>
          <p:nvPr/>
        </p:nvSpPr>
        <p:spPr>
          <a:xfrm>
            <a:off x="0" y="787893"/>
            <a:ext cx="8861228" cy="2209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342900" indent="-342900" algn="just" defTabSz="438150">
              <a:spcBef>
                <a:spcPts val="450"/>
              </a:spcBef>
              <a:buSzPct val="100000"/>
              <a:buAutoNum type="arabicParenR" startAt="5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Pilot test per misure la sezione d’urto di frammentazione in cinematica diretta grazie a Nano-Imaging-Tracker (NIT): emulsioni nucleari con risoluzione della decina dei nanometri</a:t>
            </a:r>
          </a:p>
          <a:p>
            <a:pPr marL="647700" lvl="1" indent="-171450" algn="just" defTabSz="438150">
              <a:lnSpc>
                <a:spcPct val="90000"/>
              </a:lnSpc>
              <a:buSzPct val="100000"/>
              <a:buChar char="•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Realizzate emulsioni di tipo NIT presso LNGS</a:t>
            </a:r>
          </a:p>
          <a:p>
            <a:pPr marL="647700" lvl="1" indent="-171450" algn="just" defTabSz="438150">
              <a:lnSpc>
                <a:spcPct val="90000"/>
              </a:lnSpc>
              <a:buSzPct val="100000"/>
              <a:buChar char="•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NIT esposte a p@200MeV presso il TIFPA</a:t>
            </a:r>
          </a:p>
          <a:p>
            <a:pPr marL="647700" lvl="1" indent="-171450" algn="just" defTabSz="438150">
              <a:lnSpc>
                <a:spcPct val="90000"/>
              </a:lnSpc>
              <a:buSzPct val="100000"/>
              <a:buChar char="•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Sviluppo NIT effettuato presso LNGS</a:t>
            </a:r>
          </a:p>
          <a:p>
            <a:pPr marL="647700" lvl="1" indent="-171450" algn="just" defTabSz="438150">
              <a:lnSpc>
                <a:spcPct val="90000"/>
              </a:lnSpc>
              <a:buSzPct val="100000"/>
              <a:buChar char="•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In corso: assemblaggio di un nuovo microscopio che supera i limiti della diffrazione ottica per l’analisi delle NIT a Napoli</a:t>
            </a:r>
          </a:p>
          <a:p>
            <a:pPr marL="647700" lvl="1" indent="-171450" algn="just" defTabSz="438150">
              <a:lnSpc>
                <a:spcPct val="90000"/>
              </a:lnSpc>
              <a:buSzPct val="100000"/>
              <a:buChar char="•"/>
              <a:defRPr sz="2200" cap="small">
                <a:latin typeface="Palatino"/>
                <a:ea typeface="Palatino"/>
                <a:cs typeface="Palatino"/>
                <a:sym typeface="Palatino"/>
              </a:defRPr>
            </a:pPr>
            <a:r>
              <a:rPr sz="1650"/>
              <a:t>TO DO: Scansioni e Analisi dei dati (Napoli+Bari)</a:t>
            </a:r>
          </a:p>
        </p:txBody>
      </p:sp>
      <p:pic>
        <p:nvPicPr>
          <p:cNvPr id="544" name="Linea Linea" descr="Linea 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056" y="642655"/>
            <a:ext cx="8953654" cy="76201"/>
          </a:xfrm>
          <a:prstGeom prst="rect">
            <a:avLst/>
          </a:prstGeom>
        </p:spPr>
      </p:pic>
      <p:sp>
        <p:nvSpPr>
          <p:cNvPr id="546" name="Testo"/>
          <p:cNvSpPr txBox="1"/>
          <p:nvPr/>
        </p:nvSpPr>
        <p:spPr>
          <a:xfrm>
            <a:off x="1257300" y="323850"/>
            <a:ext cx="9810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900"/>
              <a:t> </a:t>
            </a:r>
          </a:p>
        </p:txBody>
      </p:sp>
      <p:pic>
        <p:nvPicPr>
          <p:cNvPr id="547" name="LNGSProductionMachine.jpg" descr="LNGSProductionMachine.jpg"/>
          <p:cNvPicPr>
            <a:picLocks noChangeAspect="1"/>
          </p:cNvPicPr>
          <p:nvPr/>
        </p:nvPicPr>
        <p:blipFill>
          <a:blip r:embed="rId3"/>
          <a:srcRect l="22483" r="4739"/>
          <a:stretch>
            <a:fillRect/>
          </a:stretch>
        </p:blipFill>
        <p:spPr>
          <a:xfrm>
            <a:off x="400616" y="3157835"/>
            <a:ext cx="1926811" cy="1985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292" y="3075906"/>
            <a:ext cx="3957744" cy="2067594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Macchina per la produzione del gel che costituisce le NIT"/>
          <p:cNvSpPr txBox="1"/>
          <p:nvPr/>
        </p:nvSpPr>
        <p:spPr>
          <a:xfrm>
            <a:off x="2327344" y="4135756"/>
            <a:ext cx="133171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r>
              <a:rPr sz="1200"/>
              <a:t>Macchina per la produzione del gel che costituisce le NIT</a:t>
            </a:r>
          </a:p>
        </p:txBody>
      </p:sp>
      <p:sp>
        <p:nvSpPr>
          <p:cNvPr id="550" name="Pilot test al TIFPA"/>
          <p:cNvSpPr txBox="1"/>
          <p:nvPr/>
        </p:nvSpPr>
        <p:spPr>
          <a:xfrm>
            <a:off x="3447617" y="4554856"/>
            <a:ext cx="13317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lvl="1" algn="r"/>
            <a:r>
              <a:rPr sz="1200"/>
              <a:t>Pilot test al TIFPA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33823F-02C4-0A74-50C1-5413900A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9CD91FA-ACAC-BFC6-F269-654E9182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70" y="187166"/>
            <a:ext cx="7809875" cy="646938"/>
          </a:xfrm>
        </p:spPr>
        <p:txBody>
          <a:bodyPr/>
          <a:lstStyle/>
          <a:p>
            <a:r>
              <a:rPr lang="it-IT" sz="3200" dirty="0" err="1">
                <a:solidFill>
                  <a:srgbClr val="FF0000"/>
                </a:solidFill>
              </a:rPr>
              <a:t>Calorimeter</a:t>
            </a:r>
            <a:r>
              <a:rPr lang="it-IT" sz="3200" dirty="0">
                <a:solidFill>
                  <a:srgbClr val="FF0000"/>
                </a:solidFill>
              </a:rPr>
              <a:t>  -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Last advances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1E43CB-A955-12D2-674C-515E07598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259" y="965944"/>
            <a:ext cx="8409482" cy="3582585"/>
          </a:xfrm>
        </p:spPr>
        <p:txBody>
          <a:bodyPr/>
          <a:lstStyle/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Mechanical pieces: </a:t>
            </a:r>
          </a:p>
          <a:p>
            <a:pPr marL="327" indent="0" algn="l">
              <a:spcBef>
                <a:spcPts val="791"/>
              </a:spcBef>
              <a:buNone/>
              <a:defRPr sz="2500"/>
            </a:pP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   - support table for calibrations delivered in mid May</a:t>
            </a:r>
          </a:p>
          <a:p>
            <a:pPr marL="327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  (no beam facility will cover all front face of the calorimeter; we need to move it)!</a:t>
            </a:r>
            <a:endParaRPr lang="en-US" sz="18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327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- vertical module holders being redesigned to mount in a 6x6 configuration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180811" lvl="6" indent="-180811" algn="l">
              <a:spcBef>
                <a:spcPts val="791"/>
              </a:spcBef>
              <a:buFont typeface="Arial" panose="020B0604020202020204" pitchFamily="34" charset="0"/>
              <a:buChar char="•"/>
              <a:defRPr sz="2500"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180811" lvl="6" indent="-180811" algn="l">
              <a:spcBef>
                <a:spcPts val="791"/>
              </a:spcBef>
              <a:buFont typeface="Arial" panose="020B0604020202020204" pitchFamily="34" charset="0"/>
              <a:buChar char="•"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Detectors:</a:t>
            </a:r>
          </a:p>
          <a:p>
            <a:pPr marL="0" lvl="6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- last batch delivered at the end of May 2023		</a:t>
            </a:r>
          </a:p>
          <a:p>
            <a:pPr marL="0" lvl="6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- gluing completed in August 2023</a:t>
            </a:r>
          </a:p>
          <a:p>
            <a:endParaRPr lang="en-US" dirty="0"/>
          </a:p>
        </p:txBody>
      </p:sp>
      <p:pic>
        <p:nvPicPr>
          <p:cNvPr id="5" name="Immagine 4" descr="Immagine che contiene interni, forno, stufa, caminetto&#10;&#10;Descrizione generata automaticamente">
            <a:extLst>
              <a:ext uri="{FF2B5EF4-FFF2-40B4-BE49-F238E27FC236}">
                <a16:creationId xmlns:a16="http://schemas.microsoft.com/office/drawing/2014/main" id="{57B93A05-478D-D21D-56FD-D83CA888E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5" b="19811"/>
          <a:stretch/>
        </p:blipFill>
        <p:spPr>
          <a:xfrm>
            <a:off x="6214284" y="2442517"/>
            <a:ext cx="2929716" cy="2700983"/>
          </a:xfrm>
          <a:prstGeom prst="rect">
            <a:avLst/>
          </a:prstGeom>
        </p:spPr>
      </p:pic>
      <p:pic>
        <p:nvPicPr>
          <p:cNvPr id="6" name="Picture 2" descr="Diagram&#10;&#10;Description automatically generated">
            <a:extLst>
              <a:ext uri="{FF2B5EF4-FFF2-40B4-BE49-F238E27FC236}">
                <a16:creationId xmlns:a16="http://schemas.microsoft.com/office/drawing/2014/main" id="{17F4B8FC-6BD4-D74F-A14E-9704C70B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7940" y="1"/>
            <a:ext cx="2196059" cy="17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8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33823F-02C4-0A74-50C1-5413900A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9CD91FA-ACAC-BFC6-F269-654E9182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74" y="219557"/>
            <a:ext cx="6826566" cy="646938"/>
          </a:xfrm>
        </p:spPr>
        <p:txBody>
          <a:bodyPr/>
          <a:lstStyle/>
          <a:p>
            <a:r>
              <a:rPr lang="it-IT" sz="3200" dirty="0" err="1">
                <a:solidFill>
                  <a:srgbClr val="FF0000"/>
                </a:solidFill>
              </a:rPr>
              <a:t>Calorimeter</a:t>
            </a:r>
            <a:r>
              <a:rPr lang="it-IT" sz="3200" dirty="0">
                <a:solidFill>
                  <a:srgbClr val="FF0000"/>
                </a:solidFill>
              </a:rPr>
              <a:t> - Timeline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1E43CB-A955-12D2-674C-515E07598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921896"/>
            <a:ext cx="8409482" cy="3404852"/>
          </a:xfrm>
        </p:spPr>
        <p:txBody>
          <a:bodyPr/>
          <a:lstStyle/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Modules: </a:t>
            </a:r>
          </a:p>
          <a:p>
            <a:pPr lvl="1" indent="0" algn="l">
              <a:spcBef>
                <a:spcPts val="791"/>
              </a:spcBef>
              <a:defRPr sz="2500"/>
            </a:pP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32 modules (288 crystals) assembled, 26 of them already calibrated in 		temperature</a:t>
            </a:r>
          </a:p>
          <a:p>
            <a:pPr lvl="1" indent="0" algn="l">
              <a:spcBef>
                <a:spcPts val="791"/>
              </a:spcBef>
              <a:defRPr sz="2500"/>
            </a:pP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23 crystals ready at CERN		</a:t>
            </a:r>
          </a:p>
          <a:p>
            <a:pPr lvl="1" indent="0" algn="l">
              <a:spcBef>
                <a:spcPts val="791"/>
              </a:spcBef>
              <a:defRPr sz="2500"/>
            </a:pP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gluing at CERN (last 82 crystals) completed since the beginning of July</a:t>
            </a: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Temperature calibration: </a:t>
            </a:r>
          </a:p>
          <a:p>
            <a:pPr lvl="1" indent="0" algn="l">
              <a:spcBef>
                <a:spcPts val="791"/>
              </a:spcBef>
              <a:defRPr sz="2500"/>
            </a:pP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to be completed by September 2023</a:t>
            </a:r>
          </a:p>
          <a:p>
            <a:pPr lvl="1" indent="0" algn="l">
              <a:spcBef>
                <a:spcPts val="791"/>
              </a:spcBef>
              <a:defRPr sz="2500"/>
            </a:pPr>
            <a:endParaRPr lang="en-US" sz="18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1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System assembly:</a:t>
            </a:r>
          </a:p>
          <a:p>
            <a:pPr lvl="1" indent="0" algn="l">
              <a:spcBef>
                <a:spcPts val="791"/>
              </a:spcBef>
              <a:defRPr sz="2500"/>
            </a:pP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in September/October 2023, in Torino</a:t>
            </a:r>
          </a:p>
          <a:p>
            <a:pPr lvl="1" indent="0" algn="l">
              <a:spcBef>
                <a:spcPts val="791"/>
              </a:spcBef>
              <a:defRPr sz="2500"/>
            </a:pP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installation in CNAO by end of October (20-25)</a:t>
            </a:r>
          </a:p>
        </p:txBody>
      </p:sp>
      <p:pic>
        <p:nvPicPr>
          <p:cNvPr id="5" name="Immagine 4" descr="Immagine che contiene interni, metallo, rastrelliera&#10;&#10;Descrizione generata automaticamente">
            <a:extLst>
              <a:ext uri="{FF2B5EF4-FFF2-40B4-BE49-F238E27FC236}">
                <a16:creationId xmlns:a16="http://schemas.microsoft.com/office/drawing/2014/main" id="{AA9F3786-CF19-4896-7CE3-DB5855A6F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571750"/>
            <a:ext cx="2540833" cy="254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>
                <a16:creationId xmlns:a16="http://schemas.microsoft.com/office/drawing/2014/main" id="{0ACB4319-79A9-F86E-2D27-1A28C2E1A1B7}"/>
              </a:ext>
            </a:extLst>
          </p:cNvPr>
          <p:cNvSpPr/>
          <p:nvPr/>
        </p:nvSpPr>
        <p:spPr>
          <a:xfrm>
            <a:off x="5112709" y="2819769"/>
            <a:ext cx="3588458" cy="1623136"/>
          </a:xfrm>
          <a:prstGeom prst="rect">
            <a:avLst/>
          </a:prstGeom>
          <a:solidFill>
            <a:schemeClr val="accent6">
              <a:alpha val="14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E4159754-3C81-D625-4979-20B4F3C8EDB0}"/>
              </a:ext>
            </a:extLst>
          </p:cNvPr>
          <p:cNvSpPr/>
          <p:nvPr/>
        </p:nvSpPr>
        <p:spPr>
          <a:xfrm>
            <a:off x="368207" y="2819769"/>
            <a:ext cx="3588458" cy="1623136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3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-30480"/>
            <a:ext cx="9144000" cy="6591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Helvetica Neue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7" y="190187"/>
            <a:ext cx="7535754" cy="278792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CNAO2022 Screensaver Runs: Intercalibration Strategies </a:t>
            </a:r>
            <a:endParaRPr lang="it-IT" sz="2100" b="1" dirty="0">
              <a:solidFill>
                <a:schemeClr val="bg1"/>
              </a:solidFill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AA11A37-F2CD-E550-236E-D1CE8BF85B6B}"/>
              </a:ext>
            </a:extLst>
          </p:cNvPr>
          <p:cNvSpPr txBox="1"/>
          <p:nvPr/>
        </p:nvSpPr>
        <p:spPr>
          <a:xfrm>
            <a:off x="99393" y="700596"/>
            <a:ext cx="2960558" cy="266227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How can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we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equalise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crystal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response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?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727E8A7-B37C-B0BF-5711-6CBB501FFEE0}"/>
              </a:ext>
            </a:extLst>
          </p:cNvPr>
          <p:cNvSpPr txBox="1"/>
          <p:nvPr/>
        </p:nvSpPr>
        <p:spPr>
          <a:xfrm>
            <a:off x="2431406" y="1041474"/>
            <a:ext cx="4273698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By </a:t>
            </a:r>
            <a:r>
              <a:rPr kumimoji="0" lang="en-US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analysing</a:t>
            </a: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carbon Runs we conceive two strategies revolving around the modified Birks function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DC4AAF2-8A73-317A-A442-7609845D5225}"/>
              </a:ext>
            </a:extLst>
          </p:cNvPr>
          <p:cNvSpPr txBox="1"/>
          <p:nvPr/>
        </p:nvSpPr>
        <p:spPr>
          <a:xfrm>
            <a:off x="1657479" y="2386216"/>
            <a:ext cx="1302932" cy="266227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16E7CF"/>
                </a:solidFill>
                <a:effectLst/>
                <a:uLnTx/>
                <a:uFillTx/>
                <a:latin typeface="Helvetica Neue"/>
                <a:sym typeface="Helvetica Neue"/>
              </a:rPr>
              <a:t>P0 Shift Method</a:t>
            </a:r>
          </a:p>
        </p:txBody>
      </p:sp>
      <p:sp>
        <p:nvSpPr>
          <p:cNvPr id="63" name="TextBox 4">
            <a:extLst>
              <a:ext uri="{FF2B5EF4-FFF2-40B4-BE49-F238E27FC236}">
                <a16:creationId xmlns:a16="http://schemas.microsoft.com/office/drawing/2014/main" id="{7AD4F434-3743-8A57-573C-ED5B1F8623CE}"/>
              </a:ext>
            </a:extLst>
          </p:cNvPr>
          <p:cNvSpPr txBox="1"/>
          <p:nvPr/>
        </p:nvSpPr>
        <p:spPr>
          <a:xfrm>
            <a:off x="564357" y="3215260"/>
            <a:ext cx="3588458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Easier to implement in SHOE</a:t>
            </a:r>
          </a:p>
          <a:p>
            <a:pPr marL="214313" marR="0" lvl="0" indent="-214313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Less precise </a:t>
            </a:r>
          </a:p>
          <a:p>
            <a:pPr marL="214313" marR="0" lvl="0" indent="-214313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Not-swept crystals friendly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A184DC81-F2AC-8C61-3DD7-11BF73EB032C}"/>
              </a:ext>
            </a:extLst>
          </p:cNvPr>
          <p:cNvSpPr txBox="1"/>
          <p:nvPr/>
        </p:nvSpPr>
        <p:spPr>
          <a:xfrm>
            <a:off x="5792457" y="2386216"/>
            <a:ext cx="2020558" cy="266227"/>
          </a:xfrm>
          <a:prstGeom prst="rect">
            <a:avLst/>
          </a:prstGeom>
          <a:solidFill>
            <a:schemeClr val="accent6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EF5FA7"/>
                </a:solidFill>
                <a:effectLst/>
                <a:uLnTx/>
                <a:uFillTx/>
                <a:latin typeface="Helvetica Neue"/>
                <a:sym typeface="Helvetica Neue"/>
              </a:rPr>
              <a:t>Crystal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EF5FA7"/>
                </a:solidFill>
                <a:effectLst/>
                <a:uLnTx/>
                <a:uFillTx/>
                <a:latin typeface="Helvetica Neue"/>
                <a:sym typeface="Helvetica Neue"/>
              </a:rPr>
              <a:t>Calibration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EF5FA7"/>
                </a:solidFill>
                <a:effectLst/>
                <a:uLnTx/>
                <a:uFillTx/>
                <a:latin typeface="Helvetica Neue"/>
                <a:sym typeface="Helvetica Neue"/>
              </a:rPr>
              <a:t> Method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6C11F5-AA2B-BEB4-452A-558BAD50B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31" y="1590102"/>
            <a:ext cx="1733527" cy="371470"/>
          </a:xfrm>
          <a:prstGeom prst="rect">
            <a:avLst/>
          </a:prstGeom>
          <a:ln w="19050">
            <a:noFill/>
          </a:ln>
        </p:spPr>
      </p:pic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E9373239-2C43-DA93-FA32-95B9250EEE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00403" y="2139332"/>
            <a:ext cx="1226026" cy="346693"/>
          </a:xfrm>
          <a:prstGeom prst="bentConnector3">
            <a:avLst>
              <a:gd name="adj1" fmla="val 473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B78B2F5-81F2-CA8D-3B3E-874F8A52BC6A}"/>
              </a:ext>
            </a:extLst>
          </p:cNvPr>
          <p:cNvCxnSpPr>
            <a:cxnSpLocks/>
          </p:cNvCxnSpPr>
          <p:nvPr/>
        </p:nvCxnSpPr>
        <p:spPr>
          <a:xfrm>
            <a:off x="4426428" y="2486025"/>
            <a:ext cx="1131410" cy="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">
            <a:extLst>
              <a:ext uri="{FF2B5EF4-FFF2-40B4-BE49-F238E27FC236}">
                <a16:creationId xmlns:a16="http://schemas.microsoft.com/office/drawing/2014/main" id="{86282B1D-4310-566E-63C8-22A9CABAB36D}"/>
              </a:ext>
            </a:extLst>
          </p:cNvPr>
          <p:cNvSpPr txBox="1"/>
          <p:nvPr/>
        </p:nvSpPr>
        <p:spPr>
          <a:xfrm>
            <a:off x="368207" y="2819770"/>
            <a:ext cx="3784608" cy="2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Equalisation</a:t>
            </a: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done with a single multiplying factor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26A72DC8-7161-F811-C1EC-7C6EF044AE18}"/>
              </a:ext>
            </a:extLst>
          </p:cNvPr>
          <p:cNvSpPr txBox="1"/>
          <p:nvPr/>
        </p:nvSpPr>
        <p:spPr>
          <a:xfrm>
            <a:off x="5308858" y="3320176"/>
            <a:ext cx="3588458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Harder to implement in SHOE</a:t>
            </a:r>
          </a:p>
          <a:p>
            <a:pPr marL="214313" marR="0" lvl="0" indent="-214313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More precise </a:t>
            </a:r>
          </a:p>
          <a:p>
            <a:pPr marL="214313" marR="0" lvl="0" indent="-214313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Impossible retrieve info from not-swept crystals 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A2EA9035-E6EE-236F-D7A5-991140F2C5B9}"/>
              </a:ext>
            </a:extLst>
          </p:cNvPr>
          <p:cNvSpPr txBox="1"/>
          <p:nvPr/>
        </p:nvSpPr>
        <p:spPr>
          <a:xfrm>
            <a:off x="5112708" y="2819770"/>
            <a:ext cx="3784608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Equalisation</a:t>
            </a: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done by calculate energy response curve for each crystal</a:t>
            </a:r>
          </a:p>
        </p:txBody>
      </p:sp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DD36C1F-019E-B007-D6E5-EAF26041E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01" y="4036859"/>
            <a:ext cx="761399" cy="761399"/>
          </a:xfrm>
          <a:prstGeom prst="rect">
            <a:avLst/>
          </a:prstGeom>
        </p:spPr>
      </p:pic>
      <p:sp>
        <p:nvSpPr>
          <p:cNvPr id="34" name="Titolo 1">
            <a:extLst>
              <a:ext uri="{FF2B5EF4-FFF2-40B4-BE49-F238E27FC236}">
                <a16:creationId xmlns:a16="http://schemas.microsoft.com/office/drawing/2014/main" id="{1C02B29E-6F32-9EFB-DC05-D3F3FB7A7F0A}"/>
              </a:ext>
            </a:extLst>
          </p:cNvPr>
          <p:cNvSpPr txBox="1">
            <a:spLocks/>
          </p:cNvSpPr>
          <p:nvPr/>
        </p:nvSpPr>
        <p:spPr>
          <a:xfrm>
            <a:off x="8117798" y="4836196"/>
            <a:ext cx="1220680" cy="2787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"/>
              </a:rPr>
              <a:t>06/06/2023</a:t>
            </a:r>
          </a:p>
        </p:txBody>
      </p:sp>
    </p:spTree>
    <p:extLst>
      <p:ext uri="{BB962C8B-B14F-4D97-AF65-F5344CB8AC3E}">
        <p14:creationId xmlns:p14="http://schemas.microsoft.com/office/powerpoint/2010/main" val="407931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DD36C1F-019E-B007-D6E5-EAF26041E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01" y="4036859"/>
            <a:ext cx="761399" cy="76139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-30480"/>
            <a:ext cx="9144000" cy="6591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Helvetica Neue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2D2E0EA-45DE-1472-E447-FE520053721B}"/>
              </a:ext>
            </a:extLst>
          </p:cNvPr>
          <p:cNvGrpSpPr/>
          <p:nvPr/>
        </p:nvGrpSpPr>
        <p:grpSpPr>
          <a:xfrm>
            <a:off x="61586" y="1725204"/>
            <a:ext cx="3359523" cy="2139454"/>
            <a:chOff x="88593" y="1335004"/>
            <a:chExt cx="4138713" cy="2854799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F350B6A3-FB33-4156-E2BC-0AC7C3A04A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593" y="1335004"/>
              <a:ext cx="4109618" cy="2854799"/>
              <a:chOff x="4933335" y="1231564"/>
              <a:chExt cx="4156521" cy="2894081"/>
            </a:xfrm>
          </p:grpSpPr>
          <p:pic>
            <p:nvPicPr>
              <p:cNvPr id="14" name="Immagine 13" descr="Immagine che contiene grafico&#10;&#10;Descrizione generata automaticamente">
                <a:extLst>
                  <a:ext uri="{FF2B5EF4-FFF2-40B4-BE49-F238E27FC236}">
                    <a16:creationId xmlns:a16="http://schemas.microsoft.com/office/drawing/2014/main" id="{19566E83-96E4-CE91-498D-C23B707ACC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0" t="8671" r="7450"/>
              <a:stretch/>
            </p:blipFill>
            <p:spPr>
              <a:xfrm>
                <a:off x="5078027" y="1231564"/>
                <a:ext cx="4011829" cy="2894081"/>
              </a:xfrm>
              <a:prstGeom prst="rect">
                <a:avLst/>
              </a:prstGeom>
            </p:spPr>
          </p:pic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38BE5888-707D-4E2E-B4F1-E7254DD5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3335" y="1259151"/>
                <a:ext cx="144692" cy="511751"/>
              </a:xfrm>
              <a:prstGeom prst="rect">
                <a:avLst/>
              </a:prstGeom>
            </p:spPr>
          </p:pic>
        </p:grp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34586417-96F7-6206-71BA-6B8D59137DE4}"/>
                </a:ext>
              </a:extLst>
            </p:cNvPr>
            <p:cNvSpPr txBox="1"/>
            <p:nvPr/>
          </p:nvSpPr>
          <p:spPr>
            <a:xfrm>
              <a:off x="1200729" y="1453169"/>
              <a:ext cx="3026577" cy="554423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6670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Calibration curves before P0 calibration</a:t>
              </a:r>
            </a:p>
          </p:txBody>
        </p:sp>
      </p:grp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D132D5AA-3CE2-FEDB-0E0C-491D1DB2C4AB}"/>
              </a:ext>
            </a:extLst>
          </p:cNvPr>
          <p:cNvCxnSpPr>
            <a:cxnSpLocks/>
          </p:cNvCxnSpPr>
          <p:nvPr/>
        </p:nvCxnSpPr>
        <p:spPr>
          <a:xfrm>
            <a:off x="2325741" y="2227187"/>
            <a:ext cx="0" cy="613308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FC1BDAA-68F2-435C-E5F8-902EAB02AF10}"/>
              </a:ext>
            </a:extLst>
          </p:cNvPr>
          <p:cNvCxnSpPr>
            <a:cxnSpLocks/>
          </p:cNvCxnSpPr>
          <p:nvPr/>
        </p:nvCxnSpPr>
        <p:spPr>
          <a:xfrm>
            <a:off x="1690885" y="2703204"/>
            <a:ext cx="0" cy="42331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6032D2E-E3F5-EF9F-7B2E-A7D94FC4A3B2}"/>
              </a:ext>
            </a:extLst>
          </p:cNvPr>
          <p:cNvCxnSpPr>
            <a:cxnSpLocks/>
          </p:cNvCxnSpPr>
          <p:nvPr/>
        </p:nvCxnSpPr>
        <p:spPr>
          <a:xfrm>
            <a:off x="1133842" y="3176525"/>
            <a:ext cx="0" cy="203474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">
            <a:extLst>
              <a:ext uri="{FF2B5EF4-FFF2-40B4-BE49-F238E27FC236}">
                <a16:creationId xmlns:a16="http://schemas.microsoft.com/office/drawing/2014/main" id="{A71F67EB-D9F3-F656-8659-267D940D67A8}"/>
              </a:ext>
            </a:extLst>
          </p:cNvPr>
          <p:cNvSpPr txBox="1"/>
          <p:nvPr/>
        </p:nvSpPr>
        <p:spPr>
          <a:xfrm>
            <a:off x="1984467" y="3176526"/>
            <a:ext cx="1288486" cy="473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Distance between point varies with energy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6E07AE65-6FF7-D0BB-C500-52218552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7" y="190187"/>
            <a:ext cx="7535754" cy="278792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Intercalibration Strategies: P0 Methods </a:t>
            </a:r>
            <a:endParaRPr lang="it-IT" sz="2100" b="1" dirty="0">
              <a:solidFill>
                <a:schemeClr val="bg1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94F7CB8-C5C0-E71F-ECCE-1BF04B0C04D4}"/>
              </a:ext>
            </a:extLst>
          </p:cNvPr>
          <p:cNvSpPr txBox="1"/>
          <p:nvPr/>
        </p:nvSpPr>
        <p:spPr>
          <a:xfrm>
            <a:off x="61586" y="658327"/>
            <a:ext cx="3262437" cy="266227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How can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we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equalise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with a single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number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?</a:t>
            </a:r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9550F49D-70AB-97F2-9DF1-6C04664C858E}"/>
              </a:ext>
            </a:extLst>
          </p:cNvPr>
          <p:cNvSpPr txBox="1"/>
          <p:nvPr/>
        </p:nvSpPr>
        <p:spPr>
          <a:xfrm>
            <a:off x="369713" y="1015360"/>
            <a:ext cx="2367874" cy="440120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Fit reference crystal with free parameter</a:t>
            </a: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80A4CD58-DD79-C33A-528F-95E11E658C7C}"/>
              </a:ext>
            </a:extLst>
          </p:cNvPr>
          <p:cNvSpPr txBox="1"/>
          <p:nvPr/>
        </p:nvSpPr>
        <p:spPr>
          <a:xfrm>
            <a:off x="3474953" y="1025175"/>
            <a:ext cx="2186603" cy="440120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Fit all other crystals with P1 and P2 fixed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CB4AD9FA-7E8D-CADE-6E84-FFDA59B2E936}"/>
              </a:ext>
            </a:extLst>
          </p:cNvPr>
          <p:cNvSpPr txBox="1"/>
          <p:nvPr/>
        </p:nvSpPr>
        <p:spPr>
          <a:xfrm>
            <a:off x="6566787" y="1014640"/>
            <a:ext cx="2071008" cy="440120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P0</a:t>
            </a:r>
            <a:r>
              <a:rPr kumimoji="0" lang="en-US" sz="113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23</a:t>
            </a: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/P0</a:t>
            </a:r>
            <a:r>
              <a:rPr kumimoji="0" lang="en-US" sz="113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cry</a:t>
            </a: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is the intercalibration factor</a:t>
            </a:r>
          </a:p>
        </p:txBody>
      </p:sp>
      <p:sp>
        <p:nvSpPr>
          <p:cNvPr id="52" name="Freccia a destra 51">
            <a:extLst>
              <a:ext uri="{FF2B5EF4-FFF2-40B4-BE49-F238E27FC236}">
                <a16:creationId xmlns:a16="http://schemas.microsoft.com/office/drawing/2014/main" id="{EA373A7D-75D6-923E-818F-4618DC98D9B7}"/>
              </a:ext>
            </a:extLst>
          </p:cNvPr>
          <p:cNvSpPr/>
          <p:nvPr/>
        </p:nvSpPr>
        <p:spPr>
          <a:xfrm>
            <a:off x="2878931" y="1191544"/>
            <a:ext cx="528638" cy="14029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3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3" name="Freccia a destra 52">
            <a:extLst>
              <a:ext uri="{FF2B5EF4-FFF2-40B4-BE49-F238E27FC236}">
                <a16:creationId xmlns:a16="http://schemas.microsoft.com/office/drawing/2014/main" id="{FC3FFE05-A73E-E5A5-242C-CA49D536BA85}"/>
              </a:ext>
            </a:extLst>
          </p:cNvPr>
          <p:cNvSpPr/>
          <p:nvPr/>
        </p:nvSpPr>
        <p:spPr>
          <a:xfrm>
            <a:off x="5870284" y="1191544"/>
            <a:ext cx="528638" cy="14029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3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pic>
        <p:nvPicPr>
          <p:cNvPr id="19" name="Immagine 18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ABFDA5D5-AB64-D5E2-E8B4-D7BA9EF300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t="6311" r="943" b="2206"/>
          <a:stretch/>
        </p:blipFill>
        <p:spPr>
          <a:xfrm>
            <a:off x="6627648" y="3126513"/>
            <a:ext cx="2526055" cy="1676263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523D0AE1-6052-AC13-0383-55427111E8EC}"/>
              </a:ext>
            </a:extLst>
          </p:cNvPr>
          <p:cNvGrpSpPr/>
          <p:nvPr/>
        </p:nvGrpSpPr>
        <p:grpSpPr>
          <a:xfrm>
            <a:off x="3440787" y="1738823"/>
            <a:ext cx="3167182" cy="2203344"/>
            <a:chOff x="7533253" y="1260295"/>
            <a:chExt cx="4109618" cy="2861390"/>
          </a:xfrm>
        </p:grpSpPr>
        <p:pic>
          <p:nvPicPr>
            <p:cNvPr id="15" name="Immagine 14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02293060-6898-5135-753D-7D2ECA905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7" r="7136"/>
            <a:stretch/>
          </p:blipFill>
          <p:spPr>
            <a:xfrm>
              <a:off x="7533253" y="1260295"/>
              <a:ext cx="4109618" cy="2861390"/>
            </a:xfrm>
            <a:prstGeom prst="rect">
              <a:avLst/>
            </a:prstGeom>
          </p:spPr>
        </p:pic>
        <p:pic>
          <p:nvPicPr>
            <p:cNvPr id="31" name="Immagine 30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C2F126B5-6125-3623-D6C4-133D607C8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" t="9592" r="9428" b="6146"/>
            <a:stretch/>
          </p:blipFill>
          <p:spPr>
            <a:xfrm>
              <a:off x="7719393" y="1307489"/>
              <a:ext cx="3870042" cy="2623859"/>
            </a:xfrm>
            <a:prstGeom prst="rect">
              <a:avLst/>
            </a:prstGeom>
          </p:spPr>
        </p:pic>
      </p:grpSp>
      <p:pic>
        <p:nvPicPr>
          <p:cNvPr id="21" name="Immagine 20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16FE6D0-C205-EBEB-B6C7-1C35995AA5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87" y="4028585"/>
            <a:ext cx="3009461" cy="625623"/>
          </a:xfrm>
          <a:prstGeom prst="rect">
            <a:avLst/>
          </a:prstGeom>
          <a:ln w="19050">
            <a:solidFill>
              <a:srgbClr val="CC0000"/>
            </a:solidFill>
          </a:ln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6D35357D-8A11-811B-5ADE-D47680E28425}"/>
              </a:ext>
            </a:extLst>
          </p:cNvPr>
          <p:cNvSpPr txBox="1"/>
          <p:nvPr/>
        </p:nvSpPr>
        <p:spPr>
          <a:xfrm>
            <a:off x="3885462" y="1820895"/>
            <a:ext cx="2225849" cy="41549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Calibration curves after P0 calibration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849C67B0-7BC8-6114-1B14-795BB532AF03}"/>
              </a:ext>
            </a:extLst>
          </p:cNvPr>
          <p:cNvSpPr txBox="1"/>
          <p:nvPr/>
        </p:nvSpPr>
        <p:spPr>
          <a:xfrm>
            <a:off x="6751422" y="2603207"/>
            <a:ext cx="2225849" cy="41549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Residual distribution after P0 calibration</a:t>
            </a:r>
          </a:p>
        </p:txBody>
      </p:sp>
    </p:spTree>
    <p:extLst>
      <p:ext uri="{BB962C8B-B14F-4D97-AF65-F5344CB8AC3E}">
        <p14:creationId xmlns:p14="http://schemas.microsoft.com/office/powerpoint/2010/main" val="139703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DD36C1F-019E-B007-D6E5-EAF26041E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01" y="4036859"/>
            <a:ext cx="761399" cy="76139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-30480"/>
            <a:ext cx="9144000" cy="6591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Helvetica Neue"/>
            </a:endParaRPr>
          </a:p>
        </p:txBody>
      </p:sp>
      <p:pic>
        <p:nvPicPr>
          <p:cNvPr id="12" name="Immagine 11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62F9500A-4838-21A3-B870-15218B7C8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07" y="1849066"/>
            <a:ext cx="3184025" cy="2159281"/>
          </a:xfrm>
          <a:prstGeom prst="rect">
            <a:avLst/>
          </a:prstGeom>
        </p:spPr>
      </p:pic>
      <p:pic>
        <p:nvPicPr>
          <p:cNvPr id="16" name="Immagine 1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6C42F3F3-FD78-A4EA-E5A8-4D06A983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30" y="1841066"/>
            <a:ext cx="2976650" cy="2159451"/>
          </a:xfrm>
          <a:prstGeom prst="rect">
            <a:avLst/>
          </a:prstGeom>
        </p:spPr>
      </p:pic>
      <p:pic>
        <p:nvPicPr>
          <p:cNvPr id="20" name="Immagine 19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2CA38C31-BCAE-3BC8-2044-C8680CD77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2" y="1841067"/>
            <a:ext cx="3184025" cy="2159281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A9A61B3C-7FFB-161B-830C-DAD210517620}"/>
              </a:ext>
            </a:extLst>
          </p:cNvPr>
          <p:cNvSpPr txBox="1"/>
          <p:nvPr/>
        </p:nvSpPr>
        <p:spPr>
          <a:xfrm>
            <a:off x="322543" y="1236220"/>
            <a:ext cx="7407689" cy="266227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Sum amplitude distribution of all 74 crystal after equalization to esteem the total calorimeter resolution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6521025-BEFB-1972-7F80-6595F4A3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7" y="190187"/>
            <a:ext cx="7535754" cy="278792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Intercalibration Strategies: P0 Methods – Integral Resolution </a:t>
            </a:r>
            <a:endParaRPr lang="it-IT" sz="2100" b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CF9201D-2FBB-9D0F-9BAC-4A451A222DD4}"/>
              </a:ext>
            </a:extLst>
          </p:cNvPr>
          <p:cNvSpPr txBox="1"/>
          <p:nvPr/>
        </p:nvSpPr>
        <p:spPr>
          <a:xfrm>
            <a:off x="61586" y="658327"/>
            <a:ext cx="3514372" cy="266227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How can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we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check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how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the P0 Methods works?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8063DFAB-AF32-8CE6-CC1A-BAB0BF59F353}"/>
              </a:ext>
            </a:extLst>
          </p:cNvPr>
          <p:cNvSpPr txBox="1"/>
          <p:nvPr/>
        </p:nvSpPr>
        <p:spPr>
          <a:xfrm>
            <a:off x="3304639" y="4300296"/>
            <a:ext cx="2274911" cy="26622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Helvetica Neue"/>
              </a:rPr>
              <a:t>Already implemented in SHOE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6108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-30480"/>
            <a:ext cx="9144000" cy="6591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Helvetica Neue"/>
            </a:endParaRPr>
          </a:p>
        </p:txBody>
      </p:sp>
      <p:pic>
        <p:nvPicPr>
          <p:cNvPr id="10" name="Immagine 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88719A0-E89B-0DC4-7C64-33834211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01" y="4036859"/>
            <a:ext cx="761399" cy="761399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FFE4E22A-CEC5-4385-BA24-B1684CF101D3}"/>
              </a:ext>
            </a:extLst>
          </p:cNvPr>
          <p:cNvSpPr txBox="1"/>
          <p:nvPr/>
        </p:nvSpPr>
        <p:spPr>
          <a:xfrm>
            <a:off x="4568255" y="1068498"/>
            <a:ext cx="3610275" cy="266227"/>
          </a:xfrm>
          <a:prstGeom prst="rect">
            <a:avLst/>
          </a:prstGeom>
          <a:solidFill>
            <a:schemeClr val="accent6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Three Carbon energy screensaver points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E199E7F-5DDE-4B4B-CB87-8CCA6D16094C}"/>
              </a:ext>
            </a:extLst>
          </p:cNvPr>
          <p:cNvGrpSpPr/>
          <p:nvPr/>
        </p:nvGrpSpPr>
        <p:grpSpPr>
          <a:xfrm>
            <a:off x="99249" y="1206997"/>
            <a:ext cx="4312228" cy="2961644"/>
            <a:chOff x="173156" y="1586765"/>
            <a:chExt cx="5749637" cy="3948858"/>
          </a:xfrm>
        </p:grpSpPr>
        <p:pic>
          <p:nvPicPr>
            <p:cNvPr id="9" name="Immagine 8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D687058D-EE73-ED91-951B-577BC66E3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" t="8433" r="7072" b="1359"/>
            <a:stretch/>
          </p:blipFill>
          <p:spPr>
            <a:xfrm>
              <a:off x="399495" y="1586765"/>
              <a:ext cx="5523298" cy="3948858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7D412D8A-2C5C-5B2C-CB3D-C0AC5ED2C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56" y="1666835"/>
              <a:ext cx="201557" cy="700869"/>
            </a:xfrm>
            <a:prstGeom prst="rect">
              <a:avLst/>
            </a:prstGeom>
          </p:spPr>
        </p:pic>
      </p:grpSp>
      <p:sp>
        <p:nvSpPr>
          <p:cNvPr id="14" name="TextBox 4">
            <a:extLst>
              <a:ext uri="{FF2B5EF4-FFF2-40B4-BE49-F238E27FC236}">
                <a16:creationId xmlns:a16="http://schemas.microsoft.com/office/drawing/2014/main" id="{AEE00ABC-3DF4-6626-929B-09BDBB180D73}"/>
              </a:ext>
            </a:extLst>
          </p:cNvPr>
          <p:cNvSpPr txBox="1"/>
          <p:nvPr/>
        </p:nvSpPr>
        <p:spPr>
          <a:xfrm>
            <a:off x="4568255" y="1713774"/>
            <a:ext cx="3610275" cy="266227"/>
          </a:xfrm>
          <a:prstGeom prst="rect">
            <a:avLst/>
          </a:prstGeom>
          <a:solidFill>
            <a:schemeClr val="accent6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For each crystal we obtain p0, p1 and p2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5588F7B-277B-EAE7-7C48-CCDCE714F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0" y="1512918"/>
            <a:ext cx="1676761" cy="35930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C1DE771E-1DC6-1372-29DA-25D737B4EB33}"/>
              </a:ext>
            </a:extLst>
          </p:cNvPr>
          <p:cNvSpPr txBox="1"/>
          <p:nvPr/>
        </p:nvSpPr>
        <p:spPr>
          <a:xfrm>
            <a:off x="4568255" y="2487708"/>
            <a:ext cx="3610275" cy="266227"/>
          </a:xfrm>
          <a:prstGeom prst="rect">
            <a:avLst/>
          </a:prstGeom>
          <a:solidFill>
            <a:schemeClr val="accent6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Energy esteemed as inverse modified Birks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863454A-DEE6-4AD2-DA71-ADABB9B2D1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03" y="2905829"/>
            <a:ext cx="3292472" cy="329583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15B5AA1-5CC5-3A77-7196-10710B0867B5}"/>
              </a:ext>
            </a:extLst>
          </p:cNvPr>
          <p:cNvCxnSpPr>
            <a:cxnSpLocks/>
          </p:cNvCxnSpPr>
          <p:nvPr/>
        </p:nvCxnSpPr>
        <p:spPr>
          <a:xfrm>
            <a:off x="6373393" y="1400388"/>
            <a:ext cx="0" cy="24586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8F77E4E-4E75-6A95-4BBC-2A7CAFF6E99E}"/>
              </a:ext>
            </a:extLst>
          </p:cNvPr>
          <p:cNvCxnSpPr>
            <a:cxnSpLocks/>
          </p:cNvCxnSpPr>
          <p:nvPr/>
        </p:nvCxnSpPr>
        <p:spPr>
          <a:xfrm flipH="1">
            <a:off x="6370478" y="2059438"/>
            <a:ext cx="2915" cy="26942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9C8F6F-5CF2-8E56-9772-D5CA454E56A6}"/>
              </a:ext>
            </a:extLst>
          </p:cNvPr>
          <p:cNvSpPr txBox="1"/>
          <p:nvPr/>
        </p:nvSpPr>
        <p:spPr>
          <a:xfrm>
            <a:off x="61585" y="658327"/>
            <a:ext cx="2677406" cy="266227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How can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we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improve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equalisation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?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ED8064A1-2E31-2BB7-2DE7-F00115FC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7" y="190187"/>
            <a:ext cx="7535754" cy="278792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Intercalibration Strategies: Crystal Calibration Methods </a:t>
            </a:r>
            <a:endParaRPr lang="it-IT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6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DB068856-82CA-8B88-E441-152D11075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27" y="1929062"/>
            <a:ext cx="3040656" cy="206205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-30480"/>
            <a:ext cx="9144000" cy="6591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Helvetica Neue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A9A61B3C-7FFB-161B-830C-DAD210517620}"/>
              </a:ext>
            </a:extLst>
          </p:cNvPr>
          <p:cNvSpPr txBox="1"/>
          <p:nvPr/>
        </p:nvSpPr>
        <p:spPr>
          <a:xfrm>
            <a:off x="215279" y="1256551"/>
            <a:ext cx="8283178" cy="266227"/>
          </a:xfrm>
          <a:prstGeom prst="rect">
            <a:avLst/>
          </a:prstGeom>
          <a:solidFill>
            <a:schemeClr val="accent6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Sum Energy distribution of all 74 crystal after ADC to Energy conversion to esteem the total calorimeter resolution</a:t>
            </a:r>
          </a:p>
        </p:txBody>
      </p:sp>
      <p:pic>
        <p:nvPicPr>
          <p:cNvPr id="10" name="Immagine 9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61DCE36F-2EAF-B219-62E1-46D02D6BC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7" y="1929061"/>
            <a:ext cx="3040656" cy="2146913"/>
          </a:xfrm>
          <a:prstGeom prst="rect">
            <a:avLst/>
          </a:prstGeom>
        </p:spPr>
      </p:pic>
      <p:pic>
        <p:nvPicPr>
          <p:cNvPr id="13" name="Immagine 12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A9EFC30B-F960-D3C8-C086-9A55B19E4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" y="1854775"/>
            <a:ext cx="3093396" cy="2146913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B0A45611-C922-D3DF-6A94-79DB3665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7" y="190187"/>
            <a:ext cx="8283177" cy="278792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Intercalibration Strategies: Crystal Calibration Methods – Integral Resolution </a:t>
            </a:r>
            <a:endParaRPr lang="it-IT" sz="2100" b="1" dirty="0">
              <a:solidFill>
                <a:schemeClr val="bg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2EF80BF-D63E-76CB-6486-B63EE758A8A2}"/>
              </a:ext>
            </a:extLst>
          </p:cNvPr>
          <p:cNvSpPr txBox="1"/>
          <p:nvPr/>
        </p:nvSpPr>
        <p:spPr>
          <a:xfrm>
            <a:off x="61586" y="658327"/>
            <a:ext cx="3742972" cy="266227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Does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integral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resolution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improve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with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this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it-IT" sz="113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method</a:t>
            </a:r>
            <a:r>
              <a:rPr kumimoji="0" lang="it-IT" sz="113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?</a:t>
            </a:r>
          </a:p>
        </p:txBody>
      </p:sp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DD36C1F-019E-B007-D6E5-EAF26041E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01" y="4036859"/>
            <a:ext cx="761399" cy="761399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0F6929CF-D87C-5995-7930-90774B1E15B0}"/>
              </a:ext>
            </a:extLst>
          </p:cNvPr>
          <p:cNvSpPr txBox="1"/>
          <p:nvPr/>
        </p:nvSpPr>
        <p:spPr>
          <a:xfrm>
            <a:off x="3169133" y="4248128"/>
            <a:ext cx="2483409" cy="266227"/>
          </a:xfrm>
          <a:prstGeom prst="rect">
            <a:avLst/>
          </a:prstGeom>
          <a:solidFill>
            <a:schemeClr val="accent6">
              <a:alpha val="1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Best strategy for next data taking</a:t>
            </a:r>
          </a:p>
        </p:txBody>
      </p:sp>
    </p:spTree>
    <p:extLst>
      <p:ext uri="{BB962C8B-B14F-4D97-AF65-F5344CB8AC3E}">
        <p14:creationId xmlns:p14="http://schemas.microsoft.com/office/powerpoint/2010/main" val="87641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17431</TotalTime>
  <Words>1314</Words>
  <Application>Microsoft Office PowerPoint</Application>
  <PresentationFormat>Presentazione su schermo (16:9)</PresentationFormat>
  <Paragraphs>191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40" baseType="lpstr">
      <vt:lpstr>Arial</vt:lpstr>
      <vt:lpstr>Avenir Next</vt:lpstr>
      <vt:lpstr>Calibri</vt:lpstr>
      <vt:lpstr>Cambria Math</vt:lpstr>
      <vt:lpstr>Garamond</vt:lpstr>
      <vt:lpstr>Helvetica Light</vt:lpstr>
      <vt:lpstr>Helvetica Neue</vt:lpstr>
      <vt:lpstr>Helvetica Neue Light</vt:lpstr>
      <vt:lpstr>Helvetica Neue Medium</vt:lpstr>
      <vt:lpstr>Helvetica Neue Thin</vt:lpstr>
      <vt:lpstr>Palatino</vt:lpstr>
      <vt:lpstr>Symbol</vt:lpstr>
      <vt:lpstr>Times New Roman</vt:lpstr>
      <vt:lpstr>Times Roman</vt:lpstr>
      <vt:lpstr>Trebuchet MS</vt:lpstr>
      <vt:lpstr>Wingdings</vt:lpstr>
      <vt:lpstr>Office Theme</vt:lpstr>
      <vt:lpstr>White</vt:lpstr>
      <vt:lpstr>An Update on the FOOT Experiment (since CSN3, june 2023)</vt:lpstr>
      <vt:lpstr>Presentazione standard di PowerPoint</vt:lpstr>
      <vt:lpstr>Calorimeter  - Last advances</vt:lpstr>
      <vt:lpstr>Calorimeter - Timeline</vt:lpstr>
      <vt:lpstr>CNAO2022 Screensaver Runs: Intercalibration Strategies </vt:lpstr>
      <vt:lpstr>Intercalibration Strategies: P0 Methods </vt:lpstr>
      <vt:lpstr>Intercalibration Strategies: P0 Methods – Integral Resolution </vt:lpstr>
      <vt:lpstr>Intercalibration Strategies: Crystal Calibration Methods </vt:lpstr>
      <vt:lpstr>Intercalibration Strategies: Crystal Calibration Methods – Integral Resolution </vt:lpstr>
      <vt:lpstr>Calorimeter Summary</vt:lpstr>
      <vt:lpstr>Presentazione standard di PowerPoint</vt:lpstr>
      <vt:lpstr>Presentazione standard di PowerPoint</vt:lpstr>
      <vt:lpstr>Permanent magnets – Next steps</vt:lpstr>
      <vt:lpstr>Status of mechanics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sim &amp; reco</dc:title>
  <dc:subject/>
  <dc:creator>G.Battistoni Lup. Mann.</dc:creator>
  <cp:keywords/>
  <dc:description/>
  <cp:lastModifiedBy>Mauro Villa</cp:lastModifiedBy>
  <cp:revision>502</cp:revision>
  <cp:lastPrinted>2018-12-05T08:37:09Z</cp:lastPrinted>
  <dcterms:created xsi:type="dcterms:W3CDTF">2016-06-13T10:41:17Z</dcterms:created>
  <dcterms:modified xsi:type="dcterms:W3CDTF">2023-09-05T08:58:04Z</dcterms:modified>
  <cp:category/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