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9" r:id="rId3"/>
    <p:sldId id="291" r:id="rId4"/>
    <p:sldId id="269" r:id="rId5"/>
    <p:sldId id="292" r:id="rId6"/>
    <p:sldId id="265" r:id="rId7"/>
    <p:sldId id="271" r:id="rId8"/>
    <p:sldId id="278" r:id="rId9"/>
    <p:sldId id="281" r:id="rId10"/>
    <p:sldId id="259" r:id="rId11"/>
    <p:sldId id="277" r:id="rId12"/>
    <p:sldId id="261" r:id="rId13"/>
    <p:sldId id="282" r:id="rId14"/>
    <p:sldId id="283" r:id="rId15"/>
    <p:sldId id="286" r:id="rId16"/>
    <p:sldId id="284" r:id="rId17"/>
    <p:sldId id="285" r:id="rId18"/>
    <p:sldId id="288" r:id="rId19"/>
    <p:sldId id="287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F9FB-9D76-F449-AE1A-E74660C6F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E98DA-AC90-C541-822B-4B56FCF72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67F9-3DF8-2A43-B6E2-7FFD93E4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0588D-5033-424B-9141-C62F0EEE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3EED7-CCD6-3141-AB14-44CDC40F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480A-AE66-3F45-819C-B5E833CE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9BBE8-CDB9-1A4A-BDCC-14622E69C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FF79-8135-D844-8AF5-74B48FB5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5B2CC-05E5-D541-9DDE-5DA1B018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8E1C2-2E31-DA48-A310-23A7ACDB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5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9833A-B812-FF42-BBBA-02CB7C56A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57E72-5C4D-5540-BEAB-E06D733BD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2EC21-414D-374A-9B61-58337952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7BB9D-5736-654B-9991-73C4620C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DB4AF-5B67-BD4F-9BF8-A6FA9B3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CE07-D53E-8F42-9F7A-2CF9D75E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60853-7826-014B-B965-49FDB09F5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4F43A-271A-7E41-9BCC-CFFFE78E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D95B-BEDC-1A45-B9BD-5DCED56C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2D26-D9F1-6040-A7ED-DAD6099C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1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85CE-0EFC-ED4F-8207-7C8F289D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1DA02-C971-6948-B8E9-1DF4F2BC4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43441-D2CF-6D44-8860-0FA9BC4F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786E-A39A-3D4C-AEE9-7D960774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6CC9C-B45B-8C45-8198-9552E130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22F3-8B08-A34B-84CE-F5352578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B9A8-962A-234F-AE64-C55877ABA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2B2E7-D1A6-F44D-BCC8-AA45373F7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2A23C-C4D8-854A-934B-15A78D10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60AAA-B581-0143-9F53-D4D6960B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AA3D8-3A55-3B4E-9982-496A6CC9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6B1D-DD1F-A54E-8674-0ACFA65A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E654F-3D6D-0442-A9CD-8CB8A981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FDCC4-F048-8746-A873-8DAD12A60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65F95-0FB4-F04D-9D4B-3DE85B9AD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D9C92-600F-2346-A66D-CA7BE6DFC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58E55B-F855-DE41-9509-7860BEA8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92592-E59B-6C4E-AB1E-23126458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6326CC-6867-4D45-99DC-DE334866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6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5826-D424-2F49-AE66-C2DF9F1B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23E98-D688-3041-A5D7-E9453D4E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C53B5-78E1-544B-B82E-87AF1A5D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62646-8BB6-0142-AA02-25C4C55A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4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E0AFC-9C39-984E-91E9-17C158E0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2361E-1C53-F343-9E32-6F3DB2ED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FC719-8AF6-2F48-A8E1-77295573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2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4CB5-0F0C-C744-AD9B-79AE8A9E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BF07-109F-1A4C-A1A2-8F24A708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A021C-90FC-A14E-B913-4AFEC318A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F73AB-54C9-F946-99FF-0D13111D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F397-3EA9-0B41-8525-3F2B2455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7E9DD-C977-5443-BA1C-733BBF27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A2D1-13E6-4D4C-B4ED-C63C8CF6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0E77B-A352-B543-982A-0EFE63F3B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68910-31C2-5F4B-B91F-3C387A520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A96D1-E1CA-7044-916F-1B9EE3C8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DD639-6EFB-7247-A10A-A0007593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BCFAB-595D-534A-80AF-A786A008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223D-813B-0449-A194-96EF3D76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A870C-93EA-C646-9BF5-83400425A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AEB02-237C-D547-8F1C-CDFA0ABEC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DB952-A203-5146-BA4A-203A56549DB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E68A0-E205-0D4F-B81E-FD95F211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D9CD-07C3-704F-A16C-83A20EFE1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0AC1-1C9D-3D4A-A8C1-3A06855A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4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cotmps.hepforge.org/downloads?f=PDFs" TargetMode="Externa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8.png"/><Relationship Id="rId7" Type="http://schemas.openxmlformats.org/officeDocument/2006/relationships/image" Target="../media/image40.emf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cotmps.hepforge.org/downloads?f=PDFs" TargetMode="External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emf"/><Relationship Id="rId4" Type="http://schemas.openxmlformats.org/officeDocument/2006/relationships/image" Target="../media/image340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11" Type="http://schemas.openxmlformats.org/officeDocument/2006/relationships/image" Target="../media/image62.emf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48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4E96-C9BA-C942-9C12-67716E9B8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5110"/>
            <a:ext cx="10668000" cy="2460562"/>
          </a:xfrm>
        </p:spPr>
        <p:txBody>
          <a:bodyPr>
            <a:noAutofit/>
          </a:bodyPr>
          <a:lstStyle/>
          <a:p>
            <a:r>
              <a:rPr lang="en-US" sz="4800" b="1" dirty="0"/>
              <a:t>A GMVFN scheme for Z boson production associated with a heavy quark at hadron colliders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F88C6-B609-0A4A-8D22-36C669614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20660"/>
            <a:ext cx="9144000" cy="1655762"/>
          </a:xfrm>
        </p:spPr>
        <p:txBody>
          <a:bodyPr>
            <a:noAutofit/>
          </a:bodyPr>
          <a:lstStyle/>
          <a:p>
            <a:r>
              <a:rPr lang="en-US" b="1" dirty="0"/>
              <a:t>Marco </a:t>
            </a:r>
            <a:r>
              <a:rPr lang="en-US" b="1" dirty="0" err="1"/>
              <a:t>Guzzi</a:t>
            </a:r>
            <a:r>
              <a:rPr lang="en-US" b="1" dirty="0"/>
              <a:t>, </a:t>
            </a:r>
          </a:p>
          <a:p>
            <a:r>
              <a:rPr lang="en-US" b="1" dirty="0"/>
              <a:t>Kennesaw State University</a:t>
            </a:r>
          </a:p>
          <a:p>
            <a:r>
              <a:rPr lang="en-US" b="1" dirty="0"/>
              <a:t>with </a:t>
            </a:r>
          </a:p>
          <a:p>
            <a:r>
              <a:rPr lang="en-US" b="1" dirty="0"/>
              <a:t>P. </a:t>
            </a:r>
            <a:r>
              <a:rPr lang="en-US" b="1" dirty="0" err="1"/>
              <a:t>Nadolsky</a:t>
            </a:r>
            <a:r>
              <a:rPr lang="en-US" b="1" dirty="0"/>
              <a:t>, L. Reina, D. </a:t>
            </a:r>
            <a:r>
              <a:rPr lang="en-US" b="1" dirty="0" err="1"/>
              <a:t>Wackeroth</a:t>
            </a:r>
            <a:r>
              <a:rPr lang="en-US" b="1" dirty="0"/>
              <a:t>, K. </a:t>
            </a:r>
            <a:r>
              <a:rPr lang="en-US" b="1" dirty="0" err="1"/>
              <a:t>Xie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FBBBC-6DF0-4D4B-B1F0-1FB5C6F8ADDD}"/>
              </a:ext>
            </a:extLst>
          </p:cNvPr>
          <p:cNvSpPr txBox="1"/>
          <p:nvPr/>
        </p:nvSpPr>
        <p:spPr>
          <a:xfrm>
            <a:off x="195471" y="5974111"/>
            <a:ext cx="717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QCD@work</a:t>
            </a:r>
            <a:r>
              <a:rPr lang="en-US" b="1" dirty="0"/>
              <a:t> 2024: XXXI International Workshop on QCD Theory and Experiment. </a:t>
            </a:r>
            <a:r>
              <a:rPr lang="en-US" b="1" dirty="0" err="1"/>
              <a:t>Trani</a:t>
            </a:r>
            <a:r>
              <a:rPr lang="en-US" b="1" dirty="0"/>
              <a:t>, June 18–20, 2024. </a:t>
            </a:r>
            <a:r>
              <a:rPr lang="en-US" dirty="0"/>
              <a:t>June the 18</a:t>
            </a:r>
            <a:r>
              <a:rPr lang="en-US" baseline="30000" dirty="0"/>
              <a:t>th</a:t>
            </a:r>
            <a:r>
              <a:rPr lang="en-US" dirty="0"/>
              <a:t>, 2024.</a:t>
            </a:r>
          </a:p>
        </p:txBody>
      </p:sp>
      <p:pic>
        <p:nvPicPr>
          <p:cNvPr id="1028" name="Picture 4" descr="Kennesaw State University in Georgia">
            <a:extLst>
              <a:ext uri="{FF2B5EF4-FFF2-40B4-BE49-F238E27FC236}">
                <a16:creationId xmlns:a16="http://schemas.microsoft.com/office/drawing/2014/main" id="{C4850AE5-2254-4C29-998A-74DC3EB9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" y="4492370"/>
            <a:ext cx="1255832" cy="126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SF Logo | NSF - National Science Foundation">
            <a:extLst>
              <a:ext uri="{FF2B5EF4-FFF2-40B4-BE49-F238E27FC236}">
                <a16:creationId xmlns:a16="http://schemas.microsoft.com/office/drawing/2014/main" id="{34310455-4A19-3635-9F43-1C932E23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70" y="4442446"/>
            <a:ext cx="1359571" cy="13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ody of water with buildings and a tower&#10;&#10;Description automatically generated">
            <a:extLst>
              <a:ext uri="{FF2B5EF4-FFF2-40B4-BE49-F238E27FC236}">
                <a16:creationId xmlns:a16="http://schemas.microsoft.com/office/drawing/2014/main" id="{B2385834-1FFA-6A76-7A9C-8C1AB417E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906" y="4442446"/>
            <a:ext cx="3662094" cy="22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7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1783-DA72-8B4F-9074-CFC3F330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0"/>
            <a:ext cx="10515600" cy="1325563"/>
          </a:xfrm>
        </p:spPr>
        <p:txBody>
          <a:bodyPr/>
          <a:lstStyle/>
          <a:p>
            <a:r>
              <a:rPr lang="en-US" b="1" dirty="0"/>
              <a:t>GMVN schemes in a nutshell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ABE7C-E59F-1F4F-81B9-51699C60EE1E}"/>
              </a:ext>
            </a:extLst>
          </p:cNvPr>
          <p:cNvSpPr txBox="1"/>
          <p:nvPr/>
        </p:nvSpPr>
        <p:spPr>
          <a:xfrm>
            <a:off x="410818" y="1140897"/>
            <a:ext cx="10281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Heavy-flavor production dynamics is nontrivial due to the interplay of massless and massive schemes which </a:t>
            </a:r>
          </a:p>
          <a:p>
            <a:r>
              <a:rPr lang="en-US" dirty="0"/>
              <a:t>are different ways of organizing the perturbation series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066F50-703A-DD49-8EF2-A38A4AE2A722}"/>
                  </a:ext>
                </a:extLst>
              </p:cNvPr>
              <p:cNvSpPr txBox="1"/>
              <p:nvPr/>
            </p:nvSpPr>
            <p:spPr>
              <a:xfrm>
                <a:off x="409087" y="2037522"/>
                <a:ext cx="11700832" cy="1039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Massive Schemes: </a:t>
                </a:r>
                <a:r>
                  <a:rPr lang="en-US" dirty="0"/>
                  <a:t>final-state HQ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-spectrum can be obtained in the </a:t>
                </a:r>
                <a:r>
                  <a:rPr lang="en-US" b="1" dirty="0"/>
                  <a:t>fixed-flavor number (FFN) scheme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- No heavy-quark PDF in the proton. Heavy flavors generated as massive final states.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infrared cut-off.   </a:t>
                </a:r>
              </a:p>
              <a:p>
                <a:r>
                  <a:rPr lang="en-US" dirty="0"/>
                  <a:t>- Power terms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 are correctly accounted for in the perturbative series.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066F50-703A-DD49-8EF2-A38A4AE2A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7" y="2037522"/>
                <a:ext cx="11700832" cy="1039131"/>
              </a:xfrm>
              <a:prstGeom prst="rect">
                <a:avLst/>
              </a:prstGeom>
              <a:blipFill>
                <a:blip r:embed="rId2"/>
                <a:stretch>
                  <a:fillRect l="-434" t="-2410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E6A63E-B6BF-6049-BB2C-1AD66E4F3229}"/>
                  </a:ext>
                </a:extLst>
              </p:cNvPr>
              <p:cNvSpPr/>
              <p:nvPr/>
            </p:nvSpPr>
            <p:spPr>
              <a:xfrm>
                <a:off x="409087" y="3417603"/>
                <a:ext cx="10786241" cy="1496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Massless schemes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≫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 appearance of log terms                               that spoil the convergence of the fixed-order expansion. Essentially, a </a:t>
                </a:r>
                <a:r>
                  <a:rPr lang="en-US" b="1" dirty="0"/>
                  <a:t>zero mass (ZM) scheme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- Heavy quark is considered essentially massless and enters also the running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- Need to </a:t>
                </a:r>
                <a:r>
                  <a:rPr lang="en-US" dirty="0" err="1"/>
                  <a:t>resum</a:t>
                </a:r>
                <a:r>
                  <a:rPr lang="en-US" dirty="0"/>
                  <a:t> these logs with DGLAP: initial-state logs </a:t>
                </a:r>
                <a:r>
                  <a:rPr lang="en-US" dirty="0" err="1"/>
                  <a:t>resummed</a:t>
                </a:r>
                <a:r>
                  <a:rPr lang="en-US" dirty="0"/>
                  <a:t> into a heavy-quark PDF, final-state logs resumed into a fragmentation function (FF)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E6A63E-B6BF-6049-BB2C-1AD66E4F3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7" y="3417603"/>
                <a:ext cx="10786241" cy="1496885"/>
              </a:xfrm>
              <a:prstGeom prst="rect">
                <a:avLst/>
              </a:prstGeom>
              <a:blipFill>
                <a:blip r:embed="rId3"/>
                <a:stretch>
                  <a:fillRect l="-471" t="-2542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DA9F660-72B1-4F41-B012-E97B05D00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379" y="3501348"/>
            <a:ext cx="1452770" cy="247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136DAD-FB30-2341-919A-B349FF34DDAB}"/>
              </a:ext>
            </a:extLst>
          </p:cNvPr>
          <p:cNvSpPr txBox="1"/>
          <p:nvPr/>
        </p:nvSpPr>
        <p:spPr>
          <a:xfrm>
            <a:off x="409087" y="5255438"/>
            <a:ext cx="98484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Interpolating (GMVFN) schemes</a:t>
            </a:r>
            <a:r>
              <a:rPr lang="en-US" dirty="0"/>
              <a:t>: composite schemes that retain key mass dependence and efficiently </a:t>
            </a:r>
          </a:p>
          <a:p>
            <a:r>
              <a:rPr lang="en-US" dirty="0" err="1"/>
              <a:t>resum</a:t>
            </a:r>
            <a:r>
              <a:rPr lang="en-US" dirty="0"/>
              <a:t> collinear logs, so that they combine the FFN and ZM schemes together. They are crucial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correct treatment of heavy flavors in DIS and PP,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accurate predictions of key scattering rates at the LHC,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analyses to determine proton PDFs.</a:t>
            </a:r>
          </a:p>
        </p:txBody>
      </p:sp>
    </p:spTree>
    <p:extLst>
      <p:ext uri="{BB962C8B-B14F-4D97-AF65-F5344CB8AC3E}">
        <p14:creationId xmlns:p14="http://schemas.microsoft.com/office/powerpoint/2010/main" val="270606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73504FB-B0FF-0644-9AB3-0D5FB164DFE2}"/>
              </a:ext>
            </a:extLst>
          </p:cNvPr>
          <p:cNvSpPr txBox="1">
            <a:spLocks/>
          </p:cNvSpPr>
          <p:nvPr/>
        </p:nvSpPr>
        <p:spPr>
          <a:xfrm>
            <a:off x="182217" y="269612"/>
            <a:ext cx="4966251" cy="52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Matching GM schemes in Z/</a:t>
            </a:r>
            <a:r>
              <a:rPr lang="en-US" sz="2800" b="1" dirty="0" err="1"/>
              <a:t>H+b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EF788C-3B20-654A-96EA-DB930B48DA77}"/>
                  </a:ext>
                </a:extLst>
              </p:cNvPr>
              <p:cNvSpPr txBox="1"/>
              <p:nvPr/>
            </p:nvSpPr>
            <p:spPr>
              <a:xfrm>
                <a:off x="271190" y="894522"/>
                <a:ext cx="5105880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/>
                  <a:t>A lot of work has been done in trying to understand the interplay between 4FS and 5FS in </a:t>
                </a:r>
                <a:r>
                  <a:rPr lang="en-US" sz="1300" dirty="0">
                    <a:solidFill>
                      <a:srgbClr val="FF0000"/>
                    </a:solidFill>
                  </a:rPr>
                  <a:t>single and double bottom-quark initiated processes </a:t>
                </a:r>
                <a:r>
                  <a:rPr lang="en-US" sz="1300" dirty="0"/>
                  <a:t>relevant for </a:t>
                </a:r>
                <a:r>
                  <a:rPr lang="en-US" sz="1300" dirty="0">
                    <a:solidFill>
                      <a:srgbClr val="FF0000"/>
                    </a:solidFill>
                  </a:rPr>
                  <a:t>Higgs and Z production</a:t>
                </a:r>
                <a:r>
                  <a:rPr lang="en-US" sz="1300" dirty="0"/>
                  <a:t>.</a:t>
                </a:r>
              </a:p>
              <a:p>
                <a:endParaRPr lang="en-US" sz="1300" dirty="0"/>
              </a:p>
              <a:p>
                <a:r>
                  <a:rPr lang="en-US" sz="1300" dirty="0"/>
                  <a:t>The list here is of course not exhaustive: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Gauld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Gehrmann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-De Ridder, Glover, Huss,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Majer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 2005.03016</a:t>
                </a:r>
                <a:r>
                  <a:rPr lang="en-US" sz="1300" dirty="0"/>
                  <a:t>:</a:t>
                </a:r>
              </a:p>
              <a:p>
                <a:r>
                  <a:rPr lang="en-US" sz="1300" dirty="0"/>
                  <a:t>     (FO calculation for Z+ b-jet at O(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1300" dirty="0"/>
                  <a:t>) in QCD, combines ZM NNLO and FFNS NLO)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Forte,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Giani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Napoletano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 EPJC 2019</a:t>
                </a:r>
                <a:r>
                  <a:rPr lang="en-US" sz="1300" dirty="0"/>
                  <a:t>: (massive b-scheme)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Figueroa, Honeywell, Quackenbush, Reina,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Reuschle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Wackeroth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PRD 2018</a:t>
                </a:r>
                <a:r>
                  <a:rPr lang="en-US" sz="1300" dirty="0"/>
                  <a:t>: (massive b-scheme, Z + b-jet at O(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300" dirty="0"/>
                  <a:t>) and 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300" dirty="0"/>
                  <a:t>) within ACOT and S-ACOT)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Forte,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Napoletano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Ubiali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 EPCJ 2018</a:t>
                </a:r>
                <a:r>
                  <a:rPr lang="en-US" sz="1300" dirty="0"/>
                  <a:t>:</a:t>
                </a:r>
              </a:p>
              <a:p>
                <a:r>
                  <a:rPr lang="en-US" sz="1300" dirty="0"/>
                  <a:t>      (FONLL method to match 5FS with massless b to 4FS with massive b)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Krauss,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Napoletano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Schumann, PRD 2017</a:t>
                </a:r>
                <a:r>
                  <a:rPr lang="en-US" sz="1300" dirty="0"/>
                  <a:t>: (Z/H + b with SHERPA);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Lim,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Maltoni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Ridolfi,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Ubiali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 JHEP 2016</a:t>
                </a:r>
                <a:r>
                  <a:rPr lang="en-US" sz="1300" dirty="0"/>
                  <a:t>: (b-</a:t>
                </a:r>
                <a:r>
                  <a:rPr lang="en-US" sz="1300" dirty="0" err="1"/>
                  <a:t>bbar</a:t>
                </a:r>
                <a:r>
                  <a:rPr lang="en-US" sz="1300" dirty="0"/>
                  <a:t>-initiated processes at the LHC);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Bonvini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Papanastasiou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Tackmann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JHEP 2015, JHEP 2016</a:t>
                </a:r>
                <a:r>
                  <a:rPr lang="en-US" sz="1300" dirty="0"/>
                  <a:t>:</a:t>
                </a:r>
                <a:r>
                  <a:rPr lang="en-US" sz="1300" dirty="0">
                    <a:sym typeface="Wingdings" pitchFamily="2" charset="2"/>
                  </a:rPr>
                  <a:t> (4 matched calculation b-bar-H)</a:t>
                </a:r>
                <a:r>
                  <a:rPr lang="en-US" sz="1300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Forte,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Napoletano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Ubiali</a:t>
                </a:r>
                <a:r>
                  <a:rPr lang="en-US" sz="1300" dirty="0"/>
                  <a:t>, 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PLB 2015</a:t>
                </a:r>
                <a:r>
                  <a:rPr lang="en-US" sz="1300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Maltoni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Ridolfi,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Ubiali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 JHEP 2012</a:t>
                </a:r>
                <a:r>
                  <a:rPr lang="en-US" sz="1300" dirty="0"/>
                  <a:t>: (b-initiated processes at the LHC);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Campbell, 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Caola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Cordero, Reina,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Wackeroth</a:t>
                </a:r>
                <a:r>
                  <a:rPr lang="en-US" sz="1300" dirty="0"/>
                  <a:t>, 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PRD 2012</a:t>
                </a:r>
                <a:r>
                  <a:rPr lang="en-US" sz="1300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Campbell, Ellis, Cordero,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Maltoni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Reina,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Wackeroth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Willenbrock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PRD 2009</a:t>
                </a:r>
                <a:r>
                  <a:rPr lang="en-US" sz="1300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Dawson, Jackson, Reina,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Wackeroth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 PRD 2004;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Maltoni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Sullivan, </a:t>
                </a:r>
                <a:r>
                  <a:rPr lang="en-US" sz="1300" dirty="0" err="1">
                    <a:solidFill>
                      <a:schemeClr val="accent1">
                        <a:lumMod val="75000"/>
                      </a:schemeClr>
                    </a:solidFill>
                  </a:rPr>
                  <a:t>Willenbrock</a:t>
                </a:r>
                <a:r>
                  <a:rPr lang="en-US" sz="1300" dirty="0">
                    <a:solidFill>
                      <a:schemeClr val="accent1">
                        <a:lumMod val="75000"/>
                      </a:schemeClr>
                    </a:solidFill>
                  </a:rPr>
                  <a:t>, PRD 2003;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300" dirty="0"/>
                  <a:t>……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EF788C-3B20-654A-96EA-DB930B48D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90" y="894522"/>
                <a:ext cx="5105880" cy="5693866"/>
              </a:xfrm>
              <a:prstGeom prst="rect">
                <a:avLst/>
              </a:prstGeom>
              <a:blipFill>
                <a:blip r:embed="rId2"/>
                <a:stretch>
                  <a:fillRect l="-248" t="-223" r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3C1DF85-D46F-3043-EF01-6E69D7651784}"/>
              </a:ext>
            </a:extLst>
          </p:cNvPr>
          <p:cNvSpPr txBox="1"/>
          <p:nvPr/>
        </p:nvSpPr>
        <p:spPr>
          <a:xfrm>
            <a:off x="5546035" y="894522"/>
            <a:ext cx="65200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J. </a:t>
            </a:r>
            <a:r>
              <a:rPr lang="en-US" sz="1400" dirty="0" err="1"/>
              <a:t>Ablinger</a:t>
            </a:r>
            <a:r>
              <a:rPr lang="en-US" sz="1400" dirty="0"/>
              <a:t>, A. Behring, J. </a:t>
            </a:r>
            <a:r>
              <a:rPr lang="en-US" sz="1400" dirty="0" err="1"/>
              <a:t>Blumlein</a:t>
            </a:r>
            <a:r>
              <a:rPr lang="en-US" sz="1400" dirty="0"/>
              <a:t>, A. De Freitas, et al., NPB(2024), arXiv:2311.00644.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J. </a:t>
            </a:r>
            <a:r>
              <a:rPr lang="en-US" sz="1400" dirty="0" err="1"/>
              <a:t>Ablinger</a:t>
            </a:r>
            <a:r>
              <a:rPr lang="en-US" sz="1400" dirty="0"/>
              <a:t>, A. Behring, J. </a:t>
            </a:r>
            <a:r>
              <a:rPr lang="en-US" sz="1400" dirty="0" err="1"/>
              <a:t>Blumlein</a:t>
            </a:r>
            <a:r>
              <a:rPr lang="en-US" sz="1400" dirty="0"/>
              <a:t>, A. De Freitas, et al., JHEP(2022),  arXiv:2211.05462.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J. </a:t>
            </a:r>
            <a:r>
              <a:rPr lang="en-US" sz="1400" dirty="0" err="1"/>
              <a:t>Ablinger</a:t>
            </a:r>
            <a:r>
              <a:rPr lang="en-US" sz="1400" dirty="0"/>
              <a:t>, A. Behring, J. </a:t>
            </a:r>
            <a:r>
              <a:rPr lang="en-US" sz="1400" dirty="0" err="1"/>
              <a:t>Blumlein</a:t>
            </a:r>
            <a:r>
              <a:rPr lang="en-US" sz="1400" dirty="0"/>
              <a:t>, A. De Freitas, et al., NPB(2014), arXiv:1409.1135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J. </a:t>
            </a:r>
            <a:r>
              <a:rPr lang="en-US" sz="1400" dirty="0" err="1"/>
              <a:t>Ablinger</a:t>
            </a:r>
            <a:r>
              <a:rPr lang="en-US" sz="1400" dirty="0"/>
              <a:t>, J. </a:t>
            </a:r>
            <a:r>
              <a:rPr lang="en-US" sz="1400" dirty="0" err="1"/>
              <a:t>Blumlein</a:t>
            </a:r>
            <a:r>
              <a:rPr lang="en-US" sz="1400" dirty="0"/>
              <a:t>, A. De Freitas, A. </a:t>
            </a:r>
            <a:r>
              <a:rPr lang="en-US" sz="1400" dirty="0" err="1"/>
              <a:t>Hasselhuhn</a:t>
            </a:r>
            <a:r>
              <a:rPr lang="en-US" sz="1400" dirty="0"/>
              <a:t>, et al., NPB(2014), arXiv:1402.0359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J. </a:t>
            </a:r>
            <a:r>
              <a:rPr lang="en-US" sz="1400" dirty="0" err="1"/>
              <a:t>Blumlein</a:t>
            </a:r>
            <a:r>
              <a:rPr lang="en-US" sz="1400" dirty="0"/>
              <a:t>, J. </a:t>
            </a:r>
            <a:r>
              <a:rPr lang="en-US" sz="1400" dirty="0" err="1"/>
              <a:t>Ablinger</a:t>
            </a:r>
            <a:r>
              <a:rPr lang="en-US" sz="1400" dirty="0"/>
              <a:t>, A. Behring, A. De Freitas, et al., </a:t>
            </a:r>
            <a:r>
              <a:rPr lang="en-US" sz="1400" dirty="0" err="1"/>
              <a:t>PoS</a:t>
            </a:r>
            <a:r>
              <a:rPr lang="en-US" sz="1400" dirty="0"/>
              <a:t>, QCDEV2017(2017), arXiv:1711.07957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A. Behring, I. </a:t>
            </a:r>
            <a:r>
              <a:rPr lang="en-US" sz="1400" dirty="0" err="1"/>
              <a:t>Bierenbaum</a:t>
            </a:r>
            <a:r>
              <a:rPr lang="en-US" sz="1400" dirty="0"/>
              <a:t>, J. </a:t>
            </a:r>
            <a:r>
              <a:rPr lang="en-US" sz="1400" dirty="0" err="1"/>
              <a:t>Blumlein</a:t>
            </a:r>
            <a:r>
              <a:rPr lang="en-US" sz="1400" dirty="0"/>
              <a:t>, A. De Freitas, et al., EPJC(2014), arXiv:1403.6356.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J. </a:t>
            </a:r>
            <a:r>
              <a:rPr lang="en-US" sz="1400" dirty="0" err="1"/>
              <a:t>Ablinger</a:t>
            </a:r>
            <a:r>
              <a:rPr lang="en-US" sz="1400" dirty="0"/>
              <a:t>, J. </a:t>
            </a:r>
            <a:r>
              <a:rPr lang="en-US" sz="1400" dirty="0" err="1"/>
              <a:t>Blumlein</a:t>
            </a:r>
            <a:r>
              <a:rPr lang="en-US" sz="1400" dirty="0"/>
              <a:t>, A. De Freitas, A. </a:t>
            </a:r>
            <a:r>
              <a:rPr lang="en-US" sz="1400" dirty="0" err="1"/>
              <a:t>Hasselhuhn</a:t>
            </a:r>
            <a:r>
              <a:rPr lang="en-US" sz="1400" dirty="0"/>
              <a:t>, et al., NPB(2014), arXiv:1405.4259.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J. </a:t>
            </a:r>
            <a:r>
              <a:rPr lang="en-US" sz="1400" dirty="0" err="1"/>
              <a:t>Ablinger</a:t>
            </a:r>
            <a:r>
              <a:rPr lang="en-US" sz="1400" dirty="0"/>
              <a:t>, A. Behring, J. </a:t>
            </a:r>
            <a:r>
              <a:rPr lang="en-US" sz="1400" dirty="0" err="1"/>
              <a:t>Blumlein</a:t>
            </a:r>
            <a:r>
              <a:rPr lang="en-US" sz="1400" dirty="0"/>
              <a:t>, et al, NPB(2014), arXiv:1406.4654.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J. </a:t>
            </a:r>
            <a:r>
              <a:rPr lang="en-US" sz="1400" dirty="0" err="1"/>
              <a:t>Ablinger</a:t>
            </a:r>
            <a:r>
              <a:rPr lang="en-US" sz="1400" dirty="0"/>
              <a:t>, J. </a:t>
            </a:r>
            <a:r>
              <a:rPr lang="en-US" sz="1400" dirty="0" err="1"/>
              <a:t>Blumlein</a:t>
            </a:r>
            <a:r>
              <a:rPr lang="en-US" sz="1400" dirty="0"/>
              <a:t>, S. Klein, et al., NPB(2011), arXiv:1008.3347.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I. </a:t>
            </a:r>
            <a:r>
              <a:rPr lang="en-US" sz="1400" dirty="0" err="1"/>
              <a:t>Bierenbaum</a:t>
            </a:r>
            <a:r>
              <a:rPr lang="en-US" sz="1400" dirty="0"/>
              <a:t>, J. </a:t>
            </a:r>
            <a:r>
              <a:rPr lang="en-US" sz="1400" dirty="0" err="1"/>
              <a:t>Blumlein</a:t>
            </a:r>
            <a:r>
              <a:rPr lang="en-US" sz="1400" dirty="0"/>
              <a:t>, and S. Klein, PLB(2009), arXiv:0901.0669.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I. </a:t>
            </a:r>
            <a:r>
              <a:rPr lang="en-US" sz="1400" dirty="0" err="1"/>
              <a:t>Bierenbaum</a:t>
            </a:r>
            <a:r>
              <a:rPr lang="en-US" sz="1400" dirty="0"/>
              <a:t>, J. </a:t>
            </a:r>
            <a:r>
              <a:rPr lang="en-US" sz="1400" dirty="0" err="1"/>
              <a:t>Blumlein</a:t>
            </a:r>
            <a:r>
              <a:rPr lang="en-US" sz="1400" dirty="0"/>
              <a:t>, S. Klein, and C. Schneider, NPB(2008), arXiv:0803.0273.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I. </a:t>
            </a:r>
            <a:r>
              <a:rPr lang="en-US" sz="1400" dirty="0" err="1"/>
              <a:t>Bierenbaum</a:t>
            </a:r>
            <a:r>
              <a:rPr lang="en-US" sz="1400" dirty="0"/>
              <a:t>, J. </a:t>
            </a:r>
            <a:r>
              <a:rPr lang="en-US" sz="1400" dirty="0" err="1"/>
              <a:t>Blumlein</a:t>
            </a:r>
            <a:r>
              <a:rPr lang="en-US" sz="1400" dirty="0"/>
              <a:t>, and S. Klein, NPB(2009), arXiv:0904.3563.</a:t>
            </a:r>
          </a:p>
        </p:txBody>
      </p:sp>
      <p:pic>
        <p:nvPicPr>
          <p:cNvPr id="3" name="Picture 2" descr="A diagram of a circle with lines and circles&#10;&#10;Description automatically generated">
            <a:extLst>
              <a:ext uri="{FF2B5EF4-FFF2-40B4-BE49-F238E27FC236}">
                <a16:creationId xmlns:a16="http://schemas.microsoft.com/office/drawing/2014/main" id="{B31CFDB9-D7C8-8627-B273-C51443191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39748"/>
            <a:ext cx="2331990" cy="18188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D5C9C1-E7BA-146E-B217-5BEF169AC37D}"/>
              </a:ext>
            </a:extLst>
          </p:cNvPr>
          <p:cNvSpPr txBox="1">
            <a:spLocks/>
          </p:cNvSpPr>
          <p:nvPr/>
        </p:nvSpPr>
        <p:spPr>
          <a:xfrm>
            <a:off x="5751248" y="196042"/>
            <a:ext cx="5049278" cy="479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Progress on OMEs calculations</a:t>
            </a:r>
          </a:p>
        </p:txBody>
      </p:sp>
      <p:pic>
        <p:nvPicPr>
          <p:cNvPr id="8" name="Picture 7" descr="A diagram of a circular object&#10;&#10;Description automatically generated with medium confidence">
            <a:extLst>
              <a:ext uri="{FF2B5EF4-FFF2-40B4-BE49-F238E27FC236}">
                <a16:creationId xmlns:a16="http://schemas.microsoft.com/office/drawing/2014/main" id="{BC2FED50-BBF4-151C-2978-54BB7ED71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678" y="5083501"/>
            <a:ext cx="1201288" cy="1255279"/>
          </a:xfrm>
          <a:prstGeom prst="rect">
            <a:avLst/>
          </a:prstGeom>
        </p:spPr>
      </p:pic>
      <p:pic>
        <p:nvPicPr>
          <p:cNvPr id="10" name="Picture 9" descr="A diagram of a circular object with arrows&#10;&#10;Description automatically generated with medium confidence">
            <a:extLst>
              <a:ext uri="{FF2B5EF4-FFF2-40B4-BE49-F238E27FC236}">
                <a16:creationId xmlns:a16="http://schemas.microsoft.com/office/drawing/2014/main" id="{6BCBA92F-958D-C043-0E7D-EB409E2E2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654" y="5141848"/>
            <a:ext cx="1277059" cy="11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4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2EDE-D131-644C-8594-E7636FF9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8" y="0"/>
            <a:ext cx="11230688" cy="1165365"/>
          </a:xfrm>
        </p:spPr>
        <p:txBody>
          <a:bodyPr/>
          <a:lstStyle/>
          <a:p>
            <a:r>
              <a:rPr lang="en-US" b="1" dirty="0"/>
              <a:t>Main idea behind S-ACOT-MPS </a:t>
            </a:r>
            <a:r>
              <a:rPr lang="en-US" sz="2800" b="1" dirty="0"/>
              <a:t>(massive phase space)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DDF2FF-54C3-D248-9059-D9F3E87ED0CA}"/>
                  </a:ext>
                </a:extLst>
              </p:cNvPr>
              <p:cNvSpPr txBox="1"/>
              <p:nvPr/>
            </p:nvSpPr>
            <p:spPr>
              <a:xfrm>
                <a:off x="154765" y="3351688"/>
                <a:ext cx="47474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Mass fully retained in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𝑃𝑆</m:t>
                    </m:r>
                  </m:oMath>
                </a14:m>
                <a:r>
                  <a:rPr lang="en-US" dirty="0"/>
                  <a:t> in all terms.</a:t>
                </a:r>
              </a:p>
              <a:p>
                <a:r>
                  <a:rPr lang="en-US" dirty="0"/>
                  <a:t>Kinematical power corrections under control.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DDF2FF-54C3-D248-9059-D9F3E87ED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5" y="3351688"/>
                <a:ext cx="4747467" cy="646331"/>
              </a:xfrm>
              <a:prstGeom prst="rect">
                <a:avLst/>
              </a:prstGeom>
              <a:blipFill>
                <a:blip r:embed="rId2"/>
                <a:stretch>
                  <a:fillRect l="-1070" t="-588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Diagram&#10;&#10;Description automatically generated with low confidence">
            <a:extLst>
              <a:ext uri="{FF2B5EF4-FFF2-40B4-BE49-F238E27FC236}">
                <a16:creationId xmlns:a16="http://schemas.microsoft.com/office/drawing/2014/main" id="{DEE4415A-B3EC-4445-894E-AB42F4F9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806" y="1072910"/>
            <a:ext cx="2603500" cy="4445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9BFEF9B-689F-614A-9DDD-F810395AB429}"/>
              </a:ext>
            </a:extLst>
          </p:cNvPr>
          <p:cNvSpPr txBox="1"/>
          <p:nvPr/>
        </p:nvSpPr>
        <p:spPr>
          <a:xfrm>
            <a:off x="191370" y="6246885"/>
            <a:ext cx="8628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More details in K. </a:t>
            </a:r>
            <a:r>
              <a:rPr lang="en-US" sz="1200" dirty="0" err="1"/>
              <a:t>Xie</a:t>
            </a:r>
            <a:r>
              <a:rPr lang="en-US" sz="1200" dirty="0"/>
              <a:t> PhD Thesis: “Massive elementary particles in the standard model and its supersymmetric triplet </a:t>
            </a:r>
            <a:r>
              <a:rPr lang="en-US" sz="1200" dirty="0" err="1"/>
              <a:t>higgs</a:t>
            </a:r>
            <a:r>
              <a:rPr lang="en-US" sz="1200" dirty="0"/>
              <a:t> extension.” 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scholar.smu.edu</a:t>
            </a:r>
            <a:r>
              <a:rPr lang="en-US" sz="1200" dirty="0"/>
              <a:t>/</a:t>
            </a:r>
            <a:r>
              <a:rPr lang="en-US" sz="1200" dirty="0" err="1"/>
              <a:t>hum_sci_physics_etds</a:t>
            </a:r>
            <a:r>
              <a:rPr lang="en-US" sz="1200" dirty="0"/>
              <a:t>/7, 2019. </a:t>
            </a:r>
            <a:endParaRPr lang="en-US" dirty="0">
              <a:effectLst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8A5505-B7BD-DA43-9D85-643E62197C2B}"/>
              </a:ext>
            </a:extLst>
          </p:cNvPr>
          <p:cNvSpPr txBox="1"/>
          <p:nvPr/>
        </p:nvSpPr>
        <p:spPr>
          <a:xfrm>
            <a:off x="154765" y="4882159"/>
            <a:ext cx="612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and Subtraction          facilitated by introducing residual PDF: 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9F1A73B-8844-6142-AFF6-0CC19B98E8EC}"/>
              </a:ext>
            </a:extLst>
          </p:cNvPr>
          <p:cNvSpPr/>
          <p:nvPr/>
        </p:nvSpPr>
        <p:spPr>
          <a:xfrm>
            <a:off x="2098557" y="4974542"/>
            <a:ext cx="294860" cy="200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568CE0B-12BE-E642-9A97-68140CA64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391" y="4777752"/>
            <a:ext cx="5486390" cy="619706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B39CF3-78D5-644C-907E-FA9163554B4B}"/>
              </a:ext>
            </a:extLst>
          </p:cNvPr>
          <p:cNvCxnSpPr>
            <a:cxnSpLocks/>
          </p:cNvCxnSpPr>
          <p:nvPr/>
        </p:nvCxnSpPr>
        <p:spPr>
          <a:xfrm flipH="1">
            <a:off x="8721236" y="4609819"/>
            <a:ext cx="218660" cy="21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1957B02-ECA8-D24C-A6F7-B73266739F13}"/>
              </a:ext>
            </a:extLst>
          </p:cNvPr>
          <p:cNvSpPr txBox="1"/>
          <p:nvPr/>
        </p:nvSpPr>
        <p:spPr>
          <a:xfrm>
            <a:off x="7789347" y="4193564"/>
            <a:ext cx="427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us to get (FE-Subtraction ) in one step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AEC184-E5CD-684C-918A-8314FA09E154}"/>
              </a:ext>
            </a:extLst>
          </p:cNvPr>
          <p:cNvSpPr txBox="1"/>
          <p:nvPr/>
        </p:nvSpPr>
        <p:spPr>
          <a:xfrm>
            <a:off x="154765" y="4193564"/>
            <a:ext cx="517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Subtraction well defined at the quark mass threshold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9DB209C5-0432-81D6-D880-EBE0D4ACEF57}"/>
              </a:ext>
            </a:extLst>
          </p:cNvPr>
          <p:cNvSpPr/>
          <p:nvPr/>
        </p:nvSpPr>
        <p:spPr>
          <a:xfrm rot="16200000">
            <a:off x="6193112" y="1064045"/>
            <a:ext cx="444501" cy="1262898"/>
          </a:xfrm>
          <a:prstGeom prst="leftBrace">
            <a:avLst>
              <a:gd name="adj1" fmla="val 8333"/>
              <a:gd name="adj2" fmla="val 5094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A9271-3F18-5ADC-25B9-06E35C7B7798}"/>
              </a:ext>
            </a:extLst>
          </p:cNvPr>
          <p:cNvSpPr txBox="1"/>
          <p:nvPr/>
        </p:nvSpPr>
        <p:spPr>
          <a:xfrm>
            <a:off x="5678408" y="1885601"/>
            <a:ext cx="14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``Residual FE’’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2E27F-E5B6-9286-0DC5-834AEA7272F3}"/>
              </a:ext>
            </a:extLst>
          </p:cNvPr>
          <p:cNvSpPr txBox="1"/>
          <p:nvPr/>
        </p:nvSpPr>
        <p:spPr>
          <a:xfrm>
            <a:off x="191370" y="2321006"/>
            <a:ext cx="6831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FC = Flavor creation contributions with full mass dependence </a:t>
            </a:r>
          </a:p>
          <a:p>
            <a:r>
              <a:rPr lang="en-US" dirty="0"/>
              <a:t>FE = Flavor excitation contribution with approximate mass dependence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48608-32E4-E415-1A75-BD04743756DF}"/>
              </a:ext>
            </a:extLst>
          </p:cNvPr>
          <p:cNvSpPr txBox="1"/>
          <p:nvPr/>
        </p:nvSpPr>
        <p:spPr>
          <a:xfrm>
            <a:off x="7283214" y="2459505"/>
            <a:ext cx="287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(available from public codes)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CCE4B-8BFF-C5EE-4591-3E40BF8358FE}"/>
              </a:ext>
            </a:extLst>
          </p:cNvPr>
          <p:cNvSpPr txBox="1"/>
          <p:nvPr/>
        </p:nvSpPr>
        <p:spPr>
          <a:xfrm>
            <a:off x="154765" y="5405842"/>
            <a:ext cx="858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Subtracted and Residual PDFs are provided in the form of LHAPDF </a:t>
            </a:r>
          </a:p>
          <a:p>
            <a:r>
              <a:rPr lang="en-US" dirty="0"/>
              <a:t>grids for phenomenology applications: </a:t>
            </a:r>
            <a:r>
              <a:rPr lang="en-US" dirty="0">
                <a:hlinkClick r:id="rId5"/>
              </a:rPr>
              <a:t>https://sacotmps.hepforge.org/downloads?f=PDFs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5FD3AA-C851-AFCC-509F-E1B9E51CAC9B}"/>
              </a:ext>
            </a:extLst>
          </p:cNvPr>
          <p:cNvSpPr txBox="1"/>
          <p:nvPr/>
        </p:nvSpPr>
        <p:spPr>
          <a:xfrm>
            <a:off x="10744200" y="5565391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LO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013872-7604-9F0A-AD19-6C50B9738CDC}"/>
              </a:ext>
            </a:extLst>
          </p:cNvPr>
          <p:cNvCxnSpPr/>
          <p:nvPr/>
        </p:nvCxnSpPr>
        <p:spPr>
          <a:xfrm flipV="1">
            <a:off x="11087563" y="5301835"/>
            <a:ext cx="135082" cy="342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93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9946-FB19-8FAB-B95F-1531F5C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515600" cy="1325563"/>
          </a:xfrm>
        </p:spPr>
        <p:txBody>
          <a:bodyPr/>
          <a:lstStyle/>
          <a:p>
            <a:r>
              <a:rPr lang="en-US" b="1" dirty="0"/>
              <a:t>S-ACOT-MPS Theory framework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C35E4C4-64AB-0BAB-18BA-5FD77F9E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90" y="1658519"/>
            <a:ext cx="5659019" cy="851790"/>
          </a:xfrm>
          <a:prstGeom prst="rect">
            <a:avLst/>
          </a:prstGeom>
        </p:spPr>
      </p:pic>
      <p:pic>
        <p:nvPicPr>
          <p:cNvPr id="7" name="Picture 6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E7B51260-E26E-0020-2465-EA7C62C44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013" y="3103745"/>
            <a:ext cx="7299638" cy="1500777"/>
          </a:xfrm>
          <a:prstGeom prst="rect">
            <a:avLst/>
          </a:prstGeom>
        </p:spPr>
      </p:pic>
      <p:pic>
        <p:nvPicPr>
          <p:cNvPr id="9" name="Picture 8" descr="A group of math equations&#10;&#10;Description automatically generated">
            <a:extLst>
              <a:ext uri="{FF2B5EF4-FFF2-40B4-BE49-F238E27FC236}">
                <a16:creationId xmlns:a16="http://schemas.microsoft.com/office/drawing/2014/main" id="{A94DF90B-7359-24BE-B5C4-446EC4CFB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7" y="5245545"/>
            <a:ext cx="6288207" cy="1165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8FC9DC-7DB0-B00F-3F20-0EA3AAEE2D41}"/>
              </a:ext>
            </a:extLst>
          </p:cNvPr>
          <p:cNvSpPr txBox="1"/>
          <p:nvPr/>
        </p:nvSpPr>
        <p:spPr>
          <a:xfrm>
            <a:off x="295688" y="1086435"/>
            <a:ext cx="11134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differential cross section for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parton</a:t>
            </a:r>
            <a:r>
              <a:rPr lang="en-US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+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parton</a:t>
            </a:r>
            <a:r>
              <a:rPr lang="en-US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 → Z + Q + X with a, b having zero mass can be written as follows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10364-AC89-B959-BF6A-F5933C2DB6DD}"/>
              </a:ext>
            </a:extLst>
          </p:cNvPr>
          <p:cNvSpPr txBox="1"/>
          <p:nvPr/>
        </p:nvSpPr>
        <p:spPr>
          <a:xfrm>
            <a:off x="295688" y="263453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highlight>
                  <a:srgbClr val="FFFFFF"/>
                </a:highlight>
              </a:rPr>
              <a:t>The factorization formula can be written as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AB73AB-189F-57AD-2096-272908C53D4C}"/>
              </a:ext>
            </a:extLst>
          </p:cNvPr>
          <p:cNvSpPr txBox="1"/>
          <p:nvPr/>
        </p:nvSpPr>
        <p:spPr>
          <a:xfrm>
            <a:off x="295687" y="4728748"/>
            <a:ext cx="399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Perturbative expansion of terms leads to</a:t>
            </a:r>
          </a:p>
        </p:txBody>
      </p:sp>
      <p:pic>
        <p:nvPicPr>
          <p:cNvPr id="18" name="Picture 17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7ED26426-B049-501D-A1E3-21F973107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063" y="5105762"/>
            <a:ext cx="905013" cy="371532"/>
          </a:xfrm>
          <a:prstGeom prst="rect">
            <a:avLst/>
          </a:prstGeom>
        </p:spPr>
      </p:pic>
      <p:pic>
        <p:nvPicPr>
          <p:cNvPr id="20" name="Picture 19" descr="A black and white image of a number&#10;&#10;Description automatically generated">
            <a:extLst>
              <a:ext uri="{FF2B5EF4-FFF2-40B4-BE49-F238E27FC236}">
                <a16:creationId xmlns:a16="http://schemas.microsoft.com/office/drawing/2014/main" id="{E0A68130-AEF7-C1BF-DD04-A5E51DC68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370" y="5574466"/>
            <a:ext cx="2006273" cy="371532"/>
          </a:xfrm>
          <a:prstGeom prst="rect">
            <a:avLst/>
          </a:prstGeom>
        </p:spPr>
      </p:pic>
      <p:pic>
        <p:nvPicPr>
          <p:cNvPr id="22" name="Picture 21" descr="A close-up of a number&#10;&#10;Description automatically generated">
            <a:extLst>
              <a:ext uri="{FF2B5EF4-FFF2-40B4-BE49-F238E27FC236}">
                <a16:creationId xmlns:a16="http://schemas.microsoft.com/office/drawing/2014/main" id="{A6D63C80-8611-8CED-BFC0-347D3879D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3370" y="6140343"/>
            <a:ext cx="2455517" cy="3279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1EA444-2AE2-A432-C66C-7D1F5E8736C2}"/>
              </a:ext>
            </a:extLst>
          </p:cNvPr>
          <p:cNvSpPr txBox="1"/>
          <p:nvPr/>
        </p:nvSpPr>
        <p:spPr>
          <a:xfrm>
            <a:off x="9589036" y="5586899"/>
            <a:ext cx="77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OME’s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4D50B1-0A8F-3030-0822-F7F784CA4AB4}"/>
                  </a:ext>
                </a:extLst>
              </p:cNvPr>
              <p:cNvSpPr txBox="1"/>
              <p:nvPr/>
            </p:nvSpPr>
            <p:spPr>
              <a:xfrm>
                <a:off x="9978886" y="6140343"/>
                <a:ext cx="133382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4D50B1-0A8F-3030-0822-F7F784CA4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886" y="6140343"/>
                <a:ext cx="1333827" cy="369909"/>
              </a:xfrm>
              <a:prstGeom prst="rect">
                <a:avLst/>
              </a:prstGeom>
              <a:blipFill>
                <a:blip r:embed="rId8"/>
                <a:stretch>
                  <a:fillRect l="-377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77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907F0C-19D7-A3A6-F4D8-B68DA0C9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1" y="3130059"/>
            <a:ext cx="7772400" cy="533303"/>
          </a:xfrm>
          <a:prstGeom prst="rect">
            <a:avLst/>
          </a:prstGeom>
        </p:spPr>
      </p:pic>
      <p:pic>
        <p:nvPicPr>
          <p:cNvPr id="6" name="Picture 5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424AAC7-72E8-F175-4B0F-DB662A13D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4" y="956856"/>
            <a:ext cx="5312741" cy="1678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C5F891-DEB7-16F4-1CDB-B898FF3FE394}"/>
                  </a:ext>
                </a:extLst>
              </p:cNvPr>
              <p:cNvSpPr txBox="1"/>
              <p:nvPr/>
            </p:nvSpPr>
            <p:spPr>
              <a:xfrm>
                <a:off x="7915404" y="876503"/>
                <a:ext cx="3756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this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C5F891-DEB7-16F4-1CDB-B898FF3FE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404" y="876503"/>
                <a:ext cx="3756991" cy="369332"/>
              </a:xfrm>
              <a:prstGeom prst="rect">
                <a:avLst/>
              </a:prstGeom>
              <a:blipFill>
                <a:blip r:embed="rId4"/>
                <a:stretch>
                  <a:fillRect l="-1347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BDB6F64-B24F-9FA6-CFB5-8573CA792751}"/>
              </a:ext>
            </a:extLst>
          </p:cNvPr>
          <p:cNvSpPr txBox="1"/>
          <p:nvPr/>
        </p:nvSpPr>
        <p:spPr>
          <a:xfrm>
            <a:off x="9562625" y="5420464"/>
            <a:ext cx="216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Subtracted PDF at LO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D6B896-3464-3015-00FD-65B23FBEDC2F}"/>
              </a:ext>
            </a:extLst>
          </p:cNvPr>
          <p:cNvSpPr txBox="1"/>
          <p:nvPr/>
        </p:nvSpPr>
        <p:spPr>
          <a:xfrm>
            <a:off x="267560" y="5386976"/>
            <a:ext cx="139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 PDF</a:t>
            </a:r>
          </a:p>
        </p:txBody>
      </p:sp>
      <p:pic>
        <p:nvPicPr>
          <p:cNvPr id="21" name="Picture 2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42B5427-C705-F4CD-CE19-7407B57A4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920" y="5299178"/>
            <a:ext cx="3628552" cy="5333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80EA63F-70E4-E111-CAA3-145D17715B5B}"/>
              </a:ext>
            </a:extLst>
          </p:cNvPr>
          <p:cNvSpPr txBox="1"/>
          <p:nvPr/>
        </p:nvSpPr>
        <p:spPr>
          <a:xfrm>
            <a:off x="233096" y="5908654"/>
            <a:ext cx="1005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Subtracted and Residual PDFs are provided in the form of LHAPDF grids for phenomenology applications:</a:t>
            </a:r>
          </a:p>
          <a:p>
            <a:r>
              <a:rPr lang="en-US" dirty="0">
                <a:hlinkClick r:id="rId6"/>
              </a:rPr>
              <a:t>https://sacotmps.hepforge.org/downloads?f=PDFs</a:t>
            </a:r>
            <a:r>
              <a:rPr lang="en-US" dirty="0"/>
              <a:t> 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EBC714F2-1F9B-DA39-6676-8F8A2DD8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61" y="-3744"/>
            <a:ext cx="11921339" cy="10916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S-ACOT-MPS cancellation pattern at the lowest order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1D2D33-E3C6-C5E7-EB7D-AE921355E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360" y="4157865"/>
            <a:ext cx="4463174" cy="5913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17D18E-AAED-4500-2247-BFE100F71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303" y="4781585"/>
            <a:ext cx="4635033" cy="344754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1DA62C-9A04-77DF-13FA-47E9833FC1E9}"/>
              </a:ext>
            </a:extLst>
          </p:cNvPr>
          <p:cNvCxnSpPr>
            <a:cxnSpLocks/>
          </p:cNvCxnSpPr>
          <p:nvPr/>
        </p:nvCxnSpPr>
        <p:spPr>
          <a:xfrm>
            <a:off x="7726560" y="4695462"/>
            <a:ext cx="1823620" cy="872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CC8A9BC-F9A6-C454-D7F4-F785ABB41B10}"/>
              </a:ext>
            </a:extLst>
          </p:cNvPr>
          <p:cNvSpPr txBox="1"/>
          <p:nvPr/>
        </p:nvSpPr>
        <p:spPr>
          <a:xfrm>
            <a:off x="870892" y="257102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FC term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EFB180-03B1-0B5B-73DC-AA41EDB39221}"/>
              </a:ext>
            </a:extLst>
          </p:cNvPr>
          <p:cNvCxnSpPr>
            <a:cxnSpLocks/>
          </p:cNvCxnSpPr>
          <p:nvPr/>
        </p:nvCxnSpPr>
        <p:spPr>
          <a:xfrm>
            <a:off x="1791337" y="2462554"/>
            <a:ext cx="561655" cy="7776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C92FD3B-F049-63A6-1EC1-16DC38FCE57E}"/>
              </a:ext>
            </a:extLst>
          </p:cNvPr>
          <p:cNvSpPr txBox="1"/>
          <p:nvPr/>
        </p:nvSpPr>
        <p:spPr>
          <a:xfrm>
            <a:off x="4462669" y="2513475"/>
            <a:ext cx="90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 term</a:t>
            </a:r>
          </a:p>
        </p:txBody>
      </p:sp>
      <p:pic>
        <p:nvPicPr>
          <p:cNvPr id="39" name="Picture 3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605261D-942E-D02D-EFEE-30550AD4CF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55" y="1313532"/>
            <a:ext cx="1892300" cy="4699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E5D53C3-4DBE-8960-0F49-0BF63D28AD9C}"/>
              </a:ext>
            </a:extLst>
          </p:cNvPr>
          <p:cNvCxnSpPr>
            <a:cxnSpLocks/>
          </p:cNvCxnSpPr>
          <p:nvPr/>
        </p:nvCxnSpPr>
        <p:spPr>
          <a:xfrm flipV="1">
            <a:off x="5486400" y="1655787"/>
            <a:ext cx="678248" cy="1888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Left Brace 1">
            <a:extLst>
              <a:ext uri="{FF2B5EF4-FFF2-40B4-BE49-F238E27FC236}">
                <a16:creationId xmlns:a16="http://schemas.microsoft.com/office/drawing/2014/main" id="{42468886-F76B-6BED-89F0-ECE4E84CCF19}"/>
              </a:ext>
            </a:extLst>
          </p:cNvPr>
          <p:cNvSpPr/>
          <p:nvPr/>
        </p:nvSpPr>
        <p:spPr>
          <a:xfrm rot="16200000">
            <a:off x="9460449" y="4239895"/>
            <a:ext cx="211818" cy="1282266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FFBC7-E82F-7B0E-F6C2-B4AB578666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2641" y="4971636"/>
            <a:ext cx="396194" cy="339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A123D-1248-69EE-7B66-5EAAAB4E6C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798" y="3919164"/>
            <a:ext cx="5968850" cy="6895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729E06A-B48F-05DA-724B-469BD2A5AA91}"/>
              </a:ext>
            </a:extLst>
          </p:cNvPr>
          <p:cNvSpPr/>
          <p:nvPr/>
        </p:nvSpPr>
        <p:spPr>
          <a:xfrm>
            <a:off x="2544417" y="1087897"/>
            <a:ext cx="1013792" cy="75669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7BFDA2-7E63-68D6-D114-67DA55ECDE13}"/>
              </a:ext>
            </a:extLst>
          </p:cNvPr>
          <p:cNvSpPr/>
          <p:nvPr/>
        </p:nvSpPr>
        <p:spPr>
          <a:xfrm>
            <a:off x="6778486" y="4024886"/>
            <a:ext cx="1136917" cy="7979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10FE1A-35EB-DA29-B159-19789769DE2F}"/>
                  </a:ext>
                </a:extLst>
              </p:cNvPr>
              <p:cNvSpPr txBox="1"/>
              <p:nvPr/>
            </p:nvSpPr>
            <p:spPr>
              <a:xfrm>
                <a:off x="9951781" y="4193671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10FE1A-35EB-DA29-B159-19789769D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781" y="4193671"/>
                <a:ext cx="33214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24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A582E1-F8CA-E097-73C0-1AC1C9E395E1}"/>
              </a:ext>
            </a:extLst>
          </p:cNvPr>
          <p:cNvSpPr txBox="1">
            <a:spLocks/>
          </p:cNvSpPr>
          <p:nvPr/>
        </p:nvSpPr>
        <p:spPr>
          <a:xfrm>
            <a:off x="28160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MZb</a:t>
            </a:r>
            <a:r>
              <a:rPr lang="en-US" b="1" dirty="0"/>
              <a:t> distribution at the lowest 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58728-2B79-3E9D-596A-39BD942C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26" y="1117354"/>
            <a:ext cx="5685183" cy="3411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DFA68-3E37-F154-9028-5097E5E3F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08" y="1147169"/>
            <a:ext cx="5592418" cy="3355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90A30-EEE6-FE79-1588-3E2D2594C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939" y="447580"/>
            <a:ext cx="1617270" cy="4304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65A736-1D4D-4D00-2F45-C56547683087}"/>
                  </a:ext>
                </a:extLst>
              </p:cNvPr>
              <p:cNvSpPr txBox="1"/>
              <p:nvPr/>
            </p:nvSpPr>
            <p:spPr>
              <a:xfrm>
                <a:off x="281608" y="5278981"/>
                <a:ext cx="11527515" cy="122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For the theory calculation</a:t>
                </a:r>
                <a:r>
                  <a:rPr lang="en-US" dirty="0"/>
                  <a:t>: 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</a:rPr>
                  <a:t>The combined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b="0" i="0" dirty="0">
                    <a:effectLst/>
                    <a:highlight>
                      <a:srgbClr val="FFFFFF"/>
                    </a:highlight>
                  </a:rPr>
                  <a:t> jet can be declared either as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0" i="0" dirty="0">
                    <a:effectLst/>
                    <a:highlight>
                      <a:srgbClr val="FFFFFF"/>
                    </a:highlight>
                  </a:rPr>
                  <a:t>-jet (an experimental-driven definition) </a:t>
                </a:r>
              </a:p>
              <a:p>
                <a:r>
                  <a:rPr lang="en-US" b="0" i="0" dirty="0">
                    <a:effectLst/>
                    <a:highlight>
                      <a:srgbClr val="FFFFFF"/>
                    </a:highlight>
                  </a:rPr>
                  <a:t>or unflavored jet, such as flavored-</a:t>
                </a:r>
                <a:r>
                  <a:rPr lang="en-US" b="0" i="0" dirty="0" err="1">
                    <a:effectLst/>
                    <a:highlight>
                      <a:srgbClr val="FFFFFF"/>
                    </a:highlight>
                  </a:rPr>
                  <a:t>kT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</a:rPr>
                  <a:t> algorithm (a theoretical infrared-safe definition, adopted in the recent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i="0" dirty="0">
                    <a:effectLst/>
                    <a:highlight>
                      <a:srgbClr val="FFFFFF"/>
                    </a:highlight>
                  </a:rPr>
                  <a:t> (</a:t>
                </a:r>
                <a:r>
                  <a:rPr lang="en-US" b="0" i="0" dirty="0" err="1">
                    <a:effectLst/>
                    <a:highlight>
                      <a:srgbClr val="FFFFFF"/>
                    </a:highlight>
                  </a:rPr>
                  <a:t>Czakon</a:t>
                </a:r>
                <a:r>
                  <a:rPr lang="en-US" dirty="0">
                    <a:highlight>
                      <a:srgbClr val="FFFFFF"/>
                    </a:highlight>
                  </a:rPr>
                  <a:t>, </a:t>
                </a:r>
                <a:r>
                  <a:rPr lang="en-US" dirty="0" err="1">
                    <a:highlight>
                      <a:srgbClr val="FFFFFF"/>
                    </a:highlight>
                  </a:rPr>
                  <a:t>Mitov</a:t>
                </a:r>
                <a:r>
                  <a:rPr lang="en-US" dirty="0">
                    <a:highlight>
                      <a:srgbClr val="FFFFFF"/>
                    </a:highlight>
                  </a:rPr>
                  <a:t>, 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</a:rPr>
                  <a:t>et al., 2011.01011)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b="0" i="0" dirty="0">
                    <a:effectLst/>
                    <a:highlight>
                      <a:srgbClr val="FFFFFF"/>
                    </a:highlight>
                  </a:rPr>
                  <a:t> (</a:t>
                </a:r>
                <a:r>
                  <a:rPr lang="en-US" sz="1800" dirty="0">
                    <a:effectLst/>
                    <a:latin typeface="CMR10"/>
                  </a:rPr>
                  <a:t>Hartanto, </a:t>
                </a:r>
                <a:r>
                  <a:rPr lang="en-US" sz="1800" dirty="0">
                    <a:latin typeface="CMR10"/>
                  </a:rPr>
                  <a:t>Poncelet, et al. 2205.01687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</a:rPr>
                  <a:t>), and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i="0" dirty="0">
                    <a:effectLst/>
                    <a:highlight>
                      <a:srgbClr val="FFFFFF"/>
                    </a:highlight>
                  </a:rPr>
                  <a:t> (</a:t>
                </a:r>
                <a:r>
                  <a:rPr lang="en-US" b="0" i="0" dirty="0" err="1">
                    <a:effectLst/>
                    <a:highlight>
                      <a:srgbClr val="FFFFFF"/>
                    </a:highlight>
                  </a:rPr>
                  <a:t>Gauld</a:t>
                </a:r>
                <a:r>
                  <a:rPr lang="en-US" dirty="0">
                    <a:highlight>
                      <a:srgbClr val="FFFFFF"/>
                    </a:highlight>
                  </a:rPr>
                  <a:t>, </a:t>
                </a:r>
                <a:r>
                  <a:rPr lang="en-US" sz="1800" dirty="0" err="1">
                    <a:effectLst/>
                    <a:latin typeface="CMR10"/>
                  </a:rPr>
                  <a:t>Gehrmann</a:t>
                </a:r>
                <a:r>
                  <a:rPr lang="en-US" dirty="0" err="1">
                    <a:latin typeface="CMR10"/>
                  </a:rPr>
                  <a:t>-</a:t>
                </a:r>
                <a:r>
                  <a:rPr lang="en-US" b="0" i="0" dirty="0" err="1">
                    <a:effectLst/>
                    <a:highlight>
                      <a:srgbClr val="FFFFFF"/>
                    </a:highlight>
                  </a:rPr>
                  <a:t>DeRidder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</a:rPr>
                  <a:t> et al., 2005.03016) calculations</a:t>
                </a:r>
                <a:r>
                  <a:rPr lang="en-US" dirty="0"/>
                  <a:t> at NNLO in QCD.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65A736-1D4D-4D00-2F45-C56547683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08" y="5278981"/>
                <a:ext cx="11527515" cy="1224759"/>
              </a:xfrm>
              <a:prstGeom prst="rect">
                <a:avLst/>
              </a:prstGeom>
              <a:blipFill>
                <a:blip r:embed="rId5"/>
                <a:stretch>
                  <a:fillRect l="-441" t="-2041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8EB7CBD-1FB8-07DC-88CA-8ADB9A52D1FB}"/>
              </a:ext>
            </a:extLst>
          </p:cNvPr>
          <p:cNvSpPr txBox="1"/>
          <p:nvPr/>
        </p:nvSpPr>
        <p:spPr>
          <a:xfrm>
            <a:off x="7019636" y="2638243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4A5FF-CCE8-B5D9-B12B-873DD2BEA554}"/>
              </a:ext>
            </a:extLst>
          </p:cNvPr>
          <p:cNvSpPr txBox="1"/>
          <p:nvPr/>
        </p:nvSpPr>
        <p:spPr>
          <a:xfrm>
            <a:off x="3932222" y="2638243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CAA5E-F489-23BA-D47B-EE7D9810A99A}"/>
              </a:ext>
            </a:extLst>
          </p:cNvPr>
          <p:cNvSpPr txBox="1"/>
          <p:nvPr/>
        </p:nvSpPr>
        <p:spPr>
          <a:xfrm>
            <a:off x="281608" y="4706134"/>
            <a:ext cx="548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Cancellation between the various terms is clearly visible. </a:t>
            </a:r>
          </a:p>
        </p:txBody>
      </p:sp>
    </p:spTree>
    <p:extLst>
      <p:ext uri="{BB962C8B-B14F-4D97-AF65-F5344CB8AC3E}">
        <p14:creationId xmlns:p14="http://schemas.microsoft.com/office/powerpoint/2010/main" val="122781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4C68-9AFB-033B-6AD6-B82DCF83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8" y="0"/>
            <a:ext cx="10515600" cy="1325563"/>
          </a:xfrm>
        </p:spPr>
        <p:txBody>
          <a:bodyPr/>
          <a:lstStyle/>
          <a:p>
            <a:r>
              <a:rPr lang="en-US" b="1" dirty="0" err="1"/>
              <a:t>pT</a:t>
            </a:r>
            <a:r>
              <a:rPr lang="en-US" b="1" dirty="0"/>
              <a:t> of b and </a:t>
            </a:r>
            <a:r>
              <a:rPr lang="en-US" b="1" dirty="0" err="1"/>
              <a:t>pT</a:t>
            </a:r>
            <a:r>
              <a:rPr lang="en-US" b="1" dirty="0"/>
              <a:t> of Z at lowest order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83E68-9C12-CB7B-0268-DDD82747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396" y="899010"/>
            <a:ext cx="4965825" cy="2979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AA14EB-FBD5-E39C-0FFB-1F6D4A2B3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1" y="1023922"/>
            <a:ext cx="4965825" cy="2979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3FCD49-E55C-636E-9439-EFE397131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432" y="3702038"/>
            <a:ext cx="5051752" cy="3031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B09B5F-455A-5BEC-D170-2AD6A078A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1" y="3878505"/>
            <a:ext cx="4965825" cy="29794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5F225F-9484-FF40-CC7D-8CBE652B9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8781" y="447580"/>
            <a:ext cx="1617270" cy="430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A69DBA-39F7-6655-7DF4-0F42D5581519}"/>
              </a:ext>
            </a:extLst>
          </p:cNvPr>
          <p:cNvSpPr txBox="1"/>
          <p:nvPr/>
        </p:nvSpPr>
        <p:spPr>
          <a:xfrm>
            <a:off x="7061200" y="2682449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5B457-8D06-9C78-5D8C-3496D1A4BD06}"/>
              </a:ext>
            </a:extLst>
          </p:cNvPr>
          <p:cNvSpPr txBox="1"/>
          <p:nvPr/>
        </p:nvSpPr>
        <p:spPr>
          <a:xfrm>
            <a:off x="3252696" y="2712846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3F836-A41A-CA87-B582-4A588FC73773}"/>
              </a:ext>
            </a:extLst>
          </p:cNvPr>
          <p:cNvSpPr txBox="1"/>
          <p:nvPr/>
        </p:nvSpPr>
        <p:spPr>
          <a:xfrm>
            <a:off x="6802995" y="5640985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D2A65-727C-CA95-D5A0-148DCAB1DF06}"/>
              </a:ext>
            </a:extLst>
          </p:cNvPr>
          <p:cNvSpPr txBox="1"/>
          <p:nvPr/>
        </p:nvSpPr>
        <p:spPr>
          <a:xfrm>
            <a:off x="3311578" y="5640985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C9D56-5D39-320B-295E-F383A5448847}"/>
              </a:ext>
            </a:extLst>
          </p:cNvPr>
          <p:cNvSpPr txBox="1"/>
          <p:nvPr/>
        </p:nvSpPr>
        <p:spPr>
          <a:xfrm>
            <a:off x="9897416" y="1590470"/>
            <a:ext cx="205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 of terms </a:t>
            </a:r>
          </a:p>
          <a:p>
            <a:r>
              <a:rPr lang="en-US" dirty="0"/>
              <a:t>affected by PS </a:t>
            </a:r>
          </a:p>
          <a:p>
            <a:r>
              <a:rPr lang="en-US" dirty="0"/>
              <a:t>integration and cuts</a:t>
            </a:r>
          </a:p>
        </p:txBody>
      </p:sp>
    </p:spTree>
    <p:extLst>
      <p:ext uri="{BB962C8B-B14F-4D97-AF65-F5344CB8AC3E}">
        <p14:creationId xmlns:p14="http://schemas.microsoft.com/office/powerpoint/2010/main" val="134864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 of a molecule&#10;&#10;Description automatically generated with medium confidence">
            <a:extLst>
              <a:ext uri="{FF2B5EF4-FFF2-40B4-BE49-F238E27FC236}">
                <a16:creationId xmlns:a16="http://schemas.microsoft.com/office/drawing/2014/main" id="{CED803FD-8F2E-900D-C381-53F7A872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2" y="886440"/>
            <a:ext cx="5173870" cy="3197403"/>
          </a:xfrm>
          <a:prstGeom prst="rect">
            <a:avLst/>
          </a:prstGeom>
        </p:spPr>
      </p:pic>
      <p:pic>
        <p:nvPicPr>
          <p:cNvPr id="5" name="Picture 4" descr="A diagram of a diagram of a circuit&#10;&#10;Description automatically generated with medium confidence">
            <a:extLst>
              <a:ext uri="{FF2B5EF4-FFF2-40B4-BE49-F238E27FC236}">
                <a16:creationId xmlns:a16="http://schemas.microsoft.com/office/drawing/2014/main" id="{D31F0A56-EDA9-253B-91CE-2D1918347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054" y="1303610"/>
            <a:ext cx="4448946" cy="195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06DF0B-FCE6-8090-973A-F00549F4B911}"/>
                  </a:ext>
                </a:extLst>
              </p:cNvPr>
              <p:cNvSpPr txBox="1"/>
              <p:nvPr/>
            </p:nvSpPr>
            <p:spPr>
              <a:xfrm>
                <a:off x="8126851" y="934278"/>
                <a:ext cx="3739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this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06DF0B-FCE6-8090-973A-F00549F4B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851" y="934278"/>
                <a:ext cx="3739293" cy="369332"/>
              </a:xfrm>
              <a:prstGeom prst="rect">
                <a:avLst/>
              </a:prstGeom>
              <a:blipFill>
                <a:blip r:embed="rId4"/>
                <a:stretch>
                  <a:fillRect l="-1014" t="-6667" r="-33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23">
            <a:extLst>
              <a:ext uri="{FF2B5EF4-FFF2-40B4-BE49-F238E27FC236}">
                <a16:creationId xmlns:a16="http://schemas.microsoft.com/office/drawing/2014/main" id="{A126238F-45FF-7AB2-D83A-9A4FC350D143}"/>
              </a:ext>
            </a:extLst>
          </p:cNvPr>
          <p:cNvSpPr txBox="1">
            <a:spLocks/>
          </p:cNvSpPr>
          <p:nvPr/>
        </p:nvSpPr>
        <p:spPr>
          <a:xfrm>
            <a:off x="270661" y="216108"/>
            <a:ext cx="11921339" cy="7181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S-ACOT-MPS cancellation pattern at NLO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10B3F-FBA4-9EFE-70CF-DAD7DEA00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52" y="4148088"/>
            <a:ext cx="7772400" cy="2202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101846-C8BF-A8AA-866B-E0DE8266D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777" y="3127808"/>
            <a:ext cx="1818309" cy="301192"/>
          </a:xfrm>
          <a:prstGeom prst="rect">
            <a:avLst/>
          </a:prstGeom>
        </p:spPr>
      </p:pic>
      <p:pic>
        <p:nvPicPr>
          <p:cNvPr id="16" name="Picture 1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21B69ABF-DD6D-363D-5FAF-57BADD323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386" y="3988125"/>
            <a:ext cx="237468" cy="2532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4A7C755-1006-726F-A5AD-CBFD1BAA8418}"/>
              </a:ext>
            </a:extLst>
          </p:cNvPr>
          <p:cNvGrpSpPr/>
          <p:nvPr/>
        </p:nvGrpSpPr>
        <p:grpSpPr>
          <a:xfrm>
            <a:off x="5501085" y="986336"/>
            <a:ext cx="1818309" cy="1883540"/>
            <a:chOff x="5010149" y="2444751"/>
            <a:chExt cx="2623102" cy="23776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3A18E0-FEE2-E831-B3F7-927A9F279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10149" y="2444751"/>
              <a:ext cx="2623102" cy="23776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CBB6421-3D88-988E-3B79-F6AE05A15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7628781">
              <a:off x="6222518" y="4019266"/>
              <a:ext cx="220887" cy="27610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924BF57-2700-B7FB-3818-0D54983FE797}"/>
              </a:ext>
            </a:extLst>
          </p:cNvPr>
          <p:cNvSpPr txBox="1"/>
          <p:nvPr/>
        </p:nvSpPr>
        <p:spPr>
          <a:xfrm>
            <a:off x="8560994" y="4796431"/>
            <a:ext cx="239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Subtracted PDFs at NLO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34E63A-BD65-1FBD-6BFD-B08C6650BE73}"/>
                  </a:ext>
                </a:extLst>
              </p:cNvPr>
              <p:cNvSpPr txBox="1"/>
              <p:nvPr/>
            </p:nvSpPr>
            <p:spPr>
              <a:xfrm>
                <a:off x="10436087" y="6128488"/>
                <a:ext cx="100957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34E63A-BD65-1FBD-6BFD-B08C6650B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7" y="6128488"/>
                <a:ext cx="1009572" cy="323165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FAEEF3E-5B53-2246-6807-F35A95633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2566" y="5297090"/>
            <a:ext cx="4176014" cy="11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6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57FF-D2A2-3462-F885-FC7441DB0EE5}"/>
              </a:ext>
            </a:extLst>
          </p:cNvPr>
          <p:cNvSpPr txBox="1">
            <a:spLocks/>
          </p:cNvSpPr>
          <p:nvPr/>
        </p:nvSpPr>
        <p:spPr>
          <a:xfrm>
            <a:off x="28160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MZb</a:t>
            </a:r>
            <a:r>
              <a:rPr lang="en-US" b="1" dirty="0"/>
              <a:t> distribution at NLO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EF5F0-0835-5165-6B4A-8C756AA421AE}"/>
              </a:ext>
            </a:extLst>
          </p:cNvPr>
          <p:cNvSpPr txBox="1"/>
          <p:nvPr/>
        </p:nvSpPr>
        <p:spPr>
          <a:xfrm>
            <a:off x="281608" y="1023394"/>
            <a:ext cx="700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Theory predictions for </a:t>
            </a:r>
            <a:r>
              <a:rPr lang="en-US" sz="12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Z+at</a:t>
            </a:r>
            <a:r>
              <a:rPr lang="en-US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least one b jet</a:t>
            </a:r>
            <a:r>
              <a:rPr lang="en-US" sz="1200" dirty="0"/>
              <a:t> obtained with an in-house code + </a:t>
            </a:r>
          </a:p>
          <a:p>
            <a:r>
              <a:rPr lang="en-US" sz="1200" dirty="0"/>
              <a:t>NLOX for virtual [</a:t>
            </a:r>
            <a:r>
              <a:rPr lang="en-US" sz="1200" dirty="0" err="1"/>
              <a:t>Figeroa</a:t>
            </a:r>
            <a:r>
              <a:rPr lang="en-US" sz="1200" dirty="0"/>
              <a:t>, et al. CPC(2022)  arXiv:2101.01305; Honeywell, et al. CPC(2020) </a:t>
            </a:r>
            <a:r>
              <a:rPr lang="en-US" sz="1200" dirty="0" err="1"/>
              <a:t>arXiv</a:t>
            </a:r>
            <a:r>
              <a:rPr lang="en-US" sz="1200" dirty="0"/>
              <a:t>: 1812.11925]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90AF2-C6F2-448C-92FE-85D8AABDA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929" y="447580"/>
            <a:ext cx="1617270" cy="430402"/>
          </a:xfrm>
          <a:prstGeom prst="rect">
            <a:avLst/>
          </a:prstGeom>
        </p:spPr>
      </p:pic>
      <p:pic>
        <p:nvPicPr>
          <p:cNvPr id="16" name="Picture 15" descr="A graph of 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76D5BFCA-28A1-273D-10FE-5304C3451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2" y="1485059"/>
            <a:ext cx="5937388" cy="3470803"/>
          </a:xfrm>
          <a:prstGeom prst="rect">
            <a:avLst/>
          </a:prstGeom>
        </p:spPr>
      </p:pic>
      <p:pic>
        <p:nvPicPr>
          <p:cNvPr id="17" name="Picture 16" descr="A graph of a graph&#10;&#10;Description automatically generated">
            <a:extLst>
              <a:ext uri="{FF2B5EF4-FFF2-40B4-BE49-F238E27FC236}">
                <a16:creationId xmlns:a16="http://schemas.microsoft.com/office/drawing/2014/main" id="{81ACADDA-6462-33BF-0412-85D377245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909" y="1470974"/>
            <a:ext cx="5980479" cy="35580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6E52A0-D739-66D2-C1CE-CF6F35BEB06F}"/>
              </a:ext>
            </a:extLst>
          </p:cNvPr>
          <p:cNvSpPr txBox="1"/>
          <p:nvPr/>
        </p:nvSpPr>
        <p:spPr>
          <a:xfrm>
            <a:off x="7298842" y="3443254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640B69-47EE-0C66-1B30-77DEA20C60A9}"/>
              </a:ext>
            </a:extLst>
          </p:cNvPr>
          <p:cNvSpPr txBox="1"/>
          <p:nvPr/>
        </p:nvSpPr>
        <p:spPr>
          <a:xfrm>
            <a:off x="4249539" y="3435335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26B1B2-C803-658F-A82D-210137435611}"/>
                  </a:ext>
                </a:extLst>
              </p:cNvPr>
              <p:cNvSpPr txBox="1"/>
              <p:nvPr/>
            </p:nvSpPr>
            <p:spPr>
              <a:xfrm>
                <a:off x="1948069" y="1713328"/>
                <a:ext cx="917431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26B1B2-C803-658F-A82D-210137435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69" y="1713328"/>
                <a:ext cx="917431" cy="391582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E8D139-193A-D264-43D4-CD912FB5D1F2}"/>
              </a:ext>
            </a:extLst>
          </p:cNvPr>
          <p:cNvCxnSpPr>
            <a:cxnSpLocks/>
          </p:cNvCxnSpPr>
          <p:nvPr/>
        </p:nvCxnSpPr>
        <p:spPr>
          <a:xfrm flipH="1">
            <a:off x="1659835" y="2104910"/>
            <a:ext cx="606287" cy="220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8C2E85-51A7-60D3-B0D2-976C94A05323}"/>
                  </a:ext>
                </a:extLst>
              </p:cNvPr>
              <p:cNvSpPr txBox="1"/>
              <p:nvPr/>
            </p:nvSpPr>
            <p:spPr>
              <a:xfrm>
                <a:off x="1201119" y="3597751"/>
                <a:ext cx="917431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8C2E85-51A7-60D3-B0D2-976C94A05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119" y="3597751"/>
                <a:ext cx="917431" cy="391582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1CDE6B-6A27-6C40-C466-0EC491BE3329}"/>
              </a:ext>
            </a:extLst>
          </p:cNvPr>
          <p:cNvCxnSpPr>
            <a:cxnSpLocks/>
          </p:cNvCxnSpPr>
          <p:nvPr/>
        </p:nvCxnSpPr>
        <p:spPr>
          <a:xfrm flipH="1" flipV="1">
            <a:off x="1282148" y="2753139"/>
            <a:ext cx="218661" cy="866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750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E939-F010-20FA-5D1F-3D9100895595}"/>
              </a:ext>
            </a:extLst>
          </p:cNvPr>
          <p:cNvSpPr txBox="1">
            <a:spLocks/>
          </p:cNvSpPr>
          <p:nvPr/>
        </p:nvSpPr>
        <p:spPr>
          <a:xfrm>
            <a:off x="28160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pT</a:t>
            </a:r>
            <a:r>
              <a:rPr lang="en-US" b="1" dirty="0"/>
              <a:t> of b and </a:t>
            </a:r>
            <a:r>
              <a:rPr lang="en-US" b="1" dirty="0" err="1"/>
              <a:t>pT</a:t>
            </a:r>
            <a:r>
              <a:rPr lang="en-US" b="1" dirty="0"/>
              <a:t> of Z at NLO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1302C-97DF-1640-94AD-5AB44651BC04}"/>
              </a:ext>
            </a:extLst>
          </p:cNvPr>
          <p:cNvSpPr txBox="1"/>
          <p:nvPr/>
        </p:nvSpPr>
        <p:spPr>
          <a:xfrm>
            <a:off x="281608" y="1023394"/>
            <a:ext cx="7041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Theory predictions for </a:t>
            </a:r>
            <a:r>
              <a:rPr lang="en-US" sz="12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Z+at</a:t>
            </a:r>
            <a:r>
              <a:rPr lang="en-US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least one b jet</a:t>
            </a:r>
            <a:r>
              <a:rPr lang="en-US" sz="1200" dirty="0"/>
              <a:t> obtained with an in-house code + </a:t>
            </a:r>
          </a:p>
          <a:p>
            <a:r>
              <a:rPr lang="en-US" sz="1200" dirty="0"/>
              <a:t>NLOX for virtual [</a:t>
            </a:r>
            <a:r>
              <a:rPr lang="en-US" sz="1200" dirty="0" err="1"/>
              <a:t>Figeroa</a:t>
            </a:r>
            <a:r>
              <a:rPr lang="en-US" sz="1200" dirty="0"/>
              <a:t>, et al. CPC(2022)  arXiv:2101.01305; Honeywell, et al. CPC(2020) </a:t>
            </a:r>
            <a:r>
              <a:rPr lang="en-US" sz="1200" dirty="0" err="1"/>
              <a:t>arXiv</a:t>
            </a:r>
            <a:r>
              <a:rPr lang="en-US" sz="1200" dirty="0"/>
              <a:t>: 1812.11925] </a:t>
            </a:r>
          </a:p>
        </p:txBody>
      </p:sp>
      <p:pic>
        <p:nvPicPr>
          <p:cNvPr id="9" name="Picture 8" descr="A graph of 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73B11A3A-FACA-907F-6BD0-4B4918BA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1" y="4119895"/>
            <a:ext cx="4512553" cy="2680260"/>
          </a:xfrm>
          <a:prstGeom prst="rect">
            <a:avLst/>
          </a:prstGeom>
        </p:spPr>
      </p:pic>
      <p:pic>
        <p:nvPicPr>
          <p:cNvPr id="11" name="Picture 10" descr="A graph of a graph&#10;&#10;Description automatically generated">
            <a:extLst>
              <a:ext uri="{FF2B5EF4-FFF2-40B4-BE49-F238E27FC236}">
                <a16:creationId xmlns:a16="http://schemas.microsoft.com/office/drawing/2014/main" id="{7947580A-7D4F-9CF7-E637-807F4AD16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22" y="4119895"/>
            <a:ext cx="4644338" cy="26802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F5022E-655B-D4FE-C12A-72A4E97F8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381" y="447580"/>
            <a:ext cx="1617270" cy="430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72BA34-643F-8DFB-490C-2D48F599B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12" y="1475759"/>
            <a:ext cx="4490036" cy="2680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7EDEEB-FEBE-3BC6-F694-5523A410D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922" y="1478017"/>
            <a:ext cx="4525628" cy="26489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D97DB3-BE32-2D6B-DA29-44F649EA6898}"/>
              </a:ext>
            </a:extLst>
          </p:cNvPr>
          <p:cNvSpPr txBox="1"/>
          <p:nvPr/>
        </p:nvSpPr>
        <p:spPr>
          <a:xfrm>
            <a:off x="7139392" y="3221862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C06DC7-3A30-EA5B-B759-F4749D552052}"/>
              </a:ext>
            </a:extLst>
          </p:cNvPr>
          <p:cNvSpPr txBox="1"/>
          <p:nvPr/>
        </p:nvSpPr>
        <p:spPr>
          <a:xfrm>
            <a:off x="2821709" y="3205661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E5FFE9-76CD-D317-5888-4EBFE6CAD5F2}"/>
              </a:ext>
            </a:extLst>
          </p:cNvPr>
          <p:cNvSpPr txBox="1"/>
          <p:nvPr/>
        </p:nvSpPr>
        <p:spPr>
          <a:xfrm>
            <a:off x="2821708" y="5822438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C9FFAC-F137-326C-BA35-EF7D76072768}"/>
              </a:ext>
            </a:extLst>
          </p:cNvPr>
          <p:cNvSpPr txBox="1"/>
          <p:nvPr/>
        </p:nvSpPr>
        <p:spPr>
          <a:xfrm>
            <a:off x="7031381" y="5863740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9F7F80-9659-AC69-BA09-1365D65F9BAB}"/>
              </a:ext>
            </a:extLst>
          </p:cNvPr>
          <p:cNvSpPr txBox="1"/>
          <p:nvPr/>
        </p:nvSpPr>
        <p:spPr>
          <a:xfrm>
            <a:off x="9353550" y="1921427"/>
            <a:ext cx="2596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matching of terms </a:t>
            </a:r>
          </a:p>
          <a:p>
            <a:r>
              <a:rPr lang="en-US" dirty="0"/>
              <a:t>affected by PS </a:t>
            </a:r>
          </a:p>
          <a:p>
            <a:r>
              <a:rPr lang="en-US" dirty="0"/>
              <a:t>integration and cuts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3F6294-F6CD-F27E-7CB1-0A7B7E53CE7B}"/>
              </a:ext>
            </a:extLst>
          </p:cNvPr>
          <p:cNvSpPr txBox="1"/>
          <p:nvPr/>
        </p:nvSpPr>
        <p:spPr>
          <a:xfrm>
            <a:off x="9518242" y="4813694"/>
            <a:ext cx="226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 errors will further </a:t>
            </a:r>
          </a:p>
          <a:p>
            <a:r>
              <a:rPr lang="en-US" dirty="0"/>
              <a:t>be reduced</a:t>
            </a:r>
          </a:p>
        </p:txBody>
      </p:sp>
    </p:spTree>
    <p:extLst>
      <p:ext uri="{BB962C8B-B14F-4D97-AF65-F5344CB8AC3E}">
        <p14:creationId xmlns:p14="http://schemas.microsoft.com/office/powerpoint/2010/main" val="206864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835A70-8B0E-96A6-5EAB-DCD7C3C085D4}"/>
              </a:ext>
            </a:extLst>
          </p:cNvPr>
          <p:cNvSpPr txBox="1"/>
          <p:nvPr/>
        </p:nvSpPr>
        <p:spPr>
          <a:xfrm>
            <a:off x="278296" y="377687"/>
            <a:ext cx="457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talk discusses aspects of QCD 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8907C0-AA3A-5692-E195-2613C2C5C30E}"/>
                  </a:ext>
                </a:extLst>
              </p:cNvPr>
              <p:cNvSpPr txBox="1"/>
              <p:nvPr/>
            </p:nvSpPr>
            <p:spPr>
              <a:xfrm>
                <a:off x="278296" y="4395114"/>
                <a:ext cx="24947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Collinear limit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nary>
                      <m:naryPr>
                        <m:chr m:val="⨂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8907C0-AA3A-5692-E195-2613C2C5C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6" y="4395114"/>
                <a:ext cx="2494722" cy="369332"/>
              </a:xfrm>
              <a:prstGeom prst="rect">
                <a:avLst/>
              </a:prstGeom>
              <a:blipFill>
                <a:blip r:embed="rId2"/>
                <a:stretch>
                  <a:fillRect l="-2538" t="-90000" b="-1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diagram of a circle with arrows and a spiral&#10;&#10;Description automatically generated">
            <a:extLst>
              <a:ext uri="{FF2B5EF4-FFF2-40B4-BE49-F238E27FC236}">
                <a16:creationId xmlns:a16="http://schemas.microsoft.com/office/drawing/2014/main" id="{5C9B8485-3645-285F-EA86-82B76DF09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126" y="1075228"/>
            <a:ext cx="4038600" cy="2921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055A8D-FA33-378F-A3D3-0AFCF4E82FF9}"/>
                  </a:ext>
                </a:extLst>
              </p:cNvPr>
              <p:cNvSpPr txBox="1"/>
              <p:nvPr/>
            </p:nvSpPr>
            <p:spPr>
              <a:xfrm>
                <a:off x="4572000" y="2663687"/>
                <a:ext cx="6390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055A8D-FA33-378F-A3D3-0AFCF4E82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63687"/>
                <a:ext cx="639021" cy="646331"/>
              </a:xfrm>
              <a:prstGeom prst="rect">
                <a:avLst/>
              </a:prstGeom>
              <a:blipFill>
                <a:blip r:embed="rId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CC3400-45E3-9B38-0701-20E595B7F4D2}"/>
                  </a:ext>
                </a:extLst>
              </p:cNvPr>
              <p:cNvSpPr txBox="1"/>
              <p:nvPr/>
            </p:nvSpPr>
            <p:spPr>
              <a:xfrm>
                <a:off x="8211292" y="2663686"/>
                <a:ext cx="5870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CC3400-45E3-9B38-0701-20E595B7F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292" y="2663686"/>
                <a:ext cx="587084" cy="646331"/>
              </a:xfrm>
              <a:prstGeom prst="rect">
                <a:avLst/>
              </a:prstGeom>
              <a:blipFill>
                <a:blip r:embed="rId5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8E9E0826-E716-5865-403F-6482F9072C8F}"/>
              </a:ext>
            </a:extLst>
          </p:cNvPr>
          <p:cNvSpPr/>
          <p:nvPr/>
        </p:nvSpPr>
        <p:spPr>
          <a:xfrm>
            <a:off x="7601107" y="1995886"/>
            <a:ext cx="509224" cy="131413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04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AFDC-1CB2-2F44-BF6D-EF30564D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187" y="29818"/>
            <a:ext cx="5324061" cy="1202636"/>
          </a:xfrm>
        </p:spPr>
        <p:txBody>
          <a:bodyPr/>
          <a:lstStyle/>
          <a:p>
            <a:r>
              <a:rPr lang="en-US" b="1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52A28-6F77-6B41-8EC0-C9E8C53E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172817"/>
            <a:ext cx="11201249" cy="565536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We applied S-ACOT-MPS at NLO to Z+Q production in pp collisions at the LHC</a:t>
            </a:r>
          </a:p>
          <a:p>
            <a:endParaRPr lang="en-US" sz="2600" dirty="0"/>
          </a:p>
          <a:p>
            <a:r>
              <a:rPr lang="en-US" sz="2600" dirty="0"/>
              <a:t>S-ACOT-MPS developed at NLO: used to describe Z+Q production differentially </a:t>
            </a:r>
          </a:p>
          <a:p>
            <a:endParaRPr lang="en-US" sz="2600" dirty="0"/>
          </a:p>
          <a:p>
            <a:r>
              <a:rPr lang="en-US" sz="2600" dirty="0"/>
              <a:t>Technically possible to generate predictions within the S-ACOT-MPS scheme at NNLO with K-factors (NNLO/NLO) at hand. </a:t>
            </a:r>
          </a:p>
          <a:p>
            <a:endParaRPr lang="en-US" sz="2600" dirty="0"/>
          </a:p>
          <a:p>
            <a:r>
              <a:rPr lang="en-US" sz="2600" dirty="0"/>
              <a:t>Direct access to c/b-PDF: Important to constrain heavy-flavor PDFs.</a:t>
            </a:r>
          </a:p>
          <a:p>
            <a:endParaRPr lang="en-US" sz="2600" dirty="0"/>
          </a:p>
          <a:p>
            <a:r>
              <a:rPr lang="en-US" sz="2600" dirty="0"/>
              <a:t>Subtracted PDFs are provided in the form of LHAPDF grids to allow users for multiple </a:t>
            </a:r>
            <a:r>
              <a:rPr lang="en-US" sz="2600" dirty="0" err="1"/>
              <a:t>pheno</a:t>
            </a:r>
            <a:r>
              <a:rPr lang="en-US" sz="2600" dirty="0"/>
              <a:t> applications </a:t>
            </a:r>
          </a:p>
          <a:p>
            <a:endParaRPr lang="en-US" sz="2600" dirty="0"/>
          </a:p>
          <a:p>
            <a:r>
              <a:rPr lang="en-US" sz="2600" dirty="0"/>
              <a:t>Work toward simplifying implementation of GMVFN schemes in (N)NLO QCD calculations using the formalism of subtracted PDFs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835A70-8B0E-96A6-5EAB-DCD7C3C085D4}"/>
              </a:ext>
            </a:extLst>
          </p:cNvPr>
          <p:cNvSpPr txBox="1"/>
          <p:nvPr/>
        </p:nvSpPr>
        <p:spPr>
          <a:xfrm>
            <a:off x="278296" y="377688"/>
            <a:ext cx="1118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talk discusses aspects of QCD factorization. In particular, when collinear </a:t>
            </a:r>
            <a:r>
              <a:rPr lang="en-US" dirty="0" err="1"/>
              <a:t>partons</a:t>
            </a:r>
            <a:r>
              <a:rPr lang="en-US" dirty="0"/>
              <a:t> are heavy quarks (</a:t>
            </a:r>
            <a:r>
              <a:rPr lang="en-US" dirty="0" err="1"/>
              <a:t>c,b,t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8907C0-AA3A-5692-E195-2613C2C5C30E}"/>
                  </a:ext>
                </a:extLst>
              </p:cNvPr>
              <p:cNvSpPr txBox="1"/>
              <p:nvPr/>
            </p:nvSpPr>
            <p:spPr>
              <a:xfrm>
                <a:off x="278295" y="4395114"/>
                <a:ext cx="110920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Collinear limit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nary>
                      <m:naryPr>
                        <m:chr m:val="⨂"/>
                        <m:subHide m:val="on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8907C0-AA3A-5692-E195-2613C2C5C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4395114"/>
                <a:ext cx="11092069" cy="369332"/>
              </a:xfrm>
              <a:prstGeom prst="rect">
                <a:avLst/>
              </a:prstGeom>
              <a:blipFill>
                <a:blip r:embed="rId2"/>
                <a:stretch>
                  <a:fillRect l="-572" t="-90000" b="-1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8D55490-9524-8401-1BF9-3CA4228688AC}"/>
              </a:ext>
            </a:extLst>
          </p:cNvPr>
          <p:cNvSpPr txBox="1"/>
          <p:nvPr/>
        </p:nvSpPr>
        <p:spPr>
          <a:xfrm>
            <a:off x="278295" y="5138531"/>
            <a:ext cx="1026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Recipe/s needed to correctly account for heavy-flavor dynamics in DIS as well as in hadron-hadron collisions</a:t>
            </a:r>
          </a:p>
        </p:txBody>
      </p:sp>
      <p:pic>
        <p:nvPicPr>
          <p:cNvPr id="12" name="Picture 11" descr="A diagram of a circle with arrows and a spiral&#10;&#10;Description automatically generated">
            <a:extLst>
              <a:ext uri="{FF2B5EF4-FFF2-40B4-BE49-F238E27FC236}">
                <a16:creationId xmlns:a16="http://schemas.microsoft.com/office/drawing/2014/main" id="{B26F93C8-D3CD-4FEC-75AA-58AD0CF87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126" y="1075228"/>
            <a:ext cx="4038600" cy="2921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C1EC08-3650-63E9-E5FB-57E45F76CCA8}"/>
              </a:ext>
            </a:extLst>
          </p:cNvPr>
          <p:cNvCxnSpPr>
            <a:cxnSpLocks/>
          </p:cNvCxnSpPr>
          <p:nvPr/>
        </p:nvCxnSpPr>
        <p:spPr>
          <a:xfrm flipV="1">
            <a:off x="6559827" y="2291740"/>
            <a:ext cx="1212574" cy="69573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86EB60-B18D-CA7F-D471-D338C6E55D4C}"/>
              </a:ext>
            </a:extLst>
          </p:cNvPr>
          <p:cNvCxnSpPr>
            <a:cxnSpLocks/>
          </p:cNvCxnSpPr>
          <p:nvPr/>
        </p:nvCxnSpPr>
        <p:spPr>
          <a:xfrm flipV="1">
            <a:off x="6624432" y="2291740"/>
            <a:ext cx="1123122" cy="6342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F0688A-F851-97DE-60F9-9B2EDA42B712}"/>
              </a:ext>
            </a:extLst>
          </p:cNvPr>
          <p:cNvCxnSpPr>
            <a:cxnSpLocks/>
          </p:cNvCxnSpPr>
          <p:nvPr/>
        </p:nvCxnSpPr>
        <p:spPr>
          <a:xfrm>
            <a:off x="6778487" y="3110948"/>
            <a:ext cx="993914" cy="5764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AC6D61-F8DF-2C1A-9448-EF4868839EBD}"/>
              </a:ext>
            </a:extLst>
          </p:cNvPr>
          <p:cNvCxnSpPr>
            <a:cxnSpLocks/>
          </p:cNvCxnSpPr>
          <p:nvPr/>
        </p:nvCxnSpPr>
        <p:spPr>
          <a:xfrm>
            <a:off x="6559827" y="3010836"/>
            <a:ext cx="1103244" cy="62803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5B077322-2241-F0E9-1B59-B386D7FC2463}"/>
              </a:ext>
            </a:extLst>
          </p:cNvPr>
          <p:cNvSpPr/>
          <p:nvPr/>
        </p:nvSpPr>
        <p:spPr>
          <a:xfrm>
            <a:off x="7601107" y="1995886"/>
            <a:ext cx="509224" cy="131413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4721CC-40FD-3BE2-A936-B86686953735}"/>
                  </a:ext>
                </a:extLst>
              </p:cNvPr>
              <p:cNvSpPr txBox="1"/>
              <p:nvPr/>
            </p:nvSpPr>
            <p:spPr>
              <a:xfrm>
                <a:off x="4572000" y="2663687"/>
                <a:ext cx="6390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4721CC-40FD-3BE2-A936-B86686953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63687"/>
                <a:ext cx="639021" cy="646331"/>
              </a:xfrm>
              <a:prstGeom prst="rect">
                <a:avLst/>
              </a:prstGeom>
              <a:blipFill>
                <a:blip r:embed="rId4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FB2A24-4DA0-0EF6-2BB3-2B0D6B723AA8}"/>
                  </a:ext>
                </a:extLst>
              </p:cNvPr>
              <p:cNvSpPr txBox="1"/>
              <p:nvPr/>
            </p:nvSpPr>
            <p:spPr>
              <a:xfrm>
                <a:off x="8211292" y="2663686"/>
                <a:ext cx="5870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FB2A24-4DA0-0EF6-2BB3-2B0D6B723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292" y="2663686"/>
                <a:ext cx="587084" cy="646331"/>
              </a:xfrm>
              <a:prstGeom prst="rect">
                <a:avLst/>
              </a:prstGeom>
              <a:blipFill>
                <a:blip r:embed="rId5"/>
                <a:stretch>
                  <a:fillRect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78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4ACBC-6B9F-494E-832D-97217693A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endParaRPr lang="en-US" sz="2200" dirty="0"/>
              </a:p>
              <a:p>
                <a:r>
                  <a:rPr lang="en-US" sz="2200" dirty="0"/>
                  <a:t>Modern Parton Distribution Function (PDF) analyses: extend on wide range of collision energies. Sensitive to mass effects, e.g., phase space suppression, large radiative corrections to collinear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200" dirty="0"/>
                  <a:t> production. </a:t>
                </a:r>
                <a:r>
                  <a:rPr lang="en-US" sz="2200" b="1" dirty="0"/>
                  <a:t>Magnitude comparable to NNLO and N3LO corrections</a:t>
                </a:r>
                <a:r>
                  <a:rPr lang="en-US" sz="2200" dirty="0"/>
                  <a:t>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Natural to evaluate all fitted cross sections in a factorization (GMVFN) scheme, which assumes that the number of (nearly) massless quark flavors varies with energy, and at the same time includes dependence on heavy-quark masses in relevant kinematical regions.</a:t>
                </a: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4ACBC-6B9F-494E-832D-97217693A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8C5EB3EB-F2EA-3882-FB93-6BA9CA4C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Motivations</a:t>
            </a:r>
          </a:p>
        </p:txBody>
      </p:sp>
      <p:pic>
        <p:nvPicPr>
          <p:cNvPr id="7" name="Picture 8" descr="Partnership yields big wins for the EIC – CERN Courier">
            <a:extLst>
              <a:ext uri="{FF2B5EF4-FFF2-40B4-BE49-F238E27FC236}">
                <a16:creationId xmlns:a16="http://schemas.microsoft.com/office/drawing/2014/main" id="{FBFA35DD-8BA4-F0E6-38E8-8864124D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84" y="5119391"/>
            <a:ext cx="2866168" cy="17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7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CF142-B50E-6F4D-AB4B-F85F95A7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Motivations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4ACBC-6B9F-494E-832D-97217693A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2493" y="2071316"/>
                <a:ext cx="6713552" cy="411917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endParaRPr lang="en-US" sz="2200"/>
              </a:p>
              <a:p>
                <a:r>
                  <a:rPr lang="en-US" sz="2200"/>
                  <a:t>Z+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/>
                  <a:t> and Z+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200"/>
                  <a:t> dominant background for Higgs boson production in association with a Z boson (ZH, H →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200"/>
                  <a:t>) in the SM, and in BSM scenarios: SUSY Higgs bosons + b-quark, and new generations of heavy quarks decaying to a Z boson and a b quark.</a:t>
                </a:r>
              </a:p>
              <a:p>
                <a:endParaRPr lang="en-US" sz="2200"/>
              </a:p>
              <a:p>
                <a:r>
                  <a:rPr lang="en-US" sz="2200"/>
                  <a:t>Probing this regime (and beyond, at future facilities) helps us shed light on the (</a:t>
                </a:r>
                <a:r>
                  <a:rPr lang="en-US" sz="2200" b="1"/>
                  <a:t>intrinsic) heavy-flavor content </a:t>
                </a:r>
                <a:r>
                  <a:rPr lang="en-US" sz="2200"/>
                  <a:t>of the proton, and on </a:t>
                </a:r>
                <a:r>
                  <a:rPr lang="en-US" sz="2200" b="1"/>
                  <a:t>small-x dynamics</a:t>
                </a:r>
                <a:r>
                  <a:rPr lang="en-US" sz="2200"/>
                  <a:t>. </a:t>
                </a:r>
              </a:p>
              <a:p>
                <a:endParaRPr lang="en-US" sz="22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4ACBC-6B9F-494E-832D-97217693A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493" y="2071316"/>
                <a:ext cx="6713552" cy="4119172"/>
              </a:xfrm>
              <a:blipFill>
                <a:blip r:embed="rId2"/>
                <a:stretch>
                  <a:fillRect l="-1134" r="-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diagram of a molecule&#10;&#10;Description automatically generated">
            <a:extLst>
              <a:ext uri="{FF2B5EF4-FFF2-40B4-BE49-F238E27FC236}">
                <a16:creationId xmlns:a16="http://schemas.microsoft.com/office/drawing/2014/main" id="{B9884EAF-9014-4C9D-6C8D-9617B5EE8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663" y="2267949"/>
            <a:ext cx="3792630" cy="36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7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F0A77D-0818-6E4D-AE53-48254A5EA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86" y="2032007"/>
                <a:ext cx="10721009" cy="48259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Associated production of a Z boson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- 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-quark jets in pp collisions provides direct access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PDFs.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dirty="0"/>
                  <a:t>Constrain heavy-flavor PDFs in global QCD analyses;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dirty="0"/>
                  <a:t>Probe QCD dynamics at small and large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400" dirty="0"/>
                  <a:t>Probe nonperturbative c, b contributions in the proton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This talk: S-ACOT-MPS scheme to pp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 err="1"/>
                  <a:t>Z+b+X</a:t>
                </a:r>
                <a:r>
                  <a:rPr lang="en-US" sz="2400" dirty="0"/>
                  <a:t>  in </a:t>
                </a:r>
                <a:r>
                  <a:rPr lang="en-US" sz="2400" dirty="0" err="1"/>
                  <a:t>pQCD</a:t>
                </a:r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S-ACOT-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400" dirty="0"/>
                  <a:t> in DIS @NNLO (MG, </a:t>
                </a:r>
                <a:r>
                  <a:rPr lang="en-US" sz="2400" dirty="0" err="1"/>
                  <a:t>Nadolsky</a:t>
                </a:r>
                <a:r>
                  <a:rPr lang="en-US" sz="2400" dirty="0"/>
                  <a:t> et al. PRD2012), inclusive charm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[FPF, </a:t>
                </a:r>
                <a:r>
                  <a:rPr lang="en-US" altLang="zh-CN" sz="2400" dirty="0">
                    <a:solidFill>
                      <a:srgbClr val="0070C0"/>
                    </a:solidFill>
                  </a:rPr>
                  <a:t>2109.10905, 2203.05090</a:t>
                </a:r>
                <a:r>
                  <a:rPr lang="en-US" sz="2400" dirty="0">
                    <a:solidFill>
                      <a:srgbClr val="0070C0"/>
                    </a:solidFill>
                  </a:rPr>
                  <a:t>] </a:t>
                </a:r>
                <a:r>
                  <a:rPr lang="en-US" sz="2400" dirty="0"/>
                  <a:t>and bottom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N" sz="2400" dirty="0">
                    <a:solidFill>
                      <a:srgbClr val="0070C0"/>
                    </a:solidFill>
                  </a:rPr>
                  <a:t>2203.06207</a:t>
                </a:r>
                <a:r>
                  <a:rPr lang="en-US" sz="2400" dirty="0">
                    <a:solidFill>
                      <a:srgbClr val="0070C0"/>
                    </a:solidFill>
                  </a:rPr>
                  <a:t>] </a:t>
                </a:r>
                <a:r>
                  <a:rPr lang="en-US" sz="2400" dirty="0"/>
                  <a:t>production. Related S-ACOT-</a:t>
                </a:r>
                <a:r>
                  <a:rPr lang="en-US" sz="2400" dirty="0" err="1"/>
                  <a:t>mT</a:t>
                </a:r>
                <a:r>
                  <a:rPr lang="en-US" sz="2400" dirty="0"/>
                  <a:t> scheme (</a:t>
                </a:r>
                <a:r>
                  <a:rPr lang="en-US" sz="2400" dirty="0" err="1"/>
                  <a:t>Helenius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Paukkunen</a:t>
                </a:r>
                <a:r>
                  <a:rPr lang="en-US" sz="2400" dirty="0"/>
                  <a:t> JHEP23, 2303.17864) for B-meson production.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F0A77D-0818-6E4D-AE53-48254A5EA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6" y="2032007"/>
                <a:ext cx="10721009" cy="4825993"/>
              </a:xfrm>
              <a:blipFill>
                <a:blip r:embed="rId2"/>
                <a:stretch>
                  <a:fillRect l="-827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752FF27E-124A-33B6-5BE0-1A397E78C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0" y="0"/>
            <a:ext cx="10515600" cy="1325563"/>
          </a:xfrm>
        </p:spPr>
        <p:txBody>
          <a:bodyPr/>
          <a:lstStyle/>
          <a:p>
            <a:r>
              <a:rPr lang="en-US" b="1" dirty="0"/>
              <a:t>Goals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BB21EA4-BA68-0E51-23AC-8F183E18021A}"/>
              </a:ext>
            </a:extLst>
          </p:cNvPr>
          <p:cNvSpPr/>
          <p:nvPr/>
        </p:nvSpPr>
        <p:spPr>
          <a:xfrm>
            <a:off x="5098773" y="2720022"/>
            <a:ext cx="606287" cy="4472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9D1C6-93F9-E25C-4B71-F9E13A70DD5A}"/>
              </a:ext>
            </a:extLst>
          </p:cNvPr>
          <p:cNvSpPr txBox="1"/>
          <p:nvPr/>
        </p:nvSpPr>
        <p:spPr>
          <a:xfrm>
            <a:off x="447260" y="994773"/>
            <a:ext cx="11060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Simplify implementation of GMVFN schemes in (N)NLO QCD calculations </a:t>
            </a:r>
          </a:p>
          <a:p>
            <a:r>
              <a:rPr lang="en-US" sz="2800" b="1" dirty="0"/>
              <a:t>using the formalism of subtracted PDFs</a:t>
            </a:r>
          </a:p>
        </p:txBody>
      </p:sp>
    </p:spTree>
    <p:extLst>
      <p:ext uri="{BB962C8B-B14F-4D97-AF65-F5344CB8AC3E}">
        <p14:creationId xmlns:p14="http://schemas.microsoft.com/office/powerpoint/2010/main" val="411336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F142-B50E-6F4D-AB4B-F85F95A7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0" y="0"/>
            <a:ext cx="10515600" cy="1325563"/>
          </a:xfrm>
        </p:spPr>
        <p:txBody>
          <a:bodyPr/>
          <a:lstStyle/>
          <a:p>
            <a:r>
              <a:rPr lang="en-US" b="1" dirty="0"/>
              <a:t>PDF Kinematics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4ACBC-6B9F-494E-832D-97217693A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7930" y="1049034"/>
                <a:ext cx="6351104" cy="5649939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Z + c/b production at the LHC at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200" dirty="0"/>
                  <a:t> and large rapidity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of the heavy quark: sensitive to PDFs at both small and large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In this kinematic region PDFs are poorly constrained by other experiments in global QCD analyses of PDFs.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Z + c/b production in the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&lt; |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| &lt;4 </m:t>
                    </m:r>
                  </m:oMath>
                </a14:m>
                <a:r>
                  <a:rPr lang="en-US" sz="2200" dirty="0"/>
                  <a:t>rapidity range in pp collisions at the LHC 13.6 </a:t>
                </a:r>
                <a:r>
                  <a:rPr lang="en-US" sz="2200" dirty="0" err="1"/>
                  <a:t>TeV</a:t>
                </a:r>
                <a:r>
                  <a:rPr lang="en-US" sz="2200" dirty="0"/>
                  <a:t> can probe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200" dirty="0"/>
                  <a:t> GeV, it can probe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≥0.3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4ACBC-6B9F-494E-832D-97217693A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930" y="1049034"/>
                <a:ext cx="6351104" cy="5649939"/>
              </a:xfrm>
              <a:blipFill>
                <a:blip r:embed="rId2"/>
                <a:stretch>
                  <a:fillRect l="-998" t="-1345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mathematical equations on a white background&#10;&#10;Description automatically generated">
            <a:extLst>
              <a:ext uri="{FF2B5EF4-FFF2-40B4-BE49-F238E27FC236}">
                <a16:creationId xmlns:a16="http://schemas.microsoft.com/office/drawing/2014/main" id="{41821208-8754-9C70-C984-9DB6AE8F2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81" y="2273256"/>
            <a:ext cx="4830418" cy="1155744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C836748C-6607-D5E6-BDDB-15674082C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799" y="1049034"/>
            <a:ext cx="5421778" cy="3870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077AFB-8D45-6F7A-2350-B56E292883B5}"/>
                  </a:ext>
                </a:extLst>
              </p:cNvPr>
              <p:cNvSpPr txBox="1"/>
              <p:nvPr/>
            </p:nvSpPr>
            <p:spPr>
              <a:xfrm>
                <a:off x="7259688" y="4919870"/>
                <a:ext cx="49323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The CT18 gluon PDF </a:t>
                </a:r>
                <a:r>
                  <a:rPr lang="en-US" sz="1600" i="1" dirty="0" err="1"/>
                  <a:t>Phys.Rev.D</a:t>
                </a:r>
                <a:r>
                  <a:rPr lang="en-US" sz="1600" dirty="0"/>
                  <a:t> 103 (2021).  </a:t>
                </a:r>
              </a:p>
              <a:p>
                <a:r>
                  <a:rPr lang="en-US" sz="1600" dirty="0"/>
                  <a:t>Small- and large-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regions have wide uncertainty bands.</a:t>
                </a:r>
              </a:p>
              <a:p>
                <a:r>
                  <a:rPr lang="en-US" sz="1600" dirty="0"/>
                  <a:t>(See also: The PDF4LHC21 combination of global PDF fits </a:t>
                </a:r>
              </a:p>
              <a:p>
                <a:r>
                  <a:rPr lang="en-US" sz="1600" dirty="0"/>
                  <a:t>for the LHC Run III, 2203.05506 [hep-</a:t>
                </a:r>
                <a:r>
                  <a:rPr lang="en-US" sz="1600" dirty="0" err="1"/>
                  <a:t>ph</a:t>
                </a:r>
                <a:r>
                  <a:rPr lang="en-US" sz="1600" dirty="0"/>
                  <a:t>].)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077AFB-8D45-6F7A-2350-B56E29288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688" y="4919870"/>
                <a:ext cx="4932312" cy="1077218"/>
              </a:xfrm>
              <a:prstGeom prst="rect">
                <a:avLst/>
              </a:prstGeom>
              <a:blipFill>
                <a:blip r:embed="rId5"/>
                <a:stretch>
                  <a:fillRect l="-513" t="-2326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5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15EE5F-D2F3-BD34-32F0-AED3A1A2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0" y="0"/>
            <a:ext cx="10515600" cy="1325563"/>
          </a:xfrm>
        </p:spPr>
        <p:txBody>
          <a:bodyPr/>
          <a:lstStyle/>
          <a:p>
            <a:r>
              <a:rPr lang="en-US" b="1" dirty="0"/>
              <a:t>Large inflow of new measurements @LHC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155BF-39F5-247A-E935-5AAB4C671EA5}"/>
              </a:ext>
            </a:extLst>
          </p:cNvPr>
          <p:cNvSpPr txBox="1"/>
          <p:nvPr/>
        </p:nvSpPr>
        <p:spPr>
          <a:xfrm>
            <a:off x="440634" y="1140897"/>
            <a:ext cx="965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Precise measurements Z + c/b-jets available from the ATLAS, CMS and </a:t>
            </a:r>
            <a:r>
              <a:rPr lang="en-US" dirty="0" err="1"/>
              <a:t>LHCb</a:t>
            </a:r>
            <a:r>
              <a:rPr lang="en-US" dirty="0"/>
              <a:t> collaborations at the LHC </a:t>
            </a:r>
          </a:p>
        </p:txBody>
      </p:sp>
      <p:pic>
        <p:nvPicPr>
          <p:cNvPr id="12" name="Picture 11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CF9DB1C7-3F71-013E-ED72-95B0AE854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6" y="1585249"/>
            <a:ext cx="5856176" cy="38527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D38C1A-5DC6-2709-512D-9D652C742690}"/>
                  </a:ext>
                </a:extLst>
              </p:cNvPr>
              <p:cNvSpPr txBox="1"/>
              <p:nvPr/>
            </p:nvSpPr>
            <p:spPr>
              <a:xfrm>
                <a:off x="968612" y="5413641"/>
                <a:ext cx="4293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ATLAS13 </a:t>
                </a:r>
                <a:r>
                  <a:rPr lang="en-US" dirty="0" err="1"/>
                  <a:t>TeV</a:t>
                </a:r>
                <a:r>
                  <a:rPr lang="en-US" dirty="0"/>
                  <a:t>, </a:t>
                </a:r>
                <a:r>
                  <a:rPr lang="en-US" dirty="0" err="1"/>
                  <a:t>Z+b-jet</a:t>
                </a:r>
                <a:r>
                  <a:rPr lang="en-US" dirty="0"/>
                  <a:t>, 140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2403.15093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D38C1A-5DC6-2709-512D-9D652C742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12" y="5413641"/>
                <a:ext cx="4293227" cy="369332"/>
              </a:xfrm>
              <a:prstGeom prst="rect">
                <a:avLst/>
              </a:prstGeom>
              <a:blipFill>
                <a:blip r:embed="rId3"/>
                <a:stretch>
                  <a:fillRect l="-118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E756C46-D257-6DBC-A141-C746C5B30706}"/>
              </a:ext>
            </a:extLst>
          </p:cNvPr>
          <p:cNvGrpSpPr/>
          <p:nvPr/>
        </p:nvGrpSpPr>
        <p:grpSpPr>
          <a:xfrm>
            <a:off x="6018515" y="1535561"/>
            <a:ext cx="6095999" cy="3878080"/>
            <a:chOff x="6096001" y="1535561"/>
            <a:chExt cx="6095999" cy="3878080"/>
          </a:xfrm>
        </p:grpSpPr>
        <p:pic>
          <p:nvPicPr>
            <p:cNvPr id="14" name="Picture 13" descr="A graph of data with colorful lines&#10;&#10;Description automatically generated with medium confidence">
              <a:extLst>
                <a:ext uri="{FF2B5EF4-FFF2-40B4-BE49-F238E27FC236}">
                  <a16:creationId xmlns:a16="http://schemas.microsoft.com/office/drawing/2014/main" id="{C5BA2CAF-3E48-459E-646E-102D0EDE5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1861" y="1585249"/>
              <a:ext cx="3080139" cy="3828392"/>
            </a:xfrm>
            <a:prstGeom prst="rect">
              <a:avLst/>
            </a:prstGeom>
          </p:spPr>
        </p:pic>
        <p:pic>
          <p:nvPicPr>
            <p:cNvPr id="16" name="Picture 15" descr="A graph of data and a diagram&#10;&#10;Description automatically generated with medium confidence">
              <a:extLst>
                <a:ext uri="{FF2B5EF4-FFF2-40B4-BE49-F238E27FC236}">
                  <a16:creationId xmlns:a16="http://schemas.microsoft.com/office/drawing/2014/main" id="{14409DCE-265E-2DC7-F55A-67417942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1" y="1535561"/>
              <a:ext cx="3015860" cy="385274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9732EF-F568-D879-AA09-2D7797E2CC70}"/>
                  </a:ext>
                </a:extLst>
              </p:cNvPr>
              <p:cNvSpPr txBox="1"/>
              <p:nvPr/>
            </p:nvSpPr>
            <p:spPr>
              <a:xfrm>
                <a:off x="6545180" y="5380480"/>
                <a:ext cx="5809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CMS13 </a:t>
                </a:r>
                <a:r>
                  <a:rPr lang="en-US" dirty="0" err="1"/>
                  <a:t>TeV</a:t>
                </a:r>
                <a:r>
                  <a:rPr lang="en-US" dirty="0"/>
                  <a:t>, </a:t>
                </a:r>
                <a:r>
                  <a:rPr lang="en-US" dirty="0" err="1"/>
                  <a:t>Z+b-jet</a:t>
                </a:r>
                <a:r>
                  <a:rPr lang="en-US" dirty="0"/>
                  <a:t>, 137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2112.09659 PRD 105 (2022)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9732EF-F568-D879-AA09-2D7797E2C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180" y="5380480"/>
                <a:ext cx="5809159" cy="369332"/>
              </a:xfrm>
              <a:prstGeom prst="rect">
                <a:avLst/>
              </a:prstGeom>
              <a:blipFill>
                <a:blip r:embed="rId6"/>
                <a:stretch>
                  <a:fillRect l="-87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85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A85BCA30-9AEB-AF02-7B95-6A4EE08FF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7" y="949766"/>
            <a:ext cx="4868367" cy="3347002"/>
          </a:xfrm>
          <a:prstGeom prst="rect">
            <a:avLst/>
          </a:prstGeom>
        </p:spPr>
      </p:pic>
      <p:pic>
        <p:nvPicPr>
          <p:cNvPr id="5" name="Picture 4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373B3400-E999-14F7-F62C-EA606F61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680" y="991718"/>
            <a:ext cx="6944843" cy="4874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8F42F-607E-E11B-D835-51DF53E06CDA}"/>
              </a:ext>
            </a:extLst>
          </p:cNvPr>
          <p:cNvSpPr txBox="1"/>
          <p:nvPr/>
        </p:nvSpPr>
        <p:spPr>
          <a:xfrm>
            <a:off x="286933" y="5414593"/>
            <a:ext cx="561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Played/will play an important role in recent analyses of IC:</a:t>
            </a:r>
          </a:p>
          <a:p>
            <a:r>
              <a:rPr lang="en-US" dirty="0">
                <a:solidFill>
                  <a:srgbClr val="FF0000"/>
                </a:solidFill>
              </a:rPr>
              <a:t>-NNPDF coll., Nature 2022,</a:t>
            </a:r>
          </a:p>
          <a:p>
            <a:r>
              <a:rPr lang="en-US" dirty="0">
                <a:solidFill>
                  <a:srgbClr val="FF0000"/>
                </a:solidFill>
              </a:rPr>
              <a:t>-CT18 PLB 2023, 2211.01387</a:t>
            </a:r>
          </a:p>
          <a:p>
            <a:r>
              <a:rPr lang="en-US" dirty="0">
                <a:solidFill>
                  <a:srgbClr val="FF0000"/>
                </a:solidFill>
              </a:rPr>
              <a:t>-NNPDF coll., 2311.00743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6BF7A-7220-9074-7616-1DE6EC5FFAA0}"/>
              </a:ext>
            </a:extLst>
          </p:cNvPr>
          <p:cNvSpPr txBox="1"/>
          <p:nvPr/>
        </p:nvSpPr>
        <p:spPr>
          <a:xfrm>
            <a:off x="407503" y="4278673"/>
            <a:ext cx="477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LHCb</a:t>
            </a:r>
            <a:r>
              <a:rPr lang="en-US" dirty="0"/>
              <a:t> 13 </a:t>
            </a:r>
            <a:r>
              <a:rPr lang="en-US" dirty="0" err="1"/>
              <a:t>TeV</a:t>
            </a:r>
            <a:r>
              <a:rPr lang="en-US" dirty="0"/>
              <a:t>, arXiv:2109.08084, PRL128 (2022)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80898BA-4129-9B2A-F2FD-06C8FE6B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33" y="0"/>
            <a:ext cx="10515600" cy="1325563"/>
          </a:xfrm>
        </p:spPr>
        <p:txBody>
          <a:bodyPr/>
          <a:lstStyle/>
          <a:p>
            <a:r>
              <a:rPr lang="en-US" b="1" dirty="0"/>
              <a:t>Probing Heavy Quarks in the proton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AD2E8-7536-D6FC-5AFC-99EFB21D7F1E}"/>
                  </a:ext>
                </a:extLst>
              </p:cNvPr>
              <p:cNvSpPr txBox="1"/>
              <p:nvPr/>
            </p:nvSpPr>
            <p:spPr>
              <a:xfrm>
                <a:off x="6628575" y="5830092"/>
                <a:ext cx="4799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ATLAS13 </a:t>
                </a:r>
                <a:r>
                  <a:rPr lang="en-US" dirty="0" err="1"/>
                  <a:t>TeV</a:t>
                </a:r>
                <a:r>
                  <a:rPr lang="en-US" dirty="0"/>
                  <a:t>, </a:t>
                </a:r>
                <a:r>
                  <a:rPr lang="en-US" dirty="0" err="1"/>
                  <a:t>Z+c-jet</a:t>
                </a:r>
                <a:r>
                  <a:rPr lang="en-US" dirty="0"/>
                  <a:t>, 140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arXiv:2403.15093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AD2E8-7536-D6FC-5AFC-99EFB21D7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575" y="5830092"/>
                <a:ext cx="4799775" cy="369332"/>
              </a:xfrm>
              <a:prstGeom prst="rect">
                <a:avLst/>
              </a:prstGeom>
              <a:blipFill>
                <a:blip r:embed="rId4"/>
                <a:stretch>
                  <a:fillRect l="-1053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52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15226</TotalTime>
  <Words>2181</Words>
  <Application>Microsoft Macintosh PowerPoint</Application>
  <PresentationFormat>Widescreen</PresentationFormat>
  <Paragraphs>188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CMR10</vt:lpstr>
      <vt:lpstr>Wingdings</vt:lpstr>
      <vt:lpstr>Office Theme</vt:lpstr>
      <vt:lpstr>A GMVFN scheme for Z boson production associated with a heavy quark at hadron colliders</vt:lpstr>
      <vt:lpstr>PowerPoint Presentation</vt:lpstr>
      <vt:lpstr>PowerPoint Presentation</vt:lpstr>
      <vt:lpstr>Motivations</vt:lpstr>
      <vt:lpstr>Motivations</vt:lpstr>
      <vt:lpstr>Goals</vt:lpstr>
      <vt:lpstr>PDF Kinematics</vt:lpstr>
      <vt:lpstr>Large inflow of new measurements @LHC</vt:lpstr>
      <vt:lpstr>Probing Heavy Quarks in the proton</vt:lpstr>
      <vt:lpstr>GMVN schemes in a nutshell</vt:lpstr>
      <vt:lpstr>PowerPoint Presentation</vt:lpstr>
      <vt:lpstr>Main idea behind S-ACOT-MPS (massive phase space)</vt:lpstr>
      <vt:lpstr>S-ACOT-MPS Theory framework</vt:lpstr>
      <vt:lpstr>S-ACOT-MPS cancellation pattern at the lowest order</vt:lpstr>
      <vt:lpstr>PowerPoint Presentation</vt:lpstr>
      <vt:lpstr>pT of b and pT of Z at lowest order</vt:lpstr>
      <vt:lpstr>PowerPoint Presentation</vt:lpstr>
      <vt:lpstr>PowerPoint Presentation</vt:lpstr>
      <vt:lpstr>PowerPoint Presentation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Heavy-flavor production in central and forward LHC processes</dc:title>
  <dc:creator>Marco Guzzi</dc:creator>
  <cp:lastModifiedBy>Marco Guzzi</cp:lastModifiedBy>
  <cp:revision>99</cp:revision>
  <dcterms:created xsi:type="dcterms:W3CDTF">2021-12-06T22:01:14Z</dcterms:created>
  <dcterms:modified xsi:type="dcterms:W3CDTF">2024-06-18T04:05:40Z</dcterms:modified>
</cp:coreProperties>
</file>