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25"/>
  </p:notesMasterIdLst>
  <p:handoutMasterIdLst>
    <p:handoutMasterId r:id="rId26"/>
  </p:handoutMasterIdLst>
  <p:sldIdLst>
    <p:sldId id="292" r:id="rId4"/>
    <p:sldId id="280" r:id="rId5"/>
    <p:sldId id="260" r:id="rId6"/>
    <p:sldId id="262" r:id="rId7"/>
    <p:sldId id="276" r:id="rId8"/>
    <p:sldId id="266" r:id="rId9"/>
    <p:sldId id="283" r:id="rId10"/>
    <p:sldId id="275" r:id="rId11"/>
    <p:sldId id="274" r:id="rId12"/>
    <p:sldId id="269" r:id="rId13"/>
    <p:sldId id="270" r:id="rId14"/>
    <p:sldId id="281" r:id="rId15"/>
    <p:sldId id="287" r:id="rId16"/>
    <p:sldId id="288" r:id="rId17"/>
    <p:sldId id="289" r:id="rId18"/>
    <p:sldId id="293" r:id="rId19"/>
    <p:sldId id="284" r:id="rId20"/>
    <p:sldId id="290" r:id="rId21"/>
    <p:sldId id="291" r:id="rId22"/>
    <p:sldId id="285" r:id="rId23"/>
    <p:sldId id="295" r:id="rId24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292"/>
            <p14:sldId id="280"/>
            <p14:sldId id="260"/>
            <p14:sldId id="262"/>
            <p14:sldId id="276"/>
            <p14:sldId id="266"/>
            <p14:sldId id="283"/>
            <p14:sldId id="275"/>
            <p14:sldId id="274"/>
            <p14:sldId id="269"/>
            <p14:sldId id="270"/>
            <p14:sldId id="281"/>
            <p14:sldId id="287"/>
            <p14:sldId id="288"/>
            <p14:sldId id="289"/>
            <p14:sldId id="293"/>
            <p14:sldId id="284"/>
            <p14:sldId id="290"/>
            <p14:sldId id="291"/>
            <p14:sldId id="285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24A"/>
    <a:srgbClr val="DFDFDF"/>
    <a:srgbClr val="F6FDA3"/>
    <a:srgbClr val="D4BEF7"/>
    <a:srgbClr val="B8BAFA"/>
    <a:srgbClr val="DBDBE4"/>
    <a:srgbClr val="FFE4DF"/>
    <a:srgbClr val="DAEEDB"/>
    <a:srgbClr val="EEE2FF"/>
    <a:srgbClr val="F9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C5FA1-0327-46DF-A1A8-40A387212A6A}" v="106" dt="2023-09-08T18:52:54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966" autoAdjust="0"/>
  </p:normalViewPr>
  <p:slideViewPr>
    <p:cSldViewPr>
      <p:cViewPr varScale="1">
        <p:scale>
          <a:sx n="162" d="100"/>
          <a:sy n="162" d="100"/>
        </p:scale>
        <p:origin x="11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34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65245C-3DA7-2920-58BA-39E70F75E0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F. M. Procacci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37B37-2D7F-CBDB-1127-BE5060741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52F3F-CE63-4E0C-9BCE-EC224E636FDE}" type="datetimeFigureOut">
              <a:rPr lang="en-GB" smtClean="0"/>
              <a:t>09/09/2023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B14C2-7758-94D8-F9D5-2B66E48A4C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9760F-E74B-05E8-6101-8D5C0D6372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0AB28-127E-4969-ABE0-568C1E16303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43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AT"/>
              <a:t>F. M. Procacci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09.09.23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20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latin typeface="Adobe Arabic" panose="02040503050201020203" pitchFamily="18" charset="-78"/>
                <a:cs typeface="Adobe Arabic" panose="02040503050201020203" pitchFamily="18" charset="-78"/>
              </a:rPr>
              <a:t>F. M. </a:t>
            </a:r>
            <a:r>
              <a:rPr lang="de-AT" sz="12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Procacci</a:t>
            </a:r>
            <a:endParaRPr lang="de-AT" sz="12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67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61" r:id="rId10"/>
    <p:sldLayoutId id="2147483662" r:id="rId1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74071BD-B290-42F5-9B7A-FB812D611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800" y="1194597"/>
            <a:ext cx="7009520" cy="1790700"/>
          </a:xfrm>
        </p:spPr>
        <p:txBody>
          <a:bodyPr/>
          <a:lstStyle/>
          <a:p>
            <a:pPr algn="l"/>
            <a:r>
              <a:rPr lang="en-GB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UPDAte</a:t>
            </a:r>
            <a:r>
              <a:rPr lang="en-GB" dirty="0">
                <a:latin typeface="Adobe Arabic" panose="02040503050201020203" pitchFamily="18" charset="-78"/>
                <a:cs typeface="Adobe Arabic" panose="02040503050201020203" pitchFamily="18" charset="-78"/>
              </a:rPr>
              <a:t> on The mechanical structure of the drift chamber for the IDEA experiment at FCC-</a:t>
            </a:r>
            <a:r>
              <a:rPr lang="en-GB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ee</a:t>
            </a:r>
            <a:endParaRPr lang="en-US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DDF5FE7-61C3-4A63-AC5B-BA33D7F62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de-AT" sz="1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l"/>
            <a:r>
              <a:rPr lang="de-AT" sz="16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Francesco Massimiliano </a:t>
            </a:r>
            <a:r>
              <a:rPr lang="de-AT" sz="1600" b="1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Procacci</a:t>
            </a:r>
            <a:endParaRPr lang="de-AT" sz="16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l"/>
            <a:endParaRPr lang="de-AT" sz="1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l"/>
            <a:r>
              <a:rPr lang="de-AT" sz="1400" dirty="0">
                <a:latin typeface="Adobe Arabic" panose="02040503050201020203" pitchFamily="18" charset="-78"/>
                <a:cs typeface="Adobe Arabic" panose="02040503050201020203" pitchFamily="18" charset="-78"/>
              </a:rPr>
              <a:t>On behalf </a:t>
            </a:r>
            <a:r>
              <a:rPr lang="de-AT" sz="14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de-AT" sz="1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INFN </a:t>
            </a:r>
            <a:r>
              <a:rPr lang="de-AT" sz="14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de-AT" sz="1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Bari and Lecce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49E0F94-ADBB-63E4-8583-0FDB3A56B27B}"/>
              </a:ext>
            </a:extLst>
          </p:cNvPr>
          <p:cNvSpPr/>
          <p:nvPr/>
        </p:nvSpPr>
        <p:spPr>
          <a:xfrm>
            <a:off x="35496" y="51470"/>
            <a:ext cx="648072" cy="216024"/>
          </a:xfrm>
          <a:prstGeom prst="rect">
            <a:avLst/>
          </a:prstGeom>
          <a:solidFill>
            <a:srgbClr val="0F124A"/>
          </a:solidFill>
          <a:ln>
            <a:solidFill>
              <a:srgbClr val="0F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DC225B7-8868-82FF-437D-5A8A4FA9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802"/>
            <a:ext cx="1763688" cy="59623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6642133-E5B3-D282-EE51-3E02A7C9DE76}"/>
              </a:ext>
            </a:extLst>
          </p:cNvPr>
          <p:cNvSpPr/>
          <p:nvPr/>
        </p:nvSpPr>
        <p:spPr>
          <a:xfrm>
            <a:off x="7370347" y="77493"/>
            <a:ext cx="1606131" cy="501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 descr="Logo FCC">
            <a:extLst>
              <a:ext uri="{FF2B5EF4-FFF2-40B4-BE49-F238E27FC236}">
                <a16:creationId xmlns:a16="http://schemas.microsoft.com/office/drawing/2014/main" id="{422FE0BD-91B5-7CA7-952C-C00090E5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28" y="4109370"/>
            <a:ext cx="1488444" cy="6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logo&#10;&#10;Descrizione generata automaticamente">
            <a:extLst>
              <a:ext uri="{FF2B5EF4-FFF2-40B4-BE49-F238E27FC236}">
                <a16:creationId xmlns:a16="http://schemas.microsoft.com/office/drawing/2014/main" id="{0479D562-B231-563E-3BDE-BF883479F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92" y="484597"/>
            <a:ext cx="1259646" cy="814572"/>
          </a:xfrm>
          <a:prstGeom prst="rect">
            <a:avLst/>
          </a:prstGeom>
        </p:spPr>
      </p:pic>
      <p:pic>
        <p:nvPicPr>
          <p:cNvPr id="19" name="Immagine 18" descr="Immagine che contiene logo&#10;&#10;Descrizione generata automaticamente">
            <a:extLst>
              <a:ext uri="{FF2B5EF4-FFF2-40B4-BE49-F238E27FC236}">
                <a16:creationId xmlns:a16="http://schemas.microsoft.com/office/drawing/2014/main" id="{C3BB7E94-4A5C-5425-268B-C25C4046D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14" y="2191427"/>
            <a:ext cx="1155264" cy="924211"/>
          </a:xfrm>
          <a:prstGeom prst="rect">
            <a:avLst/>
          </a:prstGeom>
        </p:spPr>
      </p:pic>
      <p:pic>
        <p:nvPicPr>
          <p:cNvPr id="21" name="Immagine 20" descr="Immagine che contiene testo, logo&#10;&#10;Descrizione generata automaticamente">
            <a:extLst>
              <a:ext uri="{FF2B5EF4-FFF2-40B4-BE49-F238E27FC236}">
                <a16:creationId xmlns:a16="http://schemas.microsoft.com/office/drawing/2014/main" id="{F01E90B4-6214-6FB4-C465-9788C9C2A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28" y="3291068"/>
            <a:ext cx="1242410" cy="541128"/>
          </a:xfrm>
          <a:prstGeom prst="rect">
            <a:avLst/>
          </a:prstGeom>
        </p:spPr>
      </p:pic>
      <p:pic>
        <p:nvPicPr>
          <p:cNvPr id="25" name="Immagine 24" descr="Immagine che contiene logo&#10;&#10;Descrizione generata automaticamente">
            <a:extLst>
              <a:ext uri="{FF2B5EF4-FFF2-40B4-BE49-F238E27FC236}">
                <a16:creationId xmlns:a16="http://schemas.microsoft.com/office/drawing/2014/main" id="{27C0CF67-1A66-048D-E68D-CD4914BDD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77493"/>
            <a:ext cx="1311299" cy="738074"/>
          </a:xfrm>
          <a:prstGeom prst="rect">
            <a:avLst/>
          </a:prstGeom>
        </p:spPr>
      </p:pic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5D48191-2C76-E715-AE89-D9A394062B63}"/>
              </a:ext>
            </a:extLst>
          </p:cNvPr>
          <p:cNvCxnSpPr>
            <a:cxnSpLocks/>
          </p:cNvCxnSpPr>
          <p:nvPr/>
        </p:nvCxnSpPr>
        <p:spPr>
          <a:xfrm>
            <a:off x="899592" y="77493"/>
            <a:ext cx="0" cy="6405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94156-5860-2C1F-55A1-7461BBCD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874C7F2-0380-8BE1-6910-21EA32035A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6" b="-15274"/>
          <a:stretch/>
        </p:blipFill>
        <p:spPr>
          <a:xfrm>
            <a:off x="7739858" y="1424366"/>
            <a:ext cx="867107" cy="457436"/>
          </a:xfrm>
          <a:prstGeom prst="rect">
            <a:avLst/>
          </a:prstGeom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F90B532-51CE-9210-FCA5-B153F5552D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b="21500"/>
          <a:stretch/>
        </p:blipFill>
        <p:spPr>
          <a:xfrm>
            <a:off x="7682052" y="1750546"/>
            <a:ext cx="1015188" cy="2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AEA92-EC8B-0FA6-A76C-0E53D9710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7" name="Picture 6" descr="A diagram of a blue and red flag&#10;&#10;Description automatically generated with medium confidence">
            <a:extLst>
              <a:ext uri="{FF2B5EF4-FFF2-40B4-BE49-F238E27FC236}">
                <a16:creationId xmlns:a16="http://schemas.microsoft.com/office/drawing/2014/main" id="{214CAADE-C2AD-8D8C-52DA-7ADBC664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84" y="1141818"/>
            <a:ext cx="5388589" cy="3302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7D871F-8164-0199-19AC-B0F904F3E694}"/>
              </a:ext>
            </a:extLst>
          </p:cNvPr>
          <p:cNvSpPr txBox="1"/>
          <p:nvPr/>
        </p:nvSpPr>
        <p:spPr>
          <a:xfrm>
            <a:off x="251520" y="555526"/>
            <a:ext cx="45720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preliminary stage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245D3-FFB1-E6FF-A51A-787B3F05FBFD}"/>
              </a:ext>
            </a:extLst>
          </p:cNvPr>
          <p:cNvSpPr txBox="1"/>
          <p:nvPr/>
        </p:nvSpPr>
        <p:spPr>
          <a:xfrm>
            <a:off x="251520" y="1203598"/>
            <a:ext cx="31010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Time stepping algorithm</a:t>
            </a:r>
          </a:p>
          <a:p>
            <a:pPr algn="l"/>
            <a:endParaRPr lang="en-GB" sz="1600" b="1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the time step size are automatically determined in response to the current state of the analysis under consideration.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estimate the next time step size Δt</a:t>
            </a:r>
            <a:r>
              <a:rPr lang="en-GB" sz="1200" baseline="-25000" dirty="0"/>
              <a:t>n+1</a:t>
            </a:r>
            <a:r>
              <a:rPr lang="en-GB" sz="1200" dirty="0"/>
              <a:t>, based on current </a:t>
            </a:r>
            <a:r>
              <a:rPr lang="en-GB" sz="1200" dirty="0" err="1"/>
              <a:t>t</a:t>
            </a:r>
            <a:r>
              <a:rPr lang="en-GB" sz="1200" baseline="-25000" dirty="0" err="1"/>
              <a:t>n</a:t>
            </a:r>
            <a:r>
              <a:rPr lang="en-GB" sz="1200" dirty="0"/>
              <a:t> and past analysis </a:t>
            </a:r>
            <a:r>
              <a:rPr lang="en-GB" sz="1200" dirty="0" err="1"/>
              <a:t>Δt</a:t>
            </a:r>
            <a:r>
              <a:rPr lang="en-GB" sz="1200" baseline="-25000" dirty="0" err="1"/>
              <a:t>n</a:t>
            </a:r>
            <a:r>
              <a:rPr lang="en-GB" sz="1200" dirty="0"/>
              <a:t> conditions, and make proper load adjustments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7AF69-973F-E4CA-BA44-91F6312E6C8E}"/>
              </a:ext>
            </a:extLst>
          </p:cNvPr>
          <p:cNvSpPr txBox="1"/>
          <p:nvPr/>
        </p:nvSpPr>
        <p:spPr>
          <a:xfrm>
            <a:off x="148727" y="4109819"/>
            <a:ext cx="3203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The maximum deformation occurs on inner cylinder </a:t>
            </a:r>
            <a:r>
              <a:rPr lang="en-GB" sz="1200" b="1" dirty="0"/>
              <a:t>133,27 mm</a:t>
            </a:r>
          </a:p>
        </p:txBody>
      </p:sp>
    </p:spTree>
    <p:extLst>
      <p:ext uri="{BB962C8B-B14F-4D97-AF65-F5344CB8AC3E}">
        <p14:creationId xmlns:p14="http://schemas.microsoft.com/office/powerpoint/2010/main" val="180161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83A3-B877-5B17-A8EF-2754F0ADB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F25B2-668E-B7B9-A9D5-B1286884C74A}"/>
              </a:ext>
            </a:extLst>
          </p:cNvPr>
          <p:cNvSpPr txBox="1"/>
          <p:nvPr/>
        </p:nvSpPr>
        <p:spPr>
          <a:xfrm>
            <a:off x="305272" y="1112746"/>
            <a:ext cx="3662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Model validation with 3 different models. </a:t>
            </a:r>
          </a:p>
          <a:p>
            <a:pPr marL="228600" indent="-228600">
              <a:buAutoNum type="arabicPeriod"/>
            </a:pPr>
            <a:r>
              <a:rPr lang="en-GB" sz="1200" b="1" dirty="0"/>
              <a:t>Materials</a:t>
            </a:r>
            <a:r>
              <a:rPr lang="en-GB" sz="1200" dirty="0"/>
              <a:t>: composite and steel</a:t>
            </a:r>
            <a:br>
              <a:rPr lang="en-GB" sz="1200" dirty="0"/>
            </a:br>
            <a:r>
              <a:rPr lang="en-GB" sz="1200" b="1" dirty="0"/>
              <a:t>Boundary conditions</a:t>
            </a:r>
            <a:r>
              <a:rPr lang="en-GB" sz="1200" dirty="0"/>
              <a:t>: fixing the lower edge of the outer cylinder. </a:t>
            </a:r>
          </a:p>
          <a:p>
            <a:pPr marL="228600" indent="-228600">
              <a:buAutoNum type="arabicPeriod"/>
            </a:pPr>
            <a:r>
              <a:rPr lang="en-GB" sz="1200" b="1" dirty="0"/>
              <a:t>Materials</a:t>
            </a:r>
            <a:r>
              <a:rPr lang="en-GB" sz="1200" dirty="0"/>
              <a:t>: composite and steel</a:t>
            </a:r>
            <a:br>
              <a:rPr lang="en-GB" sz="1200" dirty="0"/>
            </a:br>
            <a:r>
              <a:rPr lang="en-GB" sz="1200" b="1" dirty="0"/>
              <a:t>Boundary conditions</a:t>
            </a:r>
            <a:r>
              <a:rPr lang="en-GB" sz="1200" dirty="0"/>
              <a:t>: fixing the face of the outer cylinder. </a:t>
            </a:r>
          </a:p>
          <a:p>
            <a:pPr marL="228600" indent="-228600">
              <a:buAutoNum type="arabicPeriod"/>
            </a:pPr>
            <a:r>
              <a:rPr lang="en-GB" sz="1200" b="1" dirty="0"/>
              <a:t>Materials</a:t>
            </a:r>
            <a:r>
              <a:rPr lang="en-GB" sz="1200" dirty="0"/>
              <a:t>: Structural steel</a:t>
            </a:r>
            <a:br>
              <a:rPr lang="en-GB" sz="1200" dirty="0"/>
            </a:br>
            <a:r>
              <a:rPr lang="en-GB" sz="1200" b="1" dirty="0"/>
              <a:t>Boundary conditions</a:t>
            </a:r>
            <a:r>
              <a:rPr lang="en-GB" sz="1200" dirty="0"/>
              <a:t>: fixing the lower edge of the outer cylinder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F8AD0-0C22-E764-5B2D-A8F9FFDBBF79}"/>
              </a:ext>
            </a:extLst>
          </p:cNvPr>
          <p:cNvSpPr txBox="1"/>
          <p:nvPr/>
        </p:nvSpPr>
        <p:spPr>
          <a:xfrm>
            <a:off x="251520" y="555526"/>
            <a:ext cx="5472608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preliminary stage conclusion 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2EBCF5F-D532-88F8-B4AD-E8DE86D51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44" y="2931790"/>
            <a:ext cx="5472608" cy="2113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F0D46D-581D-0F8C-6212-F2DA998C24B0}"/>
              </a:ext>
            </a:extLst>
          </p:cNvPr>
          <p:cNvSpPr txBox="1"/>
          <p:nvPr/>
        </p:nvSpPr>
        <p:spPr>
          <a:xfrm>
            <a:off x="4572000" y="1126470"/>
            <a:ext cx="45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		Conclusion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The goal is to improve the stiffness of the outer cylinder.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Good behaviour of the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Structure collapsed in terms of stresses as well as meeting the deformation criteria.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9BD182-0E75-0E53-B3A2-43394497D80D}"/>
              </a:ext>
            </a:extLst>
          </p:cNvPr>
          <p:cNvSpPr/>
          <p:nvPr/>
        </p:nvSpPr>
        <p:spPr>
          <a:xfrm>
            <a:off x="4860032" y="3237860"/>
            <a:ext cx="432048" cy="142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065C41-805A-0C8A-3F9B-A8F8DE675C07}"/>
              </a:ext>
            </a:extLst>
          </p:cNvPr>
          <p:cNvSpPr/>
          <p:nvPr/>
        </p:nvSpPr>
        <p:spPr>
          <a:xfrm>
            <a:off x="5940152" y="3237860"/>
            <a:ext cx="391176" cy="148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0A8AD2-CD6D-1DF7-02D3-585BF2143BB9}"/>
              </a:ext>
            </a:extLst>
          </p:cNvPr>
          <p:cNvSpPr/>
          <p:nvPr/>
        </p:nvSpPr>
        <p:spPr>
          <a:xfrm>
            <a:off x="7020272" y="3237860"/>
            <a:ext cx="432048" cy="142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57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BD149-564E-25B4-A99D-7D83E301A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EE53-A3F2-AB56-ABE8-1BDB6A6F9DD4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Parametric Design Exploration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5D6A3-C3AA-6FB9-0124-18E441C5888E}"/>
              </a:ext>
            </a:extLst>
          </p:cNvPr>
          <p:cNvSpPr txBox="1"/>
          <p:nvPr/>
        </p:nvSpPr>
        <p:spPr>
          <a:xfrm>
            <a:off x="233264" y="1203598"/>
            <a:ext cx="531569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Design exploration</a:t>
            </a:r>
            <a:r>
              <a:rPr lang="en-GB" dirty="0"/>
              <a:t>: varying input parameters in some possible ranges in order to see how the system responds - Response Surface Methodology (</a:t>
            </a:r>
            <a:r>
              <a:rPr lang="en-GB" b="1" dirty="0"/>
              <a:t>RSM</a:t>
            </a:r>
            <a:r>
              <a:rPr lang="en-GB" dirty="0"/>
              <a:t>) is used. </a:t>
            </a:r>
          </a:p>
          <a:p>
            <a:endParaRPr lang="en-GB" dirty="0"/>
          </a:p>
          <a:p>
            <a:r>
              <a:rPr lang="en-GB" dirty="0"/>
              <a:t>The input parametric variables are: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Height and thickness of the outer cylinder;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Dimensions (breadth and depth) of the spokes;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Dimensions (radius) of the cables;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 Thickness of the inner cylinder.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r>
              <a:rPr lang="en-GB" dirty="0"/>
              <a:t>Change the material: from carbon </a:t>
            </a:r>
            <a:r>
              <a:rPr lang="en-GB" dirty="0" err="1"/>
              <a:t>fiber</a:t>
            </a:r>
            <a:r>
              <a:rPr lang="en-GB" dirty="0"/>
              <a:t> to o Epoxy Carbon Unidirectional </a:t>
            </a:r>
            <a:r>
              <a:rPr lang="en-GB" dirty="0" err="1"/>
              <a:t>Prepeg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r>
              <a:rPr lang="en-GB" b="1" dirty="0"/>
              <a:t>Conclusion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Select the optimal dimensions of the drift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 deformation of the model from </a:t>
            </a:r>
            <a:r>
              <a:rPr lang="en-GB" b="1" dirty="0"/>
              <a:t>135,03 mm </a:t>
            </a:r>
            <a:r>
              <a:rPr lang="en-GB" dirty="0"/>
              <a:t>to </a:t>
            </a:r>
            <a:r>
              <a:rPr lang="en-GB" b="1" dirty="0"/>
              <a:t>21,64 mm. </a:t>
            </a:r>
          </a:p>
          <a:p>
            <a:r>
              <a:rPr lang="en-GB" b="1" dirty="0"/>
              <a:t>		</a:t>
            </a:r>
            <a:r>
              <a:rPr lang="en-GB" dirty="0"/>
              <a:t>It is still </a:t>
            </a:r>
            <a:r>
              <a:rPr lang="en-GB" b="1" dirty="0"/>
              <a:t>too high!</a:t>
            </a:r>
            <a:endParaRPr lang="en-GB" dirty="0"/>
          </a:p>
        </p:txBody>
      </p:sp>
      <p:pic>
        <p:nvPicPr>
          <p:cNvPr id="6" name="Picture 5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BA1524CA-8565-26AF-CC8C-D5CB03497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9769"/>
            <a:ext cx="3528392" cy="21478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55F9BB-1CF0-6358-3F28-76D55EED4476}"/>
              </a:ext>
            </a:extLst>
          </p:cNvPr>
          <p:cNvSpPr/>
          <p:nvPr/>
        </p:nvSpPr>
        <p:spPr>
          <a:xfrm>
            <a:off x="7092280" y="3219822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6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BC3A61-6A50-051D-810C-C7A9319AD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5F7C5-F024-FA65-DDF4-D0E9F225F2BE}"/>
              </a:ext>
            </a:extLst>
          </p:cNvPr>
          <p:cNvSpPr txBox="1"/>
          <p:nvPr/>
        </p:nvSpPr>
        <p:spPr>
          <a:xfrm>
            <a:off x="251520" y="1203598"/>
            <a:ext cx="54543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We develop, validate and calibrate a </a:t>
            </a:r>
            <a:r>
              <a:rPr lang="en-GB" b="1" dirty="0"/>
              <a:t>Layered Composite Material </a:t>
            </a:r>
            <a:r>
              <a:rPr lang="en-GB" dirty="0"/>
              <a:t>made from Epoxy carbon </a:t>
            </a:r>
            <a:r>
              <a:rPr lang="en-GB" dirty="0" err="1"/>
              <a:t>prepeg</a:t>
            </a:r>
            <a:r>
              <a:rPr lang="en-GB" dirty="0"/>
              <a:t> with the fibres oriented at 0°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943D3-5A0E-2AA1-2AD8-ACA234E7C3F1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Composite material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60BF61A-3E68-8F28-EA88-38968834A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77044"/>
            <a:ext cx="7344816" cy="2910055"/>
          </a:xfrm>
          <a:prstGeom prst="rect">
            <a:avLst/>
          </a:prstGeom>
        </p:spPr>
      </p:pic>
      <p:pic>
        <p:nvPicPr>
          <p:cNvPr id="13" name="Picture 1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D9BA672D-1F33-7085-DBD3-96E412DE8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06" y="1156074"/>
            <a:ext cx="3239833" cy="6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27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7E241-52D7-F699-0C69-99424A7EF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1662A-6225-3F52-3837-13502BE5A39D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Prestressing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5465-3815-8A67-F3E1-7397A74E76FA}"/>
              </a:ext>
            </a:extLst>
          </p:cNvPr>
          <p:cNvSpPr txBox="1"/>
          <p:nvPr/>
        </p:nvSpPr>
        <p:spPr>
          <a:xfrm>
            <a:off x="260728" y="1059582"/>
            <a:ext cx="48965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Goal</a:t>
            </a:r>
            <a:r>
              <a:rPr lang="en-GB" sz="1200" dirty="0"/>
              <a:t>: minimizing the deformation of the spokes using prestressing force in the cables</a:t>
            </a:r>
          </a:p>
          <a:p>
            <a:endParaRPr lang="en-GB" sz="1200" dirty="0"/>
          </a:p>
          <a:p>
            <a:r>
              <a:rPr lang="en-GB" sz="1200" dirty="0"/>
              <a:t>Finding the correct prestressing force in 14 cables → solving 15 dimensional optimization problem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2F7B8A-A464-FE8B-C11F-EC892463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88" y="802668"/>
            <a:ext cx="3783919" cy="19130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631125-C66A-50AA-8029-522D80EFC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88" y="2892443"/>
            <a:ext cx="3783919" cy="1921521"/>
          </a:xfrm>
          <a:prstGeom prst="rect">
            <a:avLst/>
          </a:prstGeom>
        </p:spPr>
      </p:pic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085BB453-4CC3-AB54-0D12-9F38E120C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919671"/>
              </p:ext>
            </p:extLst>
          </p:nvPr>
        </p:nvGraphicFramePr>
        <p:xfrm>
          <a:off x="323528" y="2643758"/>
          <a:ext cx="4427984" cy="178916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6996">
                  <a:extLst>
                    <a:ext uri="{9D8B030D-6E8A-4147-A177-3AD203B41FA5}">
                      <a16:colId xmlns:a16="http://schemas.microsoft.com/office/drawing/2014/main" val="16921329"/>
                    </a:ext>
                  </a:extLst>
                </a:gridCol>
                <a:gridCol w="1106996">
                  <a:extLst>
                    <a:ext uri="{9D8B030D-6E8A-4147-A177-3AD203B41FA5}">
                      <a16:colId xmlns:a16="http://schemas.microsoft.com/office/drawing/2014/main" val="386577470"/>
                    </a:ext>
                  </a:extLst>
                </a:gridCol>
                <a:gridCol w="1106996">
                  <a:extLst>
                    <a:ext uri="{9D8B030D-6E8A-4147-A177-3AD203B41FA5}">
                      <a16:colId xmlns:a16="http://schemas.microsoft.com/office/drawing/2014/main" val="2519774908"/>
                    </a:ext>
                  </a:extLst>
                </a:gridCol>
                <a:gridCol w="1106996">
                  <a:extLst>
                    <a:ext uri="{9D8B030D-6E8A-4147-A177-3AD203B41FA5}">
                      <a16:colId xmlns:a16="http://schemas.microsoft.com/office/drawing/2014/main" val="371627362"/>
                    </a:ext>
                  </a:extLst>
                </a:gridCol>
              </a:tblGrid>
              <a:tr h="384043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Total deformation (mm) of the drift chamber </a:t>
                      </a:r>
                      <a:br>
                        <a:rPr lang="en-GB" sz="1400" b="1" dirty="0"/>
                      </a:br>
                      <a:r>
                        <a:rPr lang="en-GB" sz="1400" b="1" dirty="0"/>
                        <a:t>with the edge of the outer cylinders fixed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901965"/>
                  </a:ext>
                </a:extLst>
              </a:tr>
              <a:tr h="384043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prestress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Outer cylinder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Prestress in the cables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946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Outer cylinder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Outer cylinder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18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14.099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377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0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9141B-FBBF-F891-292F-D5536EE114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9C217-EACA-B27F-C4CE-11BA69675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17" y="2838529"/>
            <a:ext cx="4021995" cy="1980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8558C-8476-60AE-0748-82D5A23274BA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Prestressing</a:t>
            </a:r>
          </a:p>
        </p:txBody>
      </p:sp>
      <p:graphicFrame>
        <p:nvGraphicFramePr>
          <p:cNvPr id="8" name="Table 30">
            <a:extLst>
              <a:ext uri="{FF2B5EF4-FFF2-40B4-BE49-F238E27FC236}">
                <a16:creationId xmlns:a16="http://schemas.microsoft.com/office/drawing/2014/main" id="{35C25D69-F2FF-FCDB-907D-052BB45DA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73348"/>
              </p:ext>
            </p:extLst>
          </p:nvPr>
        </p:nvGraphicFramePr>
        <p:xfrm>
          <a:off x="395149" y="2211710"/>
          <a:ext cx="4427984" cy="167028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13992">
                  <a:extLst>
                    <a:ext uri="{9D8B030D-6E8A-4147-A177-3AD203B41FA5}">
                      <a16:colId xmlns:a16="http://schemas.microsoft.com/office/drawing/2014/main" val="16921329"/>
                    </a:ext>
                  </a:extLst>
                </a:gridCol>
                <a:gridCol w="2213992">
                  <a:extLst>
                    <a:ext uri="{9D8B030D-6E8A-4147-A177-3AD203B41FA5}">
                      <a16:colId xmlns:a16="http://schemas.microsoft.com/office/drawing/2014/main" val="2519774908"/>
                    </a:ext>
                  </a:extLst>
                </a:gridCol>
              </a:tblGrid>
              <a:tr h="3840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Total deformation (mm) </a:t>
                      </a:r>
                      <a:r>
                        <a:rPr lang="en-GB" sz="1400" b="0" dirty="0"/>
                        <a:t>of the drift chamber with the face of the outer cylinders fixed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901965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prestress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Prestress in the cables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946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Drift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Drift chamber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18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11.54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4.871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3770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2EB9B0-56F6-2B3B-84C1-CB24CC259166}"/>
              </a:ext>
            </a:extLst>
          </p:cNvPr>
          <p:cNvSpPr txBox="1"/>
          <p:nvPr/>
        </p:nvSpPr>
        <p:spPr>
          <a:xfrm>
            <a:off x="233264" y="1203598"/>
            <a:ext cx="53156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Constraint: </a:t>
            </a:r>
            <a:r>
              <a:rPr lang="en-GB" sz="1400" b="1" dirty="0"/>
              <a:t>face of the outer cylinders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drift chamber pulled upwards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very high total deformation</a:t>
            </a:r>
          </a:p>
        </p:txBody>
      </p:sp>
      <p:pic>
        <p:nvPicPr>
          <p:cNvPr id="7" name="Picture 6" descr="A blue circular object with a rainbow colored center&#10;&#10;Description automatically generated with medium confidence">
            <a:extLst>
              <a:ext uri="{FF2B5EF4-FFF2-40B4-BE49-F238E27FC236}">
                <a16:creationId xmlns:a16="http://schemas.microsoft.com/office/drawing/2014/main" id="{0309F23C-1C6D-824C-CF1D-CE35415E8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17" y="720346"/>
            <a:ext cx="4021995" cy="2139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09AE8-FA6A-6475-0559-920E2BDC5181}"/>
              </a:ext>
            </a:extLst>
          </p:cNvPr>
          <p:cNvSpPr txBox="1"/>
          <p:nvPr/>
        </p:nvSpPr>
        <p:spPr>
          <a:xfrm>
            <a:off x="413017" y="4217808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Accurate definition of </a:t>
            </a:r>
            <a:r>
              <a:rPr lang="en-GB" b="1" dirty="0"/>
              <a:t>boundary conditions </a:t>
            </a:r>
            <a:r>
              <a:rPr lang="en-GB" dirty="0"/>
              <a:t>on the overall deformation of the spoke</a:t>
            </a:r>
          </a:p>
        </p:txBody>
      </p:sp>
    </p:spTree>
    <p:extLst>
      <p:ext uri="{BB962C8B-B14F-4D97-AF65-F5344CB8AC3E}">
        <p14:creationId xmlns:p14="http://schemas.microsoft.com/office/powerpoint/2010/main" val="250805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A2D421-C878-C89C-E71D-08FD16F67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90A49-2D2A-1A2F-2B3E-E88C77D10554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Buckling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64C71-0C14-B9E4-45D2-9F9749B82544}"/>
              </a:ext>
            </a:extLst>
          </p:cNvPr>
          <p:cNvSpPr txBox="1"/>
          <p:nvPr/>
        </p:nvSpPr>
        <p:spPr>
          <a:xfrm>
            <a:off x="251520" y="1115112"/>
            <a:ext cx="73448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Buckling behaviour is essential for us to ensure the </a:t>
            </a:r>
            <a:r>
              <a:rPr lang="en-GB" b="1" dirty="0"/>
              <a:t>safety</a:t>
            </a:r>
            <a:r>
              <a:rPr lang="en-GB" dirty="0"/>
              <a:t> and </a:t>
            </a:r>
            <a:r>
              <a:rPr lang="en-GB" b="1" dirty="0"/>
              <a:t>reliability</a:t>
            </a:r>
            <a:r>
              <a:rPr lang="en-GB" dirty="0"/>
              <a:t> of this drift chamber.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4C151-A112-EFDB-D03A-CCEB16AEEBB3}"/>
              </a:ext>
            </a:extLst>
          </p:cNvPr>
          <p:cNvSpPr txBox="1"/>
          <p:nvPr/>
        </p:nvSpPr>
        <p:spPr>
          <a:xfrm>
            <a:off x="251520" y="1491630"/>
            <a:ext cx="4248472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Linear buckling analysis </a:t>
            </a:r>
            <a:r>
              <a:rPr lang="en-GB" dirty="0"/>
              <a:t>assumes small deflections and linear material </a:t>
            </a:r>
            <a:r>
              <a:rPr lang="en-GB" dirty="0" err="1"/>
              <a:t>behavior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Failure primarily occurs in the spokes while the outer cylinder remains undamaged (right).</a:t>
            </a:r>
          </a:p>
        </p:txBody>
      </p:sp>
      <p:pic>
        <p:nvPicPr>
          <p:cNvPr id="11" name="Picture 10" descr="A colorful kites in the sky&#10;&#10;Description automatically generated">
            <a:extLst>
              <a:ext uri="{FF2B5EF4-FFF2-40B4-BE49-F238E27FC236}">
                <a16:creationId xmlns:a16="http://schemas.microsoft.com/office/drawing/2014/main" id="{6A513C0D-189B-ABCA-D80D-9245ED8E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5" y="2612690"/>
            <a:ext cx="4225403" cy="2266138"/>
          </a:xfrm>
          <a:prstGeom prst="rect">
            <a:avLst/>
          </a:prstGeom>
        </p:spPr>
      </p:pic>
      <p:pic>
        <p:nvPicPr>
          <p:cNvPr id="13" name="Picture 12" descr="A computer screen shot of a circular design&#10;&#10;Description automatically generated">
            <a:extLst>
              <a:ext uri="{FF2B5EF4-FFF2-40B4-BE49-F238E27FC236}">
                <a16:creationId xmlns:a16="http://schemas.microsoft.com/office/drawing/2014/main" id="{A1E81904-94ED-26F1-2256-81B85B130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38" y="1402208"/>
            <a:ext cx="4304740" cy="23949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DCDE05-2242-6022-8958-EA6BAC6A88B4}"/>
              </a:ext>
            </a:extLst>
          </p:cNvPr>
          <p:cNvSpPr txBox="1"/>
          <p:nvPr/>
        </p:nvSpPr>
        <p:spPr>
          <a:xfrm>
            <a:off x="4788024" y="4092445"/>
            <a:ext cx="56886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Spokes interact with the cylinder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Deformation near the outer cylinder (left)</a:t>
            </a:r>
          </a:p>
        </p:txBody>
      </p:sp>
    </p:spTree>
    <p:extLst>
      <p:ext uri="{BB962C8B-B14F-4D97-AF65-F5344CB8AC3E}">
        <p14:creationId xmlns:p14="http://schemas.microsoft.com/office/powerpoint/2010/main" val="1559909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1090BD-29CF-2D45-CA98-05198FA3B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6CC95-0F55-E8B1-22B9-4FD90F748CC9}"/>
              </a:ext>
            </a:extLst>
          </p:cNvPr>
          <p:cNvSpPr txBox="1"/>
          <p:nvPr/>
        </p:nvSpPr>
        <p:spPr>
          <a:xfrm>
            <a:off x="1979712" y="2243775"/>
            <a:ext cx="5688632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Realistic model (ongoing)</a:t>
            </a:r>
          </a:p>
        </p:txBody>
      </p:sp>
    </p:spTree>
    <p:extLst>
      <p:ext uri="{BB962C8B-B14F-4D97-AF65-F5344CB8AC3E}">
        <p14:creationId xmlns:p14="http://schemas.microsoft.com/office/powerpoint/2010/main" val="395750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0C501-BFE1-D606-519E-FC144B8C7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5B81E-6978-7AF4-0BFD-611DA6C7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3718"/>
            <a:ext cx="3456384" cy="269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9CFBEC-D8C0-12A8-9DAE-EBDD795E8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838937"/>
            <a:ext cx="3558247" cy="39286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EA9F81-4D18-6CDF-E126-7C303FCC8DBB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Realistic model: overview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56D93-2781-E029-AB7E-3229FC2B8366}"/>
              </a:ext>
            </a:extLst>
          </p:cNvPr>
          <p:cNvSpPr txBox="1"/>
          <p:nvPr/>
        </p:nvSpPr>
        <p:spPr>
          <a:xfrm>
            <a:off x="251520" y="1059582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GB" sz="1200" dirty="0"/>
              <a:t>Mechanically accurate</a:t>
            </a:r>
          </a:p>
          <a:p>
            <a:pPr marL="342900" indent="-342900" algn="l">
              <a:buAutoNum type="arabicPeriod"/>
            </a:pPr>
            <a:r>
              <a:rPr lang="en-GB" sz="1200" dirty="0"/>
              <a:t>Precise definition of the connections of the cables on the structure</a:t>
            </a:r>
          </a:p>
          <a:p>
            <a:pPr marL="342900" indent="-342900" algn="l">
              <a:buAutoNum type="arabicPeriod"/>
            </a:pPr>
            <a:r>
              <a:rPr lang="en-GB" sz="1200" dirty="0"/>
              <a:t>Connections of the wires on the PCB</a:t>
            </a:r>
          </a:p>
          <a:p>
            <a:pPr marL="342900" indent="-342900" algn="l">
              <a:buAutoNum type="arabicPeriod"/>
            </a:pPr>
            <a:r>
              <a:rPr lang="en-GB" sz="1200" dirty="0"/>
              <a:t>Location of the necessary spacers</a:t>
            </a:r>
          </a:p>
          <a:p>
            <a:pPr marL="342900" indent="-342900" algn="l">
              <a:buAutoNum type="arabicPeriod"/>
            </a:pPr>
            <a:r>
              <a:rPr lang="en-GB" sz="1200" dirty="0"/>
              <a:t>Connection between wire cage and gas containment structure</a:t>
            </a:r>
          </a:p>
        </p:txBody>
      </p:sp>
    </p:spTree>
    <p:extLst>
      <p:ext uri="{BB962C8B-B14F-4D97-AF65-F5344CB8AC3E}">
        <p14:creationId xmlns:p14="http://schemas.microsoft.com/office/powerpoint/2010/main" val="1215768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4B60E-044B-6BC9-D6FD-4B6C0F1FB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4E1BE-35D8-1769-7CD1-8B1CB28F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5913"/>
            <a:ext cx="3240360" cy="2361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47EFFA-A83B-CDA7-FD63-0BE35BA5A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4" y="3088092"/>
            <a:ext cx="3595579" cy="1872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62794-604F-D7FA-E0FB-712F6B45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75" y="2924435"/>
            <a:ext cx="2869731" cy="20584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BFD80B-D875-B8A7-66E9-17EBAC2F9ED3}"/>
              </a:ext>
            </a:extLst>
          </p:cNvPr>
          <p:cNvSpPr txBox="1"/>
          <p:nvPr/>
        </p:nvSpPr>
        <p:spPr>
          <a:xfrm>
            <a:off x="781534" y="1405139"/>
            <a:ext cx="257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Upper junction: cross profile spoke and supporting cables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F4093-3A83-FAFB-7041-9F3E07F220FB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Realistic model: details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8F2ADC-94C0-75D0-7403-0BE60A05AB8D}"/>
              </a:ext>
            </a:extLst>
          </p:cNvPr>
          <p:cNvCxnSpPr>
            <a:cxnSpLocks/>
          </p:cNvCxnSpPr>
          <p:nvPr/>
        </p:nvCxnSpPr>
        <p:spPr>
          <a:xfrm flipV="1">
            <a:off x="2195736" y="1491630"/>
            <a:ext cx="1512168" cy="223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1614D6-FFDE-E706-9166-E1892ECFD29E}"/>
              </a:ext>
            </a:extLst>
          </p:cNvPr>
          <p:cNvCxnSpPr>
            <a:cxnSpLocks/>
          </p:cNvCxnSpPr>
          <p:nvPr/>
        </p:nvCxnSpPr>
        <p:spPr>
          <a:xfrm flipV="1">
            <a:off x="2123728" y="3507854"/>
            <a:ext cx="3705128" cy="906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FE20AC-C6ED-C8E0-46DC-BA25CDEDC5E5}"/>
              </a:ext>
            </a:extLst>
          </p:cNvPr>
          <p:cNvSpPr txBox="1"/>
          <p:nvPr/>
        </p:nvSpPr>
        <p:spPr>
          <a:xfrm>
            <a:off x="4136456" y="4164122"/>
            <a:ext cx="205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Lower junction: joint design</a:t>
            </a:r>
          </a:p>
        </p:txBody>
      </p:sp>
    </p:spTree>
    <p:extLst>
      <p:ext uri="{BB962C8B-B14F-4D97-AF65-F5344CB8AC3E}">
        <p14:creationId xmlns:p14="http://schemas.microsoft.com/office/powerpoint/2010/main" val="303089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5E3A6-518C-5B9D-9153-B89FD0FD1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5482B-2F9E-E883-6645-6DE65772FBCA}"/>
              </a:ext>
            </a:extLst>
          </p:cNvPr>
          <p:cNvSpPr txBox="1"/>
          <p:nvPr/>
        </p:nvSpPr>
        <p:spPr>
          <a:xfrm>
            <a:off x="251520" y="483518"/>
            <a:ext cx="2626040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Drift chamber details</a:t>
            </a:r>
          </a:p>
        </p:txBody>
      </p:sp>
      <p:pic>
        <p:nvPicPr>
          <p:cNvPr id="3" name="Picture 2" descr="A blue and orange structure&#10;&#10;Description automatically generated with medium confidence">
            <a:extLst>
              <a:ext uri="{FF2B5EF4-FFF2-40B4-BE49-F238E27FC236}">
                <a16:creationId xmlns:a16="http://schemas.microsoft.com/office/drawing/2014/main" id="{42BFD975-9E27-460B-C798-E812F7F8F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59337"/>
            <a:ext cx="2639519" cy="2132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D1E133-FB79-E6FE-D65F-4D11A5284752}"/>
              </a:ext>
            </a:extLst>
          </p:cNvPr>
          <p:cNvSpPr txBox="1"/>
          <p:nvPr/>
        </p:nvSpPr>
        <p:spPr>
          <a:xfrm>
            <a:off x="3059832" y="1059582"/>
            <a:ext cx="61206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Low mass cylindrical with </a:t>
            </a:r>
            <a:r>
              <a:rPr lang="en-GB" sz="1400" b="1" dirty="0"/>
              <a:t>2T</a:t>
            </a:r>
            <a:r>
              <a:rPr lang="en-GB" sz="1400" dirty="0"/>
              <a:t> solenoid field and a gas mixture </a:t>
            </a:r>
            <a:r>
              <a:rPr lang="en-GB" sz="1400" b="1" dirty="0"/>
              <a:t>He 90% - iC</a:t>
            </a:r>
            <a:r>
              <a:rPr lang="en-GB" sz="1400" b="1" baseline="-25000" dirty="0"/>
              <a:t>4</a:t>
            </a:r>
            <a:r>
              <a:rPr lang="en-GB" sz="1400" b="1" dirty="0"/>
              <a:t>H</a:t>
            </a:r>
            <a:r>
              <a:rPr lang="en-GB" sz="1400" b="1" baseline="-25000" dirty="0"/>
              <a:t>10</a:t>
            </a:r>
            <a:r>
              <a:rPr lang="en-GB" sz="1400" b="1" dirty="0"/>
              <a:t> 10%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/>
              <a:t>Inner radius </a:t>
            </a:r>
            <a:r>
              <a:rPr lang="en-GB" sz="1400" b="1" dirty="0"/>
              <a:t>R</a:t>
            </a:r>
            <a:r>
              <a:rPr lang="en-GB" sz="1400" b="1" baseline="-25000" dirty="0"/>
              <a:t>in</a:t>
            </a:r>
            <a:r>
              <a:rPr lang="en-GB" sz="1400" b="1" dirty="0"/>
              <a:t> = 35 cm</a:t>
            </a:r>
            <a:r>
              <a:rPr lang="en-GB" sz="1400" dirty="0"/>
              <a:t>, outer radius </a:t>
            </a:r>
            <a:r>
              <a:rPr lang="en-GB" sz="1400" b="1" dirty="0"/>
              <a:t>R</a:t>
            </a:r>
            <a:r>
              <a:rPr lang="en-GB" sz="1400" b="1" baseline="-25000" dirty="0"/>
              <a:t>out</a:t>
            </a:r>
            <a:r>
              <a:rPr lang="en-GB" sz="1400" b="1" dirty="0"/>
              <a:t> = 200 cm</a:t>
            </a:r>
            <a:r>
              <a:rPr lang="en-GB" sz="1400" dirty="0"/>
              <a:t>, length </a:t>
            </a:r>
            <a:r>
              <a:rPr lang="en-GB" sz="1400" b="1" dirty="0"/>
              <a:t>L = 400 cm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b="1" dirty="0"/>
              <a:t>112 co-axial layers</a:t>
            </a:r>
            <a:r>
              <a:rPr lang="en-GB" sz="1400" dirty="0"/>
              <a:t>, at alternating-sign stereo angles, arranged in 24 identical azimuthal sectors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b="1" dirty="0"/>
              <a:t>343968 wires </a:t>
            </a:r>
            <a:r>
              <a:rPr lang="en-GB" sz="1400" dirty="0"/>
              <a:t>in total:</a:t>
            </a:r>
          </a:p>
          <a:p>
            <a:pPr marL="514313" lvl="1" indent="-171450">
              <a:buFont typeface="Arial" panose="020B0604020202020204" pitchFamily="34" charset="0"/>
              <a:buChar char="•"/>
            </a:pPr>
            <a:r>
              <a:rPr lang="en-GB" sz="1400" dirty="0"/>
              <a:t>56448 sense wires – 20 µm diameter W(Au)</a:t>
            </a:r>
          </a:p>
          <a:p>
            <a:pPr marL="514313" lvl="1" indent="-171450">
              <a:buFont typeface="Arial" panose="020B0604020202020204" pitchFamily="34" charset="0"/>
              <a:buChar char="•"/>
            </a:pPr>
            <a:r>
              <a:rPr lang="en-GB" sz="1400" dirty="0"/>
              <a:t>229056 field wires – 40 µm diameter Al(ag)</a:t>
            </a:r>
          </a:p>
          <a:p>
            <a:pPr marL="514313" lvl="1" indent="-171450">
              <a:buFont typeface="Arial" panose="020B0604020202020204" pitchFamily="34" charset="0"/>
              <a:buChar char="•"/>
            </a:pPr>
            <a:r>
              <a:rPr lang="en-GB" sz="1400" dirty="0"/>
              <a:t>58464 field and guard wires – 50 µm diameter Al(ag)</a:t>
            </a:r>
          </a:p>
          <a:p>
            <a:endParaRPr lang="en-GB" sz="1400" dirty="0"/>
          </a:p>
          <a:p>
            <a:pPr algn="l"/>
            <a:r>
              <a:rPr lang="en-GB" sz="1400" dirty="0"/>
              <a:t>Drift length ~ 1 cm, drift time ~150 ns, </a:t>
            </a:r>
            <a:r>
              <a:rPr lang="el-GR" sz="1400" dirty="0"/>
              <a:t>σ</a:t>
            </a:r>
            <a:r>
              <a:rPr lang="en-GB" sz="1400" baseline="-25000" dirty="0" err="1"/>
              <a:t>xy</a:t>
            </a:r>
            <a:r>
              <a:rPr lang="en-GB" sz="1400" baseline="-25000" dirty="0"/>
              <a:t>  </a:t>
            </a:r>
            <a:r>
              <a:rPr lang="en-GB" sz="1400" dirty="0"/>
              <a:t>&lt; 100 µm </a:t>
            </a:r>
            <a:r>
              <a:rPr lang="el-GR" sz="1400" dirty="0"/>
              <a:t>σ</a:t>
            </a:r>
            <a:r>
              <a:rPr lang="en-GB" sz="1400" baseline="-25000" dirty="0"/>
              <a:t>z  </a:t>
            </a:r>
            <a:r>
              <a:rPr lang="en-GB" sz="1400" dirty="0"/>
              <a:t>&lt; 1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7C3FC-A421-3A31-307A-22A4AFC39158}"/>
              </a:ext>
            </a:extLst>
          </p:cNvPr>
          <p:cNvSpPr txBox="1"/>
          <p:nvPr/>
        </p:nvSpPr>
        <p:spPr>
          <a:xfrm>
            <a:off x="539552" y="3939902"/>
            <a:ext cx="6777096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Thin wires </a:t>
            </a:r>
            <a:r>
              <a:rPr lang="en-GB" sz="1200" dirty="0"/>
              <a:t>→ </a:t>
            </a:r>
            <a:r>
              <a:rPr lang="en-GB" b="1" dirty="0"/>
              <a:t>increase the chamber granularity </a:t>
            </a:r>
            <a:r>
              <a:rPr lang="en-GB" sz="1400" dirty="0"/>
              <a:t>→ </a:t>
            </a:r>
            <a:r>
              <a:rPr lang="en-GB" dirty="0"/>
              <a:t>reducing both multiple scattering and the overall tension on the end plates</a:t>
            </a:r>
          </a:p>
          <a:p>
            <a:endParaRPr lang="en-GB" b="1" dirty="0"/>
          </a:p>
          <a:p>
            <a:r>
              <a:rPr lang="en-GB" b="1" dirty="0"/>
              <a:t>Cluster counting</a:t>
            </a:r>
            <a:r>
              <a:rPr lang="en-GB" dirty="0"/>
              <a:t> allows to reach </a:t>
            </a:r>
            <a:r>
              <a:rPr lang="en-GB" dirty="0" err="1"/>
              <a:t>dN</a:t>
            </a:r>
            <a:r>
              <a:rPr lang="en-GB" baseline="-25000" dirty="0" err="1"/>
              <a:t>c</a:t>
            </a:r>
            <a:r>
              <a:rPr lang="en-GB" dirty="0"/>
              <a:t>/dx resolution &lt; 3% for particle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257300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E5C7D-23D9-143C-9BE9-9D21A90A7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BFF84-C811-DA3A-44E0-8DF0C5A193C7}"/>
              </a:ext>
            </a:extLst>
          </p:cNvPr>
          <p:cNvSpPr txBox="1"/>
          <p:nvPr/>
        </p:nvSpPr>
        <p:spPr>
          <a:xfrm>
            <a:off x="2483768" y="2243775"/>
            <a:ext cx="4572000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Future studies</a:t>
            </a:r>
          </a:p>
        </p:txBody>
      </p:sp>
    </p:spTree>
    <p:extLst>
      <p:ext uri="{BB962C8B-B14F-4D97-AF65-F5344CB8AC3E}">
        <p14:creationId xmlns:p14="http://schemas.microsoft.com/office/powerpoint/2010/main" val="292544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E731E4-A92E-8E58-3EEC-20DCCF8AD3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CA392-76FF-84FD-C068-DDA78CEDC7E9}"/>
              </a:ext>
            </a:extLst>
          </p:cNvPr>
          <p:cNvSpPr txBox="1"/>
          <p:nvPr/>
        </p:nvSpPr>
        <p:spPr>
          <a:xfrm>
            <a:off x="279968" y="1491630"/>
            <a:ext cx="8216920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Our main goal was to limit the deformation of the spokes to </a:t>
            </a:r>
            <a:r>
              <a:rPr lang="en-GB" b="1" dirty="0"/>
              <a:t>200 </a:t>
            </a:r>
            <a:r>
              <a:rPr lang="en-GB" sz="1400" b="1" dirty="0"/>
              <a:t>µm</a:t>
            </a:r>
            <a:r>
              <a:rPr lang="en-GB" b="1" dirty="0"/>
              <a:t> </a:t>
            </a:r>
            <a:r>
              <a:rPr lang="en-GB" dirty="0"/>
              <a:t>while ensuring the structural integrity.</a:t>
            </a:r>
          </a:p>
          <a:p>
            <a:r>
              <a:rPr lang="en-GB" dirty="0"/>
              <a:t>The structure exhibited a deformation of </a:t>
            </a:r>
            <a:r>
              <a:rPr lang="en-GB" b="1" dirty="0"/>
              <a:t>600 </a:t>
            </a:r>
            <a:r>
              <a:rPr lang="en-GB" sz="1400" b="1" dirty="0"/>
              <a:t>µm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Next developments</a:t>
            </a:r>
          </a:p>
          <a:p>
            <a:r>
              <a:rPr lang="en-GB" b="1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Try alternative approaches, including </a:t>
            </a:r>
            <a:r>
              <a:rPr lang="en-GB" b="1" dirty="0"/>
              <a:t>prestressing of spokes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Investigate various composite </a:t>
            </a:r>
            <a:r>
              <a:rPr lang="en-GB" b="1" dirty="0"/>
              <a:t>failure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Extend </a:t>
            </a:r>
            <a:r>
              <a:rPr lang="en-GB" b="1" dirty="0"/>
              <a:t>nonlinear</a:t>
            </a:r>
            <a:r>
              <a:rPr lang="en-GB" dirty="0"/>
              <a:t> buckling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Depth understanding of our </a:t>
            </a:r>
            <a:r>
              <a:rPr lang="en-GB" b="1" dirty="0"/>
              <a:t>composite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Real model design in collaboration with </a:t>
            </a:r>
            <a:r>
              <a:rPr lang="en-GB" b="1" dirty="0" err="1"/>
              <a:t>EnginSoft</a:t>
            </a:r>
            <a:endParaRPr lang="en-GB" b="1" dirty="0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FC937F5-E5F8-2157-DBEF-12440C9C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55" y="3939902"/>
            <a:ext cx="2990400" cy="106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AF3707-9B8A-A6BE-BFAC-88E8A4C48EC2}"/>
              </a:ext>
            </a:extLst>
          </p:cNvPr>
          <p:cNvSpPr txBox="1"/>
          <p:nvPr/>
        </p:nvSpPr>
        <p:spPr>
          <a:xfrm>
            <a:off x="251520" y="555526"/>
            <a:ext cx="7776864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What happens now?</a:t>
            </a:r>
          </a:p>
        </p:txBody>
      </p:sp>
    </p:spTree>
    <p:extLst>
      <p:ext uri="{BB962C8B-B14F-4D97-AF65-F5344CB8AC3E}">
        <p14:creationId xmlns:p14="http://schemas.microsoft.com/office/powerpoint/2010/main" val="41233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2F9CA-2D24-80F0-7C4F-B302540F96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4" name="Picture 3" descr="A blue and red circular object&#10;&#10;Description automatically generated">
            <a:extLst>
              <a:ext uri="{FF2B5EF4-FFF2-40B4-BE49-F238E27FC236}">
                <a16:creationId xmlns:a16="http://schemas.microsoft.com/office/drawing/2014/main" id="{EF2F735F-6A59-178D-C445-83DE5919A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6248"/>
            <a:ext cx="6696744" cy="2909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6AFEC-4B03-2D1C-19F5-1DD0BCCFAB80}"/>
              </a:ext>
            </a:extLst>
          </p:cNvPr>
          <p:cNvSpPr txBox="1"/>
          <p:nvPr/>
        </p:nvSpPr>
        <p:spPr>
          <a:xfrm>
            <a:off x="755576" y="1059582"/>
            <a:ext cx="3672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	</a:t>
            </a:r>
            <a:r>
              <a:rPr lang="en-GB" b="1" dirty="0"/>
              <a:t>Gas containment </a:t>
            </a:r>
          </a:p>
          <a:p>
            <a:r>
              <a:rPr lang="en-GB" dirty="0"/>
              <a:t>Gas vessel can freely deform without affecting the internal wire position and mechanical tension.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2BB67-6BB4-08EC-85C2-4E4FEB8169B6}"/>
              </a:ext>
            </a:extLst>
          </p:cNvPr>
          <p:cNvSpPr txBox="1"/>
          <p:nvPr/>
        </p:nvSpPr>
        <p:spPr>
          <a:xfrm>
            <a:off x="251520" y="483518"/>
            <a:ext cx="4602542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Drift chamber: separation of functions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D968E-E723-CC16-F566-51095DFC3B24}"/>
              </a:ext>
            </a:extLst>
          </p:cNvPr>
          <p:cNvSpPr txBox="1"/>
          <p:nvPr/>
        </p:nvSpPr>
        <p:spPr>
          <a:xfrm>
            <a:off x="4355976" y="1046380"/>
            <a:ext cx="3672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	   </a:t>
            </a:r>
            <a:r>
              <a:rPr lang="en-GB" b="1" dirty="0"/>
              <a:t>Wire cage</a:t>
            </a:r>
          </a:p>
          <a:p>
            <a:r>
              <a:rPr lang="en-GB" dirty="0"/>
              <a:t>Wire support structure not subject to differential pressure can be light and feed-through-less.</a:t>
            </a:r>
          </a:p>
        </p:txBody>
      </p:sp>
    </p:spTree>
    <p:extLst>
      <p:ext uri="{BB962C8B-B14F-4D97-AF65-F5344CB8AC3E}">
        <p14:creationId xmlns:p14="http://schemas.microsoft.com/office/powerpoint/2010/main" val="388810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C1055-DAB5-E278-BB52-E2A702478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4" name="Picture 3" descr="Diagram of a cylinder with a diagram&#10;&#10;Description automatically generated with medium confidence">
            <a:extLst>
              <a:ext uri="{FF2B5EF4-FFF2-40B4-BE49-F238E27FC236}">
                <a16:creationId xmlns:a16="http://schemas.microsoft.com/office/drawing/2014/main" id="{6F3263DF-0D0E-5EEC-2DD1-984B059F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55626"/>
            <a:ext cx="2232248" cy="2232248"/>
          </a:xfrm>
          <a:prstGeom prst="rect">
            <a:avLst/>
          </a:prstGeom>
        </p:spPr>
      </p:pic>
      <p:pic>
        <p:nvPicPr>
          <p:cNvPr id="6" name="Picture 5" descr="A computer generated image of a window&#10;&#10;Description automatically generated">
            <a:extLst>
              <a:ext uri="{FF2B5EF4-FFF2-40B4-BE49-F238E27FC236}">
                <a16:creationId xmlns:a16="http://schemas.microsoft.com/office/drawing/2014/main" id="{8BB26C7F-4578-5082-B42F-78EABA26A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4" y="1203598"/>
            <a:ext cx="1418806" cy="3482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E41FC-1D4D-9B0E-ACE7-977C7FC7F095}"/>
              </a:ext>
            </a:extLst>
          </p:cNvPr>
          <p:cNvSpPr txBox="1"/>
          <p:nvPr/>
        </p:nvSpPr>
        <p:spPr>
          <a:xfrm>
            <a:off x="251520" y="483518"/>
            <a:ext cx="4783682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Drift chamber: a closer eye on wire cage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4FB211-A04C-4BE5-C0DF-1289D2C7B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12" y="1275606"/>
            <a:ext cx="2630019" cy="1814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C8192-16E7-5422-9189-6CCA54454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63838"/>
            <a:ext cx="2036950" cy="1557668"/>
          </a:xfrm>
          <a:prstGeom prst="rect">
            <a:avLst/>
          </a:prstGeom>
        </p:spPr>
      </p:pic>
      <p:pic>
        <p:nvPicPr>
          <p:cNvPr id="11" name="Picture 10" descr="A close-up of a machine&#10;&#10;Description automatically generated">
            <a:extLst>
              <a:ext uri="{FF2B5EF4-FFF2-40B4-BE49-F238E27FC236}">
                <a16:creationId xmlns:a16="http://schemas.microsoft.com/office/drawing/2014/main" id="{E065BB5C-C9F2-EBF1-AEF1-6029ED61C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44" y="1275606"/>
            <a:ext cx="2464464" cy="32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14CD6-F18E-E727-3DAF-B626E3281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89113-6546-0A37-F73E-141A28593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87574"/>
            <a:ext cx="2902905" cy="18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426E7-F18D-169F-0B99-2E220BE68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0" y="2931790"/>
            <a:ext cx="3240360" cy="2105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1A189-2D56-75D0-7783-BFFDAFB2A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83" y="1131590"/>
            <a:ext cx="4952577" cy="3530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BDCF5-9EEF-9140-B625-49462CADDB24}"/>
              </a:ext>
            </a:extLst>
          </p:cNvPr>
          <p:cNvSpPr txBox="1"/>
          <p:nvPr/>
        </p:nvSpPr>
        <p:spPr>
          <a:xfrm>
            <a:off x="251520" y="483518"/>
            <a:ext cx="2601994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Drift chamber layout</a:t>
            </a:r>
          </a:p>
        </p:txBody>
      </p:sp>
    </p:spTree>
    <p:extLst>
      <p:ext uri="{BB962C8B-B14F-4D97-AF65-F5344CB8AC3E}">
        <p14:creationId xmlns:p14="http://schemas.microsoft.com/office/powerpoint/2010/main" val="147965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EC4F3C-6B20-FA88-3BF1-9B063CDF2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BD914-0330-2EF0-CE10-F9ABE197CFE7}"/>
              </a:ext>
            </a:extLst>
          </p:cNvPr>
          <p:cNvSpPr txBox="1"/>
          <p:nvPr/>
        </p:nvSpPr>
        <p:spPr>
          <a:xfrm>
            <a:off x="251520" y="555526"/>
            <a:ext cx="45720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Big Problem to manage!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E0BBF-47BD-40E1-16CA-6C93458D245C}"/>
              </a:ext>
            </a:extLst>
          </p:cNvPr>
          <p:cNvSpPr txBox="1"/>
          <p:nvPr/>
        </p:nvSpPr>
        <p:spPr>
          <a:xfrm>
            <a:off x="251520" y="1275606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The accuracy of the position is in the range of </a:t>
            </a:r>
            <a:r>
              <a:rPr lang="en-GB" sz="1200" b="1" dirty="0"/>
              <a:t>100-200 µm.</a:t>
            </a:r>
          </a:p>
          <a:p>
            <a:pPr algn="l"/>
            <a:r>
              <a:rPr lang="en-GB" sz="1200" dirty="0"/>
              <a:t>The position of the anodic wire in space must be known with an accuracy better than </a:t>
            </a:r>
            <a:r>
              <a:rPr lang="en-GB" sz="1200" b="1" dirty="0"/>
              <a:t>50 µm</a:t>
            </a:r>
            <a:r>
              <a:rPr lang="en-GB" sz="1200" dirty="0"/>
              <a:t> at most.</a:t>
            </a:r>
          </a:p>
          <a:p>
            <a:pPr algn="l"/>
            <a:endParaRPr lang="en-GB" sz="1200" dirty="0"/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The anodic and cathodic wires should be parallel in space to preserve the constant electric field.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A 20 µm tungsten wire, 2 m long, will bow about 100 µm at its middle point, if tensioned with a load of approximately 30 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3E271-34ED-FBB0-98CA-1C884ABA975F}"/>
              </a:ext>
            </a:extLst>
          </p:cNvPr>
          <p:cNvSpPr txBox="1"/>
          <p:nvPr/>
        </p:nvSpPr>
        <p:spPr>
          <a:xfrm>
            <a:off x="467544" y="3432602"/>
            <a:ext cx="8277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30 gr </a:t>
            </a:r>
            <a:r>
              <a:rPr lang="en-GB" sz="2000" dirty="0"/>
              <a:t>tension for each wire → </a:t>
            </a:r>
            <a:r>
              <a:rPr lang="en-GB" sz="2000" b="1" dirty="0"/>
              <a:t>10 tonnes of total load on the endcap</a:t>
            </a:r>
          </a:p>
        </p:txBody>
      </p:sp>
    </p:spTree>
    <p:extLst>
      <p:ext uri="{BB962C8B-B14F-4D97-AF65-F5344CB8AC3E}">
        <p14:creationId xmlns:p14="http://schemas.microsoft.com/office/powerpoint/2010/main" val="336960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EE565-B9CB-6134-8C3F-97F92DDC7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45DED-841D-B06D-7BDF-49E37C00C842}"/>
              </a:ext>
            </a:extLst>
          </p:cNvPr>
          <p:cNvSpPr txBox="1"/>
          <p:nvPr/>
        </p:nvSpPr>
        <p:spPr>
          <a:xfrm>
            <a:off x="2483768" y="2243775"/>
            <a:ext cx="4572000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Simulation studies</a:t>
            </a:r>
          </a:p>
        </p:txBody>
      </p:sp>
    </p:spTree>
    <p:extLst>
      <p:ext uri="{BB962C8B-B14F-4D97-AF65-F5344CB8AC3E}">
        <p14:creationId xmlns:p14="http://schemas.microsoft.com/office/powerpoint/2010/main" val="340454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DFB6B1-7EDF-66B6-89F6-25CD6D0C06A6}"/>
              </a:ext>
            </a:extLst>
          </p:cNvPr>
          <p:cNvSpPr txBox="1"/>
          <p:nvPr/>
        </p:nvSpPr>
        <p:spPr>
          <a:xfrm>
            <a:off x="251520" y="555526"/>
            <a:ext cx="45720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Finite Element Method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3AF89-536A-D2D1-D125-8B57EC2ECA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5" name="Picture 4" descr="A close up of a paper&#10;&#10;Description automatically generated">
            <a:extLst>
              <a:ext uri="{FF2B5EF4-FFF2-40B4-BE49-F238E27FC236}">
                <a16:creationId xmlns:a16="http://schemas.microsoft.com/office/drawing/2014/main" id="{ECBC18C8-207E-743A-DFB9-4D44BC367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0966" y="718838"/>
            <a:ext cx="2138870" cy="6329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74D674-222D-DC19-D9BE-FAFAEDD21915}"/>
              </a:ext>
            </a:extLst>
          </p:cNvPr>
          <p:cNvSpPr txBox="1"/>
          <p:nvPr/>
        </p:nvSpPr>
        <p:spPr>
          <a:xfrm>
            <a:off x="7164288" y="3435846"/>
            <a:ext cx="223224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1 mm </a:t>
            </a:r>
            <a:r>
              <a:rPr lang="en-GB" dirty="0"/>
              <a:t>mesh size is numerically accurate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84412-32D2-D7F2-6BA8-2F6DDCD447F3}"/>
              </a:ext>
            </a:extLst>
          </p:cNvPr>
          <p:cNvSpPr txBox="1"/>
          <p:nvPr/>
        </p:nvSpPr>
        <p:spPr>
          <a:xfrm>
            <a:off x="323528" y="1240518"/>
            <a:ext cx="619268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Development of the </a:t>
            </a:r>
            <a:r>
              <a:rPr lang="en-GB" b="1" dirty="0"/>
              <a:t>Finite Element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Element to test</a:t>
            </a:r>
            <a:r>
              <a:rPr lang="en-GB" b="1" dirty="0"/>
              <a:t>: </a:t>
            </a:r>
            <a:r>
              <a:rPr lang="en-GB" dirty="0"/>
              <a:t>surface body modelled with </a:t>
            </a:r>
            <a:r>
              <a:rPr lang="en-GB" b="1" dirty="0"/>
              <a:t>Shell element</a:t>
            </a:r>
            <a:r>
              <a:rPr lang="en-GB" dirty="0"/>
              <a:t>, spokes with </a:t>
            </a:r>
            <a:r>
              <a:rPr lang="en-GB" b="1" dirty="0"/>
              <a:t>Beam element </a:t>
            </a:r>
            <a:r>
              <a:rPr lang="en-GB" dirty="0"/>
              <a:t>and cables with </a:t>
            </a:r>
            <a:r>
              <a:rPr lang="en-GB" b="1" dirty="0"/>
              <a:t>Truss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Loading to apply: uniformly distributed line pressure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Boundary conditions: fixing the face of the outer cylinder (</a:t>
            </a:r>
            <a:r>
              <a:rPr lang="en-GB" dirty="0" err="1"/>
              <a:t>undeformable</a:t>
            </a:r>
            <a:r>
              <a:rPr lang="en-GB" dirty="0"/>
              <a:t>) or fixing the edge of the outer cylinder (deformable)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Parametric study on mesh size</a:t>
            </a:r>
          </a:p>
        </p:txBody>
      </p:sp>
    </p:spTree>
    <p:extLst>
      <p:ext uri="{BB962C8B-B14F-4D97-AF65-F5344CB8AC3E}">
        <p14:creationId xmlns:p14="http://schemas.microsoft.com/office/powerpoint/2010/main" val="65377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DEF75-E622-E723-ED5C-1A88F8F9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7FABF-69D2-B966-B983-D55C33E0DDFF}"/>
              </a:ext>
            </a:extLst>
          </p:cNvPr>
          <p:cNvSpPr txBox="1"/>
          <p:nvPr/>
        </p:nvSpPr>
        <p:spPr>
          <a:xfrm>
            <a:off x="991995" y="188702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/>
              <a:t>Linear analysis</a:t>
            </a:r>
          </a:p>
          <a:p>
            <a:pPr algn="l"/>
            <a:r>
              <a:rPr lang="en-GB" sz="1200" dirty="0"/>
              <a:t>HP: small deformations</a:t>
            </a:r>
          </a:p>
        </p:txBody>
      </p:sp>
      <p:pic>
        <p:nvPicPr>
          <p:cNvPr id="5" name="Picture 4" descr="A blue and red circular object with a red circle&#10;&#10;Description automatically generated">
            <a:extLst>
              <a:ext uri="{FF2B5EF4-FFF2-40B4-BE49-F238E27FC236}">
                <a16:creationId xmlns:a16="http://schemas.microsoft.com/office/drawing/2014/main" id="{ABFA47B0-C322-C9FD-1C5A-C08FF052E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9835"/>
            <a:ext cx="3243509" cy="1728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51D8B-4D8E-7D58-E72D-40D5A0BD4BF0}"/>
              </a:ext>
            </a:extLst>
          </p:cNvPr>
          <p:cNvSpPr txBox="1"/>
          <p:nvPr/>
        </p:nvSpPr>
        <p:spPr>
          <a:xfrm>
            <a:off x="251520" y="1008420"/>
            <a:ext cx="467373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 full scale model is built with ANSYS Workbench and loaded with uniformly distributed line pressure. </a:t>
            </a:r>
          </a:p>
          <a:p>
            <a:r>
              <a:rPr lang="en-GB" dirty="0"/>
              <a:t>Materials: carbon for spoke, stainless stell for cables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257BE-52A0-7352-5F07-12EF9BB28B1B}"/>
              </a:ext>
            </a:extLst>
          </p:cNvPr>
          <p:cNvSpPr txBox="1"/>
          <p:nvPr/>
        </p:nvSpPr>
        <p:spPr>
          <a:xfrm>
            <a:off x="251520" y="555526"/>
            <a:ext cx="45720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>
                <a:latin typeface="Adobe Arabic" panose="02040503050201020203" pitchFamily="18" charset="-78"/>
                <a:cs typeface="Adobe Arabic" panose="02040503050201020203" pitchFamily="18" charset="-78"/>
              </a:rPr>
              <a:t>FEM analysis: preliminary stage</a:t>
            </a:r>
          </a:p>
        </p:txBody>
      </p:sp>
      <p:pic>
        <p:nvPicPr>
          <p:cNvPr id="9" name="Picture 8" descr="A diagram of a musical instrument&#10;&#10;Description automatically generated">
            <a:extLst>
              <a:ext uri="{FF2B5EF4-FFF2-40B4-BE49-F238E27FC236}">
                <a16:creationId xmlns:a16="http://schemas.microsoft.com/office/drawing/2014/main" id="{BA3AB091-FE1B-D5BB-A3B9-38FD6526F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7534"/>
            <a:ext cx="3535752" cy="1620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46B6CD-60C0-6FCF-AD07-8A57F09960E7}"/>
              </a:ext>
            </a:extLst>
          </p:cNvPr>
          <p:cNvSpPr txBox="1"/>
          <p:nvPr/>
        </p:nvSpPr>
        <p:spPr>
          <a:xfrm>
            <a:off x="5076056" y="2314100"/>
            <a:ext cx="304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/>
              <a:t>Non-Linear analysis</a:t>
            </a:r>
          </a:p>
          <a:p>
            <a:r>
              <a:rPr lang="en-GB" sz="1200" dirty="0"/>
              <a:t>HP: Large strain, rotation, stress stiffening</a:t>
            </a:r>
          </a:p>
          <a:p>
            <a:pPr algn="l"/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D1000-BD5A-F1BD-6BA6-585F391D5BD3}"/>
              </a:ext>
            </a:extLst>
          </p:cNvPr>
          <p:cNvSpPr txBox="1"/>
          <p:nvPr/>
        </p:nvSpPr>
        <p:spPr>
          <a:xfrm>
            <a:off x="349330" y="4371950"/>
            <a:ext cx="3862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The maximum deformation occurs on inner cylinder </a:t>
            </a:r>
            <a:r>
              <a:rPr lang="en-GB" sz="1200" b="1" dirty="0"/>
              <a:t>1550,2 mm</a:t>
            </a:r>
          </a:p>
        </p:txBody>
      </p:sp>
      <p:pic>
        <p:nvPicPr>
          <p:cNvPr id="14" name="Picture 13" descr="A colorful object with a pointy point&#10;&#10;Description automatically generated with medium confidence">
            <a:extLst>
              <a:ext uri="{FF2B5EF4-FFF2-40B4-BE49-F238E27FC236}">
                <a16:creationId xmlns:a16="http://schemas.microsoft.com/office/drawing/2014/main" id="{0FDA3B8D-D3CC-0A3A-769B-A1A4BBC18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9782"/>
            <a:ext cx="3403309" cy="17690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77B7FD-98D4-C2FA-B5FF-010090710941}"/>
              </a:ext>
            </a:extLst>
          </p:cNvPr>
          <p:cNvSpPr txBox="1"/>
          <p:nvPr/>
        </p:nvSpPr>
        <p:spPr>
          <a:xfrm>
            <a:off x="5508104" y="4695115"/>
            <a:ext cx="3862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Non-convergent solution</a:t>
            </a:r>
          </a:p>
        </p:txBody>
      </p:sp>
    </p:spTree>
    <p:extLst>
      <p:ext uri="{BB962C8B-B14F-4D97-AF65-F5344CB8AC3E}">
        <p14:creationId xmlns:p14="http://schemas.microsoft.com/office/powerpoint/2010/main" val="277185495"/>
      </p:ext>
    </p:extLst>
  </p:cSld>
  <p:clrMapOvr>
    <a:masterClrMapping/>
  </p:clrMapOvr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2137</TotalTime>
  <Words>1107</Words>
  <Application>Microsoft Macintosh PowerPoint</Application>
  <PresentationFormat>Presentazione su schermo (16:9)</PresentationFormat>
  <Paragraphs>163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Adobe Arabic</vt:lpstr>
      <vt:lpstr>Arial</vt:lpstr>
      <vt:lpstr>Calibri</vt:lpstr>
      <vt:lpstr>Introslides</vt:lpstr>
      <vt:lpstr>Titleslides, Conclusion</vt:lpstr>
      <vt:lpstr>Content Slides - Deep Blue</vt:lpstr>
      <vt:lpstr>UPDAte on The mechanical structure of the drift chamber for the IDEA experiment at FCC-ee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Nicola De Filippis</cp:lastModifiedBy>
  <cp:revision>24</cp:revision>
  <dcterms:created xsi:type="dcterms:W3CDTF">2020-10-27T09:23:42Z</dcterms:created>
  <dcterms:modified xsi:type="dcterms:W3CDTF">2023-09-09T14:40:46Z</dcterms:modified>
</cp:coreProperties>
</file>