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13" r:id="rId2"/>
    <p:sldMasterId id="2147483738" r:id="rId3"/>
    <p:sldMasterId id="2147483785" r:id="rId4"/>
    <p:sldMasterId id="2147483830" r:id="rId5"/>
    <p:sldMasterId id="2147483850" r:id="rId6"/>
    <p:sldMasterId id="2147483862" r:id="rId7"/>
    <p:sldMasterId id="2147483876" r:id="rId8"/>
  </p:sldMasterIdLst>
  <p:notesMasterIdLst>
    <p:notesMasterId r:id="rId78"/>
  </p:notesMasterIdLst>
  <p:sldIdLst>
    <p:sldId id="3054" r:id="rId9"/>
    <p:sldId id="4950" r:id="rId10"/>
    <p:sldId id="3100" r:id="rId11"/>
    <p:sldId id="4933" r:id="rId12"/>
    <p:sldId id="4936" r:id="rId13"/>
    <p:sldId id="3237" r:id="rId14"/>
    <p:sldId id="257" r:id="rId15"/>
    <p:sldId id="3109" r:id="rId16"/>
    <p:sldId id="3110" r:id="rId17"/>
    <p:sldId id="3235" r:id="rId18"/>
    <p:sldId id="3240" r:id="rId19"/>
    <p:sldId id="4965" r:id="rId20"/>
    <p:sldId id="4966" r:id="rId21"/>
    <p:sldId id="4967" r:id="rId22"/>
    <p:sldId id="4968" r:id="rId23"/>
    <p:sldId id="4959" r:id="rId24"/>
    <p:sldId id="4956" r:id="rId25"/>
    <p:sldId id="2747" r:id="rId26"/>
    <p:sldId id="3081" r:id="rId27"/>
    <p:sldId id="997" r:id="rId28"/>
    <p:sldId id="990" r:id="rId29"/>
    <p:sldId id="992" r:id="rId30"/>
    <p:sldId id="991" r:id="rId31"/>
    <p:sldId id="4957" r:id="rId32"/>
    <p:sldId id="4946" r:id="rId33"/>
    <p:sldId id="4940" r:id="rId34"/>
    <p:sldId id="4958" r:id="rId35"/>
    <p:sldId id="4962" r:id="rId36"/>
    <p:sldId id="4939" r:id="rId37"/>
    <p:sldId id="3252" r:id="rId38"/>
    <p:sldId id="3065" r:id="rId39"/>
    <p:sldId id="256" r:id="rId40"/>
    <p:sldId id="266" r:id="rId41"/>
    <p:sldId id="262" r:id="rId42"/>
    <p:sldId id="263" r:id="rId43"/>
    <p:sldId id="264" r:id="rId44"/>
    <p:sldId id="265" r:id="rId45"/>
    <p:sldId id="269" r:id="rId46"/>
    <p:sldId id="4964" r:id="rId47"/>
    <p:sldId id="1695" r:id="rId48"/>
    <p:sldId id="259" r:id="rId49"/>
    <p:sldId id="1690" r:id="rId50"/>
    <p:sldId id="1691" r:id="rId51"/>
    <p:sldId id="1700" r:id="rId52"/>
    <p:sldId id="1702" r:id="rId53"/>
    <p:sldId id="1701" r:id="rId54"/>
    <p:sldId id="1705" r:id="rId55"/>
    <p:sldId id="1710" r:id="rId56"/>
    <p:sldId id="1714" r:id="rId57"/>
    <p:sldId id="1712" r:id="rId58"/>
    <p:sldId id="1711" r:id="rId59"/>
    <p:sldId id="1715" r:id="rId60"/>
    <p:sldId id="1716" r:id="rId61"/>
    <p:sldId id="1718" r:id="rId62"/>
    <p:sldId id="1708" r:id="rId63"/>
    <p:sldId id="1709" r:id="rId64"/>
    <p:sldId id="4961" r:id="rId65"/>
    <p:sldId id="1003" r:id="rId66"/>
    <p:sldId id="1001" r:id="rId67"/>
    <p:sldId id="1015" r:id="rId68"/>
    <p:sldId id="994" r:id="rId69"/>
    <p:sldId id="1006" r:id="rId70"/>
    <p:sldId id="1012" r:id="rId71"/>
    <p:sldId id="1005" r:id="rId72"/>
    <p:sldId id="971" r:id="rId73"/>
    <p:sldId id="1007" r:id="rId74"/>
    <p:sldId id="3287" r:id="rId75"/>
    <p:sldId id="3071" r:id="rId76"/>
    <p:sldId id="4927" r:id="rId77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3054"/>
            <p14:sldId id="4950"/>
            <p14:sldId id="3100"/>
            <p14:sldId id="4933"/>
            <p14:sldId id="4936"/>
            <p14:sldId id="3237"/>
            <p14:sldId id="257"/>
            <p14:sldId id="3109"/>
            <p14:sldId id="3110"/>
            <p14:sldId id="3235"/>
            <p14:sldId id="3240"/>
            <p14:sldId id="4965"/>
            <p14:sldId id="4966"/>
            <p14:sldId id="4967"/>
            <p14:sldId id="4968"/>
            <p14:sldId id="4959"/>
            <p14:sldId id="4956"/>
            <p14:sldId id="2747"/>
            <p14:sldId id="3081"/>
            <p14:sldId id="997"/>
            <p14:sldId id="990"/>
            <p14:sldId id="992"/>
            <p14:sldId id="991"/>
            <p14:sldId id="4957"/>
            <p14:sldId id="4946"/>
            <p14:sldId id="4940"/>
            <p14:sldId id="4958"/>
            <p14:sldId id="4962"/>
          </p14:sldIdLst>
        </p14:section>
        <p14:section name="Back-up slides" id="{878827CB-F001-431E-8642-0DF02B629B71}">
          <p14:sldIdLst>
            <p14:sldId id="4939"/>
            <p14:sldId id="3252"/>
            <p14:sldId id="3065"/>
            <p14:sldId id="256"/>
            <p14:sldId id="266"/>
            <p14:sldId id="262"/>
            <p14:sldId id="263"/>
            <p14:sldId id="264"/>
            <p14:sldId id="265"/>
            <p14:sldId id="269"/>
            <p14:sldId id="4964"/>
            <p14:sldId id="1695"/>
            <p14:sldId id="259"/>
            <p14:sldId id="1690"/>
            <p14:sldId id="1691"/>
            <p14:sldId id="1700"/>
            <p14:sldId id="1702"/>
            <p14:sldId id="1701"/>
            <p14:sldId id="1705"/>
            <p14:sldId id="1710"/>
            <p14:sldId id="1714"/>
            <p14:sldId id="1712"/>
            <p14:sldId id="1711"/>
            <p14:sldId id="1715"/>
            <p14:sldId id="1716"/>
            <p14:sldId id="1718"/>
            <p14:sldId id="1708"/>
            <p14:sldId id="1709"/>
            <p14:sldId id="4961"/>
            <p14:sldId id="1003"/>
            <p14:sldId id="1001"/>
            <p14:sldId id="1015"/>
            <p14:sldId id="994"/>
            <p14:sldId id="1006"/>
            <p14:sldId id="1012"/>
            <p14:sldId id="1005"/>
            <p14:sldId id="971"/>
            <p14:sldId id="1007"/>
            <p14:sldId id="3287"/>
            <p14:sldId id="3071"/>
            <p14:sldId id="49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DA3"/>
    <a:srgbClr val="F9FDD0"/>
    <a:srgbClr val="0F124A"/>
    <a:srgbClr val="DFDFDF"/>
    <a:srgbClr val="D4BEF7"/>
    <a:srgbClr val="B8BAFA"/>
    <a:srgbClr val="DBDBE4"/>
    <a:srgbClr val="FFE4DF"/>
    <a:srgbClr val="DAEEDB"/>
    <a:srgbClr val="EE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5794" autoAdjust="0"/>
  </p:normalViewPr>
  <p:slideViewPr>
    <p:cSldViewPr>
      <p:cViewPr varScale="1">
        <p:scale>
          <a:sx n="165" d="100"/>
          <a:sy n="165" d="100"/>
        </p:scale>
        <p:origin x="192" y="512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03.09.23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chamber we are working at the moment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002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31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30379-EB2D-3245-821C-EE7EDDA79AD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22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Nevertheless</a:t>
            </a:r>
            <a:r>
              <a:rPr lang="it-IT" sz="1200" dirty="0"/>
              <a:t>, W </a:t>
            </a:r>
            <a:r>
              <a:rPr lang="it-IT" sz="1200" dirty="0" err="1"/>
              <a:t>was</a:t>
            </a:r>
            <a:r>
              <a:rPr lang="it-IT" sz="1200" dirty="0"/>
              <a:t> </a:t>
            </a:r>
            <a:r>
              <a:rPr lang="it-IT" sz="1200" dirty="0" err="1"/>
              <a:t>used</a:t>
            </a:r>
            <a:r>
              <a:rPr lang="it-IT" sz="1200" dirty="0"/>
              <a:t> in </a:t>
            </a:r>
            <a:r>
              <a:rPr lang="it-IT" sz="1200" dirty="0" err="1"/>
              <a:t>past</a:t>
            </a:r>
            <a:r>
              <a:rPr lang="it-IT" sz="1200" dirty="0"/>
              <a:t> e+ source </a:t>
            </a:r>
            <a:r>
              <a:rPr lang="it-IT" sz="1200" dirty="0" err="1"/>
              <a:t>experiments</a:t>
            </a:r>
            <a:r>
              <a:rPr lang="it-IT" sz="1200" dirty="0"/>
              <a:t> and </a:t>
            </a:r>
            <a:r>
              <a:rPr lang="it-IT" sz="1200" dirty="0" err="1"/>
              <a:t>Ir</a:t>
            </a:r>
            <a:r>
              <a:rPr lang="it-IT" sz="1200" dirty="0"/>
              <a:t> in NA48.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also</a:t>
            </a:r>
            <a:r>
              <a:rPr lang="it-IT" sz="1200" dirty="0"/>
              <a:t> </a:t>
            </a:r>
            <a:r>
              <a:rPr lang="it-IT" sz="1200" dirty="0" err="1"/>
              <a:t>have</a:t>
            </a:r>
            <a:r>
              <a:rPr lang="it-IT" sz="1200" dirty="0"/>
              <a:t> an </a:t>
            </a:r>
            <a:r>
              <a:rPr lang="it-IT" sz="1200" dirty="0" err="1"/>
              <a:t>experience</a:t>
            </a:r>
            <a:r>
              <a:rPr lang="it-IT" sz="1200" dirty="0"/>
              <a:t> with W in </a:t>
            </a:r>
            <a:r>
              <a:rPr lang="it-IT" sz="1200" dirty="0" err="1"/>
              <a:t>collaboration</a:t>
            </a:r>
            <a:r>
              <a:rPr lang="it-IT" sz="1200" dirty="0"/>
              <a:t> with KLEVER/NA62.</a:t>
            </a:r>
            <a:endParaRPr lang="it-IT" sz="12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43279B-AAAB-49FA-8F61-397EF702F2ED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52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Nevertheless</a:t>
            </a:r>
            <a:r>
              <a:rPr lang="it-IT" sz="1200" dirty="0"/>
              <a:t>, W </a:t>
            </a:r>
            <a:r>
              <a:rPr lang="it-IT" sz="1200" dirty="0" err="1"/>
              <a:t>was</a:t>
            </a:r>
            <a:r>
              <a:rPr lang="it-IT" sz="1200" dirty="0"/>
              <a:t> </a:t>
            </a:r>
            <a:r>
              <a:rPr lang="it-IT" sz="1200" dirty="0" err="1"/>
              <a:t>used</a:t>
            </a:r>
            <a:r>
              <a:rPr lang="it-IT" sz="1200" dirty="0"/>
              <a:t> in </a:t>
            </a:r>
            <a:r>
              <a:rPr lang="it-IT" sz="1200" dirty="0" err="1"/>
              <a:t>past</a:t>
            </a:r>
            <a:r>
              <a:rPr lang="it-IT" sz="1200" dirty="0"/>
              <a:t> e+ source </a:t>
            </a:r>
            <a:r>
              <a:rPr lang="it-IT" sz="1200" dirty="0" err="1"/>
              <a:t>experiments</a:t>
            </a:r>
            <a:r>
              <a:rPr lang="it-IT" sz="1200" dirty="0"/>
              <a:t> and </a:t>
            </a:r>
            <a:r>
              <a:rPr lang="it-IT" sz="1200" dirty="0" err="1"/>
              <a:t>Ir</a:t>
            </a:r>
            <a:r>
              <a:rPr lang="it-IT" sz="1200" dirty="0"/>
              <a:t> in NA48.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also</a:t>
            </a:r>
            <a:r>
              <a:rPr lang="it-IT" sz="1200" dirty="0"/>
              <a:t> </a:t>
            </a:r>
            <a:r>
              <a:rPr lang="it-IT" sz="1200" dirty="0" err="1"/>
              <a:t>have</a:t>
            </a:r>
            <a:r>
              <a:rPr lang="it-IT" sz="1200" dirty="0"/>
              <a:t> an </a:t>
            </a:r>
            <a:r>
              <a:rPr lang="it-IT" sz="1200" dirty="0" err="1"/>
              <a:t>experience</a:t>
            </a:r>
            <a:r>
              <a:rPr lang="it-IT" sz="1200" dirty="0"/>
              <a:t> with W in </a:t>
            </a:r>
            <a:r>
              <a:rPr lang="it-IT" sz="1200" dirty="0" err="1"/>
              <a:t>collaboration</a:t>
            </a:r>
            <a:r>
              <a:rPr lang="it-IT" sz="1200" dirty="0"/>
              <a:t> with KLEVER/NA62.</a:t>
            </a:r>
            <a:endParaRPr lang="it-IT" sz="12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43279B-AAAB-49FA-8F61-397EF702F2ED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67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Nevertheless</a:t>
            </a:r>
            <a:r>
              <a:rPr lang="it-IT" sz="1200" dirty="0"/>
              <a:t>, W </a:t>
            </a:r>
            <a:r>
              <a:rPr lang="it-IT" sz="1200" dirty="0" err="1"/>
              <a:t>was</a:t>
            </a:r>
            <a:r>
              <a:rPr lang="it-IT" sz="1200" dirty="0"/>
              <a:t> </a:t>
            </a:r>
            <a:r>
              <a:rPr lang="it-IT" sz="1200" dirty="0" err="1"/>
              <a:t>used</a:t>
            </a:r>
            <a:r>
              <a:rPr lang="it-IT" sz="1200" dirty="0"/>
              <a:t> in </a:t>
            </a:r>
            <a:r>
              <a:rPr lang="it-IT" sz="1200" dirty="0" err="1"/>
              <a:t>past</a:t>
            </a:r>
            <a:r>
              <a:rPr lang="it-IT" sz="1200" dirty="0"/>
              <a:t> e+ source </a:t>
            </a:r>
            <a:r>
              <a:rPr lang="it-IT" sz="1200" dirty="0" err="1"/>
              <a:t>experiments</a:t>
            </a:r>
            <a:r>
              <a:rPr lang="it-IT" sz="1200" dirty="0"/>
              <a:t> and </a:t>
            </a:r>
            <a:r>
              <a:rPr lang="it-IT" sz="1200" dirty="0" err="1"/>
              <a:t>Ir</a:t>
            </a:r>
            <a:r>
              <a:rPr lang="it-IT" sz="1200" dirty="0"/>
              <a:t> in NA48. </a:t>
            </a:r>
            <a:r>
              <a:rPr lang="it-IT" sz="1200" dirty="0" err="1"/>
              <a:t>We</a:t>
            </a:r>
            <a:r>
              <a:rPr lang="it-IT" sz="1200" dirty="0"/>
              <a:t> </a:t>
            </a:r>
            <a:r>
              <a:rPr lang="it-IT" sz="1200" dirty="0" err="1"/>
              <a:t>also</a:t>
            </a:r>
            <a:r>
              <a:rPr lang="it-IT" sz="1200" dirty="0"/>
              <a:t> </a:t>
            </a:r>
            <a:r>
              <a:rPr lang="it-IT" sz="1200" dirty="0" err="1"/>
              <a:t>have</a:t>
            </a:r>
            <a:r>
              <a:rPr lang="it-IT" sz="1200" dirty="0"/>
              <a:t> an </a:t>
            </a:r>
            <a:r>
              <a:rPr lang="it-IT" sz="1200" dirty="0" err="1"/>
              <a:t>experience</a:t>
            </a:r>
            <a:r>
              <a:rPr lang="it-IT" sz="1200" dirty="0"/>
              <a:t> with W in </a:t>
            </a:r>
            <a:r>
              <a:rPr lang="it-IT" sz="1200" dirty="0" err="1"/>
              <a:t>collaboration</a:t>
            </a:r>
            <a:r>
              <a:rPr lang="it-IT" sz="1200" dirty="0"/>
              <a:t> with KLEVER/NA62.</a:t>
            </a:r>
            <a:endParaRPr lang="it-IT" sz="12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43279B-AAAB-49FA-8F61-397EF702F2ED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5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Irradiation tests to measure the heating/radiation resistance </a:t>
            </a:r>
            <a:r>
              <a:rPr lang="en-GB" sz="1200" dirty="0"/>
              <a:t>(A past test at SLAC with a thin W crystal (0.3 mm thick) showed no damages up to a </a:t>
            </a:r>
            <a:r>
              <a:rPr lang="en-GB" sz="1200" dirty="0" err="1"/>
              <a:t>fluence</a:t>
            </a:r>
            <a:r>
              <a:rPr lang="en-GB" sz="1200" dirty="0"/>
              <a:t> of 2x10</a:t>
            </a:r>
            <a:r>
              <a:rPr lang="en-GB" sz="1200" baseline="30000" dirty="0"/>
              <a:t>20</a:t>
            </a:r>
            <a:r>
              <a:rPr lang="en-GB" sz="1200" dirty="0"/>
              <a:t> e</a:t>
            </a:r>
            <a:r>
              <a:rPr lang="en-GB" sz="1200" baseline="30000" dirty="0"/>
              <a:t>-</a:t>
            </a:r>
            <a:r>
              <a:rPr lang="en-GB" sz="1200" dirty="0"/>
              <a:t>/cm</a:t>
            </a:r>
            <a:r>
              <a:rPr lang="en-GB" sz="1200" baseline="30000" dirty="0"/>
              <a:t>2</a:t>
            </a:r>
            <a:r>
              <a:rPr lang="en-GB" sz="1200" dirty="0"/>
              <a:t>. We would try to get a larger </a:t>
            </a:r>
            <a:r>
              <a:rPr lang="en-GB" sz="1200" dirty="0" err="1"/>
              <a:t>fluence</a:t>
            </a:r>
            <a:r>
              <a:rPr lang="en-GB" sz="1200" dirty="0"/>
              <a:t> to determine the damage threshold) 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PEDD, or Peak Energy Deposition Density, refers to the maximum amount of energy deposited per unit volume in a given material or medium during a specific event or process. It is a measure of the energy concentration within a localized region.</a:t>
            </a:r>
            <a:endParaRPr lang="en-GB" sz="14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E015-F967-45E2-AC18-24B22E29897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3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Irradiation tests to measure the heating/radiation resistance </a:t>
            </a:r>
            <a:r>
              <a:rPr lang="en-GB" sz="1200" dirty="0"/>
              <a:t>(A past test at SLAC with a thin W crystal (0.3 mm thick) showed no damages up to a </a:t>
            </a:r>
            <a:r>
              <a:rPr lang="en-GB" sz="1200" dirty="0" err="1"/>
              <a:t>fluence</a:t>
            </a:r>
            <a:r>
              <a:rPr lang="en-GB" sz="1200" dirty="0"/>
              <a:t> of 2x10</a:t>
            </a:r>
            <a:r>
              <a:rPr lang="en-GB" sz="1200" baseline="30000" dirty="0"/>
              <a:t>20</a:t>
            </a:r>
            <a:r>
              <a:rPr lang="en-GB" sz="1200" dirty="0"/>
              <a:t> e</a:t>
            </a:r>
            <a:r>
              <a:rPr lang="en-GB" sz="1200" baseline="30000" dirty="0"/>
              <a:t>-</a:t>
            </a:r>
            <a:r>
              <a:rPr lang="en-GB" sz="1200" dirty="0"/>
              <a:t>/cm</a:t>
            </a:r>
            <a:r>
              <a:rPr lang="en-GB" sz="1200" baseline="30000" dirty="0"/>
              <a:t>2</a:t>
            </a:r>
            <a:r>
              <a:rPr lang="en-GB" sz="1200" dirty="0"/>
              <a:t>. We would try to get a larger </a:t>
            </a:r>
            <a:r>
              <a:rPr lang="en-GB" sz="1200" dirty="0" err="1"/>
              <a:t>fluence</a:t>
            </a:r>
            <a:r>
              <a:rPr lang="en-GB" sz="1200" dirty="0"/>
              <a:t> to determine the damage threshold) 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PEDD, or Peak Energy Deposition Density, refers to the maximum amount of energy deposited per unit volume in a given material or medium during a specific event or process. It is a measure of the energy concentration within a localized region.</a:t>
            </a:r>
            <a:endParaRPr lang="en-GB" sz="14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E015-F967-45E2-AC18-24B22E29897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9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D8A6B-607A-48C9-AB78-A70B1E88E2E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97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4F89-ECC1-BBA7-9425-0EDEB24B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A42D-5A3F-0E88-E290-70AC52D8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B68E-9AC9-FF8E-9D0C-C7604C4B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3CA9-B258-CE8F-1471-DC9576D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49D2-0896-4C05-81C4-F0B35D1E13B8}" type="datetime1">
              <a:rPr lang="LID4096" smtClean="0"/>
              <a:t>9/3/23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880A-009E-ABAA-68B7-F0E536A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CAB1B-318F-EE55-AA64-84D6BEDC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55368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27B8-92AE-F463-514E-B2DF7643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70A6D-6F71-D684-9749-6C16BB7BF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F7640-90E3-8824-8156-59E10C2EF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31619-1402-59D7-895B-04068E1E6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478BC-221B-6BF4-506C-1F44E90A6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8476A8-80A2-BE5F-8C95-A8291A268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7BE1-4408-4F57-ABFE-C028D895262E}" type="datetime1">
              <a:rPr lang="LID4096" smtClean="0"/>
              <a:t>9/3/23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C326E-301A-1087-64A6-D4E168A0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F5C7E-BC96-4108-9B2E-5C0D516C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498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D6A1-1097-F5E5-9BD0-46FFD471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FF743-97DB-1475-A69D-C0AB31F2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DDBB-8C85-465F-9912-8409E8734314}" type="datetime1">
              <a:rPr lang="LID4096" smtClean="0"/>
              <a:t>9/3/23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F7052-BEDB-D20F-11B0-1129B1ED8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03236-8AF8-186D-6A61-C41CEE11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39890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1899-91E7-DB00-BF80-13DD47AE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8CD7D-7E1C-4462-B513-BD10585EFE2E}" type="datetime1">
              <a:rPr lang="LID4096" smtClean="0"/>
              <a:t>9/3/23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0B6EF-4581-15C9-CC66-D87166D6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DA76-D65F-1BC1-77D5-30BF7B10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03606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052A-2D77-40C1-D5E7-F216B04B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3B8D-E835-2F61-C547-94A53B33F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ACEB5-6270-E08A-591B-BBA3E88F5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288F9-DC2B-17AE-55A3-E11DC7B3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4C6AA-F0D1-46E9-B219-B3F015FA667A}" type="datetime1">
              <a:rPr lang="LID4096" smtClean="0"/>
              <a:t>9/3/23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33874-E030-6453-4D50-BD6B524A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01D7D-3728-8003-78CC-51119934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14094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1BB0-5B0F-5B10-927C-383859DC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72972-77C7-9813-0B4B-22E3B9081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E288-F465-713A-72DD-8E69FAAE2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E9954-BF84-FF1C-89F2-FA106DDE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AEA5-CBCE-47AA-8F7B-102EF2D8C907}" type="datetime1">
              <a:rPr lang="LID4096" smtClean="0"/>
              <a:t>9/3/23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E1098-4CBE-43E8-9405-73F6665D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1F1A2-6C96-3669-D14F-C96D4490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04717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484B-5ACA-24F1-C07C-789F04A8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A5A24-549B-E19E-95CA-5CB000048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5989-5B46-8191-59E9-CF62A057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0DD1-A500-43B4-B2A8-4F54095A2B46}" type="datetime1">
              <a:rPr lang="LID4096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A5059-04D5-13F6-7DA3-4289B72F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A591-0B41-B9BA-20C1-826CED55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8212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9434C-3FDB-EAA2-9813-DB59F7F66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7EFBD-2A6D-3426-C0AB-EC583F9DC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855DC-B826-EA64-DD78-462140768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7D20-9334-40B3-8159-73A80D3DE303}" type="datetime1">
              <a:rPr lang="LID4096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30EE4-92C2-10FC-6637-6C6F92BE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B16F7-8957-7F6D-B1EB-E61AC18F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4730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192" indent="-340192">
              <a:lnSpc>
                <a:spcPts val="1950"/>
              </a:lnSpc>
              <a:defRPr sz="14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680383" indent="-340192">
              <a:lnSpc>
                <a:spcPts val="1950"/>
              </a:lnSpc>
              <a:defRPr sz="1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0575" indent="-340192">
              <a:lnSpc>
                <a:spcPts val="1950"/>
              </a:lnSpc>
              <a:defRPr sz="1400"/>
            </a:lvl4pPr>
            <a:lvl5pPr marL="1360766" indent="-340192">
              <a:lnSpc>
                <a:spcPts val="1950"/>
              </a:lnSpc>
              <a:defRPr sz="14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818F407F-583F-E644-98D8-8CD790BB76DF}"/>
              </a:ext>
            </a:extLst>
          </p:cNvPr>
          <p:cNvSpPr txBox="1"/>
          <p:nvPr userDrawn="1"/>
        </p:nvSpPr>
        <p:spPr>
          <a:xfrm>
            <a:off x="3829644" y="97424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Manuela </a:t>
            </a:r>
            <a:r>
              <a:rPr lang="en-US" sz="900" dirty="0" err="1">
                <a:solidFill>
                  <a:schemeClr val="bg1"/>
                </a:solidFill>
              </a:rPr>
              <a:t>Boscolo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F2687-C8B8-6D49-A5DC-7E537807FAA1}"/>
              </a:ext>
            </a:extLst>
          </p:cNvPr>
          <p:cNvSpPr txBox="1"/>
          <p:nvPr userDrawn="1"/>
        </p:nvSpPr>
        <p:spPr>
          <a:xfrm>
            <a:off x="1406770" y="190919"/>
            <a:ext cx="184731" cy="549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6109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CB66-4DFE-1A43-B1C9-C8A3A55EA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7358016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0818" y="579552"/>
            <a:ext cx="1311467" cy="8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4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7358016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0818" y="579552"/>
            <a:ext cx="1311467" cy="80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1817694" y="396160"/>
            <a:ext cx="4212468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775"/>
              </a:lnSpc>
            </a:pPr>
            <a:r>
              <a:rPr lang="en-IT" sz="105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3681326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BD73-F10E-3C41-A84F-05E791E7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749C2-957C-A140-84A3-B91F427B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2973E-4532-3B4E-AFD5-D9EB5499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5A661-5222-0741-ACDA-AE97AC23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70C6-12E3-DE4E-AD35-169DB9FCED32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3372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May 2023 - IPAC 2023</a:t>
            </a: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Industries for European accelerators</a:t>
            </a: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3C1E9-1E17-4B2D-975E-2F80F7CB45F8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2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42954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3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7323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8990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06872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06351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22394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75466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4592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959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627614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2823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488" indent="0">
              <a:buNone/>
              <a:tabLst>
                <a:tab pos="3955401" algn="r"/>
              </a:tabLst>
              <a:defRPr/>
            </a:lvl2pPr>
            <a:lvl3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3pPr>
            <a:lvl4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4pPr>
            <a:lvl5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488" indent="0">
              <a:buNone/>
              <a:tabLst>
                <a:tab pos="3955401" algn="r"/>
              </a:tabLst>
              <a:defRPr/>
            </a:lvl2pPr>
            <a:lvl3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3pPr>
            <a:lvl4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4pPr>
            <a:lvl5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8689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95163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192" indent="-340192">
              <a:lnSpc>
                <a:spcPts val="1950"/>
              </a:lnSpc>
              <a:defRPr sz="1600"/>
            </a:lvl2pPr>
            <a:lvl3pPr marL="680383" indent="-340192">
              <a:lnSpc>
                <a:spcPts val="1950"/>
              </a:lnSpc>
              <a:defRPr sz="1600"/>
            </a:lvl3pPr>
            <a:lvl4pPr marL="1020575" indent="-340192">
              <a:lnSpc>
                <a:spcPts val="1950"/>
              </a:lnSpc>
              <a:defRPr sz="1600"/>
            </a:lvl4pPr>
            <a:lvl5pPr marL="1360766" indent="-340192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4255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7225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1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5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8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1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5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8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42731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31711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300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50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94377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300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26910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1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1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0941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836341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207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488" indent="0">
              <a:buNone/>
              <a:tabLst>
                <a:tab pos="3955401" algn="r"/>
              </a:tabLst>
              <a:defRPr/>
            </a:lvl2pPr>
            <a:lvl3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3pPr>
            <a:lvl4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4pPr>
            <a:lvl5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488" indent="0">
              <a:buNone/>
              <a:tabLst>
                <a:tab pos="3955401" algn="r"/>
              </a:tabLst>
              <a:defRPr/>
            </a:lvl2pPr>
            <a:lvl3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3pPr>
            <a:lvl4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4pPr>
            <a:lvl5pPr marL="1120472" indent="0">
              <a:buFont typeface="Arial" panose="020B0604020202020204" pitchFamily="34" charset="0"/>
              <a:buNone/>
              <a:tabLst>
                <a:tab pos="3955401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98449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3827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192" indent="-340192">
              <a:lnSpc>
                <a:spcPts val="1950"/>
              </a:lnSpc>
              <a:defRPr sz="1600"/>
            </a:lvl2pPr>
            <a:lvl3pPr marL="680383" indent="-340192">
              <a:lnSpc>
                <a:spcPts val="1950"/>
              </a:lnSpc>
              <a:defRPr sz="1600"/>
            </a:lvl3pPr>
            <a:lvl4pPr marL="1020575" indent="-340192">
              <a:lnSpc>
                <a:spcPts val="1950"/>
              </a:lnSpc>
              <a:defRPr sz="1600"/>
            </a:lvl4pPr>
            <a:lvl5pPr marL="1360766" indent="-340192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85508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783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64561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1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5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8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1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5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8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5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648826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15927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300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50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1347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300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55617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1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1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14687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457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89820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7361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800"/>
            </a:lvl1pPr>
            <a:lvl2pPr marL="340184" indent="-340184">
              <a:lnSpc>
                <a:spcPts val="1950"/>
              </a:lnSpc>
              <a:defRPr sz="16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680366" indent="-340184">
              <a:lnSpc>
                <a:spcPts val="1950"/>
              </a:lnSpc>
              <a:defRPr sz="1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0550" indent="-340184">
              <a:lnSpc>
                <a:spcPts val="1950"/>
              </a:lnSpc>
              <a:defRPr sz="1400"/>
            </a:lvl4pPr>
            <a:lvl5pPr marL="1360732" indent="-340184">
              <a:lnSpc>
                <a:spcPts val="1950"/>
              </a:lnSpc>
              <a:defRPr sz="14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F2687-C8B8-6D49-A5DC-7E537807FAA1}"/>
              </a:ext>
            </a:extLst>
          </p:cNvPr>
          <p:cNvSpPr txBox="1"/>
          <p:nvPr userDrawn="1"/>
        </p:nvSpPr>
        <p:spPr>
          <a:xfrm>
            <a:off x="1406771" y="190919"/>
            <a:ext cx="184731" cy="549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62427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2994" indent="-242994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5988" indent="-242994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8982" indent="-242994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12" indent="-171446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17/10/2022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FCC-EIC Joint &amp; MDI Workshop Opening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48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4326-851C-E2E7-E621-F15F5B76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BFF0-A670-A29B-D969-D90AF5710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32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CB66-4DFE-1A43-B1C9-C8A3A55EA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63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Agora: Linear Colliders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40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005760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/>
              <a:t>Insert </a:t>
            </a:r>
            <a:r>
              <a:rPr lang="en-US" noProof="0"/>
              <a:t>Background</a:t>
            </a:r>
            <a:r>
              <a:rPr lang="de-AT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90242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4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680400" indent="-340200">
              <a:lnSpc>
                <a:spcPts val="1950"/>
              </a:lnSpc>
              <a:defRPr sz="1300"/>
            </a:lvl3pPr>
            <a:lvl4pPr marL="1020600" indent="-340200">
              <a:lnSpc>
                <a:spcPts val="1950"/>
              </a:lnSpc>
              <a:defRPr sz="1200"/>
            </a:lvl4pPr>
            <a:lvl5pPr marL="1360800" indent="-340200">
              <a:lnSpc>
                <a:spcPts val="1950"/>
              </a:lnSpc>
              <a:defRPr sz="11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348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45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357683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8317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7827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8965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56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016788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76544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BD73-F10E-3C41-A84F-05E791E7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749C2-957C-A140-84A3-B91F427B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2973E-4532-3B4E-AFD5-D9EB5499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5A661-5222-0741-ACDA-AE97AC23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70C6-12E3-DE4E-AD35-169DB9FCED32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95483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806" y="830506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8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1" y="52419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72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CB66-4DFE-1A43-B1C9-C8A3A55EAC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0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800"/>
            </a:lvl1pPr>
            <a:lvl2pPr marL="340192" indent="-340192">
              <a:lnSpc>
                <a:spcPts val="1950"/>
              </a:lnSpc>
              <a:defRPr sz="16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680383" indent="-340192">
              <a:lnSpc>
                <a:spcPts val="1950"/>
              </a:lnSpc>
              <a:defRPr sz="1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0575" indent="-340192">
              <a:lnSpc>
                <a:spcPts val="1950"/>
              </a:lnSpc>
              <a:defRPr sz="1400"/>
            </a:lvl4pPr>
            <a:lvl5pPr marL="1360766" indent="-340192">
              <a:lnSpc>
                <a:spcPts val="1950"/>
              </a:lnSpc>
              <a:defRPr sz="14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818F407F-583F-E644-98D8-8CD790BB76DF}"/>
              </a:ext>
            </a:extLst>
          </p:cNvPr>
          <p:cNvSpPr txBox="1"/>
          <p:nvPr userDrawn="1"/>
        </p:nvSpPr>
        <p:spPr>
          <a:xfrm>
            <a:off x="3829644" y="97424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>
                <a:solidFill>
                  <a:schemeClr val="bg1"/>
                </a:solidFill>
              </a:rPr>
              <a:t>Manuela </a:t>
            </a:r>
            <a:r>
              <a:rPr lang="en-US" sz="900" err="1">
                <a:solidFill>
                  <a:schemeClr val="bg1"/>
                </a:solidFill>
              </a:rPr>
              <a:t>Boscolo</a:t>
            </a:r>
            <a:endParaRPr lang="de-AT" sz="9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F2687-C8B8-6D49-A5DC-7E537807FAA1}"/>
              </a:ext>
            </a:extLst>
          </p:cNvPr>
          <p:cNvSpPr txBox="1"/>
          <p:nvPr userDrawn="1"/>
        </p:nvSpPr>
        <p:spPr>
          <a:xfrm>
            <a:off x="1406770" y="190919"/>
            <a:ext cx="184731" cy="549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6810640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2912" y="1770460"/>
            <a:ext cx="8262938" cy="2945606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49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7358016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0818" y="579552"/>
            <a:ext cx="1311467" cy="80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1763688" y="-63286"/>
            <a:ext cx="4212468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775"/>
              </a:lnSpc>
            </a:pPr>
            <a:r>
              <a:rPr lang="en-IT" sz="105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1916152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77FB-58E8-3EC8-7143-3D0026574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28C9A-E62F-B14F-56D4-BD971887B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D4BEC-5CDE-56F8-5D6F-3F2783C8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0BEEA-4BA0-8169-E022-762CDE2E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2D413-06A5-6F3C-7E75-E8FD6AE0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324055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6F3C-4818-4A51-88B0-A457F5E7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1C37D-FC51-1B65-D587-9AB1AA3BB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1C9F7-8AD4-2DFD-F987-882EDEB7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0106B-86A8-3E23-6CE1-2FAFE99E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185D5-3908-4F5E-9244-E1BA3EA5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59544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F96B-050A-923E-0FA2-D7D81935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00CD8-8443-D374-5B70-12B00DAE3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5DD6F-79CC-C040-623A-C17C5473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E931F-38AE-6BC4-5199-4ECC130E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7E0E8-291F-C0D8-822B-C39BCED2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410102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0EEC-5F50-E368-CCBE-A59E5749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D367-65CA-579D-BFE7-035FAC0AA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41723-EA86-FD88-A98E-2B14094B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66FF1-6203-5BE8-C4C6-50406BAA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51D22-0EB3-DDF5-9A3F-A00F7482E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021D7-FB76-F298-638B-1EC0AE50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77343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28E7-EEAD-708C-19BF-B5D89768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856C6-5BF8-8B44-7FDA-573CC7197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C3BEF-0FE7-024E-46DD-62FF926C6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FFB13-883E-681A-646C-BD985EA52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1B8F5-7601-7B2C-5696-8BA988B39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FD27D-4A6F-52D5-6F27-7AD4F5C1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0EA78-13DC-0D23-71E9-1FEAE139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91AA82-FE98-1408-C939-77693720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2693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597B8-1605-7924-1892-534D88D5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51EBF-0D4D-7820-6760-9C36932F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BC15E-0751-8C8B-1C1E-9AF223F2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FBC40-E6D2-9AD1-AE67-E582367A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7563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00405-4D63-5DA1-C8FF-813FB7FA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379D6C-66E9-FE7F-2F98-A4F4B472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8B41-BFA6-A1BB-EF51-841D9E77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525931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49FE-BACD-B360-2509-155A8057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ACF3-FE6A-92D6-1C98-5A3771B2B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EDB87-FDCF-60A4-013E-8859AAFC3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4BEA1-F129-7F78-3BF0-27418F5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37375-194D-9E22-07F0-5695F3C16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01C4-A7BE-FBF1-2FC6-DFE16E82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20006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14297-7AF6-F114-0793-ED1F82DC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BC7AF-DE0D-33F1-B217-E2FCF2C3A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1F73C-9C3C-B84B-C75B-7C10E4F73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69E30-84A6-61E9-98E4-DE1A7BA5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D4D3F-3244-6672-E831-7A669FB3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9CDB0-C18F-18B4-8661-E8396173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4169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BD30-D832-53FF-B126-341FC98B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F8396-8CAA-896C-B3BF-C28549398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BD9E9-B7F3-9CF2-0C81-408748D1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EE2B-C845-1890-FDD0-1DA46805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2BC99-240C-9A37-89B0-53A17FF1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68368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52080-16F3-42FA-5785-3029CC16D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6131D-0150-3F3F-048E-D8FD30AD6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830E9-D0D4-9848-88CC-523DB587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71898-EC98-6C43-F494-C82F645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18B4-4329-C8FD-2ABC-F99B645F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49188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9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404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627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9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187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895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208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07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827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25/11/2022 - FCC-ee Injector Mini Workshop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58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4326-851C-E2E7-E621-F15F5B76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BFF0-A670-A29B-D969-D90AF5710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519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D5DD-00E0-3C40-DA2D-A678B006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861DF-2BB0-BB76-F6A6-3BEFEAB58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DC712-9749-A4BA-BD5A-BA26355A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48F2-0D37-42AF-BE0D-903EB581839D}" type="datetime1">
              <a:rPr lang="LID4096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67F4F-079E-351D-2C5C-74FA1902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8D3EE-8037-9582-B7B5-B9C2796A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8F2D90-0247-32BD-0D36-BC392C4F8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8058" y="3852433"/>
            <a:ext cx="1715453" cy="10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97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555105" cy="9608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76E0-EF01-4BA4-8C88-31E7E9EB3E24}" type="datetime1">
              <a:rPr lang="LID4096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9E66-55FB-D14E-1F91-63B1CDDC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31" y="317468"/>
            <a:ext cx="1715453" cy="10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30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ACE0-40B0-DBED-1672-9E4D3F8B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C468A-C742-C345-94DC-D3BB3ECCE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A577E-5F08-00B8-4B5F-A5A81798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CD74C-021D-4525-8052-2BE1EEFDBB72}" type="datetime1">
              <a:rPr lang="LID4096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155B-EA04-243B-D03F-FAF64174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97A2-74C1-D252-7DF8-EA1B8EE1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68212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1492404-CBD9-0D40-AF3A-F36B7813702E}"/>
              </a:ext>
            </a:extLst>
          </p:cNvPr>
          <p:cNvSpPr txBox="1"/>
          <p:nvPr userDrawn="1"/>
        </p:nvSpPr>
        <p:spPr>
          <a:xfrm>
            <a:off x="3829644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Manuela </a:t>
            </a:r>
            <a:r>
              <a:rPr lang="en-US" sz="900" dirty="0" err="1">
                <a:solidFill>
                  <a:schemeClr val="bg1"/>
                </a:solidFill>
              </a:rPr>
              <a:t>Boscolo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CDD563C-B37B-FA4A-ADB4-C283948CE07E}"/>
              </a:ext>
            </a:extLst>
          </p:cNvPr>
          <p:cNvSpPr txBox="1"/>
          <p:nvPr userDrawn="1"/>
        </p:nvSpPr>
        <p:spPr>
          <a:xfrm>
            <a:off x="1007830" y="97423"/>
            <a:ext cx="2988106" cy="18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4/09/2023   </a:t>
            </a:r>
            <a:r>
              <a:rPr lang="en-US" sz="900" dirty="0" err="1">
                <a:solidFill>
                  <a:schemeClr val="bg1"/>
                </a:solidFill>
              </a:rPr>
              <a:t>Riunione</a:t>
            </a:r>
            <a:r>
              <a:rPr lang="en-US" sz="900" dirty="0">
                <a:solidFill>
                  <a:schemeClr val="bg1"/>
                </a:solidFill>
              </a:rPr>
              <a:t> Referees  RD_FCC WP </a:t>
            </a:r>
            <a:r>
              <a:rPr lang="en-US" sz="900" dirty="0" err="1">
                <a:solidFill>
                  <a:schemeClr val="bg1"/>
                </a:solidFill>
              </a:rPr>
              <a:t>Acceleratore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  <p:sldLayoutId id="2147483683" r:id="rId12"/>
    <p:sldLayoutId id="2147483751" r:id="rId13"/>
    <p:sldLayoutId id="2147483803" r:id="rId14"/>
    <p:sldLayoutId id="2147483816" r:id="rId15"/>
    <p:sldLayoutId id="2147483848" r:id="rId16"/>
    <p:sldLayoutId id="2147483875" r:id="rId17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450" y="0"/>
            <a:ext cx="914355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299" y="94965"/>
            <a:ext cx="324000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0000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9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1" y="94966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2" y="90000"/>
            <a:ext cx="447815" cy="18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1492404-CBD9-0D40-AF3A-F36B7813702E}"/>
              </a:ext>
            </a:extLst>
          </p:cNvPr>
          <p:cNvSpPr txBox="1"/>
          <p:nvPr userDrawn="1"/>
        </p:nvSpPr>
        <p:spPr>
          <a:xfrm>
            <a:off x="3829644" y="97424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Manuela </a:t>
            </a:r>
            <a:r>
              <a:rPr lang="en-US" sz="900" dirty="0" err="1">
                <a:solidFill>
                  <a:schemeClr val="bg1"/>
                </a:solidFill>
              </a:rPr>
              <a:t>Boscolo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DCDD563C-B37B-FA4A-ADB4-C283948CE07E}"/>
              </a:ext>
            </a:extLst>
          </p:cNvPr>
          <p:cNvSpPr txBox="1"/>
          <p:nvPr userDrawn="1"/>
        </p:nvSpPr>
        <p:spPr>
          <a:xfrm>
            <a:off x="1007831" y="97424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29/08/2022   RD_FCC WP2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1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685783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2994" indent="-242994" algn="l" defTabSz="685783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5988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8982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1976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1" y="94966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2" y="90000"/>
            <a:ext cx="447815" cy="180000"/>
          </a:xfrm>
          <a:prstGeom prst="rect">
            <a:avLst/>
          </a:prstGeom>
        </p:spPr>
      </p:pic>
      <p:sp>
        <p:nvSpPr>
          <p:cNvPr id="7" name="Textfeld 7">
            <a:extLst>
              <a:ext uri="{FF2B5EF4-FFF2-40B4-BE49-F238E27FC236}">
                <a16:creationId xmlns:a16="http://schemas.microsoft.com/office/drawing/2014/main" id="{905FA335-B8E0-2B45-B65C-27D3C122029B}"/>
              </a:ext>
            </a:extLst>
          </p:cNvPr>
          <p:cNvSpPr txBox="1"/>
          <p:nvPr userDrawn="1"/>
        </p:nvSpPr>
        <p:spPr>
          <a:xfrm>
            <a:off x="3829644" y="97424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Manuela </a:t>
            </a:r>
            <a:r>
              <a:rPr lang="en-US" sz="900" dirty="0" err="1">
                <a:solidFill>
                  <a:schemeClr val="bg1"/>
                </a:solidFill>
              </a:rPr>
              <a:t>Boscolo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A0B3EE63-65A0-C54C-AA73-3652AE6B273B}"/>
              </a:ext>
            </a:extLst>
          </p:cNvPr>
          <p:cNvSpPr txBox="1"/>
          <p:nvPr userDrawn="1"/>
        </p:nvSpPr>
        <p:spPr>
          <a:xfrm>
            <a:off x="1007831" y="97424"/>
            <a:ext cx="2430511" cy="242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21/6/2023 </a:t>
            </a:r>
            <a:r>
              <a:rPr lang="en-US" sz="900" dirty="0" err="1">
                <a:solidFill>
                  <a:schemeClr val="bg1"/>
                </a:solidFill>
              </a:rPr>
              <a:t>Seminario</a:t>
            </a:r>
            <a:r>
              <a:rPr lang="en-US" sz="900" dirty="0">
                <a:solidFill>
                  <a:schemeClr val="bg1"/>
                </a:solidFill>
              </a:rPr>
              <a:t> FCC Perugia</a:t>
            </a:r>
            <a:endParaRPr lang="de-AT" sz="900" dirty="0">
              <a:solidFill>
                <a:schemeClr val="bg1"/>
              </a:solidFill>
            </a:endParaRPr>
          </a:p>
        </p:txBody>
      </p:sp>
      <p:pic>
        <p:nvPicPr>
          <p:cNvPr id="5" name="Immagine 10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C7C87EB-64FB-2CEC-8B00-B922827831A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54" y="0"/>
            <a:ext cx="734559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6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hf hdr="0" ftr="0" dt="0"/>
  <p:txStyles>
    <p:titleStyle>
      <a:lvl1pPr algn="l" defTabSz="685783" rtl="0" eaLnBrk="1" latinLnBrk="0" hangingPunct="1">
        <a:lnSpc>
          <a:spcPts val="3000"/>
        </a:lnSpc>
        <a:spcBef>
          <a:spcPct val="0"/>
        </a:spcBef>
        <a:buNone/>
        <a:defRPr sz="2400" kern="1200">
          <a:solidFill>
            <a:srgbClr val="0432FF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42994" indent="-242994" algn="l" defTabSz="685783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85988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8982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1976" indent="-242994" algn="l" defTabSz="685783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563638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  <p:pic>
        <p:nvPicPr>
          <p:cNvPr id="5" name="Immagine 10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A966E4D-B28B-5D8A-B4C9-8C0BFFE2500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53" y="0"/>
            <a:ext cx="734559" cy="33950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5BEAC22-33BE-54E4-8C22-96EAA55EBC54}"/>
              </a:ext>
            </a:extLst>
          </p:cNvPr>
          <p:cNvSpPr txBox="1"/>
          <p:nvPr userDrawn="1"/>
        </p:nvSpPr>
        <p:spPr>
          <a:xfrm>
            <a:off x="3829644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>
                <a:solidFill>
                  <a:schemeClr val="bg1"/>
                </a:solidFill>
              </a:rPr>
              <a:t>Manuela </a:t>
            </a:r>
            <a:r>
              <a:rPr lang="en-US" sz="900" err="1">
                <a:solidFill>
                  <a:schemeClr val="bg1"/>
                </a:solidFill>
              </a:rPr>
              <a:t>Boscolo</a:t>
            </a:r>
            <a:endParaRPr lang="de-AT" sz="900">
              <a:solidFill>
                <a:schemeClr val="bg1"/>
              </a:solidFill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BE2CCB84-4B9F-C5E5-5719-FC16BC606BD9}"/>
              </a:ext>
            </a:extLst>
          </p:cNvPr>
          <p:cNvSpPr txBox="1"/>
          <p:nvPr userDrawn="1"/>
        </p:nvSpPr>
        <p:spPr>
          <a:xfrm>
            <a:off x="1007830" y="97423"/>
            <a:ext cx="2540125" cy="242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14/07/2023 CSN1 Milano Bicocca</a:t>
            </a:r>
          </a:p>
        </p:txBody>
      </p:sp>
    </p:spTree>
    <p:extLst>
      <p:ext uri="{BB962C8B-B14F-4D97-AF65-F5344CB8AC3E}">
        <p14:creationId xmlns:p14="http://schemas.microsoft.com/office/powerpoint/2010/main" val="312514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accent6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300" kern="1200">
          <a:solidFill>
            <a:schemeClr val="accent6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accent6">
              <a:lumMod val="25000"/>
              <a:lumOff val="75000"/>
            </a:schemeClr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C7010-0760-1D65-D35F-500C11E0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67C47-1CD9-DFE1-0B95-F6A18D877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261CE-A41C-A0B7-6AA6-67F8E93C8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96DF7-DFA1-4D42-9C6A-40B082B9C76D}" type="datetimeFigureOut">
              <a:rPr lang="en-IT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49005-2DAC-FFE2-0481-E2255782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547A-9AC4-BC12-14A1-7E8E08AF0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24492-F8CF-F84B-99CA-7DCF92BB6F0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477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25/11/2022 - FCC-ee Injector Mini Workshop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it-IT"/>
              <a:t>Laura Bandiera, INFN Ferrara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C23D0-2D28-799B-E5E6-3699A3CB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9B60E-4AFE-5D7E-BFC4-7FD098786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C1EA-076C-4F84-B512-BB99B449A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858E9-6FCF-4367-9531-F899673F7131}" type="datetime1">
              <a:rPr lang="LID4096" smtClean="0"/>
              <a:t>9/3/23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BA764-76F0-0D78-84FB-6D67FBD0C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89DBF-3A5E-FF9B-05E1-BFC54BC5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924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Poppins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Poppins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Poppins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Poppins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Poppins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Poppins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9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9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9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mailto:bandiera@fe.infn.it" TargetMode="External"/><Relationship Id="rId1" Type="http://schemas.openxmlformats.org/officeDocument/2006/relationships/slideLayout" Target="../slideLayouts/slideLayout8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jpg"/><Relationship Id="rId5" Type="http://schemas.openxmlformats.org/officeDocument/2006/relationships/image" Target="../media/image29.emf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4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emf"/><Relationship Id="rId5" Type="http://schemas.openxmlformats.org/officeDocument/2006/relationships/image" Target="../media/image80.jpg"/><Relationship Id="rId4" Type="http://schemas.openxmlformats.org/officeDocument/2006/relationships/image" Target="../media/image7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5.jpg"/><Relationship Id="rId4" Type="http://schemas.openxmlformats.org/officeDocument/2006/relationships/image" Target="../media/image2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7.emf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2.png"/><Relationship Id="rId5" Type="http://schemas.openxmlformats.org/officeDocument/2006/relationships/image" Target="../media/image91.jfif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6BDAAE-EC6A-7832-0153-D0728EDD0A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83EE54-92AC-0E8A-0721-F9DCB27E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3" y="2068118"/>
            <a:ext cx="8263350" cy="804066"/>
          </a:xfrm>
        </p:spPr>
        <p:txBody>
          <a:bodyPr/>
          <a:lstStyle/>
          <a:p>
            <a:pPr algn="ctr"/>
            <a:r>
              <a:rPr lang="en-US" sz="2400" dirty="0" err="1"/>
              <a:t>Attività</a:t>
            </a:r>
            <a:r>
              <a:rPr lang="en-US" sz="2400" dirty="0"/>
              <a:t> 2024  </a:t>
            </a:r>
            <a:r>
              <a:rPr lang="en-US" dirty="0"/>
              <a:t>WP </a:t>
            </a:r>
            <a:r>
              <a:rPr lang="en-US" dirty="0" err="1"/>
              <a:t>Acceleratore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9B829-C24B-BBD3-FFA9-769958E697B3}"/>
              </a:ext>
            </a:extLst>
          </p:cNvPr>
          <p:cNvSpPr txBox="1"/>
          <p:nvPr/>
        </p:nvSpPr>
        <p:spPr>
          <a:xfrm>
            <a:off x="3728803" y="4672384"/>
            <a:ext cx="1724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Incontro</a:t>
            </a:r>
            <a:r>
              <a:rPr lang="en-US" sz="1200" dirty="0"/>
              <a:t> </a:t>
            </a:r>
            <a:r>
              <a:rPr lang="en-US" sz="1200" dirty="0" err="1"/>
              <a:t>coi</a:t>
            </a:r>
            <a:r>
              <a:rPr lang="en-US" sz="1200" dirty="0"/>
              <a:t> referees</a:t>
            </a:r>
          </a:p>
          <a:p>
            <a:pPr algn="ctr"/>
            <a:r>
              <a:rPr lang="en-US" sz="1200" dirty="0"/>
              <a:t>Roma, 4 </a:t>
            </a:r>
            <a:r>
              <a:rPr lang="en-US" sz="1200" dirty="0" err="1"/>
              <a:t>settembre</a:t>
            </a:r>
            <a:r>
              <a:rPr lang="en-US" sz="1200" dirty="0"/>
              <a:t>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4BC55-236D-BEFF-08D2-2D4786C516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26" y="540666"/>
            <a:ext cx="1907802" cy="675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90DA1-6587-C12B-460F-37C184F75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31442" b="59773"/>
          <a:stretch/>
        </p:blipFill>
        <p:spPr>
          <a:xfrm>
            <a:off x="146671" y="485199"/>
            <a:ext cx="1338474" cy="862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56D90-11E3-1BCE-2257-4D43A64F7986}"/>
              </a:ext>
            </a:extLst>
          </p:cNvPr>
          <p:cNvSpPr txBox="1"/>
          <p:nvPr/>
        </p:nvSpPr>
        <p:spPr>
          <a:xfrm>
            <a:off x="3203848" y="2781884"/>
            <a:ext cx="3173754" cy="515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000" dirty="0"/>
              <a:t>Manuela Boscolo (INFN-LNF)</a:t>
            </a:r>
          </a:p>
        </p:txBody>
      </p:sp>
    </p:spTree>
    <p:extLst>
      <p:ext uri="{BB962C8B-B14F-4D97-AF65-F5344CB8AC3E}">
        <p14:creationId xmlns:p14="http://schemas.microsoft.com/office/powerpoint/2010/main" val="269182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1AC96FD9-8F76-1C54-2F3A-0AE73565FB69}"/>
              </a:ext>
            </a:extLst>
          </p:cNvPr>
          <p:cNvGrpSpPr/>
          <p:nvPr/>
        </p:nvGrpSpPr>
        <p:grpSpPr>
          <a:xfrm>
            <a:off x="2808938" y="2571750"/>
            <a:ext cx="1755000" cy="1755000"/>
            <a:chOff x="1300257" y="1923283"/>
            <a:chExt cx="4104000" cy="430600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3853CC9-8202-46FE-EF39-6D44BE1A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91905" y="2034195"/>
              <a:ext cx="4306003" cy="4084179"/>
            </a:xfrm>
            <a:prstGeom prst="rect">
              <a:avLst/>
            </a:prstGeom>
          </p:spPr>
        </p:pic>
        <p:sp>
          <p:nvSpPr>
            <p:cNvPr id="8" name="Cerchio parziale 7">
              <a:extLst>
                <a:ext uri="{FF2B5EF4-FFF2-40B4-BE49-F238E27FC236}">
                  <a16:creationId xmlns:a16="http://schemas.microsoft.com/office/drawing/2014/main" id="{E5DBCAB6-A781-AC48-E3F2-BD30502916D7}"/>
                </a:ext>
              </a:extLst>
            </p:cNvPr>
            <p:cNvSpPr/>
            <p:nvPr/>
          </p:nvSpPr>
          <p:spPr>
            <a:xfrm rot="15796356">
              <a:off x="1300257" y="1932734"/>
              <a:ext cx="4104000" cy="4104000"/>
            </a:xfrm>
            <a:prstGeom prst="pie">
              <a:avLst>
                <a:gd name="adj1" fmla="val 21495533"/>
                <a:gd name="adj2" fmla="val 1910824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13" dirty="0">
                <a:solidFill>
                  <a:schemeClr val="tx1"/>
                </a:solidFill>
              </a:endParaRPr>
            </a:p>
          </p:txBody>
        </p:sp>
        <p:sp>
          <p:nvSpPr>
            <p:cNvPr id="11" name="Cerchio parziale 10">
              <a:extLst>
                <a:ext uri="{FF2B5EF4-FFF2-40B4-BE49-F238E27FC236}">
                  <a16:creationId xmlns:a16="http://schemas.microsoft.com/office/drawing/2014/main" id="{755577A0-21F5-7EC4-311E-640E5AAFDEB2}"/>
                </a:ext>
              </a:extLst>
            </p:cNvPr>
            <p:cNvSpPr/>
            <p:nvPr/>
          </p:nvSpPr>
          <p:spPr>
            <a:xfrm rot="17544228">
              <a:off x="2092258" y="2724734"/>
              <a:ext cx="2520000" cy="2520000"/>
            </a:xfrm>
            <a:prstGeom prst="pie">
              <a:avLst>
                <a:gd name="adj1" fmla="val 17351488"/>
                <a:gd name="adj2" fmla="val 1975834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13">
                <a:solidFill>
                  <a:schemeClr val="tx1"/>
                </a:solidFill>
              </a:endParaRPr>
            </a:p>
          </p:txBody>
        </p: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62B29FAA-CD3D-F914-62C4-DD35BA1006C2}"/>
                </a:ext>
              </a:extLst>
            </p:cNvPr>
            <p:cNvCxnSpPr>
              <a:cxnSpLocks/>
            </p:cNvCxnSpPr>
            <p:nvPr/>
          </p:nvCxnSpPr>
          <p:spPr>
            <a:xfrm>
              <a:off x="3050632" y="2118483"/>
              <a:ext cx="317719" cy="194033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9E43FA76-6CE2-392C-C251-D36B7ABF9367}"/>
                </a:ext>
              </a:extLst>
            </p:cNvPr>
            <p:cNvCxnSpPr>
              <a:cxnSpLocks/>
            </p:cNvCxnSpPr>
            <p:nvPr/>
          </p:nvCxnSpPr>
          <p:spPr>
            <a:xfrm>
              <a:off x="1926473" y="2676473"/>
              <a:ext cx="1441879" cy="135112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ccia a destra 48">
            <a:extLst>
              <a:ext uri="{FF2B5EF4-FFF2-40B4-BE49-F238E27FC236}">
                <a16:creationId xmlns:a16="http://schemas.microsoft.com/office/drawing/2014/main" id="{87EDD894-B20F-16C0-497F-19656E36B0BD}"/>
              </a:ext>
            </a:extLst>
          </p:cNvPr>
          <p:cNvSpPr/>
          <p:nvPr/>
        </p:nvSpPr>
        <p:spPr>
          <a:xfrm>
            <a:off x="1987924" y="3166641"/>
            <a:ext cx="680577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52" name="Freccia a destra 51">
            <a:extLst>
              <a:ext uri="{FF2B5EF4-FFF2-40B4-BE49-F238E27FC236}">
                <a16:creationId xmlns:a16="http://schemas.microsoft.com/office/drawing/2014/main" id="{77C776F3-3F7D-B258-9E7D-A88594B6AFAA}"/>
              </a:ext>
            </a:extLst>
          </p:cNvPr>
          <p:cNvSpPr/>
          <p:nvPr/>
        </p:nvSpPr>
        <p:spPr>
          <a:xfrm rot="19665269">
            <a:off x="4725028" y="2536133"/>
            <a:ext cx="680577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3D27B13A-AADD-1663-0D60-B9625A7CB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6724" y="2536020"/>
            <a:ext cx="1755000" cy="1746524"/>
          </a:xfrm>
          <a:prstGeom prst="rect">
            <a:avLst/>
          </a:prstGeom>
        </p:spPr>
      </p:pic>
      <p:sp>
        <p:nvSpPr>
          <p:cNvPr id="88" name="Freccia a destra 87">
            <a:extLst>
              <a:ext uri="{FF2B5EF4-FFF2-40B4-BE49-F238E27FC236}">
                <a16:creationId xmlns:a16="http://schemas.microsoft.com/office/drawing/2014/main" id="{D8BF5C27-4C53-C348-1F19-1CD807BA0426}"/>
              </a:ext>
            </a:extLst>
          </p:cNvPr>
          <p:cNvSpPr/>
          <p:nvPr/>
        </p:nvSpPr>
        <p:spPr>
          <a:xfrm rot="1629014">
            <a:off x="4821086" y="3869060"/>
            <a:ext cx="680577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7755BF31-9282-C5ED-590A-C26EC7F927A8}"/>
              </a:ext>
            </a:extLst>
          </p:cNvPr>
          <p:cNvSpPr txBox="1"/>
          <p:nvPr/>
        </p:nvSpPr>
        <p:spPr>
          <a:xfrm>
            <a:off x="550515" y="4273507"/>
            <a:ext cx="90133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13" dirty="0"/>
              <a:t>Full model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30D2B0A4-D77E-7CCB-322C-9A45C1379C21}"/>
              </a:ext>
            </a:extLst>
          </p:cNvPr>
          <p:cNvSpPr txBox="1"/>
          <p:nvPr/>
        </p:nvSpPr>
        <p:spPr>
          <a:xfrm>
            <a:off x="2671695" y="4262984"/>
            <a:ext cx="2105943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13" dirty="0" err="1"/>
              <a:t>Extraction</a:t>
            </a:r>
            <a:r>
              <a:rPr lang="it-IT" sz="1013" dirty="0"/>
              <a:t> of a </a:t>
            </a:r>
            <a:r>
              <a:rPr lang="it-IT" sz="1013" dirty="0" err="1"/>
              <a:t>radial</a:t>
            </a:r>
            <a:r>
              <a:rPr lang="it-IT" sz="1013" dirty="0"/>
              <a:t> </a:t>
            </a:r>
            <a:r>
              <a:rPr lang="it-IT" sz="1013" dirty="0" err="1"/>
              <a:t>sector</a:t>
            </a:r>
            <a:r>
              <a:rPr lang="it-IT" sz="1013" dirty="0"/>
              <a:t> for </a:t>
            </a:r>
            <a:r>
              <a:rPr lang="it-IT" sz="1013" dirty="0" err="1"/>
              <a:t>layer</a:t>
            </a:r>
            <a:r>
              <a:rPr lang="it-IT" sz="1013" dirty="0"/>
              <a:t> 3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68C47FA7-347B-DD07-70CC-FD5973988661}"/>
              </a:ext>
            </a:extLst>
          </p:cNvPr>
          <p:cNvSpPr txBox="1"/>
          <p:nvPr/>
        </p:nvSpPr>
        <p:spPr>
          <a:xfrm>
            <a:off x="372729" y="1651779"/>
            <a:ext cx="332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Start from a radial sector of layer 3 (relying on periodic symmetry) and import in ANSYS FEA. Then move to all other layers. </a:t>
            </a:r>
          </a:p>
        </p:txBody>
      </p:sp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603118E2-BA8D-E3D8-567B-0D6C37B80BAA}"/>
              </a:ext>
            </a:extLst>
          </p:cNvPr>
          <p:cNvGrpSpPr/>
          <p:nvPr/>
        </p:nvGrpSpPr>
        <p:grpSpPr>
          <a:xfrm>
            <a:off x="5460712" y="2751026"/>
            <a:ext cx="3903104" cy="2154255"/>
            <a:chOff x="7280949" y="3668034"/>
            <a:chExt cx="5204139" cy="2872340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FE990AEA-65E7-1241-5D73-BAB3EDFEA8A2}"/>
                </a:ext>
              </a:extLst>
            </p:cNvPr>
            <p:cNvGrpSpPr/>
            <p:nvPr/>
          </p:nvGrpSpPr>
          <p:grpSpPr>
            <a:xfrm>
              <a:off x="7529545" y="3806534"/>
              <a:ext cx="4619164" cy="2665603"/>
              <a:chOff x="7572836" y="3958061"/>
              <a:chExt cx="4619164" cy="2665603"/>
            </a:xfrm>
          </p:grpSpPr>
          <p:pic>
            <p:nvPicPr>
              <p:cNvPr id="53" name="Immagine 52">
                <a:extLst>
                  <a:ext uri="{FF2B5EF4-FFF2-40B4-BE49-F238E27FC236}">
                    <a16:creationId xmlns:a16="http://schemas.microsoft.com/office/drawing/2014/main" id="{3B48BE6B-D272-D0C4-2CD5-500FDCA33A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8644" r="77520"/>
              <a:stretch/>
            </p:blipFill>
            <p:spPr>
              <a:xfrm>
                <a:off x="7572836" y="4472260"/>
                <a:ext cx="2297600" cy="2151404"/>
              </a:xfrm>
              <a:prstGeom prst="rect">
                <a:avLst/>
              </a:prstGeom>
            </p:spPr>
          </p:pic>
          <p:pic>
            <p:nvPicPr>
              <p:cNvPr id="71" name="Immagine 70">
                <a:extLst>
                  <a:ext uri="{FF2B5EF4-FFF2-40B4-BE49-F238E27FC236}">
                    <a16:creationId xmlns:a16="http://schemas.microsoft.com/office/drawing/2014/main" id="{EF267C01-B92D-F59A-B999-83118A964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852" b="58635"/>
              <a:stretch/>
            </p:blipFill>
            <p:spPr>
              <a:xfrm>
                <a:off x="10206815" y="3958061"/>
                <a:ext cx="1985185" cy="2074472"/>
              </a:xfrm>
              <a:prstGeom prst="rect">
                <a:avLst/>
              </a:prstGeom>
            </p:spPr>
          </p:pic>
          <p:cxnSp>
            <p:nvCxnSpPr>
              <p:cNvPr id="72" name="Connettore diritto 71">
                <a:extLst>
                  <a:ext uri="{FF2B5EF4-FFF2-40B4-BE49-F238E27FC236}">
                    <a16:creationId xmlns:a16="http://schemas.microsoft.com/office/drawing/2014/main" id="{AAD63ED4-8409-5E2C-1ED0-199B46D7EC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55926" y="4484336"/>
                <a:ext cx="14510" cy="146741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79">
                <a:extLst>
                  <a:ext uri="{FF2B5EF4-FFF2-40B4-BE49-F238E27FC236}">
                    <a16:creationId xmlns:a16="http://schemas.microsoft.com/office/drawing/2014/main" id="{810C7350-EC37-2DF7-B571-03E06798E2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6815" y="4470956"/>
                <a:ext cx="0" cy="136454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C5FE037F-0293-0C99-C052-433AD0EDF9F2}"/>
                  </a:ext>
                </a:extLst>
              </p:cNvPr>
              <p:cNvSpPr txBox="1"/>
              <p:nvPr/>
            </p:nvSpPr>
            <p:spPr>
              <a:xfrm rot="19962007">
                <a:off x="9801323" y="4998542"/>
                <a:ext cx="505925" cy="330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13" dirty="0"/>
                  <a:t>….</a:t>
                </a:r>
              </a:p>
            </p:txBody>
          </p:sp>
        </p:grpSp>
        <p:cxnSp>
          <p:nvCxnSpPr>
            <p:cNvPr id="99" name="Connettore 2 98">
              <a:extLst>
                <a:ext uri="{FF2B5EF4-FFF2-40B4-BE49-F238E27FC236}">
                  <a16:creationId xmlns:a16="http://schemas.microsoft.com/office/drawing/2014/main" id="{1A6601DD-ADE1-6570-DC6F-CF6708AF2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0949" y="6108457"/>
              <a:ext cx="361245" cy="16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8F9181C6-5713-1DF4-1454-EA67BF13F4BE}"/>
                </a:ext>
              </a:extLst>
            </p:cNvPr>
            <p:cNvSpPr txBox="1"/>
            <p:nvPr/>
          </p:nvSpPr>
          <p:spPr>
            <a:xfrm>
              <a:off x="7297992" y="6232598"/>
              <a:ext cx="104986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900" i="1" dirty="0" err="1"/>
                <a:t>Inlets</a:t>
              </a:r>
              <a:endParaRPr lang="it-IT" sz="900" i="1" dirty="0"/>
            </a:p>
          </p:txBody>
        </p:sp>
        <p:cxnSp>
          <p:nvCxnSpPr>
            <p:cNvPr id="109" name="Connettore 2 108">
              <a:extLst>
                <a:ext uri="{FF2B5EF4-FFF2-40B4-BE49-F238E27FC236}">
                  <a16:creationId xmlns:a16="http://schemas.microsoft.com/office/drawing/2014/main" id="{E5577D08-C7FD-44CF-49F4-63F111672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10986" y="3981492"/>
              <a:ext cx="361245" cy="16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CDC95280-9745-C4D3-A691-1A9EF4D88F1A}"/>
                </a:ext>
              </a:extLst>
            </p:cNvPr>
            <p:cNvSpPr txBox="1"/>
            <p:nvPr/>
          </p:nvSpPr>
          <p:spPr>
            <a:xfrm>
              <a:off x="11435221" y="3668034"/>
              <a:ext cx="104986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i="1" dirty="0"/>
                <a:t>Outlets</a:t>
              </a:r>
            </a:p>
          </p:txBody>
        </p:sp>
      </p:grpSp>
      <p:grpSp>
        <p:nvGrpSpPr>
          <p:cNvPr id="130" name="Gruppo 129">
            <a:extLst>
              <a:ext uri="{FF2B5EF4-FFF2-40B4-BE49-F238E27FC236}">
                <a16:creationId xmlns:a16="http://schemas.microsoft.com/office/drawing/2014/main" id="{96A42ECE-94AD-CC8A-EEA3-E67509880306}"/>
              </a:ext>
            </a:extLst>
          </p:cNvPr>
          <p:cNvGrpSpPr/>
          <p:nvPr/>
        </p:nvGrpSpPr>
        <p:grpSpPr>
          <a:xfrm>
            <a:off x="5584772" y="468911"/>
            <a:ext cx="3333935" cy="2182397"/>
            <a:chOff x="7446362" y="625215"/>
            <a:chExt cx="4445247" cy="2909862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086C3162-752B-136D-4930-8E9E18BD1A82}"/>
                </a:ext>
              </a:extLst>
            </p:cNvPr>
            <p:cNvGrpSpPr/>
            <p:nvPr/>
          </p:nvGrpSpPr>
          <p:grpSpPr>
            <a:xfrm>
              <a:off x="7446362" y="734341"/>
              <a:ext cx="4445247" cy="2800736"/>
              <a:chOff x="7140781" y="906251"/>
              <a:chExt cx="4445247" cy="2800736"/>
            </a:xfrm>
          </p:grpSpPr>
          <p:pic>
            <p:nvPicPr>
              <p:cNvPr id="57" name="Immagine 56">
                <a:extLst>
                  <a:ext uri="{FF2B5EF4-FFF2-40B4-BE49-F238E27FC236}">
                    <a16:creationId xmlns:a16="http://schemas.microsoft.com/office/drawing/2014/main" id="{4214393C-2048-0702-FC81-1BD65FA08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0781" y="1913470"/>
                <a:ext cx="2063968" cy="1793517"/>
              </a:xfrm>
              <a:prstGeom prst="rect">
                <a:avLst/>
              </a:prstGeom>
            </p:spPr>
          </p:pic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44C9E038-A26F-E317-CBE3-8AA39109B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0843" y="906251"/>
                <a:ext cx="1985185" cy="1947729"/>
              </a:xfrm>
              <a:prstGeom prst="rect">
                <a:avLst/>
              </a:prstGeom>
            </p:spPr>
          </p:pic>
          <p:cxnSp>
            <p:nvCxnSpPr>
              <p:cNvPr id="62" name="Connettore diritto 61">
                <a:extLst>
                  <a:ext uri="{FF2B5EF4-FFF2-40B4-BE49-F238E27FC236}">
                    <a16:creationId xmlns:a16="http://schemas.microsoft.com/office/drawing/2014/main" id="{4249912A-58FD-1270-D14D-46F11E43E1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04749" y="1672046"/>
                <a:ext cx="0" cy="144080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diritto 83">
                <a:extLst>
                  <a:ext uri="{FF2B5EF4-FFF2-40B4-BE49-F238E27FC236}">
                    <a16:creationId xmlns:a16="http://schemas.microsoft.com/office/drawing/2014/main" id="{57C69D72-C673-0420-0445-DB9F13A567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0843" y="1549655"/>
                <a:ext cx="0" cy="144080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19378588-04E7-B90E-2285-4A95C22B3279}"/>
                  </a:ext>
                </a:extLst>
              </p:cNvPr>
              <p:cNvSpPr txBox="1"/>
              <p:nvPr/>
            </p:nvSpPr>
            <p:spPr>
              <a:xfrm rot="19962007">
                <a:off x="9176182" y="2194170"/>
                <a:ext cx="467105" cy="330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13" dirty="0"/>
                  <a:t>….</a:t>
                </a:r>
              </a:p>
            </p:txBody>
          </p:sp>
        </p:grp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B6108C39-747B-186C-EAA4-D0F790543C1C}"/>
                </a:ext>
              </a:extLst>
            </p:cNvPr>
            <p:cNvSpPr txBox="1"/>
            <p:nvPr/>
          </p:nvSpPr>
          <p:spPr>
            <a:xfrm>
              <a:off x="8465553" y="625215"/>
              <a:ext cx="1854925" cy="53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13" dirty="0" err="1"/>
                <a:t>Simplification</a:t>
              </a:r>
              <a:r>
                <a:rPr lang="it-IT" sz="1013" dirty="0"/>
                <a:t> of the </a:t>
              </a:r>
              <a:r>
                <a:rPr lang="it-IT" sz="1013" dirty="0" err="1"/>
                <a:t>solid</a:t>
              </a:r>
              <a:r>
                <a:rPr lang="it-IT" sz="1013" dirty="0"/>
                <a:t> domain</a:t>
              </a:r>
            </a:p>
          </p:txBody>
        </p:sp>
        <p:cxnSp>
          <p:nvCxnSpPr>
            <p:cNvPr id="113" name="Connettore 2 112">
              <a:extLst>
                <a:ext uri="{FF2B5EF4-FFF2-40B4-BE49-F238E27FC236}">
                  <a16:creationId xmlns:a16="http://schemas.microsoft.com/office/drawing/2014/main" id="{9EC2D522-D8B1-2E38-4BE2-4AB644E0BA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65326" y="3172336"/>
              <a:ext cx="104503" cy="362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Connettore diritto 115">
              <a:extLst>
                <a:ext uri="{FF2B5EF4-FFF2-40B4-BE49-F238E27FC236}">
                  <a16:creationId xmlns:a16="http://schemas.microsoft.com/office/drawing/2014/main" id="{1CCAB176-01EB-830E-7EAF-9507EEDD0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9829" y="2020389"/>
              <a:ext cx="2465392" cy="15146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>
              <a:extLst>
                <a:ext uri="{FF2B5EF4-FFF2-40B4-BE49-F238E27FC236}">
                  <a16:creationId xmlns:a16="http://schemas.microsoft.com/office/drawing/2014/main" id="{4DF589D1-9432-D151-256C-53F0710F1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47296" y="1708205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ttore 2 118">
              <a:extLst>
                <a:ext uri="{FF2B5EF4-FFF2-40B4-BE49-F238E27FC236}">
                  <a16:creationId xmlns:a16="http://schemas.microsoft.com/office/drawing/2014/main" id="{22D6F27E-1EE8-2216-DE3A-B402B774E2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16421" y="2020389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ttore 2 119">
              <a:extLst>
                <a:ext uri="{FF2B5EF4-FFF2-40B4-BE49-F238E27FC236}">
                  <a16:creationId xmlns:a16="http://schemas.microsoft.com/office/drawing/2014/main" id="{B5108DB4-8090-B67C-E61B-7342C2E148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0033" y="2295159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Connettore 2 120">
              <a:extLst>
                <a:ext uri="{FF2B5EF4-FFF2-40B4-BE49-F238E27FC236}">
                  <a16:creationId xmlns:a16="http://schemas.microsoft.com/office/drawing/2014/main" id="{9DFA9478-98D9-5C7F-23C8-2AF2CC6D1E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1718" y="2922347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01E942D7-EB32-5569-E561-E490896A7D23}"/>
                </a:ext>
              </a:extLst>
            </p:cNvPr>
            <p:cNvSpPr txBox="1"/>
            <p:nvPr/>
          </p:nvSpPr>
          <p:spPr>
            <a:xfrm rot="19602941">
              <a:off x="9612903" y="2851816"/>
              <a:ext cx="104986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i="1" dirty="0" err="1"/>
                <a:t>Sensors</a:t>
              </a:r>
              <a:endParaRPr lang="it-IT" sz="900" i="1" dirty="0"/>
            </a:p>
          </p:txBody>
        </p:sp>
      </p:grp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84EB190F-A5A8-1DB4-DD46-02C555635F54}"/>
              </a:ext>
            </a:extLst>
          </p:cNvPr>
          <p:cNvSpPr txBox="1"/>
          <p:nvPr/>
        </p:nvSpPr>
        <p:spPr>
          <a:xfrm>
            <a:off x="6963143" y="4432074"/>
            <a:ext cx="1630343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13" dirty="0"/>
              <a:t>Definition of the </a:t>
            </a:r>
            <a:r>
              <a:rPr lang="it-IT" sz="1013" dirty="0" err="1"/>
              <a:t>fluid</a:t>
            </a:r>
            <a:r>
              <a:rPr lang="it-IT" sz="1013" dirty="0"/>
              <a:t> volume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EF587A-FE56-F887-D64F-8568B8AFFE29}"/>
              </a:ext>
            </a:extLst>
          </p:cNvPr>
          <p:cNvSpPr txBox="1"/>
          <p:nvPr/>
        </p:nvSpPr>
        <p:spPr>
          <a:xfrm>
            <a:off x="1515687" y="2267026"/>
            <a:ext cx="162505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FIRST STEPS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114BB-4D5A-94B7-E2E7-0337D1EB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1" y="579552"/>
            <a:ext cx="3357152" cy="808503"/>
          </a:xfrm>
        </p:spPr>
        <p:txBody>
          <a:bodyPr/>
          <a:lstStyle/>
          <a:p>
            <a:r>
              <a:rPr lang="en-IT" dirty="0"/>
              <a:t>Thermal simulation started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0EC4D-63C6-466D-C501-BB3E230D7899}"/>
              </a:ext>
            </a:extLst>
          </p:cNvPr>
          <p:cNvSpPr txBox="1"/>
          <p:nvPr/>
        </p:nvSpPr>
        <p:spPr>
          <a:xfrm>
            <a:off x="4140161" y="498158"/>
            <a:ext cx="2052165" cy="756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75"/>
              </a:lnSpc>
            </a:pPr>
            <a:r>
              <a:rPr lang="en-IT" sz="1800" dirty="0">
                <a:solidFill>
                  <a:srgbClr val="FF0000"/>
                </a:solidFill>
              </a:rPr>
              <a:t>INFN Perugia</a:t>
            </a:r>
          </a:p>
          <a:p>
            <a:pPr>
              <a:lnSpc>
                <a:spcPts val="2775"/>
              </a:lnSpc>
            </a:pPr>
            <a:r>
              <a:rPr lang="en-IT" sz="1050" dirty="0">
                <a:solidFill>
                  <a:srgbClr val="FF0000"/>
                </a:solidFill>
              </a:rPr>
              <a:t>G. Baldinelli, F. Bianchi, C. Turrioni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8A641E-2011-4FC3-0195-71D57C4C9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848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6">
            <a:extLst>
              <a:ext uri="{FF2B5EF4-FFF2-40B4-BE49-F238E27FC236}">
                <a16:creationId xmlns:a16="http://schemas.microsoft.com/office/drawing/2014/main" id="{8BD1AECA-8291-9B67-A35F-15AA485D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35" y="966968"/>
            <a:ext cx="5483754" cy="3686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3C79D-5A1B-0988-AF4C-8DCC001B0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8E59B2-6B7E-41A6-82FB-7B199837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Preliminary results – simulations </a:t>
            </a: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728243E3-9DC0-60E4-0304-CF9C035CBD8F}"/>
              </a:ext>
            </a:extLst>
          </p:cNvPr>
          <p:cNvSpPr txBox="1"/>
          <p:nvPr/>
        </p:nvSpPr>
        <p:spPr>
          <a:xfrm>
            <a:off x="-450558" y="1399447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TEMPERATURE OF THE SENSORS (SILICON)</a:t>
            </a: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E7513FB4-D758-29ED-6CD1-09B30A805D3A}"/>
              </a:ext>
            </a:extLst>
          </p:cNvPr>
          <p:cNvSpPr txBox="1"/>
          <p:nvPr/>
        </p:nvSpPr>
        <p:spPr>
          <a:xfrm>
            <a:off x="6624228" y="1362680"/>
            <a:ext cx="2208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Maximum temperature = +66°C</a:t>
            </a:r>
          </a:p>
        </p:txBody>
      </p:sp>
      <p:sp>
        <p:nvSpPr>
          <p:cNvPr id="9" name="CasellaDiTesto 3">
            <a:extLst>
              <a:ext uri="{FF2B5EF4-FFF2-40B4-BE49-F238E27FC236}">
                <a16:creationId xmlns:a16="http://schemas.microsoft.com/office/drawing/2014/main" id="{5EE5F2FD-F1D6-6185-2882-979FF569335C}"/>
              </a:ext>
            </a:extLst>
          </p:cNvPr>
          <p:cNvSpPr txBox="1"/>
          <p:nvPr/>
        </p:nvSpPr>
        <p:spPr>
          <a:xfrm>
            <a:off x="6532198" y="1916276"/>
            <a:ext cx="239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Air </a:t>
            </a:r>
            <a:r>
              <a:rPr lang="it-IT" sz="1200" dirty="0" err="1"/>
              <a:t>velocity</a:t>
            </a:r>
            <a:r>
              <a:rPr lang="it-IT" sz="1200" dirty="0"/>
              <a:t> drops to 10 m/</a:t>
            </a:r>
            <a:r>
              <a:rPr lang="it-IT" sz="1200" dirty="0" err="1"/>
              <a:t>s</a:t>
            </a:r>
            <a:r>
              <a:rPr lang="it-IT" sz="1200" dirty="0"/>
              <a:t> inside (from 20 m/</a:t>
            </a:r>
            <a:r>
              <a:rPr lang="it-IT" sz="1200" dirty="0" err="1"/>
              <a:t>s</a:t>
            </a:r>
            <a:r>
              <a:rPr lang="it-IT" sz="1200" dirty="0"/>
              <a:t>)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7C3C92C5-D468-767D-76E5-F53321C96E59}"/>
              </a:ext>
            </a:extLst>
          </p:cNvPr>
          <p:cNvSpPr txBox="1"/>
          <p:nvPr/>
        </p:nvSpPr>
        <p:spPr>
          <a:xfrm>
            <a:off x="6532198" y="2770093"/>
            <a:ext cx="239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/>
              <a:t>Thermal figure of </a:t>
            </a:r>
            <a:r>
              <a:rPr lang="it-IT" sz="1500" dirty="0" err="1"/>
              <a:t>merit</a:t>
            </a:r>
            <a:r>
              <a:rPr lang="it-IT" sz="1500" dirty="0"/>
              <a:t>:</a:t>
            </a:r>
          </a:p>
          <a:p>
            <a:pPr algn="ctr"/>
            <a:r>
              <a:rPr lang="it-IT" sz="1500" dirty="0"/>
              <a:t>66-15 = 51°C </a:t>
            </a:r>
          </a:p>
          <a:p>
            <a:pPr algn="ctr"/>
            <a:endParaRPr lang="it-IT" sz="1500" dirty="0"/>
          </a:p>
          <a:p>
            <a:pPr algn="ctr"/>
            <a:r>
              <a:rPr lang="it-IT" sz="1500" dirty="0"/>
              <a:t>Linear behaviour</a:t>
            </a:r>
          </a:p>
        </p:txBody>
      </p:sp>
      <p:sp>
        <p:nvSpPr>
          <p:cNvPr id="11" name="Segnaposto numero diapositiva 6">
            <a:extLst>
              <a:ext uri="{FF2B5EF4-FFF2-40B4-BE49-F238E27FC236}">
                <a16:creationId xmlns:a16="http://schemas.microsoft.com/office/drawing/2014/main" id="{1C5640C3-97AF-A3D7-1A79-DEF1FF48D179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4EA587-A3D9-974B-A0E5-90C6FD73FE13}" type="slidenum">
              <a:rPr lang="en-IT" sz="900"/>
              <a:pPr/>
              <a:t>11</a:t>
            </a:fld>
            <a:endParaRPr lang="en-IT" sz="9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9A559-1A98-2E56-37FA-031D428FDBDE}"/>
              </a:ext>
            </a:extLst>
          </p:cNvPr>
          <p:cNvSpPr txBox="1"/>
          <p:nvPr/>
        </p:nvSpPr>
        <p:spPr>
          <a:xfrm>
            <a:off x="657059" y="4651936"/>
            <a:ext cx="6413487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75"/>
              </a:lnSpc>
            </a:pPr>
            <a:r>
              <a:rPr lang="en-GB" sz="1500" dirty="0">
                <a:solidFill>
                  <a:srgbClr val="FF0000"/>
                </a:solidFill>
              </a:rPr>
              <a:t>Feeding holes diameter is 2.5 mm too small </a:t>
            </a:r>
            <a:r>
              <a:rPr lang="en-GB" sz="1500" dirty="0">
                <a:solidFill>
                  <a:srgbClr val="FF0000"/>
                </a:solidFill>
                <a:sym typeface="Wingdings" pitchFamily="2" charset="2"/>
              </a:rPr>
              <a:t> next try 6 mm (&gt;5x flux increase)</a:t>
            </a:r>
            <a:endParaRPr lang="en-IT" sz="1500" dirty="0">
              <a:solidFill>
                <a:srgbClr val="FF0000"/>
              </a:solidFill>
            </a:endParaRPr>
          </a:p>
        </p:txBody>
      </p:sp>
      <p:sp>
        <p:nvSpPr>
          <p:cNvPr id="15" name="CasellaDiTesto 6">
            <a:extLst>
              <a:ext uri="{FF2B5EF4-FFF2-40B4-BE49-F238E27FC236}">
                <a16:creationId xmlns:a16="http://schemas.microsoft.com/office/drawing/2014/main" id="{B95D712B-CB39-0019-145E-441EECAB62F3}"/>
              </a:ext>
            </a:extLst>
          </p:cNvPr>
          <p:cNvSpPr txBox="1"/>
          <p:nvPr/>
        </p:nvSpPr>
        <p:spPr>
          <a:xfrm>
            <a:off x="202816" y="4222299"/>
            <a:ext cx="172289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b="1" i="1" dirty="0"/>
              <a:t>Air </a:t>
            </a:r>
            <a:r>
              <a:rPr lang="it-IT" sz="1200" b="1" i="1" dirty="0" err="1"/>
              <a:t>at</a:t>
            </a:r>
            <a:r>
              <a:rPr lang="it-IT" sz="1200" b="1" i="1" dirty="0"/>
              <a:t> 15°C – 20 m/s</a:t>
            </a:r>
          </a:p>
        </p:txBody>
      </p:sp>
      <p:pic>
        <p:nvPicPr>
          <p:cNvPr id="18" name="Immagine 9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F78823E3-CC87-978B-6F4C-C94457385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23" t="32858" b="35814"/>
          <a:stretch/>
        </p:blipFill>
        <p:spPr>
          <a:xfrm>
            <a:off x="3383869" y="3876792"/>
            <a:ext cx="3191534" cy="8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9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F47F-CDBC-D2C7-0BEB-C12AE495EF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512" y="979833"/>
            <a:ext cx="8263350" cy="411994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IT" sz="1800" b="1" dirty="0">
                <a:solidFill>
                  <a:schemeClr val="tx2"/>
                </a:solidFill>
              </a:rPr>
              <a:t>Modelli meccanici in scala 1:1 dei rivelatori di vertice (Pisa)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chemeClr val="tx1"/>
                </a:solidFill>
              </a:rPr>
              <a:t>U</a:t>
            </a:r>
            <a:r>
              <a:rPr lang="en-IT" sz="1800" dirty="0">
                <a:solidFill>
                  <a:schemeClr val="tx1"/>
                </a:solidFill>
              </a:rPr>
              <a:t>tilizzeremo Alluminio per la parte dell’Outer Vertex e dei dischi</a:t>
            </a:r>
          </a:p>
          <a:p>
            <a:pPr lvl="1">
              <a:lnSpc>
                <a:spcPct val="120000"/>
              </a:lnSpc>
            </a:pPr>
            <a:r>
              <a:rPr lang="en-IT" sz="1800" dirty="0">
                <a:solidFill>
                  <a:schemeClr val="tx1"/>
                </a:solidFill>
              </a:rPr>
              <a:t>Fibra di carbonio per il rivelatore di vertice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chemeClr val="tx1"/>
                </a:solidFill>
              </a:rPr>
              <a:t>S</a:t>
            </a:r>
            <a:r>
              <a:rPr lang="en-IT" sz="1800" dirty="0">
                <a:solidFill>
                  <a:schemeClr val="tx1"/>
                </a:solidFill>
              </a:rPr>
              <a:t>tudio del routing dei cavi.</a:t>
            </a:r>
          </a:p>
          <a:p>
            <a:pPr lvl="1">
              <a:lnSpc>
                <a:spcPct val="120000"/>
              </a:lnSpc>
            </a:pPr>
            <a:endParaRPr lang="en-IT" sz="1800" dirty="0"/>
          </a:p>
          <a:p>
            <a:pPr>
              <a:lnSpc>
                <a:spcPct val="120000"/>
              </a:lnSpc>
            </a:pPr>
            <a:r>
              <a:rPr lang="en-IT" sz="1800" b="1" dirty="0">
                <a:solidFill>
                  <a:schemeClr val="tx2"/>
                </a:solidFill>
              </a:rPr>
              <a:t>Validazione del cooling ad acqua per l’outer vertex e dischi (Pisa)</a:t>
            </a:r>
          </a:p>
          <a:p>
            <a:pPr lvl="1">
              <a:lnSpc>
                <a:spcPct val="120000"/>
              </a:lnSpc>
            </a:pPr>
            <a:r>
              <a:rPr lang="en-GB" sz="1800" dirty="0">
                <a:solidFill>
                  <a:schemeClr val="tx1"/>
                </a:solidFill>
              </a:rPr>
              <a:t>S</a:t>
            </a:r>
            <a:r>
              <a:rPr lang="en-IT" sz="1800" dirty="0">
                <a:solidFill>
                  <a:schemeClr val="tx1"/>
                </a:solidFill>
              </a:rPr>
              <a:t>ingola stave con tubi di raffreddamento con acqua e fogli riscaldanti (100 ± 20 mW /cm</a:t>
            </a:r>
            <a:r>
              <a:rPr lang="en-IT" sz="1800" baseline="30000" dirty="0">
                <a:solidFill>
                  <a:schemeClr val="tx1"/>
                </a:solidFill>
              </a:rPr>
              <a:t>2</a:t>
            </a:r>
            <a:r>
              <a:rPr lang="en-IT" sz="18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endParaRPr lang="en-IT" sz="18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en-IT" sz="1800" b="1" dirty="0">
                <a:solidFill>
                  <a:schemeClr val="tx2"/>
                </a:solidFill>
              </a:rPr>
              <a:t>Validazione su piccola scala delle simulazioni termiche sui materiali (Perugia)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T" sz="1800" dirty="0"/>
              <a:t>Termocriostato per caratterizzazione di piccoli elementi (</a:t>
            </a:r>
            <a:r>
              <a:rPr lang="en-IT" sz="1800" dirty="0">
                <a:solidFill>
                  <a:schemeClr val="accent5"/>
                </a:solidFill>
              </a:rPr>
              <a:t>12kE su Pisa</a:t>
            </a:r>
            <a:r>
              <a:rPr lang="en-IT" sz="1800" dirty="0"/>
              <a:t>)</a:t>
            </a:r>
          </a:p>
          <a:p>
            <a:pPr>
              <a:lnSpc>
                <a:spcPct val="120000"/>
              </a:lnSpc>
            </a:pPr>
            <a:endParaRPr lang="en-IT" sz="1800" b="1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en-IT" sz="1800" b="1" dirty="0">
                <a:solidFill>
                  <a:schemeClr val="tx2"/>
                </a:solidFill>
              </a:rPr>
              <a:t>Validazione cooling dell’inner vertex (Pisa)</a:t>
            </a:r>
            <a:endParaRPr lang="en-GB" sz="1800" dirty="0"/>
          </a:p>
          <a:p>
            <a:pPr lvl="1">
              <a:lnSpc>
                <a:spcPct val="120000"/>
              </a:lnSpc>
            </a:pPr>
            <a:r>
              <a:rPr lang="en-GB" sz="1800" dirty="0" err="1">
                <a:solidFill>
                  <a:schemeClr val="tx1"/>
                </a:solidFill>
              </a:rPr>
              <a:t>Realizzazione</a:t>
            </a:r>
            <a:r>
              <a:rPr lang="en-GB" sz="1800" dirty="0">
                <a:solidFill>
                  <a:schemeClr val="tx1"/>
                </a:solidFill>
              </a:rPr>
              <a:t> di un </a:t>
            </a:r>
            <a:r>
              <a:rPr lang="en-GB" sz="1800" dirty="0" err="1">
                <a:solidFill>
                  <a:schemeClr val="tx1"/>
                </a:solidFill>
              </a:rPr>
              <a:t>modello</a:t>
            </a:r>
            <a:r>
              <a:rPr lang="en-GB" sz="1800" dirty="0">
                <a:solidFill>
                  <a:schemeClr val="tx1"/>
                </a:solidFill>
              </a:rPr>
              <a:t> del vertex in </a:t>
            </a:r>
            <a:r>
              <a:rPr lang="en-GB" sz="1800" dirty="0" err="1">
                <a:solidFill>
                  <a:schemeClr val="tx1"/>
                </a:solidFill>
              </a:rPr>
              <a:t>fibra</a:t>
            </a:r>
            <a:r>
              <a:rPr lang="en-GB" sz="1800" dirty="0">
                <a:solidFill>
                  <a:schemeClr val="tx1"/>
                </a:solidFill>
              </a:rPr>
              <a:t> di </a:t>
            </a:r>
            <a:r>
              <a:rPr lang="en-GB" sz="1800" dirty="0" err="1">
                <a:solidFill>
                  <a:schemeClr val="tx1"/>
                </a:solidFill>
              </a:rPr>
              <a:t>carbonio</a:t>
            </a:r>
            <a:r>
              <a:rPr lang="en-GB" sz="1800" dirty="0">
                <a:solidFill>
                  <a:schemeClr val="tx1"/>
                </a:solidFill>
              </a:rPr>
              <a:t> e del </a:t>
            </a:r>
            <a:r>
              <a:rPr lang="en-GB" sz="1800" dirty="0" err="1">
                <a:solidFill>
                  <a:schemeClr val="tx1"/>
                </a:solidFill>
              </a:rPr>
              <a:t>supporto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conico</a:t>
            </a:r>
            <a:r>
              <a:rPr lang="en-GB" sz="1800" dirty="0">
                <a:solidFill>
                  <a:schemeClr val="tx1"/>
                </a:solidFill>
              </a:rPr>
              <a:t> con </a:t>
            </a:r>
            <a:r>
              <a:rPr lang="en-GB" sz="1800" dirty="0" err="1">
                <a:solidFill>
                  <a:schemeClr val="tx1"/>
                </a:solidFill>
              </a:rPr>
              <a:t>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canali</a:t>
            </a:r>
            <a:endParaRPr lang="en-IT" sz="1800" baseline="30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IT" sz="1800" dirty="0">
                <a:solidFill>
                  <a:schemeClr val="tx1"/>
                </a:solidFill>
              </a:rPr>
              <a:t>Fogli riscaldanti per simulare la dissipazione tra 50 ±20 mW/cm</a:t>
            </a:r>
            <a:r>
              <a:rPr lang="en-IT" sz="1800" baseline="30000" dirty="0">
                <a:solidFill>
                  <a:schemeClr val="tx1"/>
                </a:solidFill>
              </a:rPr>
              <a:t>2</a:t>
            </a:r>
          </a:p>
          <a:p>
            <a:pPr lvl="1">
              <a:lnSpc>
                <a:spcPct val="120000"/>
              </a:lnSpc>
            </a:pPr>
            <a:r>
              <a:rPr lang="en-GB" sz="1800" dirty="0" err="1">
                <a:solidFill>
                  <a:schemeClr val="tx1"/>
                </a:solidFill>
              </a:rPr>
              <a:t>Realizzazione</a:t>
            </a:r>
            <a:r>
              <a:rPr lang="en-GB" sz="1800" dirty="0">
                <a:solidFill>
                  <a:schemeClr val="tx1"/>
                </a:solidFill>
              </a:rPr>
              <a:t> di un setup </a:t>
            </a:r>
            <a:r>
              <a:rPr lang="en-GB" sz="1800" dirty="0" err="1">
                <a:solidFill>
                  <a:schemeClr val="tx1"/>
                </a:solidFill>
              </a:rPr>
              <a:t>dedicato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alla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validazione</a:t>
            </a:r>
            <a:r>
              <a:rPr lang="en-GB" sz="1800" dirty="0">
                <a:solidFill>
                  <a:schemeClr val="tx1"/>
                </a:solidFill>
              </a:rPr>
              <a:t> del cooling ad aria (Wind tunnel)</a:t>
            </a:r>
            <a:endParaRPr lang="en-IT" sz="1800" dirty="0">
              <a:solidFill>
                <a:schemeClr val="tx1"/>
              </a:solidFill>
            </a:endParaRPr>
          </a:p>
          <a:p>
            <a:pPr lvl="2">
              <a:lnSpc>
                <a:spcPct val="120000"/>
              </a:lnSpc>
            </a:pP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Parte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del setup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utilizzerà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fondi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specifici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allocati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dalla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GE per il mock-up a LNF, e la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copertura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richiesta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su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RD_FCC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è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per le parti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specifiche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che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servono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solo per </a:t>
            </a:r>
            <a:r>
              <a:rPr lang="en-GB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quello</a:t>
            </a:r>
            <a:r>
              <a:rPr lang="en-GB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’stand-alone’ a Pisa.</a:t>
            </a:r>
            <a:endParaRPr lang="en-IT" sz="14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pPr lvl="3">
              <a:lnSpc>
                <a:spcPct val="120000"/>
              </a:lnSpc>
            </a:pPr>
            <a:r>
              <a:rPr lang="en-IT" sz="1400" dirty="0">
                <a:solidFill>
                  <a:schemeClr val="accent5"/>
                </a:solidFill>
              </a:rPr>
              <a:t>richiesti a luglio 20kE subj alla stima dei costi, che oggi siamo in grado di quantificare</a:t>
            </a:r>
          </a:p>
          <a:p>
            <a:pPr marL="0" lvl="1" indent="0">
              <a:lnSpc>
                <a:spcPct val="120000"/>
              </a:lnSpc>
              <a:buNone/>
            </a:pPr>
            <a:endParaRPr lang="en-IT" sz="1800" dirty="0"/>
          </a:p>
          <a:p>
            <a:pPr lvl="1">
              <a:lnSpc>
                <a:spcPct val="120000"/>
              </a:lnSpc>
            </a:pPr>
            <a:endParaRPr lang="en-IT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D06E4-232A-9BE6-33B1-7FB3AB72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83518"/>
            <a:ext cx="8263350" cy="804066"/>
          </a:xfrm>
        </p:spPr>
        <p:txBody>
          <a:bodyPr/>
          <a:lstStyle/>
          <a:p>
            <a:r>
              <a:rPr lang="en-IT" sz="2400" dirty="0"/>
              <a:t>Validazione del sistema vertex</a:t>
            </a:r>
          </a:p>
        </p:txBody>
      </p:sp>
    </p:spTree>
    <p:extLst>
      <p:ext uri="{BB962C8B-B14F-4D97-AF65-F5344CB8AC3E}">
        <p14:creationId xmlns:p14="http://schemas.microsoft.com/office/powerpoint/2010/main" val="47196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849C12B1-2E51-DAB5-F6AD-EDB55DD17D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5717" y="4703012"/>
            <a:ext cx="3443397" cy="442447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F. </a:t>
            </a:r>
            <a:r>
              <a:rPr lang="en-US" dirty="0" err="1"/>
              <a:t>Bosi</a:t>
            </a:r>
            <a:r>
              <a:rPr lang="en-US" dirty="0"/>
              <a:t>, M. Massa, F. </a:t>
            </a:r>
            <a:r>
              <a:rPr lang="en-US" dirty="0" err="1"/>
              <a:t>Palla</a:t>
            </a:r>
            <a:endParaRPr lang="it-IT" dirty="0"/>
          </a:p>
        </p:txBody>
      </p:sp>
      <p:sp>
        <p:nvSpPr>
          <p:cNvPr id="2050" name="Titolo 1">
            <a:extLst>
              <a:ext uri="{FF2B5EF4-FFF2-40B4-BE49-F238E27FC236}">
                <a16:creationId xmlns:a16="http://schemas.microsoft.com/office/drawing/2014/main" id="{97C4E097-798C-305E-10ED-0EBD2978EE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288" y="479511"/>
            <a:ext cx="8624110" cy="80406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it-IT" dirty="0"/>
              <a:t>Schematic design for the wind cooling tunnel for  FCC inner tracker </a:t>
            </a:r>
            <a:endParaRPr lang="it-IT" alt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E85EEC8-D07E-54FC-4AB2-2E2EF35B57BE}"/>
              </a:ext>
            </a:extLst>
          </p:cNvPr>
          <p:cNvSpPr/>
          <p:nvPr/>
        </p:nvSpPr>
        <p:spPr>
          <a:xfrm>
            <a:off x="296467" y="2690813"/>
            <a:ext cx="1039415" cy="90606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noFill/>
              <a:latin typeface="Calibri" panose="020F0502020204030204"/>
            </a:endParaRPr>
          </a:p>
        </p:txBody>
      </p:sp>
      <p:sp>
        <p:nvSpPr>
          <p:cNvPr id="6" name="Operazione manuale 5">
            <a:extLst>
              <a:ext uri="{FF2B5EF4-FFF2-40B4-BE49-F238E27FC236}">
                <a16:creationId xmlns:a16="http://schemas.microsoft.com/office/drawing/2014/main" id="{3191A66A-4E79-104F-DB44-1DBA7BAF45FE}"/>
              </a:ext>
            </a:extLst>
          </p:cNvPr>
          <p:cNvSpPr/>
          <p:nvPr/>
        </p:nvSpPr>
        <p:spPr>
          <a:xfrm rot="16200000">
            <a:off x="1310283" y="2740223"/>
            <a:ext cx="866775" cy="815579"/>
          </a:xfrm>
          <a:prstGeom prst="flowChartManualOperation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B54D13D-2CA4-17AF-B48D-5B1D05A32F99}"/>
              </a:ext>
            </a:extLst>
          </p:cNvPr>
          <p:cNvSpPr/>
          <p:nvPr/>
        </p:nvSpPr>
        <p:spPr>
          <a:xfrm>
            <a:off x="6057900" y="2906317"/>
            <a:ext cx="1620441" cy="45839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72E9DAB-3006-991B-A0FC-9AEA6B2758F1}"/>
              </a:ext>
            </a:extLst>
          </p:cNvPr>
          <p:cNvSpPr/>
          <p:nvPr/>
        </p:nvSpPr>
        <p:spPr>
          <a:xfrm>
            <a:off x="3157538" y="2795588"/>
            <a:ext cx="875110" cy="6488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0" name="CasellaDiTesto 8">
            <a:extLst>
              <a:ext uri="{FF2B5EF4-FFF2-40B4-BE49-F238E27FC236}">
                <a16:creationId xmlns:a16="http://schemas.microsoft.com/office/drawing/2014/main" id="{09965E82-E9FA-844D-6D57-DFB6F6F4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35" y="2909888"/>
            <a:ext cx="908447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>
                <a:solidFill>
                  <a:prstClr val="black"/>
                </a:solidFill>
              </a:rPr>
              <a:t>Ventilation 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>
                <a:solidFill>
                  <a:prstClr val="black"/>
                </a:solidFill>
              </a:rPr>
              <a:t>Unit 1</a:t>
            </a:r>
            <a:endParaRPr lang="it-IT" altLang="it-IT" sz="1200">
              <a:solidFill>
                <a:prstClr val="black"/>
              </a:solidFill>
            </a:endParaRPr>
          </a:p>
        </p:txBody>
      </p:sp>
      <p:sp>
        <p:nvSpPr>
          <p:cNvPr id="3081" name="CasellaDiTesto 9">
            <a:extLst>
              <a:ext uri="{FF2B5EF4-FFF2-40B4-BE49-F238E27FC236}">
                <a16:creationId xmlns:a16="http://schemas.microsoft.com/office/drawing/2014/main" id="{00378574-AEF9-FE5F-68C6-5918FE44E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554" y="2919413"/>
            <a:ext cx="686990" cy="4308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100" dirty="0">
                <a:solidFill>
                  <a:prstClr val="black"/>
                </a:solidFill>
              </a:rPr>
              <a:t>Conical Sector 1</a:t>
            </a:r>
            <a:endParaRPr lang="it-IT" altLang="it-IT" sz="1100" dirty="0">
              <a:solidFill>
                <a:prstClr val="black"/>
              </a:solidFill>
            </a:endParaRPr>
          </a:p>
        </p:txBody>
      </p:sp>
      <p:sp>
        <p:nvSpPr>
          <p:cNvPr id="3082" name="CasellaDiTesto 11">
            <a:extLst>
              <a:ext uri="{FF2B5EF4-FFF2-40B4-BE49-F238E27FC236}">
                <a16:creationId xmlns:a16="http://schemas.microsoft.com/office/drawing/2014/main" id="{6CE52B0D-4FBE-751D-3055-BFED9907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369" y="2881313"/>
            <a:ext cx="935831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100" dirty="0">
                <a:solidFill>
                  <a:prstClr val="black"/>
                </a:solidFill>
              </a:rPr>
              <a:t>Heat</a:t>
            </a:r>
            <a:r>
              <a:rPr lang="en-US" altLang="it-IT" sz="1200" dirty="0">
                <a:solidFill>
                  <a:prstClr val="black"/>
                </a:solidFill>
              </a:rPr>
              <a:t> exchangers</a:t>
            </a:r>
            <a:endParaRPr lang="it-IT" altLang="it-IT" sz="1200" dirty="0">
              <a:solidFill>
                <a:prstClr val="black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E894884-F047-8C1B-F54C-79C1CBE6B061}"/>
              </a:ext>
            </a:extLst>
          </p:cNvPr>
          <p:cNvSpPr/>
          <p:nvPr/>
        </p:nvSpPr>
        <p:spPr>
          <a:xfrm>
            <a:off x="2152651" y="2800350"/>
            <a:ext cx="1013222" cy="6488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A1F3626-260E-3570-6C39-01F6AC7361F6}"/>
              </a:ext>
            </a:extLst>
          </p:cNvPr>
          <p:cNvSpPr/>
          <p:nvPr/>
        </p:nvSpPr>
        <p:spPr>
          <a:xfrm>
            <a:off x="2133600" y="1296591"/>
            <a:ext cx="1157288" cy="75128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CasellaDiTesto 16">
            <a:extLst>
              <a:ext uri="{FF2B5EF4-FFF2-40B4-BE49-F238E27FC236}">
                <a16:creationId xmlns:a16="http://schemas.microsoft.com/office/drawing/2014/main" id="{3C845A97-6587-B488-43DF-056780D38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273" y="1458516"/>
            <a:ext cx="1073944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>
                <a:solidFill>
                  <a:prstClr val="black"/>
                </a:solidFill>
              </a:rPr>
              <a:t>Refrigeration Unit</a:t>
            </a:r>
            <a:endParaRPr lang="it-IT" altLang="it-IT" sz="1200" dirty="0">
              <a:solidFill>
                <a:prstClr val="black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7DCB41D-0758-27C4-0312-B453D886D1CA}"/>
              </a:ext>
            </a:extLst>
          </p:cNvPr>
          <p:cNvSpPr/>
          <p:nvPr/>
        </p:nvSpPr>
        <p:spPr>
          <a:xfrm>
            <a:off x="4038600" y="2793206"/>
            <a:ext cx="1006079" cy="6477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CasellaDiTesto 18">
            <a:extLst>
              <a:ext uri="{FF2B5EF4-FFF2-40B4-BE49-F238E27FC236}">
                <a16:creationId xmlns:a16="http://schemas.microsoft.com/office/drawing/2014/main" id="{64FDAE31-2190-7420-6A19-EB6640563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210" y="2887266"/>
            <a:ext cx="792956" cy="4462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100" dirty="0">
                <a:solidFill>
                  <a:prstClr val="black"/>
                </a:solidFill>
              </a:rPr>
              <a:t>Electrical</a:t>
            </a:r>
            <a:r>
              <a:rPr lang="en-US" altLang="it-IT" sz="1200" dirty="0">
                <a:solidFill>
                  <a:prstClr val="black"/>
                </a:solidFill>
              </a:rPr>
              <a:t> </a:t>
            </a:r>
            <a:r>
              <a:rPr lang="en-US" altLang="it-IT" sz="1100" dirty="0">
                <a:solidFill>
                  <a:prstClr val="black"/>
                </a:solidFill>
              </a:rPr>
              <a:t>resistance</a:t>
            </a:r>
            <a:endParaRPr lang="it-IT" altLang="it-IT" sz="1100" dirty="0">
              <a:solidFill>
                <a:prstClr val="black"/>
              </a:solidFill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55ED4DD-A6F3-0CB3-B3AA-28FF02B895E7}"/>
              </a:ext>
            </a:extLst>
          </p:cNvPr>
          <p:cNvCxnSpPr>
            <a:cxnSpLocks/>
          </p:cNvCxnSpPr>
          <p:nvPr/>
        </p:nvCxnSpPr>
        <p:spPr>
          <a:xfrm>
            <a:off x="2491979" y="2068117"/>
            <a:ext cx="0" cy="71675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06EB0A3-5D9F-6B7E-F8DF-9FD01EAE0F86}"/>
              </a:ext>
            </a:extLst>
          </p:cNvPr>
          <p:cNvCxnSpPr>
            <a:cxnSpLocks/>
          </p:cNvCxnSpPr>
          <p:nvPr/>
        </p:nvCxnSpPr>
        <p:spPr>
          <a:xfrm flipV="1">
            <a:off x="2926556" y="2047875"/>
            <a:ext cx="0" cy="72509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0" name="CasellaDiTesto 32">
            <a:extLst>
              <a:ext uri="{FF2B5EF4-FFF2-40B4-BE49-F238E27FC236}">
                <a16:creationId xmlns:a16="http://schemas.microsoft.com/office/drawing/2014/main" id="{F1DD9B04-D442-525E-3799-CBCDC4D9B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241" y="2995612"/>
            <a:ext cx="1441847" cy="30008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>
                <a:solidFill>
                  <a:prstClr val="black"/>
                </a:solidFill>
              </a:rPr>
              <a:t>Inner</a:t>
            </a:r>
            <a:r>
              <a:rPr lang="en-US" altLang="it-IT" sz="1350">
                <a:solidFill>
                  <a:prstClr val="black"/>
                </a:solidFill>
              </a:rPr>
              <a:t> Tracker tube</a:t>
            </a:r>
            <a:endParaRPr lang="it-IT" altLang="it-IT" sz="1350">
              <a:solidFill>
                <a:prstClr val="black"/>
              </a:solidFill>
            </a:endParaRPr>
          </a:p>
        </p:txBody>
      </p:sp>
      <p:sp>
        <p:nvSpPr>
          <p:cNvPr id="3091" name="CasellaDiTesto 33">
            <a:extLst>
              <a:ext uri="{FF2B5EF4-FFF2-40B4-BE49-F238E27FC236}">
                <a16:creationId xmlns:a16="http://schemas.microsoft.com/office/drawing/2014/main" id="{1260F158-9E74-857B-4220-4F5B85BAF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1975247"/>
            <a:ext cx="13954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350">
                <a:solidFill>
                  <a:prstClr val="black"/>
                </a:solidFill>
              </a:rPr>
              <a:t>Pressure sensor</a:t>
            </a:r>
            <a:endParaRPr lang="it-IT" altLang="it-IT" sz="1350">
              <a:solidFill>
                <a:prstClr val="black"/>
              </a:solidFill>
            </a:endParaRPr>
          </a:p>
        </p:txBody>
      </p:sp>
      <p:sp>
        <p:nvSpPr>
          <p:cNvPr id="3092" name="CasellaDiTesto 34">
            <a:extLst>
              <a:ext uri="{FF2B5EF4-FFF2-40B4-BE49-F238E27FC236}">
                <a16:creationId xmlns:a16="http://schemas.microsoft.com/office/drawing/2014/main" id="{28FCF94D-9BDE-E661-A250-E4FD73DD0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994" y="1724025"/>
            <a:ext cx="164187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350">
                <a:solidFill>
                  <a:prstClr val="black"/>
                </a:solidFill>
              </a:rPr>
              <a:t>Temperature sensor</a:t>
            </a:r>
            <a:endParaRPr lang="it-IT" altLang="it-IT" sz="1350">
              <a:solidFill>
                <a:prstClr val="black"/>
              </a:solidFill>
            </a:endParaRPr>
          </a:p>
        </p:txBody>
      </p:sp>
      <p:sp>
        <p:nvSpPr>
          <p:cNvPr id="3093" name="CasellaDiTesto 35">
            <a:extLst>
              <a:ext uri="{FF2B5EF4-FFF2-40B4-BE49-F238E27FC236}">
                <a16:creationId xmlns:a16="http://schemas.microsoft.com/office/drawing/2014/main" id="{F1EEA3A9-1B78-77DE-54FA-167F02110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1" y="2199085"/>
            <a:ext cx="10882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350">
                <a:solidFill>
                  <a:prstClr val="black"/>
                </a:solidFill>
              </a:rPr>
              <a:t>Flow sensor</a:t>
            </a:r>
            <a:endParaRPr lang="it-IT" altLang="it-IT" sz="1350">
              <a:solidFill>
                <a:prstClr val="black"/>
              </a:solidFill>
            </a:endParaRP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DD5B0FC-F741-C150-FC61-C70EA9529262}"/>
              </a:ext>
            </a:extLst>
          </p:cNvPr>
          <p:cNvCxnSpPr>
            <a:cxnSpLocks/>
          </p:cNvCxnSpPr>
          <p:nvPr/>
        </p:nvCxnSpPr>
        <p:spPr>
          <a:xfrm flipH="1">
            <a:off x="3932635" y="1890713"/>
            <a:ext cx="1550194" cy="822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0AC91FA9-F2FD-2F32-4F17-97DF00AF0994}"/>
              </a:ext>
            </a:extLst>
          </p:cNvPr>
          <p:cNvCxnSpPr>
            <a:cxnSpLocks/>
          </p:cNvCxnSpPr>
          <p:nvPr/>
        </p:nvCxnSpPr>
        <p:spPr>
          <a:xfrm>
            <a:off x="7558088" y="1882378"/>
            <a:ext cx="0" cy="917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42B014DC-1F2C-6693-6A90-35413D7BAA44}"/>
              </a:ext>
            </a:extLst>
          </p:cNvPr>
          <p:cNvCxnSpPr>
            <a:cxnSpLocks/>
          </p:cNvCxnSpPr>
          <p:nvPr/>
        </p:nvCxnSpPr>
        <p:spPr>
          <a:xfrm flipH="1">
            <a:off x="5482829" y="2047875"/>
            <a:ext cx="553640" cy="523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3146FD21-C9E4-D7B5-BC87-F338328914FC}"/>
              </a:ext>
            </a:extLst>
          </p:cNvPr>
          <p:cNvCxnSpPr>
            <a:cxnSpLocks/>
            <a:stCxn id="3093" idx="2"/>
          </p:cNvCxnSpPr>
          <p:nvPr/>
        </p:nvCxnSpPr>
        <p:spPr>
          <a:xfrm flipH="1">
            <a:off x="6621066" y="2499167"/>
            <a:ext cx="1" cy="210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ccia in su 49">
            <a:extLst>
              <a:ext uri="{FF2B5EF4-FFF2-40B4-BE49-F238E27FC236}">
                <a16:creationId xmlns:a16="http://schemas.microsoft.com/office/drawing/2014/main" id="{4E75B174-C1AB-1969-DD81-A3DA264530DC}"/>
              </a:ext>
            </a:extLst>
          </p:cNvPr>
          <p:cNvSpPr/>
          <p:nvPr/>
        </p:nvSpPr>
        <p:spPr>
          <a:xfrm rot="10800000">
            <a:off x="8758238" y="3219450"/>
            <a:ext cx="132160" cy="6858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Freccia in su 50">
            <a:extLst>
              <a:ext uri="{FF2B5EF4-FFF2-40B4-BE49-F238E27FC236}">
                <a16:creationId xmlns:a16="http://schemas.microsoft.com/office/drawing/2014/main" id="{03078A21-20E8-BB00-0FC5-AA83653B4CC2}"/>
              </a:ext>
            </a:extLst>
          </p:cNvPr>
          <p:cNvSpPr/>
          <p:nvPr/>
        </p:nvSpPr>
        <p:spPr>
          <a:xfrm flipH="1">
            <a:off x="55960" y="3281363"/>
            <a:ext cx="82153" cy="648891"/>
          </a:xfrm>
          <a:prstGeom prst="upArrow">
            <a:avLst>
              <a:gd name="adj1" fmla="val 74999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Freccia in su 51">
            <a:extLst>
              <a:ext uri="{FF2B5EF4-FFF2-40B4-BE49-F238E27FC236}">
                <a16:creationId xmlns:a16="http://schemas.microsoft.com/office/drawing/2014/main" id="{FDE69EDC-DC50-F2D9-C188-F90693648B12}"/>
              </a:ext>
            </a:extLst>
          </p:cNvPr>
          <p:cNvSpPr/>
          <p:nvPr/>
        </p:nvSpPr>
        <p:spPr>
          <a:xfrm rot="5400000">
            <a:off x="8668346" y="3067646"/>
            <a:ext cx="136922" cy="23574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Freccia in su 52">
            <a:extLst>
              <a:ext uri="{FF2B5EF4-FFF2-40B4-BE49-F238E27FC236}">
                <a16:creationId xmlns:a16="http://schemas.microsoft.com/office/drawing/2014/main" id="{6D0F61D7-F0DB-D041-DDD3-683378540CFF}"/>
              </a:ext>
            </a:extLst>
          </p:cNvPr>
          <p:cNvSpPr/>
          <p:nvPr/>
        </p:nvSpPr>
        <p:spPr>
          <a:xfrm rot="5400000">
            <a:off x="112515" y="3131940"/>
            <a:ext cx="125015" cy="25003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02" name="CasellaDiTesto 53">
            <a:extLst>
              <a:ext uri="{FF2B5EF4-FFF2-40B4-BE49-F238E27FC236}">
                <a16:creationId xmlns:a16="http://schemas.microsoft.com/office/drawing/2014/main" id="{4B8AB1C1-A196-8BDA-650B-58D9E3FA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379" y="3767137"/>
            <a:ext cx="1485900" cy="30008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350">
                <a:solidFill>
                  <a:prstClr val="black"/>
                </a:solidFill>
              </a:rPr>
              <a:t>Return air circuit</a:t>
            </a:r>
            <a:endParaRPr lang="it-IT" altLang="it-IT" sz="1350">
              <a:solidFill>
                <a:prstClr val="black"/>
              </a:solidFill>
            </a:endParaRPr>
          </a:p>
        </p:txBody>
      </p: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5CF21A87-0800-8ED6-E16E-D443754C90A8}"/>
              </a:ext>
            </a:extLst>
          </p:cNvPr>
          <p:cNvCxnSpPr>
            <a:cxnSpLocks/>
          </p:cNvCxnSpPr>
          <p:nvPr/>
        </p:nvCxnSpPr>
        <p:spPr>
          <a:xfrm>
            <a:off x="66675" y="3930254"/>
            <a:ext cx="370403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D55B9BBC-44AD-4068-FD17-A6C62044CEC7}"/>
              </a:ext>
            </a:extLst>
          </p:cNvPr>
          <p:cNvCxnSpPr>
            <a:cxnSpLocks/>
            <a:stCxn id="3102" idx="3"/>
          </p:cNvCxnSpPr>
          <p:nvPr/>
        </p:nvCxnSpPr>
        <p:spPr>
          <a:xfrm flipV="1">
            <a:off x="5273279" y="3889772"/>
            <a:ext cx="3581400" cy="2740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>
            <a:extLst>
              <a:ext uri="{FF2B5EF4-FFF2-40B4-BE49-F238E27FC236}">
                <a16:creationId xmlns:a16="http://schemas.microsoft.com/office/drawing/2014/main" id="{CFA0EC15-B4F4-4D65-27B5-B8A012D8EF8D}"/>
              </a:ext>
            </a:extLst>
          </p:cNvPr>
          <p:cNvCxnSpPr>
            <a:cxnSpLocks/>
          </p:cNvCxnSpPr>
          <p:nvPr/>
        </p:nvCxnSpPr>
        <p:spPr>
          <a:xfrm>
            <a:off x="5474494" y="1890713"/>
            <a:ext cx="525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6" name="CasellaDiTesto 73">
            <a:extLst>
              <a:ext uri="{FF2B5EF4-FFF2-40B4-BE49-F238E27FC236}">
                <a16:creationId xmlns:a16="http://schemas.microsoft.com/office/drawing/2014/main" id="{9BF3D259-04E2-1BE7-BA31-20DD45161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416" y="2852737"/>
            <a:ext cx="923925" cy="5770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050" dirty="0">
                <a:solidFill>
                  <a:prstClr val="black"/>
                </a:solidFill>
              </a:rPr>
              <a:t>Adjustable flow restriction</a:t>
            </a:r>
            <a:endParaRPr lang="it-IT" altLang="it-IT" sz="1050" dirty="0">
              <a:solidFill>
                <a:prstClr val="black"/>
              </a:solidFill>
            </a:endParaRPr>
          </a:p>
        </p:txBody>
      </p:sp>
      <p:sp>
        <p:nvSpPr>
          <p:cNvPr id="3107" name="CasellaDiTesto 84">
            <a:extLst>
              <a:ext uri="{FF2B5EF4-FFF2-40B4-BE49-F238E27FC236}">
                <a16:creationId xmlns:a16="http://schemas.microsoft.com/office/drawing/2014/main" id="{45573BEF-6949-A689-0617-367D973C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6" y="3519487"/>
            <a:ext cx="118348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350">
                <a:solidFill>
                  <a:prstClr val="black"/>
                </a:solidFill>
              </a:rPr>
              <a:t>Camera Vision</a:t>
            </a:r>
            <a:endParaRPr lang="it-IT" altLang="it-IT" sz="1350">
              <a:solidFill>
                <a:prstClr val="black"/>
              </a:solidFill>
            </a:endParaRPr>
          </a:p>
        </p:txBody>
      </p: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79275663-2395-7391-DF9D-97C1174DA393}"/>
              </a:ext>
            </a:extLst>
          </p:cNvPr>
          <p:cNvCxnSpPr>
            <a:cxnSpLocks/>
          </p:cNvCxnSpPr>
          <p:nvPr/>
        </p:nvCxnSpPr>
        <p:spPr>
          <a:xfrm flipV="1">
            <a:off x="7297341" y="3436144"/>
            <a:ext cx="0" cy="263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diritto 107">
            <a:extLst>
              <a:ext uri="{FF2B5EF4-FFF2-40B4-BE49-F238E27FC236}">
                <a16:creationId xmlns:a16="http://schemas.microsoft.com/office/drawing/2014/main" id="{5DB0320A-F283-BA07-2AE1-82F16417A7C6}"/>
              </a:ext>
            </a:extLst>
          </p:cNvPr>
          <p:cNvCxnSpPr>
            <a:cxnSpLocks/>
          </p:cNvCxnSpPr>
          <p:nvPr/>
        </p:nvCxnSpPr>
        <p:spPr>
          <a:xfrm>
            <a:off x="7281863" y="3699272"/>
            <a:ext cx="160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B68BF19F-C92C-8812-3732-C173131EEF23}"/>
              </a:ext>
            </a:extLst>
          </p:cNvPr>
          <p:cNvSpPr/>
          <p:nvPr/>
        </p:nvSpPr>
        <p:spPr>
          <a:xfrm>
            <a:off x="5044679" y="2680097"/>
            <a:ext cx="1002506" cy="8239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noFill/>
              <a:latin typeface="Calibri" panose="020F0502020204030204"/>
            </a:endParaRPr>
          </a:p>
        </p:txBody>
      </p:sp>
      <p:sp>
        <p:nvSpPr>
          <p:cNvPr id="3111" name="CasellaDiTesto 8">
            <a:extLst>
              <a:ext uri="{FF2B5EF4-FFF2-40B4-BE49-F238E27FC236}">
                <a16:creationId xmlns:a16="http://schemas.microsoft.com/office/drawing/2014/main" id="{88718236-C8EE-4106-3474-72912AFAC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113" y="2878932"/>
            <a:ext cx="908447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>
                <a:solidFill>
                  <a:prstClr val="black"/>
                </a:solidFill>
              </a:rPr>
              <a:t>Ventilation 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>
                <a:solidFill>
                  <a:prstClr val="black"/>
                </a:solidFill>
              </a:rPr>
              <a:t>Unit 2</a:t>
            </a:r>
            <a:endParaRPr lang="it-IT" altLang="it-IT" sz="1200">
              <a:solidFill>
                <a:prstClr val="black"/>
              </a:solidFill>
            </a:endParaRPr>
          </a:p>
        </p:txBody>
      </p:sp>
      <p:sp>
        <p:nvSpPr>
          <p:cNvPr id="9" name="Operazione manuale 8">
            <a:extLst>
              <a:ext uri="{FF2B5EF4-FFF2-40B4-BE49-F238E27FC236}">
                <a16:creationId xmlns:a16="http://schemas.microsoft.com/office/drawing/2014/main" id="{4306AA85-21E5-0051-50F6-A9CBCB67243F}"/>
              </a:ext>
            </a:extLst>
          </p:cNvPr>
          <p:cNvSpPr/>
          <p:nvPr/>
        </p:nvSpPr>
        <p:spPr>
          <a:xfrm rot="5400000">
            <a:off x="7733110" y="2662238"/>
            <a:ext cx="834629" cy="948928"/>
          </a:xfrm>
          <a:prstGeom prst="flowChartManualOperation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13" name="CasellaDiTesto 9">
            <a:extLst>
              <a:ext uri="{FF2B5EF4-FFF2-40B4-BE49-F238E27FC236}">
                <a16:creationId xmlns:a16="http://schemas.microsoft.com/office/drawing/2014/main" id="{74F6171A-25F7-38EB-ED6F-F93FB6F09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123" y="2911079"/>
            <a:ext cx="696515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>
                <a:solidFill>
                  <a:prstClr val="black"/>
                </a:solidFill>
              </a:rPr>
              <a:t>Conical sector 2</a:t>
            </a:r>
            <a:endParaRPr lang="it-IT" altLang="it-IT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8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>
            <a:extLst>
              <a:ext uri="{FF2B5EF4-FFF2-40B4-BE49-F238E27FC236}">
                <a16:creationId xmlns:a16="http://schemas.microsoft.com/office/drawing/2014/main" id="{4304E726-579B-F068-7D64-B5212D67F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325" y="483518"/>
            <a:ext cx="8263350" cy="804066"/>
          </a:xfrm>
        </p:spPr>
        <p:txBody>
          <a:bodyPr/>
          <a:lstStyle/>
          <a:p>
            <a:r>
              <a:rPr lang="en-US" altLang="en-IT" dirty="0"/>
              <a:t>Wind tunnel for VTX air cooling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37260-1220-FC50-8784-39AB6D120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590"/>
            <a:ext cx="7632848" cy="39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0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BEF5E-1CCA-C55B-63AB-FF6343EC9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59783E-8D1A-721B-7AAF-75ED6D30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Cost Wind Cooling Tunnel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37ED01A-DF35-1A5A-113E-D49197A119D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96121499"/>
              </p:ext>
            </p:extLst>
          </p:nvPr>
        </p:nvGraphicFramePr>
        <p:xfrm>
          <a:off x="611560" y="1131590"/>
          <a:ext cx="8133740" cy="368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966">
                  <a:extLst>
                    <a:ext uri="{9D8B030D-6E8A-4147-A177-3AD203B41FA5}">
                      <a16:colId xmlns:a16="http://schemas.microsoft.com/office/drawing/2014/main" val="3101862209"/>
                    </a:ext>
                  </a:extLst>
                </a:gridCol>
                <a:gridCol w="1639442">
                  <a:extLst>
                    <a:ext uri="{9D8B030D-6E8A-4147-A177-3AD203B41FA5}">
                      <a16:colId xmlns:a16="http://schemas.microsoft.com/office/drawing/2014/main" val="401512036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715883144"/>
                    </a:ext>
                  </a:extLst>
                </a:gridCol>
                <a:gridCol w="2013060">
                  <a:extLst>
                    <a:ext uri="{9D8B030D-6E8A-4147-A177-3AD203B41FA5}">
                      <a16:colId xmlns:a16="http://schemas.microsoft.com/office/drawing/2014/main" val="1865309458"/>
                    </a:ext>
                  </a:extLst>
                </a:gridCol>
              </a:tblGrid>
              <a:tr h="42808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for Pisa wind tunnel [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used and paid by MDI Mockup project (GE-CSN1) [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requested to</a:t>
                      </a:r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trike="sngStrike" dirty="0"/>
                        <a:t>RD_FCC</a:t>
                      </a:r>
                      <a:r>
                        <a:rPr lang="en-US" strike="noStrike" dirty="0"/>
                        <a:t>  </a:t>
                      </a:r>
                      <a:r>
                        <a:rPr lang="en-US" dirty="0" err="1"/>
                        <a:t>RD_Flavour</a:t>
                      </a:r>
                      <a:r>
                        <a:rPr lang="en-US" dirty="0"/>
                        <a:t> [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673590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Dummy inner 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80894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Ventilation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accent6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58874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Heat exchanger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852656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Refrigeration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423267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Electrical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927427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Adj. restrictions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21637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Connecting tubes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15019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Support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83281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Instrumentation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749797"/>
                  </a:ext>
                </a:extLst>
              </a:tr>
              <a:tr h="291531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32.3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6">
                              <a:lumMod val="75000"/>
                              <a:lumOff val="25000"/>
                            </a:schemeClr>
                          </a:solidFill>
                        </a:rPr>
                        <a:t>16.5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329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51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20CC8-E5AF-6341-6120-A41FD3FC7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B5DBA-F559-B1CB-0E28-1EF8B04A5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1779662"/>
            <a:ext cx="8263350" cy="158417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IR and MDI full-scale mockup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SRF cavities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224631-B8AA-C88E-E980-D1785622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25" y="555526"/>
            <a:ext cx="8263350" cy="804066"/>
          </a:xfrm>
        </p:spPr>
        <p:txBody>
          <a:bodyPr/>
          <a:lstStyle/>
          <a:p>
            <a:r>
              <a:rPr lang="en-US" dirty="0" err="1"/>
              <a:t>Progetti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FCC </a:t>
            </a:r>
            <a:r>
              <a:rPr lang="en-US" dirty="0" err="1"/>
              <a:t>finanziati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giunta</a:t>
            </a:r>
            <a:r>
              <a:rPr lang="en-US" dirty="0"/>
              <a:t> INFN per la </a:t>
            </a:r>
            <a:r>
              <a:rPr lang="en-US" dirty="0" err="1"/>
              <a:t>prossima</a:t>
            </a:r>
            <a:r>
              <a:rPr lang="en-US" dirty="0"/>
              <a:t> </a:t>
            </a:r>
            <a:r>
              <a:rPr lang="en-US" sz="2400" dirty="0"/>
              <a:t>European Strategy for Particle Physics Update (ESPPU)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97DA7-49D0-5B9F-2F7F-002FD65ED2AF}"/>
              </a:ext>
            </a:extLst>
          </p:cNvPr>
          <p:cNvSpPr txBox="1"/>
          <p:nvPr/>
        </p:nvSpPr>
        <p:spPr>
          <a:xfrm>
            <a:off x="249803" y="321982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Progetti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revisionati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ed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approvati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dal MAC,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finanziati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separatamente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dalla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Giunta ma senza FTE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dedicati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FTE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conteggiati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in RD_FCC ma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hanno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comitati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di review (in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parte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)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diversi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l"/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Questi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progetti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stati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presentati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alla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CSN1 di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luglio</a:t>
            </a:r>
            <a:endParaRPr lang="en-US" sz="16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04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58161-D53D-4C10-BE0F-B91B5C7D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6" y="496027"/>
            <a:ext cx="8515351" cy="813987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Thin film SRF cavities R&amp;D @LNL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2E0C93-834A-4740-BC92-619441B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9194223-ED67-A9FF-9C20-69A90F627571}"/>
              </a:ext>
            </a:extLst>
          </p:cNvPr>
          <p:cNvSpPr txBox="1">
            <a:spLocks/>
          </p:cNvSpPr>
          <p:nvPr/>
        </p:nvSpPr>
        <p:spPr>
          <a:xfrm>
            <a:off x="2617384" y="2145339"/>
            <a:ext cx="3649181" cy="8139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12556"/>
                </a:solidFill>
                <a:latin typeface="Calibri" panose="020F0502020204030204" pitchFamily="34" charset="0"/>
              </a:rPr>
              <a:t>FCC-</a:t>
            </a:r>
            <a:r>
              <a:rPr lang="en-US" sz="1400" dirty="0" err="1">
                <a:solidFill>
                  <a:srgbClr val="012556"/>
                </a:solidFill>
                <a:latin typeface="Calibri" panose="020F0502020204030204" pitchFamily="34" charset="0"/>
              </a:rPr>
              <a:t>ee</a:t>
            </a:r>
            <a:r>
              <a:rPr lang="en-US" sz="1400" dirty="0">
                <a:solidFill>
                  <a:srgbClr val="012556"/>
                </a:solidFill>
                <a:latin typeface="Calibri" panose="020F0502020204030204" pitchFamily="34" charset="0"/>
              </a:rPr>
              <a:t> requires</a:t>
            </a:r>
            <a:br>
              <a:rPr lang="en-US" sz="1400" dirty="0">
                <a:solidFill>
                  <a:srgbClr val="012556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srgbClr val="4399B6"/>
                </a:solidFill>
                <a:latin typeface="Calibri" panose="020F0502020204030204" pitchFamily="34" charset="0"/>
              </a:rPr>
              <a:t>higher cavities performances </a:t>
            </a:r>
            <a:r>
              <a:rPr lang="en-US" sz="1400" dirty="0" err="1">
                <a:solidFill>
                  <a:srgbClr val="4399B6"/>
                </a:solidFill>
                <a:latin typeface="Calibri" panose="020F0502020204030204" pitchFamily="34" charset="0"/>
              </a:rPr>
              <a:t>wrt</a:t>
            </a:r>
            <a:r>
              <a:rPr lang="en-US" sz="1400" dirty="0">
                <a:solidFill>
                  <a:srgbClr val="4399B6"/>
                </a:solidFill>
                <a:latin typeface="Calibri" panose="020F0502020204030204" pitchFamily="34" charset="0"/>
              </a:rPr>
              <a:t> LHC</a:t>
            </a:r>
            <a:endParaRPr lang="en-US" sz="1050" dirty="0">
              <a:solidFill>
                <a:srgbClr val="4399B6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BEAA2FD-5DA7-12E6-05DE-1430FEE8A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07" y="1707654"/>
            <a:ext cx="2135353" cy="1659868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EC9F686-311C-C6F5-1102-06C99CACE4A8}"/>
              </a:ext>
            </a:extLst>
          </p:cNvPr>
          <p:cNvSpPr txBox="1">
            <a:spLocks/>
          </p:cNvSpPr>
          <p:nvPr/>
        </p:nvSpPr>
        <p:spPr>
          <a:xfrm>
            <a:off x="2588996" y="2751311"/>
            <a:ext cx="3294886" cy="59671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12556"/>
                </a:solidFill>
                <a:latin typeface="Calibri" panose="020F0502020204030204" pitchFamily="34" charset="0"/>
              </a:rPr>
              <a:t>Mandatory improve all production steps</a:t>
            </a:r>
            <a:endParaRPr lang="en-US" sz="1050" dirty="0">
              <a:solidFill>
                <a:srgbClr val="4399B6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3A465-0711-5D17-EEBB-AC119E745049}"/>
              </a:ext>
            </a:extLst>
          </p:cNvPr>
          <p:cNvSpPr txBox="1"/>
          <p:nvPr/>
        </p:nvSpPr>
        <p:spPr>
          <a:xfrm>
            <a:off x="5566964" y="504638"/>
            <a:ext cx="3479671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LNL: Cristian Pira, G. Keppel, F. </a:t>
            </a:r>
            <a:r>
              <a:rPr lang="en-US" sz="1200" dirty="0" err="1"/>
              <a:t>Stivanello</a:t>
            </a:r>
            <a:r>
              <a:rPr lang="en-US" sz="1200" dirty="0"/>
              <a:t>, D. </a:t>
            </a:r>
            <a:r>
              <a:rPr lang="en-US" sz="1200" dirty="0" err="1"/>
              <a:t>Fonnesu</a:t>
            </a:r>
            <a:endParaRPr lang="en-US" sz="1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C5EF959-DFB4-D737-BD64-4B8E780FD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01" y="3360154"/>
            <a:ext cx="8263350" cy="1659868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400" u="sng" dirty="0"/>
              <a:t>Deposizione Nb</a:t>
            </a:r>
            <a:r>
              <a:rPr lang="it-IT" sz="1400" u="sng" baseline="-25000" dirty="0"/>
              <a:t>3</a:t>
            </a:r>
            <a:r>
              <a:rPr lang="it-IT" sz="1400" u="sng" dirty="0"/>
              <a:t>Sn su Cu</a:t>
            </a:r>
            <a:r>
              <a:rPr lang="it-IT" sz="1400" dirty="0"/>
              <a:t>.  Cavità a 400 MHz di FCCee.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il </a:t>
            </a:r>
            <a:r>
              <a:rPr lang="it-IT" sz="1400" dirty="0">
                <a:solidFill>
                  <a:srgbClr val="0070C0"/>
                </a:solidFill>
              </a:rPr>
              <a:t>coating via magnetron sputtering (DC-MS) </a:t>
            </a:r>
            <a:r>
              <a:rPr lang="it-IT" sz="1400" dirty="0"/>
              <a:t>di film superconduttivi di Nb3Sn su Cu;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il </a:t>
            </a:r>
            <a:r>
              <a:rPr lang="it-IT" sz="1400" dirty="0">
                <a:solidFill>
                  <a:srgbClr val="0070C0"/>
                </a:solidFill>
              </a:rPr>
              <a:t>Plasma Electrolytic Polyshing (PEP) </a:t>
            </a:r>
            <a:r>
              <a:rPr lang="it-IT" sz="1400" dirty="0"/>
              <a:t>di Cu e Nb per la preparazione dei </a:t>
            </a:r>
            <a:r>
              <a:rPr lang="it-IT" sz="1400" dirty="0">
                <a:solidFill>
                  <a:srgbClr val="0070C0"/>
                </a:solidFill>
              </a:rPr>
              <a:t>substrati</a:t>
            </a:r>
            <a:r>
              <a:rPr lang="it-IT" sz="1400" dirty="0"/>
              <a:t> (alternativo ad EP e sostenibile), brevetto INFN. Scaling 6 </a:t>
            </a:r>
            <a:r>
              <a:rPr lang="it-IT" sz="1400" dirty="0">
                <a:cs typeface="Arial" panose="020B0604020202020204" pitchFamily="34" charset="0"/>
              </a:rPr>
              <a:t>→ 1.3 GHz.</a:t>
            </a:r>
            <a:endParaRPr lang="it-IT" sz="1400" dirty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lo </a:t>
            </a:r>
            <a:r>
              <a:rPr lang="it-IT" sz="1400" dirty="0">
                <a:solidFill>
                  <a:srgbClr val="0070C0"/>
                </a:solidFill>
              </a:rPr>
              <a:t>spinning per la produzione di cavità seamless</a:t>
            </a:r>
            <a:r>
              <a:rPr lang="it-IT" sz="1400" dirty="0"/>
              <a:t> in rame. </a:t>
            </a:r>
          </a:p>
          <a:p>
            <a:pPr>
              <a:lnSpc>
                <a:spcPct val="100000"/>
              </a:lnSpc>
            </a:pPr>
            <a:r>
              <a:rPr lang="it-IT" sz="1400" dirty="0"/>
              <a:t>Vantaggi. Meno Nb, da 2 a 4.2K (energy saving), E</a:t>
            </a:r>
            <a:r>
              <a:rPr lang="it-IT" sz="1400" baseline="-25000" dirty="0"/>
              <a:t>a</a:t>
            </a:r>
            <a:r>
              <a:rPr lang="it-IT" sz="1400" dirty="0"/>
              <a:t> </a:t>
            </a:r>
            <a:r>
              <a:rPr lang="it-IT" sz="1400" dirty="0">
                <a:cs typeface="Arial" panose="020B0604020202020204" pitchFamily="34" charset="0"/>
              </a:rPr>
              <a:t>→ </a:t>
            </a:r>
            <a:r>
              <a:rPr lang="it-IT" sz="1400" dirty="0"/>
              <a:t>più alto. Competitors: Sn vapor diffusion (ma su cavità di Nb!), PVD su Cu (€, </a:t>
            </a:r>
            <a:r>
              <a:rPr lang="it-IT" sz="1400" dirty="0">
                <a:latin typeface="Symbol" pitchFamily="2" charset="2"/>
              </a:rPr>
              <a:t>r</a:t>
            </a:r>
            <a:r>
              <a:rPr lang="it-IT" sz="1400" baseline="-25000" dirty="0"/>
              <a:t>th</a:t>
            </a:r>
            <a:r>
              <a:rPr lang="it-IT" sz="1400" dirty="0"/>
              <a:t>, cryocooler). Attività high risk high gain, di prospettiva pluriennale.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662F77-0521-06D0-7BB4-487A52CB1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42" y="1575237"/>
            <a:ext cx="2244915" cy="11402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BF10A8-7294-62DB-2293-8C6C5D71DECD}"/>
              </a:ext>
            </a:extLst>
          </p:cNvPr>
          <p:cNvSpPr txBox="1"/>
          <p:nvPr/>
        </p:nvSpPr>
        <p:spPr>
          <a:xfrm>
            <a:off x="7269022" y="2715441"/>
            <a:ext cx="16600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FCCee: 1364 cavities </a:t>
            </a:r>
          </a:p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In total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5C4AE-E5E8-A9F5-20FB-BF2BF5F5D340}"/>
              </a:ext>
            </a:extLst>
          </p:cNvPr>
          <p:cNvSpPr txBox="1"/>
          <p:nvPr/>
        </p:nvSpPr>
        <p:spPr>
          <a:xfrm>
            <a:off x="467544" y="1085216"/>
            <a:ext cx="2452257" cy="3000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/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Attivita’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in sinergia con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iFAST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96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C2456E-6C57-68C6-0599-1BE3EEFDD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CDC601-E84D-5D63-4364-247ECDAF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cavities project</a:t>
            </a:r>
            <a:br>
              <a:rPr lang="en-US" dirty="0"/>
            </a:br>
            <a:r>
              <a:rPr lang="en-US" dirty="0"/>
              <a:t>Budget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F06B449D-C720-0B02-CE70-825BE4CB82B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73441348"/>
              </p:ext>
            </p:extLst>
          </p:nvPr>
        </p:nvGraphicFramePr>
        <p:xfrm>
          <a:off x="251520" y="1688349"/>
          <a:ext cx="7886701" cy="304364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17328">
                  <a:extLst>
                    <a:ext uri="{9D8B030D-6E8A-4147-A177-3AD203B41FA5}">
                      <a16:colId xmlns:a16="http://schemas.microsoft.com/office/drawing/2014/main" val="4060849996"/>
                    </a:ext>
                  </a:extLst>
                </a:gridCol>
                <a:gridCol w="814103">
                  <a:extLst>
                    <a:ext uri="{9D8B030D-6E8A-4147-A177-3AD203B41FA5}">
                      <a16:colId xmlns:a16="http://schemas.microsoft.com/office/drawing/2014/main" val="289383172"/>
                    </a:ext>
                  </a:extLst>
                </a:gridCol>
                <a:gridCol w="5355270">
                  <a:extLst>
                    <a:ext uri="{9D8B030D-6E8A-4147-A177-3AD203B41FA5}">
                      <a16:colId xmlns:a16="http://schemas.microsoft.com/office/drawing/2014/main" val="2726604222"/>
                    </a:ext>
                  </a:extLst>
                </a:gridCol>
              </a:tblGrid>
              <a:tr h="358791">
                <a:tc>
                  <a:txBody>
                    <a:bodyPr/>
                    <a:lstStyle/>
                    <a:p>
                      <a:pPr algn="ctr"/>
                      <a:r>
                        <a:rPr lang="it-IT" sz="1100" dirty="0">
                          <a:effectLst/>
                          <a:latin typeface="Montserrat" panose="00000500000000000000" pitchFamily="50" charset="0"/>
                        </a:rPr>
                        <a:t>Finanziamento richiesto (k€)</a:t>
                      </a:r>
                      <a:endParaRPr lang="it-IT" sz="180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>
                          <a:effectLst/>
                          <a:latin typeface="Montserrat" panose="00000500000000000000" pitchFamily="50" charset="0"/>
                        </a:rPr>
                        <a:t>WP</a:t>
                      </a:r>
                      <a:endParaRPr lang="it-IT" sz="180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dirty="0">
                          <a:effectLst/>
                          <a:latin typeface="Montserrat" panose="00000500000000000000" pitchFamily="50" charset="0"/>
                        </a:rPr>
                        <a:t>Item per cui si richiede tale finanziamento</a:t>
                      </a:r>
                      <a:endParaRPr lang="it-IT" sz="180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74873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1,2,3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Missioni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635421406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30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1,2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Consumabili vari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8234642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15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Target Nb3Sn (4” per test e </a:t>
                      </a:r>
                      <a:r>
                        <a:rPr lang="it-IT" sz="1100" b="0" dirty="0" err="1">
                          <a:effectLst/>
                          <a:latin typeface="Montserrat" panose="00000500000000000000" pitchFamily="50" charset="0"/>
                        </a:rPr>
                        <a:t>rettagolare</a:t>
                      </a:r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 per cavità 1.3 GHz)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95127917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Passante rotante magnetico e motore per rotazione cavità 1.3 GHz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9562305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1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Sorgente Magnetron rettangolare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04510531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120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1,2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effectLst/>
                          <a:latin typeface="Montserrat" panose="00000500000000000000" pitchFamily="50" charset="0"/>
                        </a:rPr>
                        <a:t>Ion Milling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95495584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Adattamento impianto QWR ALPI per PEP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30512371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40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Modifiche impianto </a:t>
                      </a:r>
                      <a:r>
                        <a:rPr lang="it-IT" sz="1100" b="0" dirty="0" err="1">
                          <a:effectLst/>
                          <a:latin typeface="Montserrat" panose="00000500000000000000" pitchFamily="50" charset="0"/>
                        </a:rPr>
                        <a:t>Polishing</a:t>
                      </a:r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 1.3 GHz per PEP 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969074717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40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Struttura per Jet-Polishing su 1.3 GHz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57099996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Upgrade corrente alimentatore PEP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66074820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50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Soluzioni chimiche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46593266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30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Lastre rame OFE per campioni e cavità spinning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79877875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30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Lastre Nb per cavità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93650465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10</a:t>
                      </a:r>
                      <a:endParaRPr lang="it-IT" sz="11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Stampo nylon cavità 1.3 GHz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044958771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10</a:t>
                      </a:r>
                      <a:endParaRPr lang="it-IT" sz="11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3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Stampi materiale </a:t>
                      </a:r>
                      <a:r>
                        <a:rPr lang="it-IT" sz="1100" b="0" dirty="0" err="1">
                          <a:effectLst/>
                          <a:latin typeface="Montserrat" panose="00000500000000000000" pitchFamily="50" charset="0"/>
                        </a:rPr>
                        <a:t>bassofondente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57757179"/>
                  </a:ext>
                </a:extLst>
              </a:tr>
              <a:tr h="167814"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25</a:t>
                      </a:r>
                      <a:endParaRPr lang="it-IT" sz="11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4399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2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100" b="0" dirty="0">
                          <a:effectLst/>
                          <a:latin typeface="Montserrat" panose="00000500000000000000" pitchFamily="50" charset="0"/>
                        </a:rPr>
                        <a:t>Spinning cavità</a:t>
                      </a:r>
                      <a:endParaRPr lang="it-IT" sz="18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54612503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B0D8372-385A-F0C5-876B-495E448C7E75}"/>
              </a:ext>
            </a:extLst>
          </p:cNvPr>
          <p:cNvGraphicFramePr>
            <a:graphicFrameLocks noGrp="1"/>
          </p:cNvGraphicFramePr>
          <p:nvPr/>
        </p:nvGraphicFramePr>
        <p:xfrm>
          <a:off x="3256040" y="511842"/>
          <a:ext cx="5259310" cy="821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74">
                  <a:extLst>
                    <a:ext uri="{9D8B030D-6E8A-4147-A177-3AD203B41FA5}">
                      <a16:colId xmlns:a16="http://schemas.microsoft.com/office/drawing/2014/main" val="1373671449"/>
                    </a:ext>
                  </a:extLst>
                </a:gridCol>
                <a:gridCol w="655243">
                  <a:extLst>
                    <a:ext uri="{9D8B030D-6E8A-4147-A177-3AD203B41FA5}">
                      <a16:colId xmlns:a16="http://schemas.microsoft.com/office/drawing/2014/main" val="743774439"/>
                    </a:ext>
                  </a:extLst>
                </a:gridCol>
                <a:gridCol w="704978">
                  <a:extLst>
                    <a:ext uri="{9D8B030D-6E8A-4147-A177-3AD203B41FA5}">
                      <a16:colId xmlns:a16="http://schemas.microsoft.com/office/drawing/2014/main" val="2835760379"/>
                    </a:ext>
                  </a:extLst>
                </a:gridCol>
                <a:gridCol w="645768">
                  <a:extLst>
                    <a:ext uri="{9D8B030D-6E8A-4147-A177-3AD203B41FA5}">
                      <a16:colId xmlns:a16="http://schemas.microsoft.com/office/drawing/2014/main" val="3137116929"/>
                    </a:ext>
                  </a:extLst>
                </a:gridCol>
                <a:gridCol w="656032">
                  <a:extLst>
                    <a:ext uri="{9D8B030D-6E8A-4147-A177-3AD203B41FA5}">
                      <a16:colId xmlns:a16="http://schemas.microsoft.com/office/drawing/2014/main" val="3294193285"/>
                    </a:ext>
                  </a:extLst>
                </a:gridCol>
                <a:gridCol w="704978">
                  <a:extLst>
                    <a:ext uri="{9D8B030D-6E8A-4147-A177-3AD203B41FA5}">
                      <a16:colId xmlns:a16="http://schemas.microsoft.com/office/drawing/2014/main" val="771040176"/>
                    </a:ext>
                  </a:extLst>
                </a:gridCol>
                <a:gridCol w="582613">
                  <a:extLst>
                    <a:ext uri="{9D8B030D-6E8A-4147-A177-3AD203B41FA5}">
                      <a16:colId xmlns:a16="http://schemas.microsoft.com/office/drawing/2014/main" val="3750516736"/>
                    </a:ext>
                  </a:extLst>
                </a:gridCol>
                <a:gridCol w="783924">
                  <a:extLst>
                    <a:ext uri="{9D8B030D-6E8A-4147-A177-3AD203B41FA5}">
                      <a16:colId xmlns:a16="http://schemas.microsoft.com/office/drawing/2014/main" val="3109451502"/>
                    </a:ext>
                  </a:extLst>
                </a:gridCol>
              </a:tblGrid>
              <a:tr h="273844">
                <a:tc gridSpan="3"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ATTREZZATURE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25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255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MISSIONI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25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255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900" b="1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AdR</a:t>
                      </a:r>
                      <a:endParaRPr lang="it-IT" sz="900" b="1" dirty="0">
                        <a:solidFill>
                          <a:schemeClr val="bg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292726"/>
                  </a:ext>
                </a:extLst>
              </a:tr>
              <a:tr h="273844"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it-IT" sz="900" b="0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900" b="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asseg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it-IT" sz="900" b="0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900" b="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asseg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it-IT" sz="900" b="0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900" b="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asseg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it-IT" sz="900" b="0" baseline="30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900" b="0" dirty="0" err="1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asseg</a:t>
                      </a:r>
                      <a:r>
                        <a:rPr lang="it-IT" sz="900" b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0" anchor="ctr">
                    <a:solidFill>
                      <a:srgbClr val="01255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255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25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05082"/>
                  </a:ext>
                </a:extLst>
              </a:tr>
              <a:tr h="273844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440</a:t>
                      </a:r>
                      <a:endParaRPr lang="it-IT" sz="1500" b="1" dirty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180</a:t>
                      </a:r>
                      <a:endParaRPr lang="it-IT" sz="1500" b="0" dirty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260</a:t>
                      </a:r>
                      <a:endParaRPr lang="it-IT" sz="1500" b="0" dirty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20</a:t>
                      </a:r>
                      <a:endParaRPr lang="it-IT" sz="1500" b="1" dirty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8</a:t>
                      </a:r>
                      <a:endParaRPr lang="it-IT" sz="1500" b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12</a:t>
                      </a:r>
                      <a:endParaRPr lang="it-IT" sz="1500" b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460</a:t>
                      </a:r>
                      <a:endParaRPr lang="it-IT" sz="1500" b="1" dirty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12556"/>
                          </a:solidFill>
                          <a:effectLst/>
                          <a:latin typeface="Montserrat" panose="00000500000000000000" pitchFamily="50" charset="0"/>
                        </a:rPr>
                        <a:t>50</a:t>
                      </a:r>
                      <a:endParaRPr lang="it-IT" sz="1500" b="1" dirty="0">
                        <a:solidFill>
                          <a:srgbClr val="012556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50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470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70DFAE0-CA78-3117-8162-BB34166FB1B6}"/>
              </a:ext>
            </a:extLst>
          </p:cNvPr>
          <p:cNvSpPr/>
          <p:nvPr/>
        </p:nvSpPr>
        <p:spPr>
          <a:xfrm>
            <a:off x="2927487" y="2930919"/>
            <a:ext cx="6216513" cy="2212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836D9-F3C5-9C56-B921-E8BFB71127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82FBE-8862-C84D-EE32-A5B697E7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189"/>
            <a:ext cx="6538017" cy="1938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01BA8-AAF3-A7FA-60F8-1D5BAADF32DB}"/>
              </a:ext>
            </a:extLst>
          </p:cNvPr>
          <p:cNvSpPr txBox="1"/>
          <p:nvPr/>
        </p:nvSpPr>
        <p:spPr>
          <a:xfrm>
            <a:off x="269528" y="3567849"/>
            <a:ext cx="25922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1" dirty="0"/>
              <a:t>WP4 Funded by CHART –Swiss program</a:t>
            </a:r>
            <a:r>
              <a:rPr lang="en-US" sz="1400" b="1" dirty="0">
                <a:ea typeface="ヒラギノ角ゴ Pro W3" charset="0"/>
                <a:cs typeface="Calibri" panose="020F0502020204030204" pitchFamily="34" charset="0"/>
              </a:rPr>
              <a:t>: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Collaboration between PSI and CERN with external partners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77432-E38B-9C9B-BEF6-B0702B51ABEA}"/>
              </a:ext>
            </a:extLst>
          </p:cNvPr>
          <p:cNvSpPr txBox="1"/>
          <p:nvPr/>
        </p:nvSpPr>
        <p:spPr>
          <a:xfrm>
            <a:off x="323528" y="517858"/>
            <a:ext cx="3096344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8FF"/>
                </a:solidFill>
                <a:ea typeface="+mn-lt"/>
                <a:cs typeface="+mn-lt"/>
              </a:rPr>
              <a:t>FCC-</a:t>
            </a:r>
            <a:r>
              <a:rPr lang="en-US" sz="2400" dirty="0" err="1">
                <a:solidFill>
                  <a:srgbClr val="0008FF"/>
                </a:solidFill>
                <a:ea typeface="+mn-lt"/>
                <a:cs typeface="+mn-lt"/>
              </a:rPr>
              <a:t>ee</a:t>
            </a:r>
            <a:r>
              <a:rPr lang="en-US" sz="2400" dirty="0">
                <a:solidFill>
                  <a:srgbClr val="0008FF"/>
                </a:solidFill>
                <a:ea typeface="+mn-lt"/>
                <a:cs typeface="+mn-lt"/>
              </a:rPr>
              <a:t> Damping Rings</a:t>
            </a:r>
            <a:endParaRPr lang="en-US" sz="2400" dirty="0">
              <a:solidFill>
                <a:srgbClr val="0008FF"/>
              </a:solidFill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D9AE1-C94C-8F0F-D051-2186C5CBFAF6}"/>
              </a:ext>
            </a:extLst>
          </p:cNvPr>
          <p:cNvSpPr/>
          <p:nvPr/>
        </p:nvSpPr>
        <p:spPr>
          <a:xfrm>
            <a:off x="3672000" y="1626011"/>
            <a:ext cx="1584000" cy="432048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398A96-04AC-9638-2A3F-13548A836B3F}"/>
              </a:ext>
            </a:extLst>
          </p:cNvPr>
          <p:cNvSpPr/>
          <p:nvPr/>
        </p:nvSpPr>
        <p:spPr>
          <a:xfrm>
            <a:off x="2339752" y="1626011"/>
            <a:ext cx="1296144" cy="43204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82D5925-69B3-DA69-40D8-417D65E94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50" r="850"/>
          <a:stretch/>
        </p:blipFill>
        <p:spPr>
          <a:xfrm>
            <a:off x="3020503" y="3057302"/>
            <a:ext cx="6088001" cy="16257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900231-0DCE-DC08-3284-7EE941375383}"/>
              </a:ext>
            </a:extLst>
          </p:cNvPr>
          <p:cNvSpPr txBox="1"/>
          <p:nvPr/>
        </p:nvSpPr>
        <p:spPr>
          <a:xfrm>
            <a:off x="3085132" y="4664918"/>
            <a:ext cx="60233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/>
            <a:endParaRPr lang="en-GB" sz="1100" dirty="0">
              <a:solidFill>
                <a:schemeClr val="accent6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CE224EB0-4D8F-FBB2-B981-73F17D38CCC0}"/>
              </a:ext>
            </a:extLst>
          </p:cNvPr>
          <p:cNvSpPr/>
          <p:nvPr/>
        </p:nvSpPr>
        <p:spPr>
          <a:xfrm>
            <a:off x="4152495" y="2067694"/>
            <a:ext cx="131473" cy="872860"/>
          </a:xfrm>
          <a:prstGeom prst="downArrow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1025A-E1A3-012B-1A40-C982EFB2A038}"/>
              </a:ext>
            </a:extLst>
          </p:cNvPr>
          <p:cNvSpPr txBox="1"/>
          <p:nvPr/>
        </p:nvSpPr>
        <p:spPr>
          <a:xfrm>
            <a:off x="3085132" y="4579065"/>
            <a:ext cx="437582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F124A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Several injector layout have considered with different TL arrangements, latest FCC-ee injector layout 6 GeV option  (since April 2022)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F4B4B-0B7F-142D-08D9-A7BFE5D53B36}"/>
              </a:ext>
            </a:extLst>
          </p:cNvPr>
          <p:cNvSpPr txBox="1"/>
          <p:nvPr/>
        </p:nvSpPr>
        <p:spPr>
          <a:xfrm>
            <a:off x="5549789" y="2578612"/>
            <a:ext cx="341824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LNF: C. </a:t>
            </a:r>
            <a:r>
              <a:rPr lang="en-US" sz="1200" dirty="0" err="1"/>
              <a:t>Milardi</a:t>
            </a:r>
            <a:r>
              <a:rPr lang="en-US" sz="1200" dirty="0"/>
              <a:t>, A. De </a:t>
            </a:r>
            <a:r>
              <a:rPr lang="en-US" sz="1200" dirty="0" err="1"/>
              <a:t>Santis</a:t>
            </a:r>
            <a:r>
              <a:rPr lang="en-US" sz="1200" dirty="0"/>
              <a:t>, S. </a:t>
            </a:r>
            <a:r>
              <a:rPr lang="en-US" sz="1200" dirty="0" err="1"/>
              <a:t>Spampinati</a:t>
            </a:r>
            <a:r>
              <a:rPr lang="en-US" sz="1200" dirty="0"/>
              <a:t>, E. </a:t>
            </a:r>
            <a:r>
              <a:rPr lang="en-US" sz="1200" dirty="0" err="1"/>
              <a:t>Ozgur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06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ECF55-92A3-D7FE-0804-70546ADA5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77C06-DA46-7BD0-A4AD-28E760FE58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9215" y="1419622"/>
            <a:ext cx="8711251" cy="3073542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 err="1"/>
              <a:t>Regione</a:t>
            </a:r>
            <a:r>
              <a:rPr lang="en-US" i="1" dirty="0"/>
              <a:t> di </a:t>
            </a:r>
            <a:r>
              <a:rPr lang="en-US" i="1" dirty="0" err="1"/>
              <a:t>Interazione</a:t>
            </a:r>
            <a:r>
              <a:rPr lang="en-US" i="1" dirty="0"/>
              <a:t> e Machine-Detector Interface  </a:t>
            </a:r>
            <a:r>
              <a:rPr lang="en-US" b="1" i="1" dirty="0">
                <a:solidFill>
                  <a:schemeClr val="accent5"/>
                </a:solidFill>
              </a:rPr>
              <a:t>LNF, </a:t>
            </a:r>
            <a:r>
              <a:rPr lang="en-US" b="1" i="1" dirty="0">
                <a:solidFill>
                  <a:schemeClr val="accent5"/>
                </a:solidFill>
                <a:highlight>
                  <a:srgbClr val="FFFF00"/>
                </a:highlight>
              </a:rPr>
              <a:t>Pisa, Perugia  </a:t>
            </a:r>
            <a:r>
              <a:rPr lang="en-US" i="1" dirty="0">
                <a:solidFill>
                  <a:schemeClr val="accent4"/>
                </a:solidFill>
              </a:rPr>
              <a:t>(</a:t>
            </a:r>
            <a:r>
              <a:rPr lang="en-US" sz="1600" i="1" dirty="0">
                <a:solidFill>
                  <a:schemeClr val="accent4"/>
                </a:solidFill>
              </a:rPr>
              <a:t>FCCIS</a:t>
            </a:r>
            <a:r>
              <a:rPr lang="en-US" i="1" dirty="0">
                <a:solidFill>
                  <a:schemeClr val="accent4"/>
                </a:solidFill>
                <a:latin typeface="Calibri" panose="020F0502020204030204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AidaInnova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lang="en-US" b="1" i="1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Collimation studies  </a:t>
            </a:r>
            <a:r>
              <a:rPr lang="en-US" b="1" dirty="0">
                <a:solidFill>
                  <a:schemeClr val="accent5"/>
                </a:solidFill>
                <a:highlight>
                  <a:srgbClr val="FFFF00"/>
                </a:highlight>
              </a:rPr>
              <a:t>CERN doctoral student</a:t>
            </a:r>
            <a:r>
              <a:rPr lang="en-US" b="1" dirty="0">
                <a:solidFill>
                  <a:schemeClr val="accent5"/>
                </a:solidFill>
              </a:rPr>
              <a:t> &amp; Sapienza /LNF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 err="1"/>
              <a:t>Cavita</a:t>
            </a:r>
            <a:r>
              <a:rPr lang="en-US" i="1" dirty="0"/>
              <a:t>’ SRF </a:t>
            </a:r>
            <a:r>
              <a:rPr lang="en-US" b="1" i="1" dirty="0">
                <a:solidFill>
                  <a:schemeClr val="accent5"/>
                </a:solidFill>
                <a:highlight>
                  <a:srgbClr val="FFFF00"/>
                </a:highlight>
              </a:rPr>
              <a:t>LNL</a:t>
            </a:r>
            <a:r>
              <a:rPr lang="en-US" b="1" i="1" dirty="0">
                <a:solidFill>
                  <a:schemeClr val="accent5"/>
                </a:solidFill>
              </a:rPr>
              <a:t>   </a:t>
            </a:r>
            <a:r>
              <a:rPr lang="en-US" i="1" dirty="0">
                <a:solidFill>
                  <a:schemeClr val="accent4"/>
                </a:solidFill>
              </a:rPr>
              <a:t>(</a:t>
            </a:r>
            <a:r>
              <a:rPr lang="en-US" i="1" dirty="0" err="1">
                <a:solidFill>
                  <a:schemeClr val="accent4"/>
                </a:solidFill>
              </a:rPr>
              <a:t>iFAST</a:t>
            </a:r>
            <a:r>
              <a:rPr lang="en-US" i="1" dirty="0">
                <a:solidFill>
                  <a:schemeClr val="accent4"/>
                </a:solidFill>
              </a:rPr>
              <a:t>) 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Damping Ring e+ e </a:t>
            </a:r>
            <a:r>
              <a:rPr lang="en-US" i="1" dirty="0" err="1"/>
              <a:t>linee</a:t>
            </a:r>
            <a:r>
              <a:rPr lang="en-US" i="1" dirty="0"/>
              <a:t> </a:t>
            </a:r>
            <a:r>
              <a:rPr lang="en-US" i="1" dirty="0" err="1"/>
              <a:t>trasferimento</a:t>
            </a:r>
            <a:r>
              <a:rPr lang="en-US" i="1" dirty="0"/>
              <a:t> vicine al DR </a:t>
            </a:r>
            <a:r>
              <a:rPr lang="en-US" b="1" i="1" dirty="0">
                <a:solidFill>
                  <a:schemeClr val="accent5"/>
                </a:solidFill>
              </a:rPr>
              <a:t>LNF  </a:t>
            </a:r>
            <a:r>
              <a:rPr lang="en-US" i="1" dirty="0">
                <a:solidFill>
                  <a:schemeClr val="accent4"/>
                </a:solidFill>
              </a:rPr>
              <a:t>(CHART)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Effetti</a:t>
            </a:r>
            <a:r>
              <a:rPr lang="en-US" dirty="0"/>
              <a:t> </a:t>
            </a:r>
            <a:r>
              <a:rPr lang="en-US" dirty="0" err="1"/>
              <a:t>collettivi</a:t>
            </a:r>
            <a:r>
              <a:rPr lang="en-US" dirty="0"/>
              <a:t> </a:t>
            </a:r>
            <a:r>
              <a:rPr lang="en-US" b="1" dirty="0">
                <a:solidFill>
                  <a:schemeClr val="accent5"/>
                </a:solidFill>
              </a:rPr>
              <a:t>INFN-Roma1, LNF  </a:t>
            </a:r>
            <a:r>
              <a:rPr lang="en-US" dirty="0">
                <a:solidFill>
                  <a:schemeClr val="accent4"/>
                </a:solidFill>
              </a:rPr>
              <a:t>(</a:t>
            </a:r>
            <a:r>
              <a:rPr lang="en-US" sz="1600" dirty="0">
                <a:solidFill>
                  <a:schemeClr val="accent4"/>
                </a:solidFill>
              </a:rPr>
              <a:t>FCCIS)</a:t>
            </a:r>
            <a:endParaRPr lang="en-US" b="1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Sorgente</a:t>
            </a:r>
            <a:r>
              <a:rPr lang="en-US" dirty="0"/>
              <a:t> </a:t>
            </a:r>
            <a:r>
              <a:rPr lang="en-US" dirty="0" err="1"/>
              <a:t>ibrida</a:t>
            </a:r>
            <a:r>
              <a:rPr lang="en-US" dirty="0"/>
              <a:t> di </a:t>
            </a:r>
            <a:r>
              <a:rPr lang="en-US" dirty="0" err="1"/>
              <a:t>positroni</a:t>
            </a:r>
            <a:r>
              <a:rPr lang="en-US" dirty="0"/>
              <a:t> a </a:t>
            </a:r>
            <a:r>
              <a:rPr lang="en-US" dirty="0" err="1"/>
              <a:t>cristalli</a:t>
            </a:r>
            <a:r>
              <a:rPr lang="en-US" dirty="0"/>
              <a:t>  </a:t>
            </a:r>
            <a:r>
              <a:rPr lang="en-US" b="1" dirty="0">
                <a:solidFill>
                  <a:schemeClr val="accent5"/>
                </a:solidFill>
                <a:highlight>
                  <a:srgbClr val="FFFF00"/>
                </a:highlight>
              </a:rPr>
              <a:t>INFN-Ferrara</a:t>
            </a:r>
            <a:r>
              <a:rPr lang="en-US" b="1" dirty="0">
                <a:solidFill>
                  <a:schemeClr val="accent5"/>
                </a:solidFill>
              </a:rPr>
              <a:t>   </a:t>
            </a:r>
            <a:r>
              <a:rPr lang="en-US" dirty="0">
                <a:solidFill>
                  <a:schemeClr val="accent4"/>
                </a:solidFill>
              </a:rPr>
              <a:t>(PRIN)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Ottimizzazione</a:t>
            </a:r>
            <a:r>
              <a:rPr lang="en-US" dirty="0"/>
              <a:t> beamline </a:t>
            </a:r>
            <a:r>
              <a:rPr lang="en-US" dirty="0" err="1"/>
              <a:t>linea</a:t>
            </a:r>
            <a:r>
              <a:rPr lang="en-US" dirty="0"/>
              <a:t> di </a:t>
            </a:r>
            <a:r>
              <a:rPr lang="en-US" dirty="0" err="1"/>
              <a:t>cattura</a:t>
            </a:r>
            <a:r>
              <a:rPr lang="en-US" dirty="0"/>
              <a:t> e+ </a:t>
            </a:r>
            <a:r>
              <a:rPr lang="en-US" b="1" dirty="0">
                <a:solidFill>
                  <a:schemeClr val="accent5"/>
                </a:solidFill>
              </a:rPr>
              <a:t>INFN-Milano</a:t>
            </a:r>
            <a:endParaRPr lang="en-US" dirty="0"/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Diagnostica</a:t>
            </a:r>
            <a:r>
              <a:rPr lang="en-US" dirty="0"/>
              <a:t> per il </a:t>
            </a:r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corrente</a:t>
            </a:r>
            <a:r>
              <a:rPr lang="en-US" dirty="0"/>
              <a:t> bunch-by-bunch via Compton scattering </a:t>
            </a:r>
            <a:r>
              <a:rPr lang="en-US" b="1" dirty="0">
                <a:solidFill>
                  <a:schemeClr val="accent5"/>
                </a:solidFill>
              </a:rPr>
              <a:t>INFN-Milano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Interesse sui </a:t>
            </a:r>
            <a:r>
              <a:rPr lang="en-US" dirty="0" err="1"/>
              <a:t>magneti</a:t>
            </a:r>
            <a:r>
              <a:rPr lang="en-US" dirty="0"/>
              <a:t> SC di FCC-ee  </a:t>
            </a:r>
            <a:r>
              <a:rPr lang="en-US" b="1" dirty="0">
                <a:solidFill>
                  <a:schemeClr val="accent5"/>
                </a:solidFill>
              </a:rPr>
              <a:t>INFN-Genova</a:t>
            </a:r>
          </a:p>
          <a:p>
            <a:pPr marL="285750" indent="-28575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Magneti ad alto campo FCC-</a:t>
            </a:r>
            <a:r>
              <a:rPr lang="en-US" dirty="0" err="1"/>
              <a:t>hh</a:t>
            </a:r>
            <a:r>
              <a:rPr lang="en-US" dirty="0"/>
              <a:t> [</a:t>
            </a:r>
            <a:r>
              <a:rPr lang="en-US" dirty="0" err="1"/>
              <a:t>progetto</a:t>
            </a:r>
            <a:r>
              <a:rPr lang="en-US" dirty="0"/>
              <a:t> </a:t>
            </a:r>
            <a:r>
              <a:rPr lang="en-US" dirty="0" err="1"/>
              <a:t>separato</a:t>
            </a:r>
            <a:r>
              <a:rPr lang="en-US" dirty="0"/>
              <a:t> dal feasibility study FCC] </a:t>
            </a:r>
            <a:r>
              <a:rPr lang="en-US" b="1" dirty="0">
                <a:solidFill>
                  <a:schemeClr val="accent5"/>
                </a:solidFill>
              </a:rPr>
              <a:t>INFN-Genova, INFN-Mi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9F23C3-0F12-03AF-8B1B-1114DAC3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66" y="555526"/>
            <a:ext cx="8263350" cy="804066"/>
          </a:xfrm>
        </p:spPr>
        <p:txBody>
          <a:bodyPr/>
          <a:lstStyle/>
          <a:p>
            <a:r>
              <a:rPr lang="en-US" dirty="0"/>
              <a:t>Team </a:t>
            </a:r>
            <a:r>
              <a:rPr lang="en-US" dirty="0" err="1"/>
              <a:t>italiano</a:t>
            </a:r>
            <a:r>
              <a:rPr lang="en-US" dirty="0"/>
              <a:t> FCC </a:t>
            </a:r>
            <a:r>
              <a:rPr lang="en-US" dirty="0" err="1"/>
              <a:t>Acceleratore</a:t>
            </a:r>
            <a:r>
              <a:rPr lang="en-US" dirty="0"/>
              <a:t>: WP2 RD_FCC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29920-E79D-4E1F-EC65-2C2BCFF5B6EB}"/>
              </a:ext>
            </a:extLst>
          </p:cNvPr>
          <p:cNvSpPr txBox="1"/>
          <p:nvPr/>
        </p:nvSpPr>
        <p:spPr>
          <a:xfrm>
            <a:off x="6372200" y="186775"/>
            <a:ext cx="26277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FONDI ESTERNI, </a:t>
            </a: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PROGETTI EU &amp; SINERGICI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1216EE-07D7-4547-A8D6-640EE6E48D68}"/>
              </a:ext>
            </a:extLst>
          </p:cNvPr>
          <p:cNvSpPr txBox="1"/>
          <p:nvPr/>
        </p:nvSpPr>
        <p:spPr>
          <a:xfrm>
            <a:off x="7300552" y="4599281"/>
            <a:ext cx="17700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highlight>
                  <a:srgbClr val="FFFF00"/>
                </a:highlight>
              </a:rPr>
              <a:t>  </a:t>
            </a:r>
            <a:r>
              <a:rPr lang="en-US" sz="1050" dirty="0" err="1">
                <a:highlight>
                  <a:srgbClr val="FFFF00"/>
                </a:highlight>
              </a:rPr>
              <a:t>giallo</a:t>
            </a:r>
            <a:r>
              <a:rPr lang="en-US" sz="1050" dirty="0">
                <a:highlight>
                  <a:srgbClr val="FFFF00"/>
                </a:highlight>
              </a:rPr>
              <a:t>: </a:t>
            </a:r>
            <a:r>
              <a:rPr lang="en-US" sz="1050" dirty="0" err="1">
                <a:highlight>
                  <a:srgbClr val="FFFF00"/>
                </a:highlight>
              </a:rPr>
              <a:t>sezioni</a:t>
            </a:r>
            <a:r>
              <a:rPr lang="en-US" sz="1050" dirty="0">
                <a:highlight>
                  <a:srgbClr val="FFFF00"/>
                </a:highlight>
              </a:rPr>
              <a:t> </a:t>
            </a:r>
            <a:r>
              <a:rPr lang="en-US" sz="1050" dirty="0" err="1">
                <a:highlight>
                  <a:srgbClr val="FFFF00"/>
                </a:highlight>
              </a:rPr>
              <a:t>nuove</a:t>
            </a:r>
            <a:endParaRPr lang="en-US" sz="1050" dirty="0">
              <a:highlight>
                <a:srgbClr val="FFFF00"/>
              </a:highlight>
            </a:endParaRPr>
          </a:p>
          <a:p>
            <a:pPr algn="l"/>
            <a:r>
              <a:rPr lang="en-US" sz="1050" i="1" dirty="0" err="1"/>
              <a:t>italico</a:t>
            </a:r>
            <a:r>
              <a:rPr lang="en-US" sz="1050" i="1" dirty="0"/>
              <a:t>: </a:t>
            </a:r>
            <a:r>
              <a:rPr lang="en-US" sz="1050" i="1" dirty="0" err="1"/>
              <a:t>progetti</a:t>
            </a:r>
            <a:r>
              <a:rPr lang="en-US" sz="1050" i="1" dirty="0"/>
              <a:t> x strategy GE</a:t>
            </a:r>
          </a:p>
        </p:txBody>
      </p:sp>
    </p:spTree>
    <p:extLst>
      <p:ext uri="{BB962C8B-B14F-4D97-AF65-F5344CB8AC3E}">
        <p14:creationId xmlns:p14="http://schemas.microsoft.com/office/powerpoint/2010/main" val="600018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99;p31"/>
          <p:cNvPicPr preferRelativeResize="0"/>
          <p:nvPr/>
        </p:nvPicPr>
        <p:blipFill rotWithShape="1">
          <a:blip r:embed="rId2">
            <a:alphaModFix/>
          </a:blip>
          <a:srcRect t="1" r="52301" b="55596"/>
          <a:stretch/>
        </p:blipFill>
        <p:spPr>
          <a:xfrm>
            <a:off x="1513953" y="2146775"/>
            <a:ext cx="1633594" cy="12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-19415" y="249492"/>
            <a:ext cx="9000492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Hybrid crystal-based positron source for future </a:t>
            </a:r>
            <a:r>
              <a:rPr lang="en-US" b="1" dirty="0" err="1">
                <a:solidFill>
                  <a:schemeClr val="tx1"/>
                </a:solidFill>
              </a:rPr>
              <a:t>e+e</a:t>
            </a:r>
            <a:r>
              <a:rPr lang="en-US" b="1" dirty="0">
                <a:solidFill>
                  <a:schemeClr val="tx1"/>
                </a:solidFill>
              </a:rPr>
              <a:t>- colliders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442861" y="4934388"/>
            <a:ext cx="2057400" cy="273844"/>
          </a:xfrm>
        </p:spPr>
        <p:txBody>
          <a:bodyPr/>
          <a:lstStyle/>
          <a:p>
            <a:pPr defTabSz="685800"/>
            <a:fld id="{0CFEC368-1D7A-4F81-ABF6-AE0E36BAF64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295306" y="934538"/>
            <a:ext cx="8590756" cy="36576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buClr>
                <a:srgbClr val="5B9BD5"/>
              </a:buClr>
              <a:buNone/>
            </a:pPr>
            <a:r>
              <a:rPr lang="en-GB" sz="1500" b="1" dirty="0">
                <a:solidFill>
                  <a:srgbClr val="000000"/>
                </a:solidFill>
                <a:latin typeface="Calibri" panose="020F0502020204030204"/>
              </a:rPr>
              <a:t>Main advantages of the hybrid source:</a:t>
            </a:r>
          </a:p>
          <a:p>
            <a:pPr marL="342900" lvl="1" indent="-137160" algn="just" defTabSz="685800">
              <a:buClr>
                <a:srgbClr val="5B9BD5"/>
              </a:buClr>
            </a:pPr>
            <a:r>
              <a:rPr lang="en-US" sz="15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Enhancement of photon generation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in crystals in channeling conditions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enhancement of pair production in the converter target!</a:t>
            </a:r>
          </a:p>
          <a:p>
            <a:pPr marL="342900" lvl="1" indent="-137160" algn="just" defTabSz="685800">
              <a:buClr>
                <a:srgbClr val="5B9BD5"/>
              </a:buClr>
            </a:pPr>
            <a:r>
              <a:rPr lang="en-US" sz="15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High rate of soft photons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 creation of 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soft e</a:t>
            </a:r>
            <a:r>
              <a:rPr lang="en-US" sz="1500" b="1" baseline="3000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 easily captured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in matching systems</a:t>
            </a:r>
          </a:p>
          <a:p>
            <a:pPr marL="342900" lvl="1" indent="-137160" algn="just" defTabSz="685800">
              <a:buClr>
                <a:srgbClr val="5B9BD5"/>
              </a:buClr>
            </a:pPr>
            <a:r>
              <a:rPr lang="en-US" sz="15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  <a:sym typeface="Wingdings" panose="05000000000000000000" pitchFamily="2" charset="2"/>
              </a:rPr>
              <a:t>Decrease of the deposited energy and Peak Energy Deposition Density (PEDD) in the converter target!</a:t>
            </a:r>
          </a:p>
          <a:p>
            <a:pPr marL="137160" indent="-137160" algn="just" defTabSz="685800">
              <a:buClr>
                <a:srgbClr val="5B9BD5"/>
              </a:buClr>
            </a:pPr>
            <a:endParaRPr lang="en-GB" sz="150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" name="Google Shape;215;p32"/>
          <p:cNvSpPr txBox="1"/>
          <p:nvPr/>
        </p:nvSpPr>
        <p:spPr>
          <a:xfrm>
            <a:off x="4394893" y="3837014"/>
            <a:ext cx="4636325" cy="117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spcBef>
                <a:spcPts val="750"/>
              </a:spcBef>
            </a:pPr>
            <a:r>
              <a:rPr lang="en-GB" dirty="0">
                <a:solidFill>
                  <a:srgbClr val="ED7D31"/>
                </a:solidFill>
                <a:latin typeface="Calibri" panose="020F0502020204030204"/>
              </a:rPr>
              <a:t>→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total energy deposit shared between the two stages ⇒ </a:t>
            </a:r>
            <a:r>
              <a:rPr lang="en-GB" u="sng" dirty="0">
                <a:solidFill>
                  <a:prstClr val="black"/>
                </a:solidFill>
                <a:latin typeface="Calibri" panose="020F0502020204030204"/>
              </a:rPr>
              <a:t>overall lower ener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gy</a:t>
            </a:r>
            <a:r>
              <a:rPr lang="en-GB" u="sng" dirty="0">
                <a:solidFill>
                  <a:prstClr val="black"/>
                </a:solidFill>
                <a:latin typeface="Calibri" panose="020F0502020204030204"/>
              </a:rPr>
              <a:t> densit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y</a:t>
            </a:r>
          </a:p>
          <a:p>
            <a:pPr defTabSz="685800">
              <a:spcBef>
                <a:spcPts val="750"/>
              </a:spcBef>
            </a:pPr>
            <a:r>
              <a:rPr lang="en-GB" dirty="0">
                <a:solidFill>
                  <a:srgbClr val="ED7D31"/>
                </a:solidFill>
                <a:latin typeface="Calibri" panose="020F0502020204030204"/>
              </a:rPr>
              <a:t>→ </a:t>
            </a:r>
            <a:r>
              <a:rPr lang="en-GB" u="sng" dirty="0">
                <a:solidFill>
                  <a:prstClr val="black"/>
                </a:solidFill>
                <a:latin typeface="Calibri" panose="020F0502020204030204"/>
              </a:rPr>
              <a:t>very low ener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gy</a:t>
            </a:r>
            <a:r>
              <a:rPr lang="en-GB" u="sng" dirty="0">
                <a:solidFill>
                  <a:prstClr val="black"/>
                </a:solidFill>
                <a:latin typeface="Calibri" panose="020F0502020204030204"/>
              </a:rPr>
              <a:t> deposit and PEDD in </a:t>
            </a:r>
            <a:r>
              <a:rPr lang="en-GB" b="1" u="sng" dirty="0">
                <a:solidFill>
                  <a:prstClr val="black"/>
                </a:solidFill>
                <a:latin typeface="Calibri" panose="020F0502020204030204"/>
              </a:rPr>
              <a:t>thin radiator (&lt; X</a:t>
            </a:r>
            <a:r>
              <a:rPr lang="en-GB" b="1" u="sng" baseline="-25000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lang="en-GB" b="1" u="sng" dirty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⇒ very low heating and thermo-mechanical stress</a:t>
            </a: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45656" y="1039447"/>
            <a:ext cx="4341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Idea of R. </a:t>
            </a:r>
            <a:r>
              <a:rPr lang="it-IT" sz="1050" b="1" i="1" dirty="0" err="1">
                <a:solidFill>
                  <a:prstClr val="black"/>
                </a:solidFill>
                <a:latin typeface="Calibri" panose="020F0502020204030204"/>
              </a:rPr>
              <a:t>Chehab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, V. </a:t>
            </a:r>
            <a:r>
              <a:rPr lang="it-IT" sz="1050" b="1" i="1" dirty="0" err="1">
                <a:solidFill>
                  <a:prstClr val="black"/>
                </a:solidFill>
                <a:latin typeface="Calibri" panose="020F0502020204030204"/>
              </a:rPr>
              <a:t>Strakhovenko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 and A. Variola, NIM B</a:t>
            </a:r>
            <a:r>
              <a:rPr lang="en-GB" sz="1050" b="1" i="1" dirty="0">
                <a:solidFill>
                  <a:prstClr val="black"/>
                </a:solidFill>
                <a:latin typeface="Calibri" panose="020F0502020204030204"/>
              </a:rPr>
              <a:t> 266 (2008) 3868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/>
          <a:srcRect t="3316" r="13763" b="55958"/>
          <a:stretch/>
        </p:blipFill>
        <p:spPr>
          <a:xfrm>
            <a:off x="144240" y="3489853"/>
            <a:ext cx="3995713" cy="161739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67544" y="2668360"/>
            <a:ext cx="11146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Conventional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-21838" y="3608077"/>
            <a:ext cx="1236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Hybrid scheme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20028" y="4759646"/>
            <a:ext cx="11105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Thin radiator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627785" y="4776237"/>
            <a:ext cx="12869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Thick converter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475101" y="2341534"/>
            <a:ext cx="426005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Activity started in RD-FA and continued in RD-MUCOL for either LEMMA and FCC -&gt; now moving in RD-FCC since is fully focused in the design and test of a possible hybrid source for FCC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475101" y="3237782"/>
            <a:ext cx="4260056" cy="71558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Sept 2022: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MoU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between INFN-Ferrara and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IJCLab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to develop hybrid crystal based positron sources for future colliders</a:t>
            </a:r>
          </a:p>
        </p:txBody>
      </p:sp>
    </p:spTree>
    <p:extLst>
      <p:ext uri="{BB962C8B-B14F-4D97-AF65-F5344CB8AC3E}">
        <p14:creationId xmlns:p14="http://schemas.microsoft.com/office/powerpoint/2010/main" val="151792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05" y="411510"/>
            <a:ext cx="8229600" cy="742950"/>
          </a:xfrm>
        </p:spPr>
        <p:txBody>
          <a:bodyPr/>
          <a:lstStyle/>
          <a:p>
            <a:r>
              <a:rPr lang="it-IT" b="1" dirty="0"/>
              <a:t>Attività </a:t>
            </a:r>
            <a:r>
              <a:rPr lang="it-IT" b="1" dirty="0" err="1"/>
              <a:t>Infn</a:t>
            </a:r>
            <a:r>
              <a:rPr lang="it-IT" b="1" dirty="0"/>
              <a:t> Ferrara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898" y="1167594"/>
            <a:ext cx="8272211" cy="3421537"/>
          </a:xfrm>
        </p:spPr>
        <p:txBody>
          <a:bodyPr>
            <a:normAutofit fontScale="85000" lnSpcReduction="10000"/>
          </a:bodyPr>
          <a:lstStyle/>
          <a:p>
            <a:pPr marL="205740" lvl="1" indent="0" algn="just">
              <a:buNone/>
            </a:pPr>
            <a:endParaRPr lang="it-IT" sz="1725" dirty="0"/>
          </a:p>
          <a:p>
            <a:pPr lvl="1" algn="just"/>
            <a:r>
              <a:rPr lang="it-IT" sz="1725" dirty="0"/>
              <a:t>Design, realizzazione di targhette cristalline finalizzate per il test al PSI </a:t>
            </a:r>
            <a:r>
              <a:rPr lang="it-IT" sz="1725" dirty="0" err="1"/>
              <a:t>within</a:t>
            </a:r>
            <a:r>
              <a:rPr lang="it-IT" sz="1725" dirty="0"/>
              <a:t>                            ; </a:t>
            </a:r>
          </a:p>
          <a:p>
            <a:pPr lvl="1" algn="just"/>
            <a:r>
              <a:rPr lang="it-IT" sz="1725" dirty="0"/>
              <a:t>Design e realizzazione di convertitori amorfi – granulari (per diminuire la PEDD nel convertitore); </a:t>
            </a:r>
          </a:p>
          <a:p>
            <a:pPr lvl="1" algn="just"/>
            <a:endParaRPr lang="it-IT" sz="1725" dirty="0"/>
          </a:p>
          <a:p>
            <a:pPr lvl="1" algn="just"/>
            <a:endParaRPr lang="it-IT" sz="1725" dirty="0"/>
          </a:p>
          <a:p>
            <a:pPr lvl="1" algn="just"/>
            <a:r>
              <a:rPr lang="it-IT" sz="1725" dirty="0"/>
              <a:t>Continuazione ed ottimizzazione dei test di </a:t>
            </a:r>
            <a:r>
              <a:rPr lang="it-IT" sz="1725" dirty="0" err="1"/>
              <a:t>irragiamento</a:t>
            </a:r>
            <a:r>
              <a:rPr lang="it-IT" sz="1725" dirty="0"/>
              <a:t> delle targhette per valutarne la resistenza in condizioni simili a FCC (di recente abbiamo ricevuto contatti dal gruppo STI CERN per possibili test oltre quelli a MAMI);</a:t>
            </a:r>
          </a:p>
          <a:p>
            <a:pPr lvl="1" algn="just"/>
            <a:r>
              <a:rPr lang="it-IT" sz="1725" dirty="0"/>
              <a:t>Caratterizzazione cristallografica delle targhette prima e dopo l’</a:t>
            </a:r>
            <a:r>
              <a:rPr lang="it-IT" sz="1725" dirty="0" err="1"/>
              <a:t>irragiamento</a:t>
            </a:r>
            <a:r>
              <a:rPr lang="it-IT" sz="1725" dirty="0"/>
              <a:t>;</a:t>
            </a:r>
          </a:p>
          <a:p>
            <a:pPr lvl="1" algn="just"/>
            <a:r>
              <a:rPr lang="it-IT" sz="1725" dirty="0"/>
              <a:t>Test di radiatori cristallini con fasci di elettroni di alta energia al CERN PS e design/preparazione del setup con misura dei positroni;</a:t>
            </a:r>
          </a:p>
          <a:p>
            <a:pPr lvl="1" algn="just"/>
            <a:endParaRPr lang="it-IT" sz="1725" dirty="0"/>
          </a:p>
          <a:p>
            <a:pPr lvl="1" algn="just"/>
            <a:r>
              <a:rPr lang="it-IT" sz="1725" dirty="0"/>
              <a:t>Finalizzazione del modello MC in Geant4 e implementazione della full </a:t>
            </a:r>
            <a:r>
              <a:rPr lang="it-IT" sz="1725" dirty="0" err="1"/>
              <a:t>simulation</a:t>
            </a:r>
            <a:r>
              <a:rPr lang="it-IT" sz="1725" dirty="0"/>
              <a:t> della sorgente nell’</a:t>
            </a:r>
            <a:r>
              <a:rPr lang="it-IT" sz="1725" dirty="0" err="1"/>
              <a:t>injector</a:t>
            </a:r>
            <a:r>
              <a:rPr lang="it-IT" sz="1725" dirty="0"/>
              <a:t> di FCC-</a:t>
            </a:r>
            <a:r>
              <a:rPr lang="it-IT" sz="1725" dirty="0" err="1"/>
              <a:t>ee</a:t>
            </a:r>
            <a:r>
              <a:rPr lang="it-IT" sz="1725" dirty="0"/>
              <a:t>;</a:t>
            </a:r>
          </a:p>
          <a:p>
            <a:pPr lvl="1" algn="just"/>
            <a:r>
              <a:rPr lang="it-IT" sz="1725" dirty="0"/>
              <a:t>Definizione della configurazione per il test al PSI mediante Monte Carlo.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FEC368-1D7A-4F81-ABF6-AE0E36BAF64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2008" y="4445699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800" b="1" dirty="0">
                <a:solidFill>
                  <a:srgbClr val="FF0000"/>
                </a:solidFill>
                <a:latin typeface="Calibri" panose="020F0502020204030204"/>
              </a:rPr>
              <a:t>The final goal is to be ready with a full hybrid source </a:t>
            </a:r>
            <a:r>
              <a:rPr lang="en-US" sz="1800" b="1" dirty="0" err="1">
                <a:solidFill>
                  <a:srgbClr val="FF0000"/>
                </a:solidFill>
                <a:latin typeface="Calibri" panose="020F0502020204030204"/>
              </a:rPr>
              <a:t>desing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/>
              </a:rPr>
              <a:t> to be directly compared with the conventional one and to be tested within the second phase of CHART@PSI  in the full injector</a:t>
            </a:r>
          </a:p>
        </p:txBody>
      </p:sp>
      <p:pic>
        <p:nvPicPr>
          <p:cNvPr id="1028" name="Picture 4" descr="Geant4 simulation model of electromagnetic processes in oriented crystals  for accelerator physics | SpringerL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42" y="1815666"/>
            <a:ext cx="1430983" cy="5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7AE85E-99A9-9140-5198-A44316BBB4E8}"/>
              </a:ext>
            </a:extLst>
          </p:cNvPr>
          <p:cNvSpPr txBox="1"/>
          <p:nvPr/>
        </p:nvSpPr>
        <p:spPr>
          <a:xfrm>
            <a:off x="5148064" y="295268"/>
            <a:ext cx="372973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INFN-Ferrara: L. </a:t>
            </a:r>
            <a:r>
              <a:rPr lang="en-US" sz="1200" dirty="0" err="1"/>
              <a:t>Bandiera</a:t>
            </a:r>
            <a:r>
              <a:rPr lang="en-US" sz="1200" dirty="0"/>
              <a:t>, N. </a:t>
            </a:r>
            <a:r>
              <a:rPr lang="en-US" sz="1200" dirty="0" err="1"/>
              <a:t>Canale</a:t>
            </a:r>
            <a:r>
              <a:rPr lang="en-US" sz="1200" dirty="0"/>
              <a:t>, G. </a:t>
            </a:r>
            <a:r>
              <a:rPr lang="en-US" sz="1200" dirty="0" err="1"/>
              <a:t>Paternò</a:t>
            </a:r>
            <a:r>
              <a:rPr lang="en-US" sz="1200" dirty="0"/>
              <a:t>, A. </a:t>
            </a:r>
            <a:r>
              <a:rPr lang="en-US" sz="1200" dirty="0" err="1"/>
              <a:t>Sytov</a:t>
            </a:r>
            <a:endParaRPr lang="en-US" sz="1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7465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 2022 </a:t>
            </a:r>
            <a:r>
              <a:rPr lang="en-US" dirty="0" err="1"/>
              <a:t>e+BOOST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89" y="1551828"/>
            <a:ext cx="8888823" cy="247324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601671" y="4178802"/>
            <a:ext cx="653472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 err="1"/>
              <a:t>Cofinanzia</a:t>
            </a:r>
            <a:r>
              <a:rPr lang="en-US" sz="1013" dirty="0"/>
              <a:t> </a:t>
            </a:r>
            <a:r>
              <a:rPr lang="en-US" sz="1013" dirty="0" err="1"/>
              <a:t>l’attività</a:t>
            </a:r>
            <a:r>
              <a:rPr lang="en-US" sz="1013" dirty="0"/>
              <a:t>, in </a:t>
            </a:r>
            <a:r>
              <a:rPr lang="en-US" sz="1013" dirty="0" err="1"/>
              <a:t>particolare</a:t>
            </a:r>
            <a:r>
              <a:rPr lang="en-US" sz="1013" dirty="0"/>
              <a:t> con </a:t>
            </a:r>
            <a:r>
              <a:rPr lang="en-US" sz="1013" dirty="0" err="1"/>
              <a:t>assegni</a:t>
            </a:r>
            <a:r>
              <a:rPr lang="en-US" sz="1013" dirty="0"/>
              <a:t> di </a:t>
            </a:r>
            <a:r>
              <a:rPr lang="en-US" sz="1013" dirty="0" err="1"/>
              <a:t>ricerca</a:t>
            </a:r>
            <a:r>
              <a:rPr lang="en-US" sz="1013" dirty="0"/>
              <a:t>/</a:t>
            </a:r>
            <a:r>
              <a:rPr lang="en-US" sz="1013" dirty="0" err="1"/>
              <a:t>dottorandi</a:t>
            </a:r>
            <a:r>
              <a:rPr lang="en-US" sz="1013" dirty="0"/>
              <a:t> e parte </a:t>
            </a:r>
            <a:r>
              <a:rPr lang="en-US" sz="1013" dirty="0" err="1"/>
              <a:t>dell’apparato</a:t>
            </a:r>
            <a:r>
              <a:rPr lang="en-US" sz="1013" dirty="0"/>
              <a:t> </a:t>
            </a:r>
            <a:r>
              <a:rPr lang="en-US" sz="1013" dirty="0" err="1"/>
              <a:t>sperimentale</a:t>
            </a:r>
            <a:r>
              <a:rPr lang="en-US" sz="1013" dirty="0"/>
              <a:t> (</a:t>
            </a:r>
            <a:r>
              <a:rPr lang="en-US" sz="1013" dirty="0" err="1"/>
              <a:t>rivelatori</a:t>
            </a:r>
            <a:r>
              <a:rPr lang="en-US" sz="1013" dirty="0"/>
              <a:t>)!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37574" y="4688398"/>
            <a:ext cx="55948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INFN 100 </a:t>
            </a:r>
            <a:r>
              <a:rPr lang="en-US" sz="1013" dirty="0" err="1"/>
              <a:t>keuro</a:t>
            </a:r>
            <a:r>
              <a:rPr lang="en-US" sz="1013" dirty="0"/>
              <a:t> (P.I. L. </a:t>
            </a:r>
            <a:r>
              <a:rPr lang="en-US" sz="1013" dirty="0" err="1"/>
              <a:t>Bandiera</a:t>
            </a:r>
            <a:r>
              <a:rPr lang="en-US" sz="1013" dirty="0"/>
              <a:t>) , </a:t>
            </a:r>
            <a:r>
              <a:rPr lang="en-US" sz="1013" dirty="0" err="1"/>
              <a:t>UniInsubria</a:t>
            </a:r>
            <a:r>
              <a:rPr lang="en-US" sz="1013" dirty="0"/>
              <a:t> 60 </a:t>
            </a:r>
            <a:r>
              <a:rPr lang="en-US" sz="1013" dirty="0" err="1"/>
              <a:t>keuro</a:t>
            </a:r>
            <a:r>
              <a:rPr lang="en-US" sz="1013" dirty="0"/>
              <a:t> (M. </a:t>
            </a:r>
            <a:r>
              <a:rPr lang="en-US" sz="1013" dirty="0" err="1"/>
              <a:t>Prest</a:t>
            </a:r>
            <a:r>
              <a:rPr lang="en-US" sz="1013" dirty="0"/>
              <a:t>) e </a:t>
            </a:r>
            <a:r>
              <a:rPr lang="en-US" sz="1013" dirty="0" err="1"/>
              <a:t>UniNapoli</a:t>
            </a:r>
            <a:r>
              <a:rPr lang="en-US" sz="1013" dirty="0"/>
              <a:t> 40 </a:t>
            </a:r>
            <a:r>
              <a:rPr lang="en-US" sz="1013" dirty="0" err="1"/>
              <a:t>keuro</a:t>
            </a:r>
            <a:r>
              <a:rPr lang="en-US" sz="1013" dirty="0"/>
              <a:t> ( A.O.M. </a:t>
            </a:r>
            <a:r>
              <a:rPr lang="en-US" sz="1013" dirty="0" err="1"/>
              <a:t>Iorio</a:t>
            </a:r>
            <a:r>
              <a:rPr lang="en-US" sz="1013" dirty="0"/>
              <a:t>) </a:t>
            </a:r>
          </a:p>
        </p:txBody>
      </p:sp>
      <p:sp>
        <p:nvSpPr>
          <p:cNvPr id="10" name="Segnaposto numero diapositiva 1"/>
          <p:cNvSpPr txBox="1">
            <a:spLocks/>
          </p:cNvSpPr>
          <p:nvPr/>
        </p:nvSpPr>
        <p:spPr>
          <a:xfrm>
            <a:off x="6616730" y="79088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FEC368-1D7A-4F81-ABF6-AE0E36BAF64C}" type="slidenum">
              <a:rPr lang="en-US" sz="900"/>
              <a:pPr/>
              <a:t>22</a:t>
            </a:fld>
            <a:endParaRPr lang="en-US" sz="900"/>
          </a:p>
        </p:txBody>
      </p:sp>
      <p:sp>
        <p:nvSpPr>
          <p:cNvPr id="11" name="CasellaDiTesto 10"/>
          <p:cNvSpPr txBox="1"/>
          <p:nvPr/>
        </p:nvSpPr>
        <p:spPr>
          <a:xfrm>
            <a:off x="5864905" y="136260"/>
            <a:ext cx="3253943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200" b="1" i="1" dirty="0"/>
              <a:t>Intense positron source Based On Oriented </a:t>
            </a:r>
            <a:r>
              <a:rPr lang="en-GB" sz="1200" b="1" i="1" dirty="0" err="1"/>
              <a:t>crySTals</a:t>
            </a:r>
            <a:r>
              <a:rPr lang="en-GB" sz="1200" b="1" i="1" dirty="0"/>
              <a:t> - </a:t>
            </a:r>
            <a:r>
              <a:rPr lang="en-GB" sz="1200" b="1" dirty="0" err="1">
                <a:solidFill>
                  <a:srgbClr val="C00000"/>
                </a:solidFill>
              </a:rPr>
              <a:t>e+BOOST</a:t>
            </a:r>
            <a:r>
              <a:rPr lang="en-US" sz="1200" b="1" dirty="0">
                <a:solidFill>
                  <a:srgbClr val="C00000"/>
                </a:solidFill>
              </a:rPr>
              <a:t>  (PI L. </a:t>
            </a:r>
            <a:r>
              <a:rPr lang="en-US" sz="1200" b="1" dirty="0" err="1">
                <a:solidFill>
                  <a:srgbClr val="C00000"/>
                </a:solidFill>
              </a:rPr>
              <a:t>Bandiera</a:t>
            </a:r>
            <a:r>
              <a:rPr lang="en-US" sz="1200" b="1" dirty="0">
                <a:solidFill>
                  <a:srgbClr val="C00000"/>
                </a:solidFill>
              </a:rPr>
              <a:t>) </a:t>
            </a:r>
            <a:endParaRPr lang="en-US" sz="1200" dirty="0">
              <a:solidFill>
                <a:srgbClr val="C00000"/>
              </a:solidFill>
            </a:endParaRPr>
          </a:p>
          <a:p>
            <a:pPr algn="just"/>
            <a:r>
              <a:rPr lang="en-US" sz="1200" b="1" dirty="0"/>
              <a:t>Financed by Italian Ministry of University and Research - PRIN</a:t>
            </a:r>
            <a:r>
              <a:rPr lang="en-US" sz="1200" dirty="0"/>
              <a:t> </a:t>
            </a:r>
            <a:r>
              <a:rPr lang="en-US" sz="1200" b="1" dirty="0"/>
              <a:t>project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"/>
          <a:stretch/>
        </p:blipFill>
        <p:spPr>
          <a:xfrm>
            <a:off x="4281840" y="136260"/>
            <a:ext cx="1515447" cy="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8902" y="117954"/>
            <a:ext cx="8229600" cy="742950"/>
          </a:xfrm>
        </p:spPr>
        <p:txBody>
          <a:bodyPr/>
          <a:lstStyle/>
          <a:p>
            <a:r>
              <a:rPr lang="en-US" b="1" dirty="0" err="1"/>
              <a:t>Richieste</a:t>
            </a:r>
            <a:r>
              <a:rPr lang="en-US" b="1" dirty="0"/>
              <a:t> Ferrara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35894" y="1340643"/>
            <a:ext cx="8272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MISSIONI (9.5 </a:t>
            </a:r>
            <a:r>
              <a:rPr lang="en-US" sz="1400" b="1" dirty="0" err="1"/>
              <a:t>keuro</a:t>
            </a:r>
            <a:r>
              <a:rPr lang="en-US" sz="1400" b="1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400" dirty="0" err="1"/>
              <a:t>Missioni</a:t>
            </a:r>
            <a:r>
              <a:rPr lang="en-US" sz="1400" dirty="0"/>
              <a:t> a MAMI per test </a:t>
            </a:r>
            <a:r>
              <a:rPr lang="en-US" sz="1400" dirty="0" err="1"/>
              <a:t>irraggiamenti</a:t>
            </a:r>
            <a:r>
              <a:rPr lang="en-US" sz="1400" dirty="0"/>
              <a:t> (3 </a:t>
            </a:r>
            <a:r>
              <a:rPr lang="en-US" sz="1400" dirty="0" err="1"/>
              <a:t>persone</a:t>
            </a:r>
            <a:r>
              <a:rPr lang="en-US" sz="1400" dirty="0"/>
              <a:t> 5 gg) 3.5 </a:t>
            </a:r>
            <a:r>
              <a:rPr lang="en-US" sz="1400" dirty="0" err="1"/>
              <a:t>keuro</a:t>
            </a:r>
            <a:r>
              <a:rPr lang="en-US" sz="1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1400" dirty="0" err="1"/>
              <a:t>Missioni</a:t>
            </a:r>
            <a:r>
              <a:rPr lang="en-US" sz="1400" dirty="0"/>
              <a:t> al CERN PS per test di </a:t>
            </a:r>
            <a:r>
              <a:rPr lang="en-US" sz="1400" dirty="0" err="1"/>
              <a:t>radiatori</a:t>
            </a:r>
            <a:r>
              <a:rPr lang="en-US" sz="1400" dirty="0"/>
              <a:t> </a:t>
            </a:r>
            <a:r>
              <a:rPr lang="en-US" sz="1400" dirty="0" err="1"/>
              <a:t>cristallini</a:t>
            </a:r>
            <a:r>
              <a:rPr lang="en-US" sz="1400" dirty="0"/>
              <a:t> (2 </a:t>
            </a:r>
            <a:r>
              <a:rPr lang="en-US" sz="1400" dirty="0" err="1"/>
              <a:t>persone</a:t>
            </a:r>
            <a:r>
              <a:rPr lang="en-US" sz="1400" dirty="0"/>
              <a:t> 7 gg) 3 </a:t>
            </a:r>
            <a:r>
              <a:rPr lang="en-US" sz="1400" dirty="0" err="1"/>
              <a:t>keuro</a:t>
            </a:r>
            <a:endParaRPr lang="en-US" sz="1400" dirty="0"/>
          </a:p>
          <a:p>
            <a:pPr marL="342900" indent="-342900">
              <a:buFontTx/>
              <a:buChar char="-"/>
            </a:pPr>
            <a:r>
              <a:rPr lang="en-US" sz="1400" dirty="0" err="1"/>
              <a:t>Missioni</a:t>
            </a:r>
            <a:r>
              <a:rPr lang="en-US" sz="1400" dirty="0"/>
              <a:t> a </a:t>
            </a:r>
            <a:r>
              <a:rPr lang="en-US" sz="1400" dirty="0" err="1"/>
              <a:t>IJCLab</a:t>
            </a:r>
            <a:r>
              <a:rPr lang="en-US" sz="1400" dirty="0"/>
              <a:t> per </a:t>
            </a:r>
            <a:r>
              <a:rPr lang="en-US" sz="1400" dirty="0" err="1"/>
              <a:t>simulazioni</a:t>
            </a:r>
            <a:r>
              <a:rPr lang="en-US" sz="1400" dirty="0"/>
              <a:t> per CHART Injector (1 persona 15 gg) 3 </a:t>
            </a:r>
            <a:r>
              <a:rPr lang="en-US" sz="1400" dirty="0" err="1"/>
              <a:t>keuro</a:t>
            </a:r>
            <a:endParaRPr lang="en-US" sz="1400" dirty="0"/>
          </a:p>
          <a:p>
            <a:endParaRPr lang="en-US" sz="1400" b="1" dirty="0"/>
          </a:p>
          <a:p>
            <a:r>
              <a:rPr lang="en-US" sz="1400" b="1" dirty="0"/>
              <a:t>CONSUMO (14 </a:t>
            </a:r>
            <a:r>
              <a:rPr lang="en-US" sz="1400" b="1" dirty="0" err="1"/>
              <a:t>keuro</a:t>
            </a:r>
            <a:r>
              <a:rPr lang="en-US" sz="1400" b="1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400" dirty="0" err="1"/>
              <a:t>Nuove</a:t>
            </a:r>
            <a:r>
              <a:rPr lang="en-US" sz="1400" dirty="0"/>
              <a:t> </a:t>
            </a:r>
            <a:r>
              <a:rPr lang="en-US" sz="1400" dirty="0" err="1"/>
              <a:t>targhette</a:t>
            </a:r>
            <a:r>
              <a:rPr lang="en-US" sz="1400" dirty="0"/>
              <a:t> </a:t>
            </a:r>
            <a:r>
              <a:rPr lang="en-US" sz="1400" dirty="0" err="1"/>
              <a:t>circolari</a:t>
            </a:r>
            <a:r>
              <a:rPr lang="en-US" sz="1400" dirty="0"/>
              <a:t> e </a:t>
            </a:r>
            <a:r>
              <a:rPr lang="en-US" sz="1400" dirty="0" err="1"/>
              <a:t>più</a:t>
            </a:r>
            <a:r>
              <a:rPr lang="en-US" sz="1400" dirty="0"/>
              <a:t> </a:t>
            </a:r>
            <a:r>
              <a:rPr lang="en-US" sz="1400" dirty="0" err="1"/>
              <a:t>larghe</a:t>
            </a:r>
            <a:r>
              <a:rPr lang="en-US" sz="1400" dirty="0"/>
              <a:t> di W </a:t>
            </a:r>
            <a:r>
              <a:rPr lang="en-US" sz="1400" dirty="0" err="1"/>
              <a:t>cristallino</a:t>
            </a:r>
            <a:r>
              <a:rPr lang="en-US" sz="1400" dirty="0"/>
              <a:t> per </a:t>
            </a:r>
            <a:r>
              <a:rPr lang="en-US" sz="1400" dirty="0" err="1"/>
              <a:t>minimizzare</a:t>
            </a:r>
            <a:r>
              <a:rPr lang="en-US" sz="1400" dirty="0"/>
              <a:t> PEDD, con </a:t>
            </a:r>
            <a:r>
              <a:rPr lang="en-US" sz="1400" dirty="0" err="1"/>
              <a:t>spessore</a:t>
            </a:r>
            <a:r>
              <a:rPr lang="en-US" sz="1400" dirty="0"/>
              <a:t> </a:t>
            </a:r>
            <a:r>
              <a:rPr lang="en-US" sz="1400" dirty="0" err="1"/>
              <a:t>tra</a:t>
            </a:r>
            <a:r>
              <a:rPr lang="en-US" sz="1400" dirty="0"/>
              <a:t> 1 e 2 mm </a:t>
            </a:r>
            <a:r>
              <a:rPr lang="en-US" sz="1400" dirty="0" err="1"/>
              <a:t>finalizzato</a:t>
            </a:r>
            <a:r>
              <a:rPr lang="en-US" sz="1400" dirty="0"/>
              <a:t> dal Monte Carlo e </a:t>
            </a:r>
            <a:r>
              <a:rPr lang="en-US" sz="1400" dirty="0" err="1"/>
              <a:t>dalla</a:t>
            </a:r>
            <a:r>
              <a:rPr lang="en-US" sz="1400" dirty="0"/>
              <a:t> </a:t>
            </a:r>
            <a:r>
              <a:rPr lang="en-US" sz="1400" dirty="0" err="1"/>
              <a:t>geometria</a:t>
            </a:r>
            <a:r>
              <a:rPr lang="en-US" sz="1400" dirty="0"/>
              <a:t> del </a:t>
            </a:r>
            <a:r>
              <a:rPr lang="en-US" sz="1400" dirty="0" err="1"/>
              <a:t>fascio</a:t>
            </a:r>
            <a:r>
              <a:rPr lang="en-US" sz="1400" dirty="0"/>
              <a:t> del PSI (12 </a:t>
            </a:r>
            <a:r>
              <a:rPr lang="en-US" sz="1400" dirty="0" err="1"/>
              <a:t>keuro</a:t>
            </a:r>
            <a:r>
              <a:rPr lang="en-US" sz="1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400" dirty="0" err="1"/>
              <a:t>Convertitori</a:t>
            </a:r>
            <a:r>
              <a:rPr lang="en-US" sz="1400" dirty="0"/>
              <a:t> di </a:t>
            </a:r>
            <a:r>
              <a:rPr lang="en-US" sz="1400" dirty="0" err="1"/>
              <a:t>tungsteno</a:t>
            </a:r>
            <a:r>
              <a:rPr lang="en-US" sz="1400" dirty="0"/>
              <a:t> </a:t>
            </a:r>
            <a:r>
              <a:rPr lang="en-US" sz="1400" dirty="0" err="1"/>
              <a:t>amorfi</a:t>
            </a:r>
            <a:r>
              <a:rPr lang="en-US" sz="1400" dirty="0"/>
              <a:t> e </a:t>
            </a:r>
            <a:r>
              <a:rPr lang="en-US" sz="1400" dirty="0" err="1"/>
              <a:t>granulari</a:t>
            </a:r>
            <a:r>
              <a:rPr lang="en-US" sz="1400" dirty="0"/>
              <a:t> 0. 5 </a:t>
            </a:r>
            <a:r>
              <a:rPr lang="en-US" sz="1400" dirty="0" err="1"/>
              <a:t>keuro</a:t>
            </a:r>
            <a:endParaRPr lang="en-US" sz="1400" dirty="0"/>
          </a:p>
          <a:p>
            <a:pPr marL="342900" indent="-342900">
              <a:buFontTx/>
              <a:buChar char="-"/>
            </a:pPr>
            <a:r>
              <a:rPr lang="en-US" sz="1400" dirty="0" err="1"/>
              <a:t>Realizzazione</a:t>
            </a:r>
            <a:r>
              <a:rPr lang="en-US" sz="1400" dirty="0"/>
              <a:t> holder per </a:t>
            </a:r>
            <a:r>
              <a:rPr lang="en-US" sz="1400" dirty="0" err="1"/>
              <a:t>caratterizzazione</a:t>
            </a:r>
            <a:r>
              <a:rPr lang="en-US" sz="1400" dirty="0"/>
              <a:t> </a:t>
            </a:r>
            <a:r>
              <a:rPr lang="en-US" sz="1400" dirty="0" err="1"/>
              <a:t>cristalli</a:t>
            </a:r>
            <a:r>
              <a:rPr lang="en-US" sz="1400" dirty="0"/>
              <a:t> al </a:t>
            </a:r>
            <a:r>
              <a:rPr lang="en-US" sz="1400" dirty="0" err="1"/>
              <a:t>diffrattometro</a:t>
            </a:r>
            <a:r>
              <a:rPr lang="en-US" sz="1400" dirty="0"/>
              <a:t> e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fascio</a:t>
            </a:r>
            <a:r>
              <a:rPr lang="en-US" sz="1400" dirty="0"/>
              <a:t> </a:t>
            </a:r>
            <a:r>
              <a:rPr lang="it-IT" sz="1400" dirty="0"/>
              <a:t>1. </a:t>
            </a:r>
            <a:r>
              <a:rPr lang="it-IT" sz="1400" dirty="0" err="1"/>
              <a:t>keuro</a:t>
            </a:r>
            <a:endParaRPr lang="it-IT" sz="1400" dirty="0"/>
          </a:p>
          <a:p>
            <a:pPr marL="342900" indent="-342900">
              <a:buFontTx/>
              <a:buChar char="-"/>
            </a:pPr>
            <a:r>
              <a:rPr lang="it-IT" sz="1400" dirty="0"/>
              <a:t>Termocoppie per test irraggiamento 0.5 </a:t>
            </a:r>
            <a:r>
              <a:rPr lang="it-IT" sz="1400" dirty="0" err="1"/>
              <a:t>keuro</a:t>
            </a:r>
            <a:endParaRPr lang="it-IT" sz="1400" dirty="0"/>
          </a:p>
          <a:p>
            <a:pPr marL="342900" indent="-342900"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3605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A7856D2-AD00-9C4A-B9C4-7A9DED906E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983" y="1860497"/>
            <a:ext cx="8640959" cy="2535799"/>
          </a:xfrm>
        </p:spPr>
        <p:txBody>
          <a:bodyPr/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b="1" dirty="0"/>
              <a:t>Essential to assess beam current limits and instability thresholds </a:t>
            </a:r>
            <a:r>
              <a:rPr lang="en-GB" b="1" dirty="0">
                <a:sym typeface="Wingdings" pitchFamily="2" charset="2"/>
              </a:rPr>
              <a:t> luminosity </a:t>
            </a:r>
            <a:endParaRPr lang="en-GB" sz="1500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Impedance budget evaluation in longitudinal and transverse planes</a:t>
            </a:r>
          </a:p>
          <a:p>
            <a:r>
              <a:rPr lang="en-GB" sz="1500" dirty="0"/>
              <a:t>      for the 4IP layout and for the booster (booster in collab. with DESY)</a:t>
            </a:r>
            <a:endParaRPr lang="en-GB" sz="1300" dirty="0"/>
          </a:p>
          <a:p>
            <a:pPr lvl="1" indent="0">
              <a:buNone/>
            </a:pPr>
            <a:endParaRPr lang="en-GB" sz="1400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Single beam collective effects in longitudinal plane: microwave instability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Single beam collective effects in transverse plane: transverse mode coupling instability (TMCI)</a:t>
            </a:r>
          </a:p>
          <a:p>
            <a:pPr marL="340191" lvl="2" indent="0"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typically not cured in beam-beam collisions. Simulations give us an indication if we can expect problems with the transverse impedance. 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1500" dirty="0"/>
              <a:t>Beam-beam interaction including the longitudinal impedance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3772F4-9274-2A40-90A2-EC2C3CD3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81677"/>
            <a:ext cx="8263350" cy="804066"/>
          </a:xfrm>
        </p:spPr>
        <p:txBody>
          <a:bodyPr/>
          <a:lstStyle/>
          <a:p>
            <a:r>
              <a:rPr lang="en-GB" dirty="0"/>
              <a:t>Collective effects activity ongoing 2023 and for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0BB5B-97FA-3CED-7639-DC5867CF16CE}"/>
              </a:ext>
            </a:extLst>
          </p:cNvPr>
          <p:cNvSpPr txBox="1"/>
          <p:nvPr/>
        </p:nvSpPr>
        <p:spPr>
          <a:xfrm>
            <a:off x="6300192" y="59163"/>
            <a:ext cx="2664297" cy="46166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8571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M.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Migliorati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 (Sapienza &amp; INFN-Roma1)</a:t>
            </a:r>
          </a:p>
          <a:p>
            <a:pPr defTabSz="68571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M.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Zobov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 (LNF), M.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Bethouei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 (LNF)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16906-AED8-964D-F16F-E5ED644D1BDF}"/>
              </a:ext>
            </a:extLst>
          </p:cNvPr>
          <p:cNvSpPr/>
          <p:nvPr/>
        </p:nvSpPr>
        <p:spPr>
          <a:xfrm>
            <a:off x="251520" y="4676077"/>
            <a:ext cx="7520015" cy="415498"/>
          </a:xfrm>
          <a:prstGeom prst="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defTabSz="685710"/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M. Migliorati et al, Study of </a:t>
            </a:r>
            <a:r>
              <a:rPr lang="it-IT" sz="1050" dirty="0" err="1">
                <a:solidFill>
                  <a:srgbClr val="0F124A"/>
                </a:solidFill>
                <a:latin typeface="Calibri" panose="020F0502020204030204"/>
              </a:rPr>
              <a:t>Beam-Beam</a:t>
            </a:r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 Interaction in FCC-ee </a:t>
            </a:r>
            <a:r>
              <a:rPr lang="it-IT" sz="1050" dirty="0" err="1">
                <a:solidFill>
                  <a:srgbClr val="0F124A"/>
                </a:solidFill>
                <a:latin typeface="Calibri" panose="020F0502020204030204"/>
              </a:rPr>
              <a:t>Including</a:t>
            </a:r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 </a:t>
            </a:r>
            <a:r>
              <a:rPr lang="it-IT" sz="1050" dirty="0" err="1">
                <a:solidFill>
                  <a:srgbClr val="0F124A"/>
                </a:solidFill>
                <a:latin typeface="Calibri" panose="020F0502020204030204"/>
              </a:rPr>
              <a:t>Updated</a:t>
            </a:r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 </a:t>
            </a:r>
            <a:r>
              <a:rPr lang="it-IT" sz="1050" dirty="0" err="1">
                <a:solidFill>
                  <a:srgbClr val="0F124A"/>
                </a:solidFill>
                <a:latin typeface="Calibri" panose="020F0502020204030204"/>
              </a:rPr>
              <a:t>Transverse</a:t>
            </a:r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 and </a:t>
            </a:r>
            <a:r>
              <a:rPr lang="it-IT" sz="1050" dirty="0" err="1">
                <a:solidFill>
                  <a:srgbClr val="0F124A"/>
                </a:solidFill>
                <a:latin typeface="Calibri" panose="020F0502020204030204"/>
              </a:rPr>
              <a:t>Longitudinal</a:t>
            </a:r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 </a:t>
            </a:r>
            <a:r>
              <a:rPr lang="it-IT" sz="1050" dirty="0" err="1">
                <a:solidFill>
                  <a:srgbClr val="0F124A"/>
                </a:solidFill>
                <a:latin typeface="Calibri" panose="020F0502020204030204"/>
              </a:rPr>
              <a:t>Impedances</a:t>
            </a:r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», for IPAC23</a:t>
            </a:r>
          </a:p>
          <a:p>
            <a:pPr defTabSz="685710"/>
            <a:r>
              <a:rPr lang="it-IT" sz="1050" dirty="0">
                <a:solidFill>
                  <a:srgbClr val="0F124A"/>
                </a:solidFill>
                <a:latin typeface="Calibri" panose="020F0502020204030204"/>
              </a:rPr>
              <a:t>M. Migliorati et al, </a:t>
            </a:r>
            <a:r>
              <a:rPr lang="en-GB" sz="1050" b="0" i="1" u="none" strike="noStrike" dirty="0">
                <a:solidFill>
                  <a:srgbClr val="222222"/>
                </a:solidFill>
                <a:effectLst/>
                <a:latin typeface="??"/>
              </a:rPr>
              <a:t>Studies of FCC-ee Single Bunch Instabilities with an Updated Impedance Model</a:t>
            </a:r>
            <a:r>
              <a:rPr lang="en-GB" sz="1050" b="0" i="0" u="none" strike="noStrike" dirty="0">
                <a:solidFill>
                  <a:srgbClr val="222222"/>
                </a:solidFill>
                <a:effectLst/>
                <a:latin typeface="??"/>
              </a:rPr>
              <a:t>»</a:t>
            </a:r>
            <a:r>
              <a:rPr lang="it-IT" sz="1050" b="0" i="0" u="none" strike="noStrike" dirty="0">
                <a:solidFill>
                  <a:srgbClr val="0F124A"/>
                </a:solidFill>
                <a:effectLst/>
                <a:latin typeface="Calibri" panose="020F0502020204030204"/>
              </a:rPr>
              <a:t>, for IPAC23</a:t>
            </a:r>
            <a:endParaRPr lang="it-IT" sz="1050" dirty="0">
              <a:solidFill>
                <a:srgbClr val="0F124A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53EF0-2091-7A69-16E1-2CC769A759FF}"/>
              </a:ext>
            </a:extLst>
          </p:cNvPr>
          <p:cNvSpPr txBox="1"/>
          <p:nvPr/>
        </p:nvSpPr>
        <p:spPr>
          <a:xfrm>
            <a:off x="107504" y="1187080"/>
            <a:ext cx="84158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prstClr val="black"/>
                </a:solidFill>
                <a:latin typeface="Calibri"/>
              </a:rPr>
              <a:t>Richieste</a:t>
            </a:r>
            <a:r>
              <a:rPr lang="en-GB" sz="1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Calibri"/>
              </a:rPr>
              <a:t>su</a:t>
            </a:r>
            <a:r>
              <a:rPr lang="en-GB" sz="1600" b="1" dirty="0">
                <a:solidFill>
                  <a:prstClr val="black"/>
                </a:solidFill>
                <a:latin typeface="Calibri"/>
              </a:rPr>
              <a:t> LNF: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Licenza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software  CST Microwave Studio per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calcolo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impedenza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e wakefields 12</a:t>
            </a:r>
            <a:r>
              <a:rPr lang="en-GB" sz="1600" b="1" dirty="0">
                <a:solidFill>
                  <a:prstClr val="black"/>
                </a:solidFill>
                <a:latin typeface="Calibri"/>
              </a:rPr>
              <a:t> k€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09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1906F-891B-E3A3-A04C-3FB335B0B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75FEDF-3E53-6BDE-4B8C-8913EB39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 </a:t>
            </a:r>
            <a:r>
              <a:rPr lang="en-US" dirty="0" err="1"/>
              <a:t>Studi</a:t>
            </a:r>
            <a:r>
              <a:rPr lang="en-US" dirty="0"/>
              <a:t> a INFN-Milano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ACCA0-70C6-F68B-DB97-FA57DA542172}"/>
              </a:ext>
            </a:extLst>
          </p:cNvPr>
          <p:cNvSpPr txBox="1"/>
          <p:nvPr/>
        </p:nvSpPr>
        <p:spPr>
          <a:xfrm>
            <a:off x="467544" y="1131590"/>
            <a:ext cx="6987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/>
              <a:t>Attivita</a:t>
            </a:r>
            <a:r>
              <a:rPr lang="en-US" sz="1600" dirty="0"/>
              <a:t>’ </a:t>
            </a:r>
            <a:r>
              <a:rPr lang="en-US" sz="1600" dirty="0" err="1"/>
              <a:t>cominciata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2023 </a:t>
            </a:r>
            <a:r>
              <a:rPr lang="en-US" sz="1600" dirty="0" err="1"/>
              <a:t>continuera</a:t>
            </a:r>
            <a:r>
              <a:rPr lang="en-US" sz="1600" dirty="0"/>
              <a:t>’ </a:t>
            </a:r>
            <a:r>
              <a:rPr lang="en-US" sz="1600" dirty="0" err="1"/>
              <a:t>nel</a:t>
            </a:r>
            <a:r>
              <a:rPr lang="en-US" sz="1600" dirty="0"/>
              <a:t> 2024</a:t>
            </a:r>
          </a:p>
          <a:p>
            <a:pPr algn="l"/>
            <a:r>
              <a:rPr lang="en-US" sz="1600" dirty="0" err="1"/>
              <a:t>Disegno</a:t>
            </a:r>
            <a:r>
              <a:rPr lang="en-US" sz="1600" dirty="0"/>
              <a:t> ed </a:t>
            </a:r>
            <a:r>
              <a:rPr lang="en-US" sz="1600" dirty="0" err="1"/>
              <a:t>ottimizzazione</a:t>
            </a:r>
            <a:r>
              <a:rPr lang="en-US" sz="1600" dirty="0"/>
              <a:t> </a:t>
            </a:r>
            <a:r>
              <a:rPr lang="en-US" sz="1600" dirty="0" err="1"/>
              <a:t>linea</a:t>
            </a:r>
            <a:r>
              <a:rPr lang="en-US" sz="1600" dirty="0"/>
              <a:t> di </a:t>
            </a:r>
            <a:r>
              <a:rPr lang="en-US" sz="1600" dirty="0" err="1"/>
              <a:t>cattura</a:t>
            </a:r>
            <a:r>
              <a:rPr lang="en-US" sz="1600" dirty="0"/>
              <a:t> </a:t>
            </a:r>
            <a:r>
              <a:rPr lang="en-US" sz="1600" dirty="0" err="1"/>
              <a:t>sorgente</a:t>
            </a:r>
            <a:r>
              <a:rPr lang="en-US" sz="1600" dirty="0"/>
              <a:t> </a:t>
            </a:r>
            <a:r>
              <a:rPr lang="en-US" sz="1600" dirty="0" err="1"/>
              <a:t>positroni</a:t>
            </a:r>
            <a:r>
              <a:rPr lang="en-US" sz="1600" dirty="0"/>
              <a:t> con ASTRA e GIOTTO</a:t>
            </a:r>
          </a:p>
          <a:p>
            <a:pPr algn="l"/>
            <a:endParaRPr lang="en-US" sz="1600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151D54F-5E5B-4669-9D0F-22115A2BFC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5479"/>
            <a:ext cx="3992488" cy="2230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E6F53-1662-403E-0714-FE022B060532}"/>
              </a:ext>
            </a:extLst>
          </p:cNvPr>
          <p:cNvSpPr txBox="1"/>
          <p:nvPr/>
        </p:nvSpPr>
        <p:spPr>
          <a:xfrm>
            <a:off x="6773830" y="412839"/>
            <a:ext cx="2260949" cy="46166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8571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INFN-Milano: A.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Bacci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F.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Broggi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M. Rossetti Conti, I.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Drebot</a:t>
            </a:r>
            <a:endParaRPr lang="en-US" sz="1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566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2F84D-DD80-FA8A-86C2-D719F3C78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CB66-4DFE-1A43-B1C9-C8A3A55EACA0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BF9B4-31D5-19E9-6126-23BE8D86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11510"/>
            <a:ext cx="8263350" cy="804066"/>
          </a:xfrm>
        </p:spPr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Richieste</a:t>
            </a:r>
            <a:r>
              <a:rPr lang="en-US" dirty="0"/>
              <a:t> </a:t>
            </a:r>
            <a:r>
              <a:rPr lang="en-US" dirty="0" err="1"/>
              <a:t>Acceleratore</a:t>
            </a:r>
            <a:endParaRPr lang="en-US" dirty="0"/>
          </a:p>
        </p:txBody>
      </p:sp>
      <p:sp>
        <p:nvSpPr>
          <p:cNvPr id="6" name="CasellaDiTesto 65">
            <a:extLst>
              <a:ext uri="{FF2B5EF4-FFF2-40B4-BE49-F238E27FC236}">
                <a16:creationId xmlns:a16="http://schemas.microsoft.com/office/drawing/2014/main" id="{3E652742-A81F-9484-EC92-4E114D85500D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144366" y="1059582"/>
            <a:ext cx="8855267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178">
              <a:lnSpc>
                <a:spcPct val="100000"/>
              </a:lnSpc>
            </a:pPr>
            <a:r>
              <a:rPr lang="en-GB" b="1" dirty="0">
                <a:solidFill>
                  <a:schemeClr val="tx2"/>
                </a:solidFill>
                <a:latin typeface="Calibri"/>
              </a:rPr>
              <a:t>MDI</a:t>
            </a:r>
          </a:p>
          <a:p>
            <a:pPr marL="171450" indent="-171450" defTabSz="82917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Galleria del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vento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per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dimensionamento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raffreddamento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vertex,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Pisa 16.5 k€ (</a:t>
            </a:r>
            <a:r>
              <a:rPr lang="en-GB" b="1" dirty="0" err="1">
                <a:solidFill>
                  <a:prstClr val="black"/>
                </a:solidFill>
                <a:latin typeface="Calibri"/>
              </a:rPr>
              <a:t>richiesta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 a </a:t>
            </a:r>
            <a:r>
              <a:rPr lang="en-GB" b="1" dirty="0" err="1">
                <a:solidFill>
                  <a:prstClr val="black"/>
                </a:solidFill>
                <a:latin typeface="Calibri"/>
              </a:rPr>
              <a:t>RD_Flavour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71450" indent="-171450" defTabSz="82917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latin typeface="Calibri"/>
              </a:rPr>
              <a:t>Termocriostato</a:t>
            </a:r>
            <a:r>
              <a:rPr lang="en-GB" dirty="0">
                <a:latin typeface="Calibri"/>
              </a:rPr>
              <a:t> per </a:t>
            </a:r>
            <a:r>
              <a:rPr lang="en-GB" dirty="0" err="1">
                <a:latin typeface="Calibri"/>
              </a:rPr>
              <a:t>caratterizzazione</a:t>
            </a:r>
            <a:r>
              <a:rPr lang="en-GB" dirty="0">
                <a:latin typeface="Calibri"/>
              </a:rPr>
              <a:t> di </a:t>
            </a:r>
            <a:r>
              <a:rPr lang="en-GB" dirty="0" err="1">
                <a:latin typeface="Calibri"/>
              </a:rPr>
              <a:t>piccoli</a:t>
            </a:r>
            <a:r>
              <a:rPr lang="en-GB" dirty="0">
                <a:latin typeface="Calibri"/>
              </a:rPr>
              <a:t> </a:t>
            </a:r>
            <a:r>
              <a:rPr lang="en-GB" dirty="0" err="1">
                <a:latin typeface="Calibri"/>
              </a:rPr>
              <a:t>elementi</a:t>
            </a:r>
            <a:r>
              <a:rPr lang="en-GB" dirty="0">
                <a:latin typeface="Calibri"/>
              </a:rPr>
              <a:t>  </a:t>
            </a:r>
            <a:r>
              <a:rPr lang="en-GB" b="1" dirty="0">
                <a:latin typeface="Calibri"/>
              </a:rPr>
              <a:t>Perugia, </a:t>
            </a:r>
            <a:r>
              <a:rPr lang="en-GB" b="1" dirty="0" err="1">
                <a:latin typeface="Calibri"/>
              </a:rPr>
              <a:t>richiesta</a:t>
            </a:r>
            <a:r>
              <a:rPr lang="en-GB" b="1" dirty="0">
                <a:latin typeface="Calibri"/>
              </a:rPr>
              <a:t> </a:t>
            </a:r>
            <a:r>
              <a:rPr lang="en-GB" b="1" dirty="0" err="1">
                <a:latin typeface="Calibri"/>
              </a:rPr>
              <a:t>su</a:t>
            </a:r>
            <a:r>
              <a:rPr lang="en-GB" b="1" dirty="0">
                <a:latin typeface="Calibri"/>
              </a:rPr>
              <a:t> Pisa  12k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€</a:t>
            </a:r>
            <a:r>
              <a:rPr lang="en-GB" b="1" dirty="0">
                <a:latin typeface="Calibri"/>
              </a:rPr>
              <a:t> </a:t>
            </a:r>
          </a:p>
          <a:p>
            <a:pPr marL="171450" indent="-171450" defTabSz="82917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i="1" dirty="0" err="1">
                <a:latin typeface="Calibri"/>
              </a:rPr>
              <a:t>Licenza</a:t>
            </a:r>
            <a:r>
              <a:rPr lang="en-GB" i="1" dirty="0">
                <a:latin typeface="Calibri"/>
              </a:rPr>
              <a:t> software Autodesk </a:t>
            </a:r>
            <a:r>
              <a:rPr lang="en-GB" i="1" dirty="0" err="1">
                <a:latin typeface="Calibri"/>
              </a:rPr>
              <a:t>progettazione</a:t>
            </a:r>
            <a:r>
              <a:rPr lang="en-GB" i="1" dirty="0">
                <a:latin typeface="Calibri"/>
              </a:rPr>
              <a:t> </a:t>
            </a:r>
            <a:r>
              <a:rPr lang="en-GB" i="1" dirty="0" err="1">
                <a:latin typeface="Calibri"/>
              </a:rPr>
              <a:t>meccanica</a:t>
            </a:r>
            <a:r>
              <a:rPr lang="en-GB" i="1" dirty="0">
                <a:latin typeface="Calibri"/>
              </a:rPr>
              <a:t> </a:t>
            </a:r>
            <a:r>
              <a:rPr lang="en-GB" b="1" i="1" dirty="0">
                <a:latin typeface="Calibri"/>
              </a:rPr>
              <a:t>Pisa</a:t>
            </a:r>
            <a:r>
              <a:rPr lang="en-GB" i="1" dirty="0">
                <a:latin typeface="Calibri"/>
              </a:rPr>
              <a:t> </a:t>
            </a:r>
            <a:r>
              <a:rPr lang="en-GB" b="1" i="1" dirty="0">
                <a:latin typeface="Calibri"/>
              </a:rPr>
              <a:t>3 k€ </a:t>
            </a:r>
          </a:p>
          <a:p>
            <a:pPr defTabSz="829178">
              <a:lnSpc>
                <a:spcPct val="100000"/>
              </a:lnSpc>
            </a:pPr>
            <a:endParaRPr lang="en-GB" b="1" dirty="0">
              <a:solidFill>
                <a:schemeClr val="tx2"/>
              </a:solidFill>
              <a:latin typeface="Calibri"/>
            </a:endParaRPr>
          </a:p>
          <a:p>
            <a:pPr defTabSz="829178">
              <a:lnSpc>
                <a:spcPct val="100000"/>
              </a:lnSpc>
            </a:pPr>
            <a:r>
              <a:rPr lang="en-GB" b="1" dirty="0">
                <a:solidFill>
                  <a:schemeClr val="tx2"/>
                </a:solidFill>
                <a:latin typeface="Calibri"/>
              </a:rPr>
              <a:t>EFFETTI COLLETTIVI</a:t>
            </a:r>
          </a:p>
          <a:p>
            <a:pPr marL="171450" indent="-171450" defTabSz="82917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prstClr val="black"/>
                </a:solidFill>
                <a:latin typeface="Calibri"/>
              </a:rPr>
              <a:t>Licenza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software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CST per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calcolo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impedenza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 Roma-1,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richiesta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su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LNF, 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12 k€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829178">
              <a:lnSpc>
                <a:spcPct val="100000"/>
              </a:lnSpc>
            </a:pPr>
            <a:endParaRPr lang="en-GB" b="1" dirty="0">
              <a:solidFill>
                <a:schemeClr val="tx2"/>
              </a:solidFill>
              <a:latin typeface="Calibri"/>
            </a:endParaRPr>
          </a:p>
          <a:p>
            <a:pPr defTabSz="829178">
              <a:lnSpc>
                <a:spcPct val="100000"/>
              </a:lnSpc>
            </a:pPr>
            <a:r>
              <a:rPr lang="en-GB" b="1" dirty="0">
                <a:solidFill>
                  <a:schemeClr val="tx2"/>
                </a:solidFill>
                <a:latin typeface="Calibri"/>
              </a:rPr>
              <a:t>SORGENTE POSITRONI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 IBRIDA A CRISTALLI Ferrara</a:t>
            </a:r>
          </a:p>
          <a:p>
            <a:pPr marL="172800" lvl="1" indent="-172800" defTabSz="829178">
              <a:lnSpc>
                <a:spcPct val="100000"/>
              </a:lnSpc>
            </a:pPr>
            <a:r>
              <a:rPr lang="en-GB" sz="1600" dirty="0" err="1">
                <a:solidFill>
                  <a:prstClr val="black"/>
                </a:solidFill>
                <a:latin typeface="Calibri"/>
              </a:rPr>
              <a:t>Missioni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9.5k€ </a:t>
            </a:r>
          </a:p>
          <a:p>
            <a:pPr marL="172800" lvl="1" indent="-172800" defTabSz="829178">
              <a:lnSpc>
                <a:spcPct val="100000"/>
              </a:lnSpc>
            </a:pPr>
            <a:r>
              <a:rPr lang="en-GB" sz="1600" dirty="0" err="1">
                <a:solidFill>
                  <a:prstClr val="black"/>
                </a:solidFill>
                <a:latin typeface="Calibri"/>
              </a:rPr>
              <a:t>Consumo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14k€</a:t>
            </a:r>
          </a:p>
          <a:p>
            <a:pPr defTabSz="829178"/>
            <a:endParaRPr lang="en-GB" b="1" dirty="0">
              <a:solidFill>
                <a:schemeClr val="tx2"/>
              </a:solidFill>
              <a:latin typeface="Calibri"/>
            </a:endParaRPr>
          </a:p>
          <a:p>
            <a:pPr defTabSz="829178"/>
            <a:endParaRPr lang="en-GB" b="1" dirty="0">
              <a:solidFill>
                <a:schemeClr val="tx2"/>
              </a:solidFill>
              <a:latin typeface="Calibri"/>
            </a:endParaRPr>
          </a:p>
          <a:p>
            <a:pPr defTabSz="829178"/>
            <a:r>
              <a:rPr lang="en-GB" sz="1800" b="1" dirty="0">
                <a:solidFill>
                  <a:schemeClr val="tx2"/>
                </a:solidFill>
                <a:latin typeface="Calibri"/>
              </a:rPr>
              <a:t>WP </a:t>
            </a:r>
            <a:r>
              <a:rPr lang="en-GB" sz="1800" b="1" dirty="0" err="1">
                <a:solidFill>
                  <a:schemeClr val="tx2"/>
                </a:solidFill>
                <a:latin typeface="Calibri"/>
              </a:rPr>
              <a:t>acceleratore</a:t>
            </a:r>
            <a:r>
              <a:rPr lang="en-GB" sz="1800" b="1" dirty="0">
                <a:solidFill>
                  <a:schemeClr val="tx2"/>
                </a:solidFill>
                <a:latin typeface="Calibri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Calibri"/>
              </a:rPr>
              <a:t>Missioni</a:t>
            </a:r>
            <a:r>
              <a:rPr lang="en-GB" sz="1800" b="1" dirty="0">
                <a:solidFill>
                  <a:prstClr val="black"/>
                </a:solidFill>
                <a:latin typeface="Calibri"/>
              </a:rPr>
              <a:t> per </a:t>
            </a:r>
            <a:r>
              <a:rPr lang="en-GB" sz="1800" b="1" dirty="0" err="1">
                <a:solidFill>
                  <a:prstClr val="black"/>
                </a:solidFill>
                <a:latin typeface="Calibri"/>
              </a:rPr>
              <a:t>riunioni</a:t>
            </a:r>
            <a:r>
              <a:rPr lang="en-GB" sz="1800" b="1" dirty="0">
                <a:solidFill>
                  <a:prstClr val="black"/>
                </a:solidFill>
                <a:latin typeface="Calibri"/>
              </a:rPr>
              <a:t>, meeting, </a:t>
            </a:r>
            <a:r>
              <a:rPr lang="en-GB" sz="1800" b="1" dirty="0" err="1">
                <a:solidFill>
                  <a:prstClr val="black"/>
                </a:solidFill>
                <a:latin typeface="Calibri"/>
              </a:rPr>
              <a:t>conferenze</a:t>
            </a:r>
            <a:endParaRPr lang="en-GB" sz="1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999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01AED-0BB8-C78B-FC21-4030A72A7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91F0D-E3A4-025A-5C78-F1DACCEA66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1303755"/>
            <a:ext cx="8263350" cy="27472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FEA4DE-0859-123C-D028-4CB3C7F8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F57BD-F95E-9AC7-A5BA-DAADCBEE2337}"/>
              </a:ext>
            </a:extLst>
          </p:cNvPr>
          <p:cNvSpPr txBox="1"/>
          <p:nvPr/>
        </p:nvSpPr>
        <p:spPr>
          <a:xfrm>
            <a:off x="249938" y="1494532"/>
            <a:ext cx="8495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Forte </a:t>
            </a:r>
            <a:r>
              <a:rPr lang="en-US" sz="1600" dirty="0" err="1"/>
              <a:t>spinta</a:t>
            </a:r>
            <a:r>
              <a:rPr lang="en-US" sz="1600" dirty="0"/>
              <a:t> di FCC dal CERN e </a:t>
            </a:r>
            <a:r>
              <a:rPr lang="en-US" sz="1600" dirty="0" err="1"/>
              <a:t>dalla</a:t>
            </a:r>
            <a:r>
              <a:rPr lang="en-US" sz="1600" dirty="0"/>
              <a:t> </a:t>
            </a:r>
            <a:r>
              <a:rPr lang="en-US" sz="1600" dirty="0" err="1"/>
              <a:t>comunità</a:t>
            </a:r>
            <a:r>
              <a:rPr lang="en-US" sz="1600" dirty="0"/>
              <a:t> </a:t>
            </a:r>
            <a:r>
              <a:rPr lang="en-US" sz="1600" dirty="0" err="1"/>
              <a:t>internazionale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Le </a:t>
            </a:r>
            <a:r>
              <a:rPr lang="en-US" sz="1600" dirty="0" err="1"/>
              <a:t>attivita</a:t>
            </a:r>
            <a:r>
              <a:rPr lang="en-US" sz="1600" dirty="0"/>
              <a:t>’ di </a:t>
            </a:r>
            <a:r>
              <a:rPr lang="en-US" sz="1600" dirty="0" err="1"/>
              <a:t>macchina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FCC </a:t>
            </a:r>
            <a:r>
              <a:rPr lang="en-US" sz="1600" dirty="0" err="1"/>
              <a:t>sono</a:t>
            </a:r>
            <a:r>
              <a:rPr lang="en-US" sz="1600" dirty="0"/>
              <a:t> in </a:t>
            </a:r>
            <a:r>
              <a:rPr lang="en-US" sz="1600" dirty="0" err="1"/>
              <a:t>crescita</a:t>
            </a:r>
            <a:r>
              <a:rPr lang="en-US" sz="1600" dirty="0"/>
              <a:t>, con un </a:t>
            </a:r>
            <a:r>
              <a:rPr lang="en-US" sz="1600" dirty="0" err="1"/>
              <a:t>aumento</a:t>
            </a:r>
            <a:r>
              <a:rPr lang="en-US" sz="1600" dirty="0"/>
              <a:t> </a:t>
            </a:r>
            <a:r>
              <a:rPr lang="en-US" sz="1600" dirty="0" err="1"/>
              <a:t>degli</a:t>
            </a:r>
            <a:r>
              <a:rPr lang="en-US" sz="1600" dirty="0"/>
              <a:t> FTE in RD_FCC WP-Accel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/>
              <a:t>Siamo</a:t>
            </a:r>
            <a:r>
              <a:rPr lang="en-US" sz="1600" dirty="0"/>
              <a:t> un </a:t>
            </a:r>
            <a:r>
              <a:rPr lang="en-US" sz="1600" dirty="0" err="1"/>
              <a:t>gruppo</a:t>
            </a:r>
            <a:r>
              <a:rPr lang="en-US" sz="1600" dirty="0"/>
              <a:t> </a:t>
            </a:r>
            <a:r>
              <a:rPr lang="en-US" sz="1600" dirty="0" err="1"/>
              <a:t>impegnato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diversi</a:t>
            </a:r>
            <a:r>
              <a:rPr lang="en-US" sz="1600" dirty="0"/>
              <a:t> item </a:t>
            </a:r>
            <a:r>
              <a:rPr lang="en-US" sz="1600" dirty="0" err="1"/>
              <a:t>rilevanti</a:t>
            </a:r>
            <a:r>
              <a:rPr lang="en-US" sz="1600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/>
              <a:t>Quest’anno</a:t>
            </a:r>
            <a:r>
              <a:rPr lang="en-US" sz="1600" dirty="0"/>
              <a:t> </a:t>
            </a:r>
            <a:r>
              <a:rPr lang="en-US" sz="1600" dirty="0" err="1"/>
              <a:t>sono</a:t>
            </a:r>
            <a:r>
              <a:rPr lang="en-US" sz="1600" dirty="0"/>
              <a:t> partite </a:t>
            </a:r>
            <a:r>
              <a:rPr lang="en-US" sz="1600" dirty="0" err="1"/>
              <a:t>anche</a:t>
            </a:r>
            <a:r>
              <a:rPr lang="en-US" sz="1600" dirty="0"/>
              <a:t> </a:t>
            </a:r>
            <a:r>
              <a:rPr lang="en-US" sz="1600" dirty="0" err="1"/>
              <a:t>attività</a:t>
            </a:r>
            <a:r>
              <a:rPr lang="en-US" sz="1600" dirty="0"/>
              <a:t> di R&amp;D di </a:t>
            </a:r>
            <a:r>
              <a:rPr lang="en-US" sz="1600" dirty="0" err="1"/>
              <a:t>validazione</a:t>
            </a:r>
            <a:r>
              <a:rPr lang="en-US" sz="1600" dirty="0"/>
              <a:t> </a:t>
            </a:r>
            <a:r>
              <a:rPr lang="en-US" sz="1600" dirty="0" err="1"/>
              <a:t>sperimentale</a:t>
            </a:r>
            <a:r>
              <a:rPr lang="en-US" sz="1600" dirty="0"/>
              <a:t> in </a:t>
            </a:r>
            <a:r>
              <a:rPr lang="en-US" sz="1600" dirty="0" err="1"/>
              <a:t>vari</a:t>
            </a:r>
            <a:r>
              <a:rPr lang="en-US" sz="1600" dirty="0"/>
              <a:t> </a:t>
            </a:r>
            <a:r>
              <a:rPr lang="en-US" sz="1600" dirty="0" err="1"/>
              <a:t>ambiti</a:t>
            </a:r>
            <a:r>
              <a:rPr lang="en-US" sz="1600" dirty="0"/>
              <a:t> </a:t>
            </a:r>
          </a:p>
          <a:p>
            <a:pPr marL="62861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MDI, SRF con </a:t>
            </a:r>
            <a:r>
              <a:rPr lang="en-US" sz="1600" dirty="0" err="1"/>
              <a:t>finanziamenti</a:t>
            </a:r>
            <a:r>
              <a:rPr lang="en-US" sz="1600" dirty="0"/>
              <a:t> GE (e CERN)</a:t>
            </a:r>
          </a:p>
          <a:p>
            <a:pPr marL="62861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sorgente</a:t>
            </a:r>
            <a:r>
              <a:rPr lang="en-US" sz="1600" dirty="0"/>
              <a:t> </a:t>
            </a:r>
            <a:r>
              <a:rPr lang="en-US" sz="1600" dirty="0" err="1"/>
              <a:t>positroni</a:t>
            </a:r>
            <a:r>
              <a:rPr lang="en-US" sz="1600" dirty="0"/>
              <a:t> (Chart, PRIN, INFN)</a:t>
            </a:r>
          </a:p>
          <a:p>
            <a:pPr marL="628613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6618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8A893-47A2-7BAE-07A5-6F66B1BDD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F8FDD1-0105-FA3D-B6EA-E644229E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355726"/>
            <a:ext cx="8263350" cy="804066"/>
          </a:xfrm>
        </p:spPr>
        <p:txBody>
          <a:bodyPr/>
          <a:lstStyle/>
          <a:p>
            <a:pPr algn="ctr"/>
            <a:r>
              <a:rPr lang="en-US" dirty="0" err="1"/>
              <a:t>Materiale</a:t>
            </a:r>
            <a:r>
              <a:rPr lang="en-US" dirty="0"/>
              <a:t> </a:t>
            </a:r>
            <a:r>
              <a:rPr lang="en-US" dirty="0" err="1"/>
              <a:t>addizionale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03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F47F-CDBC-D2C7-0BEB-C12AE495EF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520" y="1381866"/>
            <a:ext cx="8263350" cy="158454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T" sz="1600" dirty="0"/>
              <a:t>Modelli meccanici in scala </a:t>
            </a:r>
            <a:r>
              <a:rPr lang="en-IT" sz="1600"/>
              <a:t>1:1 de</a:t>
            </a:r>
            <a:r>
              <a:rPr lang="en-US" sz="1600" dirty="0" err="1"/>
              <a:t>lla</a:t>
            </a:r>
            <a:r>
              <a:rPr lang="en-US" sz="1600" dirty="0"/>
              <a:t> camera da </a:t>
            </a:r>
            <a:r>
              <a:rPr lang="en-US" sz="1600" dirty="0" err="1"/>
              <a:t>vuoto</a:t>
            </a:r>
            <a:r>
              <a:rPr lang="en-US" sz="1600" dirty="0"/>
              <a:t> centrale e </a:t>
            </a:r>
            <a:r>
              <a:rPr lang="en-US" sz="1600" dirty="0" err="1"/>
              <a:t>della</a:t>
            </a:r>
            <a:r>
              <a:rPr lang="en-US" sz="1600" dirty="0"/>
              <a:t> camera </a:t>
            </a:r>
            <a:r>
              <a:rPr lang="en-US" sz="1600" dirty="0" err="1"/>
              <a:t>conica</a:t>
            </a:r>
            <a:r>
              <a:rPr lang="en-US" sz="1600" dirty="0"/>
              <a:t> </a:t>
            </a:r>
            <a:r>
              <a:rPr lang="en-US" sz="1600" dirty="0" err="1"/>
              <a:t>inclusi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circuiti</a:t>
            </a:r>
            <a:r>
              <a:rPr lang="en-US" sz="1600" dirty="0"/>
              <a:t> di </a:t>
            </a:r>
            <a:r>
              <a:rPr lang="en-US" sz="1600" dirty="0" err="1"/>
              <a:t>raffreddamento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Test di </a:t>
            </a:r>
            <a:r>
              <a:rPr lang="en-US" sz="1600" dirty="0" err="1"/>
              <a:t>validazione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thick copper deposition </a:t>
            </a:r>
            <a:r>
              <a:rPr lang="en-US" sz="1600" dirty="0" err="1"/>
              <a:t>sul</a:t>
            </a:r>
            <a:r>
              <a:rPr lang="en-US" sz="1600" dirty="0"/>
              <a:t> </a:t>
            </a:r>
            <a:r>
              <a:rPr lang="en-US" sz="1600" dirty="0" err="1"/>
              <a:t>AlBeMet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IT" sz="1600"/>
              <a:t>Modell</a:t>
            </a:r>
            <a:r>
              <a:rPr lang="en-US" sz="1600" dirty="0"/>
              <a:t>o</a:t>
            </a:r>
            <a:r>
              <a:rPr lang="en-IT" sz="1600"/>
              <a:t> meccanic</a:t>
            </a:r>
            <a:r>
              <a:rPr lang="en-US" sz="1600" dirty="0"/>
              <a:t>o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soffietti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Disegno</a:t>
            </a:r>
            <a:r>
              <a:rPr lang="en-US" sz="1600" dirty="0"/>
              <a:t> </a:t>
            </a:r>
            <a:r>
              <a:rPr lang="en-US" sz="1600" dirty="0" err="1"/>
              <a:t>esecutivo</a:t>
            </a:r>
            <a:r>
              <a:rPr lang="en-US" sz="1600" dirty="0"/>
              <a:t> </a:t>
            </a:r>
            <a:r>
              <a:rPr lang="en-US" sz="1600" dirty="0" err="1"/>
              <a:t>struttura</a:t>
            </a:r>
            <a:r>
              <a:rPr lang="en-US" sz="1600" dirty="0"/>
              <a:t> di </a:t>
            </a:r>
            <a:r>
              <a:rPr lang="en-US" sz="1600" dirty="0" err="1"/>
              <a:t>supporto</a:t>
            </a:r>
            <a:r>
              <a:rPr lang="en-US" sz="1600" dirty="0"/>
              <a:t> </a:t>
            </a:r>
            <a:r>
              <a:rPr lang="en-US" sz="1600" dirty="0" err="1"/>
              <a:t>fibra</a:t>
            </a:r>
            <a:r>
              <a:rPr lang="en-US" sz="1600" dirty="0"/>
              <a:t>- di </a:t>
            </a:r>
            <a:r>
              <a:rPr lang="en-US" sz="1600" dirty="0" err="1"/>
              <a:t>carbonio</a:t>
            </a:r>
            <a:r>
              <a:rPr lang="en-US" sz="1600" dirty="0"/>
              <a:t> </a:t>
            </a:r>
            <a:r>
              <a:rPr lang="en-US" sz="1600" dirty="0" err="1"/>
              <a:t>insieme</a:t>
            </a:r>
            <a:r>
              <a:rPr lang="en-US" sz="1600" dirty="0"/>
              <a:t> a Pisa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Disegno</a:t>
            </a:r>
            <a:r>
              <a:rPr lang="en-US" sz="1600" dirty="0"/>
              <a:t> </a:t>
            </a:r>
            <a:r>
              <a:rPr lang="en-US" sz="1600" dirty="0" err="1"/>
              <a:t>supporti</a:t>
            </a:r>
            <a:r>
              <a:rPr lang="en-US" sz="1600" dirty="0"/>
              <a:t> </a:t>
            </a:r>
            <a:r>
              <a:rPr lang="en-US" sz="1600" dirty="0" err="1"/>
              <a:t>meccanici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Assemblaggio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IT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D06E4-232A-9BE6-33B1-7FB3AB72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Attivita</a:t>
            </a:r>
            <a:r>
              <a:rPr lang="en-US" dirty="0"/>
              <a:t>’ </a:t>
            </a:r>
            <a:r>
              <a:rPr lang="en-US" dirty="0" err="1"/>
              <a:t>prevista</a:t>
            </a:r>
            <a:r>
              <a:rPr lang="en-US" dirty="0"/>
              <a:t> per Frascati per il mock-up per il 2024-5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4260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20CC8-E5AF-6341-6120-A41FD3FC7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B5DBA-F559-B1CB-0E28-1EF8B04A5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8" y="1779662"/>
            <a:ext cx="8263350" cy="158417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IR and MDI full-scale mockup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SRF cavities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224631-B8AA-C88E-E980-D1785622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25" y="555526"/>
            <a:ext cx="8263350" cy="804066"/>
          </a:xfrm>
        </p:spPr>
        <p:txBody>
          <a:bodyPr/>
          <a:lstStyle/>
          <a:p>
            <a:r>
              <a:rPr lang="en-US" dirty="0" err="1"/>
              <a:t>Progetti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FCC </a:t>
            </a:r>
            <a:r>
              <a:rPr lang="en-US" dirty="0" err="1"/>
              <a:t>finanziati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giunta</a:t>
            </a:r>
            <a:r>
              <a:rPr lang="en-US" dirty="0"/>
              <a:t> INFN per la </a:t>
            </a:r>
            <a:r>
              <a:rPr lang="en-US" dirty="0" err="1"/>
              <a:t>prossima</a:t>
            </a:r>
            <a:r>
              <a:rPr lang="en-US" dirty="0"/>
              <a:t> </a:t>
            </a:r>
            <a:r>
              <a:rPr lang="en-US" sz="2400" dirty="0"/>
              <a:t>European Strategy for Particle Physics Update (ESPPU)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97DA7-49D0-5B9F-2F7F-002FD65ED2AF}"/>
              </a:ext>
            </a:extLst>
          </p:cNvPr>
          <p:cNvSpPr txBox="1"/>
          <p:nvPr/>
        </p:nvSpPr>
        <p:spPr>
          <a:xfrm>
            <a:off x="249803" y="321982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Progetti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revisionati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ed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approvati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dal MAC,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finanziati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separatamente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dalla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Giunta ma senza FTE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dedicati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FTE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conteggiati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in RD_FCC ma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hanno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comitati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di review (in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parte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)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diversi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l"/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Questi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progetti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stati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presentati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alla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CSN1 di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luglio</a:t>
            </a:r>
            <a:endParaRPr lang="en-US" sz="16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pPr algn="l"/>
            <a:endParaRPr lang="en-US" sz="16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Esiste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anche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un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progetto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non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ancora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finanziato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sui damping rings (</a:t>
            </a:r>
            <a:r>
              <a:rPr lang="en-US" sz="16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vedi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dopo).</a:t>
            </a:r>
          </a:p>
        </p:txBody>
      </p:sp>
    </p:spTree>
    <p:extLst>
      <p:ext uri="{BB962C8B-B14F-4D97-AF65-F5344CB8AC3E}">
        <p14:creationId xmlns:p14="http://schemas.microsoft.com/office/powerpoint/2010/main" val="1183996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41F25-F52D-45F5-609F-74FBA7BD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Spazi</a:t>
            </a:r>
            <a:r>
              <a:rPr lang="en-US" dirty="0"/>
              <a:t> di </a:t>
            </a:r>
            <a:r>
              <a:rPr lang="en-US" dirty="0" err="1"/>
              <a:t>assemblaggio</a:t>
            </a:r>
            <a:r>
              <a:rPr lang="en-US" dirty="0"/>
              <a:t> e test ai LNF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2C729-6B16-C771-796E-4EDFC0B2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670C6-12E3-DE4E-AD35-169DB9FCED32}" type="slidenum">
              <a:rPr lang="da-DK" smtClean="0"/>
              <a:pPr/>
              <a:t>30</a:t>
            </a:fld>
            <a:endParaRPr lang="da-DK"/>
          </a:p>
        </p:txBody>
      </p:sp>
      <p:pic>
        <p:nvPicPr>
          <p:cNvPr id="5" name="Picture 4" descr="A room with shelves and tools&#10;&#10;Description automatically generated">
            <a:extLst>
              <a:ext uri="{FF2B5EF4-FFF2-40B4-BE49-F238E27FC236}">
                <a16:creationId xmlns:a16="http://schemas.microsoft.com/office/drawing/2014/main" id="{40F481CF-5C3F-E4F5-4725-45AE239C57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5976" y="1275606"/>
            <a:ext cx="4128459" cy="309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30E81-49ED-5680-0834-0F487A67A60F}"/>
              </a:ext>
            </a:extLst>
          </p:cNvPr>
          <p:cNvSpPr txBox="1"/>
          <p:nvPr/>
        </p:nvSpPr>
        <p:spPr>
          <a:xfrm>
            <a:off x="323528" y="1635532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/>
              <a:t>Identificato</a:t>
            </a:r>
            <a:r>
              <a:rPr lang="en-US" sz="1600" dirty="0"/>
              <a:t> un </a:t>
            </a:r>
            <a:r>
              <a:rPr lang="en-US" sz="1600" dirty="0" err="1"/>
              <a:t>laboratorio</a:t>
            </a:r>
            <a:r>
              <a:rPr lang="en-US" sz="1600" dirty="0"/>
              <a:t> con un </a:t>
            </a:r>
            <a:r>
              <a:rPr lang="en-US" sz="1600" dirty="0" err="1"/>
              <a:t>tavolo</a:t>
            </a:r>
            <a:r>
              <a:rPr lang="en-US" sz="1600" dirty="0"/>
              <a:t> di </a:t>
            </a:r>
            <a:r>
              <a:rPr lang="en-US" sz="1600" dirty="0" err="1"/>
              <a:t>granito</a:t>
            </a:r>
            <a:r>
              <a:rPr lang="en-US" sz="1600" dirty="0"/>
              <a:t> </a:t>
            </a:r>
            <a:r>
              <a:rPr lang="en-US" sz="1600" dirty="0" err="1"/>
              <a:t>sufficiente</a:t>
            </a:r>
            <a:r>
              <a:rPr lang="en-US" sz="1600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/>
              <a:t>Alcuni</a:t>
            </a:r>
            <a:r>
              <a:rPr lang="en-US" sz="1600" dirty="0"/>
              <a:t>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ammodernamento</a:t>
            </a:r>
            <a:r>
              <a:rPr lang="en-US" sz="1600" dirty="0"/>
              <a:t> </a:t>
            </a:r>
            <a:r>
              <a:rPr lang="en-US" sz="1600" dirty="0" err="1"/>
              <a:t>strutturale</a:t>
            </a:r>
            <a:r>
              <a:rPr lang="en-US" sz="1600" dirty="0"/>
              <a:t> e di </a:t>
            </a:r>
            <a:r>
              <a:rPr lang="en-US" sz="1600" dirty="0" err="1"/>
              <a:t>equipaggiamento</a:t>
            </a:r>
            <a:r>
              <a:rPr lang="en-US" sz="1600" dirty="0"/>
              <a:t> in </a:t>
            </a:r>
            <a:r>
              <a:rPr lang="en-US" sz="1600" dirty="0" err="1"/>
              <a:t>fase</a:t>
            </a:r>
            <a:r>
              <a:rPr lang="en-US" sz="1600" dirty="0"/>
              <a:t> di </a:t>
            </a:r>
            <a:r>
              <a:rPr lang="en-US" sz="1600" dirty="0" err="1"/>
              <a:t>discussione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894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F580C3-96CD-2623-7641-FA7647A95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31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BFFC-2FFE-FC1F-E139-6B608DBA8B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512" y="1563638"/>
            <a:ext cx="8263350" cy="27472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Studio </a:t>
            </a:r>
            <a:r>
              <a:rPr lang="en-US" dirty="0" err="1"/>
              <a:t>dell’impatto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fondi</a:t>
            </a:r>
            <a:r>
              <a:rPr lang="en-US" dirty="0"/>
              <a:t> </a:t>
            </a:r>
            <a:r>
              <a:rPr lang="en-US" dirty="0" err="1"/>
              <a:t>macchina</a:t>
            </a:r>
            <a:r>
              <a:rPr lang="en-US" dirty="0"/>
              <a:t> e </a:t>
            </a:r>
            <a:r>
              <a:rPr lang="en-US" dirty="0" err="1"/>
              <a:t>radiazione</a:t>
            </a:r>
            <a:r>
              <a:rPr lang="en-US" dirty="0"/>
              <a:t> di </a:t>
            </a:r>
            <a:r>
              <a:rPr lang="en-US" dirty="0" err="1"/>
              <a:t>sincrotrone</a:t>
            </a:r>
            <a:r>
              <a:rPr lang="en-US" dirty="0"/>
              <a:t>, studio di shielding a </a:t>
            </a:r>
            <a:r>
              <a:rPr lang="en-US" dirty="0" err="1"/>
              <a:t>protezione</a:t>
            </a:r>
            <a:r>
              <a:rPr lang="en-US" dirty="0"/>
              <a:t> del </a:t>
            </a:r>
            <a:r>
              <a:rPr lang="en-US" dirty="0" err="1"/>
              <a:t>rivelatore</a:t>
            </a:r>
            <a:r>
              <a:rPr lang="en-US" dirty="0"/>
              <a:t> e </a:t>
            </a:r>
            <a:r>
              <a:rPr lang="en-US" dirty="0" err="1"/>
              <a:t>componenti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macchina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Lavoro</a:t>
            </a:r>
            <a:r>
              <a:rPr lang="en-US" dirty="0"/>
              <a:t> di </a:t>
            </a:r>
            <a:r>
              <a:rPr lang="en-US" dirty="0" err="1"/>
              <a:t>modellizzazione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IR </a:t>
            </a:r>
            <a:r>
              <a:rPr lang="en-US" dirty="0" err="1"/>
              <a:t>nel</a:t>
            </a:r>
            <a:r>
              <a:rPr lang="en-US" dirty="0"/>
              <a:t> software di </a:t>
            </a:r>
            <a:r>
              <a:rPr lang="en-US" dirty="0" err="1"/>
              <a:t>fisica</a:t>
            </a:r>
            <a:r>
              <a:rPr lang="en-US" dirty="0"/>
              <a:t> per </a:t>
            </a:r>
            <a:r>
              <a:rPr lang="en-US" dirty="0" err="1"/>
              <a:t>tracciare</a:t>
            </a:r>
            <a:r>
              <a:rPr lang="en-US" dirty="0"/>
              <a:t> </a:t>
            </a:r>
            <a:r>
              <a:rPr lang="en-US" dirty="0" err="1"/>
              <a:t>primari</a:t>
            </a:r>
            <a:r>
              <a:rPr lang="en-US" dirty="0"/>
              <a:t> e </a:t>
            </a:r>
            <a:r>
              <a:rPr lang="en-US" dirty="0" err="1"/>
              <a:t>secondari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Ottimizzazione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maschere</a:t>
            </a:r>
            <a:r>
              <a:rPr lang="en-US" dirty="0"/>
              <a:t> per la </a:t>
            </a:r>
            <a:r>
              <a:rPr lang="en-US" dirty="0" err="1"/>
              <a:t>radiazione</a:t>
            </a:r>
            <a:r>
              <a:rPr lang="en-US" dirty="0"/>
              <a:t> di </a:t>
            </a:r>
            <a:r>
              <a:rPr lang="en-US" dirty="0" err="1"/>
              <a:t>sincrotrone</a:t>
            </a:r>
            <a:r>
              <a:rPr lang="en-US" dirty="0"/>
              <a:t>, e </a:t>
            </a:r>
            <a:r>
              <a:rPr lang="en-US" dirty="0" err="1"/>
              <a:t>collimatori</a:t>
            </a:r>
            <a:r>
              <a:rPr lang="en-US" dirty="0"/>
              <a:t> per </a:t>
            </a:r>
            <a:r>
              <a:rPr lang="en-US" dirty="0" err="1"/>
              <a:t>fermare</a:t>
            </a:r>
            <a:r>
              <a:rPr lang="en-US" dirty="0"/>
              <a:t> </a:t>
            </a:r>
            <a:r>
              <a:rPr lang="en-US" dirty="0" err="1"/>
              <a:t>particelle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perderebbero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IR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81ACB2-515D-1994-82CD-21408008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25" y="738072"/>
            <a:ext cx="8263350" cy="804066"/>
          </a:xfrm>
        </p:spPr>
        <p:txBody>
          <a:bodyPr/>
          <a:lstStyle/>
          <a:p>
            <a:r>
              <a:rPr lang="en-US" dirty="0"/>
              <a:t>MDI – Studio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fondi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rivelatore</a:t>
            </a:r>
            <a:r>
              <a:rPr lang="en-US" dirty="0"/>
              <a:t> e </a:t>
            </a:r>
            <a:r>
              <a:rPr lang="en-US" dirty="0" err="1"/>
              <a:t>particelle</a:t>
            </a:r>
            <a:r>
              <a:rPr lang="en-US" dirty="0"/>
              <a:t> perse con </a:t>
            </a:r>
            <a:r>
              <a:rPr lang="en-US" dirty="0" err="1"/>
              <a:t>ottimizzazione</a:t>
            </a:r>
            <a:r>
              <a:rPr lang="en-US" dirty="0"/>
              <a:t> </a:t>
            </a:r>
            <a:r>
              <a:rPr lang="en-US" dirty="0" err="1"/>
              <a:t>collimatori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8133A-D039-B39B-70D2-DD0348419EF9}"/>
              </a:ext>
            </a:extLst>
          </p:cNvPr>
          <p:cNvSpPr txBox="1"/>
          <p:nvPr/>
        </p:nvSpPr>
        <p:spPr>
          <a:xfrm>
            <a:off x="5433323" y="91741"/>
            <a:ext cx="34567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/>
              <a:t>Anagrafica</a:t>
            </a:r>
            <a:r>
              <a:rPr lang="en-US" sz="1200" dirty="0"/>
              <a:t>:</a:t>
            </a:r>
          </a:p>
          <a:p>
            <a:pPr algn="l"/>
            <a:r>
              <a:rPr lang="en-US" sz="1200" dirty="0"/>
              <a:t>A. </a:t>
            </a:r>
            <a:r>
              <a:rPr lang="en-US" sz="1200" dirty="0" err="1"/>
              <a:t>Ciarma</a:t>
            </a:r>
            <a:r>
              <a:rPr lang="en-US" sz="1200" dirty="0"/>
              <a:t>, art.36 </a:t>
            </a:r>
            <a:r>
              <a:rPr lang="en-US" sz="1200" dirty="0" err="1"/>
              <a:t>fondi</a:t>
            </a:r>
            <a:r>
              <a:rPr lang="en-US" sz="1200" dirty="0"/>
              <a:t> </a:t>
            </a:r>
            <a:r>
              <a:rPr lang="en-US" sz="1200" dirty="0" err="1"/>
              <a:t>esterni</a:t>
            </a:r>
            <a:r>
              <a:rPr lang="en-US" sz="1200" dirty="0"/>
              <a:t> FCCIS (LNF), 1FTE</a:t>
            </a:r>
          </a:p>
          <a:p>
            <a:pPr algn="l"/>
            <a:r>
              <a:rPr lang="en-US" sz="1200" dirty="0"/>
              <a:t>G. </a:t>
            </a:r>
            <a:r>
              <a:rPr lang="en-US" sz="1200" dirty="0" err="1"/>
              <a:t>Broggi</a:t>
            </a:r>
            <a:r>
              <a:rPr lang="en-US" sz="1200" dirty="0"/>
              <a:t>, CERN </a:t>
            </a:r>
            <a:r>
              <a:rPr lang="en-US" sz="1200" dirty="0" err="1"/>
              <a:t>doct</a:t>
            </a:r>
            <a:r>
              <a:rPr lang="en-US" sz="1200" dirty="0"/>
              <a:t>. student &amp; Sapienza, LNF, 1 FTE</a:t>
            </a:r>
          </a:p>
        </p:txBody>
      </p:sp>
      <p:pic>
        <p:nvPicPr>
          <p:cNvPr id="6" name="Picture 5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340C860A-C6C5-A168-B9AE-AA6842968D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23826"/>
            <a:ext cx="4424536" cy="1702864"/>
          </a:xfrm>
          <a:prstGeom prst="rect">
            <a:avLst/>
          </a:prstGeom>
        </p:spPr>
      </p:pic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2941E73-5EFE-DD4E-8AA5-CB5283082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90" y="2731997"/>
            <a:ext cx="3180953" cy="237169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E6C242-28AC-60C5-D075-7C64ACE4B1A8}"/>
              </a:ext>
            </a:extLst>
          </p:cNvPr>
          <p:cNvSpPr txBox="1">
            <a:spLocks/>
          </p:cNvSpPr>
          <p:nvPr/>
        </p:nvSpPr>
        <p:spPr>
          <a:xfrm>
            <a:off x="5853826" y="3197755"/>
            <a:ext cx="2400333" cy="397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192" indent="-340192" algn="l" defTabSz="685800" rtl="0" eaLnBrk="1" latinLnBrk="0" hangingPunct="1">
              <a:lnSpc>
                <a:spcPts val="195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0383" indent="-340192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0575" indent="-340192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0766" indent="-340192" algn="l" defTabSz="685800" rtl="0" eaLnBrk="1" latinLnBrk="0" hangingPunct="1">
              <a:lnSpc>
                <a:spcPts val="195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600" b="1" dirty="0"/>
              <a:t>Background from SR photons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B61D8-61E0-8CE0-70C0-BAA1D0016E6E}"/>
              </a:ext>
            </a:extLst>
          </p:cNvPr>
          <p:cNvSpPr txBox="1"/>
          <p:nvPr/>
        </p:nvSpPr>
        <p:spPr>
          <a:xfrm>
            <a:off x="7887157" y="4866501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Andrea </a:t>
            </a:r>
            <a:r>
              <a:rPr lang="en-US" sz="1100" dirty="0" err="1"/>
              <a:t>Ciarma</a:t>
            </a:r>
            <a:r>
              <a:rPr lang="en-US" sz="11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6F343-F5E4-09E0-E091-280080D1BA33}"/>
              </a:ext>
            </a:extLst>
          </p:cNvPr>
          <p:cNvSpPr txBox="1"/>
          <p:nvPr/>
        </p:nvSpPr>
        <p:spPr>
          <a:xfrm>
            <a:off x="3059832" y="4803998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Giacomo </a:t>
            </a:r>
            <a:r>
              <a:rPr lang="en-US" sz="1100" dirty="0" err="1"/>
              <a:t>Broggi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12454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387B-1231-2866-E5B2-C5BC28ACD8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/>
              <a:t>Alcuni preventivi per il tunnel di raffreddamento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23C67-00F7-8EC0-A2AD-49C97985B7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T" sz="4000" dirty="0"/>
              <a:t>preliminare</a:t>
            </a:r>
          </a:p>
        </p:txBody>
      </p:sp>
    </p:spTree>
    <p:extLst>
      <p:ext uri="{BB962C8B-B14F-4D97-AF65-F5344CB8AC3E}">
        <p14:creationId xmlns:p14="http://schemas.microsoft.com/office/powerpoint/2010/main" val="3883270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>
            <a:extLst>
              <a:ext uri="{FF2B5EF4-FFF2-40B4-BE49-F238E27FC236}">
                <a16:creationId xmlns:a16="http://schemas.microsoft.com/office/drawing/2014/main" id="{BD3B195A-C9C2-2C67-993B-355BED0100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59531"/>
            <a:ext cx="6858000" cy="629841"/>
          </a:xfrm>
        </p:spPr>
        <p:txBody>
          <a:bodyPr/>
          <a:lstStyle/>
          <a:p>
            <a:r>
              <a:rPr lang="en-US" altLang="en-IT" sz="3300" dirty="0"/>
              <a:t>Ventilation Unit</a:t>
            </a:r>
            <a:endParaRPr lang="it-IT" altLang="en-IT" sz="3300" dirty="0"/>
          </a:p>
        </p:txBody>
      </p:sp>
      <p:sp>
        <p:nvSpPr>
          <p:cNvPr id="7171" name="CasellaDiTesto 3">
            <a:extLst>
              <a:ext uri="{FF2B5EF4-FFF2-40B4-BE49-F238E27FC236}">
                <a16:creationId xmlns:a16="http://schemas.microsoft.com/office/drawing/2014/main" id="{61CF97B0-58F0-3557-52E3-3C437B119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935" y="738188"/>
            <a:ext cx="65615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/>
            <a:r>
              <a:rPr lang="en-US" altLang="en-IT" sz="1800" dirty="0">
                <a:solidFill>
                  <a:prstClr val="black"/>
                </a:solidFill>
              </a:rPr>
              <a:t>	Duct fan  			Euro 		     377+IVA	</a:t>
            </a:r>
          </a:p>
          <a:p>
            <a:pPr defTabSz="685800"/>
            <a:r>
              <a:rPr lang="en-US" altLang="en-IT" sz="1800" dirty="0">
                <a:solidFill>
                  <a:prstClr val="black"/>
                </a:solidFill>
              </a:rPr>
              <a:t>	N.3 </a:t>
            </a:r>
            <a:r>
              <a:rPr lang="en-US" altLang="en-IT" sz="1800" dirty="0" err="1">
                <a:solidFill>
                  <a:prstClr val="black"/>
                </a:solidFill>
              </a:rPr>
              <a:t>pezzi</a:t>
            </a:r>
            <a:r>
              <a:rPr lang="en-US" altLang="en-IT" sz="1800" dirty="0">
                <a:solidFill>
                  <a:prstClr val="black"/>
                </a:solidFill>
              </a:rPr>
              <a:t>			</a:t>
            </a:r>
            <a:r>
              <a:rPr lang="en-US" altLang="en-IT" sz="1800" dirty="0" err="1">
                <a:solidFill>
                  <a:prstClr val="black"/>
                </a:solidFill>
              </a:rPr>
              <a:t>Totale</a:t>
            </a:r>
            <a:r>
              <a:rPr lang="en-US" altLang="en-IT" sz="1800" dirty="0">
                <a:solidFill>
                  <a:prstClr val="black"/>
                </a:solidFill>
              </a:rPr>
              <a:t>	       </a:t>
            </a:r>
            <a:r>
              <a:rPr lang="en-US" altLang="en-IT" sz="1800" u="sng" dirty="0">
                <a:solidFill>
                  <a:prstClr val="black"/>
                </a:solidFill>
              </a:rPr>
              <a:t>Euro 1379,82</a:t>
            </a:r>
          </a:p>
        </p:txBody>
      </p:sp>
      <p:pic>
        <p:nvPicPr>
          <p:cNvPr id="7172" name="Immagine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F1210C49-0B62-E7D4-A459-3950F22A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409700"/>
            <a:ext cx="7305675" cy="345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552662-DA64-73B4-B686-3CF8E2ADE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019" y="101204"/>
            <a:ext cx="6778229" cy="45362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300" dirty="0"/>
              <a:t>Heat Exchanger</a:t>
            </a:r>
            <a:endParaRPr lang="it-IT" sz="330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7A7C58F-F070-7E42-A159-301681F0F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019" y="4504135"/>
            <a:ext cx="6557963" cy="563165"/>
          </a:xfrm>
        </p:spPr>
        <p:txBody>
          <a:bodyPr rtlCol="0">
            <a:normAutofit fontScale="85000" lnSpcReduction="20000"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dirty="0"/>
              <a:t>	Heat exchanger		           	       Euro       219+IVA	</a:t>
            </a:r>
          </a:p>
          <a:p>
            <a:pPr algn="l">
              <a:lnSpc>
                <a:spcPct val="100000"/>
              </a:lnSpc>
              <a:defRPr/>
            </a:pPr>
            <a:r>
              <a:rPr lang="en-US" dirty="0"/>
              <a:t>	N.1 </a:t>
            </a:r>
            <a:r>
              <a:rPr lang="en-US" dirty="0" err="1"/>
              <a:t>pezzo</a:t>
            </a:r>
            <a:r>
              <a:rPr lang="en-US" dirty="0"/>
              <a:t>		      </a:t>
            </a:r>
            <a:r>
              <a:rPr lang="en-US" dirty="0" err="1"/>
              <a:t>Totale</a:t>
            </a:r>
            <a:r>
              <a:rPr lang="en-US" dirty="0"/>
              <a:t>         </a:t>
            </a:r>
            <a:r>
              <a:rPr lang="en-US" u="sng" dirty="0"/>
              <a:t>Euro    267,18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8196" name="Immagine 6">
            <a:extLst>
              <a:ext uri="{FF2B5EF4-FFF2-40B4-BE49-F238E27FC236}">
                <a16:creationId xmlns:a16="http://schemas.microsoft.com/office/drawing/2014/main" id="{0305D0B1-180C-2B2E-B24E-8947F6E8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601" r="1019" b="7120"/>
          <a:stretch>
            <a:fillRect/>
          </a:stretch>
        </p:blipFill>
        <p:spPr bwMode="auto">
          <a:xfrm>
            <a:off x="1166813" y="613172"/>
            <a:ext cx="7103269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4B264516-7AD0-1603-8A24-6389E9D7BC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"/>
            <a:ext cx="6858000" cy="631031"/>
          </a:xfrm>
        </p:spPr>
        <p:txBody>
          <a:bodyPr/>
          <a:lstStyle/>
          <a:p>
            <a:r>
              <a:rPr lang="en-US" altLang="en-IT" sz="3300" dirty="0"/>
              <a:t>Refrigeration Unit</a:t>
            </a:r>
            <a:endParaRPr lang="it-IT" altLang="en-IT" sz="330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B106E9F-0FC3-4828-9C21-2F851B0C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869" y="3987404"/>
            <a:ext cx="6858000" cy="726281"/>
          </a:xfrm>
        </p:spPr>
        <p:txBody>
          <a:bodyPr rtlCol="0">
            <a:normAutofit fontScale="92500"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dirty="0"/>
              <a:t> 	Refrigeration Unit		           	       Euro      13.628+IVA	</a:t>
            </a:r>
          </a:p>
          <a:p>
            <a:pPr algn="l">
              <a:lnSpc>
                <a:spcPct val="100000"/>
              </a:lnSpc>
              <a:defRPr/>
            </a:pPr>
            <a:r>
              <a:rPr lang="en-US" dirty="0"/>
              <a:t>	N.1 </a:t>
            </a:r>
            <a:r>
              <a:rPr lang="en-US" dirty="0" err="1"/>
              <a:t>pezzo</a:t>
            </a:r>
            <a:r>
              <a:rPr lang="en-US" dirty="0"/>
              <a:t>		      </a:t>
            </a:r>
            <a:r>
              <a:rPr lang="en-US" dirty="0" err="1"/>
              <a:t>Totale</a:t>
            </a:r>
            <a:r>
              <a:rPr lang="en-US" dirty="0"/>
              <a:t>        	       </a:t>
            </a:r>
            <a:r>
              <a:rPr lang="en-US" u="sng" dirty="0"/>
              <a:t>Euro      16.626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9220" name="Immagine 3">
            <a:extLst>
              <a:ext uri="{FF2B5EF4-FFF2-40B4-BE49-F238E27FC236}">
                <a16:creationId xmlns:a16="http://schemas.microsoft.com/office/drawing/2014/main" id="{3495B74C-45E6-8911-AA31-18BCF097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2" t="11565" r="15741" b="7448"/>
          <a:stretch>
            <a:fillRect/>
          </a:stretch>
        </p:blipFill>
        <p:spPr bwMode="auto">
          <a:xfrm>
            <a:off x="481013" y="631032"/>
            <a:ext cx="2506266" cy="31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magine 6">
            <a:extLst>
              <a:ext uri="{FF2B5EF4-FFF2-40B4-BE49-F238E27FC236}">
                <a16:creationId xmlns:a16="http://schemas.microsoft.com/office/drawing/2014/main" id="{BC7DDE33-C4D7-CC3B-CE29-90CED68C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1" t="11234" r="17223" b="7777"/>
          <a:stretch>
            <a:fillRect/>
          </a:stretch>
        </p:blipFill>
        <p:spPr bwMode="auto">
          <a:xfrm>
            <a:off x="3467100" y="719138"/>
            <a:ext cx="2058591" cy="31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magine 8">
            <a:extLst>
              <a:ext uri="{FF2B5EF4-FFF2-40B4-BE49-F238E27FC236}">
                <a16:creationId xmlns:a16="http://schemas.microsoft.com/office/drawing/2014/main" id="{4EC6423E-C0CC-59B6-42FD-063966A0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7" t="7285" r="16759" b="7777"/>
          <a:stretch>
            <a:fillRect/>
          </a:stretch>
        </p:blipFill>
        <p:spPr bwMode="auto">
          <a:xfrm>
            <a:off x="6156722" y="719138"/>
            <a:ext cx="2084784" cy="31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>
            <a:extLst>
              <a:ext uri="{FF2B5EF4-FFF2-40B4-BE49-F238E27FC236}">
                <a16:creationId xmlns:a16="http://schemas.microsoft.com/office/drawing/2014/main" id="{90E1834C-0082-F176-6E35-09BD681B3D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51397" y="1"/>
            <a:ext cx="6858000" cy="631031"/>
          </a:xfrm>
        </p:spPr>
        <p:txBody>
          <a:bodyPr/>
          <a:lstStyle/>
          <a:p>
            <a:r>
              <a:rPr lang="en-US" altLang="en-IT" sz="3300" dirty="0"/>
              <a:t>Electrical Resistance</a:t>
            </a:r>
            <a:endParaRPr lang="it-IT" altLang="en-IT" sz="330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8CC31900-5BB7-4E63-6370-6B1D9E74B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938" y="4466035"/>
            <a:ext cx="6629400" cy="631031"/>
          </a:xfrm>
        </p:spPr>
        <p:txBody>
          <a:bodyPr rtlCol="0">
            <a:normAutofit fontScale="92500" lnSpcReduction="20000"/>
          </a:bodyPr>
          <a:lstStyle/>
          <a:p>
            <a:pPr algn="just">
              <a:lnSpc>
                <a:spcPct val="100000"/>
              </a:lnSpc>
              <a:defRPr/>
            </a:pPr>
            <a:r>
              <a:rPr lang="en-US" dirty="0"/>
              <a:t> Electrical Resistance		           Euro      400+IVA	</a:t>
            </a:r>
          </a:p>
          <a:p>
            <a:pPr algn="l">
              <a:lnSpc>
                <a:spcPct val="100000"/>
              </a:lnSpc>
              <a:defRPr/>
            </a:pPr>
            <a:r>
              <a:rPr lang="en-US" dirty="0"/>
              <a:t>	N.1 </a:t>
            </a:r>
            <a:r>
              <a:rPr lang="en-US" dirty="0" err="1"/>
              <a:t>pezzo</a:t>
            </a:r>
            <a:r>
              <a:rPr lang="en-US" dirty="0"/>
              <a:t>		      </a:t>
            </a:r>
            <a:r>
              <a:rPr lang="en-US" dirty="0" err="1"/>
              <a:t>Totale</a:t>
            </a:r>
            <a:r>
              <a:rPr lang="en-US" dirty="0"/>
              <a:t>         </a:t>
            </a:r>
            <a:r>
              <a:rPr lang="en-US" u="sng" dirty="0"/>
              <a:t>Euro      488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10244" name="Immagine 3">
            <a:extLst>
              <a:ext uri="{FF2B5EF4-FFF2-40B4-BE49-F238E27FC236}">
                <a16:creationId xmlns:a16="http://schemas.microsoft.com/office/drawing/2014/main" id="{EBB6EF13-315A-E58B-47A3-A1A272AA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7" t="14124" r="13458" b="4477"/>
          <a:stretch>
            <a:fillRect/>
          </a:stretch>
        </p:blipFill>
        <p:spPr bwMode="auto">
          <a:xfrm>
            <a:off x="69056" y="152400"/>
            <a:ext cx="2990850" cy="43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magine 6">
            <a:extLst>
              <a:ext uri="{FF2B5EF4-FFF2-40B4-BE49-F238E27FC236}">
                <a16:creationId xmlns:a16="http://schemas.microsoft.com/office/drawing/2014/main" id="{572824ED-BC86-4CF1-BD3D-60EA2A6A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5" t="8272" r="12593" b="10081"/>
          <a:stretch>
            <a:fillRect/>
          </a:stretch>
        </p:blipFill>
        <p:spPr bwMode="auto">
          <a:xfrm>
            <a:off x="3999310" y="631032"/>
            <a:ext cx="4071938" cy="372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4BE2D17-D205-7F65-1D22-95F0CE588D4B}"/>
              </a:ext>
            </a:extLst>
          </p:cNvPr>
          <p:cNvSpPr/>
          <p:nvPr/>
        </p:nvSpPr>
        <p:spPr>
          <a:xfrm>
            <a:off x="214313" y="3988594"/>
            <a:ext cx="2845594" cy="1071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0F9926FE-376F-4F11-6F3C-98FE3DA0BE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"/>
            <a:ext cx="6858000" cy="631031"/>
          </a:xfrm>
        </p:spPr>
        <p:txBody>
          <a:bodyPr/>
          <a:lstStyle/>
          <a:p>
            <a:r>
              <a:rPr lang="en-US" altLang="en-IT" sz="3300" dirty="0"/>
              <a:t>Adjustable Restriction</a:t>
            </a:r>
            <a:endParaRPr lang="it-IT" altLang="en-IT" sz="3300" dirty="0"/>
          </a:p>
        </p:txBody>
      </p:sp>
      <p:sp>
        <p:nvSpPr>
          <p:cNvPr id="11267" name="Sottotitolo 4">
            <a:extLst>
              <a:ext uri="{FF2B5EF4-FFF2-40B4-BE49-F238E27FC236}">
                <a16:creationId xmlns:a16="http://schemas.microsoft.com/office/drawing/2014/main" id="{7A91ED86-F7B0-926A-836F-F9C4AE1C12E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10063"/>
            <a:ext cx="5681663" cy="73461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en-US" altLang="en-IT" dirty="0"/>
              <a:t>    Adjustable Restriction		        Euro      350+IVA	</a:t>
            </a:r>
          </a:p>
          <a:p>
            <a:pPr algn="l">
              <a:lnSpc>
                <a:spcPct val="100000"/>
              </a:lnSpc>
            </a:pPr>
            <a:r>
              <a:rPr lang="en-US" altLang="en-IT" dirty="0"/>
              <a:t>	N.1 </a:t>
            </a:r>
            <a:r>
              <a:rPr lang="en-US" altLang="en-IT" dirty="0" err="1"/>
              <a:t>pezzo</a:t>
            </a:r>
            <a:r>
              <a:rPr lang="en-US" altLang="en-IT" dirty="0"/>
              <a:t>		      </a:t>
            </a:r>
            <a:r>
              <a:rPr lang="en-US" altLang="en-IT" dirty="0" err="1"/>
              <a:t>Totale</a:t>
            </a:r>
            <a:r>
              <a:rPr lang="en-US" altLang="en-IT" dirty="0"/>
              <a:t>     </a:t>
            </a:r>
            <a:r>
              <a:rPr lang="en-US" altLang="en-IT" u="sng" dirty="0"/>
              <a:t>Euro      427</a:t>
            </a:r>
          </a:p>
          <a:p>
            <a:endParaRPr lang="it-IT" altLang="en-IT" dirty="0"/>
          </a:p>
        </p:txBody>
      </p:sp>
      <p:pic>
        <p:nvPicPr>
          <p:cNvPr id="11268" name="Immagine 3">
            <a:extLst>
              <a:ext uri="{FF2B5EF4-FFF2-40B4-BE49-F238E27FC236}">
                <a16:creationId xmlns:a16="http://schemas.microsoft.com/office/drawing/2014/main" id="{CD00D2EE-6639-8C46-FA4B-609EA370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4" t="7944" r="10017" b="10132"/>
          <a:stretch>
            <a:fillRect/>
          </a:stretch>
        </p:blipFill>
        <p:spPr bwMode="auto">
          <a:xfrm>
            <a:off x="36910" y="631031"/>
            <a:ext cx="4535090" cy="34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magine 6">
            <a:extLst>
              <a:ext uri="{FF2B5EF4-FFF2-40B4-BE49-F238E27FC236}">
                <a16:creationId xmlns:a16="http://schemas.microsoft.com/office/drawing/2014/main" id="{7CA7939C-4258-C4D6-C536-5F8CE97A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2" t="8226" r="11745" b="15199"/>
          <a:stretch>
            <a:fillRect/>
          </a:stretch>
        </p:blipFill>
        <p:spPr bwMode="auto">
          <a:xfrm>
            <a:off x="4572000" y="631031"/>
            <a:ext cx="4535091" cy="34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F0D6F8-76E6-1D24-D5E0-69B820AF0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0"/>
            <a:ext cx="6781800" cy="48458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300" dirty="0"/>
              <a:t>Instrumentation</a:t>
            </a:r>
            <a:endParaRPr lang="it-IT" sz="330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649B7480-8743-D4D6-0C0B-4CC20D7A7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4610" y="2913460"/>
            <a:ext cx="4511278" cy="2013347"/>
          </a:xfrm>
        </p:spPr>
        <p:txBody>
          <a:bodyPr rtlCol="0">
            <a:normAutofit fontScale="62500" lnSpcReduction="20000"/>
          </a:bodyPr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AutoNum type="arabicParenR" startAt="9"/>
              <a:defRPr/>
            </a:pPr>
            <a:r>
              <a:rPr lang="en-US" dirty="0"/>
              <a:t>N.4 Probe warm wire     Euro    480+IVA = 2342,4</a:t>
            </a:r>
          </a:p>
          <a:p>
            <a:pPr algn="just">
              <a:lnSpc>
                <a:spcPct val="100000"/>
              </a:lnSpc>
              <a:defRPr/>
            </a:pPr>
            <a:r>
              <a:rPr lang="en-US" dirty="0"/>
              <a:t>         N.2 Probe Helical             Euro    775+IVA = 1891	</a:t>
            </a:r>
          </a:p>
          <a:p>
            <a:pPr algn="just">
              <a:lnSpc>
                <a:spcPct val="100000"/>
              </a:lnSpc>
              <a:defRPr/>
            </a:pPr>
            <a:r>
              <a:rPr lang="en-US" dirty="0"/>
              <a:t>         N.3 Probe Pitot Tube       Euro    254+IVA = 929,64</a:t>
            </a:r>
          </a:p>
          <a:p>
            <a:pPr algn="just">
              <a:lnSpc>
                <a:spcPct val="100000"/>
              </a:lnSpc>
              <a:defRPr/>
            </a:pPr>
            <a:r>
              <a:rPr lang="en-US" dirty="0"/>
              <a:t>         N.3 Humidity probe         Euro    674+IVA = 2466,84</a:t>
            </a:r>
          </a:p>
          <a:p>
            <a:pPr algn="just">
              <a:lnSpc>
                <a:spcPct val="100000"/>
              </a:lnSpc>
              <a:defRPr/>
            </a:pPr>
            <a:endParaRPr lang="en-US" dirty="0"/>
          </a:p>
          <a:p>
            <a:pPr algn="l">
              <a:lnSpc>
                <a:spcPct val="100000"/>
              </a:lnSpc>
              <a:defRPr/>
            </a:pPr>
            <a:r>
              <a:rPr lang="en-US" dirty="0"/>
              <a:t>		    </a:t>
            </a:r>
          </a:p>
          <a:p>
            <a:pPr algn="l">
              <a:lnSpc>
                <a:spcPct val="100000"/>
              </a:lnSpc>
              <a:defRPr/>
            </a:pPr>
            <a:endParaRPr lang="en-US" dirty="0"/>
          </a:p>
          <a:p>
            <a:pPr algn="l">
              <a:lnSpc>
                <a:spcPct val="100000"/>
              </a:lnSpc>
              <a:defRPr/>
            </a:pPr>
            <a:r>
              <a:rPr lang="en-US" dirty="0"/>
              <a:t>		   </a:t>
            </a:r>
            <a:r>
              <a:rPr lang="en-US" dirty="0" err="1"/>
              <a:t>Totale</a:t>
            </a:r>
            <a:r>
              <a:rPr lang="en-US" dirty="0"/>
              <a:t>   </a:t>
            </a:r>
            <a:r>
              <a:rPr lang="en-US" u="sng" dirty="0"/>
              <a:t>Euro     7629,88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14340" name="Immagine 3">
            <a:extLst>
              <a:ext uri="{FF2B5EF4-FFF2-40B4-BE49-F238E27FC236}">
                <a16:creationId xmlns:a16="http://schemas.microsoft.com/office/drawing/2014/main" id="{31DA01E6-7DCF-DDD0-19ED-1EDDA8AA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5594" r="8730" b="12758"/>
          <a:stretch>
            <a:fillRect/>
          </a:stretch>
        </p:blipFill>
        <p:spPr bwMode="auto">
          <a:xfrm>
            <a:off x="50007" y="533400"/>
            <a:ext cx="3108722" cy="21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magine 6">
            <a:extLst>
              <a:ext uri="{FF2B5EF4-FFF2-40B4-BE49-F238E27FC236}">
                <a16:creationId xmlns:a16="http://schemas.microsoft.com/office/drawing/2014/main" id="{E41E12F6-8F0C-81F4-E440-C3CF2423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6" t="9940" r="13991" b="8350"/>
          <a:stretch>
            <a:fillRect/>
          </a:stretch>
        </p:blipFill>
        <p:spPr bwMode="auto">
          <a:xfrm>
            <a:off x="3205162" y="533400"/>
            <a:ext cx="2605088" cy="218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magine 8">
            <a:extLst>
              <a:ext uri="{FF2B5EF4-FFF2-40B4-BE49-F238E27FC236}">
                <a16:creationId xmlns:a16="http://schemas.microsoft.com/office/drawing/2014/main" id="{C7B52E40-A09C-A1F7-1F61-5C572E1F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7" t="10918" r="5803" b="17889"/>
          <a:stretch>
            <a:fillRect/>
          </a:stretch>
        </p:blipFill>
        <p:spPr bwMode="auto">
          <a:xfrm>
            <a:off x="138113" y="2713435"/>
            <a:ext cx="3944541" cy="20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magine 10">
            <a:extLst>
              <a:ext uri="{FF2B5EF4-FFF2-40B4-BE49-F238E27FC236}">
                <a16:creationId xmlns:a16="http://schemas.microsoft.com/office/drawing/2014/main" id="{9F75CC6F-0C18-8D97-5838-CB7EB820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0" t="6024" r="10451" b="30286"/>
          <a:stretch>
            <a:fillRect/>
          </a:stretch>
        </p:blipFill>
        <p:spPr bwMode="auto">
          <a:xfrm>
            <a:off x="5810250" y="533400"/>
            <a:ext cx="3303985" cy="18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9F059-5B0B-189F-0E7D-950649E42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523" y="2113921"/>
            <a:ext cx="7158942" cy="654986"/>
          </a:xfrm>
        </p:spPr>
        <p:txBody>
          <a:bodyPr>
            <a:normAutofit/>
          </a:bodyPr>
          <a:lstStyle/>
          <a:p>
            <a:r>
              <a:rPr lang="en-GB" sz="3000" b="1" dirty="0">
                <a:cs typeface="Poppins" pitchFamily="2" charset="77"/>
              </a:rPr>
              <a:t>VXD Cooling Study</a:t>
            </a:r>
            <a:endParaRPr lang="en-IT" sz="3000" dirty="0"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04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D9EE6-4748-37A9-0DC8-DF1A50C6BB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7169F-17E3-B29A-97C1-D64884E6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9" y="483518"/>
            <a:ext cx="8263350" cy="804066"/>
          </a:xfrm>
        </p:spPr>
        <p:txBody>
          <a:bodyPr/>
          <a:lstStyle/>
          <a:p>
            <a:r>
              <a:rPr lang="en-US" dirty="0" err="1"/>
              <a:t>Disegno</a:t>
            </a:r>
            <a:r>
              <a:rPr lang="en-US" dirty="0"/>
              <a:t> </a:t>
            </a:r>
            <a:r>
              <a:rPr lang="en-US" dirty="0" err="1"/>
              <a:t>Regione</a:t>
            </a:r>
            <a:r>
              <a:rPr lang="en-US" dirty="0"/>
              <a:t> di </a:t>
            </a:r>
            <a:r>
              <a:rPr lang="en-US" dirty="0" err="1"/>
              <a:t>Interazione</a:t>
            </a:r>
            <a:r>
              <a:rPr lang="en-US" dirty="0"/>
              <a:t> e MDI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08081-118F-2EA7-0E79-B41723E89E92}"/>
              </a:ext>
            </a:extLst>
          </p:cNvPr>
          <p:cNvSpPr txBox="1"/>
          <p:nvPr/>
        </p:nvSpPr>
        <p:spPr>
          <a:xfrm>
            <a:off x="179512" y="1494725"/>
            <a:ext cx="9209348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err="1"/>
              <a:t>Progettazione</a:t>
            </a:r>
            <a:r>
              <a:rPr lang="en-US" sz="1600" b="1" dirty="0"/>
              <a:t> </a:t>
            </a:r>
            <a:r>
              <a:rPr lang="en-US" sz="1600" b="1" dirty="0" err="1"/>
              <a:t>meccanica</a:t>
            </a:r>
            <a:r>
              <a:rPr lang="en-US" sz="1600" b="1" dirty="0"/>
              <a:t> IR e MDI, </a:t>
            </a:r>
            <a:r>
              <a:rPr lang="en-US" sz="1600" b="1" dirty="0" err="1"/>
              <a:t>parte</a:t>
            </a:r>
            <a:r>
              <a:rPr lang="en-US" sz="1600" b="1" dirty="0"/>
              <a:t> di FCCIS</a:t>
            </a:r>
          </a:p>
          <a:p>
            <a:pPr marL="514313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Disegno</a:t>
            </a:r>
            <a:r>
              <a:rPr lang="en-US" sz="1400" dirty="0"/>
              <a:t> beam pipes, bellows, BPM, </a:t>
            </a:r>
            <a:r>
              <a:rPr lang="en-US" sz="1400" dirty="0" err="1"/>
              <a:t>magneti</a:t>
            </a:r>
            <a:r>
              <a:rPr lang="en-US" sz="1400" dirty="0"/>
              <a:t> e </a:t>
            </a:r>
            <a:r>
              <a:rPr lang="en-US" sz="1400" dirty="0" err="1"/>
              <a:t>criostato</a:t>
            </a:r>
            <a:r>
              <a:rPr lang="en-US" sz="1400" dirty="0"/>
              <a:t>, </a:t>
            </a:r>
            <a:r>
              <a:rPr lang="en-US" sz="1400" dirty="0" err="1"/>
              <a:t>supporti</a:t>
            </a:r>
            <a:endParaRPr lang="en-US" sz="1400" dirty="0"/>
          </a:p>
          <a:p>
            <a:pPr marL="514313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Integrazione</a:t>
            </a:r>
            <a:r>
              <a:rPr lang="en-US" sz="1400" dirty="0"/>
              <a:t> vertex e </a:t>
            </a:r>
            <a:r>
              <a:rPr lang="en-US" sz="1400" dirty="0" err="1"/>
              <a:t>lumical</a:t>
            </a:r>
            <a:endParaRPr lang="en-US" sz="1400" dirty="0"/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i="1" dirty="0"/>
              <a:t>R&amp;D </a:t>
            </a:r>
            <a:r>
              <a:rPr lang="en-US" sz="1600" b="1" i="1" dirty="0" err="1"/>
              <a:t>sperimentale</a:t>
            </a:r>
            <a:r>
              <a:rPr lang="en-US" sz="1600" b="1" i="1" dirty="0"/>
              <a:t> </a:t>
            </a:r>
            <a:r>
              <a:rPr lang="en-US" sz="1600" b="1" i="1" dirty="0" err="1"/>
              <a:t>sul</a:t>
            </a:r>
            <a:r>
              <a:rPr lang="en-US" sz="1600" b="1" i="1" dirty="0"/>
              <a:t> </a:t>
            </a:r>
            <a:r>
              <a:rPr lang="en-US" sz="1600" b="1" i="1" dirty="0" err="1"/>
              <a:t>disegno</a:t>
            </a:r>
            <a:r>
              <a:rPr lang="en-US" sz="1600" b="1" i="1" dirty="0"/>
              <a:t> </a:t>
            </a:r>
            <a:r>
              <a:rPr lang="en-US" sz="1600" b="1" i="1" dirty="0" err="1"/>
              <a:t>della</a:t>
            </a:r>
            <a:r>
              <a:rPr lang="en-US" sz="1600" b="1" i="1" dirty="0"/>
              <a:t> </a:t>
            </a:r>
            <a:r>
              <a:rPr lang="en-US" sz="1600" b="1" i="1" dirty="0" err="1"/>
              <a:t>regione</a:t>
            </a:r>
            <a:r>
              <a:rPr lang="en-US" sz="1600" b="1" i="1" dirty="0"/>
              <a:t> di </a:t>
            </a:r>
            <a:r>
              <a:rPr lang="en-US" sz="1600" b="1" i="1" dirty="0" err="1"/>
              <a:t>interazione</a:t>
            </a:r>
            <a:r>
              <a:rPr lang="en-US" sz="1600" b="1" i="1" dirty="0"/>
              <a:t> con un mockup </a:t>
            </a:r>
            <a:r>
              <a:rPr lang="en-US" sz="1600" b="1" i="1" dirty="0" err="1"/>
              <a:t>della</a:t>
            </a:r>
            <a:r>
              <a:rPr lang="en-US" sz="1600" b="1" i="1" dirty="0"/>
              <a:t> IR </a:t>
            </a:r>
            <a:r>
              <a:rPr lang="en-US" sz="14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400" b="1" i="1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finanziamento</a:t>
            </a:r>
            <a:r>
              <a:rPr lang="en-US" sz="1400" b="1" i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ad hoc  GE &amp; CERN)</a:t>
            </a:r>
            <a:endParaRPr lang="en-US" sz="1600" b="1" i="1" dirty="0"/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err="1"/>
              <a:t>Disegno</a:t>
            </a:r>
            <a:r>
              <a:rPr lang="en-US" sz="1600" b="1" dirty="0"/>
              <a:t> ed </a:t>
            </a:r>
            <a:r>
              <a:rPr lang="en-US" sz="1600" b="1" dirty="0" err="1"/>
              <a:t>integrazione</a:t>
            </a:r>
            <a:r>
              <a:rPr lang="en-US" sz="1600" b="1" dirty="0"/>
              <a:t> vertex detector di IDEA</a:t>
            </a:r>
          </a:p>
          <a:p>
            <a:pPr marL="514313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layout, cabling &amp; services, </a:t>
            </a:r>
            <a:r>
              <a:rPr lang="en-US" sz="12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simulazioni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termo-meccaniche</a:t>
            </a:r>
            <a:r>
              <a:rPr lang="en-US" sz="12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e cooling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Studio </a:t>
            </a:r>
            <a:r>
              <a:rPr lang="en-US" sz="1600" b="1" dirty="0" err="1"/>
              <a:t>dei</a:t>
            </a:r>
            <a:r>
              <a:rPr lang="en-US" sz="1600" b="1" dirty="0"/>
              <a:t> </a:t>
            </a:r>
            <a:r>
              <a:rPr lang="en-US" sz="1600" b="1" dirty="0" err="1"/>
              <a:t>fondi</a:t>
            </a:r>
            <a:r>
              <a:rPr lang="en-US" sz="1600" b="1" dirty="0"/>
              <a:t> </a:t>
            </a:r>
            <a:r>
              <a:rPr lang="en-US" sz="1600" b="1" dirty="0" err="1"/>
              <a:t>macchina</a:t>
            </a:r>
            <a:r>
              <a:rPr lang="en-US" sz="1600" b="1" dirty="0"/>
              <a:t> </a:t>
            </a:r>
            <a:r>
              <a:rPr lang="en-US" sz="1600" b="1" dirty="0" err="1"/>
              <a:t>nel</a:t>
            </a:r>
            <a:r>
              <a:rPr lang="en-US" sz="1600" b="1" dirty="0"/>
              <a:t> </a:t>
            </a:r>
            <a:r>
              <a:rPr lang="en-US" sz="1600" b="1" dirty="0" err="1"/>
              <a:t>rivelatore</a:t>
            </a:r>
            <a:r>
              <a:rPr lang="en-US" sz="1600" b="1" dirty="0"/>
              <a:t> 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Studio beam losses &amp; collimation design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Final Focus optics </a:t>
            </a:r>
            <a:r>
              <a:rPr lang="en-US" sz="1600" dirty="0"/>
              <a:t>– non-local solenoid compensation scheme with P. Raimondi (alternative under study)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err="1"/>
              <a:t>Beamstrahlung</a:t>
            </a:r>
            <a:r>
              <a:rPr lang="en-US" sz="1600" dirty="0"/>
              <a:t> radiation and handling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A829B-FEDD-A647-90C4-415D9D13DA0C}"/>
              </a:ext>
            </a:extLst>
          </p:cNvPr>
          <p:cNvSpPr txBox="1"/>
          <p:nvPr/>
        </p:nvSpPr>
        <p:spPr>
          <a:xfrm>
            <a:off x="5506387" y="571722"/>
            <a:ext cx="3528392" cy="64633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85710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LNF: 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M.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Boscolo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G.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Broggi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A.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Ciarma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E. Di Pasquale, F.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Fransesini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S.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Lauciani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;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Pisa: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 F.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Bosi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F.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Palla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;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Perugia: 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G.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Baldinelli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L.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Fanò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, C. </a:t>
            </a:r>
            <a:r>
              <a:rPr lang="en-US" sz="1200" dirty="0" err="1">
                <a:solidFill>
                  <a:srgbClr val="FF0000"/>
                </a:solidFill>
                <a:latin typeface="Calibri" panose="020F0502020204030204"/>
              </a:rPr>
              <a:t>Turrioni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501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3C6-E8D6-BE63-FDDB-A447A267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187" y="25221"/>
            <a:ext cx="6555105" cy="960835"/>
          </a:xfrm>
        </p:spPr>
        <p:txBody>
          <a:bodyPr/>
          <a:lstStyle/>
          <a:p>
            <a:r>
              <a:rPr lang="en-IT" dirty="0"/>
              <a:t>Overall Vertex layout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B6A63-D781-94F3-75FC-8823DD26DAE3}"/>
              </a:ext>
            </a:extLst>
          </p:cNvPr>
          <p:cNvSpPr txBox="1"/>
          <p:nvPr/>
        </p:nvSpPr>
        <p:spPr>
          <a:xfrm>
            <a:off x="7055186" y="2746662"/>
            <a:ext cx="197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en-IT" b="1" dirty="0">
                <a:solidFill>
                  <a:srgbClr val="FF0000"/>
                </a:solidFill>
                <a:latin typeface="Calibri" panose="020F0502020204030204"/>
              </a:rPr>
              <a:t>otal power ~120 W – Air cooled</a:t>
            </a:r>
          </a:p>
          <a:p>
            <a:pPr algn="ctr" defTabSz="685800"/>
            <a:endParaRPr lang="en-IT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r>
              <a:rPr lang="en-IT" b="1" dirty="0">
                <a:solidFill>
                  <a:srgbClr val="FF0000"/>
                </a:solidFill>
                <a:latin typeface="Calibri" panose="020F0502020204030204"/>
              </a:rPr>
              <a:t>Total weight ~230 grams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A4567D-7BC1-7227-4C49-F881D4F4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07" y="850490"/>
            <a:ext cx="5755958" cy="402640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2CE475FF-8A6F-2737-250C-A596C8269BAA}"/>
              </a:ext>
            </a:extLst>
          </p:cNvPr>
          <p:cNvSpPr/>
          <p:nvPr/>
        </p:nvSpPr>
        <p:spPr>
          <a:xfrm>
            <a:off x="1880131" y="1517353"/>
            <a:ext cx="392906" cy="3762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F67A675-B2F6-B3E7-E4E9-660093F63624}"/>
              </a:ext>
            </a:extLst>
          </p:cNvPr>
          <p:cNvSpPr/>
          <p:nvPr/>
        </p:nvSpPr>
        <p:spPr>
          <a:xfrm>
            <a:off x="1753266" y="1376264"/>
            <a:ext cx="626270" cy="6584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77AC845-4A56-60A5-B572-1355D535B207}"/>
              </a:ext>
            </a:extLst>
          </p:cNvPr>
          <p:cNvSpPr/>
          <p:nvPr/>
        </p:nvSpPr>
        <p:spPr>
          <a:xfrm>
            <a:off x="1546006" y="1221895"/>
            <a:ext cx="1040789" cy="9671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28C3BDA-DA3C-DE34-29A6-74E0DCEDB619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93743" y="2034681"/>
            <a:ext cx="852263" cy="8851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A526AA-E2D0-0C17-CD03-796335ABC6B0}"/>
              </a:ext>
            </a:extLst>
          </p:cNvPr>
          <p:cNvSpPr txBox="1"/>
          <p:nvPr/>
        </p:nvSpPr>
        <p:spPr>
          <a:xfrm>
            <a:off x="171989" y="2919786"/>
            <a:ext cx="10435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srgbClr val="FF0000"/>
                </a:solidFill>
                <a:latin typeface="Calibri" panose="020F0502020204030204"/>
              </a:rPr>
              <a:t>3 </a:t>
            </a:r>
            <a:r>
              <a:rPr lang="it-IT" b="1" dirty="0" err="1">
                <a:solidFill>
                  <a:srgbClr val="FF0000"/>
                </a:solidFill>
                <a:latin typeface="Calibri" panose="020F0502020204030204"/>
              </a:rPr>
              <a:t>layers</a:t>
            </a:r>
            <a:endParaRPr lang="en-IT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6166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6467475" y="3165617"/>
            <a:ext cx="247600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IT" sz="1200" dirty="0">
                <a:solidFill>
                  <a:prstClr val="black"/>
                </a:solidFill>
                <a:latin typeface="Calibri" panose="020F0502020204030204"/>
              </a:rPr>
              <a:t>15 overlapping staves of 6 modules each</a:t>
            </a:r>
          </a:p>
          <a:p>
            <a:pPr algn="ctr" defTabSz="685800"/>
            <a:endParaRPr lang="en-IT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IT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IT" sz="1200" dirty="0">
                <a:solidFill>
                  <a:prstClr val="black"/>
                </a:solidFill>
                <a:latin typeface="Calibri" panose="020F0502020204030204"/>
              </a:rPr>
              <a:t>Power budget ~12 W </a:t>
            </a:r>
          </a:p>
          <a:p>
            <a:pPr algn="ctr" defTabSz="685800"/>
            <a:endParaRPr lang="en-IT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IT" sz="1200" dirty="0">
                <a:solidFill>
                  <a:prstClr val="black"/>
                </a:solidFill>
                <a:latin typeface="Calibri" panose="020F0502020204030204"/>
              </a:rPr>
              <a:t>Total weight ~22 grams</a:t>
            </a:r>
          </a:p>
          <a:p>
            <a:pPr algn="ctr" defTabSz="685800"/>
            <a:endParaRPr lang="en-IT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9E184-BFF2-815D-353D-36391FA4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51" y="677119"/>
            <a:ext cx="5829300" cy="412113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8517F3-BDBD-8272-B558-7426AB6A4D1B}"/>
              </a:ext>
            </a:extLst>
          </p:cNvPr>
          <p:cNvSpPr txBox="1"/>
          <p:nvPr/>
        </p:nvSpPr>
        <p:spPr>
          <a:xfrm>
            <a:off x="1895475" y="2067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IT" sz="1800" b="1" dirty="0">
                <a:solidFill>
                  <a:srgbClr val="FF0000"/>
                </a:solidFill>
                <a:latin typeface="Calibri" panose="020F0502020204030204"/>
              </a:rPr>
              <a:t>Layer 1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9E3E83F-47D2-E5CF-0862-64C5D3E0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6737" r="76270" b="65230"/>
          <a:stretch/>
        </p:blipFill>
        <p:spPr>
          <a:xfrm>
            <a:off x="7048500" y="1519237"/>
            <a:ext cx="1119188" cy="1128713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22F22829-CE81-4239-B3D0-5FD381C641CA}"/>
              </a:ext>
            </a:extLst>
          </p:cNvPr>
          <p:cNvSpPr/>
          <p:nvPr/>
        </p:nvSpPr>
        <p:spPr>
          <a:xfrm>
            <a:off x="7422356" y="1924050"/>
            <a:ext cx="392906" cy="3762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7DFBBC5-5F08-D89C-B9CD-FF7158F6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41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2609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6735240" y="2906546"/>
            <a:ext cx="2116377" cy="1962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24 overlapping staves of 10 modules each</a:t>
            </a:r>
          </a:p>
          <a:p>
            <a:pPr algn="ctr" defTabSz="685800"/>
            <a:endParaRPr lang="en-IT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lang="en-IT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Power budget  </a:t>
            </a: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~32 W</a:t>
            </a:r>
          </a:p>
          <a:p>
            <a:pPr algn="ctr" defTabSz="685800"/>
            <a:endParaRPr lang="en-IT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Total weight ~63 grams</a:t>
            </a:r>
          </a:p>
          <a:p>
            <a:pPr algn="ctr" defTabSz="685800"/>
            <a:endParaRPr lang="en-IT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0C2DE-9D8B-A25F-5F7A-8A08B215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578365"/>
            <a:ext cx="6178262" cy="42863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B3E272-5E2D-BC01-C283-1EA987778F60}"/>
              </a:ext>
            </a:extLst>
          </p:cNvPr>
          <p:cNvSpPr txBox="1"/>
          <p:nvPr/>
        </p:nvSpPr>
        <p:spPr>
          <a:xfrm>
            <a:off x="1895475" y="2067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IT" sz="1800" b="1" dirty="0">
                <a:solidFill>
                  <a:srgbClr val="FF0000"/>
                </a:solidFill>
                <a:latin typeface="Calibri" panose="020F0502020204030204"/>
              </a:rPr>
              <a:t>Layer </a:t>
            </a:r>
            <a:r>
              <a:rPr lang="it-IT" sz="18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IT" sz="1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977894EB-6FA7-4D51-9AFE-301CC0351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6737" r="76270" b="65230"/>
          <a:stretch/>
        </p:blipFill>
        <p:spPr>
          <a:xfrm>
            <a:off x="7277100" y="1409700"/>
            <a:ext cx="1119188" cy="1128713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E5BCD508-14DB-0C74-2E72-CC5C9013F879}"/>
              </a:ext>
            </a:extLst>
          </p:cNvPr>
          <p:cNvSpPr/>
          <p:nvPr/>
        </p:nvSpPr>
        <p:spPr>
          <a:xfrm>
            <a:off x="7553325" y="1666875"/>
            <a:ext cx="626270" cy="6584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4F6B0C-B15D-7829-91B6-F4041AFC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42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6668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6755662" y="3143250"/>
            <a:ext cx="2205636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18 overlapping staves of double 16 modules each</a:t>
            </a:r>
          </a:p>
          <a:p>
            <a:pPr algn="ctr" defTabSz="685800"/>
            <a:endParaRPr lang="en-IT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IT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Total weight ~150 grams</a:t>
            </a: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Power budget </a:t>
            </a:r>
          </a:p>
          <a:p>
            <a:pPr algn="ctr" defTabSz="685800"/>
            <a:r>
              <a:rPr lang="en-IT" dirty="0">
                <a:solidFill>
                  <a:prstClr val="black"/>
                </a:solidFill>
                <a:latin typeface="Calibri" panose="020F0502020204030204"/>
              </a:rPr>
              <a:t>~77 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A63826-0269-5FAC-63F4-A56CC838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2" y="583264"/>
            <a:ext cx="6342828" cy="44229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09CF33-85DB-83B6-EE76-52AF4A1BE37F}"/>
              </a:ext>
            </a:extLst>
          </p:cNvPr>
          <p:cNvSpPr txBox="1"/>
          <p:nvPr/>
        </p:nvSpPr>
        <p:spPr>
          <a:xfrm>
            <a:off x="1914525" y="1767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IT" sz="1800" b="1" dirty="0">
                <a:solidFill>
                  <a:srgbClr val="FF0000"/>
                </a:solidFill>
                <a:latin typeface="Calibri" panose="020F0502020204030204"/>
              </a:rPr>
              <a:t>Layer </a:t>
            </a:r>
            <a:r>
              <a:rPr lang="it-IT" sz="1800" b="1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IT" sz="1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63A994A-289D-A4A3-3CAC-9760FF37C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6737" r="76270" b="65230"/>
          <a:stretch/>
        </p:blipFill>
        <p:spPr>
          <a:xfrm>
            <a:off x="7277100" y="1471251"/>
            <a:ext cx="1119188" cy="112871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B6165B9E-4D0F-1214-1DA6-9DC535B725E5}"/>
              </a:ext>
            </a:extLst>
          </p:cNvPr>
          <p:cNvSpPr/>
          <p:nvPr/>
        </p:nvSpPr>
        <p:spPr>
          <a:xfrm>
            <a:off x="7329123" y="1569427"/>
            <a:ext cx="1040789" cy="9671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F95AC5-F6EA-CCAD-2BF0-4B23CBB0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43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6192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2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APPROACH FOR 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32468" y="560400"/>
            <a:ext cx="550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Heat transfer through solid bodies and to the fluid (air) must be taken into account in the thermal model.</a:t>
            </a:r>
          </a:p>
          <a:p>
            <a:pPr marL="214313" indent="-214313" defTabSz="685800">
              <a:buFont typeface="Wingdings" panose="05000000000000000000" pitchFamily="2" charset="2"/>
              <a:buChar char="§"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The geometric complexity of the structure and the small thickness of the parts are the most challenging aspects: simplifications of the model are needed.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0D5B7C6B-9B68-7FC1-D1EC-D639181D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1" y="1985962"/>
            <a:ext cx="3732551" cy="2702300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D5AB5A8-D4BF-536A-3002-152DB7FF326F}"/>
              </a:ext>
            </a:extLst>
          </p:cNvPr>
          <p:cNvSpPr txBox="1"/>
          <p:nvPr/>
        </p:nvSpPr>
        <p:spPr>
          <a:xfrm>
            <a:off x="2712285" y="4688262"/>
            <a:ext cx="36292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Full model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three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layers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6A71733A-73FB-9382-E6A7-B87EA5A0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883" y="1489820"/>
            <a:ext cx="2016054" cy="1912197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9C2C11C9-1416-169E-8C20-F1C2CF2C2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483" y="3507178"/>
            <a:ext cx="4888137" cy="107592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1D1E85-40A1-1AA4-1E1B-1E3B6483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44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4887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49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APPROACH FOR THERMAL SIMULATIONS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D5AB5A8-D4BF-536A-3002-152DB7FF326F}"/>
              </a:ext>
            </a:extLst>
          </p:cNvPr>
          <p:cNvSpPr txBox="1"/>
          <p:nvPr/>
        </p:nvSpPr>
        <p:spPr>
          <a:xfrm>
            <a:off x="2601083" y="484481"/>
            <a:ext cx="36292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Focus on Layer 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8C45CA-C36A-94CD-86F9-99E13C4C3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88" y="3763942"/>
            <a:ext cx="6264182" cy="124340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D18C21-2023-9E7A-1602-4BAC56867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29" y="966788"/>
            <a:ext cx="2588777" cy="2694527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64602D4-7771-FE9D-135C-3FB0DCE7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45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460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57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APPROACH FOR THERMAL SIMULATIONS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FCDB955-673A-10FF-AA44-8C86B3A2515F}"/>
              </a:ext>
            </a:extLst>
          </p:cNvPr>
          <p:cNvGrpSpPr/>
          <p:nvPr/>
        </p:nvGrpSpPr>
        <p:grpSpPr>
          <a:xfrm>
            <a:off x="4312230" y="1047710"/>
            <a:ext cx="1361554" cy="1404973"/>
            <a:chOff x="1300257" y="1923283"/>
            <a:chExt cx="4104000" cy="430600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C20CEAB-9E6D-36F0-CCCA-9A0F9F9C3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191905" y="2034195"/>
              <a:ext cx="4306003" cy="4084179"/>
            </a:xfrm>
            <a:prstGeom prst="rect">
              <a:avLst/>
            </a:prstGeom>
          </p:spPr>
        </p:pic>
        <p:sp>
          <p:nvSpPr>
            <p:cNvPr id="9" name="Cerchio parziale 8">
              <a:extLst>
                <a:ext uri="{FF2B5EF4-FFF2-40B4-BE49-F238E27FC236}">
                  <a16:creationId xmlns:a16="http://schemas.microsoft.com/office/drawing/2014/main" id="{3F7591C5-C41E-FE0C-FC94-50A1225777E8}"/>
                </a:ext>
              </a:extLst>
            </p:cNvPr>
            <p:cNvSpPr/>
            <p:nvPr/>
          </p:nvSpPr>
          <p:spPr>
            <a:xfrm rot="15796356">
              <a:off x="1300257" y="1932734"/>
              <a:ext cx="4104000" cy="4104000"/>
            </a:xfrm>
            <a:prstGeom prst="pie">
              <a:avLst>
                <a:gd name="adj1" fmla="val 21495533"/>
                <a:gd name="adj2" fmla="val 1910824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Cerchio parziale 9">
              <a:extLst>
                <a:ext uri="{FF2B5EF4-FFF2-40B4-BE49-F238E27FC236}">
                  <a16:creationId xmlns:a16="http://schemas.microsoft.com/office/drawing/2014/main" id="{1D60363A-EB9B-DE36-A1A7-8B425A499D97}"/>
                </a:ext>
              </a:extLst>
            </p:cNvPr>
            <p:cNvSpPr/>
            <p:nvPr/>
          </p:nvSpPr>
          <p:spPr>
            <a:xfrm rot="17544228">
              <a:off x="2092258" y="2724734"/>
              <a:ext cx="2520000" cy="2520000"/>
            </a:xfrm>
            <a:prstGeom prst="pie">
              <a:avLst>
                <a:gd name="adj1" fmla="val 17351488"/>
                <a:gd name="adj2" fmla="val 1975834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0C5C9A7A-FB04-0064-8946-50108500C208}"/>
                </a:ext>
              </a:extLst>
            </p:cNvPr>
            <p:cNvCxnSpPr>
              <a:cxnSpLocks/>
            </p:cNvCxnSpPr>
            <p:nvPr/>
          </p:nvCxnSpPr>
          <p:spPr>
            <a:xfrm>
              <a:off x="3050632" y="2118483"/>
              <a:ext cx="317719" cy="194033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B03B6B64-51BE-AFC4-02DE-AFFB55B214EC}"/>
                </a:ext>
              </a:extLst>
            </p:cNvPr>
            <p:cNvCxnSpPr>
              <a:cxnSpLocks/>
            </p:cNvCxnSpPr>
            <p:nvPr/>
          </p:nvCxnSpPr>
          <p:spPr>
            <a:xfrm>
              <a:off x="1926473" y="2676473"/>
              <a:ext cx="1441879" cy="135112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550267A9-61FC-C3AE-02D0-834C036EB864}"/>
              </a:ext>
            </a:extLst>
          </p:cNvPr>
          <p:cNvSpPr/>
          <p:nvPr/>
        </p:nvSpPr>
        <p:spPr>
          <a:xfrm>
            <a:off x="3322702" y="1574290"/>
            <a:ext cx="680577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42FFD7A5-02CD-281C-441C-AD762D068CC7}"/>
              </a:ext>
            </a:extLst>
          </p:cNvPr>
          <p:cNvSpPr/>
          <p:nvPr/>
        </p:nvSpPr>
        <p:spPr>
          <a:xfrm rot="8610975">
            <a:off x="3700140" y="2447018"/>
            <a:ext cx="680577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3327D10-0E0F-F2CF-6E9A-8713A6B7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64096" y="1050924"/>
            <a:ext cx="1330973" cy="1324544"/>
          </a:xfrm>
          <a:prstGeom prst="rect">
            <a:avLst/>
          </a:prstGeom>
        </p:spPr>
      </p:pic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31B68B4F-9063-7E34-EAF2-4492970452C9}"/>
              </a:ext>
            </a:extLst>
          </p:cNvPr>
          <p:cNvSpPr/>
          <p:nvPr/>
        </p:nvSpPr>
        <p:spPr>
          <a:xfrm rot="2794305">
            <a:off x="5510996" y="2490890"/>
            <a:ext cx="680577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-122397" y="616666"/>
            <a:ext cx="722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Starting from a radial sector of layer 3 to understand the level of detail that can be handled with simulation.</a:t>
            </a:r>
            <a:endParaRPr lang="it-IT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7C44EF2-8AFE-47F9-2369-D0E4A54F7926}"/>
              </a:ext>
            </a:extLst>
          </p:cNvPr>
          <p:cNvGrpSpPr/>
          <p:nvPr/>
        </p:nvGrpSpPr>
        <p:grpSpPr>
          <a:xfrm>
            <a:off x="4803238" y="2752354"/>
            <a:ext cx="3903104" cy="2154255"/>
            <a:chOff x="7280949" y="3668034"/>
            <a:chExt cx="5204139" cy="2872340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910012CE-9CA7-DAB9-8D50-52FF940DE17A}"/>
                </a:ext>
              </a:extLst>
            </p:cNvPr>
            <p:cNvGrpSpPr/>
            <p:nvPr/>
          </p:nvGrpSpPr>
          <p:grpSpPr>
            <a:xfrm>
              <a:off x="7529545" y="3806534"/>
              <a:ext cx="4619164" cy="2665603"/>
              <a:chOff x="7572836" y="3958061"/>
              <a:chExt cx="4619164" cy="2665603"/>
            </a:xfrm>
          </p:grpSpPr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E1A5CB48-5D7B-A7C8-0200-690E6AF1F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8644" r="77520"/>
              <a:stretch/>
            </p:blipFill>
            <p:spPr>
              <a:xfrm>
                <a:off x="7572836" y="4472260"/>
                <a:ext cx="2297600" cy="2151404"/>
              </a:xfrm>
              <a:prstGeom prst="rect">
                <a:avLst/>
              </a:prstGeom>
            </p:spPr>
          </p:pic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676E58A1-F5F3-6B44-3C0B-CC188AB0B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852" b="58635"/>
              <a:stretch/>
            </p:blipFill>
            <p:spPr>
              <a:xfrm>
                <a:off x="10206815" y="3958061"/>
                <a:ext cx="1985185" cy="2074472"/>
              </a:xfrm>
              <a:prstGeom prst="rect">
                <a:avLst/>
              </a:prstGeom>
            </p:spPr>
          </p:pic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DDCF3170-456C-1F82-E510-2DF78711A1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55926" y="4484336"/>
                <a:ext cx="14510" cy="146741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3ECC85C6-DD11-3F54-3810-B4AE2DF37D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6815" y="4470956"/>
                <a:ext cx="0" cy="136454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F765161-C670-7082-6A45-16CC544A5FF3}"/>
                  </a:ext>
                </a:extLst>
              </p:cNvPr>
              <p:cNvSpPr txBox="1"/>
              <p:nvPr/>
            </p:nvSpPr>
            <p:spPr>
              <a:xfrm rot="19962007">
                <a:off x="9801323" y="4963961"/>
                <a:ext cx="505925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it-IT" dirty="0">
                    <a:solidFill>
                      <a:prstClr val="black"/>
                    </a:solidFill>
                    <a:latin typeface="Calibri" panose="020F0502020204030204"/>
                  </a:rPr>
                  <a:t>….</a:t>
                </a:r>
              </a:p>
            </p:txBody>
          </p:sp>
        </p:grp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A1F1AE45-45EA-6D23-64BF-84D69DA7A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0949" y="6108457"/>
              <a:ext cx="361245" cy="16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75A0079-8E8D-5E30-6777-027188B34AF1}"/>
                </a:ext>
              </a:extLst>
            </p:cNvPr>
            <p:cNvSpPr txBox="1"/>
            <p:nvPr/>
          </p:nvSpPr>
          <p:spPr>
            <a:xfrm>
              <a:off x="7297992" y="6232598"/>
              <a:ext cx="104986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900" i="1" dirty="0" err="1">
                  <a:solidFill>
                    <a:prstClr val="black"/>
                  </a:solidFill>
                  <a:latin typeface="Calibri" panose="020F0502020204030204"/>
                </a:rPr>
                <a:t>Inlets</a:t>
              </a:r>
              <a:endParaRPr lang="it-IT" sz="9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B1A3C04E-1489-57EA-7B0D-64C361B71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10986" y="3981492"/>
              <a:ext cx="361245" cy="16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758469C-7367-8010-E0C9-62826021FFFA}"/>
                </a:ext>
              </a:extLst>
            </p:cNvPr>
            <p:cNvSpPr txBox="1"/>
            <p:nvPr/>
          </p:nvSpPr>
          <p:spPr>
            <a:xfrm>
              <a:off x="11435221" y="3668034"/>
              <a:ext cx="104986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900" i="1" dirty="0">
                  <a:solidFill>
                    <a:prstClr val="black"/>
                  </a:solidFill>
                  <a:latin typeface="Calibri" panose="020F0502020204030204"/>
                </a:rPr>
                <a:t>Outlets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374AB400-4CC9-E1C2-399B-027BA554D063}"/>
              </a:ext>
            </a:extLst>
          </p:cNvPr>
          <p:cNvGrpSpPr/>
          <p:nvPr/>
        </p:nvGrpSpPr>
        <p:grpSpPr>
          <a:xfrm>
            <a:off x="329056" y="2961103"/>
            <a:ext cx="3333935" cy="2182397"/>
            <a:chOff x="7446362" y="625215"/>
            <a:chExt cx="4445247" cy="2909862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38BEE1DC-A821-7F27-BCD6-16B68382EB90}"/>
                </a:ext>
              </a:extLst>
            </p:cNvPr>
            <p:cNvGrpSpPr/>
            <p:nvPr/>
          </p:nvGrpSpPr>
          <p:grpSpPr>
            <a:xfrm>
              <a:off x="7446362" y="734341"/>
              <a:ext cx="4445247" cy="2800736"/>
              <a:chOff x="7140781" y="906251"/>
              <a:chExt cx="4445247" cy="2800736"/>
            </a:xfrm>
          </p:grpSpPr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9036FF96-C3AB-3AC3-C617-BB6720F54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0781" y="1913470"/>
                <a:ext cx="2063968" cy="1793517"/>
              </a:xfrm>
              <a:prstGeom prst="rect">
                <a:avLst/>
              </a:prstGeom>
            </p:spPr>
          </p:pic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B17FC905-2722-D8A8-A673-161CCBF8C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0843" y="906251"/>
                <a:ext cx="1985185" cy="1947729"/>
              </a:xfrm>
              <a:prstGeom prst="rect">
                <a:avLst/>
              </a:prstGeom>
            </p:spPr>
          </p:pic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AE321533-E7C4-E803-33CA-728F686E58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04749" y="1672046"/>
                <a:ext cx="0" cy="144080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0246DBC3-47D7-991B-9880-CAF21D331D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0843" y="1549655"/>
                <a:ext cx="0" cy="144080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E2704DA1-F1B9-E492-0EC4-7198AC29A4E2}"/>
                  </a:ext>
                </a:extLst>
              </p:cNvPr>
              <p:cNvSpPr txBox="1"/>
              <p:nvPr/>
            </p:nvSpPr>
            <p:spPr>
              <a:xfrm rot="19962007">
                <a:off x="9176182" y="2159588"/>
                <a:ext cx="467105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it-IT" dirty="0">
                    <a:solidFill>
                      <a:prstClr val="black"/>
                    </a:solidFill>
                    <a:latin typeface="Calibri" panose="020F0502020204030204"/>
                  </a:rPr>
                  <a:t>….</a:t>
                </a:r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34B3E2B2-9450-90A0-B255-D3C12E911C18}"/>
                </a:ext>
              </a:extLst>
            </p:cNvPr>
            <p:cNvSpPr txBox="1"/>
            <p:nvPr/>
          </p:nvSpPr>
          <p:spPr>
            <a:xfrm>
              <a:off x="8465553" y="625215"/>
              <a:ext cx="1854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dirty="0" err="1">
                  <a:solidFill>
                    <a:prstClr val="black"/>
                  </a:solidFill>
                  <a:latin typeface="Calibri" panose="020F0502020204030204"/>
                </a:rPr>
                <a:t>Simplification</a:t>
              </a:r>
              <a:r>
                <a:rPr lang="it-IT" dirty="0">
                  <a:solidFill>
                    <a:prstClr val="black"/>
                  </a:solidFill>
                  <a:latin typeface="Calibri" panose="020F0502020204030204"/>
                </a:rPr>
                <a:t> of the </a:t>
              </a:r>
              <a:r>
                <a:rPr lang="it-IT" dirty="0" err="1">
                  <a:solidFill>
                    <a:prstClr val="black"/>
                  </a:solidFill>
                  <a:latin typeface="Calibri" panose="020F0502020204030204"/>
                </a:rPr>
                <a:t>solid</a:t>
              </a:r>
              <a:r>
                <a:rPr lang="it-IT" dirty="0">
                  <a:solidFill>
                    <a:prstClr val="black"/>
                  </a:solidFill>
                  <a:latin typeface="Calibri" panose="020F0502020204030204"/>
                </a:rPr>
                <a:t> domain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54AA2D06-54FA-F943-AFF0-714584A7D4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65326" y="3172336"/>
              <a:ext cx="104503" cy="362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4DD59CED-A935-9502-E708-62F635D5B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9829" y="2020389"/>
              <a:ext cx="2465392" cy="15146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B461CB48-FA95-8C1F-5A2D-D61238573D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47296" y="1708205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4CC8F479-57F5-A627-3B9C-B663F5B65A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16421" y="2020389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26070C4B-38DE-9E66-129C-0DE80EC13D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0033" y="2295159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73D77436-188E-68E7-356C-6AB93DC689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1718" y="2922347"/>
              <a:ext cx="82596" cy="327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DE04A25F-6978-2FBC-E0B7-60CD546CE3F5}"/>
                </a:ext>
              </a:extLst>
            </p:cNvPr>
            <p:cNvSpPr txBox="1"/>
            <p:nvPr/>
          </p:nvSpPr>
          <p:spPr>
            <a:xfrm rot="19602941">
              <a:off x="9612903" y="2851816"/>
              <a:ext cx="1049867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900" i="1" dirty="0" err="1">
                  <a:solidFill>
                    <a:prstClr val="black"/>
                  </a:solidFill>
                  <a:latin typeface="Calibri" panose="020F0502020204030204"/>
                </a:rPr>
                <a:t>Sensors</a:t>
              </a:r>
              <a:endParaRPr lang="it-IT" sz="9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4FC8A55-3A69-A95C-14C7-06FACFC871FB}"/>
              </a:ext>
            </a:extLst>
          </p:cNvPr>
          <p:cNvSpPr txBox="1"/>
          <p:nvPr/>
        </p:nvSpPr>
        <p:spPr>
          <a:xfrm>
            <a:off x="5997940" y="4652638"/>
            <a:ext cx="2977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Volume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fluid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8B3FDB-F6C2-A31B-1C08-B86DFCC8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46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2213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GRID CREATION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42EE9D-9947-C1F6-E107-AF55F74C129C}"/>
              </a:ext>
            </a:extLst>
          </p:cNvPr>
          <p:cNvSpPr txBox="1"/>
          <p:nvPr/>
        </p:nvSpPr>
        <p:spPr>
          <a:xfrm>
            <a:off x="7070284" y="3824015"/>
            <a:ext cx="1630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13,745,863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nodes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magine 5" descr="Immagine che contiene testo, schermata, arte&#10;&#10;Descrizione generata automaticamente">
            <a:extLst>
              <a:ext uri="{FF2B5EF4-FFF2-40B4-BE49-F238E27FC236}">
                <a16:creationId xmlns:a16="http://schemas.microsoft.com/office/drawing/2014/main" id="{9EF33E9E-3D78-D79D-8AF0-985E74EB4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8" t="9425" r="32161"/>
          <a:stretch/>
        </p:blipFill>
        <p:spPr>
          <a:xfrm>
            <a:off x="760609" y="1553789"/>
            <a:ext cx="5982788" cy="34845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2B9BE79-42B4-FAAE-15F0-0E1685FC8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5" y="474742"/>
            <a:ext cx="2647188" cy="977824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5F8CB7F8-F1A3-5587-B6F2-83AF7080128E}"/>
              </a:ext>
            </a:extLst>
          </p:cNvPr>
          <p:cNvSpPr/>
          <p:nvPr/>
        </p:nvSpPr>
        <p:spPr>
          <a:xfrm>
            <a:off x="541782" y="342900"/>
            <a:ext cx="589788" cy="5692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7E8E414-D9B5-5634-D0CD-6667F768B858}"/>
              </a:ext>
            </a:extLst>
          </p:cNvPr>
          <p:cNvCxnSpPr>
            <a:cxnSpLocks/>
          </p:cNvCxnSpPr>
          <p:nvPr/>
        </p:nvCxnSpPr>
        <p:spPr>
          <a:xfrm>
            <a:off x="889581" y="912114"/>
            <a:ext cx="1346128" cy="121386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D2B8095-99A8-6CDF-037C-DF2277E2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47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5617AA-B504-C2EA-793A-79F84DAAC2AC}"/>
              </a:ext>
            </a:extLst>
          </p:cNvPr>
          <p:cNvSpPr txBox="1"/>
          <p:nvPr/>
        </p:nvSpPr>
        <p:spPr>
          <a:xfrm>
            <a:off x="6930826" y="1878290"/>
            <a:ext cx="1909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Smallest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edge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: 0.25 mm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2A012F3-5AAE-0DCD-D006-90205762872C}"/>
              </a:ext>
            </a:extLst>
          </p:cNvPr>
          <p:cNvSpPr/>
          <p:nvPr/>
        </p:nvSpPr>
        <p:spPr>
          <a:xfrm>
            <a:off x="5512504" y="3205716"/>
            <a:ext cx="468311" cy="412384"/>
          </a:xfrm>
          <a:prstGeom prst="ellipse">
            <a:avLst/>
          </a:prstGeom>
          <a:noFill/>
          <a:ln w="1905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659A422B-7F93-9111-0813-BCA66C0EBABF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5912232" y="2171918"/>
            <a:ext cx="1702441" cy="1094190"/>
          </a:xfrm>
          <a:prstGeom prst="straightConnector1">
            <a:avLst/>
          </a:prstGeom>
          <a:ln w="254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C13CF56-A5FD-E516-0C73-402340620799}"/>
              </a:ext>
            </a:extLst>
          </p:cNvPr>
          <p:cNvSpPr txBox="1"/>
          <p:nvPr/>
        </p:nvSpPr>
        <p:spPr>
          <a:xfrm>
            <a:off x="3976890" y="1033615"/>
            <a:ext cx="1909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Longest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edge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: 557 mm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9B54956-39CF-1BAF-97BF-B4F67852A076}"/>
              </a:ext>
            </a:extLst>
          </p:cNvPr>
          <p:cNvCxnSpPr>
            <a:cxnSpLocks/>
          </p:cNvCxnSpPr>
          <p:nvPr/>
        </p:nvCxnSpPr>
        <p:spPr>
          <a:xfrm flipH="1" flipV="1">
            <a:off x="2235708" y="891664"/>
            <a:ext cx="1831412" cy="28045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43A9581-8843-32B6-F8FD-F0E931F141BA}"/>
              </a:ext>
            </a:extLst>
          </p:cNvPr>
          <p:cNvSpPr txBox="1"/>
          <p:nvPr/>
        </p:nvSpPr>
        <p:spPr>
          <a:xfrm>
            <a:off x="6853740" y="2928717"/>
            <a:ext cx="1909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Ratio: 2,228</a:t>
            </a:r>
          </a:p>
        </p:txBody>
      </p:sp>
    </p:spTree>
    <p:extLst>
      <p:ext uri="{BB962C8B-B14F-4D97-AF65-F5344CB8AC3E}">
        <p14:creationId xmlns:p14="http://schemas.microsoft.com/office/powerpoint/2010/main" val="3553940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113825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13229" y="613203"/>
            <a:ext cx="5359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GRID CREATION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42EE9D-9947-C1F6-E107-AF55F74C129C}"/>
              </a:ext>
            </a:extLst>
          </p:cNvPr>
          <p:cNvSpPr txBox="1"/>
          <p:nvPr/>
        </p:nvSpPr>
        <p:spPr>
          <a:xfrm>
            <a:off x="7209742" y="3946555"/>
            <a:ext cx="175350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Power generation (8.55 W in the silicon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only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)</a:t>
            </a:r>
          </a:p>
        </p:txBody>
      </p:sp>
      <p:pic>
        <p:nvPicPr>
          <p:cNvPr id="4" name="Immagine 3" descr="Immagine che contiene schermata, modello, pixel&#10;&#10;Descrizione generata automaticamente">
            <a:extLst>
              <a:ext uri="{FF2B5EF4-FFF2-40B4-BE49-F238E27FC236}">
                <a16:creationId xmlns:a16="http://schemas.microsoft.com/office/drawing/2014/main" id="{DDF7F8C9-5742-DAB1-9F3F-D0199A39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42" y="3037727"/>
            <a:ext cx="5362832" cy="1937742"/>
          </a:xfrm>
          <a:prstGeom prst="rect">
            <a:avLst/>
          </a:prstGeom>
        </p:spPr>
      </p:pic>
      <p:pic>
        <p:nvPicPr>
          <p:cNvPr id="7" name="Immagine 6" descr="Immagine che contiene testo, schermata, arte&#10;&#10;Descrizione generata automaticamente">
            <a:extLst>
              <a:ext uri="{FF2B5EF4-FFF2-40B4-BE49-F238E27FC236}">
                <a16:creationId xmlns:a16="http://schemas.microsoft.com/office/drawing/2014/main" id="{E67D7081-64B0-1C67-2FBD-C88716F4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8" t="9425" r="32161" b="11496"/>
          <a:stretch/>
        </p:blipFill>
        <p:spPr>
          <a:xfrm>
            <a:off x="2135778" y="1162285"/>
            <a:ext cx="2394148" cy="1217441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3843F871-BB03-3CF6-54BE-9BB8C7523AB7}"/>
              </a:ext>
            </a:extLst>
          </p:cNvPr>
          <p:cNvSpPr/>
          <p:nvPr/>
        </p:nvSpPr>
        <p:spPr>
          <a:xfrm>
            <a:off x="3756552" y="1818092"/>
            <a:ext cx="287383" cy="2481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135F4AE-49A1-A19B-E58F-83D7E202D132}"/>
              </a:ext>
            </a:extLst>
          </p:cNvPr>
          <p:cNvCxnSpPr/>
          <p:nvPr/>
        </p:nvCxnSpPr>
        <p:spPr>
          <a:xfrm>
            <a:off x="3900243" y="2066286"/>
            <a:ext cx="63682" cy="8277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80F0484-2A32-7241-9AD5-DE44D37B5DCE}"/>
              </a:ext>
            </a:extLst>
          </p:cNvPr>
          <p:cNvCxnSpPr>
            <a:cxnSpLocks/>
          </p:cNvCxnSpPr>
          <p:nvPr/>
        </p:nvCxnSpPr>
        <p:spPr>
          <a:xfrm flipH="1" flipV="1">
            <a:off x="5712411" y="3710561"/>
            <a:ext cx="1497330" cy="59207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9A8E739-AE3F-7459-BCC0-FCE3022B60AE}"/>
              </a:ext>
            </a:extLst>
          </p:cNvPr>
          <p:cNvCxnSpPr>
            <a:cxnSpLocks/>
          </p:cNvCxnSpPr>
          <p:nvPr/>
        </p:nvCxnSpPr>
        <p:spPr>
          <a:xfrm flipH="1">
            <a:off x="4215081" y="2340864"/>
            <a:ext cx="2094279" cy="102009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1C50859-F176-317D-2314-F8F433AC3F76}"/>
              </a:ext>
            </a:extLst>
          </p:cNvPr>
          <p:cNvSpPr txBox="1"/>
          <p:nvPr/>
        </p:nvSpPr>
        <p:spPr>
          <a:xfrm>
            <a:off x="6394570" y="2134664"/>
            <a:ext cx="1630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Carbon fiber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50A7CE2-8C9D-33AF-5B28-BD2945EFF831}"/>
              </a:ext>
            </a:extLst>
          </p:cNvPr>
          <p:cNvCxnSpPr>
            <a:cxnSpLocks/>
          </p:cNvCxnSpPr>
          <p:nvPr/>
        </p:nvCxnSpPr>
        <p:spPr>
          <a:xfrm flipH="1">
            <a:off x="5521903" y="2453687"/>
            <a:ext cx="1264328" cy="118504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E33EBC1-5538-0972-5DEA-6994BFE48374}"/>
              </a:ext>
            </a:extLst>
          </p:cNvPr>
          <p:cNvSpPr txBox="1"/>
          <p:nvPr/>
        </p:nvSpPr>
        <p:spPr>
          <a:xfrm>
            <a:off x="1" y="2533021"/>
            <a:ext cx="1630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Rohacell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0D245D0-C00E-CAD6-20FA-AD1BDBEE61AE}"/>
              </a:ext>
            </a:extLst>
          </p:cNvPr>
          <p:cNvCxnSpPr>
            <a:cxnSpLocks/>
          </p:cNvCxnSpPr>
          <p:nvPr/>
        </p:nvCxnSpPr>
        <p:spPr>
          <a:xfrm>
            <a:off x="1183673" y="2859313"/>
            <a:ext cx="2551348" cy="77942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3448FFB-06E7-C6E3-035E-4F14FFFC5BBF}"/>
              </a:ext>
            </a:extLst>
          </p:cNvPr>
          <p:cNvSpPr txBox="1"/>
          <p:nvPr/>
        </p:nvSpPr>
        <p:spPr>
          <a:xfrm>
            <a:off x="108743" y="4698469"/>
            <a:ext cx="777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Air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660FE27-E291-8D7A-F4BC-5E8308C5DE66}"/>
              </a:ext>
            </a:extLst>
          </p:cNvPr>
          <p:cNvCxnSpPr>
            <a:cxnSpLocks/>
          </p:cNvCxnSpPr>
          <p:nvPr/>
        </p:nvCxnSpPr>
        <p:spPr>
          <a:xfrm flipV="1">
            <a:off x="735780" y="3710560"/>
            <a:ext cx="1589083" cy="112640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52E96685-569A-6CD5-7B4D-F8AFFAF4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28" y="521308"/>
            <a:ext cx="2312972" cy="854371"/>
          </a:xfrm>
          <a:prstGeom prst="rect">
            <a:avLst/>
          </a:prstGeom>
        </p:spPr>
      </p:pic>
      <p:sp>
        <p:nvSpPr>
          <p:cNvPr id="29" name="Ovale 28">
            <a:extLst>
              <a:ext uri="{FF2B5EF4-FFF2-40B4-BE49-F238E27FC236}">
                <a16:creationId xmlns:a16="http://schemas.microsoft.com/office/drawing/2014/main" id="{92FB7A9F-1BC9-9A7E-B444-E4A174C74B35}"/>
              </a:ext>
            </a:extLst>
          </p:cNvPr>
          <p:cNvSpPr/>
          <p:nvPr/>
        </p:nvSpPr>
        <p:spPr>
          <a:xfrm>
            <a:off x="332259" y="505923"/>
            <a:ext cx="404622" cy="346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DE30A6B-E67E-46C0-9B32-5808500E8ACB}"/>
              </a:ext>
            </a:extLst>
          </p:cNvPr>
          <p:cNvCxnSpPr>
            <a:cxnSpLocks/>
          </p:cNvCxnSpPr>
          <p:nvPr/>
        </p:nvCxnSpPr>
        <p:spPr>
          <a:xfrm>
            <a:off x="534571" y="852171"/>
            <a:ext cx="1601207" cy="77797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47764C5B-900B-ABEC-91DD-22163780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48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2169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444481" y="-4745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82017"/>
            <a:ext cx="5359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MODELS AND BOUNDARY CONDITIONS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13D5A4F-00DD-4AEA-CDC5-C25F3C820DEF}"/>
              </a:ext>
            </a:extLst>
          </p:cNvPr>
          <p:cNvSpPr txBox="1"/>
          <p:nvPr/>
        </p:nvSpPr>
        <p:spPr>
          <a:xfrm>
            <a:off x="855398" y="3443236"/>
            <a:ext cx="7289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Thermal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conductivity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values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Silicon = 148 W/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mK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Rohacell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= 0.3 W/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mK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Carbon fiber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truss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= 180 W/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mK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isotropic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Carbon fiber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truss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= 2 W/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mK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isotropic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Air = 0.025 W/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mK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387FCE-300D-1014-C466-CB8DE033E44E}"/>
              </a:ext>
            </a:extLst>
          </p:cNvPr>
          <p:cNvSpPr txBox="1"/>
          <p:nvPr/>
        </p:nvSpPr>
        <p:spPr>
          <a:xfrm>
            <a:off x="7209742" y="2527367"/>
            <a:ext cx="1630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Power generation</a:t>
            </a:r>
          </a:p>
        </p:txBody>
      </p:sp>
      <p:pic>
        <p:nvPicPr>
          <p:cNvPr id="9" name="Immagine 8" descr="Immagine che contiene schermata, modello, pixel&#10;&#10;Descrizione generata automaticamente">
            <a:extLst>
              <a:ext uri="{FF2B5EF4-FFF2-40B4-BE49-F238E27FC236}">
                <a16:creationId xmlns:a16="http://schemas.microsoft.com/office/drawing/2014/main" id="{7F4CFC24-0BAC-45E1-B69B-2FA30D5C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61" y="1291329"/>
            <a:ext cx="5362832" cy="1937742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85CF5AB-39B4-B1C3-B299-309E2E3225F8}"/>
              </a:ext>
            </a:extLst>
          </p:cNvPr>
          <p:cNvCxnSpPr>
            <a:cxnSpLocks/>
          </p:cNvCxnSpPr>
          <p:nvPr/>
        </p:nvCxnSpPr>
        <p:spPr>
          <a:xfrm flipH="1" flipV="1">
            <a:off x="5832029" y="1964163"/>
            <a:ext cx="1497330" cy="59207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1E7FDAC-4DFE-3A6F-0B5D-C3535191A750}"/>
              </a:ext>
            </a:extLst>
          </p:cNvPr>
          <p:cNvCxnSpPr>
            <a:cxnSpLocks/>
          </p:cNvCxnSpPr>
          <p:nvPr/>
        </p:nvCxnSpPr>
        <p:spPr>
          <a:xfrm flipH="1">
            <a:off x="4334699" y="991395"/>
            <a:ext cx="1504821" cy="62316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2EBF9AD-E93C-E91A-59EA-B306F667F8E1}"/>
              </a:ext>
            </a:extLst>
          </p:cNvPr>
          <p:cNvSpPr txBox="1"/>
          <p:nvPr/>
        </p:nvSpPr>
        <p:spPr>
          <a:xfrm>
            <a:off x="5699017" y="786624"/>
            <a:ext cx="1630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Carbon fiber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19BE807C-2B18-067C-8BE2-A10DBABC1D89}"/>
              </a:ext>
            </a:extLst>
          </p:cNvPr>
          <p:cNvCxnSpPr>
            <a:cxnSpLocks/>
          </p:cNvCxnSpPr>
          <p:nvPr/>
        </p:nvCxnSpPr>
        <p:spPr>
          <a:xfrm flipH="1">
            <a:off x="5641522" y="1061110"/>
            <a:ext cx="872666" cy="83122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6164496-71C0-38A1-529B-22FD1F39E1C3}"/>
              </a:ext>
            </a:extLst>
          </p:cNvPr>
          <p:cNvSpPr txBox="1"/>
          <p:nvPr/>
        </p:nvSpPr>
        <p:spPr>
          <a:xfrm>
            <a:off x="119619" y="786624"/>
            <a:ext cx="1630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Rohacell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63B1D1FF-68B4-ED62-A49A-9DC6B8A2B51D}"/>
              </a:ext>
            </a:extLst>
          </p:cNvPr>
          <p:cNvCxnSpPr>
            <a:cxnSpLocks/>
          </p:cNvCxnSpPr>
          <p:nvPr/>
        </p:nvCxnSpPr>
        <p:spPr>
          <a:xfrm>
            <a:off x="1303291" y="1112915"/>
            <a:ext cx="2551348" cy="77942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3584B8C-C9F2-3333-CDC7-07D91E761C15}"/>
              </a:ext>
            </a:extLst>
          </p:cNvPr>
          <p:cNvSpPr txBox="1"/>
          <p:nvPr/>
        </p:nvSpPr>
        <p:spPr>
          <a:xfrm>
            <a:off x="228361" y="2952072"/>
            <a:ext cx="777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Air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2FD1A5D0-4D95-5005-7807-2FF616E6409E}"/>
              </a:ext>
            </a:extLst>
          </p:cNvPr>
          <p:cNvCxnSpPr>
            <a:cxnSpLocks/>
          </p:cNvCxnSpPr>
          <p:nvPr/>
        </p:nvCxnSpPr>
        <p:spPr>
          <a:xfrm flipV="1">
            <a:off x="855398" y="1964163"/>
            <a:ext cx="1589083" cy="112640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egnaposto numero diapositiva 40">
            <a:extLst>
              <a:ext uri="{FF2B5EF4-FFF2-40B4-BE49-F238E27FC236}">
                <a16:creationId xmlns:a16="http://schemas.microsoft.com/office/drawing/2014/main" id="{70D9FBC1-C279-9F86-8D5B-598C7BDD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49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65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BDD518D-6E82-15D6-0454-FAE8669502CE}"/>
              </a:ext>
            </a:extLst>
          </p:cNvPr>
          <p:cNvGrpSpPr/>
          <p:nvPr/>
        </p:nvGrpSpPr>
        <p:grpSpPr>
          <a:xfrm>
            <a:off x="243241" y="1641950"/>
            <a:ext cx="3482691" cy="1402079"/>
            <a:chOff x="287619" y="1059377"/>
            <a:chExt cx="3451903" cy="15303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132DEA-FB79-BC98-3FAD-4190CDA57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11"/>
            <a:stretch/>
          </p:blipFill>
          <p:spPr>
            <a:xfrm>
              <a:off x="287619" y="1059377"/>
              <a:ext cx="3451903" cy="15303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01F5D9-287D-8D68-3676-B28BB724324C}"/>
                </a:ext>
              </a:extLst>
            </p:cNvPr>
            <p:cNvSpPr txBox="1"/>
            <p:nvPr/>
          </p:nvSpPr>
          <p:spPr>
            <a:xfrm>
              <a:off x="1368754" y="1059582"/>
              <a:ext cx="2135875" cy="7802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/>
                <a:t>Inlet/outlet for paraffin cooling (copper) 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00A00B-AE08-105E-7799-2626C30629E0}"/>
                </a:ext>
              </a:extLst>
            </p:cNvPr>
            <p:cNvCxnSpPr>
              <a:cxnSpLocks/>
            </p:cNvCxnSpPr>
            <p:nvPr/>
          </p:nvCxnSpPr>
          <p:spPr>
            <a:xfrm>
              <a:off x="2987824" y="1527325"/>
              <a:ext cx="330072" cy="3232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4D084A5-7EF9-CEA4-F2EB-E989A58DFF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0" y="1208852"/>
              <a:ext cx="57606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o 6">
            <a:extLst>
              <a:ext uri="{FF2B5EF4-FFF2-40B4-BE49-F238E27FC236}">
                <a16:creationId xmlns:a16="http://schemas.microsoft.com/office/drawing/2014/main" id="{4BA0B850-F2FA-C73F-3D6F-3A1AE4BE40EB}"/>
              </a:ext>
            </a:extLst>
          </p:cNvPr>
          <p:cNvGrpSpPr/>
          <p:nvPr/>
        </p:nvGrpSpPr>
        <p:grpSpPr>
          <a:xfrm rot="753529">
            <a:off x="4173495" y="1210017"/>
            <a:ext cx="4808696" cy="2017425"/>
            <a:chOff x="-725439" y="932694"/>
            <a:chExt cx="9444719" cy="406489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FEABA69-B910-2200-E764-8A2EB093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705" y="1210925"/>
              <a:ext cx="7578749" cy="2847800"/>
            </a:xfrm>
            <a:prstGeom prst="rect">
              <a:avLst/>
            </a:prstGeom>
          </p:spPr>
        </p:pic>
        <p:pic>
          <p:nvPicPr>
            <p:cNvPr id="49" name="Picture 48" descr="A close-up of a sword&#10;&#10;Description automatically generated with low confidence">
              <a:extLst>
                <a:ext uri="{FF2B5EF4-FFF2-40B4-BE49-F238E27FC236}">
                  <a16:creationId xmlns:a16="http://schemas.microsoft.com/office/drawing/2014/main" id="{0E05DA78-7CEB-881D-9355-22B74BCA8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1" y="2378286"/>
              <a:ext cx="7572768" cy="261929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A59B42-ECAD-6BFB-7347-051BC25CC29E}"/>
                </a:ext>
              </a:extLst>
            </p:cNvPr>
            <p:cNvSpPr txBox="1"/>
            <p:nvPr/>
          </p:nvSpPr>
          <p:spPr>
            <a:xfrm rot="20846471">
              <a:off x="-472014" y="2281412"/>
              <a:ext cx="2193242" cy="1716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/>
                <a:t>Two halves </a:t>
              </a:r>
              <a:r>
                <a:rPr lang="en-US" sz="1200" dirty="0" err="1"/>
                <a:t>AlBeMet</a:t>
              </a:r>
              <a:r>
                <a:rPr lang="en-US" sz="1200" dirty="0"/>
                <a:t> pipe 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751042B-4AA6-C998-D9F7-6627EFC04F3C}"/>
                </a:ext>
              </a:extLst>
            </p:cNvPr>
            <p:cNvCxnSpPr>
              <a:cxnSpLocks/>
            </p:cNvCxnSpPr>
            <p:nvPr/>
          </p:nvCxnSpPr>
          <p:spPr>
            <a:xfrm rot="20846471">
              <a:off x="372158" y="3071624"/>
              <a:ext cx="248991" cy="8335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381EDA7-F785-B168-B662-9CC1F4041EAA}"/>
                </a:ext>
              </a:extLst>
            </p:cNvPr>
            <p:cNvCxnSpPr>
              <a:cxnSpLocks/>
            </p:cNvCxnSpPr>
            <p:nvPr/>
          </p:nvCxnSpPr>
          <p:spPr>
            <a:xfrm rot="20846471">
              <a:off x="871418" y="2928935"/>
              <a:ext cx="79312" cy="43573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7776A4D-488E-F58B-C623-05CC313379A6}"/>
                </a:ext>
              </a:extLst>
            </p:cNvPr>
            <p:cNvCxnSpPr>
              <a:cxnSpLocks/>
            </p:cNvCxnSpPr>
            <p:nvPr/>
          </p:nvCxnSpPr>
          <p:spPr>
            <a:xfrm>
              <a:off x="6393925" y="1515546"/>
              <a:ext cx="419386" cy="1453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F20E69B-E2E4-9EEE-279E-2372B8D36A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3134" y="1448618"/>
              <a:ext cx="294461" cy="1418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1792C1-02CC-799F-709B-D95A8964FCB1}"/>
                </a:ext>
              </a:extLst>
            </p:cNvPr>
            <p:cNvSpPr txBox="1"/>
            <p:nvPr/>
          </p:nvSpPr>
          <p:spPr>
            <a:xfrm rot="20846471">
              <a:off x="4830941" y="1407844"/>
              <a:ext cx="1743270" cy="4690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1200" dirty="0"/>
                <a:t>Transition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A365D7-E02E-2629-879F-3B2A73B55097}"/>
                </a:ext>
              </a:extLst>
            </p:cNvPr>
            <p:cNvSpPr txBox="1"/>
            <p:nvPr/>
          </p:nvSpPr>
          <p:spPr>
            <a:xfrm rot="20846471">
              <a:off x="7412924" y="932694"/>
              <a:ext cx="1306356" cy="2294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1200" dirty="0"/>
                <a:t>Bellows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7D1D475-9997-B2F9-BEA0-F4BD630C857C}"/>
                </a:ext>
              </a:extLst>
            </p:cNvPr>
            <p:cNvSpPr txBox="1"/>
            <p:nvPr/>
          </p:nvSpPr>
          <p:spPr>
            <a:xfrm rot="20846471">
              <a:off x="-725439" y="3886176"/>
              <a:ext cx="3353661" cy="6944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1651"/>
                </a:lnSpc>
              </a:pPr>
              <a:r>
                <a:rPr lang="en-US" sz="1200" dirty="0"/>
                <a:t>Electron Beam Welding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9AD6150-21FF-5190-5D72-938F39DB9B6A}"/>
                </a:ext>
              </a:extLst>
            </p:cNvPr>
            <p:cNvCxnSpPr>
              <a:cxnSpLocks/>
            </p:cNvCxnSpPr>
            <p:nvPr/>
          </p:nvCxnSpPr>
          <p:spPr>
            <a:xfrm rot="20846471">
              <a:off x="520278" y="4402670"/>
              <a:ext cx="259181" cy="3070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82D611D-DA4E-7BD8-B3B5-18850B2EC5F1}"/>
                </a:ext>
              </a:extLst>
            </p:cNvPr>
            <p:cNvCxnSpPr>
              <a:cxnSpLocks/>
            </p:cNvCxnSpPr>
            <p:nvPr/>
          </p:nvCxnSpPr>
          <p:spPr>
            <a:xfrm rot="20846471" flipV="1">
              <a:off x="5867960" y="3770460"/>
              <a:ext cx="187873" cy="3028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1D91A3-AAC9-1BEE-93EE-3693479F4E36}"/>
                </a:ext>
              </a:extLst>
            </p:cNvPr>
            <p:cNvSpPr txBox="1"/>
            <p:nvPr/>
          </p:nvSpPr>
          <p:spPr>
            <a:xfrm rot="20846471">
              <a:off x="4032031" y="3913932"/>
              <a:ext cx="2101769" cy="8903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accent5"/>
                  </a:solidFill>
                </a:rPr>
                <a:t>Thick copper deposition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9DF02-66C0-164E-915E-B822A1821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8F486C-4434-554D-85E5-88CD09D87FB7}" type="slidenum">
              <a:rPr lang="en-FR" smtClean="0">
                <a:latin typeface="Calibri" panose="020F0502020204030204" pitchFamily="34" charset="0"/>
              </a:rPr>
              <a:pPr/>
              <a:t>5</a:t>
            </a:fld>
            <a:endParaRPr lang="en-FR" dirty="0">
              <a:latin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E033-E334-B14F-8AAE-4648D6E55D21}"/>
              </a:ext>
            </a:extLst>
          </p:cNvPr>
          <p:cNvSpPr txBox="1">
            <a:spLocks/>
          </p:cNvSpPr>
          <p:nvPr/>
        </p:nvSpPr>
        <p:spPr>
          <a:xfrm>
            <a:off x="551198" y="10843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FR" sz="2400" dirty="0"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9C7993-6ED3-F44F-AC8F-C2F2AA604930}"/>
              </a:ext>
            </a:extLst>
          </p:cNvPr>
          <p:cNvSpPr/>
          <p:nvPr/>
        </p:nvSpPr>
        <p:spPr>
          <a:xfrm>
            <a:off x="5695205" y="474518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it-IT" sz="1800" dirty="0">
              <a:latin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4B89B7-418F-B848-855B-53D7D8B2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48" y="424364"/>
            <a:ext cx="5655746" cy="804066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Mechanical model for the FCC-ee MDI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2486F5FC-D3BD-B042-905D-7BAD11549407}"/>
              </a:ext>
            </a:extLst>
          </p:cNvPr>
          <p:cNvSpPr txBox="1">
            <a:spLocks/>
          </p:cNvSpPr>
          <p:nvPr/>
        </p:nvSpPr>
        <p:spPr>
          <a:xfrm>
            <a:off x="341986" y="2237280"/>
            <a:ext cx="2203181" cy="444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</a:rPr>
              <a:t>Inner radius 10 mm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b="1" dirty="0">
                <a:latin typeface="Calibri" panose="020F0502020204030204" pitchFamily="34" charset="0"/>
              </a:rPr>
              <a:t>Outer radius 11.7 mm</a:t>
            </a:r>
          </a:p>
        </p:txBody>
      </p:sp>
      <p:pic>
        <p:nvPicPr>
          <p:cNvPr id="61" name="Immagine 8">
            <a:extLst>
              <a:ext uri="{FF2B5EF4-FFF2-40B4-BE49-F238E27FC236}">
                <a16:creationId xmlns:a16="http://schemas.microsoft.com/office/drawing/2014/main" id="{8C9A9316-867D-AB1C-1803-903B10188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733" y="3063377"/>
            <a:ext cx="1520831" cy="748534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96F7604-93B6-CC46-1A0E-76AB5298F5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5" y="2905945"/>
            <a:ext cx="4895921" cy="21280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FD6DBD-B768-3B25-4AAB-4C1634CE4655}"/>
              </a:ext>
            </a:extLst>
          </p:cNvPr>
          <p:cNvSpPr txBox="1"/>
          <p:nvPr/>
        </p:nvSpPr>
        <p:spPr>
          <a:xfrm>
            <a:off x="126331" y="2864513"/>
            <a:ext cx="39238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Central Support tube with endcaps</a:t>
            </a:r>
            <a:endParaRPr lang="en-US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78ED2-0F89-65F3-FC0B-328FA334A2D9}"/>
              </a:ext>
            </a:extLst>
          </p:cNvPr>
          <p:cNvSpPr txBox="1"/>
          <p:nvPr/>
        </p:nvSpPr>
        <p:spPr>
          <a:xfrm>
            <a:off x="103341" y="1257675"/>
            <a:ext cx="7893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Low impedance vacuum chamber</a:t>
            </a:r>
            <a:r>
              <a:rPr lang="en-US" sz="1800" dirty="0"/>
              <a:t>, </a:t>
            </a:r>
            <a:r>
              <a:rPr lang="en-US" sz="1600" dirty="0">
                <a:latin typeface="Calibri" panose="020F0502020204030204" pitchFamily="34" charset="0"/>
                <a:cs typeface="Calibri"/>
              </a:rPr>
              <a:t>warm and cooled (</a:t>
            </a:r>
            <a:r>
              <a:rPr lang="en-US" sz="1600" dirty="0"/>
              <a:t>prototyping and mockup planned)</a:t>
            </a:r>
            <a:endParaRPr lang="en-US" sz="16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A5DC5-F50C-867B-F46C-79EF09037EE1}"/>
              </a:ext>
            </a:extLst>
          </p:cNvPr>
          <p:cNvSpPr txBox="1"/>
          <p:nvPr/>
        </p:nvSpPr>
        <p:spPr>
          <a:xfrm>
            <a:off x="242288" y="860730"/>
            <a:ext cx="694771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US" sz="10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Boscolo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</a:t>
            </a:r>
            <a:r>
              <a:rPr kumimoji="0" lang="en-US" sz="10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Palla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</a:t>
            </a:r>
            <a:r>
              <a:rPr kumimoji="0" lang="en-US" sz="10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Fransesini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</a:t>
            </a:r>
            <a:r>
              <a:rPr kumimoji="0" lang="en-US" sz="10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Bosi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S. </a:t>
            </a:r>
            <a:r>
              <a:rPr kumimoji="0" lang="en-US" sz="1000" b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Lauciani</a:t>
            </a:r>
            <a:r>
              <a:rPr lang="en-US" sz="10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bri" panose="020F0502020204030204"/>
              </a:rPr>
              <a:t>,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model for the FCC-ee MDI,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10, 16 (2023) </a:t>
            </a:r>
          </a:p>
          <a:p>
            <a:pPr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doi.org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/10.1140/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epjti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/s40485-023-00103-7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848A5-B590-3837-1AA7-43C683F1760A}"/>
              </a:ext>
            </a:extLst>
          </p:cNvPr>
          <p:cNvSpPr txBox="1"/>
          <p:nvPr/>
        </p:nvSpPr>
        <p:spPr>
          <a:xfrm>
            <a:off x="6374585" y="89189"/>
            <a:ext cx="267252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800" dirty="0"/>
              <a:t>Presentations at FCC WEEK 23 by</a:t>
            </a:r>
          </a:p>
          <a:p>
            <a:pPr algn="l"/>
            <a:r>
              <a:rPr lang="en-US" sz="800" dirty="0"/>
              <a:t>Fabrizio </a:t>
            </a:r>
            <a:r>
              <a:rPr lang="en-US" sz="800" dirty="0" err="1"/>
              <a:t>Palla</a:t>
            </a:r>
            <a:r>
              <a:rPr lang="en-US" sz="800" dirty="0"/>
              <a:t> (INFN-Pisa) &amp; Francesco </a:t>
            </a:r>
            <a:r>
              <a:rPr lang="en-US" sz="800" dirty="0" err="1"/>
              <a:t>Fransesini</a:t>
            </a:r>
            <a:r>
              <a:rPr lang="en-US" sz="800" dirty="0"/>
              <a:t> (INFN-LNF)</a:t>
            </a:r>
          </a:p>
          <a:p>
            <a:pPr algn="l"/>
            <a:r>
              <a:rPr lang="en-US" sz="800" dirty="0"/>
              <a:t>https://</a:t>
            </a:r>
            <a:r>
              <a:rPr lang="en-US" sz="800" dirty="0" err="1"/>
              <a:t>indico.cern.ch</a:t>
            </a:r>
            <a:r>
              <a:rPr lang="en-US" sz="800" dirty="0"/>
              <a:t>/event/1202105/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2A22F-E7CD-224D-6F78-4B17D89334ED}"/>
              </a:ext>
            </a:extLst>
          </p:cNvPr>
          <p:cNvSpPr txBox="1"/>
          <p:nvPr/>
        </p:nvSpPr>
        <p:spPr>
          <a:xfrm>
            <a:off x="2646158" y="4720853"/>
            <a:ext cx="64569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M. </a:t>
            </a:r>
            <a:r>
              <a:rPr lang="en-US" sz="1000" dirty="0" err="1"/>
              <a:t>Boscolo</a:t>
            </a:r>
            <a:r>
              <a:rPr lang="en-US" sz="1000" dirty="0"/>
              <a:t> et al., Status of the IR and MDI of the FCC-ee, IPAC23, 7-12 </a:t>
            </a:r>
            <a:r>
              <a:rPr lang="en-US" sz="1000" dirty="0" err="1"/>
              <a:t>maggio</a:t>
            </a:r>
            <a:r>
              <a:rPr lang="en-US" sz="1000" dirty="0"/>
              <a:t> 2023; </a:t>
            </a:r>
          </a:p>
          <a:p>
            <a:r>
              <a:rPr lang="en-US" sz="1000" dirty="0"/>
              <a:t>A. </a:t>
            </a:r>
            <a:r>
              <a:rPr lang="en-US" sz="1000" dirty="0" err="1"/>
              <a:t>Novokhatski</a:t>
            </a:r>
            <a:r>
              <a:rPr lang="en-US" sz="1000" dirty="0"/>
              <a:t>, et al. Estimated heat load and proposed cooling system in the FCC-ee IR beam pipe, IPAC23, 7-12/5/2023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0C02D3-72FD-8B31-FE2E-C49490E1BCDA}"/>
              </a:ext>
            </a:extLst>
          </p:cNvPr>
          <p:cNvSpPr txBox="1"/>
          <p:nvPr/>
        </p:nvSpPr>
        <p:spPr>
          <a:xfrm>
            <a:off x="5163859" y="3713612"/>
            <a:ext cx="2960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To reduce the cooling material, the design provides </a:t>
            </a:r>
            <a:r>
              <a:rPr lang="en-GB" sz="1200" b="1" dirty="0"/>
              <a:t>five channels </a:t>
            </a:r>
            <a:r>
              <a:rPr lang="en-GB" sz="1200" dirty="0"/>
              <a:t>for each side; in this way is possible to use the needed quantity of coolant and reduce the material, creating a light structure. </a:t>
            </a:r>
          </a:p>
        </p:txBody>
      </p:sp>
    </p:spTree>
    <p:extLst>
      <p:ext uri="{BB962C8B-B14F-4D97-AF65-F5344CB8AC3E}">
        <p14:creationId xmlns:p14="http://schemas.microsoft.com/office/powerpoint/2010/main" val="4182523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PRELIMINARY RESULTS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7EB2C7-E0A4-301B-4444-BECB5CA3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24" y="969737"/>
            <a:ext cx="5307517" cy="35677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CC7E88-DCEF-75DC-BF4E-7BDEB6514B05}"/>
              </a:ext>
            </a:extLst>
          </p:cNvPr>
          <p:cNvSpPr txBox="1"/>
          <p:nvPr/>
        </p:nvSpPr>
        <p:spPr>
          <a:xfrm>
            <a:off x="1662758" y="47194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PATHLINES COLOURED BY TEMPERATURE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17AE7B8-7EE5-1A36-40F7-8C6920F73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50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14BC4D-9D6D-0C3D-A62E-67C1DD4A2E74}"/>
              </a:ext>
            </a:extLst>
          </p:cNvPr>
          <p:cNvSpPr txBox="1"/>
          <p:nvPr/>
        </p:nvSpPr>
        <p:spPr>
          <a:xfrm>
            <a:off x="1662758" y="4046806"/>
            <a:ext cx="1088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Inlet</a:t>
            </a:r>
            <a:endParaRPr lang="it-IT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172458-F6E5-823D-DCC0-143822435D15}"/>
              </a:ext>
            </a:extLst>
          </p:cNvPr>
          <p:cNvSpPr txBox="1"/>
          <p:nvPr/>
        </p:nvSpPr>
        <p:spPr>
          <a:xfrm>
            <a:off x="5548958" y="1441830"/>
            <a:ext cx="1088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Outlet</a:t>
            </a:r>
          </a:p>
        </p:txBody>
      </p:sp>
    </p:spTree>
    <p:extLst>
      <p:ext uri="{BB962C8B-B14F-4D97-AF65-F5344CB8AC3E}">
        <p14:creationId xmlns:p14="http://schemas.microsoft.com/office/powerpoint/2010/main" val="1176306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PRELIMINARY RESULTS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BCB368-DDA3-729C-A8C8-E65E9E8C086A}"/>
              </a:ext>
            </a:extLst>
          </p:cNvPr>
          <p:cNvSpPr txBox="1"/>
          <p:nvPr/>
        </p:nvSpPr>
        <p:spPr>
          <a:xfrm>
            <a:off x="1662758" y="47194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PATHLINES COLOURED BY TEMPERATURE (INLET)</a:t>
            </a:r>
          </a:p>
        </p:txBody>
      </p:sp>
      <p:pic>
        <p:nvPicPr>
          <p:cNvPr id="6" name="24F027C7">
            <a:hlinkClick r:id="" action="ppaction://media"/>
            <a:extLst>
              <a:ext uri="{FF2B5EF4-FFF2-40B4-BE49-F238E27FC236}">
                <a16:creationId xmlns:a16="http://schemas.microsoft.com/office/drawing/2014/main" id="{07469DF3-8600-94CC-E5A4-6949E2B44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614" y="940982"/>
            <a:ext cx="5212562" cy="3475041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C670E5-1A0E-42E5-2147-A86F06A09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51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CC89A3-DA32-0F18-C262-A5CAA004A6AA}"/>
              </a:ext>
            </a:extLst>
          </p:cNvPr>
          <p:cNvSpPr txBox="1"/>
          <p:nvPr/>
        </p:nvSpPr>
        <p:spPr>
          <a:xfrm>
            <a:off x="1450107" y="3763938"/>
            <a:ext cx="144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Inlet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air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average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temperature = 15°C</a:t>
            </a:r>
          </a:p>
        </p:txBody>
      </p:sp>
    </p:spTree>
    <p:extLst>
      <p:ext uri="{BB962C8B-B14F-4D97-AF65-F5344CB8AC3E}">
        <p14:creationId xmlns:p14="http://schemas.microsoft.com/office/powerpoint/2010/main" val="37509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PRELIMINARY RESULTS</a:t>
            </a:r>
          </a:p>
        </p:txBody>
      </p:sp>
      <p:pic>
        <p:nvPicPr>
          <p:cNvPr id="3" name="13D94096">
            <a:hlinkClick r:id="" action="ppaction://media"/>
            <a:extLst>
              <a:ext uri="{FF2B5EF4-FFF2-40B4-BE49-F238E27FC236}">
                <a16:creationId xmlns:a16="http://schemas.microsoft.com/office/drawing/2014/main" id="{138E1D37-C51F-E509-DB2C-FC5975823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758" y="859460"/>
            <a:ext cx="5334845" cy="35565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BCB368-DDA3-729C-A8C8-E65E9E8C086A}"/>
              </a:ext>
            </a:extLst>
          </p:cNvPr>
          <p:cNvSpPr txBox="1"/>
          <p:nvPr/>
        </p:nvSpPr>
        <p:spPr>
          <a:xfrm>
            <a:off x="1662758" y="47194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PATHLINES COLOURED BY TEMPERATURE (OUTLET)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3121866-4361-C527-2325-A428DCA3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52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019CFB-72C8-FEBF-5ED4-1E62F1DB2728}"/>
              </a:ext>
            </a:extLst>
          </p:cNvPr>
          <p:cNvSpPr txBox="1"/>
          <p:nvPr/>
        </p:nvSpPr>
        <p:spPr>
          <a:xfrm>
            <a:off x="5461239" y="1673088"/>
            <a:ext cx="144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Outlet air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average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temperature = 39°C</a:t>
            </a:r>
          </a:p>
        </p:txBody>
      </p:sp>
    </p:spTree>
    <p:extLst>
      <p:ext uri="{BB962C8B-B14F-4D97-AF65-F5344CB8AC3E}">
        <p14:creationId xmlns:p14="http://schemas.microsoft.com/office/powerpoint/2010/main" val="21425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PRELIMINARY RESULTS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BCB368-DDA3-729C-A8C8-E65E9E8C086A}"/>
              </a:ext>
            </a:extLst>
          </p:cNvPr>
          <p:cNvSpPr txBox="1"/>
          <p:nvPr/>
        </p:nvSpPr>
        <p:spPr>
          <a:xfrm>
            <a:off x="1662758" y="47194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VELOCITY FIELD IN A PLANE (COLOUR BY VELOCITY)</a:t>
            </a:r>
          </a:p>
        </p:txBody>
      </p:sp>
      <p:pic>
        <p:nvPicPr>
          <p:cNvPr id="6" name="Immagine 5" descr="Immagine che contiene schizzo, schermata, disegno, circuito&#10;&#10;Descrizione generata automaticamente">
            <a:extLst>
              <a:ext uri="{FF2B5EF4-FFF2-40B4-BE49-F238E27FC236}">
                <a16:creationId xmlns:a16="http://schemas.microsoft.com/office/drawing/2014/main" id="{AB52D814-D55D-7980-A5E2-FCB972EC3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69" t="16356" b="32089"/>
          <a:stretch/>
        </p:blipFill>
        <p:spPr>
          <a:xfrm>
            <a:off x="2524777" y="719156"/>
            <a:ext cx="3350014" cy="1445421"/>
          </a:xfrm>
          <a:prstGeom prst="rect">
            <a:avLst/>
          </a:prstGeom>
        </p:spPr>
      </p:pic>
      <p:pic>
        <p:nvPicPr>
          <p:cNvPr id="8" name="Immagine 7" descr="Immagine che contiene Policromia, Arte bambini, schermata, testo&#10;&#10;Descrizione generata automaticamente">
            <a:extLst>
              <a:ext uri="{FF2B5EF4-FFF2-40B4-BE49-F238E27FC236}">
                <a16:creationId xmlns:a16="http://schemas.microsoft.com/office/drawing/2014/main" id="{71D47E74-328A-B250-8D84-CE7B8AB38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5" t="33642" b="20416"/>
          <a:stretch/>
        </p:blipFill>
        <p:spPr>
          <a:xfrm>
            <a:off x="4724116" y="2541846"/>
            <a:ext cx="4223281" cy="1355390"/>
          </a:xfrm>
          <a:prstGeom prst="rect">
            <a:avLst/>
          </a:prstGeom>
        </p:spPr>
      </p:pic>
      <p:pic>
        <p:nvPicPr>
          <p:cNvPr id="10" name="Immagine 9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8DAC16B2-5385-E6ED-FA72-6963C7D70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86" t="21487" b="35814"/>
          <a:stretch/>
        </p:blipFill>
        <p:spPr>
          <a:xfrm>
            <a:off x="858448" y="2701073"/>
            <a:ext cx="3332657" cy="1196162"/>
          </a:xfrm>
          <a:prstGeom prst="rect">
            <a:avLst/>
          </a:prstGeom>
        </p:spPr>
      </p:pic>
      <p:pic>
        <p:nvPicPr>
          <p:cNvPr id="12" name="Immagine 11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C9CD2351-CC43-A514-3264-246D497D6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961" b="35814"/>
          <a:stretch/>
        </p:blipFill>
        <p:spPr>
          <a:xfrm>
            <a:off x="277111" y="2571750"/>
            <a:ext cx="769543" cy="1747502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2BE98F6-0E0F-3D5C-4685-EFB9A7D38CC7}"/>
              </a:ext>
            </a:extLst>
          </p:cNvPr>
          <p:cNvSpPr/>
          <p:nvPr/>
        </p:nvSpPr>
        <p:spPr>
          <a:xfrm>
            <a:off x="925033" y="2974458"/>
            <a:ext cx="1419446" cy="1112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DD7E68D-3ECC-D4F6-DDBC-A36409610E51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344479" y="3219541"/>
            <a:ext cx="2379637" cy="41422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A8430FC3-DECA-FA4E-8220-E0B154A3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53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9250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D38842D-8AEE-EF82-EC52-54793D9C7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0" t="24931"/>
          <a:stretch/>
        </p:blipFill>
        <p:spPr>
          <a:xfrm>
            <a:off x="678645" y="2862110"/>
            <a:ext cx="3944077" cy="153637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PRELIMINARY RESULTS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BCB368-DDA3-729C-A8C8-E65E9E8C086A}"/>
              </a:ext>
            </a:extLst>
          </p:cNvPr>
          <p:cNvSpPr txBox="1"/>
          <p:nvPr/>
        </p:nvSpPr>
        <p:spPr>
          <a:xfrm>
            <a:off x="1662758" y="47194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VELOCITY FIELD IN A PLANE (COLOUR BY VELOCITY)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2BE98F6-0E0F-3D5C-4685-EFB9A7D38CC7}"/>
              </a:ext>
            </a:extLst>
          </p:cNvPr>
          <p:cNvSpPr/>
          <p:nvPr/>
        </p:nvSpPr>
        <p:spPr>
          <a:xfrm>
            <a:off x="2520325" y="3365823"/>
            <a:ext cx="685800" cy="688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DD7E68D-3ECC-D4F6-DDBC-A36409610E51}"/>
              </a:ext>
            </a:extLst>
          </p:cNvPr>
          <p:cNvCxnSpPr>
            <a:cxnSpLocks/>
          </p:cNvCxnSpPr>
          <p:nvPr/>
        </p:nvCxnSpPr>
        <p:spPr>
          <a:xfrm flipV="1">
            <a:off x="3230067" y="3201949"/>
            <a:ext cx="2379637" cy="41422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A8430FC3-DECA-FA4E-8220-E0B154A3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54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07C2BF2-C432-A36C-E09F-5FA11E0AC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85"/>
          <a:stretch/>
        </p:blipFill>
        <p:spPr>
          <a:xfrm>
            <a:off x="2364918" y="793793"/>
            <a:ext cx="3955312" cy="14463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02C8239-6BF7-9BFC-5FE1-11AF85E3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6320">
            <a:off x="5965499" y="2413409"/>
            <a:ext cx="2587338" cy="204662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DE7433-5947-9919-1D9D-0A400CE65B20}"/>
              </a:ext>
            </a:extLst>
          </p:cNvPr>
          <p:cNvSpPr txBox="1"/>
          <p:nvPr/>
        </p:nvSpPr>
        <p:spPr>
          <a:xfrm>
            <a:off x="4269928" y="2451325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Average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velocity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in the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section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= 0.68 m/s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6E7DF2D-6239-9BE2-463B-73413CCF1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124" b="26070"/>
          <a:stretch/>
        </p:blipFill>
        <p:spPr>
          <a:xfrm>
            <a:off x="8488229" y="2189040"/>
            <a:ext cx="483540" cy="253041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D1D8055-38E6-421D-9220-D280EBC26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124" b="26070"/>
          <a:stretch/>
        </p:blipFill>
        <p:spPr>
          <a:xfrm>
            <a:off x="213584" y="2389158"/>
            <a:ext cx="407059" cy="213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8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4903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PRELIMINARY RESULTS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93377B3-02A8-7C29-83F6-2236048C8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93" y="1014984"/>
            <a:ext cx="5108252" cy="34337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A7173F-01D6-A7D1-AC9B-D3C695500E95}"/>
              </a:ext>
            </a:extLst>
          </p:cNvPr>
          <p:cNvSpPr txBox="1"/>
          <p:nvPr/>
        </p:nvSpPr>
        <p:spPr>
          <a:xfrm>
            <a:off x="793313" y="4719458"/>
            <a:ext cx="53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TEMPERATURE OF THE SENSORS (SILICON)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89B3B0-8132-34F7-EB4B-6DB1478A37A9}"/>
              </a:ext>
            </a:extLst>
          </p:cNvPr>
          <p:cNvSpPr txBox="1"/>
          <p:nvPr/>
        </p:nvSpPr>
        <p:spPr>
          <a:xfrm>
            <a:off x="6690538" y="1891197"/>
            <a:ext cx="2208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Maximum temperature = +66°C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E8719F-843A-AA75-0998-920CC6C0EF57}"/>
              </a:ext>
            </a:extLst>
          </p:cNvPr>
          <p:cNvSpPr txBox="1"/>
          <p:nvPr/>
        </p:nvSpPr>
        <p:spPr>
          <a:xfrm>
            <a:off x="6598507" y="2444793"/>
            <a:ext cx="239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Air temperature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inlet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= +15°C</a:t>
            </a:r>
          </a:p>
          <a:p>
            <a:pPr algn="ctr" defTabSz="685800"/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it-IT" sz="1200" dirty="0" err="1">
                <a:solidFill>
                  <a:prstClr val="black"/>
                </a:solidFill>
                <a:latin typeface="Calibri" panose="020F0502020204030204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20 /m/s)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03AEB5-1C59-AF8E-7D61-363CEF2DA613}"/>
              </a:ext>
            </a:extLst>
          </p:cNvPr>
          <p:cNvSpPr txBox="1"/>
          <p:nvPr/>
        </p:nvSpPr>
        <p:spPr>
          <a:xfrm>
            <a:off x="6598507" y="3298610"/>
            <a:ext cx="239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Thermal figure of </a:t>
            </a:r>
            <a:r>
              <a:rPr lang="it-IT" sz="1500" dirty="0" err="1">
                <a:solidFill>
                  <a:prstClr val="black"/>
                </a:solidFill>
                <a:latin typeface="Calibri" panose="020F0502020204030204"/>
              </a:rPr>
              <a:t>merit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66-15 = 51°C </a:t>
            </a:r>
          </a:p>
          <a:p>
            <a:pPr algn="ctr" defTabSz="685800"/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Linear behaviour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6F3954-D4BB-2F73-F3DC-17AEF05B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55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8262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98AC00-A94C-3C09-93AC-7687ECFF87E1}"/>
              </a:ext>
            </a:extLst>
          </p:cNvPr>
          <p:cNvSpPr txBox="1"/>
          <p:nvPr/>
        </p:nvSpPr>
        <p:spPr>
          <a:xfrm>
            <a:off x="2524777" y="94589"/>
            <a:ext cx="401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800" b="1" dirty="0">
                <a:solidFill>
                  <a:srgbClr val="0070C0"/>
                </a:solidFill>
                <a:latin typeface="Calibri" panose="020F0502020204030204"/>
              </a:rPr>
              <a:t>THERMAL SIMULATIONS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C41E4AA-C7E1-7196-EEBA-F0CAD86FFFF2}"/>
              </a:ext>
            </a:extLst>
          </p:cNvPr>
          <p:cNvSpPr txBox="1"/>
          <p:nvPr/>
        </p:nvSpPr>
        <p:spPr>
          <a:xfrm>
            <a:off x="1850109" y="530231"/>
            <a:ext cx="53596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CONCLUSIONS AND FUTURE WORK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3EB02B-4AAF-9026-878A-1077449883D9}"/>
              </a:ext>
            </a:extLst>
          </p:cNvPr>
          <p:cNvSpPr txBox="1"/>
          <p:nvPr/>
        </p:nvSpPr>
        <p:spPr>
          <a:xfrm>
            <a:off x="179885" y="1461724"/>
            <a:ext cx="8700080" cy="373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Preliminary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simulations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show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that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the air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cooling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seems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a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feasible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way for the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thermal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management of the vertex</a:t>
            </a:r>
          </a:p>
          <a:p>
            <a:pPr defTabSz="685800"/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spcAft>
                <a:spcPts val="450"/>
              </a:spcAft>
              <a:buFont typeface="Wingdings" panose="05000000000000000000" pitchFamily="2" charset="2"/>
              <a:buChar char="q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The model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has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to be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improved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strongly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557213" lvl="1" indent="-214313" defTabSz="685800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Anisotropy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materials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Turbulent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model</a:t>
            </a:r>
          </a:p>
          <a:p>
            <a:pPr marL="557213" lvl="1" indent="-214313" defTabSz="685800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Grid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independence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check</a:t>
            </a:r>
          </a:p>
          <a:p>
            <a:pPr marL="557213" lvl="1" indent="-214313" defTabSz="685800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Refinement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boundary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conditions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Optimisation of the system (on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course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): speed and temperature of air,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proper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direction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inlet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flow,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materials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connection with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other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layers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etc</a:t>
            </a:r>
            <a:r>
              <a:rPr lang="it-IT">
                <a:solidFill>
                  <a:prstClr val="black"/>
                </a:solidFill>
                <a:latin typeface="Calibri" panose="020F0502020204030204"/>
              </a:rPr>
              <a:t>… 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Experimental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validation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simulations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q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parallel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mechanical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analysis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needed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485F4AE-2916-0E26-71C3-C303DB56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E4EA587-A3D9-974B-A0E5-90C6FD73FE13}" type="slidenum">
              <a:rPr lang="en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56</a:t>
            </a:fld>
            <a:endParaRPr lang="en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913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2 12"/>
          <p:cNvCxnSpPr/>
          <p:nvPr/>
        </p:nvCxnSpPr>
        <p:spPr>
          <a:xfrm>
            <a:off x="9310100" y="133685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29615" y="2709700"/>
            <a:ext cx="4077719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Speaker: </a:t>
            </a:r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L. Bandiera </a:t>
            </a:r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100" dirty="0">
                <a:solidFill>
                  <a:prstClr val="black"/>
                </a:solidFill>
                <a:latin typeface="Calibri" panose="020F0502020204030204"/>
              </a:rPr>
              <a:t>INFN Ferrara </a:t>
            </a:r>
          </a:p>
          <a:p>
            <a:pPr algn="r" defTabSz="685800"/>
            <a:r>
              <a:rPr lang="it-IT" sz="2100" i="1" dirty="0">
                <a:solidFill>
                  <a:prstClr val="black"/>
                </a:solidFill>
                <a:latin typeface="Calibri" panose="020F0502020204030204"/>
                <a:hlinkClick r:id="rId2"/>
              </a:rPr>
              <a:t>bandiera@fe.infn.it</a:t>
            </a:r>
            <a:endParaRPr lang="it-IT" sz="2100" i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endParaRPr lang="it-IT" sz="2100" i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endParaRPr lang="it-IT" sz="2100" i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endParaRPr lang="it-IT" sz="2100" i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685800"/>
            <a:r>
              <a:rPr lang="it-IT" sz="2100" i="1" dirty="0">
                <a:solidFill>
                  <a:prstClr val="black"/>
                </a:solidFill>
                <a:latin typeface="Calibri" panose="020F0502020204030204"/>
              </a:rPr>
              <a:t>04/09/2023</a:t>
            </a:r>
          </a:p>
          <a:p>
            <a:pPr algn="r" defTabSz="685800"/>
            <a:endParaRPr lang="it-IT" sz="21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319975" y="1005113"/>
            <a:ext cx="8586954" cy="1445419"/>
          </a:xfrm>
        </p:spPr>
        <p:txBody>
          <a:bodyPr/>
          <a:lstStyle/>
          <a:p>
            <a:pPr algn="ctr"/>
            <a:r>
              <a:rPr lang="en-GB" b="1" dirty="0"/>
              <a:t>Hybrid Crystal-based e+ source for FCC-</a:t>
            </a:r>
            <a:r>
              <a:rPr lang="en-GB" b="1" dirty="0" err="1"/>
              <a:t>ee</a:t>
            </a:r>
            <a:endParaRPr lang="en-GB" sz="21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FEC368-1D7A-4F81-ABF6-AE0E36BAF64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1" name="Immagine 10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3048D28-CA78-1931-81A7-F58E433F2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3" y="2473976"/>
            <a:ext cx="2818085" cy="18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8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-17880" y="266393"/>
            <a:ext cx="9000492" cy="74295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Hybrid crystal-based positron source for the FCC-</a:t>
            </a:r>
            <a:r>
              <a:rPr lang="en-US" b="1" dirty="0" err="1">
                <a:solidFill>
                  <a:schemeClr val="tx1"/>
                </a:solidFill>
              </a:rPr>
              <a:t>ee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144239" y="1046448"/>
            <a:ext cx="4103725" cy="36576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1350" b="1" dirty="0">
              <a:solidFill>
                <a:srgbClr val="FF0000"/>
              </a:solidFill>
            </a:endParaRP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171021" y="1173137"/>
            <a:ext cx="3694168" cy="36576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>
                <a:solidFill>
                  <a:srgbClr val="FF0000"/>
                </a:solidFill>
              </a:rPr>
              <a:t>CHART project at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14" y="1132769"/>
            <a:ext cx="4615835" cy="2798349"/>
          </a:xfrm>
          <a:prstGeom prst="rect">
            <a:avLst/>
          </a:prstGeom>
        </p:spPr>
      </p:pic>
      <p:sp>
        <p:nvSpPr>
          <p:cNvPr id="19" name="Freccia in giù 18"/>
          <p:cNvSpPr/>
          <p:nvPr/>
        </p:nvSpPr>
        <p:spPr>
          <a:xfrm rot="20117248">
            <a:off x="4633036" y="2542612"/>
            <a:ext cx="176822" cy="3780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CasellaDiTesto 19"/>
          <p:cNvSpPr txBox="1"/>
          <p:nvPr/>
        </p:nvSpPr>
        <p:spPr>
          <a:xfrm>
            <a:off x="3986404" y="2122978"/>
            <a:ext cx="100860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i="1" dirty="0">
                <a:solidFill>
                  <a:srgbClr val="C00000"/>
                </a:solidFill>
              </a:rPr>
              <a:t>Crystal radiator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482366" y="1306964"/>
            <a:ext cx="249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/>
              <a:t>Test foreseen after 2025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187804" y="1537502"/>
            <a:ext cx="379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dirty="0"/>
              <a:t>CHART project on the </a:t>
            </a:r>
            <a:r>
              <a:rPr lang="en-GB" sz="1200" b="1" dirty="0" err="1"/>
              <a:t>FCCee</a:t>
            </a:r>
            <a:r>
              <a:rPr lang="en-GB" sz="1200" b="1" dirty="0"/>
              <a:t> Injection System</a:t>
            </a:r>
            <a:r>
              <a:rPr lang="en-GB" sz="1200" dirty="0"/>
              <a:t>: Collaboration between PSI and CERN with external partners: CNRS-</a:t>
            </a:r>
            <a:r>
              <a:rPr lang="en-GB" sz="1200" dirty="0" err="1"/>
              <a:t>IJCLab</a:t>
            </a:r>
            <a:r>
              <a:rPr lang="en-GB" sz="1200" dirty="0"/>
              <a:t> (</a:t>
            </a:r>
            <a:r>
              <a:rPr lang="en-GB" sz="1200" dirty="0" err="1"/>
              <a:t>Orsay</a:t>
            </a:r>
            <a:r>
              <a:rPr lang="en-GB" sz="1200" dirty="0"/>
              <a:t>), INFN-LNF, </a:t>
            </a:r>
            <a:r>
              <a:rPr lang="en-GB" sz="1200" b="1" dirty="0">
                <a:solidFill>
                  <a:srgbClr val="C00000"/>
                </a:solidFill>
              </a:rPr>
              <a:t>INFN-Ferrara</a:t>
            </a:r>
            <a:r>
              <a:rPr lang="en-GB" sz="1200" dirty="0"/>
              <a:t>, KEK (Japan)</a:t>
            </a:r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50" y="3219939"/>
            <a:ext cx="1556298" cy="15562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4" b="32537"/>
          <a:stretch/>
        </p:blipFill>
        <p:spPr>
          <a:xfrm>
            <a:off x="2196101" y="1032677"/>
            <a:ext cx="1241774" cy="45895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/>
          <a:srcRect t="3316" b="55958"/>
          <a:stretch/>
        </p:blipFill>
        <p:spPr>
          <a:xfrm>
            <a:off x="144239" y="3489853"/>
            <a:ext cx="4633404" cy="1617390"/>
          </a:xfrm>
          <a:prstGeom prst="rect">
            <a:avLst/>
          </a:prstGeom>
        </p:spPr>
      </p:pic>
      <p:pic>
        <p:nvPicPr>
          <p:cNvPr id="25" name="Google Shape;199;p31"/>
          <p:cNvPicPr preferRelativeResize="0"/>
          <p:nvPr/>
        </p:nvPicPr>
        <p:blipFill rotWithShape="1">
          <a:blip r:embed="rId6">
            <a:alphaModFix/>
          </a:blip>
          <a:srcRect t="1" r="52301" b="55596"/>
          <a:stretch/>
        </p:blipFill>
        <p:spPr>
          <a:xfrm>
            <a:off x="1513953" y="2146775"/>
            <a:ext cx="1633594" cy="12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asellaDiTesto 25"/>
          <p:cNvSpPr txBox="1"/>
          <p:nvPr/>
        </p:nvSpPr>
        <p:spPr>
          <a:xfrm>
            <a:off x="467544" y="2668360"/>
            <a:ext cx="88838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Conventional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-21837" y="3608078"/>
            <a:ext cx="97334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Hybrid scheme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020028" y="4759647"/>
            <a:ext cx="88517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/>
              <a:t>Thin radiator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2627785" y="4776237"/>
            <a:ext cx="10198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/>
              <a:t>Thick converter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3" name="Ovale 22"/>
          <p:cNvSpPr/>
          <p:nvPr/>
        </p:nvSpPr>
        <p:spPr>
          <a:xfrm>
            <a:off x="1162251" y="3325623"/>
            <a:ext cx="884634" cy="12504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0" name="Connettore 2 29"/>
          <p:cNvCxnSpPr/>
          <p:nvPr/>
        </p:nvCxnSpPr>
        <p:spPr>
          <a:xfrm flipV="1">
            <a:off x="932130" y="4475895"/>
            <a:ext cx="378042" cy="2700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169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72" y="794"/>
            <a:ext cx="9414268" cy="742950"/>
          </a:xfrm>
        </p:spPr>
        <p:txBody>
          <a:bodyPr>
            <a:noAutofit/>
          </a:bodyPr>
          <a:lstStyle/>
          <a:p>
            <a:r>
              <a:rPr lang="en-US" sz="2700" b="1" dirty="0"/>
              <a:t>Measurement of the </a:t>
            </a:r>
            <a:r>
              <a:rPr lang="el-GR" sz="2700" b="1" dirty="0">
                <a:cs typeface="Arial" panose="020B0604020202020204" pitchFamily="34" charset="0"/>
              </a:rPr>
              <a:t>γ</a:t>
            </a:r>
            <a:r>
              <a:rPr lang="it-IT" sz="2700" b="1" dirty="0">
                <a:cs typeface="Arial" panose="020B0604020202020204" pitchFamily="34" charset="0"/>
              </a:rPr>
              <a:t>-</a:t>
            </a:r>
            <a:r>
              <a:rPr lang="en-US" sz="2700" b="1" dirty="0"/>
              <a:t>spectrum of the crystal radiator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24" name="Picture 2" descr="https://lh6.googleusercontent.com/ubg20pPnQglR9yhd_CJ5qLDi4eenE2_BaBkfvtekbGVrAqYOoHopL8QmZlUg-XL-t5lqjTJO9-D2VBD0IMlbhKBAc_w8vBVGUEzSx_eFe3S2EPTnffpu3Y15eWdA1ciFsht-rh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1275606"/>
            <a:ext cx="5043353" cy="13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1581" y="710162"/>
            <a:ext cx="5540299" cy="559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b="1" dirty="0"/>
              <a:t>Versatile setup adaptable to CERN PS and DESY beam tests </a:t>
            </a:r>
          </a:p>
          <a:p>
            <a:r>
              <a:rPr lang="en-US" sz="1013" b="1" dirty="0">
                <a:solidFill>
                  <a:srgbClr val="C00000"/>
                </a:solidFill>
              </a:rPr>
              <a:t>Electron energy of 5-6 GeV </a:t>
            </a:r>
            <a:r>
              <a:rPr lang="en-US" sz="1013" b="1" dirty="0"/>
              <a:t>– of interest for future </a:t>
            </a:r>
            <a:r>
              <a:rPr lang="en-US" sz="1013" b="1" dirty="0" err="1"/>
              <a:t>e+e</a:t>
            </a:r>
            <a:r>
              <a:rPr lang="en-US" sz="1013" b="1" dirty="0"/>
              <a:t>- colliders (FCC-</a:t>
            </a:r>
            <a:r>
              <a:rPr lang="en-US" sz="1013" b="1" dirty="0" err="1"/>
              <a:t>ee</a:t>
            </a:r>
            <a:r>
              <a:rPr lang="en-US" sz="1013" b="1" dirty="0"/>
              <a:t>, ILC, CLIC, LEMMA, CEPC …)</a:t>
            </a:r>
          </a:p>
          <a:p>
            <a:endParaRPr lang="en-US" sz="1013" b="1" dirty="0"/>
          </a:p>
        </p:txBody>
      </p:sp>
      <p:pic>
        <p:nvPicPr>
          <p:cNvPr id="28" name="Google Shape;91;p14"/>
          <p:cNvPicPr preferRelativeResize="0"/>
          <p:nvPr/>
        </p:nvPicPr>
        <p:blipFill rotWithShape="1">
          <a:blip r:embed="rId4">
            <a:alphaModFix/>
          </a:blip>
          <a:srcRect l="18477" t="47076" r="21548" b="15541"/>
          <a:stretch/>
        </p:blipFill>
        <p:spPr>
          <a:xfrm>
            <a:off x="4687306" y="2301720"/>
            <a:ext cx="1539171" cy="118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2;p14"/>
          <p:cNvPicPr preferRelativeResize="0"/>
          <p:nvPr/>
        </p:nvPicPr>
        <p:blipFill rotWithShape="1">
          <a:blip r:embed="rId5">
            <a:alphaModFix/>
          </a:blip>
          <a:srcRect l="36912" t="16523" r="26115" b="23564"/>
          <a:stretch/>
        </p:blipFill>
        <p:spPr>
          <a:xfrm flipH="1">
            <a:off x="548553" y="2407906"/>
            <a:ext cx="1350150" cy="145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3;p14"/>
          <p:cNvPicPr preferRelativeResize="0"/>
          <p:nvPr/>
        </p:nvPicPr>
        <p:blipFill rotWithShape="1">
          <a:blip r:embed="rId6">
            <a:alphaModFix/>
          </a:blip>
          <a:srcRect t="1" r="37500" b="-158"/>
          <a:stretch/>
        </p:blipFill>
        <p:spPr>
          <a:xfrm flipH="1">
            <a:off x="2033718" y="2599410"/>
            <a:ext cx="1496262" cy="12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6866" y="2431682"/>
            <a:ext cx="703554" cy="12421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Connettore 2 33"/>
          <p:cNvCxnSpPr/>
          <p:nvPr/>
        </p:nvCxnSpPr>
        <p:spPr>
          <a:xfrm flipH="1">
            <a:off x="1268160" y="2161652"/>
            <a:ext cx="162018" cy="270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>
            <a:off x="2584757" y="2387932"/>
            <a:ext cx="162018" cy="270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>
            <a:endCxn id="33" idx="0"/>
          </p:cNvCxnSpPr>
          <p:nvPr/>
        </p:nvCxnSpPr>
        <p:spPr>
          <a:xfrm>
            <a:off x="3906227" y="2220205"/>
            <a:ext cx="202416" cy="211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5000215" y="2176454"/>
            <a:ext cx="202416" cy="211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363" y="4935862"/>
            <a:ext cx="2166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Activity currently on RD-MUCOL</a:t>
            </a:r>
          </a:p>
        </p:txBody>
      </p:sp>
    </p:spTree>
    <p:extLst>
      <p:ext uri="{BB962C8B-B14F-4D97-AF65-F5344CB8AC3E}">
        <p14:creationId xmlns:p14="http://schemas.microsoft.com/office/powerpoint/2010/main" val="16208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0ED12-16AF-20FB-B0BA-636D72B6D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98" b="-852"/>
          <a:stretch/>
        </p:blipFill>
        <p:spPr>
          <a:xfrm>
            <a:off x="146856" y="3647580"/>
            <a:ext cx="5073216" cy="841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5DD994-86A6-7E9E-1BDE-7D3C911F0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5" b="7309"/>
          <a:stretch/>
        </p:blipFill>
        <p:spPr>
          <a:xfrm>
            <a:off x="133598" y="1180238"/>
            <a:ext cx="4900961" cy="202801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1A3A19-B8C4-4CCB-4FFC-C38D76F5F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762" y="745000"/>
            <a:ext cx="3620783" cy="180834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17B0E94-A374-D35E-2B68-1D69FEE4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Vertex integration </a:t>
            </a:r>
            <a:r>
              <a:rPr lang="en-IT"/>
              <a:t>with </a:t>
            </a:r>
            <a:r>
              <a:rPr lang="en-US" dirty="0"/>
              <a:t>accelerator components</a:t>
            </a:r>
            <a:endParaRPr lang="en-IT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2699D0-1A7F-27CF-1494-94BB91C0D70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12698" y="2649244"/>
            <a:ext cx="3620783" cy="202801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T" sz="1600" dirty="0">
                <a:solidFill>
                  <a:schemeClr val="tx1"/>
                </a:solidFill>
              </a:rPr>
              <a:t>Vertex (MAPS) with 3 inner layers supported by the conical chamber and mounted with the beam pipe and LumiCal to the support tube</a:t>
            </a:r>
          </a:p>
          <a:p>
            <a:endParaRPr lang="en-IT" sz="1600" dirty="0">
              <a:solidFill>
                <a:schemeClr val="tx1"/>
              </a:solidFill>
            </a:endParaRPr>
          </a:p>
          <a:p>
            <a:r>
              <a:rPr lang="en-IT" sz="1600" dirty="0">
                <a:solidFill>
                  <a:schemeClr val="tx1"/>
                </a:solidFill>
              </a:rPr>
              <a:t>Vertex outer layers and 6 disks (MAPS) mounted directly on the support tube.</a:t>
            </a:r>
          </a:p>
          <a:p>
            <a:endParaRPr lang="en-IT" sz="1600" dirty="0">
              <a:solidFill>
                <a:schemeClr val="tx1"/>
              </a:solidFill>
            </a:endParaRPr>
          </a:p>
          <a:p>
            <a:endParaRPr lang="en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57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72" y="794"/>
            <a:ext cx="9414268" cy="742950"/>
          </a:xfrm>
        </p:spPr>
        <p:txBody>
          <a:bodyPr>
            <a:noAutofit/>
          </a:bodyPr>
          <a:lstStyle/>
          <a:p>
            <a:r>
              <a:rPr lang="en-US" sz="2700" b="1" dirty="0"/>
              <a:t>Measurement of the </a:t>
            </a:r>
            <a:r>
              <a:rPr lang="el-GR" sz="2700" b="1" dirty="0">
                <a:cs typeface="Arial" panose="020B0604020202020204" pitchFamily="34" charset="0"/>
              </a:rPr>
              <a:t>γ</a:t>
            </a:r>
            <a:r>
              <a:rPr lang="it-IT" sz="2700" b="1" dirty="0">
                <a:cs typeface="Arial" panose="020B0604020202020204" pitchFamily="34" charset="0"/>
              </a:rPr>
              <a:t>-</a:t>
            </a:r>
            <a:r>
              <a:rPr lang="en-US" sz="2700" b="1" dirty="0"/>
              <a:t>spectrum and MC validation</a:t>
            </a: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24" name="Picture 2" descr="https://lh6.googleusercontent.com/ubg20pPnQglR9yhd_CJ5qLDi4eenE2_BaBkfvtekbGVrAqYOoHopL8QmZlUg-XL-t5lqjTJO9-D2VBD0IMlbhKBAc_w8vBVGUEzSx_eFe3S2EPTnffpu3Y15eWdA1ciFsht-rh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1275606"/>
            <a:ext cx="5043353" cy="13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ccia a destra 15"/>
          <p:cNvSpPr/>
          <p:nvPr/>
        </p:nvSpPr>
        <p:spPr>
          <a:xfrm rot="857014">
            <a:off x="5308724" y="2144043"/>
            <a:ext cx="432048" cy="971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Google Shape;154;p18"/>
          <p:cNvSpPr txBox="1"/>
          <p:nvPr/>
        </p:nvSpPr>
        <p:spPr>
          <a:xfrm>
            <a:off x="78193" y="4089114"/>
            <a:ext cx="3101908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GB" sz="1200" dirty="0"/>
              <a:t>⇒ </a:t>
            </a:r>
            <a:r>
              <a:rPr lang="en-GB" sz="1200" b="1" dirty="0"/>
              <a:t>Increase in the average number </a:t>
            </a:r>
            <a:r>
              <a:rPr lang="en-GB" sz="1200" dirty="0"/>
              <a:t>of high-energy deposit events (i.e. in the average number </a:t>
            </a:r>
            <a:r>
              <a:rPr lang="en-GB" sz="1200" b="1" dirty="0"/>
              <a:t>of events featuring many output photons — more than 2</a:t>
            </a:r>
            <a:r>
              <a:rPr lang="en-GB" sz="1200" dirty="0"/>
              <a:t>) in case of axial alignment if compared to random.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903" y="1777705"/>
            <a:ext cx="3332611" cy="2080982"/>
          </a:xfrm>
          <a:prstGeom prst="rect">
            <a:avLst/>
          </a:prstGeom>
        </p:spPr>
      </p:pic>
      <p:sp>
        <p:nvSpPr>
          <p:cNvPr id="12" name="Freccia a destra 11"/>
          <p:cNvSpPr/>
          <p:nvPr/>
        </p:nvSpPr>
        <p:spPr>
          <a:xfrm rot="5795589">
            <a:off x="3728093" y="2399814"/>
            <a:ext cx="280776" cy="7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3" name="Google Shape;15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688" y="2647482"/>
            <a:ext cx="2253783" cy="1030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1;p18"/>
          <p:cNvSpPr txBox="1"/>
          <p:nvPr/>
        </p:nvSpPr>
        <p:spPr>
          <a:xfrm>
            <a:off x="3191410" y="3685172"/>
            <a:ext cx="2462549" cy="65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GB" sz="1013" dirty="0"/>
              <a:t>The </a:t>
            </a:r>
            <a:r>
              <a:rPr lang="en-GB" sz="1013" b="1" dirty="0"/>
              <a:t>active </a:t>
            </a:r>
            <a:r>
              <a:rPr lang="en-GB" sz="1013" b="1" dirty="0" err="1"/>
              <a:t>photoconverter</a:t>
            </a:r>
            <a:r>
              <a:rPr lang="en-GB" sz="1013" dirty="0"/>
              <a:t> gives the average information on the number of radiated photons </a:t>
            </a:r>
            <a:endParaRPr sz="1013" dirty="0">
              <a:solidFill>
                <a:schemeClr val="accent3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6"/>
          <a:srcRect t="722"/>
          <a:stretch/>
        </p:blipFill>
        <p:spPr>
          <a:xfrm>
            <a:off x="48462" y="2626239"/>
            <a:ext cx="2957365" cy="1567015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3238748" y="45845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1800" b="1" dirty="0"/>
              <a:t>L. </a:t>
            </a:r>
            <a:r>
              <a:rPr lang="fr-FR" sz="1800" b="1" dirty="0" err="1"/>
              <a:t>Bandiera</a:t>
            </a:r>
            <a:r>
              <a:rPr lang="fr-FR" sz="1800" b="1" dirty="0"/>
              <a:t> et al., </a:t>
            </a:r>
            <a:r>
              <a:rPr lang="fr-FR" sz="1800" b="1" dirty="0" err="1"/>
              <a:t>Eur</a:t>
            </a:r>
            <a:r>
              <a:rPr lang="fr-FR" sz="1800" b="1" dirty="0"/>
              <a:t>. Phys. J. C 82, 699 (2022)</a:t>
            </a:r>
            <a:endParaRPr lang="en-US" sz="1800" b="1" dirty="0"/>
          </a:p>
        </p:txBody>
      </p:sp>
      <p:sp>
        <p:nvSpPr>
          <p:cNvPr id="25" name="Google Shape;154;p18"/>
          <p:cNvSpPr txBox="1"/>
          <p:nvPr/>
        </p:nvSpPr>
        <p:spPr>
          <a:xfrm>
            <a:off x="5899989" y="3776715"/>
            <a:ext cx="3327313" cy="49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013" dirty="0"/>
              <a:t>⇒ larger and peaked energy loss distribution in </a:t>
            </a:r>
            <a:r>
              <a:rPr lang="en-GB" sz="1013" b="1" dirty="0">
                <a:solidFill>
                  <a:srgbClr val="1D02BE"/>
                </a:solidFill>
              </a:rPr>
              <a:t>axial</a:t>
            </a:r>
            <a:r>
              <a:rPr lang="en-GB" sz="1013" dirty="0"/>
              <a:t> vs.</a:t>
            </a:r>
            <a:r>
              <a:rPr lang="en-GB" sz="1013" dirty="0">
                <a:solidFill>
                  <a:schemeClr val="accent2"/>
                </a:solidFill>
              </a:rPr>
              <a:t> </a:t>
            </a:r>
            <a:r>
              <a:rPr lang="en-GB" sz="1013" b="1" dirty="0">
                <a:solidFill>
                  <a:schemeClr val="accent2"/>
                </a:solidFill>
              </a:rPr>
              <a:t>random</a:t>
            </a:r>
            <a:r>
              <a:rPr lang="en-GB" sz="1013" dirty="0">
                <a:solidFill>
                  <a:schemeClr val="accent2"/>
                </a:solidFill>
              </a:rPr>
              <a:t> </a:t>
            </a:r>
            <a:r>
              <a:rPr lang="en-GB" sz="1013" dirty="0"/>
              <a:t>orientation!</a:t>
            </a:r>
            <a:endParaRPr sz="1013" dirty="0"/>
          </a:p>
        </p:txBody>
      </p:sp>
      <p:sp>
        <p:nvSpPr>
          <p:cNvPr id="21" name="Google Shape;140;p17"/>
          <p:cNvSpPr txBox="1"/>
          <p:nvPr/>
        </p:nvSpPr>
        <p:spPr>
          <a:xfrm>
            <a:off x="5409092" y="1220406"/>
            <a:ext cx="381821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1200" dirty="0"/>
              <a:t>electromagnetic radiation in the BGO calorimeter at different angular configurations</a:t>
            </a:r>
            <a:endParaRPr sz="12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469485" y="1984827"/>
            <a:ext cx="84510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e- @5.6 GeV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53178" y="550004"/>
            <a:ext cx="266015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Electron beam energy: 5.6 GeV</a:t>
            </a:r>
          </a:p>
          <a:p>
            <a:r>
              <a:rPr lang="en-US" sz="1200" b="1" dirty="0"/>
              <a:t>Crystal target:  W &lt;100&gt;, 2.24 mm long</a:t>
            </a:r>
          </a:p>
          <a:p>
            <a:r>
              <a:rPr lang="en-US" sz="1200" b="1" dirty="0"/>
              <a:t>Channeling critical angle ≈ 1 </a:t>
            </a:r>
            <a:r>
              <a:rPr lang="en-US" sz="1200" b="1" dirty="0" err="1"/>
              <a:t>mrad</a:t>
            </a:r>
            <a:endParaRPr lang="en-US" sz="1200" b="1" dirty="0"/>
          </a:p>
        </p:txBody>
      </p:sp>
      <p:pic>
        <p:nvPicPr>
          <p:cNvPr id="27" name="Picture 2" descr="Fig.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5" y="123615"/>
            <a:ext cx="1361603" cy="118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4853856" y="708054"/>
            <a:ext cx="211468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/>
              <a:t>W crystal X-ray topography @BM05</a:t>
            </a:r>
          </a:p>
        </p:txBody>
      </p:sp>
      <p:pic>
        <p:nvPicPr>
          <p:cNvPr id="30" name="Picture 7" descr="https://eosc.eu/sites/default/files/styles/responsive/public/2021-02/esrf_logo.jpg?itok=bfytRc_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23" y="24369"/>
            <a:ext cx="659341" cy="4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238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72" y="794"/>
            <a:ext cx="9414268" cy="742950"/>
          </a:xfrm>
        </p:spPr>
        <p:txBody>
          <a:bodyPr>
            <a:noAutofit/>
          </a:bodyPr>
          <a:lstStyle/>
          <a:p>
            <a:r>
              <a:rPr lang="en-US" sz="2700" b="1" dirty="0"/>
              <a:t>Hybrid source optimization for FCC-</a:t>
            </a:r>
            <a:r>
              <a:rPr lang="en-US" sz="2700" b="1" dirty="0" err="1"/>
              <a:t>ee</a:t>
            </a: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27" name="Picture 10" descr="Logo: CERN (EIROforum member) | E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659" y="323923"/>
            <a:ext cx="696215" cy="68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2207132" y="4695341"/>
            <a:ext cx="2682145" cy="24820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13" dirty="0"/>
              <a:t>Collaboration with </a:t>
            </a:r>
            <a:r>
              <a:rPr lang="en-US" sz="1013" dirty="0" err="1"/>
              <a:t>IJCLab</a:t>
            </a:r>
            <a:r>
              <a:rPr lang="en-US" sz="1013" dirty="0"/>
              <a:t> (leader I. </a:t>
            </a:r>
            <a:r>
              <a:rPr lang="en-US" sz="1013" dirty="0" err="1"/>
              <a:t>Chaikovska</a:t>
            </a:r>
            <a:r>
              <a:rPr lang="en-US" sz="1013" dirty="0"/>
              <a:t>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246186" y="470100"/>
            <a:ext cx="15440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i="1" dirty="0"/>
              <a:t>M. </a:t>
            </a:r>
            <a:r>
              <a:rPr lang="en-US" sz="1013" i="1" dirty="0" err="1"/>
              <a:t>Soldani</a:t>
            </a:r>
            <a:r>
              <a:rPr lang="en-US" sz="1013" i="1" dirty="0"/>
              <a:t> (INFN-Ferrara)</a:t>
            </a:r>
          </a:p>
        </p:txBody>
      </p:sp>
      <p:grpSp>
        <p:nvGrpSpPr>
          <p:cNvPr id="19" name="Google Shape;209;p32"/>
          <p:cNvGrpSpPr/>
          <p:nvPr/>
        </p:nvGrpSpPr>
        <p:grpSpPr>
          <a:xfrm>
            <a:off x="-23719" y="903438"/>
            <a:ext cx="5539502" cy="2193799"/>
            <a:chOff x="1802250" y="614225"/>
            <a:chExt cx="5539502" cy="2193799"/>
          </a:xfrm>
        </p:grpSpPr>
        <p:pic>
          <p:nvPicPr>
            <p:cNvPr id="20" name="Google Shape;210;p32"/>
            <p:cNvPicPr preferRelativeResize="0"/>
            <p:nvPr/>
          </p:nvPicPr>
          <p:blipFill rotWithShape="1">
            <a:blip r:embed="rId4">
              <a:alphaModFix/>
            </a:blip>
            <a:srcRect t="49685"/>
            <a:stretch/>
          </p:blipFill>
          <p:spPr>
            <a:xfrm>
              <a:off x="1802250" y="614225"/>
              <a:ext cx="5539502" cy="2193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11;p32"/>
            <p:cNvSpPr/>
            <p:nvPr/>
          </p:nvSpPr>
          <p:spPr>
            <a:xfrm>
              <a:off x="3868700" y="614225"/>
              <a:ext cx="309900" cy="395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pic>
        <p:nvPicPr>
          <p:cNvPr id="22" name="Google Shape;21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288" y="3164837"/>
            <a:ext cx="4462725" cy="140215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13;p32"/>
          <p:cNvSpPr/>
          <p:nvPr/>
        </p:nvSpPr>
        <p:spPr>
          <a:xfrm>
            <a:off x="4869050" y="4105071"/>
            <a:ext cx="787800" cy="47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4" name="Google Shape;215;p32"/>
          <p:cNvSpPr txBox="1"/>
          <p:nvPr/>
        </p:nvSpPr>
        <p:spPr>
          <a:xfrm>
            <a:off x="5207611" y="813505"/>
            <a:ext cx="3815420" cy="1595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1000"/>
              </a:spcBef>
            </a:pPr>
            <a:r>
              <a:rPr lang="en-GB" sz="1500" dirty="0"/>
              <a:t>energy deposit and PEDD </a:t>
            </a:r>
            <a:r>
              <a:rPr lang="en-GB" sz="1500" u="sng" dirty="0"/>
              <a:t>in amorphous converter can be reduced by tunin</a:t>
            </a:r>
            <a:r>
              <a:rPr lang="en-GB" sz="1500" dirty="0"/>
              <a:t>g </a:t>
            </a:r>
            <a:r>
              <a:rPr lang="en-GB" sz="1500" b="1" i="1" dirty="0"/>
              <a:t>L</a:t>
            </a:r>
            <a:r>
              <a:rPr lang="en-GB" sz="1500" i="1" dirty="0"/>
              <a:t> </a:t>
            </a:r>
            <a:r>
              <a:rPr lang="en-GB" sz="1500" dirty="0"/>
              <a:t>(while keeping the radiator thickness fixed to maximise EM enhancement) and </a:t>
            </a:r>
            <a:r>
              <a:rPr lang="en-GB" sz="1500" b="1" i="1" dirty="0"/>
              <a:t>D</a:t>
            </a:r>
            <a:r>
              <a:rPr lang="en-GB" sz="1500" dirty="0"/>
              <a:t> </a:t>
            </a:r>
          </a:p>
          <a:p>
            <a:pPr>
              <a:spcBef>
                <a:spcPts val="1000"/>
              </a:spcBef>
            </a:pPr>
            <a:endParaRPr sz="1500" dirty="0"/>
          </a:p>
        </p:txBody>
      </p:sp>
      <p:sp>
        <p:nvSpPr>
          <p:cNvPr id="35" name="Google Shape;216;p32"/>
          <p:cNvSpPr/>
          <p:nvPr/>
        </p:nvSpPr>
        <p:spPr>
          <a:xfrm>
            <a:off x="3759627" y="1563202"/>
            <a:ext cx="256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cxnSp>
        <p:nvCxnSpPr>
          <p:cNvPr id="36" name="Google Shape;217;p32"/>
          <p:cNvCxnSpPr>
            <a:stCxn id="35" idx="1"/>
            <a:endCxn id="35" idx="3"/>
          </p:cNvCxnSpPr>
          <p:nvPr/>
        </p:nvCxnSpPr>
        <p:spPr>
          <a:xfrm>
            <a:off x="3759627" y="1731352"/>
            <a:ext cx="256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7" name="Google Shape;218;p32"/>
          <p:cNvSpPr txBox="1"/>
          <p:nvPr/>
        </p:nvSpPr>
        <p:spPr>
          <a:xfrm>
            <a:off x="3737577" y="1663752"/>
            <a:ext cx="300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 b="1" i="1">
                <a:solidFill>
                  <a:srgbClr val="FFFFFF"/>
                </a:solidFill>
              </a:rPr>
              <a:t>L</a:t>
            </a:r>
            <a:endParaRPr sz="1800" b="1" i="1">
              <a:solidFill>
                <a:srgbClr val="FFFFFF"/>
              </a:solidFill>
            </a:endParaRPr>
          </a:p>
        </p:txBody>
      </p:sp>
      <p:sp>
        <p:nvSpPr>
          <p:cNvPr id="38" name="Google Shape;219;p32"/>
          <p:cNvSpPr txBox="1"/>
          <p:nvPr/>
        </p:nvSpPr>
        <p:spPr>
          <a:xfrm>
            <a:off x="2141597" y="833102"/>
            <a:ext cx="390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 b="1" i="1"/>
              <a:t>D</a:t>
            </a:r>
            <a:endParaRPr sz="1800" b="1" i="1"/>
          </a:p>
        </p:txBody>
      </p:sp>
      <p:sp>
        <p:nvSpPr>
          <p:cNvPr id="39" name="Google Shape;220;p32"/>
          <p:cNvSpPr/>
          <p:nvPr/>
        </p:nvSpPr>
        <p:spPr>
          <a:xfrm>
            <a:off x="1581852" y="789552"/>
            <a:ext cx="16377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cxnSp>
        <p:nvCxnSpPr>
          <p:cNvPr id="40" name="Google Shape;221;p32"/>
          <p:cNvCxnSpPr/>
          <p:nvPr/>
        </p:nvCxnSpPr>
        <p:spPr>
          <a:xfrm>
            <a:off x="1581852" y="1186302"/>
            <a:ext cx="1637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1" name="Google Shape;222;p32"/>
          <p:cNvSpPr txBox="1"/>
          <p:nvPr/>
        </p:nvSpPr>
        <p:spPr>
          <a:xfrm>
            <a:off x="5969903" y="4176171"/>
            <a:ext cx="24666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100" dirty="0">
                <a:solidFill>
                  <a:srgbClr val="C00000"/>
                </a:solidFill>
              </a:rPr>
              <a:t>L. </a:t>
            </a:r>
            <a:r>
              <a:rPr lang="en-GB" sz="2100" dirty="0" err="1">
                <a:solidFill>
                  <a:srgbClr val="C00000"/>
                </a:solidFill>
              </a:rPr>
              <a:t>Bandiera</a:t>
            </a:r>
            <a:r>
              <a:rPr lang="en-GB" sz="2100" dirty="0">
                <a:solidFill>
                  <a:srgbClr val="C00000"/>
                </a:solidFill>
              </a:rPr>
              <a:t> </a:t>
            </a:r>
            <a:r>
              <a:rPr lang="en-GB" sz="2100" i="1" dirty="0">
                <a:solidFill>
                  <a:srgbClr val="C00000"/>
                </a:solidFill>
              </a:rPr>
              <a:t>et al.</a:t>
            </a:r>
            <a:r>
              <a:rPr lang="en-GB" sz="2100" dirty="0">
                <a:solidFill>
                  <a:srgbClr val="C00000"/>
                </a:solidFill>
              </a:rPr>
              <a:t>, </a:t>
            </a:r>
            <a:r>
              <a:rPr lang="en-GB" sz="2100" b="1" dirty="0">
                <a:solidFill>
                  <a:srgbClr val="C00000"/>
                </a:solidFill>
              </a:rPr>
              <a:t>EPJC 82</a:t>
            </a:r>
            <a:r>
              <a:rPr lang="en-GB" sz="2100" dirty="0">
                <a:solidFill>
                  <a:srgbClr val="C00000"/>
                </a:solidFill>
              </a:rPr>
              <a:t>, 699 (2022)</a:t>
            </a:r>
            <a:endParaRPr sz="2100" dirty="0">
              <a:solidFill>
                <a:srgbClr val="C00000"/>
              </a:solidFill>
            </a:endParaRPr>
          </a:p>
        </p:txBody>
      </p:sp>
      <p:sp>
        <p:nvSpPr>
          <p:cNvPr id="42" name="Google Shape;223;p32"/>
          <p:cNvSpPr txBox="1"/>
          <p:nvPr/>
        </p:nvSpPr>
        <p:spPr>
          <a:xfrm>
            <a:off x="112301" y="4233706"/>
            <a:ext cx="1219800" cy="73863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1200" i="1" dirty="0"/>
              <a:t>E </a:t>
            </a:r>
            <a:r>
              <a:rPr lang="en-GB" sz="1200" dirty="0"/>
              <a:t>= 6 GeV</a:t>
            </a:r>
            <a:endParaRPr sz="1200" dirty="0"/>
          </a:p>
          <a:p>
            <a:pPr algn="ctr"/>
            <a:r>
              <a:rPr lang="en-GB" sz="1200" dirty="0"/>
              <a:t>σ = 500 </a:t>
            </a:r>
            <a:r>
              <a:rPr lang="en-GB" sz="1200" dirty="0" err="1"/>
              <a:t>μm</a:t>
            </a:r>
            <a:endParaRPr sz="1200" dirty="0"/>
          </a:p>
          <a:p>
            <a:pPr algn="ctr"/>
            <a:r>
              <a:rPr lang="en-GB" sz="1200" dirty="0"/>
              <a:t>σ’ = 100 </a:t>
            </a:r>
            <a:r>
              <a:rPr lang="en-GB" sz="1200" dirty="0" err="1"/>
              <a:t>μrad</a:t>
            </a:r>
            <a:endParaRPr sz="1200" dirty="0"/>
          </a:p>
        </p:txBody>
      </p:sp>
      <p:sp>
        <p:nvSpPr>
          <p:cNvPr id="43" name="Google Shape;214;p32"/>
          <p:cNvSpPr txBox="1"/>
          <p:nvPr/>
        </p:nvSpPr>
        <p:spPr>
          <a:xfrm>
            <a:off x="5246515" y="2157786"/>
            <a:ext cx="3699058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-GB" sz="2100" b="1" dirty="0">
                <a:solidFill>
                  <a:srgbClr val="C00000"/>
                </a:solidFill>
                <a:highlight>
                  <a:srgbClr val="FFFFFF"/>
                </a:highlight>
              </a:rPr>
              <a:t>Geant4</a:t>
            </a:r>
            <a:r>
              <a:rPr lang="en-GB" sz="2100" b="1" dirty="0">
                <a:solidFill>
                  <a:srgbClr val="C00000"/>
                </a:solidFill>
              </a:rPr>
              <a:t> </a:t>
            </a:r>
            <a:r>
              <a:rPr lang="en-GB" sz="1800" dirty="0">
                <a:solidFill>
                  <a:srgbClr val="C00000"/>
                </a:solidFill>
              </a:rPr>
              <a:t>simulation of the converter stage…</a:t>
            </a:r>
          </a:p>
          <a:p>
            <a:pPr algn="just"/>
            <a:endParaRPr lang="en-GB" sz="1500" dirty="0"/>
          </a:p>
          <a:p>
            <a:pPr algn="just"/>
            <a:r>
              <a:rPr lang="en-GB" sz="1500" dirty="0"/>
              <a:t>(</a:t>
            </a:r>
            <a:r>
              <a:rPr lang="en-GB" sz="1500" b="1" i="1" dirty="0"/>
              <a:t>radiator stage already optimised with dedicated code and experimental data→ dedicated input files</a:t>
            </a:r>
            <a:r>
              <a:rPr lang="en-GB" sz="1500" dirty="0"/>
              <a:t>)</a:t>
            </a:r>
            <a:endParaRPr sz="15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261499" y="2110090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 &lt;111&gt; 2 mm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363" y="4935862"/>
            <a:ext cx="2166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Activity currently on RD-MUCOL</a:t>
            </a:r>
          </a:p>
        </p:txBody>
      </p:sp>
    </p:spTree>
    <p:extLst>
      <p:ext uri="{BB962C8B-B14F-4D97-AF65-F5344CB8AC3E}">
        <p14:creationId xmlns:p14="http://schemas.microsoft.com/office/powerpoint/2010/main" val="2799947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45" y="611728"/>
            <a:ext cx="6296560" cy="4360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36;p38"/>
          <p:cNvSpPr/>
          <p:nvPr/>
        </p:nvSpPr>
        <p:spPr>
          <a:xfrm>
            <a:off x="4184744" y="874978"/>
            <a:ext cx="513600" cy="4097100"/>
          </a:xfrm>
          <a:prstGeom prst="rect">
            <a:avLst/>
          </a:prstGeom>
          <a:solidFill>
            <a:srgbClr val="783F04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7" name="Google Shape;337;p38"/>
          <p:cNvSpPr/>
          <p:nvPr/>
        </p:nvSpPr>
        <p:spPr>
          <a:xfrm>
            <a:off x="5784944" y="874978"/>
            <a:ext cx="513600" cy="4097100"/>
          </a:xfrm>
          <a:prstGeom prst="rect">
            <a:avLst/>
          </a:prstGeom>
          <a:solidFill>
            <a:srgbClr val="783F04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8" name="Google Shape;338;p38"/>
          <p:cNvSpPr/>
          <p:nvPr/>
        </p:nvSpPr>
        <p:spPr>
          <a:xfrm>
            <a:off x="4718144" y="874978"/>
            <a:ext cx="513600" cy="4097100"/>
          </a:xfrm>
          <a:prstGeom prst="rect">
            <a:avLst/>
          </a:prstGeom>
          <a:solidFill>
            <a:srgbClr val="FF0000">
              <a:alpha val="31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9" name="Google Shape;339;p38"/>
          <p:cNvSpPr/>
          <p:nvPr/>
        </p:nvSpPr>
        <p:spPr>
          <a:xfrm>
            <a:off x="2524820" y="520853"/>
            <a:ext cx="573300" cy="4451100"/>
          </a:xfrm>
          <a:prstGeom prst="rect">
            <a:avLst/>
          </a:prstGeom>
          <a:solidFill>
            <a:srgbClr val="666666">
              <a:alpha val="23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0" name="Google Shape;340;p38"/>
          <p:cNvSpPr/>
          <p:nvPr/>
        </p:nvSpPr>
        <p:spPr>
          <a:xfrm>
            <a:off x="6318344" y="874978"/>
            <a:ext cx="513600" cy="4097100"/>
          </a:xfrm>
          <a:prstGeom prst="rect">
            <a:avLst/>
          </a:prstGeom>
          <a:solidFill>
            <a:srgbClr val="FF0000">
              <a:alpha val="31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1" name="Google Shape;341;p38"/>
          <p:cNvSpPr txBox="1"/>
          <p:nvPr/>
        </p:nvSpPr>
        <p:spPr>
          <a:xfrm>
            <a:off x="6912380" y="585089"/>
            <a:ext cx="1720240" cy="129263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>
                <a:solidFill>
                  <a:srgbClr val="666666"/>
                </a:solidFill>
              </a:rPr>
              <a:t>conventional (amorphous)</a:t>
            </a:r>
            <a:endParaRPr sz="1800">
              <a:solidFill>
                <a:srgbClr val="666666"/>
              </a:solidFill>
            </a:endParaRPr>
          </a:p>
          <a:p>
            <a:r>
              <a:rPr lang="en-GB" sz="1800">
                <a:solidFill>
                  <a:srgbClr val="783F04"/>
                </a:solidFill>
              </a:rPr>
              <a:t>collimator</a:t>
            </a:r>
            <a:endParaRPr sz="1800">
              <a:solidFill>
                <a:srgbClr val="783F04"/>
              </a:solidFill>
            </a:endParaRPr>
          </a:p>
          <a:p>
            <a:r>
              <a:rPr lang="en-GB" sz="1800">
                <a:solidFill>
                  <a:srgbClr val="FF0000"/>
                </a:solidFill>
              </a:rPr>
              <a:t>magnet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2" name="Google Shape;342;p38"/>
          <p:cNvSpPr/>
          <p:nvPr/>
        </p:nvSpPr>
        <p:spPr>
          <a:xfrm>
            <a:off x="1212144" y="1590602"/>
            <a:ext cx="1228200" cy="2358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3" name="Google Shape;343;p38"/>
          <p:cNvSpPr txBox="1"/>
          <p:nvPr/>
        </p:nvSpPr>
        <p:spPr>
          <a:xfrm>
            <a:off x="-259861" y="1508403"/>
            <a:ext cx="149425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-GB" sz="1800" i="1">
                <a:solidFill>
                  <a:schemeClr val="accent6"/>
                </a:solidFill>
              </a:rPr>
              <a:t>a </a:t>
            </a:r>
            <a:r>
              <a:rPr lang="en-GB" sz="1800">
                <a:solidFill>
                  <a:schemeClr val="accent6"/>
                </a:solidFill>
              </a:rPr>
              <a:t>= 5.5 mm</a:t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14" name="Google Shape;344;p38"/>
          <p:cNvSpPr/>
          <p:nvPr/>
        </p:nvSpPr>
        <p:spPr>
          <a:xfrm>
            <a:off x="5784969" y="2448677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5" name="Google Shape;345;p38"/>
          <p:cNvSpPr/>
          <p:nvPr/>
        </p:nvSpPr>
        <p:spPr>
          <a:xfrm>
            <a:off x="6318344" y="2828428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" name="Google Shape;346;p38"/>
          <p:cNvSpPr/>
          <p:nvPr/>
        </p:nvSpPr>
        <p:spPr>
          <a:xfrm>
            <a:off x="4718144" y="2828428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347;p38"/>
          <p:cNvSpPr/>
          <p:nvPr/>
        </p:nvSpPr>
        <p:spPr>
          <a:xfrm>
            <a:off x="3117944" y="2828428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348;p38"/>
          <p:cNvSpPr/>
          <p:nvPr/>
        </p:nvSpPr>
        <p:spPr>
          <a:xfrm>
            <a:off x="5784969" y="2103578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349;p38"/>
          <p:cNvSpPr/>
          <p:nvPr/>
        </p:nvSpPr>
        <p:spPr>
          <a:xfrm>
            <a:off x="4184732" y="2103578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350;p38"/>
          <p:cNvSpPr/>
          <p:nvPr/>
        </p:nvSpPr>
        <p:spPr>
          <a:xfrm>
            <a:off x="2524820" y="3166603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1" name="Google Shape;351;p38"/>
          <p:cNvSpPr/>
          <p:nvPr/>
        </p:nvSpPr>
        <p:spPr>
          <a:xfrm>
            <a:off x="2524820" y="3641353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2" name="Google Shape;352;p38"/>
          <p:cNvSpPr/>
          <p:nvPr/>
        </p:nvSpPr>
        <p:spPr>
          <a:xfrm>
            <a:off x="3667820" y="3641353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3" name="Google Shape;353;p38"/>
          <p:cNvSpPr/>
          <p:nvPr/>
        </p:nvSpPr>
        <p:spPr>
          <a:xfrm>
            <a:off x="5801420" y="3641353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4" name="Google Shape;315;p37"/>
          <p:cNvSpPr txBox="1">
            <a:spLocks/>
          </p:cNvSpPr>
          <p:nvPr/>
        </p:nvSpPr>
        <p:spPr>
          <a:xfrm>
            <a:off x="0" y="113041"/>
            <a:ext cx="4572000" cy="478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solidFill>
                  <a:schemeClr val="tx1"/>
                </a:solidFill>
              </a:rPr>
              <a:t>FCC-</a:t>
            </a:r>
            <a:r>
              <a:rPr lang="en-US" sz="2250" b="1" dirty="0" err="1">
                <a:solidFill>
                  <a:schemeClr val="tx1"/>
                </a:solidFill>
              </a:rPr>
              <a:t>ee</a:t>
            </a:r>
            <a:r>
              <a:rPr lang="en-US" sz="2250" b="1" dirty="0">
                <a:solidFill>
                  <a:schemeClr val="tx1"/>
                </a:solidFill>
              </a:rPr>
              <a:t> hybrid vs conventional e+ source</a:t>
            </a:r>
            <a:endParaRPr lang="en-GB" sz="2250" b="1" dirty="0">
              <a:solidFill>
                <a:schemeClr val="tx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626006" y="203137"/>
            <a:ext cx="440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Soldani</a:t>
            </a:r>
            <a:r>
              <a:rPr lang="en-US" sz="1200" dirty="0"/>
              <a:t> (INFN-Ferrara) in collaboration with </a:t>
            </a:r>
            <a:r>
              <a:rPr lang="en-US" sz="1200" dirty="0" err="1"/>
              <a:t>I.Chaikovska</a:t>
            </a:r>
            <a:r>
              <a:rPr lang="en-US" sz="1200" dirty="0"/>
              <a:t> (</a:t>
            </a:r>
            <a:r>
              <a:rPr lang="en-US" sz="1200" dirty="0" err="1"/>
              <a:t>IJCLab</a:t>
            </a:r>
            <a:r>
              <a:rPr lang="en-US" sz="1200" dirty="0"/>
              <a:t>)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B46A32E-6299-ABD1-C0F5-A1A8A45840CB}"/>
              </a:ext>
            </a:extLst>
          </p:cNvPr>
          <p:cNvSpPr/>
          <p:nvPr/>
        </p:nvSpPr>
        <p:spPr>
          <a:xfrm>
            <a:off x="521551" y="2301720"/>
            <a:ext cx="6306353" cy="7532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CasellaDiTesto 27"/>
          <p:cNvSpPr txBox="1"/>
          <p:nvPr/>
        </p:nvSpPr>
        <p:spPr>
          <a:xfrm>
            <a:off x="6862467" y="3759882"/>
            <a:ext cx="22284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To be tested at PSI</a:t>
            </a:r>
          </a:p>
          <a:p>
            <a:pPr algn="ctr"/>
            <a:r>
              <a:rPr lang="en-US" sz="2100" b="1" dirty="0">
                <a:solidFill>
                  <a:srgbClr val="FF0000"/>
                </a:solidFill>
              </a:rPr>
              <a:t>in 2025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948265" y="2448678"/>
            <a:ext cx="2056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Huge reduction of PEDD in the converter!</a:t>
            </a:r>
          </a:p>
          <a:p>
            <a:r>
              <a:rPr lang="en-US" sz="1500" b="1" dirty="0"/>
              <a:t>Same or even higher rate of positrons!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4" b="32537"/>
          <a:stretch/>
        </p:blipFill>
        <p:spPr>
          <a:xfrm>
            <a:off x="7440829" y="4478763"/>
            <a:ext cx="1241774" cy="45895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1" name="CasellaDiTesto 30"/>
          <p:cNvSpPr txBox="1"/>
          <p:nvPr/>
        </p:nvSpPr>
        <p:spPr>
          <a:xfrm>
            <a:off x="4363" y="4935862"/>
            <a:ext cx="2166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Activity currently on RD-MUCOL</a:t>
            </a:r>
          </a:p>
        </p:txBody>
      </p:sp>
    </p:spTree>
    <p:extLst>
      <p:ext uri="{BB962C8B-B14F-4D97-AF65-F5344CB8AC3E}">
        <p14:creationId xmlns:p14="http://schemas.microsoft.com/office/powerpoint/2010/main" val="1214261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45" y="611728"/>
            <a:ext cx="6296560" cy="4360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36;p38"/>
          <p:cNvSpPr/>
          <p:nvPr/>
        </p:nvSpPr>
        <p:spPr>
          <a:xfrm>
            <a:off x="4184744" y="874978"/>
            <a:ext cx="513600" cy="4097100"/>
          </a:xfrm>
          <a:prstGeom prst="rect">
            <a:avLst/>
          </a:prstGeom>
          <a:solidFill>
            <a:srgbClr val="783F04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7" name="Google Shape;337;p38"/>
          <p:cNvSpPr/>
          <p:nvPr/>
        </p:nvSpPr>
        <p:spPr>
          <a:xfrm>
            <a:off x="5784944" y="874978"/>
            <a:ext cx="513600" cy="4097100"/>
          </a:xfrm>
          <a:prstGeom prst="rect">
            <a:avLst/>
          </a:prstGeom>
          <a:solidFill>
            <a:srgbClr val="783F04">
              <a:alpha val="2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8" name="Google Shape;338;p38"/>
          <p:cNvSpPr/>
          <p:nvPr/>
        </p:nvSpPr>
        <p:spPr>
          <a:xfrm>
            <a:off x="4718144" y="874978"/>
            <a:ext cx="513600" cy="4097100"/>
          </a:xfrm>
          <a:prstGeom prst="rect">
            <a:avLst/>
          </a:prstGeom>
          <a:solidFill>
            <a:srgbClr val="FF0000">
              <a:alpha val="31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9" name="Google Shape;339;p38"/>
          <p:cNvSpPr/>
          <p:nvPr/>
        </p:nvSpPr>
        <p:spPr>
          <a:xfrm>
            <a:off x="2524820" y="520853"/>
            <a:ext cx="573300" cy="4451100"/>
          </a:xfrm>
          <a:prstGeom prst="rect">
            <a:avLst/>
          </a:prstGeom>
          <a:solidFill>
            <a:srgbClr val="666666">
              <a:alpha val="23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0" name="Google Shape;340;p38"/>
          <p:cNvSpPr/>
          <p:nvPr/>
        </p:nvSpPr>
        <p:spPr>
          <a:xfrm>
            <a:off x="6318344" y="874978"/>
            <a:ext cx="513600" cy="4097100"/>
          </a:xfrm>
          <a:prstGeom prst="rect">
            <a:avLst/>
          </a:prstGeom>
          <a:solidFill>
            <a:srgbClr val="FF0000">
              <a:alpha val="31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1" name="Google Shape;341;p38"/>
          <p:cNvSpPr txBox="1"/>
          <p:nvPr/>
        </p:nvSpPr>
        <p:spPr>
          <a:xfrm>
            <a:off x="6912380" y="585089"/>
            <a:ext cx="1720240" cy="129263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>
                <a:solidFill>
                  <a:srgbClr val="666666"/>
                </a:solidFill>
              </a:rPr>
              <a:t>conventional (amorphous)</a:t>
            </a:r>
            <a:endParaRPr sz="1800">
              <a:solidFill>
                <a:srgbClr val="666666"/>
              </a:solidFill>
            </a:endParaRPr>
          </a:p>
          <a:p>
            <a:r>
              <a:rPr lang="en-GB" sz="1800">
                <a:solidFill>
                  <a:srgbClr val="783F04"/>
                </a:solidFill>
              </a:rPr>
              <a:t>collimator</a:t>
            </a:r>
            <a:endParaRPr sz="1800">
              <a:solidFill>
                <a:srgbClr val="783F04"/>
              </a:solidFill>
            </a:endParaRPr>
          </a:p>
          <a:p>
            <a:r>
              <a:rPr lang="en-GB" sz="1800">
                <a:solidFill>
                  <a:srgbClr val="FF0000"/>
                </a:solidFill>
              </a:rPr>
              <a:t>magnet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2" name="Google Shape;342;p38"/>
          <p:cNvSpPr/>
          <p:nvPr/>
        </p:nvSpPr>
        <p:spPr>
          <a:xfrm>
            <a:off x="1212144" y="1590602"/>
            <a:ext cx="1228200" cy="2358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3" name="Google Shape;343;p38"/>
          <p:cNvSpPr txBox="1"/>
          <p:nvPr/>
        </p:nvSpPr>
        <p:spPr>
          <a:xfrm>
            <a:off x="-259861" y="1508403"/>
            <a:ext cx="149425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-GB" sz="1800" i="1">
                <a:solidFill>
                  <a:schemeClr val="accent6"/>
                </a:solidFill>
              </a:rPr>
              <a:t>a </a:t>
            </a:r>
            <a:r>
              <a:rPr lang="en-GB" sz="1800">
                <a:solidFill>
                  <a:schemeClr val="accent6"/>
                </a:solidFill>
              </a:rPr>
              <a:t>= 5.5 mm</a:t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14" name="Google Shape;344;p38"/>
          <p:cNvSpPr/>
          <p:nvPr/>
        </p:nvSpPr>
        <p:spPr>
          <a:xfrm>
            <a:off x="5784969" y="2448677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5" name="Google Shape;345;p38"/>
          <p:cNvSpPr/>
          <p:nvPr/>
        </p:nvSpPr>
        <p:spPr>
          <a:xfrm>
            <a:off x="6318344" y="2828428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" name="Google Shape;346;p38"/>
          <p:cNvSpPr/>
          <p:nvPr/>
        </p:nvSpPr>
        <p:spPr>
          <a:xfrm>
            <a:off x="4718144" y="2828428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7" name="Google Shape;347;p38"/>
          <p:cNvSpPr/>
          <p:nvPr/>
        </p:nvSpPr>
        <p:spPr>
          <a:xfrm>
            <a:off x="3117944" y="2828428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8" name="Google Shape;348;p38"/>
          <p:cNvSpPr/>
          <p:nvPr/>
        </p:nvSpPr>
        <p:spPr>
          <a:xfrm>
            <a:off x="5784969" y="2103578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9" name="Google Shape;349;p38"/>
          <p:cNvSpPr/>
          <p:nvPr/>
        </p:nvSpPr>
        <p:spPr>
          <a:xfrm>
            <a:off x="4184732" y="2103578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0" name="Google Shape;350;p38"/>
          <p:cNvSpPr/>
          <p:nvPr/>
        </p:nvSpPr>
        <p:spPr>
          <a:xfrm>
            <a:off x="2524820" y="3166603"/>
            <a:ext cx="10470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1" name="Google Shape;351;p38"/>
          <p:cNvSpPr/>
          <p:nvPr/>
        </p:nvSpPr>
        <p:spPr>
          <a:xfrm>
            <a:off x="2524820" y="3641353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2" name="Google Shape;352;p38"/>
          <p:cNvSpPr/>
          <p:nvPr/>
        </p:nvSpPr>
        <p:spPr>
          <a:xfrm>
            <a:off x="3667820" y="3641353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3" name="Google Shape;353;p38"/>
          <p:cNvSpPr/>
          <p:nvPr/>
        </p:nvSpPr>
        <p:spPr>
          <a:xfrm>
            <a:off x="5801420" y="3641353"/>
            <a:ext cx="513600" cy="19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4" name="Google Shape;315;p37"/>
          <p:cNvSpPr txBox="1">
            <a:spLocks/>
          </p:cNvSpPr>
          <p:nvPr/>
        </p:nvSpPr>
        <p:spPr>
          <a:xfrm>
            <a:off x="0" y="113041"/>
            <a:ext cx="4572000" cy="478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>
                <a:solidFill>
                  <a:schemeClr val="tx1"/>
                </a:solidFill>
              </a:rPr>
              <a:t>FCC-ee hybrid vs conventional e+ source</a:t>
            </a:r>
            <a:endParaRPr lang="en-GB" sz="2250" b="1" dirty="0">
              <a:solidFill>
                <a:schemeClr val="tx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626006" y="203137"/>
            <a:ext cx="440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Soldani</a:t>
            </a:r>
            <a:r>
              <a:rPr lang="en-US" sz="1200" dirty="0"/>
              <a:t> (INFN-Ferrara) in collaboration with </a:t>
            </a:r>
            <a:r>
              <a:rPr lang="en-US" sz="1200" dirty="0" err="1"/>
              <a:t>I.Chaikovska</a:t>
            </a:r>
            <a:r>
              <a:rPr lang="en-US" sz="1200" dirty="0"/>
              <a:t> (</a:t>
            </a:r>
            <a:r>
              <a:rPr lang="en-US" sz="1200" dirty="0" err="1"/>
              <a:t>IJCLab</a:t>
            </a:r>
            <a:r>
              <a:rPr lang="en-US" sz="1200" dirty="0"/>
              <a:t>)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B46A32E-6299-ABD1-C0F5-A1A8A45840CB}"/>
              </a:ext>
            </a:extLst>
          </p:cNvPr>
          <p:cNvSpPr/>
          <p:nvPr/>
        </p:nvSpPr>
        <p:spPr>
          <a:xfrm>
            <a:off x="521551" y="2301720"/>
            <a:ext cx="6306353" cy="7532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CasellaDiTesto 27"/>
          <p:cNvSpPr txBox="1"/>
          <p:nvPr/>
        </p:nvSpPr>
        <p:spPr>
          <a:xfrm>
            <a:off x="6862467" y="3759882"/>
            <a:ext cx="22284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To be tested at PSI</a:t>
            </a:r>
          </a:p>
          <a:p>
            <a:pPr algn="ctr"/>
            <a:r>
              <a:rPr lang="en-US" sz="2100" b="1" dirty="0">
                <a:solidFill>
                  <a:srgbClr val="FF0000"/>
                </a:solidFill>
              </a:rPr>
              <a:t>in 2025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948265" y="2448678"/>
            <a:ext cx="2056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Huge reduction of PEDD in the converter!</a:t>
            </a:r>
          </a:p>
          <a:p>
            <a:r>
              <a:rPr lang="en-US" sz="1500" b="1" dirty="0"/>
              <a:t>Same or even higher rate of positrons!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4" b="32537"/>
          <a:stretch/>
        </p:blipFill>
        <p:spPr>
          <a:xfrm>
            <a:off x="7440829" y="4478763"/>
            <a:ext cx="1241774" cy="45895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647" y="2481687"/>
            <a:ext cx="5921297" cy="116251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263179" y="1634656"/>
            <a:ext cx="3367460" cy="6001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300" dirty="0"/>
              <a:t>Poster @IPAC2023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363" y="4935862"/>
            <a:ext cx="2166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Activity currently on RD-MUCOL</a:t>
            </a:r>
          </a:p>
        </p:txBody>
      </p:sp>
    </p:spTree>
    <p:extLst>
      <p:ext uri="{BB962C8B-B14F-4D97-AF65-F5344CB8AC3E}">
        <p14:creationId xmlns:p14="http://schemas.microsoft.com/office/powerpoint/2010/main" val="2845736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D216E2-EB9E-4C27-B506-70E06C1F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1186" y="4467103"/>
            <a:ext cx="789383" cy="273844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07E01-0C9F-45C5-9DAE-B1F9258C68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48" y="109120"/>
            <a:ext cx="8795857" cy="366713"/>
          </a:xfrm>
        </p:spPr>
        <p:txBody>
          <a:bodyPr>
            <a:noAutofit/>
          </a:bodyPr>
          <a:lstStyle/>
          <a:p>
            <a:r>
              <a:rPr lang="en-US" sz="2400" b="1" dirty="0"/>
              <a:t>Targets irradiation studies @MAMI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C2CA4F-9231-4268-A737-E4B92C6BB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4" y="1121713"/>
            <a:ext cx="3703843" cy="3826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0E369E-0AD9-4A3A-8401-4E2320D8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2" y="571287"/>
            <a:ext cx="3911734" cy="3781068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9F8F7E6-6A89-4D83-8AC6-18AF1F9098F8}"/>
              </a:ext>
            </a:extLst>
          </p:cNvPr>
          <p:cNvSpPr txBox="1">
            <a:spLocks/>
          </p:cNvSpPr>
          <p:nvPr/>
        </p:nvSpPr>
        <p:spPr>
          <a:xfrm>
            <a:off x="61123" y="590580"/>
            <a:ext cx="4510879" cy="41638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25" b="1" i="1" dirty="0">
                <a:latin typeface="+mj-lt"/>
                <a:cs typeface="Times New Roman"/>
              </a:rPr>
              <a:t>IPAC 2022</a:t>
            </a:r>
            <a:r>
              <a:rPr lang="de-DE" sz="825" b="1" i="1" dirty="0">
                <a:latin typeface="+mj-lt"/>
                <a:cs typeface="Times New Roman"/>
              </a:rPr>
              <a:t>: </a:t>
            </a:r>
            <a:r>
              <a:rPr lang="en-US" sz="1050" b="1" i="1" dirty="0">
                <a:solidFill>
                  <a:srgbClr val="C00000"/>
                </a:solidFill>
                <a:latin typeface="+mj-lt"/>
              </a:rPr>
              <a:t>F. Alharthi </a:t>
            </a:r>
            <a:r>
              <a:rPr lang="en-US" sz="825" i="1" dirty="0">
                <a:latin typeface="+mj-lt"/>
              </a:rPr>
              <a:t>,I. </a:t>
            </a:r>
            <a:r>
              <a:rPr lang="en-US" sz="825" i="1" dirty="0" err="1">
                <a:latin typeface="+mj-lt"/>
              </a:rPr>
              <a:t>Chaikovska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, R. Chehab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, S. </a:t>
            </a:r>
            <a:r>
              <a:rPr lang="en-US" sz="825" i="1" dirty="0" err="1">
                <a:latin typeface="+mj-lt"/>
              </a:rPr>
              <a:t>Ogur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, S. </a:t>
            </a:r>
            <a:r>
              <a:rPr lang="en-US" sz="825" i="1" dirty="0" err="1">
                <a:latin typeface="+mj-lt"/>
              </a:rPr>
              <a:t>Wallon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, , A. Ushakov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 , V. </a:t>
            </a:r>
            <a:r>
              <a:rPr lang="en-US" sz="825" i="1" dirty="0" err="1">
                <a:latin typeface="+mj-lt"/>
              </a:rPr>
              <a:t>Mytrochenko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, Y. Zhao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, P. Sievers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en-US" sz="825" i="1" dirty="0">
                <a:latin typeface="+mj-lt"/>
              </a:rPr>
              <a:t> </a:t>
            </a:r>
            <a:r>
              <a:rPr lang="en-US" sz="825" b="1" i="1" dirty="0">
                <a:latin typeface="+mj-lt"/>
              </a:rPr>
              <a:t>,</a:t>
            </a:r>
            <a:r>
              <a:rPr lang="it-IT" sz="825" i="1" dirty="0">
                <a:latin typeface="+mj-lt"/>
              </a:rPr>
              <a:t> L. Bandiera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it-IT" sz="825" i="1" dirty="0">
                <a:latin typeface="+mj-lt"/>
              </a:rPr>
              <a:t>, A. Mazzolari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it-IT" sz="825" i="1" dirty="0">
                <a:latin typeface="+mj-lt"/>
              </a:rPr>
              <a:t>, M. Romagnoni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it-IT" sz="825" i="1" dirty="0">
                <a:latin typeface="+mj-lt"/>
              </a:rPr>
              <a:t>, A. I. Sytov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it-IT" sz="825" i="1" dirty="0">
                <a:latin typeface="+mj-lt"/>
              </a:rPr>
              <a:t>,</a:t>
            </a:r>
            <a:r>
              <a:rPr lang="de-DE" sz="825" i="1" dirty="0">
                <a:latin typeface="+mj-lt"/>
              </a:rPr>
              <a:t> M. </a:t>
            </a:r>
            <a:r>
              <a:rPr lang="de-DE" sz="825" i="1" dirty="0" err="1">
                <a:latin typeface="+mj-lt"/>
              </a:rPr>
              <a:t>Soldani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it-IT" sz="825" i="1" dirty="0">
                <a:latin typeface="+mj-lt"/>
              </a:rPr>
              <a:t>,</a:t>
            </a:r>
            <a:r>
              <a:rPr lang="de-DE" sz="825" i="1" dirty="0">
                <a:latin typeface="+mj-lt"/>
              </a:rPr>
              <a:t> W. </a:t>
            </a:r>
            <a:r>
              <a:rPr lang="de-DE" sz="825" i="1" dirty="0" err="1">
                <a:latin typeface="+mj-lt"/>
              </a:rPr>
              <a:t>Lauth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de-DE" sz="825" i="1" dirty="0">
                <a:latin typeface="+mj-lt"/>
              </a:rPr>
              <a:t>, O. </a:t>
            </a:r>
            <a:r>
              <a:rPr lang="de-DE" sz="825" i="1" dirty="0" err="1">
                <a:latin typeface="+mj-lt"/>
              </a:rPr>
              <a:t>Khomyshyn</a:t>
            </a:r>
            <a:r>
              <a:rPr lang="en-GB" sz="825" baseline="30000" dirty="0">
                <a:latin typeface="+mj-lt"/>
                <a:cs typeface="Times New Roman"/>
              </a:rPr>
              <a:t> </a:t>
            </a:r>
            <a:r>
              <a:rPr lang="de-DE" sz="825" i="1" dirty="0">
                <a:latin typeface="+mj-lt"/>
              </a:rPr>
              <a:t>, D. </a:t>
            </a:r>
            <a:r>
              <a:rPr lang="de-DE" sz="825" i="1" dirty="0" err="1">
                <a:latin typeface="+mj-lt"/>
              </a:rPr>
              <a:t>Klekots</a:t>
            </a:r>
            <a:endParaRPr lang="en-GB" sz="825" baseline="30000" dirty="0">
              <a:latin typeface="+mj-lt"/>
              <a:cs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FAF656-FD17-4B58-9676-03A5D1944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563" y="4446789"/>
            <a:ext cx="605861" cy="4039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2F2B45-7A6E-45AB-9C42-022B3207B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16466"/>
          <a:stretch/>
        </p:blipFill>
        <p:spPr>
          <a:xfrm>
            <a:off x="8271060" y="4481894"/>
            <a:ext cx="522874" cy="348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B7B6A0-B016-45AD-9A48-0C730C2F9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355" y="4452598"/>
            <a:ext cx="392291" cy="392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4292EE-41AE-4550-9CD6-29DD4CBDC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633" y="4473885"/>
            <a:ext cx="518648" cy="2768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CF2D05-1931-4E96-8C4D-A58ECF66CD4B}"/>
              </a:ext>
            </a:extLst>
          </p:cNvPr>
          <p:cNvSpPr txBox="1"/>
          <p:nvPr/>
        </p:nvSpPr>
        <p:spPr>
          <a:xfrm>
            <a:off x="3733799" y="4373408"/>
            <a:ext cx="2715297" cy="48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9" u="sng" dirty="0"/>
              <a:t>The results of this work is based on the collaboration between CNRS, University of </a:t>
            </a:r>
            <a:r>
              <a:rPr lang="en-US" sz="849" u="sng" dirty="0" err="1"/>
              <a:t>paris</a:t>
            </a:r>
            <a:r>
              <a:rPr lang="en-US" sz="849" u="sng" dirty="0"/>
              <a:t> </a:t>
            </a:r>
            <a:r>
              <a:rPr lang="en-US" sz="849" u="sng" dirty="0" err="1"/>
              <a:t>saclay</a:t>
            </a:r>
            <a:r>
              <a:rPr lang="en-US" sz="849" u="sng" dirty="0"/>
              <a:t>, INFN- FERRARA and MAINZ.</a:t>
            </a:r>
          </a:p>
        </p:txBody>
      </p:sp>
      <p:pic>
        <p:nvPicPr>
          <p:cNvPr id="18" name="Picture 6" descr="The Mainz Microtron | Institute for Nuclear Physic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555" y="0"/>
            <a:ext cx="634604" cy="6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29482" y="4830478"/>
            <a:ext cx="179728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i="1" dirty="0">
                <a:solidFill>
                  <a:srgbClr val="C00000"/>
                </a:solidFill>
              </a:rPr>
              <a:t>Courtesy of F. </a:t>
            </a:r>
            <a:r>
              <a:rPr lang="en-US" sz="1013" i="1" dirty="0" err="1">
                <a:solidFill>
                  <a:srgbClr val="C00000"/>
                </a:solidFill>
              </a:rPr>
              <a:t>Alharthi</a:t>
            </a:r>
            <a:r>
              <a:rPr lang="en-US" sz="1013" i="1" dirty="0">
                <a:solidFill>
                  <a:srgbClr val="C00000"/>
                </a:solidFill>
              </a:rPr>
              <a:t> (</a:t>
            </a:r>
            <a:r>
              <a:rPr lang="en-US" sz="1013" i="1" dirty="0" err="1">
                <a:solidFill>
                  <a:srgbClr val="C00000"/>
                </a:solidFill>
              </a:rPr>
              <a:t>IJCLab</a:t>
            </a:r>
            <a:r>
              <a:rPr lang="en-US" sz="1013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363" y="4935862"/>
            <a:ext cx="2166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Activity currently on RD-MUCOL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90102" y="34142"/>
            <a:ext cx="23407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/>
              <a:t>Joint effort between </a:t>
            </a:r>
            <a:r>
              <a:rPr lang="en-US" sz="1013" b="1" dirty="0" err="1"/>
              <a:t>IJCLab</a:t>
            </a:r>
            <a:r>
              <a:rPr lang="en-US" sz="1013" b="1" dirty="0"/>
              <a:t> and INFN-FE</a:t>
            </a:r>
          </a:p>
        </p:txBody>
      </p:sp>
    </p:spTree>
    <p:extLst>
      <p:ext uri="{BB962C8B-B14F-4D97-AF65-F5344CB8AC3E}">
        <p14:creationId xmlns:p14="http://schemas.microsoft.com/office/powerpoint/2010/main" val="1157031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INFN Ferrara activity ongoing – 2023 </a:t>
            </a:r>
            <a:br>
              <a:rPr lang="en-US" b="1" dirty="0"/>
            </a:br>
            <a:r>
              <a:rPr lang="en-US" b="1" dirty="0"/>
              <a:t>Currently on RD-MUCOL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3457296" cy="326350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800" b="1" dirty="0"/>
              <a:t>Experimental activities</a:t>
            </a:r>
          </a:p>
          <a:p>
            <a:pPr algn="just"/>
            <a:r>
              <a:rPr lang="en-US" sz="1800" dirty="0"/>
              <a:t>Characterization and test on different material than W (</a:t>
            </a:r>
            <a:r>
              <a:rPr lang="en-US" sz="1800" dirty="0" err="1"/>
              <a:t>Ir</a:t>
            </a:r>
            <a:r>
              <a:rPr lang="en-US" sz="1800" dirty="0"/>
              <a:t> and diamond) as a route the final configuration for the crystal radiator and amorphous converter</a:t>
            </a:r>
          </a:p>
          <a:p>
            <a:pPr algn="just"/>
            <a:r>
              <a:rPr lang="en-US" sz="1800" dirty="0"/>
              <a:t>Optimized irradiation tests on crystal and converter targets at MAMI (</a:t>
            </a:r>
            <a:r>
              <a:rPr lang="en-US" sz="1800" u="sng" dirty="0"/>
              <a:t>planned for November 2023</a:t>
            </a:r>
            <a:r>
              <a:rPr lang="en-US" sz="1800" dirty="0"/>
              <a:t>): we are planning to irradiate a crystal sample already characterized by X-ray and tested on e-beam - </a:t>
            </a:r>
            <a:r>
              <a:rPr lang="en-US" sz="1800" b="1" dirty="0"/>
              <a:t>Joint effort between </a:t>
            </a:r>
            <a:r>
              <a:rPr lang="en-US" sz="1800" b="1" dirty="0" err="1"/>
              <a:t>IJCLab</a:t>
            </a:r>
            <a:r>
              <a:rPr lang="en-US" sz="1800" b="1" dirty="0"/>
              <a:t> and INFN-FE</a:t>
            </a:r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6950" b="48950"/>
          <a:stretch/>
        </p:blipFill>
        <p:spPr>
          <a:xfrm>
            <a:off x="4786016" y="1977684"/>
            <a:ext cx="3618402" cy="273200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504564" y="627534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7" name="CasellaDiTesto 6"/>
          <p:cNvSpPr txBox="1"/>
          <p:nvPr/>
        </p:nvSpPr>
        <p:spPr>
          <a:xfrm rot="20024098">
            <a:off x="5244885" y="3171121"/>
            <a:ext cx="29044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E6E6E6"/>
                </a:solidFill>
              </a:rPr>
              <a:t>VERY PRELIMINARY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4100573" y="2636501"/>
            <a:ext cx="670815" cy="1620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170293" y="1368267"/>
            <a:ext cx="3053631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i="1" dirty="0"/>
              <a:t>Energy loss spectra of 5.6 GeV electrons in a diamond crystal (2 mm, &lt;110&gt;) in different crystal-to-beam orientation.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217224" y="4649814"/>
            <a:ext cx="299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i="1" dirty="0"/>
              <a:t>The analysis of increase of photon number is ongoing</a:t>
            </a:r>
          </a:p>
        </p:txBody>
      </p:sp>
    </p:spTree>
    <p:extLst>
      <p:ext uri="{BB962C8B-B14F-4D97-AF65-F5344CB8AC3E}">
        <p14:creationId xmlns:p14="http://schemas.microsoft.com/office/powerpoint/2010/main" val="83754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3403290" cy="37742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/>
              <a:t>Monte Carlo activities</a:t>
            </a:r>
          </a:p>
          <a:p>
            <a:pPr algn="just"/>
            <a:r>
              <a:rPr lang="en-US" sz="1800" dirty="0"/>
              <a:t>Validate the new G4 model for </a:t>
            </a:r>
            <a:r>
              <a:rPr lang="en-US" sz="1800" b="1" dirty="0"/>
              <a:t>crystal radiator simulation </a:t>
            </a:r>
            <a:r>
              <a:rPr lang="en-US" sz="1800" b="1" u="sng" dirty="0"/>
              <a:t>inside</a:t>
            </a:r>
            <a:r>
              <a:rPr lang="en-US" sz="1800" b="1" dirty="0"/>
              <a:t> Geant4 </a:t>
            </a:r>
            <a:r>
              <a:rPr lang="en-US" sz="1800" dirty="0"/>
              <a:t>-&gt; possibility to change crystal parameters inside Geant4</a:t>
            </a:r>
          </a:p>
          <a:p>
            <a:pPr algn="just"/>
            <a:r>
              <a:rPr lang="it-IT" sz="1800" dirty="0" err="1"/>
              <a:t>We</a:t>
            </a:r>
            <a:r>
              <a:rPr lang="it-IT" sz="1800" dirty="0"/>
              <a:t> are </a:t>
            </a:r>
            <a:r>
              <a:rPr lang="it-IT" sz="1800" dirty="0" err="1"/>
              <a:t>goint</a:t>
            </a:r>
            <a:r>
              <a:rPr lang="it-IT" sz="1800" dirty="0"/>
              <a:t> to use the </a:t>
            </a:r>
            <a:r>
              <a:rPr lang="it-IT" sz="1800" dirty="0" err="1"/>
              <a:t>current</a:t>
            </a:r>
            <a:r>
              <a:rPr lang="it-IT" sz="1800" dirty="0"/>
              <a:t> MC setup in Geant4 for the </a:t>
            </a:r>
            <a:r>
              <a:rPr lang="it-IT" sz="1800" dirty="0" err="1"/>
              <a:t>implementation</a:t>
            </a:r>
            <a:r>
              <a:rPr lang="it-IT" sz="1800" dirty="0"/>
              <a:t> of the </a:t>
            </a:r>
            <a:r>
              <a:rPr lang="it-IT" sz="1800" dirty="0" err="1"/>
              <a:t>hybrid</a:t>
            </a:r>
            <a:r>
              <a:rPr lang="it-IT" sz="1800" dirty="0"/>
              <a:t>-source in the full </a:t>
            </a:r>
            <a:r>
              <a:rPr lang="it-IT" sz="1800" dirty="0" err="1"/>
              <a:t>pre-injector</a:t>
            </a:r>
            <a:r>
              <a:rPr lang="it-IT" sz="1800" dirty="0"/>
              <a:t> -&gt; </a:t>
            </a:r>
            <a:r>
              <a:rPr lang="it-IT" sz="1800" dirty="0" err="1"/>
              <a:t>collaboration</a:t>
            </a:r>
            <a:r>
              <a:rPr lang="it-IT" sz="1800" dirty="0"/>
              <a:t> with </a:t>
            </a:r>
            <a:r>
              <a:rPr lang="it-IT" sz="1800" dirty="0" err="1"/>
              <a:t>people</a:t>
            </a:r>
            <a:r>
              <a:rPr lang="it-IT" sz="1800" dirty="0"/>
              <a:t> </a:t>
            </a:r>
            <a:r>
              <a:rPr lang="it-IT" sz="1800" dirty="0" err="1"/>
              <a:t>involved</a:t>
            </a:r>
            <a:r>
              <a:rPr lang="it-IT" sz="1800" dirty="0"/>
              <a:t> in </a:t>
            </a:r>
            <a:r>
              <a:rPr lang="it-IT" sz="1800" dirty="0" err="1"/>
              <a:t>this</a:t>
            </a:r>
            <a:r>
              <a:rPr lang="it-IT" sz="1800" dirty="0"/>
              <a:t> task (from the CHART </a:t>
            </a:r>
            <a:r>
              <a:rPr lang="it-IT" sz="1800" dirty="0" err="1"/>
              <a:t>project</a:t>
            </a:r>
            <a:r>
              <a:rPr lang="it-IT" sz="1800" dirty="0"/>
              <a:t>)</a:t>
            </a:r>
          </a:p>
          <a:p>
            <a:pPr algn="just"/>
            <a:endParaRPr lang="en-US" sz="1800" b="1" dirty="0"/>
          </a:p>
          <a:p>
            <a:pPr algn="just"/>
            <a:endParaRPr lang="en-US" sz="18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847" y="1386749"/>
            <a:ext cx="4143260" cy="2807522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>
            <a:off x="4031940" y="2085696"/>
            <a:ext cx="756084" cy="13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/>
          <p:nvPr/>
        </p:nvPicPr>
        <p:blipFill>
          <a:blip r:embed="rId3"/>
          <a:stretch/>
        </p:blipFill>
        <p:spPr>
          <a:xfrm>
            <a:off x="4463988" y="4451017"/>
            <a:ext cx="1660500" cy="308610"/>
          </a:xfrm>
          <a:prstGeom prst="rect">
            <a:avLst/>
          </a:prstGeom>
          <a:ln>
            <a:noFill/>
          </a:ln>
        </p:spPr>
      </p:pic>
      <p:pic>
        <p:nvPicPr>
          <p:cNvPr id="12" name="Immagine 11"/>
          <p:cNvPicPr/>
          <p:nvPr/>
        </p:nvPicPr>
        <p:blipFill>
          <a:blip r:embed="rId4"/>
          <a:srcRect r="14576"/>
          <a:stretch/>
        </p:blipFill>
        <p:spPr>
          <a:xfrm>
            <a:off x="4464528" y="3938910"/>
            <a:ext cx="1659960" cy="482490"/>
          </a:xfrm>
          <a:prstGeom prst="rect">
            <a:avLst/>
          </a:prstGeom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6201300" y="4282901"/>
            <a:ext cx="20008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i="1" dirty="0"/>
              <a:t>A. </a:t>
            </a:r>
            <a:r>
              <a:rPr lang="en-US" sz="1013" b="1" i="1" dirty="0" err="1"/>
              <a:t>Sytov</a:t>
            </a:r>
            <a:r>
              <a:rPr lang="en-US" sz="1013" b="1" i="1" dirty="0"/>
              <a:t> (MSCA Individual Fellow)</a:t>
            </a: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742950" y="3881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/>
              <a:t>INFN Ferrara activity ongoing – 2023 </a:t>
            </a:r>
            <a:br>
              <a:rPr lang="en-US" sz="3300" b="1"/>
            </a:br>
            <a:r>
              <a:rPr lang="en-US" sz="3300" b="1"/>
              <a:t>Currently on RD-MUCOL</a:t>
            </a:r>
            <a:endParaRPr lang="en-US" sz="3300" b="1" dirty="0"/>
          </a:p>
        </p:txBody>
      </p:sp>
      <p:sp>
        <p:nvSpPr>
          <p:cNvPr id="17" name="CasellaDiTesto 16"/>
          <p:cNvSpPr txBox="1"/>
          <p:nvPr/>
        </p:nvSpPr>
        <p:spPr>
          <a:xfrm rot="20024098">
            <a:off x="5482005" y="2469621"/>
            <a:ext cx="29044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E6E6E6"/>
                </a:solidFill>
              </a:rPr>
              <a:t>VERY PRELIMINARY</a:t>
            </a:r>
          </a:p>
        </p:txBody>
      </p:sp>
    </p:spTree>
    <p:extLst>
      <p:ext uri="{BB962C8B-B14F-4D97-AF65-F5344CB8AC3E}">
        <p14:creationId xmlns:p14="http://schemas.microsoft.com/office/powerpoint/2010/main" val="21835753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9B5DC0-094D-C9C2-9C0F-5D8905E3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Feasibility Study Timeline and main activities/milestones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93AA6-2A68-51C1-75D4-E72F79F6A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67</a:t>
            </a:fld>
            <a:endParaRPr lang="en-US" noProof="0" dirty="0"/>
          </a:p>
        </p:txBody>
      </p:sp>
      <p:pic>
        <p:nvPicPr>
          <p:cNvPr id="4" name="Picture 3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794E5EA6-1217-8D11-BBF2-54B428D92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8" y="1131590"/>
            <a:ext cx="8432643" cy="367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204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C23D9-E8B5-DC7E-FEEC-BD227CB87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10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10" rtl="0" eaLnBrk="1" fontAlgn="auto" latinLnBrk="0" hangingPunct="1">
                <a:lnSpc>
                  <a:spcPts val="12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FA1FA-FAE2-A5C4-DF09-79444A67C4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2554" y="1232585"/>
            <a:ext cx="8593742" cy="3628913"/>
          </a:xfrm>
        </p:spPr>
        <p:txBody>
          <a:bodyPr/>
          <a:lstStyle/>
          <a:p>
            <a:pPr marL="285743" indent="-28574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Contributo allo sviluppo del solenoide per il rivelatore IDEA con R&amp;D sul conduttore.</a:t>
            </a:r>
          </a:p>
          <a:p>
            <a:pPr marL="538163"/>
            <a:r>
              <a:rPr lang="it-IT" dirty="0"/>
              <a:t>Attualmente i magneti per rivelatori sono avvolti con conduttori basati sulla lega </a:t>
            </a:r>
            <a:r>
              <a:rPr lang="it-IT" dirty="0" err="1"/>
              <a:t>NbTi</a:t>
            </a:r>
            <a:r>
              <a:rPr lang="it-IT" dirty="0"/>
              <a:t> (T</a:t>
            </a:r>
            <a:r>
              <a:rPr lang="it-IT" baseline="-25000" dirty="0"/>
              <a:t>c</a:t>
            </a:r>
            <a:r>
              <a:rPr lang="it-IT" dirty="0"/>
              <a:t>=9 K). La stabilità rispetto a eventi che possono provocare il </a:t>
            </a:r>
            <a:r>
              <a:rPr lang="it-IT" dirty="0" err="1"/>
              <a:t>quench</a:t>
            </a:r>
            <a:r>
              <a:rPr lang="it-IT" dirty="0"/>
              <a:t> è garantita da un rivestimento di allumino puro realizzato per co-estrusione. Al momento non esistono più aziende che forniscono questi conduttori.</a:t>
            </a:r>
          </a:p>
          <a:p>
            <a:pPr marL="538163"/>
            <a:r>
              <a:rPr lang="it-IT" dirty="0"/>
              <a:t>Tra le possibili alternative, l’uso di conduttori a base di MgB</a:t>
            </a:r>
            <a:r>
              <a:rPr lang="it-IT" baseline="-25000" dirty="0"/>
              <a:t>2</a:t>
            </a:r>
            <a:r>
              <a:rPr lang="it-IT" dirty="0"/>
              <a:t> (T</a:t>
            </a:r>
            <a:r>
              <a:rPr lang="it-IT" baseline="-25000" dirty="0"/>
              <a:t>c</a:t>
            </a:r>
            <a:r>
              <a:rPr lang="it-IT" dirty="0"/>
              <a:t>=39 K) è particolarmente interessante e promettente.</a:t>
            </a:r>
          </a:p>
          <a:p>
            <a:pPr marL="538163"/>
            <a:r>
              <a:rPr lang="it-IT" dirty="0"/>
              <a:t>La fase iniziale (2023) riguarda uno studio di principio di magneti avvolti con MgB</a:t>
            </a:r>
            <a:r>
              <a:rPr lang="it-IT" baseline="-25000" dirty="0"/>
              <a:t>2</a:t>
            </a:r>
            <a:r>
              <a:rPr lang="it-IT" dirty="0"/>
              <a:t>. La seconda fase richiederà un R&amp;D specifico sui conduttori .</a:t>
            </a:r>
          </a:p>
          <a:p>
            <a:pPr marL="538163"/>
            <a:endParaRPr lang="it-IT" dirty="0"/>
          </a:p>
          <a:p>
            <a:pPr marL="285743" indent="-28574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Contributo alla modellizzazione </a:t>
            </a:r>
            <a:r>
              <a:rPr lang="it-IT" b="1" dirty="0" err="1"/>
              <a:t>final</a:t>
            </a:r>
            <a:r>
              <a:rPr lang="it-IT" b="1" dirty="0"/>
              <a:t> focus </a:t>
            </a:r>
            <a:r>
              <a:rPr lang="it-IT" b="1" dirty="0" err="1"/>
              <a:t>quads</a:t>
            </a:r>
            <a:r>
              <a:rPr lang="it-IT" b="1" dirty="0"/>
              <a:t> QD0, molto simile a quello di </a:t>
            </a:r>
            <a:r>
              <a:rPr lang="it-IT" b="1" dirty="0" err="1"/>
              <a:t>SuperB</a:t>
            </a:r>
            <a:r>
              <a:rPr lang="it-IT" b="1" dirty="0"/>
              <a:t>, e test.</a:t>
            </a:r>
          </a:p>
          <a:p>
            <a:pPr marL="538163">
              <a:spcAft>
                <a:spcPts val="450"/>
              </a:spcAft>
            </a:pPr>
            <a:r>
              <a:rPr lang="it-IT" dirty="0"/>
              <a:t>La Sezione di Genova ha il software e le competenze per la modellizzazione nonché le attrezzature per i test funzionali (a 4.2 K) su modelli e prototipi.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EED4A7-11E5-C349-96FC-62AD052F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solenoid &amp; IR magnets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9189C-309C-CEE3-A572-5E7561C154F3}"/>
              </a:ext>
            </a:extLst>
          </p:cNvPr>
          <p:cNvSpPr txBox="1"/>
          <p:nvPr/>
        </p:nvSpPr>
        <p:spPr>
          <a:xfrm>
            <a:off x="5508104" y="364670"/>
            <a:ext cx="35343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7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Musenich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(0.05FTE),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Farinon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(0.05 FTE) INFN-Ge</a:t>
            </a:r>
          </a:p>
        </p:txBody>
      </p:sp>
    </p:spTree>
    <p:extLst>
      <p:ext uri="{BB962C8B-B14F-4D97-AF65-F5344CB8AC3E}">
        <p14:creationId xmlns:p14="http://schemas.microsoft.com/office/powerpoint/2010/main" val="1003721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2EBD0-5745-D3E1-3ED0-D3900DA6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3C1E9-1E17-4B2D-975E-2F80F7CB45F8}" type="slidenum"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ts val="123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6294B865-1580-5369-15BB-98157523A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19" y="1"/>
            <a:ext cx="9166437" cy="5156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637099-64CD-69EC-B09A-446B84089435}"/>
              </a:ext>
            </a:extLst>
          </p:cNvPr>
          <p:cNvSpPr txBox="1"/>
          <p:nvPr/>
        </p:nvSpPr>
        <p:spPr>
          <a:xfrm>
            <a:off x="296566" y="898215"/>
            <a:ext cx="4584881" cy="383181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CH" sz="1350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Field Magnet development program as long-term separate R&amp;D project</a:t>
            </a:r>
            <a:endParaRPr kumimoji="0" lang="en-CH" altLang="en-CH" sz="135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Primary goal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: open for high energy hadron colliders:  three linked challenges are fields↑, costs↓ and power ↓.</a:t>
            </a: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altLang="en-CH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 budget </a:t>
            </a:r>
            <a:r>
              <a:rPr kumimoji="0" lang="en-US" altLang="en-CH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material </a:t>
            </a:r>
            <a:r>
              <a:rPr kumimoji="0" lang="en-CH" altLang="en-CH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200 MCHF over ten years</a:t>
            </a: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Goal is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~16 T for Nb</a:t>
            </a:r>
            <a:r>
              <a:rPr kumimoji="0" lang="en-GB" sz="135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3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Sn, at least ~20 T for HTS </a:t>
            </a: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Production of models and prototypes: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to demonstrate material, design and engineering choices,  industrialisation and costs (HF and long: c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ontrary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to RF systems, such magnets are generally not needed for small accelerators or industry)</a:t>
            </a: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For muon collider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:  performance increases with achievable dipole fields in collider ring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I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nfrastructure and test stations: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for tests up to ~ 20 T and 20-50 kA</a:t>
            </a:r>
          </a:p>
          <a:p>
            <a:pPr marL="285743" marR="0" lvl="0" indent="-28574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HTS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: for high field and for power reduction (also for Higgs factories)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←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Power (FCC-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hh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) ~ 560 MW ( ~</a:t>
            </a:r>
            <a:r>
              <a:rPr kumimoji="0" lang="en-US" sz="1350" b="0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TWh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annually) with Nb3Sn and at 1.9K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F5480-DD72-24F5-11E3-0ED5465C2712}"/>
              </a:ext>
            </a:extLst>
          </p:cNvPr>
          <p:cNvSpPr txBox="1"/>
          <p:nvPr/>
        </p:nvSpPr>
        <p:spPr>
          <a:xfrm>
            <a:off x="298501" y="303952"/>
            <a:ext cx="4582945" cy="3693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FCC-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and the HFM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programme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5F8D4-12C9-D48C-4FC8-0AF811D95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52" y="3559902"/>
            <a:ext cx="1426029" cy="1059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0714A-A7A1-7C5C-6D0D-0928AC4FD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876" y="3561740"/>
            <a:ext cx="1426029" cy="1059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81639-0B92-E0A7-17B9-8B303F8D76CA}"/>
              </a:ext>
            </a:extLst>
          </p:cNvPr>
          <p:cNvSpPr txBox="1"/>
          <p:nvPr/>
        </p:nvSpPr>
        <p:spPr>
          <a:xfrm>
            <a:off x="7462876" y="2928619"/>
            <a:ext cx="10663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8.3 T Nb-Ti</a:t>
            </a: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7A396-69DC-CDF4-98BD-6F08123EC2CC}"/>
              </a:ext>
            </a:extLst>
          </p:cNvPr>
          <p:cNvSpPr txBox="1"/>
          <p:nvPr/>
        </p:nvSpPr>
        <p:spPr>
          <a:xfrm>
            <a:off x="6285985" y="4605100"/>
            <a:ext cx="11432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T Nb</a:t>
            </a:r>
            <a:r>
              <a:rPr kumimoji="0" lang="it-IT" sz="135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quadrupole</a:t>
            </a: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EFA69-3BB6-985B-522D-5F575D478E15}"/>
              </a:ext>
            </a:extLst>
          </p:cNvPr>
          <p:cNvSpPr txBox="1"/>
          <p:nvPr/>
        </p:nvSpPr>
        <p:spPr>
          <a:xfrm>
            <a:off x="7583374" y="4611704"/>
            <a:ext cx="12394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14.5 T Nb</a:t>
            </a:r>
            <a:r>
              <a:rPr kumimoji="0" lang="it-IT" sz="135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</a:t>
            </a: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DA015-8303-D45E-F0A6-50322B6EF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587" y="2447205"/>
            <a:ext cx="1426029" cy="962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A250-D043-BDF1-78CE-1342C50E33C0}"/>
              </a:ext>
            </a:extLst>
          </p:cNvPr>
          <p:cNvSpPr txBox="1"/>
          <p:nvPr/>
        </p:nvSpPr>
        <p:spPr>
          <a:xfrm>
            <a:off x="4955245" y="296026"/>
            <a:ext cx="4023950" cy="15465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Demonstrate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Nb</a:t>
            </a:r>
            <a:r>
              <a:rPr kumimoji="0" lang="en-US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8"/>
                <a:ea typeface="+mn-ea"/>
                <a:cs typeface="+mn-cs"/>
              </a:rPr>
              <a:t>3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Sn magnet technology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for large scale deployment, pushing it to its practical limits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in terms of maximum field and production scale.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NimbusRomNo9L-Regu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Demonstrate the </a:t>
            </a: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suitability of HTS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for accelerator magnet applications providing a proof-of-principle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of HTS magnet technology beyond the reach of Nb3Sn.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8A07CE-5DFB-B4D9-A2F6-70D915DA480B}"/>
              </a:ext>
            </a:extLst>
          </p:cNvPr>
          <p:cNvSpPr/>
          <p:nvPr/>
        </p:nvSpPr>
        <p:spPr>
          <a:xfrm>
            <a:off x="4955245" y="157004"/>
            <a:ext cx="4016558" cy="17453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60F0A-75F7-67A1-151E-300A56C0708B}"/>
              </a:ext>
            </a:extLst>
          </p:cNvPr>
          <p:cNvSpPr txBox="1"/>
          <p:nvPr/>
        </p:nvSpPr>
        <p:spPr>
          <a:xfrm>
            <a:off x="4554548" y="4806967"/>
            <a:ext cx="14686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G.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Bisoffi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39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3CA61D-8E62-5DC0-6147-C6B2823E4F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048" y="1278255"/>
            <a:ext cx="8263350" cy="2747250"/>
          </a:xfrm>
        </p:spPr>
        <p:txBody>
          <a:bodyPr/>
          <a:lstStyle/>
          <a:p>
            <a:r>
              <a:rPr lang="en-GB" sz="1800" b="1" dirty="0"/>
              <a:t>M</a:t>
            </a:r>
            <a:r>
              <a:rPr lang="en-IT" sz="1800" b="1" dirty="0"/>
              <a:t>otivi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58541-A1E1-3C3D-1808-395B484D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dirty="0"/>
              <a:t>Mock-up della regione di interazione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6B95E06-A46C-E9AE-6643-BE2DFBA03D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2800" y="1685677"/>
            <a:ext cx="8262937" cy="201055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Validazione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progettazione</a:t>
            </a:r>
            <a:r>
              <a:rPr lang="en-GB" sz="1600" dirty="0"/>
              <a:t> </a:t>
            </a:r>
            <a:r>
              <a:rPr lang="en-GB" sz="1600" dirty="0" err="1"/>
              <a:t>meccanica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disegni</a:t>
            </a:r>
            <a:r>
              <a:rPr lang="en-GB" sz="1600" dirty="0"/>
              <a:t> CAD del MDI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Permette</a:t>
            </a:r>
            <a:r>
              <a:rPr lang="en-GB" sz="1600" dirty="0"/>
              <a:t> di </a:t>
            </a:r>
            <a:r>
              <a:rPr lang="en-GB" sz="1600" dirty="0" err="1"/>
              <a:t>comprendere</a:t>
            </a:r>
            <a:r>
              <a:rPr lang="en-GB" sz="1600" dirty="0"/>
              <a:t> </a:t>
            </a:r>
            <a:r>
              <a:rPr lang="en-GB" sz="1600" dirty="0" err="1"/>
              <a:t>meglio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servizi</a:t>
            </a:r>
            <a:r>
              <a:rPr lang="en-GB" sz="1600" dirty="0"/>
              <a:t>, come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cavi</a:t>
            </a:r>
            <a:r>
              <a:rPr lang="en-GB" sz="1600" dirty="0"/>
              <a:t> 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tubi</a:t>
            </a:r>
            <a:endParaRPr lang="en-GB" sz="16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Permette</a:t>
            </a:r>
            <a:r>
              <a:rPr lang="en-GB" sz="1600" dirty="0"/>
              <a:t> di </a:t>
            </a:r>
            <a:r>
              <a:rPr lang="en-GB" sz="1600" dirty="0" err="1"/>
              <a:t>avere</a:t>
            </a:r>
            <a:r>
              <a:rPr lang="en-GB" sz="1600" dirty="0"/>
              <a:t> </a:t>
            </a:r>
            <a:r>
              <a:rPr lang="en-GB" sz="1600" dirty="0" err="1"/>
              <a:t>una</a:t>
            </a:r>
            <a:r>
              <a:rPr lang="en-GB" sz="1600" dirty="0"/>
              <a:t> </a:t>
            </a:r>
            <a:r>
              <a:rPr lang="en-GB" sz="1600" dirty="0" err="1"/>
              <a:t>visione</a:t>
            </a:r>
            <a:r>
              <a:rPr lang="en-GB" sz="1600" dirty="0"/>
              <a:t> </a:t>
            </a:r>
            <a:r>
              <a:rPr lang="en-GB" sz="1600" dirty="0" err="1"/>
              <a:t>più</a:t>
            </a:r>
            <a:r>
              <a:rPr lang="en-GB" sz="1600" dirty="0"/>
              <a:t> </a:t>
            </a:r>
            <a:r>
              <a:rPr lang="en-GB" sz="1600" dirty="0" err="1"/>
              <a:t>ampia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sequenza</a:t>
            </a:r>
            <a:r>
              <a:rPr lang="en-GB" sz="1600" dirty="0"/>
              <a:t> di </a:t>
            </a:r>
            <a:r>
              <a:rPr lang="en-GB" sz="1600" dirty="0" err="1"/>
              <a:t>installazione</a:t>
            </a:r>
            <a:r>
              <a:rPr lang="en-GB" sz="1600" dirty="0"/>
              <a:t> e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possibili</a:t>
            </a:r>
            <a:r>
              <a:rPr lang="en-GB" sz="1600" dirty="0"/>
              <a:t> </a:t>
            </a:r>
            <a:r>
              <a:rPr lang="en-GB" sz="1600" dirty="0" err="1"/>
              <a:t>intoppi</a:t>
            </a:r>
            <a:r>
              <a:rPr lang="en-GB" sz="1600" dirty="0"/>
              <a:t>. 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/>
              <a:t>Può</a:t>
            </a:r>
            <a:r>
              <a:rPr lang="en-GB" sz="1600" dirty="0"/>
              <a:t> </a:t>
            </a:r>
            <a:r>
              <a:rPr lang="en-GB" sz="1600" dirty="0" err="1"/>
              <a:t>aiutare</a:t>
            </a:r>
            <a:r>
              <a:rPr lang="en-GB" sz="1600" dirty="0"/>
              <a:t> a </a:t>
            </a:r>
            <a:r>
              <a:rPr lang="en-GB" sz="1600" dirty="0" err="1"/>
              <a:t>prevedere</a:t>
            </a:r>
            <a:r>
              <a:rPr lang="en-GB" sz="1600" dirty="0"/>
              <a:t> </a:t>
            </a:r>
            <a:r>
              <a:rPr lang="en-GB" sz="1600" dirty="0" err="1"/>
              <a:t>potenziali</a:t>
            </a:r>
            <a:r>
              <a:rPr lang="en-GB" sz="1600" dirty="0"/>
              <a:t> </a:t>
            </a:r>
            <a:r>
              <a:rPr lang="en-GB" sz="1600" dirty="0" err="1"/>
              <a:t>problemi</a:t>
            </a:r>
            <a:r>
              <a:rPr lang="en-GB" sz="1600" dirty="0"/>
              <a:t> di accesso </a:t>
            </a:r>
            <a:r>
              <a:rPr lang="en-GB" sz="1600" dirty="0" err="1"/>
              <a:t>all’IR</a:t>
            </a:r>
            <a:endParaRPr lang="en-IT" sz="16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Outreach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D3E84-D430-4550-FCEF-3747275C42D0}"/>
              </a:ext>
            </a:extLst>
          </p:cNvPr>
          <p:cNvSpPr txBox="1"/>
          <p:nvPr/>
        </p:nvSpPr>
        <p:spPr>
          <a:xfrm>
            <a:off x="2987824" y="4036255"/>
            <a:ext cx="5137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Obiettivi</a:t>
            </a:r>
            <a:r>
              <a:rPr lang="en-US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attivita</a:t>
            </a:r>
            <a:r>
              <a:rPr lang="en-US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’ relative al mock-up </a:t>
            </a:r>
            <a:r>
              <a:rPr lang="en-US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presentate</a:t>
            </a:r>
            <a:r>
              <a:rPr lang="en-US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alla</a:t>
            </a:r>
            <a:r>
              <a:rPr lang="en-US" sz="14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CSN1 di </a:t>
            </a:r>
            <a:r>
              <a:rPr lang="en-US" sz="14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luglio</a:t>
            </a:r>
            <a:endParaRPr lang="en-US" sz="14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95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37A318-CB92-BC6B-B3B1-2DAAA54FD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BB59F-50D2-0EBB-0DB0-C2DD26A906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890" y="1563638"/>
            <a:ext cx="8263350" cy="2747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	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Per tutti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progetti</a:t>
            </a:r>
            <a:r>
              <a:rPr lang="en-US" sz="1400" dirty="0"/>
              <a:t>, il 40%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risorse</a:t>
            </a:r>
            <a:r>
              <a:rPr lang="en-US" sz="1400" dirty="0"/>
              <a:t> allocate (</a:t>
            </a:r>
            <a:r>
              <a:rPr lang="en-US" sz="1400" dirty="0" err="1"/>
              <a:t>missioni</a:t>
            </a:r>
            <a:r>
              <a:rPr lang="en-US" sz="1400" dirty="0"/>
              <a:t> e </a:t>
            </a:r>
            <a:r>
              <a:rPr lang="en-US" sz="1400" dirty="0" err="1"/>
              <a:t>attrezzature</a:t>
            </a:r>
            <a:r>
              <a:rPr lang="en-US" sz="1400" dirty="0"/>
              <a:t>) </a:t>
            </a:r>
            <a:r>
              <a:rPr lang="en-US" sz="1400" dirty="0" err="1"/>
              <a:t>saranno</a:t>
            </a:r>
            <a:r>
              <a:rPr lang="en-US" sz="1400" dirty="0"/>
              <a:t> rese </a:t>
            </a:r>
            <a:r>
              <a:rPr lang="en-US" sz="1400" dirty="0" err="1"/>
              <a:t>disponibili</a:t>
            </a:r>
            <a:r>
              <a:rPr lang="en-US" sz="1400" dirty="0"/>
              <a:t> per </a:t>
            </a:r>
            <a:r>
              <a:rPr lang="en-US" sz="1400" dirty="0" err="1"/>
              <a:t>consentire</a:t>
            </a:r>
            <a:r>
              <a:rPr lang="en-US" sz="1400" dirty="0"/>
              <a:t> lo </a:t>
            </a:r>
            <a:r>
              <a:rPr lang="en-US" sz="1400" dirty="0" err="1"/>
              <a:t>svolgimento</a:t>
            </a:r>
            <a:r>
              <a:rPr lang="en-US" sz="1400" dirty="0"/>
              <a:t> del </a:t>
            </a:r>
            <a:r>
              <a:rPr lang="en-US" sz="1400" dirty="0" err="1"/>
              <a:t>lavoro</a:t>
            </a:r>
            <a:r>
              <a:rPr lang="en-US" sz="1400" dirty="0"/>
              <a:t>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primi</a:t>
            </a:r>
            <a:r>
              <a:rPr lang="en-US" sz="1400" dirty="0"/>
              <a:t> 18 </a:t>
            </a:r>
            <a:r>
              <a:rPr lang="en-US" sz="1400" dirty="0" err="1"/>
              <a:t>mesi</a:t>
            </a:r>
            <a:r>
              <a:rPr lang="en-US" sz="1400" dirty="0"/>
              <a:t> di </a:t>
            </a:r>
            <a:r>
              <a:rPr lang="en-US" sz="1400" dirty="0" err="1"/>
              <a:t>attività</a:t>
            </a:r>
            <a:r>
              <a:rPr lang="en-US" sz="1400" dirty="0"/>
              <a:t>. Il </a:t>
            </a:r>
            <a:r>
              <a:rPr lang="en-US" sz="1400" dirty="0" err="1"/>
              <a:t>rimanente</a:t>
            </a:r>
            <a:r>
              <a:rPr lang="en-US" sz="1400" dirty="0"/>
              <a:t> 60%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fondi</a:t>
            </a:r>
            <a:r>
              <a:rPr lang="en-US" sz="1400" dirty="0"/>
              <a:t> </a:t>
            </a:r>
            <a:r>
              <a:rPr lang="en-US" sz="1400" dirty="0" err="1"/>
              <a:t>è</a:t>
            </a:r>
            <a:r>
              <a:rPr lang="en-US" sz="1400" dirty="0"/>
              <a:t> </a:t>
            </a:r>
            <a:r>
              <a:rPr lang="en-US" sz="1400" dirty="0" err="1"/>
              <a:t>posto</a:t>
            </a:r>
            <a:r>
              <a:rPr lang="en-US" sz="1400" dirty="0"/>
              <a:t> sub-</a:t>
            </a:r>
            <a:r>
              <a:rPr lang="en-US" sz="1400" dirty="0" err="1"/>
              <a:t>iudice</a:t>
            </a:r>
            <a:r>
              <a:rPr lang="en-US" sz="14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 I </a:t>
            </a:r>
            <a:r>
              <a:rPr lang="en-US" sz="1400" dirty="0" err="1"/>
              <a:t>fondi</a:t>
            </a:r>
            <a:r>
              <a:rPr lang="en-US" sz="1400" dirty="0"/>
              <a:t> </a:t>
            </a:r>
            <a:r>
              <a:rPr lang="en-US" sz="1400" dirty="0" err="1"/>
              <a:t>sono</a:t>
            </a:r>
            <a:r>
              <a:rPr lang="en-US" sz="1400" dirty="0"/>
              <a:t> </a:t>
            </a:r>
            <a:r>
              <a:rPr lang="en-US" sz="1400" dirty="0" err="1"/>
              <a:t>assegnati</a:t>
            </a:r>
            <a:r>
              <a:rPr lang="en-US" sz="1400" dirty="0"/>
              <a:t> </a:t>
            </a:r>
            <a:r>
              <a:rPr lang="en-US" sz="1400" dirty="0" err="1"/>
              <a:t>alla</a:t>
            </a:r>
            <a:r>
              <a:rPr lang="en-US" sz="1400" dirty="0"/>
              <a:t> CSN1 secondo </a:t>
            </a:r>
            <a:r>
              <a:rPr lang="en-US" sz="1400" dirty="0" err="1"/>
              <a:t>modalita</a:t>
            </a:r>
            <a:r>
              <a:rPr lang="en-US" sz="1400" dirty="0"/>
              <a:t>’ </a:t>
            </a:r>
            <a:r>
              <a:rPr lang="en-US" sz="1400" dirty="0" err="1"/>
              <a:t>che</a:t>
            </a:r>
            <a:r>
              <a:rPr lang="en-US" sz="1400" dirty="0"/>
              <a:t> </a:t>
            </a:r>
            <a:r>
              <a:rPr lang="en-US" sz="1400" dirty="0" err="1"/>
              <a:t>verranno</a:t>
            </a:r>
            <a:r>
              <a:rPr lang="en-US" sz="1400" dirty="0"/>
              <a:t> </a:t>
            </a:r>
            <a:r>
              <a:rPr lang="en-US" sz="1400" dirty="0" err="1"/>
              <a:t>concordate</a:t>
            </a:r>
            <a:r>
              <a:rPr lang="en-US" sz="1400" dirty="0"/>
              <a:t> con il </a:t>
            </a:r>
            <a:r>
              <a:rPr lang="en-US" sz="1400" dirty="0" err="1"/>
              <a:t>Presidente</a:t>
            </a:r>
            <a:r>
              <a:rPr lang="en-US" sz="1400" dirty="0"/>
              <a:t> di </a:t>
            </a:r>
            <a:r>
              <a:rPr lang="en-US" sz="1400" dirty="0" err="1"/>
              <a:t>Commissione</a:t>
            </a:r>
            <a:r>
              <a:rPr lang="en-US" sz="1400" dirty="0"/>
              <a:t>. Il MAC </a:t>
            </a:r>
            <a:r>
              <a:rPr lang="en-US" sz="1400" dirty="0" err="1"/>
              <a:t>affianchera</a:t>
            </a:r>
            <a:r>
              <a:rPr lang="en-US" sz="1400" dirty="0"/>
              <a:t>’ la </a:t>
            </a:r>
            <a:r>
              <a:rPr lang="en-US" sz="1400" dirty="0" err="1"/>
              <a:t>Commissione</a:t>
            </a:r>
            <a:r>
              <a:rPr lang="en-US" sz="1400" dirty="0"/>
              <a:t> </a:t>
            </a:r>
            <a:r>
              <a:rPr lang="en-US" sz="1400" dirty="0" err="1"/>
              <a:t>nel</a:t>
            </a:r>
            <a:r>
              <a:rPr lang="en-US" sz="1400" dirty="0"/>
              <a:t> </a:t>
            </a:r>
            <a:r>
              <a:rPr lang="en-US" sz="1400" dirty="0" err="1"/>
              <a:t>referaggio</a:t>
            </a:r>
            <a:r>
              <a:rPr lang="en-US" sz="1400" dirty="0"/>
              <a:t>. Una </a:t>
            </a:r>
            <a:r>
              <a:rPr lang="en-US" sz="1400" dirty="0" err="1"/>
              <a:t>sessione</a:t>
            </a:r>
            <a:r>
              <a:rPr lang="en-US" sz="1400" dirty="0"/>
              <a:t> ad-hoc per </a:t>
            </a:r>
            <a:r>
              <a:rPr lang="en-US" sz="1400" dirty="0" err="1"/>
              <a:t>un’analisi</a:t>
            </a:r>
            <a:r>
              <a:rPr lang="en-US" sz="1400" dirty="0"/>
              <a:t> </a:t>
            </a:r>
            <a:r>
              <a:rPr lang="en-US" sz="1400" dirty="0" err="1"/>
              <a:t>dello</a:t>
            </a:r>
            <a:r>
              <a:rPr lang="en-US" sz="1400" dirty="0"/>
              <a:t> </a:t>
            </a:r>
            <a:r>
              <a:rPr lang="en-US" sz="1400" dirty="0" err="1"/>
              <a:t>stato</a:t>
            </a:r>
            <a:r>
              <a:rPr lang="en-US" sz="1400" dirty="0"/>
              <a:t>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progetti</a:t>
            </a:r>
            <a:r>
              <a:rPr lang="en-US" sz="1400" dirty="0"/>
              <a:t> </a:t>
            </a:r>
            <a:r>
              <a:rPr lang="en-US" sz="1400" dirty="0" err="1"/>
              <a:t>potrebbe</a:t>
            </a:r>
            <a:r>
              <a:rPr lang="en-US" sz="1400" dirty="0"/>
              <a:t> </a:t>
            </a:r>
            <a:r>
              <a:rPr lang="en-US" sz="1400" dirty="0" err="1"/>
              <a:t>essere</a:t>
            </a:r>
            <a:r>
              <a:rPr lang="en-US" sz="1400" dirty="0"/>
              <a:t> </a:t>
            </a:r>
            <a:r>
              <a:rPr lang="en-US" sz="1400" dirty="0" err="1"/>
              <a:t>tentativamente</a:t>
            </a:r>
            <a:r>
              <a:rPr lang="en-US" sz="1400" dirty="0"/>
              <a:t> </a:t>
            </a:r>
            <a:r>
              <a:rPr lang="en-US" sz="1400" dirty="0" err="1"/>
              <a:t>fissata</a:t>
            </a:r>
            <a:r>
              <a:rPr lang="en-US" sz="1400" dirty="0"/>
              <a:t> </a:t>
            </a:r>
            <a:r>
              <a:rPr lang="en-US" sz="1400" dirty="0" err="1"/>
              <a:t>nell’autunno</a:t>
            </a:r>
            <a:r>
              <a:rPr lang="en-US" sz="1400" dirty="0"/>
              <a:t> del 2024.</a:t>
            </a:r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C73D80-2FC0-3BA5-523E-1B812EE2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Assegnazione</a:t>
            </a:r>
            <a:r>
              <a:rPr lang="en-US" dirty="0"/>
              <a:t> </a:t>
            </a:r>
            <a:r>
              <a:rPr lang="en-US" dirty="0" err="1"/>
              <a:t>temporale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finanziarie</a:t>
            </a:r>
            <a:br>
              <a:rPr lang="en-US" dirty="0"/>
            </a:br>
            <a:r>
              <a:rPr lang="en-US" dirty="0"/>
              <a:t>Progetto MDI mockup (</a:t>
            </a:r>
            <a:r>
              <a:rPr lang="en-US" dirty="0" err="1"/>
              <a:t>estratto</a:t>
            </a:r>
            <a:r>
              <a:rPr lang="en-US" dirty="0"/>
              <a:t> dal verbale del MAC)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D44FCA3-8408-05CF-A4D1-DC41315EEC26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3165724"/>
          <a:ext cx="8080730" cy="1294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0572">
                  <a:extLst>
                    <a:ext uri="{9D8B030D-6E8A-4147-A177-3AD203B41FA5}">
                      <a16:colId xmlns:a16="http://schemas.microsoft.com/office/drawing/2014/main" val="3943908880"/>
                    </a:ext>
                  </a:extLst>
                </a:gridCol>
                <a:gridCol w="873409">
                  <a:extLst>
                    <a:ext uri="{9D8B030D-6E8A-4147-A177-3AD203B41FA5}">
                      <a16:colId xmlns:a16="http://schemas.microsoft.com/office/drawing/2014/main" val="1786609376"/>
                    </a:ext>
                  </a:extLst>
                </a:gridCol>
                <a:gridCol w="705184">
                  <a:extLst>
                    <a:ext uri="{9D8B030D-6E8A-4147-A177-3AD203B41FA5}">
                      <a16:colId xmlns:a16="http://schemas.microsoft.com/office/drawing/2014/main" val="3012096357"/>
                    </a:ext>
                  </a:extLst>
                </a:gridCol>
                <a:gridCol w="758710">
                  <a:extLst>
                    <a:ext uri="{9D8B030D-6E8A-4147-A177-3AD203B41FA5}">
                      <a16:colId xmlns:a16="http://schemas.microsoft.com/office/drawing/2014/main" val="2653922911"/>
                    </a:ext>
                  </a:extLst>
                </a:gridCol>
                <a:gridCol w="758710">
                  <a:extLst>
                    <a:ext uri="{9D8B030D-6E8A-4147-A177-3AD203B41FA5}">
                      <a16:colId xmlns:a16="http://schemas.microsoft.com/office/drawing/2014/main" val="2074690524"/>
                    </a:ext>
                  </a:extLst>
                </a:gridCol>
                <a:gridCol w="706034">
                  <a:extLst>
                    <a:ext uri="{9D8B030D-6E8A-4147-A177-3AD203B41FA5}">
                      <a16:colId xmlns:a16="http://schemas.microsoft.com/office/drawing/2014/main" val="228096968"/>
                    </a:ext>
                  </a:extLst>
                </a:gridCol>
                <a:gridCol w="758710">
                  <a:extLst>
                    <a:ext uri="{9D8B030D-6E8A-4147-A177-3AD203B41FA5}">
                      <a16:colId xmlns:a16="http://schemas.microsoft.com/office/drawing/2014/main" val="3946364407"/>
                    </a:ext>
                  </a:extLst>
                </a:gridCol>
                <a:gridCol w="758710">
                  <a:extLst>
                    <a:ext uri="{9D8B030D-6E8A-4147-A177-3AD203B41FA5}">
                      <a16:colId xmlns:a16="http://schemas.microsoft.com/office/drawing/2014/main" val="1795618204"/>
                    </a:ext>
                  </a:extLst>
                </a:gridCol>
                <a:gridCol w="627019">
                  <a:extLst>
                    <a:ext uri="{9D8B030D-6E8A-4147-A177-3AD203B41FA5}">
                      <a16:colId xmlns:a16="http://schemas.microsoft.com/office/drawing/2014/main" val="3734719090"/>
                    </a:ext>
                  </a:extLst>
                </a:gridCol>
                <a:gridCol w="843672">
                  <a:extLst>
                    <a:ext uri="{9D8B030D-6E8A-4147-A177-3AD203B41FA5}">
                      <a16:colId xmlns:a16="http://schemas.microsoft.com/office/drawing/2014/main" val="3970406847"/>
                    </a:ext>
                  </a:extLst>
                </a:gridCol>
              </a:tblGrid>
              <a:tr h="196762"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Progetto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Strutt.</a:t>
                      </a:r>
                      <a:endParaRPr lang="en-IT" sz="1400"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effectLst/>
                        </a:rPr>
                        <a:t>INFN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Attrezzature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Missioni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 </a:t>
                      </a:r>
                      <a:endParaRPr lang="en-IT" sz="1400"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effectLst/>
                        </a:rPr>
                        <a:t>TOT.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 </a:t>
                      </a:r>
                      <a:endParaRPr lang="en-IT" sz="1400"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effectLst/>
                        </a:rPr>
                        <a:t>AdR</a:t>
                      </a:r>
                      <a:r>
                        <a:rPr lang="it-IT" sz="1400" baseline="30000">
                          <a:effectLst/>
                        </a:rPr>
                        <a:t>(**)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360522"/>
                  </a:ext>
                </a:extLst>
              </a:tr>
              <a:tr h="540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totale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1</a:t>
                      </a:r>
                      <a:r>
                        <a:rPr lang="it-IT" sz="1400" baseline="30000">
                          <a:effectLst/>
                        </a:rPr>
                        <a:t>a</a:t>
                      </a:r>
                      <a:r>
                        <a:rPr lang="it-IT" sz="1400">
                          <a:effectLst/>
                        </a:rPr>
                        <a:t> asseg.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sub iudice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totale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1</a:t>
                      </a:r>
                      <a:r>
                        <a:rPr lang="it-IT" sz="1400" baseline="30000">
                          <a:effectLst/>
                        </a:rPr>
                        <a:t>a</a:t>
                      </a:r>
                      <a:r>
                        <a:rPr lang="it-IT" sz="1400">
                          <a:effectLst/>
                        </a:rPr>
                        <a:t> asseg.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sub iudice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364424"/>
                  </a:ext>
                </a:extLst>
              </a:tr>
              <a:tr h="540736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MDI mockup FCCee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LNF et al.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80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32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48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10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4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6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90 KE</a:t>
                      </a:r>
                      <a:endParaRPr lang="en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-</a:t>
                      </a:r>
                      <a:endParaRPr lang="en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7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73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C30D6CA-F808-EFD8-82B5-94C9A0727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1"/>
          <a:stretch/>
        </p:blipFill>
        <p:spPr>
          <a:xfrm>
            <a:off x="1692472" y="1794258"/>
            <a:ext cx="5111776" cy="29242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12FB5-FA72-930A-A54B-2DCECF0479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CB66-4DFE-1A43-B1C9-C8A3A55EACA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FD01-76A0-E9E6-5852-C0A4B74C58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504" y="1198125"/>
            <a:ext cx="9069188" cy="274725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In via di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approvazione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parte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degli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uffici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legali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dell’INFN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(ok) e del CERN (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nuova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versione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in </a:t>
            </a:r>
            <a:r>
              <a:rPr lang="en-US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approvazione</a:t>
            </a:r>
            <a:r>
              <a:rPr lang="en-US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4709F-7BD3-EA35-336D-F5537F5D2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Accordo</a:t>
            </a:r>
            <a:r>
              <a:rPr lang="en-US" dirty="0"/>
              <a:t> INFN-FCC CERN (aka Addendum)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3E96D-7388-E586-A452-3415CEE7C50D}"/>
              </a:ext>
            </a:extLst>
          </p:cNvPr>
          <p:cNvGrpSpPr/>
          <p:nvPr/>
        </p:nvGrpSpPr>
        <p:grpSpPr>
          <a:xfrm>
            <a:off x="6580937" y="1816315"/>
            <a:ext cx="1663471" cy="1626813"/>
            <a:chOff x="5558396" y="1816315"/>
            <a:chExt cx="1663471" cy="16268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909D9C-75AB-BFF2-0874-4563C060DE2E}"/>
                </a:ext>
              </a:extLst>
            </p:cNvPr>
            <p:cNvSpPr txBox="1"/>
            <p:nvPr/>
          </p:nvSpPr>
          <p:spPr>
            <a:xfrm>
              <a:off x="5727669" y="1816315"/>
              <a:ext cx="646331" cy="509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US" sz="1800" dirty="0"/>
                <a:t>INFN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398666-1A74-1869-08E5-A25AAFBB097A}"/>
                </a:ext>
              </a:extLst>
            </p:cNvPr>
            <p:cNvSpPr txBox="1"/>
            <p:nvPr/>
          </p:nvSpPr>
          <p:spPr>
            <a:xfrm>
              <a:off x="5762941" y="2375796"/>
              <a:ext cx="694421" cy="509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US" sz="1800" dirty="0"/>
                <a:t>CERN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6ABD61B7-AD69-C4DF-47D2-B67BF5298932}"/>
                </a:ext>
              </a:extLst>
            </p:cNvPr>
            <p:cNvSpPr/>
            <p:nvPr/>
          </p:nvSpPr>
          <p:spPr>
            <a:xfrm>
              <a:off x="5558396" y="2499565"/>
              <a:ext cx="164991" cy="37108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28602446-33A5-FD53-F602-A496D8F1E7E7}"/>
                </a:ext>
              </a:extLst>
            </p:cNvPr>
            <p:cNvSpPr/>
            <p:nvPr/>
          </p:nvSpPr>
          <p:spPr>
            <a:xfrm>
              <a:off x="5558396" y="1878115"/>
              <a:ext cx="164991" cy="37108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B3C7A7-C53F-A128-4046-260E14BBBDDC}"/>
                </a:ext>
              </a:extLst>
            </p:cNvPr>
            <p:cNvSpPr txBox="1"/>
            <p:nvPr/>
          </p:nvSpPr>
          <p:spPr>
            <a:xfrm>
              <a:off x="5762941" y="2870648"/>
              <a:ext cx="1458926" cy="509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en-US" sz="1800" dirty="0"/>
                <a:t>To be defined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57D5A54C-D095-A50A-3CAD-58658B22C333}"/>
                </a:ext>
              </a:extLst>
            </p:cNvPr>
            <p:cNvSpPr/>
            <p:nvPr/>
          </p:nvSpPr>
          <p:spPr>
            <a:xfrm>
              <a:off x="5565742" y="3072045"/>
              <a:ext cx="164991" cy="37108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B86BE6-1342-969F-A279-FF19465E7F94}"/>
              </a:ext>
            </a:extLst>
          </p:cNvPr>
          <p:cNvSpPr txBox="1"/>
          <p:nvPr/>
        </p:nvSpPr>
        <p:spPr>
          <a:xfrm rot="19923122">
            <a:off x="769652" y="2870834"/>
            <a:ext cx="2457724" cy="671659"/>
          </a:xfrm>
          <a:prstGeom prst="rect">
            <a:avLst/>
          </a:prstGeom>
          <a:noFill/>
          <a:effectLst>
            <a:reflection endPos="65000" dist="50800" dir="5400000" sy="-100000" algn="bl" rotWithShape="0"/>
          </a:effectLst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6600" i="1" dirty="0">
                <a:solidFill>
                  <a:schemeClr val="bg1">
                    <a:lumMod val="85000"/>
                    <a:alpha val="72135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23985283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2.xml><?xml version="1.0" encoding="utf-8"?>
<a:theme xmlns:a="http://schemas.openxmlformats.org/drawingml/2006/main" name="1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3" id="{16786640-01C9-7446-865E-9EE0614A46C1}" vid="{BB862AC3-325C-E744-B66E-44AC975D600A}"/>
    </a:ext>
  </a:extLst>
</a:theme>
</file>

<file path=ppt/theme/theme3.xml><?xml version="1.0" encoding="utf-8"?>
<a:theme xmlns:a="http://schemas.openxmlformats.org/drawingml/2006/main" name="2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3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5.xml><?xml version="1.0" encoding="utf-8"?>
<a:theme xmlns:a="http://schemas.openxmlformats.org/drawingml/2006/main" name="4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F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N" id="{F16C98CD-6A50-4A4E-9D27-753F5CD4672D}" vid="{57B5ECC3-BD98-1F4B-B881-5B57B53D1417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11860</TotalTime>
  <Words>5298</Words>
  <Application>Microsoft Macintosh PowerPoint</Application>
  <PresentationFormat>On-screen Show (16:9)</PresentationFormat>
  <Paragraphs>736</Paragraphs>
  <Slides>69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69</vt:i4>
      </vt:variant>
    </vt:vector>
  </HeadingPairs>
  <TitlesOfParts>
    <vt:vector size="87" baseType="lpstr">
      <vt:lpstr>??</vt:lpstr>
      <vt:lpstr>Arial</vt:lpstr>
      <vt:lpstr>Calibri</vt:lpstr>
      <vt:lpstr>Calibri Light</vt:lpstr>
      <vt:lpstr>CMR8</vt:lpstr>
      <vt:lpstr>Montserrat</vt:lpstr>
      <vt:lpstr>NimbusRomNo9L-Regu</vt:lpstr>
      <vt:lpstr>Poppins</vt:lpstr>
      <vt:lpstr>Symbol</vt:lpstr>
      <vt:lpstr>Wingdings</vt:lpstr>
      <vt:lpstr>Content Slides - Deep Blue</vt:lpstr>
      <vt:lpstr>1_Content Slides - Deep Blue</vt:lpstr>
      <vt:lpstr>2_Content Slides - Deep Blue</vt:lpstr>
      <vt:lpstr>3_Content Slides - Deep Blue</vt:lpstr>
      <vt:lpstr>4_Content Slides - Deep Blue</vt:lpstr>
      <vt:lpstr>Office Theme</vt:lpstr>
      <vt:lpstr>1_Tema di Office</vt:lpstr>
      <vt:lpstr>INFN</vt:lpstr>
      <vt:lpstr>Attività 2024  WP Acceleratore</vt:lpstr>
      <vt:lpstr>Team italiano FCC Acceleratore: WP2 RD_FCC</vt:lpstr>
      <vt:lpstr>Progetti su FCC finanziati dalla giunta INFN per la prossima European Strategy for Particle Physics Update (ESPPU) </vt:lpstr>
      <vt:lpstr>Disegno Regione di Interazione e MDI</vt:lpstr>
      <vt:lpstr>Mechanical model for the FCC-ee MDI</vt:lpstr>
      <vt:lpstr>Vertex integration with accelerator components</vt:lpstr>
      <vt:lpstr>Mock-up della regione di interazione</vt:lpstr>
      <vt:lpstr>Assegnazione temporale delle risorse finanziarie Progetto MDI mockup (estratto dal verbale del MAC)   </vt:lpstr>
      <vt:lpstr>Accordo INFN-FCC CERN (aka Addendum)</vt:lpstr>
      <vt:lpstr>Thermal simulation started</vt:lpstr>
      <vt:lpstr>Preliminary results – simulations </vt:lpstr>
      <vt:lpstr>Validazione del sistema vertex</vt:lpstr>
      <vt:lpstr>Schematic design for the wind cooling tunnel for  FCC inner tracker </vt:lpstr>
      <vt:lpstr>Wind tunnel for VTX air cooling</vt:lpstr>
      <vt:lpstr>Total Cost Wind Cooling Tunnel</vt:lpstr>
      <vt:lpstr>Progetti su FCC finanziati dalla giunta INFN per la prossima European Strategy for Particle Physics Update (ESPPU) </vt:lpstr>
      <vt:lpstr>Thin film SRF cavities R&amp;D @LNL</vt:lpstr>
      <vt:lpstr>SRF cavities project Budget</vt:lpstr>
      <vt:lpstr>PowerPoint Presentation</vt:lpstr>
      <vt:lpstr>Hybrid crystal-based positron source for future e+e- colliders</vt:lpstr>
      <vt:lpstr>Attività Infn Ferrara 2024</vt:lpstr>
      <vt:lpstr>PRIN 2022 e+BOOST</vt:lpstr>
      <vt:lpstr>Richieste Ferrara 2024</vt:lpstr>
      <vt:lpstr>Collective effects activity ongoing 2023 and for 2024</vt:lpstr>
      <vt:lpstr>Beam Dynamics Studi a INFN-Milano</vt:lpstr>
      <vt:lpstr>Gran Totale Richieste Acceleratore</vt:lpstr>
      <vt:lpstr>Conclusioni</vt:lpstr>
      <vt:lpstr>Materiale addizionale</vt:lpstr>
      <vt:lpstr>Attivita’ prevista per Frascati per il mock-up per il 2024-5</vt:lpstr>
      <vt:lpstr>Spazi di assemblaggio e test ai LNF</vt:lpstr>
      <vt:lpstr>MDI – Studio dei fondi nel rivelatore e particelle perse con ottimizzazione collimatori </vt:lpstr>
      <vt:lpstr>Alcuni preventivi per il tunnel di raffreddamento </vt:lpstr>
      <vt:lpstr>Ventilation Unit</vt:lpstr>
      <vt:lpstr>Heat Exchanger</vt:lpstr>
      <vt:lpstr>Refrigeration Unit</vt:lpstr>
      <vt:lpstr>Electrical Resistance</vt:lpstr>
      <vt:lpstr>Adjustable Restriction</vt:lpstr>
      <vt:lpstr>Instrumentation</vt:lpstr>
      <vt:lpstr>VXD Cooling Study</vt:lpstr>
      <vt:lpstr>Overall Vertex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Hybrid Crystal-based e+ source for FCC-ee</vt:lpstr>
      <vt:lpstr>Hybrid crystal-based positron source for the FCC-ee</vt:lpstr>
      <vt:lpstr>Measurement of the γ-spectrum of the crystal radiator</vt:lpstr>
      <vt:lpstr>Measurement of the γ-spectrum and MC validation</vt:lpstr>
      <vt:lpstr>Hybrid source optimization for FCC-ee</vt:lpstr>
      <vt:lpstr>PowerPoint Presentation</vt:lpstr>
      <vt:lpstr>PowerPoint Presentation</vt:lpstr>
      <vt:lpstr>Targets irradiation studies @MAMI</vt:lpstr>
      <vt:lpstr>INFN Ferrara activity ongoing – 2023  Currently on RD-MUCOL</vt:lpstr>
      <vt:lpstr>PowerPoint Presentation</vt:lpstr>
      <vt:lpstr>Feasibility Study Timeline and main activities/milestones</vt:lpstr>
      <vt:lpstr>Detector solenoid &amp; IR magnets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Manuela Boscolo</cp:lastModifiedBy>
  <cp:revision>755</cp:revision>
  <dcterms:created xsi:type="dcterms:W3CDTF">2020-10-27T09:23:42Z</dcterms:created>
  <dcterms:modified xsi:type="dcterms:W3CDTF">2023-09-03T20:37:37Z</dcterms:modified>
</cp:coreProperties>
</file>