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3" r:id="rId4"/>
    <p:sldId id="260" r:id="rId5"/>
    <p:sldId id="262" r:id="rId6"/>
    <p:sldId id="259" r:id="rId7"/>
    <p:sldId id="261" r:id="rId8"/>
    <p:sldId id="257" r:id="rId9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D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5934"/>
  </p:normalViewPr>
  <p:slideViewPr>
    <p:cSldViewPr snapToGrid="0">
      <p:cViewPr varScale="1">
        <p:scale>
          <a:sx n="90" d="100"/>
          <a:sy n="90" d="100"/>
        </p:scale>
        <p:origin x="232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E749-04B5-7524-9406-423B0FC76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0CC3AE-E547-8348-4BD4-86F6C922A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B718B-4255-BD73-2EAD-70B7CE77E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483A-9C8B-6C44-847D-65A99A0F380D}" type="datetimeFigureOut">
              <a:rPr lang="en-IT" smtClean="0"/>
              <a:t>28/02/2024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B3574-92F8-05F2-E596-E389D87B3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93F5A-FC14-FB20-9151-08606FFA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F3F3-24A0-6743-866D-083BA6AD3C3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2669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BAAA-EED1-D491-9C1E-4A4EEDE6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231A8-5E8F-756F-04F8-E20F5A18C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987FA-7419-4F97-46B6-512D0CBD6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483A-9C8B-6C44-847D-65A99A0F380D}" type="datetimeFigureOut">
              <a:rPr lang="en-IT" smtClean="0"/>
              <a:t>28/02/2024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720CB-2307-0E85-A3E2-8227D518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2A31-5C4E-51E6-37B9-A4750676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F3F3-24A0-6743-866D-083BA6AD3C3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5785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AE04A-A7DA-5458-2D50-333ED7588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E907E-29BA-97DF-8410-4109B39BA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7E9DB-7F5F-84C8-5FFF-9DCC546E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483A-9C8B-6C44-847D-65A99A0F380D}" type="datetimeFigureOut">
              <a:rPr lang="en-IT" smtClean="0"/>
              <a:t>28/02/2024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58AA4-2628-C167-2059-60A8C8AE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24A7A-31F8-28DA-BD2A-A58A68CF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F3F3-24A0-6743-866D-083BA6AD3C3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3300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40E8-4EF2-CD52-488F-9016C9C7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3D3F4-A4A1-F67D-115E-7A647C111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79D17-B567-112D-3844-81381CA6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483A-9C8B-6C44-847D-65A99A0F380D}" type="datetimeFigureOut">
              <a:rPr lang="en-IT" smtClean="0"/>
              <a:t>28/02/2024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2DDBD-E834-F14B-DF78-9E45A9AA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C4120-F125-2667-130C-A50BCDAD4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F3F3-24A0-6743-866D-083BA6AD3C3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498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B3EF0-ABD2-5F01-1079-0CD4B217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10D0E-2A30-950F-F364-643CC910E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E6129-7C03-2672-3AD3-17424958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483A-9C8B-6C44-847D-65A99A0F380D}" type="datetimeFigureOut">
              <a:rPr lang="en-IT" smtClean="0"/>
              <a:t>28/02/2024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4130-FDF3-8901-6C40-0EA0A6EA4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2E60A-A22D-4725-9659-D256056D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F3F3-24A0-6743-866D-083BA6AD3C3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5088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B439F-0CB5-1933-5BC9-C0675C74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8BD6F-CA94-F5E9-AA27-82FAA9609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5DCA0-2B18-97BA-9720-E64AC980B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18543-F2CD-AE91-147B-CCF20707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483A-9C8B-6C44-847D-65A99A0F380D}" type="datetimeFigureOut">
              <a:rPr lang="en-IT" smtClean="0"/>
              <a:t>28/02/2024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18B93-1936-665E-C10D-78CA29F52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730F8-CD66-8FB6-D12A-D7E01CBF0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F3F3-24A0-6743-866D-083BA6AD3C3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6014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F1EF-FE44-0053-4273-BC481A6BC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0BBA0-94B7-A047-3C6B-19BF979A6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E7FE0-FF35-7B3B-8130-31B805D70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EDE8B-FC62-F5AC-E1E5-880DA2534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3FBFE-1062-A2FA-8085-F58B452CB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3AFF05-E6E7-64DE-E6B5-10CA6211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483A-9C8B-6C44-847D-65A99A0F380D}" type="datetimeFigureOut">
              <a:rPr lang="en-IT" smtClean="0"/>
              <a:t>28/02/2024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4A0A4-5ECA-C1E7-D5F8-60C656BB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88F880-F6A9-0595-A1A0-E1BC21BC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F3F3-24A0-6743-866D-083BA6AD3C3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2763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7A64-5532-7FBF-7138-F2A53394D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6EB69C-5C36-1325-D746-C4E1E5741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483A-9C8B-6C44-847D-65A99A0F380D}" type="datetimeFigureOut">
              <a:rPr lang="en-IT" smtClean="0"/>
              <a:t>28/02/2024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7C39B-81BE-7E1F-7F8F-CB7DB5BB8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4D082-13FB-C7EE-D063-B1315F79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F3F3-24A0-6743-866D-083BA6AD3C3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4747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F3AA44-64CA-22FD-DFA0-25EBBF09D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483A-9C8B-6C44-847D-65A99A0F380D}" type="datetimeFigureOut">
              <a:rPr lang="en-IT" smtClean="0"/>
              <a:t>28/02/2024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92189-434B-666C-7AEB-585869A5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83DE7-1222-70F1-3EFB-AF4743885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F3F3-24A0-6743-866D-083BA6AD3C3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3908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85B33-F0F6-56B9-DEF5-1C683467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7A25B-9605-7989-6DBA-5678960CF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98BD7-453E-E450-A255-B35FFDD27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4EB53-67C3-206F-0CCE-B2363034D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483A-9C8B-6C44-847D-65A99A0F380D}" type="datetimeFigureOut">
              <a:rPr lang="en-IT" smtClean="0"/>
              <a:t>28/02/2024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24474-C0B2-327C-01C5-F4FC371CF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2749B-9914-EC28-88BA-A44DF11E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F3F3-24A0-6743-866D-083BA6AD3C3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9377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1E1CE-C94E-4DF2-5FDD-45670D14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5827BD-066A-54D3-E8E0-B8E2231FA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A2F2A-2A46-1C60-3E1D-94062DCC6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96F2D-D376-3555-925D-21AD9D6AB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483A-9C8B-6C44-847D-65A99A0F380D}" type="datetimeFigureOut">
              <a:rPr lang="en-IT" smtClean="0"/>
              <a:t>28/02/2024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8742E-0AB1-3CF8-DB2D-F3C032128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9680E-D1FE-56D9-E562-6496FB21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F3F3-24A0-6743-866D-083BA6AD3C3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5472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D9AD28-1374-88AE-14CE-D493997F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EF11B-11A2-107D-44DC-3DFCFAF8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C4894-DC8D-C641-1753-13C85136E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6483A-9C8B-6C44-847D-65A99A0F380D}" type="datetimeFigureOut">
              <a:rPr lang="en-IT" smtClean="0"/>
              <a:t>28/02/2024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79B6F-F44D-47F4-B1CF-4090036E7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69248-9850-1362-DE11-64FF5588C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7F3F3-24A0-6743-866D-083BA6AD3C3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6663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67FD7-2E45-FE48-A528-DFDEE3B7AC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9A9F7-C86B-CC46-3B23-4F52F3462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5" name="Picture 4" descr="A blue and orange graph with a red box&#10;&#10;Description automatically generated with medium confidence">
            <a:extLst>
              <a:ext uri="{FF2B5EF4-FFF2-40B4-BE49-F238E27FC236}">
                <a16:creationId xmlns:a16="http://schemas.microsoft.com/office/drawing/2014/main" id="{E82AD92E-0D06-5CB1-D5B0-E10B6C458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363"/>
            <a:ext cx="12192000" cy="4771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437911-E0A6-077F-BA71-DA66D7323089}"/>
              </a:ext>
            </a:extLst>
          </p:cNvPr>
          <p:cNvSpPr txBox="1"/>
          <p:nvPr/>
        </p:nvSpPr>
        <p:spPr>
          <a:xfrm>
            <a:off x="4657726" y="6143296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2471131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84465" y="1968157"/>
            <a:ext cx="53385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rgbClr val="002060"/>
                </a:solidFill>
              </a:rPr>
              <a:t>131    </a:t>
            </a:r>
            <a:r>
              <a:rPr lang="en-GB" sz="4400" b="1" dirty="0" err="1">
                <a:solidFill>
                  <a:srgbClr val="002060"/>
                </a:solidFill>
              </a:rPr>
              <a:t>Partecipating</a:t>
            </a:r>
            <a:r>
              <a:rPr lang="en-GB" sz="4400" b="1" dirty="0">
                <a:solidFill>
                  <a:srgbClr val="002060"/>
                </a:solidFill>
              </a:rPr>
              <a:t> </a:t>
            </a:r>
            <a:r>
              <a:rPr lang="en-GB" sz="3600" b="1" dirty="0">
                <a:solidFill>
                  <a:srgbClr val="002060"/>
                </a:solidFill>
              </a:rPr>
              <a:t>(42 Women=32%)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rgbClr val="002060"/>
                </a:solidFill>
              </a:rPr>
              <a:t>14      invited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rgbClr val="002060"/>
                </a:solidFill>
              </a:rPr>
              <a:t>27      oral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rgbClr val="002060"/>
                </a:solidFill>
              </a:rPr>
              <a:t>27 flash talks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rgbClr val="002060"/>
                </a:solidFill>
              </a:rPr>
              <a:t>50 poster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E50FD-7892-62D4-7C7F-472A4B1147DA}"/>
              </a:ext>
            </a:extLst>
          </p:cNvPr>
          <p:cNvSpPr txBox="1">
            <a:spLocks/>
          </p:cNvSpPr>
          <p:nvPr/>
        </p:nvSpPr>
        <p:spPr>
          <a:xfrm>
            <a:off x="0" y="864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dirty="0"/>
              <a:t>Some Numbers</a:t>
            </a:r>
          </a:p>
        </p:txBody>
      </p:sp>
    </p:spTree>
    <p:extLst>
      <p:ext uri="{BB962C8B-B14F-4D97-AF65-F5344CB8AC3E}">
        <p14:creationId xmlns:p14="http://schemas.microsoft.com/office/powerpoint/2010/main" val="34542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E899A9E2-E9C6-373D-E38F-D998D5A01AD1}"/>
              </a:ext>
            </a:extLst>
          </p:cNvPr>
          <p:cNvSpPr/>
          <p:nvPr/>
        </p:nvSpPr>
        <p:spPr>
          <a:xfrm>
            <a:off x="2292455" y="1845417"/>
            <a:ext cx="7929562" cy="46005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52420-7A4B-B7E4-27FF-07E9F291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433139"/>
            <a:ext cx="10515600" cy="1325563"/>
          </a:xfrm>
        </p:spPr>
        <p:txBody>
          <a:bodyPr/>
          <a:lstStyle/>
          <a:p>
            <a:r>
              <a:rPr lang="en-IT" dirty="0"/>
              <a:t>Expanding Connections in Nuclear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30331-3089-7C3E-102F-C35E75101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475" y="271334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T" sz="4000" dirty="0"/>
              <a:t>NP</a:t>
            </a:r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B8E8B0-D064-CCDE-49D0-8F4AA9ACA0EB}"/>
              </a:ext>
            </a:extLst>
          </p:cNvPr>
          <p:cNvSpPr txBox="1"/>
          <p:nvPr/>
        </p:nvSpPr>
        <p:spPr>
          <a:xfrm>
            <a:off x="3764485" y="3684040"/>
            <a:ext cx="1687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chemeClr val="accent1">
                    <a:lumMod val="50000"/>
                  </a:schemeClr>
                </a:solidFill>
              </a:rPr>
              <a:t>Theoretical</a:t>
            </a:r>
            <a:r>
              <a:rPr lang="en-I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F0C521-8441-3FDE-8C4B-ED94B3F29B86}"/>
              </a:ext>
            </a:extLst>
          </p:cNvPr>
          <p:cNvSpPr txBox="1"/>
          <p:nvPr/>
        </p:nvSpPr>
        <p:spPr>
          <a:xfrm>
            <a:off x="7193807" y="3713685"/>
            <a:ext cx="18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00B050"/>
                </a:solidFill>
              </a:rPr>
              <a:t>Experimental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4620F3-EFA9-1E78-187F-51233D914C7C}"/>
              </a:ext>
            </a:extLst>
          </p:cNvPr>
          <p:cNvSpPr txBox="1"/>
          <p:nvPr/>
        </p:nvSpPr>
        <p:spPr>
          <a:xfrm>
            <a:off x="5320666" y="2713342"/>
            <a:ext cx="1873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/>
              <a:t>Fundamental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90D04A-101E-F80C-191F-449265221615}"/>
              </a:ext>
            </a:extLst>
          </p:cNvPr>
          <p:cNvSpPr txBox="1"/>
          <p:nvPr/>
        </p:nvSpPr>
        <p:spPr>
          <a:xfrm>
            <a:off x="5636353" y="4889011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C00000"/>
                </a:solidFill>
              </a:rPr>
              <a:t>Applied</a:t>
            </a:r>
          </a:p>
        </p:txBody>
      </p:sp>
      <p:sp>
        <p:nvSpPr>
          <p:cNvPr id="9" name="Quad Arrow 8">
            <a:extLst>
              <a:ext uri="{FF2B5EF4-FFF2-40B4-BE49-F238E27FC236}">
                <a16:creationId xmlns:a16="http://schemas.microsoft.com/office/drawing/2014/main" id="{E9F97A0B-A61B-332E-DAE0-95FC28C2C218}"/>
              </a:ext>
            </a:extLst>
          </p:cNvPr>
          <p:cNvSpPr/>
          <p:nvPr/>
        </p:nvSpPr>
        <p:spPr>
          <a:xfrm>
            <a:off x="5577716" y="3263778"/>
            <a:ext cx="1289391" cy="1336802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696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5" y="0"/>
            <a:ext cx="10264057" cy="68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8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ECE6D-F473-0DF2-C12E-AB1590C24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Special Thanks to the entire OC!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F9670-9C9B-709B-C229-09029F9A4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618" y="4548473"/>
            <a:ext cx="5717382" cy="4351338"/>
          </a:xfrm>
        </p:spPr>
        <p:txBody>
          <a:bodyPr/>
          <a:lstStyle/>
          <a:p>
            <a:pPr marL="0" indent="0" rtl="0">
              <a:spcBef>
                <a:spcPts val="1400"/>
              </a:spcBef>
              <a:spcAft>
                <a:spcPts val="1400"/>
              </a:spcAft>
              <a:buNone/>
            </a:pPr>
            <a:r>
              <a:rPr lang="en-GB" sz="18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GB" sz="1800" b="0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Applications of Nuclear Physics</a:t>
            </a:r>
            <a:endParaRPr lang="en-GB" b="0" dirty="0">
              <a:effectLst/>
            </a:endParaRPr>
          </a:p>
          <a:p>
            <a:pPr marL="0" indent="0">
              <a:buNone/>
            </a:pP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Subpanel: </a:t>
            </a:r>
            <a:r>
              <a:rPr lang="en-GB" sz="18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Giusi</a:t>
            </a:r>
            <a:r>
              <a:rPr lang="en-GB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Bisogni</a:t>
            </a:r>
            <a:r>
              <a:rPr lang="en-GB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(chair), Cristina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Vaccarezza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Raffaella De Vita, Francesco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Tommasino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Emanuele Scifoni</a:t>
            </a:r>
            <a:endParaRPr lang="en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92016-ED88-4479-123F-417181565E25}"/>
              </a:ext>
            </a:extLst>
          </p:cNvPr>
          <p:cNvSpPr txBox="1"/>
          <p:nvPr/>
        </p:nvSpPr>
        <p:spPr>
          <a:xfrm>
            <a:off x="635794" y="1690688"/>
            <a:ext cx="5007769" cy="11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400"/>
              </a:spcBef>
              <a:spcAft>
                <a:spcPts val="1400"/>
              </a:spcAft>
            </a:pPr>
            <a:r>
              <a:rPr lang="en-GB" sz="1800" b="0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Hadronic Physics</a:t>
            </a:r>
            <a:endParaRPr lang="en-GB" b="0" dirty="0">
              <a:effectLst/>
            </a:endParaRPr>
          </a:p>
          <a:p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Subpanel: </a:t>
            </a:r>
            <a:r>
              <a:rPr lang="en-GB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Alessia </a:t>
            </a:r>
            <a:r>
              <a:rPr lang="en-GB" sz="18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Fantini</a:t>
            </a:r>
            <a:r>
              <a:rPr lang="en-GB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(chair), Raffaella De Vita, Elena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Santopinto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Giuseppe Bruno</a:t>
            </a:r>
            <a:endParaRPr lang="en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9FF697-AE87-81AD-EC91-AC6294F3354B}"/>
              </a:ext>
            </a:extLst>
          </p:cNvPr>
          <p:cNvSpPr txBox="1"/>
          <p:nvPr/>
        </p:nvSpPr>
        <p:spPr>
          <a:xfrm>
            <a:off x="635794" y="2919983"/>
            <a:ext cx="5460206" cy="137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400"/>
              </a:spcBef>
              <a:spcAft>
                <a:spcPts val="1400"/>
              </a:spcAft>
            </a:pPr>
            <a:r>
              <a:rPr lang="en-GB" sz="1800" b="0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Nuclear Astrophysics</a:t>
            </a:r>
            <a:endParaRPr lang="en-GB" b="0" dirty="0">
              <a:effectLst/>
            </a:endParaRPr>
          </a:p>
          <a:p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Subpanel:</a:t>
            </a:r>
            <a:r>
              <a:rPr lang="en-GB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Alessandro </a:t>
            </a:r>
            <a:r>
              <a:rPr lang="en-GB" sz="18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Roggero</a:t>
            </a:r>
            <a:r>
              <a:rPr lang="en-GB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(chair), Rosanna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Depalo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Alba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Formicola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Pierpaolo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Figuera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Massimo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Mannarelli</a:t>
            </a:r>
            <a:endParaRPr lang="en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B7608-914C-C7AD-4178-8169A018A022}"/>
              </a:ext>
            </a:extLst>
          </p:cNvPr>
          <p:cNvSpPr txBox="1"/>
          <p:nvPr/>
        </p:nvSpPr>
        <p:spPr>
          <a:xfrm>
            <a:off x="635794" y="4548473"/>
            <a:ext cx="5250656" cy="11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400"/>
              </a:spcBef>
              <a:spcAft>
                <a:spcPts val="1400"/>
              </a:spcAft>
            </a:pPr>
            <a:r>
              <a:rPr lang="en-GB" sz="1800" b="0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Quark Gluon Plasma</a:t>
            </a:r>
            <a:endParaRPr lang="en-GB" b="0" dirty="0">
              <a:effectLst/>
            </a:endParaRPr>
          </a:p>
          <a:p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Subpanel: </a:t>
            </a:r>
            <a:r>
              <a:rPr lang="en-GB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Enrico </a:t>
            </a:r>
            <a:r>
              <a:rPr lang="en-GB" sz="18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Scomparin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(chair), Giuseppe Bruno,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Marzia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Nardi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39663-3D42-4F9D-C5BB-605669E6A0F5}"/>
              </a:ext>
            </a:extLst>
          </p:cNvPr>
          <p:cNvSpPr txBox="1"/>
          <p:nvPr/>
        </p:nvSpPr>
        <p:spPr>
          <a:xfrm>
            <a:off x="6548439" y="1690688"/>
            <a:ext cx="5819775" cy="11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400"/>
              </a:spcBef>
              <a:spcAft>
                <a:spcPts val="1400"/>
              </a:spcAft>
            </a:pPr>
            <a:r>
              <a:rPr lang="en-GB" sz="1800" b="0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Nuclear Structure and Reactions</a:t>
            </a:r>
            <a:endParaRPr lang="en-GB" b="0" dirty="0">
              <a:effectLst/>
            </a:endParaRPr>
          </a:p>
          <a:p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Subpanel:</a:t>
            </a:r>
            <a:r>
              <a:rPr lang="en-GB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Carlotta Giusti 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(chair), Xavi Roca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Maza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Francesco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Pederiva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Winfried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Leidemann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Luca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Girlanda</a:t>
            </a:r>
            <a:endParaRPr lang="en-I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976B8B-3C1B-5EBC-63FD-0A0313243EAE}"/>
              </a:ext>
            </a:extLst>
          </p:cNvPr>
          <p:cNvSpPr txBox="1"/>
          <p:nvPr/>
        </p:nvSpPr>
        <p:spPr>
          <a:xfrm>
            <a:off x="6548439" y="3058482"/>
            <a:ext cx="4650581" cy="11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400"/>
              </a:spcBef>
              <a:spcAft>
                <a:spcPts val="1400"/>
              </a:spcAft>
            </a:pP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Symmetries and fundamental interactions</a:t>
            </a:r>
            <a:endParaRPr lang="en-GB" b="0" dirty="0">
              <a:effectLst/>
            </a:endParaRPr>
          </a:p>
          <a:p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Subpanel: </a:t>
            </a:r>
            <a:r>
              <a:rPr lang="en-GB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Roberto </a:t>
            </a:r>
            <a:r>
              <a:rPr lang="en-GB" sz="18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Brusa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(chair),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Marzia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Nardi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Giusi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Bisogni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Luca </a:t>
            </a:r>
            <a:r>
              <a:rPr lang="en-GB" sz="18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Girlanda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53660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74FA6-ED96-6C0E-5992-497582D2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IT" dirty="0"/>
              <a:t>..and to the Locals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6F3E2-66C5-C27D-A8F0-1CF0993ACC64}"/>
              </a:ext>
            </a:extLst>
          </p:cNvPr>
          <p:cNvSpPr txBox="1"/>
          <p:nvPr/>
        </p:nvSpPr>
        <p:spPr>
          <a:xfrm>
            <a:off x="573881" y="1869311"/>
            <a:ext cx="610076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Helvetica" pitchFamily="2" charset="0"/>
              </a:rPr>
              <a:t>Local Organizing </a:t>
            </a:r>
            <a:r>
              <a:rPr lang="en-GB" b="1" dirty="0" err="1">
                <a:effectLst/>
                <a:latin typeface="Helvetica" pitchFamily="2" charset="0"/>
              </a:rPr>
              <a:t>Commettee</a:t>
            </a:r>
            <a:endParaRPr lang="en-GB" b="1" dirty="0">
              <a:effectLst/>
              <a:latin typeface="Helvetica" pitchFamily="2" charset="0"/>
            </a:endParaRPr>
          </a:p>
          <a:p>
            <a:r>
              <a:rPr lang="en-GB" sz="1600" dirty="0">
                <a:effectLst/>
                <a:latin typeface="Helvetica" pitchFamily="2" charset="0"/>
              </a:rPr>
              <a:t>Roberto </a:t>
            </a:r>
            <a:r>
              <a:rPr lang="en-GB" sz="1600" dirty="0" err="1">
                <a:effectLst/>
                <a:latin typeface="Helvetica" pitchFamily="2" charset="0"/>
              </a:rPr>
              <a:t>Sennen</a:t>
            </a:r>
            <a:r>
              <a:rPr lang="en-GB" sz="1600" dirty="0">
                <a:effectLst/>
                <a:latin typeface="Helvetica" pitchFamily="2" charset="0"/>
              </a:rPr>
              <a:t> </a:t>
            </a:r>
            <a:r>
              <a:rPr lang="en-GB" sz="1600" dirty="0" err="1">
                <a:effectLst/>
                <a:latin typeface="Helvetica" pitchFamily="2" charset="0"/>
              </a:rPr>
              <a:t>Brusa</a:t>
            </a:r>
            <a:r>
              <a:rPr lang="en-GB" sz="1600" dirty="0">
                <a:effectLst/>
                <a:latin typeface="Helvetica" pitchFamily="2" charset="0"/>
              </a:rPr>
              <a:t> (co-chair) (</a:t>
            </a:r>
            <a:r>
              <a:rPr lang="en-GB" sz="1600" dirty="0" err="1">
                <a:effectLst/>
                <a:latin typeface="Helvetica" pitchFamily="2" charset="0"/>
              </a:rPr>
              <a:t>Università</a:t>
            </a:r>
            <a:r>
              <a:rPr lang="en-GB" sz="1600" dirty="0">
                <a:effectLst/>
                <a:latin typeface="Helvetica" pitchFamily="2" charset="0"/>
              </a:rPr>
              <a:t> di Trento &amp;</a:t>
            </a:r>
          </a:p>
          <a:p>
            <a:r>
              <a:rPr lang="en-GB" sz="1600" dirty="0">
                <a:effectLst/>
                <a:latin typeface="Helvetica" pitchFamily="2" charset="0"/>
              </a:rPr>
              <a:t>INFN-TIFPA)</a:t>
            </a:r>
          </a:p>
          <a:p>
            <a:r>
              <a:rPr lang="en-GB" sz="1600" dirty="0">
                <a:effectLst/>
                <a:latin typeface="Helvetica" pitchFamily="2" charset="0"/>
              </a:rPr>
              <a:t>Emanuele Scifoni (co-chair) (INFN-TIFPA)</a:t>
            </a:r>
          </a:p>
          <a:p>
            <a:r>
              <a:rPr lang="en-GB" sz="1600" dirty="0">
                <a:effectLst/>
                <a:latin typeface="Helvetica" pitchFamily="2" charset="0"/>
              </a:rPr>
              <a:t>Winfried </a:t>
            </a:r>
            <a:r>
              <a:rPr lang="en-GB" sz="1600" dirty="0" err="1">
                <a:effectLst/>
                <a:latin typeface="Helvetica" pitchFamily="2" charset="0"/>
              </a:rPr>
              <a:t>Leidemann</a:t>
            </a:r>
            <a:r>
              <a:rPr lang="en-GB" sz="1600" dirty="0">
                <a:effectLst/>
                <a:latin typeface="Helvetica" pitchFamily="2" charset="0"/>
              </a:rPr>
              <a:t> (</a:t>
            </a:r>
            <a:r>
              <a:rPr lang="en-GB" sz="1600" dirty="0" err="1">
                <a:effectLst/>
                <a:latin typeface="Helvetica" pitchFamily="2" charset="0"/>
              </a:rPr>
              <a:t>Università</a:t>
            </a:r>
            <a:r>
              <a:rPr lang="en-GB" sz="1600" dirty="0">
                <a:effectLst/>
                <a:latin typeface="Helvetica" pitchFamily="2" charset="0"/>
              </a:rPr>
              <a:t> di Trento &amp; INFN-TIFPA)</a:t>
            </a:r>
          </a:p>
          <a:p>
            <a:r>
              <a:rPr lang="en-GB" sz="1600" dirty="0">
                <a:effectLst/>
                <a:latin typeface="Helvetica" pitchFamily="2" charset="0"/>
              </a:rPr>
              <a:t>Francesco </a:t>
            </a:r>
            <a:r>
              <a:rPr lang="en-GB" sz="1600" dirty="0" err="1">
                <a:effectLst/>
                <a:latin typeface="Helvetica" pitchFamily="2" charset="0"/>
              </a:rPr>
              <a:t>Pederiva</a:t>
            </a:r>
            <a:r>
              <a:rPr lang="en-GB" sz="1600" dirty="0">
                <a:effectLst/>
                <a:latin typeface="Helvetica" pitchFamily="2" charset="0"/>
              </a:rPr>
              <a:t> (</a:t>
            </a:r>
            <a:r>
              <a:rPr lang="en-GB" sz="1600" dirty="0" err="1">
                <a:effectLst/>
                <a:latin typeface="Helvetica" pitchFamily="2" charset="0"/>
              </a:rPr>
              <a:t>Università</a:t>
            </a:r>
            <a:r>
              <a:rPr lang="en-GB" sz="1600" dirty="0">
                <a:effectLst/>
                <a:latin typeface="Helvetica" pitchFamily="2" charset="0"/>
              </a:rPr>
              <a:t> di Trento &amp; INFN-TIFPA)</a:t>
            </a:r>
          </a:p>
          <a:p>
            <a:r>
              <a:rPr lang="en-GB" sz="1600" dirty="0">
                <a:effectLst/>
                <a:latin typeface="Helvetica" pitchFamily="2" charset="0"/>
              </a:rPr>
              <a:t>Alberto </a:t>
            </a:r>
            <a:r>
              <a:rPr lang="en-GB" sz="1600" dirty="0" err="1">
                <a:effectLst/>
                <a:latin typeface="Helvetica" pitchFamily="2" charset="0"/>
              </a:rPr>
              <a:t>Quaranta</a:t>
            </a:r>
            <a:r>
              <a:rPr lang="en-GB" sz="1600" dirty="0">
                <a:effectLst/>
                <a:latin typeface="Helvetica" pitchFamily="2" charset="0"/>
              </a:rPr>
              <a:t> (</a:t>
            </a:r>
            <a:r>
              <a:rPr lang="en-GB" sz="1600" dirty="0" err="1">
                <a:effectLst/>
                <a:latin typeface="Helvetica" pitchFamily="2" charset="0"/>
              </a:rPr>
              <a:t>Università</a:t>
            </a:r>
            <a:r>
              <a:rPr lang="en-GB" sz="1600" dirty="0">
                <a:effectLst/>
                <a:latin typeface="Helvetica" pitchFamily="2" charset="0"/>
              </a:rPr>
              <a:t> di Trento &amp; INFN-TIFPA)</a:t>
            </a:r>
          </a:p>
          <a:p>
            <a:r>
              <a:rPr lang="en-GB" sz="1600" dirty="0">
                <a:effectLst/>
                <a:latin typeface="Helvetica" pitchFamily="2" charset="0"/>
              </a:rPr>
              <a:t>Alessandro </a:t>
            </a:r>
            <a:r>
              <a:rPr lang="en-GB" sz="1600" dirty="0" err="1">
                <a:effectLst/>
                <a:latin typeface="Helvetica" pitchFamily="2" charset="0"/>
              </a:rPr>
              <a:t>Roggero</a:t>
            </a:r>
            <a:r>
              <a:rPr lang="en-GB" sz="1600" dirty="0">
                <a:effectLst/>
                <a:latin typeface="Helvetica" pitchFamily="2" charset="0"/>
              </a:rPr>
              <a:t> (</a:t>
            </a:r>
            <a:r>
              <a:rPr lang="en-GB" sz="1600" dirty="0" err="1">
                <a:effectLst/>
                <a:latin typeface="Helvetica" pitchFamily="2" charset="0"/>
              </a:rPr>
              <a:t>Università</a:t>
            </a:r>
            <a:r>
              <a:rPr lang="en-GB" sz="1600" dirty="0">
                <a:effectLst/>
                <a:latin typeface="Helvetica" pitchFamily="2" charset="0"/>
              </a:rPr>
              <a:t> di Trento &amp; INFN-TIFPA)</a:t>
            </a:r>
          </a:p>
          <a:p>
            <a:r>
              <a:rPr lang="en-GB" sz="1600" dirty="0">
                <a:effectLst/>
                <a:latin typeface="Helvetica" pitchFamily="2" charset="0"/>
              </a:rPr>
              <a:t>Francesco </a:t>
            </a:r>
            <a:r>
              <a:rPr lang="en-GB" sz="1600" dirty="0" err="1">
                <a:effectLst/>
                <a:latin typeface="Helvetica" pitchFamily="2" charset="0"/>
              </a:rPr>
              <a:t>Tommasino</a:t>
            </a:r>
            <a:r>
              <a:rPr lang="en-GB" sz="1600" dirty="0">
                <a:effectLst/>
                <a:latin typeface="Helvetica" pitchFamily="2" charset="0"/>
              </a:rPr>
              <a:t> (</a:t>
            </a:r>
            <a:r>
              <a:rPr lang="en-GB" sz="1600" dirty="0" err="1">
                <a:effectLst/>
                <a:latin typeface="Helvetica" pitchFamily="2" charset="0"/>
              </a:rPr>
              <a:t>Università</a:t>
            </a:r>
            <a:r>
              <a:rPr lang="en-GB" sz="1600" dirty="0">
                <a:effectLst/>
                <a:latin typeface="Helvetica" pitchFamily="2" charset="0"/>
              </a:rPr>
              <a:t> di Trento &amp; INFN-TIFPA</a:t>
            </a:r>
            <a:r>
              <a:rPr lang="en-GB" sz="1400" dirty="0">
                <a:effectLst/>
                <a:latin typeface="Helvetica" pitchFamily="2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D1D82B-C163-1AF9-D720-29D032D606C3}"/>
              </a:ext>
            </a:extLst>
          </p:cNvPr>
          <p:cNvSpPr txBox="1"/>
          <p:nvPr/>
        </p:nvSpPr>
        <p:spPr>
          <a:xfrm>
            <a:off x="7103268" y="2813446"/>
            <a:ext cx="667940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effectLst/>
                <a:latin typeface="Helvetica" pitchFamily="2" charset="0"/>
              </a:rPr>
              <a:t>Technical Support</a:t>
            </a:r>
          </a:p>
          <a:p>
            <a:r>
              <a:rPr lang="en-GB" sz="1800" dirty="0">
                <a:effectLst/>
                <a:latin typeface="Helvetica" pitchFamily="2" charset="0"/>
              </a:rPr>
              <a:t>Piero </a:t>
            </a:r>
            <a:r>
              <a:rPr lang="en-GB" sz="1800" dirty="0" err="1">
                <a:effectLst/>
                <a:latin typeface="Helvetica" pitchFamily="2" charset="0"/>
              </a:rPr>
              <a:t>Spinnato</a:t>
            </a:r>
            <a:r>
              <a:rPr lang="en-GB" sz="1800" dirty="0">
                <a:effectLst/>
                <a:latin typeface="Helvetica" pitchFamily="2" charset="0"/>
              </a:rPr>
              <a:t> (INFN-TIFPA)</a:t>
            </a:r>
          </a:p>
          <a:p>
            <a:r>
              <a:rPr lang="en-GB" dirty="0">
                <a:latin typeface="Helvetica" pitchFamily="2" charset="0"/>
              </a:rPr>
              <a:t>Isabella </a:t>
            </a:r>
            <a:r>
              <a:rPr lang="en-GB" dirty="0" err="1">
                <a:latin typeface="Helvetica" pitchFamily="2" charset="0"/>
              </a:rPr>
              <a:t>Martire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sz="1800" dirty="0">
                <a:effectLst/>
                <a:latin typeface="Helvetica" pitchFamily="2" charset="0"/>
              </a:rPr>
              <a:t>(INFN-TIFPA)</a:t>
            </a:r>
            <a:endParaRPr lang="en-GB" dirty="0">
              <a:latin typeface="Helvetica" pitchFamily="2" charset="0"/>
            </a:endParaRPr>
          </a:p>
          <a:p>
            <a:r>
              <a:rPr lang="en-GB" sz="1800" dirty="0">
                <a:effectLst/>
                <a:latin typeface="Helvetica" pitchFamily="2" charset="0"/>
              </a:rPr>
              <a:t>Roberta </a:t>
            </a:r>
            <a:r>
              <a:rPr lang="en-GB" sz="1800" dirty="0" err="1">
                <a:effectLst/>
                <a:latin typeface="Helvetica" pitchFamily="2" charset="0"/>
              </a:rPr>
              <a:t>Beraldo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sz="1800" dirty="0">
                <a:effectLst/>
                <a:latin typeface="Helvetica" pitchFamily="2" charset="0"/>
              </a:rPr>
              <a:t>(INFN-TIFPA)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D3820B-662F-BA83-C06B-B7EA3B054CCC}"/>
              </a:ext>
            </a:extLst>
          </p:cNvPr>
          <p:cNvSpPr txBox="1"/>
          <p:nvPr/>
        </p:nvSpPr>
        <p:spPr>
          <a:xfrm>
            <a:off x="3200400" y="5086350"/>
            <a:ext cx="5094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Thanks to Cooperazione Trentina  Staff!</a:t>
            </a:r>
          </a:p>
        </p:txBody>
      </p:sp>
    </p:spTree>
    <p:extLst>
      <p:ext uri="{BB962C8B-B14F-4D97-AF65-F5344CB8AC3E}">
        <p14:creationId xmlns:p14="http://schemas.microsoft.com/office/powerpoint/2010/main" val="1140063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98" y="3280478"/>
            <a:ext cx="6096000" cy="3429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0" y="262735"/>
            <a:ext cx="6096000" cy="3857625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 flipH="1" flipV="1">
            <a:off x="3772585" y="1898610"/>
            <a:ext cx="4018979" cy="5858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 flipH="1">
            <a:off x="7694340" y="1797639"/>
            <a:ext cx="3692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Via Torre Vanga 18</a:t>
            </a:r>
            <a:r>
              <a:rPr lang="en-GB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8" name="Connettore 2 7"/>
          <p:cNvCxnSpPr/>
          <p:nvPr/>
        </p:nvCxnSpPr>
        <p:spPr>
          <a:xfrm flipH="1">
            <a:off x="7134510" y="2469236"/>
            <a:ext cx="657054" cy="145118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090357E-3A4E-F7E8-A83D-30CBD4FC9B7D}"/>
              </a:ext>
            </a:extLst>
          </p:cNvPr>
          <p:cNvSpPr txBox="1"/>
          <p:nvPr/>
        </p:nvSpPr>
        <p:spPr>
          <a:xfrm>
            <a:off x="3688783" y="1529278"/>
            <a:ext cx="109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BUS STOP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70D5EB-A537-8447-C447-AD070F1FE291}"/>
              </a:ext>
            </a:extLst>
          </p:cNvPr>
          <p:cNvSpPr/>
          <p:nvPr/>
        </p:nvSpPr>
        <p:spPr>
          <a:xfrm>
            <a:off x="3615032" y="1754254"/>
            <a:ext cx="231304" cy="24532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1C761-EB2E-1B0C-51E4-695825EFAFFC}"/>
              </a:ext>
            </a:extLst>
          </p:cNvPr>
          <p:cNvSpPr txBox="1"/>
          <p:nvPr/>
        </p:nvSpPr>
        <p:spPr>
          <a:xfrm>
            <a:off x="6922293" y="539979"/>
            <a:ext cx="61007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Bus for Decennale starting sharp at </a:t>
            </a:r>
          </a:p>
          <a:p>
            <a:r>
              <a:rPr lang="en-IT" dirty="0"/>
              <a:t>15.00 form </a:t>
            </a:r>
            <a:r>
              <a:rPr lang="en-IT" b="1" dirty="0"/>
              <a:t>via Torre Vanga 18</a:t>
            </a:r>
          </a:p>
          <a:p>
            <a:r>
              <a:rPr lang="en-IT" dirty="0"/>
              <a:t>(in a side of the Place of the station)</a:t>
            </a:r>
          </a:p>
        </p:txBody>
      </p:sp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655ADA57-8B7D-922D-C3BB-72A61BE3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50" y="2938752"/>
            <a:ext cx="3461147" cy="310039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2BFCCAB-9708-8139-5226-7916594A3568}"/>
              </a:ext>
            </a:extLst>
          </p:cNvPr>
          <p:cNvSpPr/>
          <p:nvPr/>
        </p:nvSpPr>
        <p:spPr>
          <a:xfrm>
            <a:off x="10128919" y="4621279"/>
            <a:ext cx="231304" cy="24532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BD32D-EE32-1B25-0FA3-4E7C3DFA9E88}"/>
              </a:ext>
            </a:extLst>
          </p:cNvPr>
          <p:cNvSpPr txBox="1"/>
          <p:nvPr/>
        </p:nvSpPr>
        <p:spPr>
          <a:xfrm>
            <a:off x="9974521" y="4304282"/>
            <a:ext cx="109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BUS STOP</a:t>
            </a:r>
          </a:p>
        </p:txBody>
      </p:sp>
    </p:spTree>
    <p:extLst>
      <p:ext uri="{BB962C8B-B14F-4D97-AF65-F5344CB8AC3E}">
        <p14:creationId xmlns:p14="http://schemas.microsoft.com/office/powerpoint/2010/main" val="149268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DD82-571F-A7C4-6986-8727084DC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Incontri Nazionali di Fisica Nucleare: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E23EC-7220-3928-F894-35D3090F8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I - 2012 LNS</a:t>
            </a:r>
          </a:p>
          <a:p>
            <a:r>
              <a:rPr lang="en-IT" dirty="0"/>
              <a:t>II - 2014 LNL/Pd</a:t>
            </a:r>
          </a:p>
          <a:p>
            <a:r>
              <a:rPr lang="en-IT" dirty="0"/>
              <a:t>III - 2016 LNF (incuding CSN5)</a:t>
            </a:r>
          </a:p>
          <a:p>
            <a:r>
              <a:rPr lang="en-IT" dirty="0"/>
              <a:t>IV - 2018 LNS</a:t>
            </a:r>
          </a:p>
          <a:p>
            <a:r>
              <a:rPr lang="en-IT" dirty="0"/>
              <a:t>V -2022 LNGS</a:t>
            </a:r>
          </a:p>
          <a:p>
            <a:r>
              <a:rPr lang="en-IT" dirty="0"/>
              <a:t>VI - 2024 TIFPA</a:t>
            </a:r>
          </a:p>
          <a:p>
            <a:r>
              <a:rPr lang="en-IT" sz="4400" b="1" dirty="0"/>
              <a:t>VII – See you again in 2026 in ?</a:t>
            </a:r>
          </a:p>
        </p:txBody>
      </p:sp>
    </p:spTree>
    <p:extLst>
      <p:ext uri="{BB962C8B-B14F-4D97-AF65-F5344CB8AC3E}">
        <p14:creationId xmlns:p14="http://schemas.microsoft.com/office/powerpoint/2010/main" val="391927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331</Words>
  <Application>Microsoft Macintosh PowerPoint</Application>
  <PresentationFormat>Widescreen</PresentationFormat>
  <Paragraphs>55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Expanding Connections in Nuclear Physics</vt:lpstr>
      <vt:lpstr>PowerPoint Presentation</vt:lpstr>
      <vt:lpstr>Special Thanks to the entire OC!</vt:lpstr>
      <vt:lpstr>..and to the Locals</vt:lpstr>
      <vt:lpstr>PowerPoint Presentation</vt:lpstr>
      <vt:lpstr>Incontri Nazionali di Fisica Nucleare: History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Emanuele Scifoni</dc:creator>
  <cp:lastModifiedBy>Emanuele Scifoni</cp:lastModifiedBy>
  <cp:revision>10</cp:revision>
  <dcterms:created xsi:type="dcterms:W3CDTF">2024-02-25T18:46:46Z</dcterms:created>
  <dcterms:modified xsi:type="dcterms:W3CDTF">2024-02-28T10:41:01Z</dcterms:modified>
</cp:coreProperties>
</file>