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62" r:id="rId3"/>
    <p:sldId id="280" r:id="rId4"/>
    <p:sldId id="281" r:id="rId5"/>
    <p:sldId id="282" r:id="rId6"/>
    <p:sldId id="284" r:id="rId7"/>
    <p:sldId id="283" r:id="rId8"/>
    <p:sldId id="290" r:id="rId9"/>
    <p:sldId id="285" r:id="rId10"/>
    <p:sldId id="260" r:id="rId11"/>
    <p:sldId id="261" r:id="rId12"/>
    <p:sldId id="263" r:id="rId13"/>
    <p:sldId id="264" r:id="rId14"/>
    <p:sldId id="266" r:id="rId15"/>
    <p:sldId id="267" r:id="rId16"/>
    <p:sldId id="269" r:id="rId17"/>
    <p:sldId id="270" r:id="rId18"/>
    <p:sldId id="288" r:id="rId19"/>
    <p:sldId id="271" r:id="rId20"/>
    <p:sldId id="272" r:id="rId21"/>
    <p:sldId id="273" r:id="rId22"/>
    <p:sldId id="274" r:id="rId23"/>
    <p:sldId id="286" r:id="rId24"/>
    <p:sldId id="289" r:id="rId25"/>
    <p:sldId id="276" r:id="rId26"/>
    <p:sldId id="278" r:id="rId27"/>
    <p:sldId id="291" r:id="rId28"/>
    <p:sldId id="293" r:id="rId29"/>
    <p:sldId id="292" r:id="rId30"/>
    <p:sldId id="294" r:id="rId31"/>
  </p:sldIdLst>
  <p:sldSz cx="12192000" cy="6858000"/>
  <p:notesSz cx="6858000" cy="9144000"/>
  <p:embeddedFontLst>
    <p:embeddedFont>
      <p:font typeface="ADLaM Display" panose="02010000000000000000" pitchFamily="2" charset="0"/>
      <p:regular r:id="rId33"/>
    </p:embeddedFont>
    <p:embeddedFont>
      <p:font typeface="Corbel" panose="020B0503020204020204" pitchFamily="34" charset="0"/>
      <p:regular r:id="rId34"/>
      <p:bold r:id="rId35"/>
      <p:italic r:id="rId36"/>
      <p:boldItalic r:id="rId37"/>
    </p:embeddedFont>
    <p:embeddedFont>
      <p:font typeface="Noto Sans Symbols" panose="020B0604020202020204" charset="0"/>
      <p:regular r:id="rId38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hN+vCXWZdeyf+5KGZz2PtCiRzU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3776"/>
    <a:srgbClr val="F48580"/>
    <a:srgbClr val="EE753A"/>
    <a:srgbClr val="3E96B2"/>
    <a:srgbClr val="83E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8" autoAdjust="0"/>
    <p:restoredTop sz="94660"/>
  </p:normalViewPr>
  <p:slideViewPr>
    <p:cSldViewPr snapToGrid="0">
      <p:cViewPr>
        <p:scale>
          <a:sx n="70" d="100"/>
          <a:sy n="70" d="100"/>
        </p:scale>
        <p:origin x="374" y="22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" name="Google Shape;1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5" name="Google Shape;20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0" name="Google Shape;24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8" name="Google Shape;33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9" name="Google Shape;34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>
          <a:extLst>
            <a:ext uri="{FF2B5EF4-FFF2-40B4-BE49-F238E27FC236}">
              <a16:creationId xmlns:a16="http://schemas.microsoft.com/office/drawing/2014/main" id="{99561E1E-7CF5-ECCD-FFA4-E453A1283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6:notes">
            <a:extLst>
              <a:ext uri="{FF2B5EF4-FFF2-40B4-BE49-F238E27FC236}">
                <a16:creationId xmlns:a16="http://schemas.microsoft.com/office/drawing/2014/main" id="{36BDEE3A-4EF2-9DDC-6BDB-BAA26A4ADD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9" name="Google Shape;349;p16:notes">
            <a:extLst>
              <a:ext uri="{FF2B5EF4-FFF2-40B4-BE49-F238E27FC236}">
                <a16:creationId xmlns:a16="http://schemas.microsoft.com/office/drawing/2014/main" id="{66A8E47B-0B4C-03B0-B4E9-09500474E5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287713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8" name="Google Shape;35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9" name="Google Shape;36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8" name="Google Shape;37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2" name="Google Shape;40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5DFCF3BF-898B-6FA0-35E3-AF77740C8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:notes">
            <a:extLst>
              <a:ext uri="{FF2B5EF4-FFF2-40B4-BE49-F238E27FC236}">
                <a16:creationId xmlns:a16="http://schemas.microsoft.com/office/drawing/2014/main" id="{5802AF21-13FE-6F08-F3DB-5BA5EFE93F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9:notes">
            <a:extLst>
              <a:ext uri="{FF2B5EF4-FFF2-40B4-BE49-F238E27FC236}">
                <a16:creationId xmlns:a16="http://schemas.microsoft.com/office/drawing/2014/main" id="{E5C2F719-D571-FE52-6A0A-B15C7201E4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170288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F93038DE-ADE9-16FB-CE54-006DB6414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:notes">
            <a:extLst>
              <a:ext uri="{FF2B5EF4-FFF2-40B4-BE49-F238E27FC236}">
                <a16:creationId xmlns:a16="http://schemas.microsoft.com/office/drawing/2014/main" id="{F8DDD0CF-22C1-A9FA-BFE3-1FFA429078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9:notes">
            <a:extLst>
              <a:ext uri="{FF2B5EF4-FFF2-40B4-BE49-F238E27FC236}">
                <a16:creationId xmlns:a16="http://schemas.microsoft.com/office/drawing/2014/main" id="{FDF365E8-EEBB-5A4C-9BF2-51F452F560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033366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9" name="Google Shape;43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FFF03682-66EE-A01B-5072-F2E9EAF28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:notes">
            <a:extLst>
              <a:ext uri="{FF2B5EF4-FFF2-40B4-BE49-F238E27FC236}">
                <a16:creationId xmlns:a16="http://schemas.microsoft.com/office/drawing/2014/main" id="{0284040B-9A4C-5EF9-FAF1-DBA563D4C6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9:notes">
            <a:extLst>
              <a:ext uri="{FF2B5EF4-FFF2-40B4-BE49-F238E27FC236}">
                <a16:creationId xmlns:a16="http://schemas.microsoft.com/office/drawing/2014/main" id="{AFEC4AA2-3817-38D1-02B6-18061924D7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139188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8F0B958F-9FB1-1A0D-D6B2-795C6BDC7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:notes">
            <a:extLst>
              <a:ext uri="{FF2B5EF4-FFF2-40B4-BE49-F238E27FC236}">
                <a16:creationId xmlns:a16="http://schemas.microsoft.com/office/drawing/2014/main" id="{C68F7F0B-B098-7594-4091-1E4A211B1B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9:notes">
            <a:extLst>
              <a:ext uri="{FF2B5EF4-FFF2-40B4-BE49-F238E27FC236}">
                <a16:creationId xmlns:a16="http://schemas.microsoft.com/office/drawing/2014/main" id="{77C0A8F2-17FE-F3FF-4772-081082D70E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665152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5ADF0A3C-FE42-773A-C642-3B8F1D9DA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:notes">
            <a:extLst>
              <a:ext uri="{FF2B5EF4-FFF2-40B4-BE49-F238E27FC236}">
                <a16:creationId xmlns:a16="http://schemas.microsoft.com/office/drawing/2014/main" id="{8D8B296F-ACA6-14E2-587E-155A091923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9:notes">
            <a:extLst>
              <a:ext uri="{FF2B5EF4-FFF2-40B4-BE49-F238E27FC236}">
                <a16:creationId xmlns:a16="http://schemas.microsoft.com/office/drawing/2014/main" id="{FCFA820A-8D0B-98EA-EEA1-531B6DCFF6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06871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D4DE49DB-B190-9842-88FD-A9D4F641E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:notes">
            <a:extLst>
              <a:ext uri="{FF2B5EF4-FFF2-40B4-BE49-F238E27FC236}">
                <a16:creationId xmlns:a16="http://schemas.microsoft.com/office/drawing/2014/main" id="{5E7FE748-DE61-398C-A3E1-FE36F5AD2E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9:notes">
            <a:extLst>
              <a:ext uri="{FF2B5EF4-FFF2-40B4-BE49-F238E27FC236}">
                <a16:creationId xmlns:a16="http://schemas.microsoft.com/office/drawing/2014/main" id="{35BBD5BC-AD33-8B09-F003-9A09A9FF8A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067666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237E8F06-9280-7D30-07F7-2E9149C7C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:notes">
            <a:extLst>
              <a:ext uri="{FF2B5EF4-FFF2-40B4-BE49-F238E27FC236}">
                <a16:creationId xmlns:a16="http://schemas.microsoft.com/office/drawing/2014/main" id="{AA683EEC-B45B-8BC2-BEDE-001E6D2AB1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9:notes">
            <a:extLst>
              <a:ext uri="{FF2B5EF4-FFF2-40B4-BE49-F238E27FC236}">
                <a16:creationId xmlns:a16="http://schemas.microsoft.com/office/drawing/2014/main" id="{0C47FF6D-D704-C33D-8D48-74BFF42C44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49114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ED55FCCC-0BD0-0BD0-B656-99BA27E63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:notes">
            <a:extLst>
              <a:ext uri="{FF2B5EF4-FFF2-40B4-BE49-F238E27FC236}">
                <a16:creationId xmlns:a16="http://schemas.microsoft.com/office/drawing/2014/main" id="{B5142ED2-3BEF-AC79-44DE-E8B388AC35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9:notes">
            <a:extLst>
              <a:ext uri="{FF2B5EF4-FFF2-40B4-BE49-F238E27FC236}">
                <a16:creationId xmlns:a16="http://schemas.microsoft.com/office/drawing/2014/main" id="{BB9C3D22-B7BF-BB97-0AE5-9F853F62ED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23845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A654AB3C-BEA1-5850-3BFA-AB1FB7D44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:notes">
            <a:extLst>
              <a:ext uri="{FF2B5EF4-FFF2-40B4-BE49-F238E27FC236}">
                <a16:creationId xmlns:a16="http://schemas.microsoft.com/office/drawing/2014/main" id="{DD853AA2-B60A-2B80-2AAE-5B5EA4BF04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9:notes">
            <a:extLst>
              <a:ext uri="{FF2B5EF4-FFF2-40B4-BE49-F238E27FC236}">
                <a16:creationId xmlns:a16="http://schemas.microsoft.com/office/drawing/2014/main" id="{8DA1D50A-3EEF-16B7-D5E4-51FC58484B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31829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FE6E1FC5-5D83-5218-83C0-EBFBE38F2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:notes">
            <a:extLst>
              <a:ext uri="{FF2B5EF4-FFF2-40B4-BE49-F238E27FC236}">
                <a16:creationId xmlns:a16="http://schemas.microsoft.com/office/drawing/2014/main" id="{38C477DE-FAEC-E2A9-1705-E869297A17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9:notes">
            <a:extLst>
              <a:ext uri="{FF2B5EF4-FFF2-40B4-BE49-F238E27FC236}">
                <a16:creationId xmlns:a16="http://schemas.microsoft.com/office/drawing/2014/main" id="{63C4ED31-8170-BA6B-F621-52955A6272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18721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6ACCCB68-3FE9-4938-115B-6B1D6A25A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:notes">
            <a:extLst>
              <a:ext uri="{FF2B5EF4-FFF2-40B4-BE49-F238E27FC236}">
                <a16:creationId xmlns:a16="http://schemas.microsoft.com/office/drawing/2014/main" id="{01489DDF-9548-AD7B-5E3F-E0C170DE0C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9:notes">
            <a:extLst>
              <a:ext uri="{FF2B5EF4-FFF2-40B4-BE49-F238E27FC236}">
                <a16:creationId xmlns:a16="http://schemas.microsoft.com/office/drawing/2014/main" id="{9E011B30-D052-51BA-3ACE-946DE644EC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50502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35DAFDC1-27A5-6A3A-077D-0BAD2B80F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:notes">
            <a:extLst>
              <a:ext uri="{FF2B5EF4-FFF2-40B4-BE49-F238E27FC236}">
                <a16:creationId xmlns:a16="http://schemas.microsoft.com/office/drawing/2014/main" id="{4BAA9195-F073-5ABD-3E11-14D8BA9EE8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9:notes">
            <a:extLst>
              <a:ext uri="{FF2B5EF4-FFF2-40B4-BE49-F238E27FC236}">
                <a16:creationId xmlns:a16="http://schemas.microsoft.com/office/drawing/2014/main" id="{4CBB8074-57B3-3D81-0112-A907754F09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9002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73F98E85-F03D-478C-D5D3-5979315A8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:notes">
            <a:extLst>
              <a:ext uri="{FF2B5EF4-FFF2-40B4-BE49-F238E27FC236}">
                <a16:creationId xmlns:a16="http://schemas.microsoft.com/office/drawing/2014/main" id="{34A9E83C-69D5-5028-9DF2-845EFBFC6C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9:notes">
            <a:extLst>
              <a:ext uri="{FF2B5EF4-FFF2-40B4-BE49-F238E27FC236}">
                <a16:creationId xmlns:a16="http://schemas.microsoft.com/office/drawing/2014/main" id="{608E7948-E26B-8A5B-3187-D37F9ECAA5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93314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6"/>
          <p:cNvSpPr txBox="1">
            <a:spLocks noGrp="1"/>
          </p:cNvSpPr>
          <p:nvPr>
            <p:ph type="title"/>
          </p:nvPr>
        </p:nvSpPr>
        <p:spPr>
          <a:xfrm>
            <a:off x="838200" y="2190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  <a:defRPr sz="3600" b="1">
                <a:solidFill>
                  <a:srgbClr val="08377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6"/>
          <p:cNvSpPr txBox="1">
            <a:spLocks noGrp="1"/>
          </p:cNvSpPr>
          <p:nvPr>
            <p:ph type="ftr" idx="11"/>
          </p:nvPr>
        </p:nvSpPr>
        <p:spPr>
          <a:xfrm>
            <a:off x="5364480" y="6356350"/>
            <a:ext cx="48653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3E96B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6"/>
          <p:cNvSpPr txBox="1">
            <a:spLocks noGrp="1"/>
          </p:cNvSpPr>
          <p:nvPr>
            <p:ph type="sldNum" idx="12"/>
          </p:nvPr>
        </p:nvSpPr>
        <p:spPr>
          <a:xfrm>
            <a:off x="10325100" y="6356350"/>
            <a:ext cx="1028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E96B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E96B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E96B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E96B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E96B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E96B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E96B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E96B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E96B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  <p:pic>
        <p:nvPicPr>
          <p:cNvPr id="23" name="Google Shape;23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9620" y="6273130"/>
            <a:ext cx="2187725" cy="4924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Google Shape;24;p36"/>
          <p:cNvCxnSpPr/>
          <p:nvPr/>
        </p:nvCxnSpPr>
        <p:spPr>
          <a:xfrm>
            <a:off x="838200" y="1133475"/>
            <a:ext cx="10515600" cy="0"/>
          </a:xfrm>
          <a:prstGeom prst="straightConnector1">
            <a:avLst/>
          </a:prstGeom>
          <a:noFill/>
          <a:ln w="9525" cap="flat" cmpd="sng">
            <a:solidFill>
              <a:srgbClr val="08377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" name="Google Shape;25;p36"/>
          <p:cNvCxnSpPr/>
          <p:nvPr/>
        </p:nvCxnSpPr>
        <p:spPr>
          <a:xfrm>
            <a:off x="838200" y="6184230"/>
            <a:ext cx="10515600" cy="0"/>
          </a:xfrm>
          <a:prstGeom prst="straightConnector1">
            <a:avLst/>
          </a:prstGeom>
          <a:noFill/>
          <a:ln w="9525" cap="flat" cmpd="sng">
            <a:solidFill>
              <a:srgbClr val="08377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olo titolo">
  <p:cSld name="1_Solo titol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2"/>
          <p:cNvSpPr txBox="1">
            <a:spLocks noGrp="1"/>
          </p:cNvSpPr>
          <p:nvPr>
            <p:ph type="title"/>
          </p:nvPr>
        </p:nvSpPr>
        <p:spPr>
          <a:xfrm>
            <a:off x="830580" y="25939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  <a:defRPr sz="3600" b="1">
                <a:solidFill>
                  <a:srgbClr val="08377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ftr" idx="11"/>
          </p:nvPr>
        </p:nvSpPr>
        <p:spPr>
          <a:xfrm>
            <a:off x="5364480" y="6356350"/>
            <a:ext cx="48653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3E96B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2"/>
          <p:cNvSpPr txBox="1">
            <a:spLocks noGrp="1"/>
          </p:cNvSpPr>
          <p:nvPr>
            <p:ph type="sldNum" idx="12"/>
          </p:nvPr>
        </p:nvSpPr>
        <p:spPr>
          <a:xfrm>
            <a:off x="10325100" y="6356350"/>
            <a:ext cx="1028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E96B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E96B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E96B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E96B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E96B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E96B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E96B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E96B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E96B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  <p:pic>
        <p:nvPicPr>
          <p:cNvPr id="58" name="Google Shape;58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9620" y="6273130"/>
            <a:ext cx="2187725" cy="4924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" name="Google Shape;59;p42"/>
          <p:cNvCxnSpPr/>
          <p:nvPr/>
        </p:nvCxnSpPr>
        <p:spPr>
          <a:xfrm>
            <a:off x="838200" y="6184230"/>
            <a:ext cx="10515600" cy="0"/>
          </a:xfrm>
          <a:prstGeom prst="straightConnector1">
            <a:avLst/>
          </a:prstGeom>
          <a:noFill/>
          <a:ln w="9525" cap="flat" cmpd="sng">
            <a:solidFill>
              <a:srgbClr val="08377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4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4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68.pn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jpg"/><Relationship Id="rId4" Type="http://schemas.openxmlformats.org/officeDocument/2006/relationships/image" Target="../media/image13.png"/><Relationship Id="rId9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6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jp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"/>
          <p:cNvSpPr txBox="1"/>
          <p:nvPr/>
        </p:nvSpPr>
        <p:spPr>
          <a:xfrm>
            <a:off x="1" y="3179996"/>
            <a:ext cx="12191999" cy="336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90000"/>
              </a:lnSpc>
              <a:buSzPts val="3200"/>
            </a:pPr>
            <a:r>
              <a:rPr lang="en-US" sz="2800" b="1" i="0" u="none" strike="noStrike" cap="none" dirty="0">
                <a:solidFill>
                  <a:srgbClr val="EE753A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orbel"/>
              </a:rPr>
              <a:t>Application in Nuclear Physics</a:t>
            </a:r>
            <a:endParaRPr lang="en-US" sz="1200" b="0" i="0" u="none" strike="noStrike" cap="none" dirty="0">
              <a:solidFill>
                <a:srgbClr val="EE753A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lang="en-US" sz="800" b="1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orbel"/>
              <a:cs typeface="Calibri Light" panose="020F0302020204030204" pitchFamily="34" charset="0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lang="en-US" sz="2400" b="1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orbel"/>
              <a:cs typeface="Calibri Light" panose="020F0302020204030204" pitchFamily="34" charset="0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orbel"/>
                <a:cs typeface="Calibri Light" panose="020F0302020204030204" pitchFamily="34" charset="0"/>
                <a:sym typeface="Corbel"/>
              </a:rPr>
              <a:t>Radionuclides: state of the art, INFN research and perspectives in production and medical applications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lang="en-US" sz="3200" b="1" dirty="0">
              <a:solidFill>
                <a:srgbClr val="083776"/>
              </a:solidFill>
              <a:latin typeface="Calibri Light" panose="020F0302020204030204" pitchFamily="34" charset="0"/>
              <a:ea typeface="Corbel"/>
              <a:cs typeface="Calibri Light" panose="020F0302020204030204" pitchFamily="34" charset="0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E96B2"/>
              </a:buClr>
              <a:buSzPts val="2000"/>
              <a:buFont typeface="Arial"/>
              <a:buNone/>
            </a:pPr>
            <a:r>
              <a:rPr lang="it-IT" sz="2000" b="1" u="none" strike="noStrike" cap="none" dirty="0">
                <a:solidFill>
                  <a:srgbClr val="3E96B2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Gaia Pupillo </a:t>
            </a:r>
            <a:endParaRPr lang="it-IT" sz="2400" b="1" u="none" strike="noStrike" cap="none" dirty="0">
              <a:solidFill>
                <a:srgbClr val="3E96B2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E96B2"/>
              </a:buClr>
              <a:buSzPts val="2400"/>
              <a:buFont typeface="Arial"/>
              <a:buNone/>
            </a:pPr>
            <a:r>
              <a:rPr lang="it-IT" sz="2000" b="0" i="0" u="none" strike="noStrike" cap="none" dirty="0">
                <a:solidFill>
                  <a:srgbClr val="3E96B2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Istituto Nazionale di Fisica Nucleare, Laboratori Nazionali di Legnaro (INFN-LNL), Italy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E96B2"/>
              </a:buClr>
              <a:buSzPts val="2400"/>
              <a:buFont typeface="Arial"/>
              <a:buNone/>
            </a:pPr>
            <a:endParaRPr lang="it-IT" sz="2000" dirty="0">
              <a:solidFill>
                <a:srgbClr val="3E96B2"/>
              </a:solidFill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  <a:p>
            <a:pPr algn="ctr">
              <a:lnSpc>
                <a:spcPct val="90000"/>
              </a:lnSpc>
              <a:buClr>
                <a:srgbClr val="3E96B2"/>
              </a:buClr>
              <a:buSzPts val="2400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	gaia.pupillo@lnl.infn.it</a:t>
            </a:r>
            <a:endParaRPr lang="en-US" sz="16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BFD209D-CA22-E6AD-6E56-62153F324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9" cy="2794000"/>
          </a:xfrm>
          <a:prstGeom prst="rect">
            <a:avLst/>
          </a:prstGeom>
        </p:spPr>
      </p:pic>
      <p:pic>
        <p:nvPicPr>
          <p:cNvPr id="91" name="Google Shape;91;p1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9550" y="5887239"/>
            <a:ext cx="1127760" cy="838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lemento grafico 4" descr="Busta contorno">
            <a:extLst>
              <a:ext uri="{FF2B5EF4-FFF2-40B4-BE49-F238E27FC236}">
                <a16:creationId xmlns:a16="http://schemas.microsoft.com/office/drawing/2014/main" id="{087DE62F-5FA0-D854-972C-9B984913E7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27252" y="6061398"/>
            <a:ext cx="525625" cy="5256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838200" y="2190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SPES Project at INFN-LNL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9" name="Google Shape;149;p5"/>
          <p:cNvSpPr txBox="1">
            <a:spLocks noGrp="1"/>
          </p:cNvSpPr>
          <p:nvPr>
            <p:ph type="sldNum" idx="12"/>
          </p:nvPr>
        </p:nvSpPr>
        <p:spPr>
          <a:xfrm>
            <a:off x="10325100" y="6356350"/>
            <a:ext cx="1028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 sz="1000">
                <a:latin typeface="Calibri Light" panose="020F0302020204030204" pitchFamily="34" charset="0"/>
                <a:cs typeface="Calibri Light" panose="020F0302020204030204" pitchFamily="34" charset="0"/>
              </a:rPr>
              <a:t>10</a:t>
            </a:fld>
            <a:endParaRPr sz="1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0" name="Google Shape;150;p5"/>
          <p:cNvSpPr txBox="1"/>
          <p:nvPr/>
        </p:nvSpPr>
        <p:spPr>
          <a:xfrm>
            <a:off x="838200" y="1260864"/>
            <a:ext cx="7626790" cy="4560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Features:</a:t>
            </a:r>
            <a:endParaRPr sz="14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3776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  new building at Legnaro National Laboratories</a:t>
            </a:r>
            <a:endParaRPr sz="14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3776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 commercial cyclotron (BEST P70: 35-70 MeV, 750 mA)</a:t>
            </a:r>
            <a:endParaRPr sz="14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3776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An innovative ISOL facility, in-house developed (15 </a:t>
            </a:r>
            <a:r>
              <a:rPr lang="en-US" sz="1800" b="0" i="0" u="none" strike="noStrike" cap="none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yrs</a:t>
            </a:r>
            <a:r>
              <a:rPr lang="en-US" sz="1800" b="0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of R&amp;D)</a:t>
            </a:r>
            <a:endParaRPr sz="1800" b="0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3776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Innovative research projects for radioisotopes production</a:t>
            </a:r>
            <a:endParaRPr sz="1800" b="0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3776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Industrial capabilities</a:t>
            </a:r>
            <a:endParaRPr sz="14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228600" marR="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228600" marR="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pic>
        <p:nvPicPr>
          <p:cNvPr id="151" name="Google Shape;15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11634" y="3312788"/>
            <a:ext cx="6442166" cy="2635982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7"/>
          <p:cNvPicPr preferRelativeResize="0"/>
          <p:nvPr/>
        </p:nvPicPr>
        <p:blipFill rotWithShape="1">
          <a:blip r:embed="rId3">
            <a:alphaModFix/>
          </a:blip>
          <a:srcRect t="4079" b="12825"/>
          <a:stretch/>
        </p:blipFill>
        <p:spPr>
          <a:xfrm>
            <a:off x="1801088" y="1197268"/>
            <a:ext cx="8175445" cy="490385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7"/>
          <p:cNvSpPr txBox="1">
            <a:spLocks noGrp="1"/>
          </p:cNvSpPr>
          <p:nvPr>
            <p:ph type="title"/>
          </p:nvPr>
        </p:nvSpPr>
        <p:spPr>
          <a:xfrm>
            <a:off x="838200" y="2190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SPES-</a:t>
            </a:r>
            <a:r>
              <a:rPr lang="en-US" dirty="0">
                <a:latin typeface="Calibri Light" panose="020F0302020204030204" pitchFamily="34" charset="0"/>
                <a:ea typeface="Noto Sans Symbols"/>
                <a:cs typeface="Calibri Light" panose="020F0302020204030204" pitchFamily="34" charset="0"/>
                <a:sym typeface="Noto Sans Symbols"/>
              </a:rPr>
              <a:t>β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: The ISOL facility</a:t>
            </a:r>
            <a:endParaRPr dirty="0">
              <a:latin typeface="Calibri Light" panose="020F0302020204030204" pitchFamily="34" charset="0"/>
              <a:ea typeface="Noto Sans Symbols"/>
              <a:cs typeface="Calibri Light" panose="020F0302020204030204" pitchFamily="34" charset="0"/>
              <a:sym typeface="Noto Sans Symbols"/>
            </a:endParaRPr>
          </a:p>
        </p:txBody>
      </p:sp>
      <p:sp>
        <p:nvSpPr>
          <p:cNvPr id="159" name="Google Shape;159;p7"/>
          <p:cNvSpPr txBox="1">
            <a:spLocks noGrp="1"/>
          </p:cNvSpPr>
          <p:nvPr>
            <p:ph type="sldNum" idx="12"/>
          </p:nvPr>
        </p:nvSpPr>
        <p:spPr>
          <a:xfrm>
            <a:off x="10325100" y="6356350"/>
            <a:ext cx="1028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 sz="1000">
                <a:latin typeface="Calibri Light" panose="020F0302020204030204" pitchFamily="34" charset="0"/>
                <a:cs typeface="Calibri Light" panose="020F0302020204030204" pitchFamily="34" charset="0"/>
              </a:rPr>
              <a:t>11</a:t>
            </a:fld>
            <a:endParaRPr sz="1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0" name="Google Shape;160;p7"/>
          <p:cNvSpPr txBox="1"/>
          <p:nvPr/>
        </p:nvSpPr>
        <p:spPr>
          <a:xfrm>
            <a:off x="204675" y="2804616"/>
            <a:ext cx="1683409" cy="707886"/>
          </a:xfrm>
          <a:prstGeom prst="rect">
            <a:avLst/>
          </a:prstGeom>
          <a:solidFill>
            <a:schemeClr val="lt1">
              <a:alpha val="5333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2060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Cyclotron primary beam</a:t>
            </a:r>
            <a:endParaRPr sz="14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cxnSp>
        <p:nvCxnSpPr>
          <p:cNvPr id="161" name="Google Shape;161;p7"/>
          <p:cNvCxnSpPr>
            <a:stCxn id="160" idx="0"/>
          </p:cNvCxnSpPr>
          <p:nvPr/>
        </p:nvCxnSpPr>
        <p:spPr>
          <a:xfrm rot="-5400000">
            <a:off x="2246680" y="1425216"/>
            <a:ext cx="179100" cy="25797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oval" w="med" len="med"/>
          </a:ln>
        </p:spPr>
      </p:cxnSp>
      <p:sp>
        <p:nvSpPr>
          <p:cNvPr id="162" name="Google Shape;162;p7"/>
          <p:cNvSpPr txBox="1"/>
          <p:nvPr/>
        </p:nvSpPr>
        <p:spPr>
          <a:xfrm>
            <a:off x="222187" y="4254439"/>
            <a:ext cx="1647888" cy="707886"/>
          </a:xfrm>
          <a:prstGeom prst="rect">
            <a:avLst/>
          </a:prstGeom>
          <a:solidFill>
            <a:schemeClr val="lt1">
              <a:alpha val="5333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2060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ISOL </a:t>
            </a:r>
            <a:endParaRPr sz="1400" b="0" i="0" u="none" strike="noStrike" cap="none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2060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FRONT- END</a:t>
            </a:r>
            <a:endParaRPr sz="1400" b="0" i="0" u="none" strike="noStrike" cap="none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cxnSp>
        <p:nvCxnSpPr>
          <p:cNvPr id="163" name="Google Shape;163;p7"/>
          <p:cNvCxnSpPr>
            <a:endCxn id="162" idx="0"/>
          </p:cNvCxnSpPr>
          <p:nvPr/>
        </p:nvCxnSpPr>
        <p:spPr>
          <a:xfrm flipH="1">
            <a:off x="1046131" y="3702139"/>
            <a:ext cx="3107100" cy="5523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oval" w="med" len="med"/>
            <a:tailEnd type="none" w="sm" len="sm"/>
          </a:ln>
        </p:spPr>
      </p:cxnSp>
      <p:sp>
        <p:nvSpPr>
          <p:cNvPr id="164" name="Google Shape;164;p7"/>
          <p:cNvSpPr txBox="1"/>
          <p:nvPr/>
        </p:nvSpPr>
        <p:spPr>
          <a:xfrm>
            <a:off x="9886298" y="1766552"/>
            <a:ext cx="1810465" cy="707886"/>
          </a:xfrm>
          <a:prstGeom prst="rect">
            <a:avLst/>
          </a:prstGeom>
          <a:solidFill>
            <a:schemeClr val="lt1">
              <a:alpha val="5333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2060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Low energy beams</a:t>
            </a:r>
            <a:endParaRPr sz="2000" b="1" i="0" u="none" strike="noStrike" cap="none" dirty="0">
              <a:solidFill>
                <a:srgbClr val="002060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cxnSp>
        <p:nvCxnSpPr>
          <p:cNvPr id="165" name="Google Shape;165;p7"/>
          <p:cNvCxnSpPr>
            <a:endCxn id="164" idx="1"/>
          </p:cNvCxnSpPr>
          <p:nvPr/>
        </p:nvCxnSpPr>
        <p:spPr>
          <a:xfrm rot="10800000" flipH="1">
            <a:off x="7686698" y="2120495"/>
            <a:ext cx="2199600" cy="888000"/>
          </a:xfrm>
          <a:prstGeom prst="bentConnector3">
            <a:avLst>
              <a:gd name="adj1" fmla="val 50001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oval" w="med" len="med"/>
            <a:tailEnd type="none" w="sm" len="sm"/>
          </a:ln>
        </p:spPr>
      </p:cxnSp>
      <p:grpSp>
        <p:nvGrpSpPr>
          <p:cNvPr id="166" name="Google Shape;166;p7"/>
          <p:cNvGrpSpPr/>
          <p:nvPr/>
        </p:nvGrpSpPr>
        <p:grpSpPr>
          <a:xfrm>
            <a:off x="3608167" y="2387065"/>
            <a:ext cx="749902" cy="1244077"/>
            <a:chOff x="3608167" y="2387065"/>
            <a:chExt cx="749902" cy="1244077"/>
          </a:xfrm>
        </p:grpSpPr>
        <p:cxnSp>
          <p:nvCxnSpPr>
            <p:cNvPr id="167" name="Google Shape;167;p7"/>
            <p:cNvCxnSpPr/>
            <p:nvPr/>
          </p:nvCxnSpPr>
          <p:spPr>
            <a:xfrm flipH="1">
              <a:off x="3775295" y="2387065"/>
              <a:ext cx="516048" cy="238440"/>
            </a:xfrm>
            <a:prstGeom prst="straightConnector1">
              <a:avLst/>
            </a:prstGeom>
            <a:noFill/>
            <a:ln w="38100" cap="rnd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52400" dist="317500" dir="5400000" sx="90000" sy="-19000" rotWithShape="0">
                <a:srgbClr val="000000">
                  <a:alpha val="14509"/>
                </a:srgbClr>
              </a:outerShdw>
            </a:effectLst>
          </p:spPr>
        </p:cxnSp>
        <p:cxnSp>
          <p:nvCxnSpPr>
            <p:cNvPr id="168" name="Google Shape;168;p7"/>
            <p:cNvCxnSpPr/>
            <p:nvPr/>
          </p:nvCxnSpPr>
          <p:spPr>
            <a:xfrm rot="10800000" flipH="1">
              <a:off x="3608167" y="2625505"/>
              <a:ext cx="167128" cy="525583"/>
            </a:xfrm>
            <a:prstGeom prst="straightConnector1">
              <a:avLst/>
            </a:prstGeom>
            <a:noFill/>
            <a:ln w="38100" cap="rnd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52400" dist="317500" dir="5400000" sx="90000" sy="-19000" rotWithShape="0">
                <a:srgbClr val="000000">
                  <a:alpha val="14509"/>
                </a:srgbClr>
              </a:outerShdw>
            </a:effectLst>
          </p:spPr>
        </p:cxnSp>
        <p:cxnSp>
          <p:nvCxnSpPr>
            <p:cNvPr id="169" name="Google Shape;169;p7"/>
            <p:cNvCxnSpPr/>
            <p:nvPr/>
          </p:nvCxnSpPr>
          <p:spPr>
            <a:xfrm>
              <a:off x="3608167" y="3151088"/>
              <a:ext cx="749902" cy="480054"/>
            </a:xfrm>
            <a:prstGeom prst="straightConnector1">
              <a:avLst/>
            </a:prstGeom>
            <a:noFill/>
            <a:ln w="38100" cap="rnd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  <a:effectLst>
              <a:outerShdw blurRad="152400" dist="317500" dir="5400000" sx="90000" sy="-19000" rotWithShape="0">
                <a:srgbClr val="000000">
                  <a:alpha val="14509"/>
                </a:srgbClr>
              </a:outerShdw>
            </a:effectLst>
          </p:spPr>
        </p:cxnSp>
      </p:grpSp>
      <p:grpSp>
        <p:nvGrpSpPr>
          <p:cNvPr id="170" name="Google Shape;170;p7"/>
          <p:cNvGrpSpPr/>
          <p:nvPr/>
        </p:nvGrpSpPr>
        <p:grpSpPr>
          <a:xfrm>
            <a:off x="4424772" y="3134155"/>
            <a:ext cx="3087415" cy="556783"/>
            <a:chOff x="4424772" y="3134155"/>
            <a:chExt cx="3087415" cy="556783"/>
          </a:xfrm>
        </p:grpSpPr>
        <p:cxnSp>
          <p:nvCxnSpPr>
            <p:cNvPr id="171" name="Google Shape;171;p7"/>
            <p:cNvCxnSpPr/>
            <p:nvPr/>
          </p:nvCxnSpPr>
          <p:spPr>
            <a:xfrm flipH="1">
              <a:off x="4424772" y="3151088"/>
              <a:ext cx="1029827" cy="480054"/>
            </a:xfrm>
            <a:prstGeom prst="straightConnector1">
              <a:avLst/>
            </a:prstGeom>
            <a:noFill/>
            <a:ln w="38100" cap="rnd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52400" dist="317500" dir="5400000" sx="90000" sy="-19000" rotWithShape="0">
                <a:srgbClr val="000000">
                  <a:alpha val="14509"/>
                </a:srgbClr>
              </a:outerShdw>
            </a:effectLst>
          </p:spPr>
        </p:cxnSp>
        <p:cxnSp>
          <p:nvCxnSpPr>
            <p:cNvPr id="172" name="Google Shape;172;p7"/>
            <p:cNvCxnSpPr/>
            <p:nvPr/>
          </p:nvCxnSpPr>
          <p:spPr>
            <a:xfrm rot="10800000" flipH="1">
              <a:off x="6434138" y="3134155"/>
              <a:ext cx="1078049" cy="555824"/>
            </a:xfrm>
            <a:prstGeom prst="straightConnector1">
              <a:avLst/>
            </a:prstGeom>
            <a:noFill/>
            <a:ln w="38100" cap="rnd" cmpd="sng">
              <a:solidFill>
                <a:srgbClr val="C00000"/>
              </a:solidFill>
              <a:prstDash val="solid"/>
              <a:miter lim="800000"/>
              <a:headEnd type="none" w="sm" len="sm"/>
              <a:tailEnd type="stealth" w="med" len="med"/>
            </a:ln>
            <a:effectLst>
              <a:outerShdw blurRad="152400" dist="317500" dir="5400000" sx="90000" sy="-19000" rotWithShape="0">
                <a:srgbClr val="000000">
                  <a:alpha val="14509"/>
                </a:srgbClr>
              </a:outerShdw>
            </a:effectLst>
          </p:spPr>
        </p:cxnSp>
        <p:cxnSp>
          <p:nvCxnSpPr>
            <p:cNvPr id="173" name="Google Shape;173;p7"/>
            <p:cNvCxnSpPr/>
            <p:nvPr/>
          </p:nvCxnSpPr>
          <p:spPr>
            <a:xfrm>
              <a:off x="5454599" y="3151088"/>
              <a:ext cx="979539" cy="539850"/>
            </a:xfrm>
            <a:prstGeom prst="straightConnector1">
              <a:avLst/>
            </a:prstGeom>
            <a:noFill/>
            <a:ln w="38100" cap="rnd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52400" dist="317500" dir="5400000" sx="90000" sy="-19000" rotWithShape="0">
                <a:srgbClr val="000000">
                  <a:alpha val="14509"/>
                </a:srgbClr>
              </a:outerShdw>
            </a:effectLst>
          </p:spPr>
        </p:cxnSp>
      </p:grpSp>
      <p:grpSp>
        <p:nvGrpSpPr>
          <p:cNvPr id="174" name="Google Shape;174;p7"/>
          <p:cNvGrpSpPr/>
          <p:nvPr/>
        </p:nvGrpSpPr>
        <p:grpSpPr>
          <a:xfrm>
            <a:off x="4655820" y="3730934"/>
            <a:ext cx="1717153" cy="1160154"/>
            <a:chOff x="4655820" y="3730934"/>
            <a:chExt cx="1717153" cy="1160154"/>
          </a:xfrm>
        </p:grpSpPr>
        <p:cxnSp>
          <p:nvCxnSpPr>
            <p:cNvPr id="175" name="Google Shape;175;p7"/>
            <p:cNvCxnSpPr/>
            <p:nvPr/>
          </p:nvCxnSpPr>
          <p:spPr>
            <a:xfrm rot="10800000" flipH="1">
              <a:off x="4655820" y="3730934"/>
              <a:ext cx="1717153" cy="858578"/>
            </a:xfrm>
            <a:prstGeom prst="straightConnector1">
              <a:avLst/>
            </a:prstGeom>
            <a:noFill/>
            <a:ln w="38100" cap="rnd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52400" dist="317500" dir="5400000" sx="90000" sy="-19000" rotWithShape="0">
                <a:srgbClr val="000000">
                  <a:alpha val="14509"/>
                </a:srgbClr>
              </a:outerShdw>
            </a:effectLst>
          </p:spPr>
        </p:cxnSp>
        <p:cxnSp>
          <p:nvCxnSpPr>
            <p:cNvPr id="176" name="Google Shape;176;p7"/>
            <p:cNvCxnSpPr/>
            <p:nvPr/>
          </p:nvCxnSpPr>
          <p:spPr>
            <a:xfrm>
              <a:off x="4655820" y="4589512"/>
              <a:ext cx="525476" cy="301576"/>
            </a:xfrm>
            <a:prstGeom prst="straightConnector1">
              <a:avLst/>
            </a:prstGeom>
            <a:noFill/>
            <a:ln w="38100" cap="rnd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52400" dist="317500" dir="5400000" sx="90000" sy="-19000" rotWithShape="0">
                <a:srgbClr val="000000">
                  <a:alpha val="14509"/>
                </a:srgbClr>
              </a:outerShdw>
            </a:effectLst>
          </p:spPr>
        </p:cxnSp>
      </p:grpSp>
      <p:grpSp>
        <p:nvGrpSpPr>
          <p:cNvPr id="177" name="Google Shape;177;p7"/>
          <p:cNvGrpSpPr/>
          <p:nvPr/>
        </p:nvGrpSpPr>
        <p:grpSpPr>
          <a:xfrm>
            <a:off x="5181296" y="4410075"/>
            <a:ext cx="3772204" cy="1564005"/>
            <a:chOff x="5181296" y="4410075"/>
            <a:chExt cx="3772204" cy="1564005"/>
          </a:xfrm>
        </p:grpSpPr>
        <p:cxnSp>
          <p:nvCxnSpPr>
            <p:cNvPr id="178" name="Google Shape;178;p7"/>
            <p:cNvCxnSpPr/>
            <p:nvPr/>
          </p:nvCxnSpPr>
          <p:spPr>
            <a:xfrm rot="10800000" flipH="1">
              <a:off x="5181296" y="4410075"/>
              <a:ext cx="949946" cy="481013"/>
            </a:xfrm>
            <a:prstGeom prst="straightConnector1">
              <a:avLst/>
            </a:prstGeom>
            <a:noFill/>
            <a:ln w="38100" cap="rnd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52400" dist="317500" dir="5400000" sx="90000" sy="-19000" rotWithShape="0">
                <a:srgbClr val="000000">
                  <a:alpha val="14509"/>
                </a:srgbClr>
              </a:outerShdw>
            </a:effectLst>
          </p:spPr>
        </p:cxnSp>
        <p:cxnSp>
          <p:nvCxnSpPr>
            <p:cNvPr id="179" name="Google Shape;179;p7"/>
            <p:cNvCxnSpPr/>
            <p:nvPr/>
          </p:nvCxnSpPr>
          <p:spPr>
            <a:xfrm rot="10800000">
              <a:off x="6131242" y="4410075"/>
              <a:ext cx="2822258" cy="1564005"/>
            </a:xfrm>
            <a:prstGeom prst="straightConnector1">
              <a:avLst/>
            </a:prstGeom>
            <a:noFill/>
            <a:ln w="38100" cap="rnd" cmpd="sng">
              <a:solidFill>
                <a:srgbClr val="0070C0"/>
              </a:solidFill>
              <a:prstDash val="solid"/>
              <a:miter lim="800000"/>
              <a:headEnd type="stealth" w="med" len="med"/>
              <a:tailEnd type="none" w="sm" len="sm"/>
            </a:ln>
            <a:effectLst>
              <a:outerShdw blurRad="152400" dist="317500" dir="5400000" sx="90000" sy="-19000" rotWithShape="0">
                <a:srgbClr val="000000">
                  <a:alpha val="14509"/>
                </a:srgbClr>
              </a:outerShdw>
            </a:effectLst>
          </p:spPr>
        </p:cxnSp>
      </p:grpSp>
      <p:grpSp>
        <p:nvGrpSpPr>
          <p:cNvPr id="180" name="Google Shape;180;p7"/>
          <p:cNvGrpSpPr/>
          <p:nvPr/>
        </p:nvGrpSpPr>
        <p:grpSpPr>
          <a:xfrm>
            <a:off x="7447754" y="2458999"/>
            <a:ext cx="3558606" cy="3654488"/>
            <a:chOff x="7447754" y="2458999"/>
            <a:chExt cx="3558606" cy="3654488"/>
          </a:xfrm>
        </p:grpSpPr>
        <p:pic>
          <p:nvPicPr>
            <p:cNvPr id="181" name="Google Shape;181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447754" y="3631142"/>
              <a:ext cx="3558606" cy="2482345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182" name="Google Shape;182;p7"/>
            <p:cNvCxnSpPr/>
            <p:nvPr/>
          </p:nvCxnSpPr>
          <p:spPr>
            <a:xfrm rot="10800000" flipH="1">
              <a:off x="7838809" y="5078458"/>
              <a:ext cx="1570730" cy="299363"/>
            </a:xfrm>
            <a:prstGeom prst="straightConnector1">
              <a:avLst/>
            </a:prstGeom>
            <a:noFill/>
            <a:ln w="57150" cap="rnd" cmpd="sng">
              <a:solidFill>
                <a:srgbClr val="C00000"/>
              </a:solidFill>
              <a:prstDash val="solid"/>
              <a:miter lim="800000"/>
              <a:headEnd type="none" w="sm" len="sm"/>
              <a:tailEnd type="stealth" w="med" len="med"/>
            </a:ln>
            <a:effectLst>
              <a:outerShdw blurRad="152400" dist="317500" dir="5400000" sx="90000" sy="-19000" rotWithShape="0">
                <a:srgbClr val="000000">
                  <a:alpha val="14509"/>
                </a:srgbClr>
              </a:outerShdw>
            </a:effectLst>
          </p:spPr>
        </p:cxnSp>
        <p:cxnSp>
          <p:nvCxnSpPr>
            <p:cNvPr id="183" name="Google Shape;183;p7"/>
            <p:cNvCxnSpPr/>
            <p:nvPr/>
          </p:nvCxnSpPr>
          <p:spPr>
            <a:xfrm>
              <a:off x="7567158" y="5014504"/>
              <a:ext cx="271651" cy="363317"/>
            </a:xfrm>
            <a:prstGeom prst="straightConnector1">
              <a:avLst/>
            </a:prstGeom>
            <a:noFill/>
            <a:ln w="57150" cap="rnd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52400" dist="317500" dir="5400000" sx="90000" sy="-19000" rotWithShape="0">
                <a:srgbClr val="000000">
                  <a:alpha val="14509"/>
                </a:srgbClr>
              </a:outerShdw>
            </a:effectLst>
          </p:spPr>
        </p:cxnSp>
        <p:sp>
          <p:nvSpPr>
            <p:cNvPr id="184" name="Google Shape;184;p7"/>
            <p:cNvSpPr/>
            <p:nvPr/>
          </p:nvSpPr>
          <p:spPr>
            <a:xfrm>
              <a:off x="10388952" y="2458999"/>
              <a:ext cx="99795" cy="110701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5" name="Google Shape;185;p7"/>
          <p:cNvSpPr txBox="1"/>
          <p:nvPr/>
        </p:nvSpPr>
        <p:spPr>
          <a:xfrm>
            <a:off x="168855" y="5529319"/>
            <a:ext cx="237456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2060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HRMS – transfer line to post-acceleration</a:t>
            </a:r>
            <a:endParaRPr sz="2000" b="1" i="0" u="none" strike="noStrike" cap="none">
              <a:solidFill>
                <a:srgbClr val="002060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cxnSp>
        <p:nvCxnSpPr>
          <p:cNvPr id="186" name="Google Shape;186;p7"/>
          <p:cNvCxnSpPr>
            <a:endCxn id="185" idx="0"/>
          </p:cNvCxnSpPr>
          <p:nvPr/>
        </p:nvCxnSpPr>
        <p:spPr>
          <a:xfrm flipH="1">
            <a:off x="1356135" y="4919719"/>
            <a:ext cx="3487800" cy="6096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oval" w="med" len="med"/>
            <a:tailEnd type="none" w="sm" len="sm"/>
          </a:ln>
        </p:spPr>
      </p:cxnSp>
      <p:pic>
        <p:nvPicPr>
          <p:cNvPr id="187" name="Google Shape;187;p7"/>
          <p:cNvPicPr preferRelativeResize="0"/>
          <p:nvPr/>
        </p:nvPicPr>
        <p:blipFill rotWithShape="1">
          <a:blip r:embed="rId5">
            <a:alphaModFix/>
          </a:blip>
          <a:srcRect t="2635" b="6034"/>
          <a:stretch/>
        </p:blipFill>
        <p:spPr>
          <a:xfrm>
            <a:off x="6139999" y="1197269"/>
            <a:ext cx="4866362" cy="296661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8" name="Google Shape;188;p7"/>
          <p:cNvSpPr/>
          <p:nvPr/>
        </p:nvSpPr>
        <p:spPr>
          <a:xfrm rot="177576">
            <a:off x="6658738" y="2459620"/>
            <a:ext cx="628849" cy="200710"/>
          </a:xfrm>
          <a:prstGeom prst="rightArrow">
            <a:avLst>
              <a:gd name="adj1" fmla="val 50000"/>
              <a:gd name="adj2" fmla="val 91876"/>
            </a:avLst>
          </a:prstGeom>
          <a:solidFill>
            <a:schemeClr val="dk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7"/>
          <p:cNvSpPr/>
          <p:nvPr/>
        </p:nvSpPr>
        <p:spPr>
          <a:xfrm rot="-163667">
            <a:off x="7278465" y="2401623"/>
            <a:ext cx="2693274" cy="200710"/>
          </a:xfrm>
          <a:prstGeom prst="rightArrow">
            <a:avLst>
              <a:gd name="adj1" fmla="val 50000"/>
              <a:gd name="adj2" fmla="val 130202"/>
            </a:avLst>
          </a:prstGeom>
          <a:solidFill>
            <a:srgbClr val="FF00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7"/>
          <p:cNvSpPr/>
          <p:nvPr/>
        </p:nvSpPr>
        <p:spPr>
          <a:xfrm rot="177145">
            <a:off x="6314057" y="2180626"/>
            <a:ext cx="1156322" cy="20785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Proton beam</a:t>
            </a:r>
            <a:endParaRPr sz="1400" b="1" i="0" u="none" strike="noStrike" cap="none"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191" name="Google Shape;191;p7"/>
          <p:cNvSpPr/>
          <p:nvPr/>
        </p:nvSpPr>
        <p:spPr>
          <a:xfrm rot="-164715">
            <a:off x="7993788" y="2174332"/>
            <a:ext cx="1410904" cy="23617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0000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Exotic Ion Beam</a:t>
            </a:r>
            <a:endParaRPr sz="1400" b="1" i="0" u="none" strike="noStrike" cap="none">
              <a:solidFill>
                <a:srgbClr val="FF0000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192" name="Google Shape;192;p7"/>
          <p:cNvSpPr/>
          <p:nvPr/>
        </p:nvSpPr>
        <p:spPr>
          <a:xfrm>
            <a:off x="4022299" y="2334095"/>
            <a:ext cx="413354" cy="190488"/>
          </a:xfrm>
          <a:prstGeom prst="ellipse">
            <a:avLst/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1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1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2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1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0" y="212386"/>
            <a:ext cx="12192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ct val="100000"/>
              <a:buFont typeface="Corbel"/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“</a:t>
            </a: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Radioisotopes for Medicine and Applied Physics”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service</a:t>
            </a:r>
            <a:endParaRPr dirty="0">
              <a:latin typeface="Calibri Light" panose="020F0302020204030204" pitchFamily="34" charset="0"/>
              <a:ea typeface="Noto Sans Symbols"/>
              <a:cs typeface="Calibri Light" panose="020F0302020204030204" pitchFamily="34" charset="0"/>
              <a:sym typeface="Noto Sans Symbols"/>
            </a:endParaRPr>
          </a:p>
        </p:txBody>
      </p:sp>
      <p:sp>
        <p:nvSpPr>
          <p:cNvPr id="209" name="Google Shape;209;p10"/>
          <p:cNvSpPr txBox="1">
            <a:spLocks noGrp="1"/>
          </p:cNvSpPr>
          <p:nvPr>
            <p:ph type="sldNum" idx="12"/>
          </p:nvPr>
        </p:nvSpPr>
        <p:spPr>
          <a:xfrm>
            <a:off x="10325100" y="6356350"/>
            <a:ext cx="1028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 sz="1000">
                <a:latin typeface="Calibri Light" panose="020F0302020204030204" pitchFamily="34" charset="0"/>
                <a:cs typeface="Calibri Light" panose="020F0302020204030204" pitchFamily="34" charset="0"/>
              </a:rPr>
              <a:t>12</a:t>
            </a:fld>
            <a:endParaRPr sz="1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10" name="Google Shape;210;p10" descr="A blueprint of a building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l="47414" b="6631"/>
          <a:stretch/>
        </p:blipFill>
        <p:spPr>
          <a:xfrm>
            <a:off x="3351092" y="1177492"/>
            <a:ext cx="5359400" cy="49851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10"/>
          <p:cNvGrpSpPr/>
          <p:nvPr/>
        </p:nvGrpSpPr>
        <p:grpSpPr>
          <a:xfrm>
            <a:off x="8906872" y="1532853"/>
            <a:ext cx="2989222" cy="1753725"/>
            <a:chOff x="8226941" y="2811811"/>
            <a:chExt cx="2989222" cy="1753725"/>
          </a:xfrm>
        </p:grpSpPr>
        <p:grpSp>
          <p:nvGrpSpPr>
            <p:cNvPr id="212" name="Google Shape;212;p10"/>
            <p:cNvGrpSpPr/>
            <p:nvPr/>
          </p:nvGrpSpPr>
          <p:grpSpPr>
            <a:xfrm>
              <a:off x="8226941" y="2811811"/>
              <a:ext cx="2963073" cy="1753725"/>
              <a:chOff x="8435508" y="3166792"/>
              <a:chExt cx="2963073" cy="1753725"/>
            </a:xfrm>
          </p:grpSpPr>
          <p:pic>
            <p:nvPicPr>
              <p:cNvPr id="213" name="Google Shape;213;p10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435508" y="3690469"/>
                <a:ext cx="1297937" cy="123004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5" name="Google Shape;215;p10"/>
              <p:cNvSpPr txBox="1"/>
              <p:nvPr/>
            </p:nvSpPr>
            <p:spPr>
              <a:xfrm>
                <a:off x="8583453" y="3166792"/>
                <a:ext cx="281512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ts val="2400"/>
                  <a:buFont typeface="Corbel"/>
                  <a:buNone/>
                </a:pPr>
                <a:r>
                  <a:rPr lang="en-US" sz="2400" b="0" i="0" u="none" strike="noStrike" cap="none" dirty="0">
                    <a:solidFill>
                      <a:srgbClr val="FF0000"/>
                    </a:solidFill>
                    <a:latin typeface="Calibri Light" panose="020F0302020204030204" pitchFamily="34" charset="0"/>
                    <a:ea typeface="Corbel"/>
                    <a:cs typeface="Calibri Light" panose="020F0302020204030204" pitchFamily="34" charset="0"/>
                    <a:sym typeface="Corbel"/>
                  </a:rPr>
                  <a:t>DIRECT technology </a:t>
                </a:r>
                <a:endParaRPr sz="2400" b="0" i="0" u="none" strike="noStrike" cap="none" dirty="0">
                  <a:solidFill>
                    <a:srgbClr val="FF0000"/>
                  </a:solidFill>
                  <a:latin typeface="Calibri Light" panose="020F0302020204030204" pitchFamily="34" charset="0"/>
                  <a:ea typeface="Corbel"/>
                  <a:cs typeface="Calibri Light" panose="020F0302020204030204" pitchFamily="34" charset="0"/>
                  <a:sym typeface="Corbel"/>
                </a:endParaRPr>
              </a:p>
            </p:txBody>
          </p:sp>
        </p:grpSp>
        <p:sp>
          <p:nvSpPr>
            <p:cNvPr id="216" name="Google Shape;216;p10"/>
            <p:cNvSpPr/>
            <p:nvPr/>
          </p:nvSpPr>
          <p:spPr>
            <a:xfrm>
              <a:off x="9523944" y="3528372"/>
              <a:ext cx="1692219" cy="984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Pts val="1600"/>
                <a:buFont typeface="Corbel"/>
                <a:buNone/>
              </a:pPr>
              <a:r>
                <a:rPr lang="en-US" sz="1600" b="0" i="0" u="none" strike="noStrike" cap="none" dirty="0">
                  <a:solidFill>
                    <a:srgbClr val="00B050"/>
                  </a:solidFill>
                  <a:latin typeface="Corbel"/>
                  <a:ea typeface="Corbel"/>
                  <a:cs typeface="Corbel"/>
                  <a:sym typeface="Corbel"/>
                </a:rPr>
                <a:t>LA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boratory of </a:t>
              </a:r>
              <a:r>
                <a:rPr lang="en-US" sz="1600" b="0" i="0" u="none" strike="noStrike" cap="none" dirty="0" err="1">
                  <a:solidFill>
                    <a:srgbClr val="FF0000"/>
                  </a:solidFill>
                  <a:latin typeface="Corbel"/>
                  <a:ea typeface="Corbel"/>
                  <a:cs typeface="Corbel"/>
                  <a:sym typeface="Corbel"/>
                </a:rPr>
                <a:t>Ra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diouclides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 for </a:t>
              </a:r>
              <a:r>
                <a:rPr lang="en-US" sz="1600" b="0" i="0" u="none" strike="noStrike" cap="none" dirty="0">
                  <a:solidFill>
                    <a:srgbClr val="3477B2"/>
                  </a:solidFill>
                  <a:latin typeface="Corbel"/>
                  <a:ea typeface="Corbel"/>
                  <a:cs typeface="Corbel"/>
                  <a:sym typeface="Corbel"/>
                </a:rPr>
                <a:t>MED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icine</a:t>
              </a:r>
              <a:endParaRPr sz="1600" b="0" i="0" u="none" strike="noStrike" cap="none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 dirty="0">
                <a:solidFill>
                  <a:srgbClr val="194D8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223" name="Google Shape;223;p10"/>
          <p:cNvSpPr/>
          <p:nvPr/>
        </p:nvSpPr>
        <p:spPr>
          <a:xfrm>
            <a:off x="6335592" y="4257339"/>
            <a:ext cx="1473200" cy="1185517"/>
          </a:xfrm>
          <a:prstGeom prst="rect">
            <a:avLst/>
          </a:prstGeom>
          <a:solidFill>
            <a:srgbClr val="002060">
              <a:alpha val="12156"/>
            </a:srgbClr>
          </a:solidFill>
          <a:ln w="28575" cap="flat" cmpd="sng">
            <a:solidFill>
              <a:srgbClr val="00206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10"/>
          <p:cNvSpPr/>
          <p:nvPr/>
        </p:nvSpPr>
        <p:spPr>
          <a:xfrm>
            <a:off x="6729292" y="2009940"/>
            <a:ext cx="990600" cy="1294601"/>
          </a:xfrm>
          <a:prstGeom prst="rect">
            <a:avLst/>
          </a:prstGeom>
          <a:solidFill>
            <a:srgbClr val="002060">
              <a:alpha val="12156"/>
            </a:srgbClr>
          </a:solidFill>
          <a:ln w="28575" cap="flat" cmpd="sng">
            <a:solidFill>
              <a:srgbClr val="00206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0"/>
          <p:cNvSpPr txBox="1"/>
          <p:nvPr/>
        </p:nvSpPr>
        <p:spPr>
          <a:xfrm>
            <a:off x="6665792" y="5546640"/>
            <a:ext cx="1117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1D3847"/>
                </a:solidFill>
                <a:latin typeface="Calibri"/>
                <a:ea typeface="Calibri"/>
                <a:cs typeface="Calibri"/>
                <a:sym typeface="Calibri"/>
              </a:rPr>
              <a:t>RIFAC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0"/>
          <p:cNvSpPr/>
          <p:nvPr/>
        </p:nvSpPr>
        <p:spPr>
          <a:xfrm>
            <a:off x="4103322" y="4257339"/>
            <a:ext cx="301870" cy="651920"/>
          </a:xfrm>
          <a:prstGeom prst="rect">
            <a:avLst/>
          </a:prstGeom>
          <a:solidFill>
            <a:srgbClr val="002060">
              <a:alpha val="12156"/>
            </a:srgbClr>
          </a:solidFill>
          <a:ln w="28575" cap="flat" cmpd="sng">
            <a:solidFill>
              <a:srgbClr val="FF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0"/>
          <p:cNvSpPr/>
          <p:nvPr/>
        </p:nvSpPr>
        <p:spPr>
          <a:xfrm rot="5400000">
            <a:off x="3560367" y="4093351"/>
            <a:ext cx="348676" cy="44676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0"/>
          <p:cNvSpPr txBox="1"/>
          <p:nvPr/>
        </p:nvSpPr>
        <p:spPr>
          <a:xfrm>
            <a:off x="6729292" y="1440072"/>
            <a:ext cx="990600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1D3847"/>
                </a:solidFill>
                <a:latin typeface="Calibri"/>
                <a:ea typeface="Calibri"/>
                <a:cs typeface="Calibri"/>
                <a:sym typeface="Calibri"/>
              </a:rPr>
              <a:t>RILAB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0"/>
          <p:cNvSpPr/>
          <p:nvPr/>
        </p:nvSpPr>
        <p:spPr>
          <a:xfrm>
            <a:off x="4910531" y="4121413"/>
            <a:ext cx="649474" cy="651920"/>
          </a:xfrm>
          <a:prstGeom prst="rect">
            <a:avLst/>
          </a:prstGeom>
          <a:solidFill>
            <a:srgbClr val="002060">
              <a:alpha val="12156"/>
            </a:srgbClr>
          </a:solidFill>
          <a:ln w="57150" cap="flat" cmpd="sng">
            <a:solidFill>
              <a:srgbClr val="FFC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215;p10">
            <a:extLst>
              <a:ext uri="{FF2B5EF4-FFF2-40B4-BE49-F238E27FC236}">
                <a16:creationId xmlns:a16="http://schemas.microsoft.com/office/drawing/2014/main" id="{CBBCD56E-87A9-5ABD-CE12-79BFA064A7B7}"/>
              </a:ext>
            </a:extLst>
          </p:cNvPr>
          <p:cNvSpPr txBox="1"/>
          <p:nvPr/>
        </p:nvSpPr>
        <p:spPr>
          <a:xfrm>
            <a:off x="633350" y="4061981"/>
            <a:ext cx="28151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orbel"/>
              <a:buNone/>
            </a:pPr>
            <a:r>
              <a:rPr lang="en-US" sz="2400" b="0" i="0" u="none" strike="noStrike" cap="none" dirty="0">
                <a:solidFill>
                  <a:srgbClr val="FF0000"/>
                </a:solidFill>
                <a:latin typeface="Calibri Light" panose="020F0302020204030204" pitchFamily="34" charset="0"/>
                <a:ea typeface="Corbel"/>
                <a:cs typeface="Calibri Light" panose="020F0302020204030204" pitchFamily="34" charset="0"/>
                <a:sym typeface="Corbel"/>
              </a:rPr>
              <a:t>ISOL technology </a:t>
            </a:r>
            <a:endParaRPr sz="2400" b="0" i="0" u="none" strike="noStrike" cap="none" dirty="0">
              <a:solidFill>
                <a:srgbClr val="FF0000"/>
              </a:solidFill>
              <a:latin typeface="Calibri Light" panose="020F0302020204030204" pitchFamily="34" charset="0"/>
              <a:ea typeface="Corbel"/>
              <a:cs typeface="Calibri Light" panose="020F0302020204030204" pitchFamily="34" charset="0"/>
              <a:sym typeface="Corbel"/>
            </a:endParaRPr>
          </a:p>
        </p:txBody>
      </p:sp>
      <p:sp>
        <p:nvSpPr>
          <p:cNvPr id="4" name="Google Shape;215;p10">
            <a:extLst>
              <a:ext uri="{FF2B5EF4-FFF2-40B4-BE49-F238E27FC236}">
                <a16:creationId xmlns:a16="http://schemas.microsoft.com/office/drawing/2014/main" id="{B7F48ADE-3C5D-158A-26DB-5A57337A69FE}"/>
              </a:ext>
            </a:extLst>
          </p:cNvPr>
          <p:cNvSpPr txBox="1"/>
          <p:nvPr/>
        </p:nvSpPr>
        <p:spPr>
          <a:xfrm>
            <a:off x="8930512" y="4408723"/>
            <a:ext cx="296558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orbel"/>
              <a:buNone/>
            </a:pPr>
            <a:r>
              <a:rPr lang="en-US" sz="2000" b="0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orbel"/>
                <a:cs typeface="Calibri Light" panose="020F0302020204030204" pitchFamily="34" charset="0"/>
                <a:sym typeface="Corbel"/>
              </a:rPr>
              <a:t>Possible collaboration with industry for production</a:t>
            </a:r>
            <a:endParaRPr sz="2000" b="0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orbel"/>
              <a:cs typeface="Calibri Light" panose="020F0302020204030204" pitchFamily="34" charset="0"/>
              <a:sym typeface="Corbel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87D3900-F430-7438-B5C8-54AA524AA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724" y="4491073"/>
            <a:ext cx="1891103" cy="551781"/>
          </a:xfrm>
          <a:prstGeom prst="rect">
            <a:avLst/>
          </a:prstGeom>
        </p:spPr>
      </p:pic>
      <p:sp>
        <p:nvSpPr>
          <p:cNvPr id="7" name="Google Shape;233;p10">
            <a:extLst>
              <a:ext uri="{FF2B5EF4-FFF2-40B4-BE49-F238E27FC236}">
                <a16:creationId xmlns:a16="http://schemas.microsoft.com/office/drawing/2014/main" id="{CAE1BEDE-1FBE-43DA-545A-FC24C2E7D2C6}"/>
              </a:ext>
            </a:extLst>
          </p:cNvPr>
          <p:cNvSpPr/>
          <p:nvPr/>
        </p:nvSpPr>
        <p:spPr>
          <a:xfrm rot="16200000">
            <a:off x="8376283" y="2196661"/>
            <a:ext cx="348676" cy="44676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33;p10">
            <a:extLst>
              <a:ext uri="{FF2B5EF4-FFF2-40B4-BE49-F238E27FC236}">
                <a16:creationId xmlns:a16="http://schemas.microsoft.com/office/drawing/2014/main" id="{29050AF1-A3A6-7758-CDB0-B3983210EBB1}"/>
              </a:ext>
            </a:extLst>
          </p:cNvPr>
          <p:cNvSpPr/>
          <p:nvPr/>
        </p:nvSpPr>
        <p:spPr>
          <a:xfrm rot="16200000">
            <a:off x="8370167" y="4463342"/>
            <a:ext cx="348676" cy="44676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83776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DF898407-942F-5F3C-5759-80C2803368E2}"/>
              </a:ext>
            </a:extLst>
          </p:cNvPr>
          <p:cNvGrpSpPr/>
          <p:nvPr/>
        </p:nvGrpSpPr>
        <p:grpSpPr>
          <a:xfrm>
            <a:off x="451602" y="1408363"/>
            <a:ext cx="3000578" cy="1015888"/>
            <a:chOff x="451602" y="1408363"/>
            <a:chExt cx="3000578" cy="1015888"/>
          </a:xfrm>
        </p:grpSpPr>
        <p:sp>
          <p:nvSpPr>
            <p:cNvPr id="9" name="Google Shape;215;p10">
              <a:extLst>
                <a:ext uri="{FF2B5EF4-FFF2-40B4-BE49-F238E27FC236}">
                  <a16:creationId xmlns:a16="http://schemas.microsoft.com/office/drawing/2014/main" id="{8D1CD32A-C7BC-9511-8CEF-52DD808B3EDE}"/>
                </a:ext>
              </a:extLst>
            </p:cNvPr>
            <p:cNvSpPr txBox="1"/>
            <p:nvPr/>
          </p:nvSpPr>
          <p:spPr>
            <a:xfrm>
              <a:off x="486598" y="1408629"/>
              <a:ext cx="2965582" cy="1015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400"/>
                <a:buFont typeface="Corbel"/>
                <a:buNone/>
              </a:pPr>
              <a:r>
                <a:rPr lang="en-US" sz="2000" b="1" i="0" u="none" strike="noStrike" cap="none" dirty="0">
                  <a:solidFill>
                    <a:srgbClr val="083776"/>
                  </a:solidFill>
                  <a:latin typeface="Calibri Light" panose="020F0302020204030204" pitchFamily="34" charset="0"/>
                  <a:ea typeface="Corbel"/>
                  <a:cs typeface="Calibri Light" panose="020F0302020204030204" pitchFamily="34" charset="0"/>
                  <a:sym typeface="Corbel"/>
                </a:rPr>
                <a:t>ISOL-2</a:t>
              </a:r>
              <a:r>
                <a:rPr lang="en-US" sz="2000" b="0" i="0" u="none" strike="noStrike" cap="none" dirty="0">
                  <a:solidFill>
                    <a:srgbClr val="083776"/>
                  </a:solidFill>
                  <a:latin typeface="Calibri Light" panose="020F0302020204030204" pitchFamily="34" charset="0"/>
                  <a:ea typeface="Corbel"/>
                  <a:cs typeface="Calibri Light" panose="020F0302020204030204" pitchFamily="34" charset="0"/>
                  <a:sym typeface="Corbel"/>
                </a:rPr>
                <a:t> temporarily dedicated to nuclear cross section measurements</a:t>
              </a:r>
              <a:endParaRPr sz="2000" b="0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orbel"/>
                <a:cs typeface="Calibri Light" panose="020F0302020204030204" pitchFamily="34" charset="0"/>
                <a:sym typeface="Corbel"/>
              </a:endParaRPr>
            </a:p>
          </p:txBody>
        </p:sp>
        <p:sp>
          <p:nvSpPr>
            <p:cNvPr id="10" name="Google Shape;237;p10">
              <a:extLst>
                <a:ext uri="{FF2B5EF4-FFF2-40B4-BE49-F238E27FC236}">
                  <a16:creationId xmlns:a16="http://schemas.microsoft.com/office/drawing/2014/main" id="{274D6B2C-9595-B9C0-699F-0016B9E084BC}"/>
                </a:ext>
              </a:extLst>
            </p:cNvPr>
            <p:cNvSpPr/>
            <p:nvPr/>
          </p:nvSpPr>
          <p:spPr>
            <a:xfrm>
              <a:off x="451602" y="1408363"/>
              <a:ext cx="2885263" cy="1011681"/>
            </a:xfrm>
            <a:prstGeom prst="rect">
              <a:avLst/>
            </a:prstGeom>
            <a:solidFill>
              <a:srgbClr val="002060">
                <a:alpha val="12156"/>
              </a:srgbClr>
            </a:solidFill>
            <a:ln w="57150" cap="flat" cmpd="sng">
              <a:solidFill>
                <a:srgbClr val="FFC0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"/>
          <p:cNvSpPr txBox="1">
            <a:spLocks noGrp="1"/>
          </p:cNvSpPr>
          <p:nvPr>
            <p:ph type="title"/>
          </p:nvPr>
        </p:nvSpPr>
        <p:spPr>
          <a:xfrm>
            <a:off x="838200" y="2190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ISOLPHARM method</a:t>
            </a:r>
            <a:endParaRPr dirty="0">
              <a:latin typeface="Calibri Light" panose="020F0302020204030204" pitchFamily="34" charset="0"/>
              <a:ea typeface="Noto Sans Symbols"/>
              <a:cs typeface="Calibri Light" panose="020F0302020204030204" pitchFamily="34" charset="0"/>
              <a:sym typeface="Noto Sans Symbols"/>
            </a:endParaRPr>
          </a:p>
        </p:txBody>
      </p:sp>
      <p:sp>
        <p:nvSpPr>
          <p:cNvPr id="244" name="Google Shape;244;p11"/>
          <p:cNvSpPr txBox="1">
            <a:spLocks noGrp="1"/>
          </p:cNvSpPr>
          <p:nvPr>
            <p:ph type="sldNum" idx="12"/>
          </p:nvPr>
        </p:nvSpPr>
        <p:spPr>
          <a:xfrm>
            <a:off x="10325100" y="6356350"/>
            <a:ext cx="1028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 sz="1000">
                <a:latin typeface="Calibri Light" panose="020F0302020204030204" pitchFamily="34" charset="0"/>
                <a:cs typeface="Calibri Light" panose="020F0302020204030204" pitchFamily="34" charset="0"/>
              </a:rPr>
              <a:t>13</a:t>
            </a:fld>
            <a:endParaRPr sz="1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5" name="Google Shape;245;p11"/>
          <p:cNvSpPr txBox="1"/>
          <p:nvPr/>
        </p:nvSpPr>
        <p:spPr>
          <a:xfrm>
            <a:off x="838200" y="1222444"/>
            <a:ext cx="10515600" cy="4560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8377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143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8377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1611" y="1268667"/>
            <a:ext cx="9248778" cy="4501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1" descr="Patents – Intellectual Property Office"/>
          <p:cNvPicPr preferRelativeResize="0"/>
          <p:nvPr/>
        </p:nvPicPr>
        <p:blipFill rotWithShape="1">
          <a:blip r:embed="rId4">
            <a:alphaModFix/>
          </a:blip>
          <a:srcRect l="26412" t="8682" r="27076" b="9281"/>
          <a:stretch/>
        </p:blipFill>
        <p:spPr>
          <a:xfrm>
            <a:off x="909194" y="4987443"/>
            <a:ext cx="662305" cy="648113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1"/>
          <p:cNvSpPr txBox="1"/>
          <p:nvPr/>
        </p:nvSpPr>
        <p:spPr>
          <a:xfrm>
            <a:off x="838200" y="5829184"/>
            <a:ext cx="1051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https://isolpharm.pd.infn.it/web/</a:t>
            </a:r>
            <a:endParaRPr sz="14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228600" marR="0" lvl="0" indent="-1143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pic>
        <p:nvPicPr>
          <p:cNvPr id="295" name="Google Shape;295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92915" y="263760"/>
            <a:ext cx="1717156" cy="106620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65" name="Google Shape;265;p12"/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91427" y="1391269"/>
            <a:ext cx="1460066" cy="15400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7"/>
          <p:cNvSpPr txBox="1">
            <a:spLocks noGrp="1"/>
          </p:cNvSpPr>
          <p:nvPr>
            <p:ph type="title"/>
          </p:nvPr>
        </p:nvSpPr>
        <p:spPr>
          <a:xfrm>
            <a:off x="838200" y="2190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ISOLPHARM: R&amp;D on Targets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1" name="Google Shape;301;p47"/>
          <p:cNvSpPr txBox="1">
            <a:spLocks noGrp="1"/>
          </p:cNvSpPr>
          <p:nvPr>
            <p:ph type="sldNum" idx="12"/>
          </p:nvPr>
        </p:nvSpPr>
        <p:spPr>
          <a:xfrm>
            <a:off x="10325100" y="6356350"/>
            <a:ext cx="1028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 sz="1000">
                <a:latin typeface="Calibri Light" panose="020F0302020204030204" pitchFamily="34" charset="0"/>
                <a:cs typeface="Calibri Light" panose="020F0302020204030204" pitchFamily="34" charset="0"/>
              </a:rPr>
              <a:t>14</a:t>
            </a:fld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3" name="Google Shape;303;p47"/>
          <p:cNvSpPr txBox="1"/>
          <p:nvPr/>
        </p:nvSpPr>
        <p:spPr>
          <a:xfrm rot="5400000">
            <a:off x="9952776" y="4802865"/>
            <a:ext cx="270686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Secondary targets</a:t>
            </a:r>
            <a:endParaRPr sz="16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pic>
        <p:nvPicPr>
          <p:cNvPr id="304" name="Google Shape;304;p47"/>
          <p:cNvPicPr preferRelativeResize="0"/>
          <p:nvPr/>
        </p:nvPicPr>
        <p:blipFill rotWithShape="1">
          <a:blip r:embed="rId3">
            <a:alphaModFix/>
          </a:blip>
          <a:srcRect l="66361" t="1586" r="670" b="1"/>
          <a:stretch/>
        </p:blipFill>
        <p:spPr>
          <a:xfrm>
            <a:off x="8007151" y="3892425"/>
            <a:ext cx="2839371" cy="2258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2030" y="1282507"/>
            <a:ext cx="4149670" cy="208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0898" y="1133475"/>
            <a:ext cx="5486876" cy="2706859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7"/>
          <p:cNvSpPr/>
          <p:nvPr/>
        </p:nvSpPr>
        <p:spPr>
          <a:xfrm rot="5400000">
            <a:off x="10265930" y="2122728"/>
            <a:ext cx="208055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Primary targets</a:t>
            </a:r>
            <a:endParaRPr sz="2000" b="0" i="0" u="none" strike="noStrike" cap="none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pic>
        <p:nvPicPr>
          <p:cNvPr id="308" name="Google Shape;308;p47"/>
          <p:cNvPicPr preferRelativeResize="0"/>
          <p:nvPr/>
        </p:nvPicPr>
        <p:blipFill rotWithShape="1">
          <a:blip r:embed="rId3">
            <a:alphaModFix/>
          </a:blip>
          <a:srcRect l="33519" r="33513"/>
          <a:stretch/>
        </p:blipFill>
        <p:spPr>
          <a:xfrm>
            <a:off x="4565334" y="3882804"/>
            <a:ext cx="2839285" cy="229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7"/>
          <p:cNvPicPr preferRelativeResize="0"/>
          <p:nvPr/>
        </p:nvPicPr>
        <p:blipFill rotWithShape="1">
          <a:blip r:embed="rId3">
            <a:alphaModFix/>
          </a:blip>
          <a:srcRect l="576" r="66457"/>
          <a:stretch/>
        </p:blipFill>
        <p:spPr>
          <a:xfrm>
            <a:off x="1123474" y="3870508"/>
            <a:ext cx="2839285" cy="2294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8"/>
          <p:cNvSpPr txBox="1">
            <a:spLocks noGrp="1"/>
          </p:cNvSpPr>
          <p:nvPr>
            <p:ph type="title"/>
          </p:nvPr>
        </p:nvSpPr>
        <p:spPr>
          <a:xfrm>
            <a:off x="838200" y="2190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ISOLPHARM: The case of </a:t>
            </a:r>
            <a:r>
              <a:rPr lang="en-US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111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Ag</a:t>
            </a:r>
            <a:endParaRPr dirty="0">
              <a:latin typeface="Calibri Light" panose="020F0302020204030204" pitchFamily="34" charset="0"/>
              <a:ea typeface="Noto Sans Symbols"/>
              <a:cs typeface="Calibri Light" panose="020F0302020204030204" pitchFamily="34" charset="0"/>
              <a:sym typeface="Noto Sans Symbols"/>
            </a:endParaRPr>
          </a:p>
        </p:txBody>
      </p:sp>
      <p:sp>
        <p:nvSpPr>
          <p:cNvPr id="316" name="Google Shape;316;p48"/>
          <p:cNvSpPr txBox="1">
            <a:spLocks noGrp="1"/>
          </p:cNvSpPr>
          <p:nvPr>
            <p:ph type="sldNum" idx="12"/>
          </p:nvPr>
        </p:nvSpPr>
        <p:spPr>
          <a:xfrm>
            <a:off x="10325100" y="6356350"/>
            <a:ext cx="1028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 sz="1000">
                <a:latin typeface="Calibri Light" panose="020F0302020204030204" pitchFamily="34" charset="0"/>
                <a:cs typeface="Calibri Light" panose="020F0302020204030204" pitchFamily="34" charset="0"/>
              </a:rPr>
              <a:t>15</a:t>
            </a:fld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7" name="Google Shape;317;p48"/>
          <p:cNvSpPr txBox="1"/>
          <p:nvPr/>
        </p:nvSpPr>
        <p:spPr>
          <a:xfrm>
            <a:off x="1108841" y="1320783"/>
            <a:ext cx="10515600" cy="4560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Ongoing ISOLPHARM activities: </a:t>
            </a:r>
            <a:r>
              <a:rPr lang="en-US" sz="2000" b="1" i="0" u="none" strike="noStrike" cap="none" baseline="30000" dirty="0">
                <a:solidFill>
                  <a:srgbClr val="083776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111</a:t>
            </a:r>
            <a:r>
              <a:rPr lang="en-US" sz="20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Ag production and radiopharmaceuticals studies</a:t>
            </a:r>
            <a:endParaRPr sz="1800" b="0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228600" marR="0" lvl="0" indent="-1143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228600" marR="0" lvl="0" indent="-1143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pic>
        <p:nvPicPr>
          <p:cNvPr id="318" name="Google Shape;318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5024" y="1666913"/>
            <a:ext cx="4932091" cy="2200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035" y="3867760"/>
            <a:ext cx="4932091" cy="22008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34;p49">
            <a:extLst>
              <a:ext uri="{FF2B5EF4-FFF2-40B4-BE49-F238E27FC236}">
                <a16:creationId xmlns:a16="http://schemas.microsoft.com/office/drawing/2014/main" id="{6CBD3F9F-2FD8-549E-602D-589303C914FA}"/>
              </a:ext>
            </a:extLst>
          </p:cNvPr>
          <p:cNvSpPr txBox="1"/>
          <p:nvPr/>
        </p:nvSpPr>
        <p:spPr>
          <a:xfrm>
            <a:off x="5816104" y="1666913"/>
            <a:ext cx="2893776" cy="4560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Production of a </a:t>
            </a:r>
            <a:r>
              <a:rPr lang="en-US" sz="1600" b="0" i="0" u="none" strike="noStrike" cap="none" baseline="30000" dirty="0">
                <a:solidFill>
                  <a:srgbClr val="083776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111</a:t>
            </a:r>
            <a:r>
              <a:rPr lang="en-US" sz="1600" b="0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Ag-based radiopharmaceutical</a:t>
            </a:r>
            <a:endParaRPr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Choice of a target and targeting agent</a:t>
            </a:r>
            <a:endParaRPr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Development of chelators</a:t>
            </a:r>
            <a:endParaRPr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In-vivo and in-vitro testing (with </a:t>
            </a:r>
            <a:r>
              <a:rPr lang="en-US" sz="1600" b="0" i="0" u="none" strike="noStrike" cap="none" baseline="30000" dirty="0">
                <a:solidFill>
                  <a:srgbClr val="083776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68</a:t>
            </a:r>
            <a:r>
              <a:rPr lang="en-US" sz="1600" b="0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Ga, </a:t>
            </a:r>
            <a:r>
              <a:rPr lang="en-US" sz="1600" b="0" i="0" u="none" strike="noStrike" cap="none" baseline="30000" dirty="0">
                <a:solidFill>
                  <a:srgbClr val="083776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64</a:t>
            </a:r>
            <a:r>
              <a:rPr lang="en-US" sz="1600" b="0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Cu and </a:t>
            </a:r>
            <a:r>
              <a:rPr lang="en-US" sz="1600" b="0" i="0" u="none" strike="noStrike" cap="none" baseline="30000" dirty="0">
                <a:solidFill>
                  <a:srgbClr val="083776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111</a:t>
            </a:r>
            <a:r>
              <a:rPr lang="en-US" sz="1600" b="0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Ag)</a:t>
            </a:r>
            <a:endParaRPr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28600" marR="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228600" marR="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pic>
        <p:nvPicPr>
          <p:cNvPr id="4" name="Google Shape;332;p49">
            <a:extLst>
              <a:ext uri="{FF2B5EF4-FFF2-40B4-BE49-F238E27FC236}">
                <a16:creationId xmlns:a16="http://schemas.microsoft.com/office/drawing/2014/main" id="{82D82D5E-934A-EB2E-EA04-3862A814BE9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3849"/>
          <a:stretch/>
        </p:blipFill>
        <p:spPr>
          <a:xfrm>
            <a:off x="8096296" y="4370839"/>
            <a:ext cx="2893777" cy="1176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35;p49">
            <a:extLst>
              <a:ext uri="{FF2B5EF4-FFF2-40B4-BE49-F238E27FC236}">
                <a16:creationId xmlns:a16="http://schemas.microsoft.com/office/drawing/2014/main" id="{9E3CB7A5-6FCA-EFDF-A13C-786DB343E96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17397" y="4099280"/>
            <a:ext cx="2319323" cy="167343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85CC27B-F0A5-3274-BF88-573430763DEE}"/>
              </a:ext>
            </a:extLst>
          </p:cNvPr>
          <p:cNvSpPr txBox="1"/>
          <p:nvPr/>
        </p:nvSpPr>
        <p:spPr>
          <a:xfrm>
            <a:off x="5736578" y="3652140"/>
            <a:ext cx="30528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 algn="ctr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37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Imaging tests @ CAPIR, Catania</a:t>
            </a:r>
            <a:endParaRPr lang="en-GB" sz="1600" dirty="0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8AA7DEB9-C689-1E16-52D5-1513F39B45EF}"/>
              </a:ext>
            </a:extLst>
          </p:cNvPr>
          <p:cNvGrpSpPr/>
          <p:nvPr/>
        </p:nvGrpSpPr>
        <p:grpSpPr>
          <a:xfrm>
            <a:off x="9007383" y="1797297"/>
            <a:ext cx="1982690" cy="2301983"/>
            <a:chOff x="9014668" y="1715332"/>
            <a:chExt cx="1982690" cy="2301983"/>
          </a:xfrm>
        </p:grpSpPr>
        <p:pic>
          <p:nvPicPr>
            <p:cNvPr id="3" name="Google Shape;332;p49">
              <a:extLst>
                <a:ext uri="{FF2B5EF4-FFF2-40B4-BE49-F238E27FC236}">
                  <a16:creationId xmlns:a16="http://schemas.microsoft.com/office/drawing/2014/main" id="{280FEED7-A423-DEA9-68A2-029ABD68025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r="75232"/>
            <a:stretch/>
          </p:blipFill>
          <p:spPr>
            <a:xfrm>
              <a:off x="9014668" y="1715332"/>
              <a:ext cx="1982690" cy="11766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332;p49">
              <a:extLst>
                <a:ext uri="{FF2B5EF4-FFF2-40B4-BE49-F238E27FC236}">
                  <a16:creationId xmlns:a16="http://schemas.microsoft.com/office/drawing/2014/main" id="{47EFE1D9-2CE7-16D7-F2CC-DF3116D5FE0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25093" r="52290"/>
            <a:stretch/>
          </p:blipFill>
          <p:spPr>
            <a:xfrm>
              <a:off x="9014668" y="2840685"/>
              <a:ext cx="1982690" cy="117663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838200" y="2190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LARAMED project: The direct activation method</a:t>
            </a:r>
            <a:endParaRPr dirty="0">
              <a:latin typeface="Calibri Light" panose="020F0302020204030204" pitchFamily="34" charset="0"/>
              <a:ea typeface="Noto Sans Symbols"/>
              <a:cs typeface="Calibri Light" panose="020F0302020204030204" pitchFamily="34" charset="0"/>
              <a:sym typeface="Noto Sans Symbols"/>
            </a:endParaRPr>
          </a:p>
        </p:txBody>
      </p:sp>
      <p:sp>
        <p:nvSpPr>
          <p:cNvPr id="342" name="Google Shape;342;p15"/>
          <p:cNvSpPr txBox="1">
            <a:spLocks noGrp="1"/>
          </p:cNvSpPr>
          <p:nvPr>
            <p:ph type="sldNum" idx="12"/>
          </p:nvPr>
        </p:nvSpPr>
        <p:spPr>
          <a:xfrm>
            <a:off x="10325100" y="6356350"/>
            <a:ext cx="1028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 sz="1000">
                <a:latin typeface="Calibri Light" panose="020F0302020204030204" pitchFamily="34" charset="0"/>
                <a:cs typeface="Calibri Light" panose="020F0302020204030204" pitchFamily="34" charset="0"/>
              </a:rPr>
              <a:t>16</a:t>
            </a:fld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43" name="Google Shape;343;p15"/>
          <p:cNvSpPr txBox="1"/>
          <p:nvPr/>
        </p:nvSpPr>
        <p:spPr>
          <a:xfrm>
            <a:off x="838200" y="1222444"/>
            <a:ext cx="10515600" cy="4560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8377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143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8377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143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8377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4" name="Google Shape;34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0683" y="1507018"/>
            <a:ext cx="10541091" cy="4379674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5"/>
          <p:cNvSpPr txBox="1"/>
          <p:nvPr/>
        </p:nvSpPr>
        <p:spPr>
          <a:xfrm>
            <a:off x="9293194" y="4671642"/>
            <a:ext cx="238499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2 (maybe soon 3        ) International INFN patents on production methods and targets </a:t>
            </a:r>
            <a:endParaRPr sz="1400" b="0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pic>
        <p:nvPicPr>
          <p:cNvPr id="346" name="Google Shape;346;p15" descr="Patents – Intellectual Property Office"/>
          <p:cNvPicPr preferRelativeResize="0"/>
          <p:nvPr/>
        </p:nvPicPr>
        <p:blipFill rotWithShape="1">
          <a:blip r:embed="rId4">
            <a:alphaModFix/>
          </a:blip>
          <a:srcRect l="26412" t="8682" r="27076" b="9281"/>
          <a:stretch/>
        </p:blipFill>
        <p:spPr>
          <a:xfrm>
            <a:off x="11451317" y="4805229"/>
            <a:ext cx="662305" cy="64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🤞 Crossed Fingers Emoji | Crossed fingers, Finger emoji, Emoji">
            <a:extLst>
              <a:ext uri="{FF2B5EF4-FFF2-40B4-BE49-F238E27FC236}">
                <a16:creationId xmlns:a16="http://schemas.microsoft.com/office/drawing/2014/main" id="{AD53F422-A127-6202-7B1A-2A52067A8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9" t="26225" r="24020" b="26563"/>
          <a:stretch/>
        </p:blipFill>
        <p:spPr bwMode="auto">
          <a:xfrm>
            <a:off x="10913220" y="4539617"/>
            <a:ext cx="377842" cy="53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6"/>
          <p:cNvSpPr txBox="1">
            <a:spLocks noGrp="1"/>
          </p:cNvSpPr>
          <p:nvPr>
            <p:ph type="title"/>
          </p:nvPr>
        </p:nvSpPr>
        <p:spPr>
          <a:xfrm>
            <a:off x="838200" y="2190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The LARAMED facility</a:t>
            </a:r>
            <a:endParaRPr>
              <a:latin typeface="Calibri Light" panose="020F0302020204030204" pitchFamily="34" charset="0"/>
              <a:ea typeface="Noto Sans Symbols"/>
              <a:cs typeface="Calibri Light" panose="020F0302020204030204" pitchFamily="34" charset="0"/>
              <a:sym typeface="Noto Sans Symbols"/>
            </a:endParaRPr>
          </a:p>
        </p:txBody>
      </p:sp>
      <p:sp>
        <p:nvSpPr>
          <p:cNvPr id="353" name="Google Shape;353;p16"/>
          <p:cNvSpPr txBox="1">
            <a:spLocks noGrp="1"/>
          </p:cNvSpPr>
          <p:nvPr>
            <p:ph type="sldNum" idx="12"/>
          </p:nvPr>
        </p:nvSpPr>
        <p:spPr>
          <a:xfrm>
            <a:off x="10325100" y="6356350"/>
            <a:ext cx="1028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 sz="1000">
                <a:latin typeface="Calibri Light" panose="020F0302020204030204" pitchFamily="34" charset="0"/>
                <a:cs typeface="Calibri Light" panose="020F0302020204030204" pitchFamily="34" charset="0"/>
              </a:rPr>
              <a:t>17</a:t>
            </a:fld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54" name="Google Shape;354;p16"/>
          <p:cNvSpPr txBox="1"/>
          <p:nvPr/>
        </p:nvSpPr>
        <p:spPr>
          <a:xfrm>
            <a:off x="838200" y="1222444"/>
            <a:ext cx="10515600" cy="4560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1143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8377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143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8377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5" name="Google Shape;35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0916" y="1289098"/>
            <a:ext cx="10170167" cy="4675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>
          <a:extLst>
            <a:ext uri="{FF2B5EF4-FFF2-40B4-BE49-F238E27FC236}">
              <a16:creationId xmlns:a16="http://schemas.microsoft.com/office/drawing/2014/main" id="{5E297081-523E-6BDC-092F-3E61316DE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6">
            <a:extLst>
              <a:ext uri="{FF2B5EF4-FFF2-40B4-BE49-F238E27FC236}">
                <a16:creationId xmlns:a16="http://schemas.microsoft.com/office/drawing/2014/main" id="{9D25BA81-5563-E867-BD91-6D0B71C328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190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Cross section measurements in ISOL-2</a:t>
            </a:r>
            <a:endParaRPr dirty="0">
              <a:latin typeface="Calibri Light" panose="020F0302020204030204" pitchFamily="34" charset="0"/>
              <a:ea typeface="Noto Sans Symbols"/>
              <a:cs typeface="Calibri Light" panose="020F0302020204030204" pitchFamily="34" charset="0"/>
              <a:sym typeface="Noto Sans Symbols"/>
            </a:endParaRPr>
          </a:p>
        </p:txBody>
      </p:sp>
      <p:sp>
        <p:nvSpPr>
          <p:cNvPr id="353" name="Google Shape;353;p16">
            <a:extLst>
              <a:ext uri="{FF2B5EF4-FFF2-40B4-BE49-F238E27FC236}">
                <a16:creationId xmlns:a16="http://schemas.microsoft.com/office/drawing/2014/main" id="{506919CF-131F-8230-5F87-1BC4E16E8B6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325100" y="6356350"/>
            <a:ext cx="1028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 sz="1000">
                <a:latin typeface="Calibri Light" panose="020F0302020204030204" pitchFamily="34" charset="0"/>
                <a:cs typeface="Calibri Light" panose="020F0302020204030204" pitchFamily="34" charset="0"/>
              </a:rPr>
              <a:t>18</a:t>
            </a:fld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26594A8-07E5-DC11-8056-F6C70F50C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7" y="1485900"/>
            <a:ext cx="6200775" cy="41529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B7275CE-969D-9AB2-2535-3508C7113B98}"/>
              </a:ext>
            </a:extLst>
          </p:cNvPr>
          <p:cNvSpPr txBox="1"/>
          <p:nvPr/>
        </p:nvSpPr>
        <p:spPr>
          <a:xfrm>
            <a:off x="1676400" y="5562699"/>
            <a:ext cx="1104900" cy="3385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Cyclotron</a:t>
            </a:r>
            <a:endParaRPr lang="en-GB" sz="16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3217697E-F5A9-8A93-A54C-6E81A975FA37}"/>
              </a:ext>
            </a:extLst>
          </p:cNvPr>
          <p:cNvSpPr/>
          <p:nvPr/>
        </p:nvSpPr>
        <p:spPr>
          <a:xfrm>
            <a:off x="3581399" y="3943350"/>
            <a:ext cx="209550" cy="2000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3D12096-6576-BB42-8696-3DFD403DC881}"/>
              </a:ext>
            </a:extLst>
          </p:cNvPr>
          <p:cNvSpPr txBox="1"/>
          <p:nvPr/>
        </p:nvSpPr>
        <p:spPr>
          <a:xfrm>
            <a:off x="8410574" y="1650097"/>
            <a:ext cx="18383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837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Target Station (TS)</a:t>
            </a:r>
            <a:endParaRPr lang="en-GB" sz="1600" dirty="0">
              <a:solidFill>
                <a:srgbClr val="083776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4FE38F7-871B-B529-7EDB-4B5EC7E979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80"/>
          <a:stretch/>
        </p:blipFill>
        <p:spPr>
          <a:xfrm>
            <a:off x="6958012" y="1988651"/>
            <a:ext cx="4000500" cy="3702903"/>
          </a:xfrm>
          <a:prstGeom prst="rect">
            <a:avLst/>
          </a:prstGeom>
        </p:spPr>
      </p:pic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CD8E61A8-260D-5335-FC9F-FFE5763EDFC0}"/>
              </a:ext>
            </a:extLst>
          </p:cNvPr>
          <p:cNvCxnSpPr/>
          <p:nvPr/>
        </p:nvCxnSpPr>
        <p:spPr>
          <a:xfrm>
            <a:off x="1453662" y="1817077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6DF0F628-8BD8-B6A0-13A8-BDB2A510E479}"/>
              </a:ext>
            </a:extLst>
          </p:cNvPr>
          <p:cNvCxnSpPr>
            <a:cxnSpLocks/>
          </p:cNvCxnSpPr>
          <p:nvPr/>
        </p:nvCxnSpPr>
        <p:spPr>
          <a:xfrm flipV="1">
            <a:off x="2391510" y="4613031"/>
            <a:ext cx="633046" cy="64618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70C61DF2-3842-13B1-C3F7-DE061FDCE773}"/>
              </a:ext>
            </a:extLst>
          </p:cNvPr>
          <p:cNvCxnSpPr>
            <a:cxnSpLocks/>
          </p:cNvCxnSpPr>
          <p:nvPr/>
        </p:nvCxnSpPr>
        <p:spPr>
          <a:xfrm flipV="1">
            <a:off x="3024556" y="4043362"/>
            <a:ext cx="0" cy="57584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F3A08C92-0B3C-BB13-4F59-98F4E4877D70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3024556" y="4043362"/>
            <a:ext cx="556843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BCC3D9B9-E5BF-6888-70BA-A2C7AEA42401}"/>
              </a:ext>
            </a:extLst>
          </p:cNvPr>
          <p:cNvSpPr/>
          <p:nvPr/>
        </p:nvSpPr>
        <p:spPr>
          <a:xfrm>
            <a:off x="3886200" y="3171825"/>
            <a:ext cx="157161" cy="338554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C0ED55B-C838-EF6A-8F76-66FF27F1EE5D}"/>
              </a:ext>
            </a:extLst>
          </p:cNvPr>
          <p:cNvSpPr txBox="1"/>
          <p:nvPr/>
        </p:nvSpPr>
        <p:spPr>
          <a:xfrm>
            <a:off x="7961539" y="1351839"/>
            <a:ext cx="31173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837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Experimental area to recover the irradiated samples</a:t>
            </a:r>
            <a:endParaRPr lang="en-GB" sz="1600" dirty="0">
              <a:solidFill>
                <a:srgbClr val="083776"/>
              </a:solidFill>
            </a:endParaRPr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0AD1DDF6-B85C-A1CC-B3F4-1CF0D898BFB2}"/>
              </a:ext>
            </a:extLst>
          </p:cNvPr>
          <p:cNvSpPr/>
          <p:nvPr/>
        </p:nvSpPr>
        <p:spPr>
          <a:xfrm>
            <a:off x="8201024" y="1746444"/>
            <a:ext cx="209550" cy="2000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1D93DE76-59D8-0B38-D57D-B868813BB955}"/>
              </a:ext>
            </a:extLst>
          </p:cNvPr>
          <p:cNvSpPr/>
          <p:nvPr/>
        </p:nvSpPr>
        <p:spPr>
          <a:xfrm>
            <a:off x="7726817" y="1501703"/>
            <a:ext cx="157161" cy="338554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Immagine 29" descr="Immagine che contiene interni, stanzadabagno, parete, serbatoio&#10;&#10;Descrizione generata automaticamente">
            <a:extLst>
              <a:ext uri="{FF2B5EF4-FFF2-40B4-BE49-F238E27FC236}">
                <a16:creationId xmlns:a16="http://schemas.microsoft.com/office/drawing/2014/main" id="{E070FC92-3539-CB8B-62CD-7209DD7996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1" b="29844"/>
          <a:stretch/>
        </p:blipFill>
        <p:spPr>
          <a:xfrm>
            <a:off x="9424154" y="2645439"/>
            <a:ext cx="1929646" cy="2704152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E8AEA67D-A2A8-232A-E2F0-E9FF3172D6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7366" y="2042816"/>
            <a:ext cx="2208245" cy="3925768"/>
          </a:xfrm>
          <a:prstGeom prst="rect">
            <a:avLst/>
          </a:prstGeom>
        </p:spPr>
      </p:pic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29A812D0-2A69-FE7F-C62D-872105C59C7B}"/>
              </a:ext>
            </a:extLst>
          </p:cNvPr>
          <p:cNvSpPr/>
          <p:nvPr/>
        </p:nvSpPr>
        <p:spPr>
          <a:xfrm>
            <a:off x="4200523" y="3117395"/>
            <a:ext cx="157161" cy="338554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ttangolo con angoli arrotondati 32">
            <a:extLst>
              <a:ext uri="{FF2B5EF4-FFF2-40B4-BE49-F238E27FC236}">
                <a16:creationId xmlns:a16="http://schemas.microsoft.com/office/drawing/2014/main" id="{6DA7EBE5-4E0E-AD1A-479A-BEE4AB3A9B97}"/>
              </a:ext>
            </a:extLst>
          </p:cNvPr>
          <p:cNvSpPr/>
          <p:nvPr/>
        </p:nvSpPr>
        <p:spPr>
          <a:xfrm>
            <a:off x="7726817" y="1512249"/>
            <a:ext cx="157161" cy="338554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DF678978-23DD-6DB9-F271-14458B92CD2B}"/>
              </a:ext>
            </a:extLst>
          </p:cNvPr>
          <p:cNvSpPr txBox="1"/>
          <p:nvPr/>
        </p:nvSpPr>
        <p:spPr>
          <a:xfrm>
            <a:off x="7961539" y="1351839"/>
            <a:ext cx="31173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837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Experimental area for </a:t>
            </a:r>
          </a:p>
          <a:p>
            <a:pPr algn="ctr"/>
            <a:r>
              <a:rPr lang="el-GR" sz="1600" dirty="0">
                <a:solidFill>
                  <a:srgbClr val="0837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γ</a:t>
            </a:r>
            <a:r>
              <a:rPr lang="it-IT" sz="1600" dirty="0">
                <a:solidFill>
                  <a:srgbClr val="0837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it-IT" sz="1600" dirty="0" err="1">
                <a:solidFill>
                  <a:srgbClr val="0837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spectrometry</a:t>
            </a:r>
            <a:r>
              <a:rPr lang="it-IT" sz="1600" dirty="0">
                <a:solidFill>
                  <a:srgbClr val="0837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(2 HPGe detectors)</a:t>
            </a:r>
            <a:endParaRPr lang="en-GB" sz="1600" dirty="0">
              <a:solidFill>
                <a:srgbClr val="08377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5" name="Immagine 34" descr="Immagine che contiene interni, pavimento, parete&#10;&#10;Descrizione generata automaticamente">
            <a:extLst>
              <a:ext uri="{FF2B5EF4-FFF2-40B4-BE49-F238E27FC236}">
                <a16:creationId xmlns:a16="http://schemas.microsoft.com/office/drawing/2014/main" id="{A65BF290-8267-D409-29A8-5949C0A300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05" y="2285023"/>
            <a:ext cx="2625498" cy="350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3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9" grpId="1"/>
      <p:bldP spid="24" grpId="0" animBg="1"/>
      <p:bldP spid="25" grpId="0"/>
      <p:bldP spid="25" grpId="1"/>
      <p:bldP spid="28" grpId="0" animBg="1"/>
      <p:bldP spid="28" grpId="1" animBg="1"/>
      <p:bldP spid="29" grpId="0" animBg="1"/>
      <p:bldP spid="29" grpId="1" animBg="1"/>
      <p:bldP spid="32" grpId="0" animBg="1"/>
      <p:bldP spid="33" grpId="0" animBg="1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7"/>
          <p:cNvSpPr txBox="1">
            <a:spLocks noGrp="1"/>
          </p:cNvSpPr>
          <p:nvPr>
            <p:ph type="title"/>
          </p:nvPr>
        </p:nvSpPr>
        <p:spPr>
          <a:xfrm>
            <a:off x="838200" y="2190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LARAMED (net)work</a:t>
            </a:r>
            <a:endParaRPr dirty="0">
              <a:latin typeface="Calibri Light" panose="020F0302020204030204" pitchFamily="34" charset="0"/>
              <a:ea typeface="Noto Sans Symbols"/>
              <a:cs typeface="Calibri Light" panose="020F0302020204030204" pitchFamily="34" charset="0"/>
              <a:sym typeface="Noto Sans Symbols"/>
            </a:endParaRPr>
          </a:p>
        </p:txBody>
      </p:sp>
      <p:sp>
        <p:nvSpPr>
          <p:cNvPr id="362" name="Google Shape;362;p17"/>
          <p:cNvSpPr txBox="1">
            <a:spLocks noGrp="1"/>
          </p:cNvSpPr>
          <p:nvPr>
            <p:ph type="sldNum" idx="12"/>
          </p:nvPr>
        </p:nvSpPr>
        <p:spPr>
          <a:xfrm>
            <a:off x="10325100" y="6356350"/>
            <a:ext cx="1028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 sz="1000">
                <a:latin typeface="Calibri Light" panose="020F0302020204030204" pitchFamily="34" charset="0"/>
                <a:cs typeface="Calibri Light" panose="020F0302020204030204" pitchFamily="34" charset="0"/>
              </a:rPr>
              <a:t>19</a:t>
            </a:fld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64" name="Google Shape;36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327" y="1948606"/>
            <a:ext cx="2374205" cy="357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56616" y="1826261"/>
            <a:ext cx="3216387" cy="3694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Immagine che contiene testo, cerchio, calligrafia, Carattere&#10;&#10;Descrizione generata automaticamente">
            <a:extLst>
              <a:ext uri="{FF2B5EF4-FFF2-40B4-BE49-F238E27FC236}">
                <a16:creationId xmlns:a16="http://schemas.microsoft.com/office/drawing/2014/main" id="{7F41FE31-1695-3746-D3D1-16B77862D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309" y="941303"/>
            <a:ext cx="8129926" cy="578017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D7E4208-52A4-3915-B397-1110FD7B8326}"/>
              </a:ext>
            </a:extLst>
          </p:cNvPr>
          <p:cNvSpPr txBox="1"/>
          <p:nvPr/>
        </p:nvSpPr>
        <p:spPr>
          <a:xfrm>
            <a:off x="8856616" y="491609"/>
            <a:ext cx="32163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https://web.infn.it/LARAMED/</a:t>
            </a:r>
          </a:p>
        </p:txBody>
      </p:sp>
      <p:pic>
        <p:nvPicPr>
          <p:cNvPr id="1028" name="Picture 4" descr="Coming Soon PNG per il download gratuito">
            <a:extLst>
              <a:ext uri="{FF2B5EF4-FFF2-40B4-BE49-F238E27FC236}">
                <a16:creationId xmlns:a16="http://schemas.microsoft.com/office/drawing/2014/main" id="{C19A8B64-EF70-3616-DFD3-BE499DBF7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541" y="-14449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"/>
          <p:cNvSpPr txBox="1">
            <a:spLocks noGrp="1"/>
          </p:cNvSpPr>
          <p:nvPr>
            <p:ph type="title"/>
          </p:nvPr>
        </p:nvSpPr>
        <p:spPr>
          <a:xfrm>
            <a:off x="838200" y="2190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State of the art</a:t>
            </a:r>
            <a:endParaRPr dirty="0">
              <a:latin typeface="Calibri Light" panose="020F0302020204030204" pitchFamily="34" charset="0"/>
              <a:ea typeface="Noto Sans Symbols"/>
              <a:cs typeface="Calibri Light" panose="020F0302020204030204" pitchFamily="34" charset="0"/>
              <a:sym typeface="Noto Sans Symbols"/>
            </a:endParaRPr>
          </a:p>
        </p:txBody>
      </p:sp>
      <p:sp>
        <p:nvSpPr>
          <p:cNvPr id="199" name="Google Shape;199;p9"/>
          <p:cNvSpPr txBox="1">
            <a:spLocks noGrp="1"/>
          </p:cNvSpPr>
          <p:nvPr>
            <p:ph type="sldNum" idx="12"/>
          </p:nvPr>
        </p:nvSpPr>
        <p:spPr>
          <a:xfrm>
            <a:off x="10325100" y="6356350"/>
            <a:ext cx="1028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 sz="100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fld>
            <a:endParaRPr sz="1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0" name="Google Shape;200;p9"/>
          <p:cNvSpPr txBox="1"/>
          <p:nvPr/>
        </p:nvSpPr>
        <p:spPr>
          <a:xfrm>
            <a:off x="824923" y="1222444"/>
            <a:ext cx="10515600" cy="4560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In nuclear medicine, a wide variety of radioisotopes is needed to provide: </a:t>
            </a:r>
            <a:br>
              <a:rPr lang="en-US" sz="20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</a:br>
            <a:r>
              <a:rPr lang="en-US" sz="20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diagnostic, therapeutic and (possibly) theragnostic capabilities.</a:t>
            </a:r>
            <a:endParaRPr sz="14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228600" marR="0" lvl="0" indent="-1143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228600" marR="0" lvl="0" indent="-1143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63FB4A73-8AA7-257E-26DD-E9E932BA7C76}"/>
              </a:ext>
            </a:extLst>
          </p:cNvPr>
          <p:cNvGrpSpPr/>
          <p:nvPr/>
        </p:nvGrpSpPr>
        <p:grpSpPr>
          <a:xfrm>
            <a:off x="1811972" y="2098221"/>
            <a:ext cx="8568056" cy="3684740"/>
            <a:chOff x="2022410" y="2098221"/>
            <a:chExt cx="8568056" cy="3684740"/>
          </a:xfrm>
        </p:grpSpPr>
        <p:pic>
          <p:nvPicPr>
            <p:cNvPr id="201" name="Google Shape;201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546978" y="2098221"/>
              <a:ext cx="5043488" cy="3684740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313"/>
                </a:srgbClr>
              </a:outerShdw>
            </a:effectLst>
          </p:spPr>
        </p:pic>
        <p:pic>
          <p:nvPicPr>
            <p:cNvPr id="202" name="Google Shape;202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22410" y="2672717"/>
              <a:ext cx="3097737" cy="2757422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313"/>
                </a:srgbClr>
              </a:outerShdw>
            </a:effectLst>
          </p:spPr>
        </p:pic>
        <p:pic>
          <p:nvPicPr>
            <p:cNvPr id="2" name="Google Shape;260;p10" descr="Freccia: leggera curva con riempimento a tinta unita">
              <a:extLst>
                <a:ext uri="{FF2B5EF4-FFF2-40B4-BE49-F238E27FC236}">
                  <a16:creationId xmlns:a16="http://schemas.microsoft.com/office/drawing/2014/main" id="{0A626EEC-B38B-7C82-260D-75C77D29BAA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>
              <a:off x="4664364" y="3223491"/>
              <a:ext cx="1112544" cy="99618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8"/>
          <p:cNvSpPr txBox="1">
            <a:spLocks noGrp="1"/>
          </p:cNvSpPr>
          <p:nvPr>
            <p:ph type="title"/>
          </p:nvPr>
        </p:nvSpPr>
        <p:spPr>
          <a:xfrm>
            <a:off x="838200" y="2190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LARAMED target developments</a:t>
            </a:r>
            <a:endParaRPr dirty="0">
              <a:latin typeface="Calibri Light" panose="020F0302020204030204" pitchFamily="34" charset="0"/>
              <a:ea typeface="Noto Sans Symbols"/>
              <a:cs typeface="Calibri Light" panose="020F0302020204030204" pitchFamily="34" charset="0"/>
              <a:sym typeface="Noto Sans Symbols"/>
            </a:endParaRPr>
          </a:p>
        </p:txBody>
      </p:sp>
      <p:sp>
        <p:nvSpPr>
          <p:cNvPr id="373" name="Google Shape;373;p18"/>
          <p:cNvSpPr txBox="1">
            <a:spLocks noGrp="1"/>
          </p:cNvSpPr>
          <p:nvPr>
            <p:ph type="sldNum" idx="12"/>
          </p:nvPr>
        </p:nvSpPr>
        <p:spPr>
          <a:xfrm>
            <a:off x="10325100" y="6356350"/>
            <a:ext cx="1028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 sz="1000">
                <a:latin typeface="Calibri Light" panose="020F0302020204030204" pitchFamily="34" charset="0"/>
                <a:cs typeface="Calibri Light" panose="020F0302020204030204" pitchFamily="34" charset="0"/>
              </a:rPr>
              <a:t>20</a:t>
            </a:fld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74" name="Google Shape;374;p18"/>
          <p:cNvSpPr txBox="1"/>
          <p:nvPr/>
        </p:nvSpPr>
        <p:spPr>
          <a:xfrm>
            <a:off x="838200" y="1222444"/>
            <a:ext cx="10515600" cy="4560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1143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8377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143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8377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5" name="Google Shape;37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684" y="1201424"/>
            <a:ext cx="10984725" cy="494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9"/>
          <p:cNvSpPr txBox="1">
            <a:spLocks noGrp="1"/>
          </p:cNvSpPr>
          <p:nvPr>
            <p:ph type="title"/>
          </p:nvPr>
        </p:nvSpPr>
        <p:spPr>
          <a:xfrm>
            <a:off x="838200" y="2190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LARAMED Nuclear cross-section measurements</a:t>
            </a:r>
            <a:endParaRPr dirty="0">
              <a:latin typeface="Calibri Light" panose="020F0302020204030204" pitchFamily="34" charset="0"/>
              <a:ea typeface="Noto Sans Symbols"/>
              <a:cs typeface="Calibri Light" panose="020F0302020204030204" pitchFamily="34" charset="0"/>
              <a:sym typeface="Noto Sans Symbols"/>
            </a:endParaRPr>
          </a:p>
        </p:txBody>
      </p:sp>
      <p:sp>
        <p:nvSpPr>
          <p:cNvPr id="382" name="Google Shape;382;p19"/>
          <p:cNvSpPr txBox="1">
            <a:spLocks noGrp="1"/>
          </p:cNvSpPr>
          <p:nvPr>
            <p:ph type="sldNum" idx="12"/>
          </p:nvPr>
        </p:nvSpPr>
        <p:spPr>
          <a:xfrm>
            <a:off x="10325100" y="6356350"/>
            <a:ext cx="1028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 sz="1000">
                <a:latin typeface="Calibri Light" panose="020F0302020204030204" pitchFamily="34" charset="0"/>
                <a:cs typeface="Calibri Light" panose="020F0302020204030204" pitchFamily="34" charset="0"/>
              </a:rPr>
              <a:t>21</a:t>
            </a:fld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83" name="Google Shape;38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184731"/>
            <a:ext cx="3755700" cy="23258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70C0">
                <a:alpha val="40000"/>
              </a:srgbClr>
            </a:outerShdw>
          </a:effectLst>
        </p:spPr>
      </p:pic>
      <p:pic>
        <p:nvPicPr>
          <p:cNvPr id="384" name="Google Shape;384;p19"/>
          <p:cNvPicPr preferRelativeResize="0"/>
          <p:nvPr/>
        </p:nvPicPr>
        <p:blipFill rotWithShape="1">
          <a:blip r:embed="rId4">
            <a:alphaModFix/>
          </a:blip>
          <a:srcRect t="2840" b="2499"/>
          <a:stretch/>
        </p:blipFill>
        <p:spPr>
          <a:xfrm>
            <a:off x="793795" y="3557837"/>
            <a:ext cx="3755700" cy="22955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</p:pic>
      <p:sp>
        <p:nvSpPr>
          <p:cNvPr id="385" name="Google Shape;385;p19"/>
          <p:cNvSpPr txBox="1"/>
          <p:nvPr/>
        </p:nvSpPr>
        <p:spPr>
          <a:xfrm>
            <a:off x="793795" y="5928704"/>
            <a:ext cx="664053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G. Pupillo </a:t>
            </a:r>
            <a:r>
              <a:rPr lang="en-US" sz="1200" b="0" i="1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et al</a:t>
            </a:r>
            <a:r>
              <a:rPr lang="en-US" sz="1200" b="1" i="1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12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b="0" i="1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Production of </a:t>
            </a:r>
            <a:r>
              <a:rPr lang="en-US" sz="1200" b="0" i="1" u="none" strike="noStrike" cap="none" baseline="30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67</a:t>
            </a:r>
            <a:r>
              <a:rPr lang="en-US" sz="1200" b="0" i="1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Cu by enriched </a:t>
            </a:r>
            <a:r>
              <a:rPr lang="en-US" sz="1200" b="0" i="1" u="none" strike="noStrike" cap="none" baseline="30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70</a:t>
            </a:r>
            <a:r>
              <a:rPr lang="en-US" sz="1200" b="0" i="1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Zn targets</a:t>
            </a:r>
            <a:r>
              <a:rPr lang="en-US" sz="12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…, Radiochimica Acta 108 (8) 2020</a:t>
            </a:r>
            <a:endParaRPr sz="16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6" name="Google Shape;386;p19"/>
          <p:cNvGrpSpPr/>
          <p:nvPr/>
        </p:nvGrpSpPr>
        <p:grpSpPr>
          <a:xfrm>
            <a:off x="6636023" y="1333479"/>
            <a:ext cx="5328000" cy="2931497"/>
            <a:chOff x="229330" y="1404594"/>
            <a:chExt cx="5328000" cy="2931497"/>
          </a:xfrm>
        </p:grpSpPr>
        <p:pic>
          <p:nvPicPr>
            <p:cNvPr id="387" name="Google Shape;387;p19"/>
            <p:cNvPicPr preferRelativeResize="0"/>
            <p:nvPr/>
          </p:nvPicPr>
          <p:blipFill rotWithShape="1">
            <a:blip r:embed="rId5">
              <a:alphaModFix/>
            </a:blip>
            <a:srcRect t="2865" b="4435"/>
            <a:stretch/>
          </p:blipFill>
          <p:spPr>
            <a:xfrm>
              <a:off x="229330" y="1404594"/>
              <a:ext cx="5328000" cy="29314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8" name="Google Shape;388;p19"/>
            <p:cNvSpPr txBox="1"/>
            <p:nvPr/>
          </p:nvSpPr>
          <p:spPr>
            <a:xfrm rot="-5400000">
              <a:off x="-200916" y="2588984"/>
              <a:ext cx="1168270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a.d.u.</a:t>
              </a: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89" name="Google Shape;389;p19"/>
            <p:cNvSpPr txBox="1"/>
            <p:nvPr/>
          </p:nvSpPr>
          <p:spPr>
            <a:xfrm>
              <a:off x="1095857" y="1442857"/>
              <a:ext cx="2610725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Cross section ratio </a:t>
              </a:r>
              <a:r>
                <a:rPr lang="en-US" sz="1400" b="0" i="0" u="none" strike="noStrike" cap="none" baseline="30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67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Cu/</a:t>
              </a:r>
              <a:r>
                <a:rPr lang="en-US" sz="1400" b="0" i="0" u="none" strike="noStrike" cap="none" baseline="30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64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Cu </a:t>
              </a: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390" name="Google Shape;390;p19"/>
          <p:cNvGrpSpPr/>
          <p:nvPr/>
        </p:nvGrpSpPr>
        <p:grpSpPr>
          <a:xfrm>
            <a:off x="6441478" y="4485959"/>
            <a:ext cx="4845968" cy="1518889"/>
            <a:chOff x="6338195" y="4496340"/>
            <a:chExt cx="4845968" cy="1518889"/>
          </a:xfrm>
        </p:grpSpPr>
        <p:grpSp>
          <p:nvGrpSpPr>
            <p:cNvPr id="391" name="Google Shape;391;p19"/>
            <p:cNvGrpSpPr/>
            <p:nvPr/>
          </p:nvGrpSpPr>
          <p:grpSpPr>
            <a:xfrm>
              <a:off x="7434760" y="5081115"/>
              <a:ext cx="2644792" cy="934114"/>
              <a:chOff x="658593" y="1872418"/>
              <a:chExt cx="2644792" cy="934114"/>
            </a:xfrm>
          </p:grpSpPr>
          <p:sp>
            <p:nvSpPr>
              <p:cNvPr id="392" name="Google Shape;392;p19"/>
              <p:cNvSpPr/>
              <p:nvPr/>
            </p:nvSpPr>
            <p:spPr>
              <a:xfrm>
                <a:off x="658593" y="1872418"/>
                <a:ext cx="2644792" cy="618856"/>
              </a:xfrm>
              <a:prstGeom prst="verticalScroll">
                <a:avLst>
                  <a:gd name="adj" fmla="val 12500"/>
                </a:avLst>
              </a:prstGeom>
              <a:solidFill>
                <a:srgbClr val="D8D8D8"/>
              </a:solidFill>
              <a:ln w="2540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19"/>
              <p:cNvSpPr txBox="1"/>
              <p:nvPr/>
            </p:nvSpPr>
            <p:spPr>
              <a:xfrm>
                <a:off x="990960" y="1929369"/>
                <a:ext cx="2312425" cy="87716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FF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1" i="0" u="none" strike="noStrike" cap="non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International Patent 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1" i="0" u="none" strike="noStrike" cap="non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n° WO 2019/220224 A1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endParaRPr sz="100" b="1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1400" b="0" i="0" u="none" strike="noStrike" cap="non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November 2019</a:t>
                </a:r>
                <a:endParaRPr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94" name="Google Shape;394;p19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826893" y="1987714"/>
                <a:ext cx="234827" cy="38023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95" name="Google Shape;395;p19"/>
            <p:cNvSpPr txBox="1"/>
            <p:nvPr/>
          </p:nvSpPr>
          <p:spPr>
            <a:xfrm>
              <a:off x="6338195" y="4496340"/>
              <a:ext cx="4845968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“A method and a target for the production of </a:t>
              </a:r>
              <a:r>
                <a:rPr lang="en-US" sz="1600" b="1" i="0" u="none" strike="noStrike" cap="none" baseline="30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67</a:t>
              </a:r>
              <a:r>
                <a:rPr lang="en-US" sz="1600" b="1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Cu”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Mou, Pupillo, Martini, Pasquali</a:t>
              </a:r>
              <a:endParaRPr sz="16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396" name="Google Shape;396;p19" descr="L’INFN CAMBIA LOGO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083575" y="5122733"/>
              <a:ext cx="797515" cy="4426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7" name="Google Shape;397;p19" descr="Girl Power: Comic Book Style Notebook for Girls : Cute Notebook Factory:  Amazon.it: Libri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0866684">
            <a:off x="5068108" y="4688675"/>
            <a:ext cx="1027892" cy="994616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19"/>
          <p:cNvSpPr/>
          <p:nvPr/>
        </p:nvSpPr>
        <p:spPr>
          <a:xfrm>
            <a:off x="4805644" y="2538234"/>
            <a:ext cx="175207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8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67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Cu/</a:t>
            </a:r>
            <a:r>
              <a:rPr lang="en-US" sz="18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64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 ratio favourable from </a:t>
            </a:r>
            <a:r>
              <a:rPr lang="en-US" sz="18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70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Zn target above 56 MeV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19"/>
          <p:cNvSpPr/>
          <p:nvPr/>
        </p:nvSpPr>
        <p:spPr>
          <a:xfrm rot="-5400000">
            <a:off x="5612860" y="1903181"/>
            <a:ext cx="298373" cy="412136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838199" y="219075"/>
            <a:ext cx="1110125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LARAMED Radiochemistry and radiopharmacy</a:t>
            </a:r>
            <a:endParaRPr dirty="0">
              <a:latin typeface="Calibri Light" panose="020F0302020204030204" pitchFamily="34" charset="0"/>
              <a:ea typeface="Noto Sans Symbols"/>
              <a:cs typeface="Calibri Light" panose="020F0302020204030204" pitchFamily="34" charset="0"/>
              <a:sym typeface="Noto Sans Symbols"/>
            </a:endParaRPr>
          </a:p>
        </p:txBody>
      </p:sp>
      <p:sp>
        <p:nvSpPr>
          <p:cNvPr id="406" name="Google Shape;406;p20"/>
          <p:cNvSpPr txBox="1">
            <a:spLocks noGrp="1"/>
          </p:cNvSpPr>
          <p:nvPr>
            <p:ph type="sldNum" idx="12"/>
          </p:nvPr>
        </p:nvSpPr>
        <p:spPr>
          <a:xfrm>
            <a:off x="10325100" y="6356350"/>
            <a:ext cx="1028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 sz="1000">
                <a:latin typeface="Calibri Light" panose="020F0302020204030204" pitchFamily="34" charset="0"/>
                <a:cs typeface="Calibri Light" panose="020F0302020204030204" pitchFamily="34" charset="0"/>
              </a:rPr>
              <a:t>22</a:t>
            </a:fld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07" name="Google Shape;407;p20"/>
          <p:cNvSpPr txBox="1"/>
          <p:nvPr/>
        </p:nvSpPr>
        <p:spPr>
          <a:xfrm>
            <a:off x="838200" y="1222444"/>
            <a:ext cx="10515600" cy="4560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1143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8377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143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8377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8" name="Google Shape;40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136350"/>
            <a:ext cx="10685795" cy="522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>
          <a:extLst>
            <a:ext uri="{FF2B5EF4-FFF2-40B4-BE49-F238E27FC236}">
              <a16:creationId xmlns:a16="http://schemas.microsoft.com/office/drawing/2014/main" id="{B638D77F-BF24-F0BE-E950-0B04FF8E8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">
            <a:extLst>
              <a:ext uri="{FF2B5EF4-FFF2-40B4-BE49-F238E27FC236}">
                <a16:creationId xmlns:a16="http://schemas.microsoft.com/office/drawing/2014/main" id="{A32712B8-E11B-A515-51DD-0975676F9C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190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Future perspectives</a:t>
            </a:r>
            <a:endParaRPr dirty="0">
              <a:latin typeface="Calibri Light" panose="020F0302020204030204" pitchFamily="34" charset="0"/>
              <a:ea typeface="Noto Sans Symbols"/>
              <a:cs typeface="Calibri Light" panose="020F0302020204030204" pitchFamily="34" charset="0"/>
              <a:sym typeface="Noto Sans Symbols"/>
            </a:endParaRPr>
          </a:p>
        </p:txBody>
      </p:sp>
      <p:sp>
        <p:nvSpPr>
          <p:cNvPr id="199" name="Google Shape;199;p9">
            <a:extLst>
              <a:ext uri="{FF2B5EF4-FFF2-40B4-BE49-F238E27FC236}">
                <a16:creationId xmlns:a16="http://schemas.microsoft.com/office/drawing/2014/main" id="{9BEF833E-1797-964F-2F17-5D8D61E143A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325100" y="6356350"/>
            <a:ext cx="1028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 sz="1000">
                <a:latin typeface="Calibri Light" panose="020F0302020204030204" pitchFamily="34" charset="0"/>
                <a:cs typeface="Calibri Light" panose="020F0302020204030204" pitchFamily="34" charset="0"/>
              </a:rPr>
              <a:t>23</a:t>
            </a:fld>
            <a:endParaRPr sz="1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Google Shape;200;p9">
            <a:extLst>
              <a:ext uri="{FF2B5EF4-FFF2-40B4-BE49-F238E27FC236}">
                <a16:creationId xmlns:a16="http://schemas.microsoft.com/office/drawing/2014/main" id="{7ACAE23A-D9D6-F259-4E59-FA43796F3225}"/>
              </a:ext>
            </a:extLst>
          </p:cNvPr>
          <p:cNvSpPr txBox="1"/>
          <p:nvPr/>
        </p:nvSpPr>
        <p:spPr>
          <a:xfrm>
            <a:off x="272146" y="1395097"/>
            <a:ext cx="11081654" cy="4560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2000"/>
              <a:buFont typeface="Arial"/>
              <a:buNone/>
            </a:pPr>
            <a:r>
              <a:rPr lang="it-IT" sz="32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SPES_MED </a:t>
            </a:r>
            <a:r>
              <a:rPr lang="it-IT" sz="3200" b="1" i="0" u="none" strike="noStrike" cap="none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is</a:t>
            </a:r>
            <a:r>
              <a:rPr lang="it-IT" sz="32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 new </a:t>
            </a:r>
            <a:r>
              <a:rPr lang="it-IT" sz="3200" b="1" i="0" u="none" strike="noStrike" cap="none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proposal</a:t>
            </a:r>
            <a:r>
              <a:rPr lang="it-IT" sz="32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in CSN3 for the </a:t>
            </a:r>
            <a:r>
              <a:rPr lang="it-IT" sz="3200" b="1" i="0" u="none" strike="noStrike" cap="none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years</a:t>
            </a:r>
            <a:r>
              <a:rPr lang="it-IT" sz="32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2025-2027</a:t>
            </a:r>
            <a:endParaRPr lang="it-IT" sz="3200" b="1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2000"/>
              <a:buFont typeface="Arial"/>
              <a:buNone/>
            </a:pPr>
            <a:endParaRPr lang="it-IT" sz="2000" b="1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2000"/>
              <a:buFont typeface="Arial"/>
              <a:buNone/>
            </a:pPr>
            <a:r>
              <a:rPr lang="it-IT" sz="2400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PI (Resp. Nazionale): </a:t>
            </a:r>
            <a:r>
              <a:rPr lang="it-IT" sz="24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Emilio Mariotti</a:t>
            </a:r>
            <a:r>
              <a:rPr lang="it-IT" sz="2400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Università di Siena and INFN-PISA</a:t>
            </a:r>
            <a:endParaRPr lang="it-IT" sz="2400" b="1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2000"/>
              <a:buFont typeface="Arial"/>
              <a:buNone/>
            </a:pPr>
            <a:r>
              <a:rPr lang="it-IT" sz="2400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INFN </a:t>
            </a:r>
            <a:r>
              <a:rPr lang="it-IT" sz="2400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divisions</a:t>
            </a:r>
            <a:r>
              <a:rPr lang="it-IT" sz="2400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: </a:t>
            </a:r>
            <a:r>
              <a:rPr lang="it-IT" sz="24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LNL, PD, MI, PV and PI</a:t>
            </a:r>
            <a:r>
              <a:rPr lang="it-IT" sz="2400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it-IT" sz="2400" i="0" u="none" strike="noStrike" cap="none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o</a:t>
            </a:r>
            <a:r>
              <a:rPr lang="it-IT" sz="2400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rganized</a:t>
            </a:r>
            <a:r>
              <a:rPr lang="it-IT" sz="2400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in Working Package (WP):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2000"/>
              <a:buFont typeface="Arial"/>
              <a:buNone/>
            </a:pPr>
            <a:endParaRPr lang="it-IT" sz="2400" b="1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285750" marR="0" lvl="0" indent="-28575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2000"/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WP1: </a:t>
            </a:r>
            <a:r>
              <a:rPr lang="it-IT" sz="2400" b="1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Nuclear</a:t>
            </a:r>
            <a:r>
              <a:rPr lang="it-IT" sz="2400" b="1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cross section measurements for </a:t>
            </a:r>
            <a:r>
              <a:rPr lang="it-IT" sz="2400" b="1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medical</a:t>
            </a:r>
            <a:r>
              <a:rPr lang="it-IT" sz="2400" b="1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radionuclide production </a:t>
            </a:r>
          </a:p>
          <a:p>
            <a:pPr marR="0" lvl="0" indent="27146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2000"/>
            </a:pPr>
            <a:r>
              <a:rPr lang="it-IT" sz="2000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(</a:t>
            </a:r>
            <a:r>
              <a:rPr lang="it-IT" sz="2000" u="sng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Lucia De Dominicis</a:t>
            </a:r>
            <a:r>
              <a:rPr lang="it-IT" sz="2000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and </a:t>
            </a:r>
            <a:r>
              <a:rPr lang="it-IT" sz="2000" u="sng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Michele Colucci</a:t>
            </a:r>
            <a:r>
              <a:rPr lang="it-IT" sz="2000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)</a:t>
            </a:r>
          </a:p>
          <a:p>
            <a:pPr marL="285750" marR="0" lvl="0" indent="-28575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2000"/>
              <a:buFont typeface="Arial" panose="020B0604020202020204" pitchFamily="34" charset="0"/>
              <a:buChar char="•"/>
            </a:pPr>
            <a:endParaRPr lang="it-IT" sz="2400" b="1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285750" indent="-285750">
              <a:lnSpc>
                <a:spcPct val="90000"/>
              </a:lnSpc>
              <a:buClr>
                <a:srgbClr val="083776"/>
              </a:buClr>
              <a:buSzPts val="2000"/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WP2: ISOL production yield </a:t>
            </a:r>
            <a:r>
              <a:rPr lang="it-IT" sz="2400" b="1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measurement</a:t>
            </a:r>
            <a:r>
              <a:rPr lang="it-IT" sz="2400" b="1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</a:p>
          <a:p>
            <a:pPr marL="271463">
              <a:lnSpc>
                <a:spcPct val="90000"/>
              </a:lnSpc>
              <a:buClr>
                <a:srgbClr val="083776"/>
              </a:buClr>
              <a:buSzPts val="2000"/>
            </a:pPr>
            <a:r>
              <a:rPr lang="it-IT" sz="2000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(Alberto </a:t>
            </a:r>
            <a:r>
              <a:rPr lang="it-IT" sz="2000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Arzenton</a:t>
            </a:r>
            <a:r>
              <a:rPr lang="it-IT" sz="2000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and Paolo Delogu)</a:t>
            </a:r>
          </a:p>
          <a:p>
            <a:pPr marR="0"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2000"/>
            </a:pPr>
            <a:endParaRPr lang="it-IT" sz="2400" b="1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285750" indent="-285750">
              <a:lnSpc>
                <a:spcPct val="90000"/>
              </a:lnSpc>
              <a:buClr>
                <a:srgbClr val="083776"/>
              </a:buClr>
              <a:buSzPts val="2000"/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WP3: </a:t>
            </a:r>
            <a:r>
              <a:rPr lang="it-IT" sz="2400" b="1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Nuclear</a:t>
            </a:r>
            <a:r>
              <a:rPr lang="it-IT" sz="2400" b="1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modeling and </a:t>
            </a:r>
            <a:r>
              <a:rPr lang="it-IT" sz="2400" b="1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MonteCarlo</a:t>
            </a:r>
            <a:r>
              <a:rPr lang="it-IT" sz="2400" b="1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it-IT" sz="2400" b="1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simulations</a:t>
            </a:r>
            <a:r>
              <a:rPr lang="it-IT" sz="2400" b="1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</a:p>
          <a:p>
            <a:pPr indent="271463">
              <a:lnSpc>
                <a:spcPct val="90000"/>
              </a:lnSpc>
              <a:buClr>
                <a:srgbClr val="083776"/>
              </a:buClr>
              <a:buSzPts val="2000"/>
            </a:pPr>
            <a:r>
              <a:rPr lang="it-IT" sz="2000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(</a:t>
            </a:r>
            <a:r>
              <a:rPr lang="it-IT" sz="2000" u="sng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Francesca Barbaro</a:t>
            </a:r>
            <a:r>
              <a:rPr lang="it-IT" sz="2000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and Lisa Zangrando)</a:t>
            </a:r>
          </a:p>
          <a:p>
            <a:pPr marR="0"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2000"/>
            </a:pPr>
            <a:endParaRPr sz="1800" b="0" i="0" u="none" strike="noStrike" cap="none" dirty="0">
              <a:solidFill>
                <a:srgbClr val="3E96B2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228600" marR="0" lvl="0" indent="-1143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228600" marR="0" lvl="0" indent="-1143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224C6D1-B95C-A2FC-5054-ACC404F9B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914" y="79480"/>
            <a:ext cx="2579912" cy="117515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CF94901-DDF8-AF80-830A-B162DE606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46" y="3829645"/>
            <a:ext cx="4852837" cy="280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728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>
          <a:extLst>
            <a:ext uri="{FF2B5EF4-FFF2-40B4-BE49-F238E27FC236}">
              <a16:creationId xmlns:a16="http://schemas.microsoft.com/office/drawing/2014/main" id="{9C4E6592-F4B3-D45D-DE3F-BDC3FEB33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">
            <a:extLst>
              <a:ext uri="{FF2B5EF4-FFF2-40B4-BE49-F238E27FC236}">
                <a16:creationId xmlns:a16="http://schemas.microsoft.com/office/drawing/2014/main" id="{75A437A9-A5E2-013C-517F-76A5200F7C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190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Future perspectives: Young researches</a:t>
            </a:r>
            <a:endParaRPr dirty="0">
              <a:latin typeface="Calibri Light" panose="020F0302020204030204" pitchFamily="34" charset="0"/>
              <a:ea typeface="Noto Sans Symbols"/>
              <a:cs typeface="Calibri Light" panose="020F0302020204030204" pitchFamily="34" charset="0"/>
              <a:sym typeface="Noto Sans Symbols"/>
            </a:endParaRPr>
          </a:p>
        </p:txBody>
      </p:sp>
      <p:sp>
        <p:nvSpPr>
          <p:cNvPr id="199" name="Google Shape;199;p9">
            <a:extLst>
              <a:ext uri="{FF2B5EF4-FFF2-40B4-BE49-F238E27FC236}">
                <a16:creationId xmlns:a16="http://schemas.microsoft.com/office/drawing/2014/main" id="{70069D42-A268-5B78-C0B0-6C256DB3C18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325100" y="6356350"/>
            <a:ext cx="1028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 sz="1000">
                <a:latin typeface="Calibri Light" panose="020F0302020204030204" pitchFamily="34" charset="0"/>
                <a:cs typeface="Calibri Light" panose="020F0302020204030204" pitchFamily="34" charset="0"/>
              </a:rPr>
              <a:t>24</a:t>
            </a:fld>
            <a:endParaRPr sz="1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C7CC0A-6AFE-DF1B-9151-9D4A5FA59C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" b="2555"/>
          <a:stretch/>
        </p:blipFill>
        <p:spPr>
          <a:xfrm>
            <a:off x="782913" y="1372165"/>
            <a:ext cx="10626174" cy="2460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B0D2F3C-7468-6AB5-1266-98916DE6C8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1"/>
          <a:stretch/>
        </p:blipFill>
        <p:spPr>
          <a:xfrm>
            <a:off x="838200" y="3991987"/>
            <a:ext cx="2709080" cy="211728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E88B1E4-7840-959A-9BBD-BDEC8546F050}"/>
              </a:ext>
            </a:extLst>
          </p:cNvPr>
          <p:cNvSpPr txBox="1"/>
          <p:nvPr/>
        </p:nvSpPr>
        <p:spPr>
          <a:xfrm>
            <a:off x="3048000" y="4143368"/>
            <a:ext cx="60960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2000"/>
              <a:buFont typeface="Arial"/>
              <a:buNone/>
            </a:pPr>
            <a:r>
              <a:rPr lang="it-IT" sz="2400" b="1" i="0" u="none" strike="noStrike" cap="none" dirty="0">
                <a:solidFill>
                  <a:srgbClr val="0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+ Posters’ sessions</a:t>
            </a:r>
            <a:r>
              <a:rPr lang="it-IT" sz="2400" b="1" dirty="0">
                <a:solidFill>
                  <a:srgbClr val="0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!</a:t>
            </a:r>
            <a:endParaRPr lang="it-IT" sz="2000" b="0" i="0" u="none" strike="noStrike" cap="none" dirty="0">
              <a:solidFill>
                <a:srgbClr val="3E96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3040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0"/>
          <p:cNvSpPr txBox="1">
            <a:spLocks noGrp="1"/>
          </p:cNvSpPr>
          <p:nvPr>
            <p:ph type="title"/>
          </p:nvPr>
        </p:nvSpPr>
        <p:spPr>
          <a:xfrm>
            <a:off x="838200" y="2190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Conclusions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26" name="Google Shape;426;p50"/>
          <p:cNvSpPr txBox="1">
            <a:spLocks noGrp="1"/>
          </p:cNvSpPr>
          <p:nvPr>
            <p:ph type="sldNum" idx="12"/>
          </p:nvPr>
        </p:nvSpPr>
        <p:spPr>
          <a:xfrm>
            <a:off x="10325100" y="6356350"/>
            <a:ext cx="1028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427" name="Google Shape;427;p50"/>
          <p:cNvSpPr/>
          <p:nvPr/>
        </p:nvSpPr>
        <p:spPr>
          <a:xfrm>
            <a:off x="838200" y="1701185"/>
            <a:ext cx="11031020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2000"/>
              <a:buFont typeface="Noto Sans Symbols"/>
              <a:buChar char="⮚"/>
            </a:pPr>
            <a:r>
              <a:rPr lang="en-US" sz="2400" b="1" i="0" u="none" strike="noStrike" cap="none" dirty="0">
                <a:solidFill>
                  <a:srgbClr val="063D5C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Many medical radionuclides of interest!</a:t>
            </a:r>
            <a:endParaRPr sz="14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285750" marR="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2000"/>
              <a:buFont typeface="Noto Sans Symbols"/>
              <a:buNone/>
            </a:pPr>
            <a:endParaRPr sz="2400" b="1" i="0" u="none" strike="noStrike" cap="none" dirty="0">
              <a:solidFill>
                <a:srgbClr val="063D5C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2000"/>
              <a:buFont typeface="Noto Sans Symbols"/>
              <a:buChar char="⮚"/>
            </a:pPr>
            <a:r>
              <a:rPr lang="en-US" sz="2400" b="1" i="0" u="none" strike="noStrike" cap="none" dirty="0">
                <a:solidFill>
                  <a:srgbClr val="063D5C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Young team of researchers with different expertise </a:t>
            </a:r>
            <a:endParaRPr sz="14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63D5C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(targetry, nuclear physics, engineering, radiochemistry, etc.)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63D5C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360363" marR="0" lvl="0" indent="-3603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2000"/>
              <a:buFont typeface="Noto Sans Symbols"/>
              <a:buChar char="⮚"/>
            </a:pPr>
            <a:r>
              <a:rPr lang="en-US" sz="2400" b="1" i="0" u="none" strike="noStrike" cap="none" dirty="0">
                <a:solidFill>
                  <a:srgbClr val="063D5C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Wide national &amp; international network </a:t>
            </a:r>
            <a:r>
              <a:rPr lang="en-US" sz="2400" b="0" i="0" u="none" strike="noStrike" cap="none" dirty="0">
                <a:solidFill>
                  <a:srgbClr val="063D5C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of collaborations &amp;		 </a:t>
            </a:r>
            <a:endParaRPr sz="14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806450" marR="0" lvl="0" indent="-1381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2000"/>
              <a:buFont typeface="Noto Sans Symbols"/>
              <a:buNone/>
            </a:pPr>
            <a:endParaRPr sz="2400" b="0" i="0" u="none" strike="noStrike" cap="none" dirty="0">
              <a:solidFill>
                <a:srgbClr val="063D5C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360363" marR="0" lvl="0" indent="-3603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2000"/>
              <a:buFont typeface="Noto Sans Symbols"/>
              <a:buChar char="⮚"/>
            </a:pPr>
            <a:r>
              <a:rPr lang="en-US" sz="2400" b="1" i="0" u="none" strike="noStrike" cap="none" dirty="0">
                <a:solidFill>
                  <a:srgbClr val="063D5C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High potential impact </a:t>
            </a:r>
            <a:r>
              <a:rPr lang="en-US" sz="2400" b="0" i="0" u="none" strike="noStrike" cap="none" dirty="0">
                <a:solidFill>
                  <a:srgbClr val="063D5C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exploiting both ISOL and DIRECT production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60363" marR="0" lvl="0" indent="-2333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2000"/>
              <a:buFont typeface="Noto Sans Symbols"/>
              <a:buNone/>
            </a:pPr>
            <a:endParaRPr sz="2400" b="0" i="0" u="none" strike="noStrike" cap="none" dirty="0">
              <a:solidFill>
                <a:srgbClr val="063D5C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360363" marR="0" lvl="0" indent="-3603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2000"/>
              <a:buFont typeface="Noto Sans Symbols"/>
              <a:buChar char="⮚"/>
            </a:pPr>
            <a:r>
              <a:rPr lang="en-US" sz="2400" b="0" i="0" u="none" strike="noStrike" cap="none" dirty="0">
                <a:solidFill>
                  <a:srgbClr val="063D5C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Future possibility to also have an </a:t>
            </a:r>
            <a:r>
              <a:rPr lang="en-US" sz="2400" b="1" i="0" u="none" strike="noStrike" cap="none" dirty="0">
                <a:solidFill>
                  <a:srgbClr val="063D5C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off-line mass-separator</a:t>
            </a:r>
            <a:endParaRPr sz="1400" b="1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pic>
        <p:nvPicPr>
          <p:cNvPr id="428" name="Google Shape;428;p50" descr="Thank You For Your Attention Png, Transparent Png - kindpng"/>
          <p:cNvPicPr preferRelativeResize="0"/>
          <p:nvPr/>
        </p:nvPicPr>
        <p:blipFill rotWithShape="1">
          <a:blip r:embed="rId3">
            <a:alphaModFix/>
          </a:blip>
          <a:srcRect l="16632" t="2473" r="17711" b="2196"/>
          <a:stretch/>
        </p:blipFill>
        <p:spPr>
          <a:xfrm>
            <a:off x="9807778" y="4617243"/>
            <a:ext cx="2217702" cy="2104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9" name="Google Shape;429;p50" descr="European medical isotope network launched : Regulation &amp; Safety - World  Nuclear News"/>
          <p:cNvPicPr preferRelativeResize="0"/>
          <p:nvPr/>
        </p:nvPicPr>
        <p:blipFill rotWithShape="1">
          <a:blip r:embed="rId4">
            <a:alphaModFix/>
          </a:blip>
          <a:srcRect t="4515" b="11252"/>
          <a:stretch/>
        </p:blipFill>
        <p:spPr>
          <a:xfrm>
            <a:off x="8392638" y="3289067"/>
            <a:ext cx="1757450" cy="917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25850" y="2872973"/>
            <a:ext cx="4940300" cy="1112054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000">
                <a:latin typeface="Calibri Light" panose="020F0302020204030204" pitchFamily="34" charset="0"/>
                <a:cs typeface="Calibri Light" panose="020F0302020204030204" pitchFamily="34" charset="0"/>
              </a:rPr>
              <a:t>26</a:t>
            </a:fld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>
          <a:extLst>
            <a:ext uri="{FF2B5EF4-FFF2-40B4-BE49-F238E27FC236}">
              <a16:creationId xmlns:a16="http://schemas.microsoft.com/office/drawing/2014/main" id="{8E496630-6A60-9CF5-CD0F-9DB109D3E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">
            <a:extLst>
              <a:ext uri="{FF2B5EF4-FFF2-40B4-BE49-F238E27FC236}">
                <a16:creationId xmlns:a16="http://schemas.microsoft.com/office/drawing/2014/main" id="{A06AC323-70AB-FC4D-8212-26F7A4E638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190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WP1:Nuclear cross sections (LNL and MI)   1</a:t>
            </a:r>
            <a:endParaRPr dirty="0">
              <a:latin typeface="Calibri Light" panose="020F0302020204030204" pitchFamily="34" charset="0"/>
              <a:ea typeface="Noto Sans Symbols"/>
              <a:cs typeface="Calibri Light" panose="020F0302020204030204" pitchFamily="34" charset="0"/>
              <a:sym typeface="Noto Sans Symbols"/>
            </a:endParaRPr>
          </a:p>
        </p:txBody>
      </p:sp>
      <p:sp>
        <p:nvSpPr>
          <p:cNvPr id="199" name="Google Shape;199;p9">
            <a:extLst>
              <a:ext uri="{FF2B5EF4-FFF2-40B4-BE49-F238E27FC236}">
                <a16:creationId xmlns:a16="http://schemas.microsoft.com/office/drawing/2014/main" id="{1577C04A-5429-D87E-5E8D-ADEB6BA2FBF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325100" y="6356350"/>
            <a:ext cx="1028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 sz="1000">
                <a:latin typeface="Calibri Light" panose="020F0302020204030204" pitchFamily="34" charset="0"/>
                <a:cs typeface="Calibri Light" panose="020F0302020204030204" pitchFamily="34" charset="0"/>
              </a:rPr>
              <a:t>27</a:t>
            </a:fld>
            <a:endParaRPr sz="1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Google Shape;200;p9">
            <a:extLst>
              <a:ext uri="{FF2B5EF4-FFF2-40B4-BE49-F238E27FC236}">
                <a16:creationId xmlns:a16="http://schemas.microsoft.com/office/drawing/2014/main" id="{AD67E645-8150-4022-91B2-522F6BC0FFD1}"/>
              </a:ext>
            </a:extLst>
          </p:cNvPr>
          <p:cNvSpPr txBox="1"/>
          <p:nvPr/>
        </p:nvSpPr>
        <p:spPr>
          <a:xfrm>
            <a:off x="838200" y="1232867"/>
            <a:ext cx="10515600" cy="5333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indent="-2286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US" sz="2600" b="1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measurement of unexplored nuclear reactions </a:t>
            </a: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leading to the production of both the radionuclide of interest and its contaminants, to find out the best irradiation parameters</a:t>
            </a:r>
          </a:p>
          <a:p>
            <a:pPr marL="457200" algn="just" rtl="0">
              <a:spcBef>
                <a:spcPts val="0"/>
              </a:spcBef>
              <a:spcAft>
                <a:spcPts val="0"/>
              </a:spcAft>
            </a:pP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 </a:t>
            </a:r>
            <a:endParaRPr lang="en-US" sz="2100" b="0" dirty="0">
              <a:solidFill>
                <a:srgbClr val="083776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○ </a:t>
            </a:r>
            <a:r>
              <a:rPr lang="en-US" sz="2600" b="0" i="0" u="none" strike="noStrike" baseline="30000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49</a:t>
            </a: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Ti(</a:t>
            </a:r>
            <a:r>
              <a:rPr lang="en-US" sz="2600" b="0" i="0" u="none" strike="noStrike" dirty="0" err="1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d,x</a:t>
            </a: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r>
              <a:rPr lang="en-US" sz="2600" b="1" i="0" u="none" strike="noStrike" baseline="30000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47</a:t>
            </a:r>
            <a:r>
              <a:rPr lang="en-US" sz="2600" b="1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Sc</a:t>
            </a: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up to 30 MeV in collaboration with the ARRONAX facility (LNL team, 1 year)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en-US" sz="2100" b="0" dirty="0">
              <a:solidFill>
                <a:srgbClr val="083776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○ </a:t>
            </a:r>
            <a:r>
              <a:rPr lang="en-US" sz="2600" b="0" i="0" u="none" strike="noStrike" baseline="30000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68</a:t>
            </a: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Zn,</a:t>
            </a:r>
            <a:r>
              <a:rPr lang="en-US" sz="2600" b="0" i="0" u="none" strike="noStrike" baseline="30000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70</a:t>
            </a: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Zn(p,x)</a:t>
            </a:r>
            <a:r>
              <a:rPr lang="en-US" sz="2600" b="1" i="0" u="none" strike="noStrike" baseline="30000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67</a:t>
            </a:r>
            <a:r>
              <a:rPr lang="en-US" sz="2600" b="1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Cu,</a:t>
            </a:r>
            <a:r>
              <a:rPr lang="en-US" sz="2600" b="1" i="0" u="none" strike="noStrike" baseline="30000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64</a:t>
            </a:r>
            <a:r>
              <a:rPr lang="en-US" sz="2600" b="1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for proton beams with energy higher than 70 MeV, in collaboration with the </a:t>
            </a:r>
            <a:r>
              <a:rPr lang="en-US" sz="2600" b="0" i="0" u="none" strike="noStrike" dirty="0" err="1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-Themba facility (LNL team, 1 and 2 year)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en-US" sz="2100" b="0" dirty="0">
              <a:solidFill>
                <a:srgbClr val="083776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○ </a:t>
            </a:r>
            <a:r>
              <a:rPr lang="en-US" sz="2600" b="0" i="0" u="none" strike="noStrike" baseline="30000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70</a:t>
            </a: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Zn(p,x)</a:t>
            </a:r>
            <a:r>
              <a:rPr lang="en-US" sz="2600" b="1" i="0" u="none" strike="noStrike" baseline="30000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67</a:t>
            </a:r>
            <a:r>
              <a:rPr lang="en-US" sz="2600" b="1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Cu,</a:t>
            </a:r>
            <a:r>
              <a:rPr lang="en-US" sz="2600" b="1" i="0" u="none" strike="noStrike" baseline="30000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64</a:t>
            </a:r>
            <a:r>
              <a:rPr lang="en-US" sz="2600" b="1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in the energy range 25-50 MeV at SPES (LNL team, 3 year)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en-US" sz="2100" b="0" dirty="0">
              <a:solidFill>
                <a:srgbClr val="083776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EFF28F1-ED2F-043A-83BD-14C02CCFF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914" y="79480"/>
            <a:ext cx="2579912" cy="117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45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>
          <a:extLst>
            <a:ext uri="{FF2B5EF4-FFF2-40B4-BE49-F238E27FC236}">
              <a16:creationId xmlns:a16="http://schemas.microsoft.com/office/drawing/2014/main" id="{1FDF7ADE-CF32-375A-4B1B-6821F2C75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">
            <a:extLst>
              <a:ext uri="{FF2B5EF4-FFF2-40B4-BE49-F238E27FC236}">
                <a16:creationId xmlns:a16="http://schemas.microsoft.com/office/drawing/2014/main" id="{EA21078C-B736-E4D9-BEF5-4B9DA19C72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190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WP1:Nuclear cross sections (LNL and MI)   2</a:t>
            </a:r>
            <a:endParaRPr dirty="0">
              <a:latin typeface="Calibri Light" panose="020F0302020204030204" pitchFamily="34" charset="0"/>
              <a:ea typeface="Noto Sans Symbols"/>
              <a:cs typeface="Calibri Light" panose="020F0302020204030204" pitchFamily="34" charset="0"/>
              <a:sym typeface="Noto Sans Symbols"/>
            </a:endParaRPr>
          </a:p>
        </p:txBody>
      </p:sp>
      <p:sp>
        <p:nvSpPr>
          <p:cNvPr id="199" name="Google Shape;199;p9">
            <a:extLst>
              <a:ext uri="{FF2B5EF4-FFF2-40B4-BE49-F238E27FC236}">
                <a16:creationId xmlns:a16="http://schemas.microsoft.com/office/drawing/2014/main" id="{B4604F9C-EDFC-9299-46A9-2D31489A8F0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325100" y="6356350"/>
            <a:ext cx="1028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 sz="1000">
                <a:latin typeface="Calibri Light" panose="020F0302020204030204" pitchFamily="34" charset="0"/>
                <a:cs typeface="Calibri Light" panose="020F0302020204030204" pitchFamily="34" charset="0"/>
              </a:rPr>
              <a:t>28</a:t>
            </a:fld>
            <a:endParaRPr sz="1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Google Shape;200;p9">
            <a:extLst>
              <a:ext uri="{FF2B5EF4-FFF2-40B4-BE49-F238E27FC236}">
                <a16:creationId xmlns:a16="http://schemas.microsoft.com/office/drawing/2014/main" id="{02547250-38DD-8257-D0D7-BBE33821C27C}"/>
              </a:ext>
            </a:extLst>
          </p:cNvPr>
          <p:cNvSpPr txBox="1"/>
          <p:nvPr/>
        </p:nvSpPr>
        <p:spPr>
          <a:xfrm>
            <a:off x="838200" y="1232867"/>
            <a:ext cx="10515600" cy="5333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○ </a:t>
            </a:r>
            <a:r>
              <a:rPr lang="en-US" sz="2600" b="0" i="0" u="none" strike="noStrike" baseline="30000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159</a:t>
            </a: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Tb(p,5n)</a:t>
            </a:r>
            <a:r>
              <a:rPr lang="en-US" sz="2600" b="1" i="0" u="none" strike="noStrike" baseline="30000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155</a:t>
            </a:r>
            <a:r>
              <a:rPr lang="en-US" sz="2600" b="1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Dy →</a:t>
            </a:r>
            <a:r>
              <a:rPr lang="en-US" sz="2600" b="1" i="0" u="none" strike="noStrike" baseline="30000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155</a:t>
            </a:r>
            <a:r>
              <a:rPr lang="en-US" sz="2600" b="1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Tb</a:t>
            </a: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up to 70 MeV at SPES, also in the framework of the PRIN PNRR 2022 entitled “</a:t>
            </a:r>
            <a:r>
              <a:rPr lang="en-US" sz="2600" b="0" i="1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APHRODITE-155</a:t>
            </a: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” and focused on </a:t>
            </a:r>
            <a:r>
              <a:rPr lang="en-US" sz="2600" b="0" i="0" u="none" strike="noStrike" baseline="30000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155</a:t>
            </a: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Tb production (LNL and MI team, 1 year)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en-US" sz="2000" b="0" dirty="0">
              <a:solidFill>
                <a:srgbClr val="083776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○ </a:t>
            </a:r>
            <a:r>
              <a:rPr lang="en-US" sz="2600" b="0" i="0" u="none" strike="noStrike" baseline="30000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nat</a:t>
            </a: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Eu(</a:t>
            </a:r>
            <a:r>
              <a:rPr lang="en-US" sz="2600" b="0" i="0" u="none" strike="noStrike" dirty="0" err="1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a,x</a:t>
            </a: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r>
              <a:rPr lang="en-US" sz="2600" b="1" i="0" u="none" strike="noStrike" baseline="30000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155</a:t>
            </a:r>
            <a:r>
              <a:rPr lang="en-US" sz="2600" b="1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Tb</a:t>
            </a: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in the energy range 10-30 MeV in collaboration with ARRONAX facility (1 year) and with Czech Nuclear Physics Institute CAS (MI team, 1 and 2 year)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en-US" sz="2100" b="0" dirty="0">
              <a:solidFill>
                <a:srgbClr val="083776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○ </a:t>
            </a:r>
            <a:r>
              <a:rPr lang="en-US" sz="2600" b="0" i="0" u="none" strike="noStrike" baseline="30000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nat</a:t>
            </a: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Gd(p,x)</a:t>
            </a:r>
            <a:r>
              <a:rPr lang="en-US" sz="2600" b="1" i="0" u="none" strike="noStrike" baseline="30000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152,149</a:t>
            </a:r>
            <a:r>
              <a:rPr lang="en-US" sz="2600" b="1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Tb</a:t>
            </a: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in the energy range 40-70 MeV at SPES (LNL and MI team, 2 and 3 year) and at energies up to 200 MeV in collaboration with </a:t>
            </a:r>
            <a:r>
              <a:rPr lang="en-US" sz="2600" b="0" i="0" u="none" strike="noStrike" dirty="0" err="1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-Themba facility (LNL and MI team, 2 and 3 year)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en-US" sz="2100" b="0" dirty="0">
              <a:solidFill>
                <a:srgbClr val="083776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800"/>
              </a:spcAft>
            </a:pP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○ </a:t>
            </a:r>
            <a:r>
              <a:rPr lang="en-US" sz="2600" b="0" i="0" u="none" strike="noStrike" baseline="30000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nat</a:t>
            </a: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Gd(</a:t>
            </a:r>
            <a:r>
              <a:rPr lang="en-US" sz="2600" b="0" i="0" u="none" strike="noStrike" dirty="0" err="1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a,x</a:t>
            </a: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r>
              <a:rPr lang="en-US" sz="2600" b="1" i="0" u="none" strike="noStrike" baseline="30000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152,155</a:t>
            </a:r>
            <a:r>
              <a:rPr lang="en-US" sz="2600" b="1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Tb</a:t>
            </a: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in the energy range 10-70 MeV in collaboration with ARRONAX facility (MI team, 1 and 2 year) and CAS (MI team, 2 and 3 year)</a:t>
            </a:r>
            <a:endParaRPr sz="1800" b="0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EAFEC0-275B-D9E4-76E8-BD16959B7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914" y="79480"/>
            <a:ext cx="2579912" cy="117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23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>
          <a:extLst>
            <a:ext uri="{FF2B5EF4-FFF2-40B4-BE49-F238E27FC236}">
              <a16:creationId xmlns:a16="http://schemas.microsoft.com/office/drawing/2014/main" id="{8E450F02-8F91-9C51-1961-430646CBE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">
            <a:extLst>
              <a:ext uri="{FF2B5EF4-FFF2-40B4-BE49-F238E27FC236}">
                <a16:creationId xmlns:a16="http://schemas.microsoft.com/office/drawing/2014/main" id="{F4A68516-1392-E437-B6B3-5376A2F581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190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WP2:ISOL production yield (LNL, PD, PV and PI)</a:t>
            </a:r>
            <a:endParaRPr dirty="0">
              <a:latin typeface="Calibri Light" panose="020F0302020204030204" pitchFamily="34" charset="0"/>
              <a:ea typeface="Noto Sans Symbols"/>
              <a:cs typeface="Calibri Light" panose="020F0302020204030204" pitchFamily="34" charset="0"/>
              <a:sym typeface="Noto Sans Symbols"/>
            </a:endParaRPr>
          </a:p>
        </p:txBody>
      </p:sp>
      <p:sp>
        <p:nvSpPr>
          <p:cNvPr id="199" name="Google Shape;199;p9">
            <a:extLst>
              <a:ext uri="{FF2B5EF4-FFF2-40B4-BE49-F238E27FC236}">
                <a16:creationId xmlns:a16="http://schemas.microsoft.com/office/drawing/2014/main" id="{E3A1F952-EBD1-5F63-0387-A2D7666CFEF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325100" y="6356350"/>
            <a:ext cx="1028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 sz="1000">
                <a:latin typeface="Calibri Light" panose="020F0302020204030204" pitchFamily="34" charset="0"/>
                <a:cs typeface="Calibri Light" panose="020F0302020204030204" pitchFamily="34" charset="0"/>
              </a:rPr>
              <a:t>29</a:t>
            </a:fld>
            <a:endParaRPr sz="1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Google Shape;200;p9">
            <a:extLst>
              <a:ext uri="{FF2B5EF4-FFF2-40B4-BE49-F238E27FC236}">
                <a16:creationId xmlns:a16="http://schemas.microsoft.com/office/drawing/2014/main" id="{6B915783-EF4F-5E2A-EED7-641DF7F57B09}"/>
              </a:ext>
            </a:extLst>
          </p:cNvPr>
          <p:cNvSpPr txBox="1"/>
          <p:nvPr/>
        </p:nvSpPr>
        <p:spPr>
          <a:xfrm>
            <a:off x="838200" y="1232867"/>
            <a:ext cx="10515600" cy="5333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indent="-2286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The goal is to measure the </a:t>
            </a:r>
            <a:r>
              <a:rPr lang="en-US" sz="2600" b="1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ISOL production yield with a newly developed detection system </a:t>
            </a: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and acquire in-depth understanding of the elements that increase production. Besides, the measurements will help establish the yield database of SPES facility. </a:t>
            </a:r>
          </a:p>
          <a:p>
            <a:pPr marL="457200" algn="just" rtl="0">
              <a:spcBef>
                <a:spcPts val="0"/>
              </a:spcBef>
              <a:spcAft>
                <a:spcPts val="0"/>
              </a:spcAft>
            </a:pP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 </a:t>
            </a:r>
            <a:endParaRPr lang="en-US" sz="2100" b="0" dirty="0">
              <a:solidFill>
                <a:srgbClr val="083776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○ SiC targets will be tested (1 and 2 year)</a:t>
            </a:r>
          </a:p>
          <a:p>
            <a:pPr marL="457200" algn="just" rtl="0">
              <a:spcBef>
                <a:spcPts val="0"/>
              </a:spcBef>
              <a:spcAft>
                <a:spcPts val="0"/>
              </a:spcAft>
            </a:pPr>
            <a:endParaRPr lang="en-US" sz="2000" b="0" dirty="0">
              <a:solidFill>
                <a:srgbClr val="083776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○ </a:t>
            </a:r>
            <a:r>
              <a:rPr lang="en-US" sz="2600" b="0" i="0" u="none" strike="noStrike" dirty="0" err="1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TiC</a:t>
            </a: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targets will be tested (2 and 3 year)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08377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○ UCx targets will be tested (3 year      )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en-US" sz="2600" dirty="0">
              <a:solidFill>
                <a:srgbClr val="08377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en-US" sz="2600" b="0" i="0" u="none" strike="noStrike" dirty="0">
              <a:solidFill>
                <a:srgbClr val="083776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en-US" sz="2100" b="0" dirty="0">
              <a:solidFill>
                <a:srgbClr val="083776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F56B4EA-67F2-5245-9F3E-39C897E1F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914" y="79480"/>
            <a:ext cx="2579912" cy="1175159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8928823C-CF98-4FAC-522B-1337166142EC}"/>
              </a:ext>
            </a:extLst>
          </p:cNvPr>
          <p:cNvGrpSpPr/>
          <p:nvPr/>
        </p:nvGrpSpPr>
        <p:grpSpPr>
          <a:xfrm>
            <a:off x="6579054" y="2637121"/>
            <a:ext cx="5438772" cy="3476939"/>
            <a:chOff x="6579054" y="2724206"/>
            <a:chExt cx="5438772" cy="3476939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D9147BE7-2B54-43D0-889D-C898011692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9054" y="2724206"/>
              <a:ext cx="5238750" cy="2790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F203841D-1DE6-81E1-A286-26A76AC21FA3}"/>
                </a:ext>
              </a:extLst>
            </p:cNvPr>
            <p:cNvSpPr txBox="1"/>
            <p:nvPr/>
          </p:nvSpPr>
          <p:spPr>
            <a:xfrm>
              <a:off x="6868883" y="5493259"/>
              <a:ext cx="514894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8377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Schematic representation of a moving tape system for yield measurement</a:t>
              </a:r>
              <a:endParaRPr lang="en-GB" sz="2000" dirty="0"/>
            </a:p>
          </p:txBody>
        </p:sp>
      </p:grpSp>
      <p:pic>
        <p:nvPicPr>
          <p:cNvPr id="6" name="Picture 4" descr="🤞 Crossed Fingers Emoji | Crossed fingers, Finger emoji, Emoji">
            <a:extLst>
              <a:ext uri="{FF2B5EF4-FFF2-40B4-BE49-F238E27FC236}">
                <a16:creationId xmlns:a16="http://schemas.microsoft.com/office/drawing/2014/main" id="{491DBC08-28D7-65BF-75D3-160D671CE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9" t="26225" r="24020" b="26563"/>
          <a:stretch/>
        </p:blipFill>
        <p:spPr bwMode="auto">
          <a:xfrm>
            <a:off x="5612947" y="4594046"/>
            <a:ext cx="377842" cy="53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696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>
          <a:extLst>
            <a:ext uri="{FF2B5EF4-FFF2-40B4-BE49-F238E27FC236}">
              <a16:creationId xmlns:a16="http://schemas.microsoft.com/office/drawing/2014/main" id="{26D6E9BD-6D92-B8D9-7C99-419FB3947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">
            <a:extLst>
              <a:ext uri="{FF2B5EF4-FFF2-40B4-BE49-F238E27FC236}">
                <a16:creationId xmlns:a16="http://schemas.microsoft.com/office/drawing/2014/main" id="{63EFD6E8-3025-50F5-E83C-3B681F72E5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190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State of the art</a:t>
            </a:r>
            <a:endParaRPr dirty="0">
              <a:latin typeface="Calibri Light" panose="020F0302020204030204" pitchFamily="34" charset="0"/>
              <a:ea typeface="Noto Sans Symbols"/>
              <a:cs typeface="Calibri Light" panose="020F0302020204030204" pitchFamily="34" charset="0"/>
              <a:sym typeface="Noto Sans Symbols"/>
            </a:endParaRPr>
          </a:p>
        </p:txBody>
      </p:sp>
      <p:sp>
        <p:nvSpPr>
          <p:cNvPr id="199" name="Google Shape;199;p9">
            <a:extLst>
              <a:ext uri="{FF2B5EF4-FFF2-40B4-BE49-F238E27FC236}">
                <a16:creationId xmlns:a16="http://schemas.microsoft.com/office/drawing/2014/main" id="{44C5F81D-8F67-DE3F-04CB-D34FF470E61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325100" y="6356350"/>
            <a:ext cx="1028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 sz="1000"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fld>
            <a:endParaRPr sz="1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0" name="Google Shape;200;p9">
            <a:extLst>
              <a:ext uri="{FF2B5EF4-FFF2-40B4-BE49-F238E27FC236}">
                <a16:creationId xmlns:a16="http://schemas.microsoft.com/office/drawing/2014/main" id="{9A072201-4652-E54E-9BB1-BB5088BD4BDE}"/>
              </a:ext>
            </a:extLst>
          </p:cNvPr>
          <p:cNvSpPr txBox="1"/>
          <p:nvPr/>
        </p:nvSpPr>
        <p:spPr>
          <a:xfrm>
            <a:off x="824923" y="1222444"/>
            <a:ext cx="10515600" cy="4560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In </a:t>
            </a:r>
            <a:r>
              <a:rPr lang="it-IT" sz="20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Europe, a </a:t>
            </a:r>
            <a:r>
              <a:rPr lang="it-IT" sz="2000" b="1" i="0" u="none" strike="noStrike" cap="none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recent</a:t>
            </a:r>
            <a:r>
              <a:rPr lang="it-IT" sz="20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consortium </a:t>
            </a:r>
            <a:r>
              <a:rPr lang="it-IT" sz="2000" b="1" i="0" u="none" strike="noStrike" cap="none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called</a:t>
            </a:r>
            <a:r>
              <a:rPr lang="it-IT" sz="20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«PRISMAP» </a:t>
            </a:r>
            <a:r>
              <a:rPr lang="it-IT" sz="2000" b="1" i="0" u="none" strike="noStrike" cap="none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gathered</a:t>
            </a:r>
            <a:r>
              <a:rPr lang="it-IT" sz="20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the community working on </a:t>
            </a:r>
            <a:r>
              <a:rPr lang="it-IT" sz="2000" b="1" i="0" u="none" strike="noStrike" cap="none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medical</a:t>
            </a:r>
            <a:r>
              <a:rPr lang="it-IT" sz="20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radionuclides and </a:t>
            </a:r>
            <a:r>
              <a:rPr lang="it-IT" sz="2000" b="1" i="0" u="none" strike="noStrike" cap="none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radiopharmaceuticals</a:t>
            </a:r>
            <a:r>
              <a:rPr lang="it-IT" sz="20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: </a:t>
            </a:r>
            <a:r>
              <a:rPr lang="it-IT" sz="2000" b="1" i="0" u="none" strike="noStrike" cap="none" dirty="0">
                <a:solidFill>
                  <a:srgbClr val="3E96B2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https://www.prismap.eu/</a:t>
            </a:r>
            <a:endParaRPr sz="1800" b="0" i="0" u="none" strike="noStrike" cap="none" dirty="0">
              <a:solidFill>
                <a:srgbClr val="3E96B2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228600" marR="0" lvl="0" indent="-1143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228600" marR="0" lvl="0" indent="-1143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pic>
        <p:nvPicPr>
          <p:cNvPr id="4" name="Google Shape;417;p21" descr="European medical isotope network launched : Regulation &amp; Safety - World  Nuclear News">
            <a:extLst>
              <a:ext uri="{FF2B5EF4-FFF2-40B4-BE49-F238E27FC236}">
                <a16:creationId xmlns:a16="http://schemas.microsoft.com/office/drawing/2014/main" id="{31C11CB6-FB87-48BD-F06A-AF5FDC0065C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515" b="11252"/>
          <a:stretch/>
        </p:blipFill>
        <p:spPr>
          <a:xfrm>
            <a:off x="1027488" y="2064351"/>
            <a:ext cx="1757450" cy="917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20;p21">
            <a:extLst>
              <a:ext uri="{FF2B5EF4-FFF2-40B4-BE49-F238E27FC236}">
                <a16:creationId xmlns:a16="http://schemas.microsoft.com/office/drawing/2014/main" id="{A252FAD2-43CE-09EF-A566-AF6117B07B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7503" y="1919567"/>
            <a:ext cx="6364776" cy="4352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5C1DA88-45BB-BE87-54A2-B437CFDDDF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57" r="-1"/>
          <a:stretch/>
        </p:blipFill>
        <p:spPr>
          <a:xfrm>
            <a:off x="9433997" y="4669562"/>
            <a:ext cx="982072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55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>
          <a:extLst>
            <a:ext uri="{FF2B5EF4-FFF2-40B4-BE49-F238E27FC236}">
              <a16:creationId xmlns:a16="http://schemas.microsoft.com/office/drawing/2014/main" id="{257F6708-9950-EC79-F360-99A13C7F2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">
            <a:extLst>
              <a:ext uri="{FF2B5EF4-FFF2-40B4-BE49-F238E27FC236}">
                <a16:creationId xmlns:a16="http://schemas.microsoft.com/office/drawing/2014/main" id="{1A9B0EFC-3B4A-4E43-3E66-30524B4EFD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37278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WP3:Nuclear modeling and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MonteCarlo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simulations </a:t>
            </a:r>
            <a:endParaRPr dirty="0">
              <a:latin typeface="Calibri Light" panose="020F0302020204030204" pitchFamily="34" charset="0"/>
              <a:ea typeface="Noto Sans Symbols"/>
              <a:cs typeface="Calibri Light" panose="020F0302020204030204" pitchFamily="34" charset="0"/>
              <a:sym typeface="Noto Sans Symbols"/>
            </a:endParaRPr>
          </a:p>
        </p:txBody>
      </p:sp>
      <p:sp>
        <p:nvSpPr>
          <p:cNvPr id="199" name="Google Shape;199;p9">
            <a:extLst>
              <a:ext uri="{FF2B5EF4-FFF2-40B4-BE49-F238E27FC236}">
                <a16:creationId xmlns:a16="http://schemas.microsoft.com/office/drawing/2014/main" id="{D32F32AC-E373-F713-9AB2-1F56868C6FE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325100" y="6356350"/>
            <a:ext cx="1028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 sz="1000">
                <a:latin typeface="Calibri Light" panose="020F0302020204030204" pitchFamily="34" charset="0"/>
                <a:cs typeface="Calibri Light" panose="020F0302020204030204" pitchFamily="34" charset="0"/>
              </a:rPr>
              <a:t>30</a:t>
            </a:fld>
            <a:endParaRPr sz="1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Google Shape;200;p9">
            <a:extLst>
              <a:ext uri="{FF2B5EF4-FFF2-40B4-BE49-F238E27FC236}">
                <a16:creationId xmlns:a16="http://schemas.microsoft.com/office/drawing/2014/main" id="{92677E3E-BCCA-C14C-E428-C5AC6C374949}"/>
              </a:ext>
            </a:extLst>
          </p:cNvPr>
          <p:cNvSpPr txBox="1"/>
          <p:nvPr/>
        </p:nvSpPr>
        <p:spPr>
          <a:xfrm>
            <a:off x="838200" y="1232867"/>
            <a:ext cx="10515600" cy="5333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indent="-2286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837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Support, explanation and optimization for the experimental WP1 and WP2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837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 </a:t>
            </a:r>
            <a:endParaRPr lang="en-US" sz="2100" b="0" dirty="0">
              <a:solidFill>
                <a:srgbClr val="083776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71463" indent="-271463" algn="just" rtl="0">
              <a:spcBef>
                <a:spcPts val="0"/>
              </a:spcBef>
              <a:spcAft>
                <a:spcPts val="0"/>
              </a:spcAft>
            </a:pP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○ </a:t>
            </a:r>
            <a:r>
              <a:rPr lang="en-US" sz="2600" dirty="0">
                <a:solidFill>
                  <a:srgbClr val="0837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Nuclear modeling for nuclear cross section measurements (TALYS, EMPIRE, FLUKA and PHITS codes) to find out the best irradiation parameters considering </a:t>
            </a:r>
            <a:r>
              <a:rPr lang="en-US" sz="2600" b="1" dirty="0">
                <a:solidFill>
                  <a:srgbClr val="0837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IP, RNP, SA and dosimetric impact </a:t>
            </a:r>
            <a:r>
              <a:rPr lang="en-US" sz="2600" dirty="0">
                <a:solidFill>
                  <a:srgbClr val="0837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 contaminant radionuclides. </a:t>
            </a:r>
            <a:r>
              <a:rPr lang="en-US" sz="2600" b="1" dirty="0">
                <a:solidFill>
                  <a:srgbClr val="0837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Genetic algorithms </a:t>
            </a:r>
            <a:r>
              <a:rPr lang="en-US" sz="2600" dirty="0">
                <a:solidFill>
                  <a:srgbClr val="0837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can be also used to optimized the modeling description.</a:t>
            </a:r>
            <a:endParaRPr lang="en-US" sz="2600" b="0" i="0" u="none" strike="noStrike" dirty="0">
              <a:solidFill>
                <a:srgbClr val="083776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algn="just" rtl="0">
              <a:spcBef>
                <a:spcPts val="0"/>
              </a:spcBef>
              <a:spcAft>
                <a:spcPts val="0"/>
              </a:spcAft>
            </a:pPr>
            <a:endParaRPr lang="en-US" sz="2000" b="0" dirty="0">
              <a:solidFill>
                <a:srgbClr val="083776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71463" indent="-271463" algn="just" rtl="0">
              <a:spcBef>
                <a:spcPts val="0"/>
              </a:spcBef>
              <a:spcAft>
                <a:spcPts val="0"/>
              </a:spcAft>
              <a:tabLst>
                <a:tab pos="271463" algn="l"/>
              </a:tabLst>
            </a:pP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○</a:t>
            </a:r>
            <a:r>
              <a:rPr lang="en-US" sz="2600" dirty="0">
                <a:solidFill>
                  <a:srgbClr val="0837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b="0" i="0" u="none" strike="noStrike" dirty="0" err="1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MonteCarlo</a:t>
            </a: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simulations (Geant4, MCNPX and PHITS) for ISOL yield measurements, that can be seen as two sequential processes: (a) </a:t>
            </a:r>
            <a:r>
              <a:rPr lang="en-US" sz="2600" b="1" dirty="0">
                <a:solidFill>
                  <a:srgbClr val="0837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lang="en-US" sz="2600" b="1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sotope diffusion </a:t>
            </a: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from the crystal lattice to the grain boundary </a:t>
            </a:r>
            <a:r>
              <a:rPr lang="en-US" sz="260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coupled with diffusion through the target matrix </a:t>
            </a:r>
            <a:r>
              <a:rPr lang="en-US" sz="2600" b="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to the surface (b) </a:t>
            </a:r>
            <a:r>
              <a:rPr lang="en-US" sz="2600" b="1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atomic effusion to the ion source</a:t>
            </a:r>
            <a:r>
              <a:rPr lang="en-US" sz="2600" i="0" u="none" strike="noStrike" dirty="0">
                <a:solidFill>
                  <a:srgbClr val="08377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endParaRPr lang="en-US" sz="2600" b="1" i="0" u="none" strike="noStrike" dirty="0">
              <a:solidFill>
                <a:srgbClr val="083776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71463" indent="-271463" algn="just" rtl="0">
              <a:spcBef>
                <a:spcPts val="0"/>
              </a:spcBef>
              <a:spcAft>
                <a:spcPts val="0"/>
              </a:spcAft>
            </a:pPr>
            <a:endParaRPr lang="en-US" sz="2600" b="0" i="0" u="none" strike="noStrike" dirty="0">
              <a:solidFill>
                <a:srgbClr val="083776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en-US" sz="2100" b="0" dirty="0">
              <a:solidFill>
                <a:srgbClr val="083776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74577C5-5D95-EC9C-8D45-1EC4EA4B7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914" y="79480"/>
            <a:ext cx="2579912" cy="117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53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>
          <a:extLst>
            <a:ext uri="{FF2B5EF4-FFF2-40B4-BE49-F238E27FC236}">
              <a16:creationId xmlns:a16="http://schemas.microsoft.com/office/drawing/2014/main" id="{9540C5E3-7CDA-5947-FD49-B519BC10C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">
            <a:extLst>
              <a:ext uri="{FF2B5EF4-FFF2-40B4-BE49-F238E27FC236}">
                <a16:creationId xmlns:a16="http://schemas.microsoft.com/office/drawing/2014/main" id="{26B1A2DF-9FBE-176F-B204-7AA9B2A5EC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190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State of the art</a:t>
            </a:r>
            <a:endParaRPr dirty="0">
              <a:latin typeface="Calibri Light" panose="020F0302020204030204" pitchFamily="34" charset="0"/>
              <a:ea typeface="Noto Sans Symbols"/>
              <a:cs typeface="Calibri Light" panose="020F0302020204030204" pitchFamily="34" charset="0"/>
              <a:sym typeface="Noto Sans Symbols"/>
            </a:endParaRPr>
          </a:p>
        </p:txBody>
      </p:sp>
      <p:sp>
        <p:nvSpPr>
          <p:cNvPr id="199" name="Google Shape;199;p9">
            <a:extLst>
              <a:ext uri="{FF2B5EF4-FFF2-40B4-BE49-F238E27FC236}">
                <a16:creationId xmlns:a16="http://schemas.microsoft.com/office/drawing/2014/main" id="{B706EFA6-E2FC-445F-0C06-1CAF8697534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325100" y="6356350"/>
            <a:ext cx="1028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 sz="1000"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fld>
            <a:endParaRPr sz="1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0" name="Google Shape;200;p9">
            <a:extLst>
              <a:ext uri="{FF2B5EF4-FFF2-40B4-BE49-F238E27FC236}">
                <a16:creationId xmlns:a16="http://schemas.microsoft.com/office/drawing/2014/main" id="{89E9DB65-FBE9-A222-1830-07E3262CEF2C}"/>
              </a:ext>
            </a:extLst>
          </p:cNvPr>
          <p:cNvSpPr txBox="1"/>
          <p:nvPr/>
        </p:nvSpPr>
        <p:spPr>
          <a:xfrm>
            <a:off x="824923" y="1222444"/>
            <a:ext cx="10515600" cy="4560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2000"/>
              <a:buFont typeface="Arial"/>
              <a:buNone/>
            </a:pPr>
            <a:r>
              <a:rPr lang="it-IT" sz="20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The production of </a:t>
            </a:r>
            <a:r>
              <a:rPr lang="it-IT" sz="2000" b="1" i="0" u="none" strike="noStrike" cap="none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medical</a:t>
            </a:r>
            <a:r>
              <a:rPr lang="it-IT" sz="20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radionuclides </a:t>
            </a:r>
            <a:r>
              <a:rPr lang="it-IT" sz="2000" b="1" i="0" u="none" strike="noStrike" cap="none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relies</a:t>
            </a:r>
            <a:r>
              <a:rPr lang="it-IT" sz="20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on the network of </a:t>
            </a:r>
            <a:r>
              <a:rPr lang="it-IT" sz="2000" b="1" i="0" u="none" strike="noStrike" cap="none" dirty="0">
                <a:solidFill>
                  <a:srgbClr val="EE753A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hospital </a:t>
            </a:r>
            <a:r>
              <a:rPr lang="it-IT" sz="2000" b="1" i="0" u="none" strike="noStrike" cap="none" dirty="0" err="1">
                <a:solidFill>
                  <a:srgbClr val="EE753A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cyclotrons</a:t>
            </a:r>
            <a:r>
              <a:rPr lang="it-IT" sz="2000" b="1" i="0" u="none" strike="noStrike" cap="none" dirty="0">
                <a:solidFill>
                  <a:srgbClr val="EE753A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it-IT" sz="20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(</a:t>
            </a:r>
            <a:r>
              <a:rPr lang="it-IT" sz="2000" b="1" i="0" u="none" strike="noStrike" cap="none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Ep</a:t>
            </a:r>
            <a:r>
              <a:rPr lang="it-IT" sz="20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&lt; 20 MeV),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2000"/>
              <a:buFont typeface="Arial"/>
              <a:buNone/>
            </a:pPr>
            <a:r>
              <a:rPr lang="it-IT" sz="20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o</a:t>
            </a:r>
            <a:r>
              <a:rPr lang="it-IT" sz="2000" b="1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 the use of </a:t>
            </a:r>
            <a:r>
              <a:rPr lang="it-IT" sz="2000" b="1" dirty="0" err="1">
                <a:solidFill>
                  <a:srgbClr val="3E96B2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nuclear</a:t>
            </a:r>
            <a:r>
              <a:rPr lang="it-IT" sz="2000" b="1" dirty="0">
                <a:solidFill>
                  <a:srgbClr val="3E96B2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it-IT" sz="2000" b="1" dirty="0" err="1">
                <a:solidFill>
                  <a:srgbClr val="3E96B2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reactors</a:t>
            </a:r>
            <a:r>
              <a:rPr lang="it-IT" sz="2000" b="1" dirty="0">
                <a:solidFill>
                  <a:srgbClr val="3E96B2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it-IT" sz="2000" b="1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and on </a:t>
            </a:r>
            <a:r>
              <a:rPr lang="it-IT" sz="2000" b="1" dirty="0" err="1">
                <a:solidFill>
                  <a:schemeClr val="accent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research</a:t>
            </a:r>
            <a:r>
              <a:rPr lang="it-IT" sz="2000" b="1" dirty="0">
                <a:solidFill>
                  <a:schemeClr val="accent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facility </a:t>
            </a:r>
            <a:r>
              <a:rPr lang="it-IT" sz="2000" b="1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(</a:t>
            </a:r>
            <a:r>
              <a:rPr lang="it-IT" sz="2000" b="1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charged</a:t>
            </a:r>
            <a:r>
              <a:rPr lang="it-IT" sz="2000" b="1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it-IT" sz="2000" b="1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particles</a:t>
            </a:r>
            <a:r>
              <a:rPr lang="it-IT" sz="2000" b="1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it-IT" sz="2000" b="1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accelerators</a:t>
            </a:r>
            <a:r>
              <a:rPr lang="it-IT" sz="2000" b="1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)</a:t>
            </a:r>
            <a:endParaRPr sz="1800" b="0" i="0" u="none" strike="noStrike" cap="none" dirty="0">
              <a:solidFill>
                <a:srgbClr val="3E96B2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228600" marR="0" lvl="0" indent="-1143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228600" marR="0" lvl="0" indent="-1143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74B6683-71A0-604D-7FDB-7AECBF664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800" y="1986024"/>
            <a:ext cx="3053196" cy="4139127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998806FF-A267-44CE-25D0-CD9795A15258}"/>
              </a:ext>
            </a:extLst>
          </p:cNvPr>
          <p:cNvGrpSpPr/>
          <p:nvPr/>
        </p:nvGrpSpPr>
        <p:grpSpPr>
          <a:xfrm>
            <a:off x="7978833" y="1949902"/>
            <a:ext cx="3265487" cy="4175249"/>
            <a:chOff x="7978833" y="1949902"/>
            <a:chExt cx="3265487" cy="4175249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3B218787-DEB0-E86D-5F1B-54DE4CFB1D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4559"/>
            <a:stretch/>
          </p:blipFill>
          <p:spPr>
            <a:xfrm>
              <a:off x="7978833" y="1949902"/>
              <a:ext cx="3265487" cy="1479098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BBBAF346-737F-45FD-C2E9-7430CC157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78833" y="4055369"/>
              <a:ext cx="3061716" cy="2069782"/>
            </a:xfrm>
            <a:prstGeom prst="rect">
              <a:avLst/>
            </a:prstGeom>
          </p:spPr>
        </p:pic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DAC3590-A86F-8981-54DD-FC6E16F32E56}"/>
              </a:ext>
            </a:extLst>
          </p:cNvPr>
          <p:cNvSpPr txBox="1"/>
          <p:nvPr/>
        </p:nvSpPr>
        <p:spPr>
          <a:xfrm>
            <a:off x="955057" y="1995466"/>
            <a:ext cx="29604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i="0" u="none" strike="noStrike" cap="none" dirty="0">
                <a:solidFill>
                  <a:srgbClr val="EE753A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No. 46 </a:t>
            </a:r>
            <a:r>
              <a:rPr lang="it-IT" sz="1600" b="1" i="0" u="none" strike="noStrike" cap="none" dirty="0" err="1">
                <a:solidFill>
                  <a:srgbClr val="EE753A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Italian</a:t>
            </a:r>
            <a:r>
              <a:rPr lang="it-IT" sz="1600" b="1" i="0" u="none" strike="noStrike" cap="none" dirty="0">
                <a:solidFill>
                  <a:srgbClr val="EE753A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hospital </a:t>
            </a:r>
            <a:r>
              <a:rPr lang="it-IT" sz="1600" b="1" i="0" u="none" strike="noStrike" cap="none" dirty="0" err="1">
                <a:solidFill>
                  <a:srgbClr val="EE753A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cyclotrons</a:t>
            </a:r>
            <a:endParaRPr lang="en-GB" sz="1600" dirty="0"/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AA3A1ED7-FC1F-E4C5-EB41-A67E372833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78" t="4390" b="3435"/>
          <a:stretch/>
        </p:blipFill>
        <p:spPr>
          <a:xfrm>
            <a:off x="1335862" y="3342394"/>
            <a:ext cx="2299270" cy="2677684"/>
          </a:xfrm>
          <a:prstGeom prst="rect">
            <a:avLst/>
          </a:prstGeom>
        </p:spPr>
      </p:pic>
      <p:grpSp>
        <p:nvGrpSpPr>
          <p:cNvPr id="49" name="Gruppo 48">
            <a:extLst>
              <a:ext uri="{FF2B5EF4-FFF2-40B4-BE49-F238E27FC236}">
                <a16:creationId xmlns:a16="http://schemas.microsoft.com/office/drawing/2014/main" id="{AFCCF7FA-D60E-EAB7-1489-B337E89577A3}"/>
              </a:ext>
            </a:extLst>
          </p:cNvPr>
          <p:cNvGrpSpPr/>
          <p:nvPr/>
        </p:nvGrpSpPr>
        <p:grpSpPr>
          <a:xfrm>
            <a:off x="983252" y="2689451"/>
            <a:ext cx="3039390" cy="523220"/>
            <a:chOff x="994140" y="2442843"/>
            <a:chExt cx="3039390" cy="523220"/>
          </a:xfrm>
        </p:grpSpPr>
        <p:grpSp>
          <p:nvGrpSpPr>
            <p:cNvPr id="45" name="Gruppo 44">
              <a:extLst>
                <a:ext uri="{FF2B5EF4-FFF2-40B4-BE49-F238E27FC236}">
                  <a16:creationId xmlns:a16="http://schemas.microsoft.com/office/drawing/2014/main" id="{0912D4FE-A576-1878-8DB5-8CBDF90D1BB6}"/>
                </a:ext>
              </a:extLst>
            </p:cNvPr>
            <p:cNvGrpSpPr/>
            <p:nvPr/>
          </p:nvGrpSpPr>
          <p:grpSpPr>
            <a:xfrm>
              <a:off x="994140" y="2445007"/>
              <a:ext cx="511792" cy="521056"/>
              <a:chOff x="8088364" y="3284072"/>
              <a:chExt cx="511792" cy="521056"/>
            </a:xfrm>
          </p:grpSpPr>
          <p:sp>
            <p:nvSpPr>
              <p:cNvPr id="43" name="Rettangolo con angoli arrotondati 42">
                <a:extLst>
                  <a:ext uri="{FF2B5EF4-FFF2-40B4-BE49-F238E27FC236}">
                    <a16:creationId xmlns:a16="http://schemas.microsoft.com/office/drawing/2014/main" id="{F96BD03D-586D-2318-F174-59A84BFD129F}"/>
                  </a:ext>
                </a:extLst>
              </p:cNvPr>
              <p:cNvSpPr/>
              <p:nvPr/>
            </p:nvSpPr>
            <p:spPr>
              <a:xfrm>
                <a:off x="8088364" y="3284072"/>
                <a:ext cx="511791" cy="521056"/>
              </a:xfrm>
              <a:prstGeom prst="roundRect">
                <a:avLst>
                  <a:gd name="adj" fmla="val 6000"/>
                </a:avLst>
              </a:prstGeom>
              <a:solidFill>
                <a:srgbClr val="F4858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A07B3154-CD18-CB7F-36D0-721046C7CD6F}"/>
                  </a:ext>
                </a:extLst>
              </p:cNvPr>
              <p:cNvSpPr txBox="1"/>
              <p:nvPr/>
            </p:nvSpPr>
            <p:spPr>
              <a:xfrm>
                <a:off x="8088364" y="3413795"/>
                <a:ext cx="51179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aseline="30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18</a:t>
                </a:r>
                <a:r>
                  <a:rPr lang="en-GB" sz="1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F</a:t>
                </a:r>
              </a:p>
            </p:txBody>
          </p:sp>
        </p:grp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C6C5D2C7-28B4-748F-1931-7D455C5CAEDD}"/>
                </a:ext>
              </a:extLst>
            </p:cNvPr>
            <p:cNvSpPr txBox="1"/>
            <p:nvPr/>
          </p:nvSpPr>
          <p:spPr>
            <a:xfrm>
              <a:off x="1551366" y="2442843"/>
              <a:ext cx="248216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b="1" dirty="0" err="1">
                  <a:solidFill>
                    <a:srgbClr val="083776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Calibri"/>
                </a:rPr>
                <a:t>Mainly</a:t>
              </a:r>
              <a:r>
                <a:rPr lang="it-IT" b="1" dirty="0">
                  <a:solidFill>
                    <a:srgbClr val="083776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Calibri"/>
                </a:rPr>
                <a:t> FDG </a:t>
              </a:r>
              <a:r>
                <a:rPr lang="it-IT" b="1" dirty="0" err="1">
                  <a:solidFill>
                    <a:srgbClr val="083776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Calibri"/>
                </a:rPr>
                <a:t>but</a:t>
              </a:r>
              <a:r>
                <a:rPr lang="it-IT" b="1" dirty="0">
                  <a:solidFill>
                    <a:srgbClr val="083776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Calibri"/>
                </a:rPr>
                <a:t> </a:t>
              </a:r>
              <a:r>
                <a:rPr lang="it-IT" b="1" dirty="0" err="1">
                  <a:solidFill>
                    <a:srgbClr val="083776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Calibri"/>
                </a:rPr>
                <a:t>also</a:t>
              </a:r>
              <a:r>
                <a:rPr lang="it-IT" b="1" dirty="0">
                  <a:solidFill>
                    <a:srgbClr val="083776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Calibri"/>
                </a:rPr>
                <a:t> </a:t>
              </a:r>
              <a:r>
                <a:rPr lang="it-IT" b="1" dirty="0" err="1">
                  <a:solidFill>
                    <a:srgbClr val="083776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Calibri"/>
                </a:rPr>
                <a:t>others</a:t>
              </a:r>
              <a:r>
                <a:rPr lang="it-IT" b="1" dirty="0">
                  <a:solidFill>
                    <a:srgbClr val="083776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Calibri"/>
                </a:rPr>
                <a:t>, </a:t>
              </a:r>
              <a:r>
                <a:rPr lang="it-IT" b="1" dirty="0" err="1">
                  <a:solidFill>
                    <a:srgbClr val="083776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Calibri"/>
                </a:rPr>
                <a:t>depending</a:t>
              </a:r>
              <a:r>
                <a:rPr lang="it-IT" b="1" dirty="0">
                  <a:solidFill>
                    <a:srgbClr val="083776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Calibri"/>
                </a:rPr>
                <a:t> on the </a:t>
              </a:r>
              <a:r>
                <a:rPr lang="it-IT" b="1" dirty="0" err="1">
                  <a:solidFill>
                    <a:srgbClr val="083776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Calibri"/>
                </a:rPr>
                <a:t>specific</a:t>
              </a:r>
              <a:r>
                <a:rPr lang="it-IT" b="1" dirty="0">
                  <a:solidFill>
                    <a:srgbClr val="083776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Calibri"/>
                </a:rPr>
                <a:t> facility</a:t>
              </a:r>
              <a:endParaRPr lang="en-GB" dirty="0">
                <a:solidFill>
                  <a:srgbClr val="083776"/>
                </a:solidFill>
              </a:endParaRPr>
            </a:p>
          </p:txBody>
        </p:sp>
      </p:grp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2C18EAFC-790A-FED5-C76C-DC71591040D2}"/>
              </a:ext>
            </a:extLst>
          </p:cNvPr>
          <p:cNvSpPr txBox="1"/>
          <p:nvPr/>
        </p:nvSpPr>
        <p:spPr>
          <a:xfrm>
            <a:off x="408697" y="2356832"/>
            <a:ext cx="38639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rgbClr val="083776"/>
                </a:solidFill>
              </a:rPr>
              <a:t>https://nucleus.iaea.org/sites/accelerators/Pages/Cyclotron.aspx</a:t>
            </a:r>
          </a:p>
        </p:txBody>
      </p:sp>
      <p:pic>
        <p:nvPicPr>
          <p:cNvPr id="50" name="Google Shape;178;p3" descr="Cyclotron Stock Illustrations, Images &amp; Vectors | Shutterstock">
            <a:extLst>
              <a:ext uri="{FF2B5EF4-FFF2-40B4-BE49-F238E27FC236}">
                <a16:creationId xmlns:a16="http://schemas.microsoft.com/office/drawing/2014/main" id="{3889FDC7-4793-ED15-EC40-6DF77480165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4544" t="20704" r="16732" b="16016"/>
          <a:stretch/>
        </p:blipFill>
        <p:spPr>
          <a:xfrm>
            <a:off x="8013695" y="3314361"/>
            <a:ext cx="588919" cy="509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56;p3">
            <a:extLst>
              <a:ext uri="{FF2B5EF4-FFF2-40B4-BE49-F238E27FC236}">
                <a16:creationId xmlns:a16="http://schemas.microsoft.com/office/drawing/2014/main" id="{38163BA7-E054-F990-6ECC-6F2F4DF15D9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0610" t="23333" r="12252" b="18151"/>
          <a:stretch/>
        </p:blipFill>
        <p:spPr>
          <a:xfrm>
            <a:off x="5063185" y="3308410"/>
            <a:ext cx="547883" cy="436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0;p3" descr="Market Research Icon Stock Vector (Royalty Free) 605535470">
            <a:extLst>
              <a:ext uri="{FF2B5EF4-FFF2-40B4-BE49-F238E27FC236}">
                <a16:creationId xmlns:a16="http://schemas.microsoft.com/office/drawing/2014/main" id="{F4C154FE-E00F-4139-9D48-C414BA1F65B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7587" t="19268" r="16909" b="28226"/>
          <a:stretch/>
        </p:blipFill>
        <p:spPr>
          <a:xfrm>
            <a:off x="8678381" y="3353600"/>
            <a:ext cx="442514" cy="38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3" descr="Hospital Symbol Vector Art, Icons, and Graphics for Free Download">
            <a:extLst>
              <a:ext uri="{FF2B5EF4-FFF2-40B4-BE49-F238E27FC236}">
                <a16:creationId xmlns:a16="http://schemas.microsoft.com/office/drawing/2014/main" id="{C1CE797B-BD7F-156D-A4DF-DDFD88A811B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03594" y="2744201"/>
            <a:ext cx="400494" cy="400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011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>
          <a:extLst>
            <a:ext uri="{FF2B5EF4-FFF2-40B4-BE49-F238E27FC236}">
              <a16:creationId xmlns:a16="http://schemas.microsoft.com/office/drawing/2014/main" id="{031612C8-C6A4-ACDD-DFE1-59778D68B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">
            <a:extLst>
              <a:ext uri="{FF2B5EF4-FFF2-40B4-BE49-F238E27FC236}">
                <a16:creationId xmlns:a16="http://schemas.microsoft.com/office/drawing/2014/main" id="{518B877B-9213-A17E-6302-4F21DA064B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190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State of the art: Theranostic radionuclides</a:t>
            </a:r>
            <a:endParaRPr dirty="0">
              <a:latin typeface="Calibri Light" panose="020F0302020204030204" pitchFamily="34" charset="0"/>
              <a:ea typeface="Noto Sans Symbols"/>
              <a:cs typeface="Calibri Light" panose="020F0302020204030204" pitchFamily="34" charset="0"/>
              <a:sym typeface="Noto Sans Symbols"/>
            </a:endParaRPr>
          </a:p>
        </p:txBody>
      </p:sp>
      <p:sp>
        <p:nvSpPr>
          <p:cNvPr id="199" name="Google Shape;199;p9">
            <a:extLst>
              <a:ext uri="{FF2B5EF4-FFF2-40B4-BE49-F238E27FC236}">
                <a16:creationId xmlns:a16="http://schemas.microsoft.com/office/drawing/2014/main" id="{742EDDAD-FAB8-D12F-AB4E-2C3E4F4EA88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325100" y="6356350"/>
            <a:ext cx="1028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 sz="1000">
                <a:latin typeface="Calibri Light" panose="020F0302020204030204" pitchFamily="34" charset="0"/>
                <a:cs typeface="Calibri Light" panose="020F0302020204030204" pitchFamily="34" charset="0"/>
              </a:rPr>
              <a:t>5</a:t>
            </a:fld>
            <a:endParaRPr sz="1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Google Shape;158;p3" descr="Biodex Theranostics Solutions - | Biodex">
            <a:extLst>
              <a:ext uri="{FF2B5EF4-FFF2-40B4-BE49-F238E27FC236}">
                <a16:creationId xmlns:a16="http://schemas.microsoft.com/office/drawing/2014/main" id="{205267B7-A081-72E0-042B-6E0077B6BA2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8552" y="2417706"/>
            <a:ext cx="2681221" cy="2433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F85D53D-049A-AB27-7AE9-3760EF385F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10" b="1"/>
          <a:stretch/>
        </p:blipFill>
        <p:spPr>
          <a:xfrm>
            <a:off x="2395281" y="1198689"/>
            <a:ext cx="2682472" cy="180032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18EC6DE-9C92-549E-47A6-2E7D083555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54" t="3495"/>
          <a:stretch/>
        </p:blipFill>
        <p:spPr>
          <a:xfrm>
            <a:off x="6710042" y="1198689"/>
            <a:ext cx="2575729" cy="180032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E8D0D18-A55D-1CEE-B5D8-63B66C8DB3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523" y="2734210"/>
            <a:ext cx="2743438" cy="187163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730ACC4-B06F-F554-9CAA-DA604C5541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93" t="7576" b="6573"/>
          <a:stretch/>
        </p:blipFill>
        <p:spPr>
          <a:xfrm>
            <a:off x="7477095" y="2866611"/>
            <a:ext cx="2681221" cy="160683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D4C8ABD-4C16-8740-5493-336F6E8DC3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309" y="4269731"/>
            <a:ext cx="2773920" cy="187163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2120ADB2-78B1-466A-7E9E-FA23F146087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27" t="8536" b="5612"/>
          <a:stretch/>
        </p:blipFill>
        <p:spPr>
          <a:xfrm>
            <a:off x="8283980" y="4534533"/>
            <a:ext cx="2681221" cy="1606831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99BB91E-D4FB-6C45-3ABF-D6530E375DCF}"/>
              </a:ext>
            </a:extLst>
          </p:cNvPr>
          <p:cNvSpPr txBox="1"/>
          <p:nvPr/>
        </p:nvSpPr>
        <p:spPr>
          <a:xfrm>
            <a:off x="4543518" y="5659311"/>
            <a:ext cx="24912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83776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orbel"/>
              </a:rPr>
              <a:t>.. Some examples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429650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>
          <a:extLst>
            <a:ext uri="{FF2B5EF4-FFF2-40B4-BE49-F238E27FC236}">
              <a16:creationId xmlns:a16="http://schemas.microsoft.com/office/drawing/2014/main" id="{B10BF473-A580-9061-A05C-AC1DA4629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58;p3" descr="Biodex Theranostics Solutions - | Biodex">
            <a:extLst>
              <a:ext uri="{FF2B5EF4-FFF2-40B4-BE49-F238E27FC236}">
                <a16:creationId xmlns:a16="http://schemas.microsoft.com/office/drawing/2014/main" id="{B7800163-19A7-CACC-28AD-C24DF5EC675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8552" y="2417706"/>
            <a:ext cx="2681221" cy="2433332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9">
            <a:extLst>
              <a:ext uri="{FF2B5EF4-FFF2-40B4-BE49-F238E27FC236}">
                <a16:creationId xmlns:a16="http://schemas.microsoft.com/office/drawing/2014/main" id="{7AF20BAF-A31A-DC90-3E1C-7D561F6341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190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State of the art: Theranostic radionuclides</a:t>
            </a:r>
            <a:endParaRPr dirty="0">
              <a:latin typeface="Calibri Light" panose="020F0302020204030204" pitchFamily="34" charset="0"/>
              <a:ea typeface="Noto Sans Symbols"/>
              <a:cs typeface="Calibri Light" panose="020F0302020204030204" pitchFamily="34" charset="0"/>
              <a:sym typeface="Noto Sans Symbols"/>
            </a:endParaRPr>
          </a:p>
        </p:txBody>
      </p:sp>
      <p:sp>
        <p:nvSpPr>
          <p:cNvPr id="199" name="Google Shape;199;p9">
            <a:extLst>
              <a:ext uri="{FF2B5EF4-FFF2-40B4-BE49-F238E27FC236}">
                <a16:creationId xmlns:a16="http://schemas.microsoft.com/office/drawing/2014/main" id="{7E36DB93-2BC6-26D0-89CE-6DBC478E97D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325100" y="6356350"/>
            <a:ext cx="1028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 sz="1000">
                <a:latin typeface="Calibri Light" panose="020F0302020204030204" pitchFamily="34" charset="0"/>
                <a:cs typeface="Calibri Light" panose="020F0302020204030204" pitchFamily="34" charset="0"/>
              </a:rPr>
              <a:t>6</a:t>
            </a:fld>
            <a:endParaRPr sz="1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2845B44-EE62-BABC-27AA-1AB7DDF95B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54" t="3495"/>
          <a:stretch/>
        </p:blipFill>
        <p:spPr>
          <a:xfrm>
            <a:off x="6710042" y="1198689"/>
            <a:ext cx="2575729" cy="180032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3A62353-32C5-72DD-BEB0-A8888EA36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523" y="2734210"/>
            <a:ext cx="2743438" cy="187163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0E70C4D-E5D2-5B71-896F-A6068612F9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93" t="7576" b="6573"/>
          <a:stretch/>
        </p:blipFill>
        <p:spPr>
          <a:xfrm>
            <a:off x="7477095" y="2866611"/>
            <a:ext cx="2681221" cy="1606831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C652C70-D23C-CD03-96A2-99042C85A108}"/>
              </a:ext>
            </a:extLst>
          </p:cNvPr>
          <p:cNvSpPr txBox="1"/>
          <p:nvPr/>
        </p:nvSpPr>
        <p:spPr>
          <a:xfrm>
            <a:off x="3340047" y="5658051"/>
            <a:ext cx="50881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83776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orbel"/>
              </a:rPr>
              <a:t>.. We are working on these radionuclides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889750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>
          <a:extLst>
            <a:ext uri="{FF2B5EF4-FFF2-40B4-BE49-F238E27FC236}">
              <a16:creationId xmlns:a16="http://schemas.microsoft.com/office/drawing/2014/main" id="{CD3CCC5F-3DEB-A236-0096-A67663C75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">
            <a:extLst>
              <a:ext uri="{FF2B5EF4-FFF2-40B4-BE49-F238E27FC236}">
                <a16:creationId xmlns:a16="http://schemas.microsoft.com/office/drawing/2014/main" id="{B0284CCE-D54B-3781-2720-817F31DF77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190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State of the art: Theranostic radionuclides</a:t>
            </a:r>
            <a:endParaRPr dirty="0">
              <a:latin typeface="Calibri Light" panose="020F0302020204030204" pitchFamily="34" charset="0"/>
              <a:ea typeface="Noto Sans Symbols"/>
              <a:cs typeface="Calibri Light" panose="020F0302020204030204" pitchFamily="34" charset="0"/>
              <a:sym typeface="Noto Sans Symbols"/>
            </a:endParaRPr>
          </a:p>
        </p:txBody>
      </p:sp>
      <p:sp>
        <p:nvSpPr>
          <p:cNvPr id="199" name="Google Shape;199;p9">
            <a:extLst>
              <a:ext uri="{FF2B5EF4-FFF2-40B4-BE49-F238E27FC236}">
                <a16:creationId xmlns:a16="http://schemas.microsoft.com/office/drawing/2014/main" id="{BF081A1D-57D2-1216-A585-2AF32ABF44E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325100" y="6356350"/>
            <a:ext cx="1028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 sz="1000">
                <a:latin typeface="Calibri Light" panose="020F0302020204030204" pitchFamily="34" charset="0"/>
                <a:cs typeface="Calibri Light" panose="020F0302020204030204" pitchFamily="34" charset="0"/>
              </a:rPr>
              <a:t>7</a:t>
            </a:fld>
            <a:endParaRPr sz="1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Google Shape;193;p4">
            <a:extLst>
              <a:ext uri="{FF2B5EF4-FFF2-40B4-BE49-F238E27FC236}">
                <a16:creationId xmlns:a16="http://schemas.microsoft.com/office/drawing/2014/main" id="{8B5ACB83-3295-90D5-151B-29731631750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747327"/>
            <a:ext cx="8004973" cy="336334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7;p4">
            <a:extLst>
              <a:ext uri="{FF2B5EF4-FFF2-40B4-BE49-F238E27FC236}">
                <a16:creationId xmlns:a16="http://schemas.microsoft.com/office/drawing/2014/main" id="{B03DC379-2A26-EDED-C388-A1E431E0535B}"/>
              </a:ext>
            </a:extLst>
          </p:cNvPr>
          <p:cNvSpPr/>
          <p:nvPr/>
        </p:nvSpPr>
        <p:spPr>
          <a:xfrm>
            <a:off x="2984727" y="2601974"/>
            <a:ext cx="1032095" cy="778598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198;p4" descr="Cyclotron Stock Illustrations, Images &amp; Vectors | Shutterstock">
            <a:extLst>
              <a:ext uri="{FF2B5EF4-FFF2-40B4-BE49-F238E27FC236}">
                <a16:creationId xmlns:a16="http://schemas.microsoft.com/office/drawing/2014/main" id="{B0597A93-6AC7-A69B-4E9F-800C0711560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544" t="20704" r="16732" b="16016"/>
          <a:stretch/>
        </p:blipFill>
        <p:spPr>
          <a:xfrm>
            <a:off x="2533263" y="2621907"/>
            <a:ext cx="397461" cy="344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99;p4">
            <a:extLst>
              <a:ext uri="{FF2B5EF4-FFF2-40B4-BE49-F238E27FC236}">
                <a16:creationId xmlns:a16="http://schemas.microsoft.com/office/drawing/2014/main" id="{392C2538-2177-4304-C603-DB9D0F76141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0610" t="23333" r="12252" b="18151"/>
          <a:stretch/>
        </p:blipFill>
        <p:spPr>
          <a:xfrm>
            <a:off x="2107594" y="2621907"/>
            <a:ext cx="397461" cy="316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00;p4" descr="Cyclotron Stock Illustrations, Images &amp; Vectors | Shutterstock">
            <a:extLst>
              <a:ext uri="{FF2B5EF4-FFF2-40B4-BE49-F238E27FC236}">
                <a16:creationId xmlns:a16="http://schemas.microsoft.com/office/drawing/2014/main" id="{3CDD0742-1E8C-9032-B976-12D64E56DC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544" t="20704" r="16732" b="16016"/>
          <a:stretch/>
        </p:blipFill>
        <p:spPr>
          <a:xfrm>
            <a:off x="2533264" y="3055581"/>
            <a:ext cx="397461" cy="3440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194;p4">
            <a:extLst>
              <a:ext uri="{FF2B5EF4-FFF2-40B4-BE49-F238E27FC236}">
                <a16:creationId xmlns:a16="http://schemas.microsoft.com/office/drawing/2014/main" id="{61FD3F63-5514-9D6B-1491-2AD72B5EC9FE}"/>
              </a:ext>
            </a:extLst>
          </p:cNvPr>
          <p:cNvGrpSpPr/>
          <p:nvPr/>
        </p:nvGrpSpPr>
        <p:grpSpPr>
          <a:xfrm>
            <a:off x="7292897" y="5343873"/>
            <a:ext cx="4060903" cy="761304"/>
            <a:chOff x="0" y="5839471"/>
            <a:chExt cx="4060903" cy="761304"/>
          </a:xfrm>
        </p:grpSpPr>
        <p:pic>
          <p:nvPicPr>
            <p:cNvPr id="20" name="Google Shape;195;p4">
              <a:extLst>
                <a:ext uri="{FF2B5EF4-FFF2-40B4-BE49-F238E27FC236}">
                  <a16:creationId xmlns:a16="http://schemas.microsoft.com/office/drawing/2014/main" id="{8063960A-8A3F-2757-AF34-7D9EEF619C3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5839471"/>
              <a:ext cx="3947311" cy="7613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196;p4">
              <a:extLst>
                <a:ext uri="{FF2B5EF4-FFF2-40B4-BE49-F238E27FC236}">
                  <a16:creationId xmlns:a16="http://schemas.microsoft.com/office/drawing/2014/main" id="{73C431A0-F9BA-C83B-937F-C63D89F7DEA8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33450" y="6281078"/>
              <a:ext cx="3127453" cy="2894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" name="Rettangolo 27">
            <a:extLst>
              <a:ext uri="{FF2B5EF4-FFF2-40B4-BE49-F238E27FC236}">
                <a16:creationId xmlns:a16="http://schemas.microsoft.com/office/drawing/2014/main" id="{58996704-D0A9-4B61-14F8-20F3B616BC51}"/>
              </a:ext>
            </a:extLst>
          </p:cNvPr>
          <p:cNvSpPr/>
          <p:nvPr/>
        </p:nvSpPr>
        <p:spPr>
          <a:xfrm>
            <a:off x="5000269" y="3125763"/>
            <a:ext cx="2165075" cy="254809"/>
          </a:xfrm>
          <a:prstGeom prst="rect">
            <a:avLst/>
          </a:prstGeom>
          <a:solidFill>
            <a:srgbClr val="83EDD3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907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>
          <a:extLst>
            <a:ext uri="{FF2B5EF4-FFF2-40B4-BE49-F238E27FC236}">
              <a16:creationId xmlns:a16="http://schemas.microsoft.com/office/drawing/2014/main" id="{8C606BE5-52C9-8BD5-3809-C07624B9B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">
            <a:extLst>
              <a:ext uri="{FF2B5EF4-FFF2-40B4-BE49-F238E27FC236}">
                <a16:creationId xmlns:a16="http://schemas.microsoft.com/office/drawing/2014/main" id="{D975F49C-C498-7C23-26EC-A96E9B7B87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190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State of the art: Theranostic radionuclides</a:t>
            </a:r>
            <a:endParaRPr dirty="0">
              <a:latin typeface="Calibri Light" panose="020F0302020204030204" pitchFamily="34" charset="0"/>
              <a:ea typeface="Noto Sans Symbols"/>
              <a:cs typeface="Calibri Light" panose="020F0302020204030204" pitchFamily="34" charset="0"/>
              <a:sym typeface="Noto Sans Symbols"/>
            </a:endParaRPr>
          </a:p>
        </p:txBody>
      </p:sp>
      <p:sp>
        <p:nvSpPr>
          <p:cNvPr id="199" name="Google Shape;199;p9">
            <a:extLst>
              <a:ext uri="{FF2B5EF4-FFF2-40B4-BE49-F238E27FC236}">
                <a16:creationId xmlns:a16="http://schemas.microsoft.com/office/drawing/2014/main" id="{4FF3D4D6-3233-7299-1696-3A5F6DD157D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325100" y="6356350"/>
            <a:ext cx="1028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 sz="1000">
                <a:latin typeface="Calibri Light" panose="020F0302020204030204" pitchFamily="34" charset="0"/>
                <a:cs typeface="Calibri Light" panose="020F0302020204030204" pitchFamily="34" charset="0"/>
              </a:rPr>
              <a:t>8</a:t>
            </a:fld>
            <a:endParaRPr sz="1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Google Shape;225;p6">
            <a:extLst>
              <a:ext uri="{FF2B5EF4-FFF2-40B4-BE49-F238E27FC236}">
                <a16:creationId xmlns:a16="http://schemas.microsoft.com/office/drawing/2014/main" id="{3B2A757A-9456-57F3-782C-876C0B2498CA}"/>
              </a:ext>
            </a:extLst>
          </p:cNvPr>
          <p:cNvSpPr/>
          <p:nvPr/>
        </p:nvSpPr>
        <p:spPr>
          <a:xfrm>
            <a:off x="2259445" y="1415488"/>
            <a:ext cx="7481521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baseline="30000" dirty="0">
                <a:solidFill>
                  <a:srgbClr val="083776"/>
                </a:solidFill>
                <a:latin typeface="Arial"/>
                <a:ea typeface="Arial"/>
                <a:cs typeface="Arial"/>
                <a:sym typeface="Arial"/>
              </a:rPr>
              <a:t>64</a:t>
            </a:r>
            <a:r>
              <a:rPr lang="it-IT" sz="1800" b="1" dirty="0">
                <a:solidFill>
                  <a:srgbClr val="083776"/>
                </a:solidFill>
                <a:latin typeface="Arial"/>
                <a:ea typeface="Arial"/>
                <a:cs typeface="Arial"/>
                <a:sym typeface="Arial"/>
              </a:rPr>
              <a:t>Cu</a:t>
            </a:r>
            <a:r>
              <a:rPr lang="it-IT" sz="1800" dirty="0">
                <a:solidFill>
                  <a:srgbClr val="083776"/>
                </a:solidFill>
                <a:latin typeface="Arial"/>
                <a:ea typeface="Arial"/>
                <a:cs typeface="Arial"/>
                <a:sym typeface="Arial"/>
              </a:rPr>
              <a:t> can be </a:t>
            </a:r>
            <a:r>
              <a:rPr lang="it-IT" sz="1800" dirty="0" err="1">
                <a:solidFill>
                  <a:srgbClr val="083776"/>
                </a:solidFill>
                <a:latin typeface="Arial"/>
                <a:ea typeface="Arial"/>
                <a:cs typeface="Arial"/>
                <a:sym typeface="Arial"/>
              </a:rPr>
              <a:t>produced</a:t>
            </a:r>
            <a:r>
              <a:rPr lang="it-IT" sz="1800" dirty="0">
                <a:solidFill>
                  <a:srgbClr val="083776"/>
                </a:solidFill>
                <a:latin typeface="Arial"/>
                <a:ea typeface="Arial"/>
                <a:cs typeface="Arial"/>
                <a:sym typeface="Arial"/>
              </a:rPr>
              <a:t> with </a:t>
            </a:r>
            <a:r>
              <a:rPr lang="it-IT" sz="1800" dirty="0" err="1">
                <a:solidFill>
                  <a:srgbClr val="083776"/>
                </a:solidFill>
                <a:latin typeface="Arial"/>
                <a:ea typeface="Arial"/>
                <a:cs typeface="Arial"/>
                <a:sym typeface="Arial"/>
              </a:rPr>
              <a:t>particle</a:t>
            </a:r>
            <a:r>
              <a:rPr lang="it-IT" sz="1800" dirty="0">
                <a:solidFill>
                  <a:srgbClr val="08377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1" dirty="0" err="1">
                <a:solidFill>
                  <a:srgbClr val="083776"/>
                </a:solidFill>
                <a:latin typeface="Arial"/>
                <a:ea typeface="Arial"/>
                <a:cs typeface="Arial"/>
                <a:sym typeface="Arial"/>
              </a:rPr>
              <a:t>accelerators</a:t>
            </a:r>
            <a:r>
              <a:rPr lang="it-IT" sz="1800" dirty="0">
                <a:solidFill>
                  <a:srgbClr val="08377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>
              <a:solidFill>
                <a:srgbClr val="083776"/>
              </a:solidFill>
            </a:endParaRPr>
          </a:p>
          <a:p>
            <a:pPr marL="0" marR="0" lvl="0" indent="0" algn="ctr" rtl="0">
              <a:spcBef>
                <a:spcPts val="900"/>
              </a:spcBef>
              <a:spcAft>
                <a:spcPts val="0"/>
              </a:spcAft>
              <a:buNone/>
            </a:pPr>
            <a:r>
              <a:rPr lang="it-IT" sz="1800" dirty="0" err="1">
                <a:solidFill>
                  <a:srgbClr val="083776"/>
                </a:solidFill>
                <a:latin typeface="Arial"/>
                <a:ea typeface="Arial"/>
                <a:cs typeface="Arial"/>
                <a:sym typeface="Arial"/>
              </a:rPr>
              <a:t>both</a:t>
            </a:r>
            <a:r>
              <a:rPr lang="it-IT" sz="1800" dirty="0">
                <a:solidFill>
                  <a:srgbClr val="083776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it-IT" sz="1800" b="1" dirty="0" err="1">
                <a:solidFill>
                  <a:srgbClr val="083776"/>
                </a:solidFill>
                <a:latin typeface="Arial"/>
                <a:ea typeface="Arial"/>
                <a:cs typeface="Arial"/>
                <a:sym typeface="Arial"/>
              </a:rPr>
              <a:t>research</a:t>
            </a:r>
            <a:r>
              <a:rPr lang="it-IT" sz="1800" b="1" dirty="0">
                <a:solidFill>
                  <a:srgbClr val="083776"/>
                </a:solidFill>
                <a:latin typeface="Arial"/>
                <a:ea typeface="Arial"/>
                <a:cs typeface="Arial"/>
                <a:sym typeface="Arial"/>
              </a:rPr>
              <a:t> centers </a:t>
            </a:r>
            <a:r>
              <a:rPr lang="it-IT" sz="1800" dirty="0">
                <a:solidFill>
                  <a:srgbClr val="083776"/>
                </a:solidFill>
                <a:latin typeface="Arial"/>
                <a:ea typeface="Arial"/>
                <a:cs typeface="Arial"/>
                <a:sym typeface="Arial"/>
              </a:rPr>
              <a:t>and in </a:t>
            </a:r>
            <a:r>
              <a:rPr lang="it-IT" sz="1800" b="1" dirty="0">
                <a:solidFill>
                  <a:srgbClr val="083776"/>
                </a:solidFill>
                <a:latin typeface="Arial"/>
                <a:ea typeface="Arial"/>
                <a:cs typeface="Arial"/>
                <a:sym typeface="Arial"/>
              </a:rPr>
              <a:t>hospitals</a:t>
            </a:r>
            <a:endParaRPr dirty="0">
              <a:solidFill>
                <a:srgbClr val="083776"/>
              </a:solidFill>
            </a:endParaRPr>
          </a:p>
        </p:txBody>
      </p:sp>
      <p:pic>
        <p:nvPicPr>
          <p:cNvPr id="4" name="Google Shape;226;p6" descr="Cyclotron Stock Illustrations, Images &amp; Vectors | Shutterstock">
            <a:extLst>
              <a:ext uri="{FF2B5EF4-FFF2-40B4-BE49-F238E27FC236}">
                <a16:creationId xmlns:a16="http://schemas.microsoft.com/office/drawing/2014/main" id="{296FE3FD-D22C-23D7-E768-5B1BD5F1310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544" t="20704" r="16732" b="16016"/>
          <a:stretch/>
        </p:blipFill>
        <p:spPr>
          <a:xfrm>
            <a:off x="8844302" y="1395757"/>
            <a:ext cx="896664" cy="776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6" descr="340,140 Foto Atomo, Immagini e Vettoriali">
            <a:extLst>
              <a:ext uri="{FF2B5EF4-FFF2-40B4-BE49-F238E27FC236}">
                <a16:creationId xmlns:a16="http://schemas.microsoft.com/office/drawing/2014/main" id="{9F82A5BC-567B-6065-8CB9-A29074D9EBD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6321" y="1240684"/>
            <a:ext cx="1057020" cy="1057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29;p6">
            <a:extLst>
              <a:ext uri="{FF2B5EF4-FFF2-40B4-BE49-F238E27FC236}">
                <a16:creationId xmlns:a16="http://schemas.microsoft.com/office/drawing/2014/main" id="{6C4E09E1-94CF-A8CD-0DDA-E29E9ACDF23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26745"/>
          <a:stretch/>
        </p:blipFill>
        <p:spPr>
          <a:xfrm>
            <a:off x="6721660" y="4607465"/>
            <a:ext cx="3314935" cy="83707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30;p6">
            <a:extLst>
              <a:ext uri="{FF2B5EF4-FFF2-40B4-BE49-F238E27FC236}">
                <a16:creationId xmlns:a16="http://schemas.microsoft.com/office/drawing/2014/main" id="{AACACA9C-0D15-DA3F-8D7E-C427B1A8E232}"/>
              </a:ext>
            </a:extLst>
          </p:cNvPr>
          <p:cNvSpPr/>
          <p:nvPr/>
        </p:nvSpPr>
        <p:spPr>
          <a:xfrm>
            <a:off x="6541736" y="5503517"/>
            <a:ext cx="370739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https://journals.lww.com/nuclearmedicinecomm/Fulltext/2021/09000/Production_of_copper_64_using_a_hospital.12.aspx</a:t>
            </a:r>
            <a:endParaRPr/>
          </a:p>
        </p:txBody>
      </p:sp>
      <p:grpSp>
        <p:nvGrpSpPr>
          <p:cNvPr id="12" name="Google Shape;231;p6">
            <a:extLst>
              <a:ext uri="{FF2B5EF4-FFF2-40B4-BE49-F238E27FC236}">
                <a16:creationId xmlns:a16="http://schemas.microsoft.com/office/drawing/2014/main" id="{C66C7587-1128-1BDC-AE0D-6C09E65CD43B}"/>
              </a:ext>
            </a:extLst>
          </p:cNvPr>
          <p:cNvGrpSpPr/>
          <p:nvPr/>
        </p:nvGrpSpPr>
        <p:grpSpPr>
          <a:xfrm>
            <a:off x="6625814" y="2717922"/>
            <a:ext cx="3173912" cy="1847041"/>
            <a:chOff x="5335225" y="5997673"/>
            <a:chExt cx="3173912" cy="1847041"/>
          </a:xfrm>
        </p:grpSpPr>
        <p:pic>
          <p:nvPicPr>
            <p:cNvPr id="13" name="Google Shape;232;p6" descr="ChartObject 64Ni(p,n)64Cu  Recommended cross sections">
              <a:extLst>
                <a:ext uri="{FF2B5EF4-FFF2-40B4-BE49-F238E27FC236}">
                  <a16:creationId xmlns:a16="http://schemas.microsoft.com/office/drawing/2014/main" id="{B2298D1B-B5CC-69E2-A62C-3EABBD056D9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335225" y="5997673"/>
              <a:ext cx="3173912" cy="1847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233;p6">
              <a:extLst>
                <a:ext uri="{FF2B5EF4-FFF2-40B4-BE49-F238E27FC236}">
                  <a16:creationId xmlns:a16="http://schemas.microsoft.com/office/drawing/2014/main" id="{05B7BB6C-9572-F44C-8C80-173D76014D93}"/>
                </a:ext>
              </a:extLst>
            </p:cNvPr>
            <p:cNvSpPr/>
            <p:nvPr/>
          </p:nvSpPr>
          <p:spPr>
            <a:xfrm>
              <a:off x="5683507" y="6017524"/>
              <a:ext cx="1712035" cy="3693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1" baseline="300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64</a:t>
              </a:r>
              <a:r>
                <a:rPr lang="it-IT" sz="1800" b="1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Ni(p,n)</a:t>
              </a:r>
              <a:r>
                <a:rPr lang="it-IT" sz="1800" b="1" baseline="300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64</a:t>
              </a:r>
              <a:r>
                <a:rPr lang="it-IT" sz="1800" b="1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Cu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" name="Google Shape;234;p6" descr="Hospital Symbol Vector Art, Icons, and Graphics for Free Download">
            <a:extLst>
              <a:ext uri="{FF2B5EF4-FFF2-40B4-BE49-F238E27FC236}">
                <a16:creationId xmlns:a16="http://schemas.microsoft.com/office/drawing/2014/main" id="{A50C1BC0-A494-73B8-FBD1-D8489D6DA72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39184" y="2200028"/>
            <a:ext cx="400494" cy="400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35;p6" descr="Market Research Icon Stock Vector (Royalty Free) 605535470">
            <a:extLst>
              <a:ext uri="{FF2B5EF4-FFF2-40B4-BE49-F238E27FC236}">
                <a16:creationId xmlns:a16="http://schemas.microsoft.com/office/drawing/2014/main" id="{B49F544A-A2BF-3E21-0840-69077D4D7A8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7587" t="19268" r="16909" b="28226"/>
          <a:stretch/>
        </p:blipFill>
        <p:spPr>
          <a:xfrm>
            <a:off x="4599949" y="2204102"/>
            <a:ext cx="442514" cy="382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oogle Shape;236;p6">
            <a:extLst>
              <a:ext uri="{FF2B5EF4-FFF2-40B4-BE49-F238E27FC236}">
                <a16:creationId xmlns:a16="http://schemas.microsoft.com/office/drawing/2014/main" id="{0C9DB8EA-EAED-2883-060B-755ED9AE399F}"/>
              </a:ext>
            </a:extLst>
          </p:cNvPr>
          <p:cNvGrpSpPr/>
          <p:nvPr/>
        </p:nvGrpSpPr>
        <p:grpSpPr>
          <a:xfrm>
            <a:off x="2045418" y="2737773"/>
            <a:ext cx="3089632" cy="1797293"/>
            <a:chOff x="665604" y="2550410"/>
            <a:chExt cx="3089632" cy="1797293"/>
          </a:xfrm>
        </p:grpSpPr>
        <p:pic>
          <p:nvPicPr>
            <p:cNvPr id="18" name="Google Shape;237;p6">
              <a:extLst>
                <a:ext uri="{FF2B5EF4-FFF2-40B4-BE49-F238E27FC236}">
                  <a16:creationId xmlns:a16="http://schemas.microsoft.com/office/drawing/2014/main" id="{354A7167-343A-FA9E-ED6D-022E4FE32DC7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65604" y="2550410"/>
              <a:ext cx="3089632" cy="17972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238;p6">
              <a:extLst>
                <a:ext uri="{FF2B5EF4-FFF2-40B4-BE49-F238E27FC236}">
                  <a16:creationId xmlns:a16="http://schemas.microsoft.com/office/drawing/2014/main" id="{AB97CAD0-B806-0AC2-B0C3-69D2351FABE4}"/>
                </a:ext>
              </a:extLst>
            </p:cNvPr>
            <p:cNvSpPr/>
            <p:nvPr/>
          </p:nvSpPr>
          <p:spPr>
            <a:xfrm>
              <a:off x="1992114" y="2581738"/>
              <a:ext cx="1712035" cy="3693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1" baseline="300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64</a:t>
              </a:r>
              <a:r>
                <a:rPr lang="it-IT" sz="1800" b="1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Ni(d,2n)</a:t>
              </a:r>
              <a:r>
                <a:rPr lang="it-IT" sz="1800" b="1" baseline="300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64</a:t>
              </a:r>
              <a:r>
                <a:rPr lang="it-IT" sz="1800" b="1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Cu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" name="Google Shape;239;p6">
            <a:extLst>
              <a:ext uri="{FF2B5EF4-FFF2-40B4-BE49-F238E27FC236}">
                <a16:creationId xmlns:a16="http://schemas.microsoft.com/office/drawing/2014/main" id="{9A67010B-C9E8-BCB1-A803-699B6F88EA6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168768" y="4686737"/>
            <a:ext cx="1020992" cy="4970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oogle Shape;240;p6">
            <a:extLst>
              <a:ext uri="{FF2B5EF4-FFF2-40B4-BE49-F238E27FC236}">
                <a16:creationId xmlns:a16="http://schemas.microsoft.com/office/drawing/2014/main" id="{7DB523F4-2ACC-9A1C-2B45-0B08D7F908BB}"/>
              </a:ext>
            </a:extLst>
          </p:cNvPr>
          <p:cNvGrpSpPr/>
          <p:nvPr/>
        </p:nvGrpSpPr>
        <p:grpSpPr>
          <a:xfrm>
            <a:off x="1260717" y="5002783"/>
            <a:ext cx="7374048" cy="918397"/>
            <a:chOff x="143848" y="5651600"/>
            <a:chExt cx="7374048" cy="918397"/>
          </a:xfrm>
        </p:grpSpPr>
        <p:sp>
          <p:nvSpPr>
            <p:cNvPr id="25" name="Google Shape;241;p6">
              <a:extLst>
                <a:ext uri="{FF2B5EF4-FFF2-40B4-BE49-F238E27FC236}">
                  <a16:creationId xmlns:a16="http://schemas.microsoft.com/office/drawing/2014/main" id="{DD2236E4-F6E5-FACD-7895-C95ECF17569D}"/>
                </a:ext>
              </a:extLst>
            </p:cNvPr>
            <p:cNvSpPr/>
            <p:nvPr/>
          </p:nvSpPr>
          <p:spPr>
            <a:xfrm>
              <a:off x="143848" y="6292998"/>
              <a:ext cx="7374048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https://www-pub.iaea.org/MTCD/Publications/PDF/Pub1717Web-25315812.pdf</a:t>
              </a:r>
              <a:endParaRPr/>
            </a:p>
          </p:txBody>
        </p:sp>
        <p:pic>
          <p:nvPicPr>
            <p:cNvPr id="26" name="Google Shape;242;p6">
              <a:extLst>
                <a:ext uri="{FF2B5EF4-FFF2-40B4-BE49-F238E27FC236}">
                  <a16:creationId xmlns:a16="http://schemas.microsoft.com/office/drawing/2014/main" id="{E9146B27-3F20-F0A8-6CEC-5A374976F7E0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95452" y="5651600"/>
              <a:ext cx="2525464" cy="6480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243;p6">
              <a:extLst>
                <a:ext uri="{FF2B5EF4-FFF2-40B4-BE49-F238E27FC236}">
                  <a16:creationId xmlns:a16="http://schemas.microsoft.com/office/drawing/2014/main" id="{3F99DE5C-C522-C632-55A3-5C50CCB4FFAF}"/>
                </a:ext>
              </a:extLst>
            </p:cNvPr>
            <p:cNvSpPr/>
            <p:nvPr/>
          </p:nvSpPr>
          <p:spPr>
            <a:xfrm>
              <a:off x="2720916" y="5954943"/>
              <a:ext cx="2193677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6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IAEA REPORT (2016)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9799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>
          <a:extLst>
            <a:ext uri="{FF2B5EF4-FFF2-40B4-BE49-F238E27FC236}">
              <a16:creationId xmlns:a16="http://schemas.microsoft.com/office/drawing/2014/main" id="{05E5D995-B750-1BC9-1AAD-ABCF20FD2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">
            <a:extLst>
              <a:ext uri="{FF2B5EF4-FFF2-40B4-BE49-F238E27FC236}">
                <a16:creationId xmlns:a16="http://schemas.microsoft.com/office/drawing/2014/main" id="{0BDAA7CB-957A-C77B-8792-8D6741287E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190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INFN Research</a:t>
            </a:r>
            <a:endParaRPr dirty="0">
              <a:latin typeface="Calibri Light" panose="020F0302020204030204" pitchFamily="34" charset="0"/>
              <a:ea typeface="Noto Sans Symbols"/>
              <a:cs typeface="Calibri Light" panose="020F0302020204030204" pitchFamily="34" charset="0"/>
              <a:sym typeface="Noto Sans Symbols"/>
            </a:endParaRPr>
          </a:p>
        </p:txBody>
      </p:sp>
      <p:sp>
        <p:nvSpPr>
          <p:cNvPr id="199" name="Google Shape;199;p9">
            <a:extLst>
              <a:ext uri="{FF2B5EF4-FFF2-40B4-BE49-F238E27FC236}">
                <a16:creationId xmlns:a16="http://schemas.microsoft.com/office/drawing/2014/main" id="{E3DCB0C4-4E38-77E9-D0BC-1F4724C0018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325100" y="6356350"/>
            <a:ext cx="1028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 sz="1000">
                <a:latin typeface="Calibri Light" panose="020F0302020204030204" pitchFamily="34" charset="0"/>
                <a:cs typeface="Calibri Light" panose="020F0302020204030204" pitchFamily="34" charset="0"/>
              </a:rPr>
              <a:t>9</a:t>
            </a:fld>
            <a:endParaRPr sz="1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Google Shape;200;p9">
            <a:extLst>
              <a:ext uri="{FF2B5EF4-FFF2-40B4-BE49-F238E27FC236}">
                <a16:creationId xmlns:a16="http://schemas.microsoft.com/office/drawing/2014/main" id="{5CD1B017-7A2B-916C-DFCA-3D43904DCB8D}"/>
              </a:ext>
            </a:extLst>
          </p:cNvPr>
          <p:cNvSpPr txBox="1"/>
          <p:nvPr/>
        </p:nvSpPr>
        <p:spPr>
          <a:xfrm>
            <a:off x="824923" y="1222444"/>
            <a:ext cx="10515600" cy="4560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2000"/>
              <a:buFont typeface="Arial"/>
              <a:buNone/>
            </a:pPr>
            <a:r>
              <a:rPr lang="it-IT" sz="20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The study of </a:t>
            </a:r>
            <a:r>
              <a:rPr lang="it-IT" sz="2000" b="1" i="0" u="none" strike="noStrike" cap="none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medical</a:t>
            </a:r>
            <a:r>
              <a:rPr lang="it-IT" sz="20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radionuclides production </a:t>
            </a:r>
            <a:r>
              <a:rPr lang="it-IT" sz="2000" b="1" i="0" u="none" strike="noStrike" cap="none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started</a:t>
            </a:r>
            <a:r>
              <a:rPr lang="it-IT" sz="20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it-IT" sz="2000" b="1" i="0" u="none" strike="noStrike" cap="none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decades</a:t>
            </a:r>
            <a:r>
              <a:rPr lang="it-IT" sz="20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ago, </a:t>
            </a:r>
            <a:r>
              <a:rPr lang="it-IT" sz="2000" b="1" i="0" u="none" strike="noStrike" cap="none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mainly</a:t>
            </a:r>
            <a:r>
              <a:rPr lang="it-IT" sz="20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it-IT" sz="2000" b="1" i="0" u="none" strike="noStrike" cap="none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at</a:t>
            </a:r>
            <a:r>
              <a:rPr lang="it-IT" sz="20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the </a:t>
            </a:r>
            <a:r>
              <a:rPr lang="it-IT" sz="2000" b="1" i="0" u="none" strike="noStrike" cap="none" dirty="0">
                <a:solidFill>
                  <a:srgbClr val="3E96B2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Milan-</a:t>
            </a:r>
            <a:r>
              <a:rPr lang="it-IT" sz="2000" b="1" i="0" u="none" strike="noStrike" cap="none" dirty="0" err="1">
                <a:solidFill>
                  <a:srgbClr val="3E96B2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division</a:t>
            </a:r>
            <a:endParaRPr lang="it-IT" sz="2000" b="1" i="0" u="none" strike="noStrike" cap="none" dirty="0">
              <a:solidFill>
                <a:srgbClr val="3E96B2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2000"/>
              <a:buFont typeface="Arial"/>
              <a:buNone/>
            </a:pPr>
            <a:r>
              <a:rPr lang="it-IT" sz="2000" b="1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Since</a:t>
            </a:r>
            <a:r>
              <a:rPr lang="it-IT" sz="2000" b="1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2012, the </a:t>
            </a:r>
            <a:r>
              <a:rPr lang="it-IT" sz="2000" b="1" dirty="0">
                <a:solidFill>
                  <a:srgbClr val="EE753A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LARAMED</a:t>
            </a:r>
            <a:r>
              <a:rPr lang="it-IT" sz="2000" b="1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project was </a:t>
            </a:r>
            <a:r>
              <a:rPr lang="it-IT" sz="2000" b="1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funded</a:t>
            </a:r>
            <a:r>
              <a:rPr lang="it-IT" sz="2000" b="1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by MUR </a:t>
            </a:r>
            <a:r>
              <a:rPr lang="it-IT" sz="2000" b="1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at</a:t>
            </a:r>
            <a:r>
              <a:rPr lang="it-IT" sz="2000" b="1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the </a:t>
            </a:r>
            <a:r>
              <a:rPr lang="it-IT" sz="2000" b="1" dirty="0">
                <a:solidFill>
                  <a:srgbClr val="EE753A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INFN-LNL</a:t>
            </a:r>
            <a:r>
              <a:rPr lang="it-IT" sz="2000" b="1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it-IT" sz="2000" b="1" dirty="0" err="1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as</a:t>
            </a:r>
            <a:r>
              <a:rPr lang="it-IT" sz="2000" b="1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part of the </a:t>
            </a:r>
            <a:r>
              <a:rPr lang="it-IT" sz="2000" b="1" dirty="0">
                <a:solidFill>
                  <a:srgbClr val="EE753A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SPES</a:t>
            </a:r>
            <a:r>
              <a:rPr lang="it-IT" sz="2000" b="1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facility</a:t>
            </a:r>
            <a:r>
              <a:rPr lang="it-IT" sz="2000" b="1" i="0" u="none" strike="noStrike" cap="none" dirty="0">
                <a:solidFill>
                  <a:srgbClr val="08377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endParaRPr sz="1800" b="0" i="0" u="none" strike="noStrike" cap="none" dirty="0">
              <a:solidFill>
                <a:srgbClr val="3E96B2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228600" marR="0" lvl="0" indent="-1143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228600" marR="0" lvl="0" indent="-1143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83776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57791443-E053-0212-6112-A29C1B37A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237" y="1975842"/>
            <a:ext cx="6808298" cy="40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447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1390</Words>
  <Application>Microsoft Office PowerPoint</Application>
  <PresentationFormat>Widescreen</PresentationFormat>
  <Paragraphs>203</Paragraphs>
  <Slides>30</Slides>
  <Notes>30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8" baseType="lpstr">
      <vt:lpstr>Corbel</vt:lpstr>
      <vt:lpstr>Times New Roman</vt:lpstr>
      <vt:lpstr>Calibri</vt:lpstr>
      <vt:lpstr>ADLaM Display</vt:lpstr>
      <vt:lpstr>Noto Sans Symbols</vt:lpstr>
      <vt:lpstr>Arial</vt:lpstr>
      <vt:lpstr>Calibri Light</vt:lpstr>
      <vt:lpstr>Tema di Office</vt:lpstr>
      <vt:lpstr>Presentazione standard di PowerPoint</vt:lpstr>
      <vt:lpstr>State of the art</vt:lpstr>
      <vt:lpstr>State of the art</vt:lpstr>
      <vt:lpstr>State of the art</vt:lpstr>
      <vt:lpstr>State of the art: Theranostic radionuclides</vt:lpstr>
      <vt:lpstr>State of the art: Theranostic radionuclides</vt:lpstr>
      <vt:lpstr>State of the art: Theranostic radionuclides</vt:lpstr>
      <vt:lpstr>State of the art: Theranostic radionuclides</vt:lpstr>
      <vt:lpstr>INFN Research</vt:lpstr>
      <vt:lpstr>The SPES Project at INFN-LNL</vt:lpstr>
      <vt:lpstr>SPES-β: The ISOL facility</vt:lpstr>
      <vt:lpstr>The “Radioisotopes for Medicine and Applied Physics” service</vt:lpstr>
      <vt:lpstr>The ISOLPHARM method</vt:lpstr>
      <vt:lpstr>ISOLPHARM: R&amp;D on Targets</vt:lpstr>
      <vt:lpstr>ISOLPHARM: The case of 111Ag</vt:lpstr>
      <vt:lpstr>LARAMED project: The direct activation method</vt:lpstr>
      <vt:lpstr>The LARAMED facility</vt:lpstr>
      <vt:lpstr>Cross section measurements in ISOL-2</vt:lpstr>
      <vt:lpstr>The LARAMED (net)work</vt:lpstr>
      <vt:lpstr>LARAMED target developments</vt:lpstr>
      <vt:lpstr>LARAMED Nuclear cross-section measurements</vt:lpstr>
      <vt:lpstr>LARAMED Radiochemistry and radiopharmacy</vt:lpstr>
      <vt:lpstr>Future perspectives</vt:lpstr>
      <vt:lpstr>Future perspectives: Young researches</vt:lpstr>
      <vt:lpstr>Conclusions</vt:lpstr>
      <vt:lpstr>Presentazione standard di PowerPoint</vt:lpstr>
      <vt:lpstr>WP1:Nuclear cross sections (LNL and MI)   1</vt:lpstr>
      <vt:lpstr>WP1:Nuclear cross sections (LNL and MI)   2</vt:lpstr>
      <vt:lpstr>WP2:ISOL production yield (LNL, PD, PV and PI)</vt:lpstr>
      <vt:lpstr>WP3:Nuclear modeling and MonteCarlo simulations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Giordano Lilli</dc:creator>
  <cp:lastModifiedBy>Gaia Pupillo</cp:lastModifiedBy>
  <cp:revision>18</cp:revision>
  <dcterms:created xsi:type="dcterms:W3CDTF">2019-05-27T07:26:05Z</dcterms:created>
  <dcterms:modified xsi:type="dcterms:W3CDTF">2024-02-26T14:39:25Z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0x010100A0A2E8D26BE99743AB97C73FD76A5791</vt:lpwstr>
  </property>
</Properties>
</file>