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327" r:id="rId4"/>
    <p:sldId id="329" r:id="rId5"/>
    <p:sldId id="263" r:id="rId6"/>
    <p:sldId id="333" r:id="rId7"/>
    <p:sldId id="334" r:id="rId8"/>
    <p:sldId id="318" r:id="rId9"/>
    <p:sldId id="337" r:id="rId10"/>
    <p:sldId id="335" r:id="rId11"/>
    <p:sldId id="336" r:id="rId12"/>
    <p:sldId id="331" r:id="rId13"/>
    <p:sldId id="316" r:id="rId14"/>
    <p:sldId id="339" r:id="rId15"/>
    <p:sldId id="338" r:id="rId16"/>
    <p:sldId id="332" r:id="rId17"/>
  </p:sldIdLst>
  <p:sldSz cx="9144000" cy="5143500" type="screen16x9"/>
  <p:notesSz cx="6858000" cy="9144000"/>
  <p:embeddedFontLst>
    <p:embeddedFont>
      <p:font typeface="Amasis MT Pro Medium" panose="02040604050005020304" pitchFamily="18" charset="0"/>
      <p:regular r:id="rId20"/>
    </p:embeddedFont>
    <p:embeddedFont>
      <p:font typeface="Bebas Neue" panose="020B0606020202050201" pitchFamily="34" charset="0"/>
      <p:regular r:id="rId21"/>
    </p:embeddedFont>
    <p:embeddedFont>
      <p:font typeface="Cambria Math" panose="02040503050406030204" pitchFamily="18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swald" panose="00000500000000000000" pitchFamily="2" charset="0"/>
      <p:regular r:id="rId27"/>
      <p:bold r:id="rId28"/>
    </p:embeddedFont>
    <p:embeddedFont>
      <p:font typeface="PT Sans" panose="020B0503020203020204" pitchFamily="34" charset="0"/>
      <p:regular r:id="rId29"/>
      <p:bold r:id="rId30"/>
      <p:italic r:id="rId31"/>
      <p:boldItalic r:id="rId32"/>
    </p:embeddedFont>
    <p:embeddedFont>
      <p:font typeface="Sagona Book" panose="0202050305050502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  <a:srgbClr val="F8D4D4"/>
    <a:srgbClr val="000000"/>
    <a:srgbClr val="4ACFD6"/>
    <a:srgbClr val="38D7E8"/>
    <a:srgbClr val="0AAEB2"/>
    <a:srgbClr val="BAE18F"/>
    <a:srgbClr val="EE9C9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9D8BFC-545F-4E84-A344-C723DABF5BF3}">
  <a:tblStyle styleId="{549D8BFC-545F-4E84-A344-C723DABF5B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1B5B70A-9F63-4090-92A7-F4DCD3BFCF3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90028E1-D2B1-501B-42DA-4EBCD66160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C2FCB-1CA2-EEE0-A67F-ACC5562690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6328-FDA9-4A6B-861C-4CC8CFA29AC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EF9C67-CE23-FCEF-42CC-C2F9B85314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C63AB3-4E2E-08E6-127E-F09A6355A1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892F7-5BB1-40FE-9152-A1E1054D7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84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3DCAAA52-9649-EA6D-FC0D-38383CD13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ed8546852e_0_46:notes">
            <a:extLst>
              <a:ext uri="{FF2B5EF4-FFF2-40B4-BE49-F238E27FC236}">
                <a16:creationId xmlns:a16="http://schemas.microsoft.com/office/drawing/2014/main" id="{225ADFBE-BBB0-CE50-FF9A-B1BD167121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ed8546852e_0_46:notes">
            <a:extLst>
              <a:ext uri="{FF2B5EF4-FFF2-40B4-BE49-F238E27FC236}">
                <a16:creationId xmlns:a16="http://schemas.microsoft.com/office/drawing/2014/main" id="{6D22DA05-6827-BC07-63C9-FB8FECAA1E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68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>
          <a:extLst>
            <a:ext uri="{FF2B5EF4-FFF2-40B4-BE49-F238E27FC236}">
              <a16:creationId xmlns:a16="http://schemas.microsoft.com/office/drawing/2014/main" id="{A2F96926-AE69-DE3F-4D53-6DD0C539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ed910b1236_0_36:notes">
            <a:extLst>
              <a:ext uri="{FF2B5EF4-FFF2-40B4-BE49-F238E27FC236}">
                <a16:creationId xmlns:a16="http://schemas.microsoft.com/office/drawing/2014/main" id="{5E6BF127-F37B-BFAF-89BE-D99A84AFED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ed910b1236_0_36:notes">
            <a:extLst>
              <a:ext uri="{FF2B5EF4-FFF2-40B4-BE49-F238E27FC236}">
                <a16:creationId xmlns:a16="http://schemas.microsoft.com/office/drawing/2014/main" id="{95EDFC76-BE19-0CE4-BD75-90B081749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588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>
          <a:extLst>
            <a:ext uri="{FF2B5EF4-FFF2-40B4-BE49-F238E27FC236}">
              <a16:creationId xmlns:a16="http://schemas.microsoft.com/office/drawing/2014/main" id="{818D9A1D-7E67-E4AD-7B61-36E93EF8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ed910b1236_0_36:notes">
            <a:extLst>
              <a:ext uri="{FF2B5EF4-FFF2-40B4-BE49-F238E27FC236}">
                <a16:creationId xmlns:a16="http://schemas.microsoft.com/office/drawing/2014/main" id="{799BFEE0-056E-6C49-744F-41983AD773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ed910b1236_0_36:notes">
            <a:extLst>
              <a:ext uri="{FF2B5EF4-FFF2-40B4-BE49-F238E27FC236}">
                <a16:creationId xmlns:a16="http://schemas.microsoft.com/office/drawing/2014/main" id="{172C500D-CEA6-5639-0002-0A118FCE0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83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3D0315E1-E558-30FA-F486-4475E80D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072739ea5_12_0:notes">
            <a:extLst>
              <a:ext uri="{FF2B5EF4-FFF2-40B4-BE49-F238E27FC236}">
                <a16:creationId xmlns:a16="http://schemas.microsoft.com/office/drawing/2014/main" id="{4BCF8694-4178-BBA5-1FC8-E2F03DAEB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4072739ea5_12_0:notes">
            <a:extLst>
              <a:ext uri="{FF2B5EF4-FFF2-40B4-BE49-F238E27FC236}">
                <a16:creationId xmlns:a16="http://schemas.microsoft.com/office/drawing/2014/main" id="{01966BD9-A2AD-996A-82E7-D717286A9A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7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A3EBA73C-D4A0-8F06-321E-2A3A59CF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072739ea5_12_0:notes">
            <a:extLst>
              <a:ext uri="{FF2B5EF4-FFF2-40B4-BE49-F238E27FC236}">
                <a16:creationId xmlns:a16="http://schemas.microsoft.com/office/drawing/2014/main" id="{653C50DD-442A-5BCF-A193-F8AE907901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4072739ea5_12_0:notes">
            <a:extLst>
              <a:ext uri="{FF2B5EF4-FFF2-40B4-BE49-F238E27FC236}">
                <a16:creationId xmlns:a16="http://schemas.microsoft.com/office/drawing/2014/main" id="{74FFA7B0-178A-46D6-1E9D-AD53924D56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284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B93EBDE8-0975-4A0B-99BE-CAFAC190A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072739ea5_12_0:notes">
            <a:extLst>
              <a:ext uri="{FF2B5EF4-FFF2-40B4-BE49-F238E27FC236}">
                <a16:creationId xmlns:a16="http://schemas.microsoft.com/office/drawing/2014/main" id="{F59258DE-842C-A859-35B2-F663C8759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4072739ea5_12_0:notes">
            <a:extLst>
              <a:ext uri="{FF2B5EF4-FFF2-40B4-BE49-F238E27FC236}">
                <a16:creationId xmlns:a16="http://schemas.microsoft.com/office/drawing/2014/main" id="{9A01422D-DB97-7991-3E2B-5C2FC53840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3517089D-932C-FE6A-20B3-0ABDFF089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E762B290-E348-BAD7-F697-41976A23C0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>
            <a:extLst>
              <a:ext uri="{FF2B5EF4-FFF2-40B4-BE49-F238E27FC236}">
                <a16:creationId xmlns:a16="http://schemas.microsoft.com/office/drawing/2014/main" id="{B5F5A5AF-AEA4-FE88-25D2-A9922890B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81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8573B349-7611-7061-4263-9C6307883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072739ea5_12_0:notes">
            <a:extLst>
              <a:ext uri="{FF2B5EF4-FFF2-40B4-BE49-F238E27FC236}">
                <a16:creationId xmlns:a16="http://schemas.microsoft.com/office/drawing/2014/main" id="{BAAB2A0C-E885-EB6A-A1BE-1D5345A895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4072739ea5_12_0:notes">
            <a:extLst>
              <a:ext uri="{FF2B5EF4-FFF2-40B4-BE49-F238E27FC236}">
                <a16:creationId xmlns:a16="http://schemas.microsoft.com/office/drawing/2014/main" id="{5BDD14CF-1A46-C635-249F-29C5504113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46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4F65F542-D51D-2AC0-E334-0218BB80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85C332A5-6BE7-8FE0-B771-CBB95308E5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>
            <a:extLst>
              <a:ext uri="{FF2B5EF4-FFF2-40B4-BE49-F238E27FC236}">
                <a16:creationId xmlns:a16="http://schemas.microsoft.com/office/drawing/2014/main" id="{FBDE767D-3A64-4E1B-393E-289178B37D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4CAD4E93-F77C-131F-B1BE-84F2EA17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A296F228-3DD7-6751-1BB3-25220D8B71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>
            <a:extLst>
              <a:ext uri="{FF2B5EF4-FFF2-40B4-BE49-F238E27FC236}">
                <a16:creationId xmlns:a16="http://schemas.microsoft.com/office/drawing/2014/main" id="{251ACD50-0D26-D0F6-F55E-2AABD0FA0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59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F262BFD2-9D7A-AADD-CA3A-A3F8DB2C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20C58244-42D5-30F3-AFAA-C624BAD03E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>
            <a:extLst>
              <a:ext uri="{FF2B5EF4-FFF2-40B4-BE49-F238E27FC236}">
                <a16:creationId xmlns:a16="http://schemas.microsoft.com/office/drawing/2014/main" id="{79A609D1-8ED5-D490-5527-A6B7CDED7A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68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3B038180-99E0-2454-454B-64873A5FF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B784D1DC-0171-7894-9B2A-294F29D85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>
            <a:extLst>
              <a:ext uri="{FF2B5EF4-FFF2-40B4-BE49-F238E27FC236}">
                <a16:creationId xmlns:a16="http://schemas.microsoft.com/office/drawing/2014/main" id="{C754A849-7E53-63DD-3CCB-539B86206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5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E15079E0-C7A3-739D-C79B-1DF9855EF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0AAF6D95-21CF-70EF-153B-F0C9F9812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>
            <a:extLst>
              <a:ext uri="{FF2B5EF4-FFF2-40B4-BE49-F238E27FC236}">
                <a16:creationId xmlns:a16="http://schemas.microsoft.com/office/drawing/2014/main" id="{3A77F5BA-0F71-249E-AA58-40A3C09422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925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72E46FFC-5F59-0C83-0085-60884C6F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512021A2-F33B-6377-108F-3DDC1AE0D9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32:notes">
            <a:extLst>
              <a:ext uri="{FF2B5EF4-FFF2-40B4-BE49-F238E27FC236}">
                <a16:creationId xmlns:a16="http://schemas.microsoft.com/office/drawing/2014/main" id="{A0F3828C-A50E-20A2-8C06-01E08E256D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24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53150" y="1797625"/>
            <a:ext cx="3437700" cy="13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53150" y="3643471"/>
            <a:ext cx="20892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09825" y="2934300"/>
            <a:ext cx="2986200" cy="14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821828" y="1563796"/>
            <a:ext cx="9858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900" u="sng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-3450" y="4737400"/>
            <a:ext cx="9150575" cy="406800"/>
            <a:chOff x="-3450" y="4737400"/>
            <a:chExt cx="9150575" cy="406800"/>
          </a:xfrm>
        </p:grpSpPr>
        <p:sp>
          <p:nvSpPr>
            <p:cNvPr id="42" name="Google Shape;42;p6"/>
            <p:cNvSpPr/>
            <p:nvPr/>
          </p:nvSpPr>
          <p:spPr>
            <a:xfrm rot="-5400000">
              <a:off x="4368750" y="368650"/>
              <a:ext cx="406800" cy="914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43" name="Google Shape;43;p6"/>
            <p:cNvGrpSpPr/>
            <p:nvPr/>
          </p:nvGrpSpPr>
          <p:grpSpPr>
            <a:xfrm>
              <a:off x="-3450" y="4738712"/>
              <a:ext cx="9150575" cy="33900"/>
              <a:chOff x="0" y="4738500"/>
              <a:chExt cx="9144174" cy="33900"/>
            </a:xfrm>
          </p:grpSpPr>
          <p:sp>
            <p:nvSpPr>
              <p:cNvPr id="44" name="Google Shape;44;p6"/>
              <p:cNvSpPr/>
              <p:nvPr/>
            </p:nvSpPr>
            <p:spPr>
              <a:xfrm rot="-5400000">
                <a:off x="3630450" y="1108050"/>
                <a:ext cx="33900" cy="7294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 rot="-5400000">
                <a:off x="8189424" y="3817650"/>
                <a:ext cx="33900" cy="1875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46" name="Google Shape;46;p6"/>
          <p:cNvGrpSpPr/>
          <p:nvPr/>
        </p:nvGrpSpPr>
        <p:grpSpPr>
          <a:xfrm>
            <a:off x="-2" y="4772275"/>
            <a:ext cx="9150127" cy="371702"/>
            <a:chOff x="-2" y="4772275"/>
            <a:chExt cx="9150127" cy="371702"/>
          </a:xfrm>
        </p:grpSpPr>
        <p:pic>
          <p:nvPicPr>
            <p:cNvPr id="47" name="Google Shape;47;p6"/>
            <p:cNvPicPr preferRelativeResize="0"/>
            <p:nvPr/>
          </p:nvPicPr>
          <p:blipFill rotWithShape="1">
            <a:blip r:embed="rId2">
              <a:alphaModFix/>
            </a:blip>
            <a:srcRect l="91642" t="309" r="1332"/>
            <a:stretch/>
          </p:blipFill>
          <p:spPr>
            <a:xfrm rot="5400000">
              <a:off x="2377860" y="2394412"/>
              <a:ext cx="371702" cy="5127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2">
              <a:alphaModFix/>
            </a:blip>
            <a:srcRect l="91646" t="21420" r="1331"/>
            <a:stretch/>
          </p:blipFill>
          <p:spPr>
            <a:xfrm rot="5400000">
              <a:off x="6943613" y="2937461"/>
              <a:ext cx="371523" cy="4041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>
            <a:off x="4868304" y="2627301"/>
            <a:ext cx="2626500" cy="14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2"/>
          </p:nvPr>
        </p:nvSpPr>
        <p:spPr>
          <a:xfrm>
            <a:off x="1649153" y="2627301"/>
            <a:ext cx="2626500" cy="14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3"/>
          </p:nvPr>
        </p:nvSpPr>
        <p:spPr>
          <a:xfrm>
            <a:off x="1649159" y="2268312"/>
            <a:ext cx="26265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4"/>
          </p:nvPr>
        </p:nvSpPr>
        <p:spPr>
          <a:xfrm>
            <a:off x="4868347" y="2268312"/>
            <a:ext cx="26265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-3450" y="4737400"/>
            <a:ext cx="9150575" cy="406800"/>
            <a:chOff x="-3450" y="4737400"/>
            <a:chExt cx="9150575" cy="406800"/>
          </a:xfrm>
        </p:grpSpPr>
        <p:sp>
          <p:nvSpPr>
            <p:cNvPr id="128" name="Google Shape;128;p19"/>
            <p:cNvSpPr/>
            <p:nvPr/>
          </p:nvSpPr>
          <p:spPr>
            <a:xfrm rot="-5400000">
              <a:off x="4368750" y="368650"/>
              <a:ext cx="406800" cy="914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129" name="Google Shape;129;p19"/>
            <p:cNvGrpSpPr/>
            <p:nvPr/>
          </p:nvGrpSpPr>
          <p:grpSpPr>
            <a:xfrm>
              <a:off x="-3450" y="4738712"/>
              <a:ext cx="9150575" cy="33900"/>
              <a:chOff x="0" y="4738500"/>
              <a:chExt cx="9144174" cy="33900"/>
            </a:xfrm>
          </p:grpSpPr>
          <p:sp>
            <p:nvSpPr>
              <p:cNvPr id="130" name="Google Shape;130;p19"/>
              <p:cNvSpPr/>
              <p:nvPr/>
            </p:nvSpPr>
            <p:spPr>
              <a:xfrm rot="-5400000">
                <a:off x="3630450" y="1108050"/>
                <a:ext cx="33900" cy="7294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 rot="-5400000">
                <a:off x="8189424" y="3817650"/>
                <a:ext cx="33900" cy="1875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32" name="Google Shape;132;p19"/>
          <p:cNvGrpSpPr/>
          <p:nvPr/>
        </p:nvGrpSpPr>
        <p:grpSpPr>
          <a:xfrm>
            <a:off x="-2" y="4772275"/>
            <a:ext cx="9150127" cy="371702"/>
            <a:chOff x="-2" y="4772275"/>
            <a:chExt cx="9150127" cy="371702"/>
          </a:xfrm>
        </p:grpSpPr>
        <p:pic>
          <p:nvPicPr>
            <p:cNvPr id="133" name="Google Shape;133;p19"/>
            <p:cNvPicPr preferRelativeResize="0"/>
            <p:nvPr/>
          </p:nvPicPr>
          <p:blipFill rotWithShape="1">
            <a:blip r:embed="rId2">
              <a:alphaModFix/>
            </a:blip>
            <a:srcRect l="91642" t="309" r="1332"/>
            <a:stretch/>
          </p:blipFill>
          <p:spPr>
            <a:xfrm rot="5400000">
              <a:off x="2377860" y="2394412"/>
              <a:ext cx="371702" cy="5127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9"/>
            <p:cNvPicPr preferRelativeResize="0"/>
            <p:nvPr/>
          </p:nvPicPr>
          <p:blipFill rotWithShape="1">
            <a:blip r:embed="rId2">
              <a:alphaModFix/>
            </a:blip>
            <a:srcRect l="91646" t="21420" r="1331"/>
            <a:stretch/>
          </p:blipFill>
          <p:spPr>
            <a:xfrm rot="5400000">
              <a:off x="6943613" y="2937461"/>
              <a:ext cx="371523" cy="4041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4923898" y="1739400"/>
            <a:ext cx="2847600" cy="21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2"/>
          </p:nvPr>
        </p:nvSpPr>
        <p:spPr>
          <a:xfrm>
            <a:off x="1372502" y="1739400"/>
            <a:ext cx="2847600" cy="21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-3450" y="4737400"/>
            <a:ext cx="9150575" cy="406800"/>
            <a:chOff x="-3450" y="4737400"/>
            <a:chExt cx="9150575" cy="406800"/>
          </a:xfrm>
        </p:grpSpPr>
        <p:sp>
          <p:nvSpPr>
            <p:cNvPr id="140" name="Google Shape;140;p20"/>
            <p:cNvSpPr/>
            <p:nvPr/>
          </p:nvSpPr>
          <p:spPr>
            <a:xfrm rot="-5400000">
              <a:off x="4368750" y="368650"/>
              <a:ext cx="406800" cy="914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141" name="Google Shape;141;p20"/>
            <p:cNvGrpSpPr/>
            <p:nvPr/>
          </p:nvGrpSpPr>
          <p:grpSpPr>
            <a:xfrm>
              <a:off x="-3450" y="4738712"/>
              <a:ext cx="9150575" cy="33900"/>
              <a:chOff x="0" y="4738500"/>
              <a:chExt cx="9144174" cy="33900"/>
            </a:xfrm>
          </p:grpSpPr>
          <p:sp>
            <p:nvSpPr>
              <p:cNvPr id="142" name="Google Shape;142;p20"/>
              <p:cNvSpPr/>
              <p:nvPr/>
            </p:nvSpPr>
            <p:spPr>
              <a:xfrm rot="-5400000">
                <a:off x="3630450" y="1108050"/>
                <a:ext cx="33900" cy="7294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3" name="Google Shape;143;p20"/>
              <p:cNvSpPr/>
              <p:nvPr/>
            </p:nvSpPr>
            <p:spPr>
              <a:xfrm rot="-5400000">
                <a:off x="8189424" y="3817650"/>
                <a:ext cx="33900" cy="1875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44" name="Google Shape;144;p20"/>
          <p:cNvGrpSpPr/>
          <p:nvPr/>
        </p:nvGrpSpPr>
        <p:grpSpPr>
          <a:xfrm>
            <a:off x="-2" y="4772275"/>
            <a:ext cx="9150127" cy="371702"/>
            <a:chOff x="-2" y="4772275"/>
            <a:chExt cx="9150127" cy="371702"/>
          </a:xfrm>
        </p:grpSpPr>
        <p:pic>
          <p:nvPicPr>
            <p:cNvPr id="145" name="Google Shape;145;p20"/>
            <p:cNvPicPr preferRelativeResize="0"/>
            <p:nvPr/>
          </p:nvPicPr>
          <p:blipFill rotWithShape="1">
            <a:blip r:embed="rId2">
              <a:alphaModFix/>
            </a:blip>
            <a:srcRect l="91642" t="309" r="1332"/>
            <a:stretch/>
          </p:blipFill>
          <p:spPr>
            <a:xfrm rot="5400000">
              <a:off x="2377860" y="2394412"/>
              <a:ext cx="371702" cy="5127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0"/>
            <p:cNvPicPr preferRelativeResize="0"/>
            <p:nvPr/>
          </p:nvPicPr>
          <p:blipFill rotWithShape="1">
            <a:blip r:embed="rId2">
              <a:alphaModFix/>
            </a:blip>
            <a:srcRect l="91646" t="21420" r="1331"/>
            <a:stretch/>
          </p:blipFill>
          <p:spPr>
            <a:xfrm rot="5400000">
              <a:off x="6943613" y="2937461"/>
              <a:ext cx="371523" cy="4041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6"/>
          <p:cNvGrpSpPr/>
          <p:nvPr/>
        </p:nvGrpSpPr>
        <p:grpSpPr>
          <a:xfrm>
            <a:off x="-3450" y="4912550"/>
            <a:ext cx="9150575" cy="233700"/>
            <a:chOff x="-3450" y="4737375"/>
            <a:chExt cx="9150575" cy="233700"/>
          </a:xfrm>
        </p:grpSpPr>
        <p:sp>
          <p:nvSpPr>
            <p:cNvPr id="216" name="Google Shape;216;p26"/>
            <p:cNvSpPr/>
            <p:nvPr/>
          </p:nvSpPr>
          <p:spPr>
            <a:xfrm rot="-5400000">
              <a:off x="4455300" y="282075"/>
              <a:ext cx="233700" cy="914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217" name="Google Shape;217;p26"/>
            <p:cNvGrpSpPr/>
            <p:nvPr/>
          </p:nvGrpSpPr>
          <p:grpSpPr>
            <a:xfrm>
              <a:off x="-3450" y="4738712"/>
              <a:ext cx="9150575" cy="33900"/>
              <a:chOff x="0" y="4738500"/>
              <a:chExt cx="9144174" cy="33900"/>
            </a:xfrm>
          </p:grpSpPr>
          <p:sp>
            <p:nvSpPr>
              <p:cNvPr id="218" name="Google Shape;218;p26"/>
              <p:cNvSpPr/>
              <p:nvPr/>
            </p:nvSpPr>
            <p:spPr>
              <a:xfrm rot="-5400000">
                <a:off x="3630450" y="1108050"/>
                <a:ext cx="33900" cy="7294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9" name="Google Shape;219;p26"/>
              <p:cNvSpPr/>
              <p:nvPr/>
            </p:nvSpPr>
            <p:spPr>
              <a:xfrm rot="-5400000">
                <a:off x="8189424" y="3817650"/>
                <a:ext cx="33900" cy="1875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220" name="Google Shape;220;p26"/>
          <p:cNvGrpSpPr/>
          <p:nvPr/>
        </p:nvGrpSpPr>
        <p:grpSpPr>
          <a:xfrm>
            <a:off x="-2" y="4947450"/>
            <a:ext cx="9150127" cy="195548"/>
            <a:chOff x="-2" y="4772275"/>
            <a:chExt cx="9150127" cy="195548"/>
          </a:xfrm>
        </p:grpSpPr>
        <p:pic>
          <p:nvPicPr>
            <p:cNvPr id="221" name="Google Shape;221;p26"/>
            <p:cNvPicPr preferRelativeResize="0"/>
            <p:nvPr/>
          </p:nvPicPr>
          <p:blipFill rotWithShape="1">
            <a:blip r:embed="rId2">
              <a:alphaModFix/>
            </a:blip>
            <a:srcRect l="91642" t="309" r="4661"/>
            <a:stretch/>
          </p:blipFill>
          <p:spPr>
            <a:xfrm rot="5400000">
              <a:off x="2465937" y="2306335"/>
              <a:ext cx="195548" cy="5127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6"/>
            <p:cNvPicPr preferRelativeResize="0"/>
            <p:nvPr/>
          </p:nvPicPr>
          <p:blipFill rotWithShape="1">
            <a:blip r:embed="rId2">
              <a:alphaModFix/>
            </a:blip>
            <a:srcRect l="91646" t="21420" r="4758"/>
            <a:stretch/>
          </p:blipFill>
          <p:spPr>
            <a:xfrm rot="5400000">
              <a:off x="7034276" y="2846798"/>
              <a:ext cx="190198" cy="4041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7"/>
          <p:cNvGrpSpPr/>
          <p:nvPr/>
        </p:nvGrpSpPr>
        <p:grpSpPr>
          <a:xfrm>
            <a:off x="-3450" y="4737400"/>
            <a:ext cx="9157800" cy="406800"/>
            <a:chOff x="-3450" y="4737400"/>
            <a:chExt cx="9157800" cy="406800"/>
          </a:xfrm>
        </p:grpSpPr>
        <p:sp>
          <p:nvSpPr>
            <p:cNvPr id="225" name="Google Shape;225;p27"/>
            <p:cNvSpPr/>
            <p:nvPr/>
          </p:nvSpPr>
          <p:spPr>
            <a:xfrm rot="-5400000">
              <a:off x="4368750" y="368650"/>
              <a:ext cx="406800" cy="914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 rot="-5400000">
              <a:off x="4558500" y="176750"/>
              <a:ext cx="33900" cy="9157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7" name="Google Shape;227;p27"/>
          <p:cNvGrpSpPr/>
          <p:nvPr/>
        </p:nvGrpSpPr>
        <p:grpSpPr>
          <a:xfrm>
            <a:off x="-2" y="4772275"/>
            <a:ext cx="9150127" cy="371702"/>
            <a:chOff x="-2" y="4772275"/>
            <a:chExt cx="9150127" cy="371702"/>
          </a:xfrm>
        </p:grpSpPr>
        <p:pic>
          <p:nvPicPr>
            <p:cNvPr id="228" name="Google Shape;228;p27"/>
            <p:cNvPicPr preferRelativeResize="0"/>
            <p:nvPr/>
          </p:nvPicPr>
          <p:blipFill rotWithShape="1">
            <a:blip r:embed="rId2">
              <a:alphaModFix/>
            </a:blip>
            <a:srcRect l="91642" t="309" r="1332"/>
            <a:stretch/>
          </p:blipFill>
          <p:spPr>
            <a:xfrm rot="5400000">
              <a:off x="2377860" y="2394412"/>
              <a:ext cx="371702" cy="5127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7"/>
            <p:cNvPicPr preferRelativeResize="0"/>
            <p:nvPr/>
          </p:nvPicPr>
          <p:blipFill rotWithShape="1">
            <a:blip r:embed="rId2">
              <a:alphaModFix/>
            </a:blip>
            <a:srcRect l="91646" t="21420" r="1331"/>
            <a:stretch/>
          </p:blipFill>
          <p:spPr>
            <a:xfrm rot="5400000">
              <a:off x="6943613" y="2937461"/>
              <a:ext cx="371523" cy="4041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1">
  <p:cSld name="CUSTOM_9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8"/>
          <p:cNvGrpSpPr/>
          <p:nvPr/>
        </p:nvGrpSpPr>
        <p:grpSpPr>
          <a:xfrm>
            <a:off x="-3450" y="4737400"/>
            <a:ext cx="9157800" cy="406800"/>
            <a:chOff x="-3450" y="4737400"/>
            <a:chExt cx="9157800" cy="406800"/>
          </a:xfrm>
        </p:grpSpPr>
        <p:sp>
          <p:nvSpPr>
            <p:cNvPr id="232" name="Google Shape;232;p28"/>
            <p:cNvSpPr/>
            <p:nvPr/>
          </p:nvSpPr>
          <p:spPr>
            <a:xfrm rot="-5400000">
              <a:off x="4368750" y="368650"/>
              <a:ext cx="406800" cy="914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 rot="-5400000">
              <a:off x="4558500" y="176750"/>
              <a:ext cx="33900" cy="915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4" name="Google Shape;234;p28"/>
          <p:cNvGrpSpPr/>
          <p:nvPr/>
        </p:nvGrpSpPr>
        <p:grpSpPr>
          <a:xfrm>
            <a:off x="-2" y="4772275"/>
            <a:ext cx="9150127" cy="371702"/>
            <a:chOff x="-2" y="4772275"/>
            <a:chExt cx="9150127" cy="371702"/>
          </a:xfrm>
        </p:grpSpPr>
        <p:pic>
          <p:nvPicPr>
            <p:cNvPr id="235" name="Google Shape;235;p28"/>
            <p:cNvPicPr preferRelativeResize="0"/>
            <p:nvPr/>
          </p:nvPicPr>
          <p:blipFill rotWithShape="1">
            <a:blip r:embed="rId2">
              <a:alphaModFix/>
            </a:blip>
            <a:srcRect l="91642" t="309" r="1332"/>
            <a:stretch/>
          </p:blipFill>
          <p:spPr>
            <a:xfrm rot="5400000">
              <a:off x="2377860" y="2394412"/>
              <a:ext cx="371702" cy="5127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8"/>
            <p:cNvPicPr preferRelativeResize="0"/>
            <p:nvPr/>
          </p:nvPicPr>
          <p:blipFill rotWithShape="1">
            <a:blip r:embed="rId2">
              <a:alphaModFix/>
            </a:blip>
            <a:srcRect l="91646" t="21420" r="1331"/>
            <a:stretch/>
          </p:blipFill>
          <p:spPr>
            <a:xfrm rot="5400000">
              <a:off x="6943613" y="2937461"/>
              <a:ext cx="371523" cy="4041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swald"/>
              <a:buNone/>
              <a:defRPr sz="35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●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○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■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●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○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■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●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○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Char char="■"/>
              <a:defRPr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5" r:id="rId5"/>
    <p:sldLayoutId id="2147483666" r:id="rId6"/>
    <p:sldLayoutId id="2147483672" r:id="rId7"/>
    <p:sldLayoutId id="2147483673" r:id="rId8"/>
    <p:sldLayoutId id="2147483674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luisa.occhiuto@cern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uisa.occhiuto@cern.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isa.occhiuto@cern.c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isa.occhiuto@cern.c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luisa.occhiuto@cern.ch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d50.web.cern.ch/NIEL/default.html" TargetMode="External"/><Relationship Id="rId5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hyperlink" Target="mailto:luisa.occhiuto@cern.ch" TargetMode="Externa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hyperlink" Target="mailto:luisa.occhiuto@cern.ch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luisa.occhiuto@cern.ch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0.png"/><Relationship Id="rId5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luisa.occhiuto@cern.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luisa.occhiuto@cern.ch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hyperlink" Target="mailto:luisa.occhiuto@cern.ch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luisa.occhiuto@cern.ch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mailto:luisa.occhiuto@cern.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mailto:luisa.occhiuto@cern.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luisa.occhiuto@cern.ch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hyperlink" Target="mailto:luisa.occhiuto@cern.ch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2"/>
          <p:cNvGrpSpPr/>
          <p:nvPr/>
        </p:nvGrpSpPr>
        <p:grpSpPr>
          <a:xfrm>
            <a:off x="0" y="0"/>
            <a:ext cx="2001423" cy="5143500"/>
            <a:chOff x="0" y="0"/>
            <a:chExt cx="2001423" cy="5143500"/>
          </a:xfrm>
        </p:grpSpPr>
        <p:sp>
          <p:nvSpPr>
            <p:cNvPr id="248" name="Google Shape;248;p32"/>
            <p:cNvSpPr/>
            <p:nvPr/>
          </p:nvSpPr>
          <p:spPr>
            <a:xfrm>
              <a:off x="0" y="0"/>
              <a:ext cx="20013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249" name="Google Shape;249;p32"/>
            <p:cNvGrpSpPr/>
            <p:nvPr/>
          </p:nvGrpSpPr>
          <p:grpSpPr>
            <a:xfrm>
              <a:off x="1967422" y="0"/>
              <a:ext cx="34000" cy="5143500"/>
              <a:chOff x="-1047750" y="0"/>
              <a:chExt cx="76200" cy="5143500"/>
            </a:xfrm>
          </p:grpSpPr>
          <p:sp>
            <p:nvSpPr>
              <p:cNvPr id="250" name="Google Shape;250;p32"/>
              <p:cNvSpPr/>
              <p:nvPr/>
            </p:nvSpPr>
            <p:spPr>
              <a:xfrm>
                <a:off x="-1047750" y="0"/>
                <a:ext cx="76200" cy="4103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1" name="Google Shape;251;p32"/>
              <p:cNvSpPr/>
              <p:nvPr/>
            </p:nvSpPr>
            <p:spPr>
              <a:xfrm>
                <a:off x="-1047750" y="4088400"/>
                <a:ext cx="76200" cy="105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52" name="Google Shape;252;p32"/>
          <p:cNvSpPr txBox="1">
            <a:spLocks noGrp="1"/>
          </p:cNvSpPr>
          <p:nvPr>
            <p:ph type="ctrTitle"/>
          </p:nvPr>
        </p:nvSpPr>
        <p:spPr>
          <a:xfrm>
            <a:off x="2333957" y="2051550"/>
            <a:ext cx="6414836" cy="13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</a:rPr>
              <a:t>Characterization</a:t>
            </a:r>
            <a:r>
              <a:rPr lang="en-US" sz="2800" dirty="0"/>
              <a:t> of </a:t>
            </a:r>
            <a:r>
              <a:rPr lang="en-US" sz="2800" dirty="0" err="1"/>
              <a:t>SiPMs</a:t>
            </a:r>
            <a:r>
              <a:rPr lang="en-US" sz="2800" dirty="0"/>
              <a:t> and performance studies for the </a:t>
            </a:r>
            <a:r>
              <a:rPr lang="en-US" sz="2800" dirty="0" err="1"/>
              <a:t>dRICH</a:t>
            </a:r>
            <a:r>
              <a:rPr lang="en-US" sz="2800" dirty="0"/>
              <a:t> detector of the </a:t>
            </a:r>
            <a:r>
              <a:rPr lang="en-US" sz="2800" dirty="0" err="1"/>
              <a:t>ePIC</a:t>
            </a:r>
            <a:r>
              <a:rPr lang="en-US" sz="2800" dirty="0"/>
              <a:t> experiment</a:t>
            </a:r>
            <a:endParaRPr lang="en-US" sz="2800" dirty="0">
              <a:solidFill>
                <a:schemeClr val="dk2"/>
              </a:solidFill>
            </a:endParaRPr>
          </a:p>
        </p:txBody>
      </p:sp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4381571" y="3502136"/>
            <a:ext cx="2795982" cy="967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Luisa Occhiuto, University of Calabria &amp; INFN Cosenza</a:t>
            </a:r>
            <a:endParaRPr dirty="0"/>
          </a:p>
        </p:txBody>
      </p:sp>
      <p:cxnSp>
        <p:nvCxnSpPr>
          <p:cNvPr id="260" name="Google Shape;260;p32"/>
          <p:cNvCxnSpPr/>
          <p:nvPr/>
        </p:nvCxnSpPr>
        <p:spPr>
          <a:xfrm>
            <a:off x="2952150" y="3374246"/>
            <a:ext cx="1723200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 l="1438" t="61753" r="1332"/>
          <a:stretch/>
        </p:blipFill>
        <p:spPr>
          <a:xfrm rot="5400000">
            <a:off x="-1588400" y="1588402"/>
            <a:ext cx="5143977" cy="196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85DEDC0-68CD-417D-0D40-CA1A0B635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00" y="23078"/>
            <a:ext cx="1763174" cy="126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Immagine che contiene Carattere, testo, logo, Elementi grafici&#10;&#10;Descrizione generata automaticamente">
            <a:extLst>
              <a:ext uri="{FF2B5EF4-FFF2-40B4-BE49-F238E27FC236}">
                <a16:creationId xmlns:a16="http://schemas.microsoft.com/office/drawing/2014/main" id="{D6BFA1EE-85D4-CBF3-BC50-3F13D71E69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78" y="34516"/>
            <a:ext cx="1830392" cy="125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385633-093D-1020-3F05-A1569575A5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72"/>
          <a:stretch/>
        </p:blipFill>
        <p:spPr>
          <a:xfrm>
            <a:off x="4562739" y="151597"/>
            <a:ext cx="1701329" cy="106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505C65-24AA-A177-7383-A23CEEE76267}"/>
              </a:ext>
            </a:extLst>
          </p:cNvPr>
          <p:cNvSpPr txBox="1"/>
          <p:nvPr/>
        </p:nvSpPr>
        <p:spPr>
          <a:xfrm>
            <a:off x="-81941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    INFN 2024</a:t>
            </a:r>
            <a:r>
              <a:rPr lang="it-IT" dirty="0"/>
              <a:t> 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>
          <a:extLst>
            <a:ext uri="{FF2B5EF4-FFF2-40B4-BE49-F238E27FC236}">
              <a16:creationId xmlns:a16="http://schemas.microsoft.com/office/drawing/2014/main" id="{86FE3315-E427-7967-C2E5-551D6D54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61">
            <a:extLst>
              <a:ext uri="{FF2B5EF4-FFF2-40B4-BE49-F238E27FC236}">
                <a16:creationId xmlns:a16="http://schemas.microsoft.com/office/drawing/2014/main" id="{95D53F4F-2710-90B1-BA14-1E4A7CC786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 AND OUTLOOK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2" name="Google Shape;792;p61">
                <a:extLst>
                  <a:ext uri="{FF2B5EF4-FFF2-40B4-BE49-F238E27FC236}">
                    <a16:creationId xmlns:a16="http://schemas.microsoft.com/office/drawing/2014/main" id="{982C922F-6E15-FF3F-3CBC-9BE1ADDDCE3A}"/>
                  </a:ext>
                </a:extLst>
              </p:cNvPr>
              <p:cNvSpPr txBox="1"/>
              <p:nvPr/>
            </p:nvSpPr>
            <p:spPr>
              <a:xfrm>
                <a:off x="192275" y="3389033"/>
                <a:ext cx="2159631" cy="1308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n-US" sz="1200" dirty="0" err="1">
                    <a:solidFill>
                      <a:schemeClr val="tx1"/>
                    </a:solidFill>
                    <a:latin typeface="Sagona Book" panose="02020503050505020204" pitchFamily="18" charset="0"/>
                  </a:rPr>
                  <a:t>Pions</a:t>
                </a:r>
                <a:r>
                  <a:rPr lang="en-US" sz="1200" dirty="0">
                    <a:solidFill>
                      <a:schemeClr val="tx1"/>
                    </a:solidFill>
                    <a:latin typeface="Sagona Book" panose="02020503050505020204" pitchFamily="18" charset="0"/>
                  </a:rPr>
                  <a:t>, kaons can be separated up to 50 GeV for a large range of </a:t>
                </a:r>
                <a:r>
                  <a:rPr lang="en-US" sz="1200" dirty="0" err="1">
                    <a:solidFill>
                      <a:schemeClr val="tx1"/>
                    </a:solidFill>
                    <a:latin typeface="Sagona Book" panose="02020503050505020204" pitchFamily="18" charset="0"/>
                  </a:rPr>
                  <a:t>pseudorapidity</a:t>
                </a:r>
                <a:r>
                  <a:rPr lang="en-US" sz="1200" dirty="0">
                    <a:solidFill>
                      <a:schemeClr val="tx1"/>
                    </a:solidFill>
                    <a:latin typeface="Sagona Book" panose="02020503050505020204" pitchFamily="18" charset="0"/>
                  </a:rPr>
                  <a:t>.</a:t>
                </a: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n" sz="1200" dirty="0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Below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PT Sans"/>
                        <a:cs typeface="PT Sans"/>
                        <a:sym typeface="PT Sans"/>
                      </a:rPr>
                      <m:t>𝜂</m:t>
                    </m:r>
                    <m:r>
                      <a:rPr lang="it-IT" sz="1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PT Sans"/>
                        <a:cs typeface="PT Sans"/>
                        <a:sym typeface="PT Sans"/>
                      </a:rPr>
                      <m:t>&lt;2.0</m:t>
                    </m:r>
                  </m:oMath>
                </a14:m>
                <a:r>
                  <a:rPr lang="it-IT" sz="1200" dirty="0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 the </a:t>
                </a:r>
                <a:r>
                  <a:rPr lang="it-IT" sz="1200" dirty="0" err="1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focalization</a:t>
                </a:r>
                <a:r>
                  <a:rPr lang="it-IT" sz="1200" dirty="0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 </a:t>
                </a:r>
                <a:r>
                  <a:rPr lang="it-IT" sz="1200" dirty="0" err="1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is</a:t>
                </a:r>
                <a:r>
                  <a:rPr lang="it-IT" sz="1200" dirty="0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 </a:t>
                </a:r>
                <a:r>
                  <a:rPr lang="it-IT" sz="1200" dirty="0" err="1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not</a:t>
                </a:r>
                <a:r>
                  <a:rPr lang="it-IT" sz="1200" dirty="0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 </a:t>
                </a:r>
                <a:r>
                  <a:rPr lang="it-IT" sz="1200" dirty="0" err="1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optimal</a:t>
                </a:r>
                <a:r>
                  <a:rPr lang="it-IT" sz="1200" dirty="0">
                    <a:solidFill>
                      <a:schemeClr val="dk1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.</a:t>
                </a:r>
                <a:endParaRPr sz="1200" dirty="0">
                  <a:solidFill>
                    <a:schemeClr val="dk1"/>
                  </a:solidFill>
                  <a:latin typeface="PT Sans"/>
                  <a:ea typeface="PT Sans"/>
                  <a:cs typeface="PT Sans"/>
                  <a:sym typeface="PT Sans"/>
                </a:endParaRPr>
              </a:p>
            </p:txBody>
          </p:sp>
        </mc:Choice>
        <mc:Fallback xmlns="">
          <p:sp>
            <p:nvSpPr>
              <p:cNvPr id="792" name="Google Shape;792;p61">
                <a:extLst>
                  <a:ext uri="{FF2B5EF4-FFF2-40B4-BE49-F238E27FC236}">
                    <a16:creationId xmlns:a16="http://schemas.microsoft.com/office/drawing/2014/main" id="{982C922F-6E15-FF3F-3CBC-9BE1ADDD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5" y="3389033"/>
                <a:ext cx="2159631" cy="1308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3" name="Google Shape;793;p61">
            <a:extLst>
              <a:ext uri="{FF2B5EF4-FFF2-40B4-BE49-F238E27FC236}">
                <a16:creationId xmlns:a16="http://schemas.microsoft.com/office/drawing/2014/main" id="{B3A327A8-CD27-D733-AFE5-2911C9A79C4E}"/>
              </a:ext>
            </a:extLst>
          </p:cNvPr>
          <p:cNvSpPr txBox="1"/>
          <p:nvPr/>
        </p:nvSpPr>
        <p:spPr>
          <a:xfrm>
            <a:off x="4698641" y="3390007"/>
            <a:ext cx="2494671" cy="130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2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Radiation</a:t>
            </a:r>
            <a:r>
              <a:rPr lang="it-IT" sz="1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it-IT" sz="12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damage</a:t>
            </a:r>
            <a:r>
              <a:rPr lang="it-IT" sz="1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it-IT" sz="12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is</a:t>
            </a:r>
            <a:r>
              <a:rPr lang="it-IT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in </a:t>
            </a:r>
            <a:r>
              <a:rPr lang="it-IT" sz="1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agreement with the NIEL model.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With annealing there is a recovery of the performance of the sensors independent of the energy used to irradiate them.</a:t>
            </a:r>
            <a:endParaRPr sz="12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5" name="Google Shape;795;p61">
            <a:extLst>
              <a:ext uri="{FF2B5EF4-FFF2-40B4-BE49-F238E27FC236}">
                <a16:creationId xmlns:a16="http://schemas.microsoft.com/office/drawing/2014/main" id="{4E0ED0BE-32B6-03D0-858B-C0DA920C1B63}"/>
              </a:ext>
            </a:extLst>
          </p:cNvPr>
          <p:cNvSpPr txBox="1"/>
          <p:nvPr/>
        </p:nvSpPr>
        <p:spPr>
          <a:xfrm>
            <a:off x="7359066" y="3389032"/>
            <a:ext cx="1784933" cy="130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next step is to irradiate the sensors with gamma rays and see how the damage changes</a:t>
            </a:r>
            <a:endParaRPr sz="12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6" name="Google Shape;796;p61">
            <a:extLst>
              <a:ext uri="{FF2B5EF4-FFF2-40B4-BE49-F238E27FC236}">
                <a16:creationId xmlns:a16="http://schemas.microsoft.com/office/drawing/2014/main" id="{18638837-BF7A-41F6-9481-C9229EAC79D7}"/>
              </a:ext>
            </a:extLst>
          </p:cNvPr>
          <p:cNvSpPr txBox="1"/>
          <p:nvPr/>
        </p:nvSpPr>
        <p:spPr>
          <a:xfrm>
            <a:off x="305697" y="2960933"/>
            <a:ext cx="180222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Nσ SEPARATION</a:t>
            </a:r>
            <a:endParaRPr sz="2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7" name="Google Shape;797;p61">
            <a:extLst>
              <a:ext uri="{FF2B5EF4-FFF2-40B4-BE49-F238E27FC236}">
                <a16:creationId xmlns:a16="http://schemas.microsoft.com/office/drawing/2014/main" id="{6A566446-BAF7-DE41-2CC7-2CA2813EC836}"/>
              </a:ext>
            </a:extLst>
          </p:cNvPr>
          <p:cNvSpPr txBox="1"/>
          <p:nvPr/>
        </p:nvSpPr>
        <p:spPr>
          <a:xfrm>
            <a:off x="2888388" y="2925443"/>
            <a:ext cx="821854" cy="46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NOISE</a:t>
            </a:r>
          </a:p>
        </p:txBody>
      </p:sp>
      <p:sp>
        <p:nvSpPr>
          <p:cNvPr id="798" name="Google Shape;798;p61">
            <a:extLst>
              <a:ext uri="{FF2B5EF4-FFF2-40B4-BE49-F238E27FC236}">
                <a16:creationId xmlns:a16="http://schemas.microsoft.com/office/drawing/2014/main" id="{D6C2A6B6-FD12-4F73-398B-193B5B64FBF1}"/>
              </a:ext>
            </a:extLst>
          </p:cNvPr>
          <p:cNvSpPr txBox="1"/>
          <p:nvPr/>
        </p:nvSpPr>
        <p:spPr>
          <a:xfrm>
            <a:off x="4940818" y="2960933"/>
            <a:ext cx="2192084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CHARACTERIZATION</a:t>
            </a:r>
          </a:p>
        </p:txBody>
      </p:sp>
      <p:sp>
        <p:nvSpPr>
          <p:cNvPr id="799" name="Google Shape;799;p61">
            <a:extLst>
              <a:ext uri="{FF2B5EF4-FFF2-40B4-BE49-F238E27FC236}">
                <a16:creationId xmlns:a16="http://schemas.microsoft.com/office/drawing/2014/main" id="{5BD38DF2-BB72-D7B5-ACA7-2915F3FE06AB}"/>
              </a:ext>
            </a:extLst>
          </p:cNvPr>
          <p:cNvSpPr txBox="1"/>
          <p:nvPr/>
        </p:nvSpPr>
        <p:spPr>
          <a:xfrm>
            <a:off x="7767183" y="2967175"/>
            <a:ext cx="104226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swald" panose="00000500000000000000" pitchFamily="2" charset="0"/>
                <a:ea typeface="Oswald"/>
                <a:cs typeface="Oswald"/>
                <a:sym typeface="Oswald"/>
              </a:rPr>
              <a:t>γ</a:t>
            </a:r>
            <a:r>
              <a:rPr lang="it-IT" sz="2000" dirty="0">
                <a:solidFill>
                  <a:schemeClr val="dk2"/>
                </a:solidFill>
                <a:latin typeface="Oswald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RAYS</a:t>
            </a:r>
            <a:endParaRPr sz="2000" dirty="0">
              <a:solidFill>
                <a:schemeClr val="dk2"/>
              </a:solidFill>
              <a:latin typeface="Oswald" panose="00000500000000000000" pitchFamily="2" charset="0"/>
              <a:ea typeface="Oswald"/>
              <a:cs typeface="Oswald"/>
              <a:sym typeface="Oswald"/>
            </a:endParaRPr>
          </a:p>
        </p:txBody>
      </p:sp>
      <p:sp>
        <p:nvSpPr>
          <p:cNvPr id="800" name="Google Shape;800;p61">
            <a:extLst>
              <a:ext uri="{FF2B5EF4-FFF2-40B4-BE49-F238E27FC236}">
                <a16:creationId xmlns:a16="http://schemas.microsoft.com/office/drawing/2014/main" id="{772C2249-3B2F-9970-B6EB-2E36D2141FB0}"/>
              </a:ext>
            </a:extLst>
          </p:cNvPr>
          <p:cNvSpPr txBox="1"/>
          <p:nvPr/>
        </p:nvSpPr>
        <p:spPr>
          <a:xfrm>
            <a:off x="720000" y="1671375"/>
            <a:ext cx="16353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SIMULATION</a:t>
            </a:r>
            <a:endParaRPr sz="2500" u="sng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1" name="Google Shape;801;p61">
            <a:extLst>
              <a:ext uri="{FF2B5EF4-FFF2-40B4-BE49-F238E27FC236}">
                <a16:creationId xmlns:a16="http://schemas.microsoft.com/office/drawing/2014/main" id="{978E0CDB-8AA6-2CBB-6C35-54D5ED1094FB}"/>
              </a:ext>
            </a:extLst>
          </p:cNvPr>
          <p:cNvSpPr txBox="1"/>
          <p:nvPr/>
        </p:nvSpPr>
        <p:spPr>
          <a:xfrm>
            <a:off x="3177154" y="1671375"/>
            <a:ext cx="148168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u="sng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OUTLOOK</a:t>
            </a:r>
          </a:p>
        </p:txBody>
      </p:sp>
      <p:sp>
        <p:nvSpPr>
          <p:cNvPr id="802" name="Google Shape;802;p61">
            <a:extLst>
              <a:ext uri="{FF2B5EF4-FFF2-40B4-BE49-F238E27FC236}">
                <a16:creationId xmlns:a16="http://schemas.microsoft.com/office/drawing/2014/main" id="{24218D42-D4A5-FC77-0D15-0CEFEB7EE4EB}"/>
              </a:ext>
            </a:extLst>
          </p:cNvPr>
          <p:cNvSpPr txBox="1"/>
          <p:nvPr/>
        </p:nvSpPr>
        <p:spPr>
          <a:xfrm>
            <a:off x="5567819" y="1671375"/>
            <a:ext cx="1042467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u="sng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SiPMs</a:t>
            </a:r>
            <a:endParaRPr sz="2500" u="sng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3" name="Google Shape;803;p61">
            <a:extLst>
              <a:ext uri="{FF2B5EF4-FFF2-40B4-BE49-F238E27FC236}">
                <a16:creationId xmlns:a16="http://schemas.microsoft.com/office/drawing/2014/main" id="{6B79B976-EABA-46C0-5279-5A94EAC1481D}"/>
              </a:ext>
            </a:extLst>
          </p:cNvPr>
          <p:cNvSpPr txBox="1"/>
          <p:nvPr/>
        </p:nvSpPr>
        <p:spPr>
          <a:xfrm>
            <a:off x="7475485" y="1671375"/>
            <a:ext cx="1365834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OUTLOOK</a:t>
            </a:r>
            <a:endParaRPr sz="2500" u="sng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04" name="Google Shape;804;p61">
            <a:extLst>
              <a:ext uri="{FF2B5EF4-FFF2-40B4-BE49-F238E27FC236}">
                <a16:creationId xmlns:a16="http://schemas.microsoft.com/office/drawing/2014/main" id="{7301834B-4AC7-5B8B-3D48-EA3034ADF320}"/>
              </a:ext>
            </a:extLst>
          </p:cNvPr>
          <p:cNvCxnSpPr>
            <a:cxnSpLocks/>
            <a:stCxn id="800" idx="1"/>
            <a:endCxn id="796" idx="0"/>
          </p:cNvCxnSpPr>
          <p:nvPr/>
        </p:nvCxnSpPr>
        <p:spPr>
          <a:xfrm rot="10800000" flipH="1" flipV="1">
            <a:off x="719999" y="1885425"/>
            <a:ext cx="486807" cy="1075508"/>
          </a:xfrm>
          <a:prstGeom prst="bentConnector4">
            <a:avLst>
              <a:gd name="adj1" fmla="val -46959"/>
              <a:gd name="adj2" fmla="val 5995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5" name="Google Shape;805;p61">
            <a:extLst>
              <a:ext uri="{FF2B5EF4-FFF2-40B4-BE49-F238E27FC236}">
                <a16:creationId xmlns:a16="http://schemas.microsoft.com/office/drawing/2014/main" id="{66483462-A668-C5D5-BCA7-360CA8AD0931}"/>
              </a:ext>
            </a:extLst>
          </p:cNvPr>
          <p:cNvCxnSpPr>
            <a:cxnSpLocks/>
            <a:endCxn id="797" idx="0"/>
          </p:cNvCxnSpPr>
          <p:nvPr/>
        </p:nvCxnSpPr>
        <p:spPr>
          <a:xfrm rot="16200000" flipH="1">
            <a:off x="2597298" y="2223426"/>
            <a:ext cx="1040018" cy="36401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6" name="Google Shape;806;p61">
            <a:extLst>
              <a:ext uri="{FF2B5EF4-FFF2-40B4-BE49-F238E27FC236}">
                <a16:creationId xmlns:a16="http://schemas.microsoft.com/office/drawing/2014/main" id="{CC9A174F-20C4-CB5D-7351-085157815F9D}"/>
              </a:ext>
            </a:extLst>
          </p:cNvPr>
          <p:cNvCxnSpPr>
            <a:cxnSpLocks/>
            <a:endCxn id="798" idx="0"/>
          </p:cNvCxnSpPr>
          <p:nvPr/>
        </p:nvCxnSpPr>
        <p:spPr>
          <a:xfrm rot="16200000" flipH="1">
            <a:off x="5198568" y="2122641"/>
            <a:ext cx="1113836" cy="5627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7" name="Google Shape;807;p61">
            <a:extLst>
              <a:ext uri="{FF2B5EF4-FFF2-40B4-BE49-F238E27FC236}">
                <a16:creationId xmlns:a16="http://schemas.microsoft.com/office/drawing/2014/main" id="{FB4D8325-2687-F4F8-F8CA-8CFB2FDFF110}"/>
              </a:ext>
            </a:extLst>
          </p:cNvPr>
          <p:cNvCxnSpPr>
            <a:cxnSpLocks/>
            <a:endCxn id="799" idx="0"/>
          </p:cNvCxnSpPr>
          <p:nvPr/>
        </p:nvCxnSpPr>
        <p:spPr>
          <a:xfrm rot="16200000" flipH="1">
            <a:off x="7249931" y="1928793"/>
            <a:ext cx="1075508" cy="100125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8" name="Google Shape;808;p61">
            <a:extLst>
              <a:ext uri="{FF2B5EF4-FFF2-40B4-BE49-F238E27FC236}">
                <a16:creationId xmlns:a16="http://schemas.microsoft.com/office/drawing/2014/main" id="{BB46082E-49EE-B5AB-E550-4CAB58A6BE26}"/>
              </a:ext>
            </a:extLst>
          </p:cNvPr>
          <p:cNvCxnSpPr>
            <a:cxnSpLocks/>
            <a:stCxn id="800" idx="3"/>
            <a:endCxn id="801" idx="1"/>
          </p:cNvCxnSpPr>
          <p:nvPr/>
        </p:nvCxnSpPr>
        <p:spPr>
          <a:xfrm>
            <a:off x="2355300" y="1885425"/>
            <a:ext cx="82185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9" name="Google Shape;809;p61">
            <a:extLst>
              <a:ext uri="{FF2B5EF4-FFF2-40B4-BE49-F238E27FC236}">
                <a16:creationId xmlns:a16="http://schemas.microsoft.com/office/drawing/2014/main" id="{FDCAEED8-02EB-16F3-F557-CB7B117F85DE}"/>
              </a:ext>
            </a:extLst>
          </p:cNvPr>
          <p:cNvCxnSpPr>
            <a:cxnSpLocks/>
          </p:cNvCxnSpPr>
          <p:nvPr/>
        </p:nvCxnSpPr>
        <p:spPr>
          <a:xfrm>
            <a:off x="5480688" y="1932015"/>
            <a:ext cx="111487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10" name="Google Shape;810;p61">
            <a:extLst>
              <a:ext uri="{FF2B5EF4-FFF2-40B4-BE49-F238E27FC236}">
                <a16:creationId xmlns:a16="http://schemas.microsoft.com/office/drawing/2014/main" id="{2ABFB6BE-7D4F-B97A-6DD1-03B2B81182B1}"/>
              </a:ext>
            </a:extLst>
          </p:cNvPr>
          <p:cNvCxnSpPr>
            <a:cxnSpLocks/>
            <a:stCxn id="802" idx="3"/>
            <a:endCxn id="803" idx="1"/>
          </p:cNvCxnSpPr>
          <p:nvPr/>
        </p:nvCxnSpPr>
        <p:spPr>
          <a:xfrm>
            <a:off x="6610286" y="1885425"/>
            <a:ext cx="865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" name="Google Shape;794;p61">
            <a:extLst>
              <a:ext uri="{FF2B5EF4-FFF2-40B4-BE49-F238E27FC236}">
                <a16:creationId xmlns:a16="http://schemas.microsoft.com/office/drawing/2014/main" id="{51B32803-191D-910C-3747-E799D85C2048}"/>
              </a:ext>
            </a:extLst>
          </p:cNvPr>
          <p:cNvSpPr txBox="1"/>
          <p:nvPr/>
        </p:nvSpPr>
        <p:spPr>
          <a:xfrm>
            <a:off x="2399913" y="3350268"/>
            <a:ext cx="1906624" cy="116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next step is to add noise and see how the N</a:t>
            </a:r>
            <a:r>
              <a:rPr lang="el-GR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T Sans"/>
              </a:rPr>
              <a:t>σ</a:t>
            </a:r>
            <a:r>
              <a:rPr lang="en-US" sz="1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separation and the resolution change.</a:t>
            </a:r>
            <a:endParaRPr sz="12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45A501-F458-3E21-9C94-D4BE8B962CA6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7</a:t>
            </a:r>
          </a:p>
        </p:txBody>
      </p:sp>
    </p:spTree>
    <p:extLst>
      <p:ext uri="{BB962C8B-B14F-4D97-AF65-F5344CB8AC3E}">
        <p14:creationId xmlns:p14="http://schemas.microsoft.com/office/powerpoint/2010/main" val="374109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>
          <a:extLst>
            <a:ext uri="{FF2B5EF4-FFF2-40B4-BE49-F238E27FC236}">
              <a16:creationId xmlns:a16="http://schemas.microsoft.com/office/drawing/2014/main" id="{C2A1D34D-4243-DBC1-0469-3A6BF78F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36">
            <a:extLst>
              <a:ext uri="{FF2B5EF4-FFF2-40B4-BE49-F238E27FC236}">
                <a16:creationId xmlns:a16="http://schemas.microsoft.com/office/drawing/2014/main" id="{885CB70A-20F5-3EB2-FAA3-A29158211EA5}"/>
              </a:ext>
            </a:extLst>
          </p:cNvPr>
          <p:cNvCxnSpPr/>
          <p:nvPr/>
        </p:nvCxnSpPr>
        <p:spPr>
          <a:xfrm rot="10800000">
            <a:off x="3031350" y="2734453"/>
            <a:ext cx="2801700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6">
            <a:extLst>
              <a:ext uri="{FF2B5EF4-FFF2-40B4-BE49-F238E27FC236}">
                <a16:creationId xmlns:a16="http://schemas.microsoft.com/office/drawing/2014/main" id="{8E181DF1-035B-55E4-2D18-7BDBC60AA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9824" y="2934300"/>
            <a:ext cx="5199375" cy="14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314" name="Google Shape;314;p36">
            <a:extLst>
              <a:ext uri="{FF2B5EF4-FFF2-40B4-BE49-F238E27FC236}">
                <a16:creationId xmlns:a16="http://schemas.microsoft.com/office/drawing/2014/main" id="{B77107CD-53E8-0028-90DE-30FC2B34B224}"/>
              </a:ext>
            </a:extLst>
          </p:cNvPr>
          <p:cNvGrpSpPr/>
          <p:nvPr/>
        </p:nvGrpSpPr>
        <p:grpSpPr>
          <a:xfrm>
            <a:off x="0" y="0"/>
            <a:ext cx="2001423" cy="5143500"/>
            <a:chOff x="0" y="0"/>
            <a:chExt cx="2001423" cy="5143500"/>
          </a:xfrm>
        </p:grpSpPr>
        <p:sp>
          <p:nvSpPr>
            <p:cNvPr id="315" name="Google Shape;315;p36">
              <a:extLst>
                <a:ext uri="{FF2B5EF4-FFF2-40B4-BE49-F238E27FC236}">
                  <a16:creationId xmlns:a16="http://schemas.microsoft.com/office/drawing/2014/main" id="{CD36622A-5092-C172-1DA7-81C553E230EE}"/>
                </a:ext>
              </a:extLst>
            </p:cNvPr>
            <p:cNvSpPr/>
            <p:nvPr/>
          </p:nvSpPr>
          <p:spPr>
            <a:xfrm>
              <a:off x="0" y="0"/>
              <a:ext cx="20013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316" name="Google Shape;316;p36">
              <a:extLst>
                <a:ext uri="{FF2B5EF4-FFF2-40B4-BE49-F238E27FC236}">
                  <a16:creationId xmlns:a16="http://schemas.microsoft.com/office/drawing/2014/main" id="{A09655B4-DB24-90BA-DDFF-D89B0E4A4505}"/>
                </a:ext>
              </a:extLst>
            </p:cNvPr>
            <p:cNvGrpSpPr/>
            <p:nvPr/>
          </p:nvGrpSpPr>
          <p:grpSpPr>
            <a:xfrm>
              <a:off x="1967422" y="0"/>
              <a:ext cx="34000" cy="5143500"/>
              <a:chOff x="-1047750" y="0"/>
              <a:chExt cx="76200" cy="5143500"/>
            </a:xfrm>
          </p:grpSpPr>
          <p:sp>
            <p:nvSpPr>
              <p:cNvPr id="317" name="Google Shape;317;p36">
                <a:extLst>
                  <a:ext uri="{FF2B5EF4-FFF2-40B4-BE49-F238E27FC236}">
                    <a16:creationId xmlns:a16="http://schemas.microsoft.com/office/drawing/2014/main" id="{4768EF4F-4A2B-AEF5-EB8A-02A2A183D564}"/>
                  </a:ext>
                </a:extLst>
              </p:cNvPr>
              <p:cNvSpPr/>
              <p:nvPr/>
            </p:nvSpPr>
            <p:spPr>
              <a:xfrm>
                <a:off x="-1047750" y="0"/>
                <a:ext cx="76200" cy="4103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8" name="Google Shape;318;p36">
                <a:extLst>
                  <a:ext uri="{FF2B5EF4-FFF2-40B4-BE49-F238E27FC236}">
                    <a16:creationId xmlns:a16="http://schemas.microsoft.com/office/drawing/2014/main" id="{8EB005E5-0E8B-B9B4-F807-EAC839A342B1}"/>
                  </a:ext>
                </a:extLst>
              </p:cNvPr>
              <p:cNvSpPr/>
              <p:nvPr/>
            </p:nvSpPr>
            <p:spPr>
              <a:xfrm>
                <a:off x="-1047750" y="4088400"/>
                <a:ext cx="76200" cy="105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pic>
        <p:nvPicPr>
          <p:cNvPr id="319" name="Google Shape;319;p36">
            <a:extLst>
              <a:ext uri="{FF2B5EF4-FFF2-40B4-BE49-F238E27FC236}">
                <a16:creationId xmlns:a16="http://schemas.microsoft.com/office/drawing/2014/main" id="{D6B6D3D5-C04B-9F52-55B4-DBDCCDF4EA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38" t="61753" r="1332"/>
          <a:stretch/>
        </p:blipFill>
        <p:spPr>
          <a:xfrm rot="5400000">
            <a:off x="-1588400" y="1588402"/>
            <a:ext cx="5143977" cy="1967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F72385-2B12-1911-B574-77E8FDB5D20F}"/>
              </a:ext>
            </a:extLst>
          </p:cNvPr>
          <p:cNvSpPr txBox="1"/>
          <p:nvPr/>
        </p:nvSpPr>
        <p:spPr>
          <a:xfrm>
            <a:off x="-31312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8</a:t>
            </a:r>
          </a:p>
        </p:txBody>
      </p:sp>
    </p:spTree>
    <p:extLst>
      <p:ext uri="{BB962C8B-B14F-4D97-AF65-F5344CB8AC3E}">
        <p14:creationId xmlns:p14="http://schemas.microsoft.com/office/powerpoint/2010/main" val="25036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>
          <a:extLst>
            <a:ext uri="{FF2B5EF4-FFF2-40B4-BE49-F238E27FC236}">
              <a16:creationId xmlns:a16="http://schemas.microsoft.com/office/drawing/2014/main" id="{C15DC1D2-D26D-693F-E0D8-BC6D7D84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36">
            <a:extLst>
              <a:ext uri="{FF2B5EF4-FFF2-40B4-BE49-F238E27FC236}">
                <a16:creationId xmlns:a16="http://schemas.microsoft.com/office/drawing/2014/main" id="{35FB7F80-3E80-DC10-80DA-3F2652CE893C}"/>
              </a:ext>
            </a:extLst>
          </p:cNvPr>
          <p:cNvCxnSpPr/>
          <p:nvPr/>
        </p:nvCxnSpPr>
        <p:spPr>
          <a:xfrm rot="10800000">
            <a:off x="3031350" y="2734453"/>
            <a:ext cx="2801700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6">
            <a:extLst>
              <a:ext uri="{FF2B5EF4-FFF2-40B4-BE49-F238E27FC236}">
                <a16:creationId xmlns:a16="http://schemas.microsoft.com/office/drawing/2014/main" id="{1D17BE8E-7068-BB69-3D9A-0AAE460B5B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9824" y="2934300"/>
            <a:ext cx="1795655" cy="692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Backup </a:t>
            </a:r>
            <a:endParaRPr dirty="0"/>
          </a:p>
        </p:txBody>
      </p:sp>
      <p:grpSp>
        <p:nvGrpSpPr>
          <p:cNvPr id="314" name="Google Shape;314;p36">
            <a:extLst>
              <a:ext uri="{FF2B5EF4-FFF2-40B4-BE49-F238E27FC236}">
                <a16:creationId xmlns:a16="http://schemas.microsoft.com/office/drawing/2014/main" id="{F74EE898-98C1-3837-1553-BB35E433EB4E}"/>
              </a:ext>
            </a:extLst>
          </p:cNvPr>
          <p:cNvGrpSpPr/>
          <p:nvPr/>
        </p:nvGrpSpPr>
        <p:grpSpPr>
          <a:xfrm>
            <a:off x="0" y="0"/>
            <a:ext cx="2001423" cy="5143500"/>
            <a:chOff x="0" y="0"/>
            <a:chExt cx="2001423" cy="5143500"/>
          </a:xfrm>
        </p:grpSpPr>
        <p:sp>
          <p:nvSpPr>
            <p:cNvPr id="315" name="Google Shape;315;p36">
              <a:extLst>
                <a:ext uri="{FF2B5EF4-FFF2-40B4-BE49-F238E27FC236}">
                  <a16:creationId xmlns:a16="http://schemas.microsoft.com/office/drawing/2014/main" id="{8C830D2B-044D-BEE9-7855-AC3A212BDF7B}"/>
                </a:ext>
              </a:extLst>
            </p:cNvPr>
            <p:cNvSpPr/>
            <p:nvPr/>
          </p:nvSpPr>
          <p:spPr>
            <a:xfrm>
              <a:off x="0" y="0"/>
              <a:ext cx="20013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316" name="Google Shape;316;p36">
              <a:extLst>
                <a:ext uri="{FF2B5EF4-FFF2-40B4-BE49-F238E27FC236}">
                  <a16:creationId xmlns:a16="http://schemas.microsoft.com/office/drawing/2014/main" id="{E8F02B7D-1B04-3C36-7DAE-765E4D2DEAED}"/>
                </a:ext>
              </a:extLst>
            </p:cNvPr>
            <p:cNvGrpSpPr/>
            <p:nvPr/>
          </p:nvGrpSpPr>
          <p:grpSpPr>
            <a:xfrm>
              <a:off x="1967422" y="0"/>
              <a:ext cx="34000" cy="5143500"/>
              <a:chOff x="-1047750" y="0"/>
              <a:chExt cx="76200" cy="5143500"/>
            </a:xfrm>
          </p:grpSpPr>
          <p:sp>
            <p:nvSpPr>
              <p:cNvPr id="317" name="Google Shape;317;p36">
                <a:extLst>
                  <a:ext uri="{FF2B5EF4-FFF2-40B4-BE49-F238E27FC236}">
                    <a16:creationId xmlns:a16="http://schemas.microsoft.com/office/drawing/2014/main" id="{C62836A1-B93D-B204-6629-E437D642A54A}"/>
                  </a:ext>
                </a:extLst>
              </p:cNvPr>
              <p:cNvSpPr/>
              <p:nvPr/>
            </p:nvSpPr>
            <p:spPr>
              <a:xfrm>
                <a:off x="-1047750" y="0"/>
                <a:ext cx="76200" cy="4103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8" name="Google Shape;318;p36">
                <a:extLst>
                  <a:ext uri="{FF2B5EF4-FFF2-40B4-BE49-F238E27FC236}">
                    <a16:creationId xmlns:a16="http://schemas.microsoft.com/office/drawing/2014/main" id="{D0FA9503-ED5A-EC39-94E8-A09F409480E7}"/>
                  </a:ext>
                </a:extLst>
              </p:cNvPr>
              <p:cNvSpPr/>
              <p:nvPr/>
            </p:nvSpPr>
            <p:spPr>
              <a:xfrm>
                <a:off x="-1047750" y="4088400"/>
                <a:ext cx="76200" cy="105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pic>
        <p:nvPicPr>
          <p:cNvPr id="319" name="Google Shape;319;p36">
            <a:extLst>
              <a:ext uri="{FF2B5EF4-FFF2-40B4-BE49-F238E27FC236}">
                <a16:creationId xmlns:a16="http://schemas.microsoft.com/office/drawing/2014/main" id="{9CC5C38B-355A-D979-458B-5C0551D124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38" t="61753" r="1332"/>
          <a:stretch/>
        </p:blipFill>
        <p:spPr>
          <a:xfrm rot="5400000">
            <a:off x="-1588400" y="1588402"/>
            <a:ext cx="5143977" cy="1967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10BDA0-27AD-6A41-CA4F-E61C2BE28246}"/>
              </a:ext>
            </a:extLst>
          </p:cNvPr>
          <p:cNvSpPr txBox="1"/>
          <p:nvPr/>
        </p:nvSpPr>
        <p:spPr>
          <a:xfrm>
            <a:off x="-31312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9</a:t>
            </a:r>
          </a:p>
        </p:txBody>
      </p:sp>
    </p:spTree>
    <p:extLst>
      <p:ext uri="{BB962C8B-B14F-4D97-AF65-F5344CB8AC3E}">
        <p14:creationId xmlns:p14="http://schemas.microsoft.com/office/powerpoint/2010/main" val="337905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>
          <a:extLst>
            <a:ext uri="{FF2B5EF4-FFF2-40B4-BE49-F238E27FC236}">
              <a16:creationId xmlns:a16="http://schemas.microsoft.com/office/drawing/2014/main" id="{2456D413-B51E-7783-22AB-81272E325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>
            <a:extLst>
              <a:ext uri="{FF2B5EF4-FFF2-40B4-BE49-F238E27FC236}">
                <a16:creationId xmlns:a16="http://schemas.microsoft.com/office/drawing/2014/main" id="{E005D42D-8AD3-2012-0D5F-31A27A95BF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200" y="1372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 dirty="0" err="1"/>
              <a:t>SiPM</a:t>
            </a:r>
            <a:r>
              <a:rPr lang="it-IT" u="sng" dirty="0"/>
              <a:t> SENSORS</a:t>
            </a:r>
            <a:endParaRPr u="sng" dirty="0"/>
          </a:p>
        </p:txBody>
      </p:sp>
      <p:pic>
        <p:nvPicPr>
          <p:cNvPr id="3" name="Immagine 2" descr="Immagine che contiene circuito, Ingegneria elettronica, elettronica, Componente elettrico&#10;&#10;Descrizione generata automaticamente">
            <a:extLst>
              <a:ext uri="{FF2B5EF4-FFF2-40B4-BE49-F238E27FC236}">
                <a16:creationId xmlns:a16="http://schemas.microsoft.com/office/drawing/2014/main" id="{C1A30BA1-C83B-8C96-904B-1F2FAEC1A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975" y="1653718"/>
            <a:ext cx="3357896" cy="223048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E1BF5A5-5FEB-1D35-1FF9-D1502857184D}"/>
              </a:ext>
            </a:extLst>
          </p:cNvPr>
          <p:cNvSpPr/>
          <p:nvPr/>
        </p:nvSpPr>
        <p:spPr>
          <a:xfrm>
            <a:off x="6849533" y="1641764"/>
            <a:ext cx="1134533" cy="8530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E8A07FC-4998-FB31-8A43-1CEFBABB7BD0}"/>
              </a:ext>
            </a:extLst>
          </p:cNvPr>
          <p:cNvCxnSpPr/>
          <p:nvPr/>
        </p:nvCxnSpPr>
        <p:spPr>
          <a:xfrm>
            <a:off x="6849533" y="1921934"/>
            <a:ext cx="113453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F1F615E-FA9E-2793-98B9-19B8BC29398E}"/>
              </a:ext>
            </a:extLst>
          </p:cNvPr>
          <p:cNvCxnSpPr/>
          <p:nvPr/>
        </p:nvCxnSpPr>
        <p:spPr>
          <a:xfrm>
            <a:off x="6849533" y="2175934"/>
            <a:ext cx="113453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300DDD-4123-6681-BFE5-CD75A1756848}"/>
              </a:ext>
            </a:extLst>
          </p:cNvPr>
          <p:cNvSpPr txBox="1"/>
          <p:nvPr/>
        </p:nvSpPr>
        <p:spPr>
          <a:xfrm>
            <a:off x="167680" y="1498784"/>
            <a:ext cx="48296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PRO: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Single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photon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detection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High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Photon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Detection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Efficiency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Good time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resolution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Insensitive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to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magnetic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field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.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Cheap</a:t>
            </a:r>
            <a:endParaRPr lang="es-ES" sz="1300" dirty="0">
              <a:solidFill>
                <a:schemeClr val="bg1">
                  <a:lumMod val="90000"/>
                </a:schemeClr>
              </a:solidFill>
              <a:latin typeface="Sagona Book" panose="02020503050505020204" pitchFamily="18" charset="0"/>
            </a:endParaRP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Low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voltage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operation</a:t>
            </a:r>
            <a:endParaRPr lang="es-ES" sz="1300" dirty="0">
              <a:solidFill>
                <a:schemeClr val="bg1">
                  <a:lumMod val="90000"/>
                </a:schemeClr>
              </a:solidFill>
              <a:latin typeface="Sagona Book" panose="02020503050505020204" pitchFamily="18" charset="0"/>
            </a:endParaRPr>
          </a:p>
          <a:p>
            <a:pPr marL="377100"/>
            <a:endParaRPr lang="es-ES" sz="1300" dirty="0">
              <a:latin typeface="Sagona Book" panose="02020503050505020204" pitchFamily="18" charset="0"/>
            </a:endParaRPr>
          </a:p>
          <a:p>
            <a:pPr marL="377100"/>
            <a:r>
              <a:rPr lang="es-ES" sz="1300" dirty="0">
                <a:latin typeface="Sagona Book" panose="02020503050505020204" pitchFamily="18" charset="0"/>
              </a:rPr>
              <a:t>CONS: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300" dirty="0" err="1">
                <a:latin typeface="Sagona Book" panose="02020503050505020204" pitchFamily="18" charset="0"/>
              </a:rPr>
              <a:t>Large</a:t>
            </a:r>
            <a:r>
              <a:rPr lang="es-ES" sz="1300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Dark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Count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Rate</a:t>
            </a:r>
            <a:endParaRPr lang="es-ES" sz="1300" b="1" dirty="0">
              <a:latin typeface="Sagona Book" panose="02020503050505020204" pitchFamily="18" charset="0"/>
            </a:endParaRP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300" dirty="0">
                <a:latin typeface="Sagona Book" panose="02020503050505020204" pitchFamily="18" charset="0"/>
              </a:rPr>
              <a:t>Prone </a:t>
            </a:r>
            <a:r>
              <a:rPr lang="es-ES" sz="1300" dirty="0" err="1">
                <a:latin typeface="Sagona Book" panose="02020503050505020204" pitchFamily="18" charset="0"/>
              </a:rPr>
              <a:t>to</a:t>
            </a:r>
            <a:r>
              <a:rPr lang="es-ES" sz="1300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radiation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damage</a:t>
            </a:r>
            <a:endParaRPr lang="es-ES" sz="1300" b="1" dirty="0">
              <a:latin typeface="Sagona Book" panose="02020503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A71D399-4DC0-DBD2-5E92-7122E327D371}"/>
                  </a:ext>
                </a:extLst>
              </p:cNvPr>
              <p:cNvSpPr txBox="1"/>
              <p:nvPr/>
            </p:nvSpPr>
            <p:spPr>
              <a:xfrm>
                <a:off x="6758531" y="674129"/>
                <a:ext cx="223048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Sensors</a:t>
                </a:r>
                <a:r>
                  <a:rPr lang="en-U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:</a:t>
                </a:r>
                <a:r>
                  <a:rPr lang="es-E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 </a:t>
                </a:r>
                <a:r>
                  <a:rPr lang="es-ES" sz="1400" dirty="0">
                    <a:solidFill>
                      <a:schemeClr val="tx1"/>
                    </a:solidFill>
                    <a:latin typeface="Sagona Book" panose="02020503050505020204" pitchFamily="18" charset="0"/>
                  </a:rPr>
                  <a:t>3x3</a:t>
                </a:r>
                <a:r>
                  <a:rPr lang="es-E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400" dirty="0">
                    <a:latin typeface="Sagona Book" panose="02020503050505020204" pitchFamily="18" charset="0"/>
                  </a:rPr>
                  <a:t> pixel</a:t>
                </a:r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A71D399-4DC0-DBD2-5E92-7122E327D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31" y="674129"/>
                <a:ext cx="2230486" cy="307777"/>
              </a:xfrm>
              <a:prstGeom prst="rect">
                <a:avLst/>
              </a:prstGeom>
              <a:blipFill>
                <a:blip r:embed="rId5"/>
                <a:stretch>
                  <a:fillRect l="-820" t="-4000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CF0F537-5578-B228-F25D-E2C720B141BD}"/>
              </a:ext>
            </a:extLst>
          </p:cNvPr>
          <p:cNvCxnSpPr/>
          <p:nvPr/>
        </p:nvCxnSpPr>
        <p:spPr>
          <a:xfrm>
            <a:off x="5923433" y="1758473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74F3BBB-E5AC-55F7-3C25-82B212DD03A8}"/>
              </a:ext>
            </a:extLst>
          </p:cNvPr>
          <p:cNvCxnSpPr/>
          <p:nvPr/>
        </p:nvCxnSpPr>
        <p:spPr>
          <a:xfrm>
            <a:off x="5923433" y="2068083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162DF9F-394F-C82B-10C4-B759F92E8297}"/>
              </a:ext>
            </a:extLst>
          </p:cNvPr>
          <p:cNvCxnSpPr/>
          <p:nvPr/>
        </p:nvCxnSpPr>
        <p:spPr>
          <a:xfrm>
            <a:off x="5923433" y="2351140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92E4122-7AFE-2A47-5F08-6BD3EE9025EC}"/>
              </a:ext>
            </a:extLst>
          </p:cNvPr>
          <p:cNvSpPr txBox="1"/>
          <p:nvPr/>
        </p:nvSpPr>
        <p:spPr>
          <a:xfrm>
            <a:off x="3780887" y="1640398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S13360-3050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F02F5A2-EF18-A96A-2E23-DD7A6663504F}"/>
              </a:ext>
            </a:extLst>
          </p:cNvPr>
          <p:cNvSpPr txBox="1"/>
          <p:nvPr/>
        </p:nvSpPr>
        <p:spPr>
          <a:xfrm>
            <a:off x="3780887" y="1939201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S13360-3075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FF5A7A6-E55F-6262-1A21-B5381B513395}"/>
              </a:ext>
            </a:extLst>
          </p:cNvPr>
          <p:cNvSpPr txBox="1"/>
          <p:nvPr/>
        </p:nvSpPr>
        <p:spPr>
          <a:xfrm>
            <a:off x="3788351" y="2197727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S14160-3050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503D9B-7B7D-0550-1205-C1326A2D948D}"/>
              </a:ext>
            </a:extLst>
          </p:cNvPr>
          <p:cNvSpPr/>
          <p:nvPr/>
        </p:nvSpPr>
        <p:spPr>
          <a:xfrm>
            <a:off x="3115733" y="137248"/>
            <a:ext cx="5873283" cy="4332123"/>
          </a:xfrm>
          <a:prstGeom prst="rect">
            <a:avLst/>
          </a:prstGeom>
          <a:solidFill>
            <a:srgbClr val="BAE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41C637A-38B5-2BED-1DA8-0AABA65F64C3}"/>
                  </a:ext>
                </a:extLst>
              </p:cNvPr>
              <p:cNvSpPr txBox="1"/>
              <p:nvPr/>
            </p:nvSpPr>
            <p:spPr>
              <a:xfrm>
                <a:off x="3115732" y="147004"/>
                <a:ext cx="5873283" cy="4663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1300" kern="100" dirty="0">
                    <a:solidFill>
                      <a:srgbClr val="000000"/>
                    </a:solidFill>
                    <a:effectLst/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Dark </a:t>
                </a:r>
                <a:r>
                  <a:rPr lang="en-US" sz="1300" kern="100" dirty="0" err="1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1300" kern="100" dirty="0" err="1">
                    <a:solidFill>
                      <a:srgbClr val="000000"/>
                    </a:solidFill>
                    <a:effectLst/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ount</a:t>
                </a:r>
                <a:r>
                  <a:rPr lang="en-US" sz="1300" kern="100" dirty="0">
                    <a:solidFill>
                      <a:srgbClr val="000000"/>
                    </a:solidFill>
                    <a:effectLst/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Rate (</a:t>
                </a:r>
                <a:r>
                  <a:rPr lang="en-US" sz="1300" kern="1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signal</a:t>
                </a:r>
                <a:r>
                  <a:rPr lang="en-US" sz="1300" kern="100" dirty="0">
                    <a:solidFill>
                      <a:srgbClr val="000000"/>
                    </a:solidFill>
                    <a:effectLst/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per unit of </a:t>
                </a:r>
                <a:r>
                  <a:rPr lang="en-US" sz="1300" kern="1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</a:t>
                </a:r>
                <a:r>
                  <a:rPr lang="en-US" sz="1300" kern="100" dirty="0">
                    <a:solidFill>
                      <a:srgbClr val="000000"/>
                    </a:solidFill>
                    <a:effectLst/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observed in absence of a photon beam) can be reduced by operatin</a:t>
                </a: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at low temperatures (</a:t>
                </a:r>
                <a14:m>
                  <m:oMath xmlns:m="http://schemas.openxmlformats.org/officeDocument/2006/math">
                    <m:r>
                      <a:rPr lang="en-US" sz="13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it-IT" sz="13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13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−20,  −30</m:t>
                        </m:r>
                      </m:e>
                    </m:d>
                    <m:r>
                      <a:rPr lang="it-IT" sz="13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°</m:t>
                    </m:r>
                    <m:r>
                      <a:rPr lang="it-IT" sz="13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1300" kern="100" dirty="0">
                  <a:solidFill>
                    <a:srgbClr val="000000"/>
                  </a:solidFill>
                  <a:latin typeface="Sagona Book" panose="02020503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Effect of radiation on </a:t>
                </a:r>
                <a:r>
                  <a:rPr lang="en-US" sz="1300" kern="100" dirty="0" err="1">
                    <a:solidFill>
                      <a:srgbClr val="000000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SiPM</a:t>
                </a:r>
                <a:r>
                  <a:rPr lang="en-US" sz="1300" kern="100" dirty="0" err="1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depends of various factor: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1300" kern="1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Type of radiation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of the particles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1300" kern="1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Radiation dose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Duration of exposure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endParaRPr lang="en-US" sz="1300" kern="100" dirty="0">
                  <a:latin typeface="Sagona Book" panose="02020503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Radiation damage by Non-Ionizing Energy Loss (</a:t>
                </a:r>
                <a:r>
                  <a:rPr lang="en-US" sz="1300" b="1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NIEL</a:t>
                </a: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leads to displacement damages and build up of crystal defects that results basically in increased DCR </a:t>
                </a:r>
                <a:r>
                  <a:rPr lang="en-US" sz="1200" b="0" i="0" dirty="0">
                    <a:solidFill>
                      <a:srgbClr val="3C4043"/>
                    </a:solidFill>
                    <a:effectLst/>
                    <a:latin typeface="Sagona Book" panose="02020503050505020204" pitchFamily="18" charset="0"/>
                    <a:hlinkClick r:id="rId6"/>
                  </a:rPr>
                  <a:t>http://rd50.web.cern.ch/NIEL/default.html</a:t>
                </a: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hlinkClick r:id="rId6"/>
                  </a:rPr>
                  <a:t>.</a:t>
                </a:r>
                <a:endParaRPr lang="en-US" sz="1300" kern="100" dirty="0">
                  <a:latin typeface="Sagona Book" panose="02020503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 particles </a:t>
                </a:r>
                <a14:m>
                  <m:oMath xmlns:m="http://schemas.openxmlformats.org/officeDocument/2006/math">
                    <m:r>
                      <a:rPr lang="en-US" sz="13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different interaction </a:t>
                </a:r>
                <a14:m>
                  <m:oMath xmlns:m="http://schemas.openxmlformats.org/officeDocument/2006/math">
                    <m:r>
                      <a:rPr lang="en-US" sz="13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300" kern="100" dirty="0"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different damage.</a:t>
                </a:r>
              </a:p>
              <a:p>
                <a:pPr marL="34290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endParaRPr lang="en-US" kern="100" dirty="0">
                  <a:solidFill>
                    <a:srgbClr val="000000"/>
                  </a:solidFill>
                  <a:latin typeface="Sagona Book" panose="02020503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kern="100" dirty="0">
                  <a:solidFill>
                    <a:srgbClr val="000000"/>
                  </a:solidFill>
                  <a:latin typeface="Sagona Book" panose="02020503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41C637A-38B5-2BED-1DA8-0AABA65F6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732" y="147004"/>
                <a:ext cx="5873283" cy="4663393"/>
              </a:xfrm>
              <a:prstGeom prst="rect">
                <a:avLst/>
              </a:prstGeom>
              <a:blipFill>
                <a:blip r:embed="rId7"/>
                <a:stretch>
                  <a:fillRect l="-104" t="-131" r="-1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BA3AB1-6EEA-BCA9-F9F0-EF0CE5FBAFFF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10</a:t>
            </a:r>
          </a:p>
        </p:txBody>
      </p:sp>
    </p:spTree>
    <p:extLst>
      <p:ext uri="{BB962C8B-B14F-4D97-AF65-F5344CB8AC3E}">
        <p14:creationId xmlns:p14="http://schemas.microsoft.com/office/powerpoint/2010/main" val="44231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>
          <a:extLst>
            <a:ext uri="{FF2B5EF4-FFF2-40B4-BE49-F238E27FC236}">
              <a16:creationId xmlns:a16="http://schemas.microsoft.com/office/drawing/2014/main" id="{30E46CE2-0731-2405-FC02-D74BA97E9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>
            <a:extLst>
              <a:ext uri="{FF2B5EF4-FFF2-40B4-BE49-F238E27FC236}">
                <a16:creationId xmlns:a16="http://schemas.microsoft.com/office/drawing/2014/main" id="{65C3602E-BD88-2EC7-41D4-27BA06F62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200" y="1372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 dirty="0" err="1"/>
              <a:t>SiPM</a:t>
            </a:r>
            <a:r>
              <a:rPr lang="it-IT" u="sng" dirty="0"/>
              <a:t> SENSORS</a:t>
            </a:r>
            <a:endParaRPr u="sng" dirty="0"/>
          </a:p>
        </p:txBody>
      </p:sp>
      <p:pic>
        <p:nvPicPr>
          <p:cNvPr id="3" name="Immagine 2" descr="Immagine che contiene circuito, Ingegneria elettronica, elettronica, Componente elettrico&#10;&#10;Descrizione generata automaticamente">
            <a:extLst>
              <a:ext uri="{FF2B5EF4-FFF2-40B4-BE49-F238E27FC236}">
                <a16:creationId xmlns:a16="http://schemas.microsoft.com/office/drawing/2014/main" id="{2967E591-9160-9890-B62B-1455AE3D0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975" y="1653718"/>
            <a:ext cx="3357896" cy="223048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0B5A1E5-4FF3-FB72-52A0-17C4C21E73B8}"/>
              </a:ext>
            </a:extLst>
          </p:cNvPr>
          <p:cNvSpPr/>
          <p:nvPr/>
        </p:nvSpPr>
        <p:spPr>
          <a:xfrm>
            <a:off x="6849533" y="1641764"/>
            <a:ext cx="1134533" cy="8530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8DBDE0A-7CCC-1407-3C40-4132194C0E9A}"/>
              </a:ext>
            </a:extLst>
          </p:cNvPr>
          <p:cNvCxnSpPr/>
          <p:nvPr/>
        </p:nvCxnSpPr>
        <p:spPr>
          <a:xfrm>
            <a:off x="6849533" y="1921934"/>
            <a:ext cx="113453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D697076-A5FE-9262-5915-041652E7AF4C}"/>
              </a:ext>
            </a:extLst>
          </p:cNvPr>
          <p:cNvCxnSpPr/>
          <p:nvPr/>
        </p:nvCxnSpPr>
        <p:spPr>
          <a:xfrm>
            <a:off x="6849533" y="2175934"/>
            <a:ext cx="113453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CAC157-E7DD-0023-E7FE-EDC0B17DF471}"/>
              </a:ext>
            </a:extLst>
          </p:cNvPr>
          <p:cNvSpPr txBox="1"/>
          <p:nvPr/>
        </p:nvSpPr>
        <p:spPr>
          <a:xfrm>
            <a:off x="167680" y="1498784"/>
            <a:ext cx="48296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PRO: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Single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photon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detection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High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Photon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Detection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Efficiency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Good time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resolution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Insensitive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to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magnetic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field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.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Cheap</a:t>
            </a:r>
            <a:endParaRPr lang="es-ES" sz="1300" dirty="0">
              <a:solidFill>
                <a:schemeClr val="bg1">
                  <a:lumMod val="90000"/>
                </a:schemeClr>
              </a:solidFill>
              <a:latin typeface="Sagona Book" panose="02020503050505020204" pitchFamily="18" charset="0"/>
            </a:endParaRP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Low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voltage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operation</a:t>
            </a:r>
            <a:endParaRPr lang="es-ES" sz="1300" dirty="0">
              <a:solidFill>
                <a:schemeClr val="bg1">
                  <a:lumMod val="90000"/>
                </a:schemeClr>
              </a:solidFill>
              <a:latin typeface="Sagona Book" panose="02020503050505020204" pitchFamily="18" charset="0"/>
            </a:endParaRPr>
          </a:p>
          <a:p>
            <a:pPr marL="377100"/>
            <a:endParaRPr lang="es-ES" sz="1300" dirty="0">
              <a:latin typeface="Sagona Book" panose="02020503050505020204" pitchFamily="18" charset="0"/>
            </a:endParaRPr>
          </a:p>
          <a:p>
            <a:pPr marL="377100"/>
            <a:r>
              <a:rPr lang="es-ES" sz="1300" dirty="0">
                <a:latin typeface="Sagona Book" panose="02020503050505020204" pitchFamily="18" charset="0"/>
              </a:rPr>
              <a:t>CONS: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300" dirty="0" err="1">
                <a:latin typeface="Sagona Book" panose="02020503050505020204" pitchFamily="18" charset="0"/>
              </a:rPr>
              <a:t>Large</a:t>
            </a:r>
            <a:r>
              <a:rPr lang="es-ES" sz="1300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Dark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Count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Rate</a:t>
            </a:r>
            <a:endParaRPr lang="es-ES" sz="1300" b="1" dirty="0">
              <a:latin typeface="Sagona Book" panose="02020503050505020204" pitchFamily="18" charset="0"/>
            </a:endParaRP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300" dirty="0">
                <a:latin typeface="Sagona Book" panose="02020503050505020204" pitchFamily="18" charset="0"/>
              </a:rPr>
              <a:t>Prone </a:t>
            </a:r>
            <a:r>
              <a:rPr lang="es-ES" sz="1300" dirty="0" err="1">
                <a:latin typeface="Sagona Book" panose="02020503050505020204" pitchFamily="18" charset="0"/>
              </a:rPr>
              <a:t>to</a:t>
            </a:r>
            <a:r>
              <a:rPr lang="es-ES" sz="1300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radiation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damage</a:t>
            </a:r>
            <a:endParaRPr lang="es-ES" sz="1300" b="1" dirty="0">
              <a:latin typeface="Sagona Book" panose="02020503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6B69923-3874-DC86-8CFE-AAB1BC6F49B5}"/>
                  </a:ext>
                </a:extLst>
              </p:cNvPr>
              <p:cNvSpPr txBox="1"/>
              <p:nvPr/>
            </p:nvSpPr>
            <p:spPr>
              <a:xfrm>
                <a:off x="6758531" y="674129"/>
                <a:ext cx="223048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Sensors</a:t>
                </a:r>
                <a:r>
                  <a:rPr lang="en-U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:</a:t>
                </a:r>
                <a:r>
                  <a:rPr lang="es-E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 </a:t>
                </a:r>
                <a:r>
                  <a:rPr lang="es-ES" sz="1400" dirty="0">
                    <a:solidFill>
                      <a:schemeClr val="tx1"/>
                    </a:solidFill>
                    <a:latin typeface="Sagona Book" panose="02020503050505020204" pitchFamily="18" charset="0"/>
                  </a:rPr>
                  <a:t>3x3</a:t>
                </a:r>
                <a:r>
                  <a:rPr lang="es-E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400" dirty="0">
                    <a:latin typeface="Sagona Book" panose="02020503050505020204" pitchFamily="18" charset="0"/>
                  </a:rPr>
                  <a:t> pixel</a:t>
                </a:r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6B69923-3874-DC86-8CFE-AAB1BC6F4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31" y="674129"/>
                <a:ext cx="2230486" cy="307777"/>
              </a:xfrm>
              <a:prstGeom prst="rect">
                <a:avLst/>
              </a:prstGeom>
              <a:blipFill>
                <a:blip r:embed="rId4"/>
                <a:stretch>
                  <a:fillRect l="-820" t="-4000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1728D7E-1B1B-65B6-A5D9-CFCA44F9EF86}"/>
              </a:ext>
            </a:extLst>
          </p:cNvPr>
          <p:cNvCxnSpPr/>
          <p:nvPr/>
        </p:nvCxnSpPr>
        <p:spPr>
          <a:xfrm>
            <a:off x="5923433" y="1758473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B8397BA-CEDF-D25E-6883-E5D64952B3D3}"/>
              </a:ext>
            </a:extLst>
          </p:cNvPr>
          <p:cNvCxnSpPr/>
          <p:nvPr/>
        </p:nvCxnSpPr>
        <p:spPr>
          <a:xfrm>
            <a:off x="5923433" y="2068083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D89E115-7758-5847-2FE9-60B65F705BF8}"/>
              </a:ext>
            </a:extLst>
          </p:cNvPr>
          <p:cNvCxnSpPr/>
          <p:nvPr/>
        </p:nvCxnSpPr>
        <p:spPr>
          <a:xfrm>
            <a:off x="5923433" y="2351140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1151F90-FE32-0295-A2B9-6E0E45769863}"/>
              </a:ext>
            </a:extLst>
          </p:cNvPr>
          <p:cNvSpPr txBox="1"/>
          <p:nvPr/>
        </p:nvSpPr>
        <p:spPr>
          <a:xfrm>
            <a:off x="3780887" y="1640398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S13360-3050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715F124-94B5-D43C-878F-4BFCBC657DEA}"/>
              </a:ext>
            </a:extLst>
          </p:cNvPr>
          <p:cNvSpPr txBox="1"/>
          <p:nvPr/>
        </p:nvSpPr>
        <p:spPr>
          <a:xfrm>
            <a:off x="3780887" y="1939201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S13360-3075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5AD50C8-45E0-FE5C-F22D-6FF5A26B58F9}"/>
              </a:ext>
            </a:extLst>
          </p:cNvPr>
          <p:cNvSpPr txBox="1"/>
          <p:nvPr/>
        </p:nvSpPr>
        <p:spPr>
          <a:xfrm>
            <a:off x="3788351" y="2197727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S14160-3050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ECDA82B-B1FD-6023-6521-D3668467001D}"/>
              </a:ext>
            </a:extLst>
          </p:cNvPr>
          <p:cNvSpPr/>
          <p:nvPr/>
        </p:nvSpPr>
        <p:spPr>
          <a:xfrm>
            <a:off x="3115733" y="137248"/>
            <a:ext cx="5873283" cy="4332123"/>
          </a:xfrm>
          <a:prstGeom prst="rect">
            <a:avLst/>
          </a:prstGeom>
          <a:solidFill>
            <a:srgbClr val="BAE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3BE7D9-F7F5-1328-D3BA-1661FDC19B0F}"/>
              </a:ext>
            </a:extLst>
          </p:cNvPr>
          <p:cNvSpPr txBox="1"/>
          <p:nvPr/>
        </p:nvSpPr>
        <p:spPr>
          <a:xfrm>
            <a:off x="3115732" y="147004"/>
            <a:ext cx="5873283" cy="2246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chemeClr val="accent2"/>
                </a:solidFill>
                <a:effectLst/>
                <a:latin typeface="Sagona Book "/>
              </a:rPr>
              <a:t>The hardness factor k 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Sagona Book "/>
              </a:rPr>
              <a:t>is used to normalize the damage caused by different incident particles relative to a reference particle, in this case a 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agona Book "/>
              </a:rPr>
              <a:t>1 MeV neutron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Sagona Book "/>
              </a:rPr>
              <a:t>. </a:t>
            </a:r>
          </a:p>
          <a:p>
            <a:pPr marL="90488" algn="just"/>
            <a:endParaRPr lang="en-US" sz="1400" b="0" i="0" dirty="0">
              <a:solidFill>
                <a:srgbClr val="3C4043"/>
              </a:solidFill>
              <a:effectLst/>
              <a:latin typeface="Sagona Book "/>
            </a:endParaRPr>
          </a:p>
          <a:p>
            <a:pPr marL="433388" indent="-34290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rgbClr val="3C4043"/>
                </a:solidFill>
                <a:effectLst/>
                <a:latin typeface="Sagona Book "/>
              </a:rPr>
              <a:t>This allows us to compare the damage caused by particles with different energies on a common scale.</a:t>
            </a:r>
          </a:p>
          <a:p>
            <a:pPr marL="90488" algn="just"/>
            <a:endParaRPr lang="en-US" b="0" i="0" dirty="0">
              <a:solidFill>
                <a:schemeClr val="tx1"/>
              </a:solidFill>
              <a:effectLst/>
              <a:latin typeface="Sagona Book "/>
            </a:endParaRPr>
          </a:p>
          <a:p>
            <a:pPr marL="433388" indent="-342900" algn="just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C4043"/>
                </a:solidFill>
                <a:effectLst/>
                <a:latin typeface="Sagona Book "/>
              </a:rPr>
              <a:t>In other words, it tells </a:t>
            </a:r>
            <a:r>
              <a:rPr lang="en-US" dirty="0">
                <a:solidFill>
                  <a:srgbClr val="3C4043"/>
                </a:solidFill>
                <a:latin typeface="Sagona Book "/>
              </a:rPr>
              <a:t>us</a:t>
            </a:r>
            <a:r>
              <a:rPr lang="en-US" b="0" i="0" dirty="0">
                <a:solidFill>
                  <a:srgbClr val="3C4043"/>
                </a:solidFill>
                <a:effectLst/>
                <a:latin typeface="Sagona Book "/>
              </a:rPr>
              <a:t> how much energy a 1 MeV neutron beam would have to have to cause the same damage.</a:t>
            </a:r>
            <a:endParaRPr lang="en-US" kern="100" dirty="0">
              <a:solidFill>
                <a:srgbClr val="000000"/>
              </a:solidFill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solidFill>
                <a:srgbClr val="000000"/>
              </a:solidFill>
              <a:latin typeface="Sagona Book" panose="02020503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FECCB2-4FA5-E9E5-931A-B6AF52294AE1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254FB40-9A45-2194-FCA9-1E2CC82CDA4B}"/>
                  </a:ext>
                </a:extLst>
              </p:cNvPr>
              <p:cNvSpPr txBox="1"/>
              <p:nvPr/>
            </p:nvSpPr>
            <p:spPr>
              <a:xfrm>
                <a:off x="3190060" y="2456632"/>
                <a:ext cx="2622343" cy="488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𝑝𝑎𝑟𝑡𝑖𝑐𝑙𝑒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MeV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𝑝𝑎𝑟𝑡𝑖𝑐𝑙𝑒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MeV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mb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254FB40-9A45-2194-FCA9-1E2CC82C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60" y="2456632"/>
                <a:ext cx="2622343" cy="488275"/>
              </a:xfrm>
              <a:prstGeom prst="rect">
                <a:avLst/>
              </a:prstGeom>
              <a:blipFill>
                <a:blip r:embed="rId6"/>
                <a:stretch>
                  <a:fillRect l="-1395" r="-1628" b="-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A83E29D-F77A-9E21-FA97-76DFE86D4CC5}"/>
                  </a:ext>
                </a:extLst>
              </p:cNvPr>
              <p:cNvSpPr txBox="1"/>
              <p:nvPr/>
            </p:nvSpPr>
            <p:spPr>
              <a:xfrm>
                <a:off x="3254644" y="3163855"/>
                <a:ext cx="2732092" cy="1255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Amasis MT Pro Medium" panose="02040604050005020304" pitchFamily="18" charset="0"/>
                  </a:rPr>
                  <a:t>A</a:t>
                </a:r>
                <a:r>
                  <a:rPr lang="en-US" b="0" i="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</a:rPr>
                  <a:t> few MeV proton is more harmful than a 1 MeV neutron.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b="0" i="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</a:rPr>
                  <a:t>100 MeV damage seems to be compatible between neutrons and protons.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A83E29D-F77A-9E21-FA97-76DFE86D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44" y="3163855"/>
                <a:ext cx="2732092" cy="1255728"/>
              </a:xfrm>
              <a:prstGeom prst="rect">
                <a:avLst/>
              </a:prstGeom>
              <a:blipFill>
                <a:blip r:embed="rId7"/>
                <a:stretch>
                  <a:fillRect l="-446" t="-2427" r="-670" b="-43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A5D6A832-1D16-90DC-8C4F-750EE84D2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937" y="2238004"/>
            <a:ext cx="2916598" cy="20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>
          <a:extLst>
            <a:ext uri="{FF2B5EF4-FFF2-40B4-BE49-F238E27FC236}">
              <a16:creationId xmlns:a16="http://schemas.microsoft.com/office/drawing/2014/main" id="{A1EC7441-ECE9-0D46-C1C4-3A7768FF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>
            <a:extLst>
              <a:ext uri="{FF2B5EF4-FFF2-40B4-BE49-F238E27FC236}">
                <a16:creationId xmlns:a16="http://schemas.microsoft.com/office/drawing/2014/main" id="{46F3F5ED-C51C-E6BE-7881-67ED34030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200" y="1372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 dirty="0" err="1"/>
              <a:t>SiPM</a:t>
            </a:r>
            <a:r>
              <a:rPr lang="it-IT" u="sng" dirty="0"/>
              <a:t> SENSORS</a:t>
            </a:r>
            <a:endParaRPr u="sng" dirty="0"/>
          </a:p>
        </p:txBody>
      </p:sp>
      <p:pic>
        <p:nvPicPr>
          <p:cNvPr id="3" name="Immagine 2" descr="Immagine che contiene circuito, Ingegneria elettronica, elettronica, Componente elettrico&#10;&#10;Descrizione generata automaticamente">
            <a:extLst>
              <a:ext uri="{FF2B5EF4-FFF2-40B4-BE49-F238E27FC236}">
                <a16:creationId xmlns:a16="http://schemas.microsoft.com/office/drawing/2014/main" id="{9E49FA34-8CEE-38B5-1D2C-6FDA2526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975" y="1653718"/>
            <a:ext cx="3357896" cy="223048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3B4C927-3CB2-D2A4-D4DC-CEF2E279B964}"/>
              </a:ext>
            </a:extLst>
          </p:cNvPr>
          <p:cNvSpPr/>
          <p:nvPr/>
        </p:nvSpPr>
        <p:spPr>
          <a:xfrm>
            <a:off x="6849533" y="1641764"/>
            <a:ext cx="1134533" cy="8530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B7BD99E-C412-434A-5303-232475A38112}"/>
              </a:ext>
            </a:extLst>
          </p:cNvPr>
          <p:cNvCxnSpPr/>
          <p:nvPr/>
        </p:nvCxnSpPr>
        <p:spPr>
          <a:xfrm>
            <a:off x="6849533" y="1921934"/>
            <a:ext cx="113453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BE7D0D4-021A-6A5A-17A9-370C14968CDE}"/>
              </a:ext>
            </a:extLst>
          </p:cNvPr>
          <p:cNvCxnSpPr/>
          <p:nvPr/>
        </p:nvCxnSpPr>
        <p:spPr>
          <a:xfrm>
            <a:off x="6849533" y="2175934"/>
            <a:ext cx="113453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4778B4-F6DF-4138-4FFA-0FA40513565E}"/>
              </a:ext>
            </a:extLst>
          </p:cNvPr>
          <p:cNvSpPr txBox="1"/>
          <p:nvPr/>
        </p:nvSpPr>
        <p:spPr>
          <a:xfrm>
            <a:off x="167680" y="1498784"/>
            <a:ext cx="48296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PRO: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Single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photon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detection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High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Photon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Detection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rgbClr val="E4E4E4"/>
                </a:solidFill>
                <a:latin typeface="Sagona Book" panose="02020503050505020204" pitchFamily="18" charset="0"/>
              </a:rPr>
              <a:t>Efficiency</a:t>
            </a:r>
            <a:r>
              <a:rPr lang="es-ES" sz="1300" dirty="0">
                <a:solidFill>
                  <a:srgbClr val="E4E4E4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Good time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resolution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Insensitive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to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magnetic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field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.</a:t>
            </a: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Cheap</a:t>
            </a:r>
            <a:endParaRPr lang="es-ES" sz="1300" dirty="0">
              <a:solidFill>
                <a:schemeClr val="bg1">
                  <a:lumMod val="90000"/>
                </a:schemeClr>
              </a:solidFill>
              <a:latin typeface="Sagona Book" panose="02020503050505020204" pitchFamily="18" charset="0"/>
            </a:endParaRPr>
          </a:p>
          <a:p>
            <a:pPr marL="720000" indent="-34290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Low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voltage</a:t>
            </a:r>
            <a:r>
              <a:rPr lang="es-ES" sz="1300" dirty="0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 </a:t>
            </a:r>
            <a:r>
              <a:rPr lang="es-ES" sz="1300" dirty="0" err="1">
                <a:solidFill>
                  <a:schemeClr val="bg1">
                    <a:lumMod val="90000"/>
                  </a:schemeClr>
                </a:solidFill>
                <a:latin typeface="Sagona Book" panose="02020503050505020204" pitchFamily="18" charset="0"/>
              </a:rPr>
              <a:t>operation</a:t>
            </a:r>
            <a:endParaRPr lang="es-ES" sz="1300" dirty="0">
              <a:solidFill>
                <a:schemeClr val="bg1">
                  <a:lumMod val="90000"/>
                </a:schemeClr>
              </a:solidFill>
              <a:latin typeface="Sagona Book" panose="02020503050505020204" pitchFamily="18" charset="0"/>
            </a:endParaRPr>
          </a:p>
          <a:p>
            <a:pPr marL="377100"/>
            <a:endParaRPr lang="es-ES" sz="1300" dirty="0">
              <a:latin typeface="Sagona Book" panose="02020503050505020204" pitchFamily="18" charset="0"/>
            </a:endParaRPr>
          </a:p>
          <a:p>
            <a:pPr marL="377100"/>
            <a:r>
              <a:rPr lang="es-ES" sz="1300" dirty="0">
                <a:latin typeface="Sagona Book" panose="02020503050505020204" pitchFamily="18" charset="0"/>
              </a:rPr>
              <a:t>CONS: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300" dirty="0" err="1">
                <a:latin typeface="Sagona Book" panose="02020503050505020204" pitchFamily="18" charset="0"/>
              </a:rPr>
              <a:t>Large</a:t>
            </a:r>
            <a:r>
              <a:rPr lang="es-ES" sz="1300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Dark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Count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Rate</a:t>
            </a:r>
            <a:endParaRPr lang="es-ES" sz="1300" b="1" dirty="0">
              <a:latin typeface="Sagona Book" panose="02020503050505020204" pitchFamily="18" charset="0"/>
            </a:endParaRP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300" dirty="0">
                <a:latin typeface="Sagona Book" panose="02020503050505020204" pitchFamily="18" charset="0"/>
              </a:rPr>
              <a:t>Prone </a:t>
            </a:r>
            <a:r>
              <a:rPr lang="es-ES" sz="1300" dirty="0" err="1">
                <a:latin typeface="Sagona Book" panose="02020503050505020204" pitchFamily="18" charset="0"/>
              </a:rPr>
              <a:t>to</a:t>
            </a:r>
            <a:r>
              <a:rPr lang="es-ES" sz="1300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radiation</a:t>
            </a:r>
            <a:r>
              <a:rPr lang="es-ES" sz="1300" b="1" dirty="0">
                <a:latin typeface="Sagona Book" panose="02020503050505020204" pitchFamily="18" charset="0"/>
              </a:rPr>
              <a:t> </a:t>
            </a:r>
            <a:r>
              <a:rPr lang="es-ES" sz="1300" b="1" dirty="0" err="1">
                <a:latin typeface="Sagona Book" panose="02020503050505020204" pitchFamily="18" charset="0"/>
              </a:rPr>
              <a:t>damage</a:t>
            </a:r>
            <a:endParaRPr lang="es-ES" sz="1300" b="1" dirty="0">
              <a:latin typeface="Sagona Book" panose="02020503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D075AB8-EE7C-8A53-2A07-07A23563B399}"/>
                  </a:ext>
                </a:extLst>
              </p:cNvPr>
              <p:cNvSpPr txBox="1"/>
              <p:nvPr/>
            </p:nvSpPr>
            <p:spPr>
              <a:xfrm>
                <a:off x="6758531" y="674129"/>
                <a:ext cx="223048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Sensors</a:t>
                </a:r>
                <a:r>
                  <a:rPr lang="en-U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:</a:t>
                </a:r>
                <a:r>
                  <a:rPr lang="es-E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 </a:t>
                </a:r>
                <a:r>
                  <a:rPr lang="es-ES" sz="1400" dirty="0">
                    <a:solidFill>
                      <a:schemeClr val="tx1"/>
                    </a:solidFill>
                    <a:latin typeface="Sagona Book" panose="02020503050505020204" pitchFamily="18" charset="0"/>
                  </a:rPr>
                  <a:t>3x3</a:t>
                </a:r>
                <a:r>
                  <a:rPr lang="es-ES" sz="1400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400" dirty="0">
                    <a:latin typeface="Sagona Book" panose="02020503050505020204" pitchFamily="18" charset="0"/>
                  </a:rPr>
                  <a:t> pixel</a:t>
                </a:r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D075AB8-EE7C-8A53-2A07-07A23563B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31" y="674129"/>
                <a:ext cx="2230486" cy="307777"/>
              </a:xfrm>
              <a:prstGeom prst="rect">
                <a:avLst/>
              </a:prstGeom>
              <a:blipFill>
                <a:blip r:embed="rId4"/>
                <a:stretch>
                  <a:fillRect l="-820" t="-4000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0F2F8BC-EAA9-9274-524E-0E5404923754}"/>
              </a:ext>
            </a:extLst>
          </p:cNvPr>
          <p:cNvCxnSpPr/>
          <p:nvPr/>
        </p:nvCxnSpPr>
        <p:spPr>
          <a:xfrm>
            <a:off x="5923433" y="1758473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0CEA7F6-57B4-6B3F-DEC6-6D74EFED4905}"/>
              </a:ext>
            </a:extLst>
          </p:cNvPr>
          <p:cNvCxnSpPr/>
          <p:nvPr/>
        </p:nvCxnSpPr>
        <p:spPr>
          <a:xfrm>
            <a:off x="5923433" y="2068083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F1FF823-6C75-02C3-2867-88440A4AB6D8}"/>
              </a:ext>
            </a:extLst>
          </p:cNvPr>
          <p:cNvCxnSpPr/>
          <p:nvPr/>
        </p:nvCxnSpPr>
        <p:spPr>
          <a:xfrm>
            <a:off x="5923433" y="2351140"/>
            <a:ext cx="11039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398B09E-8324-1DF5-95A8-709CE4DD2CAB}"/>
              </a:ext>
            </a:extLst>
          </p:cNvPr>
          <p:cNvSpPr txBox="1"/>
          <p:nvPr/>
        </p:nvSpPr>
        <p:spPr>
          <a:xfrm>
            <a:off x="3780887" y="1640398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S13360-3050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0CB00FF-05F7-B6F6-E15A-26296E7E65B3}"/>
              </a:ext>
            </a:extLst>
          </p:cNvPr>
          <p:cNvSpPr txBox="1"/>
          <p:nvPr/>
        </p:nvSpPr>
        <p:spPr>
          <a:xfrm>
            <a:off x="3780887" y="1939201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S13360-3075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E61B31B-F046-4A95-88F7-9791DA1614D2}"/>
              </a:ext>
            </a:extLst>
          </p:cNvPr>
          <p:cNvSpPr txBox="1"/>
          <p:nvPr/>
        </p:nvSpPr>
        <p:spPr>
          <a:xfrm>
            <a:off x="3788351" y="2197727"/>
            <a:ext cx="32389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3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S14160-3050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E03F7A0-3FFC-9381-33AF-56240AA16764}"/>
              </a:ext>
            </a:extLst>
          </p:cNvPr>
          <p:cNvSpPr/>
          <p:nvPr/>
        </p:nvSpPr>
        <p:spPr>
          <a:xfrm>
            <a:off x="3115733" y="137248"/>
            <a:ext cx="5873283" cy="4332123"/>
          </a:xfrm>
          <a:prstGeom prst="rect">
            <a:avLst/>
          </a:prstGeom>
          <a:solidFill>
            <a:srgbClr val="BAE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43F7B6-EDB1-B262-E3B6-00A6217213CF}"/>
              </a:ext>
            </a:extLst>
          </p:cNvPr>
          <p:cNvSpPr txBox="1"/>
          <p:nvPr/>
        </p:nvSpPr>
        <p:spPr>
          <a:xfrm>
            <a:off x="3115732" y="147004"/>
            <a:ext cx="5873283" cy="2246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chemeClr val="accent2"/>
                </a:solidFill>
                <a:effectLst/>
                <a:latin typeface="Sagona Book "/>
              </a:rPr>
              <a:t>The hardness factor k 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Sagona Book "/>
              </a:rPr>
              <a:t>is used to normalize the damage caused by different incident particles relative to a reference particle, in this case a 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agona Book "/>
              </a:rPr>
              <a:t>1 MeV neutron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Sagona Book "/>
              </a:rPr>
              <a:t>. </a:t>
            </a:r>
          </a:p>
          <a:p>
            <a:pPr marL="90488" algn="just"/>
            <a:endParaRPr lang="en-US" sz="1400" b="0" i="0" dirty="0">
              <a:solidFill>
                <a:srgbClr val="3C4043"/>
              </a:solidFill>
              <a:effectLst/>
              <a:latin typeface="Sagona Book "/>
            </a:endParaRPr>
          </a:p>
          <a:p>
            <a:pPr marL="433388" indent="-34290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rgbClr val="3C4043"/>
                </a:solidFill>
                <a:effectLst/>
                <a:latin typeface="Sagona Book "/>
              </a:rPr>
              <a:t>This allows us to compare the damage caused by particles with different energies on a common scale.</a:t>
            </a:r>
          </a:p>
          <a:p>
            <a:pPr marL="90488" algn="just"/>
            <a:endParaRPr lang="en-US" b="0" i="0" dirty="0">
              <a:solidFill>
                <a:schemeClr val="tx1"/>
              </a:solidFill>
              <a:effectLst/>
              <a:latin typeface="Sagona Book "/>
            </a:endParaRPr>
          </a:p>
          <a:p>
            <a:pPr marL="433388" indent="-342900" algn="just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C4043"/>
                </a:solidFill>
                <a:effectLst/>
                <a:latin typeface="Sagona Book "/>
              </a:rPr>
              <a:t>In other words, it tells </a:t>
            </a:r>
            <a:r>
              <a:rPr lang="en-US" dirty="0">
                <a:solidFill>
                  <a:srgbClr val="3C4043"/>
                </a:solidFill>
                <a:latin typeface="Sagona Book "/>
              </a:rPr>
              <a:t>us</a:t>
            </a:r>
            <a:r>
              <a:rPr lang="en-US" b="0" i="0" dirty="0">
                <a:solidFill>
                  <a:srgbClr val="3C4043"/>
                </a:solidFill>
                <a:effectLst/>
                <a:latin typeface="Sagona Book "/>
              </a:rPr>
              <a:t> how much energy a 1 MeV neutron beam would have to have to cause the same damage.</a:t>
            </a:r>
            <a:endParaRPr lang="en-US" kern="100" dirty="0">
              <a:solidFill>
                <a:srgbClr val="000000"/>
              </a:solidFill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solidFill>
                <a:srgbClr val="000000"/>
              </a:solidFill>
              <a:latin typeface="Sagona Book" panose="02020503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4A47E8-A680-CBAB-3E6C-F210650C646B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457709F-EA99-EB3F-DF2A-67EEDA5DAB18}"/>
                  </a:ext>
                </a:extLst>
              </p:cNvPr>
              <p:cNvSpPr txBox="1"/>
              <p:nvPr/>
            </p:nvSpPr>
            <p:spPr>
              <a:xfrm>
                <a:off x="3190060" y="2456632"/>
                <a:ext cx="2622343" cy="488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𝑝𝑎𝑟𝑡𝑖𝑐𝑙𝑒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MeV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𝑝𝑎𝑟𝑡𝑖𝑐𝑙𝑒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MeV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mb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457709F-EA99-EB3F-DF2A-67EEDA5DA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60" y="2456632"/>
                <a:ext cx="2622343" cy="488275"/>
              </a:xfrm>
              <a:prstGeom prst="rect">
                <a:avLst/>
              </a:prstGeom>
              <a:blipFill>
                <a:blip r:embed="rId6"/>
                <a:stretch>
                  <a:fillRect l="-1395" r="-1628" b="-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973CFF-6230-7D7B-2C30-4AF35A35FB4F}"/>
              </a:ext>
            </a:extLst>
          </p:cNvPr>
          <p:cNvSpPr txBox="1"/>
          <p:nvPr/>
        </p:nvSpPr>
        <p:spPr>
          <a:xfrm>
            <a:off x="3233158" y="3387184"/>
            <a:ext cx="293516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Sagona Book "/>
              </a:rPr>
              <a:t>Where D is the displacement damage cross section</a:t>
            </a:r>
            <a:r>
              <a:rPr lang="en-US" dirty="0">
                <a:solidFill>
                  <a:schemeClr val="tx1"/>
                </a:solidFill>
                <a:latin typeface="Amasis MT Pro Medium" panose="02040604050005020304" pitchFamily="18" charset="0"/>
              </a:rPr>
              <a:t>.</a:t>
            </a:r>
            <a:endParaRPr lang="en-US" b="0" i="0" dirty="0">
              <a:solidFill>
                <a:schemeClr val="tx1"/>
              </a:solidFill>
              <a:effectLst/>
              <a:latin typeface="Amasis MT Pro Medium" panose="02040604050005020304" pitchFamily="18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945CE2E-F543-F10F-75A6-59D8CBD7C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321" y="2343391"/>
            <a:ext cx="2817845" cy="19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AAD34F2A-9C02-7982-E408-B070EB39A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40">
            <a:extLst>
              <a:ext uri="{FF2B5EF4-FFF2-40B4-BE49-F238E27FC236}">
                <a16:creationId xmlns:a16="http://schemas.microsoft.com/office/drawing/2014/main" id="{475C5838-DD4B-0A5C-90ED-2552CAD71A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ENERGY SCAN</a:t>
            </a: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46FF16-D796-5B9A-3BB4-17B9EA8F41E4}"/>
              </a:ext>
            </a:extLst>
          </p:cNvPr>
          <p:cNvSpPr txBox="1"/>
          <p:nvPr/>
        </p:nvSpPr>
        <p:spPr>
          <a:xfrm>
            <a:off x="362120" y="1345401"/>
            <a:ext cx="34120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breakdown voltage (</a:t>
            </a:r>
            <a:r>
              <a:rPr lang="en-US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1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</a:t>
            </a: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71463" lvl="1" indent="-241300" algn="just">
              <a:buFont typeface="Wingdings" panose="05000000000000000000" pitchFamily="2" charset="2"/>
              <a:buChar char="ü"/>
            </a:pPr>
            <a:r>
              <a:rPr lang="it-IT" dirty="0">
                <a:latin typeface="Sagona Book" panose="02020503050505020204" pitchFamily="18" charset="0"/>
              </a:rPr>
              <a:t>Evaluation of </a:t>
            </a:r>
            <a:r>
              <a:rPr lang="it-IT" dirty="0" err="1">
                <a:latin typeface="Sagona Book" panose="02020503050505020204" pitchFamily="18" charset="0"/>
              </a:rPr>
              <a:t>current</a:t>
            </a:r>
            <a:r>
              <a:rPr lang="it-IT" dirty="0">
                <a:latin typeface="Sagona Book" panose="02020503050505020204" pitchFamily="18" charset="0"/>
              </a:rPr>
              <a:t> </a:t>
            </a:r>
            <a:r>
              <a:rPr lang="it-IT" dirty="0" err="1">
                <a:latin typeface="Sagona Book" panose="02020503050505020204" pitchFamily="18" charset="0"/>
              </a:rPr>
              <a:t>at</a:t>
            </a:r>
            <a:r>
              <a:rPr lang="it-IT" dirty="0">
                <a:latin typeface="Sagona Book" panose="02020503050505020204" pitchFamily="18" charset="0"/>
              </a:rPr>
              <a:t> 3 </a:t>
            </a:r>
            <a:r>
              <a:rPr lang="it-IT" dirty="0" err="1">
                <a:latin typeface="Sagona Book" panose="02020503050505020204" pitchFamily="18" charset="0"/>
              </a:rPr>
              <a:t>Overvoltage</a:t>
            </a:r>
            <a:r>
              <a:rPr lang="it-IT" dirty="0">
                <a:latin typeface="Sagona Book" panose="02020503050505020204" pitchFamily="18" charset="0"/>
              </a:rPr>
              <a:t>.</a:t>
            </a:r>
          </a:p>
          <a:p>
            <a:pPr marL="271463" lvl="1" indent="-241300" algn="just">
              <a:buFont typeface="Wingdings" panose="05000000000000000000" pitchFamily="2" charset="2"/>
              <a:buChar char="ü"/>
            </a:pPr>
            <a:r>
              <a:rPr lang="it-IT" dirty="0">
                <a:latin typeface="Sagona Book" panose="02020503050505020204" pitchFamily="18" charset="0"/>
              </a:rPr>
              <a:t>Evaluation of </a:t>
            </a:r>
            <a:r>
              <a:rPr lang="it-IT" dirty="0" err="1">
                <a:latin typeface="Sagona Book" panose="02020503050505020204" pitchFamily="18" charset="0"/>
              </a:rPr>
              <a:t>difference</a:t>
            </a:r>
            <a:r>
              <a:rPr lang="it-IT" dirty="0">
                <a:latin typeface="Sagona Book" panose="02020503050505020204" pitchFamily="18" charset="0"/>
              </a:rPr>
              <a:t> </a:t>
            </a:r>
            <a:r>
              <a:rPr lang="it-IT" dirty="0" err="1">
                <a:latin typeface="Sagona Book" panose="02020503050505020204" pitchFamily="18" charset="0"/>
              </a:rPr>
              <a:t>between</a:t>
            </a:r>
            <a:r>
              <a:rPr lang="it-IT" dirty="0">
                <a:latin typeface="Sagona Book" panose="02020503050505020204" pitchFamily="18" charset="0"/>
              </a:rPr>
              <a:t> </a:t>
            </a:r>
            <a:r>
              <a:rPr lang="it-IT" dirty="0" err="1">
                <a:latin typeface="Sagona Book" panose="02020503050505020204" pitchFamily="18" charset="0"/>
              </a:rPr>
              <a:t>current</a:t>
            </a:r>
            <a:r>
              <a:rPr lang="it-IT" dirty="0">
                <a:latin typeface="Sagona Book" panose="02020503050505020204" pitchFamily="18" charset="0"/>
              </a:rPr>
              <a:t> post and </a:t>
            </a:r>
            <a:r>
              <a:rPr lang="it-IT" dirty="0" err="1">
                <a:latin typeface="Sagona Book" panose="02020503050505020204" pitchFamily="18" charset="0"/>
              </a:rPr>
              <a:t>pre</a:t>
            </a:r>
            <a:r>
              <a:rPr lang="it-IT" dirty="0">
                <a:latin typeface="Sagona Book" panose="02020503050505020204" pitchFamily="18" charset="0"/>
              </a:rPr>
              <a:t> </a:t>
            </a:r>
            <a:r>
              <a:rPr lang="it-IT" dirty="0" err="1">
                <a:latin typeface="Sagona Book" panose="02020503050505020204" pitchFamily="18" charset="0"/>
              </a:rPr>
              <a:t>irradiation</a:t>
            </a:r>
            <a:r>
              <a:rPr lang="it-IT" dirty="0">
                <a:latin typeface="Sagona Book" panose="02020503050505020204" pitchFamily="18" charset="0"/>
              </a:rPr>
              <a:t>.</a:t>
            </a:r>
          </a:p>
          <a:p>
            <a:pPr marL="271463" lvl="1" indent="-241300" algn="just">
              <a:buFont typeface="Wingdings" panose="05000000000000000000" pitchFamily="2" charset="2"/>
              <a:buChar char="ü"/>
            </a:pPr>
            <a:r>
              <a:rPr lang="it-IT" dirty="0" err="1">
                <a:latin typeface="Sagona Book" panose="02020503050505020204" pitchFamily="18" charset="0"/>
              </a:rPr>
              <a:t>Uniform</a:t>
            </a:r>
            <a:r>
              <a:rPr lang="it-IT" dirty="0">
                <a:latin typeface="Sagona Book" panose="02020503050505020204" pitchFamily="18" charset="0"/>
              </a:rPr>
              <a:t> </a:t>
            </a:r>
            <a:r>
              <a:rPr lang="it-IT" dirty="0" err="1">
                <a:latin typeface="Sagona Book" panose="02020503050505020204" pitchFamily="18" charset="0"/>
              </a:rPr>
              <a:t>distribution</a:t>
            </a:r>
            <a:r>
              <a:rPr lang="it-IT" dirty="0">
                <a:latin typeface="Sagona Book" panose="02020503050505020204" pitchFamily="18" charset="0"/>
              </a:rPr>
              <a:t> </a:t>
            </a:r>
            <a:r>
              <a:rPr lang="it-IT" dirty="0" err="1">
                <a:latin typeface="Sagona Book" panose="02020503050505020204" pitchFamily="18" charset="0"/>
              </a:rPr>
              <a:t>assumption</a:t>
            </a:r>
            <a:r>
              <a:rPr lang="it-IT" dirty="0">
                <a:latin typeface="Sagona Book" panose="02020503050505020204" pitchFamily="18" charset="0"/>
              </a:rPr>
              <a:t>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A54AF34-03F1-C693-6612-2EA9A7FFFA88}"/>
              </a:ext>
            </a:extLst>
          </p:cNvPr>
          <p:cNvSpPr/>
          <p:nvPr/>
        </p:nvSpPr>
        <p:spPr>
          <a:xfrm>
            <a:off x="6045201" y="172436"/>
            <a:ext cx="2904068" cy="30777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3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Overvoltage</a:t>
            </a:r>
            <a:r>
              <a:rPr lang="it-IT" sz="13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Dark </a:t>
            </a:r>
            <a:r>
              <a:rPr lang="it-IT" sz="13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it-IT" sz="13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3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Vbd</a:t>
            </a:r>
            <a:r>
              <a:rPr lang="it-IT" sz="13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300" dirty="0">
              <a:latin typeface="Sagona Book" panose="02020503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FBC39FA-99DD-CA47-1763-C3D515B6F6F9}"/>
                  </a:ext>
                </a:extLst>
              </p:cNvPr>
              <p:cNvSpPr txBox="1"/>
              <p:nvPr/>
            </p:nvSpPr>
            <p:spPr>
              <a:xfrm>
                <a:off x="744462" y="3247845"/>
                <a:ext cx="2014334" cy="44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𝑛𝑜𝑖𝑟𝑟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𝑛𝑜𝑖𝑟𝑟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)(138 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FBC39FA-99DD-CA47-1763-C3D515B6F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62" y="3247845"/>
                <a:ext cx="2014334" cy="448584"/>
              </a:xfrm>
              <a:prstGeom prst="rect">
                <a:avLst/>
              </a:prstGeom>
              <a:blipFill>
                <a:blip r:embed="rId5"/>
                <a:stretch>
                  <a:fillRect l="-2115" t="-2740" r="-1208" b="-16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3B0C1B2-F281-8DEC-33ED-F80C745C7531}"/>
                  </a:ext>
                </a:extLst>
              </p:cNvPr>
              <p:cNvSpPr txBox="1"/>
              <p:nvPr/>
            </p:nvSpPr>
            <p:spPr>
              <a:xfrm>
                <a:off x="2362345" y="4225940"/>
                <a:ext cx="24324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it-IT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=efficiency of degrader.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3B0C1B2-F281-8DEC-33ED-F80C745C7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45" y="4225940"/>
                <a:ext cx="2432450" cy="307777"/>
              </a:xfrm>
              <a:prstGeom prst="rect">
                <a:avLst/>
              </a:prstGeom>
              <a:blipFill>
                <a:blip r:embed="rId6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C71EF54C-7A05-3C84-5C85-F03B61703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795" y="1060349"/>
            <a:ext cx="4031364" cy="28304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6367B0-4F2B-03AF-EA64-1AB74C829FD8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13</a:t>
            </a:r>
          </a:p>
        </p:txBody>
      </p:sp>
    </p:spTree>
    <p:extLst>
      <p:ext uri="{BB962C8B-B14F-4D97-AF65-F5344CB8AC3E}">
        <p14:creationId xmlns:p14="http://schemas.microsoft.com/office/powerpoint/2010/main" val="39383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>
          <a:extLst>
            <a:ext uri="{FF2B5EF4-FFF2-40B4-BE49-F238E27FC236}">
              <a16:creationId xmlns:a16="http://schemas.microsoft.com/office/drawing/2014/main" id="{261DD55A-AEBD-C344-0DF0-312F7041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>
            <a:extLst>
              <a:ext uri="{FF2B5EF4-FFF2-40B4-BE49-F238E27FC236}">
                <a16:creationId xmlns:a16="http://schemas.microsoft.com/office/drawing/2014/main" id="{25E1F66E-8047-2708-24F2-41132184B2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966" y="432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THE ELECTRON-ION COLLIDER AND THE </a:t>
            </a:r>
            <a:r>
              <a:rPr lang="it-IT" sz="2600" u="sng" dirty="0" err="1"/>
              <a:t>ePIC</a:t>
            </a:r>
            <a:r>
              <a:rPr lang="it-IT" sz="2600" u="sng" dirty="0"/>
              <a:t> EXPERIMENT</a:t>
            </a:r>
            <a:endParaRPr sz="2600" u="sng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0CE2EF-16F0-961E-9C30-61904F02E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3"/>
          <a:stretch/>
        </p:blipFill>
        <p:spPr>
          <a:xfrm>
            <a:off x="61993" y="840926"/>
            <a:ext cx="2847601" cy="38560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2C3679-92B7-6B40-4DE6-7A8E17AC7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802" y="1290968"/>
            <a:ext cx="4889270" cy="2380973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5ED1579-3377-4CAF-11A3-0F956DF4FEF2}"/>
              </a:ext>
            </a:extLst>
          </p:cNvPr>
          <p:cNvCxnSpPr>
            <a:cxnSpLocks/>
          </p:cNvCxnSpPr>
          <p:nvPr/>
        </p:nvCxnSpPr>
        <p:spPr>
          <a:xfrm flipV="1">
            <a:off x="1303867" y="1290968"/>
            <a:ext cx="2635935" cy="16130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8690624-0BD0-BFD1-1CAB-FDB868777A3C}"/>
              </a:ext>
            </a:extLst>
          </p:cNvPr>
          <p:cNvCxnSpPr>
            <a:cxnSpLocks/>
          </p:cNvCxnSpPr>
          <p:nvPr/>
        </p:nvCxnSpPr>
        <p:spPr>
          <a:xfrm>
            <a:off x="1303867" y="3035045"/>
            <a:ext cx="2635935" cy="6368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3DC1E162-E7EB-482A-8179-68AF72AD0CEB}"/>
              </a:ext>
            </a:extLst>
          </p:cNvPr>
          <p:cNvSpPr/>
          <p:nvPr/>
        </p:nvSpPr>
        <p:spPr>
          <a:xfrm>
            <a:off x="3939802" y="1290968"/>
            <a:ext cx="4889270" cy="23809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7D08F7-BE6B-7813-54FB-03563B34FE8E}"/>
              </a:ext>
            </a:extLst>
          </p:cNvPr>
          <p:cNvSpPr txBox="1"/>
          <p:nvPr/>
        </p:nvSpPr>
        <p:spPr>
          <a:xfrm>
            <a:off x="3928518" y="746318"/>
            <a:ext cx="4900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2" algn="just"/>
            <a:r>
              <a:rPr lang="en-US" sz="1200" dirty="0">
                <a:latin typeface="Sagona Book" panose="02020503050505020204" pitchFamily="18" charset="0"/>
              </a:rPr>
              <a:t>Key capability: particle tracking and identification (</a:t>
            </a:r>
            <a:r>
              <a:rPr lang="en-US" sz="1200" b="1" dirty="0">
                <a:solidFill>
                  <a:schemeClr val="bg2"/>
                </a:solidFill>
                <a:latin typeface="Sagona Book" panose="02020503050505020204" pitchFamily="18" charset="0"/>
              </a:rPr>
              <a:t>PID</a:t>
            </a:r>
            <a:r>
              <a:rPr lang="en-US" sz="1200" dirty="0">
                <a:latin typeface="Sagona Book" panose="02020503050505020204" pitchFamily="18" charset="0"/>
              </a:rPr>
              <a:t>), aiming to separate electrons from </a:t>
            </a:r>
            <a:r>
              <a:rPr lang="en-US" sz="1200" dirty="0" err="1">
                <a:latin typeface="Sagona Book" panose="02020503050505020204" pitchFamily="18" charset="0"/>
              </a:rPr>
              <a:t>pions</a:t>
            </a:r>
            <a:r>
              <a:rPr lang="en-US" sz="1200" dirty="0">
                <a:latin typeface="Sagona Book" panose="02020503050505020204" pitchFamily="18" charset="0"/>
              </a:rPr>
              <a:t>, kaons and protons.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A672DDF-5224-B910-DC1E-0F4E3E402662}"/>
              </a:ext>
            </a:extLst>
          </p:cNvPr>
          <p:cNvCxnSpPr>
            <a:cxnSpLocks/>
          </p:cNvCxnSpPr>
          <p:nvPr/>
        </p:nvCxnSpPr>
        <p:spPr>
          <a:xfrm flipH="1" flipV="1">
            <a:off x="7840133" y="2592339"/>
            <a:ext cx="505704" cy="121058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178432-004C-03EC-CF6C-F9A8228551D6}"/>
              </a:ext>
            </a:extLst>
          </p:cNvPr>
          <p:cNvSpPr txBox="1"/>
          <p:nvPr/>
        </p:nvSpPr>
        <p:spPr>
          <a:xfrm>
            <a:off x="7410987" y="3808959"/>
            <a:ext cx="1869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2" algn="just"/>
            <a:r>
              <a:rPr lang="en-US" dirty="0" err="1">
                <a:solidFill>
                  <a:srgbClr val="92D050"/>
                </a:solidFill>
                <a:latin typeface="Sagona Book" panose="02020503050505020204" pitchFamily="18" charset="0"/>
              </a:rPr>
              <a:t>dRICH</a:t>
            </a:r>
            <a:r>
              <a:rPr lang="en-US" dirty="0">
                <a:solidFill>
                  <a:srgbClr val="92D050"/>
                </a:solidFill>
                <a:latin typeface="Sagona Book" panose="02020503050505020204" pitchFamily="18" charset="0"/>
              </a:rPr>
              <a:t>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EFE55FB-DD47-29FE-2679-AB6F982288CD}"/>
                  </a:ext>
                </a:extLst>
              </p:cNvPr>
              <p:cNvSpPr txBox="1"/>
              <p:nvPr/>
            </p:nvSpPr>
            <p:spPr>
              <a:xfrm>
                <a:off x="4277530" y="3867826"/>
                <a:ext cx="406830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1200" b="1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Two radiators</a:t>
                </a:r>
                <a:r>
                  <a:rPr lang="en-US" sz="1200" dirty="0">
                    <a:latin typeface="Sagona Book" panose="02020503050505020204" pitchFamily="18" charset="0"/>
                  </a:rPr>
                  <a:t>: aerogel (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 ~ 1.02</m:t>
                    </m:r>
                  </m:oMath>
                </a14:m>
                <a:r>
                  <a:rPr lang="en-US" sz="1200" dirty="0">
                    <a:latin typeface="Sagona Book" panose="02020503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), C2F6(</a:t>
                </a:r>
                <a14:m>
                  <m:oMath xmlns:m="http://schemas.openxmlformats.org/officeDocument/2006/math">
                    <m:r>
                      <a:rPr lang="it-IT" sz="1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08</m:t>
                    </m:r>
                  </m:oMath>
                </a14:m>
                <a:r>
                  <a:rPr lang="en-US" sz="1200" dirty="0">
                    <a:latin typeface="Sagona Book" panose="02020503050505020204" pitchFamily="18" charset="0"/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1200" b="1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Mirrors</a:t>
                </a:r>
                <a:r>
                  <a:rPr lang="en-US" sz="1200" b="1" dirty="0">
                    <a:latin typeface="Sagona Book" panose="02020503050505020204" pitchFamily="18" charset="0"/>
                  </a:rPr>
                  <a:t>:</a:t>
                </a:r>
                <a:r>
                  <a:rPr lang="en-US" sz="1200" dirty="0">
                    <a:latin typeface="Sagona Book" panose="02020503050505020204" pitchFamily="18" charset="0"/>
                  </a:rPr>
                  <a:t> 6 large open sectors with radius 220 cm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1200" b="1" dirty="0" err="1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SiPM</a:t>
                </a:r>
                <a:r>
                  <a:rPr lang="en-US" sz="1200" b="1" dirty="0">
                    <a:solidFill>
                      <a:srgbClr val="92D050"/>
                    </a:solidFill>
                    <a:latin typeface="Sagona Book" panose="02020503050505020204" pitchFamily="18" charset="0"/>
                  </a:rPr>
                  <a:t> sensors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EFE55FB-DD47-29FE-2679-AB6F98228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30" y="3867826"/>
                <a:ext cx="4068306" cy="830997"/>
              </a:xfrm>
              <a:prstGeom prst="rect">
                <a:avLst/>
              </a:prstGeom>
              <a:blipFill>
                <a:blip r:embed="rId6"/>
                <a:stretch>
                  <a:fillRect b="-43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F502C3-D2DC-A121-0087-028CC3478EF2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386962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1D92D4B7-48AB-B9B8-C593-18FF3E58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40">
            <a:extLst>
              <a:ext uri="{FF2B5EF4-FFF2-40B4-BE49-F238E27FC236}">
                <a16:creationId xmlns:a16="http://schemas.microsoft.com/office/drawing/2014/main" id="{403B96F8-2820-90A3-4B2E-869D42343F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 panose="00000500000000000000" pitchFamily="2" charset="0"/>
              </a:rPr>
              <a:t>N</a:t>
            </a:r>
            <a:r>
              <a:rPr lang="en" dirty="0">
                <a:latin typeface="Oswald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 SEPARATION OF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it-IT" dirty="0">
                <a:latin typeface="Oswald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AND K</a:t>
            </a:r>
            <a:endParaRPr dirty="0">
              <a:latin typeface="Oswald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A50A202-E9BC-97C5-45A5-F4210A596984}"/>
                  </a:ext>
                </a:extLst>
              </p:cNvPr>
              <p:cNvSpPr/>
              <p:nvPr/>
            </p:nvSpPr>
            <p:spPr>
              <a:xfrm>
                <a:off x="7099085" y="180516"/>
                <a:ext cx="1734948" cy="5727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300" b="0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sz="1300" b="0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it-IT" sz="1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2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sz="1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sz="1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12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sz="1200" i="1">
                                          <a:solidFill>
                                            <a:schemeClr val="bg1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sz="1200" i="1">
                                              <a:solidFill>
                                                <a:schemeClr val="bg1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200" i="1">
                                              <a:solidFill>
                                                <a:schemeClr val="bg1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it-IT" sz="1200" i="1">
                                              <a:solidFill>
                                                <a:schemeClr val="bg1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it-IT" sz="1300" dirty="0">
                  <a:latin typeface="Sagona Book" panose="02020503050505020204" pitchFamily="18" charset="0"/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A50A202-E9BC-97C5-45A5-F4210A596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085" y="180516"/>
                <a:ext cx="1734948" cy="572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9E4C101-F6B6-8124-A3C3-D73D8870D3ED}"/>
                  </a:ext>
                </a:extLst>
              </p:cNvPr>
              <p:cNvSpPr txBox="1"/>
              <p:nvPr/>
            </p:nvSpPr>
            <p:spPr>
              <a:xfrm>
                <a:off x="3911" y="1281781"/>
                <a:ext cx="5342256" cy="2579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1463" indent="-271463" algn="just">
                  <a:buFont typeface="Wingdings" panose="05000000000000000000" pitchFamily="2" charset="2"/>
                  <a:buChar char="ü"/>
                </a:pPr>
                <a:r>
                  <a:rPr lang="it-IT" dirty="0">
                    <a:latin typeface="Sagona Book" panose="02020503050505020204" pitchFamily="18" charset="0"/>
                  </a:rPr>
                  <a:t>M</a:t>
                </a:r>
                <a:r>
                  <a:rPr lang="it-IT" sz="1400" dirty="0">
                    <a:latin typeface="Sagona Book" panose="02020503050505020204" pitchFamily="18" charset="0"/>
                  </a:rPr>
                  <a:t>omentum for the gas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→</m:t>
                    </m:r>
                  </m:oMath>
                </a14:m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b="1" dirty="0">
                    <a:latin typeface="Sagona Book" panose="02020503050505020204" pitchFamily="18" charset="0"/>
                  </a:rPr>
                  <a:t>[</a:t>
                </a:r>
                <a:r>
                  <a:rPr lang="it-IT" b="1" dirty="0">
                    <a:latin typeface="Sagona Book" panose="02020503050505020204" pitchFamily="18" charset="0"/>
                  </a:rPr>
                  <a:t>13</a:t>
                </a:r>
                <a:r>
                  <a:rPr lang="it-IT" sz="1400" b="1" dirty="0">
                    <a:latin typeface="Sagona Book" panose="02020503050505020204" pitchFamily="18" charset="0"/>
                  </a:rPr>
                  <a:t>.0 , 60.0] </a:t>
                </a:r>
                <a:r>
                  <a:rPr lang="it-IT" sz="1400" dirty="0">
                    <a:latin typeface="Sagona Book" panose="02020503050505020204" pitchFamily="18" charset="0"/>
                  </a:rPr>
                  <a:t>GeV in steps of 5 GeV.</a:t>
                </a:r>
              </a:p>
              <a:p>
                <a:pPr marL="271463" indent="-271463" algn="just">
                  <a:buFont typeface="Wingdings" panose="05000000000000000000" pitchFamily="2" charset="2"/>
                  <a:buChar char="ü"/>
                </a:pPr>
                <a:r>
                  <a:rPr lang="it-IT" dirty="0">
                    <a:latin typeface="Sagona Book" panose="02020503050505020204" pitchFamily="18" charset="0"/>
                  </a:rPr>
                  <a:t>M</a:t>
                </a:r>
                <a:r>
                  <a:rPr lang="it-IT" sz="1400" dirty="0">
                    <a:latin typeface="Sagona Book" panose="02020503050505020204" pitchFamily="18" charset="0"/>
                  </a:rPr>
                  <a:t>omentum for the aerogel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→</m:t>
                    </m:r>
                  </m:oMath>
                </a14:m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b="1" dirty="0">
                    <a:latin typeface="Sagona Book" panose="02020503050505020204" pitchFamily="18" charset="0"/>
                  </a:rPr>
                  <a:t>[1.0 , 19.0 ] </a:t>
                </a:r>
                <a:r>
                  <a:rPr lang="it-IT" sz="1400" dirty="0">
                    <a:latin typeface="Sagona Book" panose="02020503050505020204" pitchFamily="18" charset="0"/>
                  </a:rPr>
                  <a:t>GeV in steps of 2 GeV.</a:t>
                </a:r>
              </a:p>
              <a:p>
                <a:pPr marL="271463" indent="-271463" algn="just">
                  <a:buFont typeface="Wingdings" panose="05000000000000000000" pitchFamily="2" charset="2"/>
                  <a:buChar char="ü"/>
                </a:pPr>
                <a:r>
                  <a:rPr lang="it-IT" dirty="0" err="1">
                    <a:latin typeface="Sagona Book" panose="02020503050505020204" pitchFamily="18" charset="0"/>
                  </a:rPr>
                  <a:t>P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seudorapidity</a:t>
                </a:r>
                <a:r>
                  <a:rPr lang="it-IT" sz="1400" dirty="0">
                    <a:latin typeface="Sagona Book" panose="0202050305050502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it-IT" sz="1400" dirty="0">
                    <a:latin typeface="Sagona Book" panose="0202050305050502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→</m:t>
                    </m:r>
                  </m:oMath>
                </a14:m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b="1" dirty="0">
                    <a:latin typeface="Sagona Book" panose="02020503050505020204" pitchFamily="18" charset="0"/>
                  </a:rPr>
                  <a:t>[1.5, 2.0] , [2.0, 2.5] , [2.5, 3.5].</a:t>
                </a:r>
              </a:p>
              <a:p>
                <a:pPr marL="271463" indent="-271463" algn="just">
                  <a:buFont typeface="Wingdings" panose="05000000000000000000" pitchFamily="2" charset="2"/>
                  <a:buChar char="ü"/>
                </a:pPr>
                <a:r>
                  <a:rPr lang="it-IT" sz="1400" dirty="0">
                    <a:latin typeface="Sagona Book" panose="02020503050505020204" pitchFamily="18" charset="0"/>
                  </a:rPr>
                  <a:t>From 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geometrical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consideration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→</m:t>
                    </m:r>
                  </m:oMath>
                </a14:m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Cerenkov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angles</a:t>
                </a:r>
                <a:r>
                  <a:rPr lang="it-IT" sz="1400" dirty="0">
                    <a:latin typeface="Sagona Book" panose="02020503050505020204" pitchFamily="18" charset="0"/>
                  </a:rPr>
                  <a:t>.</a:t>
                </a:r>
              </a:p>
              <a:p>
                <a:pPr marL="271463" indent="-271463" algn="just">
                  <a:buFont typeface="Wingdings" panose="05000000000000000000" pitchFamily="2" charset="2"/>
                  <a:buChar char="ü"/>
                </a:pPr>
                <a:r>
                  <a:rPr lang="it-IT" sz="1400" dirty="0" err="1">
                    <a:latin typeface="Sagona Book" panose="02020503050505020204" pitchFamily="18" charset="0"/>
                  </a:rPr>
                  <a:t>Gaussian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fit</a:t>
                </a:r>
                <a:r>
                  <a:rPr lang="it-IT" sz="1400" dirty="0">
                    <a:latin typeface="Sagona Book" panose="02020503050505020204" pitchFamily="18" charset="0"/>
                  </a:rPr>
                  <a:t> on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distribution</a:t>
                </a:r>
                <a:r>
                  <a:rPr lang="it-IT" sz="1400" dirty="0">
                    <a:latin typeface="Sagona Book" panose="02020503050505020204" pitchFamily="18" charset="0"/>
                  </a:rPr>
                  <a:t> of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Cerenkov</a:t>
                </a:r>
                <a:r>
                  <a:rPr lang="it-IT" sz="1400" dirty="0">
                    <a:latin typeface="Sagona Book" panose="02020503050505020204" pitchFamily="18" charset="0"/>
                  </a:rPr>
                  <a:t> angle.</a:t>
                </a:r>
              </a:p>
              <a:p>
                <a:pPr marL="271463" indent="-271463" algn="just">
                  <a:buFont typeface="Wingdings" panose="05000000000000000000" pitchFamily="2" charset="2"/>
                  <a:buChar char="ü"/>
                </a:pPr>
                <a:r>
                  <a:rPr lang="it-IT" sz="1400" dirty="0">
                    <a:latin typeface="Sagona Book" panose="02020503050505020204" pitchFamily="18" charset="0"/>
                  </a:rPr>
                  <a:t>Mean and sigma from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these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fits</a:t>
                </a:r>
                <a:r>
                  <a:rPr lang="it-IT" sz="1400" dirty="0">
                    <a:latin typeface="Sagona Book" panose="02020503050505020204" pitchFamily="18" charset="0"/>
                  </a:rPr>
                  <a:t>.</a:t>
                </a:r>
              </a:p>
              <a:p>
                <a:pPr marL="271463" indent="-271463" algn="just">
                  <a:buFont typeface="Wingdings" panose="05000000000000000000" pitchFamily="2" charset="2"/>
                  <a:buChar char="ü"/>
                </a:pPr>
                <a:r>
                  <a:rPr lang="it-IT" sz="1400" dirty="0">
                    <a:latin typeface="Sagona Book" panose="02020503050505020204" pitchFamily="18" charset="0"/>
                  </a:rPr>
                  <a:t>Evaluation of the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separation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between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pions</a:t>
                </a:r>
                <a:r>
                  <a:rPr lang="it-IT" sz="1400" dirty="0">
                    <a:latin typeface="Sagona Book" panose="02020503050505020204" pitchFamily="18" charset="0"/>
                  </a:rPr>
                  <a:t> and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kaons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as</a:t>
                </a:r>
                <a:r>
                  <a:rPr lang="it-IT" sz="1400" dirty="0">
                    <a:latin typeface="Sagona Book" panose="02020503050505020204" pitchFamily="18" charset="0"/>
                  </a:rPr>
                  <a:t> a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function</a:t>
                </a:r>
                <a:r>
                  <a:rPr lang="it-IT" sz="1400" dirty="0">
                    <a:latin typeface="Sagona Book" panose="02020503050505020204" pitchFamily="18" charset="0"/>
                  </a:rPr>
                  <a:t> of the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particle</a:t>
                </a:r>
                <a:r>
                  <a:rPr lang="it-IT" sz="1400" dirty="0">
                    <a:latin typeface="Sagona Book" panose="02020503050505020204" pitchFamily="18" charset="0"/>
                  </a:rPr>
                  <a:t> </a:t>
                </a:r>
                <a:r>
                  <a:rPr lang="it-IT" sz="1400" dirty="0" err="1">
                    <a:latin typeface="Sagona Book" panose="02020503050505020204" pitchFamily="18" charset="0"/>
                  </a:rPr>
                  <a:t>momentum</a:t>
                </a:r>
                <a:r>
                  <a:rPr lang="it-IT" sz="1400" dirty="0">
                    <a:latin typeface="Sagona Book" panose="02020503050505020204" pitchFamily="18" charset="0"/>
                  </a:rPr>
                  <a:t> with: </a:t>
                </a:r>
              </a:p>
              <a:p>
                <a:pPr algn="ctr"/>
                <a:r>
                  <a:rPr lang="it-IT" sz="1400" dirty="0">
                    <a:latin typeface="Sagona Book" panose="0202050305050502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it-IT" dirty="0">
                  <a:latin typeface="Sagona Book" panose="020205030505050202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9E4C101-F6B6-8124-A3C3-D73D8870D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" y="1281781"/>
                <a:ext cx="5342256" cy="2579937"/>
              </a:xfrm>
              <a:prstGeom prst="rect">
                <a:avLst/>
              </a:prstGeom>
              <a:blipFill>
                <a:blip r:embed="rId5"/>
                <a:stretch>
                  <a:fillRect l="-228" t="-236" r="-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8581C731-1F7E-25A7-87F8-485D37786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016" y="3418190"/>
            <a:ext cx="1674612" cy="12033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F7F8FD-1348-5A59-D394-E55C976A34CE}"/>
              </a:ext>
            </a:extLst>
          </p:cNvPr>
          <p:cNvSpPr txBox="1"/>
          <p:nvPr/>
        </p:nvSpPr>
        <p:spPr>
          <a:xfrm>
            <a:off x="200683" y="180516"/>
            <a:ext cx="217439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87312" algn="just"/>
            <a:r>
              <a:rPr lang="en-US" sz="1200" dirty="0">
                <a:latin typeface="Sagona Book" panose="02020503050505020204" pitchFamily="18" charset="0"/>
              </a:rPr>
              <a:t>Identification of particles with momentum  from a few GeV/c up to about 50 GeV/c.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D90575-56F8-3B54-AD0A-D4F47DBFDA76}"/>
              </a:ext>
            </a:extLst>
          </p:cNvPr>
          <p:cNvSpPr/>
          <p:nvPr/>
        </p:nvSpPr>
        <p:spPr>
          <a:xfrm>
            <a:off x="200683" y="180516"/>
            <a:ext cx="2174397" cy="8501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12C7699-643E-9D69-E0EF-A882B7077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8268" y="1522626"/>
            <a:ext cx="3562016" cy="182500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304DC8-2100-B952-2697-435434C2AA1B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96646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6440A985-006B-457F-40AC-EF939B49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73E4470-ABB8-D46E-B992-0F719D81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79" y="49301"/>
            <a:ext cx="7687161" cy="25460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6D7D158-909B-5A50-A6DC-136716C5C233}"/>
                  </a:ext>
                </a:extLst>
              </p:cNvPr>
              <p:cNvSpPr txBox="1"/>
              <p:nvPr/>
            </p:nvSpPr>
            <p:spPr>
              <a:xfrm rot="16200000">
                <a:off x="2639720" y="1138163"/>
                <a:ext cx="40685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dirty="0">
                    <a:latin typeface="Sagona Book" panose="0202050305050502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200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6D7D158-909B-5A50-A6DC-136716C5C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39720" y="1138163"/>
                <a:ext cx="406850" cy="276999"/>
              </a:xfrm>
              <a:prstGeom prst="rect">
                <a:avLst/>
              </a:prstGeom>
              <a:blipFill>
                <a:blip r:embed="rId4"/>
                <a:stretch>
                  <a:fillRect l="-2222" r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7ED10D-FD6F-70A6-B2B2-72CA8234E5BE}"/>
              </a:ext>
            </a:extLst>
          </p:cNvPr>
          <p:cNvSpPr txBox="1"/>
          <p:nvPr/>
        </p:nvSpPr>
        <p:spPr>
          <a:xfrm>
            <a:off x="704502" y="2367020"/>
            <a:ext cx="17674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latin typeface="Sagona Book" panose="02020503050505020204" pitchFamily="18" charset="0"/>
              </a:rPr>
              <a:t>Momentum (GeV/c)</a:t>
            </a:r>
            <a:endParaRPr lang="it-IT" sz="1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07D9E0-6C76-FF51-DA92-A9D7E7D0852A}"/>
              </a:ext>
            </a:extLst>
          </p:cNvPr>
          <p:cNvSpPr txBox="1"/>
          <p:nvPr/>
        </p:nvSpPr>
        <p:spPr>
          <a:xfrm>
            <a:off x="6067186" y="2349094"/>
            <a:ext cx="18249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latin typeface="Sagona Book" panose="02020503050505020204" pitchFamily="18" charset="0"/>
              </a:rPr>
              <a:t>Momentum (GeV/c)</a:t>
            </a:r>
            <a:endParaRPr lang="it-IT" sz="1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B7C8A7-3681-0807-4CC6-BCDB9D667D17}"/>
              </a:ext>
            </a:extLst>
          </p:cNvPr>
          <p:cNvSpPr txBox="1"/>
          <p:nvPr/>
        </p:nvSpPr>
        <p:spPr>
          <a:xfrm>
            <a:off x="3372706" y="2336920"/>
            <a:ext cx="17674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latin typeface="Sagona Book" panose="02020503050505020204" pitchFamily="18" charset="0"/>
              </a:rPr>
              <a:t>Momentum (GeV/c)</a:t>
            </a:r>
            <a:endParaRPr lang="it-IT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4F2BC0-CFD3-59F2-A21C-15294DB3D998}"/>
                  </a:ext>
                </a:extLst>
              </p:cNvPr>
              <p:cNvSpPr txBox="1"/>
              <p:nvPr/>
            </p:nvSpPr>
            <p:spPr>
              <a:xfrm rot="16200000">
                <a:off x="5306087" y="1138163"/>
                <a:ext cx="40685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dirty="0">
                    <a:latin typeface="Sagona Book" panose="0202050305050502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200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4F2BC0-CFD3-59F2-A21C-15294DB3D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6087" y="1138163"/>
                <a:ext cx="406850" cy="276999"/>
              </a:xfrm>
              <a:prstGeom prst="rect">
                <a:avLst/>
              </a:prstGeom>
              <a:blipFill>
                <a:blip r:embed="rId5"/>
                <a:stretch>
                  <a:fillRect r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FBAB275-6698-3F7D-CC00-8C51DD494976}"/>
                  </a:ext>
                </a:extLst>
              </p:cNvPr>
              <p:cNvSpPr txBox="1"/>
              <p:nvPr/>
            </p:nvSpPr>
            <p:spPr>
              <a:xfrm rot="16200000">
                <a:off x="111854" y="1138163"/>
                <a:ext cx="40685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dirty="0">
                    <a:latin typeface="Sagona Book" panose="0202050305050502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200" dirty="0"/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FBAB275-6698-3F7D-CC00-8C51DD494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1854" y="1138163"/>
                <a:ext cx="406850" cy="276999"/>
              </a:xfrm>
              <a:prstGeom prst="rect">
                <a:avLst/>
              </a:prstGeom>
              <a:blipFill>
                <a:blip r:embed="rId5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>
            <a:extLst>
              <a:ext uri="{FF2B5EF4-FFF2-40B4-BE49-F238E27FC236}">
                <a16:creationId xmlns:a16="http://schemas.microsoft.com/office/drawing/2014/main" id="{FFCA594B-7275-8C8E-14B0-A024C5974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82" y="2730058"/>
            <a:ext cx="2642462" cy="185062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6A425B2-38AA-FDC5-A313-E0ABBDA40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895" y="2730058"/>
            <a:ext cx="2642463" cy="1873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67CCA5F9-D9EA-BE32-D437-EB5930222772}"/>
                  </a:ext>
                </a:extLst>
              </p:cNvPr>
              <p:cNvSpPr txBox="1"/>
              <p:nvPr/>
            </p:nvSpPr>
            <p:spPr>
              <a:xfrm>
                <a:off x="1320272" y="2963692"/>
                <a:ext cx="14335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=[2.0, 2.5]</m:t>
                      </m:r>
                    </m:oMath>
                  </m:oMathPara>
                </a14:m>
                <a:endParaRPr lang="it-IT" dirty="0">
                  <a:latin typeface="Sagona Book" panose="02020503050505020204" pitchFamily="18" charset="0"/>
                </a:endParaRP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67CCA5F9-D9EA-BE32-D437-EB5930222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72" y="2963692"/>
                <a:ext cx="1433593" cy="307777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8887EBB-038B-94AA-31C7-47AEE6217059}"/>
                  </a:ext>
                </a:extLst>
              </p:cNvPr>
              <p:cNvSpPr txBox="1"/>
              <p:nvPr/>
            </p:nvSpPr>
            <p:spPr>
              <a:xfrm>
                <a:off x="4499673" y="2963691"/>
                <a:ext cx="14335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=[2.5, 3.5]</m:t>
                      </m:r>
                    </m:oMath>
                  </m:oMathPara>
                </a14:m>
                <a:endParaRPr lang="it-IT" dirty="0">
                  <a:latin typeface="Sagona Book" panose="02020503050505020204" pitchFamily="18" charset="0"/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8887EBB-038B-94AA-31C7-47AEE6217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73" y="2963691"/>
                <a:ext cx="1433593" cy="307777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5C84DBF-08D8-A1AE-5C13-01CE80A11519}"/>
              </a:ext>
            </a:extLst>
          </p:cNvPr>
          <p:cNvSpPr txBox="1"/>
          <p:nvPr/>
        </p:nvSpPr>
        <p:spPr>
          <a:xfrm>
            <a:off x="6402737" y="3204517"/>
            <a:ext cx="2315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Sagona Book" panose="02020503050505020204" pitchFamily="18" charset="0"/>
              </a:rPr>
              <a:t>Resolution</a:t>
            </a:r>
            <a:r>
              <a:rPr lang="it-IT" dirty="0">
                <a:latin typeface="Sagona Book" panose="02020503050505020204" pitchFamily="18" charset="0"/>
              </a:rPr>
              <a:t> of </a:t>
            </a:r>
            <a:r>
              <a:rPr lang="it-IT" dirty="0" err="1">
                <a:latin typeface="Sagona Book" panose="02020503050505020204" pitchFamily="18" charset="0"/>
              </a:rPr>
              <a:t>Cerenkov</a:t>
            </a:r>
            <a:r>
              <a:rPr lang="it-IT" dirty="0">
                <a:latin typeface="Sagona Book" panose="02020503050505020204" pitchFamily="18" charset="0"/>
              </a:rPr>
              <a:t> angle (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it-IT" dirty="0">
                <a:latin typeface="Sagona Book" panose="02020503050505020204" pitchFamily="18" charset="0"/>
              </a:rPr>
              <a:t>)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D77308-935F-335E-DD5D-EA459E21C674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3</a:t>
            </a:r>
          </a:p>
        </p:txBody>
      </p:sp>
    </p:spTree>
    <p:extLst>
      <p:ext uri="{BB962C8B-B14F-4D97-AF65-F5344CB8AC3E}">
        <p14:creationId xmlns:p14="http://schemas.microsoft.com/office/powerpoint/2010/main" val="427135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ttronica, interno, Impianto elettrico, cavo&#10;&#10;Descrizione generata automaticamente">
            <a:extLst>
              <a:ext uri="{FF2B5EF4-FFF2-40B4-BE49-F238E27FC236}">
                <a16:creationId xmlns:a16="http://schemas.microsoft.com/office/drawing/2014/main" id="{903B2477-AAE8-1F6A-EA06-3741BCF3A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10" y="1990049"/>
            <a:ext cx="3445934" cy="258445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226B320-5040-1594-8609-CADA75D8767D}"/>
              </a:ext>
            </a:extLst>
          </p:cNvPr>
          <p:cNvSpPr/>
          <p:nvPr/>
        </p:nvSpPr>
        <p:spPr>
          <a:xfrm>
            <a:off x="212391" y="194117"/>
            <a:ext cx="2170473" cy="7745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55776EC-1C87-073F-65CA-181F45F6051C}"/>
              </a:ext>
            </a:extLst>
          </p:cNvPr>
          <p:cNvSpPr txBox="1"/>
          <p:nvPr/>
        </p:nvSpPr>
        <p:spPr>
          <a:xfrm>
            <a:off x="177519" y="1356489"/>
            <a:ext cx="2957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Costum</a:t>
            </a: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made portable Peltier box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Ultra pure air tanks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Multiplexer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Meter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supplies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Adapter board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5DF5F95-0C74-759B-E83A-FDBA1761E0C4}"/>
              </a:ext>
            </a:extLst>
          </p:cNvPr>
          <p:cNvSpPr txBox="1"/>
          <p:nvPr/>
        </p:nvSpPr>
        <p:spPr>
          <a:xfrm>
            <a:off x="177519" y="165881"/>
            <a:ext cx="2240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setup for I-V characteristic installed in Cosenza, University of Calabria.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D0C05F-2C13-737C-85C4-09494A4247F8}"/>
              </a:ext>
            </a:extLst>
          </p:cNvPr>
          <p:cNvSpPr txBox="1"/>
          <p:nvPr/>
        </p:nvSpPr>
        <p:spPr>
          <a:xfrm>
            <a:off x="5453003" y="3682547"/>
            <a:ext cx="36127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boards analyzed.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acquisition of I-V characteristic @ 253 K.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6887136-45CC-A6EC-F030-AF178D631ED9}"/>
              </a:ext>
            </a:extLst>
          </p:cNvPr>
          <p:cNvSpPr txBox="1"/>
          <p:nvPr/>
        </p:nvSpPr>
        <p:spPr>
          <a:xfrm>
            <a:off x="5762916" y="3291910"/>
            <a:ext cx="3144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 set of measurements</a:t>
            </a:r>
            <a:endParaRPr lang="it-IT" dirty="0"/>
          </a:p>
        </p:txBody>
      </p:sp>
      <p:pic>
        <p:nvPicPr>
          <p:cNvPr id="2" name="Immagine 1" descr="Immagine che contiene circuito, Ingegneria elettronica, elettronica, Componente elettrico&#10;&#10;Descrizione generata automaticamente">
            <a:extLst>
              <a:ext uri="{FF2B5EF4-FFF2-40B4-BE49-F238E27FC236}">
                <a16:creationId xmlns:a16="http://schemas.microsoft.com/office/drawing/2014/main" id="{D459CF80-6D15-6978-3A76-BF51595E3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2596" r="56340"/>
          <a:stretch/>
        </p:blipFill>
        <p:spPr>
          <a:xfrm rot="5400000">
            <a:off x="426987" y="3366915"/>
            <a:ext cx="1131374" cy="1349064"/>
          </a:xfrm>
          <a:prstGeom prst="rect">
            <a:avLst/>
          </a:prstGeom>
        </p:spPr>
      </p:pic>
      <p:sp>
        <p:nvSpPr>
          <p:cNvPr id="3" name="Google Shape;365;p40">
            <a:extLst>
              <a:ext uri="{FF2B5EF4-FFF2-40B4-BE49-F238E27FC236}">
                <a16:creationId xmlns:a16="http://schemas.microsoft.com/office/drawing/2014/main" id="{A4AA4299-3C6F-1CD9-0524-784DEF091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3262" y="47767"/>
            <a:ext cx="37280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 panose="00000500000000000000" pitchFamily="2" charset="0"/>
              </a:rPr>
              <a:t>I-V CHARACTERIZATION</a:t>
            </a:r>
            <a:endParaRPr dirty="0">
              <a:latin typeface="Oswald" panose="00000500000000000000" pitchFamily="2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E927DB-5703-917F-0A4D-A94A43245796}"/>
              </a:ext>
            </a:extLst>
          </p:cNvPr>
          <p:cNvSpPr/>
          <p:nvPr/>
        </p:nvSpPr>
        <p:spPr>
          <a:xfrm>
            <a:off x="435021" y="3671808"/>
            <a:ext cx="1060565" cy="9026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D9265D0-C538-FEFE-663F-1026FD70524F}"/>
              </a:ext>
            </a:extLst>
          </p:cNvPr>
          <p:cNvCxnSpPr>
            <a:cxnSpLocks/>
          </p:cNvCxnSpPr>
          <p:nvPr/>
        </p:nvCxnSpPr>
        <p:spPr>
          <a:xfrm>
            <a:off x="435021" y="3994952"/>
            <a:ext cx="106056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A3F3C46-762C-ECEF-0F7C-900E79A8E1C0}"/>
              </a:ext>
            </a:extLst>
          </p:cNvPr>
          <p:cNvCxnSpPr>
            <a:cxnSpLocks/>
          </p:cNvCxnSpPr>
          <p:nvPr/>
        </p:nvCxnSpPr>
        <p:spPr>
          <a:xfrm>
            <a:off x="435021" y="4266173"/>
            <a:ext cx="106056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5CB780-2351-818C-F60D-2A5603E8F659}"/>
              </a:ext>
            </a:extLst>
          </p:cNvPr>
          <p:cNvSpPr txBox="1"/>
          <p:nvPr/>
        </p:nvSpPr>
        <p:spPr>
          <a:xfrm>
            <a:off x="0" y="3714693"/>
            <a:ext cx="2065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S13360-3050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4C127A-A8BB-CB73-C868-1C6E6D5A195B}"/>
              </a:ext>
            </a:extLst>
          </p:cNvPr>
          <p:cNvSpPr txBox="1"/>
          <p:nvPr/>
        </p:nvSpPr>
        <p:spPr>
          <a:xfrm>
            <a:off x="0" y="4013694"/>
            <a:ext cx="15664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S13360-3075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6CEEDE-9E8C-985C-F1A8-094810272DB8}"/>
              </a:ext>
            </a:extLst>
          </p:cNvPr>
          <p:cNvSpPr txBox="1"/>
          <p:nvPr/>
        </p:nvSpPr>
        <p:spPr>
          <a:xfrm>
            <a:off x="0" y="4274917"/>
            <a:ext cx="17028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S14160-3050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63BE36-3603-6E5E-1255-5C006E7F959C}"/>
              </a:ext>
            </a:extLst>
          </p:cNvPr>
          <p:cNvSpPr txBox="1"/>
          <p:nvPr/>
        </p:nvSpPr>
        <p:spPr>
          <a:xfrm>
            <a:off x="5330544" y="789761"/>
            <a:ext cx="34219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200" dirty="0">
                <a:latin typeface="Sagona Book" panose="02020503050505020204" pitchFamily="18" charset="0"/>
              </a:rPr>
              <a:t>PRO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>
                <a:latin typeface="Sagona Book" panose="02020503050505020204" pitchFamily="18" charset="0"/>
              </a:rPr>
              <a:t>Single </a:t>
            </a:r>
            <a:r>
              <a:rPr lang="es-ES" sz="1200" dirty="0" err="1">
                <a:latin typeface="Sagona Book" panose="02020503050505020204" pitchFamily="18" charset="0"/>
              </a:rPr>
              <a:t>photon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detection</a:t>
            </a:r>
            <a:r>
              <a:rPr lang="es-ES" sz="1200" dirty="0"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>
                <a:latin typeface="Sagona Book" panose="02020503050505020204" pitchFamily="18" charset="0"/>
              </a:rPr>
              <a:t>High </a:t>
            </a:r>
            <a:r>
              <a:rPr lang="es-ES" sz="1200" dirty="0" err="1">
                <a:latin typeface="Sagona Book" panose="02020503050505020204" pitchFamily="18" charset="0"/>
              </a:rPr>
              <a:t>Photon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Detection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Efficiency</a:t>
            </a:r>
            <a:r>
              <a:rPr lang="es-ES" sz="1200" dirty="0"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>
                <a:latin typeface="Sagona Book" panose="02020503050505020204" pitchFamily="18" charset="0"/>
              </a:rPr>
              <a:t>Good time </a:t>
            </a:r>
            <a:r>
              <a:rPr lang="es-ES" sz="1200" dirty="0" err="1">
                <a:latin typeface="Sagona Book" panose="02020503050505020204" pitchFamily="18" charset="0"/>
              </a:rPr>
              <a:t>resolution</a:t>
            </a:r>
            <a:r>
              <a:rPr lang="es-ES" sz="1200" dirty="0"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 err="1">
                <a:latin typeface="Sagona Book" panose="02020503050505020204" pitchFamily="18" charset="0"/>
              </a:rPr>
              <a:t>Insensitive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to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magnetic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field</a:t>
            </a:r>
            <a:r>
              <a:rPr lang="es-ES" sz="1200" dirty="0">
                <a:latin typeface="Sagona Book" panose="02020503050505020204" pitchFamily="18" charset="0"/>
              </a:rPr>
              <a:t>.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 err="1">
                <a:latin typeface="Sagona Book" panose="02020503050505020204" pitchFamily="18" charset="0"/>
              </a:rPr>
              <a:t>Cheap</a:t>
            </a:r>
            <a:endParaRPr lang="es-ES" sz="1200" dirty="0">
              <a:latin typeface="Sagona Book" panose="02020503050505020204" pitchFamily="18" charset="0"/>
            </a:endParaRP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>
                <a:latin typeface="Sagona Book" panose="02020503050505020204" pitchFamily="18" charset="0"/>
              </a:rPr>
              <a:t>Low </a:t>
            </a:r>
            <a:r>
              <a:rPr lang="es-ES" sz="1200" dirty="0" err="1">
                <a:latin typeface="Sagona Book" panose="02020503050505020204" pitchFamily="18" charset="0"/>
              </a:rPr>
              <a:t>voltage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operation</a:t>
            </a:r>
            <a:endParaRPr lang="es-ES" sz="1200" dirty="0">
              <a:latin typeface="Sagona Book" panose="02020503050505020204" pitchFamily="18" charset="0"/>
            </a:endParaRPr>
          </a:p>
          <a:p>
            <a:pPr marL="377100"/>
            <a:endParaRPr lang="es-ES" sz="1200" dirty="0">
              <a:latin typeface="Sagona Book" panose="02020503050505020204" pitchFamily="18" charset="0"/>
            </a:endParaRPr>
          </a:p>
          <a:p>
            <a:pPr marL="377100"/>
            <a:r>
              <a:rPr lang="es-ES" sz="1200" dirty="0">
                <a:latin typeface="Sagona Book" panose="02020503050505020204" pitchFamily="18" charset="0"/>
              </a:rPr>
              <a:t>CONS: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 err="1">
                <a:latin typeface="Sagona Book" panose="02020503050505020204" pitchFamily="18" charset="0"/>
              </a:rPr>
              <a:t>Large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Dark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Count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Rate</a:t>
            </a:r>
            <a:endParaRPr lang="es-ES" sz="1200" dirty="0">
              <a:latin typeface="Sagona Book" panose="02020503050505020204" pitchFamily="18" charset="0"/>
            </a:endParaRP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es-ES" sz="1200" dirty="0">
                <a:latin typeface="Sagona Book" panose="02020503050505020204" pitchFamily="18" charset="0"/>
              </a:rPr>
              <a:t>Prone </a:t>
            </a:r>
            <a:r>
              <a:rPr lang="es-ES" sz="1200" dirty="0" err="1">
                <a:latin typeface="Sagona Book" panose="02020503050505020204" pitchFamily="18" charset="0"/>
              </a:rPr>
              <a:t>to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radiation</a:t>
            </a:r>
            <a:r>
              <a:rPr lang="es-ES" sz="1200" dirty="0"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latin typeface="Sagona Book" panose="02020503050505020204" pitchFamily="18" charset="0"/>
              </a:rPr>
              <a:t>damage</a:t>
            </a:r>
            <a:endParaRPr lang="es-ES" sz="1200" dirty="0">
              <a:latin typeface="Sagona Book" panose="020205030505050202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B63A21-4DA1-AA1B-82C1-6FE5FD013DBE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E78A2C3F-7A8A-2EB3-85B7-E7D9DDE6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ttronica, interno, Impianto elettrico, cavo&#10;&#10;Descrizione generata automaticamente">
            <a:extLst>
              <a:ext uri="{FF2B5EF4-FFF2-40B4-BE49-F238E27FC236}">
                <a16:creationId xmlns:a16="http://schemas.microsoft.com/office/drawing/2014/main" id="{2EBCFD68-E9D8-F99E-EF8B-2AC00258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10" y="1990049"/>
            <a:ext cx="3445934" cy="258445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10AAE9C-4AA5-FBC4-23E7-CA2BE93422A4}"/>
              </a:ext>
            </a:extLst>
          </p:cNvPr>
          <p:cNvSpPr/>
          <p:nvPr/>
        </p:nvSpPr>
        <p:spPr>
          <a:xfrm>
            <a:off x="212391" y="194117"/>
            <a:ext cx="2170473" cy="7745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B5A956-F04A-73FF-347E-2A568FA72153}"/>
              </a:ext>
            </a:extLst>
          </p:cNvPr>
          <p:cNvSpPr txBox="1"/>
          <p:nvPr/>
        </p:nvSpPr>
        <p:spPr>
          <a:xfrm>
            <a:off x="177519" y="1356489"/>
            <a:ext cx="2957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Costum</a:t>
            </a: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made portable Peltier box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Ultra pure air tanks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Multiplexer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Meter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supplies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Adapter board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0986A5-C569-FB43-F277-E1E4DC323708}"/>
              </a:ext>
            </a:extLst>
          </p:cNvPr>
          <p:cNvSpPr txBox="1"/>
          <p:nvPr/>
        </p:nvSpPr>
        <p:spPr>
          <a:xfrm>
            <a:off x="177519" y="165881"/>
            <a:ext cx="2240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setup for I-V characteristic installed in Cosenza, University of Calabria.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7D5A821-A020-C8F5-B7F6-ED0692635386}"/>
              </a:ext>
            </a:extLst>
          </p:cNvPr>
          <p:cNvSpPr txBox="1"/>
          <p:nvPr/>
        </p:nvSpPr>
        <p:spPr>
          <a:xfrm>
            <a:off x="5453003" y="3682547"/>
            <a:ext cx="36127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boards analyzed.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acquisition of I-V characteristic @ 253 K.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DCE4A43-2768-F7DD-A53E-D781CD78861F}"/>
              </a:ext>
            </a:extLst>
          </p:cNvPr>
          <p:cNvSpPr txBox="1"/>
          <p:nvPr/>
        </p:nvSpPr>
        <p:spPr>
          <a:xfrm>
            <a:off x="5762916" y="3291910"/>
            <a:ext cx="3144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 step of measurements</a:t>
            </a:r>
            <a:endParaRPr lang="it-IT" dirty="0"/>
          </a:p>
        </p:txBody>
      </p:sp>
      <p:pic>
        <p:nvPicPr>
          <p:cNvPr id="2" name="Immagine 1" descr="Immagine che contiene circuito, Ingegneria elettronica, elettronica, Componente elettrico&#10;&#10;Descrizione generata automaticamente">
            <a:extLst>
              <a:ext uri="{FF2B5EF4-FFF2-40B4-BE49-F238E27FC236}">
                <a16:creationId xmlns:a16="http://schemas.microsoft.com/office/drawing/2014/main" id="{F630D50D-2466-CBFD-32FA-8D938CE6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2596" r="56340"/>
          <a:stretch/>
        </p:blipFill>
        <p:spPr>
          <a:xfrm rot="5400000">
            <a:off x="426987" y="3366915"/>
            <a:ext cx="1131374" cy="134906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EA2BD27-F040-133D-5BBE-7008C6E02E64}"/>
              </a:ext>
            </a:extLst>
          </p:cNvPr>
          <p:cNvSpPr/>
          <p:nvPr/>
        </p:nvSpPr>
        <p:spPr>
          <a:xfrm>
            <a:off x="435021" y="3671808"/>
            <a:ext cx="1060565" cy="9026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0836924-0B5B-6C70-3F83-A71C66BD22EC}"/>
              </a:ext>
            </a:extLst>
          </p:cNvPr>
          <p:cNvCxnSpPr>
            <a:cxnSpLocks/>
          </p:cNvCxnSpPr>
          <p:nvPr/>
        </p:nvCxnSpPr>
        <p:spPr>
          <a:xfrm>
            <a:off x="435021" y="3994952"/>
            <a:ext cx="106056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884834C-174D-53CE-F655-41B8423E1D00}"/>
              </a:ext>
            </a:extLst>
          </p:cNvPr>
          <p:cNvCxnSpPr>
            <a:cxnSpLocks/>
          </p:cNvCxnSpPr>
          <p:nvPr/>
        </p:nvCxnSpPr>
        <p:spPr>
          <a:xfrm>
            <a:off x="435021" y="4266173"/>
            <a:ext cx="106056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58E8E2-AC25-99F5-FB19-7E42700FFCEF}"/>
              </a:ext>
            </a:extLst>
          </p:cNvPr>
          <p:cNvSpPr txBox="1"/>
          <p:nvPr/>
        </p:nvSpPr>
        <p:spPr>
          <a:xfrm>
            <a:off x="0" y="3714693"/>
            <a:ext cx="2065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S13360-3050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A708333-BA75-C457-8A66-04E94E5EAA4B}"/>
              </a:ext>
            </a:extLst>
          </p:cNvPr>
          <p:cNvSpPr txBox="1"/>
          <p:nvPr/>
        </p:nvSpPr>
        <p:spPr>
          <a:xfrm>
            <a:off x="0" y="4013694"/>
            <a:ext cx="15664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S13360-3075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61268F7-72D8-0C30-953A-BF799A791DEE}"/>
              </a:ext>
            </a:extLst>
          </p:cNvPr>
          <p:cNvSpPr txBox="1"/>
          <p:nvPr/>
        </p:nvSpPr>
        <p:spPr>
          <a:xfrm>
            <a:off x="0" y="4274917"/>
            <a:ext cx="17028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S14160-3050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D5B700F-DFCB-D930-A92E-7CF5F0B08CB6}"/>
              </a:ext>
            </a:extLst>
          </p:cNvPr>
          <p:cNvSpPr txBox="1"/>
          <p:nvPr/>
        </p:nvSpPr>
        <p:spPr>
          <a:xfrm>
            <a:off x="5330544" y="789761"/>
            <a:ext cx="34219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PRO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Single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photon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detection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High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Photon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Detection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Efficiency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Good time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resolution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Insensitive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to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magnetic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field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.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Cheap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Low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voltage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operation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377100"/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377100"/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CONS: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Large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Dark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Count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Rate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Prone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to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radiation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damage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C6328F-A1A5-E35C-ABBE-7BEA0361465A}"/>
              </a:ext>
            </a:extLst>
          </p:cNvPr>
          <p:cNvSpPr/>
          <p:nvPr/>
        </p:nvSpPr>
        <p:spPr>
          <a:xfrm>
            <a:off x="78224" y="0"/>
            <a:ext cx="5252320" cy="4672739"/>
          </a:xfrm>
          <a:prstGeom prst="rect">
            <a:avLst/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EBC1F0-9A9C-7BF4-AAE6-5449C8AD01B8}"/>
                  </a:ext>
                </a:extLst>
              </p:cNvPr>
              <p:cNvSpPr txBox="1"/>
              <p:nvPr/>
            </p:nvSpPr>
            <p:spPr>
              <a:xfrm>
                <a:off x="245533" y="220416"/>
                <a:ext cx="4839477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Irradiation with different energies @ fixed fluence,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r>
                      <a:rPr lang="it-IT" sz="13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1300" b="0" i="0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1300" b="0" i="0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it-IT" sz="1300" b="0" i="0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300" b="0" i="0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it-IT" sz="1300" b="0" i="0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300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lower energy: </a:t>
                </a:r>
                <a:r>
                  <a:rPr lang="en-US" sz="1300" b="0" i="0" u="none" strike="noStrike" dirty="0">
                    <a:effectLst/>
                  </a:rPr>
                  <a:t>IBA Solid Plate Phantom (</a:t>
                </a:r>
                <a:r>
                  <a:rPr lang="en-US" sz="1300" b="1" i="0" u="none" strike="noStrike" dirty="0">
                    <a:effectLst/>
                  </a:rPr>
                  <a:t>RW3</a:t>
                </a:r>
                <a:r>
                  <a:rPr lang="en-US" sz="1300" b="0" i="0" u="none" strike="noStrike" dirty="0">
                    <a:effectLst/>
                  </a:rPr>
                  <a:t>). </a:t>
                </a:r>
                <a:endParaRPr lang="en-US" sz="1300" kern="100" dirty="0">
                  <a:solidFill>
                    <a:schemeClr val="tx1"/>
                  </a:solidFill>
                  <a:latin typeface="Sagona Book" panose="02020503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EBC1F0-9A9C-7BF4-AAE6-5449C8AD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220416"/>
                <a:ext cx="4839477" cy="692497"/>
              </a:xfrm>
              <a:prstGeom prst="rect">
                <a:avLst/>
              </a:prstGeom>
              <a:blipFill>
                <a:blip r:embed="rId6"/>
                <a:stretch>
                  <a:fillRect t="-877" r="-252" b="-6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Google Shape;474;p44">
            <a:extLst>
              <a:ext uri="{FF2B5EF4-FFF2-40B4-BE49-F238E27FC236}">
                <a16:creationId xmlns:a16="http://schemas.microsoft.com/office/drawing/2014/main" id="{9699152E-1D51-734C-991A-9E6028711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207275"/>
              </p:ext>
            </p:extLst>
          </p:nvPr>
        </p:nvGraphicFramePr>
        <p:xfrm>
          <a:off x="200683" y="1133328"/>
          <a:ext cx="4934056" cy="3169740"/>
        </p:xfrm>
        <a:graphic>
          <a:graphicData uri="http://schemas.openxmlformats.org/drawingml/2006/table">
            <a:tbl>
              <a:tblPr>
                <a:noFill/>
                <a:tableStyleId>{F1B5B70A-9F63-4090-92A7-F4DCD3BFCF30}</a:tableStyleId>
              </a:tblPr>
              <a:tblGrid>
                <a:gridCol w="128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7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#Board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Energy scan (MeV)</a:t>
                      </a:r>
                      <a:endParaRPr sz="18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RW3 thickness (mm) </a:t>
                      </a:r>
                      <a:endParaRPr sz="18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138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73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88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41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116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20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127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131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CD192BAD-86EA-D118-F87C-3A5964914ACF}"/>
              </a:ext>
            </a:extLst>
          </p:cNvPr>
          <p:cNvSpPr/>
          <p:nvPr/>
        </p:nvSpPr>
        <p:spPr>
          <a:xfrm>
            <a:off x="5562437" y="3268035"/>
            <a:ext cx="2904068" cy="30777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 set of measurements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13C38E-BE49-C643-A799-BA37C8A3CF33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96369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7BC0B845-4929-8F8F-CC36-70FB3E79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ttronica, interno, Impianto elettrico, cavo&#10;&#10;Descrizione generata automaticamente">
            <a:extLst>
              <a:ext uri="{FF2B5EF4-FFF2-40B4-BE49-F238E27FC236}">
                <a16:creationId xmlns:a16="http://schemas.microsoft.com/office/drawing/2014/main" id="{D03D1031-88EA-21AD-440C-93127B0FE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10" y="1990049"/>
            <a:ext cx="3445934" cy="258445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7CF6234-71FA-47C8-90DF-02983F79C4D5}"/>
              </a:ext>
            </a:extLst>
          </p:cNvPr>
          <p:cNvSpPr/>
          <p:nvPr/>
        </p:nvSpPr>
        <p:spPr>
          <a:xfrm>
            <a:off x="212391" y="194117"/>
            <a:ext cx="2170473" cy="7745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47E10D-7C34-E74C-F9C2-BF44D50DEF4D}"/>
              </a:ext>
            </a:extLst>
          </p:cNvPr>
          <p:cNvSpPr txBox="1"/>
          <p:nvPr/>
        </p:nvSpPr>
        <p:spPr>
          <a:xfrm>
            <a:off x="177519" y="1356489"/>
            <a:ext cx="2957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Costum</a:t>
            </a: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made portable Peltier box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Ultra pure air tanks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Multiplexer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Meter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supplies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Adapter board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A6B6797-198C-C4B1-DF26-212F77CE000C}"/>
              </a:ext>
            </a:extLst>
          </p:cNvPr>
          <p:cNvSpPr txBox="1"/>
          <p:nvPr/>
        </p:nvSpPr>
        <p:spPr>
          <a:xfrm>
            <a:off x="177519" y="165881"/>
            <a:ext cx="2240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setup for I-V characteristic installed in Cosenza, University of Calabria.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86A135D-5A23-BC36-6205-C6483D310A50}"/>
              </a:ext>
            </a:extLst>
          </p:cNvPr>
          <p:cNvSpPr txBox="1"/>
          <p:nvPr/>
        </p:nvSpPr>
        <p:spPr>
          <a:xfrm>
            <a:off x="5453003" y="3682547"/>
            <a:ext cx="36127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boards analyzed.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acquisition of I-V characteristic @ 253 K.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6346FBD-FEEC-FFB9-21E1-D79165FEA8E9}"/>
              </a:ext>
            </a:extLst>
          </p:cNvPr>
          <p:cNvSpPr txBox="1"/>
          <p:nvPr/>
        </p:nvSpPr>
        <p:spPr>
          <a:xfrm>
            <a:off x="5762916" y="3291910"/>
            <a:ext cx="3144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 step of measurements</a:t>
            </a:r>
            <a:endParaRPr lang="it-IT" dirty="0"/>
          </a:p>
        </p:txBody>
      </p:sp>
      <p:pic>
        <p:nvPicPr>
          <p:cNvPr id="2" name="Immagine 1" descr="Immagine che contiene circuito, Ingegneria elettronica, elettronica, Componente elettrico&#10;&#10;Descrizione generata automaticamente">
            <a:extLst>
              <a:ext uri="{FF2B5EF4-FFF2-40B4-BE49-F238E27FC236}">
                <a16:creationId xmlns:a16="http://schemas.microsoft.com/office/drawing/2014/main" id="{A3D4EF68-6DD0-1443-5C07-7C6BA05E6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2596" r="56340"/>
          <a:stretch/>
        </p:blipFill>
        <p:spPr>
          <a:xfrm rot="5400000">
            <a:off x="426987" y="3366915"/>
            <a:ext cx="1131374" cy="134906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1E1E187-B335-9949-AEEE-D64DABDDA9AD}"/>
              </a:ext>
            </a:extLst>
          </p:cNvPr>
          <p:cNvSpPr/>
          <p:nvPr/>
        </p:nvSpPr>
        <p:spPr>
          <a:xfrm>
            <a:off x="435021" y="3671808"/>
            <a:ext cx="1060565" cy="9026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679BA9A-BD8A-943E-B458-4E40FCB02CEF}"/>
              </a:ext>
            </a:extLst>
          </p:cNvPr>
          <p:cNvCxnSpPr>
            <a:cxnSpLocks/>
          </p:cNvCxnSpPr>
          <p:nvPr/>
        </p:nvCxnSpPr>
        <p:spPr>
          <a:xfrm>
            <a:off x="435021" y="3994952"/>
            <a:ext cx="106056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183CAF2-5BC7-D310-9F33-6A74170196C8}"/>
              </a:ext>
            </a:extLst>
          </p:cNvPr>
          <p:cNvCxnSpPr>
            <a:cxnSpLocks/>
          </p:cNvCxnSpPr>
          <p:nvPr/>
        </p:nvCxnSpPr>
        <p:spPr>
          <a:xfrm>
            <a:off x="435021" y="4266173"/>
            <a:ext cx="106056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511917-7130-789F-85D0-ED9384A4FD57}"/>
              </a:ext>
            </a:extLst>
          </p:cNvPr>
          <p:cNvSpPr txBox="1"/>
          <p:nvPr/>
        </p:nvSpPr>
        <p:spPr>
          <a:xfrm>
            <a:off x="0" y="3714693"/>
            <a:ext cx="2065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S13360-3050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158D471-1F3A-183B-EEFA-23FE6BE0A4E1}"/>
              </a:ext>
            </a:extLst>
          </p:cNvPr>
          <p:cNvSpPr txBox="1"/>
          <p:nvPr/>
        </p:nvSpPr>
        <p:spPr>
          <a:xfrm>
            <a:off x="0" y="4013694"/>
            <a:ext cx="15664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S13360-3075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3483C46-7DE6-0CF9-23DE-B7FDF1942DB3}"/>
              </a:ext>
            </a:extLst>
          </p:cNvPr>
          <p:cNvSpPr txBox="1"/>
          <p:nvPr/>
        </p:nvSpPr>
        <p:spPr>
          <a:xfrm>
            <a:off x="0" y="4274917"/>
            <a:ext cx="17028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800" b="1" dirty="0">
                <a:solidFill>
                  <a:srgbClr val="92D050"/>
                </a:solidFill>
                <a:latin typeface="Sagona Book" panose="02020503050505020204" pitchFamily="18" charset="0"/>
              </a:rPr>
              <a:t>HAMA S14160-3050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42EE2B-A50E-FE7F-74A8-BE37433EEF76}"/>
              </a:ext>
            </a:extLst>
          </p:cNvPr>
          <p:cNvSpPr txBox="1"/>
          <p:nvPr/>
        </p:nvSpPr>
        <p:spPr>
          <a:xfrm>
            <a:off x="5330544" y="789761"/>
            <a:ext cx="34219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00"/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PRO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Single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photon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detection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High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Photon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Detection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Efficiency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Good time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resolution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;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Insensitive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to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magnetic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field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.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Cheap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Low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voltage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operation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377100"/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377100"/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CONS:</a:t>
            </a: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Large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Dark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Count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Rate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  <a:p>
            <a:pPr marL="7200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Prone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to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radiation</a:t>
            </a:r>
            <a:r>
              <a:rPr lang="es-ES" sz="1200" dirty="0">
                <a:solidFill>
                  <a:schemeClr val="tx2"/>
                </a:solidFill>
                <a:latin typeface="Sagona Book" panose="02020503050505020204" pitchFamily="18" charset="0"/>
              </a:rPr>
              <a:t> </a:t>
            </a:r>
            <a:r>
              <a:rPr lang="es-ES" sz="1200" dirty="0" err="1">
                <a:solidFill>
                  <a:schemeClr val="tx2"/>
                </a:solidFill>
                <a:latin typeface="Sagona Book" panose="02020503050505020204" pitchFamily="18" charset="0"/>
              </a:rPr>
              <a:t>damage</a:t>
            </a:r>
            <a:endParaRPr lang="es-ES" sz="1200" dirty="0">
              <a:solidFill>
                <a:schemeClr val="tx2"/>
              </a:solidFill>
              <a:latin typeface="Sagona Book" panose="020205030505050202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F36926C-A944-B03B-6F76-B6542F608DAA}"/>
              </a:ext>
            </a:extLst>
          </p:cNvPr>
          <p:cNvSpPr/>
          <p:nvPr/>
        </p:nvSpPr>
        <p:spPr>
          <a:xfrm>
            <a:off x="78224" y="0"/>
            <a:ext cx="5252320" cy="4672739"/>
          </a:xfrm>
          <a:prstGeom prst="rect">
            <a:avLst/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E9E991B-9618-1D37-DE92-77A1AEDB96DB}"/>
                  </a:ext>
                </a:extLst>
              </p:cNvPr>
              <p:cNvSpPr txBox="1"/>
              <p:nvPr/>
            </p:nvSpPr>
            <p:spPr>
              <a:xfrm>
                <a:off x="245533" y="220416"/>
                <a:ext cx="4839477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Irradiation with different energies @ fixed fluence,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r>
                      <a:rPr lang="it-IT" sz="13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1300" b="0" i="0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1300" b="0" i="0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it-IT" sz="1300" b="0" i="0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it-IT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300" b="0" i="0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it-IT" sz="1300" b="0" i="0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300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1300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lower energy: </a:t>
                </a:r>
                <a:r>
                  <a:rPr lang="en-US" sz="1300" b="0" i="0" u="none" strike="noStrike" dirty="0">
                    <a:effectLst/>
                  </a:rPr>
                  <a:t>IBA Solid Plate Phantom (</a:t>
                </a:r>
                <a:r>
                  <a:rPr lang="en-US" sz="1300" b="1" i="0" u="none" strike="noStrike" dirty="0">
                    <a:effectLst/>
                  </a:rPr>
                  <a:t>RW3</a:t>
                </a:r>
                <a:r>
                  <a:rPr lang="en-US" sz="1300" b="0" i="0" u="none" strike="noStrike" dirty="0">
                    <a:effectLst/>
                  </a:rPr>
                  <a:t>). </a:t>
                </a:r>
                <a:endParaRPr lang="en-US" sz="1300" kern="100" dirty="0">
                  <a:solidFill>
                    <a:schemeClr val="tx1"/>
                  </a:solidFill>
                  <a:latin typeface="Sagona Book" panose="02020503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E9E991B-9618-1D37-DE92-77A1AEDB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220416"/>
                <a:ext cx="4839477" cy="692497"/>
              </a:xfrm>
              <a:prstGeom prst="rect">
                <a:avLst/>
              </a:prstGeom>
              <a:blipFill>
                <a:blip r:embed="rId6"/>
                <a:stretch>
                  <a:fillRect t="-877" r="-252" b="-6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Google Shape;474;p44">
            <a:extLst>
              <a:ext uri="{FF2B5EF4-FFF2-40B4-BE49-F238E27FC236}">
                <a16:creationId xmlns:a16="http://schemas.microsoft.com/office/drawing/2014/main" id="{C5368D53-E0F5-A1E5-7494-26A0C99C0CBB}"/>
              </a:ext>
            </a:extLst>
          </p:cNvPr>
          <p:cNvGraphicFramePr/>
          <p:nvPr/>
        </p:nvGraphicFramePr>
        <p:xfrm>
          <a:off x="200683" y="1133328"/>
          <a:ext cx="4934056" cy="3169740"/>
        </p:xfrm>
        <a:graphic>
          <a:graphicData uri="http://schemas.openxmlformats.org/drawingml/2006/table">
            <a:tbl>
              <a:tblPr>
                <a:noFill/>
                <a:tableStyleId>{F1B5B70A-9F63-4090-92A7-F4DCD3BFCF30}</a:tableStyleId>
              </a:tblPr>
              <a:tblGrid>
                <a:gridCol w="128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7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#Board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Energy scan (MeV)</a:t>
                      </a:r>
                      <a:endParaRPr sz="18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RW3 thickness (mm) </a:t>
                      </a:r>
                      <a:endParaRPr sz="18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138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73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88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41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116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20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127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</a:t>
                      </a:r>
                      <a:endParaRPr sz="2000" dirty="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131</a:t>
                      </a:r>
                      <a:endParaRPr sz="1200" dirty="0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74561752-2205-3342-4A5A-4D2BD886E422}"/>
              </a:ext>
            </a:extLst>
          </p:cNvPr>
          <p:cNvSpPr/>
          <p:nvPr/>
        </p:nvSpPr>
        <p:spPr>
          <a:xfrm>
            <a:off x="5562437" y="3268035"/>
            <a:ext cx="2904068" cy="30777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 step of measurements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014ED97-CAB4-3174-94B8-4C1BA68EA076}"/>
              </a:ext>
            </a:extLst>
          </p:cNvPr>
          <p:cNvSpPr/>
          <p:nvPr/>
        </p:nvSpPr>
        <p:spPr>
          <a:xfrm>
            <a:off x="-1" y="0"/>
            <a:ext cx="5453004" cy="4672739"/>
          </a:xfrm>
          <a:prstGeom prst="rect">
            <a:avLst/>
          </a:prstGeom>
          <a:solidFill>
            <a:srgbClr val="F8D4D4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F0A4B24-71C0-CA33-73AA-C326DD0E36BA}"/>
              </a:ext>
            </a:extLst>
          </p:cNvPr>
          <p:cNvSpPr/>
          <p:nvPr/>
        </p:nvSpPr>
        <p:spPr>
          <a:xfrm>
            <a:off x="1781952" y="946612"/>
            <a:ext cx="4814078" cy="15538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Oven annealing: 150 h @ 150 °C </a:t>
            </a:r>
            <a:endParaRPr lang="it-IT" sz="240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C965CE5-68B6-7F42-4AC5-BC475F234FE5}"/>
              </a:ext>
            </a:extLst>
          </p:cNvPr>
          <p:cNvSpPr/>
          <p:nvPr/>
        </p:nvSpPr>
        <p:spPr>
          <a:xfrm>
            <a:off x="5547948" y="3158300"/>
            <a:ext cx="2918557" cy="432429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3° set of measurements</a:t>
            </a:r>
            <a:endParaRPr lang="it-IT" sz="16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6BCD676-B2F7-0E70-769F-E03F967E50FB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387931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792CC2DB-2E37-4007-3962-9874AD9FB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40">
            <a:extLst>
              <a:ext uri="{FF2B5EF4-FFF2-40B4-BE49-F238E27FC236}">
                <a16:creationId xmlns:a16="http://schemas.microsoft.com/office/drawing/2014/main" id="{7A5BE00E-79E9-1FB1-0AC9-3C6C2599F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I-V CHARACTERISTIC</a:t>
            </a: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44A937-8098-403D-82A0-F7552949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818" y="1622355"/>
            <a:ext cx="3053409" cy="21851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1A51EC5-68AB-B463-8AA9-CB3A03096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09" y="1622355"/>
            <a:ext cx="3053409" cy="21851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136FF96-0867-65C9-F7E0-83CCF6453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0" y="1622355"/>
            <a:ext cx="3020889" cy="21851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621907-D2CC-7E81-9E2E-5C323C5E1105}"/>
              </a:ext>
            </a:extLst>
          </p:cNvPr>
          <p:cNvSpPr txBox="1"/>
          <p:nvPr/>
        </p:nvSpPr>
        <p:spPr>
          <a:xfrm>
            <a:off x="291869" y="462581"/>
            <a:ext cx="2655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Sagona Book" panose="02020503050505020204" pitchFamily="18" charset="0"/>
              </a:rPr>
              <a:t>253K- no </a:t>
            </a:r>
            <a:r>
              <a:rPr lang="it-IT" dirty="0" err="1">
                <a:solidFill>
                  <a:srgbClr val="0070C0"/>
                </a:solidFill>
                <a:latin typeface="Sagona Book" panose="02020503050505020204" pitchFamily="18" charset="0"/>
              </a:rPr>
              <a:t>irradiated</a:t>
            </a:r>
            <a:r>
              <a:rPr lang="it-IT" dirty="0">
                <a:solidFill>
                  <a:srgbClr val="0070C0"/>
                </a:solidFill>
                <a:latin typeface="Sagona Book" panose="02020503050505020204" pitchFamily="18" charset="0"/>
              </a:rPr>
              <a:t>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Sagona Book" panose="02020503050505020204" pitchFamily="18" charset="0"/>
              </a:rPr>
              <a:t>253K- </a:t>
            </a:r>
            <a:r>
              <a:rPr lang="it-IT" dirty="0" err="1">
                <a:solidFill>
                  <a:srgbClr val="FF0000"/>
                </a:solidFill>
                <a:latin typeface="Sagona Book" panose="02020503050505020204" pitchFamily="18" charset="0"/>
              </a:rPr>
              <a:t>annealed</a:t>
            </a:r>
            <a:endParaRPr lang="it-IT" dirty="0">
              <a:solidFill>
                <a:srgbClr val="FF0000"/>
              </a:solidFill>
              <a:latin typeface="Sagona Book" panose="02020503050505020204" pitchFamily="18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  <a:latin typeface="Sagona Book" panose="02020503050505020204" pitchFamily="18" charset="0"/>
              </a:rPr>
              <a:t>253K- </a:t>
            </a:r>
            <a:r>
              <a:rPr lang="it-IT" dirty="0" err="1">
                <a:solidFill>
                  <a:srgbClr val="00B050"/>
                </a:solidFill>
                <a:latin typeface="Sagona Book" panose="02020503050505020204" pitchFamily="18" charset="0"/>
              </a:rPr>
              <a:t>irradiated</a:t>
            </a:r>
            <a:r>
              <a:rPr lang="it-IT" dirty="0">
                <a:solidFill>
                  <a:srgbClr val="00B050"/>
                </a:solidFill>
                <a:latin typeface="Sagona Book" panose="02020503050505020204" pitchFamily="18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60DF0E-0C8A-D507-1721-BA752DE7B28C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5</a:t>
            </a:r>
          </a:p>
        </p:txBody>
      </p:sp>
    </p:spTree>
    <p:extLst>
      <p:ext uri="{BB962C8B-B14F-4D97-AF65-F5344CB8AC3E}">
        <p14:creationId xmlns:p14="http://schemas.microsoft.com/office/powerpoint/2010/main" val="279081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8DADE817-4EFA-C999-2795-94FE4F002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40">
            <a:extLst>
              <a:ext uri="{FF2B5EF4-FFF2-40B4-BE49-F238E27FC236}">
                <a16:creationId xmlns:a16="http://schemas.microsoft.com/office/drawing/2014/main" id="{F7983CCF-16B6-048C-7604-F652113EA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1700" y="39974"/>
            <a:ext cx="408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ENERGY SCAN</a:t>
            </a:r>
            <a:endParaRPr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416991A-ED8C-023A-6B2A-DB5D43C44217}"/>
              </a:ext>
            </a:extLst>
          </p:cNvPr>
          <p:cNvSpPr/>
          <p:nvPr/>
        </p:nvSpPr>
        <p:spPr>
          <a:xfrm>
            <a:off x="6045201" y="172436"/>
            <a:ext cx="2904068" cy="30777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3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Overvoltage</a:t>
            </a:r>
            <a:r>
              <a:rPr lang="it-IT" sz="13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Dark </a:t>
            </a:r>
            <a:r>
              <a:rPr lang="it-IT" sz="13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it-IT" sz="13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3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Vbd</a:t>
            </a:r>
            <a:r>
              <a:rPr lang="it-IT" sz="13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300" dirty="0">
              <a:latin typeface="Sagona Book" panose="02020503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5E6C770-7F40-4263-E76E-56663D4B4C79}"/>
                  </a:ext>
                </a:extLst>
              </p:cNvPr>
              <p:cNvSpPr txBox="1"/>
              <p:nvPr/>
            </p:nvSpPr>
            <p:spPr>
              <a:xfrm>
                <a:off x="361506" y="4233422"/>
                <a:ext cx="2014334" cy="44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𝑛𝑜𝑖𝑟𝑟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𝑛𝑜𝑖𝑟𝑟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)(138 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5E6C770-7F40-4263-E76E-56663D4B4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6" y="4233422"/>
                <a:ext cx="2014334" cy="448584"/>
              </a:xfrm>
              <a:prstGeom prst="rect">
                <a:avLst/>
              </a:prstGeom>
              <a:blipFill>
                <a:blip r:embed="rId4"/>
                <a:stretch>
                  <a:fillRect l="-2115" t="-2703" r="-1208" b="-162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5B64D02-9F25-FC15-AFCD-2AF9ABB50A3E}"/>
                  </a:ext>
                </a:extLst>
              </p:cNvPr>
              <p:cNvSpPr txBox="1"/>
              <p:nvPr/>
            </p:nvSpPr>
            <p:spPr>
              <a:xfrm>
                <a:off x="2466895" y="4297199"/>
                <a:ext cx="243245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it-IT" sz="12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1200" kern="100" dirty="0">
                    <a:solidFill>
                      <a:schemeClr val="tx1"/>
                    </a:solidFill>
                    <a:latin typeface="Sagona Book" panose="02020503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=efficiency of degrader.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5B64D02-9F25-FC15-AFCD-2AF9ABB5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895" y="4297199"/>
                <a:ext cx="2432450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5EAE92-7EA9-3E31-0BE9-E52E6C6DE69C}"/>
              </a:ext>
            </a:extLst>
          </p:cNvPr>
          <p:cNvSpPr txBox="1"/>
          <p:nvPr/>
        </p:nvSpPr>
        <p:spPr>
          <a:xfrm>
            <a:off x="52222" y="3757033"/>
            <a:ext cx="3788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>
              <a:buFont typeface="Wingdings" panose="05000000000000000000" pitchFamily="2" charset="2"/>
              <a:buChar char="ü"/>
            </a:pPr>
            <a:r>
              <a:rPr lang="it-IT" sz="11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Displacement</a:t>
            </a:r>
            <a:r>
              <a:rPr lang="it-IT" sz="11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damage</a:t>
            </a:r>
            <a:r>
              <a:rPr lang="it-IT" sz="11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11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it-IT" sz="11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</a:t>
            </a:r>
            <a:r>
              <a:rPr lang="it-IT" sz="11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proton at 13 MeV is more harmful than a proton at 138 MeV.</a:t>
            </a:r>
            <a:endParaRPr lang="it-IT" sz="1100" dirty="0">
              <a:latin typeface="Sagona Book" panose="020205030505050202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8C47D01-92CD-7242-2AE4-2BD5413BD334}"/>
              </a:ext>
            </a:extLst>
          </p:cNvPr>
          <p:cNvSpPr/>
          <p:nvPr/>
        </p:nvSpPr>
        <p:spPr>
          <a:xfrm rot="20496336">
            <a:off x="535639" y="408761"/>
            <a:ext cx="1666068" cy="5727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</a:t>
            </a:r>
            <a:endParaRPr lang="it-IT" sz="1600" dirty="0">
              <a:latin typeface="Sagona Book" panose="020205030505050202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DE29F6-D314-0201-DC4F-4D6D22BE0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83" y="1401639"/>
            <a:ext cx="3252838" cy="22963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6C2546F-3AD6-0180-1DBD-6003E1114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765" y="613067"/>
            <a:ext cx="2326055" cy="18082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E9551B-2043-0598-DDDA-118E9E42D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820" y="612674"/>
            <a:ext cx="2432449" cy="18086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711328-D2C0-1303-27AC-AC0501E33C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764" y="2421304"/>
            <a:ext cx="2421535" cy="16790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4C4EBD-E05B-7F87-4C1C-AF602DD46C88}"/>
              </a:ext>
            </a:extLst>
          </p:cNvPr>
          <p:cNvSpPr txBox="1"/>
          <p:nvPr/>
        </p:nvSpPr>
        <p:spPr>
          <a:xfrm>
            <a:off x="6620040" y="3838553"/>
            <a:ext cx="2340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it-IT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semplicity</a:t>
            </a: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call: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 S13360-3050 == 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 S13360-3075 == B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 S14160-3050 == C</a:t>
            </a:r>
            <a:endParaRPr lang="it-IT" sz="1200" dirty="0">
              <a:latin typeface="Sagona Book" panose="02020503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5672377-8C2B-35CE-5012-50265C5EBAC8}"/>
                  </a:ext>
                </a:extLst>
              </p:cNvPr>
              <p:cNvSpPr txBox="1"/>
              <p:nvPr/>
            </p:nvSpPr>
            <p:spPr>
              <a:xfrm>
                <a:off x="6725000" y="3152648"/>
                <a:ext cx="1242391" cy="44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𝑎𝑛𝑛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𝑛𝑜𝑖𝑟𝑟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𝑛𝑜𝑖𝑟𝑟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5672377-8C2B-35CE-5012-50265C5EB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00" y="3152648"/>
                <a:ext cx="1242391" cy="448584"/>
              </a:xfrm>
              <a:prstGeom prst="rect">
                <a:avLst/>
              </a:prstGeom>
              <a:blipFill>
                <a:blip r:embed="rId10"/>
                <a:stretch>
                  <a:fillRect l="-3431" t="-2703" r="-1961" b="-162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0FB8AB-9187-1CB2-1F30-8C3A0F70784D}"/>
              </a:ext>
            </a:extLst>
          </p:cNvPr>
          <p:cNvSpPr txBox="1"/>
          <p:nvPr/>
        </p:nvSpPr>
        <p:spPr>
          <a:xfrm>
            <a:off x="6644027" y="2548842"/>
            <a:ext cx="2427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it-IT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Fraction</a:t>
            </a: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damage</a:t>
            </a: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it-IT" sz="1200" kern="100" dirty="0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chemeClr val="tx1"/>
                </a:solidFill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</a:t>
            </a:r>
            <a:endParaRPr lang="it-IT" sz="1200" dirty="0">
              <a:latin typeface="Sagona Book" panose="0202050305050502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BFFC0B-EFE2-42E7-A281-C15EB0EE49D6}"/>
              </a:ext>
            </a:extLst>
          </p:cNvPr>
          <p:cNvSpPr txBox="1"/>
          <p:nvPr/>
        </p:nvSpPr>
        <p:spPr>
          <a:xfrm>
            <a:off x="200683" y="4835723"/>
            <a:ext cx="892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luisa.occhiuto@cern.ch</a:t>
            </a:r>
            <a:r>
              <a:rPr lang="it-IT" dirty="0">
                <a:solidFill>
                  <a:schemeClr val="tx1"/>
                </a:solidFill>
              </a:rPr>
              <a:t>                                      INFN 2024</a:t>
            </a:r>
            <a:r>
              <a:rPr lang="it-IT" dirty="0"/>
              <a:t>                                                                               6</a:t>
            </a:r>
          </a:p>
        </p:txBody>
      </p:sp>
    </p:spTree>
    <p:extLst>
      <p:ext uri="{BB962C8B-B14F-4D97-AF65-F5344CB8AC3E}">
        <p14:creationId xmlns:p14="http://schemas.microsoft.com/office/powerpoint/2010/main" val="208197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luisa.occhiuto@cern.ch" TargetMode="External"/></Relationships>
</file>

<file path=ppt/theme/theme1.xml><?xml version="1.0" encoding="utf-8"?>
<a:theme xmlns:a="http://schemas.openxmlformats.org/drawingml/2006/main" name="The History of Radium Therapy by Slidesgo">
  <a:themeElements>
    <a:clrScheme name="Simple Light">
      <a:dk1>
        <a:srgbClr val="393939"/>
      </a:dk1>
      <a:lt1>
        <a:srgbClr val="E4E4E4"/>
      </a:lt1>
      <a:dk2>
        <a:srgbClr val="8C1818"/>
      </a:dk2>
      <a:lt2>
        <a:srgbClr val="CCCACA"/>
      </a:lt2>
      <a:accent1>
        <a:srgbClr val="5E5E5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939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1467</Words>
  <Application>Microsoft Office PowerPoint</Application>
  <PresentationFormat>Presentazione su schermo (16:9)</PresentationFormat>
  <Paragraphs>277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Arial</vt:lpstr>
      <vt:lpstr>Sagona Book </vt:lpstr>
      <vt:lpstr>PT Sans</vt:lpstr>
      <vt:lpstr>Bebas Neue</vt:lpstr>
      <vt:lpstr>Wingdings</vt:lpstr>
      <vt:lpstr>Open Sans</vt:lpstr>
      <vt:lpstr>Amasis MT Pro Medium</vt:lpstr>
      <vt:lpstr>Oswald</vt:lpstr>
      <vt:lpstr>Sagona Book</vt:lpstr>
      <vt:lpstr>Calibri</vt:lpstr>
      <vt:lpstr>Cambria Math</vt:lpstr>
      <vt:lpstr>The History of Radium Therapy by Slidesgo</vt:lpstr>
      <vt:lpstr>Characterization of SiPMs and performance studies for the dRICH detector of the ePIC experiment</vt:lpstr>
      <vt:lpstr>THE ELECTRON-ION COLLIDER AND THE ePIC EXPERIMENT</vt:lpstr>
      <vt:lpstr>Nσ SEPARATION OF π AND K</vt:lpstr>
      <vt:lpstr>Presentazione standard di PowerPoint</vt:lpstr>
      <vt:lpstr>I-V CHARACTERIZATION</vt:lpstr>
      <vt:lpstr>Presentazione standard di PowerPoint</vt:lpstr>
      <vt:lpstr>Presentazione standard di PowerPoint</vt:lpstr>
      <vt:lpstr>I-V CHARACTERISTIC</vt:lpstr>
      <vt:lpstr>ENERGY SCAN</vt:lpstr>
      <vt:lpstr>CONCLUSION AND OUTLOOK</vt:lpstr>
      <vt:lpstr>THANKS!</vt:lpstr>
      <vt:lpstr>Backup </vt:lpstr>
      <vt:lpstr>SiPM SENSORS</vt:lpstr>
      <vt:lpstr>SiPM SENSORS</vt:lpstr>
      <vt:lpstr>SiPM SENSORS</vt:lpstr>
      <vt:lpstr>ENERGY SCAN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SiPM and performance studies for the dRICH detector of the ePIC experiment</dc:title>
  <dc:creator>Luisa Occhiuto</dc:creator>
  <cp:lastModifiedBy>Luisa Occhiuto</cp:lastModifiedBy>
  <cp:revision>26</cp:revision>
  <dcterms:modified xsi:type="dcterms:W3CDTF">2024-02-27T09:04:40Z</dcterms:modified>
</cp:coreProperties>
</file>