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437" r:id="rId3"/>
    <p:sldId id="466" r:id="rId4"/>
    <p:sldId id="464" r:id="rId5"/>
    <p:sldId id="493" r:id="rId6"/>
    <p:sldId id="474" r:id="rId7"/>
    <p:sldId id="475" r:id="rId8"/>
    <p:sldId id="483" r:id="rId9"/>
    <p:sldId id="495" r:id="rId10"/>
    <p:sldId id="499" r:id="rId11"/>
    <p:sldId id="497" r:id="rId12"/>
    <p:sldId id="498" r:id="rId13"/>
    <p:sldId id="477" r:id="rId14"/>
    <p:sldId id="490" r:id="rId15"/>
    <p:sldId id="476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usto Casaburo" initials="FC" lastIdx="1" clrIdx="0">
    <p:extLst>
      <p:ext uri="{19B8F6BF-5375-455C-9EA6-DF929625EA0E}">
        <p15:presenceInfo xmlns:p15="http://schemas.microsoft.com/office/powerpoint/2012/main" userId="947bda9910ddbf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81D9"/>
    <a:srgbClr val="6AC8B6"/>
    <a:srgbClr val="AB84AC"/>
    <a:srgbClr val="296E87"/>
    <a:srgbClr val="BC9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6370" autoAdjust="0"/>
  </p:normalViewPr>
  <p:slideViewPr>
    <p:cSldViewPr snapToGrid="0">
      <p:cViewPr varScale="1">
        <p:scale>
          <a:sx n="108" d="100"/>
          <a:sy n="108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CC9EA-E5C5-44EA-A362-6C0CF9262EEE}" type="datetimeFigureOut">
              <a:rPr lang="it-IT" smtClean="0"/>
              <a:t>26/02/2024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638AD-1670-4B44-89C3-2C9A2929BD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92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00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837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062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826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7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65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743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941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815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22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41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94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327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638AD-1670-4B44-89C3-2C9A2929BDF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973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A518D-60E3-41C7-8DBB-89A40658D91F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08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E82C-03C4-449F-B26D-6ECE2E8BEB8D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5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1070-3837-4A46-9C34-7E271C099D58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24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C949-3212-494D-8A1F-D575787860BC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24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462A-36BF-4514-9B10-CE21DADB3F35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1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7A6B-4640-49E6-B742-C5B66089C90E}" type="datetime1">
              <a:rPr lang="it-IT" smtClean="0"/>
              <a:t>26/02/2024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22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F6B2-A8C8-4D86-8264-7619FB7A47BF}" type="datetime1">
              <a:rPr lang="it-IT" smtClean="0"/>
              <a:t>26/02/2024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25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CB3F-C5F1-4C52-B114-7935712A4E4A}" type="datetime1">
              <a:rPr lang="it-IT" smtClean="0"/>
              <a:t>26/02/2024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49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EDC-EEE8-4FE9-8084-541940A7503D}" type="datetime1">
              <a:rPr lang="it-IT" smtClean="0"/>
              <a:t>26/02/2024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14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4507-9D5E-49F8-8765-57D95909755B}" type="datetime1">
              <a:rPr lang="it-IT" smtClean="0"/>
              <a:t>26/02/2024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712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6D9A-9F3B-4E72-82AE-A5A07E55C871}" type="datetime1">
              <a:rPr lang="it-IT" smtClean="0"/>
              <a:t>26/02/2024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48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AD0AA-3449-4BC6-9447-883A5143964B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832ED-03CE-4EB1-A4E0-F7B173A9B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33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 flipH="1">
            <a:off x="0" y="4456926"/>
            <a:ext cx="12014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u="sng" dirty="0" err="1" smtClean="0">
                <a:solidFill>
                  <a:srgbClr val="002060"/>
                </a:solidFill>
              </a:rPr>
              <a:t>Studies</a:t>
            </a:r>
            <a:r>
              <a:rPr lang="it-IT" sz="3600" i="1" u="sng" dirty="0" smtClean="0">
                <a:solidFill>
                  <a:srgbClr val="002060"/>
                </a:solidFill>
              </a:rPr>
              <a:t> on </a:t>
            </a:r>
            <a:r>
              <a:rPr lang="it-IT" sz="3600" u="sng" baseline="30000" dirty="0" smtClean="0">
                <a:solidFill>
                  <a:srgbClr val="002060"/>
                </a:solidFill>
              </a:rPr>
              <a:t>20</a:t>
            </a:r>
            <a:r>
              <a:rPr lang="it-IT" sz="3600" u="sng" dirty="0" smtClean="0">
                <a:solidFill>
                  <a:srgbClr val="002060"/>
                </a:solidFill>
              </a:rPr>
              <a:t>Ne(p,</a:t>
            </a:r>
            <a:r>
              <a:rPr lang="el-GR" sz="3600" u="sng" dirty="0">
                <a:solidFill>
                  <a:srgbClr val="002060"/>
                </a:solidFill>
              </a:rPr>
              <a:t>γ</a:t>
            </a:r>
            <a:r>
              <a:rPr lang="it-IT" sz="3600" u="sng" dirty="0" smtClean="0">
                <a:solidFill>
                  <a:srgbClr val="002060"/>
                </a:solidFill>
              </a:rPr>
              <a:t>)</a:t>
            </a:r>
            <a:r>
              <a:rPr lang="it-IT" sz="3600" u="sng" baseline="30000" dirty="0" smtClean="0">
                <a:solidFill>
                  <a:srgbClr val="002060"/>
                </a:solidFill>
              </a:rPr>
              <a:t>21</a:t>
            </a:r>
            <a:r>
              <a:rPr lang="it-IT" sz="3600" u="sng" dirty="0" smtClean="0">
                <a:solidFill>
                  <a:srgbClr val="002060"/>
                </a:solidFill>
              </a:rPr>
              <a:t>Na </a:t>
            </a:r>
            <a:r>
              <a:rPr lang="it-IT" sz="3600" i="1" u="sng" dirty="0" smtClean="0">
                <a:solidFill>
                  <a:srgbClr val="002060"/>
                </a:solidFill>
              </a:rPr>
              <a:t>and status of </a:t>
            </a:r>
          </a:p>
          <a:p>
            <a:pPr algn="ctr"/>
            <a:r>
              <a:rPr lang="it-IT" sz="3600" u="sng" baseline="30000" dirty="0" smtClean="0">
                <a:solidFill>
                  <a:srgbClr val="002060"/>
                </a:solidFill>
              </a:rPr>
              <a:t>21</a:t>
            </a:r>
            <a:r>
              <a:rPr lang="it-IT" sz="3600" u="sng" dirty="0" smtClean="0">
                <a:solidFill>
                  <a:srgbClr val="002060"/>
                </a:solidFill>
              </a:rPr>
              <a:t>Ne(p,</a:t>
            </a:r>
            <a:r>
              <a:rPr lang="el-GR" sz="3600" u="sng" dirty="0" smtClean="0">
                <a:solidFill>
                  <a:srgbClr val="002060"/>
                </a:solidFill>
              </a:rPr>
              <a:t>γ</a:t>
            </a:r>
            <a:r>
              <a:rPr lang="it-IT" sz="3600" u="sng" dirty="0" smtClean="0">
                <a:solidFill>
                  <a:srgbClr val="002060"/>
                </a:solidFill>
              </a:rPr>
              <a:t>)</a:t>
            </a:r>
            <a:r>
              <a:rPr lang="it-IT" sz="3600" u="sng" baseline="30000" dirty="0" smtClean="0">
                <a:solidFill>
                  <a:srgbClr val="002060"/>
                </a:solidFill>
              </a:rPr>
              <a:t>22</a:t>
            </a:r>
            <a:r>
              <a:rPr lang="it-IT" sz="3600" u="sng" dirty="0" smtClean="0">
                <a:solidFill>
                  <a:srgbClr val="002060"/>
                </a:solidFill>
              </a:rPr>
              <a:t>Na </a:t>
            </a:r>
            <a:r>
              <a:rPr lang="it-IT" sz="3600" i="1" u="sng" dirty="0" err="1" smtClean="0">
                <a:solidFill>
                  <a:srgbClr val="002060"/>
                </a:solidFill>
              </a:rPr>
              <a:t>reactions</a:t>
            </a:r>
            <a:r>
              <a:rPr lang="it-IT" sz="3600" i="1" u="sng" dirty="0" smtClean="0">
                <a:solidFill>
                  <a:srgbClr val="002060"/>
                </a:solidFill>
              </a:rPr>
              <a:t> </a:t>
            </a:r>
            <a:r>
              <a:rPr lang="it-IT" sz="3600" i="1" u="sng" dirty="0" err="1" smtClean="0">
                <a:solidFill>
                  <a:srgbClr val="002060"/>
                </a:solidFill>
              </a:rPr>
              <a:t>at</a:t>
            </a:r>
            <a:r>
              <a:rPr lang="it-IT" sz="3600" i="1" u="sng" dirty="0" smtClean="0">
                <a:solidFill>
                  <a:srgbClr val="002060"/>
                </a:solidFill>
              </a:rPr>
              <a:t> LUNA</a:t>
            </a:r>
            <a:endParaRPr lang="it-IT" sz="3600" i="1" u="sng" dirty="0">
              <a:solidFill>
                <a:srgbClr val="002060"/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1163410" y="5657255"/>
            <a:ext cx="10030097" cy="1535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err="1" smtClean="0"/>
              <a:t>February</a:t>
            </a:r>
            <a:r>
              <a:rPr lang="it-IT" sz="1800" dirty="0" smtClean="0"/>
              <a:t> 26-28, 2024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7933442" y="5811277"/>
            <a:ext cx="4430875" cy="1404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 smtClean="0"/>
              <a:t>Fausto Casaburo </a:t>
            </a:r>
          </a:p>
          <a:p>
            <a:r>
              <a:rPr lang="it-IT" sz="2200" dirty="0" smtClean="0"/>
              <a:t>on </a:t>
            </a:r>
            <a:r>
              <a:rPr lang="it-IT" sz="2200" dirty="0" err="1" smtClean="0"/>
              <a:t>behalf</a:t>
            </a:r>
            <a:r>
              <a:rPr lang="it-IT" sz="2200" dirty="0" smtClean="0"/>
              <a:t> of LUNA </a:t>
            </a:r>
            <a:r>
              <a:rPr lang="it-IT" sz="2200" dirty="0" err="1" smtClean="0"/>
              <a:t>collaboration</a:t>
            </a:r>
            <a:endParaRPr lang="it-IT" sz="2200" dirty="0" smtClean="0"/>
          </a:p>
          <a:p>
            <a:endParaRPr lang="it-IT" sz="5600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1030" name="Picture 6" descr="Università di Genova -Rete del Do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274"/>
            <a:ext cx="3184865" cy="127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06" y="691242"/>
            <a:ext cx="259459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369390" y="3977246"/>
            <a:ext cx="5631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it-IT" dirty="0" smtClean="0">
                <a:solidFill>
                  <a:srgbClr val="002060"/>
                </a:solidFill>
                <a:sym typeface="Arial"/>
              </a:rPr>
              <a:t>VI</a:t>
            </a:r>
            <a:r>
              <a:rPr lang="it-IT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Incontro Nazionale di Fisica Nucleare – INFN 2024</a:t>
            </a:r>
            <a:endParaRPr lang="it-IT" sz="4800" u="sng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magine 32_2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915964" y="5949533"/>
            <a:ext cx="538520" cy="720000"/>
          </a:xfrm>
          <a:prstGeom prst="rect">
            <a:avLst/>
          </a:prstGeom>
          <a:ln w="0">
            <a:noFill/>
          </a:ln>
        </p:spPr>
      </p:pic>
      <p:sp>
        <p:nvSpPr>
          <p:cNvPr id="7" name="AutoShape 2" descr="Sesto Incontro Nazionale di Fisica Nucleare"/>
          <p:cNvSpPr>
            <a:spLocks noChangeAspect="1" noChangeArrowheads="1"/>
          </p:cNvSpPr>
          <p:nvPr/>
        </p:nvSpPr>
        <p:spPr bwMode="auto">
          <a:xfrm>
            <a:off x="2984940" y="3216460"/>
            <a:ext cx="201579" cy="20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0" name="Picture 4" descr="https://agenda.infn.it/event/37232/logo-22831934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40" y="2354941"/>
            <a:ext cx="6349728" cy="14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4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10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38200" y="2722432"/>
            <a:ext cx="10515600" cy="1325563"/>
          </a:xfrm>
        </p:spPr>
        <p:txBody>
          <a:bodyPr/>
          <a:lstStyle/>
          <a:p>
            <a:pPr algn="ctr"/>
            <a:r>
              <a:rPr lang="it-IT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Ne(p,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it-IT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8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8" y="2497875"/>
            <a:ext cx="6735923" cy="3854792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11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11878491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it-IT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=272keV (Q=6739keV)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32_2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5958131"/>
            <a:ext cx="538520" cy="720000"/>
          </a:xfrm>
          <a:prstGeom prst="rect">
            <a:avLst/>
          </a:prstGeom>
          <a:ln w="0">
            <a:noFill/>
          </a:ln>
        </p:spPr>
      </p:pic>
      <p:sp>
        <p:nvSpPr>
          <p:cNvPr id="12" name="Segnaposto contenuto 2"/>
          <p:cNvSpPr txBox="1">
            <a:spLocks/>
          </p:cNvSpPr>
          <p:nvPr/>
        </p:nvSpPr>
        <p:spPr>
          <a:xfrm>
            <a:off x="6706832" y="6318131"/>
            <a:ext cx="3531278" cy="50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200" dirty="0" smtClean="0"/>
              <a:t>Energy </a:t>
            </a:r>
            <a:r>
              <a:rPr lang="it-IT" sz="2200" dirty="0" err="1" smtClean="0"/>
              <a:t>spectrum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 rot="20590800">
            <a:off x="9625400" y="1112349"/>
            <a:ext cx="2303640" cy="511200"/>
          </a:xfrm>
          <a:prstGeom prst="rect">
            <a:avLst/>
          </a:prstGeom>
          <a:noFill/>
          <a:ln w="29160">
            <a:solidFill>
              <a:srgbClr val="B71C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760" tIns="59760" rIns="104760" bIns="5976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 dirty="0">
                <a:solidFill>
                  <a:srgbClr val="B71C1C"/>
                </a:solidFill>
                <a:latin typeface="Arial"/>
                <a:ea typeface="ＭＳ Ｐゴシック"/>
              </a:rPr>
              <a:t>PRELIMINARY</a:t>
            </a:r>
            <a:endParaRPr lang="it-IT" sz="2400" b="0" strike="noStrike" spc="-1" dirty="0">
              <a:latin typeface="Arial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012333" y="6318131"/>
            <a:ext cx="3531278" cy="50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200" baseline="30000" dirty="0" smtClean="0"/>
              <a:t>22</a:t>
            </a:r>
            <a:r>
              <a:rPr lang="it-IT" sz="2200" dirty="0" smtClean="0"/>
              <a:t>Na </a:t>
            </a:r>
            <a:r>
              <a:rPr lang="it-IT" sz="2200" dirty="0" err="1" smtClean="0"/>
              <a:t>level</a:t>
            </a:r>
            <a:r>
              <a:rPr lang="it-IT" sz="2200" dirty="0" smtClean="0"/>
              <a:t> </a:t>
            </a:r>
            <a:r>
              <a:rPr lang="it-IT" sz="2200" dirty="0" err="1" smtClean="0"/>
              <a:t>scheme</a:t>
            </a:r>
            <a:r>
              <a:rPr lang="it-IT" sz="2200" dirty="0"/>
              <a:t>.</a:t>
            </a:r>
            <a:endParaRPr lang="it-IT" dirty="0"/>
          </a:p>
        </p:txBody>
      </p:sp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182880" y="1426260"/>
            <a:ext cx="11304270" cy="4290133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Excited</a:t>
            </a:r>
            <a:r>
              <a:rPr lang="it-IT" sz="2400" dirty="0" smtClean="0"/>
              <a:t> </a:t>
            </a:r>
            <a:r>
              <a:rPr lang="it-IT" sz="2400" baseline="30000" dirty="0" smtClean="0"/>
              <a:t>22</a:t>
            </a:r>
            <a:r>
              <a:rPr lang="it-IT" sz="2400" dirty="0" smtClean="0"/>
              <a:t>Na </a:t>
            </a:r>
            <a:r>
              <a:rPr lang="it-IT" sz="2400" dirty="0" err="1" smtClean="0"/>
              <a:t>level</a:t>
            </a:r>
            <a:r>
              <a:rPr lang="it-IT" sz="2400" dirty="0" smtClean="0"/>
              <a:t>: </a:t>
            </a:r>
            <a:r>
              <a:rPr lang="it-IT" sz="2400" dirty="0" smtClean="0">
                <a:solidFill>
                  <a:srgbClr val="0070C0"/>
                </a:solidFill>
              </a:rPr>
              <a:t>E</a:t>
            </a:r>
            <a:r>
              <a:rPr lang="it-IT" sz="2400" baseline="-25000" dirty="0" smtClean="0">
                <a:solidFill>
                  <a:srgbClr val="0070C0"/>
                </a:solidFill>
              </a:rPr>
              <a:t>x</a:t>
            </a:r>
            <a:r>
              <a:rPr lang="it-IT" sz="2400" dirty="0" smtClean="0">
                <a:solidFill>
                  <a:srgbClr val="0070C0"/>
                </a:solidFill>
              </a:rPr>
              <a:t>=6998keV</a:t>
            </a:r>
            <a:r>
              <a:rPr lang="it-IT" sz="2400" dirty="0" smtClean="0"/>
              <a:t>.</a:t>
            </a:r>
          </a:p>
          <a:p>
            <a:r>
              <a:rPr lang="it-IT" sz="2400" dirty="0" smtClean="0"/>
              <a:t>7 </a:t>
            </a:r>
            <a:r>
              <a:rPr lang="it-IT" sz="2400" dirty="0" err="1" smtClean="0"/>
              <a:t>transitions</a:t>
            </a:r>
            <a:r>
              <a:rPr lang="it-IT" sz="2400" dirty="0" smtClean="0"/>
              <a:t> </a:t>
            </a:r>
            <a:r>
              <a:rPr lang="it-IT" sz="2400" dirty="0" err="1" smtClean="0"/>
              <a:t>already</a:t>
            </a:r>
            <a:r>
              <a:rPr lang="it-IT" sz="2400" dirty="0" smtClean="0"/>
              <a:t> </a:t>
            </a:r>
            <a:r>
              <a:rPr lang="it-IT" sz="2400" dirty="0" err="1" smtClean="0"/>
              <a:t>known</a:t>
            </a:r>
            <a:r>
              <a:rPr lang="it-IT" sz="2400" dirty="0" smtClean="0"/>
              <a:t>, </a:t>
            </a:r>
            <a:r>
              <a:rPr lang="it-IT" sz="2400" dirty="0" err="1" smtClean="0"/>
              <a:t>observed</a:t>
            </a:r>
            <a:r>
              <a:rPr lang="it-IT" sz="2400" dirty="0" smtClean="0"/>
              <a:t> </a:t>
            </a:r>
            <a:r>
              <a:rPr lang="it-IT" sz="2400" dirty="0" smtClean="0">
                <a:solidFill>
                  <a:srgbClr val="FF0000"/>
                </a:solidFill>
              </a:rPr>
              <a:t>4 new </a:t>
            </a:r>
            <a:r>
              <a:rPr lang="it-IT" sz="2400" dirty="0" err="1" smtClean="0">
                <a:solidFill>
                  <a:srgbClr val="FF0000"/>
                </a:solidFill>
              </a:rPr>
              <a:t>ones</a:t>
            </a:r>
            <a:r>
              <a:rPr lang="it-IT" sz="2400" dirty="0" smtClean="0"/>
              <a:t>.</a:t>
            </a:r>
          </a:p>
          <a:p>
            <a:endParaRPr lang="it-IT" sz="2400" dirty="0"/>
          </a:p>
          <a:p>
            <a:endParaRPr lang="it-IT" sz="2400" dirty="0" smtClean="0"/>
          </a:p>
        </p:txBody>
      </p:sp>
      <p:sp>
        <p:nvSpPr>
          <p:cNvPr id="14" name="Rettangolo 13"/>
          <p:cNvSpPr/>
          <p:nvPr/>
        </p:nvSpPr>
        <p:spPr>
          <a:xfrm>
            <a:off x="4316836" y="3228102"/>
            <a:ext cx="890200" cy="244171"/>
          </a:xfrm>
          <a:prstGeom prst="rect">
            <a:avLst/>
          </a:prstGeom>
          <a:noFill/>
          <a:ln w="3492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>
            <a:off x="3564736" y="2941397"/>
            <a:ext cx="631100" cy="33262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 flipH="1">
            <a:off x="3109478" y="2605964"/>
            <a:ext cx="165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E</a:t>
            </a:r>
            <a:r>
              <a:rPr lang="it-IT" baseline="-25000" dirty="0" smtClean="0">
                <a:solidFill>
                  <a:srgbClr val="00B050"/>
                </a:solidFill>
              </a:rPr>
              <a:t>x</a:t>
            </a:r>
            <a:r>
              <a:rPr lang="it-IT" dirty="0" smtClean="0">
                <a:solidFill>
                  <a:srgbClr val="00B050"/>
                </a:solidFill>
              </a:rPr>
              <a:t>=6998keV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0" y="3007638"/>
            <a:ext cx="5300730" cy="33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7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contenuto 2"/>
          <p:cNvSpPr txBox="1">
            <a:spLocks/>
          </p:cNvSpPr>
          <p:nvPr/>
        </p:nvSpPr>
        <p:spPr>
          <a:xfrm>
            <a:off x="138721" y="1517024"/>
            <a:ext cx="9609806" cy="42968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 smtClean="0">
                <a:solidFill>
                  <a:srgbClr val="FF0000"/>
                </a:solidFill>
              </a:rPr>
              <a:t>4 new </a:t>
            </a:r>
            <a:r>
              <a:rPr lang="it-IT" sz="2400" dirty="0" err="1" smtClean="0">
                <a:solidFill>
                  <a:srgbClr val="FF0000"/>
                </a:solidFill>
              </a:rPr>
              <a:t>transitions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/>
              <a:t>have</a:t>
            </a:r>
            <a:r>
              <a:rPr lang="it-IT" sz="2400" dirty="0" smtClean="0"/>
              <a:t> </a:t>
            </a:r>
            <a:r>
              <a:rPr lang="it-IT" sz="2400" dirty="0" err="1" smtClean="0"/>
              <a:t>been</a:t>
            </a:r>
            <a:r>
              <a:rPr lang="it-IT" sz="2400" dirty="0" smtClean="0"/>
              <a:t> </a:t>
            </a:r>
            <a:r>
              <a:rPr lang="it-IT" sz="2400" dirty="0" err="1" smtClean="0"/>
              <a:t>observed</a:t>
            </a:r>
            <a:r>
              <a:rPr lang="it-IT" sz="2400" dirty="0" smtClean="0"/>
              <a:t> (E</a:t>
            </a:r>
            <a:r>
              <a:rPr lang="el-GR" sz="2400" baseline="-25000" dirty="0" smtClean="0"/>
              <a:t>γ</a:t>
            </a:r>
            <a:r>
              <a:rPr lang="it-IT" sz="2400" dirty="0" smtClean="0"/>
              <a:t>=1010, 1395, 2228 e 3939 </a:t>
            </a:r>
            <a:r>
              <a:rPr lang="it-IT" sz="2400" dirty="0" err="1" smtClean="0"/>
              <a:t>keV</a:t>
            </a:r>
            <a:r>
              <a:rPr lang="it-IT" sz="2400" dirty="0" smtClean="0"/>
              <a:t>).</a:t>
            </a:r>
          </a:p>
          <a:p>
            <a:r>
              <a:rPr lang="it-IT" sz="2400" dirty="0" err="1" smtClean="0"/>
              <a:t>Measured</a:t>
            </a:r>
            <a:r>
              <a:rPr lang="it-IT" sz="2400" dirty="0" smtClean="0"/>
              <a:t> </a:t>
            </a:r>
            <a:r>
              <a:rPr lang="it-IT" sz="2400" dirty="0" err="1" smtClean="0"/>
              <a:t>resonance</a:t>
            </a:r>
            <a:r>
              <a:rPr lang="it-IT" sz="2400" dirty="0" smtClean="0"/>
              <a:t> </a:t>
            </a:r>
            <a:r>
              <a:rPr lang="it-IT" sz="2400" dirty="0" err="1" smtClean="0"/>
              <a:t>energy</a:t>
            </a:r>
            <a:r>
              <a:rPr lang="it-IT" sz="2400" dirty="0" smtClean="0"/>
              <a:t>: </a:t>
            </a:r>
          </a:p>
          <a:p>
            <a:pPr lvl="1"/>
            <a:r>
              <a:rPr lang="it-IT" sz="2200" dirty="0" err="1" smtClean="0">
                <a:solidFill>
                  <a:srgbClr val="FF0000"/>
                </a:solidFill>
              </a:rPr>
              <a:t>E</a:t>
            </a:r>
            <a:r>
              <a:rPr lang="it-IT" sz="2200" baseline="-25000" dirty="0" err="1">
                <a:solidFill>
                  <a:srgbClr val="FF0000"/>
                </a:solidFill>
              </a:rPr>
              <a:t>p</a:t>
            </a:r>
            <a:r>
              <a:rPr lang="it-IT" sz="2200" dirty="0" smtClean="0">
                <a:solidFill>
                  <a:srgbClr val="FF0000"/>
                </a:solidFill>
              </a:rPr>
              <a:t>=(</a:t>
            </a:r>
            <a:r>
              <a:rPr lang="it-IT" sz="2200" dirty="0">
                <a:solidFill>
                  <a:srgbClr val="FF0000"/>
                </a:solidFill>
              </a:rPr>
              <a:t>272.37 ± </a:t>
            </a:r>
            <a:r>
              <a:rPr lang="it-IT" sz="2200" dirty="0" smtClean="0">
                <a:solidFill>
                  <a:srgbClr val="FF0000"/>
                </a:solidFill>
              </a:rPr>
              <a:t>0.22)</a:t>
            </a:r>
            <a:r>
              <a:rPr lang="it-IT" sz="2200" dirty="0" err="1" smtClean="0">
                <a:solidFill>
                  <a:srgbClr val="FF0000"/>
                </a:solidFill>
              </a:rPr>
              <a:t>keV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smtClean="0"/>
              <a:t>(NUDAT 271.56keV). </a:t>
            </a:r>
            <a:endParaRPr lang="it-IT" sz="2200" dirty="0"/>
          </a:p>
          <a:p>
            <a:pPr marL="457200" lvl="1" indent="0">
              <a:buNone/>
            </a:pPr>
            <a:endParaRPr lang="it-IT" sz="2400" dirty="0" smtClean="0"/>
          </a:p>
          <a:p>
            <a:pPr marL="0" indent="0">
              <a:buNone/>
            </a:pPr>
            <a:r>
              <a:rPr lang="it-IT" sz="2400" i="1" dirty="0" err="1">
                <a:solidFill>
                  <a:srgbClr val="0070C0"/>
                </a:solidFill>
              </a:rPr>
              <a:t>Resonance</a:t>
            </a:r>
            <a:r>
              <a:rPr lang="it-IT" sz="2400" i="1" dirty="0">
                <a:solidFill>
                  <a:srgbClr val="0070C0"/>
                </a:solidFill>
              </a:rPr>
              <a:t> </a:t>
            </a:r>
            <a:r>
              <a:rPr lang="it-IT" sz="2400" i="1" dirty="0" err="1">
                <a:solidFill>
                  <a:srgbClr val="0070C0"/>
                </a:solidFill>
              </a:rPr>
              <a:t>strength</a:t>
            </a:r>
            <a:r>
              <a:rPr lang="it-IT" sz="2400" i="1" dirty="0">
                <a:solidFill>
                  <a:srgbClr val="0070C0"/>
                </a:solidFill>
              </a:rPr>
              <a:t>:</a:t>
            </a:r>
          </a:p>
          <a:p>
            <a:endParaRPr lang="it-IT" sz="2400" dirty="0" smtClean="0"/>
          </a:p>
          <a:p>
            <a:pPr marL="0" indent="0">
              <a:buNone/>
            </a:pPr>
            <a:endParaRPr lang="it-IT" sz="2400" dirty="0"/>
          </a:p>
          <a:p>
            <a:endParaRPr lang="it-IT" sz="2400" dirty="0" smtClean="0"/>
          </a:p>
          <a:p>
            <a:r>
              <a:rPr lang="it-IT" sz="2400" dirty="0" smtClean="0"/>
              <a:t>New </a:t>
            </a:r>
            <a:r>
              <a:rPr lang="it-IT" sz="2400" dirty="0" err="1" smtClean="0"/>
              <a:t>transitions→higher</a:t>
            </a:r>
            <a:r>
              <a:rPr lang="it-IT" sz="2400" dirty="0" smtClean="0"/>
              <a:t> </a:t>
            </a:r>
            <a:r>
              <a:rPr lang="it-IT" sz="2400" dirty="0" err="1" smtClean="0"/>
              <a:t>resonance</a:t>
            </a:r>
            <a:r>
              <a:rPr lang="it-IT" sz="2400" dirty="0" smtClean="0"/>
              <a:t> </a:t>
            </a:r>
            <a:r>
              <a:rPr lang="it-IT" sz="2400" dirty="0" err="1" smtClean="0"/>
              <a:t>strenght</a:t>
            </a:r>
            <a:r>
              <a:rPr lang="it-IT" sz="2400" dirty="0" smtClean="0"/>
              <a:t>.</a:t>
            </a:r>
          </a:p>
          <a:p>
            <a:pPr lvl="2"/>
            <a:r>
              <a:rPr lang="el-GR" sz="2200" dirty="0">
                <a:solidFill>
                  <a:srgbClr val="FF0000"/>
                </a:solidFill>
              </a:rPr>
              <a:t>ωγ</a:t>
            </a:r>
            <a:r>
              <a:rPr lang="it-IT" sz="2200" dirty="0">
                <a:solidFill>
                  <a:srgbClr val="FF0000"/>
                </a:solidFill>
              </a:rPr>
              <a:t>=(122.3±2.6)meV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/>
              <a:t>(</a:t>
            </a:r>
            <a:r>
              <a:rPr lang="it-IT" sz="2200" dirty="0" err="1"/>
              <a:t>Gorres</a:t>
            </a:r>
            <a:r>
              <a:rPr lang="it-IT" sz="2200" dirty="0"/>
              <a:t> et al. (82 ± 12)meV )</a:t>
            </a:r>
            <a:r>
              <a:rPr lang="it-IT" sz="2200" dirty="0">
                <a:solidFill>
                  <a:srgbClr val="0070C0"/>
                </a:solidFill>
              </a:rPr>
              <a:t>. </a:t>
            </a:r>
            <a:endParaRPr lang="it-IT" sz="2200" dirty="0" smtClean="0">
              <a:solidFill>
                <a:srgbClr val="0070C0"/>
              </a:solidFill>
            </a:endParaRPr>
          </a:p>
          <a:p>
            <a:pPr lvl="3"/>
            <a:r>
              <a:rPr lang="it-IT" sz="2000" dirty="0" err="1" smtClean="0">
                <a:solidFill>
                  <a:srgbClr val="FF0000"/>
                </a:solidFill>
              </a:rPr>
              <a:t>Astrophysical</a:t>
            </a:r>
            <a:r>
              <a:rPr lang="it-IT" sz="2000" dirty="0" smtClean="0">
                <a:solidFill>
                  <a:srgbClr val="FF0000"/>
                </a:solidFill>
              </a:rPr>
              <a:t> impact.</a:t>
            </a:r>
            <a:endParaRPr lang="it-IT" sz="2000" dirty="0">
              <a:solidFill>
                <a:srgbClr val="FF0000"/>
              </a:solidFill>
            </a:endParaRPr>
          </a:p>
          <a:p>
            <a:endParaRPr lang="it-IT" sz="2400" dirty="0" smtClean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58" y="3613708"/>
            <a:ext cx="3195280" cy="1141172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12</a:t>
            </a:fld>
            <a:endParaRPr lang="it-IT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11878491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it-IT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=272keV (Q=6739keV)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7" name="Immagine 32_2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5958131"/>
            <a:ext cx="538520" cy="720000"/>
          </a:xfrm>
          <a:prstGeom prst="rect">
            <a:avLst/>
          </a:prstGeom>
          <a:ln w="0">
            <a:noFill/>
          </a:ln>
        </p:spPr>
      </p:pic>
      <p:sp>
        <p:nvSpPr>
          <p:cNvPr id="15" name="Rettangolo 14"/>
          <p:cNvSpPr/>
          <p:nvPr/>
        </p:nvSpPr>
        <p:spPr>
          <a:xfrm rot="20590800">
            <a:off x="9729053" y="1435269"/>
            <a:ext cx="2303640" cy="511200"/>
          </a:xfrm>
          <a:prstGeom prst="rect">
            <a:avLst/>
          </a:prstGeom>
          <a:noFill/>
          <a:ln w="29160">
            <a:solidFill>
              <a:srgbClr val="B71C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760" tIns="59760" rIns="104760" bIns="5976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 dirty="0">
                <a:solidFill>
                  <a:srgbClr val="B71C1C"/>
                </a:solidFill>
                <a:latin typeface="Arial"/>
                <a:ea typeface="ＭＳ Ｐゴシック"/>
              </a:rPr>
              <a:t>PRELIMINARY</a:t>
            </a:r>
            <a:endParaRPr lang="it-IT" sz="2400" b="0" strike="noStrike" spc="-1" dirty="0">
              <a:latin typeface="Arial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718" y="3822637"/>
            <a:ext cx="3643618" cy="2520000"/>
          </a:xfrm>
          <a:prstGeom prst="rect">
            <a:avLst/>
          </a:prstGeom>
        </p:spPr>
      </p:pic>
      <p:sp>
        <p:nvSpPr>
          <p:cNvPr id="22" name="Segnaposto contenuto 2"/>
          <p:cNvSpPr txBox="1">
            <a:spLocks/>
          </p:cNvSpPr>
          <p:nvPr/>
        </p:nvSpPr>
        <p:spPr>
          <a:xfrm>
            <a:off x="6122125" y="6342637"/>
            <a:ext cx="6269090" cy="50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baseline="30000" dirty="0" smtClean="0"/>
              <a:t>21</a:t>
            </a:r>
            <a:r>
              <a:rPr lang="it-IT" sz="1800" dirty="0" smtClean="0"/>
              <a:t>Ne(p,</a:t>
            </a:r>
            <a:r>
              <a:rPr lang="el-GR" sz="1800" dirty="0"/>
              <a:t>γ</a:t>
            </a:r>
            <a:r>
              <a:rPr lang="it-IT" sz="1800" dirty="0" smtClean="0"/>
              <a:t>) </a:t>
            </a:r>
            <a:r>
              <a:rPr lang="it-IT" sz="1800" dirty="0" err="1" smtClean="0"/>
              <a:t>Reaction</a:t>
            </a:r>
            <a:r>
              <a:rPr lang="it-IT" sz="1800" dirty="0" smtClean="0"/>
              <a:t> rate vs temperature.</a:t>
            </a:r>
            <a:endParaRPr lang="it-IT" sz="2000" dirty="0"/>
          </a:p>
        </p:txBody>
      </p:sp>
      <p:cxnSp>
        <p:nvCxnSpPr>
          <p:cNvPr id="23" name="Connettore 2 22"/>
          <p:cNvCxnSpPr/>
          <p:nvPr/>
        </p:nvCxnSpPr>
        <p:spPr>
          <a:xfrm flipV="1">
            <a:off x="8682361" y="6049320"/>
            <a:ext cx="1225119" cy="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10055568" y="3922645"/>
            <a:ext cx="1636323" cy="4491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993794" y="3587208"/>
            <a:ext cx="445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E</a:t>
            </a:r>
            <a:r>
              <a:rPr lang="it-IT" baseline="-25000" dirty="0" err="1">
                <a:solidFill>
                  <a:srgbClr val="0070C0"/>
                </a:solidFill>
              </a:rPr>
              <a:t>p</a:t>
            </a:r>
            <a:r>
              <a:rPr lang="it-IT" dirty="0" smtClean="0">
                <a:solidFill>
                  <a:srgbClr val="0070C0"/>
                </a:solidFill>
              </a:rPr>
              <a:t>=272keV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 rot="20590800">
            <a:off x="9733046" y="1435088"/>
            <a:ext cx="2303640" cy="511200"/>
          </a:xfrm>
          <a:prstGeom prst="rect">
            <a:avLst/>
          </a:prstGeom>
          <a:noFill/>
          <a:ln w="29160">
            <a:solidFill>
              <a:srgbClr val="B71C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760" tIns="59760" rIns="104760" bIns="5976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 dirty="0">
                <a:solidFill>
                  <a:srgbClr val="B71C1C"/>
                </a:solidFill>
                <a:latin typeface="Arial"/>
                <a:ea typeface="ＭＳ Ｐゴシック"/>
              </a:rPr>
              <a:t>PRELIMINARY</a:t>
            </a:r>
            <a:endParaRPr lang="it-IT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7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13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38200" y="2722432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28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216619" y="1383126"/>
            <a:ext cx="10764889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it-IT" dirty="0">
              <a:solidFill>
                <a:srgbClr val="0070C0"/>
              </a:solidFill>
            </a:endParaRPr>
          </a:p>
          <a:p>
            <a:r>
              <a:rPr lang="it-IT" baseline="30000" dirty="0" smtClean="0"/>
              <a:t>21</a:t>
            </a:r>
            <a:r>
              <a:rPr lang="it-IT" dirty="0" smtClean="0"/>
              <a:t>Ne(p,</a:t>
            </a:r>
            <a:r>
              <a:rPr lang="el-GR" dirty="0"/>
              <a:t>γ</a:t>
            </a:r>
            <a:r>
              <a:rPr lang="it-IT" dirty="0" smtClean="0"/>
              <a:t>)</a:t>
            </a:r>
            <a:r>
              <a:rPr lang="it-IT" baseline="30000" dirty="0" smtClean="0"/>
              <a:t>22</a:t>
            </a:r>
            <a:r>
              <a:rPr lang="it-IT" dirty="0" smtClean="0"/>
              <a:t>Na (</a:t>
            </a:r>
            <a:r>
              <a:rPr lang="it-IT" dirty="0" err="1" smtClean="0"/>
              <a:t>ongoing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):</a:t>
            </a:r>
          </a:p>
          <a:p>
            <a:pPr lvl="1"/>
            <a:r>
              <a:rPr lang="it-IT" dirty="0" err="1" smtClean="0">
                <a:solidFill>
                  <a:srgbClr val="0070C0"/>
                </a:solidFill>
              </a:rPr>
              <a:t>E</a:t>
            </a:r>
            <a:r>
              <a:rPr lang="it-IT" baseline="-25000" dirty="0" err="1" smtClean="0">
                <a:solidFill>
                  <a:srgbClr val="0070C0"/>
                </a:solidFill>
              </a:rPr>
              <a:t>p</a:t>
            </a:r>
            <a:r>
              <a:rPr lang="it-IT" dirty="0" smtClean="0">
                <a:solidFill>
                  <a:srgbClr val="0070C0"/>
                </a:solidFill>
              </a:rPr>
              <a:t>=126keV, 271keV,E</a:t>
            </a:r>
            <a:r>
              <a:rPr lang="it-IT" baseline="-25000" dirty="0" smtClean="0">
                <a:solidFill>
                  <a:srgbClr val="0070C0"/>
                </a:solidFill>
              </a:rPr>
              <a:t>p</a:t>
            </a:r>
            <a:r>
              <a:rPr lang="it-IT" dirty="0" smtClean="0">
                <a:solidFill>
                  <a:srgbClr val="0070C0"/>
                </a:solidFill>
              </a:rPr>
              <a:t>=272keV</a:t>
            </a:r>
            <a:r>
              <a:rPr lang="it-IT" dirty="0">
                <a:solidFill>
                  <a:srgbClr val="0070C0"/>
                </a:solidFill>
              </a:rPr>
              <a:t>, 292keV and 352keV</a:t>
            </a:r>
            <a:r>
              <a:rPr lang="it-IT" dirty="0"/>
              <a:t> </a:t>
            </a:r>
            <a:r>
              <a:rPr lang="it-IT" dirty="0" err="1" smtClean="0"/>
              <a:t>resonances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measured</a:t>
            </a:r>
            <a:r>
              <a:rPr lang="it-IT" dirty="0" smtClean="0"/>
              <a:t>:</a:t>
            </a:r>
          </a:p>
          <a:p>
            <a:pPr lvl="2"/>
            <a:r>
              <a:rPr lang="it-IT" dirty="0" smtClean="0"/>
              <a:t>New </a:t>
            </a:r>
            <a:r>
              <a:rPr lang="it-IT" dirty="0" err="1" smtClean="0"/>
              <a:t>evaluations</a:t>
            </a:r>
            <a:r>
              <a:rPr lang="it-IT" dirty="0" smtClean="0"/>
              <a:t> of </a:t>
            </a:r>
            <a:r>
              <a:rPr lang="it-IT" dirty="0" err="1" smtClean="0"/>
              <a:t>resonance</a:t>
            </a:r>
            <a:r>
              <a:rPr lang="it-IT" dirty="0" smtClean="0"/>
              <a:t> </a:t>
            </a:r>
            <a:r>
              <a:rPr lang="it-IT" dirty="0" err="1" smtClean="0"/>
              <a:t>strenghts</a:t>
            </a:r>
            <a:r>
              <a:rPr lang="it-IT" dirty="0" smtClean="0"/>
              <a:t>, </a:t>
            </a:r>
            <a:r>
              <a:rPr lang="it-IT" dirty="0" err="1" smtClean="0"/>
              <a:t>BRs</a:t>
            </a:r>
            <a:r>
              <a:rPr lang="it-IT" dirty="0" smtClean="0"/>
              <a:t> and </a:t>
            </a:r>
            <a:r>
              <a:rPr lang="it-IT" dirty="0" err="1" smtClean="0"/>
              <a:t>resonance</a:t>
            </a:r>
            <a:r>
              <a:rPr lang="it-IT" dirty="0" smtClean="0"/>
              <a:t> </a:t>
            </a:r>
            <a:r>
              <a:rPr lang="it-IT" dirty="0" err="1" smtClean="0"/>
              <a:t>energies</a:t>
            </a:r>
            <a:r>
              <a:rPr lang="it-IT" dirty="0" smtClean="0"/>
              <a:t>:</a:t>
            </a:r>
            <a:endParaRPr lang="it-IT" dirty="0"/>
          </a:p>
          <a:p>
            <a:pPr lvl="2"/>
            <a:r>
              <a:rPr lang="it-IT" dirty="0" err="1" smtClean="0"/>
              <a:t>Resonance</a:t>
            </a:r>
            <a:r>
              <a:rPr lang="it-IT" dirty="0" smtClean="0"/>
              <a:t> </a:t>
            </a:r>
            <a:r>
              <a:rPr lang="it-IT" dirty="0" err="1" smtClean="0"/>
              <a:t>strength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E</a:t>
            </a:r>
            <a:r>
              <a:rPr lang="it-IT" baseline="-25000" dirty="0" err="1" smtClean="0"/>
              <a:t>p</a:t>
            </a:r>
            <a:r>
              <a:rPr lang="it-IT" dirty="0" smtClean="0"/>
              <a:t>=272keV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found</a:t>
            </a:r>
            <a:r>
              <a:rPr lang="it-IT" dirty="0" smtClean="0"/>
              <a:t> </a:t>
            </a:r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</a:t>
            </a:r>
            <a:r>
              <a:rPr lang="it-IT" dirty="0" err="1" smtClean="0"/>
              <a:t>literature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el-GR" dirty="0" smtClean="0">
                <a:solidFill>
                  <a:srgbClr val="0070C0"/>
                </a:solidFill>
              </a:rPr>
              <a:t>ωγ</a:t>
            </a:r>
            <a:r>
              <a:rPr lang="it-IT" dirty="0">
                <a:solidFill>
                  <a:srgbClr val="0070C0"/>
                </a:solidFill>
              </a:rPr>
              <a:t>=(122.3±2.6)meV </a:t>
            </a:r>
            <a:r>
              <a:rPr lang="it-IT" dirty="0"/>
              <a:t>(</a:t>
            </a:r>
            <a:r>
              <a:rPr lang="it-IT" dirty="0" err="1"/>
              <a:t>Gorres</a:t>
            </a:r>
            <a:r>
              <a:rPr lang="it-IT" dirty="0"/>
              <a:t> et al. (82 ± </a:t>
            </a:r>
            <a:r>
              <a:rPr lang="it-IT" dirty="0" smtClean="0"/>
              <a:t>12)meV </a:t>
            </a:r>
            <a:r>
              <a:rPr lang="it-IT" dirty="0"/>
              <a:t>)</a:t>
            </a:r>
            <a:r>
              <a:rPr lang="it-IT" dirty="0">
                <a:solidFill>
                  <a:srgbClr val="0070C0"/>
                </a:solidFill>
              </a:rPr>
              <a:t>. </a:t>
            </a:r>
            <a:endParaRPr lang="it-IT" dirty="0" smtClean="0">
              <a:solidFill>
                <a:srgbClr val="0070C0"/>
              </a:solidFill>
            </a:endParaRPr>
          </a:p>
          <a:p>
            <a:pPr lvl="2"/>
            <a:r>
              <a:rPr lang="it-IT" dirty="0" err="1" smtClean="0"/>
              <a:t>Observed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0070C0"/>
                </a:solidFill>
              </a:rPr>
              <a:t>new </a:t>
            </a:r>
            <a:r>
              <a:rPr lang="it-IT" dirty="0" err="1" smtClean="0">
                <a:solidFill>
                  <a:srgbClr val="0070C0"/>
                </a:solidFill>
              </a:rPr>
              <a:t>transitions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/>
              <a:t>for </a:t>
            </a:r>
            <a:r>
              <a:rPr lang="it-IT" dirty="0" err="1" smtClean="0"/>
              <a:t>resonances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E</a:t>
            </a:r>
            <a:r>
              <a:rPr lang="it-IT" baseline="-25000" dirty="0" err="1" smtClean="0"/>
              <a:t>p</a:t>
            </a:r>
            <a:r>
              <a:rPr lang="it-IT" dirty="0" smtClean="0"/>
              <a:t>=126keV, </a:t>
            </a:r>
            <a:r>
              <a:rPr lang="it-IT" dirty="0" err="1" smtClean="0"/>
              <a:t>E</a:t>
            </a:r>
            <a:r>
              <a:rPr lang="it-IT" baseline="-25000" dirty="0" err="1" smtClean="0"/>
              <a:t>p</a:t>
            </a:r>
            <a:r>
              <a:rPr lang="it-IT" dirty="0" smtClean="0"/>
              <a:t>=272keV</a:t>
            </a:r>
            <a:r>
              <a:rPr lang="it-IT" dirty="0"/>
              <a:t>, 292keV and </a:t>
            </a:r>
            <a:r>
              <a:rPr lang="it-IT" dirty="0" smtClean="0"/>
              <a:t>352keV</a:t>
            </a:r>
          </a:p>
          <a:p>
            <a:pPr lvl="1"/>
            <a:r>
              <a:rPr lang="it-IT" dirty="0" smtClean="0"/>
              <a:t>First </a:t>
            </a:r>
            <a:r>
              <a:rPr lang="it-IT" dirty="0" err="1" smtClean="0"/>
              <a:t>direct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of </a:t>
            </a:r>
            <a:r>
              <a:rPr lang="it-IT" dirty="0" err="1" smtClean="0"/>
              <a:t>resonance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>
                <a:solidFill>
                  <a:srgbClr val="0070C0"/>
                </a:solidFill>
              </a:rPr>
              <a:t>E</a:t>
            </a:r>
            <a:r>
              <a:rPr lang="it-IT" baseline="-25000" dirty="0" err="1" smtClean="0">
                <a:solidFill>
                  <a:srgbClr val="0070C0"/>
                </a:solidFill>
              </a:rPr>
              <a:t>p</a:t>
            </a:r>
            <a:r>
              <a:rPr lang="it-IT" dirty="0" smtClean="0">
                <a:solidFill>
                  <a:srgbClr val="0070C0"/>
                </a:solidFill>
              </a:rPr>
              <a:t>=126keV</a:t>
            </a:r>
            <a:r>
              <a:rPr lang="it-IT" dirty="0" smtClean="0"/>
              <a:t>.  </a:t>
            </a:r>
          </a:p>
          <a:p>
            <a:pPr lvl="2"/>
            <a:r>
              <a:rPr lang="it-IT" dirty="0" err="1" smtClean="0">
                <a:solidFill>
                  <a:srgbClr val="0070C0"/>
                </a:solidFill>
              </a:rPr>
              <a:t>E</a:t>
            </a:r>
            <a:r>
              <a:rPr lang="it-IT" baseline="-25000" dirty="0" err="1">
                <a:solidFill>
                  <a:srgbClr val="0070C0"/>
                </a:solidFill>
              </a:rPr>
              <a:t>p</a:t>
            </a:r>
            <a:r>
              <a:rPr lang="it-IT" dirty="0" smtClean="0">
                <a:solidFill>
                  <a:srgbClr val="0070C0"/>
                </a:solidFill>
              </a:rPr>
              <a:t>=(127.34±0.54)</a:t>
            </a:r>
            <a:r>
              <a:rPr lang="it-IT" dirty="0" err="1" smtClean="0">
                <a:solidFill>
                  <a:srgbClr val="0070C0"/>
                </a:solidFill>
              </a:rPr>
              <a:t>keV</a:t>
            </a:r>
            <a:endParaRPr lang="it-IT" dirty="0" smtClean="0">
              <a:solidFill>
                <a:srgbClr val="0070C0"/>
              </a:solidFill>
            </a:endParaRPr>
          </a:p>
          <a:p>
            <a:pPr lvl="2"/>
            <a:r>
              <a:rPr lang="el-GR" dirty="0" smtClean="0">
                <a:solidFill>
                  <a:srgbClr val="0070C0"/>
                </a:solidFill>
              </a:rPr>
              <a:t>ωγ</a:t>
            </a:r>
            <a:r>
              <a:rPr lang="it-IT" dirty="0" smtClean="0">
                <a:solidFill>
                  <a:srgbClr val="0070C0"/>
                </a:solidFill>
              </a:rPr>
              <a:t>=(0.0375±0.0011)meV</a:t>
            </a:r>
            <a:r>
              <a:rPr lang="it-IT" dirty="0">
                <a:solidFill>
                  <a:srgbClr val="0070C0"/>
                </a:solidFill>
              </a:rPr>
              <a:t>. </a:t>
            </a:r>
          </a:p>
          <a:p>
            <a:pPr lvl="1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309546" y="365125"/>
            <a:ext cx="11601974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14</a:t>
            </a:fld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 rot="20590800">
            <a:off x="5779355" y="1513465"/>
            <a:ext cx="2303640" cy="511200"/>
          </a:xfrm>
          <a:prstGeom prst="rect">
            <a:avLst/>
          </a:prstGeom>
          <a:noFill/>
          <a:ln w="29160">
            <a:solidFill>
              <a:srgbClr val="B71C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760" tIns="59760" rIns="104760" bIns="5976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 dirty="0">
                <a:solidFill>
                  <a:srgbClr val="B71C1C"/>
                </a:solidFill>
                <a:latin typeface="Arial"/>
                <a:ea typeface="ＭＳ Ｐゴシック"/>
              </a:rPr>
              <a:t>PRELIMINARY</a:t>
            </a:r>
            <a:endParaRPr lang="it-IT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2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15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59685" y="1174957"/>
            <a:ext cx="7350793" cy="33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INFN LNGS </a:t>
            </a:r>
            <a:r>
              <a:rPr lang="en-US" sz="1600" b="1" spc="-1" dirty="0">
                <a:solidFill>
                  <a:srgbClr val="333366"/>
                </a:solidFill>
                <a:ea typeface="LAAAAA+LiberationSans-Bold"/>
              </a:rPr>
              <a:t>e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 GSSI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</a:t>
            </a:r>
            <a:r>
              <a:rPr lang="en-US" sz="1600" b="1" strike="noStrike" spc="-1" dirty="0" smtClean="0">
                <a:solidFill>
                  <a:srgbClr val="000000"/>
                </a:solidFill>
                <a:ea typeface="BAAAAA+LiberationSans"/>
              </a:rPr>
              <a:t>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A.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Compagnucci, F. Ferraro, R.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Gesuè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, M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Junker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INFN Roma1,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A. Formicola, C.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Gustavino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HZDR Dresden,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Germania:</a:t>
            </a:r>
            <a:r>
              <a:rPr lang="en-US" sz="1600" b="1" strike="noStrike" spc="-1" dirty="0" smtClean="0">
                <a:solidFill>
                  <a:srgbClr val="009A9A"/>
                </a:solidFill>
                <a:ea typeface="LAAAAA+LiberationSans-Bold"/>
              </a:rPr>
              <a:t> </a:t>
            </a:r>
            <a:r>
              <a:rPr lang="it-IT" sz="1600" spc="-1" dirty="0">
                <a:solidFill>
                  <a:srgbClr val="000000"/>
                </a:solidFill>
                <a:ea typeface="ＭＳ Ｐゴシック"/>
              </a:rPr>
              <a:t>D. </a:t>
            </a:r>
            <a:r>
              <a:rPr lang="it-IT" sz="1600" spc="-1" dirty="0" err="1">
                <a:solidFill>
                  <a:srgbClr val="000000"/>
                </a:solidFill>
                <a:ea typeface="ＭＳ Ｐゴシック"/>
              </a:rPr>
              <a:t>Bemmerer</a:t>
            </a:r>
            <a:r>
              <a:rPr lang="it-IT" sz="1600" spc="-1" dirty="0">
                <a:solidFill>
                  <a:srgbClr val="000000"/>
                </a:solidFill>
                <a:ea typeface="ＭＳ Ｐゴシック"/>
              </a:rPr>
              <a:t>, </a:t>
            </a:r>
            <a:r>
              <a:rPr lang="it-IT" sz="1600" spc="-1" dirty="0" smtClean="0">
                <a:solidFill>
                  <a:srgbClr val="000000"/>
                </a:solidFill>
                <a:ea typeface="ＭＳ Ｐゴシック"/>
              </a:rPr>
              <a:t>A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Boeltzig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E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Masha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MTA-ATOMKI Debrecen, </a:t>
            </a:r>
            <a:r>
              <a:rPr lang="en-US" sz="1600" b="1" strike="noStrike" spc="-1" dirty="0" err="1" smtClean="0">
                <a:solidFill>
                  <a:srgbClr val="333366"/>
                </a:solidFill>
                <a:ea typeface="LAAAAA+LiberationSans-Bold"/>
              </a:rPr>
              <a:t>Ungheria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: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L.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Csedreki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Z.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Elekes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Zs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Fülöp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Gy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Gyürky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T.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Szücs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INFN and </a:t>
            </a:r>
            <a:r>
              <a:rPr lang="en-US" sz="1600" b="1" strike="noStrike" spc="-1" dirty="0" err="1">
                <a:solidFill>
                  <a:srgbClr val="333366"/>
                </a:solidFill>
                <a:ea typeface="LAAAAA+LiberationSans-Bold"/>
              </a:rPr>
              <a:t>Università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  di </a:t>
            </a:r>
            <a:r>
              <a:rPr lang="en-US" sz="1600" b="1" strike="noStrike" spc="-1" dirty="0" err="1">
                <a:solidFill>
                  <a:srgbClr val="333366"/>
                </a:solidFill>
                <a:ea typeface="LAAAAA+LiberationSans-Bold"/>
              </a:rPr>
              <a:t>Padova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</a:t>
            </a:r>
            <a:r>
              <a:rPr lang="en-US" sz="1600" b="1" strike="noStrike" spc="-1" dirty="0" smtClean="0">
                <a:solidFill>
                  <a:srgbClr val="009A9A"/>
                </a:solidFill>
                <a:ea typeface="LAAAAA+LiberationSans-Bold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C.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Broggini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A.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Caciolli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P. Marigo, R.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Menegazzo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D. Piatti, J.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Skowronski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 err="1">
                <a:solidFill>
                  <a:srgbClr val="333366"/>
                </a:solidFill>
                <a:ea typeface="LAAAAA+LiberationSans-Bold"/>
              </a:rPr>
              <a:t>Konkoly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 Observatory, Hungarian Academy of Sciences, </a:t>
            </a:r>
            <a:r>
              <a:rPr lang="en-US" sz="1600" b="1" strike="noStrike" spc="-1" dirty="0" err="1" smtClean="0">
                <a:solidFill>
                  <a:srgbClr val="333366"/>
                </a:solidFill>
                <a:ea typeface="LAAAAA+LiberationSans-Bold"/>
              </a:rPr>
              <a:t>Ungheria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:</a:t>
            </a:r>
            <a:r>
              <a:rPr lang="en-US" sz="1600" b="1" strike="noStrike" spc="-1" dirty="0" smtClean="0">
                <a:solidFill>
                  <a:srgbClr val="000000"/>
                </a:solidFill>
                <a:ea typeface="BAAAAA+LiberationSans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M.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Lugaro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INAF Teramo,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</a:t>
            </a:r>
            <a:r>
              <a:rPr lang="en-US" sz="1600" b="1" strike="noStrike" spc="-1" dirty="0" smtClean="0">
                <a:solidFill>
                  <a:srgbClr val="009A9A"/>
                </a:solidFill>
                <a:ea typeface="LAAAAA+LiberationSans-Bold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O. Straniero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INFN Lecce,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</a:t>
            </a:r>
            <a:r>
              <a:rPr lang="en-US" sz="1600" b="1" strike="noStrike" spc="-1" dirty="0" smtClean="0">
                <a:solidFill>
                  <a:srgbClr val="009A9A"/>
                </a:solidFill>
                <a:ea typeface="LAAAAA+LiberationSans-Bold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R. Perrino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 err="1">
                <a:solidFill>
                  <a:srgbClr val="333366"/>
                </a:solidFill>
                <a:ea typeface="LAAAAA+LiberationSans-Bold"/>
              </a:rPr>
              <a:t>Università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  di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Milano e INFN 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Milano,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</a:t>
            </a:r>
            <a:r>
              <a:rPr lang="en-US" sz="1600" b="1" strike="noStrike" spc="-1" dirty="0" smtClean="0">
                <a:solidFill>
                  <a:srgbClr val="009A9A"/>
                </a:solidFill>
                <a:ea typeface="LAAAAA+LiberationSans-Bold"/>
              </a:rPr>
              <a:t>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R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Depalo</a:t>
            </a:r>
            <a:r>
              <a:rPr lang="it-IT" sz="1600" spc="-1" dirty="0">
                <a:solidFill>
                  <a:srgbClr val="000000"/>
                </a:solidFill>
                <a:ea typeface="ＭＳ Ｐゴシック"/>
              </a:rPr>
              <a:t>, A. </a:t>
            </a:r>
            <a:r>
              <a:rPr lang="it-IT" sz="1600" spc="-1" dirty="0" smtClean="0">
                <a:solidFill>
                  <a:srgbClr val="000000"/>
                </a:solidFill>
                <a:ea typeface="ＭＳ Ｐゴシック"/>
              </a:rPr>
              <a:t>Guglielmetti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 err="1">
                <a:solidFill>
                  <a:srgbClr val="333366"/>
                </a:solidFill>
                <a:ea typeface="LAAAAA+LiberationSans-Bold"/>
              </a:rPr>
              <a:t>Università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  di Genova and INFN Genova,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</a:t>
            </a:r>
            <a:r>
              <a:rPr lang="en-US" sz="1600" b="1" strike="noStrike" spc="-1" dirty="0" smtClean="0">
                <a:solidFill>
                  <a:srgbClr val="003366"/>
                </a:solidFill>
                <a:ea typeface="LAAAAA+LiberationSans-Bold"/>
              </a:rPr>
              <a:t> </a:t>
            </a:r>
            <a:r>
              <a:rPr lang="it-IT" sz="1600" b="0" strike="noStrike" spc="-1" dirty="0" smtClean="0">
                <a:ea typeface="ＭＳ Ｐゴシック"/>
              </a:rPr>
              <a:t>F. Casaburo, P. </a:t>
            </a:r>
            <a:r>
              <a:rPr lang="it-IT" sz="1600" b="0" strike="noStrike" spc="-1" dirty="0" err="1">
                <a:ea typeface="ＭＳ Ｐゴシック"/>
              </a:rPr>
              <a:t>Corvisiero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P. Prati, S.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Zavatarelli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 err="1">
                <a:solidFill>
                  <a:srgbClr val="333366"/>
                </a:solidFill>
                <a:ea typeface="LAAAAA+LiberationSans-Bold"/>
              </a:rPr>
              <a:t>Università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  di Napoli </a:t>
            </a:r>
            <a:r>
              <a:rPr lang="en-US" sz="1600" b="1" spc="-1" dirty="0">
                <a:solidFill>
                  <a:srgbClr val="333366"/>
                </a:solidFill>
                <a:ea typeface="LAAAAA+LiberationSans-Bold"/>
              </a:rPr>
              <a:t>e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 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INFN Napoli,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 </a:t>
            </a:r>
            <a:r>
              <a:rPr lang="it-IT" sz="1600" spc="-1" dirty="0" smtClean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C.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Ananna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, A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Best,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D. Dell’Aquila, A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Di Leva, </a:t>
            </a:r>
            <a:r>
              <a:rPr lang="it-IT" sz="1600" strike="noStrike" spc="-1" dirty="0">
                <a:ea typeface="ＭＳ Ｐゴシック"/>
              </a:rPr>
              <a:t>G. Imbriani</a:t>
            </a:r>
            <a:r>
              <a:rPr lang="it-IT" sz="1600" b="1" strike="noStrike" spc="-1" dirty="0">
                <a:ea typeface="ＭＳ Ｐゴシック"/>
              </a:rPr>
              <a:t>,</a:t>
            </a:r>
            <a:r>
              <a:rPr lang="it-IT" sz="1600" b="0" strike="noStrike" spc="-1" dirty="0">
                <a:ea typeface="ＭＳ Ｐゴシック"/>
              </a:rPr>
              <a:t> </a:t>
            </a:r>
            <a:r>
              <a:rPr lang="it-IT" sz="1600" b="0" strike="noStrike" spc="-1" dirty="0" smtClean="0">
                <a:ea typeface="ＭＳ Ｐゴシック"/>
              </a:rPr>
              <a:t>D.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Mercogliano, D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Rapagnani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 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 err="1">
                <a:solidFill>
                  <a:srgbClr val="333366"/>
                </a:solidFill>
                <a:ea typeface="LAAAAA+LiberationSans-Bold"/>
              </a:rPr>
              <a:t>Università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  di Torino </a:t>
            </a:r>
            <a:r>
              <a:rPr lang="en-US" sz="1600" b="1" spc="-1" dirty="0">
                <a:solidFill>
                  <a:srgbClr val="333366"/>
                </a:solidFill>
                <a:ea typeface="LAAAAA+LiberationSans-Bold"/>
              </a:rPr>
              <a:t>e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 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INFN Torino,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</a:t>
            </a:r>
            <a:r>
              <a:rPr lang="en-US" sz="1600" b="1" strike="noStrike" spc="-1" dirty="0" smtClean="0">
                <a:solidFill>
                  <a:srgbClr val="009A9A"/>
                </a:solidFill>
                <a:ea typeface="LAAAAA+LiberationSans-Bold"/>
              </a:rPr>
              <a:t> </a:t>
            </a:r>
            <a:r>
              <a:rPr lang="en-US" sz="1600" b="1" strike="noStrike" spc="-1" dirty="0" smtClean="0">
                <a:solidFill>
                  <a:srgbClr val="000000"/>
                </a:solidFill>
                <a:ea typeface="LAAAAA+LiberationSans-Bold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F. Cavanna,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P.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Colombetti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, G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Gervino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University of Edinburgh, </a:t>
            </a:r>
            <a:r>
              <a:rPr lang="en-US" sz="1600" b="1" strike="noStrike" spc="-1" dirty="0" err="1" smtClean="0">
                <a:solidFill>
                  <a:srgbClr val="333366"/>
                </a:solidFill>
                <a:ea typeface="LAAAAA+LiberationSans-Bold"/>
              </a:rPr>
              <a:t>Regno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 </a:t>
            </a:r>
            <a:r>
              <a:rPr lang="en-US" sz="1600" b="1" strike="noStrike" spc="-1" dirty="0" err="1" smtClean="0">
                <a:solidFill>
                  <a:srgbClr val="333366"/>
                </a:solidFill>
                <a:ea typeface="LAAAAA+LiberationSans-Bold"/>
              </a:rPr>
              <a:t>Unito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:</a:t>
            </a:r>
            <a:r>
              <a:rPr lang="en-US" sz="1600" b="1" strike="noStrike" spc="-1" dirty="0" smtClean="0">
                <a:solidFill>
                  <a:srgbClr val="009A9A"/>
                </a:solidFill>
                <a:ea typeface="LAAAAA+LiberationSans-Bold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M. Aliotta,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 L. Barbieri, C.G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Bruno, T.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Davinson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 J.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Marsh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, D.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Robb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, R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Sidhu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, M.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Wiescher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 err="1">
                <a:solidFill>
                  <a:srgbClr val="333366"/>
                </a:solidFill>
                <a:ea typeface="LAAAAA+LiberationSans-Bold"/>
              </a:rPr>
              <a:t>Università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  di Bari </a:t>
            </a:r>
            <a:r>
              <a:rPr lang="en-US" sz="1600" b="1" spc="-1" dirty="0" smtClean="0">
                <a:solidFill>
                  <a:srgbClr val="333366"/>
                </a:solidFill>
                <a:ea typeface="LAAAAA+LiberationSans-Bold"/>
              </a:rPr>
              <a:t>e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 </a:t>
            </a:r>
            <a:r>
              <a:rPr lang="en-US" sz="1600" b="1" strike="noStrike" spc="-1" dirty="0">
                <a:solidFill>
                  <a:srgbClr val="333366"/>
                </a:solidFill>
                <a:ea typeface="LAAAAA+LiberationSans-Bold"/>
              </a:rPr>
              <a:t>INFN Bari, </a:t>
            </a: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Italia:</a:t>
            </a:r>
            <a:r>
              <a:rPr lang="en-US" sz="1600" b="1" strike="noStrike" spc="-1" dirty="0" smtClean="0">
                <a:solidFill>
                  <a:srgbClr val="009A9A"/>
                </a:solidFill>
                <a:ea typeface="LAAAAA+LiberationSans-Bold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F. Barile, G.F. Ciani, V.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Paticchio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, L. </a:t>
            </a:r>
            <a:r>
              <a:rPr lang="it-IT" sz="1600" b="0" strike="noStrike" spc="-1" dirty="0" err="1">
                <a:solidFill>
                  <a:srgbClr val="000000"/>
                </a:solidFill>
                <a:ea typeface="ＭＳ Ｐゴシック"/>
              </a:rPr>
              <a:t>Schiavulli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 smtClean="0">
                <a:solidFill>
                  <a:srgbClr val="333366"/>
                </a:solidFill>
                <a:ea typeface="LAAAAA+LiberationSans-Bold"/>
              </a:rPr>
              <a:t>INFN LNL, Italia:</a:t>
            </a:r>
            <a:r>
              <a:rPr lang="en-US" sz="1600" b="1" strike="noStrike" spc="-1" dirty="0" smtClean="0">
                <a:solidFill>
                  <a:srgbClr val="009A9A"/>
                </a:solidFill>
                <a:ea typeface="LAAAAA+LiberationSans-Bold"/>
              </a:rPr>
              <a:t> </a:t>
            </a:r>
            <a:r>
              <a:rPr lang="it-IT" sz="1600" b="0" strike="noStrike" spc="-1" dirty="0" smtClean="0">
                <a:solidFill>
                  <a:srgbClr val="000000"/>
                </a:solidFill>
                <a:ea typeface="ＭＳ Ｐゴシック"/>
              </a:rPr>
              <a:t>M</a:t>
            </a:r>
            <a:r>
              <a:rPr lang="it-IT" sz="1600" b="0" strike="noStrike" spc="-1" dirty="0">
                <a:solidFill>
                  <a:srgbClr val="000000"/>
                </a:solidFill>
                <a:ea typeface="ＭＳ Ｐゴシック"/>
              </a:rPr>
              <a:t>. </a:t>
            </a:r>
            <a:r>
              <a:rPr lang="it-IT" sz="1600" b="0" strike="noStrike" spc="-1" dirty="0" err="1" smtClean="0">
                <a:solidFill>
                  <a:srgbClr val="000000"/>
                </a:solidFill>
                <a:ea typeface="ＭＳ Ｐゴシック"/>
              </a:rPr>
              <a:t>Campostrini</a:t>
            </a:r>
            <a:r>
              <a:rPr lang="it-IT" sz="1600" spc="-1" dirty="0">
                <a:solidFill>
                  <a:srgbClr val="000000"/>
                </a:solidFill>
                <a:ea typeface="ＭＳ Ｐゴシック"/>
              </a:rPr>
              <a:t>, V. </a:t>
            </a:r>
            <a:r>
              <a:rPr lang="it-IT" sz="1600" spc="-1" dirty="0" smtClean="0">
                <a:solidFill>
                  <a:srgbClr val="000000"/>
                </a:solidFill>
                <a:ea typeface="ＭＳ Ｐゴシック"/>
              </a:rPr>
              <a:t>Rigato</a:t>
            </a:r>
            <a:endParaRPr lang="it-IT" sz="1600" b="0" strike="noStrike" spc="-1" dirty="0"/>
          </a:p>
          <a:p>
            <a:pPr>
              <a:lnSpc>
                <a:spcPct val="100000"/>
              </a:lnSpc>
            </a:pPr>
            <a:endParaRPr lang="it-IT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600" b="0" strike="noStrike" spc="-1" dirty="0">
              <a:latin typeface="Arial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335" y="1953547"/>
            <a:ext cx="4139730" cy="3116973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82880" y="365125"/>
            <a:ext cx="11878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LUNA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7587232" y="5205163"/>
            <a:ext cx="4789936" cy="50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200" dirty="0" smtClean="0"/>
              <a:t>LUNA General meeting – </a:t>
            </a:r>
            <a:r>
              <a:rPr lang="it-IT" sz="2200" dirty="0" err="1" smtClean="0"/>
              <a:t>July</a:t>
            </a:r>
            <a:r>
              <a:rPr lang="it-IT" sz="2200" dirty="0" smtClean="0"/>
              <a:t> 12-14 2023</a:t>
            </a:r>
            <a:endParaRPr lang="it-IT" dirty="0"/>
          </a:p>
        </p:txBody>
      </p:sp>
      <p:pic>
        <p:nvPicPr>
          <p:cNvPr id="11" name="Immagine 32_2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5958131"/>
            <a:ext cx="538520" cy="720000"/>
          </a:xfrm>
          <a:prstGeom prst="rect">
            <a:avLst/>
          </a:prstGeom>
          <a:ln w="0">
            <a:noFill/>
          </a:ln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6917380" y="5875672"/>
            <a:ext cx="5274620" cy="59220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it-IT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it-IT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it-IT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it-IT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</a:t>
            </a:r>
            <a:endParaRPr lang="it-IT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14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2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38200" y="2722432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25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2_3"/>
          <p:cNvPicPr/>
          <p:nvPr/>
        </p:nvPicPr>
        <p:blipFill>
          <a:blip r:embed="rId3"/>
          <a:stretch/>
        </p:blipFill>
        <p:spPr>
          <a:xfrm>
            <a:off x="8438260" y="2364319"/>
            <a:ext cx="3564129" cy="2614464"/>
          </a:xfrm>
          <a:prstGeom prst="rect">
            <a:avLst/>
          </a:prstGeom>
          <a:ln w="0">
            <a:noFill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3</a:t>
            </a:fld>
            <a:endParaRPr lang="it-IT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Astrophyisical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motivations-NeNa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269260" y="1784590"/>
            <a:ext cx="9141823" cy="4467076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NeNa</a:t>
            </a:r>
            <a:r>
              <a:rPr lang="it-IT" sz="2400" dirty="0" smtClean="0"/>
              <a:t> </a:t>
            </a:r>
            <a:r>
              <a:rPr lang="it-IT" sz="2400" dirty="0" err="1" smtClean="0"/>
              <a:t>provides</a:t>
            </a:r>
            <a:r>
              <a:rPr lang="it-IT" sz="2400" dirty="0" smtClean="0"/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isotopical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abundance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of </a:t>
            </a:r>
            <a:r>
              <a:rPr lang="it-IT" sz="2400" dirty="0" err="1" smtClean="0"/>
              <a:t>elements</a:t>
            </a:r>
            <a:r>
              <a:rPr lang="it-IT" sz="2400" dirty="0" smtClean="0"/>
              <a:t>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</a:t>
            </a:r>
            <a:r>
              <a:rPr lang="it-IT" sz="2400" baseline="30000" dirty="0" smtClean="0">
                <a:solidFill>
                  <a:srgbClr val="FF0000"/>
                </a:solidFill>
              </a:rPr>
              <a:t>20</a:t>
            </a:r>
            <a:r>
              <a:rPr lang="it-IT" sz="2400" dirty="0" smtClean="0">
                <a:solidFill>
                  <a:srgbClr val="FF0000"/>
                </a:solidFill>
              </a:rPr>
              <a:t>Ne and </a:t>
            </a:r>
            <a:r>
              <a:rPr lang="it-IT" sz="2400" baseline="30000" dirty="0" smtClean="0">
                <a:solidFill>
                  <a:srgbClr val="FF0000"/>
                </a:solidFill>
              </a:rPr>
              <a:t>23</a:t>
            </a:r>
            <a:r>
              <a:rPr lang="it-IT" sz="2400" dirty="0" smtClean="0">
                <a:solidFill>
                  <a:srgbClr val="FF0000"/>
                </a:solidFill>
              </a:rPr>
              <a:t>Mg.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sz="2400" baseline="30000" dirty="0" smtClean="0">
                <a:solidFill>
                  <a:srgbClr val="00B0F0"/>
                </a:solidFill>
              </a:rPr>
              <a:t>20</a:t>
            </a:r>
            <a:r>
              <a:rPr lang="it-IT" sz="2400" dirty="0" smtClean="0">
                <a:solidFill>
                  <a:srgbClr val="00B0F0"/>
                </a:solidFill>
              </a:rPr>
              <a:t>Ne(p,</a:t>
            </a:r>
            <a:r>
              <a:rPr lang="el-GR" sz="2400" dirty="0" smtClean="0">
                <a:solidFill>
                  <a:srgbClr val="00B0F0"/>
                </a:solidFill>
              </a:rPr>
              <a:t>γ</a:t>
            </a:r>
            <a:r>
              <a:rPr lang="it-IT" sz="2400" dirty="0" smtClean="0">
                <a:solidFill>
                  <a:srgbClr val="00B0F0"/>
                </a:solidFill>
              </a:rPr>
              <a:t>)</a:t>
            </a:r>
            <a:r>
              <a:rPr lang="it-IT" sz="2400" baseline="30000" dirty="0" smtClean="0">
                <a:solidFill>
                  <a:srgbClr val="00B0F0"/>
                </a:solidFill>
              </a:rPr>
              <a:t>21</a:t>
            </a:r>
            <a:r>
              <a:rPr lang="it-IT" sz="2400" dirty="0" smtClean="0">
                <a:solidFill>
                  <a:srgbClr val="00B0F0"/>
                </a:solidFill>
              </a:rPr>
              <a:t>Na: </a:t>
            </a:r>
          </a:p>
          <a:p>
            <a:pPr lvl="1"/>
            <a:r>
              <a:rPr lang="it-IT" sz="2000" dirty="0" smtClean="0">
                <a:solidFill>
                  <a:srgbClr val="00B0F0"/>
                </a:solidFill>
              </a:rPr>
              <a:t>First and </a:t>
            </a:r>
            <a:r>
              <a:rPr lang="it-IT" sz="2000" dirty="0" err="1" smtClean="0">
                <a:solidFill>
                  <a:srgbClr val="00B0F0"/>
                </a:solidFill>
              </a:rPr>
              <a:t>slower</a:t>
            </a:r>
            <a:r>
              <a:rPr lang="it-IT" sz="2000" dirty="0" smtClean="0">
                <a:solidFill>
                  <a:srgbClr val="00B0F0"/>
                </a:solidFill>
              </a:rPr>
              <a:t> </a:t>
            </a:r>
            <a:r>
              <a:rPr lang="it-IT" sz="2000" dirty="0" err="1" smtClean="0"/>
              <a:t>reaction</a:t>
            </a:r>
            <a:r>
              <a:rPr lang="it-IT" sz="2000" dirty="0" smtClean="0"/>
              <a:t> of the </a:t>
            </a:r>
            <a:r>
              <a:rPr lang="it-IT" sz="2000" dirty="0" err="1" smtClean="0"/>
              <a:t>cycle</a:t>
            </a:r>
            <a:r>
              <a:rPr lang="it-IT" sz="2000" dirty="0" smtClean="0"/>
              <a:t> (</a:t>
            </a:r>
            <a:r>
              <a:rPr lang="it-IT" sz="2000" dirty="0" err="1" smtClean="0">
                <a:solidFill>
                  <a:srgbClr val="00B0F0"/>
                </a:solidFill>
              </a:rPr>
              <a:t>step</a:t>
            </a:r>
            <a:r>
              <a:rPr lang="it-IT" sz="2000" dirty="0" smtClean="0">
                <a:solidFill>
                  <a:srgbClr val="00B0F0"/>
                </a:solidFill>
              </a:rPr>
              <a:t>-maker</a:t>
            </a:r>
            <a:r>
              <a:rPr lang="it-IT" sz="2000" dirty="0" smtClean="0"/>
              <a:t>). </a:t>
            </a:r>
          </a:p>
          <a:p>
            <a:pPr lvl="1"/>
            <a:r>
              <a:rPr lang="it-IT" sz="2000" dirty="0" err="1" smtClean="0"/>
              <a:t>Astrophysical</a:t>
            </a:r>
            <a:r>
              <a:rPr lang="it-IT" sz="2000" dirty="0" smtClean="0"/>
              <a:t> </a:t>
            </a:r>
            <a:r>
              <a:rPr lang="it-IT" sz="2000" dirty="0" err="1" smtClean="0"/>
              <a:t>interest</a:t>
            </a:r>
            <a:r>
              <a:rPr lang="it-IT" sz="2000" dirty="0" smtClean="0"/>
              <a:t> in RGB, AGB, </a:t>
            </a:r>
            <a:r>
              <a:rPr lang="it-IT" sz="2000" dirty="0" err="1" smtClean="0"/>
              <a:t>novae</a:t>
            </a:r>
            <a:r>
              <a:rPr lang="it-IT" sz="2000" dirty="0" smtClean="0"/>
              <a:t>, massive </a:t>
            </a:r>
            <a:r>
              <a:rPr lang="it-IT" sz="2000" dirty="0" err="1" smtClean="0"/>
              <a:t>stars</a:t>
            </a:r>
            <a:r>
              <a:rPr lang="it-IT" sz="2000" dirty="0" smtClean="0"/>
              <a:t> (T~0.05-1GK).</a:t>
            </a:r>
          </a:p>
          <a:p>
            <a:pPr lvl="1"/>
            <a:endParaRPr lang="it-IT" sz="2000" dirty="0" smtClean="0"/>
          </a:p>
          <a:p>
            <a:r>
              <a:rPr lang="it-IT" sz="2400" baseline="30000" dirty="0" smtClean="0">
                <a:solidFill>
                  <a:srgbClr val="FFC000"/>
                </a:solidFill>
              </a:rPr>
              <a:t>21</a:t>
            </a:r>
            <a:r>
              <a:rPr lang="it-IT" sz="2400" dirty="0" smtClean="0">
                <a:solidFill>
                  <a:srgbClr val="FFC000"/>
                </a:solidFill>
              </a:rPr>
              <a:t>Ne(p,</a:t>
            </a:r>
            <a:r>
              <a:rPr lang="el-GR" sz="2400" dirty="0">
                <a:solidFill>
                  <a:srgbClr val="FFC000"/>
                </a:solidFill>
              </a:rPr>
              <a:t>γ</a:t>
            </a:r>
            <a:r>
              <a:rPr lang="it-IT" sz="2400" dirty="0" smtClean="0">
                <a:solidFill>
                  <a:srgbClr val="FFC000"/>
                </a:solidFill>
              </a:rPr>
              <a:t>)</a:t>
            </a:r>
            <a:r>
              <a:rPr lang="it-IT" sz="2400" baseline="30000" dirty="0" smtClean="0">
                <a:solidFill>
                  <a:srgbClr val="FFC000"/>
                </a:solidFill>
              </a:rPr>
              <a:t>22</a:t>
            </a:r>
            <a:r>
              <a:rPr lang="it-IT" sz="2400" dirty="0" smtClean="0">
                <a:solidFill>
                  <a:srgbClr val="FFC000"/>
                </a:solidFill>
              </a:rPr>
              <a:t>Na: </a:t>
            </a:r>
          </a:p>
          <a:p>
            <a:pPr lvl="1"/>
            <a:r>
              <a:rPr lang="it-IT" sz="2000" baseline="30000" dirty="0" smtClean="0">
                <a:solidFill>
                  <a:srgbClr val="FFC000"/>
                </a:solidFill>
              </a:rPr>
              <a:t>22</a:t>
            </a:r>
            <a:r>
              <a:rPr lang="it-IT" sz="2000" dirty="0" smtClean="0">
                <a:solidFill>
                  <a:srgbClr val="FFC000"/>
                </a:solidFill>
              </a:rPr>
              <a:t>Na production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smtClean="0"/>
              <a:t>in </a:t>
            </a:r>
            <a:r>
              <a:rPr lang="it-IT" sz="2000" dirty="0" err="1" smtClean="0"/>
              <a:t>novae</a:t>
            </a:r>
            <a:r>
              <a:rPr lang="it-IT" sz="2000" dirty="0" smtClean="0"/>
              <a:t> and </a:t>
            </a:r>
            <a:r>
              <a:rPr lang="it-IT" sz="2000" dirty="0" err="1" smtClean="0"/>
              <a:t>supernovae</a:t>
            </a:r>
            <a:r>
              <a:rPr lang="it-IT" sz="2000" dirty="0" smtClean="0"/>
              <a:t> </a:t>
            </a:r>
            <a:r>
              <a:rPr lang="it-IT" sz="2000" dirty="0"/>
              <a:t>(</a:t>
            </a:r>
            <a:r>
              <a:rPr lang="it-IT" sz="2000" dirty="0" smtClean="0"/>
              <a:t>T~0.1-0.7GK).</a:t>
            </a:r>
            <a:r>
              <a:rPr lang="it-IT" dirty="0" smtClean="0"/>
              <a:t> </a:t>
            </a:r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8430646" y="2155921"/>
            <a:ext cx="3531278" cy="50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200" dirty="0" err="1" smtClean="0"/>
              <a:t>NeNa</a:t>
            </a:r>
            <a:r>
              <a:rPr lang="it-IT" sz="2200" dirty="0" smtClean="0"/>
              <a:t> </a:t>
            </a:r>
            <a:r>
              <a:rPr lang="it-IT" sz="2200" dirty="0" err="1" smtClean="0"/>
              <a:t>cycle</a:t>
            </a:r>
            <a:r>
              <a:rPr lang="it-IT" sz="2200" dirty="0" smtClean="0"/>
              <a:t>.</a:t>
            </a:r>
            <a:endParaRPr lang="it-IT" dirty="0"/>
          </a:p>
        </p:txBody>
      </p:sp>
      <p:pic>
        <p:nvPicPr>
          <p:cNvPr id="9" name="Immagine 32_2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5958131"/>
            <a:ext cx="538520" cy="720000"/>
          </a:xfrm>
          <a:prstGeom prst="rect">
            <a:avLst/>
          </a:prstGeom>
          <a:ln w="0">
            <a:noFill/>
          </a:ln>
        </p:spPr>
      </p:pic>
      <p:sp>
        <p:nvSpPr>
          <p:cNvPr id="3" name="Rettangolo 2"/>
          <p:cNvSpPr/>
          <p:nvPr/>
        </p:nvSpPr>
        <p:spPr>
          <a:xfrm>
            <a:off x="9553575" y="3232463"/>
            <a:ext cx="666750" cy="1393371"/>
          </a:xfrm>
          <a:prstGeom prst="rect">
            <a:avLst/>
          </a:prstGeom>
          <a:noFill/>
          <a:ln w="34925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0220325" y="3232463"/>
            <a:ext cx="587013" cy="1393371"/>
          </a:xfrm>
          <a:prstGeom prst="rect">
            <a:avLst/>
          </a:prstGeom>
          <a:noFill/>
          <a:ln w="34925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10674892" y="4705170"/>
            <a:ext cx="240758" cy="841883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8430646" y="4705169"/>
            <a:ext cx="1111420" cy="713893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 flipH="1">
            <a:off x="10655837" y="5626389"/>
            <a:ext cx="123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 smtClean="0">
                <a:solidFill>
                  <a:srgbClr val="FFC000"/>
                </a:solidFill>
              </a:rPr>
              <a:t>21</a:t>
            </a:r>
            <a:r>
              <a:rPr lang="it-IT" dirty="0" smtClean="0">
                <a:solidFill>
                  <a:srgbClr val="FFC000"/>
                </a:solidFill>
              </a:rPr>
              <a:t>Ne(p,</a:t>
            </a:r>
            <a:r>
              <a:rPr lang="el-GR" dirty="0" smtClean="0">
                <a:solidFill>
                  <a:srgbClr val="FFC000"/>
                </a:solidFill>
              </a:rPr>
              <a:t>γ</a:t>
            </a:r>
            <a:r>
              <a:rPr lang="it-IT" dirty="0" smtClean="0">
                <a:solidFill>
                  <a:srgbClr val="FFC000"/>
                </a:solidFill>
              </a:rPr>
              <a:t>)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 flipH="1">
            <a:off x="8091619" y="5371103"/>
            <a:ext cx="123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 smtClean="0">
                <a:solidFill>
                  <a:srgbClr val="00B0F0"/>
                </a:solidFill>
              </a:rPr>
              <a:t>20</a:t>
            </a:r>
            <a:r>
              <a:rPr lang="it-IT" dirty="0" smtClean="0">
                <a:solidFill>
                  <a:srgbClr val="00B0F0"/>
                </a:solidFill>
              </a:rPr>
              <a:t>Ne(p,</a:t>
            </a:r>
            <a:r>
              <a:rPr lang="el-GR" dirty="0" smtClean="0">
                <a:solidFill>
                  <a:srgbClr val="00B0F0"/>
                </a:solidFill>
              </a:rPr>
              <a:t>γ</a:t>
            </a:r>
            <a:r>
              <a:rPr lang="it-IT" dirty="0" smtClean="0">
                <a:solidFill>
                  <a:srgbClr val="00B0F0"/>
                </a:solidFill>
              </a:rPr>
              <a:t>)</a:t>
            </a:r>
            <a:endParaRPr lang="it-IT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4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38200" y="2722432"/>
            <a:ext cx="10515600" cy="1325563"/>
          </a:xfrm>
        </p:spPr>
        <p:txBody>
          <a:bodyPr/>
          <a:lstStyle/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of the art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7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egnaposto contenuto 2"/>
          <p:cNvSpPr>
            <a:spLocks noGrp="1"/>
          </p:cNvSpPr>
          <p:nvPr>
            <p:ph idx="1"/>
          </p:nvPr>
        </p:nvSpPr>
        <p:spPr>
          <a:xfrm>
            <a:off x="145780" y="1298378"/>
            <a:ext cx="11922741" cy="4659753"/>
          </a:xfrm>
        </p:spPr>
        <p:txBody>
          <a:bodyPr>
            <a:normAutofit/>
          </a:bodyPr>
          <a:lstStyle/>
          <a:p>
            <a:r>
              <a:rPr lang="it-IT" sz="2400" baseline="30000" dirty="0">
                <a:solidFill>
                  <a:srgbClr val="00B0F0"/>
                </a:solidFill>
              </a:rPr>
              <a:t>20</a:t>
            </a:r>
            <a:r>
              <a:rPr lang="it-IT" sz="2400" dirty="0">
                <a:solidFill>
                  <a:srgbClr val="00B0F0"/>
                </a:solidFill>
              </a:rPr>
              <a:t>Ne(p,</a:t>
            </a:r>
            <a:r>
              <a:rPr lang="el-GR" sz="2400" dirty="0">
                <a:solidFill>
                  <a:srgbClr val="00B0F0"/>
                </a:solidFill>
              </a:rPr>
              <a:t>γ</a:t>
            </a:r>
            <a:r>
              <a:rPr lang="it-IT" sz="2400" dirty="0" smtClean="0">
                <a:solidFill>
                  <a:srgbClr val="00B0F0"/>
                </a:solidFill>
              </a:rPr>
              <a:t>)</a:t>
            </a:r>
            <a:r>
              <a:rPr lang="it-IT" sz="2400" baseline="30000" dirty="0" smtClean="0">
                <a:solidFill>
                  <a:srgbClr val="00B0F0"/>
                </a:solidFill>
              </a:rPr>
              <a:t>21</a:t>
            </a:r>
            <a:r>
              <a:rPr lang="it-IT" sz="2400" dirty="0" smtClean="0">
                <a:solidFill>
                  <a:srgbClr val="00B0F0"/>
                </a:solidFill>
              </a:rPr>
              <a:t>Na:</a:t>
            </a:r>
            <a:endParaRPr lang="it-IT" sz="2400" dirty="0" smtClean="0"/>
          </a:p>
          <a:p>
            <a:pPr lvl="1"/>
            <a:r>
              <a:rPr lang="it-IT" sz="2000" dirty="0" smtClean="0"/>
              <a:t>At T~0.05-1GK, </a:t>
            </a:r>
            <a:r>
              <a:rPr lang="it-IT" sz="2000" dirty="0" err="1" smtClean="0"/>
              <a:t>most</a:t>
            </a:r>
            <a:r>
              <a:rPr lang="it-IT" sz="2000" dirty="0" smtClean="0"/>
              <a:t> </a:t>
            </a:r>
            <a:r>
              <a:rPr lang="it-IT" sz="2000" dirty="0" err="1" smtClean="0"/>
              <a:t>relevant</a:t>
            </a:r>
            <a:r>
              <a:rPr lang="it-IT" sz="2000" dirty="0" smtClean="0"/>
              <a:t> </a:t>
            </a:r>
            <a:r>
              <a:rPr lang="it-IT" sz="2000" dirty="0" err="1" smtClean="0"/>
              <a:t>contributions</a:t>
            </a:r>
            <a:r>
              <a:rPr lang="it-IT" sz="2000" dirty="0" smtClean="0"/>
              <a:t> from </a:t>
            </a:r>
            <a:r>
              <a:rPr lang="it-IT" sz="2000" dirty="0" err="1" smtClean="0"/>
              <a:t>resonances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>
                <a:solidFill>
                  <a:srgbClr val="0070C0"/>
                </a:solidFill>
              </a:rPr>
              <a:t>E</a:t>
            </a:r>
            <a:r>
              <a:rPr lang="it-IT" sz="2000" baseline="-25000" dirty="0" err="1" smtClean="0">
                <a:solidFill>
                  <a:srgbClr val="0070C0"/>
                </a:solidFill>
              </a:rPr>
              <a:t>p</a:t>
            </a:r>
            <a:r>
              <a:rPr lang="it-IT" sz="2000" dirty="0" smtClean="0">
                <a:solidFill>
                  <a:srgbClr val="0070C0"/>
                </a:solidFill>
              </a:rPr>
              <a:t>=-7.4keV, </a:t>
            </a:r>
            <a:r>
              <a:rPr lang="it-IT" sz="2000" dirty="0" err="1" smtClean="0">
                <a:solidFill>
                  <a:srgbClr val="0070C0"/>
                </a:solidFill>
              </a:rPr>
              <a:t>E</a:t>
            </a:r>
            <a:r>
              <a:rPr lang="it-IT" sz="2000" baseline="-25000" dirty="0" err="1" smtClean="0">
                <a:solidFill>
                  <a:srgbClr val="0070C0"/>
                </a:solidFill>
              </a:rPr>
              <a:t>p</a:t>
            </a:r>
            <a:r>
              <a:rPr lang="it-IT" sz="2000" dirty="0" smtClean="0">
                <a:solidFill>
                  <a:srgbClr val="0070C0"/>
                </a:solidFill>
              </a:rPr>
              <a:t>=386keV</a:t>
            </a:r>
            <a:r>
              <a:rPr lang="it-IT" sz="2000" dirty="0" smtClean="0"/>
              <a:t> and </a:t>
            </a:r>
            <a:r>
              <a:rPr lang="it-IT" sz="2000" dirty="0" err="1" smtClean="0">
                <a:solidFill>
                  <a:srgbClr val="0070C0"/>
                </a:solidFill>
              </a:rPr>
              <a:t>direct</a:t>
            </a:r>
            <a:r>
              <a:rPr lang="it-IT" sz="2000" dirty="0" smtClean="0">
                <a:solidFill>
                  <a:srgbClr val="0070C0"/>
                </a:solidFill>
              </a:rPr>
              <a:t> </a:t>
            </a:r>
            <a:r>
              <a:rPr lang="it-IT" sz="2000" dirty="0" err="1" smtClean="0">
                <a:solidFill>
                  <a:srgbClr val="0070C0"/>
                </a:solidFill>
              </a:rPr>
              <a:t>capture</a:t>
            </a:r>
            <a:r>
              <a:rPr lang="it-IT" sz="2000" dirty="0" smtClean="0"/>
              <a:t>.</a:t>
            </a:r>
          </a:p>
          <a:p>
            <a:pPr lvl="1"/>
            <a:r>
              <a:rPr lang="it-IT" sz="2000" dirty="0" err="1" smtClean="0"/>
              <a:t>Few</a:t>
            </a:r>
            <a:r>
              <a:rPr lang="it-IT" sz="2000" dirty="0" smtClean="0"/>
              <a:t> </a:t>
            </a:r>
            <a:r>
              <a:rPr lang="it-IT" sz="2000" dirty="0" err="1" smtClean="0"/>
              <a:t>previous</a:t>
            </a:r>
            <a:r>
              <a:rPr lang="it-IT" sz="2000" dirty="0" smtClean="0"/>
              <a:t> </a:t>
            </a:r>
            <a:r>
              <a:rPr lang="it-IT" sz="2000" dirty="0" err="1" smtClean="0"/>
              <a:t>measurements</a:t>
            </a:r>
            <a:r>
              <a:rPr lang="it-IT" sz="2000" dirty="0" smtClean="0"/>
              <a:t>  (</a:t>
            </a:r>
            <a:r>
              <a:rPr lang="it-IT" sz="2000" dirty="0" err="1" smtClean="0"/>
              <a:t>missing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/>
              <a:t>lower</a:t>
            </a:r>
            <a:r>
              <a:rPr lang="it-IT" sz="2000" dirty="0" smtClean="0"/>
              <a:t> </a:t>
            </a:r>
            <a:r>
              <a:rPr lang="it-IT" sz="2000" dirty="0" err="1" smtClean="0"/>
              <a:t>energies</a:t>
            </a:r>
            <a:r>
              <a:rPr lang="it-IT" sz="2000" dirty="0" smtClean="0"/>
              <a:t>).</a:t>
            </a:r>
            <a:endParaRPr lang="it-IT" sz="2000" dirty="0"/>
          </a:p>
          <a:p>
            <a:r>
              <a:rPr lang="it-IT" sz="2400" baseline="30000" dirty="0" smtClean="0">
                <a:solidFill>
                  <a:srgbClr val="FFC000"/>
                </a:solidFill>
              </a:rPr>
              <a:t>21</a:t>
            </a:r>
            <a:r>
              <a:rPr lang="it-IT" sz="2400" dirty="0" smtClean="0">
                <a:solidFill>
                  <a:srgbClr val="FFC000"/>
                </a:solidFill>
              </a:rPr>
              <a:t>Ne(p,</a:t>
            </a:r>
            <a:r>
              <a:rPr lang="el-GR" sz="2400" dirty="0">
                <a:solidFill>
                  <a:srgbClr val="FFC000"/>
                </a:solidFill>
              </a:rPr>
              <a:t>γ</a:t>
            </a:r>
            <a:r>
              <a:rPr lang="it-IT" sz="2400" dirty="0" smtClean="0">
                <a:solidFill>
                  <a:srgbClr val="FFC000"/>
                </a:solidFill>
              </a:rPr>
              <a:t>)</a:t>
            </a:r>
            <a:r>
              <a:rPr lang="it-IT" sz="2400" baseline="30000" dirty="0" smtClean="0">
                <a:solidFill>
                  <a:srgbClr val="FFC000"/>
                </a:solidFill>
              </a:rPr>
              <a:t>22</a:t>
            </a:r>
            <a:r>
              <a:rPr lang="it-IT" sz="2400" dirty="0" smtClean="0">
                <a:solidFill>
                  <a:srgbClr val="FFC000"/>
                </a:solidFill>
              </a:rPr>
              <a:t>Na</a:t>
            </a:r>
            <a:r>
              <a:rPr lang="it-IT" sz="2400" dirty="0">
                <a:solidFill>
                  <a:srgbClr val="FFC000"/>
                </a:solidFill>
              </a:rPr>
              <a:t>:</a:t>
            </a:r>
          </a:p>
          <a:p>
            <a:pPr lvl="1"/>
            <a:r>
              <a:rPr lang="it-IT" sz="2000" dirty="0"/>
              <a:t>At T~0.1-0.7GK, </a:t>
            </a:r>
            <a:r>
              <a:rPr lang="it-IT" sz="2000" dirty="0" err="1" smtClean="0"/>
              <a:t>most</a:t>
            </a:r>
            <a:r>
              <a:rPr lang="it-IT" sz="2000" dirty="0" smtClean="0"/>
              <a:t> </a:t>
            </a:r>
            <a:r>
              <a:rPr lang="it-IT" sz="2000" dirty="0" err="1" smtClean="0"/>
              <a:t>relevant</a:t>
            </a:r>
            <a:r>
              <a:rPr lang="it-IT" sz="2000" dirty="0" smtClean="0"/>
              <a:t> </a:t>
            </a:r>
            <a:r>
              <a:rPr lang="it-IT" sz="2000" dirty="0" err="1" smtClean="0"/>
              <a:t>contributions</a:t>
            </a:r>
            <a:r>
              <a:rPr lang="it-IT" sz="2000" dirty="0" smtClean="0"/>
              <a:t> from </a:t>
            </a:r>
            <a:r>
              <a:rPr lang="it-IT" sz="2000" dirty="0" err="1" smtClean="0"/>
              <a:t>resonances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>
                <a:solidFill>
                  <a:srgbClr val="FFC000"/>
                </a:solidFill>
              </a:rPr>
              <a:t>E</a:t>
            </a:r>
            <a:r>
              <a:rPr lang="it-IT" sz="2000" baseline="-25000" dirty="0" err="1" smtClean="0">
                <a:solidFill>
                  <a:srgbClr val="FFC000"/>
                </a:solidFill>
              </a:rPr>
              <a:t>p</a:t>
            </a:r>
            <a:r>
              <a:rPr lang="it-IT" sz="2000" dirty="0" smtClean="0">
                <a:solidFill>
                  <a:srgbClr val="FFC000"/>
                </a:solidFill>
              </a:rPr>
              <a:t>=126keV and </a:t>
            </a:r>
            <a:r>
              <a:rPr lang="it-IT" sz="2000" dirty="0" err="1" smtClean="0">
                <a:solidFill>
                  <a:srgbClr val="FFC000"/>
                </a:solidFill>
              </a:rPr>
              <a:t>E</a:t>
            </a:r>
            <a:r>
              <a:rPr lang="it-IT" sz="2000" baseline="-25000" dirty="0" err="1">
                <a:solidFill>
                  <a:srgbClr val="FFC000"/>
                </a:solidFill>
              </a:rPr>
              <a:t>p</a:t>
            </a:r>
            <a:r>
              <a:rPr lang="it-IT" sz="2000" dirty="0" smtClean="0">
                <a:solidFill>
                  <a:srgbClr val="FFC000"/>
                </a:solidFill>
              </a:rPr>
              <a:t>=272keV</a:t>
            </a:r>
            <a:r>
              <a:rPr lang="it-IT" sz="2000" dirty="0">
                <a:solidFill>
                  <a:srgbClr val="FFC000"/>
                </a:solidFill>
              </a:rPr>
              <a:t>.</a:t>
            </a:r>
          </a:p>
          <a:p>
            <a:pPr lvl="1"/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previous</a:t>
            </a:r>
            <a:r>
              <a:rPr lang="it-IT" sz="2000" dirty="0"/>
              <a:t> </a:t>
            </a:r>
            <a:r>
              <a:rPr lang="it-IT" sz="2000" dirty="0" err="1" smtClean="0"/>
              <a:t>measurements</a:t>
            </a:r>
            <a:r>
              <a:rPr lang="it-IT" sz="2000" dirty="0" smtClean="0"/>
              <a:t> </a:t>
            </a:r>
            <a:r>
              <a:rPr lang="it-IT" sz="2000" dirty="0"/>
              <a:t>(</a:t>
            </a:r>
            <a:r>
              <a:rPr lang="it-IT" sz="2000" dirty="0" err="1"/>
              <a:t>missing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 smtClean="0"/>
              <a:t>E</a:t>
            </a:r>
            <a:r>
              <a:rPr lang="it-IT" sz="2000" baseline="-25000" dirty="0" err="1"/>
              <a:t>p</a:t>
            </a:r>
            <a:r>
              <a:rPr lang="it-IT" sz="2000" dirty="0" smtClean="0"/>
              <a:t>=126keV</a:t>
            </a:r>
            <a:r>
              <a:rPr lang="it-IT" sz="2000" dirty="0"/>
              <a:t>).</a:t>
            </a:r>
          </a:p>
          <a:p>
            <a:pPr lvl="2"/>
            <a:endParaRPr lang="it-IT" sz="1600" dirty="0" smtClean="0"/>
          </a:p>
          <a:p>
            <a:pPr marL="457200" lvl="1" indent="0">
              <a:buNone/>
            </a:pPr>
            <a:endParaRPr lang="it-IT" i="1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5</a:t>
            </a:fld>
            <a:endParaRPr lang="it-IT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49351" y="308854"/>
            <a:ext cx="10515600" cy="1325563"/>
          </a:xfrm>
        </p:spPr>
        <p:txBody>
          <a:bodyPr/>
          <a:lstStyle/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art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magine 32_2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5958131"/>
            <a:ext cx="538520" cy="720000"/>
          </a:xfrm>
          <a:prstGeom prst="rect">
            <a:avLst/>
          </a:prstGeom>
          <a:ln w="0">
            <a:noFill/>
          </a:ln>
        </p:spPr>
      </p:pic>
      <p:sp>
        <p:nvSpPr>
          <p:cNvPr id="15" name="Segnaposto contenuto 2"/>
          <p:cNvSpPr txBox="1">
            <a:spLocks/>
          </p:cNvSpPr>
          <p:nvPr/>
        </p:nvSpPr>
        <p:spPr>
          <a:xfrm>
            <a:off x="665168" y="6349728"/>
            <a:ext cx="5893706" cy="50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baseline="30000" dirty="0" smtClean="0"/>
              <a:t>20</a:t>
            </a:r>
            <a:r>
              <a:rPr lang="it-IT" sz="1800" dirty="0" smtClean="0"/>
              <a:t>Ne(p,</a:t>
            </a:r>
            <a:r>
              <a:rPr lang="el-GR" sz="1800" dirty="0" smtClean="0"/>
              <a:t>γ</a:t>
            </a:r>
            <a:r>
              <a:rPr lang="it-IT" sz="1800" dirty="0" smtClean="0"/>
              <a:t>) </a:t>
            </a:r>
            <a:r>
              <a:rPr lang="it-IT" sz="1800" dirty="0" err="1" smtClean="0"/>
              <a:t>Reaction</a:t>
            </a:r>
            <a:r>
              <a:rPr lang="it-IT" sz="1800" dirty="0" smtClean="0"/>
              <a:t> rate vs temperature.</a:t>
            </a:r>
            <a:endParaRPr lang="it-IT" sz="2000" dirty="0"/>
          </a:p>
        </p:txBody>
      </p:sp>
      <p:sp>
        <p:nvSpPr>
          <p:cNvPr id="30" name="Segnaposto contenuto 2"/>
          <p:cNvSpPr txBox="1">
            <a:spLocks/>
          </p:cNvSpPr>
          <p:nvPr/>
        </p:nvSpPr>
        <p:spPr>
          <a:xfrm>
            <a:off x="5763268" y="6335148"/>
            <a:ext cx="6269090" cy="50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baseline="30000" dirty="0" smtClean="0"/>
              <a:t>21</a:t>
            </a:r>
            <a:r>
              <a:rPr lang="it-IT" sz="1800" dirty="0" smtClean="0"/>
              <a:t>Ne(p,</a:t>
            </a:r>
            <a:r>
              <a:rPr lang="el-GR" sz="1800" dirty="0"/>
              <a:t>γ</a:t>
            </a:r>
            <a:r>
              <a:rPr lang="it-IT" sz="1800" dirty="0" smtClean="0"/>
              <a:t>) </a:t>
            </a:r>
            <a:r>
              <a:rPr lang="it-IT" sz="1800" dirty="0" err="1" smtClean="0"/>
              <a:t>Reaction</a:t>
            </a:r>
            <a:r>
              <a:rPr lang="it-IT" sz="1800" dirty="0" smtClean="0"/>
              <a:t> rate vs temperature.</a:t>
            </a:r>
            <a:endParaRPr lang="it-IT" sz="2000" dirty="0"/>
          </a:p>
        </p:txBody>
      </p:sp>
      <p:pic>
        <p:nvPicPr>
          <p:cNvPr id="12" name="Immagine 16_3"/>
          <p:cNvPicPr/>
          <p:nvPr/>
        </p:nvPicPr>
        <p:blipFill>
          <a:blip r:embed="rId4"/>
          <a:stretch/>
        </p:blipFill>
        <p:spPr>
          <a:xfrm>
            <a:off x="1518992" y="3615136"/>
            <a:ext cx="4021302" cy="2689514"/>
          </a:xfrm>
          <a:prstGeom prst="rect">
            <a:avLst/>
          </a:prstGeom>
          <a:ln w="0">
            <a:noFill/>
          </a:ln>
        </p:spPr>
      </p:pic>
      <p:cxnSp>
        <p:nvCxnSpPr>
          <p:cNvPr id="13" name="Connettore 2 12"/>
          <p:cNvCxnSpPr/>
          <p:nvPr/>
        </p:nvCxnSpPr>
        <p:spPr>
          <a:xfrm flipV="1">
            <a:off x="2917180" y="6336015"/>
            <a:ext cx="1413163" cy="92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2725553" y="3619613"/>
            <a:ext cx="517235" cy="735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196913" y="3353036"/>
            <a:ext cx="445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E</a:t>
            </a:r>
            <a:r>
              <a:rPr lang="it-IT" baseline="-25000" dirty="0" err="1">
                <a:solidFill>
                  <a:srgbClr val="0070C0"/>
                </a:solidFill>
              </a:rPr>
              <a:t>p</a:t>
            </a:r>
            <a:r>
              <a:rPr lang="it-IT" dirty="0" smtClean="0">
                <a:solidFill>
                  <a:srgbClr val="0070C0"/>
                </a:solidFill>
              </a:rPr>
              <a:t>=-7keV</a:t>
            </a:r>
            <a:endParaRPr lang="it-IT" dirty="0">
              <a:solidFill>
                <a:srgbClr val="0070C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 flipV="1">
            <a:off x="1266130" y="5419608"/>
            <a:ext cx="1358181" cy="573429"/>
          </a:xfrm>
          <a:prstGeom prst="straightConnector1">
            <a:avLst/>
          </a:prstGeom>
          <a:ln>
            <a:solidFill>
              <a:srgbClr val="BC9D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878787" y="5848971"/>
            <a:ext cx="445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DC</a:t>
            </a:r>
            <a:endParaRPr lang="it-IT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1772722" y="5971193"/>
            <a:ext cx="952831" cy="37621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4134065" y="4243097"/>
            <a:ext cx="517235" cy="7351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4448915" y="3904911"/>
            <a:ext cx="445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E</a:t>
            </a:r>
            <a:r>
              <a:rPr lang="it-IT" baseline="-25000" dirty="0" err="1">
                <a:solidFill>
                  <a:srgbClr val="FF0000"/>
                </a:solidFill>
              </a:rPr>
              <a:t>p</a:t>
            </a:r>
            <a:r>
              <a:rPr lang="it-IT" dirty="0" smtClean="0">
                <a:solidFill>
                  <a:srgbClr val="FF0000"/>
                </a:solidFill>
              </a:rPr>
              <a:t>=366keV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308" y="3537702"/>
            <a:ext cx="4154849" cy="2873578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5765168" y="4060403"/>
            <a:ext cx="445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E</a:t>
            </a:r>
            <a:r>
              <a:rPr lang="it-IT" baseline="-25000" dirty="0" err="1">
                <a:solidFill>
                  <a:srgbClr val="FF0000"/>
                </a:solidFill>
              </a:rPr>
              <a:t>p</a:t>
            </a:r>
            <a:r>
              <a:rPr lang="it-IT" dirty="0" smtClean="0">
                <a:solidFill>
                  <a:srgbClr val="FF0000"/>
                </a:solidFill>
              </a:rPr>
              <a:t>=126keV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 flipV="1">
            <a:off x="7467259" y="6080076"/>
            <a:ext cx="1430554" cy="1400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9079023" y="3938458"/>
            <a:ext cx="1833293" cy="28056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0851751" y="3585163"/>
            <a:ext cx="445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E</a:t>
            </a:r>
            <a:r>
              <a:rPr lang="it-IT" baseline="-25000" dirty="0" err="1">
                <a:solidFill>
                  <a:srgbClr val="0070C0"/>
                </a:solidFill>
              </a:rPr>
              <a:t>p</a:t>
            </a:r>
            <a:r>
              <a:rPr lang="it-IT" dirty="0" smtClean="0">
                <a:solidFill>
                  <a:srgbClr val="0070C0"/>
                </a:solidFill>
              </a:rPr>
              <a:t>=272keV</a:t>
            </a:r>
            <a:endParaRPr lang="it-IT" dirty="0">
              <a:solidFill>
                <a:srgbClr val="0070C0"/>
              </a:solidFill>
            </a:endParaRPr>
          </a:p>
        </p:txBody>
      </p:sp>
      <p:cxnSp>
        <p:nvCxnSpPr>
          <p:cNvPr id="29" name="Connettore 2 28"/>
          <p:cNvCxnSpPr/>
          <p:nvPr/>
        </p:nvCxnSpPr>
        <p:spPr>
          <a:xfrm flipV="1">
            <a:off x="7006065" y="3972541"/>
            <a:ext cx="694100" cy="270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5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6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38200" y="2722432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setup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64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142" y="3690171"/>
            <a:ext cx="5134541" cy="2588709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7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11878491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setup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82880" y="1690688"/>
            <a:ext cx="8046720" cy="4312823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70C0"/>
                </a:solidFill>
              </a:rPr>
              <a:t>LUNA-400kV </a:t>
            </a:r>
            <a:r>
              <a:rPr lang="it-IT" sz="2400" dirty="0" err="1" smtClean="0"/>
              <a:t>accelerator</a:t>
            </a:r>
            <a:r>
              <a:rPr lang="it-IT" sz="2400" dirty="0" smtClean="0"/>
              <a:t> (LNGS-INFN);</a:t>
            </a:r>
          </a:p>
          <a:p>
            <a:r>
              <a:rPr lang="it-IT" sz="2400" dirty="0" err="1" smtClean="0"/>
              <a:t>Collimator</a:t>
            </a:r>
            <a:r>
              <a:rPr lang="it-IT" sz="2400" dirty="0" smtClean="0"/>
              <a:t>.</a:t>
            </a:r>
          </a:p>
          <a:p>
            <a:r>
              <a:rPr lang="it-IT" sz="2400" dirty="0" smtClean="0"/>
              <a:t>Gas target: </a:t>
            </a:r>
          </a:p>
          <a:p>
            <a:pPr lvl="1"/>
            <a:r>
              <a:rPr lang="it-IT" sz="2000" dirty="0">
                <a:solidFill>
                  <a:srgbClr val="0070C0"/>
                </a:solidFill>
              </a:rPr>
              <a:t>N</a:t>
            </a:r>
            <a:r>
              <a:rPr lang="it-IT" sz="2000" dirty="0" smtClean="0">
                <a:solidFill>
                  <a:srgbClr val="0070C0"/>
                </a:solidFill>
              </a:rPr>
              <a:t>atural neon</a:t>
            </a:r>
            <a:r>
              <a:rPr lang="fr-FR" sz="2000" dirty="0" smtClean="0">
                <a:solidFill>
                  <a:srgbClr val="0070C0"/>
                </a:solidFill>
              </a:rPr>
              <a:t> </a:t>
            </a:r>
            <a:r>
              <a:rPr lang="fr-FR" sz="2000" dirty="0" smtClean="0"/>
              <a:t>(90.48% </a:t>
            </a:r>
            <a:r>
              <a:rPr lang="fr-FR" sz="2000" baseline="30000" dirty="0" smtClean="0"/>
              <a:t>20</a:t>
            </a:r>
            <a:r>
              <a:rPr lang="fr-FR" sz="2000" dirty="0" smtClean="0"/>
              <a:t>Ne, 0.27</a:t>
            </a:r>
            <a:r>
              <a:rPr lang="fr-FR" sz="2000" dirty="0"/>
              <a:t>% </a:t>
            </a:r>
            <a:r>
              <a:rPr lang="fr-FR" sz="2000" baseline="30000" dirty="0" smtClean="0"/>
              <a:t>21</a:t>
            </a:r>
            <a:r>
              <a:rPr lang="fr-FR" sz="2000" dirty="0" smtClean="0"/>
              <a:t>Ne and 9.25% </a:t>
            </a:r>
            <a:r>
              <a:rPr lang="fr-FR" sz="2000" baseline="30000" dirty="0" smtClean="0"/>
              <a:t>22</a:t>
            </a:r>
            <a:r>
              <a:rPr lang="fr-FR" sz="2000" dirty="0" smtClean="0"/>
              <a:t>Ne).</a:t>
            </a:r>
            <a:endParaRPr lang="fr-FR" sz="1600" dirty="0" smtClean="0"/>
          </a:p>
          <a:p>
            <a:pPr lvl="1"/>
            <a:r>
              <a:rPr lang="fr-FR" sz="2000" dirty="0" err="1">
                <a:solidFill>
                  <a:srgbClr val="0070C0"/>
                </a:solidFill>
              </a:rPr>
              <a:t>E</a:t>
            </a:r>
            <a:r>
              <a:rPr lang="fr-FR" sz="2000" dirty="0" err="1" smtClean="0">
                <a:solidFill>
                  <a:srgbClr val="0070C0"/>
                </a:solidFill>
              </a:rPr>
              <a:t>nriched</a:t>
            </a:r>
            <a:r>
              <a:rPr lang="fr-FR" sz="2000" dirty="0" smtClean="0">
                <a:solidFill>
                  <a:srgbClr val="0070C0"/>
                </a:solidFill>
              </a:rPr>
              <a:t> </a:t>
            </a:r>
            <a:r>
              <a:rPr lang="fr-FR" sz="2000" dirty="0" err="1" smtClean="0">
                <a:solidFill>
                  <a:srgbClr val="0070C0"/>
                </a:solidFill>
              </a:rPr>
              <a:t>neon</a:t>
            </a:r>
            <a:r>
              <a:rPr lang="fr-FR" sz="2000" dirty="0" smtClean="0">
                <a:solidFill>
                  <a:srgbClr val="0070C0"/>
                </a:solidFill>
              </a:rPr>
              <a:t> </a:t>
            </a:r>
            <a:r>
              <a:rPr lang="fr-FR" sz="2000" dirty="0" smtClean="0"/>
              <a:t>(5.53% </a:t>
            </a:r>
            <a:r>
              <a:rPr lang="fr-FR" sz="2000" baseline="30000" dirty="0"/>
              <a:t>20</a:t>
            </a:r>
            <a:r>
              <a:rPr lang="fr-FR" sz="2000" dirty="0"/>
              <a:t>Ne, </a:t>
            </a:r>
            <a:r>
              <a:rPr lang="fr-FR" sz="2000" dirty="0" smtClean="0"/>
              <a:t>59.1% </a:t>
            </a:r>
            <a:r>
              <a:rPr lang="fr-FR" sz="2000" baseline="30000" dirty="0"/>
              <a:t>21</a:t>
            </a:r>
            <a:r>
              <a:rPr lang="fr-FR" sz="2000" dirty="0"/>
              <a:t>Ne and </a:t>
            </a:r>
            <a:r>
              <a:rPr lang="fr-FR" sz="2000" dirty="0" smtClean="0"/>
              <a:t>35.37% </a:t>
            </a:r>
            <a:r>
              <a:rPr lang="fr-FR" sz="2000" baseline="30000" dirty="0"/>
              <a:t>22</a:t>
            </a:r>
            <a:r>
              <a:rPr lang="fr-FR" sz="2000" dirty="0"/>
              <a:t>Ne)</a:t>
            </a:r>
            <a:endParaRPr lang="fr-FR" sz="2000" dirty="0" smtClean="0"/>
          </a:p>
          <a:p>
            <a:r>
              <a:rPr lang="fr-FR" sz="2400" dirty="0" err="1" smtClean="0"/>
              <a:t>HPGe</a:t>
            </a:r>
            <a:r>
              <a:rPr lang="fr-FR" sz="2400" dirty="0" smtClean="0"/>
              <a:t> detectors:</a:t>
            </a:r>
          </a:p>
          <a:p>
            <a:pPr lvl="1"/>
            <a:r>
              <a:rPr lang="fr-FR" sz="2000" dirty="0" smtClean="0">
                <a:solidFill>
                  <a:srgbClr val="0070C0"/>
                </a:solidFill>
              </a:rPr>
              <a:t>HPGe130%</a:t>
            </a:r>
            <a:r>
              <a:rPr lang="fr-FR" sz="2000" dirty="0" smtClean="0"/>
              <a:t>.</a:t>
            </a:r>
          </a:p>
          <a:p>
            <a:pPr lvl="1"/>
            <a:r>
              <a:rPr lang="fr-FR" sz="2000" dirty="0" smtClean="0">
                <a:solidFill>
                  <a:srgbClr val="0070C0"/>
                </a:solidFill>
              </a:rPr>
              <a:t>HPGe90%</a:t>
            </a:r>
            <a:r>
              <a:rPr lang="fr-FR" sz="2000" dirty="0" smtClean="0"/>
              <a:t>.</a:t>
            </a:r>
          </a:p>
          <a:p>
            <a:r>
              <a:rPr lang="fr-FR" sz="2400" dirty="0" err="1" smtClean="0"/>
              <a:t>Calorimeter</a:t>
            </a:r>
            <a:r>
              <a:rPr lang="fr-FR" sz="2400" dirty="0" smtClean="0"/>
              <a:t>. </a:t>
            </a:r>
          </a:p>
          <a:p>
            <a:r>
              <a:rPr lang="fr-FR" sz="2400" dirty="0" smtClean="0"/>
              <a:t>Pb and Cu </a:t>
            </a:r>
            <a:r>
              <a:rPr lang="fr-FR" sz="2400" dirty="0" err="1" smtClean="0"/>
              <a:t>shields</a:t>
            </a:r>
            <a:r>
              <a:rPr lang="fr-FR" sz="2400" dirty="0" smtClean="0"/>
              <a:t>.</a:t>
            </a:r>
            <a:endParaRPr lang="fr-FR" sz="2000" dirty="0" smtClean="0"/>
          </a:p>
        </p:txBody>
      </p:sp>
      <p:pic>
        <p:nvPicPr>
          <p:cNvPr id="7" name="Immagine 32_2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5958131"/>
            <a:ext cx="538520" cy="720000"/>
          </a:xfrm>
          <a:prstGeom prst="rect">
            <a:avLst/>
          </a:prstGeom>
          <a:ln w="0">
            <a:noFill/>
          </a:ln>
        </p:spPr>
      </p:pic>
      <p:sp>
        <p:nvSpPr>
          <p:cNvPr id="20" name="Segnaposto contenuto 2"/>
          <p:cNvSpPr txBox="1">
            <a:spLocks/>
          </p:cNvSpPr>
          <p:nvPr/>
        </p:nvSpPr>
        <p:spPr>
          <a:xfrm>
            <a:off x="7281071" y="6213203"/>
            <a:ext cx="3531278" cy="50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200" baseline="30000" dirty="0" smtClean="0"/>
              <a:t>20</a:t>
            </a:r>
            <a:r>
              <a:rPr lang="it-IT" sz="2200" dirty="0" smtClean="0"/>
              <a:t>Ne(p,</a:t>
            </a:r>
            <a:r>
              <a:rPr lang="el-GR" sz="2200" dirty="0" smtClean="0"/>
              <a:t>γ</a:t>
            </a:r>
            <a:r>
              <a:rPr lang="it-IT" sz="2200" dirty="0" smtClean="0"/>
              <a:t>)</a:t>
            </a:r>
            <a:r>
              <a:rPr lang="it-IT" sz="2200" baseline="30000" dirty="0" smtClean="0"/>
              <a:t>21</a:t>
            </a:r>
            <a:r>
              <a:rPr lang="it-IT" sz="2200" dirty="0" smtClean="0"/>
              <a:t>Na and </a:t>
            </a:r>
            <a:r>
              <a:rPr lang="it-IT" sz="2200" baseline="30000" dirty="0" smtClean="0"/>
              <a:t>21</a:t>
            </a:r>
            <a:r>
              <a:rPr lang="it-IT" sz="2200" dirty="0" smtClean="0"/>
              <a:t>Ne(p,</a:t>
            </a:r>
            <a:r>
              <a:rPr lang="el-GR" sz="2200" dirty="0"/>
              <a:t>γ</a:t>
            </a:r>
            <a:r>
              <a:rPr lang="it-IT" sz="2200" dirty="0" smtClean="0"/>
              <a:t>)</a:t>
            </a:r>
            <a:r>
              <a:rPr lang="it-IT" sz="2200" baseline="30000" dirty="0" smtClean="0"/>
              <a:t>22</a:t>
            </a:r>
            <a:r>
              <a:rPr lang="it-IT" sz="2200" dirty="0" smtClean="0"/>
              <a:t>Na </a:t>
            </a:r>
            <a:r>
              <a:rPr lang="it-IT" sz="2200" dirty="0" err="1" smtClean="0"/>
              <a:t>reactions</a:t>
            </a:r>
            <a:r>
              <a:rPr lang="it-IT" sz="2200" dirty="0" smtClean="0"/>
              <a:t> </a:t>
            </a:r>
            <a:r>
              <a:rPr lang="it-IT" sz="2200" dirty="0" err="1" smtClean="0"/>
              <a:t>recently</a:t>
            </a:r>
            <a:r>
              <a:rPr lang="it-IT" sz="2200" dirty="0" smtClean="0"/>
              <a:t> </a:t>
            </a:r>
            <a:r>
              <a:rPr lang="it-IT" sz="2200" dirty="0" err="1" smtClean="0"/>
              <a:t>measured</a:t>
            </a:r>
            <a:r>
              <a:rPr lang="it-IT" sz="2200" dirty="0" smtClean="0"/>
              <a:t> </a:t>
            </a:r>
            <a:r>
              <a:rPr lang="it-IT" sz="2200" dirty="0" err="1" smtClean="0"/>
              <a:t>at</a:t>
            </a:r>
            <a:r>
              <a:rPr lang="it-IT" sz="2200" dirty="0" smtClean="0"/>
              <a:t> LUNA.   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1535256"/>
            <a:ext cx="3265714" cy="35062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412480" y="5258031"/>
            <a:ext cx="3230880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12700">
              <a:spcBef>
                <a:spcPts val="45"/>
              </a:spcBef>
            </a:pPr>
            <a:r>
              <a:rPr lang="en-US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050" spc="10" dirty="0">
                <a:latin typeface="Arial" panose="020B0604020202020204" pitchFamily="34" charset="0"/>
                <a:cs typeface="Arial" panose="020B0604020202020204" pitchFamily="34" charset="0"/>
              </a:rPr>
              <a:t>. Masha et al. </a:t>
            </a:r>
            <a:r>
              <a:rPr lang="fr-FR" sz="1050" spc="10" dirty="0">
                <a:latin typeface="Arial" panose="020B0604020202020204" pitchFamily="34" charset="0"/>
                <a:cs typeface="Arial" panose="020B0604020202020204" pitchFamily="34" charset="0"/>
              </a:rPr>
              <a:t>Phys. </a:t>
            </a:r>
            <a:r>
              <a:rPr lang="fr-FR" sz="1050" spc="1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050" spc="10" dirty="0">
                <a:latin typeface="Arial" panose="020B0604020202020204" pitchFamily="34" charset="0"/>
                <a:cs typeface="Arial" panose="020B0604020202020204" pitchFamily="34" charset="0"/>
              </a:rPr>
              <a:t>. C 108, 052801 (2023)</a:t>
            </a:r>
          </a:p>
        </p:txBody>
      </p:sp>
      <p:sp>
        <p:nvSpPr>
          <p:cNvPr id="9" name="Rettangolo 8"/>
          <p:cNvSpPr/>
          <p:nvPr/>
        </p:nvSpPr>
        <p:spPr>
          <a:xfrm>
            <a:off x="7620000" y="6139543"/>
            <a:ext cx="1219200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8610600" y="5627363"/>
            <a:ext cx="551873" cy="512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30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8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38200" y="2722432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67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59" y="3140554"/>
            <a:ext cx="3920243" cy="3060000"/>
          </a:xfrm>
          <a:prstGeom prst="rect">
            <a:avLst/>
          </a:prstGeom>
        </p:spPr>
      </p:pic>
      <p:sp>
        <p:nvSpPr>
          <p:cNvPr id="17" name="Segnaposto contenuto 2"/>
          <p:cNvSpPr txBox="1">
            <a:spLocks/>
          </p:cNvSpPr>
          <p:nvPr/>
        </p:nvSpPr>
        <p:spPr>
          <a:xfrm>
            <a:off x="94561" y="1495976"/>
            <a:ext cx="9609806" cy="4296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 err="1" smtClean="0"/>
              <a:t>Depending</a:t>
            </a:r>
            <a:r>
              <a:rPr lang="it-IT" sz="2400" dirty="0" smtClean="0"/>
              <a:t> on the </a:t>
            </a:r>
            <a:r>
              <a:rPr lang="it-IT" sz="2400" dirty="0" err="1" smtClean="0"/>
              <a:t>beam</a:t>
            </a:r>
            <a:r>
              <a:rPr lang="it-IT" sz="2400" dirty="0" smtClean="0"/>
              <a:t> </a:t>
            </a:r>
            <a:r>
              <a:rPr lang="it-IT" sz="2400" dirty="0" err="1" smtClean="0"/>
              <a:t>energy</a:t>
            </a:r>
            <a:r>
              <a:rPr lang="it-IT" sz="2400" dirty="0" smtClean="0"/>
              <a:t>, the </a:t>
            </a:r>
            <a:r>
              <a:rPr lang="it-IT" sz="2400" dirty="0" err="1" smtClean="0"/>
              <a:t>resonance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populated</a:t>
            </a:r>
            <a:r>
              <a:rPr lang="it-IT" sz="2400" dirty="0" smtClean="0"/>
              <a:t> in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points</a:t>
            </a:r>
            <a:r>
              <a:rPr lang="it-IT" sz="2400" dirty="0" smtClean="0"/>
              <a:t> of the camera (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efficiency</a:t>
            </a:r>
            <a:r>
              <a:rPr lang="it-IT" sz="2400" dirty="0" smtClean="0"/>
              <a:t>).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err="1" smtClean="0"/>
              <a:t>Detection</a:t>
            </a:r>
            <a:r>
              <a:rPr lang="it-IT" sz="2400" dirty="0" smtClean="0"/>
              <a:t> </a:t>
            </a:r>
            <a:r>
              <a:rPr lang="it-IT" sz="2400" dirty="0" err="1" smtClean="0"/>
              <a:t>efficiency</a:t>
            </a:r>
            <a:r>
              <a:rPr lang="it-IT" sz="2400" dirty="0" smtClean="0"/>
              <a:t> </a:t>
            </a:r>
            <a:r>
              <a:rPr lang="it-IT" sz="2400" dirty="0" err="1" smtClean="0"/>
              <a:t>has</a:t>
            </a:r>
            <a:r>
              <a:rPr lang="it-IT" sz="2400" dirty="0" smtClean="0"/>
              <a:t> </a:t>
            </a:r>
            <a:r>
              <a:rPr lang="it-IT" sz="2400" dirty="0" err="1" smtClean="0"/>
              <a:t>been</a:t>
            </a:r>
            <a:r>
              <a:rPr lang="it-IT" sz="2400" dirty="0" smtClean="0"/>
              <a:t> </a:t>
            </a:r>
            <a:r>
              <a:rPr lang="it-IT" sz="2400" dirty="0" err="1" smtClean="0"/>
              <a:t>estimated</a:t>
            </a:r>
            <a:r>
              <a:rPr lang="it-IT" sz="2400" dirty="0" smtClean="0"/>
              <a:t> by a </a:t>
            </a:r>
            <a:r>
              <a:rPr lang="it-IT" sz="2400" dirty="0" smtClean="0">
                <a:solidFill>
                  <a:srgbClr val="00B0F0"/>
                </a:solidFill>
              </a:rPr>
              <a:t>MC </a:t>
            </a:r>
            <a:r>
              <a:rPr lang="it-IT" sz="2400" dirty="0" err="1" smtClean="0">
                <a:solidFill>
                  <a:srgbClr val="00B0F0"/>
                </a:solidFill>
              </a:rPr>
              <a:t>simulation</a:t>
            </a:r>
            <a:r>
              <a:rPr lang="it-IT" sz="2400" dirty="0" smtClean="0">
                <a:solidFill>
                  <a:srgbClr val="00B0F0"/>
                </a:solidFill>
              </a:rPr>
              <a:t>.</a:t>
            </a:r>
            <a:endParaRPr lang="it-IT" sz="2400" dirty="0" smtClean="0"/>
          </a:p>
          <a:p>
            <a:pPr lvl="1"/>
            <a:r>
              <a:rPr lang="it-IT" sz="2000" dirty="0" err="1" smtClean="0"/>
              <a:t>Corrections</a:t>
            </a:r>
            <a:r>
              <a:rPr lang="it-IT" sz="2000" dirty="0" smtClean="0">
                <a:solidFill>
                  <a:srgbClr val="00B0F0"/>
                </a:solidFill>
              </a:rPr>
              <a:t> </a:t>
            </a:r>
            <a:r>
              <a:rPr lang="it-IT" sz="2000" dirty="0" err="1" smtClean="0">
                <a:solidFill>
                  <a:srgbClr val="00B0F0"/>
                </a:solidFill>
              </a:rPr>
              <a:t>summing</a:t>
            </a:r>
            <a:r>
              <a:rPr lang="it-IT" sz="2000" dirty="0" smtClean="0">
                <a:solidFill>
                  <a:srgbClr val="00B0F0"/>
                </a:solidFill>
              </a:rPr>
              <a:t> and </a:t>
            </a:r>
            <a:r>
              <a:rPr lang="it-IT" sz="2000" dirty="0" err="1" smtClean="0">
                <a:solidFill>
                  <a:srgbClr val="00B0F0"/>
                </a:solidFill>
              </a:rPr>
              <a:t>stragglings</a:t>
            </a:r>
            <a:r>
              <a:rPr lang="it-IT" sz="2000" dirty="0" smtClean="0">
                <a:solidFill>
                  <a:srgbClr val="00B0F0"/>
                </a:solidFill>
              </a:rPr>
              <a:t> </a:t>
            </a:r>
            <a:r>
              <a:rPr lang="it-IT" sz="2000" dirty="0" err="1" smtClean="0"/>
              <a:t>effects</a:t>
            </a:r>
            <a:r>
              <a:rPr lang="it-IT" sz="2000" dirty="0" smtClean="0"/>
              <a:t> from </a:t>
            </a:r>
            <a:r>
              <a:rPr lang="it-IT" sz="2000" dirty="0" err="1" smtClean="0"/>
              <a:t>simulations</a:t>
            </a:r>
            <a:r>
              <a:rPr lang="it-IT" sz="2000" dirty="0" smtClean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32ED-03CE-4EB1-A4E0-F7B173A9BE1E}" type="slidenum">
              <a:rPr lang="it-IT" smtClean="0"/>
              <a:t>9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78888" y="363132"/>
            <a:ext cx="11878491" cy="1325563"/>
          </a:xfrm>
        </p:spPr>
        <p:txBody>
          <a:bodyPr/>
          <a:lstStyle/>
          <a:p>
            <a:pPr algn="ctr"/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endParaRPr lang="it-IT" dirty="0"/>
          </a:p>
        </p:txBody>
      </p:sp>
      <p:pic>
        <p:nvPicPr>
          <p:cNvPr id="7" name="Immagine 32_24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0" y="5958131"/>
            <a:ext cx="538520" cy="720000"/>
          </a:xfrm>
          <a:prstGeom prst="rect">
            <a:avLst/>
          </a:prstGeom>
          <a:ln w="0">
            <a:noFill/>
          </a:ln>
        </p:spPr>
      </p:pic>
      <p:sp>
        <p:nvSpPr>
          <p:cNvPr id="12" name="Segnaposto contenuto 2"/>
          <p:cNvSpPr txBox="1">
            <a:spLocks/>
          </p:cNvSpPr>
          <p:nvPr/>
        </p:nvSpPr>
        <p:spPr>
          <a:xfrm>
            <a:off x="7840807" y="6169859"/>
            <a:ext cx="3531278" cy="50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200" baseline="30000" dirty="0" smtClean="0"/>
              <a:t>21</a:t>
            </a:r>
            <a:r>
              <a:rPr lang="it-IT" sz="2200" dirty="0" smtClean="0"/>
              <a:t>Ne(p,</a:t>
            </a:r>
            <a:r>
              <a:rPr lang="el-GR" sz="2200" dirty="0" smtClean="0"/>
              <a:t>γ</a:t>
            </a:r>
            <a:r>
              <a:rPr lang="it-IT" sz="2200" dirty="0" smtClean="0"/>
              <a:t>) </a:t>
            </a:r>
            <a:r>
              <a:rPr lang="it-IT" sz="2200" dirty="0" err="1" smtClean="0"/>
              <a:t>resonance</a:t>
            </a:r>
            <a:r>
              <a:rPr lang="it-IT" sz="2200" dirty="0" smtClean="0"/>
              <a:t> </a:t>
            </a:r>
            <a:r>
              <a:rPr lang="it-IT" sz="2200" dirty="0" err="1" smtClean="0"/>
              <a:t>at</a:t>
            </a:r>
            <a:r>
              <a:rPr lang="it-IT" sz="2200" dirty="0" smtClean="0"/>
              <a:t> </a:t>
            </a:r>
            <a:r>
              <a:rPr lang="it-IT" sz="2200" dirty="0" err="1" smtClean="0"/>
              <a:t>E</a:t>
            </a:r>
            <a:r>
              <a:rPr lang="it-IT" sz="2200" baseline="-25000" dirty="0" err="1" smtClean="0"/>
              <a:t>p</a:t>
            </a:r>
            <a:r>
              <a:rPr lang="it-IT" sz="2200" dirty="0" smtClean="0"/>
              <a:t>=272keV- </a:t>
            </a:r>
            <a:r>
              <a:rPr lang="it-IT" sz="2200" dirty="0" err="1"/>
              <a:t>Y</a:t>
            </a:r>
            <a:r>
              <a:rPr lang="it-IT" sz="2200" dirty="0" err="1" smtClean="0"/>
              <a:t>ields</a:t>
            </a:r>
            <a:r>
              <a:rPr lang="it-IT" sz="2200" dirty="0" smtClean="0"/>
              <a:t> (Ge130%)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 rot="20590800">
            <a:off x="8623246" y="3634278"/>
            <a:ext cx="849399" cy="212980"/>
          </a:xfrm>
          <a:prstGeom prst="rect">
            <a:avLst/>
          </a:prstGeom>
          <a:noFill/>
          <a:ln w="29160">
            <a:solidFill>
              <a:srgbClr val="B71C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760" tIns="59760" rIns="104760" bIns="5976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700" b="1" strike="noStrike" spc="-1" dirty="0">
                <a:solidFill>
                  <a:srgbClr val="B71C1C"/>
                </a:solidFill>
                <a:latin typeface="Arial"/>
                <a:ea typeface="ＭＳ Ｐゴシック"/>
              </a:rPr>
              <a:t>PRELIMINARY</a:t>
            </a:r>
            <a:endParaRPr lang="it-IT" sz="700" b="0" strike="noStrike" spc="-1" dirty="0">
              <a:latin typeface="Arial"/>
            </a:endParaRPr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>
            <a:off x="2012799" y="6104334"/>
            <a:ext cx="4353729" cy="50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200" dirty="0" err="1" smtClean="0"/>
              <a:t>Resonance</a:t>
            </a:r>
            <a:r>
              <a:rPr lang="it-IT" sz="2200" dirty="0" smtClean="0"/>
              <a:t> </a:t>
            </a:r>
            <a:r>
              <a:rPr lang="it-IT" sz="2200" dirty="0" err="1" smtClean="0"/>
              <a:t>population</a:t>
            </a:r>
            <a:r>
              <a:rPr lang="it-IT" sz="2200" dirty="0" smtClean="0"/>
              <a:t> in the </a:t>
            </a:r>
            <a:r>
              <a:rPr lang="it-IT" sz="2200" dirty="0" err="1" smtClean="0"/>
              <a:t>chamber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771" y="2250898"/>
            <a:ext cx="1584364" cy="89796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969875" y="2751828"/>
            <a:ext cx="3914756" cy="30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Proton </a:t>
            </a:r>
            <a:r>
              <a:rPr lang="it-IT" sz="1400" dirty="0" err="1" smtClean="0"/>
              <a:t>energy</a:t>
            </a:r>
            <a:endParaRPr lang="it-IT" sz="1400" dirty="0" smtClean="0"/>
          </a:p>
        </p:txBody>
      </p:sp>
      <p:sp>
        <p:nvSpPr>
          <p:cNvPr id="18" name="CasellaDiTesto 17"/>
          <p:cNvSpPr txBox="1"/>
          <p:nvPr/>
        </p:nvSpPr>
        <p:spPr>
          <a:xfrm>
            <a:off x="1546835" y="2972595"/>
            <a:ext cx="1810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Maximum of </a:t>
            </a:r>
            <a:r>
              <a:rPr lang="it-IT" sz="1400" dirty="0" err="1" smtClean="0"/>
              <a:t>yield</a:t>
            </a:r>
            <a:endParaRPr lang="it-IT" sz="1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028546" y="2751828"/>
            <a:ext cx="3914756" cy="30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Energy </a:t>
            </a:r>
            <a:r>
              <a:rPr lang="it-IT" sz="1400" dirty="0" err="1" smtClean="0"/>
              <a:t>loss</a:t>
            </a:r>
            <a:endParaRPr lang="it-IT" sz="1400" dirty="0" smtClean="0"/>
          </a:p>
        </p:txBody>
      </p:sp>
      <p:pic>
        <p:nvPicPr>
          <p:cNvPr id="21" name="Risonanz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5529" y="4211994"/>
            <a:ext cx="4961621" cy="18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18702</TotalTime>
  <Words>650</Words>
  <Application>Microsoft Office PowerPoint</Application>
  <PresentationFormat>Widescreen</PresentationFormat>
  <Paragraphs>156</Paragraphs>
  <Slides>15</Slides>
  <Notes>14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BAAAAA+LiberationSans</vt:lpstr>
      <vt:lpstr>Calibri</vt:lpstr>
      <vt:lpstr>Calibri Light</vt:lpstr>
      <vt:lpstr>LAAAAA+LiberationSans-Bold</vt:lpstr>
      <vt:lpstr>Tema di Office</vt:lpstr>
      <vt:lpstr>Presentazione standard di PowerPoint</vt:lpstr>
      <vt:lpstr>Astrophysical motivations</vt:lpstr>
      <vt:lpstr>Astrophyisical motivations-NeNa cycle </vt:lpstr>
      <vt:lpstr>State of the art</vt:lpstr>
      <vt:lpstr> State of the art</vt:lpstr>
      <vt:lpstr>Experimental setup</vt:lpstr>
      <vt:lpstr>Experimental setup</vt:lpstr>
      <vt:lpstr>Measurement method</vt:lpstr>
      <vt:lpstr>Measurement method</vt:lpstr>
      <vt:lpstr>21Ne(p,γ)22Na</vt:lpstr>
      <vt:lpstr>Resonance Ep=272keV (Q=6739keV)</vt:lpstr>
      <vt:lpstr>Results Ep=272keV (Q=6739keV) </vt:lpstr>
      <vt:lpstr>Conclusions</vt:lpstr>
      <vt:lpstr>Conclusions</vt:lpstr>
      <vt:lpstr>Thank you for your attention!!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Fausto Casaburo</dc:creator>
  <cp:lastModifiedBy>Fausto Casaburo</cp:lastModifiedBy>
  <cp:revision>1322</cp:revision>
  <cp:lastPrinted>2023-09-28T07:49:23Z</cp:lastPrinted>
  <dcterms:created xsi:type="dcterms:W3CDTF">2022-12-01T18:09:38Z</dcterms:created>
  <dcterms:modified xsi:type="dcterms:W3CDTF">2024-02-26T08:15:08Z</dcterms:modified>
</cp:coreProperties>
</file>