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8" r:id="rId3"/>
    <p:sldId id="279" r:id="rId4"/>
    <p:sldId id="280" r:id="rId5"/>
    <p:sldId id="281" r:id="rId6"/>
    <p:sldId id="286" r:id="rId7"/>
    <p:sldId id="282" r:id="rId8"/>
    <p:sldId id="283" r:id="rId9"/>
    <p:sldId id="285" r:id="rId10"/>
    <p:sldId id="284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412" y="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58E14-23EC-4C25-974C-48FA83988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8"/>
            <a:ext cx="5021183" cy="5074226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9FEDD4-20A1-49F6-9E3E-0B26B426B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2167" y="3602038"/>
            <a:ext cx="5021183" cy="2244580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0A32F-E6F3-4C2E-B9E3-E47868E42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BBEE-F49C-421E-8D69-01D678C2645F}" type="datetime1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06724-A87A-4231-BFD9-277482AF7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0D1AF-36B8-4BB8-BD6A-71194F7BC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‹N›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98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F6B8E-1D8E-4105-9BBB-D53AD24B7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825530-6629-4FEA-9670-EB21A2F5B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64C7A-A73F-46F5-BC33-696671DAE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65A31-3E87-468A-B148-5C666447EC69}" type="datetime1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B3CC0-B649-4509-A4B6-DF9D20EFA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ECCCA-3F2A-46F3-BF45-7C862FF1D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27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50133B-2446-4168-AA17-6538910668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62168" y="996791"/>
            <a:ext cx="5011962" cy="49569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06A9AD-2756-4C51-A958-6756301EB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7870" y="996791"/>
            <a:ext cx="5021183" cy="49569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2995D-CCEA-43AF-973B-8B6B56A56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F7212-621B-48DA-ADA4-5ADD472264E8}" type="datetime1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029CF-BA62-4CCD-956E-FFA0B37B8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E0B3D-96AB-41B3-ABDD-5B0DE863D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‹N›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18136A-0796-46EB-89BB-4C73C0258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66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63D8A-C68D-4CF9-9D15-3E09BCC09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4D94C-E537-4FF3-AAF8-A85F05C31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4B1D4-6731-4993-8609-16C1D3327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44673-3D7D-4DA4-8694-3884C26BCA78}" type="datetime1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B7BBD-CEEB-4256-84B2-6D907E118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2A8B7-F430-4F4A-BB63-481F51E5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126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BAC1C-A332-4BA5-8C9C-FE0396C81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056" cy="4870974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8D137-710E-4125-B5E9-F63E7F1C9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7" y="3566639"/>
            <a:ext cx="5021183" cy="2279979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480C5-E9A6-425E-B050-03E444BE9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429FD-4554-41E0-B4CE-5E66F1069EE1}" type="datetime1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B4831-6C0B-4E0B-A341-91E4C5D36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11EE6-252D-46DD-94DF-C42657EF2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648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04B06-C54A-4B7B-B6D1-436428EAF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52076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23919-9A2F-4D97-8F31-6E35BD597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63049" y="969264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DA345-F684-4BAA-A22C-E725B3A60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63049" y="3621849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99C52-9753-45D8-9646-CF31BB015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80AF1-98AE-4BE5-B730-B3F94EBFAF6B}" type="datetime1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95E57-622C-4199-940E-F5462E1AC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B7592-00E8-41EF-B749-2A5EA8E46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5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2291277-967B-4176-B40B-9EC360626994}"/>
              </a:ext>
            </a:extLst>
          </p:cNvPr>
          <p:cNvSpPr/>
          <p:nvPr/>
        </p:nvSpPr>
        <p:spPr>
          <a:xfrm>
            <a:off x="517869" y="508090"/>
            <a:ext cx="1115568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B11C00-F7CB-4484-807A-D12745CD3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978119"/>
            <a:ext cx="11165481" cy="10730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AAA6E-E243-48B3-9585-3C1420B3E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870" y="2178908"/>
            <a:ext cx="5020056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D01B8-0F2E-41A4-B21C-334393F6A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7870" y="2876085"/>
            <a:ext cx="5020056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89B23F-3E60-415A-9CE7-0928B5CFB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2168" y="2178908"/>
            <a:ext cx="5021182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223446-0CDC-402B-8D71-D9D29F6DF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62168" y="2876085"/>
            <a:ext cx="5021182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2B77D3-C6EC-4FFD-9E10-24E1AC542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870" y="6420414"/>
            <a:ext cx="2743200" cy="365125"/>
          </a:xfrm>
        </p:spPr>
        <p:txBody>
          <a:bodyPr/>
          <a:lstStyle/>
          <a:p>
            <a:fld id="{02BD241F-3391-4EBE-A8C5-7CBF4570F37E}" type="datetime1">
              <a:rPr lang="en-US" smtClean="0"/>
              <a:t>2/28/2024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9DF31B-BD07-4DC2-95C2-B77E51AA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54CE5A-3A0A-4AAB-81D2-F1C20636E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3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216B8-52AB-412B-BBE7-B6BE698FA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F779C3-9D19-467E-A5D2-0920834D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5603-DD09-4201-9B85-01E017332964}" type="datetime1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72BB4-C8D8-4F74-9677-5AC97993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6B49B8-779F-4492-ABD9-96F0D042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69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B976BF-9339-48D6-881A-280D15492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63CD9-D698-4CA1-B27A-F3D4C2BCE197}" type="datetime1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77605-C9C8-432E-9662-D7D410B15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432B6-4A12-46EF-98A7-B5D50BD51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11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F191C-AF68-4230-A7B2-F8F07B486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F9F11-5FCF-4D7E-BA51-38CB84277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3182" y="987423"/>
            <a:ext cx="502094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B519B-06C0-41BC-95FB-FB1FE4363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61038"/>
            <a:ext cx="5020948" cy="2507949"/>
          </a:xfrm>
        </p:spPr>
        <p:txBody>
          <a:bodyPr>
            <a:normAutofit/>
          </a:bodyPr>
          <a:lstStyle>
            <a:lvl1pPr marL="0" indent="0">
              <a:buNone/>
              <a:defRPr sz="24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B8B70C-015C-4832-AFF6-D033E0227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4FE42-FC27-4BF8-9CF6-3CCDE72249E1}" type="datetime1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F1A6FB-8C14-46D1-90A5-0FF11DE78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2C585-6FA1-4E94-9C1C-A1DEDE55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75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8B43-D1CE-43F4-A367-EF1FE9688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B73978-8CDF-4C0E-ABA1-7291A0347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62168" y="987425"/>
            <a:ext cx="502700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BECC62-ED45-451E-BEC5-A03C6A554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40442"/>
            <a:ext cx="5020948" cy="2528545"/>
          </a:xfrm>
        </p:spPr>
        <p:txBody>
          <a:bodyPr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A7A86-B983-4315-9312-936B4FCF7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C9139-9C44-484A-9C8C-A9A029484308}" type="datetime1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E88C0-25A5-46F9-AB35-EAD50E6B9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F9EA8-45AD-478E-8606-9328245BC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463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61AD20-E240-4E6F-AF91-689F7AEEE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78801-35D1-4C19-BC2B-EAC7EE917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8" y="969264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82A45-C5B9-4575-8E28-A35767B4D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7870" y="64204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BF3223F2-9184-454A-B4F4-C56DD77B6351}" type="datetime1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D0933-AA03-4018-8E37-004CFB9F6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7870" y="977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F282A-DF4A-4A2D-9672-8F0F770A3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4317" y="6420414"/>
            <a:ext cx="6379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FDF98CC-160E-494C-8C3C-8CDC5FA257DE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E57300-C7FF-4578-99A0-42B0295B123C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8F8250-7A81-4A19-87AD-FFB2CE4E39A5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7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3.png"/><Relationship Id="rId3" Type="http://schemas.openxmlformats.org/officeDocument/2006/relationships/image" Target="../media/image15.svg"/><Relationship Id="rId7" Type="http://schemas.openxmlformats.org/officeDocument/2006/relationships/image" Target="../media/image11.svg"/><Relationship Id="rId12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6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3" Type="http://schemas.openxmlformats.org/officeDocument/2006/relationships/image" Target="../media/image15.svg"/><Relationship Id="rId7" Type="http://schemas.openxmlformats.org/officeDocument/2006/relationships/image" Target="../media/image11.svg"/><Relationship Id="rId12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4.jpeg"/><Relationship Id="rId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9.png"/><Relationship Id="rId7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6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2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jpe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23.jpeg"/><Relationship Id="rId4" Type="http://schemas.openxmlformats.org/officeDocument/2006/relationships/image" Target="../media/image20.jpeg"/><Relationship Id="rId9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.jpe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0.png"/><Relationship Id="rId7" Type="http://schemas.openxmlformats.org/officeDocument/2006/relationships/image" Target="../media/image1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30.png"/><Relationship Id="rId7" Type="http://schemas.openxmlformats.org/officeDocument/2006/relationships/image" Target="../media/image35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14.png"/><Relationship Id="rId4" Type="http://schemas.openxmlformats.org/officeDocument/2006/relationships/image" Target="../media/image32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EC44CD-E290-4D60-A056-5BA05B182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Immagine che contiene schizzo, bianco, disegno, arte&#10;&#10;Descrizione generata automaticamente">
            <a:extLst>
              <a:ext uri="{FF2B5EF4-FFF2-40B4-BE49-F238E27FC236}">
                <a16:creationId xmlns:a16="http://schemas.microsoft.com/office/drawing/2014/main" id="{4CAF207F-2DFC-B84D-45C6-BAB833971E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37006" b="6744"/>
          <a:stretch/>
        </p:blipFill>
        <p:spPr>
          <a:xfrm>
            <a:off x="-2" y="-4"/>
            <a:ext cx="12192001" cy="685800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2ED271B-356C-2F1F-E96C-1B7F0B3DBD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69" y="978408"/>
            <a:ext cx="8841283" cy="2334248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dirty="0">
                <a:solidFill>
                  <a:srgbClr val="FFFFFF"/>
                </a:solidFill>
              </a:rPr>
              <a:t>Cross-section measurements of different reactions leading to the production of 155Tb for medical applications</a:t>
            </a:r>
            <a:endParaRPr lang="it-IT" sz="4000" dirty="0">
              <a:solidFill>
                <a:srgbClr val="FFFFFF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0230214-1924-068A-9E1B-3D06EA3C3A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025" y="3125265"/>
            <a:ext cx="5991598" cy="1828799"/>
          </a:xfrm>
        </p:spPr>
        <p:txBody>
          <a:bodyPr anchor="b">
            <a:normAutofit/>
          </a:bodyPr>
          <a:lstStyle/>
          <a:p>
            <a:r>
              <a:rPr lang="it-IT" u="sng" dirty="0">
                <a:solidFill>
                  <a:srgbClr val="FFFFFF"/>
                </a:solidFill>
              </a:rPr>
              <a:t>M. Colucci</a:t>
            </a:r>
            <a:r>
              <a:rPr lang="it-IT" dirty="0">
                <a:solidFill>
                  <a:srgbClr val="FFFFFF"/>
                </a:solidFill>
              </a:rPr>
              <a:t>, F. Bolchini, L. Confalonieri, </a:t>
            </a:r>
            <a:r>
              <a:rPr lang="it-IT" dirty="0" err="1">
                <a:solidFill>
                  <a:srgbClr val="FFFFFF"/>
                </a:solidFill>
              </a:rPr>
              <a:t>E.Nigron</a:t>
            </a:r>
            <a:r>
              <a:rPr lang="it-IT" dirty="0">
                <a:solidFill>
                  <a:srgbClr val="FFFFFF"/>
                </a:solidFill>
              </a:rPr>
              <a:t>, F. Haddad, F. Groppi, S. Manenti</a:t>
            </a:r>
          </a:p>
          <a:p>
            <a:endParaRPr lang="it-IT" dirty="0">
              <a:solidFill>
                <a:srgbClr val="FFFFFF"/>
              </a:solidFill>
            </a:endParaRPr>
          </a:p>
          <a:p>
            <a:pPr algn="ctr"/>
            <a:r>
              <a:rPr lang="it-IT" sz="1800" dirty="0">
                <a:solidFill>
                  <a:srgbClr val="FFFFFF"/>
                </a:solidFill>
              </a:rPr>
              <a:t>28|feb|2024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1189494-2B67-46D2-93D6-A122A09BF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LOGO_INFN_CON_NOME_ESTESO_INVERTITO – LHCb Cagliari">
            <a:extLst>
              <a:ext uri="{FF2B5EF4-FFF2-40B4-BE49-F238E27FC236}">
                <a16:creationId xmlns:a16="http://schemas.microsoft.com/office/drawing/2014/main" id="{5DC91731-4C0F-E7DF-C06E-55E42C039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535" y="520703"/>
            <a:ext cx="1603156" cy="98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hi siamo">
            <a:extLst>
              <a:ext uri="{FF2B5EF4-FFF2-40B4-BE49-F238E27FC236}">
                <a16:creationId xmlns:a16="http://schemas.microsoft.com/office/drawing/2014/main" id="{41DD7786-2CAD-1C3C-2132-8BFBDF9E8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692" y="1555305"/>
            <a:ext cx="2100843" cy="70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Members - Arronax Nantes">
            <a:extLst>
              <a:ext uri="{FF2B5EF4-FFF2-40B4-BE49-F238E27FC236}">
                <a16:creationId xmlns:a16="http://schemas.microsoft.com/office/drawing/2014/main" id="{C008486E-1F79-284B-6157-0D38FCC3E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288" y="2453370"/>
            <a:ext cx="787106" cy="78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esto Incontro Nazionale di Fisica Nucleare">
            <a:extLst>
              <a:ext uri="{FF2B5EF4-FFF2-40B4-BE49-F238E27FC236}">
                <a16:creationId xmlns:a16="http://schemas.microsoft.com/office/drawing/2014/main" id="{908B953C-3CB8-5B56-25B0-D46879104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504" y="4831949"/>
            <a:ext cx="5865031" cy="134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703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7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11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Immagine 18" descr="Immagine che contiene cielo, esterni, città&#10;&#10;Descrizione generata automaticamente">
            <a:extLst>
              <a:ext uri="{FF2B5EF4-FFF2-40B4-BE49-F238E27FC236}">
                <a16:creationId xmlns:a16="http://schemas.microsoft.com/office/drawing/2014/main" id="{77043AD7-AEF0-EEBF-6992-24A88BD097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0" r="2163" b="5"/>
          <a:stretch/>
        </p:blipFill>
        <p:spPr>
          <a:xfrm>
            <a:off x="-90689" y="0"/>
            <a:ext cx="12292962" cy="7094494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Rectangle 13">
            <a:extLst>
              <a:ext uri="{FF2B5EF4-FFF2-40B4-BE49-F238E27FC236}">
                <a16:creationId xmlns:a16="http://schemas.microsoft.com/office/drawing/2014/main" id="{475D337E-317A-4DE5-A744-F0371BBDA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944761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A19C8BC-51FE-19A2-9897-3C8976302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2948" y="971397"/>
            <a:ext cx="5040784" cy="233377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Thank you for your attention</a:t>
            </a:r>
          </a:p>
        </p:txBody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2947" y="508090"/>
            <a:ext cx="5021183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" descr="LOGO_INFN_CON_NOME_ESTESO_INVERTITO – LHCb Cagliari">
            <a:extLst>
              <a:ext uri="{FF2B5EF4-FFF2-40B4-BE49-F238E27FC236}">
                <a16:creationId xmlns:a16="http://schemas.microsoft.com/office/drawing/2014/main" id="{0E1839E2-6F3D-9943-A3CC-1C3F82B24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278" y="5698324"/>
            <a:ext cx="1603156" cy="98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hi siamo">
            <a:extLst>
              <a:ext uri="{FF2B5EF4-FFF2-40B4-BE49-F238E27FC236}">
                <a16:creationId xmlns:a16="http://schemas.microsoft.com/office/drawing/2014/main" id="{0B71C825-D69B-1DDD-CE2A-472A85A37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543" y="5859374"/>
            <a:ext cx="2100843" cy="70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Members - Arronax Nantes">
            <a:extLst>
              <a:ext uri="{FF2B5EF4-FFF2-40B4-BE49-F238E27FC236}">
                <a16:creationId xmlns:a16="http://schemas.microsoft.com/office/drawing/2014/main" id="{C99B9E17-1FC0-3F7F-4752-857841F4B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701" y="5852854"/>
            <a:ext cx="787106" cy="78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Sesto Incontro Nazionale di Fisica Nucleare">
            <a:extLst>
              <a:ext uri="{FF2B5EF4-FFF2-40B4-BE49-F238E27FC236}">
                <a16:creationId xmlns:a16="http://schemas.microsoft.com/office/drawing/2014/main" id="{0FD91363-4E1C-01EB-E3BC-1948686C1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69" y="5338149"/>
            <a:ext cx="5865031" cy="134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B7D3063E-8A8F-D46F-F129-580A3F54B817}"/>
              </a:ext>
            </a:extLst>
          </p:cNvPr>
          <p:cNvSpPr txBox="1"/>
          <p:nvPr/>
        </p:nvSpPr>
        <p:spPr>
          <a:xfrm>
            <a:off x="7046293" y="2897311"/>
            <a:ext cx="4500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chemeClr val="bg1"/>
                </a:solidFill>
              </a:rPr>
              <a:t>Contact: michele.colucci@unimi.it</a:t>
            </a:r>
          </a:p>
        </p:txBody>
      </p:sp>
    </p:spTree>
    <p:extLst>
      <p:ext uri="{BB962C8B-B14F-4D97-AF65-F5344CB8AC3E}">
        <p14:creationId xmlns:p14="http://schemas.microsoft.com/office/powerpoint/2010/main" val="517207320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C331A2-95E7-6381-5393-8AB5C8C91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978408"/>
            <a:ext cx="7796571" cy="4870457"/>
          </a:xfrm>
        </p:spPr>
        <p:txBody>
          <a:bodyPr>
            <a:normAutofit/>
          </a:bodyPr>
          <a:lstStyle/>
          <a:p>
            <a:r>
              <a:rPr lang="it-IT" i="0" dirty="0" err="1">
                <a:solidFill>
                  <a:schemeClr val="tx1"/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Why</a:t>
            </a:r>
            <a:r>
              <a:rPr lang="it-IT" i="0" dirty="0">
                <a:solidFill>
                  <a:schemeClr val="tx1"/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it-IT" i="0" dirty="0">
                <a:ea typeface="Roboto Light" panose="02000000000000000000" pitchFamily="2" charset="0"/>
                <a:cs typeface="Roboto Light" panose="02000000000000000000" pitchFamily="2" charset="0"/>
              </a:rPr>
              <a:t>Terbium-155</a:t>
            </a:r>
            <a:endParaRPr lang="en-GB" i="0" dirty="0"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0B9DA08-9733-9F23-EC62-FA5D02269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7672" y="2932562"/>
            <a:ext cx="4723763" cy="2563074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Half-life: </a:t>
            </a:r>
            <a:r>
              <a:rPr lang="it-IT" b="1" dirty="0">
                <a:solidFill>
                  <a:schemeClr val="bg1">
                    <a:lumMod val="75000"/>
                  </a:schemeClr>
                </a:solidFill>
              </a:rPr>
              <a:t>5.32 d</a:t>
            </a:r>
          </a:p>
          <a:p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Decay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modality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it-IT" b="1" dirty="0">
                <a:solidFill>
                  <a:schemeClr val="bg1">
                    <a:lumMod val="75000"/>
                  </a:schemeClr>
                </a:solidFill>
              </a:rPr>
              <a:t>ε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 (100%)</a:t>
            </a:r>
          </a:p>
          <a:p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Main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 gamma </a:t>
            </a:r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emissions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 [</a:t>
            </a:r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keV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]: 86.545 (32.03%), </a:t>
            </a:r>
            <a:r>
              <a:rPr lang="it-IT" b="1" dirty="0">
                <a:solidFill>
                  <a:schemeClr val="bg1">
                    <a:lumMod val="75000"/>
                  </a:schemeClr>
                </a:solidFill>
              </a:rPr>
              <a:t>105.305 (25.1%)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, 180.103 (7.45%)</a:t>
            </a:r>
          </a:p>
          <a:p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No </a:t>
            </a:r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associated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emissions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 of </a:t>
            </a:r>
            <a:r>
              <a:rPr lang="el-GR" sz="1800" dirty="0">
                <a:solidFill>
                  <a:schemeClr val="bg1">
                    <a:lumMod val="75000"/>
                  </a:schemeClr>
                </a:solidFill>
                <a:latin typeface="Book Antiqua" panose="02040602050305030304" pitchFamily="18" charset="0"/>
              </a:rPr>
              <a:t>β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  <a:latin typeface="Book Antiqua" panose="02040602050305030304" pitchFamily="18" charset="0"/>
              </a:rPr>
              <a:t>+/</a:t>
            </a:r>
            <a:r>
              <a:rPr lang="el-GR" sz="1800" dirty="0">
                <a:solidFill>
                  <a:schemeClr val="bg1">
                    <a:lumMod val="75000"/>
                  </a:schemeClr>
                </a:solidFill>
                <a:latin typeface="Book Antiqua" panose="02040602050305030304" pitchFamily="18" charset="0"/>
              </a:rPr>
              <a:t>β</a:t>
            </a:r>
            <a:r>
              <a:rPr lang="it-IT" sz="1800" dirty="0">
                <a:solidFill>
                  <a:schemeClr val="bg1">
                    <a:lumMod val="75000"/>
                  </a:schemeClr>
                </a:solidFill>
                <a:latin typeface="Book Antiqua" panose="02040602050305030304" pitchFamily="18" charset="0"/>
              </a:rPr>
              <a:t>- </a:t>
            </a:r>
            <a:endParaRPr lang="it-IT" dirty="0">
              <a:solidFill>
                <a:schemeClr val="bg1">
                  <a:lumMod val="75000"/>
                </a:schemeClr>
              </a:solidFill>
            </a:endParaRPr>
          </a:p>
          <a:p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E4E85FE-AED3-73CC-C6EC-338B25813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M. Colucci – 28/02/2024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94F724-4C9E-22B9-AEA5-3EF2015D5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2</a:t>
            </a:fld>
            <a:endParaRPr lang="en-US"/>
          </a:p>
        </p:txBody>
      </p:sp>
      <p:pic>
        <p:nvPicPr>
          <p:cNvPr id="8" name="Elemento grafico 7" descr="Badge dipendente con riempimento a tinta unita">
            <a:extLst>
              <a:ext uri="{FF2B5EF4-FFF2-40B4-BE49-F238E27FC236}">
                <a16:creationId xmlns:a16="http://schemas.microsoft.com/office/drawing/2014/main" id="{836A85F7-98B1-4B22-62AF-64240F5FE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01245" y="3038280"/>
            <a:ext cx="1474865" cy="147486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56AED12-2B77-CA56-EF46-743AB0FF7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297" y="2635612"/>
            <a:ext cx="1902207" cy="187290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E874B3F-806B-C9E1-5F4A-8BAA4DA620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7759" y="2635612"/>
            <a:ext cx="1902207" cy="187290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C0DAF98-A546-2D88-9B9D-7864111BFB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182684" y="2647687"/>
            <a:ext cx="1902207" cy="1868932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CC13EDE-B62D-7124-268A-BA47C90CE689}"/>
              </a:ext>
            </a:extLst>
          </p:cNvPr>
          <p:cNvSpPr txBox="1"/>
          <p:nvPr/>
        </p:nvSpPr>
        <p:spPr>
          <a:xfrm>
            <a:off x="1967345" y="4756727"/>
            <a:ext cx="599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«The </a:t>
            </a:r>
            <a:r>
              <a:rPr lang="it-IT" dirty="0" err="1"/>
              <a:t>swiss</a:t>
            </a:r>
            <a:r>
              <a:rPr lang="it-IT" dirty="0"/>
              <a:t> </a:t>
            </a:r>
            <a:r>
              <a:rPr lang="it-IT" dirty="0" err="1"/>
              <a:t>army</a:t>
            </a:r>
            <a:r>
              <a:rPr lang="it-IT" dirty="0"/>
              <a:t> </a:t>
            </a:r>
            <a:r>
              <a:rPr lang="it-IT" dirty="0" err="1"/>
              <a:t>knife</a:t>
            </a:r>
            <a:r>
              <a:rPr lang="it-IT" dirty="0"/>
              <a:t> of </a:t>
            </a:r>
            <a:r>
              <a:rPr lang="it-IT" dirty="0" err="1"/>
              <a:t>nuclear</a:t>
            </a:r>
            <a:r>
              <a:rPr lang="it-IT" dirty="0"/>
              <a:t> medicine»</a:t>
            </a:r>
            <a:endParaRPr lang="en-GB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DF0C34F-5AEA-0E98-CBE4-0A64F3B3D1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5222" y="2639581"/>
            <a:ext cx="1902207" cy="1872901"/>
          </a:xfrm>
          <a:prstGeom prst="rect">
            <a:avLst/>
          </a:prstGeom>
        </p:spPr>
      </p:pic>
      <p:pic>
        <p:nvPicPr>
          <p:cNvPr id="5" name="Picture 6" descr="Members - Arronax Nantes">
            <a:extLst>
              <a:ext uri="{FF2B5EF4-FFF2-40B4-BE49-F238E27FC236}">
                <a16:creationId xmlns:a16="http://schemas.microsoft.com/office/drawing/2014/main" id="{9CAEB68C-454A-8D9D-FFF1-710EB316A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040" y="177146"/>
            <a:ext cx="701102" cy="70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2A53582-D173-6FD3-C942-3003ED726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363" y="358202"/>
            <a:ext cx="872369" cy="44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UniMi Università degli studi di Milano Statale - UnidTest">
            <a:extLst>
              <a:ext uri="{FF2B5EF4-FFF2-40B4-BE49-F238E27FC236}">
                <a16:creationId xmlns:a16="http://schemas.microsoft.com/office/drawing/2014/main" id="{171653EA-C61E-6562-6182-51CE2C7CB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400" y="358202"/>
            <a:ext cx="1286328" cy="43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643159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C331A2-95E7-6381-5393-8AB5C8C91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8277338" cy="4870457"/>
          </a:xfrm>
        </p:spPr>
        <p:txBody>
          <a:bodyPr/>
          <a:lstStyle/>
          <a:p>
            <a:r>
              <a:rPr lang="it-IT" i="0" dirty="0" err="1">
                <a:solidFill>
                  <a:schemeClr val="tx1"/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Why</a:t>
            </a:r>
            <a:r>
              <a:rPr lang="it-IT" dirty="0"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it-IT" i="0" dirty="0">
                <a:ea typeface="Roboto Light" panose="02000000000000000000" pitchFamily="2" charset="0"/>
                <a:cs typeface="Roboto Light" panose="02000000000000000000" pitchFamily="2" charset="0"/>
              </a:rPr>
              <a:t>Terbium-155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0B9DA08-9733-9F23-EC62-FA5D02269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4394" y="2932562"/>
            <a:ext cx="4723763" cy="2563074"/>
          </a:xfrm>
        </p:spPr>
        <p:txBody>
          <a:bodyPr>
            <a:normAutofit/>
          </a:bodyPr>
          <a:lstStyle/>
          <a:p>
            <a:r>
              <a:rPr lang="it-IT" dirty="0"/>
              <a:t>Half-life: </a:t>
            </a:r>
            <a:r>
              <a:rPr lang="it-IT" b="1" dirty="0"/>
              <a:t>5.32 d</a:t>
            </a:r>
          </a:p>
          <a:p>
            <a:r>
              <a:rPr lang="it-IT" dirty="0" err="1"/>
              <a:t>Decay</a:t>
            </a:r>
            <a:r>
              <a:rPr lang="it-IT" dirty="0"/>
              <a:t> </a:t>
            </a:r>
            <a:r>
              <a:rPr lang="it-IT" dirty="0" err="1"/>
              <a:t>modality</a:t>
            </a:r>
            <a:r>
              <a:rPr lang="it-IT" dirty="0"/>
              <a:t>: </a:t>
            </a:r>
            <a:r>
              <a:rPr lang="it-IT" b="1" dirty="0"/>
              <a:t>ε</a:t>
            </a:r>
            <a:r>
              <a:rPr lang="it-IT" dirty="0"/>
              <a:t> (100%)</a:t>
            </a:r>
          </a:p>
          <a:p>
            <a:r>
              <a:rPr lang="it-IT" dirty="0" err="1"/>
              <a:t>Main</a:t>
            </a:r>
            <a:r>
              <a:rPr lang="it-IT" dirty="0"/>
              <a:t> gamma </a:t>
            </a:r>
            <a:r>
              <a:rPr lang="it-IT" dirty="0" err="1"/>
              <a:t>emissions</a:t>
            </a:r>
            <a:r>
              <a:rPr lang="it-IT" dirty="0"/>
              <a:t> [</a:t>
            </a:r>
            <a:r>
              <a:rPr lang="it-IT" dirty="0" err="1"/>
              <a:t>keV</a:t>
            </a:r>
            <a:r>
              <a:rPr lang="it-IT" dirty="0"/>
              <a:t>]: 86.545 (32.03%), </a:t>
            </a:r>
            <a:r>
              <a:rPr lang="it-IT" b="1" dirty="0"/>
              <a:t>105.305 (25.1%)</a:t>
            </a:r>
            <a:r>
              <a:rPr lang="it-IT" dirty="0"/>
              <a:t>, 180.103 (7.45%)</a:t>
            </a:r>
          </a:p>
          <a:p>
            <a:r>
              <a:rPr lang="it-IT" dirty="0"/>
              <a:t>No </a:t>
            </a:r>
            <a:r>
              <a:rPr lang="it-IT" dirty="0" err="1"/>
              <a:t>associated</a:t>
            </a:r>
            <a:r>
              <a:rPr lang="it-IT" dirty="0"/>
              <a:t> </a:t>
            </a:r>
            <a:r>
              <a:rPr lang="it-IT" dirty="0" err="1"/>
              <a:t>emissions</a:t>
            </a:r>
            <a:r>
              <a:rPr lang="it-IT" dirty="0"/>
              <a:t> of </a:t>
            </a:r>
            <a:r>
              <a:rPr lang="el-GR" sz="1800" dirty="0">
                <a:latin typeface="Book Antiqua" panose="02040602050305030304" pitchFamily="18" charset="0"/>
              </a:rPr>
              <a:t>β</a:t>
            </a:r>
            <a:r>
              <a:rPr lang="it-IT" dirty="0">
                <a:latin typeface="Book Antiqua" panose="02040602050305030304" pitchFamily="18" charset="0"/>
              </a:rPr>
              <a:t>+/</a:t>
            </a:r>
            <a:r>
              <a:rPr lang="el-GR" sz="1800" dirty="0">
                <a:latin typeface="Book Antiqua" panose="02040602050305030304" pitchFamily="18" charset="0"/>
              </a:rPr>
              <a:t>β</a:t>
            </a:r>
            <a:r>
              <a:rPr lang="it-IT" sz="1800" dirty="0">
                <a:latin typeface="Book Antiqua" panose="02040602050305030304" pitchFamily="18" charset="0"/>
              </a:rPr>
              <a:t>- </a:t>
            </a:r>
            <a:endParaRPr lang="it-IT" dirty="0"/>
          </a:p>
          <a:p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94F724-4C9E-22B9-AEA5-3EF2015D5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3</a:t>
            </a:fld>
            <a:endParaRPr lang="en-US"/>
          </a:p>
        </p:txBody>
      </p:sp>
      <p:pic>
        <p:nvPicPr>
          <p:cNvPr id="8" name="Elemento grafico 7" descr="Badge dipendente con riempimento a tinta unita">
            <a:extLst>
              <a:ext uri="{FF2B5EF4-FFF2-40B4-BE49-F238E27FC236}">
                <a16:creationId xmlns:a16="http://schemas.microsoft.com/office/drawing/2014/main" id="{836A85F7-98B1-4B22-62AF-64240F5FE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07967" y="3038280"/>
            <a:ext cx="1474865" cy="147486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56AED12-2B77-CA56-EF46-743AB0FF7DC7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1251038" y="1911685"/>
            <a:ext cx="1317271" cy="129697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E874B3F-806B-C9E1-5F4A-8BAA4DA6205C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2804030" y="1911685"/>
            <a:ext cx="1317271" cy="129697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C0DAF98-A546-2D88-9B9D-7864111BFB36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002220" y="4938263"/>
            <a:ext cx="1317271" cy="129422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DF0C34F-5AEA-0E98-CBE4-0A64F3B3D1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0181" y="2838872"/>
            <a:ext cx="2507818" cy="2469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82B4EB1-E55E-88A2-DB21-C03CB46227A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001"/>
          <a:stretch/>
        </p:blipFill>
        <p:spPr>
          <a:xfrm>
            <a:off x="12192000" y="1764145"/>
            <a:ext cx="5143764" cy="262899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DC9FC2B-926A-9CCC-623C-CFD2EBB1BC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40868" y="1870444"/>
            <a:ext cx="3835597" cy="453413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1E1A1596-3A3F-59AC-8091-9402965BD74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87627"/>
          <a:stretch/>
        </p:blipFill>
        <p:spPr>
          <a:xfrm>
            <a:off x="12257209" y="6487687"/>
            <a:ext cx="5143764" cy="361431"/>
          </a:xfrm>
          <a:prstGeom prst="rect">
            <a:avLst/>
          </a:prstGeom>
        </p:spPr>
      </p:pic>
      <p:pic>
        <p:nvPicPr>
          <p:cNvPr id="4" name="Picture 2" descr="LOGO_INFN_CON_NOME_ESTESO_INVERTITO – LHCb Cagliari">
            <a:extLst>
              <a:ext uri="{FF2B5EF4-FFF2-40B4-BE49-F238E27FC236}">
                <a16:creationId xmlns:a16="http://schemas.microsoft.com/office/drawing/2014/main" id="{8EB15D05-1B90-B12B-1921-8785B385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58" y="141286"/>
            <a:ext cx="1340465" cy="82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Members - Arronax Nantes">
            <a:extLst>
              <a:ext uri="{FF2B5EF4-FFF2-40B4-BE49-F238E27FC236}">
                <a16:creationId xmlns:a16="http://schemas.microsoft.com/office/drawing/2014/main" id="{70C4B03C-4F2D-EA9B-D92B-AE3B56431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040" y="177146"/>
            <a:ext cx="701102" cy="70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774C07F0-751F-4764-FB10-54DA4EAE7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363" y="358202"/>
            <a:ext cx="872369" cy="44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UniMi Università degli studi di Milano Statale - UnidTest">
            <a:extLst>
              <a:ext uri="{FF2B5EF4-FFF2-40B4-BE49-F238E27FC236}">
                <a16:creationId xmlns:a16="http://schemas.microsoft.com/office/drawing/2014/main" id="{E7AA5FC8-0D11-BA7C-583D-FB3F73545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400" y="358202"/>
            <a:ext cx="1286328" cy="43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egnaposto data 3">
            <a:extLst>
              <a:ext uri="{FF2B5EF4-FFF2-40B4-BE49-F238E27FC236}">
                <a16:creationId xmlns:a16="http://schemas.microsoft.com/office/drawing/2014/main" id="{F0FB00AB-713D-2AEB-3483-0EE8E35F28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870" y="6420414"/>
            <a:ext cx="2743200" cy="365125"/>
          </a:xfrm>
        </p:spPr>
        <p:txBody>
          <a:bodyPr/>
          <a:lstStyle/>
          <a:p>
            <a:r>
              <a:rPr lang="en-US" dirty="0"/>
              <a:t>M. Colucci – 28/02/2024</a:t>
            </a:r>
          </a:p>
        </p:txBody>
      </p:sp>
    </p:spTree>
    <p:extLst>
      <p:ext uri="{BB962C8B-B14F-4D97-AF65-F5344CB8AC3E}">
        <p14:creationId xmlns:p14="http://schemas.microsoft.com/office/powerpoint/2010/main" val="4163712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C331A2-95E7-6381-5393-8AB5C8C91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978408"/>
            <a:ext cx="6363219" cy="4870457"/>
          </a:xfrm>
        </p:spPr>
        <p:txBody>
          <a:bodyPr/>
          <a:lstStyle/>
          <a:p>
            <a:r>
              <a:rPr lang="it-IT" i="0" dirty="0" err="1">
                <a:solidFill>
                  <a:schemeClr val="tx1"/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Why</a:t>
            </a:r>
            <a:r>
              <a:rPr lang="it-IT" i="0" dirty="0">
                <a:solidFill>
                  <a:schemeClr val="tx1"/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it-IT" i="0" dirty="0">
                <a:ea typeface="Roboto Light" panose="02000000000000000000" pitchFamily="2" charset="0"/>
                <a:cs typeface="Roboto Light" panose="02000000000000000000" pitchFamily="2" charset="0"/>
              </a:rPr>
              <a:t>Terbium-155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0B9DA08-9733-9F23-EC62-FA5D02269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7326" y="2932562"/>
            <a:ext cx="4723763" cy="2563074"/>
          </a:xfrm>
        </p:spPr>
        <p:txBody>
          <a:bodyPr>
            <a:normAutofit/>
          </a:bodyPr>
          <a:lstStyle/>
          <a:p>
            <a:r>
              <a:rPr lang="it-IT" dirty="0"/>
              <a:t>Half-life: </a:t>
            </a:r>
            <a:r>
              <a:rPr lang="it-IT" b="1" dirty="0"/>
              <a:t>5.32 d</a:t>
            </a:r>
          </a:p>
          <a:p>
            <a:r>
              <a:rPr lang="it-IT" dirty="0" err="1"/>
              <a:t>Decay</a:t>
            </a:r>
            <a:r>
              <a:rPr lang="it-IT" dirty="0"/>
              <a:t> </a:t>
            </a:r>
            <a:r>
              <a:rPr lang="it-IT" dirty="0" err="1"/>
              <a:t>modality</a:t>
            </a:r>
            <a:r>
              <a:rPr lang="it-IT" dirty="0"/>
              <a:t>: </a:t>
            </a:r>
            <a:r>
              <a:rPr lang="it-IT" b="1" dirty="0"/>
              <a:t>ε</a:t>
            </a:r>
            <a:r>
              <a:rPr lang="it-IT" dirty="0"/>
              <a:t> (100%)</a:t>
            </a:r>
          </a:p>
          <a:p>
            <a:r>
              <a:rPr lang="it-IT" dirty="0" err="1"/>
              <a:t>Main</a:t>
            </a:r>
            <a:r>
              <a:rPr lang="it-IT" dirty="0"/>
              <a:t> gamma </a:t>
            </a:r>
            <a:r>
              <a:rPr lang="it-IT" dirty="0" err="1"/>
              <a:t>emissions</a:t>
            </a:r>
            <a:r>
              <a:rPr lang="it-IT" dirty="0"/>
              <a:t> [</a:t>
            </a:r>
            <a:r>
              <a:rPr lang="it-IT" dirty="0" err="1"/>
              <a:t>keV</a:t>
            </a:r>
            <a:r>
              <a:rPr lang="it-IT" dirty="0"/>
              <a:t>]: 86.545 (32.03%), </a:t>
            </a:r>
            <a:r>
              <a:rPr lang="it-IT" b="1" dirty="0"/>
              <a:t>105.305 (25.1%)</a:t>
            </a:r>
            <a:r>
              <a:rPr lang="it-IT" dirty="0"/>
              <a:t>, 180.103 (7.45%)</a:t>
            </a:r>
          </a:p>
          <a:p>
            <a:r>
              <a:rPr lang="it-IT" dirty="0"/>
              <a:t>No </a:t>
            </a:r>
            <a:r>
              <a:rPr lang="it-IT" dirty="0" err="1"/>
              <a:t>associated</a:t>
            </a:r>
            <a:r>
              <a:rPr lang="it-IT" dirty="0"/>
              <a:t> </a:t>
            </a:r>
            <a:r>
              <a:rPr lang="it-IT" dirty="0" err="1"/>
              <a:t>emissions</a:t>
            </a:r>
            <a:r>
              <a:rPr lang="it-IT" dirty="0"/>
              <a:t> of </a:t>
            </a:r>
            <a:r>
              <a:rPr lang="el-GR" sz="1800" dirty="0">
                <a:latin typeface="Book Antiqua" panose="02040602050305030304" pitchFamily="18" charset="0"/>
              </a:rPr>
              <a:t>β</a:t>
            </a:r>
            <a:r>
              <a:rPr lang="it-IT" dirty="0">
                <a:latin typeface="Book Antiqua" panose="02040602050305030304" pitchFamily="18" charset="0"/>
              </a:rPr>
              <a:t>+/</a:t>
            </a:r>
            <a:r>
              <a:rPr lang="el-GR" sz="1800" dirty="0">
                <a:latin typeface="Book Antiqua" panose="02040602050305030304" pitchFamily="18" charset="0"/>
              </a:rPr>
              <a:t>β</a:t>
            </a:r>
            <a:r>
              <a:rPr lang="it-IT" sz="1800" dirty="0">
                <a:latin typeface="Book Antiqua" panose="02040602050305030304" pitchFamily="18" charset="0"/>
              </a:rPr>
              <a:t>- </a:t>
            </a:r>
            <a:endParaRPr lang="it-IT" dirty="0"/>
          </a:p>
          <a:p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94F724-4C9E-22B9-AEA5-3EF2015D5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4</a:t>
            </a:fld>
            <a:endParaRPr lang="en-US"/>
          </a:p>
        </p:txBody>
      </p:sp>
      <p:pic>
        <p:nvPicPr>
          <p:cNvPr id="8" name="Elemento grafico 7" descr="Badge dipendente con riempimento a tinta unita">
            <a:extLst>
              <a:ext uri="{FF2B5EF4-FFF2-40B4-BE49-F238E27FC236}">
                <a16:creationId xmlns:a16="http://schemas.microsoft.com/office/drawing/2014/main" id="{836A85F7-98B1-4B22-62AF-64240F5FE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0899" y="3038280"/>
            <a:ext cx="1474865" cy="147486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56AED12-2B77-CA56-EF46-743AB0FF7DC7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-6292228" y="3429000"/>
            <a:ext cx="1317271" cy="129697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E874B3F-806B-C9E1-5F4A-8BAA4DA6205C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-4822469" y="3429000"/>
            <a:ext cx="1317271" cy="129697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C0DAF98-A546-2D88-9B9D-7864111BFB36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-1925092" y="3448086"/>
            <a:ext cx="1317271" cy="129422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DF0C34F-5AEA-0E98-CBE4-0A64F3B3D1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393636" y="3445337"/>
            <a:ext cx="1317271" cy="1296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82B4EB1-E55E-88A2-DB21-C03CB46227A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001" t="14611" r="7736" b="13165"/>
          <a:stretch/>
        </p:blipFill>
        <p:spPr>
          <a:xfrm>
            <a:off x="7672600" y="1225393"/>
            <a:ext cx="2983892" cy="143541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DC9FC2B-926A-9CCC-623C-CFD2EBB1BCD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964" t="4058" r="8359" b="20065"/>
          <a:stretch/>
        </p:blipFill>
        <p:spPr>
          <a:xfrm>
            <a:off x="7728558" y="2861983"/>
            <a:ext cx="2983891" cy="3198482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1BF0474-373F-73E1-0903-4CDFAA1C0492}"/>
              </a:ext>
            </a:extLst>
          </p:cNvPr>
          <p:cNvSpPr txBox="1"/>
          <p:nvPr/>
        </p:nvSpPr>
        <p:spPr>
          <a:xfrm>
            <a:off x="7623328" y="6008351"/>
            <a:ext cx="35323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" dirty="0"/>
              <a:t>C. Muller et al. / </a:t>
            </a:r>
            <a:r>
              <a:rPr lang="it-IT" sz="700" dirty="0" err="1"/>
              <a:t>Nuclear</a:t>
            </a:r>
            <a:r>
              <a:rPr lang="it-IT" sz="700" dirty="0"/>
              <a:t> Medicine and </a:t>
            </a:r>
            <a:r>
              <a:rPr lang="it-IT" sz="700" dirty="0" err="1"/>
              <a:t>Biology</a:t>
            </a:r>
            <a:r>
              <a:rPr lang="it-IT" sz="700" dirty="0"/>
              <a:t> 41 (2014) e58-e65</a:t>
            </a:r>
          </a:p>
        </p:txBody>
      </p:sp>
      <p:pic>
        <p:nvPicPr>
          <p:cNvPr id="14" name="Picture 6" descr="Members - Arronax Nantes">
            <a:extLst>
              <a:ext uri="{FF2B5EF4-FFF2-40B4-BE49-F238E27FC236}">
                <a16:creationId xmlns:a16="http://schemas.microsoft.com/office/drawing/2014/main" id="{F9E33898-2DEE-D125-4872-597D1B1F5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040" y="177146"/>
            <a:ext cx="701102" cy="70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3CD2FA65-B2FF-6365-BA2C-359889C91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363" y="358202"/>
            <a:ext cx="872369" cy="44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UniMi Università degli studi di Milano Statale - UnidTest">
            <a:extLst>
              <a:ext uri="{FF2B5EF4-FFF2-40B4-BE49-F238E27FC236}">
                <a16:creationId xmlns:a16="http://schemas.microsoft.com/office/drawing/2014/main" id="{758E81D2-FE20-79B4-2111-802B60B0E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400" y="358202"/>
            <a:ext cx="1286328" cy="43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egnaposto data 3">
            <a:extLst>
              <a:ext uri="{FF2B5EF4-FFF2-40B4-BE49-F238E27FC236}">
                <a16:creationId xmlns:a16="http://schemas.microsoft.com/office/drawing/2014/main" id="{C7205F3C-1C73-051B-ADE4-1162C5C0BE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870" y="6420414"/>
            <a:ext cx="2743200" cy="365125"/>
          </a:xfrm>
        </p:spPr>
        <p:txBody>
          <a:bodyPr/>
          <a:lstStyle/>
          <a:p>
            <a:r>
              <a:rPr lang="en-US" dirty="0"/>
              <a:t>M. Colucci – 28/02/2024</a:t>
            </a:r>
          </a:p>
        </p:txBody>
      </p:sp>
    </p:spTree>
    <p:extLst>
      <p:ext uri="{BB962C8B-B14F-4D97-AF65-F5344CB8AC3E}">
        <p14:creationId xmlns:p14="http://schemas.microsoft.com/office/powerpoint/2010/main" val="2831760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9CA456-1F6A-11BA-4BD7-155B309B9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978408"/>
            <a:ext cx="8357189" cy="4870457"/>
          </a:xfrm>
        </p:spPr>
        <p:txBody>
          <a:bodyPr/>
          <a:lstStyle/>
          <a:p>
            <a:r>
              <a:rPr lang="it-IT" i="0" dirty="0" err="1"/>
              <a:t>Investigated</a:t>
            </a:r>
            <a:r>
              <a:rPr lang="it-IT" i="0" dirty="0"/>
              <a:t> production </a:t>
            </a:r>
            <a:r>
              <a:rPr lang="it-IT" i="0" dirty="0" err="1"/>
              <a:t>routes</a:t>
            </a:r>
            <a:endParaRPr lang="it-IT" i="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01F8AEE-355C-EE56-6748-6CC008D38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01" y="3626129"/>
            <a:ext cx="4348539" cy="1560751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58EFF8CE-D706-C329-85D2-14D2841CFA11}"/>
              </a:ext>
            </a:extLst>
          </p:cNvPr>
          <p:cNvSpPr/>
          <p:nvPr/>
        </p:nvSpPr>
        <p:spPr>
          <a:xfrm>
            <a:off x="1926791" y="4084397"/>
            <a:ext cx="507490" cy="353857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1712D79-69BA-82E0-DBE4-B6E8DADA0FBE}"/>
              </a:ext>
            </a:extLst>
          </p:cNvPr>
          <p:cNvSpPr txBox="1"/>
          <p:nvPr/>
        </p:nvSpPr>
        <p:spPr>
          <a:xfrm>
            <a:off x="1346362" y="5334155"/>
            <a:ext cx="3311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/>
              <a:t>REMIX PROJECT (2021-2023, CSN5 INFN)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39A2AF1-219A-9BD3-CCA3-8D1E768A3697}"/>
              </a:ext>
            </a:extLst>
          </p:cNvPr>
          <p:cNvSpPr txBox="1"/>
          <p:nvPr/>
        </p:nvSpPr>
        <p:spPr>
          <a:xfrm>
            <a:off x="7739691" y="5538431"/>
            <a:ext cx="38120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REMIX PROJECT (2021-2023, CSN5 INFN) and APHRODITE-155 (2024-2025, PRIN PNRR)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28AF79A-2001-13B2-2303-9EF0DDA8998B}"/>
              </a:ext>
            </a:extLst>
          </p:cNvPr>
          <p:cNvSpPr txBox="1"/>
          <p:nvPr/>
        </p:nvSpPr>
        <p:spPr>
          <a:xfrm>
            <a:off x="1539989" y="2931116"/>
            <a:ext cx="2924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Direct production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73345CE-0330-C86D-3BF7-0A163CF82AC9}"/>
              </a:ext>
            </a:extLst>
          </p:cNvPr>
          <p:cNvSpPr txBox="1"/>
          <p:nvPr/>
        </p:nvSpPr>
        <p:spPr>
          <a:xfrm>
            <a:off x="7854130" y="2808241"/>
            <a:ext cx="3073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/>
              <a:t>Indirect</a:t>
            </a:r>
            <a:r>
              <a:rPr lang="it-IT" sz="2400" b="1" dirty="0"/>
              <a:t> production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F06B5493-4E5C-CF35-AF00-82B58D0B8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281" y="3520838"/>
            <a:ext cx="856679" cy="843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alpha val="65000"/>
              </a:schemeClr>
            </a:outerShdw>
          </a:effectLst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376F7177-DE66-81DE-157A-FB120E695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0960" y="4343399"/>
            <a:ext cx="856679" cy="843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alpha val="65000"/>
              </a:schemeClr>
            </a:outerShdw>
          </a:effectLst>
        </p:spPr>
      </p:pic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4A6692EF-919E-A46F-C52D-AE608FB52B70}"/>
              </a:ext>
            </a:extLst>
          </p:cNvPr>
          <p:cNvCxnSpPr>
            <a:cxnSpLocks/>
          </p:cNvCxnSpPr>
          <p:nvPr/>
        </p:nvCxnSpPr>
        <p:spPr>
          <a:xfrm>
            <a:off x="9248085" y="4203616"/>
            <a:ext cx="285750" cy="300484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39411BB5-A791-B3D7-A47A-96C07DF58C3C}"/>
              </a:ext>
            </a:extLst>
          </p:cNvPr>
          <p:cNvCxnSpPr>
            <a:cxnSpLocks/>
          </p:cNvCxnSpPr>
          <p:nvPr/>
        </p:nvCxnSpPr>
        <p:spPr>
          <a:xfrm flipV="1">
            <a:off x="7402342" y="4203616"/>
            <a:ext cx="1047975" cy="981579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ABF50485-6BCE-F975-7D55-D26247D09B1C}"/>
                  </a:ext>
                </a:extLst>
              </p:cNvPr>
              <p:cNvSpPr txBox="1"/>
              <p:nvPr/>
            </p:nvSpPr>
            <p:spPr>
              <a:xfrm rot="18823205">
                <a:off x="7303385" y="4383342"/>
                <a:ext cx="872611" cy="2823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  <m:sup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  <m:e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sPre>
                    </m:oMath>
                  </m:oMathPara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ABF50485-6BCE-F975-7D55-D26247D09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823205">
                <a:off x="7303385" y="4383342"/>
                <a:ext cx="872611" cy="282385"/>
              </a:xfrm>
              <a:prstGeom prst="rect">
                <a:avLst/>
              </a:prstGeom>
              <a:blipFill>
                <a:blip r:embed="rId5"/>
                <a:stretch>
                  <a:fillRect l="-1504" t="-6618" r="-15789" b="-441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Members - Arronax Nantes">
            <a:extLst>
              <a:ext uri="{FF2B5EF4-FFF2-40B4-BE49-F238E27FC236}">
                <a16:creationId xmlns:a16="http://schemas.microsoft.com/office/drawing/2014/main" id="{3B219228-59E2-F4EA-AD3A-BA6F83BC2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040" y="177146"/>
            <a:ext cx="701102" cy="70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88CB98AA-5DC2-8FC3-F66A-13D0FA614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363" y="358202"/>
            <a:ext cx="872369" cy="44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UniMi Università degli studi di Milano Statale - UnidTest">
            <a:extLst>
              <a:ext uri="{FF2B5EF4-FFF2-40B4-BE49-F238E27FC236}">
                <a16:creationId xmlns:a16="http://schemas.microsoft.com/office/drawing/2014/main" id="{8DC52FB1-C7CC-7330-FF6D-B197F6A13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400" y="358202"/>
            <a:ext cx="1286328" cy="43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egnaposto data 3">
            <a:extLst>
              <a:ext uri="{FF2B5EF4-FFF2-40B4-BE49-F238E27FC236}">
                <a16:creationId xmlns:a16="http://schemas.microsoft.com/office/drawing/2014/main" id="{432A22EC-DC3F-4A27-77A9-A969393F41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870" y="6420414"/>
            <a:ext cx="2743200" cy="365125"/>
          </a:xfrm>
        </p:spPr>
        <p:txBody>
          <a:bodyPr/>
          <a:lstStyle/>
          <a:p>
            <a:r>
              <a:rPr lang="en-US" dirty="0"/>
              <a:t>M. Colucci – 28/02/2024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1903FA3-FA05-7F29-99BB-66BCEF56C655}"/>
              </a:ext>
            </a:extLst>
          </p:cNvPr>
          <p:cNvSpPr txBox="1"/>
          <p:nvPr/>
        </p:nvSpPr>
        <p:spPr>
          <a:xfrm>
            <a:off x="1462098" y="5598169"/>
            <a:ext cx="3080138" cy="64633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5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combination</a:t>
            </a:r>
            <a:r>
              <a:rPr lang="it-IT" dirty="0"/>
              <a:t> target/</a:t>
            </a:r>
            <a:r>
              <a:rPr lang="it-IT" dirty="0" err="1"/>
              <a:t>projectile</a:t>
            </a:r>
            <a:r>
              <a:rPr lang="it-IT" dirty="0"/>
              <a:t> </a:t>
            </a:r>
            <a:r>
              <a:rPr lang="it-IT" dirty="0" err="1"/>
              <a:t>investigated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49850106"/>
      </p:ext>
    </p:extLst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0B072D-6FEE-AA83-F752-184643331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9"/>
            <a:ext cx="5021182" cy="781044"/>
          </a:xfrm>
        </p:spPr>
        <p:txBody>
          <a:bodyPr>
            <a:normAutofit/>
          </a:bodyPr>
          <a:lstStyle/>
          <a:p>
            <a:r>
              <a:rPr lang="it-IT" sz="4400" dirty="0" err="1"/>
              <a:t>Experimental</a:t>
            </a:r>
            <a:endParaRPr lang="it-IT" sz="4400" dirty="0"/>
          </a:p>
        </p:txBody>
      </p:sp>
      <p:pic>
        <p:nvPicPr>
          <p:cNvPr id="4" name="Immagine 3" descr="Immagine che contiene interni, parete, attrezzatura, ingombro&#10;&#10;Descrizione generata automaticamente">
            <a:extLst>
              <a:ext uri="{FF2B5EF4-FFF2-40B4-BE49-F238E27FC236}">
                <a16:creationId xmlns:a16="http://schemas.microsoft.com/office/drawing/2014/main" id="{D07FED3D-825F-E5A5-83FA-01DA1DFB2B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6" b="39041"/>
          <a:stretch/>
        </p:blipFill>
        <p:spPr>
          <a:xfrm>
            <a:off x="4185121" y="2098007"/>
            <a:ext cx="3277966" cy="1994023"/>
          </a:xfrm>
          <a:prstGeom prst="rect">
            <a:avLst/>
          </a:prstGeom>
        </p:spPr>
      </p:pic>
      <p:pic>
        <p:nvPicPr>
          <p:cNvPr id="5" name="Registrazione 2023-07-06 233336">
            <a:hlinkClick r:id="" action="ppaction://media"/>
            <a:extLst>
              <a:ext uri="{FF2B5EF4-FFF2-40B4-BE49-F238E27FC236}">
                <a16:creationId xmlns:a16="http://schemas.microsoft.com/office/drawing/2014/main" id="{D3B7D8F1-438C-D0CC-BC93-7A4F57BB9C5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3708" y="4176443"/>
            <a:ext cx="3340792" cy="199402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5237828-3CD3-9100-3489-9FD7DD6AC445}"/>
              </a:ext>
            </a:extLst>
          </p:cNvPr>
          <p:cNvSpPr txBox="1"/>
          <p:nvPr/>
        </p:nvSpPr>
        <p:spPr>
          <a:xfrm>
            <a:off x="4139783" y="6170466"/>
            <a:ext cx="3323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/>
              <a:t>Irradiation</a:t>
            </a:r>
            <a:r>
              <a:rPr lang="it-IT" sz="1600" dirty="0"/>
              <a:t> </a:t>
            </a:r>
            <a:r>
              <a:rPr lang="it-IT" sz="1600" dirty="0" err="1"/>
              <a:t>at</a:t>
            </a:r>
            <a:r>
              <a:rPr lang="it-IT" sz="1600" dirty="0"/>
              <a:t> GIP ARRONAX, Nantes (FR)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A6F9FC8-61CA-3295-0D71-6FA7A1C5DD5E}"/>
              </a:ext>
            </a:extLst>
          </p:cNvPr>
          <p:cNvSpPr txBox="1"/>
          <p:nvPr/>
        </p:nvSpPr>
        <p:spPr>
          <a:xfrm>
            <a:off x="8420722" y="1419091"/>
            <a:ext cx="3589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Gamma/beta/alpha </a:t>
            </a:r>
            <a:r>
              <a:rPr lang="it-IT" sz="1600" b="1" dirty="0" err="1"/>
              <a:t>spectrometry</a:t>
            </a:r>
            <a:r>
              <a:rPr lang="it-IT" sz="1600" b="1" dirty="0"/>
              <a:t> </a:t>
            </a:r>
            <a:r>
              <a:rPr lang="it-IT" sz="1600" dirty="0" err="1"/>
              <a:t>at</a:t>
            </a:r>
            <a:r>
              <a:rPr lang="it-IT" sz="1600" dirty="0"/>
              <a:t> </a:t>
            </a:r>
          </a:p>
          <a:p>
            <a:pPr algn="ctr"/>
            <a:r>
              <a:rPr lang="it-IT" sz="1600" dirty="0"/>
              <a:t>LASA </a:t>
            </a:r>
            <a:r>
              <a:rPr lang="it-IT" sz="1600" dirty="0" err="1"/>
              <a:t>Laboratories</a:t>
            </a:r>
            <a:r>
              <a:rPr lang="it-IT" sz="1600" dirty="0"/>
              <a:t>, Segrate (MI)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87469ADB-C3A7-3924-D834-FAD48F85BA51}"/>
              </a:ext>
            </a:extLst>
          </p:cNvPr>
          <p:cNvCxnSpPr>
            <a:cxnSpLocks/>
          </p:cNvCxnSpPr>
          <p:nvPr/>
        </p:nvCxnSpPr>
        <p:spPr>
          <a:xfrm>
            <a:off x="7575177" y="4154608"/>
            <a:ext cx="96356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710AF1E-E91E-EE96-4D22-D05BD8E9F3F0}"/>
              </a:ext>
            </a:extLst>
          </p:cNvPr>
          <p:cNvSpPr txBox="1"/>
          <p:nvPr/>
        </p:nvSpPr>
        <p:spPr>
          <a:xfrm>
            <a:off x="7489000" y="4154608"/>
            <a:ext cx="113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err="1"/>
              <a:t>Radioactive</a:t>
            </a:r>
            <a:r>
              <a:rPr lang="it-IT" sz="1200" b="1" dirty="0"/>
              <a:t> </a:t>
            </a:r>
          </a:p>
          <a:p>
            <a:pPr algn="ctr"/>
            <a:r>
              <a:rPr lang="it-IT" sz="1200" b="1" dirty="0" err="1"/>
              <a:t>transport</a:t>
            </a:r>
            <a:endParaRPr lang="it-IT" sz="1200" b="1" dirty="0"/>
          </a:p>
        </p:txBody>
      </p:sp>
      <p:pic>
        <p:nvPicPr>
          <p:cNvPr id="3" name="Picture 6" descr="Members - Arronax Nantes">
            <a:extLst>
              <a:ext uri="{FF2B5EF4-FFF2-40B4-BE49-F238E27FC236}">
                <a16:creationId xmlns:a16="http://schemas.microsoft.com/office/drawing/2014/main" id="{DF447961-9A55-1B8C-724A-0D20F5202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040" y="177146"/>
            <a:ext cx="701102" cy="70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F80419C-C6E6-EC73-EDDC-CB0BE17E0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363" y="358202"/>
            <a:ext cx="872369" cy="44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UniMi Università degli studi di Milano Statale - UnidTest">
            <a:extLst>
              <a:ext uri="{FF2B5EF4-FFF2-40B4-BE49-F238E27FC236}">
                <a16:creationId xmlns:a16="http://schemas.microsoft.com/office/drawing/2014/main" id="{9FE7CC73-9CAD-8AA9-266F-E9FCBBF59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400" y="358202"/>
            <a:ext cx="1286328" cy="43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egnaposto data 3">
            <a:extLst>
              <a:ext uri="{FF2B5EF4-FFF2-40B4-BE49-F238E27FC236}">
                <a16:creationId xmlns:a16="http://schemas.microsoft.com/office/drawing/2014/main" id="{FB5607B4-E886-BA72-E81F-38AF363468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870" y="6420414"/>
            <a:ext cx="2743200" cy="365125"/>
          </a:xfrm>
        </p:spPr>
        <p:txBody>
          <a:bodyPr/>
          <a:lstStyle/>
          <a:p>
            <a:r>
              <a:rPr lang="en-US" dirty="0"/>
              <a:t>M. Colucci – 28/02/2024</a:t>
            </a:r>
          </a:p>
        </p:txBody>
      </p:sp>
      <p:pic>
        <p:nvPicPr>
          <p:cNvPr id="19" name="Immagine 18" descr="Immagine che contiene interno, scrivania, computer, tavolo&#10;&#10;Descrizione generata automaticamente">
            <a:extLst>
              <a:ext uri="{FF2B5EF4-FFF2-40B4-BE49-F238E27FC236}">
                <a16:creationId xmlns:a16="http://schemas.microsoft.com/office/drawing/2014/main" id="{D2E04342-4E3F-F219-7952-99ED0B9810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026" y="2173143"/>
            <a:ext cx="3109092" cy="4145456"/>
          </a:xfrm>
          <a:prstGeom prst="rect">
            <a:avLst/>
          </a:prstGeom>
        </p:spPr>
      </p:pic>
      <p:pic>
        <p:nvPicPr>
          <p:cNvPr id="22" name="Immagine 21" descr="Immagine che contiene strumento, metallo, terreno, dispositivo&#10;&#10;Descrizione generata automaticamente">
            <a:extLst>
              <a:ext uri="{FF2B5EF4-FFF2-40B4-BE49-F238E27FC236}">
                <a16:creationId xmlns:a16="http://schemas.microsoft.com/office/drawing/2014/main" id="{05500CA1-E8F4-3FED-51BF-53939FDCCE7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2" b="15294"/>
          <a:stretch/>
        </p:blipFill>
        <p:spPr>
          <a:xfrm>
            <a:off x="803719" y="3483342"/>
            <a:ext cx="2392354" cy="2055653"/>
          </a:xfrm>
          <a:prstGeom prst="rect">
            <a:avLst/>
          </a:prstGeom>
        </p:spPr>
      </p:pic>
      <p:pic>
        <p:nvPicPr>
          <p:cNvPr id="24" name="Immagine 23" descr="Immagine che contiene testo, schermata, design, tipografia&#10;&#10;Descrizione generata automaticamente">
            <a:extLst>
              <a:ext uri="{FF2B5EF4-FFF2-40B4-BE49-F238E27FC236}">
                <a16:creationId xmlns:a16="http://schemas.microsoft.com/office/drawing/2014/main" id="{92710F2D-79D2-92CE-DA0C-825F253CE9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19" y="2048598"/>
            <a:ext cx="3160521" cy="1434744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9A3E04EF-0E28-C6C5-47E1-0D611EC91C27}"/>
              </a:ext>
            </a:extLst>
          </p:cNvPr>
          <p:cNvSpPr txBox="1"/>
          <p:nvPr/>
        </p:nvSpPr>
        <p:spPr>
          <a:xfrm>
            <a:off x="247141" y="5733824"/>
            <a:ext cx="3323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Stack design </a:t>
            </a:r>
            <a:r>
              <a:rPr lang="en-GB" sz="1600" dirty="0"/>
              <a:t>and</a:t>
            </a:r>
            <a:r>
              <a:rPr lang="en-GB" sz="1600" b="1" dirty="0"/>
              <a:t> realization</a:t>
            </a:r>
            <a:endParaRPr lang="en-GB" sz="1600" dirty="0"/>
          </a:p>
        </p:txBody>
      </p:sp>
      <p:pic>
        <p:nvPicPr>
          <p:cNvPr id="27" name="Elemento grafico 26" descr="Radioattivo con riempimento a tinta unita">
            <a:extLst>
              <a:ext uri="{FF2B5EF4-FFF2-40B4-BE49-F238E27FC236}">
                <a16:creationId xmlns:a16="http://schemas.microsoft.com/office/drawing/2014/main" id="{40B3787B-03D5-360E-2BEB-73D23D1B0C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23556" y="3429000"/>
            <a:ext cx="677000" cy="677000"/>
          </a:xfrm>
          <a:prstGeom prst="rect">
            <a:avLst/>
          </a:prstGeom>
        </p:spPr>
      </p:pic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29C8DC75-FD5B-C678-8062-BB11125E41A6}"/>
              </a:ext>
            </a:extLst>
          </p:cNvPr>
          <p:cNvCxnSpPr>
            <a:cxnSpLocks/>
          </p:cNvCxnSpPr>
          <p:nvPr/>
        </p:nvCxnSpPr>
        <p:spPr>
          <a:xfrm flipV="1">
            <a:off x="3287965" y="4106000"/>
            <a:ext cx="701330" cy="39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4116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29EDD0-DFC1-0BCB-3288-4884FA169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aseline="30000" dirty="0"/>
              <a:t>nat</a:t>
            </a:r>
            <a:r>
              <a:rPr lang="it-IT" dirty="0"/>
              <a:t>Eu(</a:t>
            </a:r>
            <a:r>
              <a:rPr lang="it-IT" dirty="0" err="1"/>
              <a:t>a,x</a:t>
            </a:r>
            <a:r>
              <a:rPr lang="it-IT" dirty="0"/>
              <a:t>)</a:t>
            </a:r>
            <a:r>
              <a:rPr lang="it-IT" baseline="30000" dirty="0"/>
              <a:t>155</a:t>
            </a:r>
            <a:r>
              <a:rPr lang="it-IT" dirty="0"/>
              <a:t>Tb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C6BEBCE-ABD2-4B67-1189-8CA2200704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2630" y="6356349"/>
            <a:ext cx="3063890" cy="365125"/>
          </a:xfrm>
        </p:spPr>
        <p:txBody>
          <a:bodyPr/>
          <a:lstStyle/>
          <a:p>
            <a:r>
              <a:rPr lang="en-US" dirty="0"/>
              <a:t>M. Colucci – 28/02/2023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77FCAA5-0318-F97C-8A58-535A2C132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259" y="2062692"/>
            <a:ext cx="6512720" cy="454977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A861A86-778F-D95F-69EB-75D45CF11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055" y="978408"/>
            <a:ext cx="4229479" cy="295470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521D4C5-2DE8-1F31-A351-ADFCD7B27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8055" y="3795438"/>
            <a:ext cx="4229478" cy="2954705"/>
          </a:xfrm>
          <a:prstGeom prst="rect">
            <a:avLst/>
          </a:prstGeom>
        </p:spPr>
      </p:pic>
      <p:pic>
        <p:nvPicPr>
          <p:cNvPr id="3" name="Picture 6" descr="Members - Arronax Nantes">
            <a:extLst>
              <a:ext uri="{FF2B5EF4-FFF2-40B4-BE49-F238E27FC236}">
                <a16:creationId xmlns:a16="http://schemas.microsoft.com/office/drawing/2014/main" id="{E3F81562-E670-0FD7-2F70-08D263E4D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040" y="177146"/>
            <a:ext cx="701102" cy="70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9ECEDBE-8DEE-096B-852E-FDAFDAF9D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363" y="358202"/>
            <a:ext cx="872369" cy="44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UniMi Università degli studi di Milano Statale - UnidTest">
            <a:extLst>
              <a:ext uri="{FF2B5EF4-FFF2-40B4-BE49-F238E27FC236}">
                <a16:creationId xmlns:a16="http://schemas.microsoft.com/office/drawing/2014/main" id="{E04A68ED-34AC-0210-A948-122703F17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400" y="358202"/>
            <a:ext cx="1286328" cy="43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egnaposto data 3">
            <a:extLst>
              <a:ext uri="{FF2B5EF4-FFF2-40B4-BE49-F238E27FC236}">
                <a16:creationId xmlns:a16="http://schemas.microsoft.com/office/drawing/2014/main" id="{C1E41885-F430-A02E-C003-9B54193568FF}"/>
              </a:ext>
            </a:extLst>
          </p:cNvPr>
          <p:cNvSpPr txBox="1">
            <a:spLocks/>
          </p:cNvSpPr>
          <p:nvPr/>
        </p:nvSpPr>
        <p:spPr>
          <a:xfrm>
            <a:off x="517870" y="64204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M. Colucci – 28/02/2024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350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64C2E22A-A296-4ADD-6F20-CF495296587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17869" y="978408"/>
                <a:ext cx="8110493" cy="4870457"/>
              </a:xfrm>
            </p:spPr>
            <p:txBody>
              <a:bodyPr/>
              <a:lstStyle/>
              <a:p>
                <a:r>
                  <a:rPr lang="it-IT" i="0" baseline="30000" dirty="0">
                    <a:solidFill>
                      <a:schemeClr val="tx1"/>
                    </a:solidFill>
                  </a:rPr>
                  <a:t>159</a:t>
                </a:r>
                <a:r>
                  <a:rPr lang="it-IT" i="0" dirty="0">
                    <a:solidFill>
                      <a:schemeClr val="tx1"/>
                    </a:solidFill>
                  </a:rPr>
                  <a:t>Tb(p,5n)</a:t>
                </a:r>
                <a:r>
                  <a:rPr lang="it-IT" i="0" baseline="30000" dirty="0">
                    <a:solidFill>
                      <a:schemeClr val="tx1"/>
                    </a:solidFill>
                  </a:rPr>
                  <a:t>155</a:t>
                </a:r>
                <a:r>
                  <a:rPr lang="it-IT" i="0" dirty="0">
                    <a:solidFill>
                      <a:schemeClr val="tx1"/>
                    </a:solidFill>
                  </a:rPr>
                  <a:t>Dy</a:t>
                </a:r>
                <a14:m>
                  <m:oMath xmlns:m="http://schemas.openxmlformats.org/officeDocument/2006/math">
                    <m:r>
                      <a:rPr lang="it-IT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i="0" baseline="30000" dirty="0">
                    <a:solidFill>
                      <a:schemeClr val="tx1"/>
                    </a:solidFill>
                  </a:rPr>
                  <a:t>155</a:t>
                </a:r>
                <a:r>
                  <a:rPr lang="it-IT" i="0" dirty="0">
                    <a:solidFill>
                      <a:schemeClr val="tx1"/>
                    </a:solidFill>
                  </a:rPr>
                  <a:t>Tb</a:t>
                </a:r>
              </a:p>
            </p:txBody>
          </p:sp>
        </mc:Choice>
        <mc:Fallback xmlns="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64C2E22A-A296-4ADD-6F20-CF49529658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17869" y="978408"/>
                <a:ext cx="8110493" cy="4870457"/>
              </a:xfrm>
              <a:blipFill>
                <a:blip r:embed="rId2"/>
                <a:stretch>
                  <a:fillRect l="-2331" t="-35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71EEEFA6-2536-9078-53AF-D82F2356E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566" y="1962350"/>
            <a:ext cx="5990279" cy="471850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4D8E8A2-C4F9-A545-80B3-B2AE9BCE1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6125" y="1057499"/>
            <a:ext cx="3596433" cy="283288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80EE405-B27C-FE4C-80BF-7261FC281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3158" y="3847968"/>
            <a:ext cx="3596433" cy="2832886"/>
          </a:xfrm>
          <a:prstGeom prst="rect">
            <a:avLst/>
          </a:prstGeom>
        </p:spPr>
      </p:pic>
      <p:pic>
        <p:nvPicPr>
          <p:cNvPr id="3" name="Picture 6" descr="Members - Arronax Nantes">
            <a:extLst>
              <a:ext uri="{FF2B5EF4-FFF2-40B4-BE49-F238E27FC236}">
                <a16:creationId xmlns:a16="http://schemas.microsoft.com/office/drawing/2014/main" id="{E467AF69-CC06-D130-5BB1-F9F1BF73E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040" y="177146"/>
            <a:ext cx="701102" cy="70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4D511D7-9936-5EE3-BAD5-07EFB6467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363" y="358202"/>
            <a:ext cx="872369" cy="44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UniMi Università degli studi di Milano Statale - UnidTest">
            <a:extLst>
              <a:ext uri="{FF2B5EF4-FFF2-40B4-BE49-F238E27FC236}">
                <a16:creationId xmlns:a16="http://schemas.microsoft.com/office/drawing/2014/main" id="{4032B51D-4FFA-8463-D693-55F73F6B2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400" y="358202"/>
            <a:ext cx="1286328" cy="43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data 3">
            <a:extLst>
              <a:ext uri="{FF2B5EF4-FFF2-40B4-BE49-F238E27FC236}">
                <a16:creationId xmlns:a16="http://schemas.microsoft.com/office/drawing/2014/main" id="{1FA3891C-6E5F-45DE-FEA5-E7144D56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870" y="6420414"/>
            <a:ext cx="2743200" cy="365125"/>
          </a:xfrm>
        </p:spPr>
        <p:txBody>
          <a:bodyPr/>
          <a:lstStyle/>
          <a:p>
            <a:r>
              <a:rPr lang="en-US" dirty="0"/>
              <a:t>M. Colucci – 28/02/2024</a:t>
            </a:r>
          </a:p>
        </p:txBody>
      </p:sp>
    </p:spTree>
    <p:extLst>
      <p:ext uri="{BB962C8B-B14F-4D97-AF65-F5344CB8AC3E}">
        <p14:creationId xmlns:p14="http://schemas.microsoft.com/office/powerpoint/2010/main" val="879395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020B7-C11A-F57D-C880-39F893644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636523E2-4534-7EBF-82F5-A7DFC3181AD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17870" y="978408"/>
                <a:ext cx="8724742" cy="4870457"/>
              </a:xfrm>
            </p:spPr>
            <p:txBody>
              <a:bodyPr/>
              <a:lstStyle/>
              <a:p>
                <a:r>
                  <a:rPr lang="it-IT" i="0" baseline="30000" dirty="0">
                    <a:solidFill>
                      <a:schemeClr val="tx1"/>
                    </a:solidFill>
                  </a:rPr>
                  <a:t>159</a:t>
                </a:r>
                <a:r>
                  <a:rPr lang="it-IT" i="0" dirty="0">
                    <a:solidFill>
                      <a:schemeClr val="tx1"/>
                    </a:solidFill>
                  </a:rPr>
                  <a:t>Tb(p,5n)</a:t>
                </a:r>
                <a:r>
                  <a:rPr lang="it-IT" i="0" baseline="30000" dirty="0">
                    <a:solidFill>
                      <a:schemeClr val="tx1"/>
                    </a:solidFill>
                  </a:rPr>
                  <a:t>155</a:t>
                </a:r>
                <a:r>
                  <a:rPr lang="it-IT" i="0" dirty="0">
                    <a:solidFill>
                      <a:schemeClr val="tx1"/>
                    </a:solidFill>
                  </a:rPr>
                  <a:t>Dy</a:t>
                </a:r>
                <a14:m>
                  <m:oMath xmlns:m="http://schemas.openxmlformats.org/officeDocument/2006/math">
                    <m:r>
                      <a:rPr lang="it-IT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i="0" baseline="30000" dirty="0">
                    <a:solidFill>
                      <a:schemeClr val="tx1"/>
                    </a:solidFill>
                  </a:rPr>
                  <a:t>155</a:t>
                </a:r>
                <a:r>
                  <a:rPr lang="it-IT" i="0" dirty="0">
                    <a:solidFill>
                      <a:schemeClr val="tx1"/>
                    </a:solidFill>
                  </a:rPr>
                  <a:t>Tb</a:t>
                </a:r>
              </a:p>
            </p:txBody>
          </p:sp>
        </mc:Choice>
        <mc:Fallback xmlns="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636523E2-4534-7EBF-82F5-A7DFC3181A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17870" y="978408"/>
                <a:ext cx="8724742" cy="4870457"/>
              </a:xfrm>
              <a:blipFill>
                <a:blip r:embed="rId2"/>
                <a:stretch>
                  <a:fillRect l="-2166" t="-35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98B05A-4E4F-AE1C-CED2-9138E11DDA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2630" y="6356349"/>
            <a:ext cx="306389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M. Colucci – 28/02/2023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C28D475-A8F7-E8C9-6ADD-D57079EF0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29" y="1783392"/>
            <a:ext cx="2077766" cy="163664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4605C90-5AAD-3645-A77F-8D73F5F7A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27" y="3352402"/>
            <a:ext cx="2077766" cy="163664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65AD660-8DC9-9B1C-56B3-BB87E8ACF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27" y="4924553"/>
            <a:ext cx="2077766" cy="163664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8377D8B-8528-A41E-235F-CDF3497F24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5935" y="2322697"/>
            <a:ext cx="5240824" cy="4012098"/>
          </a:xfrm>
          <a:prstGeom prst="rect">
            <a:avLst/>
          </a:prstGeom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78169853-707F-3584-4BDD-939628F92620}"/>
              </a:ext>
            </a:extLst>
          </p:cNvPr>
          <p:cNvCxnSpPr>
            <a:cxnSpLocks/>
          </p:cNvCxnSpPr>
          <p:nvPr/>
        </p:nvCxnSpPr>
        <p:spPr>
          <a:xfrm>
            <a:off x="2312895" y="2897733"/>
            <a:ext cx="626950" cy="960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CCF042D5-3A85-3519-E207-0639B2DDB2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9719" y="2966233"/>
            <a:ext cx="3432889" cy="2408980"/>
          </a:xfrm>
          <a:prstGeom prst="rect">
            <a:avLst/>
          </a:prstGeom>
        </p:spPr>
      </p:pic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5EFD2444-7A6F-952A-DDB9-BEAC7D9F8FE6}"/>
              </a:ext>
            </a:extLst>
          </p:cNvPr>
          <p:cNvCxnSpPr>
            <a:cxnSpLocks/>
          </p:cNvCxnSpPr>
          <p:nvPr/>
        </p:nvCxnSpPr>
        <p:spPr>
          <a:xfrm>
            <a:off x="5889523" y="4136448"/>
            <a:ext cx="7964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E5DF179-7C2A-DB1E-531C-29B1137EC0C4}"/>
              </a:ext>
            </a:extLst>
          </p:cNvPr>
          <p:cNvSpPr txBox="1"/>
          <p:nvPr/>
        </p:nvSpPr>
        <p:spPr>
          <a:xfrm rot="3435019">
            <a:off x="2048287" y="3038653"/>
            <a:ext cx="13828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/>
              <a:t>First </a:t>
            </a:r>
            <a:r>
              <a:rPr lang="it-IT" sz="1200" dirty="0" err="1"/>
              <a:t>elution</a:t>
            </a:r>
            <a:endParaRPr lang="it-IT" sz="120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B107AF1-E7A7-6BD9-2D77-2F40E6CF4490}"/>
              </a:ext>
            </a:extLst>
          </p:cNvPr>
          <p:cNvSpPr txBox="1"/>
          <p:nvPr/>
        </p:nvSpPr>
        <p:spPr>
          <a:xfrm>
            <a:off x="5596296" y="4244537"/>
            <a:ext cx="13828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/>
              <a:t>Second </a:t>
            </a:r>
            <a:r>
              <a:rPr lang="it-IT" sz="1200" dirty="0" err="1"/>
              <a:t>elution</a:t>
            </a:r>
            <a:endParaRPr lang="it-IT" sz="1200" dirty="0"/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810E866E-AFED-D124-E774-B6D085F44798}"/>
              </a:ext>
            </a:extLst>
          </p:cNvPr>
          <p:cNvSpPr txBox="1">
            <a:spLocks/>
          </p:cNvSpPr>
          <p:nvPr/>
        </p:nvSpPr>
        <p:spPr>
          <a:xfrm>
            <a:off x="517870" y="64204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M. Colucci – 28/02/2024</a:t>
            </a:r>
            <a:endParaRPr lang="en-US" dirty="0"/>
          </a:p>
        </p:txBody>
      </p:sp>
      <p:pic>
        <p:nvPicPr>
          <p:cNvPr id="7" name="Picture 6" descr="Members - Arronax Nantes">
            <a:extLst>
              <a:ext uri="{FF2B5EF4-FFF2-40B4-BE49-F238E27FC236}">
                <a16:creationId xmlns:a16="http://schemas.microsoft.com/office/drawing/2014/main" id="{8419636E-76AB-0313-93A4-BF03B1AF0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040" y="177146"/>
            <a:ext cx="701102" cy="70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7E742456-F189-394E-AF79-5DD0C99DC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363" y="358202"/>
            <a:ext cx="872369" cy="44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UniMi Università degli studi di Milano Statale - UnidTest">
            <a:extLst>
              <a:ext uri="{FF2B5EF4-FFF2-40B4-BE49-F238E27FC236}">
                <a16:creationId xmlns:a16="http://schemas.microsoft.com/office/drawing/2014/main" id="{335D7081-9831-34EF-E50E-47FAB4E9E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400" y="358202"/>
            <a:ext cx="1286328" cy="43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794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GestaltVTI">
  <a:themeElements>
    <a:clrScheme name="AnalogousFromLightSeedRightStep">
      <a:dk1>
        <a:srgbClr val="000000"/>
      </a:dk1>
      <a:lt1>
        <a:srgbClr val="FFFFFF"/>
      </a:lt1>
      <a:dk2>
        <a:srgbClr val="41242B"/>
      </a:dk2>
      <a:lt2>
        <a:srgbClr val="E2E8E7"/>
      </a:lt2>
      <a:accent1>
        <a:srgbClr val="C696A1"/>
      </a:accent1>
      <a:accent2>
        <a:srgbClr val="BA8A7F"/>
      </a:accent2>
      <a:accent3>
        <a:srgbClr val="B8A07C"/>
      </a:accent3>
      <a:accent4>
        <a:srgbClr val="A6A772"/>
      </a:accent4>
      <a:accent5>
        <a:srgbClr val="98A980"/>
      </a:accent5>
      <a:accent6>
        <a:srgbClr val="7FAE77"/>
      </a:accent6>
      <a:hlink>
        <a:srgbClr val="568E81"/>
      </a:hlink>
      <a:folHlink>
        <a:srgbClr val="7F7F7F"/>
      </a:folHlink>
    </a:clrScheme>
    <a:fontScheme name="Bierstad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353</Words>
  <Application>Microsoft Office PowerPoint</Application>
  <PresentationFormat>Widescreen</PresentationFormat>
  <Paragraphs>55</Paragraphs>
  <Slides>10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6" baseType="lpstr">
      <vt:lpstr>Arial</vt:lpstr>
      <vt:lpstr>Bierstadt</vt:lpstr>
      <vt:lpstr>Book Antiqua</vt:lpstr>
      <vt:lpstr>Cambria Math</vt:lpstr>
      <vt:lpstr>Roboto Light</vt:lpstr>
      <vt:lpstr>GestaltVTI</vt:lpstr>
      <vt:lpstr>Cross-section measurements of different reactions leading to the production of 155Tb for medical applications</vt:lpstr>
      <vt:lpstr>Why Terbium-155</vt:lpstr>
      <vt:lpstr>Why Terbium-155</vt:lpstr>
      <vt:lpstr>Why Terbium-155</vt:lpstr>
      <vt:lpstr>Investigated production routes</vt:lpstr>
      <vt:lpstr>Experimental</vt:lpstr>
      <vt:lpstr>natEu(a,x)155Tb</vt:lpstr>
      <vt:lpstr>159Tb(p,5n)155Dy→155Tb</vt:lpstr>
      <vt:lpstr>159Tb(p,5n)155Dy→155Tb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Cross-section measurements of different reactions leading to the production of 155Tb for medical applications</dc:title>
  <dc:creator>Michele Colucci</dc:creator>
  <cp:lastModifiedBy>Michele Colucci</cp:lastModifiedBy>
  <cp:revision>1</cp:revision>
  <dcterms:created xsi:type="dcterms:W3CDTF">2024-02-27T23:11:16Z</dcterms:created>
  <dcterms:modified xsi:type="dcterms:W3CDTF">2024-02-28T00:20:21Z</dcterms:modified>
</cp:coreProperties>
</file>