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1" r:id="rId4"/>
    <p:sldId id="260" r:id="rId5"/>
    <p:sldId id="262" r:id="rId6"/>
    <p:sldId id="264" r:id="rId7"/>
    <p:sldId id="263" r:id="rId8"/>
    <p:sldId id="266" r:id="rId9"/>
    <p:sldId id="277" r:id="rId10"/>
    <p:sldId id="278" r:id="rId11"/>
    <p:sldId id="274" r:id="rId12"/>
    <p:sldId id="272" r:id="rId13"/>
    <p:sldId id="276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93AE2-2DAC-4BBF-8F25-CFEDF72BD6A6}" v="3" dt="2024-02-23T10:03:55.80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6"/>
    <p:restoredTop sz="87059"/>
  </p:normalViewPr>
  <p:slideViewPr>
    <p:cSldViewPr snapToGrid="0">
      <p:cViewPr varScale="1">
        <p:scale>
          <a:sx n="36" d="100"/>
          <a:sy n="36" d="100"/>
        </p:scale>
        <p:origin x="101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Ferrara" userId="ef3d09a638017ad1" providerId="LiveId" clId="{AF893AE2-2DAC-4BBF-8F25-CFEDF72BD6A6}"/>
    <pc:docChg chg="undo custSel modSld">
      <pc:chgData name="Nicola Ferrara" userId="ef3d09a638017ad1" providerId="LiveId" clId="{AF893AE2-2DAC-4BBF-8F25-CFEDF72BD6A6}" dt="2024-02-23T11:15:11.829" v="26" actId="20577"/>
      <pc:docMkLst>
        <pc:docMk/>
      </pc:docMkLst>
      <pc:sldChg chg="addSp modSp mod">
        <pc:chgData name="Nicola Ferrara" userId="ef3d09a638017ad1" providerId="LiveId" clId="{AF893AE2-2DAC-4BBF-8F25-CFEDF72BD6A6}" dt="2024-02-23T10:04:08.329" v="22" actId="1076"/>
        <pc:sldMkLst>
          <pc:docMk/>
          <pc:sldMk cId="0" sldId="256"/>
        </pc:sldMkLst>
        <pc:spChg chg="mod">
          <ac:chgData name="Nicola Ferrara" userId="ef3d09a638017ad1" providerId="LiveId" clId="{AF893AE2-2DAC-4BBF-8F25-CFEDF72BD6A6}" dt="2024-02-23T10:02:44.719" v="9" actId="1076"/>
          <ac:spMkLst>
            <pc:docMk/>
            <pc:sldMk cId="0" sldId="256"/>
            <ac:spMk id="152" creationId="{00000000-0000-0000-0000-000000000000}"/>
          </ac:spMkLst>
        </pc:spChg>
        <pc:spChg chg="mod">
          <ac:chgData name="Nicola Ferrara" userId="ef3d09a638017ad1" providerId="LiveId" clId="{AF893AE2-2DAC-4BBF-8F25-CFEDF72BD6A6}" dt="2024-02-23T10:02:47.589" v="10" actId="1076"/>
          <ac:spMkLst>
            <pc:docMk/>
            <pc:sldMk cId="0" sldId="256"/>
            <ac:spMk id="155" creationId="{00000000-0000-0000-0000-000000000000}"/>
          </ac:spMkLst>
        </pc:spChg>
        <pc:grpChg chg="mod">
          <ac:chgData name="Nicola Ferrara" userId="ef3d09a638017ad1" providerId="LiveId" clId="{AF893AE2-2DAC-4BBF-8F25-CFEDF72BD6A6}" dt="2024-02-23T10:02:56.940" v="14" actId="1076"/>
          <ac:grpSpMkLst>
            <pc:docMk/>
            <pc:sldMk cId="0" sldId="256"/>
            <ac:grpSpMk id="7" creationId="{324E5DD9-568C-B3A4-8D68-329C122A737F}"/>
          </ac:grpSpMkLst>
        </pc:grpChg>
        <pc:picChg chg="add mod">
          <ac:chgData name="Nicola Ferrara" userId="ef3d09a638017ad1" providerId="LiveId" clId="{AF893AE2-2DAC-4BBF-8F25-CFEDF72BD6A6}" dt="2024-02-23T10:04:04.316" v="20" actId="14100"/>
          <ac:picMkLst>
            <pc:docMk/>
            <pc:sldMk cId="0" sldId="256"/>
            <ac:picMk id="3" creationId="{E3275444-49DA-B52F-1D54-D81E465D9F51}"/>
          </ac:picMkLst>
        </pc:picChg>
        <pc:picChg chg="mod">
          <ac:chgData name="Nicola Ferrara" userId="ef3d09a638017ad1" providerId="LiveId" clId="{AF893AE2-2DAC-4BBF-8F25-CFEDF72BD6A6}" dt="2024-02-23T10:04:08.329" v="22" actId="1076"/>
          <ac:picMkLst>
            <pc:docMk/>
            <pc:sldMk cId="0" sldId="256"/>
            <ac:picMk id="8" creationId="{CAA5CAFB-339E-56C2-A4B5-4EDE09EAF8F8}"/>
          </ac:picMkLst>
        </pc:picChg>
      </pc:sldChg>
      <pc:sldChg chg="modSp mod">
        <pc:chgData name="Nicola Ferrara" userId="ef3d09a638017ad1" providerId="LiveId" clId="{AF893AE2-2DAC-4BBF-8F25-CFEDF72BD6A6}" dt="2024-02-23T09:10:06.009" v="4" actId="1076"/>
        <pc:sldMkLst>
          <pc:docMk/>
          <pc:sldMk cId="0" sldId="260"/>
        </pc:sldMkLst>
        <pc:spChg chg="mod">
          <ac:chgData name="Nicola Ferrara" userId="ef3d09a638017ad1" providerId="LiveId" clId="{AF893AE2-2DAC-4BBF-8F25-CFEDF72BD6A6}" dt="2024-02-23T09:09:44.542" v="0" actId="14100"/>
          <ac:spMkLst>
            <pc:docMk/>
            <pc:sldMk cId="0" sldId="260"/>
            <ac:spMk id="210" creationId="{00000000-0000-0000-0000-000000000000}"/>
          </ac:spMkLst>
        </pc:spChg>
        <pc:spChg chg="mod">
          <ac:chgData name="Nicola Ferrara" userId="ef3d09a638017ad1" providerId="LiveId" clId="{AF893AE2-2DAC-4BBF-8F25-CFEDF72BD6A6}" dt="2024-02-23T09:09:53.564" v="1" actId="1076"/>
          <ac:spMkLst>
            <pc:docMk/>
            <pc:sldMk cId="0" sldId="260"/>
            <ac:spMk id="213" creationId="{00000000-0000-0000-0000-000000000000}"/>
          </ac:spMkLst>
        </pc:spChg>
        <pc:spChg chg="mod">
          <ac:chgData name="Nicola Ferrara" userId="ef3d09a638017ad1" providerId="LiveId" clId="{AF893AE2-2DAC-4BBF-8F25-CFEDF72BD6A6}" dt="2024-02-23T09:09:58.717" v="2" actId="1076"/>
          <ac:spMkLst>
            <pc:docMk/>
            <pc:sldMk cId="0" sldId="260"/>
            <ac:spMk id="215" creationId="{00000000-0000-0000-0000-000000000000}"/>
          </ac:spMkLst>
        </pc:spChg>
        <pc:spChg chg="mod">
          <ac:chgData name="Nicola Ferrara" userId="ef3d09a638017ad1" providerId="LiveId" clId="{AF893AE2-2DAC-4BBF-8F25-CFEDF72BD6A6}" dt="2024-02-23T09:10:02.046" v="3" actId="1076"/>
          <ac:spMkLst>
            <pc:docMk/>
            <pc:sldMk cId="0" sldId="260"/>
            <ac:spMk id="216" creationId="{00000000-0000-0000-0000-000000000000}"/>
          </ac:spMkLst>
        </pc:spChg>
        <pc:spChg chg="mod">
          <ac:chgData name="Nicola Ferrara" userId="ef3d09a638017ad1" providerId="LiveId" clId="{AF893AE2-2DAC-4BBF-8F25-CFEDF72BD6A6}" dt="2024-02-23T09:10:06.009" v="4" actId="1076"/>
          <ac:spMkLst>
            <pc:docMk/>
            <pc:sldMk cId="0" sldId="260"/>
            <ac:spMk id="218" creationId="{00000000-0000-0000-0000-000000000000}"/>
          </ac:spMkLst>
        </pc:spChg>
      </pc:sldChg>
      <pc:sldChg chg="modSp">
        <pc:chgData name="Nicola Ferrara" userId="ef3d09a638017ad1" providerId="LiveId" clId="{AF893AE2-2DAC-4BBF-8F25-CFEDF72BD6A6}" dt="2024-02-23T10:02:21.816" v="6" actId="20577"/>
        <pc:sldMkLst>
          <pc:docMk/>
          <pc:sldMk cId="0" sldId="262"/>
        </pc:sldMkLst>
        <pc:spChg chg="mod">
          <ac:chgData name="Nicola Ferrara" userId="ef3d09a638017ad1" providerId="LiveId" clId="{AF893AE2-2DAC-4BBF-8F25-CFEDF72BD6A6}" dt="2024-02-23T10:02:21.816" v="6" actId="20577"/>
          <ac:spMkLst>
            <pc:docMk/>
            <pc:sldMk cId="0" sldId="262"/>
            <ac:spMk id="250" creationId="{00000000-0000-0000-0000-000000000000}"/>
          </ac:spMkLst>
        </pc:spChg>
      </pc:sldChg>
      <pc:sldChg chg="modSp mod">
        <pc:chgData name="Nicola Ferrara" userId="ef3d09a638017ad1" providerId="LiveId" clId="{AF893AE2-2DAC-4BBF-8F25-CFEDF72BD6A6}" dt="2024-02-23T11:15:11.829" v="26" actId="20577"/>
        <pc:sldMkLst>
          <pc:docMk/>
          <pc:sldMk cId="2472400476" sldId="272"/>
        </pc:sldMkLst>
        <pc:spChg chg="mod">
          <ac:chgData name="Nicola Ferrara" userId="ef3d09a638017ad1" providerId="LiveId" clId="{AF893AE2-2DAC-4BBF-8F25-CFEDF72BD6A6}" dt="2024-02-23T11:15:11.829" v="26" actId="20577"/>
          <ac:spMkLst>
            <pc:docMk/>
            <pc:sldMk cId="2472400476" sldId="272"/>
            <ac:spMk id="360" creationId="{26AEE9C8-E467-73B6-D9B7-651413948B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 is the boron concentration </a:t>
            </a:r>
          </a:p>
        </p:txBody>
      </p:sp>
    </p:spTree>
    <p:extLst>
      <p:ext uri="{BB962C8B-B14F-4D97-AF65-F5344CB8AC3E}">
        <p14:creationId xmlns:p14="http://schemas.microsoft.com/office/powerpoint/2010/main" val="128652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CZT =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18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With only the </a:t>
            </a:r>
          </a:p>
          <a:p>
            <a:r>
              <a:rPr lang="en-GB" dirty="0"/>
              <a:t>Back projection are not distinguished. </a:t>
            </a:r>
          </a:p>
          <a:p>
            <a:r>
              <a:rPr lang="en-GB" dirty="0"/>
              <a:t>After 50 iterations …   </a:t>
            </a:r>
          </a:p>
        </p:txBody>
      </p:sp>
    </p:spTree>
    <p:extLst>
      <p:ext uri="{BB962C8B-B14F-4D97-AF65-F5344CB8AC3E}">
        <p14:creationId xmlns:p14="http://schemas.microsoft.com/office/powerpoint/2010/main" val="362386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We used a CNN model available in the </a:t>
            </a:r>
            <a:r>
              <a:rPr lang="en-US" dirty="0" err="1">
                <a:latin typeface="Aptos" panose="020B0004020202020204" pitchFamily="34" charset="0"/>
              </a:rPr>
              <a:t>Matlab</a:t>
            </a:r>
            <a:r>
              <a:rPr lang="en-US" dirty="0">
                <a:latin typeface="Aptos" panose="020B0004020202020204" pitchFamily="34" charset="0"/>
              </a:rPr>
              <a:t>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And we used as </a:t>
            </a:r>
            <a:r>
              <a:rPr lang="en-US" dirty="0" err="1">
                <a:latin typeface="Aptos" panose="020B0004020202020204" pitchFamily="34" charset="0"/>
              </a:rPr>
              <a:t>matrics</a:t>
            </a:r>
            <a:r>
              <a:rPr lang="en-US" dirty="0">
                <a:latin typeface="Aptos" panose="020B0004020202020204" pitchFamily="34" charset="0"/>
              </a:rPr>
              <a:t> (because a digital images)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ptos" panose="020B0004020202020204" pitchFamily="34" charset="0"/>
              </a:rPr>
              <a:t>True Positive and </a:t>
            </a:r>
            <a:r>
              <a:rPr lang="en-US" dirty="0" err="1">
                <a:latin typeface="Aptos" panose="020B0004020202020204" pitchFamily="34" charset="0"/>
              </a:rPr>
              <a:t>faulce</a:t>
            </a:r>
            <a:r>
              <a:rPr lang="en-US" dirty="0">
                <a:latin typeface="Aptos" panose="020B0004020202020204" pitchFamily="34" charset="0"/>
              </a:rPr>
              <a:t> negative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98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 air balloon viewed from above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rgbClr val="FFFFFF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 air balloons viewed from below against a blue sky"/>
          <p:cNvSpPr>
            <a:spLocks noGrp="1"/>
          </p:cNvSpPr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lose-up of the top of a hot air balloon viewed from above"/>
          <p:cNvSpPr>
            <a:spLocks noGrp="1"/>
          </p:cNvSpPr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Hot air balloons viewed from below against a blue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 air balloons viewed from below against a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>
                <a:solidFill>
                  <a:srgbClr val="FFFFFF"/>
                </a:soli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solidFill>
                  <a:schemeClr val="accent1"/>
                </a:solidFill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7126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 air balloon viewed from below"/>
          <p:cNvSpPr>
            <a:spLocks noGrp="1"/>
          </p:cNvSpPr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Hot air balloons viewed from below against a blue sky"/>
          <p:cNvSpPr>
            <a:spLocks noGrp="1"/>
          </p:cNvSpPr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34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Monte Carlo study of 3D image reconstruction for Boron Dose distribution in BNCT with CZT-based Compton camera"/>
          <p:cNvSpPr txBox="1">
            <a:spLocks noGrp="1"/>
          </p:cNvSpPr>
          <p:nvPr>
            <p:ph type="ctrTitle"/>
          </p:nvPr>
        </p:nvSpPr>
        <p:spPr>
          <a:xfrm>
            <a:off x="1206498" y="4610830"/>
            <a:ext cx="21971004" cy="3656229"/>
          </a:xfrm>
          <a:prstGeom prst="rect">
            <a:avLst/>
          </a:prstGeom>
        </p:spPr>
        <p:txBody>
          <a:bodyPr/>
          <a:lstStyle>
            <a:lvl1pPr defTabSz="1975054">
              <a:defRPr sz="9639" spc="-192"/>
            </a:lvl1pPr>
          </a:lstStyle>
          <a:p>
            <a:r>
              <a:rPr lang="en-US" b="0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  <a:ea typeface="Helvetica"/>
                <a:cs typeface="Helvetica"/>
                <a:sym typeface="Helvetica"/>
              </a:rPr>
              <a:t>Imaging methods for in-vivo Boron Neutron Capture Therapy</a:t>
            </a:r>
            <a:endParaRPr b="0" dirty="0">
              <a:solidFill>
                <a:schemeClr val="tx1">
                  <a:lumMod val="75000"/>
                </a:schemeClr>
              </a:solidFill>
              <a:latin typeface="Aptos" panose="020B0004020202020204" pitchFamily="34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155" name="Dayron.Ramos@ba.infn.it"/>
          <p:cNvSpPr txBox="1"/>
          <p:nvPr/>
        </p:nvSpPr>
        <p:spPr>
          <a:xfrm>
            <a:off x="1206498" y="8679377"/>
            <a:ext cx="17074874" cy="136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 defTabSz="975335">
              <a:lnSpc>
                <a:spcPct val="80000"/>
              </a:lnSpc>
              <a:defRPr sz="4640" spc="-92">
                <a:solidFill>
                  <a:schemeClr val="accent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l"/>
            <a:r>
              <a:rPr lang="it-IT" sz="3600" b="1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N. Ferrara, D. Ramos, G. Pugliese  G. Iaselli, N. Amoroso,  C. Gong, V. Pascali , S. Altieri, and N. Protti</a:t>
            </a:r>
            <a:endParaRPr lang="it-IT" sz="3600" dirty="0">
              <a:solidFill>
                <a:schemeClr val="tx1">
                  <a:lumMod val="50000"/>
                </a:schemeClr>
              </a:solidFill>
              <a:latin typeface="Aptos" panose="020B0004020202020204" pitchFamily="34" charset="0"/>
            </a:endParaRPr>
          </a:p>
          <a:p>
            <a:endParaRPr lang="it-IT" dirty="0">
              <a:solidFill>
                <a:schemeClr val="tx1">
                  <a:lumMod val="50000"/>
                </a:schemeClr>
              </a:solidFill>
            </a:endParaRPr>
          </a:p>
          <a:p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Immagine 7" descr="Immagine che contiene Elementi grafici, Carattere, logo, grafica&#10;&#10;Descrizione generata automaticamente">
            <a:extLst>
              <a:ext uri="{FF2B5EF4-FFF2-40B4-BE49-F238E27FC236}">
                <a16:creationId xmlns:a16="http://schemas.microsoft.com/office/drawing/2014/main" id="{CAA5CAFB-339E-56C2-A4B5-4EDE09EAF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2" y="10726602"/>
            <a:ext cx="4818961" cy="2178171"/>
          </a:xfrm>
          <a:prstGeom prst="rect">
            <a:avLst/>
          </a:prstGeom>
          <a:effectLst/>
        </p:spPr>
      </p:pic>
      <p:pic>
        <p:nvPicPr>
          <p:cNvPr id="1026" name="Picture 2" descr="Sesto Incontro Nazionale di Fisica Nucleare">
            <a:extLst>
              <a:ext uri="{FF2B5EF4-FFF2-40B4-BE49-F238E27FC236}">
                <a16:creationId xmlns:a16="http://schemas.microsoft.com/office/drawing/2014/main" id="{E3FA629D-A82E-371D-5FEB-8A0FC5EED3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1"/>
          <a:stretch/>
        </p:blipFill>
        <p:spPr bwMode="auto">
          <a:xfrm>
            <a:off x="5516009" y="1198843"/>
            <a:ext cx="13341664" cy="406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4E5DD9-568C-B3A4-8D68-329C122A737F}"/>
              </a:ext>
            </a:extLst>
          </p:cNvPr>
          <p:cNvGrpSpPr/>
          <p:nvPr/>
        </p:nvGrpSpPr>
        <p:grpSpPr>
          <a:xfrm>
            <a:off x="3290937" y="10441216"/>
            <a:ext cx="2471909" cy="3029377"/>
            <a:chOff x="259995" y="684493"/>
            <a:chExt cx="4029074" cy="5016811"/>
          </a:xfrm>
        </p:grpSpPr>
        <p:pic>
          <p:nvPicPr>
            <p:cNvPr id="10" name="Immagine 9" descr="Immagine che contiene testo, Elementi grafici, Carattere, grafica&#10;&#10;Descrizione generata automaticamente">
              <a:extLst>
                <a:ext uri="{FF2B5EF4-FFF2-40B4-BE49-F238E27FC236}">
                  <a16:creationId xmlns:a16="http://schemas.microsoft.com/office/drawing/2014/main" id="{F4B1D3F2-C82C-0274-D3BF-F4EA0C6D4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318"/>
            <a:stretch/>
          </p:blipFill>
          <p:spPr>
            <a:xfrm>
              <a:off x="840559" y="684493"/>
              <a:ext cx="2867946" cy="2740611"/>
            </a:xfrm>
            <a:prstGeom prst="rect">
              <a:avLst/>
            </a:prstGeom>
            <a:effectLst/>
          </p:spPr>
        </p:pic>
        <p:pic>
          <p:nvPicPr>
            <p:cNvPr id="6" name="Immagine 9" descr="Immagine che contiene testo, Elementi grafici, Carattere, grafica&#10;&#10;Descrizione generata automaticamente">
              <a:extLst>
                <a:ext uri="{FF2B5EF4-FFF2-40B4-BE49-F238E27FC236}">
                  <a16:creationId xmlns:a16="http://schemas.microsoft.com/office/drawing/2014/main" id="{997F6159-2974-E860-3A58-00D9814296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06" r="-164"/>
            <a:stretch/>
          </p:blipFill>
          <p:spPr>
            <a:xfrm>
              <a:off x="259995" y="2960693"/>
              <a:ext cx="4029074" cy="2740611"/>
            </a:xfrm>
            <a:prstGeom prst="rect">
              <a:avLst/>
            </a:prstGeom>
            <a:effectLst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03B9AD-F461-1127-F77A-0CF70F2D2D8D}"/>
              </a:ext>
            </a:extLst>
          </p:cNvPr>
          <p:cNvSpPr txBox="1"/>
          <p:nvPr/>
        </p:nvSpPr>
        <p:spPr>
          <a:xfrm>
            <a:off x="19385528" y="12875558"/>
            <a:ext cx="473847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n</a:t>
            </a:r>
            <a:r>
              <a:rPr kumimoji="0" lang="en-US" sz="3200" b="1" u="none" strike="noStrike" cap="none" spc="0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icola.ferrara@ba.infn.it</a:t>
            </a:r>
            <a:endParaRPr kumimoji="0" lang="en-US" sz="3200" b="1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Aptos" panose="020B0004020202020204" pitchFamily="34" charset="0"/>
              <a:sym typeface="Helvetica Neue"/>
            </a:endParaRPr>
          </a:p>
        </p:txBody>
      </p:sp>
      <p:pic>
        <p:nvPicPr>
          <p:cNvPr id="3" name="Immagine 2" descr="Immagine che contiene nero, design&#10;&#10;Descrizione generata automaticamente">
            <a:extLst>
              <a:ext uri="{FF2B5EF4-FFF2-40B4-BE49-F238E27FC236}">
                <a16:creationId xmlns:a16="http://schemas.microsoft.com/office/drawing/2014/main" id="{E3275444-49DA-B52F-1D54-D81E465D9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860" y="10495175"/>
            <a:ext cx="2222448" cy="28602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B78E5-CC14-EB43-333D-2F09A834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4A7D-26BB-543E-75C1-6638F961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Deep learning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2949D34-1BF2-0FF5-C026-A3E0459C317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05899" y="2570222"/>
                <a:ext cx="7182127" cy="9621079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b="1" dirty="0">
                    <a:latin typeface="Aptos" panose="020B0004020202020204" pitchFamily="34" charset="0"/>
                  </a:rPr>
                  <a:t>Matlab pipe-line </a:t>
                </a:r>
                <a:r>
                  <a:rPr lang="en-US" dirty="0">
                    <a:latin typeface="Aptos" panose="020B0004020202020204" pitchFamily="34" charset="0"/>
                  </a:rPr>
                  <a:t>for segmentation of images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Aptos" panose="020B0004020202020204" pitchFamily="34" charset="0"/>
                  </a:rPr>
                  <a:t>Use of Convolutional Neural Network model with a </a:t>
                </a:r>
                <a:r>
                  <a:rPr lang="en-US" b="1" dirty="0">
                    <a:latin typeface="Aptos" panose="020B0004020202020204" pitchFamily="34" charset="0"/>
                  </a:rPr>
                  <a:t>Residual U-net Architecture (</a:t>
                </a:r>
                <a:r>
                  <a:rPr lang="en-US" b="1" dirty="0" err="1">
                    <a:latin typeface="Aptos" panose="020B0004020202020204" pitchFamily="34" charset="0"/>
                  </a:rPr>
                  <a:t>ResNet</a:t>
                </a:r>
                <a:r>
                  <a:rPr lang="en-US" b="1" dirty="0">
                    <a:latin typeface="Aptos" panose="020B0004020202020204" pitchFamily="34" charset="0"/>
                  </a:rPr>
                  <a:t>)</a:t>
                </a:r>
                <a:r>
                  <a:rPr lang="en-US" dirty="0">
                    <a:latin typeface="Aptos" panose="020B0004020202020204" pitchFamily="34" charset="0"/>
                  </a:rPr>
                  <a:t>, widely used for segmentation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dirty="0">
                    <a:latin typeface="Aptos" panose="020B0004020202020204" pitchFamily="34" charset="0"/>
                  </a:rPr>
                  <a:t>Test metrics: </a:t>
                </a:r>
                <a:r>
                  <a:rPr lang="en-US" b="1" dirty="0">
                    <a:latin typeface="Aptos" panose="020B0004020202020204" pitchFamily="34" charset="0"/>
                  </a:rPr>
                  <a:t>accuracy and sensitivity</a:t>
                </a:r>
                <a:endParaRPr lang="it-IT" b="1" i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ccuracy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𝐹𝑃</m:t>
                          </m:r>
                        </m:den>
                      </m:f>
                    </m:oMath>
                  </m:oMathPara>
                </a14:m>
                <a:endParaRPr lang="it-IT" i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it-IT" i="1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Sensiti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𝑣𝑖𝑡𝑦</m:t>
                      </m:r>
                      <m:r>
                        <a:rPr lang="it-I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ptos" panose="020B000402020202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Grandview Display" panose="020B0502040204020203" pitchFamily="34" charset="0"/>
                </a:endParaRP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32949D34-1BF2-0FF5-C026-A3E0459C3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05899" y="2570222"/>
                <a:ext cx="7182127" cy="9621079"/>
              </a:xfrm>
              <a:blipFill>
                <a:blip r:embed="rId3"/>
                <a:stretch>
                  <a:fillRect l="-4770" t="-38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41764222-CC24-1E00-FB73-D824F27B61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08"/>
          <a:stretch/>
        </p:blipFill>
        <p:spPr>
          <a:xfrm>
            <a:off x="8912138" y="2904384"/>
            <a:ext cx="14265362" cy="6337824"/>
          </a:xfrm>
          <a:prstGeom prst="rect">
            <a:avLst/>
          </a:prstGeom>
        </p:spPr>
      </p:pic>
      <p:pic>
        <p:nvPicPr>
          <p:cNvPr id="9" name="Immagine 8" descr="Immagine che contiene testo, Carattere, schermata, numero&#10;&#10;Descrizione generata automaticamente">
            <a:extLst>
              <a:ext uri="{FF2B5EF4-FFF2-40B4-BE49-F238E27FC236}">
                <a16:creationId xmlns:a16="http://schemas.microsoft.com/office/drawing/2014/main" id="{A4522ACA-0E13-EE50-368F-20472495F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89" y="10264768"/>
            <a:ext cx="4051551" cy="1899164"/>
          </a:xfrm>
          <a:prstGeom prst="rect">
            <a:avLst/>
          </a:prstGeom>
        </p:spPr>
      </p:pic>
      <p:sp>
        <p:nvSpPr>
          <p:cNvPr id="5" name="Morphological filters">
            <a:extLst>
              <a:ext uri="{FF2B5EF4-FFF2-40B4-BE49-F238E27FC236}">
                <a16:creationId xmlns:a16="http://schemas.microsoft.com/office/drawing/2014/main" id="{4E14B934-FA37-8273-E357-9828220C11C5}"/>
              </a:ext>
            </a:extLst>
          </p:cNvPr>
          <p:cNvSpPr txBox="1">
            <a:spLocks/>
          </p:cNvSpPr>
          <p:nvPr/>
        </p:nvSpPr>
        <p:spPr>
          <a:xfrm>
            <a:off x="13286880" y="9559554"/>
            <a:ext cx="6019842" cy="617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normAutofit fontScale="92500" lnSpcReduction="10000"/>
          </a:bodyPr>
          <a:lstStyle>
            <a:lvl1pPr marL="0" marR="0" indent="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it-IT" sz="4000" b="0">
                <a:latin typeface="Aptos" panose="020B0004020202020204" pitchFamily="34" charset="0"/>
              </a:rPr>
              <a:t>Resnet U-net architecture</a:t>
            </a:r>
            <a:endParaRPr lang="it-IT" sz="4000" b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4409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C737A-00F0-78E9-30FB-705549857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Alternative source reconstruction method">
            <a:extLst>
              <a:ext uri="{FF2B5EF4-FFF2-40B4-BE49-F238E27FC236}">
                <a16:creationId xmlns:a16="http://schemas.microsoft.com/office/drawing/2014/main" id="{FA411556-2B63-3CB1-881D-5BFC2C959F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Model performance </a:t>
            </a:r>
            <a:r>
              <a:rPr lang="it-IT" dirty="0" err="1">
                <a:latin typeface="Aptos" panose="020B0004020202020204" pitchFamily="34" charset="0"/>
              </a:rPr>
              <a:t>results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48" name="Spheric source on…">
            <a:extLst>
              <a:ext uri="{FF2B5EF4-FFF2-40B4-BE49-F238E27FC236}">
                <a16:creationId xmlns:a16="http://schemas.microsoft.com/office/drawing/2014/main" id="{67418FF3-AC5E-5C90-BCBA-EEC85903C83B}"/>
              </a:ext>
            </a:extLst>
          </p:cNvPr>
          <p:cNvSpPr txBox="1"/>
          <p:nvPr/>
        </p:nvSpPr>
        <p:spPr>
          <a:xfrm>
            <a:off x="14312145" y="7669192"/>
            <a:ext cx="398667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rPr lang="it-IT" sz="3000" dirty="0">
                <a:latin typeface="Aptos" panose="020B0004020202020204" pitchFamily="34" charset="0"/>
              </a:rPr>
              <a:t>Case 3 </a:t>
            </a:r>
            <a:r>
              <a:rPr sz="3000" dirty="0">
                <a:latin typeface="Aptos" panose="020B0004020202020204" pitchFamily="34" charset="0"/>
              </a:rPr>
              <a:t>Spheric source </a:t>
            </a:r>
            <a:r>
              <a:rPr lang="it-IT" sz="3000" dirty="0">
                <a:latin typeface="Aptos" panose="020B0004020202020204" pitchFamily="34" charset="0"/>
              </a:rPr>
              <a:t>i</a:t>
            </a:r>
            <a:r>
              <a:rPr sz="3000" dirty="0">
                <a:latin typeface="Aptos" panose="020B0004020202020204" pitchFamily="34" charset="0"/>
              </a:rPr>
              <a:t>n </a:t>
            </a:r>
            <a:r>
              <a:rPr lang="it-IT" sz="3000" dirty="0">
                <a:latin typeface="Aptos" panose="020B0004020202020204" pitchFamily="34" charset="0"/>
              </a:rPr>
              <a:t> </a:t>
            </a:r>
            <a:r>
              <a:rPr sz="3000" dirty="0">
                <a:latin typeface="Aptos" panose="020B0004020202020204" pitchFamily="34" charset="0"/>
              </a:rPr>
              <a:t>Tissue (T</a:t>
            </a:r>
            <a:r>
              <a:rPr lang="it-IT" sz="3000" dirty="0">
                <a:latin typeface="Aptos" panose="020B0004020202020204" pitchFamily="34" charset="0"/>
              </a:rPr>
              <a:t>/</a:t>
            </a:r>
            <a:r>
              <a:rPr lang="it-IT" sz="3000" dirty="0" err="1">
                <a:latin typeface="Aptos" panose="020B0004020202020204" pitchFamily="34" charset="0"/>
              </a:rPr>
              <a:t>N</a:t>
            </a:r>
            <a:r>
              <a:rPr sz="3000" dirty="0">
                <a:latin typeface="Aptos" panose="020B0004020202020204" pitchFamily="34" charset="0"/>
              </a:rPr>
              <a:t>=5)</a:t>
            </a:r>
          </a:p>
        </p:txBody>
      </p:sp>
      <p:sp>
        <p:nvSpPr>
          <p:cNvPr id="349" name="5 point-like source on Air">
            <a:extLst>
              <a:ext uri="{FF2B5EF4-FFF2-40B4-BE49-F238E27FC236}">
                <a16:creationId xmlns:a16="http://schemas.microsoft.com/office/drawing/2014/main" id="{78F94C02-5556-FDED-EC0F-4EE65599816C}"/>
              </a:ext>
            </a:extLst>
          </p:cNvPr>
          <p:cNvSpPr txBox="1"/>
          <p:nvPr/>
        </p:nvSpPr>
        <p:spPr>
          <a:xfrm>
            <a:off x="18758790" y="7629305"/>
            <a:ext cx="4399622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it-IT" sz="3000" dirty="0">
                <a:latin typeface="Aptos" panose="020B0004020202020204" pitchFamily="34" charset="0"/>
              </a:rPr>
              <a:t>Case 4: </a:t>
            </a:r>
            <a:r>
              <a:rPr sz="3000" dirty="0">
                <a:latin typeface="Aptos" panose="020B0004020202020204" pitchFamily="34" charset="0"/>
              </a:rPr>
              <a:t>5 point-like source </a:t>
            </a:r>
            <a:r>
              <a:rPr lang="it-IT" sz="3000" dirty="0">
                <a:latin typeface="Aptos" panose="020B0004020202020204" pitchFamily="34" charset="0"/>
              </a:rPr>
              <a:t>i</a:t>
            </a:r>
            <a:r>
              <a:rPr sz="3000" dirty="0">
                <a:latin typeface="Aptos" panose="020B0004020202020204" pitchFamily="34" charset="0"/>
              </a:rPr>
              <a:t>n </a:t>
            </a:r>
            <a:r>
              <a:rPr lang="it-IT" sz="3000" dirty="0">
                <a:latin typeface="Aptos" panose="020B0004020202020204" pitchFamily="34" charset="0"/>
              </a:rPr>
              <a:t>air </a:t>
            </a:r>
            <a:endParaRPr sz="3000" dirty="0">
              <a:latin typeface="Aptos" panose="020B0004020202020204" pitchFamily="34" charset="0"/>
            </a:endParaRPr>
          </a:p>
        </p:txBody>
      </p:sp>
      <p:sp>
        <p:nvSpPr>
          <p:cNvPr id="351" name="Spheric source on…">
            <a:extLst>
              <a:ext uri="{FF2B5EF4-FFF2-40B4-BE49-F238E27FC236}">
                <a16:creationId xmlns:a16="http://schemas.microsoft.com/office/drawing/2014/main" id="{2A310CC8-D292-B57B-28CB-A03BA97D2F5F}"/>
              </a:ext>
            </a:extLst>
          </p:cNvPr>
          <p:cNvSpPr txBox="1"/>
          <p:nvPr/>
        </p:nvSpPr>
        <p:spPr>
          <a:xfrm>
            <a:off x="9395490" y="7608726"/>
            <a:ext cx="4456679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825500">
              <a:defRPr sz="3600" b="1">
                <a:solidFill>
                  <a:srgbClr val="000000"/>
                </a:solidFill>
              </a:defRPr>
            </a:pPr>
            <a:r>
              <a:rPr lang="it-IT" sz="3200" dirty="0">
                <a:latin typeface="Aptos" panose="020B0004020202020204" pitchFamily="34" charset="0"/>
              </a:rPr>
              <a:t>Case 2: </a:t>
            </a:r>
            <a:r>
              <a:rPr sz="3200" dirty="0">
                <a:latin typeface="Aptos" panose="020B0004020202020204" pitchFamily="34" charset="0"/>
              </a:rPr>
              <a:t>Spheric source </a:t>
            </a:r>
            <a:r>
              <a:rPr lang="it-IT" sz="3200" dirty="0">
                <a:latin typeface="Aptos" panose="020B0004020202020204" pitchFamily="34" charset="0"/>
              </a:rPr>
              <a:t>i</a:t>
            </a:r>
            <a:r>
              <a:rPr sz="3200" dirty="0">
                <a:latin typeface="Aptos" panose="020B0004020202020204" pitchFamily="34" charset="0"/>
              </a:rPr>
              <a:t>n </a:t>
            </a:r>
            <a:r>
              <a:rPr lang="it-IT" sz="3200" dirty="0">
                <a:latin typeface="Aptos" panose="020B0004020202020204" pitchFamily="34" charset="0"/>
              </a:rPr>
              <a:t> </a:t>
            </a:r>
            <a:r>
              <a:rPr sz="3200" dirty="0">
                <a:latin typeface="Aptos" panose="020B0004020202020204" pitchFamily="34" charset="0"/>
              </a:rPr>
              <a:t>Tissue (T</a:t>
            </a:r>
            <a:r>
              <a:rPr lang="it-IT" sz="3200" dirty="0">
                <a:latin typeface="Aptos" panose="020B0004020202020204" pitchFamily="34" charset="0"/>
              </a:rPr>
              <a:t>/</a:t>
            </a:r>
            <a:r>
              <a:rPr lang="it-IT" sz="3200" dirty="0" err="1">
                <a:latin typeface="Aptos" panose="020B0004020202020204" pitchFamily="34" charset="0"/>
              </a:rPr>
              <a:t>N</a:t>
            </a:r>
            <a:r>
              <a:rPr sz="3200" dirty="0">
                <a:latin typeface="Aptos" panose="020B0004020202020204" pitchFamily="34" charset="0"/>
              </a:rPr>
              <a:t>=2)</a:t>
            </a:r>
          </a:p>
        </p:txBody>
      </p:sp>
      <p:sp>
        <p:nvSpPr>
          <p:cNvPr id="357" name="Slide Number">
            <a:extLst>
              <a:ext uri="{FF2B5EF4-FFF2-40B4-BE49-F238E27FC236}">
                <a16:creationId xmlns:a16="http://schemas.microsoft.com/office/drawing/2014/main" id="{3E3996D9-9301-FD7C-CAA2-ED16E2960EC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4140309" y="13048529"/>
            <a:ext cx="368505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pic>
        <p:nvPicPr>
          <p:cNvPr id="3" name="Immagine 2" descr="Immagine che contiene Oggetto astronomico, Evento celeste, chiaro di luna, astronomia&#10;&#10;Descrizione generata automaticamente">
            <a:extLst>
              <a:ext uri="{FF2B5EF4-FFF2-40B4-BE49-F238E27FC236}">
                <a16:creationId xmlns:a16="http://schemas.microsoft.com/office/drawing/2014/main" id="{2B601D79-8ACE-731A-3CCE-9D661983F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64" y="3808994"/>
            <a:ext cx="4185535" cy="3587601"/>
          </a:xfrm>
          <a:prstGeom prst="rect">
            <a:avLst/>
          </a:prstGeom>
        </p:spPr>
      </p:pic>
      <p:pic>
        <p:nvPicPr>
          <p:cNvPr id="4" name="Immagine 3" descr="Immagine che contiene schermata, Policromia, viola&#10;&#10;Descrizione generata automaticamente">
            <a:extLst>
              <a:ext uri="{FF2B5EF4-FFF2-40B4-BE49-F238E27FC236}">
                <a16:creationId xmlns:a16="http://schemas.microsoft.com/office/drawing/2014/main" id="{3D5785C3-F6F4-88F8-85E5-4A5B3835E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90" y="8897452"/>
            <a:ext cx="4093909" cy="3551670"/>
          </a:xfrm>
          <a:prstGeom prst="rect">
            <a:avLst/>
          </a:prstGeom>
        </p:spPr>
      </p:pic>
      <p:pic>
        <p:nvPicPr>
          <p:cNvPr id="6" name="Immagine 5" descr="Immagine che contiene Oggetto astronomico, chiaro di luna, Evento celeste, nero&#10;&#10;Descrizione generata automaticamente">
            <a:extLst>
              <a:ext uri="{FF2B5EF4-FFF2-40B4-BE49-F238E27FC236}">
                <a16:creationId xmlns:a16="http://schemas.microsoft.com/office/drawing/2014/main" id="{6D97CB86-B427-4734-A24E-54C5C5897E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145" y="3835842"/>
            <a:ext cx="4064973" cy="3528344"/>
          </a:xfrm>
          <a:prstGeom prst="rect">
            <a:avLst/>
          </a:prstGeom>
        </p:spPr>
      </p:pic>
      <p:pic>
        <p:nvPicPr>
          <p:cNvPr id="8" name="Immagine 7" descr="Immagine che contiene schermata, Oggetto astronomico, oscurità, natura&#10;&#10;Descrizione generata automaticamente">
            <a:extLst>
              <a:ext uri="{FF2B5EF4-FFF2-40B4-BE49-F238E27FC236}">
                <a16:creationId xmlns:a16="http://schemas.microsoft.com/office/drawing/2014/main" id="{4E61E46A-8C2A-7A87-3AF6-E9A1F578C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11" y="8985617"/>
            <a:ext cx="4087770" cy="3551670"/>
          </a:xfrm>
          <a:prstGeom prst="rect">
            <a:avLst/>
          </a:prstGeom>
        </p:spPr>
      </p:pic>
      <p:pic>
        <p:nvPicPr>
          <p:cNvPr id="12" name="Immagine 11" descr="Immagine che contiene luna, nero, nebbia, Oggetto astronomico&#10;&#10;Descrizione generata automaticamente">
            <a:extLst>
              <a:ext uri="{FF2B5EF4-FFF2-40B4-BE49-F238E27FC236}">
                <a16:creationId xmlns:a16="http://schemas.microsoft.com/office/drawing/2014/main" id="{D77819DB-C8D2-C1F1-4583-DD373077C3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93" y="3835842"/>
            <a:ext cx="4091804" cy="3528344"/>
          </a:xfrm>
          <a:prstGeom prst="rect">
            <a:avLst/>
          </a:prstGeom>
        </p:spPr>
      </p:pic>
      <p:pic>
        <p:nvPicPr>
          <p:cNvPr id="14" name="Immagine 13" descr="Immagine che contiene schermata, Policromia, cerchio, creatività&#10;&#10;Descrizione generata automaticamente">
            <a:extLst>
              <a:ext uri="{FF2B5EF4-FFF2-40B4-BE49-F238E27FC236}">
                <a16:creationId xmlns:a16="http://schemas.microsoft.com/office/drawing/2014/main" id="{B00FC3ED-EAD3-890A-60CE-9ABC9D5FDF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893" y="8900171"/>
            <a:ext cx="4093909" cy="3530159"/>
          </a:xfrm>
          <a:prstGeom prst="rect">
            <a:avLst/>
          </a:prstGeom>
        </p:spPr>
      </p:pic>
      <p:pic>
        <p:nvPicPr>
          <p:cNvPr id="11" name="Immagine 10" descr="Immagine che contiene schermata, Policromia, cerchio, Elementi grafici&#10;&#10;Descrizione generata automaticamente">
            <a:extLst>
              <a:ext uri="{FF2B5EF4-FFF2-40B4-BE49-F238E27FC236}">
                <a16:creationId xmlns:a16="http://schemas.microsoft.com/office/drawing/2014/main" id="{91FF11BC-2A13-698D-B3BF-A0452455DD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145" y="8894671"/>
            <a:ext cx="4204411" cy="3642616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FAF612BA-BDF9-F5D0-6C9A-AF230AFCE979}"/>
              </a:ext>
            </a:extLst>
          </p:cNvPr>
          <p:cNvGrpSpPr/>
          <p:nvPr/>
        </p:nvGrpSpPr>
        <p:grpSpPr>
          <a:xfrm>
            <a:off x="16738315" y="925903"/>
            <a:ext cx="6439185" cy="2302198"/>
            <a:chOff x="15860250" y="1390287"/>
            <a:chExt cx="5622164" cy="1835003"/>
          </a:xfrm>
        </p:grpSpPr>
        <p:pic>
          <p:nvPicPr>
            <p:cNvPr id="5" name="Immagine 4" descr="Immagine che contiene testo, schermata, Carattere, linea&#10;&#10;Descrizione generata automaticamente">
              <a:extLst>
                <a:ext uri="{FF2B5EF4-FFF2-40B4-BE49-F238E27FC236}">
                  <a16:creationId xmlns:a16="http://schemas.microsoft.com/office/drawing/2014/main" id="{69008596-CD71-BB76-09B3-33A4C1B60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718" r="10440"/>
            <a:stretch/>
          </p:blipFill>
          <p:spPr>
            <a:xfrm>
              <a:off x="19553862" y="1390985"/>
              <a:ext cx="1928552" cy="1834305"/>
            </a:xfrm>
            <a:prstGeom prst="rect">
              <a:avLst/>
            </a:prstGeom>
          </p:spPr>
        </p:pic>
        <p:pic>
          <p:nvPicPr>
            <p:cNvPr id="13" name="Immagine 12" descr="Immagine che contiene testo, schermata, Carattere, linea&#10;&#10;Descrizione generata automaticamente">
              <a:extLst>
                <a:ext uri="{FF2B5EF4-FFF2-40B4-BE49-F238E27FC236}">
                  <a16:creationId xmlns:a16="http://schemas.microsoft.com/office/drawing/2014/main" id="{707285DF-7E84-A041-AC4A-8A4C559B0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10" r="73129"/>
            <a:stretch/>
          </p:blipFill>
          <p:spPr>
            <a:xfrm>
              <a:off x="15860250" y="1390985"/>
              <a:ext cx="1519857" cy="1834305"/>
            </a:xfrm>
            <a:prstGeom prst="rect">
              <a:avLst/>
            </a:prstGeom>
          </p:spPr>
        </p:pic>
        <p:pic>
          <p:nvPicPr>
            <p:cNvPr id="15" name="Immagine 14" descr="Immagine che contiene testo, schermata, Carattere, linea&#10;&#10;Descrizione generata automaticamente">
              <a:extLst>
                <a:ext uri="{FF2B5EF4-FFF2-40B4-BE49-F238E27FC236}">
                  <a16:creationId xmlns:a16="http://schemas.microsoft.com/office/drawing/2014/main" id="{024A4AB9-9FDF-8D15-128A-A0D45C40C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64" r="35156"/>
            <a:stretch/>
          </p:blipFill>
          <p:spPr>
            <a:xfrm>
              <a:off x="17076365" y="1390287"/>
              <a:ext cx="2710963" cy="1834305"/>
            </a:xfrm>
            <a:prstGeom prst="rect">
              <a:avLst/>
            </a:prstGeom>
          </p:spPr>
        </p:pic>
      </p:grpSp>
      <p:pic>
        <p:nvPicPr>
          <p:cNvPr id="7" name="Immagine 6" descr="Immagine che contiene Oggetto astronomico, cielo, chiaro di luna, Evento celeste&#10;&#10;Descrizione generata automaticamente">
            <a:extLst>
              <a:ext uri="{FF2B5EF4-FFF2-40B4-BE49-F238E27FC236}">
                <a16:creationId xmlns:a16="http://schemas.microsoft.com/office/drawing/2014/main" id="{BDD28800-AA91-F78F-E6B5-0B61148682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97" y="3924289"/>
            <a:ext cx="3954247" cy="3541629"/>
          </a:xfrm>
          <a:prstGeom prst="rect">
            <a:avLst/>
          </a:prstGeom>
        </p:spPr>
      </p:pic>
      <p:sp>
        <p:nvSpPr>
          <p:cNvPr id="9" name="5 point-like source on Air">
            <a:extLst>
              <a:ext uri="{FF2B5EF4-FFF2-40B4-BE49-F238E27FC236}">
                <a16:creationId xmlns:a16="http://schemas.microsoft.com/office/drawing/2014/main" id="{D1990ADC-8244-F412-89CD-AE7D964FC0F8}"/>
              </a:ext>
            </a:extLst>
          </p:cNvPr>
          <p:cNvSpPr txBox="1"/>
          <p:nvPr/>
        </p:nvSpPr>
        <p:spPr>
          <a:xfrm>
            <a:off x="5151196" y="7622333"/>
            <a:ext cx="398667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it-IT" dirty="0">
                <a:latin typeface="Aptos" panose="020B0004020202020204" pitchFamily="34" charset="0"/>
              </a:rPr>
              <a:t>Case 1: </a:t>
            </a:r>
            <a:r>
              <a:rPr lang="it-IT" dirty="0" err="1">
                <a:latin typeface="Aptos" panose="020B0004020202020204" pitchFamily="34" charset="0"/>
              </a:rPr>
              <a:t>Spheric</a:t>
            </a:r>
            <a:r>
              <a:rPr dirty="0">
                <a:latin typeface="Aptos" panose="020B0004020202020204" pitchFamily="34" charset="0"/>
              </a:rPr>
              <a:t> source </a:t>
            </a:r>
            <a:r>
              <a:rPr lang="it-IT" dirty="0">
                <a:latin typeface="Aptos" panose="020B0004020202020204" pitchFamily="34" charset="0"/>
              </a:rPr>
              <a:t>i</a:t>
            </a:r>
            <a:r>
              <a:rPr dirty="0">
                <a:latin typeface="Aptos" panose="020B0004020202020204" pitchFamily="34" charset="0"/>
              </a:rPr>
              <a:t>n Air</a:t>
            </a:r>
          </a:p>
        </p:txBody>
      </p:sp>
      <p:sp>
        <p:nvSpPr>
          <p:cNvPr id="10" name="5 point-like source on Air">
            <a:extLst>
              <a:ext uri="{FF2B5EF4-FFF2-40B4-BE49-F238E27FC236}">
                <a16:creationId xmlns:a16="http://schemas.microsoft.com/office/drawing/2014/main" id="{D523F064-038F-32E3-7E2E-B095471AA72D}"/>
              </a:ext>
            </a:extLst>
          </p:cNvPr>
          <p:cNvSpPr txBox="1"/>
          <p:nvPr/>
        </p:nvSpPr>
        <p:spPr>
          <a:xfrm>
            <a:off x="607078" y="5080346"/>
            <a:ext cx="398667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defRPr sz="3600" b="1">
                <a:solidFill>
                  <a:srgbClr val="000000"/>
                </a:solidFill>
              </a:defRPr>
            </a:lvl1pPr>
          </a:lstStyle>
          <a:p>
            <a:pPr algn="ctr"/>
            <a:r>
              <a:rPr lang="it-IT" dirty="0" err="1">
                <a:latin typeface="Aptos" panose="020B0004020202020204" pitchFamily="34" charset="0"/>
              </a:rPr>
              <a:t>Normalized</a:t>
            </a:r>
            <a:r>
              <a:rPr lang="it-IT" dirty="0">
                <a:latin typeface="Aptos" panose="020B0004020202020204" pitchFamily="34" charset="0"/>
              </a:rPr>
              <a:t> back </a:t>
            </a:r>
            <a:r>
              <a:rPr lang="it-IT" dirty="0" err="1">
                <a:latin typeface="Aptos" panose="020B0004020202020204" pitchFamily="34" charset="0"/>
              </a:rPr>
              <a:t>projections</a:t>
            </a:r>
            <a:r>
              <a:rPr lang="it-IT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16" name="5 point-like source on Air">
            <a:extLst>
              <a:ext uri="{FF2B5EF4-FFF2-40B4-BE49-F238E27FC236}">
                <a16:creationId xmlns:a16="http://schemas.microsoft.com/office/drawing/2014/main" id="{2A2FCB8D-87CB-30E1-FE0E-9508ABDA0E58}"/>
              </a:ext>
            </a:extLst>
          </p:cNvPr>
          <p:cNvSpPr txBox="1"/>
          <p:nvPr/>
        </p:nvSpPr>
        <p:spPr>
          <a:xfrm>
            <a:off x="291127" y="10059956"/>
            <a:ext cx="398667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defRPr sz="3600" b="1">
                <a:solidFill>
                  <a:srgbClr val="000000"/>
                </a:solidFill>
              </a:defRPr>
            </a:lvl1pPr>
          </a:lstStyle>
          <a:p>
            <a:pPr algn="ctr"/>
            <a:r>
              <a:rPr lang="it-IT" dirty="0">
                <a:latin typeface="Aptos" panose="020B0004020202020204" pitchFamily="34" charset="0"/>
              </a:rPr>
              <a:t>CNN </a:t>
            </a:r>
            <a:r>
              <a:rPr lang="it-IT" dirty="0" err="1">
                <a:latin typeface="Aptos" panose="020B0004020202020204" pitchFamily="34" charset="0"/>
              </a:rPr>
              <a:t>segmentation</a:t>
            </a:r>
            <a:endParaRPr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13431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862AF-D916-E626-ADF5-4DB90B42F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onclusions &amp; What's next!">
            <a:extLst>
              <a:ext uri="{FF2B5EF4-FFF2-40B4-BE49-F238E27FC236}">
                <a16:creationId xmlns:a16="http://schemas.microsoft.com/office/drawing/2014/main" id="{4A05DBCD-59D7-32B6-5303-19BD314DF4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Aptos" panose="020B0004020202020204" pitchFamily="34" charset="0"/>
              </a:rPr>
              <a:t>Conclusions</a:t>
            </a:r>
          </a:p>
        </p:txBody>
      </p:sp>
      <p:sp>
        <p:nvSpPr>
          <p:cNvPr id="360" name="Proved that this sensor would be capable to reconstruct the boron doped…">
            <a:extLst>
              <a:ext uri="{FF2B5EF4-FFF2-40B4-BE49-F238E27FC236}">
                <a16:creationId xmlns:a16="http://schemas.microsoft.com/office/drawing/2014/main" id="{26AEE9C8-E467-73B6-D9B7-651413948B46}"/>
              </a:ext>
            </a:extLst>
          </p:cNvPr>
          <p:cNvSpPr txBox="1"/>
          <p:nvPr/>
        </p:nvSpPr>
        <p:spPr>
          <a:xfrm>
            <a:off x="4171360" y="3113385"/>
            <a:ext cx="16397287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927099" lvl="8" indent="-927099" algn="l">
              <a:buSzPct val="123000"/>
              <a:buFont typeface="Courier New" panose="02070309020205020404" pitchFamily="49" charset="0"/>
              <a:buChar char="o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800" dirty="0">
                <a:solidFill>
                  <a:schemeClr val="bg1"/>
                </a:solidFill>
                <a:latin typeface="Aptos" panose="020B0004020202020204" pitchFamily="34" charset="0"/>
              </a:rPr>
              <a:t>A Compton camera imaging approaches for dose tomography within Boron Neutron Capture Therapy was studied </a:t>
            </a:r>
          </a:p>
          <a:p>
            <a:pPr marL="857250" lvl="8" indent="-857250" algn="l">
              <a:buSzPct val="123000"/>
              <a:buFont typeface="Courier New" panose="02070309020205020404" pitchFamily="49" charset="0"/>
              <a:buChar char="o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800" dirty="0">
                <a:solidFill>
                  <a:schemeClr val="bg1"/>
                </a:solidFill>
                <a:latin typeface="Aptos" panose="020B0004020202020204" pitchFamily="34" charset="0"/>
              </a:rPr>
              <a:t>The iterative method (MLEM) allows the dose reconstruction, but it is not applicable in in-vivo therapy situations </a:t>
            </a:r>
          </a:p>
          <a:p>
            <a:pPr marL="857250" lvl="8" indent="-857250" algn="l">
              <a:buSzPct val="123000"/>
              <a:buFont typeface="Courier New" panose="02070309020205020404" pitchFamily="49" charset="0"/>
              <a:buChar char="o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800" dirty="0">
                <a:solidFill>
                  <a:schemeClr val="bg1"/>
                </a:solidFill>
                <a:latin typeface="Aptos" panose="020B0004020202020204" pitchFamily="34" charset="0"/>
              </a:rPr>
              <a:t>Deep Learning (DL) is promising as first approach for tumor monitoring with good accuracy/sensitivity compromise </a:t>
            </a:r>
          </a:p>
          <a:p>
            <a:pPr lvl="8" algn="l">
              <a:buSzPct val="123000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800" dirty="0">
                <a:solidFill>
                  <a:schemeClr val="bg1">
                    <a:lumMod val="75000"/>
                    <a:lumOff val="25000"/>
                  </a:schemeClr>
                </a:solidFill>
                <a:latin typeface="Aptos" panose="020B0004020202020204" pitchFamily="34" charset="0"/>
              </a:rPr>
              <a:t>Next steps: </a:t>
            </a:r>
          </a:p>
          <a:p>
            <a:pPr marL="857250" lvl="8" indent="-857250" algn="l">
              <a:buSzPct val="123000"/>
              <a:buFont typeface="Courier New" panose="02070309020205020404" pitchFamily="49" charset="0"/>
              <a:buChar char="o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US" sz="4800" dirty="0">
              <a:solidFill>
                <a:schemeClr val="bg1">
                  <a:lumMod val="75000"/>
                  <a:lumOff val="25000"/>
                </a:schemeClr>
              </a:solidFill>
              <a:latin typeface="Aptos" panose="020B0004020202020204" pitchFamily="34" charset="0"/>
            </a:endParaRPr>
          </a:p>
          <a:p>
            <a:pPr marL="927099" lvl="8" indent="-927099" algn="l">
              <a:buSzPct val="123000"/>
              <a:buFont typeface="Courier New" panose="02070309020205020404" pitchFamily="49" charset="0"/>
              <a:buChar char="o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800" dirty="0">
                <a:solidFill>
                  <a:schemeClr val="bg1"/>
                </a:solidFill>
                <a:latin typeface="Aptos" panose="020B0004020202020204" pitchFamily="34" charset="0"/>
              </a:rPr>
              <a:t>Enrich Compton camera image database </a:t>
            </a:r>
          </a:p>
          <a:p>
            <a:pPr marL="927099" lvl="8" indent="-927099" algn="l">
              <a:buSzPct val="123000"/>
              <a:buFont typeface="Courier New" panose="02070309020205020404" pitchFamily="49" charset="0"/>
              <a:buChar char="o"/>
              <a:defRPr sz="6300" spc="-126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800" dirty="0">
                <a:solidFill>
                  <a:schemeClr val="bg1"/>
                </a:solidFill>
                <a:latin typeface="Aptos" panose="020B0004020202020204" pitchFamily="34" charset="0"/>
              </a:rPr>
              <a:t>New DL model development for tomography reconstruction  </a:t>
            </a:r>
          </a:p>
        </p:txBody>
      </p:sp>
      <p:sp>
        <p:nvSpPr>
          <p:cNvPr id="380" name="Slide Number">
            <a:extLst>
              <a:ext uri="{FF2B5EF4-FFF2-40B4-BE49-F238E27FC236}">
                <a16:creationId xmlns:a16="http://schemas.microsoft.com/office/drawing/2014/main" id="{2A3CF2A2-EBB4-C644-1A6A-5B095E52121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240047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chemeClr val="accent1">
                <a:lumMod val="45000"/>
                <a:lumOff val="55000"/>
              </a:schemeClr>
            </a:gs>
            <a:gs pos="30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6E7699-28BF-C542-E21E-516B18EA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lide Number">
            <a:extLst>
              <a:ext uri="{FF2B5EF4-FFF2-40B4-BE49-F238E27FC236}">
                <a16:creationId xmlns:a16="http://schemas.microsoft.com/office/drawing/2014/main" id="{02071FD1-6B98-EB33-02A8-69BC707F236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359" name="Conclusions &amp; What's next!">
            <a:extLst>
              <a:ext uri="{FF2B5EF4-FFF2-40B4-BE49-F238E27FC236}">
                <a16:creationId xmlns:a16="http://schemas.microsoft.com/office/drawing/2014/main" id="{25293DA9-7C53-10B5-39D7-0CC4DEBF1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0829" y="5990039"/>
            <a:ext cx="14309841" cy="1735922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 algn="ctr"/>
            <a:r>
              <a:rPr lang="it-IT" sz="16700" spc="-192" dirty="0">
                <a:solidFill>
                  <a:schemeClr val="tx1">
                    <a:lumMod val="75000"/>
                  </a:schemeClr>
                </a:solidFill>
                <a:latin typeface="Aptos" panose="020B0004020202020204" pitchFamily="34" charset="0"/>
              </a:rPr>
              <a:t>THANKS!</a:t>
            </a:r>
            <a:endParaRPr sz="9639" spc="-192" dirty="0">
              <a:solidFill>
                <a:schemeClr val="tx1">
                  <a:lumMod val="7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" name="Conclusions &amp; What's next!">
            <a:extLst>
              <a:ext uri="{FF2B5EF4-FFF2-40B4-BE49-F238E27FC236}">
                <a16:creationId xmlns:a16="http://schemas.microsoft.com/office/drawing/2014/main" id="{1ED53A74-C136-3125-54BA-3A1BD29C5F99}"/>
              </a:ext>
            </a:extLst>
          </p:cNvPr>
          <p:cNvSpPr txBox="1">
            <a:spLocks/>
          </p:cNvSpPr>
          <p:nvPr/>
        </p:nvSpPr>
        <p:spPr>
          <a:xfrm>
            <a:off x="7948642" y="7725961"/>
            <a:ext cx="8474213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chemeClr val="accent1">
                    <a:hueOff val="114395"/>
                    <a:lumOff val="-24975"/>
                  </a:schemeClr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it-IT" sz="3200" spc="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rPr>
              <a:t>nicola.ferrara@ba.infn.it</a:t>
            </a:r>
          </a:p>
        </p:txBody>
      </p:sp>
    </p:spTree>
    <p:extLst>
      <p:ext uri="{BB962C8B-B14F-4D97-AF65-F5344CB8AC3E}">
        <p14:creationId xmlns:p14="http://schemas.microsoft.com/office/powerpoint/2010/main" val="153571516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chemeClr val="bg1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Outline</a:t>
            </a:r>
          </a:p>
        </p:txBody>
      </p:sp>
      <p:sp>
        <p:nvSpPr>
          <p:cNvPr id="161" name="BNCT bases and dosimetry…"/>
          <p:cNvSpPr txBox="1">
            <a:spLocks noGrp="1"/>
          </p:cNvSpPr>
          <p:nvPr>
            <p:ph type="body" idx="1"/>
          </p:nvPr>
        </p:nvSpPr>
        <p:spPr>
          <a:xfrm>
            <a:off x="1206500" y="3613504"/>
            <a:ext cx="21971000" cy="825601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1097252">
              <a:lnSpc>
                <a:spcPct val="80000"/>
              </a:lnSpc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5200" dirty="0">
                <a:solidFill>
                  <a:schemeClr val="bg1"/>
                </a:solidFill>
                <a:latin typeface="Aptos" panose="020B0004020202020204" pitchFamily="34" charset="0"/>
              </a:rPr>
              <a:t>BNCT introduction and dose measurement </a:t>
            </a:r>
          </a:p>
          <a:p>
            <a:pPr marL="0" indent="0" defTabSz="1097252">
              <a:lnSpc>
                <a:spcPct val="80000"/>
              </a:lnSpc>
              <a:spcBef>
                <a:spcPts val="0"/>
              </a:spcBef>
              <a:buSzTx/>
              <a:buNone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sz="5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5200" dirty="0">
                <a:solidFill>
                  <a:schemeClr val="bg1"/>
                </a:solidFill>
                <a:latin typeface="Aptos" panose="020B0004020202020204" pitchFamily="34" charset="0"/>
              </a:rPr>
              <a:t>Compton Camera Imaging </a:t>
            </a: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sz="5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5200" dirty="0">
                <a:solidFill>
                  <a:schemeClr val="bg1"/>
                </a:solidFill>
                <a:latin typeface="Aptos" panose="020B0004020202020204" pitchFamily="34" charset="0"/>
              </a:rPr>
              <a:t>Imaging reconstruction with Maximum Likelihood Expectation Maximisation method </a:t>
            </a: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sz="5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5200" dirty="0">
                <a:solidFill>
                  <a:schemeClr val="bg1"/>
                </a:solidFill>
                <a:latin typeface="Aptos" panose="020B0004020202020204" pitchFamily="34" charset="0"/>
              </a:rPr>
              <a:t>Innovative imaging method by using Deep Learning technic </a:t>
            </a:r>
          </a:p>
          <a:p>
            <a:pPr defTabSz="1097252">
              <a:lnSpc>
                <a:spcPct val="80000"/>
              </a:lnSpc>
              <a:spcBef>
                <a:spcPts val="0"/>
              </a:spcBef>
              <a:buSzTx/>
              <a:buFont typeface="Courier New" panose="02070309020205020404" pitchFamily="49" charset="0"/>
              <a:buChar char="o"/>
              <a:defRPr sz="5219" spc="-104">
                <a:solidFill>
                  <a:srgbClr val="5E5E5E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sz="5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F071A-4466-BE01-4EE5-0B34A08C0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Boron neutron capture therapy">
            <a:extLst>
              <a:ext uri="{FF2B5EF4-FFF2-40B4-BE49-F238E27FC236}">
                <a16:creationId xmlns:a16="http://schemas.microsoft.com/office/drawing/2014/main" id="{8FD65F38-57C4-2EC3-2766-3EAD1C789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550" y="908915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chemeClr val="bg1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Boron neutron capture therapy </a:t>
            </a:r>
          </a:p>
        </p:txBody>
      </p:sp>
      <p:sp>
        <p:nvSpPr>
          <p:cNvPr id="186" name="Slide Number">
            <a:extLst>
              <a:ext uri="{FF2B5EF4-FFF2-40B4-BE49-F238E27FC236}">
                <a16:creationId xmlns:a16="http://schemas.microsoft.com/office/drawing/2014/main" id="{41D05E5C-54DF-4296-2434-C214A0106F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6C4E5AF-90E8-F847-9F8A-081A1B177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66" y="4895961"/>
            <a:ext cx="4966782" cy="4138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7E6094-EFDA-E2E5-C145-9043E7755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26" y="9519719"/>
            <a:ext cx="5913700" cy="265433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5EFC8C-E01C-CC33-919F-99253A525784}"/>
              </a:ext>
            </a:extLst>
          </p:cNvPr>
          <p:cNvSpPr txBox="1"/>
          <p:nvPr/>
        </p:nvSpPr>
        <p:spPr>
          <a:xfrm>
            <a:off x="438360" y="2443491"/>
            <a:ext cx="13091498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Boron Neutron Capture Therapy (BNCT) is an innovative </a:t>
            </a:r>
            <a:r>
              <a:rPr lang="en-GB" sz="3600" dirty="0" err="1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hadrontherapy</a:t>
            </a:r>
            <a:r>
              <a:rPr lang="en-GB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high</a:t>
            </a:r>
            <a:r>
              <a:rPr lang="en-GB" sz="3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selectivity over cancer tissue based on the neutron capture reaction </a:t>
            </a:r>
            <a:r>
              <a:rPr lang="en-GB" sz="3600" baseline="300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en-GB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B(n, α)7Li </a:t>
            </a:r>
          </a:p>
        </p:txBody>
      </p:sp>
      <p:pic>
        <p:nvPicPr>
          <p:cNvPr id="6" name="Immagine 7">
            <a:extLst>
              <a:ext uri="{FF2B5EF4-FFF2-40B4-BE49-F238E27FC236}">
                <a16:creationId xmlns:a16="http://schemas.microsoft.com/office/drawing/2014/main" id="{A2BEB646-0648-D705-F02B-139D996326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1" t="55929" r="28938"/>
          <a:stretch/>
        </p:blipFill>
        <p:spPr bwMode="auto">
          <a:xfrm>
            <a:off x="14336821" y="1977853"/>
            <a:ext cx="10127023" cy="6192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Google Shape;2614;p100">
            <a:extLst>
              <a:ext uri="{FF2B5EF4-FFF2-40B4-BE49-F238E27FC236}">
                <a16:creationId xmlns:a16="http://schemas.microsoft.com/office/drawing/2014/main" id="{9C450247-9576-9719-C744-673949F3C6C1}"/>
              </a:ext>
            </a:extLst>
          </p:cNvPr>
          <p:cNvSpPr txBox="1"/>
          <p:nvPr/>
        </p:nvSpPr>
        <p:spPr>
          <a:xfrm>
            <a:off x="10619445" y="8484232"/>
            <a:ext cx="12798115" cy="5663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4" rIns="121900" bIns="60934" anchor="t" anchorCtr="0">
            <a:spAutoFit/>
          </a:bodyPr>
          <a:lstStyle/>
          <a:p>
            <a:pPr lvl="0" algn="just">
              <a:buClr>
                <a:srgbClr val="708598"/>
              </a:buClr>
            </a:pPr>
            <a:r>
              <a:rPr lang="en-GB" sz="3600" b="1" dirty="0">
                <a:solidFill>
                  <a:schemeClr val="bg1"/>
                </a:solidFill>
                <a:latin typeface="Aptos" panose="020B0004020202020204" pitchFamily="34" charset="0"/>
                <a:ea typeface="Roboto Condensed" panose="020B0604020202020204" charset="0"/>
                <a:cs typeface="Roboto Condensed"/>
                <a:sym typeface="Roboto Condensed"/>
              </a:rPr>
              <a:t>BNCT technique:</a:t>
            </a:r>
          </a:p>
          <a:p>
            <a:pPr marL="352426" indent="-352426" algn="just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ptos" panose="020B0004020202020204" pitchFamily="34" charset="0"/>
                <a:ea typeface="Roboto Condensed" panose="020B0604020202020204" charset="0"/>
                <a:cs typeface="Roboto Condensed"/>
                <a:sym typeface="Roboto Condensed"/>
              </a:rPr>
              <a:t>Tumour cells are loaded with </a:t>
            </a:r>
            <a:r>
              <a:rPr lang="en-GB" sz="3600" baseline="30000" dirty="0">
                <a:solidFill>
                  <a:schemeClr val="bg1"/>
                </a:solidFill>
                <a:latin typeface="Aptos" panose="020B0004020202020204" pitchFamily="34" charset="0"/>
                <a:ea typeface="Roboto Condensed" panose="020B0604020202020204" charset="0"/>
                <a:cs typeface="Roboto Condensed"/>
                <a:sym typeface="Roboto Condensed"/>
              </a:rPr>
              <a:t>10</a:t>
            </a:r>
            <a:r>
              <a:rPr lang="en-GB" sz="3600" dirty="0">
                <a:solidFill>
                  <a:schemeClr val="bg1"/>
                </a:solidFill>
                <a:latin typeface="Aptos" panose="020B0004020202020204" pitchFamily="34" charset="0"/>
                <a:ea typeface="Roboto Condensed" panose="020B0604020202020204" charset="0"/>
                <a:cs typeface="Roboto Condensed"/>
                <a:sym typeface="Roboto Condensed"/>
              </a:rPr>
              <a:t>B-enriched molecules and then irradiated with thermal neutrons</a:t>
            </a:r>
          </a:p>
          <a:p>
            <a:pPr marL="352426" indent="-352426" algn="just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ptos" panose="020B0004020202020204" pitchFamily="34" charset="0"/>
                <a:ea typeface="Roboto Condensed" panose="020B0604020202020204" charset="0"/>
                <a:cs typeface="Roboto Condensed"/>
                <a:sym typeface="Roboto Condensed"/>
              </a:rPr>
              <a:t>Neutron undergoes to capture reaction with boron-10</a:t>
            </a:r>
          </a:p>
          <a:p>
            <a:pPr marL="352426" indent="-352426" algn="just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ptos" panose="020B0004020202020204" pitchFamily="34" charset="0"/>
                <a:ea typeface="Roboto Condensed" panose="020B0604020202020204" charset="0"/>
                <a:cs typeface="Roboto Condensed"/>
                <a:sym typeface="Roboto Condensed"/>
              </a:rPr>
              <a:t>Energetic charged particles (</a:t>
            </a:r>
            <a:r>
              <a:rPr lang="en-GB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 and 7Li*</a:t>
            </a:r>
            <a:r>
              <a:rPr lang="en-GB" sz="3600" dirty="0">
                <a:solidFill>
                  <a:schemeClr val="bg1"/>
                </a:solidFill>
                <a:latin typeface="Aptos" panose="020B0004020202020204" pitchFamily="34" charset="0"/>
                <a:ea typeface="Roboto Condensed" panose="020B0604020202020204" charset="0"/>
                <a:cs typeface="Roboto Condensed"/>
                <a:sym typeface="Roboto Condensed"/>
              </a:rPr>
              <a:t>), released by reaction, produce damage to the tumour cells </a:t>
            </a:r>
          </a:p>
          <a:p>
            <a:pPr marL="352426" indent="-352426" algn="just">
              <a:buClr>
                <a:srgbClr val="708598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excited lithium nucleus decays emitting a prompt gamma ray</a:t>
            </a:r>
            <a:r>
              <a:rPr lang="it-IT" sz="36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478 keV </a:t>
            </a:r>
            <a:endParaRPr lang="en-GB" sz="3600" dirty="0">
              <a:solidFill>
                <a:schemeClr val="bg1"/>
              </a:solidFill>
              <a:latin typeface="Aptos" panose="020B0004020202020204" pitchFamily="34" charset="0"/>
              <a:ea typeface="Roboto Condensed" panose="020B0604020202020204" charset="0"/>
              <a:cs typeface="Roboto Condensed"/>
              <a:sym typeface="Roboto Condensed"/>
            </a:endParaRPr>
          </a:p>
          <a:p>
            <a:pPr marL="352426" indent="-352426" algn="just">
              <a:buClr>
                <a:srgbClr val="708598"/>
              </a:buClr>
              <a:buFont typeface="Arial" panose="020B0604020202020204" pitchFamily="34" charset="0"/>
              <a:buChar char="•"/>
            </a:pPr>
            <a:endParaRPr lang="it-IT" sz="3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52426" indent="-352426" algn="just">
              <a:buClr>
                <a:srgbClr val="708598"/>
              </a:buClr>
              <a:buFont typeface="Arial" panose="020B0604020202020204" pitchFamily="34" charset="0"/>
              <a:buChar char="•"/>
            </a:pPr>
            <a:endParaRPr lang="en-GB" sz="3600" dirty="0">
              <a:solidFill>
                <a:schemeClr val="bg1"/>
              </a:solidFill>
              <a:latin typeface="Aptos" panose="020B0004020202020204" pitchFamily="34" charset="0"/>
              <a:ea typeface="Roboto Condensed" panose="020B0604020202020204" charset="0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3522110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9922B90-3DC5-90EA-3973-2A3C4A63D488}"/>
              </a:ext>
            </a:extLst>
          </p:cNvPr>
          <p:cNvGrpSpPr/>
          <p:nvPr/>
        </p:nvGrpSpPr>
        <p:grpSpPr>
          <a:xfrm>
            <a:off x="13227872" y="3642847"/>
            <a:ext cx="10014257" cy="6513056"/>
            <a:chOff x="13496558" y="228996"/>
            <a:chExt cx="10577417" cy="7486480"/>
          </a:xfrm>
        </p:grpSpPr>
        <p:pic>
          <p:nvPicPr>
            <p:cNvPr id="6" name="Immagine 5" descr="Immagine che contiene testo, linea, schermata, Diagramma&#10;&#10;Descrizione generata automaticamente">
              <a:extLst>
                <a:ext uri="{FF2B5EF4-FFF2-40B4-BE49-F238E27FC236}">
                  <a16:creationId xmlns:a16="http://schemas.microsoft.com/office/drawing/2014/main" id="{5D2C6E67-341C-C1FC-39CE-79C72EA95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96558" y="228996"/>
              <a:ext cx="9532082" cy="7486480"/>
            </a:xfrm>
            <a:prstGeom prst="rect">
              <a:avLst/>
            </a:prstGeom>
          </p:spPr>
        </p:pic>
        <p:sp>
          <p:nvSpPr>
            <p:cNvPr id="7" name="In BNCT we must correctly account for four separate radiation components, which have different biological characteristics and spatial distributions">
              <a:extLst>
                <a:ext uri="{FF2B5EF4-FFF2-40B4-BE49-F238E27FC236}">
                  <a16:creationId xmlns:a16="http://schemas.microsoft.com/office/drawing/2014/main" id="{E79FAC8B-B5B3-46D3-C19D-C2D1DACA3F44}"/>
                </a:ext>
              </a:extLst>
            </p:cNvPr>
            <p:cNvSpPr txBox="1"/>
            <p:nvPr/>
          </p:nvSpPr>
          <p:spPr>
            <a:xfrm rot="16200000">
              <a:off x="20236908" y="3020934"/>
              <a:ext cx="6315075" cy="135905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>
                <a:lnSpc>
                  <a:spcPct val="80000"/>
                </a:lnSpc>
                <a:defRPr sz="6100" spc="-122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rPr lang="en-US" sz="2400" b="1" spc="-133" dirty="0">
                  <a:solidFill>
                    <a:schemeClr val="bg1"/>
                  </a:solidFill>
                  <a:latin typeface="Grandview Display" panose="020B0502040204020203" pitchFamily="34" charset="0"/>
                  <a:ea typeface="+mn-ea"/>
                  <a:cs typeface="+mn-cs"/>
                  <a:sym typeface="Helvetica Neue"/>
                </a:rPr>
                <a:t>Altieri S, </a:t>
              </a:r>
              <a:r>
                <a:rPr lang="en-US" sz="2400" b="1" spc="-133" dirty="0" err="1">
                  <a:solidFill>
                    <a:schemeClr val="bg1"/>
                  </a:solidFill>
                  <a:latin typeface="Grandview Display" panose="020B0502040204020203" pitchFamily="34" charset="0"/>
                  <a:ea typeface="+mn-ea"/>
                  <a:cs typeface="+mn-cs"/>
                  <a:sym typeface="Helvetica Neue"/>
                </a:rPr>
                <a:t>Protti</a:t>
              </a:r>
              <a:r>
                <a:rPr lang="en-US" sz="2400" b="1" spc="-133" dirty="0">
                  <a:solidFill>
                    <a:schemeClr val="bg1"/>
                  </a:solidFill>
                  <a:latin typeface="Grandview Display" panose="020B0502040204020203" pitchFamily="34" charset="0"/>
                  <a:ea typeface="+mn-ea"/>
                  <a:cs typeface="+mn-cs"/>
                  <a:sym typeface="Helvetica Neue"/>
                </a:rPr>
                <a:t> N. A brief review on reactor-based neutron sources for boron neutron capture therapy. </a:t>
              </a:r>
              <a:r>
                <a:rPr lang="en-US" sz="2400" b="1" spc="-133" dirty="0" err="1">
                  <a:solidFill>
                    <a:schemeClr val="bg1"/>
                  </a:solidFill>
                  <a:latin typeface="Grandview Display" panose="020B0502040204020203" pitchFamily="34" charset="0"/>
                  <a:ea typeface="+mn-ea"/>
                  <a:cs typeface="+mn-cs"/>
                  <a:sym typeface="Helvetica Neue"/>
                </a:rPr>
                <a:t>Ther</a:t>
              </a:r>
              <a:r>
                <a:rPr lang="en-US" sz="2400" b="1" spc="-133" dirty="0">
                  <a:solidFill>
                    <a:schemeClr val="bg1"/>
                  </a:solidFill>
                  <a:latin typeface="Grandview Display" panose="020B0502040204020203" pitchFamily="34" charset="0"/>
                  <a:ea typeface="+mn-ea"/>
                  <a:cs typeface="+mn-cs"/>
                  <a:sym typeface="Helvetica Neue"/>
                </a:rPr>
                <a:t> </a:t>
              </a:r>
              <a:r>
                <a:rPr lang="en-US" sz="2400" b="1" spc="-133" dirty="0" err="1">
                  <a:solidFill>
                    <a:schemeClr val="bg1"/>
                  </a:solidFill>
                  <a:latin typeface="Grandview Display" panose="020B0502040204020203" pitchFamily="34" charset="0"/>
                  <a:ea typeface="+mn-ea"/>
                  <a:cs typeface="+mn-cs"/>
                  <a:sym typeface="Helvetica Neue"/>
                </a:rPr>
                <a:t>Radiol</a:t>
              </a:r>
              <a:r>
                <a:rPr lang="en-US" sz="2400" b="1" spc="-133" dirty="0">
                  <a:solidFill>
                    <a:schemeClr val="bg1"/>
                  </a:solidFill>
                  <a:latin typeface="Grandview Display" panose="020B0502040204020203" pitchFamily="34" charset="0"/>
                  <a:ea typeface="+mn-ea"/>
                  <a:cs typeface="+mn-cs"/>
                  <a:sym typeface="Helvetica Neue"/>
                </a:rPr>
                <a:t> Oncol 2018;2:47.</a:t>
              </a:r>
              <a:endParaRPr lang="it-IT" sz="2400" b="1" spc="-133" dirty="0">
                <a:solidFill>
                  <a:schemeClr val="bg1"/>
                </a:solidFill>
                <a:latin typeface="Grandview Display" panose="020B0502040204020203" pitchFamily="34" charset="0"/>
                <a:ea typeface="+mn-ea"/>
                <a:cs typeface="+mn-cs"/>
                <a:sym typeface="Helvetica Neue"/>
              </a:endParaRPr>
            </a:p>
          </p:txBody>
        </p:sp>
      </p:grpSp>
      <p:sp>
        <p:nvSpPr>
          <p:cNvPr id="209" name="Dosimetry on BN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latin typeface="Aptos" panose="020B0004020202020204" pitchFamily="34" charset="0"/>
              </a:rPr>
              <a:t>Dos</a:t>
            </a:r>
            <a:r>
              <a:rPr lang="it-IT" dirty="0" err="1">
                <a:latin typeface="Aptos" panose="020B0004020202020204" pitchFamily="34" charset="0"/>
              </a:rPr>
              <a:t>imetry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 err="1">
                <a:latin typeface="Aptos" panose="020B0004020202020204" pitchFamily="34" charset="0"/>
              </a:rPr>
              <a:t>within</a:t>
            </a:r>
            <a:r>
              <a:rPr lang="it-IT" dirty="0">
                <a:latin typeface="Aptos" panose="020B0004020202020204" pitchFamily="34" charset="0"/>
              </a:rPr>
              <a:t> BNCT and project scope 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11" name="In BNCT we must correctly account for four separate radiation components, which have different biological characteristics and spatial distributions"/>
          <p:cNvSpPr txBox="1"/>
          <p:nvPr/>
        </p:nvSpPr>
        <p:spPr>
          <a:xfrm>
            <a:off x="644477" y="2954518"/>
            <a:ext cx="11611564" cy="1006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100" spc="-12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685800" indent="-685800">
              <a:buFont typeface="Courier New" panose="02070309020205020404" pitchFamily="49" charset="0"/>
              <a:buChar char="o"/>
            </a:pPr>
            <a:r>
              <a:rPr sz="3600" dirty="0">
                <a:latin typeface="Aptos" panose="020B0004020202020204" pitchFamily="34" charset="0"/>
              </a:rPr>
              <a:t>In BNCT we </a:t>
            </a:r>
            <a:r>
              <a:rPr lang="it-IT" sz="3600" dirty="0" err="1">
                <a:latin typeface="Aptos" panose="020B0004020202020204" pitchFamily="34" charset="0"/>
              </a:rPr>
              <a:t>have</a:t>
            </a:r>
            <a:r>
              <a:rPr lang="it-IT" sz="3600" dirty="0">
                <a:latin typeface="Aptos" panose="020B0004020202020204" pitchFamily="34" charset="0"/>
              </a:rPr>
              <a:t> to take </a:t>
            </a:r>
            <a:r>
              <a:rPr lang="it-IT" sz="3600" dirty="0" err="1">
                <a:latin typeface="Aptos" panose="020B0004020202020204" pitchFamily="34" charset="0"/>
              </a:rPr>
              <a:t>into</a:t>
            </a:r>
            <a:r>
              <a:rPr sz="3600" dirty="0">
                <a:latin typeface="Aptos" panose="020B0004020202020204" pitchFamily="34" charset="0"/>
              </a:rPr>
              <a:t> account four separate radiation components</a:t>
            </a:r>
            <a:r>
              <a:rPr lang="it-IT" sz="3600" dirty="0">
                <a:latin typeface="Aptos" panose="020B0004020202020204" pitchFamily="34" charset="0"/>
              </a:rPr>
              <a:t>: </a:t>
            </a:r>
            <a:r>
              <a:rPr sz="3600" dirty="0">
                <a:latin typeface="Aptos" panose="020B00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0EEB62-C75B-D918-512D-5E0230B507F4}"/>
              </a:ext>
            </a:extLst>
          </p:cNvPr>
          <p:cNvGrpSpPr/>
          <p:nvPr/>
        </p:nvGrpSpPr>
        <p:grpSpPr>
          <a:xfrm>
            <a:off x="748535" y="4380078"/>
            <a:ext cx="11980127" cy="4236942"/>
            <a:chOff x="1381958" y="7406782"/>
            <a:chExt cx="11980127" cy="4236942"/>
          </a:xfrm>
        </p:grpSpPr>
        <p:sp>
          <p:nvSpPr>
            <p:cNvPr id="210" name="Dtotal = DB + Dp + Dn + D𝛄"/>
            <p:cNvSpPr txBox="1"/>
            <p:nvPr/>
          </p:nvSpPr>
          <p:spPr>
            <a:xfrm>
              <a:off x="1381958" y="7406782"/>
              <a:ext cx="4036115" cy="379591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l" defTabSz="825500">
                <a:defRPr sz="6200" b="1">
                  <a:solidFill>
                    <a:srgbClr val="929292"/>
                  </a:solidFill>
                </a:defRPr>
              </a:pPr>
              <a:r>
                <a:rPr sz="3000" dirty="0" err="1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D</a:t>
              </a:r>
              <a:r>
                <a:rPr sz="3000" baseline="-5999" dirty="0" err="1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total</a:t>
              </a: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 = </a:t>
              </a:r>
              <a:endParaRPr lang="it-IT" sz="3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endParaRPr>
            </a:p>
            <a:p>
              <a:pPr algn="l" defTabSz="825500">
                <a:defRPr sz="6200" b="1">
                  <a:solidFill>
                    <a:srgbClr val="929292"/>
                  </a:solidFill>
                </a:defRPr>
              </a:pP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D</a:t>
              </a:r>
              <a:r>
                <a:rPr sz="3000" baseline="-5999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B</a:t>
              </a: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 +</a:t>
              </a:r>
              <a:endParaRPr lang="it-IT" sz="3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endParaRPr>
            </a:p>
            <a:p>
              <a:pPr algn="l" defTabSz="825500">
                <a:defRPr sz="6200" b="1">
                  <a:solidFill>
                    <a:srgbClr val="929292"/>
                  </a:solidFill>
                </a:defRPr>
              </a:pP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 </a:t>
              </a:r>
              <a:endParaRPr lang="it-IT" sz="3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endParaRPr>
            </a:p>
            <a:p>
              <a:pPr algn="l" defTabSz="825500">
                <a:defRPr sz="6200" b="1">
                  <a:solidFill>
                    <a:srgbClr val="929292"/>
                  </a:solidFill>
                </a:defRPr>
              </a:pPr>
              <a:r>
                <a:rPr sz="3000" dirty="0" err="1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D</a:t>
              </a:r>
              <a:r>
                <a:rPr sz="3000" baseline="-5999" dirty="0" err="1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p</a:t>
              </a: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 +</a:t>
              </a:r>
              <a:endParaRPr lang="it-IT" sz="3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endParaRPr>
            </a:p>
            <a:p>
              <a:pPr algn="l" defTabSz="825500">
                <a:defRPr sz="6200" b="1">
                  <a:solidFill>
                    <a:srgbClr val="929292"/>
                  </a:solidFill>
                </a:defRPr>
              </a:pP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 </a:t>
              </a:r>
              <a:endParaRPr lang="it-IT" sz="3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endParaRPr>
            </a:p>
            <a:p>
              <a:pPr algn="l" defTabSz="825500">
                <a:defRPr sz="6200" b="1">
                  <a:solidFill>
                    <a:srgbClr val="929292"/>
                  </a:solidFill>
                </a:defRPr>
              </a:pPr>
              <a:r>
                <a:rPr sz="3000" dirty="0" err="1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D</a:t>
              </a:r>
              <a:r>
                <a:rPr sz="3000" baseline="-5999" dirty="0" err="1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n</a:t>
              </a: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 +</a:t>
              </a:r>
              <a:endParaRPr lang="it-IT" sz="3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endParaRPr>
            </a:p>
            <a:p>
              <a:pPr algn="l" defTabSz="825500">
                <a:defRPr sz="6200" b="1">
                  <a:solidFill>
                    <a:srgbClr val="929292"/>
                  </a:solidFill>
                </a:defRPr>
              </a:pP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 </a:t>
              </a:r>
              <a:endParaRPr lang="it-IT" sz="3000" dirty="0">
                <a:solidFill>
                  <a:schemeClr val="bg2">
                    <a:lumMod val="10000"/>
                  </a:schemeClr>
                </a:solidFill>
                <a:latin typeface="Aptos" panose="020B0004020202020204" pitchFamily="34" charset="0"/>
              </a:endParaRPr>
            </a:p>
            <a:p>
              <a:pPr algn="l" defTabSz="825500">
                <a:defRPr sz="6200" b="1">
                  <a:solidFill>
                    <a:srgbClr val="929292"/>
                  </a:solidFill>
                </a:defRPr>
              </a:pPr>
              <a:r>
                <a:rPr sz="3000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D</a:t>
              </a:r>
              <a:r>
                <a:rPr sz="3000" baseline="-5999" dirty="0">
                  <a:solidFill>
                    <a:schemeClr val="bg2">
                      <a:lumMod val="10000"/>
                    </a:schemeClr>
                  </a:solidFill>
                  <a:latin typeface="Aptos" panose="020B0004020202020204" pitchFamily="34" charset="0"/>
                </a:rPr>
                <a:t>𝛄</a:t>
              </a:r>
            </a:p>
          </p:txBody>
        </p:sp>
        <p:sp>
          <p:nvSpPr>
            <p:cNvPr id="213" name="From 1H(n,𝛄)2H (E=2.2 MeV, 𝛔=0.33 b) &amp; reactor background"/>
            <p:cNvSpPr txBox="1"/>
            <p:nvPr/>
          </p:nvSpPr>
          <p:spPr>
            <a:xfrm>
              <a:off x="2824812" y="10617802"/>
              <a:ext cx="9840135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 algn="l" defTabSz="825500">
                <a:spcBef>
                  <a:spcPts val="3400"/>
                </a:spcBef>
                <a:defRPr sz="41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pPr>
              <a:r>
                <a:rPr sz="3000" dirty="0">
                  <a:latin typeface="Aptos" panose="020B0004020202020204" pitchFamily="34" charset="0"/>
                </a:rPr>
                <a:t>From </a:t>
              </a:r>
              <a:r>
                <a:rPr sz="3000" baseline="31999" dirty="0">
                  <a:latin typeface="Aptos" panose="020B0004020202020204" pitchFamily="34" charset="0"/>
                </a:rPr>
                <a:t>1</a:t>
              </a:r>
              <a:r>
                <a:rPr sz="3000" dirty="0">
                  <a:latin typeface="Aptos" panose="020B0004020202020204" pitchFamily="34" charset="0"/>
                </a:rPr>
                <a:t>H(n,𝛄)</a:t>
              </a:r>
              <a:r>
                <a:rPr sz="3000" baseline="31999" dirty="0">
                  <a:latin typeface="Aptos" panose="020B0004020202020204" pitchFamily="34" charset="0"/>
                </a:rPr>
                <a:t>2</a:t>
              </a:r>
              <a:r>
                <a:rPr sz="3000" dirty="0">
                  <a:latin typeface="Aptos" panose="020B0004020202020204" pitchFamily="34" charset="0"/>
                </a:rPr>
                <a:t>H (E=2.2 MeV, </a:t>
              </a:r>
              <a:r>
                <a:rPr sz="3000"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ptos" panose="020B0004020202020204" pitchFamily="34" charset="0"/>
                </a:rPr>
                <a:t>𝛔=0.33 b</a:t>
              </a:r>
              <a:r>
                <a:rPr sz="3000" dirty="0">
                  <a:latin typeface="Aptos" panose="020B0004020202020204" pitchFamily="34" charset="0"/>
                </a:rPr>
                <a:t>) &amp; reactor background</a:t>
              </a:r>
            </a:p>
          </p:txBody>
        </p:sp>
        <p:sp>
          <p:nvSpPr>
            <p:cNvPr id="215" name="Due to epithermal and fast neutron elastic scattering daily with H nuclei"/>
            <p:cNvSpPr txBox="1"/>
            <p:nvPr/>
          </p:nvSpPr>
          <p:spPr>
            <a:xfrm>
              <a:off x="2824812" y="9689642"/>
              <a:ext cx="9840136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 algn="l" defTabSz="825500">
                <a:spcBef>
                  <a:spcPts val="3400"/>
                </a:spcBef>
                <a:defRPr sz="41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3000" dirty="0">
                  <a:latin typeface="Aptos" panose="020B0004020202020204" pitchFamily="34" charset="0"/>
                </a:rPr>
                <a:t>Due to epithermal and fast neutron elastic scattering daily with H nuclei</a:t>
              </a:r>
            </a:p>
          </p:txBody>
        </p:sp>
        <p:sp>
          <p:nvSpPr>
            <p:cNvPr id="216" name="From 14N(n,p)14C reactions (Ep=630 keV, 𝛔=1.9 b) due to thermal neutron"/>
            <p:cNvSpPr txBox="1"/>
            <p:nvPr/>
          </p:nvSpPr>
          <p:spPr>
            <a:xfrm>
              <a:off x="2824812" y="8728251"/>
              <a:ext cx="10537273" cy="10259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l" defTabSz="825500">
                <a:spcBef>
                  <a:spcPts val="3400"/>
                </a:spcBef>
                <a:defRPr sz="41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pPr>
              <a:r>
                <a:rPr sz="3000" dirty="0">
                  <a:latin typeface="Aptos" panose="020B0004020202020204" pitchFamily="34" charset="0"/>
                </a:rPr>
                <a:t>From </a:t>
              </a:r>
              <a:r>
                <a:rPr sz="3000" baseline="33219" dirty="0">
                  <a:latin typeface="Aptos" panose="020B0004020202020204" pitchFamily="34" charset="0"/>
                </a:rPr>
                <a:t>14</a:t>
              </a:r>
              <a:r>
                <a:rPr sz="3000" dirty="0">
                  <a:latin typeface="Aptos" panose="020B0004020202020204" pitchFamily="34" charset="0"/>
                </a:rPr>
                <a:t>N(</a:t>
              </a:r>
              <a:r>
                <a:rPr sz="3000" dirty="0" err="1">
                  <a:latin typeface="Aptos" panose="020B0004020202020204" pitchFamily="34" charset="0"/>
                </a:rPr>
                <a:t>n,p</a:t>
              </a:r>
              <a:r>
                <a:rPr sz="3000" dirty="0">
                  <a:latin typeface="Aptos" panose="020B0004020202020204" pitchFamily="34" charset="0"/>
                </a:rPr>
                <a:t>)</a:t>
              </a:r>
              <a:r>
                <a:rPr sz="3000" baseline="47853" dirty="0">
                  <a:latin typeface="Aptos" panose="020B0004020202020204" pitchFamily="34" charset="0"/>
                </a:rPr>
                <a:t>14</a:t>
              </a:r>
              <a:r>
                <a:rPr sz="3000" dirty="0">
                  <a:latin typeface="Aptos" panose="020B0004020202020204" pitchFamily="34" charset="0"/>
                </a:rPr>
                <a:t>C reactions (Ep=630 keV, </a:t>
              </a:r>
              <a:r>
                <a:rPr sz="3000"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ptos" panose="020B0004020202020204" pitchFamily="34" charset="0"/>
                </a:rPr>
                <a:t>𝛔=1.9 b</a:t>
              </a:r>
              <a:r>
                <a:rPr sz="3000" dirty="0">
                  <a:latin typeface="Aptos" panose="020B0004020202020204" pitchFamily="34" charset="0"/>
                </a:rPr>
                <a:t>) due to thermal neutron </a:t>
              </a:r>
            </a:p>
          </p:txBody>
        </p:sp>
        <p:sp>
          <p:nvSpPr>
            <p:cNvPr id="218" name="Therapeutic dose from 10B(n,⍺)7Li (𝛔=3837 b)"/>
            <p:cNvSpPr txBox="1"/>
            <p:nvPr/>
          </p:nvSpPr>
          <p:spPr>
            <a:xfrm>
              <a:off x="2824812" y="7927967"/>
              <a:ext cx="9526142" cy="56425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l" defTabSz="825500">
                <a:spcBef>
                  <a:spcPts val="3400"/>
                </a:spcBef>
                <a:defRPr sz="4100">
                  <a:solidFill>
                    <a:schemeClr val="accent1">
                      <a:hueOff val="114395"/>
                      <a:lumOff val="-24975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pPr>
              <a:r>
                <a:rPr sz="3000" dirty="0">
                  <a:latin typeface="Aptos" panose="020B0004020202020204" pitchFamily="34" charset="0"/>
                </a:rPr>
                <a:t>Therapeutic dose from </a:t>
              </a:r>
              <a:r>
                <a:rPr sz="3000" baseline="31999" dirty="0">
                  <a:latin typeface="Aptos" panose="020B0004020202020204" pitchFamily="34" charset="0"/>
                </a:rPr>
                <a:t>10</a:t>
              </a:r>
              <a:r>
                <a:rPr sz="3000" dirty="0">
                  <a:latin typeface="Aptos" panose="020B0004020202020204" pitchFamily="34" charset="0"/>
                </a:rPr>
                <a:t>B(n,</a:t>
              </a:r>
              <a:r>
                <a:rPr sz="3000" b="1" dirty="0">
                  <a:latin typeface="Aptos" panose="020B0004020202020204" pitchFamily="34" charset="0"/>
                  <a:ea typeface="Menlo Regular"/>
                  <a:cs typeface="Menlo Regular"/>
                  <a:sym typeface="Menlo Regular"/>
                </a:rPr>
                <a:t>⍺</a:t>
              </a:r>
              <a:r>
                <a:rPr sz="3000" dirty="0">
                  <a:latin typeface="Aptos" panose="020B0004020202020204" pitchFamily="34" charset="0"/>
                </a:rPr>
                <a:t>)</a:t>
              </a:r>
              <a:r>
                <a:rPr sz="3000" baseline="31999" dirty="0">
                  <a:latin typeface="Aptos" panose="020B0004020202020204" pitchFamily="34" charset="0"/>
                </a:rPr>
                <a:t>7</a:t>
              </a:r>
              <a:r>
                <a:rPr sz="3000" dirty="0">
                  <a:latin typeface="Aptos" panose="020B0004020202020204" pitchFamily="34" charset="0"/>
                </a:rPr>
                <a:t>Li (</a:t>
              </a:r>
              <a:r>
                <a:rPr sz="3000" dirty="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  <a:latin typeface="Aptos" panose="020B0004020202020204" pitchFamily="34" charset="0"/>
                </a:rPr>
                <a:t>𝛔=3837 b</a:t>
              </a:r>
              <a:r>
                <a:rPr sz="3000" dirty="0">
                  <a:latin typeface="Aptos" panose="020B0004020202020204" pitchFamily="34" charset="0"/>
                </a:rPr>
                <a:t>) </a:t>
              </a:r>
            </a:p>
          </p:txBody>
        </p:sp>
      </p:grpSp>
      <p:sp>
        <p:nvSpPr>
          <p:cNvPr id="2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880059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C6E0D322-9F7C-40A5-62A3-0D6249BD44AA}"/>
              </a:ext>
            </a:extLst>
          </p:cNvPr>
          <p:cNvSpPr txBox="1"/>
          <p:nvPr/>
        </p:nvSpPr>
        <p:spPr>
          <a:xfrm>
            <a:off x="6450259" y="11181825"/>
            <a:ext cx="12362075" cy="2209605"/>
          </a:xfrm>
          <a:prstGeom prst="rect">
            <a:avLst/>
          </a:prstGeom>
          <a:ln w="12700">
            <a:solidFill>
              <a:srgbClr val="008000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marL="685800" indent="-685800" algn="l">
              <a:lnSpc>
                <a:spcPct val="80000"/>
              </a:lnSpc>
              <a:buFont typeface="Courier New" panose="02070309020205020404" pitchFamily="49" charset="0"/>
              <a:buChar char="o"/>
              <a:defRPr sz="4600" spc="-91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000" dirty="0">
                <a:latin typeface="Aptos" panose="020B0004020202020204" pitchFamily="34" charset="0"/>
              </a:rPr>
              <a:t>Nowadays dose estimation by blood test before, meanwhile and after irradiation</a:t>
            </a:r>
          </a:p>
          <a:p>
            <a:pPr marL="685800" indent="-685800" algn="l">
              <a:lnSpc>
                <a:spcPct val="80000"/>
              </a:lnSpc>
              <a:buFont typeface="Wingdings" pitchFamily="2" charset="2"/>
              <a:buChar char="Ø"/>
              <a:defRPr sz="4600" spc="-91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Project aims </a:t>
            </a: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to develop an </a:t>
            </a:r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on-line dose estimation method by using Compton imaging </a:t>
            </a:r>
          </a:p>
        </p:txBody>
      </p:sp>
      <p:sp>
        <p:nvSpPr>
          <p:cNvPr id="3" name="TextBox 22">
            <a:extLst>
              <a:ext uri="{FF2B5EF4-FFF2-40B4-BE49-F238E27FC236}">
                <a16:creationId xmlns:a16="http://schemas.microsoft.com/office/drawing/2014/main" id="{1382EC02-76FF-FD3C-D634-EF9DF208EE84}"/>
              </a:ext>
            </a:extLst>
          </p:cNvPr>
          <p:cNvSpPr txBox="1"/>
          <p:nvPr/>
        </p:nvSpPr>
        <p:spPr>
          <a:xfrm>
            <a:off x="864536" y="9916907"/>
            <a:ext cx="10288566" cy="2569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pPr marL="685800" indent="-685800" algn="l">
              <a:lnSpc>
                <a:spcPct val="80000"/>
              </a:lnSpc>
              <a:buFont typeface="Courier New" panose="02070309020205020404" pitchFamily="49" charset="0"/>
              <a:buChar char="o"/>
              <a:defRPr sz="4600" spc="-91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sz="3600" dirty="0">
                <a:latin typeface="Aptos" panose="020B0004020202020204" pitchFamily="34" charset="0"/>
              </a:rPr>
              <a:t>Dose </a:t>
            </a:r>
            <a:r>
              <a:rPr lang="it-IT" sz="3600" dirty="0" err="1">
                <a:latin typeface="Aptos" panose="020B0004020202020204" pitchFamily="34" charset="0"/>
              </a:rPr>
              <a:t>distribution</a:t>
            </a:r>
            <a:r>
              <a:rPr lang="it-IT" sz="3600" dirty="0">
                <a:latin typeface="Aptos" panose="020B0004020202020204" pitchFamily="34" charset="0"/>
              </a:rPr>
              <a:t>: </a:t>
            </a:r>
            <a:r>
              <a:rPr sz="3600" dirty="0" err="1">
                <a:latin typeface="Aptos" panose="020B0004020202020204" pitchFamily="34" charset="0"/>
              </a:rPr>
              <a:t>dD</a:t>
            </a:r>
            <a:r>
              <a:rPr sz="3600" dirty="0">
                <a:latin typeface="Aptos" panose="020B0004020202020204" pitchFamily="34" charset="0"/>
              </a:rPr>
              <a:t>(</a:t>
            </a:r>
            <a:r>
              <a:rPr sz="3600" dirty="0" err="1">
                <a:latin typeface="Aptos" panose="020B0004020202020204" pitchFamily="34" charset="0"/>
              </a:rPr>
              <a:t>x,y,z</a:t>
            </a:r>
            <a:r>
              <a:rPr sz="3600" dirty="0">
                <a:latin typeface="Aptos" panose="020B0004020202020204" pitchFamily="34" charset="0"/>
              </a:rPr>
              <a:t>) ≈ n</a:t>
            </a:r>
            <a:r>
              <a:rPr lang="it-IT" sz="3600" baseline="18000" dirty="0">
                <a:latin typeface="Aptos" panose="020B0004020202020204" pitchFamily="34" charset="0"/>
              </a:rPr>
              <a:t>10</a:t>
            </a:r>
            <a:r>
              <a:rPr lang="it-IT" sz="3600" baseline="-15913" dirty="0">
                <a:latin typeface="Aptos" panose="020B0004020202020204" pitchFamily="34" charset="0"/>
              </a:rPr>
              <a:t>B</a:t>
            </a:r>
            <a:r>
              <a:rPr sz="3600" dirty="0">
                <a:latin typeface="Aptos" panose="020B0004020202020204" pitchFamily="34" charset="0"/>
              </a:rPr>
              <a:t>(</a:t>
            </a:r>
            <a:r>
              <a:rPr sz="3600" dirty="0" err="1">
                <a:latin typeface="Aptos" panose="020B0004020202020204" pitchFamily="34" charset="0"/>
              </a:rPr>
              <a:t>x,y,z</a:t>
            </a:r>
            <a:r>
              <a:rPr sz="3600" dirty="0">
                <a:latin typeface="Aptos" panose="020B0004020202020204" pitchFamily="34" charset="0"/>
              </a:rPr>
              <a:t>) Φ(</a:t>
            </a:r>
            <a:r>
              <a:rPr sz="3600" dirty="0" err="1">
                <a:latin typeface="Aptos" panose="020B0004020202020204" pitchFamily="34" charset="0"/>
              </a:rPr>
              <a:t>x,y,z</a:t>
            </a:r>
            <a:r>
              <a:rPr sz="3600" dirty="0">
                <a:latin typeface="Aptos" panose="020B0004020202020204" pitchFamily="34" charset="0"/>
              </a:rPr>
              <a:t>) </a:t>
            </a:r>
            <a:r>
              <a:rPr sz="3600" dirty="0" err="1">
                <a:latin typeface="Aptos" panose="020B0004020202020204" pitchFamily="34" charset="0"/>
              </a:rPr>
              <a:t>dV</a:t>
            </a:r>
            <a:endParaRPr lang="it-IT" sz="3600" dirty="0">
              <a:latin typeface="Aptos" panose="020B0004020202020204" pitchFamily="34" charset="0"/>
            </a:endParaRPr>
          </a:p>
          <a:p>
            <a:pPr marL="685800" indent="-685800" algn="l">
              <a:lnSpc>
                <a:spcPct val="80000"/>
              </a:lnSpc>
              <a:buFont typeface="Courier New" panose="02070309020205020404" pitchFamily="49" charset="0"/>
              <a:buChar char="o"/>
              <a:defRPr sz="4600" spc="-91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sz="3600" dirty="0">
              <a:latin typeface="Aptos" panose="020B00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7D06AE0-4B63-4944-608C-F40B5F53C883}"/>
              </a:ext>
            </a:extLst>
          </p:cNvPr>
          <p:cNvSpPr txBox="1"/>
          <p:nvPr/>
        </p:nvSpPr>
        <p:spPr>
          <a:xfrm>
            <a:off x="-127206" y="8775976"/>
            <a:ext cx="1238415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it-IT" sz="3000" b="1" dirty="0">
                <a:solidFill>
                  <a:srgbClr val="002060"/>
                </a:solidFill>
                <a:latin typeface="Aptos" panose="020B0004020202020204" pitchFamily="34" charset="0"/>
              </a:rPr>
              <a:t>The </a:t>
            </a:r>
            <a:r>
              <a:rPr lang="it-IT" sz="3000" b="1" dirty="0" err="1">
                <a:solidFill>
                  <a:srgbClr val="002060"/>
                </a:solidFill>
                <a:latin typeface="Aptos" panose="020B0004020202020204" pitchFamily="34" charset="0"/>
              </a:rPr>
              <a:t>main</a:t>
            </a:r>
            <a:r>
              <a:rPr lang="it-IT" sz="3000" b="1" dirty="0">
                <a:solidFill>
                  <a:srgbClr val="002060"/>
                </a:solidFill>
                <a:latin typeface="Aptos" panose="020B0004020202020204" pitchFamily="34" charset="0"/>
              </a:rPr>
              <a:t> </a:t>
            </a:r>
            <a:r>
              <a:rPr lang="it-IT" sz="3000" b="1" dirty="0" err="1">
                <a:solidFill>
                  <a:srgbClr val="002060"/>
                </a:solidFill>
                <a:latin typeface="Aptos" panose="020B0004020202020204" pitchFamily="34" charset="0"/>
              </a:rPr>
              <a:t>contribution</a:t>
            </a:r>
            <a:r>
              <a:rPr lang="it-IT" sz="3000" b="1" dirty="0">
                <a:solidFill>
                  <a:srgbClr val="002060"/>
                </a:solidFill>
                <a:latin typeface="Aptos" panose="020B0004020202020204" pitchFamily="34" charset="0"/>
              </a:rPr>
              <a:t> to the dose </a:t>
            </a:r>
            <a:r>
              <a:rPr lang="it-IT" sz="3000" b="1" dirty="0" err="1">
                <a:solidFill>
                  <a:srgbClr val="002060"/>
                </a:solidFill>
                <a:latin typeface="Aptos" panose="020B0004020202020204" pitchFamily="34" charset="0"/>
              </a:rPr>
              <a:t>is</a:t>
            </a:r>
            <a:r>
              <a:rPr lang="it-IT" sz="3000" b="1" dirty="0">
                <a:solidFill>
                  <a:srgbClr val="002060"/>
                </a:solidFill>
                <a:latin typeface="Aptos" panose="020B0004020202020204" pitchFamily="34" charset="0"/>
              </a:rPr>
              <a:t> coming from the Boron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0C650CE-2A7E-BA5F-603F-15D2D9D2173C}"/>
              </a:ext>
            </a:extLst>
          </p:cNvPr>
          <p:cNvSpPr txBox="1"/>
          <p:nvPr/>
        </p:nvSpPr>
        <p:spPr>
          <a:xfrm>
            <a:off x="12728662" y="2577299"/>
            <a:ext cx="12264886" cy="552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685800" indent="-685800" algn="l">
              <a:lnSpc>
                <a:spcPct val="80000"/>
              </a:lnSpc>
              <a:buFont typeface="Courier New" panose="02070309020205020404" pitchFamily="49" charset="0"/>
              <a:buChar char="o"/>
              <a:defRPr sz="4600" spc="-91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sz="3600" dirty="0" err="1">
                <a:latin typeface="Aptos" panose="020B0004020202020204" pitchFamily="34" charset="0"/>
              </a:rPr>
              <a:t>Tumor</a:t>
            </a:r>
            <a:r>
              <a:rPr lang="it-IT" sz="3600" dirty="0">
                <a:latin typeface="Aptos" panose="020B0004020202020204" pitchFamily="34" charset="0"/>
              </a:rPr>
              <a:t>-to-</a:t>
            </a:r>
            <a:r>
              <a:rPr lang="it-IT" sz="3600" dirty="0" err="1">
                <a:latin typeface="Aptos" panose="020B0004020202020204" pitchFamily="34" charset="0"/>
              </a:rPr>
              <a:t>tissue</a:t>
            </a:r>
            <a:r>
              <a:rPr lang="it-IT" sz="3600" dirty="0">
                <a:latin typeface="Aptos" panose="020B0004020202020204" pitchFamily="34" charset="0"/>
              </a:rPr>
              <a:t> </a:t>
            </a:r>
            <a:r>
              <a:rPr lang="it-IT" sz="3600" dirty="0" err="1">
                <a:latin typeface="Aptos" panose="020B0004020202020204" pitchFamily="34" charset="0"/>
              </a:rPr>
              <a:t>boron</a:t>
            </a:r>
            <a:r>
              <a:rPr lang="it-IT" sz="3600" dirty="0">
                <a:latin typeface="Aptos" panose="020B0004020202020204" pitchFamily="34" charset="0"/>
              </a:rPr>
              <a:t> </a:t>
            </a:r>
            <a:r>
              <a:rPr lang="it-IT" sz="3600" dirty="0" err="1">
                <a:latin typeface="Aptos" panose="020B0004020202020204" pitchFamily="34" charset="0"/>
              </a:rPr>
              <a:t>concentration</a:t>
            </a:r>
            <a:r>
              <a:rPr lang="it-IT" sz="3600" dirty="0">
                <a:latin typeface="Aptos" panose="020B0004020202020204" pitchFamily="34" charset="0"/>
              </a:rPr>
              <a:t> ratio (T/</a:t>
            </a:r>
            <a:r>
              <a:rPr lang="it-IT" sz="3600" dirty="0" err="1">
                <a:latin typeface="Aptos" panose="020B0004020202020204" pitchFamily="34" charset="0"/>
              </a:rPr>
              <a:t>N</a:t>
            </a:r>
            <a:r>
              <a:rPr lang="it-IT" sz="3600" dirty="0">
                <a:latin typeface="Aptos" panose="020B0004020202020204" pitchFamily="34" charset="0"/>
              </a:rPr>
              <a:t>) &gt; 3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ompton imaging: single stage detecto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>
                <a:latin typeface="Aptos" panose="020B0004020202020204" pitchFamily="34" charset="0"/>
              </a:rPr>
              <a:t>C</a:t>
            </a:r>
            <a:r>
              <a:rPr dirty="0" err="1">
                <a:latin typeface="Aptos" panose="020B0004020202020204" pitchFamily="34" charset="0"/>
              </a:rPr>
              <a:t>ompton</a:t>
            </a:r>
            <a:r>
              <a:rPr dirty="0">
                <a:latin typeface="Aptos" panose="020B0004020202020204" pitchFamily="34" charset="0"/>
              </a:rPr>
              <a:t> </a:t>
            </a:r>
            <a:r>
              <a:rPr lang="it-IT" dirty="0" err="1">
                <a:latin typeface="Aptos" panose="020B0004020202020204" pitchFamily="34" charset="0"/>
              </a:rPr>
              <a:t>method</a:t>
            </a:r>
            <a:r>
              <a:rPr lang="it-IT" dirty="0">
                <a:latin typeface="Aptos" panose="020B0004020202020204" pitchFamily="34" charset="0"/>
              </a:rPr>
              <a:t> for </a:t>
            </a:r>
            <a:r>
              <a:rPr dirty="0">
                <a:latin typeface="Aptos" panose="020B0004020202020204" pitchFamily="34" charset="0"/>
              </a:rPr>
              <a:t>imaging</a:t>
            </a:r>
          </a:p>
        </p:txBody>
      </p:sp>
      <p:sp>
        <p:nvSpPr>
          <p:cNvPr id="249" name="TextBox 6"/>
          <p:cNvSpPr txBox="1"/>
          <p:nvPr/>
        </p:nvSpPr>
        <p:spPr>
          <a:xfrm>
            <a:off x="764042" y="2249705"/>
            <a:ext cx="15079823" cy="2400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cs typeface="Times New Roman" panose="02020603050405020304" pitchFamily="18" charset="0"/>
                <a:sym typeface="Helvetica Neue"/>
              </a:rPr>
              <a:t>Two sensitive layers are needed to evaluate the Compton angle </a:t>
            </a:r>
          </a:p>
          <a:p>
            <a:pPr algn="l"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sz="3600" spc="-11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685800" indent="-685800" algn="l">
              <a:buFont typeface="+mj-lt"/>
              <a:buAutoNum type="arabicPeriod"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SCATTER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ER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layer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to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promote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the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compton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interaction of the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incident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gamma</a:t>
            </a:r>
          </a:p>
          <a:p>
            <a:pPr marL="685800" indent="-685800" algn="l">
              <a:buFont typeface="+mj-lt"/>
              <a:buAutoNum type="arabicPeriod"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ABSORBER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layer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to stop, by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photoelectric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effect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the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scattered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3600" spc="-110" dirty="0" err="1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photon</a:t>
            </a:r>
            <a:r>
              <a:rPr lang="it-IT" sz="3600" spc="-11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sz="3600" spc="-11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0" name="TextBox 8"/>
              <p:cNvSpPr txBox="1"/>
              <p:nvPr/>
            </p:nvSpPr>
            <p:spPr>
              <a:xfrm>
                <a:off x="11952010" y="5097111"/>
                <a:ext cx="7075925" cy="267194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tIns="91439" bIns="91439">
                <a:spAutoFit/>
              </a:bodyPr>
              <a:lstStyle/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lang="el-GR" dirty="0"/>
              </a:p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it-IT" sz="2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𝑜𝑠</m:t>
                      </m:r>
                      <m:d>
                        <m:dPr>
                          <m:ctrlP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it-IT" sz="2800" b="0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=1 −</m:t>
                      </m:r>
                      <m:sSub>
                        <m:sSubPr>
                          <m:ctrlP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8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28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den>
                          </m:f>
                          <m:r>
                            <a:rPr lang="it-IT" sz="2800" b="0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8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800" b="0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28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solidFill>
                                        <a:schemeClr val="tx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l-GR" sz="2800" dirty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l-GR" sz="2800" dirty="0"/>
                  <a:t> </a:t>
                </a:r>
              </a:p>
              <a:p>
                <a:pPr algn="r">
                  <a:lnSpc>
                    <a:spcPct val="80000"/>
                  </a:lnSpc>
                  <a:defRPr sz="4000" spc="-79">
                    <a:solidFill>
                      <a:schemeClr val="accent1">
                        <a:hueOff val="114395"/>
                        <a:lumOff val="-24975"/>
                      </a:schemeClr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it-IT" sz="2800" baseline="-5999" dirty="0"/>
              </a:p>
              <a:p>
                <a:pPr algn="r">
                  <a:lnSpc>
                    <a:spcPct val="80000"/>
                  </a:lnSpc>
                  <a:defRPr sz="4000" spc="-79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it-IT" dirty="0">
                    <a:latin typeface="Grandview Display" panose="020B0502040204020203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50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2010" y="5097111"/>
                <a:ext cx="7075925" cy="26719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044D63D8-B5AC-1315-CBA0-B829B4A72395}"/>
              </a:ext>
            </a:extLst>
          </p:cNvPr>
          <p:cNvSpPr txBox="1"/>
          <p:nvPr/>
        </p:nvSpPr>
        <p:spPr>
          <a:xfrm>
            <a:off x="10786875" y="4710763"/>
            <a:ext cx="11923565" cy="61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tIns="91439" bIns="91439">
            <a:spAutoFit/>
          </a:bodyPr>
          <a:lstStyle/>
          <a:p>
            <a:pPr algn="l">
              <a:lnSpc>
                <a:spcPct val="80000"/>
              </a:lnSpc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it-IT" sz="3400" spc="-11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0A172F-3E5E-EC08-F3A2-A87120983368}"/>
              </a:ext>
            </a:extLst>
          </p:cNvPr>
          <p:cNvSpPr txBox="1"/>
          <p:nvPr/>
        </p:nvSpPr>
        <p:spPr>
          <a:xfrm>
            <a:off x="731588" y="5784779"/>
            <a:ext cx="6756893" cy="2872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cs typeface="Times New Roman" panose="02020603050405020304" pitchFamily="18" charset="0"/>
                <a:sym typeface="Helvetica Neue"/>
              </a:rPr>
              <a:t>Reconstruction is done by overlapping all cones, defined by the Compton angle, and interaction positions </a:t>
            </a: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600" b="1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(called back projection image)</a:t>
            </a:r>
            <a:endParaRPr kumimoji="0" lang="en-GB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ptos" panose="020B0004020202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C23D12-DE0B-2D5D-6082-50CB3B58C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4522" y="900042"/>
            <a:ext cx="6033881" cy="456284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BBD26D7-D820-CA50-6FF1-232EB2E96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3702" y="5465198"/>
            <a:ext cx="4435383" cy="4219549"/>
          </a:xfrm>
          <a:prstGeom prst="rect">
            <a:avLst/>
          </a:prstGeom>
        </p:spPr>
      </p:pic>
      <p:grpSp>
        <p:nvGrpSpPr>
          <p:cNvPr id="11" name="Group 24">
            <a:extLst>
              <a:ext uri="{FF2B5EF4-FFF2-40B4-BE49-F238E27FC236}">
                <a16:creationId xmlns:a16="http://schemas.microsoft.com/office/drawing/2014/main" id="{42B329D9-8675-C42F-EBC6-25B72990E944}"/>
              </a:ext>
            </a:extLst>
          </p:cNvPr>
          <p:cNvGrpSpPr/>
          <p:nvPr/>
        </p:nvGrpSpPr>
        <p:grpSpPr>
          <a:xfrm>
            <a:off x="13539302" y="8327586"/>
            <a:ext cx="4609126" cy="4191946"/>
            <a:chOff x="0" y="0"/>
            <a:chExt cx="6660895" cy="4815271"/>
          </a:xfrm>
        </p:grpSpPr>
        <p:pic>
          <p:nvPicPr>
            <p:cNvPr id="12" name="Immagine 3" descr="Immagine 3">
              <a:extLst>
                <a:ext uri="{FF2B5EF4-FFF2-40B4-BE49-F238E27FC236}">
                  <a16:creationId xmlns:a16="http://schemas.microsoft.com/office/drawing/2014/main" id="{A7E41487-6638-0AB9-8B92-87B8A9B75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290" r="23607"/>
            <a:stretch>
              <a:fillRect/>
            </a:stretch>
          </p:blipFill>
          <p:spPr>
            <a:xfrm>
              <a:off x="-1" y="-1"/>
              <a:ext cx="3247188" cy="237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magine 4" descr="Immagine 4">
              <a:extLst>
                <a:ext uri="{FF2B5EF4-FFF2-40B4-BE49-F238E27FC236}">
                  <a16:creationId xmlns:a16="http://schemas.microsoft.com/office/drawing/2014/main" id="{9528BBAF-4609-EAE1-E80D-FDDE4C9F1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24647" r="303"/>
            <a:stretch>
              <a:fillRect/>
            </a:stretch>
          </p:blipFill>
          <p:spPr>
            <a:xfrm>
              <a:off x="3330447" y="-1"/>
              <a:ext cx="3330448" cy="23729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magine 5" descr="Immagine 5">
              <a:extLst>
                <a:ext uri="{FF2B5EF4-FFF2-40B4-BE49-F238E27FC236}">
                  <a16:creationId xmlns:a16="http://schemas.microsoft.com/office/drawing/2014/main" id="{30E0B8C6-F84F-64DC-3DCE-2D4836377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6413" r="20587"/>
            <a:stretch>
              <a:fillRect/>
            </a:stretch>
          </p:blipFill>
          <p:spPr>
            <a:xfrm>
              <a:off x="0" y="2442328"/>
              <a:ext cx="3247187" cy="237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" name="Immagine 6" descr="Immagine 6">
              <a:extLst>
                <a:ext uri="{FF2B5EF4-FFF2-40B4-BE49-F238E27FC236}">
                  <a16:creationId xmlns:a16="http://schemas.microsoft.com/office/drawing/2014/main" id="{50C5B229-1346-B906-4FAA-EB08A7E2E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l="18140" r="6933"/>
            <a:stretch>
              <a:fillRect/>
            </a:stretch>
          </p:blipFill>
          <p:spPr>
            <a:xfrm>
              <a:off x="3330447" y="2442328"/>
              <a:ext cx="3330448" cy="2372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CE9DD4BB-5C7E-A422-0644-344A34A74A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04805" y="7135540"/>
            <a:ext cx="3111595" cy="506102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EBDF9CE-3FA4-E5ED-CAD4-191C04A0ACAA}"/>
              </a:ext>
            </a:extLst>
          </p:cNvPr>
          <p:cNvSpPr txBox="1"/>
          <p:nvPr/>
        </p:nvSpPr>
        <p:spPr>
          <a:xfrm>
            <a:off x="530060" y="10029553"/>
            <a:ext cx="106727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0" lang="en-GB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cs typeface="Times New Roman" panose="02020603050405020304" pitchFamily="18" charset="0"/>
                <a:sym typeface="Helvetica Neue"/>
              </a:rPr>
              <a:t>Proposed detector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cs typeface="Times New Roman" panose="02020603050405020304" pitchFamily="18" charset="0"/>
                <a:sym typeface="Helvetica Neue"/>
              </a:rPr>
              <a:t>is</a:t>
            </a: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3D CZT Compton </a:t>
            </a:r>
            <a:r>
              <a:rPr kumimoji="0" lang="en-US" sz="36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ptos" panose="020B0004020202020204" pitchFamily="34" charset="0"/>
                <a:sym typeface="Helvetica Neue"/>
              </a:rPr>
              <a:t>camera</a:t>
            </a: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endParaRPr kumimoji="0" lang="en-US" sz="3600" b="1" i="0" u="none" strike="noStrike" cap="none" spc="0" normalizeH="0" baseline="30000" dirty="0">
              <a:ln>
                <a:noFill/>
              </a:ln>
              <a:solidFill>
                <a:schemeClr val="bg1"/>
              </a:solidFill>
              <a:effectLst/>
              <a:uFillTx/>
              <a:latin typeface="Aptos" panose="020B0004020202020204" pitchFamily="34" charset="0"/>
              <a:sym typeface="Helvetica Neue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42B9FE29-4341-A71D-BF35-217C939D3A4D}"/>
              </a:ext>
            </a:extLst>
          </p:cNvPr>
          <p:cNvSpPr txBox="1"/>
          <p:nvPr/>
        </p:nvSpPr>
        <p:spPr>
          <a:xfrm>
            <a:off x="731588" y="10734077"/>
            <a:ext cx="12201524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Aptos" panose="020B0004020202020204" pitchFamily="34" charset="0"/>
              </a:rPr>
              <a:t>Room-temperature gamma-ray spectroscopic </a:t>
            </a:r>
          </a:p>
          <a:p>
            <a:pPr marL="571500" indent="-571500" algn="l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bg1"/>
                </a:solidFill>
                <a:latin typeface="Aptos" panose="020B0004020202020204" pitchFamily="34" charset="0"/>
              </a:rPr>
              <a:t>Sub-</a:t>
            </a:r>
            <a:r>
              <a:rPr lang="en-US" sz="3600" dirty="0" err="1">
                <a:solidFill>
                  <a:schemeClr val="bg1"/>
                </a:solidFill>
                <a:latin typeface="Aptos" panose="020B0004020202020204" pitchFamily="34" charset="0"/>
              </a:rPr>
              <a:t>millimetre</a:t>
            </a:r>
            <a:r>
              <a:rPr lang="en-US" sz="3600" dirty="0">
                <a:solidFill>
                  <a:schemeClr val="bg1"/>
                </a:solidFill>
                <a:latin typeface="Aptos" panose="020B0004020202020204" pitchFamily="34" charset="0"/>
              </a:rPr>
              <a:t> spatial resolution and excellent energy resolution (&lt;1% FWHM at 661.7 keV)</a:t>
            </a:r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81BBB2A-D74D-00CC-D716-6A19327F866B}"/>
              </a:ext>
            </a:extLst>
          </p:cNvPr>
          <p:cNvCxnSpPr>
            <a:cxnSpLocks/>
          </p:cNvCxnSpPr>
          <p:nvPr/>
        </p:nvCxnSpPr>
        <p:spPr>
          <a:xfrm flipH="1">
            <a:off x="18453648" y="9109833"/>
            <a:ext cx="1593221" cy="574914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CZT single unit: 20x20x5 mm3,…">
            <a:extLst>
              <a:ext uri="{FF2B5EF4-FFF2-40B4-BE49-F238E27FC236}">
                <a16:creationId xmlns:a16="http://schemas.microsoft.com/office/drawing/2014/main" id="{D3938E82-34DC-632E-731C-7E7E1DCCBB43}"/>
              </a:ext>
            </a:extLst>
          </p:cNvPr>
          <p:cNvSpPr txBox="1"/>
          <p:nvPr/>
        </p:nvSpPr>
        <p:spPr>
          <a:xfrm>
            <a:off x="17435452" y="12725003"/>
            <a:ext cx="6692019" cy="755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4100" spc="-82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sz="2600" dirty="0">
                <a:latin typeface="Aptos" panose="020B0004020202020204" pitchFamily="34" charset="0"/>
              </a:rPr>
              <a:t>CZT single unit: </a:t>
            </a:r>
            <a:r>
              <a:rPr sz="26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20x20x5 mm</a:t>
            </a:r>
            <a:r>
              <a:rPr sz="2600" baseline="31121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3</a:t>
            </a:r>
            <a:r>
              <a:rPr sz="2600" dirty="0">
                <a:latin typeface="Aptos" panose="020B0004020202020204" pitchFamily="34" charset="0"/>
              </a:rPr>
              <a:t>,</a:t>
            </a:r>
            <a:r>
              <a:rPr lang="it-IT" sz="26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sz="2600" dirty="0">
                <a:latin typeface="Aptos" panose="020B0004020202020204" pitchFamily="34" charset="0"/>
              </a:rPr>
              <a:t>planar transversal field (PTF),</a:t>
            </a:r>
            <a:r>
              <a:rPr lang="it-IT" sz="26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sz="2600" dirty="0">
                <a:latin typeface="Aptos" panose="020B0004020202020204" pitchFamily="34" charset="0"/>
              </a:rPr>
              <a:t>orthogonal drift strip electrodes</a:t>
            </a: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8DB19897-EBDB-6DF9-4675-9E17BFD13D6D}"/>
              </a:ext>
            </a:extLst>
          </p:cNvPr>
          <p:cNvSpPr txBox="1"/>
          <p:nvPr/>
        </p:nvSpPr>
        <p:spPr>
          <a:xfrm>
            <a:off x="1747474" y="12926667"/>
            <a:ext cx="8623160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defRPr sz="6700" b="1" spc="-133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chemeClr val="bg1"/>
                </a:solidFill>
                <a:latin typeface="Grandview Display" panose="020B0502040204020203" pitchFamily="34" charset="0"/>
              </a:rPr>
              <a:t>Abbene</a:t>
            </a:r>
            <a:r>
              <a:rPr lang="it-IT" sz="2400" dirty="0">
                <a:solidFill>
                  <a:schemeClr val="bg1"/>
                </a:solidFill>
                <a:latin typeface="Grandview Display" panose="020B0502040204020203" pitchFamily="34" charset="0"/>
              </a:rPr>
              <a:t> l., et. al. High-</a:t>
            </a:r>
            <a:r>
              <a:rPr lang="it-IT" sz="2400" dirty="0" err="1">
                <a:solidFill>
                  <a:schemeClr val="bg1"/>
                </a:solidFill>
                <a:latin typeface="Grandview Display" panose="020B0502040204020203" pitchFamily="34" charset="0"/>
              </a:rPr>
              <a:t>resolution</a:t>
            </a:r>
            <a:r>
              <a:rPr lang="it-IT" sz="2400" dirty="0">
                <a:solidFill>
                  <a:schemeClr val="bg1"/>
                </a:solidFill>
                <a:latin typeface="Grandview Display" panose="020B0502040204020203" pitchFamily="34" charset="0"/>
              </a:rPr>
              <a:t> 3D CZT </a:t>
            </a:r>
            <a:r>
              <a:rPr lang="it-IT" sz="2400" dirty="0" err="1">
                <a:solidFill>
                  <a:schemeClr val="bg1"/>
                </a:solidFill>
                <a:latin typeface="Grandview Display" panose="020B0502040204020203" pitchFamily="34" charset="0"/>
              </a:rPr>
              <a:t>drift</a:t>
            </a:r>
            <a:r>
              <a:rPr lang="it-IT" sz="2400" dirty="0">
                <a:solidFill>
                  <a:schemeClr val="bg1"/>
                </a:solidFill>
                <a:latin typeface="Grandview Display" panose="020B0502040204020203" pitchFamily="34" charset="0"/>
              </a:rPr>
              <a:t> strip detector, J. </a:t>
            </a:r>
            <a:r>
              <a:rPr lang="it-IT" sz="2400" dirty="0" err="1">
                <a:solidFill>
                  <a:schemeClr val="bg1"/>
                </a:solidFill>
                <a:latin typeface="Grandview Display" panose="020B0502040204020203" pitchFamily="34" charset="0"/>
              </a:rPr>
              <a:t>Synchrotron</a:t>
            </a:r>
            <a:r>
              <a:rPr lang="it-IT" sz="2400" dirty="0">
                <a:solidFill>
                  <a:schemeClr val="bg1"/>
                </a:solidFill>
                <a:latin typeface="Grandview Display" panose="020B0502040204020203" pitchFamily="34" charset="0"/>
              </a:rPr>
              <a:t> Rad. (2020). 27, 1564-1576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imulation set-up"/>
          <p:cNvSpPr txBox="1">
            <a:spLocks noGrp="1"/>
          </p:cNvSpPr>
          <p:nvPr>
            <p:ph type="title"/>
          </p:nvPr>
        </p:nvSpPr>
        <p:spPr>
          <a:xfrm>
            <a:off x="684255" y="504020"/>
            <a:ext cx="21971000" cy="1433163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Simulation layout description  </a:t>
            </a:r>
          </a:p>
        </p:txBody>
      </p:sp>
      <p:pic>
        <p:nvPicPr>
          <p:cNvPr id="26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4" y="2922783"/>
            <a:ext cx="10405058" cy="9656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467" y="4353665"/>
            <a:ext cx="3941697" cy="3991383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69" name="Detector…"/>
          <p:cNvSpPr txBox="1"/>
          <p:nvPr/>
        </p:nvSpPr>
        <p:spPr>
          <a:xfrm>
            <a:off x="12691944" y="3474510"/>
            <a:ext cx="10881272" cy="3383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57250" indent="-857250" algn="just">
              <a:lnSpc>
                <a:spcPct val="80000"/>
              </a:lnSpc>
              <a:buFont typeface="Courier New" panose="02070309020205020404" pitchFamily="49" charset="0"/>
              <a:buChar char="o"/>
              <a:defRPr sz="6600" spc="-1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4000" spc="-110" dirty="0">
                <a:solidFill>
                  <a:srgbClr val="002060"/>
                </a:solidFill>
                <a:latin typeface="Aptos" panose="020B0004020202020204" pitchFamily="34" charset="0"/>
              </a:rPr>
              <a:t>Detector </a:t>
            </a:r>
          </a:p>
          <a:p>
            <a:pPr algn="just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4000" spc="-110" dirty="0">
                <a:latin typeface="Aptos" panose="020B0004020202020204" pitchFamily="34" charset="0"/>
              </a:rPr>
              <a:t>CZT crystal stack (5mm thickness each), 60 mm apart from the source</a:t>
            </a:r>
          </a:p>
          <a:p>
            <a:pPr marL="857250" indent="-857250" algn="just">
              <a:lnSpc>
                <a:spcPct val="80000"/>
              </a:lnSpc>
              <a:buFont typeface="Courier New" panose="02070309020205020404" pitchFamily="49" charset="0"/>
              <a:buChar char="o"/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4000" spc="-110" dirty="0">
                <a:solidFill>
                  <a:srgbClr val="002060"/>
                </a:solidFill>
                <a:latin typeface="Aptos" panose="020B0004020202020204" pitchFamily="34" charset="0"/>
              </a:rPr>
              <a:t>Phantom material: </a:t>
            </a:r>
            <a:r>
              <a:rPr lang="en-GB" sz="4000" spc="-110" dirty="0">
                <a:latin typeface="Aptos" panose="020B0004020202020204" pitchFamily="34" charset="0"/>
              </a:rPr>
              <a:t>Air or  soft tissue</a:t>
            </a:r>
          </a:p>
          <a:p>
            <a:pPr marL="857250" indent="-857250" algn="just">
              <a:lnSpc>
                <a:spcPct val="80000"/>
              </a:lnSpc>
              <a:buFont typeface="Courier New" panose="02070309020205020404" pitchFamily="49" charset="0"/>
              <a:buChar char="o"/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n-GB" sz="4000" spc="-110" dirty="0">
                <a:solidFill>
                  <a:srgbClr val="002060"/>
                </a:solidFill>
                <a:latin typeface="Aptos" panose="020B0004020202020204" pitchFamily="34" charset="0"/>
              </a:rPr>
              <a:t>Simulated sources: 5-points like and spheric </a:t>
            </a:r>
          </a:p>
          <a:p>
            <a:pPr algn="just">
              <a:lnSpc>
                <a:spcPct val="80000"/>
              </a:lnSpc>
              <a:defRPr sz="6600" spc="-132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lang="en-GB" dirty="0">
              <a:latin typeface="Grandview Display" panose="020B0502040204020203" pitchFamily="34" charset="0"/>
            </a:endParaRP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17" y="2689525"/>
            <a:ext cx="5317395" cy="1770693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0DF116-D1D6-AA28-E7DC-607849FAE48B}"/>
              </a:ext>
            </a:extLst>
          </p:cNvPr>
          <p:cNvSpPr txBox="1"/>
          <p:nvPr/>
        </p:nvSpPr>
        <p:spPr>
          <a:xfrm>
            <a:off x="12691944" y="10072047"/>
            <a:ext cx="10463253" cy="1323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4000" spc="-110" dirty="0">
                <a:solidFill>
                  <a:srgbClr val="002060"/>
                </a:solidFill>
                <a:latin typeface="Aptos" panose="020B0004020202020204" pitchFamily="34" charset="0"/>
              </a:rPr>
              <a:t>    Tomography: </a:t>
            </a:r>
            <a:r>
              <a:rPr lang="en-US" sz="4000" spc="-110" dirty="0">
                <a:latin typeface="Aptos" panose="020B0004020202020204" pitchFamily="34" charset="0"/>
              </a:rPr>
              <a:t>cube 120 mm side centered with source</a:t>
            </a:r>
            <a:endParaRPr lang="it-IT" sz="4000" spc="-110" dirty="0">
              <a:latin typeface="Aptos" panose="020B000402020202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5BE960BA-56E5-0FF5-71B3-99EFB42F685B}"/>
              </a:ext>
            </a:extLst>
          </p:cNvPr>
          <p:cNvGrpSpPr/>
          <p:nvPr/>
        </p:nvGrpSpPr>
        <p:grpSpPr>
          <a:xfrm>
            <a:off x="17422027" y="6306726"/>
            <a:ext cx="5440635" cy="2552020"/>
            <a:chOff x="12714248" y="4798327"/>
            <a:chExt cx="5440635" cy="2552020"/>
          </a:xfrm>
        </p:grpSpPr>
        <p:pic>
          <p:nvPicPr>
            <p:cNvPr id="270" name="Image" descr="Image"/>
            <p:cNvPicPr>
              <a:picLocks noChangeAspect="1"/>
            </p:cNvPicPr>
            <p:nvPr/>
          </p:nvPicPr>
          <p:blipFill rotWithShape="1">
            <a:blip r:embed="rId5"/>
            <a:srcRect r="75423"/>
            <a:stretch/>
          </p:blipFill>
          <p:spPr>
            <a:xfrm>
              <a:off x="12714248" y="4798328"/>
              <a:ext cx="2631770" cy="2552019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Image" descr="Image">
              <a:extLst>
                <a:ext uri="{FF2B5EF4-FFF2-40B4-BE49-F238E27FC236}">
                  <a16:creationId xmlns:a16="http://schemas.microsoft.com/office/drawing/2014/main" id="{53FC2465-8C61-92E6-7E41-A56B35DEB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850" r="24573"/>
            <a:stretch/>
          </p:blipFill>
          <p:spPr>
            <a:xfrm>
              <a:off x="15523112" y="4798327"/>
              <a:ext cx="2631771" cy="2552019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BCF577-D540-9BA5-A17A-89F4251378A3}"/>
              </a:ext>
            </a:extLst>
          </p:cNvPr>
          <p:cNvSpPr txBox="1"/>
          <p:nvPr/>
        </p:nvSpPr>
        <p:spPr>
          <a:xfrm>
            <a:off x="8296467" y="3882995"/>
            <a:ext cx="3768583" cy="3991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defRPr sz="6600" spc="-132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sz="2400" spc="-110" dirty="0">
                <a:solidFill>
                  <a:srgbClr val="002060"/>
                </a:solidFill>
                <a:latin typeface="Aptos" panose="020B0004020202020204" pitchFamily="34" charset="0"/>
              </a:rPr>
              <a:t>Detector 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EE09573-4A1E-37FD-AEAD-F78058DE4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314" y="2079935"/>
            <a:ext cx="15424459" cy="9242824"/>
          </a:xfrm>
          <a:prstGeom prst="rect">
            <a:avLst/>
          </a:prstGeom>
        </p:spPr>
      </p:pic>
      <p:sp>
        <p:nvSpPr>
          <p:cNvPr id="256" name="Image reconstruction metho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MLEM reconstruction method validation</a:t>
            </a:r>
          </a:p>
        </p:txBody>
      </p:sp>
      <p:sp>
        <p:nvSpPr>
          <p:cNvPr id="257" name="most probable source distribution"/>
          <p:cNvSpPr txBox="1">
            <a:spLocks noGrp="1"/>
          </p:cNvSpPr>
          <p:nvPr>
            <p:ph type="body" idx="21"/>
          </p:nvPr>
        </p:nvSpPr>
        <p:spPr>
          <a:xfrm>
            <a:off x="384236" y="3514544"/>
            <a:ext cx="8396078" cy="268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Autofit/>
          </a:bodyPr>
          <a:lstStyle/>
          <a:p>
            <a:r>
              <a:rPr lang="en-GB" sz="4000" dirty="0">
                <a:latin typeface="Aptos" panose="020B0004020202020204" pitchFamily="34" charset="0"/>
              </a:rPr>
              <a:t>Maximum Likelihood Expectation Maximisation </a:t>
            </a:r>
            <a:r>
              <a:rPr lang="en-GB" sz="4000" b="0" dirty="0">
                <a:latin typeface="Aptos" panose="020B0004020202020204" pitchFamily="34" charset="0"/>
              </a:rPr>
              <a:t>(MLEM) → Iterative method to reconstruct the </a:t>
            </a:r>
            <a:r>
              <a:rPr sz="4000" b="0" dirty="0">
                <a:latin typeface="Aptos" panose="020B0004020202020204" pitchFamily="34" charset="0"/>
              </a:rPr>
              <a:t>most probable source distribution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Equation"/>
              <p:cNvSpPr txBox="1"/>
              <p:nvPr/>
            </p:nvSpPr>
            <p:spPr>
              <a:xfrm>
                <a:off x="1042118" y="6199645"/>
                <a:ext cx="5656984" cy="169206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limUpp>
                        <m:limUpp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limLow>
                            <m:limLow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lim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lim>
                          </m:limLow>
                        </m:e>
                        <m:lim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lim>
                      </m:limUpp>
                      <m:f>
                        <m:f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</m:sSubSup>
                          <m:sSub>
                            <m:sSub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sz="4500" dirty="0"/>
              </a:p>
            </p:txBody>
          </p:sp>
        </mc:Choice>
        <mc:Fallback xmlns="">
          <p:sp>
            <p:nvSpPr>
              <p:cNvPr id="26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18" y="6199645"/>
                <a:ext cx="5656984" cy="1692064"/>
              </a:xfrm>
              <a:prstGeom prst="rect">
                <a:avLst/>
              </a:prstGeom>
              <a:blipFill>
                <a:blip r:embed="rId4"/>
                <a:stretch>
                  <a:fillRect r="-538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λnj = calculated amplitude of pixel j at the nth iteration…"/>
          <p:cNvSpPr txBox="1"/>
          <p:nvPr/>
        </p:nvSpPr>
        <p:spPr>
          <a:xfrm>
            <a:off x="316697" y="8094647"/>
            <a:ext cx="8531156" cy="3549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 defTabSz="457200">
              <a:buFont typeface="Arial" panose="020B0604020202020204" pitchFamily="34" charset="0"/>
              <a:buChar char="•"/>
              <a:defRPr sz="29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 i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λ</a:t>
            </a:r>
            <a:r>
              <a:rPr sz="2800" i="1" baseline="31999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n</a:t>
            </a:r>
            <a:r>
              <a:rPr sz="2800" i="1" baseline="-5999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j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= calculated amplitude of pixel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j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at the nth iteration</a:t>
            </a:r>
          </a:p>
          <a:p>
            <a:pPr marL="457200" indent="-457200" algn="l" defTabSz="457200">
              <a:buFont typeface="Arial" panose="020B0604020202020204" pitchFamily="34" charset="0"/>
              <a:buChar char="•"/>
              <a:defRPr sz="29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800" i="1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s</a:t>
            </a:r>
            <a:r>
              <a:rPr sz="2800" i="1" baseline="-5999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j</a:t>
            </a:r>
            <a:r>
              <a:rPr sz="2800" i="1" baseline="-5999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= sensitivity, i.e. the probability that a gamma ray originating from pixel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j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is detected anywhere </a:t>
            </a:r>
          </a:p>
          <a:p>
            <a:pPr marL="457200" indent="-457200" algn="l" defTabSz="457200">
              <a:buFont typeface="Arial" panose="020B0604020202020204" pitchFamily="34" charset="0"/>
              <a:buChar char="•"/>
              <a:defRPr sz="29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2800" i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t</a:t>
            </a:r>
            <a:r>
              <a:rPr sz="2800" i="1" baseline="-5999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ij</a:t>
            </a:r>
            <a:r>
              <a:rPr sz="2800" i="1" baseline="-5999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 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= imaging response matrix, i.e. the transition probabilities generated by the measured events(first estimation: based on back-projection, </a:t>
            </a:r>
            <a:r>
              <a:rPr sz="2800" i="1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λ</a:t>
            </a:r>
            <a:r>
              <a:rPr sz="2800" i="1" baseline="-5999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  <a:ea typeface="Times Roman"/>
                <a:cs typeface="Times Roman"/>
                <a:sym typeface="Times Roman"/>
              </a:rPr>
              <a:t>0</a:t>
            </a:r>
            <a:r>
              <a:rPr sz="28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)</a:t>
            </a:r>
            <a:endParaRPr lang="it-IT" sz="2800" dirty="0">
              <a:solidFill>
                <a:schemeClr val="tx2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C55CCC-B336-00D4-202D-2B21DC8A98CA}"/>
              </a:ext>
            </a:extLst>
          </p:cNvPr>
          <p:cNvSpPr txBox="1"/>
          <p:nvPr/>
        </p:nvSpPr>
        <p:spPr>
          <a:xfrm>
            <a:off x="9790202" y="11686282"/>
            <a:ext cx="11606877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r" defTabSz="457200">
              <a:buFont typeface="Courier New" panose="02070309020205020404" pitchFamily="49" charset="0"/>
              <a:buChar char="o"/>
              <a:defRPr sz="29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Good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resolution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in x and y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profiles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slighly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worse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in z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direction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</a:p>
          <a:p>
            <a:pPr marL="571500" indent="-571500" algn="r" defTabSz="457200">
              <a:buFont typeface="Courier New" panose="02070309020205020404" pitchFamily="49" charset="0"/>
              <a:buChar char="o"/>
              <a:defRPr sz="29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No image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interference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when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material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phantom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is </a:t>
            </a:r>
            <a:r>
              <a:rPr lang="it-IT" sz="3200" dirty="0" err="1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added</a:t>
            </a:r>
            <a:r>
              <a:rPr lang="it-IT" sz="3200" dirty="0">
                <a:solidFill>
                  <a:schemeClr val="tx2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  <a:endParaRPr lang="it-IT" sz="3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6243E8-77C9-DAEE-839A-B70F3421E20B}"/>
              </a:ext>
            </a:extLst>
          </p:cNvPr>
          <p:cNvSpPr txBox="1"/>
          <p:nvPr/>
        </p:nvSpPr>
        <p:spPr>
          <a:xfrm>
            <a:off x="384236" y="2443579"/>
            <a:ext cx="792851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GB" sz="3600" spc="-110" dirty="0">
                <a:solidFill>
                  <a:srgbClr val="002060"/>
                </a:solidFill>
                <a:latin typeface="Aptos" panose="020B0004020202020204" pitchFamily="34" charset="0"/>
              </a:rPr>
              <a:t>5-point like source </a:t>
            </a:r>
            <a:endParaRPr lang="en-GB" sz="36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pheric source reconstr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Boron ratio study</a:t>
            </a:r>
          </a:p>
        </p:txBody>
      </p:sp>
      <p:sp>
        <p:nvSpPr>
          <p:cNvPr id="303" name="Z-axis stretching"/>
          <p:cNvSpPr txBox="1"/>
          <p:nvPr/>
        </p:nvSpPr>
        <p:spPr>
          <a:xfrm>
            <a:off x="14805432" y="1834847"/>
            <a:ext cx="8593706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More realistic condition: </a:t>
            </a:r>
          </a:p>
          <a:p>
            <a:pPr marL="571500" indent="-5715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Spheric source to simulate the tumor </a:t>
            </a:r>
          </a:p>
          <a:p>
            <a:pPr marL="571500" indent="-5715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4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571500" indent="-5715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Two boron ratios: ideal case (T/N=5) and (T/N=2) extreme case (clinical values are T/N&gt;3)</a:t>
            </a:r>
          </a:p>
          <a:p>
            <a:pPr marL="571500" indent="-5715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40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marL="571500" indent="-57150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4000" b="1" dirty="0" err="1">
                <a:solidFill>
                  <a:schemeClr val="bg1"/>
                </a:solidFill>
                <a:latin typeface="Aptos" panose="020B0004020202020204" pitchFamily="34" charset="0"/>
              </a:rPr>
              <a:t>Both</a:t>
            </a:r>
            <a:r>
              <a:rPr lang="it-IT" sz="4000" b="1" dirty="0">
                <a:solidFill>
                  <a:schemeClr val="bg1"/>
                </a:solidFill>
                <a:latin typeface="Aptos" panose="020B0004020202020204" pitchFamily="34" charset="0"/>
              </a:rPr>
              <a:t> situations </a:t>
            </a:r>
            <a:r>
              <a:rPr lang="it-IT" sz="4000" b="1" dirty="0" err="1">
                <a:solidFill>
                  <a:schemeClr val="bg1"/>
                </a:solidFill>
                <a:latin typeface="Aptos" panose="020B0004020202020204" pitchFamily="34" charset="0"/>
              </a:rPr>
              <a:t>resoluted</a:t>
            </a:r>
            <a:r>
              <a:rPr lang="it-IT" sz="4000" b="1" dirty="0">
                <a:solidFill>
                  <a:schemeClr val="bg1"/>
                </a:solidFill>
                <a:latin typeface="Aptos" panose="020B0004020202020204" pitchFamily="34" charset="0"/>
              </a:rPr>
              <a:t>  </a:t>
            </a:r>
          </a:p>
          <a:p>
            <a:pPr marL="571500" indent="-57150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it-IT" sz="4000" dirty="0">
                <a:solidFill>
                  <a:schemeClr val="bg1"/>
                </a:solidFill>
                <a:latin typeface="Aptos" panose="020B0004020202020204" pitchFamily="34" charset="0"/>
              </a:rPr>
              <a:t>More </a:t>
            </a:r>
            <a:r>
              <a:rPr lang="it-IT" sz="4000" dirty="0" err="1">
                <a:solidFill>
                  <a:schemeClr val="bg1"/>
                </a:solidFill>
                <a:latin typeface="Aptos" panose="020B0004020202020204" pitchFamily="34" charset="0"/>
              </a:rPr>
              <a:t>iterations</a:t>
            </a:r>
            <a:r>
              <a:rPr lang="it-IT" sz="40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it-IT" sz="4000" dirty="0" err="1">
                <a:solidFill>
                  <a:schemeClr val="bg1"/>
                </a:solidFill>
                <a:latin typeface="Aptos" panose="020B0004020202020204" pitchFamily="34" charset="0"/>
              </a:rPr>
              <a:t>needed</a:t>
            </a:r>
            <a:r>
              <a:rPr lang="it-IT" sz="4000" dirty="0">
                <a:solidFill>
                  <a:schemeClr val="bg1"/>
                </a:solidFill>
                <a:latin typeface="Aptos" panose="020B0004020202020204" pitchFamily="34" charset="0"/>
              </a:rPr>
              <a:t> to solve the image in z (≈250)</a:t>
            </a:r>
          </a:p>
        </p:txBody>
      </p:sp>
      <p:sp>
        <p:nvSpPr>
          <p:cNvPr id="304" name="On Tissue phantom, 60 mm Offset, T = 5.0"/>
          <p:cNvSpPr txBox="1"/>
          <p:nvPr/>
        </p:nvSpPr>
        <p:spPr>
          <a:xfrm>
            <a:off x="1485600" y="2808669"/>
            <a:ext cx="7566174" cy="74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z="5000" spc="-1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dirty="0">
                <a:latin typeface="Aptos" panose="020B0004020202020204" pitchFamily="34" charset="0"/>
              </a:rPr>
              <a:t>i</a:t>
            </a:r>
            <a:r>
              <a:rPr dirty="0">
                <a:solidFill>
                  <a:srgbClr val="5E5E5E"/>
                </a:solidFill>
                <a:latin typeface="Aptos" panose="020B0004020202020204" pitchFamily="34" charset="0"/>
              </a:rPr>
              <a:t>n Tissue phantom,</a:t>
            </a:r>
            <a:r>
              <a:rPr dirty="0">
                <a:latin typeface="Aptos" panose="020B0004020202020204" pitchFamily="34" charset="0"/>
              </a:rPr>
              <a:t> </a:t>
            </a:r>
            <a:r>
              <a:rPr dirty="0">
                <a:solidFill>
                  <a:srgbClr val="EF4E47"/>
                </a:solidFill>
                <a:latin typeface="Aptos" panose="020B0004020202020204" pitchFamily="34" charset="0"/>
              </a:rPr>
              <a:t>T</a:t>
            </a:r>
            <a:r>
              <a:rPr lang="it-IT" dirty="0">
                <a:solidFill>
                  <a:srgbClr val="EF4E47"/>
                </a:solidFill>
                <a:latin typeface="Aptos" panose="020B0004020202020204" pitchFamily="34" charset="0"/>
              </a:rPr>
              <a:t>/N</a:t>
            </a:r>
            <a:r>
              <a:rPr dirty="0">
                <a:solidFill>
                  <a:srgbClr val="EF4E47"/>
                </a:solidFill>
                <a:latin typeface="Aptos" panose="020B0004020202020204" pitchFamily="34" charset="0"/>
              </a:rPr>
              <a:t> = 5.0</a:t>
            </a:r>
          </a:p>
        </p:txBody>
      </p:sp>
      <p:grpSp>
        <p:nvGrpSpPr>
          <p:cNvPr id="313" name="Group"/>
          <p:cNvGrpSpPr/>
          <p:nvPr/>
        </p:nvGrpSpPr>
        <p:grpSpPr>
          <a:xfrm>
            <a:off x="683577" y="3633977"/>
            <a:ext cx="13866057" cy="3799101"/>
            <a:chOff x="0" y="0"/>
            <a:chExt cx="13866056" cy="3799100"/>
          </a:xfrm>
        </p:grpSpPr>
        <p:pic>
          <p:nvPicPr>
            <p:cNvPr id="306" name="GunAction_4_60mm_2Cryst_Phan_Tissue_n0_5_C256000_x100y100z100_I250_XZ.png" descr="GunAction_4_60mm_2Cryst_Phan_Tissue_n0_5_C256000_x100y100z100_I250_XZ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00589" y="0"/>
              <a:ext cx="5065467" cy="379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7" name="I = 250"/>
            <p:cNvSpPr txBox="1"/>
            <p:nvPr/>
          </p:nvSpPr>
          <p:spPr>
            <a:xfrm>
              <a:off x="11508422" y="377757"/>
              <a:ext cx="1283233" cy="48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rPr dirty="0"/>
                <a:t>I = 250</a:t>
              </a:r>
            </a:p>
          </p:txBody>
        </p:sp>
        <p:pic>
          <p:nvPicPr>
            <p:cNvPr id="308" name="GunAction_4_60mm_2Cryst_Phan_Tissue_n0_5_C256000_x100y100z100_I50.png" descr="GunAction_4_60mm_2Cryst_Phan_Tissue_n0_5_C256000_x100y100z100_I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5276" y="0"/>
              <a:ext cx="5065466" cy="3799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I = 50"/>
            <p:cNvSpPr txBox="1"/>
            <p:nvPr/>
          </p:nvSpPr>
          <p:spPr>
            <a:xfrm>
              <a:off x="7019040" y="377757"/>
              <a:ext cx="1155904" cy="48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rPr dirty="0"/>
                <a:t>I = 50</a:t>
              </a:r>
            </a:p>
          </p:txBody>
        </p:sp>
        <p:grpSp>
          <p:nvGrpSpPr>
            <p:cNvPr id="312" name="Group"/>
            <p:cNvGrpSpPr/>
            <p:nvPr/>
          </p:nvGrpSpPr>
          <p:grpSpPr>
            <a:xfrm>
              <a:off x="0" y="0"/>
              <a:ext cx="5065465" cy="3799100"/>
              <a:chOff x="0" y="0"/>
              <a:chExt cx="5065464" cy="3799099"/>
            </a:xfrm>
          </p:grpSpPr>
          <p:pic>
            <p:nvPicPr>
              <p:cNvPr id="310" name="GunAction_4_60mm_2Cryst_Phan_Tissue_n0_5_C256000_x100y100z100_I0.png" descr="GunAction_4_60mm_2Cryst_Phan_Tissue_n0_5_C256000_x100y100z100_I0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5065465" cy="379910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311" name="Back-projection"/>
              <p:cNvSpPr txBox="1"/>
              <p:nvPr/>
            </p:nvSpPr>
            <p:spPr>
              <a:xfrm>
                <a:off x="1953574" y="377757"/>
                <a:ext cx="2030120" cy="411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 algn="l" defTabSz="825500">
                  <a:lnSpc>
                    <a:spcPct val="80000"/>
                  </a:lnSpc>
                  <a:defRPr sz="2500" cap="all">
                    <a:solidFill>
                      <a:srgbClr val="FFFFFF"/>
                    </a:solidFill>
                    <a:latin typeface="DIN Condensed Bold"/>
                    <a:ea typeface="DIN Condensed Bold"/>
                    <a:cs typeface="DIN Condensed Bold"/>
                    <a:sym typeface="DIN Condensed Bold"/>
                  </a:defRPr>
                </a:lvl1pPr>
              </a:lstStyle>
              <a:p>
                <a:r>
                  <a:rPr dirty="0"/>
                  <a:t>Back-projection</a:t>
                </a:r>
              </a:p>
            </p:txBody>
          </p:sp>
        </p:grpSp>
      </p:grpSp>
      <p:grpSp>
        <p:nvGrpSpPr>
          <p:cNvPr id="320" name="Group"/>
          <p:cNvGrpSpPr/>
          <p:nvPr/>
        </p:nvGrpSpPr>
        <p:grpSpPr>
          <a:xfrm>
            <a:off x="683577" y="8341868"/>
            <a:ext cx="13866085" cy="3799122"/>
            <a:chOff x="0" y="0"/>
            <a:chExt cx="13866082" cy="3799121"/>
          </a:xfrm>
        </p:grpSpPr>
        <p:pic>
          <p:nvPicPr>
            <p:cNvPr id="314" name="GunAction_4_60mm_2Cryst_Phan_Tissue_n0_2_C256000_x100y100z100_I250_XZ.png" descr="GunAction_4_60mm_2Cryst_Phan_Tissue_n0_2_C256000_x100y100z100_I250_XZ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00617" y="20"/>
              <a:ext cx="5065465" cy="379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5" name="I = 250"/>
            <p:cNvSpPr txBox="1"/>
            <p:nvPr/>
          </p:nvSpPr>
          <p:spPr>
            <a:xfrm>
              <a:off x="11508421" y="368055"/>
              <a:ext cx="1283262" cy="457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t>I = 250</a:t>
              </a:r>
            </a:p>
          </p:txBody>
        </p:sp>
        <p:pic>
          <p:nvPicPr>
            <p:cNvPr id="316" name="GunAction_4_60mm_2Cryst_Phan_Tissue_n0_2_C256000_x100y100z100_I50.png" descr="GunAction_4_60mm_2Cryst_Phan_Tissue_n0_2_C256000_x100y100z100_I50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245304" y="20"/>
              <a:ext cx="5065466" cy="3799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GunAction_4_60mm_2Cryst_Phan_Tissue_n0_2_C256000_x100y100z100_I0.png" descr="GunAction_4_60mm_2Cryst_Phan_Tissue_n0_2_C256000_x100y100z100_I0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0"/>
              <a:ext cx="5065399" cy="3799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18" name="I = 50"/>
            <p:cNvSpPr txBox="1"/>
            <p:nvPr/>
          </p:nvSpPr>
          <p:spPr>
            <a:xfrm>
              <a:off x="7018999" y="368055"/>
              <a:ext cx="1155972" cy="457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rPr dirty="0"/>
                <a:t>I = 50</a:t>
              </a:r>
            </a:p>
          </p:txBody>
        </p:sp>
        <p:sp>
          <p:nvSpPr>
            <p:cNvPr id="319" name="Back-projection"/>
            <p:cNvSpPr txBox="1"/>
            <p:nvPr/>
          </p:nvSpPr>
          <p:spPr>
            <a:xfrm>
              <a:off x="1953601" y="368055"/>
              <a:ext cx="2030120" cy="411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l" defTabSz="825500">
                <a:lnSpc>
                  <a:spcPct val="80000"/>
                </a:lnSpc>
                <a:defRPr sz="2500" cap="all">
                  <a:solidFill>
                    <a:srgbClr val="FFFFFF"/>
                  </a:solidFill>
                  <a:latin typeface="DIN Condensed Bold"/>
                  <a:ea typeface="DIN Condensed Bold"/>
                  <a:cs typeface="DIN Condensed Bold"/>
                  <a:sym typeface="DIN Condensed Bold"/>
                </a:defRPr>
              </a:lvl1pPr>
            </a:lstStyle>
            <a:p>
              <a:r>
                <a:t>Back-projection</a:t>
              </a:r>
            </a:p>
          </p:txBody>
        </p:sp>
      </p:grpSp>
      <p:sp>
        <p:nvSpPr>
          <p:cNvPr id="321" name="On Tissue phantom, 60 mm Offset, T = 2.0"/>
          <p:cNvSpPr txBox="1"/>
          <p:nvPr/>
        </p:nvSpPr>
        <p:spPr>
          <a:xfrm>
            <a:off x="1627466" y="7516561"/>
            <a:ext cx="7566175" cy="741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5000" spc="-1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it-IT" dirty="0">
                <a:solidFill>
                  <a:srgbClr val="5E5E5E"/>
                </a:solidFill>
                <a:latin typeface="Aptos" panose="020B0004020202020204" pitchFamily="34" charset="0"/>
              </a:rPr>
              <a:t>i</a:t>
            </a:r>
            <a:r>
              <a:rPr dirty="0">
                <a:solidFill>
                  <a:srgbClr val="5E5E5E"/>
                </a:solidFill>
                <a:latin typeface="Aptos" panose="020B0004020202020204" pitchFamily="34" charset="0"/>
              </a:rPr>
              <a:t>n Tissue phantom, </a:t>
            </a:r>
            <a:r>
              <a:rPr dirty="0">
                <a:solidFill>
                  <a:srgbClr val="EF4E47"/>
                </a:solidFill>
                <a:latin typeface="Aptos" panose="020B0004020202020204" pitchFamily="34" charset="0"/>
              </a:rPr>
              <a:t>T</a:t>
            </a:r>
            <a:r>
              <a:rPr lang="it-IT" dirty="0">
                <a:solidFill>
                  <a:srgbClr val="EF4E47"/>
                </a:solidFill>
                <a:latin typeface="Aptos" panose="020B0004020202020204" pitchFamily="34" charset="0"/>
              </a:rPr>
              <a:t>/N</a:t>
            </a:r>
            <a:r>
              <a:rPr dirty="0">
                <a:solidFill>
                  <a:srgbClr val="EF4E47"/>
                </a:solidFill>
                <a:latin typeface="Aptos" panose="020B0004020202020204" pitchFamily="34" charset="0"/>
              </a:rPr>
              <a:t> = 2.0</a:t>
            </a:r>
          </a:p>
        </p:txBody>
      </p:sp>
      <p:sp>
        <p:nvSpPr>
          <p:cNvPr id="3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3" name="Z-axis stretching">
            <a:extLst>
              <a:ext uri="{FF2B5EF4-FFF2-40B4-BE49-F238E27FC236}">
                <a16:creationId xmlns:a16="http://schemas.microsoft.com/office/drawing/2014/main" id="{BB377321-C8BF-1F11-1443-85FD1506810B}"/>
              </a:ext>
            </a:extLst>
          </p:cNvPr>
          <p:cNvSpPr txBox="1"/>
          <p:nvPr/>
        </p:nvSpPr>
        <p:spPr>
          <a:xfrm>
            <a:off x="14549634" y="10733835"/>
            <a:ext cx="6976842" cy="61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500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just"/>
            <a:endParaRPr lang="it-IT" sz="4000" dirty="0">
              <a:latin typeface="Aptos" panose="020B00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7F6EE1D-66B8-046F-1716-DF9D9981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634" y="2494993"/>
            <a:ext cx="14879634" cy="56451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D267B-2E32-FA5C-CE6D-D3555CBD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 panose="020B0004020202020204" pitchFamily="34" charset="0"/>
              </a:rPr>
              <a:t>Novel Deep Learning approach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4C53E-8527-43CD-5D0E-C5191D182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236" y="2748347"/>
            <a:ext cx="7174852" cy="809045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600" b="1" dirty="0">
                <a:solidFill>
                  <a:schemeClr val="bg1"/>
                </a:solidFill>
                <a:latin typeface="Aptos" panose="020B0004020202020204" pitchFamily="34" charset="0"/>
              </a:rPr>
              <a:t>Limitation:</a:t>
            </a:r>
            <a:r>
              <a:rPr lang="en-US" sz="3600" dirty="0">
                <a:latin typeface="Aptos" panose="020B0004020202020204" pitchFamily="34" charset="0"/>
              </a:rPr>
              <a:t> MLEM works only post-irradiation (not online), tomography takes few mins (</a:t>
            </a:r>
            <a:r>
              <a:rPr lang="it-IT" sz="3600" dirty="0">
                <a:latin typeface="Aptos" panose="020B0004020202020204" pitchFamily="34" charset="0"/>
              </a:rPr>
              <a:t>≈ 20 min</a:t>
            </a:r>
            <a:r>
              <a:rPr lang="en-US" sz="3600" dirty="0">
                <a:latin typeface="Aptos" panose="020B0004020202020204" pitchFamily="34" charset="0"/>
              </a:rPr>
              <a:t>)</a:t>
            </a:r>
            <a:r>
              <a:rPr lang="it-IT" sz="3600" dirty="0">
                <a:latin typeface="Aptos" panose="020B0004020202020204" pitchFamily="34" charset="0"/>
              </a:rPr>
              <a:t> </a:t>
            </a:r>
            <a:endParaRPr lang="en-US" sz="3600" dirty="0">
              <a:latin typeface="Aptos" panose="020B0004020202020204" pitchFamily="34" charset="0"/>
            </a:endParaRP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sz="3600" dirty="0">
                <a:latin typeface="Aptos" panose="020B0004020202020204" pitchFamily="34" charset="0"/>
              </a:rPr>
              <a:t>New method for an online reconstruction </a:t>
            </a:r>
            <a:r>
              <a:rPr lang="en-US" sz="3600" b="1" dirty="0">
                <a:latin typeface="Aptos" panose="020B0004020202020204" pitchFamily="34" charset="0"/>
              </a:rPr>
              <a:t>to go from the back-projection image to the tomography dose using ML procedure </a:t>
            </a:r>
            <a:endParaRPr lang="en-US" sz="3600" dirty="0">
              <a:latin typeface="Aptos" panose="020B00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65E20D-C9F0-5A75-93AC-D2A4D9F327D4}"/>
              </a:ext>
            </a:extLst>
          </p:cNvPr>
          <p:cNvSpPr txBox="1"/>
          <p:nvPr/>
        </p:nvSpPr>
        <p:spPr>
          <a:xfrm>
            <a:off x="6783207" y="9281387"/>
            <a:ext cx="15697652" cy="3724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571500" indent="-571500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3600" dirty="0">
                <a:latin typeface="Aptos" panose="020B0004020202020204" pitchFamily="34" charset="0"/>
              </a:rPr>
              <a:t> Training </a:t>
            </a:r>
            <a:r>
              <a:rPr lang="en-US" sz="3600" b="1" dirty="0">
                <a:latin typeface="Aptos" panose="020B0004020202020204" pitchFamily="34" charset="0"/>
              </a:rPr>
              <a:t>Deep Learning</a:t>
            </a:r>
            <a:r>
              <a:rPr lang="en-US" sz="3600" dirty="0">
                <a:latin typeface="Aptos" panose="020B0004020202020204" pitchFamily="34" charset="0"/>
              </a:rPr>
              <a:t> model with back-projection and tomography image sets  to make </a:t>
            </a:r>
            <a:r>
              <a:rPr lang="en-US" sz="3600" b="1" dirty="0">
                <a:latin typeface="Aptos" panose="020B0004020202020204" pitchFamily="34" charset="0"/>
              </a:rPr>
              <a:t>tomography reconstruction</a:t>
            </a:r>
          </a:p>
          <a:p>
            <a:pPr marL="571500" indent="-571500" algn="just">
              <a:lnSpc>
                <a:spcPct val="110000"/>
              </a:lnSpc>
              <a:buFont typeface="Wingdings" pitchFamily="2" charset="2"/>
              <a:buChar char="Ø"/>
            </a:pPr>
            <a:endParaRPr lang="en-US" sz="3600" b="1" dirty="0">
              <a:latin typeface="Aptos" panose="020B0004020202020204" pitchFamily="34" charset="0"/>
            </a:endParaRPr>
          </a:p>
          <a:p>
            <a:pPr algn="just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en-US" sz="3600" b="1" dirty="0">
              <a:latin typeface="Aptos" panose="020B000402020202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Aptos" panose="020B0004020202020204" pitchFamily="34" charset="0"/>
              </a:rPr>
              <a:t> Without availability of Compton images databases within BNCT, the approach was to identify the tumor by segmentation using Transfer Learning  </a:t>
            </a:r>
          </a:p>
        </p:txBody>
      </p:sp>
      <p:sp>
        <p:nvSpPr>
          <p:cNvPr id="8" name="Freccia giù 7">
            <a:extLst>
              <a:ext uri="{FF2B5EF4-FFF2-40B4-BE49-F238E27FC236}">
                <a16:creationId xmlns:a16="http://schemas.microsoft.com/office/drawing/2014/main" id="{7610D2F3-DEF6-6257-AA9C-C376575D32F1}"/>
              </a:ext>
            </a:extLst>
          </p:cNvPr>
          <p:cNvSpPr/>
          <p:nvPr/>
        </p:nvSpPr>
        <p:spPr>
          <a:xfrm>
            <a:off x="14050537" y="10615961"/>
            <a:ext cx="669073" cy="1003610"/>
          </a:xfrm>
          <a:prstGeom prst="downArrow">
            <a:avLst/>
          </a:prstGeom>
          <a:solidFill>
            <a:srgbClr val="0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472054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1080</Words>
  <Application>Microsoft Office PowerPoint</Application>
  <PresentationFormat>Personalizzato</PresentationFormat>
  <Paragraphs>136</Paragraphs>
  <Slides>13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Aptos</vt:lpstr>
      <vt:lpstr>Arial</vt:lpstr>
      <vt:lpstr>Cambria Math</vt:lpstr>
      <vt:lpstr>Courier New</vt:lpstr>
      <vt:lpstr>Grandview Display</vt:lpstr>
      <vt:lpstr>Helvetica Neue</vt:lpstr>
      <vt:lpstr>Helvetica Neue Medium</vt:lpstr>
      <vt:lpstr>Wingdings</vt:lpstr>
      <vt:lpstr>30_BasicColor</vt:lpstr>
      <vt:lpstr>Imaging methods for in-vivo Boron Neutron Capture Therapy</vt:lpstr>
      <vt:lpstr>Outline</vt:lpstr>
      <vt:lpstr>Boron neutron capture therapy </vt:lpstr>
      <vt:lpstr>Dosimetry within BNCT and project scope </vt:lpstr>
      <vt:lpstr>Compton method for imaging</vt:lpstr>
      <vt:lpstr>Simulation layout description  </vt:lpstr>
      <vt:lpstr>MLEM reconstruction method validation</vt:lpstr>
      <vt:lpstr>Boron ratio study</vt:lpstr>
      <vt:lpstr>Novel Deep Learning approach</vt:lpstr>
      <vt:lpstr>Deep learning model</vt:lpstr>
      <vt:lpstr>Model performance results</vt:lpstr>
      <vt:lpstr>Conclusions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study of 3D image reconstruction for Boron Dose distribution in BNCT with CZT-based Compton camera</dc:title>
  <cp:lastModifiedBy>Nicola Ferrara</cp:lastModifiedBy>
  <cp:revision>118</cp:revision>
  <dcterms:modified xsi:type="dcterms:W3CDTF">2024-02-23T11:15:14Z</dcterms:modified>
</cp:coreProperties>
</file>