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pos="2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PjYFD2SiEeRDxv828ER+kNLIV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4" y="5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">
  <p:cSld name="1_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8"/>
          <p:cNvPicPr preferRelativeResize="0"/>
          <p:nvPr/>
        </p:nvPicPr>
        <p:blipFill rotWithShape="1">
          <a:blip r:embed="rId2">
            <a:alphaModFix/>
          </a:blip>
          <a:srcRect t="20929" b="9693"/>
          <a:stretch/>
        </p:blipFill>
        <p:spPr>
          <a:xfrm>
            <a:off x="-16176" y="-387424"/>
            <a:ext cx="12224352" cy="566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351" y="174419"/>
            <a:ext cx="4579167" cy="152638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5159896" y="1449388"/>
            <a:ext cx="6624117" cy="1619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8"/>
          <p:cNvPicPr preferRelativeResize="0"/>
          <p:nvPr/>
        </p:nvPicPr>
        <p:blipFill rotWithShape="1">
          <a:blip r:embed="rId4">
            <a:alphaModFix/>
          </a:blip>
          <a:srcRect l="28745" t="88849"/>
          <a:stretch/>
        </p:blipFill>
        <p:spPr>
          <a:xfrm>
            <a:off x="1179379" y="5733256"/>
            <a:ext cx="4412565" cy="97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360" y="5805264"/>
            <a:ext cx="718169" cy="718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ACDE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9117E"/>
              </a:buClr>
              <a:buSzPts val="1800"/>
              <a:buNone/>
              <a:defRPr b="1">
                <a:solidFill>
                  <a:srgbClr val="D9117E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2 Pictures">
  <p:cSld name="Title, Text and 2 Picture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ACDE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407988" y="1406427"/>
            <a:ext cx="5616575" cy="245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2"/>
          </p:nvPr>
        </p:nvSpPr>
        <p:spPr>
          <a:xfrm>
            <a:off x="407988" y="3963533"/>
            <a:ext cx="5616575" cy="245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>
            <a:spLocks noGrp="1"/>
          </p:cNvSpPr>
          <p:nvPr>
            <p:ph type="pic" idx="3"/>
          </p:nvPr>
        </p:nvSpPr>
        <p:spPr>
          <a:xfrm>
            <a:off x="6167437" y="1449389"/>
            <a:ext cx="5616576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" name="Google Shape;30;p10"/>
          <p:cNvSpPr>
            <a:spLocks noGrp="1"/>
          </p:cNvSpPr>
          <p:nvPr>
            <p:ph type="pic" idx="4"/>
          </p:nvPr>
        </p:nvSpPr>
        <p:spPr>
          <a:xfrm>
            <a:off x="6167438" y="4005263"/>
            <a:ext cx="5616576" cy="24126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" name="Google Shape;31;p10"/>
          <p:cNvSpPr txBox="1">
            <a:spLocks noGrp="1"/>
          </p:cNvSpPr>
          <p:nvPr>
            <p:ph type="body" idx="5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9117E"/>
              </a:buClr>
              <a:buSzPts val="1800"/>
              <a:buNone/>
              <a:defRPr b="1">
                <a:solidFill>
                  <a:srgbClr val="D9117E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ftr" idx="11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2 Pictures B">
  <p:cSld name="Title, Text and 2 Pictures B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ACDE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9117E"/>
              </a:buClr>
              <a:buSzPts val="1800"/>
              <a:buNone/>
              <a:defRPr b="1">
                <a:solidFill>
                  <a:srgbClr val="D9117E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407988" y="1406427"/>
            <a:ext cx="7524750" cy="245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3"/>
          </p:nvPr>
        </p:nvSpPr>
        <p:spPr>
          <a:xfrm>
            <a:off x="407988" y="3963533"/>
            <a:ext cx="7524750" cy="245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>
            <a:spLocks noGrp="1"/>
          </p:cNvSpPr>
          <p:nvPr>
            <p:ph type="pic" idx="4"/>
          </p:nvPr>
        </p:nvSpPr>
        <p:spPr>
          <a:xfrm>
            <a:off x="8075611" y="1449389"/>
            <a:ext cx="3708401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" name="Google Shape;39;p11"/>
          <p:cNvSpPr>
            <a:spLocks noGrp="1"/>
          </p:cNvSpPr>
          <p:nvPr>
            <p:ph type="pic" idx="5"/>
          </p:nvPr>
        </p:nvSpPr>
        <p:spPr>
          <a:xfrm>
            <a:off x="8075612" y="4005263"/>
            <a:ext cx="3708401" cy="24126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0" name="Google Shape;40;p11"/>
          <p:cNvSpPr txBox="1">
            <a:spLocks noGrp="1"/>
          </p:cNvSpPr>
          <p:nvPr>
            <p:ph type="ftr" idx="11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 und Inhalt">
  <p:cSld name="2_Titel und Inhalt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ACDE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2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9117E"/>
              </a:buClr>
              <a:buSzPts val="1800"/>
              <a:buNone/>
              <a:defRPr b="1">
                <a:solidFill>
                  <a:srgbClr val="D9117E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de-DE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Text and 4 Pictures">
  <p:cSld name="1_Title, Text and 4 Pictures">
    <p:bg>
      <p:bgPr>
        <a:solidFill>
          <a:schemeClr val="dk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ACDE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ftr" idx="11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9117E"/>
              </a:buClr>
              <a:buSzPts val="1800"/>
              <a:buNone/>
              <a:defRPr b="1">
                <a:solidFill>
                  <a:srgbClr val="D9117E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2"/>
          </p:nvPr>
        </p:nvSpPr>
        <p:spPr>
          <a:xfrm>
            <a:off x="407989" y="1406427"/>
            <a:ext cx="3708400" cy="245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3"/>
          </p:nvPr>
        </p:nvSpPr>
        <p:spPr>
          <a:xfrm>
            <a:off x="407989" y="3963533"/>
            <a:ext cx="3708400" cy="245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>
            <a:spLocks noGrp="1"/>
          </p:cNvSpPr>
          <p:nvPr>
            <p:ph type="pic" idx="4"/>
          </p:nvPr>
        </p:nvSpPr>
        <p:spPr>
          <a:xfrm>
            <a:off x="4259262" y="1449389"/>
            <a:ext cx="3673475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2" name="Google Shape;62;p15"/>
          <p:cNvSpPr>
            <a:spLocks noGrp="1"/>
          </p:cNvSpPr>
          <p:nvPr>
            <p:ph type="pic" idx="5"/>
          </p:nvPr>
        </p:nvSpPr>
        <p:spPr>
          <a:xfrm>
            <a:off x="4259263" y="4005263"/>
            <a:ext cx="3673475" cy="24126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15"/>
          <p:cNvSpPr>
            <a:spLocks noGrp="1"/>
          </p:cNvSpPr>
          <p:nvPr>
            <p:ph type="pic" idx="6"/>
          </p:nvPr>
        </p:nvSpPr>
        <p:spPr>
          <a:xfrm>
            <a:off x="8075613" y="1449389"/>
            <a:ext cx="3708400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" name="Google Shape;64;p15"/>
          <p:cNvSpPr>
            <a:spLocks noGrp="1"/>
          </p:cNvSpPr>
          <p:nvPr>
            <p:ph type="pic" idx="7"/>
          </p:nvPr>
        </p:nvSpPr>
        <p:spPr>
          <a:xfrm>
            <a:off x="8075614" y="4005263"/>
            <a:ext cx="3708400" cy="24126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5" name="Google Shape;65;p15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de-DE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Picture">
  <p:cSld name="1_Title and Picture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ACDE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ftr" idx="11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9117E"/>
              </a:buClr>
              <a:buSzPts val="1800"/>
              <a:buNone/>
              <a:defRPr b="1">
                <a:solidFill>
                  <a:srgbClr val="D9117E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>
            <a:spLocks noGrp="1"/>
          </p:cNvSpPr>
          <p:nvPr>
            <p:ph type="pic" idx="2"/>
          </p:nvPr>
        </p:nvSpPr>
        <p:spPr>
          <a:xfrm>
            <a:off x="407989" y="1449389"/>
            <a:ext cx="11376024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" name="Google Shape;71;p16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de-DE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ACDE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4FACD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ftr" idx="11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de-DE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title"/>
          </p:nvPr>
        </p:nvSpPr>
        <p:spPr>
          <a:xfrm>
            <a:off x="5159896" y="1449388"/>
            <a:ext cx="6624117" cy="1619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de-DE" dirty="0"/>
              <a:t>INFN </a:t>
            </a:r>
            <a:r>
              <a:rPr lang="de-DE" dirty="0" err="1"/>
              <a:t>Padova</a:t>
            </a:r>
            <a:br>
              <a:rPr lang="de-DE" dirty="0"/>
            </a:br>
            <a:r>
              <a:rPr lang="de-DE" dirty="0"/>
              <a:t>November 21st 2023</a:t>
            </a:r>
            <a:br>
              <a:rPr lang="de-DE" dirty="0"/>
            </a:br>
            <a:endParaRPr dirty="0"/>
          </a:p>
        </p:txBody>
      </p:sp>
      <p:pic>
        <p:nvPicPr>
          <p:cNvPr id="77" name="Google Shape;77;p1" descr="Immagine che contiene grafica, Elementi grafici, Carattere, design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5394" y="5901208"/>
            <a:ext cx="1018919" cy="50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 descr="Immagine che contiene Carattere, logo, Elementi grafici, test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04512" y="5919940"/>
            <a:ext cx="914400" cy="49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ACDE"/>
              </a:buClr>
              <a:buSzPts val="3000"/>
              <a:buFont typeface="Arial"/>
              <a:buNone/>
            </a:pPr>
            <a:r>
              <a:rPr lang="de-DE"/>
              <a:t>Muon Hunter (CAEN)</a:t>
            </a: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body" idx="1"/>
          </p:nvPr>
        </p:nvSpPr>
        <p:spPr>
          <a:xfrm>
            <a:off x="407987" y="1406427"/>
            <a:ext cx="5688013" cy="50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b="1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de-DE" sz="1800" b="1">
                <a:latin typeface="Times New Roman"/>
                <a:ea typeface="Times New Roman"/>
                <a:cs typeface="Times New Roman"/>
                <a:sym typeface="Times New Roman"/>
              </a:rPr>
              <a:t>wo Detection Systems </a:t>
            </a:r>
            <a:r>
              <a:rPr lang="de-DE" sz="1800">
                <a:latin typeface="Times New Roman"/>
                <a:ea typeface="Times New Roman"/>
                <a:cs typeface="Times New Roman"/>
                <a:sym typeface="Times New Roman"/>
              </a:rPr>
              <a:t>are included in the Cosmic Hunter.</a:t>
            </a:r>
            <a:r>
              <a:rPr lang="de-DE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800">
                <a:latin typeface="Times New Roman"/>
                <a:ea typeface="Times New Roman"/>
                <a:cs typeface="Times New Roman"/>
                <a:sym typeface="Times New Roman"/>
              </a:rPr>
              <a:t>The Detection System consists of: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1">
                <a:latin typeface="Times New Roman"/>
                <a:ea typeface="Times New Roman"/>
                <a:cs typeface="Times New Roman"/>
                <a:sym typeface="Times New Roman"/>
              </a:rPr>
              <a:t>a plastic scintillator</a:t>
            </a:r>
            <a:r>
              <a:rPr lang="de-DE" sz="180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1">
                <a:latin typeface="Times New Roman"/>
                <a:ea typeface="Times New Roman"/>
                <a:cs typeface="Times New Roman"/>
                <a:sym typeface="Times New Roman"/>
              </a:rPr>
              <a:t>a photodetector</a:t>
            </a:r>
            <a:r>
              <a:rPr lang="de-DE" sz="180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1">
                <a:latin typeface="Times New Roman"/>
                <a:ea typeface="Times New Roman"/>
                <a:cs typeface="Times New Roman"/>
                <a:sym typeface="Times New Roman"/>
              </a:rPr>
              <a:t>a small front-end electronic board</a:t>
            </a:r>
            <a:r>
              <a:rPr lang="de-DE" sz="1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8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de-DE" sz="1800" b="1">
                <a:latin typeface="Times New Roman"/>
                <a:ea typeface="Times New Roman"/>
                <a:cs typeface="Times New Roman"/>
                <a:sym typeface="Times New Roman"/>
              </a:rPr>
              <a:t>charged particles </a:t>
            </a:r>
            <a:r>
              <a:rPr lang="de-DE" sz="1800">
                <a:latin typeface="Times New Roman"/>
                <a:ea typeface="Times New Roman"/>
                <a:cs typeface="Times New Roman"/>
                <a:sym typeface="Times New Roman"/>
              </a:rPr>
              <a:t>that pass through the unit desposit</a:t>
            </a:r>
            <a:r>
              <a:rPr lang="de-DE">
                <a:latin typeface="Times New Roman"/>
                <a:ea typeface="Times New Roman"/>
                <a:cs typeface="Times New Roman"/>
                <a:sym typeface="Times New Roman"/>
              </a:rPr>
              <a:t> energy </a:t>
            </a:r>
            <a:r>
              <a:rPr lang="de-DE" sz="1800">
                <a:latin typeface="Times New Roman"/>
                <a:ea typeface="Times New Roman"/>
                <a:cs typeface="Times New Roman"/>
                <a:sym typeface="Times New Roman"/>
              </a:rPr>
              <a:t>inside the scintillators due to ionization, producing a </a:t>
            </a:r>
            <a:r>
              <a:rPr lang="de-DE" sz="1800" b="1">
                <a:latin typeface="Times New Roman"/>
                <a:ea typeface="Times New Roman"/>
                <a:cs typeface="Times New Roman"/>
                <a:sym typeface="Times New Roman"/>
              </a:rPr>
              <a:t>light signal</a:t>
            </a:r>
            <a:r>
              <a:rPr lang="de-DE" sz="1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800">
                <a:latin typeface="Times New Roman"/>
                <a:ea typeface="Times New Roman"/>
                <a:cs typeface="Times New Roman"/>
                <a:sym typeface="Times New Roman"/>
              </a:rPr>
              <a:t> The light produced in the scintillator is collected and then converted into an </a:t>
            </a:r>
            <a:r>
              <a:rPr lang="de-DE" sz="1800" b="1">
                <a:latin typeface="Times New Roman"/>
                <a:ea typeface="Times New Roman"/>
                <a:cs typeface="Times New Roman"/>
                <a:sym typeface="Times New Roman"/>
              </a:rPr>
              <a:t>electrical signal </a:t>
            </a:r>
            <a:r>
              <a:rPr lang="de-DE" sz="1800">
                <a:latin typeface="Times New Roman"/>
                <a:ea typeface="Times New Roman"/>
                <a:cs typeface="Times New Roman"/>
                <a:sym typeface="Times New Roman"/>
              </a:rPr>
              <a:t>via a photosensor unit.</a:t>
            </a:r>
            <a:endParaRPr/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800">
                <a:latin typeface="Times New Roman"/>
                <a:ea typeface="Times New Roman"/>
                <a:cs typeface="Times New Roman"/>
                <a:sym typeface="Times New Roman"/>
              </a:rPr>
              <a:t> The information is elaborated by the </a:t>
            </a:r>
            <a:r>
              <a:rPr lang="de-DE" sz="1800" b="1">
                <a:latin typeface="Times New Roman"/>
                <a:ea typeface="Times New Roman"/>
                <a:cs typeface="Times New Roman"/>
                <a:sym typeface="Times New Roman"/>
              </a:rPr>
              <a:t>Coincidence Module </a:t>
            </a:r>
            <a:r>
              <a:rPr lang="de-DE" sz="1800">
                <a:latin typeface="Times New Roman"/>
                <a:ea typeface="Times New Roman"/>
                <a:cs typeface="Times New Roman"/>
                <a:sym typeface="Times New Roman"/>
              </a:rPr>
              <a:t>which shows the number of coincidence signals that occur in a period of time.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 txBox="1">
            <a:spLocks noGrp="1"/>
          </p:cNvSpPr>
          <p:nvPr>
            <p:ph type="ftr" idx="11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International Cosmic Day | Name | November 2023</a:t>
            </a:r>
            <a:endParaRPr/>
          </a:p>
        </p:txBody>
      </p:sp>
      <p:pic>
        <p:nvPicPr>
          <p:cNvPr id="86" name="Google Shape;86;p2"/>
          <p:cNvPicPr preferRelativeResize="0"/>
          <p:nvPr/>
        </p:nvPicPr>
        <p:blipFill rotWithShape="1">
          <a:blip r:embed="rId3">
            <a:alphaModFix/>
          </a:blip>
          <a:srcRect l="9227" t="34162" r="15217" b="16520"/>
          <a:stretch/>
        </p:blipFill>
        <p:spPr>
          <a:xfrm>
            <a:off x="7248128" y="3501008"/>
            <a:ext cx="3236595" cy="28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4">
            <a:alphaModFix/>
          </a:blip>
          <a:srcRect t="21096" r="14050" b="22060"/>
          <a:stretch/>
        </p:blipFill>
        <p:spPr>
          <a:xfrm>
            <a:off x="7248128" y="548680"/>
            <a:ext cx="3240360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ftr" idx="11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International Cosmic Day | Name | November 2023</a:t>
            </a:r>
            <a:endParaRPr/>
          </a:p>
        </p:txBody>
      </p:sp>
      <p:sp>
        <p:nvSpPr>
          <p:cNvPr id="93" name="Google Shape;93;p3"/>
          <p:cNvSpPr txBox="1"/>
          <p:nvPr/>
        </p:nvSpPr>
        <p:spPr>
          <a:xfrm>
            <a:off x="372275" y="361954"/>
            <a:ext cx="113760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b="1" dirty="0" err="1">
                <a:solidFill>
                  <a:srgbClr val="4FACDE"/>
                </a:solidFill>
                <a:latin typeface="Calibri" panose="020F0502020204030204" pitchFamily="34" charset="0"/>
                <a:ea typeface="Caveat"/>
                <a:cs typeface="Calibri" panose="020F0502020204030204" pitchFamily="34" charset="0"/>
                <a:sym typeface="Caveat"/>
              </a:rPr>
              <a:t>how</a:t>
            </a:r>
            <a:r>
              <a:rPr lang="de-DE" sz="4800" b="1" dirty="0">
                <a:solidFill>
                  <a:srgbClr val="4FACDE"/>
                </a:solidFill>
                <a:latin typeface="Calibri" panose="020F0502020204030204" pitchFamily="34" charset="0"/>
                <a:ea typeface="Caveat"/>
                <a:cs typeface="Calibri" panose="020F0502020204030204" pitchFamily="34" charset="0"/>
                <a:sym typeface="Caveat"/>
              </a:rPr>
              <a:t> </a:t>
            </a:r>
            <a:r>
              <a:rPr lang="de-DE" sz="4800" b="1" dirty="0" err="1">
                <a:solidFill>
                  <a:srgbClr val="4FACDE"/>
                </a:solidFill>
                <a:latin typeface="Calibri" panose="020F0502020204030204" pitchFamily="34" charset="0"/>
                <a:ea typeface="Caveat"/>
                <a:cs typeface="Calibri" panose="020F0502020204030204" pitchFamily="34" charset="0"/>
                <a:sym typeface="Caveat"/>
              </a:rPr>
              <a:t>cosmic</a:t>
            </a:r>
            <a:r>
              <a:rPr lang="de-DE" sz="4800" b="1" dirty="0">
                <a:solidFill>
                  <a:srgbClr val="4FACDE"/>
                </a:solidFill>
                <a:latin typeface="Calibri" panose="020F0502020204030204" pitchFamily="34" charset="0"/>
                <a:ea typeface="Caveat"/>
                <a:cs typeface="Calibri" panose="020F0502020204030204" pitchFamily="34" charset="0"/>
                <a:sym typeface="Caveat"/>
              </a:rPr>
              <a:t> </a:t>
            </a:r>
            <a:r>
              <a:rPr lang="de-DE" sz="4800" b="1" dirty="0" err="1">
                <a:solidFill>
                  <a:srgbClr val="4FACDE"/>
                </a:solidFill>
                <a:latin typeface="Calibri" panose="020F0502020204030204" pitchFamily="34" charset="0"/>
                <a:ea typeface="Caveat"/>
                <a:cs typeface="Calibri" panose="020F0502020204030204" pitchFamily="34" charset="0"/>
                <a:sym typeface="Caveat"/>
              </a:rPr>
              <a:t>rays</a:t>
            </a:r>
            <a:r>
              <a:rPr lang="de-DE" sz="4800" b="1" dirty="0">
                <a:solidFill>
                  <a:srgbClr val="4FACDE"/>
                </a:solidFill>
                <a:latin typeface="Calibri" panose="020F0502020204030204" pitchFamily="34" charset="0"/>
                <a:ea typeface="Caveat"/>
                <a:cs typeface="Calibri" panose="020F0502020204030204" pitchFamily="34" charset="0"/>
                <a:sym typeface="Caveat"/>
              </a:rPr>
              <a:t> </a:t>
            </a:r>
            <a:r>
              <a:rPr lang="de-DE" sz="4800" b="1" dirty="0" err="1">
                <a:solidFill>
                  <a:srgbClr val="4FACDE"/>
                </a:solidFill>
                <a:latin typeface="Calibri" panose="020F0502020204030204" pitchFamily="34" charset="0"/>
                <a:ea typeface="Caveat"/>
                <a:cs typeface="Calibri" panose="020F0502020204030204" pitchFamily="34" charset="0"/>
                <a:sym typeface="Caveat"/>
              </a:rPr>
              <a:t>are</a:t>
            </a:r>
            <a:r>
              <a:rPr lang="de-DE" sz="4800" b="1" dirty="0">
                <a:solidFill>
                  <a:srgbClr val="4FACDE"/>
                </a:solidFill>
                <a:latin typeface="Calibri" panose="020F0502020204030204" pitchFamily="34" charset="0"/>
                <a:ea typeface="Caveat"/>
                <a:cs typeface="Calibri" panose="020F0502020204030204" pitchFamily="34" charset="0"/>
                <a:sym typeface="Caveat"/>
              </a:rPr>
              <a:t> </a:t>
            </a:r>
            <a:r>
              <a:rPr lang="de-DE" sz="4800" b="1" dirty="0" err="1">
                <a:solidFill>
                  <a:srgbClr val="4FACDE"/>
                </a:solidFill>
                <a:latin typeface="Calibri" panose="020F0502020204030204" pitchFamily="34" charset="0"/>
                <a:ea typeface="Caveat"/>
                <a:cs typeface="Calibri" panose="020F0502020204030204" pitchFamily="34" charset="0"/>
                <a:sym typeface="Caveat"/>
              </a:rPr>
              <a:t>measured</a:t>
            </a:r>
            <a:endParaRPr sz="4800" b="1" dirty="0">
              <a:solidFill>
                <a:srgbClr val="4FACDE"/>
              </a:solidFill>
              <a:latin typeface="Calibri" panose="020F0502020204030204" pitchFamily="34" charset="0"/>
              <a:ea typeface="Caveat"/>
              <a:cs typeface="Calibri" panose="020F0502020204030204" pitchFamily="34" charset="0"/>
              <a:sym typeface="Caveat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443700" y="1062438"/>
            <a:ext cx="11376000" cy="5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</a:endParaRPr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Char char="●"/>
            </a:pPr>
            <a:r>
              <a:rPr lang="de-DE" sz="2900" b="1" dirty="0">
                <a:solidFill>
                  <a:srgbClr val="FF0000"/>
                </a:solidFill>
              </a:rPr>
              <a:t>Data </a:t>
            </a:r>
            <a:r>
              <a:rPr lang="de-DE" sz="2900" b="1" dirty="0" err="1">
                <a:solidFill>
                  <a:srgbClr val="FF0000"/>
                </a:solidFill>
              </a:rPr>
              <a:t>collection</a:t>
            </a:r>
            <a:r>
              <a:rPr lang="de-DE" sz="2900" dirty="0">
                <a:solidFill>
                  <a:schemeClr val="tx1"/>
                </a:solidFill>
              </a:rPr>
              <a:t>: </a:t>
            </a:r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Char char="●"/>
            </a:pPr>
            <a:r>
              <a:rPr lang="de-DE" sz="2900" dirty="0" err="1">
                <a:solidFill>
                  <a:schemeClr val="tx1"/>
                </a:solidFill>
              </a:rPr>
              <a:t>We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measured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the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number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of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particles</a:t>
            </a:r>
            <a:r>
              <a:rPr lang="de-DE" sz="2900" dirty="0">
                <a:solidFill>
                  <a:schemeClr val="tx1"/>
                </a:solidFill>
              </a:rPr>
              <a:t> (</a:t>
            </a:r>
            <a:r>
              <a:rPr lang="de-DE" sz="2900" dirty="0" err="1">
                <a:solidFill>
                  <a:schemeClr val="tx1"/>
                </a:solidFill>
              </a:rPr>
              <a:t>muon</a:t>
            </a:r>
            <a:r>
              <a:rPr lang="de-DE" sz="2900" dirty="0">
                <a:solidFill>
                  <a:schemeClr val="tx1"/>
                </a:solidFill>
              </a:rPr>
              <a:t>) </a:t>
            </a:r>
            <a:r>
              <a:rPr lang="de-DE" sz="2900" dirty="0" err="1">
                <a:solidFill>
                  <a:schemeClr val="tx1"/>
                </a:solidFill>
              </a:rPr>
              <a:t>passing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through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scintillators</a:t>
            </a:r>
            <a:r>
              <a:rPr lang="de-DE" sz="2900" dirty="0">
                <a:solidFill>
                  <a:schemeClr val="tx1"/>
                </a:solidFill>
              </a:rPr>
              <a:t>.</a:t>
            </a:r>
            <a:endParaRPr sz="2900" dirty="0">
              <a:solidFill>
                <a:schemeClr val="tx1"/>
              </a:solidFill>
            </a:endParaRPr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Char char="•"/>
            </a:pPr>
            <a:r>
              <a:rPr lang="de-DE" sz="2900" dirty="0" err="1">
                <a:solidFill>
                  <a:schemeClr val="tx1"/>
                </a:solidFill>
              </a:rPr>
              <a:t>select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the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angles</a:t>
            </a:r>
            <a:r>
              <a:rPr lang="de-DE" sz="2900" dirty="0">
                <a:solidFill>
                  <a:schemeClr val="tx1"/>
                </a:solidFill>
              </a:rPr>
              <a:t> (</a:t>
            </a:r>
            <a:r>
              <a:rPr lang="de-DE" sz="2900" dirty="0" err="1">
                <a:solidFill>
                  <a:schemeClr val="tx1"/>
                </a:solidFill>
              </a:rPr>
              <a:t>between</a:t>
            </a:r>
            <a:r>
              <a:rPr lang="de-DE" sz="2900" dirty="0">
                <a:solidFill>
                  <a:schemeClr val="tx1"/>
                </a:solidFill>
              </a:rPr>
              <a:t> -70° and +70°, </a:t>
            </a:r>
            <a:r>
              <a:rPr lang="de-DE" sz="2900" dirty="0" err="1">
                <a:solidFill>
                  <a:schemeClr val="tx1"/>
                </a:solidFill>
              </a:rPr>
              <a:t>every</a:t>
            </a:r>
            <a:r>
              <a:rPr lang="de-DE" sz="2900" dirty="0">
                <a:solidFill>
                  <a:schemeClr val="tx1"/>
                </a:solidFill>
              </a:rPr>
              <a:t> 10°)</a:t>
            </a:r>
            <a:endParaRPr sz="2900" dirty="0">
              <a:solidFill>
                <a:schemeClr val="tx1"/>
              </a:solidFill>
            </a:endParaRPr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Char char="•"/>
            </a:pPr>
            <a:r>
              <a:rPr lang="de-DE" sz="2900" dirty="0" err="1">
                <a:solidFill>
                  <a:schemeClr val="tx1"/>
                </a:solidFill>
              </a:rPr>
              <a:t>start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the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chronometer</a:t>
            </a:r>
            <a:r>
              <a:rPr lang="de-DE" sz="2900" dirty="0">
                <a:solidFill>
                  <a:schemeClr val="tx1"/>
                </a:solidFill>
              </a:rPr>
              <a:t> (2 min) and </a:t>
            </a:r>
            <a:r>
              <a:rPr lang="de-DE" sz="2900" dirty="0" err="1">
                <a:solidFill>
                  <a:schemeClr val="tx1"/>
                </a:solidFill>
              </a:rPr>
              <a:t>the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measuring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tool</a:t>
            </a:r>
            <a:r>
              <a:rPr lang="de-DE" sz="2900" dirty="0">
                <a:solidFill>
                  <a:schemeClr val="tx1"/>
                </a:solidFill>
              </a:rPr>
              <a:t> at </a:t>
            </a:r>
            <a:r>
              <a:rPr lang="de-DE" sz="2900" dirty="0" err="1">
                <a:solidFill>
                  <a:schemeClr val="tx1"/>
                </a:solidFill>
              </a:rPr>
              <a:t>the</a:t>
            </a:r>
            <a:r>
              <a:rPr lang="de-DE" sz="2900" dirty="0">
                <a:solidFill>
                  <a:schemeClr val="tx1"/>
                </a:solidFill>
              </a:rPr>
              <a:t> same time</a:t>
            </a:r>
            <a:endParaRPr sz="2900" dirty="0">
              <a:solidFill>
                <a:schemeClr val="tx1"/>
              </a:solidFill>
            </a:endParaRPr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Char char="•"/>
            </a:pPr>
            <a:r>
              <a:rPr lang="de-DE" sz="2900" dirty="0">
                <a:solidFill>
                  <a:schemeClr val="tx1"/>
                </a:solidFill>
              </a:rPr>
              <a:t>after </a:t>
            </a:r>
            <a:r>
              <a:rPr lang="de-DE" sz="2900" dirty="0" err="1">
                <a:solidFill>
                  <a:schemeClr val="tx1"/>
                </a:solidFill>
              </a:rPr>
              <a:t>the</a:t>
            </a:r>
            <a:r>
              <a:rPr lang="de-DE" sz="2900" dirty="0">
                <a:solidFill>
                  <a:schemeClr val="tx1"/>
                </a:solidFill>
              </a:rPr>
              <a:t> time </a:t>
            </a:r>
            <a:r>
              <a:rPr lang="de-DE" sz="2900" dirty="0" err="1">
                <a:solidFill>
                  <a:schemeClr val="tx1"/>
                </a:solidFill>
              </a:rPr>
              <a:t>passed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stop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the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measurement</a:t>
            </a:r>
            <a:r>
              <a:rPr lang="de-DE" sz="2900" dirty="0">
                <a:solidFill>
                  <a:schemeClr val="tx1"/>
                </a:solidFill>
              </a:rPr>
              <a:t>  </a:t>
            </a:r>
            <a:endParaRPr sz="2900" dirty="0">
              <a:solidFill>
                <a:schemeClr val="tx1"/>
              </a:solidFill>
            </a:endParaRPr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Char char="•"/>
            </a:pPr>
            <a:r>
              <a:rPr lang="de-DE" sz="2900" dirty="0" err="1">
                <a:solidFill>
                  <a:schemeClr val="tx1"/>
                </a:solidFill>
              </a:rPr>
              <a:t>write</a:t>
            </a:r>
            <a:r>
              <a:rPr lang="de-DE" sz="2900" dirty="0">
                <a:solidFill>
                  <a:schemeClr val="tx1"/>
                </a:solidFill>
              </a:rPr>
              <a:t> down </a:t>
            </a:r>
            <a:r>
              <a:rPr lang="de-DE" sz="2900" dirty="0" err="1">
                <a:solidFill>
                  <a:schemeClr val="tx1"/>
                </a:solidFill>
              </a:rPr>
              <a:t>the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number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obtained</a:t>
            </a:r>
            <a:r>
              <a:rPr lang="de-DE" sz="2900" dirty="0">
                <a:solidFill>
                  <a:schemeClr val="tx1"/>
                </a:solidFill>
              </a:rPr>
              <a:t> (</a:t>
            </a:r>
            <a:r>
              <a:rPr lang="de-DE" sz="2900" dirty="0" err="1">
                <a:solidFill>
                  <a:schemeClr val="tx1"/>
                </a:solidFill>
              </a:rPr>
              <a:t>select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only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the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number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of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muons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that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passed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through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both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of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the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scintillators</a:t>
            </a:r>
            <a:r>
              <a:rPr lang="de-DE" sz="2900" dirty="0">
                <a:solidFill>
                  <a:schemeClr val="tx1"/>
                </a:solidFill>
              </a:rPr>
              <a:t>)</a:t>
            </a:r>
            <a:endParaRPr sz="2900" dirty="0">
              <a:solidFill>
                <a:schemeClr val="tx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900" dirty="0" err="1">
                <a:solidFill>
                  <a:schemeClr val="tx1"/>
                </a:solidFill>
              </a:rPr>
              <a:t>For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each</a:t>
            </a:r>
            <a:r>
              <a:rPr lang="de-DE" sz="2900" dirty="0">
                <a:solidFill>
                  <a:schemeClr val="tx1"/>
                </a:solidFill>
              </a:rPr>
              <a:t> angle </a:t>
            </a:r>
            <a:r>
              <a:rPr lang="de-DE" sz="2900" dirty="0" err="1">
                <a:solidFill>
                  <a:schemeClr val="tx1"/>
                </a:solidFill>
              </a:rPr>
              <a:t>selected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we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repeated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the</a:t>
            </a:r>
            <a:r>
              <a:rPr lang="de-DE" sz="2900" dirty="0">
                <a:solidFill>
                  <a:schemeClr val="tx1"/>
                </a:solidFill>
              </a:rPr>
              <a:t> </a:t>
            </a:r>
            <a:r>
              <a:rPr lang="de-DE" sz="2900" dirty="0" err="1">
                <a:solidFill>
                  <a:schemeClr val="tx1"/>
                </a:solidFill>
              </a:rPr>
              <a:t>measurement</a:t>
            </a:r>
            <a:r>
              <a:rPr lang="de-DE" sz="2900" dirty="0">
                <a:solidFill>
                  <a:schemeClr val="tx1"/>
                </a:solidFill>
              </a:rPr>
              <a:t> 2 </a:t>
            </a:r>
            <a:r>
              <a:rPr lang="de-DE" sz="2900" dirty="0" err="1">
                <a:solidFill>
                  <a:schemeClr val="tx1"/>
                </a:solidFill>
              </a:rPr>
              <a:t>times</a:t>
            </a:r>
            <a:r>
              <a:rPr lang="de-DE" sz="2900" dirty="0">
                <a:solidFill>
                  <a:schemeClr val="tx1"/>
                </a:solidFill>
              </a:rPr>
              <a:t>. </a:t>
            </a:r>
            <a:endParaRPr sz="2900" dirty="0">
              <a:solidFill>
                <a:schemeClr val="tx1"/>
              </a:solidFill>
            </a:endParaRPr>
          </a:p>
          <a:p>
            <a:pPr marL="28575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tx1"/>
              </a:solidFill>
            </a:endParaRPr>
          </a:p>
          <a:p>
            <a:pPr marL="28575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28575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28575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28575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28575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/>
        </p:nvSpPr>
        <p:spPr>
          <a:xfrm>
            <a:off x="838200" y="609600"/>
            <a:ext cx="3739200" cy="13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>
                <a:solidFill>
                  <a:srgbClr val="000000"/>
                </a:solidFill>
              </a:rPr>
              <a:t>Conclusions</a:t>
            </a:r>
            <a:endParaRPr sz="4400">
              <a:solidFill>
                <a:srgbClr val="000000"/>
              </a:solidFill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862366" y="2194102"/>
            <a:ext cx="34269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graph of the distribution of the data is shown to be compatible with the theoretical model, according to the law: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N/∆t=Acos</a:t>
            </a:r>
            <a:r>
              <a:rPr lang="de-DE" sz="2000" i="1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de-DE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Ѳ</a:t>
            </a:r>
            <a:endParaRPr sz="20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A is the normalization constant.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1175" y="1612276"/>
            <a:ext cx="6548049" cy="404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enutzerdefiniert 104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250</Words>
  <Application>Microsoft Office PowerPoint</Application>
  <PresentationFormat>Widescreen</PresentationFormat>
  <Paragraphs>29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Times New Roman</vt:lpstr>
      <vt:lpstr>Arial</vt:lpstr>
      <vt:lpstr>Calibri</vt:lpstr>
      <vt:lpstr>DESY</vt:lpstr>
      <vt:lpstr>INFN Padova November 21st 2023 </vt:lpstr>
      <vt:lpstr>Muon Hunter (CAEN)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INFN Padova November 21st 2023 </dc:title>
  <dc:creator>Carolin Schwerdt</dc:creator>
  <cp:lastModifiedBy>Sabine  Elisabeth Hemmer</cp:lastModifiedBy>
  <cp:revision>3</cp:revision>
  <dcterms:created xsi:type="dcterms:W3CDTF">2019-02-12T13:28:43Z</dcterms:created>
  <dcterms:modified xsi:type="dcterms:W3CDTF">2023-11-21T14:59:37Z</dcterms:modified>
</cp:coreProperties>
</file>