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Saira SemiCondensed Light"/>
      <p:regular r:id="rId11"/>
      <p:bold r:id="rId12"/>
    </p:embeddedFont>
    <p:embeddedFont>
      <p:font typeface="Saira SemiCondensed Medium"/>
      <p:regular r:id="rId13"/>
      <p:bold r:id="rId14"/>
    </p:embeddedFont>
    <p:embeddedFont>
      <p:font typeface="Titillium Web"/>
      <p:regular r:id="rId15"/>
      <p:bold r:id="rId16"/>
      <p:italic r:id="rId17"/>
      <p:boldItalic r:id="rId18"/>
    </p:embeddedFont>
    <p:embeddedFont>
      <p:font typeface="Saira Semi Condensed"/>
      <p:regular r:id="rId19"/>
      <p:bold r:id="rId20"/>
    </p:embeddedFont>
    <p:embeddedFont>
      <p:font typeface="Inria Sans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airaSemiCondensed-bold.fntdata"/><Relationship Id="rId11" Type="http://schemas.openxmlformats.org/officeDocument/2006/relationships/font" Target="fonts/SairaSemiCondensedLight-regular.fntdata"/><Relationship Id="rId22" Type="http://schemas.openxmlformats.org/officeDocument/2006/relationships/font" Target="fonts/InriaSansLight-bold.fntdata"/><Relationship Id="rId10" Type="http://schemas.openxmlformats.org/officeDocument/2006/relationships/slide" Target="slides/slide6.xml"/><Relationship Id="rId21" Type="http://schemas.openxmlformats.org/officeDocument/2006/relationships/font" Target="fonts/InriaSansLight-regular.fntdata"/><Relationship Id="rId13" Type="http://schemas.openxmlformats.org/officeDocument/2006/relationships/font" Target="fonts/SairaSemiCondensedMedium-regular.fntdata"/><Relationship Id="rId24" Type="http://schemas.openxmlformats.org/officeDocument/2006/relationships/font" Target="fonts/InriaSansLight-boldItalic.fntdata"/><Relationship Id="rId12" Type="http://schemas.openxmlformats.org/officeDocument/2006/relationships/font" Target="fonts/SairaSemiCondensedLight-bold.fntdata"/><Relationship Id="rId23" Type="http://schemas.openxmlformats.org/officeDocument/2006/relationships/font" Target="fonts/InriaSans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TitilliumWeb-regular.fntdata"/><Relationship Id="rId14" Type="http://schemas.openxmlformats.org/officeDocument/2006/relationships/font" Target="fonts/SairaSemiCondensedMedium-bold.fntdata"/><Relationship Id="rId17" Type="http://schemas.openxmlformats.org/officeDocument/2006/relationships/font" Target="fonts/TitilliumWeb-italic.fntdata"/><Relationship Id="rId16" Type="http://schemas.openxmlformats.org/officeDocument/2006/relationships/font" Target="fonts/TitilliumWeb-bold.fntdata"/><Relationship Id="rId5" Type="http://schemas.openxmlformats.org/officeDocument/2006/relationships/slide" Target="slides/slide1.xml"/><Relationship Id="rId19" Type="http://schemas.openxmlformats.org/officeDocument/2006/relationships/font" Target="fonts/SairaSemiCondensed-regular.fntdata"/><Relationship Id="rId6" Type="http://schemas.openxmlformats.org/officeDocument/2006/relationships/slide" Target="slides/slide2.xml"/><Relationship Id="rId18" Type="http://schemas.openxmlformats.org/officeDocument/2006/relationships/font" Target="fonts/TitilliumWeb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73aa23d13386f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73aa23d13386f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80ed86a6afa7f3d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80ed86a6afa7f3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65c1d4c8a_0_2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65c1d4c8a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nostra esperienza a radiolab</a:t>
            </a:r>
            <a:endParaRPr/>
          </a:p>
        </p:txBody>
      </p:sp>
      <p:sp>
        <p:nvSpPr>
          <p:cNvPr id="199" name="Google Shape;199;p12"/>
          <p:cNvSpPr txBox="1"/>
          <p:nvPr/>
        </p:nvSpPr>
        <p:spPr>
          <a:xfrm>
            <a:off x="2163825" y="3578500"/>
            <a:ext cx="503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rPr>
              <a:t>Luca D’Anna, Elisa Lorenzi, Niccolò Mattiuzzi, Pietro Nassivera</a:t>
            </a:r>
            <a:endParaRPr sz="1500">
              <a:solidFill>
                <a:schemeClr val="dk1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>
            <p:ph type="ctrTitle"/>
          </p:nvPr>
        </p:nvSpPr>
        <p:spPr>
          <a:xfrm>
            <a:off x="932550" y="2294700"/>
            <a:ext cx="84738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Radon: un pericolo?</a:t>
            </a:r>
            <a:endParaRPr sz="4300"/>
          </a:p>
        </p:txBody>
      </p:sp>
      <p:sp>
        <p:nvSpPr>
          <p:cNvPr id="205" name="Google Shape;205;p13"/>
          <p:cNvSpPr txBox="1"/>
          <p:nvPr/>
        </p:nvSpPr>
        <p:spPr>
          <a:xfrm>
            <a:off x="0" y="2043546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932550" y="403751"/>
            <a:ext cx="2979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Da dove proviene?</a:t>
            </a:r>
            <a:endParaRPr sz="2400">
              <a:solidFill>
                <a:schemeClr val="dk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932545" y="4115596"/>
            <a:ext cx="4854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Come possiamo proteggerci?</a:t>
            </a:r>
            <a:endParaRPr sz="2400">
              <a:solidFill>
                <a:schemeClr val="dk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 flipH="1" rot="346">
            <a:off x="6153450" y="879854"/>
            <a:ext cx="2979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Cosa provoca?</a:t>
            </a:r>
            <a:endParaRPr sz="2400">
              <a:solidFill>
                <a:schemeClr val="dk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1606950" y="1349225"/>
            <a:ext cx="4546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Come mai non se ne parla?</a:t>
            </a:r>
            <a:endParaRPr sz="2400">
              <a:solidFill>
                <a:schemeClr val="dk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3912154" y="3207111"/>
            <a:ext cx="5220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Come si effettuano le misurazioni?</a:t>
            </a:r>
            <a:endParaRPr sz="2400">
              <a:solidFill>
                <a:schemeClr val="dk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/>
          <p:nvPr/>
        </p:nvSpPr>
        <p:spPr>
          <a:xfrm>
            <a:off x="799575" y="823925"/>
            <a:ext cx="2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1</a:t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1067787" y="0"/>
            <a:ext cx="74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rPr>
              <a:t>La visita ai laboratori di Legnaro</a:t>
            </a:r>
            <a:endParaRPr sz="4300">
              <a:solidFill>
                <a:srgbClr val="EFEFEF"/>
              </a:solidFill>
              <a:latin typeface="Saira SemiCondensed Light"/>
              <a:ea typeface="Saira SemiCondensed Light"/>
              <a:cs typeface="Saira SemiCondensed Light"/>
              <a:sym typeface="Saira SemiCondensed Light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93300" y="1452313"/>
            <a:ext cx="8957400" cy="45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L’attività più suggestiva svolta durante questo progetto é stata la visita ai laboratori di Legnaro. In particolare ci hanno colpito:</a:t>
            </a:r>
            <a:endParaRPr sz="2400">
              <a:solidFill>
                <a:srgbClr val="EFEFE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FEFE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●La complessità ingegneristica </a:t>
            </a:r>
            <a:endParaRPr sz="2400">
              <a:solidFill>
                <a:srgbClr val="EFEFE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FEFE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●la professionalità dei professori e dei tecnici</a:t>
            </a:r>
            <a:endParaRPr sz="2400">
              <a:solidFill>
                <a:srgbClr val="EFEFE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FEFE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●Il bagno chimico e le nozioni riguardo alla produzione di materiali</a:t>
            </a:r>
            <a:endParaRPr sz="2400">
              <a:solidFill>
                <a:srgbClr val="EFEFE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ria Sans Light"/>
              <a:ea typeface="Inria Sans Light"/>
              <a:cs typeface="Inria Sans Light"/>
              <a:sym typeface="Inri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>
            <p:ph idx="2" type="body"/>
          </p:nvPr>
        </p:nvSpPr>
        <p:spPr>
          <a:xfrm>
            <a:off x="4651250" y="1154750"/>
            <a:ext cx="3428100" cy="172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⬥"/>
            </a:pPr>
            <a:r>
              <a:rPr lang="en"/>
              <a:t>102548 posto in una cantina al piano terra presso Forni di Sopra (UD)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⬥"/>
            </a:pPr>
            <a:r>
              <a:rPr lang="en"/>
              <a:t>607</a:t>
            </a:r>
            <a:r>
              <a:rPr lang="en"/>
              <a:t>Bq*h/m^3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⬥"/>
            </a:pPr>
            <a:r>
              <a:t/>
            </a:r>
            <a:endParaRPr/>
          </a:p>
        </p:txBody>
      </p:sp>
      <p:sp>
        <p:nvSpPr>
          <p:cNvPr id="223" name="Google Shape;223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15"/>
          <p:cNvSpPr txBox="1"/>
          <p:nvPr>
            <p:ph idx="4294967295" type="ctrTitle"/>
          </p:nvPr>
        </p:nvSpPr>
        <p:spPr>
          <a:xfrm>
            <a:off x="1207770" y="511126"/>
            <a:ext cx="7895100" cy="113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nostri dosimetri:</a:t>
            </a:r>
            <a:endParaRPr/>
          </a:p>
        </p:txBody>
      </p:sp>
      <p:sp>
        <p:nvSpPr>
          <p:cNvPr id="225" name="Google Shape;225;p15"/>
          <p:cNvSpPr txBox="1"/>
          <p:nvPr>
            <p:ph idx="1" type="body"/>
          </p:nvPr>
        </p:nvSpPr>
        <p:spPr>
          <a:xfrm>
            <a:off x="988601" y="862900"/>
            <a:ext cx="3428100" cy="26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⬥"/>
            </a:pPr>
            <a:r>
              <a:rPr lang="en"/>
              <a:t>102562 posto in una cantina al piano terra presso San Vito di Cadore (BL)    115,58Bq*h/m^3</a:t>
            </a:r>
            <a:endParaRPr/>
          </a:p>
        </p:txBody>
      </p:sp>
      <p:pic>
        <p:nvPicPr>
          <p:cNvPr id="226" name="Google Shape;22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975" y="2584534"/>
            <a:ext cx="3208776" cy="240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7775" y="2584525"/>
            <a:ext cx="3208776" cy="240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Retta di calibrazione </a:t>
            </a:r>
            <a:endParaRPr/>
          </a:p>
        </p:txBody>
      </p:sp>
      <p:sp>
        <p:nvSpPr>
          <p:cNvPr id="233" name="Google Shape;233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450" y="1466727"/>
            <a:ext cx="6111100" cy="3676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6"/>
          <p:cNvCxnSpPr/>
          <p:nvPr/>
        </p:nvCxnSpPr>
        <p:spPr>
          <a:xfrm flipH="1" rot="10800000">
            <a:off x="2545525" y="2707650"/>
            <a:ext cx="4219800" cy="120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>
            <p:ph idx="4294967295" type="ctrTitle"/>
          </p:nvPr>
        </p:nvSpPr>
        <p:spPr>
          <a:xfrm>
            <a:off x="736175" y="1642013"/>
            <a:ext cx="4173300" cy="17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Grazie per l’attenzione!</a:t>
            </a:r>
            <a:endParaRPr sz="6400"/>
          </a:p>
        </p:txBody>
      </p:sp>
      <p:sp>
        <p:nvSpPr>
          <p:cNvPr id="241" name="Google Shape;241;p17"/>
          <p:cNvSpPr txBox="1"/>
          <p:nvPr>
            <p:ph idx="12" type="sldNum"/>
          </p:nvPr>
        </p:nvSpPr>
        <p:spPr>
          <a:xfrm>
            <a:off x="9784850" y="4997250"/>
            <a:ext cx="146100" cy="12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" name="Google Shape;242;p17"/>
          <p:cNvGrpSpPr/>
          <p:nvPr/>
        </p:nvGrpSpPr>
        <p:grpSpPr>
          <a:xfrm rot="10800000">
            <a:off x="5116409" y="1033543"/>
            <a:ext cx="3633055" cy="2955434"/>
            <a:chOff x="291713" y="847485"/>
            <a:chExt cx="489987" cy="351315"/>
          </a:xfrm>
        </p:grpSpPr>
        <p:sp>
          <p:nvSpPr>
            <p:cNvPr id="243" name="Google Shape;243;p17"/>
            <p:cNvSpPr/>
            <p:nvPr/>
          </p:nvSpPr>
          <p:spPr>
            <a:xfrm>
              <a:off x="291713" y="847485"/>
              <a:ext cx="3384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5781655" y="2060399"/>
            <a:ext cx="958428" cy="901731"/>
            <a:chOff x="5972700" y="2330200"/>
            <a:chExt cx="411625" cy="387275"/>
          </a:xfrm>
        </p:grpSpPr>
        <p:sp>
          <p:nvSpPr>
            <p:cNvPr id="246" name="Google Shape;246;p1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