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8" r:id="rId3"/>
    <p:sldId id="299" r:id="rId4"/>
    <p:sldId id="300" r:id="rId5"/>
    <p:sldId id="257" r:id="rId6"/>
    <p:sldId id="267" r:id="rId7"/>
    <p:sldId id="286" r:id="rId8"/>
    <p:sldId id="268" r:id="rId9"/>
    <p:sldId id="275" r:id="rId10"/>
    <p:sldId id="272" r:id="rId11"/>
    <p:sldId id="270" r:id="rId12"/>
    <p:sldId id="293" r:id="rId13"/>
    <p:sldId id="269" r:id="rId14"/>
    <p:sldId id="271" r:id="rId15"/>
    <p:sldId id="264" r:id="rId16"/>
    <p:sldId id="285" r:id="rId17"/>
    <p:sldId id="301" r:id="rId18"/>
    <p:sldId id="302" r:id="rId19"/>
    <p:sldId id="303" r:id="rId20"/>
    <p:sldId id="259" r:id="rId21"/>
    <p:sldId id="261" r:id="rId22"/>
    <p:sldId id="277" r:id="rId23"/>
    <p:sldId id="280" r:id="rId24"/>
    <p:sldId id="279" r:id="rId25"/>
    <p:sldId id="278" r:id="rId26"/>
    <p:sldId id="265" r:id="rId27"/>
    <p:sldId id="266" r:id="rId28"/>
    <p:sldId id="304" r:id="rId29"/>
    <p:sldId id="281" r:id="rId30"/>
    <p:sldId id="282" r:id="rId31"/>
    <p:sldId id="283" r:id="rId32"/>
    <p:sldId id="284" r:id="rId33"/>
    <p:sldId id="291" r:id="rId34"/>
    <p:sldId id="292" r:id="rId35"/>
    <p:sldId id="288" r:id="rId36"/>
    <p:sldId id="29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60" d="100"/>
          <a:sy n="160" d="100"/>
        </p:scale>
        <p:origin x="34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SZ3FXlsYwMA" TargetMode="External"/><Relationship Id="rId2" Type="http://schemas.openxmlformats.org/officeDocument/2006/relationships/hyperlink" Target="https://youtu.be/e6botuPSp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56702" y="3655701"/>
            <a:ext cx="9860874" cy="2387600"/>
          </a:xfrm>
        </p:spPr>
        <p:txBody>
          <a:bodyPr>
            <a:normAutofit fontScale="90000"/>
          </a:bodyPr>
          <a:lstStyle/>
          <a:p>
            <a:pPr algn="ctr"/>
            <a:r>
              <a:rPr lang="it-IT" b="1" dirty="0">
                <a:effectLst>
                  <a:outerShdw blurRad="38100" dist="38100" dir="2700000" algn="tl">
                    <a:srgbClr val="000000">
                      <a:alpha val="43137"/>
                    </a:srgbClr>
                  </a:outerShdw>
                </a:effectLst>
              </a:rPr>
              <a:t>RADON</a:t>
            </a:r>
            <a:br>
              <a:rPr lang="it-IT" b="1" dirty="0">
                <a:effectLst>
                  <a:outerShdw blurRad="38100" dist="38100" dir="2700000" algn="tl">
                    <a:srgbClr val="000000">
                      <a:alpha val="43137"/>
                    </a:srgbClr>
                  </a:outerShdw>
                </a:effectLst>
              </a:rPr>
            </a:br>
            <a:br>
              <a:rPr lang="it-IT" b="1" dirty="0">
                <a:effectLst>
                  <a:outerShdw blurRad="38100" dist="38100" dir="2700000" algn="tl">
                    <a:srgbClr val="000000">
                      <a:alpha val="43137"/>
                    </a:srgbClr>
                  </a:outerShdw>
                </a:effectLst>
              </a:rPr>
            </a:br>
            <a:r>
              <a:rPr lang="it-IT" b="1" dirty="0" err="1">
                <a:effectLst>
                  <a:outerShdw blurRad="38100" dist="38100" dir="2700000" algn="tl">
                    <a:srgbClr val="000000">
                      <a:alpha val="43137"/>
                    </a:srgbClr>
                  </a:outerShdw>
                </a:effectLst>
              </a:rPr>
              <a:t>RADON</a:t>
            </a:r>
            <a:r>
              <a:rPr lang="it-IT" b="1" dirty="0">
                <a:effectLst>
                  <a:outerShdw blurRad="38100" dist="38100" dir="2700000" algn="tl">
                    <a:srgbClr val="000000">
                      <a:alpha val="43137"/>
                    </a:srgbClr>
                  </a:outerShdw>
                </a:effectLst>
              </a:rPr>
              <a:t>: CONOSCERLO, PROTEGGERSI</a:t>
            </a:r>
            <a:br>
              <a:rPr lang="it-IT" b="1" dirty="0">
                <a:effectLst>
                  <a:outerShdw blurRad="38100" dist="38100" dir="2700000" algn="tl">
                    <a:srgbClr val="000000">
                      <a:alpha val="43137"/>
                    </a:srgbClr>
                  </a:outerShdw>
                </a:effectLst>
              </a:rPr>
            </a:br>
            <a:br>
              <a:rPr lang="it-IT" b="1" dirty="0">
                <a:effectLst>
                  <a:outerShdw blurRad="38100" dist="38100" dir="2700000" algn="tl">
                    <a:srgbClr val="000000">
                      <a:alpha val="43137"/>
                    </a:srgbClr>
                  </a:outerShdw>
                </a:effectLst>
              </a:rPr>
            </a:br>
            <a:br>
              <a:rPr lang="it-IT" sz="5400" b="1" dirty="0">
                <a:effectLst>
                  <a:outerShdw blurRad="38100" dist="38100" dir="2700000" algn="tl">
                    <a:srgbClr val="000000">
                      <a:alpha val="43137"/>
                    </a:srgbClr>
                  </a:outerShdw>
                </a:effectLst>
              </a:rPr>
            </a:br>
            <a:r>
              <a:rPr lang="it-IT" sz="3600" b="1" dirty="0">
                <a:effectLst>
                  <a:outerShdw blurRad="38100" dist="38100" dir="2700000" algn="tl">
                    <a:srgbClr val="000000">
                      <a:alpha val="43137"/>
                    </a:srgbClr>
                  </a:outerShdw>
                </a:effectLst>
              </a:rPr>
              <a:t>24 novembre 2023</a:t>
            </a:r>
            <a:br>
              <a:rPr lang="it-IT" sz="3600" b="1" dirty="0">
                <a:effectLst>
                  <a:outerShdw blurRad="38100" dist="38100" dir="2700000" algn="tl">
                    <a:srgbClr val="000000">
                      <a:alpha val="43137"/>
                    </a:srgbClr>
                  </a:outerShdw>
                </a:effectLst>
              </a:rPr>
            </a:br>
            <a:br>
              <a:rPr lang="it-IT" sz="3600" b="1" dirty="0">
                <a:effectLst>
                  <a:outerShdw blurRad="38100" dist="38100" dir="2700000" algn="tl">
                    <a:srgbClr val="000000">
                      <a:alpha val="43137"/>
                    </a:srgbClr>
                  </a:outerShdw>
                </a:effectLst>
              </a:rPr>
            </a:br>
            <a:r>
              <a:rPr lang="it-IT" sz="3600" b="1" i="1" dirty="0">
                <a:effectLst>
                  <a:outerShdw blurRad="38100" dist="38100" dir="2700000" algn="tl">
                    <a:srgbClr val="000000">
                      <a:alpha val="43137"/>
                    </a:srgbClr>
                  </a:outerShdw>
                </a:effectLst>
              </a:rPr>
              <a:t>Marta Dalla Vecchia</a:t>
            </a:r>
            <a:endParaRPr lang="it-IT"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3297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52600" y="530536"/>
            <a:ext cx="8686800" cy="5515718"/>
          </a:xfrm>
          <a:prstGeom prst="rect">
            <a:avLst/>
          </a:prstGeom>
        </p:spPr>
      </p:pic>
      <p:sp>
        <p:nvSpPr>
          <p:cNvPr id="3" name="CasellaDiTesto 2"/>
          <p:cNvSpPr txBox="1"/>
          <p:nvPr/>
        </p:nvSpPr>
        <p:spPr>
          <a:xfrm>
            <a:off x="1947672" y="6172200"/>
            <a:ext cx="1130438" cy="369332"/>
          </a:xfrm>
          <a:prstGeom prst="rect">
            <a:avLst/>
          </a:prstGeom>
          <a:noFill/>
        </p:spPr>
        <p:txBody>
          <a:bodyPr wrap="none" rtlCol="0">
            <a:spAutoFit/>
          </a:bodyPr>
          <a:lstStyle/>
          <a:p>
            <a:r>
              <a:rPr lang="it-IT" dirty="0"/>
              <a:t>Misure ISS</a:t>
            </a:r>
          </a:p>
        </p:txBody>
      </p:sp>
    </p:spTree>
    <p:extLst>
      <p:ext uri="{BB962C8B-B14F-4D97-AF65-F5344CB8AC3E}">
        <p14:creationId xmlns:p14="http://schemas.microsoft.com/office/powerpoint/2010/main" val="327804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141413" y="1691640"/>
            <a:ext cx="9905997" cy="4708981"/>
          </a:xfrm>
          <a:prstGeom prst="rect">
            <a:avLst/>
          </a:prstGeom>
          <a:noFill/>
        </p:spPr>
        <p:txBody>
          <a:bodyPr wrap="square" rtlCol="0">
            <a:spAutoFit/>
          </a:bodyPr>
          <a:lstStyle/>
          <a:p>
            <a:pPr marL="342900" indent="-342900">
              <a:buFont typeface="Wingdings" panose="05000000000000000000" pitchFamily="2" charset="2"/>
              <a:buChar char="Ø"/>
            </a:pPr>
            <a:endParaRPr lang="it-IT" sz="2000" b="1" dirty="0"/>
          </a:p>
          <a:p>
            <a:pPr marL="342900" indent="-342900">
              <a:buFont typeface="Wingdings" panose="05000000000000000000" pitchFamily="2" charset="2"/>
              <a:buChar char="Ø"/>
            </a:pPr>
            <a:r>
              <a:rPr lang="it-IT" sz="2000" b="1" dirty="0">
                <a:solidFill>
                  <a:srgbClr val="002060"/>
                </a:solidFill>
              </a:rPr>
              <a:t>Caratteristiche del suolo sottostante l’edificio (contenuto di radio nel terreno, facilità di fuoriuscita dal suolo, presenza di faglie in vicinanza dell’edificio);</a:t>
            </a:r>
          </a:p>
          <a:p>
            <a:pPr marL="342900" indent="-342900">
              <a:buFont typeface="Wingdings" panose="05000000000000000000" pitchFamily="2" charset="2"/>
              <a:buChar char="Ø"/>
            </a:pPr>
            <a:endParaRPr lang="it-IT" sz="2000" b="1" dirty="0">
              <a:solidFill>
                <a:srgbClr val="002060"/>
              </a:solidFill>
            </a:endParaRPr>
          </a:p>
          <a:p>
            <a:pPr marL="342900" indent="-342900">
              <a:buFont typeface="Wingdings" panose="05000000000000000000" pitchFamily="2" charset="2"/>
              <a:buChar char="Ø"/>
            </a:pPr>
            <a:r>
              <a:rPr lang="it-IT" sz="2000" b="1" dirty="0">
                <a:solidFill>
                  <a:srgbClr val="002060"/>
                </a:solidFill>
              </a:rPr>
              <a:t>caratteristiche dell’edificio (contenuto di radio e facilità di fuoriuscita dai materiali utilizzati, tipologia dell’edificio e dell’attacco a terra, tecnica costruttiva, modo in cui sono disposti i locali, stato e manutenzione dell’edificio);</a:t>
            </a:r>
          </a:p>
          <a:p>
            <a:pPr marL="342900" indent="-342900">
              <a:buFont typeface="Wingdings" panose="05000000000000000000" pitchFamily="2" charset="2"/>
              <a:buChar char="Ø"/>
            </a:pPr>
            <a:endParaRPr lang="it-IT" sz="2000" b="1" dirty="0">
              <a:solidFill>
                <a:srgbClr val="002060"/>
              </a:solidFill>
            </a:endParaRPr>
          </a:p>
          <a:p>
            <a:pPr marL="342900" indent="-342900">
              <a:buFont typeface="Wingdings" panose="05000000000000000000" pitchFamily="2" charset="2"/>
              <a:buChar char="Ø"/>
            </a:pPr>
            <a:r>
              <a:rPr lang="it-IT" sz="2000" b="1" dirty="0">
                <a:solidFill>
                  <a:srgbClr val="002060"/>
                </a:solidFill>
              </a:rPr>
              <a:t>condizioni ambientali (temperatura, pressione, umidità, condizioni meteorologiche);</a:t>
            </a:r>
          </a:p>
          <a:p>
            <a:pPr marL="342900" indent="-342900">
              <a:buFont typeface="Wingdings" panose="05000000000000000000" pitchFamily="2" charset="2"/>
              <a:buChar char="Ø"/>
            </a:pPr>
            <a:endParaRPr lang="it-IT" sz="2000" b="1" dirty="0">
              <a:solidFill>
                <a:srgbClr val="002060"/>
              </a:solidFill>
            </a:endParaRPr>
          </a:p>
          <a:p>
            <a:pPr marL="342900" indent="-342900">
              <a:buFont typeface="Wingdings" panose="05000000000000000000" pitchFamily="2" charset="2"/>
              <a:buChar char="Ø"/>
            </a:pPr>
            <a:r>
              <a:rPr lang="it-IT" sz="2000" b="1" dirty="0">
                <a:solidFill>
                  <a:srgbClr val="002060"/>
                </a:solidFill>
              </a:rPr>
              <a:t>stato/modo di utilizzo dell’edificio (riscaldamento, abitudini di vita, ricambi di aria, </a:t>
            </a:r>
            <a:r>
              <a:rPr lang="it-IT" sz="2000" b="1" dirty="0" err="1">
                <a:solidFill>
                  <a:srgbClr val="002060"/>
                </a:solidFill>
              </a:rPr>
              <a:t>ecc</a:t>
            </a:r>
            <a:r>
              <a:rPr lang="it-IT" sz="2000" b="1" dirty="0">
                <a:solidFill>
                  <a:srgbClr val="002060"/>
                </a:solidFill>
              </a:rPr>
              <a:t>). </a:t>
            </a:r>
          </a:p>
          <a:p>
            <a:pPr algn="ctr"/>
            <a:endParaRPr lang="it-IT" sz="2000" b="1" dirty="0"/>
          </a:p>
          <a:p>
            <a:pPr algn="ctr"/>
            <a:r>
              <a:rPr lang="it-IT" sz="2000" b="1" dirty="0">
                <a:solidFill>
                  <a:srgbClr val="FF0000"/>
                </a:solidFill>
              </a:rPr>
              <a:t>In uno stesso ambiente la concentrazione di radon </a:t>
            </a:r>
          </a:p>
          <a:p>
            <a:pPr algn="ctr"/>
            <a:r>
              <a:rPr lang="it-IT" sz="2000" b="1" dirty="0">
                <a:solidFill>
                  <a:srgbClr val="FF0000"/>
                </a:solidFill>
              </a:rPr>
              <a:t>è soggetta a fluttuazioni orarie e stagionali</a:t>
            </a:r>
          </a:p>
          <a:p>
            <a:endParaRPr lang="it-IT" sz="2000" dirty="0"/>
          </a:p>
        </p:txBody>
      </p:sp>
      <p:sp>
        <p:nvSpPr>
          <p:cNvPr id="7" name="Titolo 1"/>
          <p:cNvSpPr>
            <a:spLocks noGrp="1"/>
          </p:cNvSpPr>
          <p:nvPr>
            <p:ph type="title"/>
          </p:nvPr>
        </p:nvSpPr>
        <p:spPr>
          <a:xfrm>
            <a:off x="1141413" y="618518"/>
            <a:ext cx="9905998" cy="1063978"/>
          </a:xfrm>
        </p:spPr>
        <p:txBody>
          <a:bodyPr>
            <a:normAutofit fontScale="90000"/>
          </a:bodyPr>
          <a:lstStyle/>
          <a:p>
            <a:r>
              <a:rPr lang="it-IT" b="1" dirty="0">
                <a:solidFill>
                  <a:srgbClr val="002060"/>
                </a:solidFill>
              </a:rPr>
              <a:t>Da che cosa dipende</a:t>
            </a:r>
            <a:br>
              <a:rPr lang="it-IT" b="1" dirty="0">
                <a:solidFill>
                  <a:srgbClr val="002060"/>
                </a:solidFill>
              </a:rPr>
            </a:br>
            <a:r>
              <a:rPr lang="it-IT" b="1" dirty="0">
                <a:solidFill>
                  <a:srgbClr val="002060"/>
                </a:solidFill>
              </a:rPr>
              <a:t>la concentrazione di radon in un locale?</a:t>
            </a:r>
          </a:p>
        </p:txBody>
      </p:sp>
    </p:spTree>
    <p:extLst>
      <p:ext uri="{BB962C8B-B14F-4D97-AF65-F5344CB8AC3E}">
        <p14:creationId xmlns:p14="http://schemas.microsoft.com/office/powerpoint/2010/main" val="238906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141413" y="1682496"/>
            <a:ext cx="9990007" cy="5078313"/>
          </a:xfrm>
          <a:prstGeom prst="rect">
            <a:avLst/>
          </a:prstGeom>
          <a:noFill/>
        </p:spPr>
        <p:txBody>
          <a:bodyPr wrap="square" rtlCol="0">
            <a:spAutoFit/>
          </a:bodyPr>
          <a:lstStyle/>
          <a:p>
            <a:pPr marL="342900" indent="-342900">
              <a:buFont typeface="Wingdings" panose="05000000000000000000" pitchFamily="2" charset="2"/>
              <a:buChar char="Ø"/>
            </a:pPr>
            <a:endParaRPr lang="it-IT" b="1" dirty="0">
              <a:solidFill>
                <a:srgbClr val="002060"/>
              </a:solidFill>
            </a:endParaRPr>
          </a:p>
          <a:p>
            <a:r>
              <a:rPr lang="it-IT" b="1" dirty="0">
                <a:solidFill>
                  <a:srgbClr val="002060"/>
                </a:solidFill>
              </a:rPr>
              <a:t>Tipicamente il radon entra nelle case direttamente dal suolo attraverso fessure, crepe, cantine con pavimentazione naturale, tubazioni, ecc. La principale causa dell’afflusso di radon negli ambienti chiusi è la differenza di pressione che si viene a creare tra l’interno e l’esterno degli edifici. Normalmente l’interno delle case è in depressione rispetto all’esterno. Questa depressione è causata soprattutto da due fenomeni: l’effetto camino e l’effetto vento.</a:t>
            </a:r>
          </a:p>
          <a:p>
            <a:pPr marL="342900" indent="-342900">
              <a:buFont typeface="Wingdings" panose="05000000000000000000" pitchFamily="2" charset="2"/>
              <a:buChar char="Ø"/>
            </a:pPr>
            <a:endParaRPr lang="it-IT" b="1" dirty="0">
              <a:solidFill>
                <a:srgbClr val="002060"/>
              </a:solidFill>
            </a:endParaRPr>
          </a:p>
          <a:p>
            <a:pPr marL="342900" indent="-342900">
              <a:buFont typeface="Wingdings" panose="05000000000000000000" pitchFamily="2" charset="2"/>
              <a:buChar char="Ø"/>
            </a:pPr>
            <a:r>
              <a:rPr lang="it-IT" b="1" dirty="0">
                <a:solidFill>
                  <a:srgbClr val="002060"/>
                </a:solidFill>
              </a:rPr>
              <a:t>L’effetto camino è dovuto alla differenza di temperatura tra interno ed esterno della casa, in funzione della quale si forma una differenza di pressione e l’aria fredda contenente radon viene risucchiata dal terreno. Quanto più caldo è l'interno della casa e quanto più freddo è l'esterno. </a:t>
            </a:r>
          </a:p>
          <a:p>
            <a:pPr marL="342900" indent="-342900">
              <a:buFont typeface="Wingdings" panose="05000000000000000000" pitchFamily="2" charset="2"/>
              <a:buChar char="Ø"/>
            </a:pPr>
            <a:r>
              <a:rPr lang="it-IT" b="1" dirty="0">
                <a:solidFill>
                  <a:srgbClr val="002060"/>
                </a:solidFill>
              </a:rPr>
              <a:t>L’effetto vento è invece dovuto alla differenza di velocità dell’aria tra esterno ed interno della casa, che crea un leggere depressione all’interno delle case.</a:t>
            </a:r>
          </a:p>
          <a:p>
            <a:endParaRPr lang="it-IT" b="1" dirty="0">
              <a:solidFill>
                <a:srgbClr val="002060"/>
              </a:solidFill>
            </a:endParaRPr>
          </a:p>
          <a:p>
            <a:r>
              <a:rPr lang="it-IT" b="1" dirty="0"/>
              <a:t>In sintesi, secondo le condizioni di pressione relativa presenti in una casa, la concentrazione di radon può subire sensibili variazioni giornaliere e stagionali. In genere i valori di radon più elevati si osservano nelle prime ore del mattino, quando la differenza di temperatura tra l’interno e l’esterno è maggiore. Per lo stesso motivo d’inverno le concentrazioni sono mediamente maggiori di quelle </a:t>
            </a:r>
            <a:r>
              <a:rPr lang="it-IT" b="1" dirty="0">
                <a:solidFill>
                  <a:srgbClr val="002060"/>
                </a:solidFill>
              </a:rPr>
              <a:t>estive.</a:t>
            </a:r>
          </a:p>
          <a:p>
            <a:endParaRPr lang="it-IT" b="1" dirty="0">
              <a:solidFill>
                <a:srgbClr val="002060"/>
              </a:solidFill>
            </a:endParaRPr>
          </a:p>
        </p:txBody>
      </p:sp>
      <p:sp>
        <p:nvSpPr>
          <p:cNvPr id="7" name="Titolo 1"/>
          <p:cNvSpPr>
            <a:spLocks noGrp="1"/>
          </p:cNvSpPr>
          <p:nvPr>
            <p:ph type="title"/>
          </p:nvPr>
        </p:nvSpPr>
        <p:spPr>
          <a:xfrm>
            <a:off x="1141413" y="618518"/>
            <a:ext cx="9905998" cy="1063978"/>
          </a:xfrm>
        </p:spPr>
        <p:txBody>
          <a:bodyPr>
            <a:normAutofit fontScale="90000"/>
          </a:bodyPr>
          <a:lstStyle/>
          <a:p>
            <a:r>
              <a:rPr lang="it-IT" b="1" dirty="0">
                <a:solidFill>
                  <a:srgbClr val="002060"/>
                </a:solidFill>
              </a:rPr>
              <a:t>Da che cosa dipende</a:t>
            </a:r>
            <a:br>
              <a:rPr lang="it-IT" b="1" dirty="0">
                <a:solidFill>
                  <a:srgbClr val="002060"/>
                </a:solidFill>
              </a:rPr>
            </a:br>
            <a:r>
              <a:rPr lang="it-IT" b="1" dirty="0">
                <a:solidFill>
                  <a:srgbClr val="002060"/>
                </a:solidFill>
              </a:rPr>
              <a:t>la concentrazione di radon in un locale?</a:t>
            </a:r>
          </a:p>
        </p:txBody>
      </p:sp>
    </p:spTree>
    <p:extLst>
      <p:ext uri="{BB962C8B-B14F-4D97-AF65-F5344CB8AC3E}">
        <p14:creationId xmlns:p14="http://schemas.microsoft.com/office/powerpoint/2010/main" val="67614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665577" y="856900"/>
            <a:ext cx="7449830" cy="4673664"/>
          </a:xfrm>
          <a:prstGeom prst="rect">
            <a:avLst/>
          </a:prstGeom>
        </p:spPr>
      </p:pic>
      <p:sp>
        <p:nvSpPr>
          <p:cNvPr id="6" name="CasellaDiTesto 5"/>
          <p:cNvSpPr txBox="1"/>
          <p:nvPr/>
        </p:nvSpPr>
        <p:spPr>
          <a:xfrm>
            <a:off x="1042416" y="5650992"/>
            <a:ext cx="2395977" cy="369332"/>
          </a:xfrm>
          <a:prstGeom prst="rect">
            <a:avLst/>
          </a:prstGeom>
          <a:noFill/>
        </p:spPr>
        <p:txBody>
          <a:bodyPr wrap="none" rtlCol="0">
            <a:spAutoFit/>
          </a:bodyPr>
          <a:lstStyle/>
          <a:p>
            <a:r>
              <a:rPr lang="it-IT" dirty="0"/>
              <a:t>Misure ARPA Lombardia</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143" y="856900"/>
            <a:ext cx="3096661" cy="4673664"/>
          </a:xfrm>
          <a:prstGeom prst="rect">
            <a:avLst/>
          </a:prstGeom>
        </p:spPr>
      </p:pic>
    </p:spTree>
    <p:extLst>
      <p:ext uri="{BB962C8B-B14F-4D97-AF65-F5344CB8AC3E}">
        <p14:creationId xmlns:p14="http://schemas.microsoft.com/office/powerpoint/2010/main" val="338479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4788" y="267575"/>
            <a:ext cx="6130344" cy="3780817"/>
          </a:xfrm>
          <a:prstGeom prst="rect">
            <a:avLst/>
          </a:prstGeom>
        </p:spPr>
      </p:pic>
      <p:pic>
        <p:nvPicPr>
          <p:cNvPr id="4" name="Immagine 3"/>
          <p:cNvPicPr>
            <a:picLocks noChangeAspect="1"/>
          </p:cNvPicPr>
          <p:nvPr/>
        </p:nvPicPr>
        <p:blipFill>
          <a:blip r:embed="rId3"/>
          <a:stretch>
            <a:fillRect/>
          </a:stretch>
        </p:blipFill>
        <p:spPr>
          <a:xfrm>
            <a:off x="6193750" y="3120374"/>
            <a:ext cx="5821251" cy="3378740"/>
          </a:xfrm>
          <a:prstGeom prst="rect">
            <a:avLst/>
          </a:prstGeom>
        </p:spPr>
      </p:pic>
      <p:sp>
        <p:nvSpPr>
          <p:cNvPr id="5" name="CasellaDiTesto 4"/>
          <p:cNvSpPr txBox="1"/>
          <p:nvPr/>
        </p:nvSpPr>
        <p:spPr>
          <a:xfrm>
            <a:off x="424788" y="6129782"/>
            <a:ext cx="2395977" cy="369332"/>
          </a:xfrm>
          <a:prstGeom prst="rect">
            <a:avLst/>
          </a:prstGeom>
          <a:noFill/>
        </p:spPr>
        <p:txBody>
          <a:bodyPr wrap="none" rtlCol="0">
            <a:spAutoFit/>
          </a:bodyPr>
          <a:lstStyle/>
          <a:p>
            <a:r>
              <a:rPr lang="it-IT" dirty="0"/>
              <a:t>Misure ARPA Lombardia</a:t>
            </a:r>
          </a:p>
        </p:txBody>
      </p:sp>
    </p:spTree>
    <p:extLst>
      <p:ext uri="{BB962C8B-B14F-4D97-AF65-F5344CB8AC3E}">
        <p14:creationId xmlns:p14="http://schemas.microsoft.com/office/powerpoint/2010/main" val="120488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stretch>
            <a:fillRect/>
          </a:stretch>
        </p:blipFill>
        <p:spPr>
          <a:xfrm>
            <a:off x="740664" y="277713"/>
            <a:ext cx="10716768" cy="6355745"/>
          </a:xfrm>
          <a:prstGeom prst="rect">
            <a:avLst/>
          </a:prstGeom>
        </p:spPr>
      </p:pic>
    </p:spTree>
    <p:extLst>
      <p:ext uri="{BB962C8B-B14F-4D97-AF65-F5344CB8AC3E}">
        <p14:creationId xmlns:p14="http://schemas.microsoft.com/office/powerpoint/2010/main" val="212226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a:extLst>
              <a:ext uri="{FF2B5EF4-FFF2-40B4-BE49-F238E27FC236}">
                <a16:creationId xmlns:a16="http://schemas.microsoft.com/office/drawing/2014/main" id="{29BD6ABC-2E60-419B-A18F-DD43B2BCA70F}"/>
              </a:ext>
            </a:extLst>
          </p:cNvPr>
          <p:cNvPicPr>
            <a:picLocks noChangeAspect="1"/>
          </p:cNvPicPr>
          <p:nvPr/>
        </p:nvPicPr>
        <p:blipFill>
          <a:blip r:embed="rId2"/>
          <a:stretch>
            <a:fillRect/>
          </a:stretch>
        </p:blipFill>
        <p:spPr>
          <a:xfrm>
            <a:off x="747445" y="160337"/>
            <a:ext cx="10642117" cy="6492389"/>
          </a:xfrm>
          <a:prstGeom prst="rect">
            <a:avLst/>
          </a:prstGeom>
        </p:spPr>
      </p:pic>
    </p:spTree>
    <p:extLst>
      <p:ext uri="{BB962C8B-B14F-4D97-AF65-F5344CB8AC3E}">
        <p14:creationId xmlns:p14="http://schemas.microsoft.com/office/powerpoint/2010/main" val="423102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Interazione radiazione materia</a:t>
            </a: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256" y="2003014"/>
            <a:ext cx="4828032" cy="3977914"/>
          </a:xfrm>
        </p:spPr>
      </p:pic>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36120" y="2003014"/>
            <a:ext cx="5664706" cy="39818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5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a:blip r:embed="rId2"/>
          <a:stretch>
            <a:fillRect/>
          </a:stretch>
        </p:blipFill>
        <p:spPr>
          <a:xfrm>
            <a:off x="1929717" y="516157"/>
            <a:ext cx="8332566" cy="5825686"/>
          </a:xfrm>
          <a:prstGeom prst="rect">
            <a:avLst/>
          </a:prstGeom>
        </p:spPr>
      </p:pic>
    </p:spTree>
    <p:extLst>
      <p:ext uri="{BB962C8B-B14F-4D97-AF65-F5344CB8AC3E}">
        <p14:creationId xmlns:p14="http://schemas.microsoft.com/office/powerpoint/2010/main" val="126289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3765" t="20915" r="11044" b="7408"/>
          <a:stretch/>
        </p:blipFill>
        <p:spPr>
          <a:xfrm>
            <a:off x="1678898" y="633828"/>
            <a:ext cx="9144001" cy="5830188"/>
          </a:xfrm>
          <a:prstGeom prst="rect">
            <a:avLst/>
          </a:prstGeom>
        </p:spPr>
      </p:pic>
    </p:spTree>
    <p:extLst>
      <p:ext uri="{BB962C8B-B14F-4D97-AF65-F5344CB8AC3E}">
        <p14:creationId xmlns:p14="http://schemas.microsoft.com/office/powerpoint/2010/main" val="361460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1141413" y="618518"/>
            <a:ext cx="9905998" cy="1478570"/>
          </a:xfrm>
        </p:spPr>
        <p:txBody>
          <a:bodyPr/>
          <a:lstStyle/>
          <a:p>
            <a:r>
              <a:rPr lang="it-IT" b="1" dirty="0"/>
              <a:t>RADIOISOTOPI</a:t>
            </a:r>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15493" r="13291"/>
          <a:stretch/>
        </p:blipFill>
        <p:spPr>
          <a:xfrm rot="5400000">
            <a:off x="7283565" y="284051"/>
            <a:ext cx="2898648" cy="3052636"/>
          </a:xfrm>
          <a:prstGeom prst="rect">
            <a:avLst/>
          </a:prstGeom>
        </p:spPr>
      </p:pic>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b="60074"/>
          <a:stretch/>
        </p:blipFill>
        <p:spPr>
          <a:xfrm>
            <a:off x="1553336" y="3811905"/>
            <a:ext cx="9172576" cy="2575755"/>
          </a:xfrm>
          <a:prstGeom prst="rect">
            <a:avLst/>
          </a:prstGeom>
        </p:spPr>
      </p:pic>
      <p:sp>
        <p:nvSpPr>
          <p:cNvPr id="9" name="CasellaDiTesto 8"/>
          <p:cNvSpPr txBox="1"/>
          <p:nvPr/>
        </p:nvSpPr>
        <p:spPr>
          <a:xfrm>
            <a:off x="1672208" y="3394432"/>
            <a:ext cx="1279517" cy="369332"/>
          </a:xfrm>
          <a:prstGeom prst="rect">
            <a:avLst/>
          </a:prstGeom>
          <a:noFill/>
        </p:spPr>
        <p:txBody>
          <a:bodyPr wrap="none" rtlCol="0">
            <a:spAutoFit/>
          </a:bodyPr>
          <a:lstStyle/>
          <a:p>
            <a:r>
              <a:rPr lang="it-IT" b="1" dirty="0">
                <a:solidFill>
                  <a:srgbClr val="002060"/>
                </a:solidFill>
              </a:rPr>
              <a:t>IDROGENO</a:t>
            </a:r>
          </a:p>
        </p:txBody>
      </p:sp>
      <p:sp>
        <p:nvSpPr>
          <p:cNvPr id="10" name="CasellaDiTesto 9"/>
          <p:cNvSpPr txBox="1"/>
          <p:nvPr/>
        </p:nvSpPr>
        <p:spPr>
          <a:xfrm>
            <a:off x="6368224" y="3418503"/>
            <a:ext cx="1295547" cy="369332"/>
          </a:xfrm>
          <a:prstGeom prst="rect">
            <a:avLst/>
          </a:prstGeom>
          <a:noFill/>
        </p:spPr>
        <p:txBody>
          <a:bodyPr wrap="none" rtlCol="0">
            <a:spAutoFit/>
          </a:bodyPr>
          <a:lstStyle/>
          <a:p>
            <a:r>
              <a:rPr lang="it-IT" b="1" dirty="0">
                <a:solidFill>
                  <a:srgbClr val="002060"/>
                </a:solidFill>
              </a:rPr>
              <a:t>CARBONIO</a:t>
            </a:r>
          </a:p>
        </p:txBody>
      </p:sp>
    </p:spTree>
    <p:extLst>
      <p:ext uri="{BB962C8B-B14F-4D97-AF65-F5344CB8AC3E}">
        <p14:creationId xmlns:p14="http://schemas.microsoft.com/office/powerpoint/2010/main" val="58125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316766"/>
            <a:ext cx="9905998" cy="1478570"/>
          </a:xfrm>
        </p:spPr>
        <p:txBody>
          <a:bodyPr/>
          <a:lstStyle/>
          <a:p>
            <a:r>
              <a:rPr lang="it-IT" b="1" dirty="0"/>
              <a:t>EFFETTI </a:t>
            </a:r>
            <a:r>
              <a:rPr lang="it-IT" b="1" dirty="0" err="1"/>
              <a:t>dEL</a:t>
            </a:r>
            <a:r>
              <a:rPr lang="it-IT" b="1" dirty="0"/>
              <a:t> RADON</a:t>
            </a:r>
            <a:br>
              <a:rPr lang="it-IT" b="1" dirty="0"/>
            </a:br>
            <a:r>
              <a:rPr lang="it-IT" b="1" dirty="0"/>
              <a:t>ESPOSIZIONE AL RADON DEI MINATORI</a:t>
            </a:r>
          </a:p>
        </p:txBody>
      </p:sp>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stretch>
            <a:fillRect/>
          </a:stretch>
        </p:blipFill>
        <p:spPr>
          <a:xfrm>
            <a:off x="2036966" y="1667568"/>
            <a:ext cx="8114892" cy="5009173"/>
          </a:xfrm>
          <a:prstGeom prst="rect">
            <a:avLst/>
          </a:prstGeom>
        </p:spPr>
      </p:pic>
    </p:spTree>
    <p:extLst>
      <p:ext uri="{BB962C8B-B14F-4D97-AF65-F5344CB8AC3E}">
        <p14:creationId xmlns:p14="http://schemas.microsoft.com/office/powerpoint/2010/main" val="1362049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p:cNvPicPr>
            <a:picLocks noChangeAspect="1"/>
          </p:cNvPicPr>
          <p:nvPr/>
        </p:nvPicPr>
        <p:blipFill>
          <a:blip r:embed="rId2"/>
          <a:stretch>
            <a:fillRect/>
          </a:stretch>
        </p:blipFill>
        <p:spPr>
          <a:xfrm>
            <a:off x="1700942" y="1589045"/>
            <a:ext cx="8790115" cy="5022067"/>
          </a:xfrm>
          <a:prstGeom prst="rect">
            <a:avLst/>
          </a:prstGeom>
        </p:spPr>
      </p:pic>
      <p:sp>
        <p:nvSpPr>
          <p:cNvPr id="6" name="Titolo 1"/>
          <p:cNvSpPr>
            <a:spLocks noGrp="1"/>
          </p:cNvSpPr>
          <p:nvPr>
            <p:ph type="title"/>
          </p:nvPr>
        </p:nvSpPr>
        <p:spPr>
          <a:xfrm>
            <a:off x="1141413" y="271046"/>
            <a:ext cx="9905998" cy="1478570"/>
          </a:xfrm>
        </p:spPr>
        <p:txBody>
          <a:bodyPr/>
          <a:lstStyle/>
          <a:p>
            <a:r>
              <a:rPr lang="it-IT" dirty="0"/>
              <a:t>EFFETTI </a:t>
            </a:r>
            <a:r>
              <a:rPr lang="it-IT" dirty="0" err="1"/>
              <a:t>dEL</a:t>
            </a:r>
            <a:r>
              <a:rPr lang="it-IT" dirty="0"/>
              <a:t> RADON</a:t>
            </a:r>
            <a:br>
              <a:rPr lang="it-IT" dirty="0"/>
            </a:br>
            <a:r>
              <a:rPr lang="it-IT" dirty="0"/>
              <a:t>ESPOSIZIONE NELLE ABITAZIONI</a:t>
            </a:r>
          </a:p>
        </p:txBody>
      </p:sp>
    </p:spTree>
    <p:extLst>
      <p:ext uri="{BB962C8B-B14F-4D97-AF65-F5344CB8AC3E}">
        <p14:creationId xmlns:p14="http://schemas.microsoft.com/office/powerpoint/2010/main" val="14442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Titolo 1"/>
          <p:cNvSpPr>
            <a:spLocks noGrp="1"/>
          </p:cNvSpPr>
          <p:nvPr>
            <p:ph type="title"/>
          </p:nvPr>
        </p:nvSpPr>
        <p:spPr>
          <a:xfrm>
            <a:off x="1141413" y="271046"/>
            <a:ext cx="9905998" cy="1478570"/>
          </a:xfrm>
        </p:spPr>
        <p:txBody>
          <a:bodyPr/>
          <a:lstStyle/>
          <a:p>
            <a:r>
              <a:rPr lang="it-IT" b="1" dirty="0"/>
              <a:t>EFFETTI </a:t>
            </a:r>
            <a:r>
              <a:rPr lang="it-IT" b="1" dirty="0" err="1"/>
              <a:t>dEL</a:t>
            </a:r>
            <a:r>
              <a:rPr lang="it-IT" b="1" dirty="0"/>
              <a:t> RADON</a:t>
            </a:r>
            <a:br>
              <a:rPr lang="it-IT" b="1" dirty="0"/>
            </a:br>
            <a:r>
              <a:rPr lang="it-IT" b="1" dirty="0"/>
              <a:t>ESPOSIZIONE NELLE ABITAZIONI</a:t>
            </a:r>
          </a:p>
        </p:txBody>
      </p:sp>
      <p:pic>
        <p:nvPicPr>
          <p:cNvPr id="9" name="Immagine 8"/>
          <p:cNvPicPr>
            <a:picLocks noChangeAspect="1"/>
          </p:cNvPicPr>
          <p:nvPr/>
        </p:nvPicPr>
        <p:blipFill>
          <a:blip r:embed="rId2"/>
          <a:stretch>
            <a:fillRect/>
          </a:stretch>
        </p:blipFill>
        <p:spPr>
          <a:xfrm>
            <a:off x="2571401" y="1567320"/>
            <a:ext cx="7049197" cy="4888344"/>
          </a:xfrm>
          <a:prstGeom prst="rect">
            <a:avLst/>
          </a:prstGeom>
        </p:spPr>
      </p:pic>
    </p:spTree>
    <p:extLst>
      <p:ext uri="{BB962C8B-B14F-4D97-AF65-F5344CB8AC3E}">
        <p14:creationId xmlns:p14="http://schemas.microsoft.com/office/powerpoint/2010/main" val="60854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Titolo 1"/>
          <p:cNvSpPr>
            <a:spLocks noGrp="1"/>
          </p:cNvSpPr>
          <p:nvPr>
            <p:ph type="title"/>
          </p:nvPr>
        </p:nvSpPr>
        <p:spPr>
          <a:xfrm>
            <a:off x="1141413" y="271046"/>
            <a:ext cx="9905998" cy="1478570"/>
          </a:xfrm>
        </p:spPr>
        <p:txBody>
          <a:bodyPr/>
          <a:lstStyle/>
          <a:p>
            <a:r>
              <a:rPr lang="it-IT" b="1" dirty="0"/>
              <a:t>EFFETTI </a:t>
            </a:r>
            <a:r>
              <a:rPr lang="it-IT" b="1" dirty="0" err="1"/>
              <a:t>dEL</a:t>
            </a:r>
            <a:r>
              <a:rPr lang="it-IT" b="1" dirty="0"/>
              <a:t> RADON</a:t>
            </a:r>
            <a:br>
              <a:rPr lang="it-IT" b="1" dirty="0"/>
            </a:br>
            <a:r>
              <a:rPr lang="it-IT" b="1" dirty="0"/>
              <a:t>SINERGIA CON IL FUMO</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79" y="1611187"/>
            <a:ext cx="5248656" cy="4679885"/>
          </a:xfrm>
          <a:prstGeom prst="rect">
            <a:avLst/>
          </a:prstGeom>
        </p:spPr>
      </p:pic>
      <p:sp>
        <p:nvSpPr>
          <p:cNvPr id="7" name="CasellaDiTesto 6"/>
          <p:cNvSpPr txBox="1"/>
          <p:nvPr/>
        </p:nvSpPr>
        <p:spPr>
          <a:xfrm>
            <a:off x="3611879" y="6291072"/>
            <a:ext cx="6147389" cy="369332"/>
          </a:xfrm>
          <a:prstGeom prst="rect">
            <a:avLst/>
          </a:prstGeom>
          <a:noFill/>
        </p:spPr>
        <p:txBody>
          <a:bodyPr wrap="none" rtlCol="0">
            <a:spAutoFit/>
          </a:bodyPr>
          <a:lstStyle/>
          <a:p>
            <a:r>
              <a:rPr lang="it-IT" dirty="0"/>
              <a:t>Misure Agenzia per la Protezione dell'Ambiente Americana (EPA)</a:t>
            </a:r>
          </a:p>
        </p:txBody>
      </p:sp>
    </p:spTree>
    <p:extLst>
      <p:ext uri="{BB962C8B-B14F-4D97-AF65-F5344CB8AC3E}">
        <p14:creationId xmlns:p14="http://schemas.microsoft.com/office/powerpoint/2010/main" val="201582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Titolo 1"/>
          <p:cNvSpPr>
            <a:spLocks noGrp="1"/>
          </p:cNvSpPr>
          <p:nvPr>
            <p:ph type="title"/>
          </p:nvPr>
        </p:nvSpPr>
        <p:spPr>
          <a:xfrm>
            <a:off x="1141413" y="271046"/>
            <a:ext cx="9905998" cy="1478570"/>
          </a:xfrm>
        </p:spPr>
        <p:txBody>
          <a:bodyPr/>
          <a:lstStyle/>
          <a:p>
            <a:r>
              <a:rPr lang="it-IT" b="1" dirty="0">
                <a:solidFill>
                  <a:srgbClr val="002060"/>
                </a:solidFill>
              </a:rPr>
              <a:t>EFFETTI </a:t>
            </a:r>
            <a:r>
              <a:rPr lang="it-IT" b="1" dirty="0" err="1">
                <a:solidFill>
                  <a:srgbClr val="002060"/>
                </a:solidFill>
              </a:rPr>
              <a:t>dEL</a:t>
            </a:r>
            <a:r>
              <a:rPr lang="it-IT" b="1" dirty="0">
                <a:solidFill>
                  <a:srgbClr val="002060"/>
                </a:solidFill>
              </a:rPr>
              <a:t> RADON</a:t>
            </a:r>
            <a:br>
              <a:rPr lang="it-IT" b="1" dirty="0">
                <a:solidFill>
                  <a:srgbClr val="002060"/>
                </a:solidFill>
              </a:rPr>
            </a:br>
            <a:r>
              <a:rPr lang="it-IT" b="1" dirty="0">
                <a:solidFill>
                  <a:srgbClr val="002060"/>
                </a:solidFill>
              </a:rPr>
              <a:t>CONCLUSIONI</a:t>
            </a:r>
          </a:p>
        </p:txBody>
      </p:sp>
      <p:sp>
        <p:nvSpPr>
          <p:cNvPr id="2" name="CasellaDiTesto 1"/>
          <p:cNvSpPr txBox="1"/>
          <p:nvPr/>
        </p:nvSpPr>
        <p:spPr>
          <a:xfrm>
            <a:off x="1141413" y="2139696"/>
            <a:ext cx="9905998" cy="3785652"/>
          </a:xfrm>
          <a:prstGeom prst="rect">
            <a:avLst/>
          </a:prstGeom>
          <a:noFill/>
        </p:spPr>
        <p:txBody>
          <a:bodyPr wrap="square" rtlCol="0">
            <a:spAutoFit/>
          </a:bodyPr>
          <a:lstStyle/>
          <a:p>
            <a:pPr marL="342900" indent="-342900">
              <a:buFont typeface="Wingdings" panose="05000000000000000000" pitchFamily="2" charset="2"/>
              <a:buChar char="q"/>
            </a:pPr>
            <a:r>
              <a:rPr lang="it-IT" sz="2400" b="1" dirty="0">
                <a:solidFill>
                  <a:srgbClr val="002060"/>
                </a:solidFill>
              </a:rPr>
              <a:t>Un significativo aumento di rischio di tumore polmonare all’aumentare dell’esposizione al radon;</a:t>
            </a:r>
          </a:p>
          <a:p>
            <a:pPr marL="342900" indent="-342900">
              <a:buFont typeface="Wingdings" panose="05000000000000000000" pitchFamily="2" charset="2"/>
              <a:buChar char="q"/>
            </a:pPr>
            <a:endParaRPr lang="it-IT" sz="2400" b="1" dirty="0">
              <a:solidFill>
                <a:srgbClr val="002060"/>
              </a:solidFill>
            </a:endParaRPr>
          </a:p>
          <a:p>
            <a:pPr marL="342900" indent="-342900">
              <a:buFont typeface="Wingdings" panose="05000000000000000000" pitchFamily="2" charset="2"/>
              <a:buChar char="q"/>
            </a:pPr>
            <a:r>
              <a:rPr lang="it-IT" sz="2400" b="1" dirty="0">
                <a:solidFill>
                  <a:srgbClr val="002060"/>
                </a:solidFill>
              </a:rPr>
              <a:t>l’esistenza di un forte effetto sinergico tra fumo di sigaretta e radon;</a:t>
            </a:r>
          </a:p>
          <a:p>
            <a:pPr marL="342900" indent="-342900">
              <a:buFont typeface="Wingdings" panose="05000000000000000000" pitchFamily="2" charset="2"/>
              <a:buChar char="q"/>
            </a:pPr>
            <a:endParaRPr lang="it-IT" sz="2400" b="1" dirty="0">
              <a:solidFill>
                <a:srgbClr val="002060"/>
              </a:solidFill>
            </a:endParaRPr>
          </a:p>
          <a:p>
            <a:pPr marL="342900" indent="-342900">
              <a:buFont typeface="Wingdings" panose="05000000000000000000" pitchFamily="2" charset="2"/>
              <a:buChar char="q"/>
            </a:pPr>
            <a:r>
              <a:rPr lang="it-IT" sz="2400" b="1" dirty="0">
                <a:solidFill>
                  <a:srgbClr val="002060"/>
                </a:solidFill>
              </a:rPr>
              <a:t>l’evidenza del rischio di tumore polmonare anche (per esposizioni prolungate di alcuni decenni) a livelli di concentrazione di radon medio-bassi (inferiori a 200 </a:t>
            </a:r>
            <a:r>
              <a:rPr lang="it-IT" sz="2400" b="1" dirty="0" err="1">
                <a:solidFill>
                  <a:srgbClr val="002060"/>
                </a:solidFill>
              </a:rPr>
              <a:t>Bq</a:t>
            </a:r>
            <a:r>
              <a:rPr lang="it-IT" sz="2400" b="1" dirty="0">
                <a:solidFill>
                  <a:srgbClr val="002060"/>
                </a:solidFill>
              </a:rPr>
              <a:t>/m</a:t>
            </a:r>
            <a:r>
              <a:rPr lang="it-IT" sz="2400" b="1" baseline="30000" dirty="0">
                <a:solidFill>
                  <a:srgbClr val="002060"/>
                </a:solidFill>
              </a:rPr>
              <a:t>3</a:t>
            </a:r>
            <a:r>
              <a:rPr lang="it-IT" sz="2400" b="1" dirty="0">
                <a:solidFill>
                  <a:srgbClr val="002060"/>
                </a:solidFill>
              </a:rPr>
              <a:t>).</a:t>
            </a:r>
          </a:p>
          <a:p>
            <a:pPr marL="342900" indent="-342900">
              <a:buFont typeface="Wingdings" panose="05000000000000000000" pitchFamily="2" charset="2"/>
              <a:buChar char="q"/>
            </a:pPr>
            <a:endParaRPr lang="it-IT" sz="2400" b="1" dirty="0"/>
          </a:p>
          <a:p>
            <a:pPr algn="ctr"/>
            <a:r>
              <a:rPr lang="it-IT" sz="2400" b="1" dirty="0">
                <a:solidFill>
                  <a:srgbClr val="FF0000"/>
                </a:solidFill>
              </a:rPr>
              <a:t>L’OMS HA INSERITO IL RADON TRA I CANCEROGENI DI GRUPPO 1</a:t>
            </a:r>
          </a:p>
        </p:txBody>
      </p:sp>
    </p:spTree>
    <p:extLst>
      <p:ext uri="{BB962C8B-B14F-4D97-AF65-F5344CB8AC3E}">
        <p14:creationId xmlns:p14="http://schemas.microsoft.com/office/powerpoint/2010/main" val="143657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Titolo 1"/>
          <p:cNvSpPr>
            <a:spLocks noGrp="1"/>
          </p:cNvSpPr>
          <p:nvPr>
            <p:ph type="title"/>
          </p:nvPr>
        </p:nvSpPr>
        <p:spPr>
          <a:xfrm>
            <a:off x="1141413" y="271046"/>
            <a:ext cx="9905998" cy="1478570"/>
          </a:xfrm>
        </p:spPr>
        <p:txBody>
          <a:bodyPr/>
          <a:lstStyle/>
          <a:p>
            <a:r>
              <a:rPr lang="it-IT" b="1" dirty="0">
                <a:solidFill>
                  <a:srgbClr val="002060"/>
                </a:solidFill>
              </a:rPr>
              <a:t>EFFETTI </a:t>
            </a:r>
            <a:r>
              <a:rPr lang="it-IT" b="1" dirty="0" err="1">
                <a:solidFill>
                  <a:srgbClr val="002060"/>
                </a:solidFill>
              </a:rPr>
              <a:t>dEL</a:t>
            </a:r>
            <a:r>
              <a:rPr lang="it-IT" b="1" dirty="0">
                <a:solidFill>
                  <a:srgbClr val="002060"/>
                </a:solidFill>
              </a:rPr>
              <a:t> RADON</a:t>
            </a:r>
            <a:br>
              <a:rPr lang="it-IT" b="1" dirty="0">
                <a:solidFill>
                  <a:srgbClr val="002060"/>
                </a:solidFill>
              </a:rPr>
            </a:br>
            <a:r>
              <a:rPr lang="it-IT" b="1" dirty="0">
                <a:solidFill>
                  <a:srgbClr val="002060"/>
                </a:solidFill>
              </a:rPr>
              <a:t>ESPOSIZIONE NELLE ABITAZIONI</a:t>
            </a:r>
          </a:p>
        </p:txBody>
      </p:sp>
      <p:sp>
        <p:nvSpPr>
          <p:cNvPr id="3" name="CasellaDiTesto 2"/>
          <p:cNvSpPr txBox="1"/>
          <p:nvPr/>
        </p:nvSpPr>
        <p:spPr>
          <a:xfrm>
            <a:off x="1141413" y="2029968"/>
            <a:ext cx="9905998" cy="4154984"/>
          </a:xfrm>
          <a:prstGeom prst="rect">
            <a:avLst/>
          </a:prstGeom>
          <a:noFill/>
        </p:spPr>
        <p:txBody>
          <a:bodyPr wrap="square" rtlCol="0">
            <a:spAutoFit/>
          </a:bodyPr>
          <a:lstStyle/>
          <a:p>
            <a:pPr marL="447675" indent="-447675">
              <a:buFont typeface="Wingdings" panose="05000000000000000000" pitchFamily="2" charset="2"/>
              <a:buChar char="q"/>
            </a:pPr>
            <a:r>
              <a:rPr lang="it-IT" sz="2400" b="1" dirty="0">
                <a:solidFill>
                  <a:srgbClr val="002060"/>
                </a:solidFill>
              </a:rPr>
              <a:t>In Italia il valor medio della concentrazione di radon nelle abitazioni è ~70 </a:t>
            </a:r>
            <a:r>
              <a:rPr lang="it-IT" sz="2400" b="1" dirty="0" err="1">
                <a:solidFill>
                  <a:srgbClr val="002060"/>
                </a:solidFill>
              </a:rPr>
              <a:t>Bq</a:t>
            </a:r>
            <a:r>
              <a:rPr lang="it-IT" sz="2400" b="1" dirty="0">
                <a:solidFill>
                  <a:srgbClr val="002060"/>
                </a:solidFill>
              </a:rPr>
              <a:t>/m3</a:t>
            </a:r>
          </a:p>
          <a:p>
            <a:pPr marL="447675" indent="-447675">
              <a:buFont typeface="Wingdings" panose="05000000000000000000" pitchFamily="2" charset="2"/>
              <a:buChar char="q"/>
            </a:pPr>
            <a:r>
              <a:rPr lang="it-IT" sz="2400" b="1" dirty="0">
                <a:solidFill>
                  <a:srgbClr val="002060"/>
                </a:solidFill>
              </a:rPr>
              <a:t>La percentuale di abitazioni con concentrazioni superiori a 200 </a:t>
            </a:r>
            <a:r>
              <a:rPr lang="it-IT" sz="2400" b="1" dirty="0" err="1">
                <a:solidFill>
                  <a:srgbClr val="002060"/>
                </a:solidFill>
              </a:rPr>
              <a:t>Bq</a:t>
            </a:r>
            <a:r>
              <a:rPr lang="it-IT" sz="2400" b="1" dirty="0">
                <a:solidFill>
                  <a:srgbClr val="002060"/>
                </a:solidFill>
              </a:rPr>
              <a:t>/m3 e 400 </a:t>
            </a:r>
            <a:r>
              <a:rPr lang="it-IT" sz="2400" b="1" dirty="0" err="1">
                <a:solidFill>
                  <a:srgbClr val="002060"/>
                </a:solidFill>
              </a:rPr>
              <a:t>Bq</a:t>
            </a:r>
            <a:r>
              <a:rPr lang="it-IT" sz="2400" b="1" dirty="0">
                <a:solidFill>
                  <a:srgbClr val="002060"/>
                </a:solidFill>
              </a:rPr>
              <a:t>/m3 è ~4% e ~1%, rispettivamente</a:t>
            </a:r>
          </a:p>
          <a:p>
            <a:pPr marL="447675" indent="-447675">
              <a:buFont typeface="Wingdings" panose="05000000000000000000" pitchFamily="2" charset="2"/>
              <a:buChar char="q"/>
            </a:pPr>
            <a:r>
              <a:rPr lang="it-IT" sz="2400" b="1" dirty="0">
                <a:solidFill>
                  <a:srgbClr val="002060"/>
                </a:solidFill>
              </a:rPr>
              <a:t>Ogni anno i decessi per tumore polmonare sono ~32 000 (in aumento tra le donne!), su un totale di ~150 000 per tutti i tumori</a:t>
            </a:r>
          </a:p>
          <a:p>
            <a:pPr marL="447675" indent="-447675">
              <a:buFont typeface="Wingdings" panose="05000000000000000000" pitchFamily="2" charset="2"/>
              <a:buChar char="q"/>
            </a:pPr>
            <a:r>
              <a:rPr lang="it-IT" sz="2400" b="1" dirty="0">
                <a:solidFill>
                  <a:srgbClr val="002060"/>
                </a:solidFill>
              </a:rPr>
              <a:t>La frazione di casi attribuibile al radon è del 10% (3%–18%)</a:t>
            </a:r>
          </a:p>
          <a:p>
            <a:pPr marL="447675" indent="-447675">
              <a:buFont typeface="Wingdings" panose="05000000000000000000" pitchFamily="2" charset="2"/>
              <a:buChar char="q"/>
            </a:pPr>
            <a:r>
              <a:rPr lang="it-IT" sz="2400" b="1" dirty="0">
                <a:solidFill>
                  <a:schemeClr val="bg2">
                    <a:lumMod val="20000"/>
                    <a:lumOff val="80000"/>
                  </a:schemeClr>
                </a:solidFill>
              </a:rPr>
              <a:t>I tumori polmonari attribuibili al radon, allo stato attuale delle conoscenze, sono quindi 1100 – 5700 all’anno</a:t>
            </a:r>
          </a:p>
          <a:p>
            <a:pPr marL="447675" indent="-447675">
              <a:buFont typeface="Wingdings" panose="05000000000000000000" pitchFamily="2" charset="2"/>
              <a:buChar char="q"/>
            </a:pPr>
            <a:r>
              <a:rPr lang="it-IT" sz="2400" b="1" dirty="0">
                <a:solidFill>
                  <a:schemeClr val="bg2">
                    <a:lumMod val="20000"/>
                    <a:lumOff val="80000"/>
                  </a:schemeClr>
                </a:solidFill>
              </a:rPr>
              <a:t>Di questi, la maggior parte è tra i fumatori, a causa della sinergia tra radon e fumo</a:t>
            </a:r>
          </a:p>
        </p:txBody>
      </p:sp>
    </p:spTree>
    <p:extLst>
      <p:ext uri="{BB962C8B-B14F-4D97-AF65-F5344CB8AC3E}">
        <p14:creationId xmlns:p14="http://schemas.microsoft.com/office/powerpoint/2010/main" val="117923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stretch>
            <a:fillRect/>
          </a:stretch>
        </p:blipFill>
        <p:spPr>
          <a:xfrm>
            <a:off x="1813152" y="407284"/>
            <a:ext cx="8565696" cy="6043432"/>
          </a:xfrm>
          <a:prstGeom prst="rect">
            <a:avLst/>
          </a:prstGeom>
        </p:spPr>
      </p:pic>
    </p:spTree>
    <p:extLst>
      <p:ext uri="{BB962C8B-B14F-4D97-AF65-F5344CB8AC3E}">
        <p14:creationId xmlns:p14="http://schemas.microsoft.com/office/powerpoint/2010/main" val="219746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76" y="483742"/>
            <a:ext cx="8793847" cy="5890515"/>
          </a:xfrm>
          <a:prstGeom prst="rect">
            <a:avLst/>
          </a:prstGeom>
        </p:spPr>
      </p:pic>
    </p:spTree>
    <p:extLst>
      <p:ext uri="{BB962C8B-B14F-4D97-AF65-F5344CB8AC3E}">
        <p14:creationId xmlns:p14="http://schemas.microsoft.com/office/powerpoint/2010/main" val="392632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404" y="424053"/>
            <a:ext cx="8013192" cy="6009894"/>
          </a:xfrm>
          <a:prstGeom prst="rect">
            <a:avLst/>
          </a:prstGeom>
        </p:spPr>
      </p:pic>
    </p:spTree>
    <p:extLst>
      <p:ext uri="{BB962C8B-B14F-4D97-AF65-F5344CB8AC3E}">
        <p14:creationId xmlns:p14="http://schemas.microsoft.com/office/powerpoint/2010/main" val="17924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Titolo 1"/>
          <p:cNvSpPr>
            <a:spLocks noGrp="1"/>
          </p:cNvSpPr>
          <p:nvPr>
            <p:ph type="title"/>
          </p:nvPr>
        </p:nvSpPr>
        <p:spPr>
          <a:xfrm>
            <a:off x="1141413" y="271046"/>
            <a:ext cx="9905998" cy="1478570"/>
          </a:xfrm>
        </p:spPr>
        <p:txBody>
          <a:bodyPr/>
          <a:lstStyle/>
          <a:p>
            <a:r>
              <a:rPr lang="it-IT" dirty="0"/>
              <a:t>NORMATIVA</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186" y="402770"/>
            <a:ext cx="4304613" cy="6052460"/>
          </a:xfrm>
          <a:prstGeom prst="rect">
            <a:avLst/>
          </a:prstGeom>
        </p:spPr>
      </p:pic>
      <p:sp>
        <p:nvSpPr>
          <p:cNvPr id="3" name="CasellaDiTesto 2"/>
          <p:cNvSpPr txBox="1"/>
          <p:nvPr/>
        </p:nvSpPr>
        <p:spPr>
          <a:xfrm>
            <a:off x="1141413" y="2002536"/>
            <a:ext cx="5097999" cy="3416320"/>
          </a:xfrm>
          <a:prstGeom prst="rect">
            <a:avLst/>
          </a:prstGeom>
          <a:noFill/>
        </p:spPr>
        <p:txBody>
          <a:bodyPr wrap="none" rtlCol="0">
            <a:spAutoFit/>
          </a:bodyPr>
          <a:lstStyle/>
          <a:p>
            <a:r>
              <a:rPr lang="it-IT" b="1" dirty="0"/>
              <a:t>DECRETO LEGISLATIVO 31 LUGLIO 2020</a:t>
            </a:r>
          </a:p>
          <a:p>
            <a:endParaRPr lang="it-IT" b="1" dirty="0"/>
          </a:p>
          <a:p>
            <a:r>
              <a:rPr lang="it-IT" b="1" dirty="0"/>
              <a:t>Titolo IV</a:t>
            </a:r>
            <a:br>
              <a:rPr lang="it-IT" b="1" dirty="0"/>
            </a:br>
            <a:r>
              <a:rPr lang="it-IT" b="1" dirty="0"/>
              <a:t>SORGENTI NATURALI DI RADIAZIONI IONIZZANTI</a:t>
            </a:r>
            <a:br>
              <a:rPr lang="it-IT" b="1" dirty="0"/>
            </a:br>
            <a:r>
              <a:rPr lang="it-IT" b="1" dirty="0"/>
              <a:t>Capo I</a:t>
            </a:r>
            <a:br>
              <a:rPr lang="it-IT" b="1" dirty="0"/>
            </a:br>
            <a:r>
              <a:rPr lang="it-IT" b="1" dirty="0"/>
              <a:t>Esposizione al radon</a:t>
            </a:r>
          </a:p>
          <a:p>
            <a:r>
              <a:rPr lang="it-IT" dirty="0"/>
              <a:t>Sezione I</a:t>
            </a:r>
            <a:br>
              <a:rPr lang="it-IT" dirty="0"/>
            </a:br>
            <a:r>
              <a:rPr lang="it-IT" dirty="0"/>
              <a:t>Disposizioni generali</a:t>
            </a:r>
            <a:endParaRPr lang="it-IT" b="1" dirty="0"/>
          </a:p>
          <a:p>
            <a:r>
              <a:rPr lang="it-IT" dirty="0"/>
              <a:t>Sezione II</a:t>
            </a:r>
            <a:br>
              <a:rPr lang="it-IT" dirty="0"/>
            </a:br>
            <a:r>
              <a:rPr lang="it-IT" dirty="0"/>
              <a:t>Esposizione al radon nei luoghi di lavoro</a:t>
            </a:r>
          </a:p>
          <a:p>
            <a:r>
              <a:rPr lang="it-IT" dirty="0"/>
              <a:t>Sezione III</a:t>
            </a:r>
            <a:br>
              <a:rPr lang="it-IT" dirty="0"/>
            </a:br>
            <a:r>
              <a:rPr lang="it-IT" dirty="0"/>
              <a:t>Protezione dall'esposizione al radon nelle abitazioni</a:t>
            </a:r>
            <a:endParaRPr lang="it-IT" b="1" dirty="0"/>
          </a:p>
        </p:txBody>
      </p:sp>
    </p:spTree>
    <p:extLst>
      <p:ext uri="{BB962C8B-B14F-4D97-AF65-F5344CB8AC3E}">
        <p14:creationId xmlns:p14="http://schemas.microsoft.com/office/powerpoint/2010/main" val="20114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1141413" y="618518"/>
            <a:ext cx="9905998" cy="1478570"/>
          </a:xfrm>
        </p:spPr>
        <p:txBody>
          <a:bodyPr/>
          <a:lstStyle/>
          <a:p>
            <a:r>
              <a:rPr lang="it-IT" b="1" dirty="0" err="1"/>
              <a:t>RADIOttivita</a:t>
            </a:r>
            <a:r>
              <a:rPr lang="it-IT" b="1" dirty="0"/>
              <a:t>’</a:t>
            </a:r>
          </a:p>
        </p:txBody>
      </p:sp>
      <p:pic>
        <p:nvPicPr>
          <p:cNvPr id="3" name="Immagine 2"/>
          <p:cNvPicPr>
            <a:picLocks noChangeAspect="1"/>
          </p:cNvPicPr>
          <p:nvPr/>
        </p:nvPicPr>
        <p:blipFill>
          <a:blip r:embed="rId2"/>
          <a:stretch>
            <a:fillRect/>
          </a:stretch>
        </p:blipFill>
        <p:spPr>
          <a:xfrm>
            <a:off x="1555051" y="2225104"/>
            <a:ext cx="3553367" cy="1542224"/>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46" y="2225104"/>
            <a:ext cx="4860798" cy="3678004"/>
          </a:xfrm>
          <a:prstGeom prst="rect">
            <a:avLst/>
          </a:prstGeom>
        </p:spPr>
      </p:pic>
    </p:spTree>
    <p:extLst>
      <p:ext uri="{BB962C8B-B14F-4D97-AF65-F5344CB8AC3E}">
        <p14:creationId xmlns:p14="http://schemas.microsoft.com/office/powerpoint/2010/main" val="91633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Titolo 1"/>
          <p:cNvSpPr>
            <a:spLocks noGrp="1"/>
          </p:cNvSpPr>
          <p:nvPr>
            <p:ph type="title"/>
          </p:nvPr>
        </p:nvSpPr>
        <p:spPr>
          <a:xfrm>
            <a:off x="1141413" y="335224"/>
            <a:ext cx="9905998" cy="1478570"/>
          </a:xfrm>
        </p:spPr>
        <p:txBody>
          <a:bodyPr>
            <a:normAutofit/>
          </a:bodyPr>
          <a:lstStyle/>
          <a:p>
            <a:r>
              <a:rPr lang="it-IT" b="1" dirty="0">
                <a:solidFill>
                  <a:srgbClr val="002060"/>
                </a:solidFill>
              </a:rPr>
              <a:t>PIANO NAZIONALE RADON</a:t>
            </a:r>
            <a:br>
              <a:rPr lang="it-IT" b="1" dirty="0">
                <a:solidFill>
                  <a:srgbClr val="002060"/>
                </a:solidFill>
              </a:rPr>
            </a:br>
            <a:r>
              <a:rPr lang="it-IT" sz="2200" b="1" dirty="0">
                <a:solidFill>
                  <a:srgbClr val="002060"/>
                </a:solidFill>
              </a:rPr>
              <a:t>entro un anno dalla pubblicazione del decreto</a:t>
            </a:r>
          </a:p>
        </p:txBody>
      </p:sp>
      <p:sp>
        <p:nvSpPr>
          <p:cNvPr id="3" name="CasellaDiTesto 2"/>
          <p:cNvSpPr txBox="1"/>
          <p:nvPr/>
        </p:nvSpPr>
        <p:spPr>
          <a:xfrm>
            <a:off x="1141413" y="1997839"/>
            <a:ext cx="9905998" cy="3785652"/>
          </a:xfrm>
          <a:prstGeom prst="rect">
            <a:avLst/>
          </a:prstGeom>
          <a:noFill/>
        </p:spPr>
        <p:txBody>
          <a:bodyPr wrap="square" rtlCol="0">
            <a:spAutoFit/>
          </a:bodyPr>
          <a:lstStyle/>
          <a:p>
            <a:r>
              <a:rPr lang="it-IT" sz="2000" b="1" dirty="0">
                <a:solidFill>
                  <a:srgbClr val="002060"/>
                </a:solidFill>
              </a:rPr>
              <a:t>INDIVIDUA:</a:t>
            </a:r>
          </a:p>
          <a:p>
            <a:pPr marL="342900" indent="-342900">
              <a:buFont typeface="+mj-lt"/>
              <a:buAutoNum type="alphaLcParenR"/>
            </a:pPr>
            <a:r>
              <a:rPr lang="it-IT" sz="2000" b="1" dirty="0">
                <a:solidFill>
                  <a:srgbClr val="002060"/>
                </a:solidFill>
              </a:rPr>
              <a:t>le strategie, i criteri  e  le  modalità  di  intervento  per prevenire e ridurre i rischi di lungo termine dovuti  all'esposizione al radon nelle abitazioni, negli edifici pubblici  e  nei  luoghi  di lavoro, anche di nuova costruzione, per qualsiasi fonte di radon, sia essa il suolo, i materiali da costruzione o l'acqua; </a:t>
            </a:r>
          </a:p>
          <a:p>
            <a:pPr marL="342900" indent="-342900">
              <a:buFont typeface="+mj-lt"/>
              <a:buAutoNum type="alphaLcParenR"/>
            </a:pPr>
            <a:r>
              <a:rPr lang="it-IT" sz="2000" b="1" dirty="0">
                <a:solidFill>
                  <a:srgbClr val="002060"/>
                </a:solidFill>
              </a:rPr>
              <a:t>i criteri per la classificazione delle zone in cui si  prevede che la concentrazione di radon come media annua superi il livello  di riferimento nazionale in un numero significativo di edifici; </a:t>
            </a:r>
          </a:p>
          <a:p>
            <a:pPr marL="342900" indent="-342900">
              <a:buFont typeface="+mj-lt"/>
              <a:buAutoNum type="alphaLcParenR"/>
            </a:pPr>
            <a:r>
              <a:rPr lang="it-IT" sz="2000" b="1" dirty="0">
                <a:solidFill>
                  <a:schemeClr val="bg2">
                    <a:lumMod val="20000"/>
                    <a:lumOff val="80000"/>
                  </a:schemeClr>
                </a:solidFill>
              </a:rPr>
              <a:t>le regole tecniche e i criteri di realizzazione di misure  per prevenire l'ingresso del radon negli  edifici  di  nuova  costruzione nonché degli interventi di ristrutturazione su edifici esistenti; </a:t>
            </a:r>
          </a:p>
          <a:p>
            <a:pPr marL="342900" indent="-342900">
              <a:buFont typeface="+mj-lt"/>
              <a:buAutoNum type="alphaLcParenR"/>
            </a:pPr>
            <a:r>
              <a:rPr lang="it-IT" sz="2000" b="1" dirty="0">
                <a:solidFill>
                  <a:schemeClr val="bg2">
                    <a:lumMod val="20000"/>
                    <a:lumOff val="80000"/>
                  </a:schemeClr>
                </a:solidFill>
              </a:rPr>
              <a:t>gli indicatori di efficacia delle azioni pianificate. </a:t>
            </a:r>
          </a:p>
        </p:txBody>
      </p:sp>
    </p:spTree>
    <p:extLst>
      <p:ext uri="{BB962C8B-B14F-4D97-AF65-F5344CB8AC3E}">
        <p14:creationId xmlns:p14="http://schemas.microsoft.com/office/powerpoint/2010/main" val="1185783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Titolo 1"/>
          <p:cNvSpPr>
            <a:spLocks noGrp="1"/>
          </p:cNvSpPr>
          <p:nvPr>
            <p:ph type="title"/>
          </p:nvPr>
        </p:nvSpPr>
        <p:spPr>
          <a:xfrm>
            <a:off x="1141413" y="335224"/>
            <a:ext cx="9905998" cy="1478570"/>
          </a:xfrm>
        </p:spPr>
        <p:txBody>
          <a:bodyPr>
            <a:normAutofit/>
          </a:bodyPr>
          <a:lstStyle/>
          <a:p>
            <a:r>
              <a:rPr lang="it-IT" b="1" dirty="0">
                <a:solidFill>
                  <a:srgbClr val="002060"/>
                </a:solidFill>
              </a:rPr>
              <a:t>REGIONI E PROVINCE AUTONOME</a:t>
            </a:r>
            <a:br>
              <a:rPr lang="it-IT" b="1" dirty="0">
                <a:solidFill>
                  <a:srgbClr val="002060"/>
                </a:solidFill>
              </a:rPr>
            </a:br>
            <a:r>
              <a:rPr lang="it-IT" sz="2200" b="1" dirty="0">
                <a:solidFill>
                  <a:srgbClr val="002060"/>
                </a:solidFill>
              </a:rPr>
              <a:t>entro 24 mesi dalla pubblicazione del decreto</a:t>
            </a:r>
          </a:p>
        </p:txBody>
      </p:sp>
      <p:sp>
        <p:nvSpPr>
          <p:cNvPr id="3" name="CasellaDiTesto 2"/>
          <p:cNvSpPr txBox="1"/>
          <p:nvPr/>
        </p:nvSpPr>
        <p:spPr>
          <a:xfrm>
            <a:off x="1141413" y="1997839"/>
            <a:ext cx="9905998" cy="1938992"/>
          </a:xfrm>
          <a:prstGeom prst="rect">
            <a:avLst/>
          </a:prstGeom>
          <a:noFill/>
        </p:spPr>
        <p:txBody>
          <a:bodyPr wrap="square" rtlCol="0">
            <a:spAutoFit/>
          </a:bodyPr>
          <a:lstStyle/>
          <a:p>
            <a:pPr marL="457200" indent="-457200">
              <a:buFont typeface="+mj-lt"/>
              <a:buAutoNum type="alphaLcParenR"/>
            </a:pPr>
            <a:r>
              <a:rPr lang="it-IT" sz="2000" b="1" dirty="0">
                <a:solidFill>
                  <a:srgbClr val="002060"/>
                </a:solidFill>
              </a:rPr>
              <a:t>individuano le aree in cui  si  stima  che  la  concentrazione media annua di attività di  radon  in  aria  superi  il  livello  di riferimento in un numero significativo di edifici; </a:t>
            </a:r>
          </a:p>
          <a:p>
            <a:pPr marL="457200" indent="-457200">
              <a:buFont typeface="+mj-lt"/>
              <a:buAutoNum type="alphaLcParenR"/>
            </a:pPr>
            <a:endParaRPr lang="it-IT" sz="2000" b="1" dirty="0">
              <a:solidFill>
                <a:srgbClr val="002060"/>
              </a:solidFill>
            </a:endParaRPr>
          </a:p>
          <a:p>
            <a:pPr marL="457200" indent="-457200">
              <a:buFont typeface="+mj-lt"/>
              <a:buAutoNum type="alphaLcParenR"/>
            </a:pPr>
            <a:r>
              <a:rPr lang="it-IT" sz="2000" b="1" dirty="0">
                <a:solidFill>
                  <a:srgbClr val="002060"/>
                </a:solidFill>
              </a:rPr>
              <a:t>definiscono  le  priorità d'intervento  per  i  programmi specifici di misurazione al  fine  della  riduzione  dei  livelli  di concentrazione al di sotto dei livelli di riferimento e ne  prevedono le modalità attuative e i tempi di realizzazione.</a:t>
            </a:r>
          </a:p>
        </p:txBody>
      </p:sp>
    </p:spTree>
    <p:extLst>
      <p:ext uri="{BB962C8B-B14F-4D97-AF65-F5344CB8AC3E}">
        <p14:creationId xmlns:p14="http://schemas.microsoft.com/office/powerpoint/2010/main" val="3755180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Titolo 1"/>
          <p:cNvSpPr>
            <a:spLocks noGrp="1"/>
          </p:cNvSpPr>
          <p:nvPr>
            <p:ph type="title"/>
          </p:nvPr>
        </p:nvSpPr>
        <p:spPr>
          <a:xfrm>
            <a:off x="1141413" y="335224"/>
            <a:ext cx="9905998" cy="1478570"/>
          </a:xfrm>
        </p:spPr>
        <p:txBody>
          <a:bodyPr>
            <a:normAutofit/>
          </a:bodyPr>
          <a:lstStyle/>
          <a:p>
            <a:r>
              <a:rPr lang="it-IT" b="1" dirty="0">
                <a:solidFill>
                  <a:srgbClr val="002060"/>
                </a:solidFill>
              </a:rPr>
              <a:t>LIVELLI DI RIFERIMENTO</a:t>
            </a:r>
            <a:endParaRPr lang="it-IT" sz="2200" b="1" dirty="0">
              <a:solidFill>
                <a:srgbClr val="002060"/>
              </a:solidFill>
            </a:endParaRPr>
          </a:p>
        </p:txBody>
      </p:sp>
      <p:sp>
        <p:nvSpPr>
          <p:cNvPr id="3" name="CasellaDiTesto 2"/>
          <p:cNvSpPr txBox="1"/>
          <p:nvPr/>
        </p:nvSpPr>
        <p:spPr>
          <a:xfrm>
            <a:off x="1141413" y="1997839"/>
            <a:ext cx="9905998" cy="3477875"/>
          </a:xfrm>
          <a:prstGeom prst="rect">
            <a:avLst/>
          </a:prstGeom>
          <a:noFill/>
        </p:spPr>
        <p:txBody>
          <a:bodyPr wrap="square" rtlCol="0">
            <a:spAutoFit/>
          </a:bodyPr>
          <a:lstStyle/>
          <a:p>
            <a:r>
              <a:rPr lang="it-IT" sz="2000" b="1" dirty="0">
                <a:solidFill>
                  <a:srgbClr val="002060"/>
                </a:solidFill>
              </a:rPr>
              <a:t>I livelli massimi di riferimento per le abitazioni e i luoghi di lavoro,  espressi  in   termini   di   valore   medio   annuo   della concentrazione di  attività  di  radon  in  aria,  sono: </a:t>
            </a:r>
          </a:p>
          <a:p>
            <a:endParaRPr lang="it-IT" sz="2000" b="1" dirty="0">
              <a:solidFill>
                <a:srgbClr val="002060"/>
              </a:solidFill>
            </a:endParaRPr>
          </a:p>
          <a:p>
            <a:pPr marL="457200" indent="-457200">
              <a:buFont typeface="+mj-lt"/>
              <a:buAutoNum type="alphaLcParenR"/>
            </a:pPr>
            <a:r>
              <a:rPr lang="it-IT" sz="2000" b="1" dirty="0">
                <a:solidFill>
                  <a:srgbClr val="002060"/>
                </a:solidFill>
              </a:rPr>
              <a:t>300 Bq / mc  in  termini  di  concentrazione  media  annua  di attività di radon in aria per le abitazioni esistenti; </a:t>
            </a:r>
          </a:p>
          <a:p>
            <a:pPr marL="457200" indent="-457200">
              <a:buFont typeface="+mj-lt"/>
              <a:buAutoNum type="alphaLcParenR"/>
            </a:pPr>
            <a:endParaRPr lang="it-IT" sz="2000" b="1" dirty="0">
              <a:solidFill>
                <a:srgbClr val="002060"/>
              </a:solidFill>
            </a:endParaRPr>
          </a:p>
          <a:p>
            <a:pPr marL="457200" indent="-457200">
              <a:buFont typeface="+mj-lt"/>
              <a:buAutoNum type="alphaLcParenR"/>
            </a:pPr>
            <a:r>
              <a:rPr lang="it-IT" sz="2000" b="1" dirty="0">
                <a:solidFill>
                  <a:srgbClr val="002060"/>
                </a:solidFill>
              </a:rPr>
              <a:t>200 Bq / mc  in  termini  di  concentrazione  media  annua  di attività di radon in  aria  per  abitazioni  costruite  dopo  il  31 dicembre 2024; </a:t>
            </a:r>
          </a:p>
          <a:p>
            <a:pPr marL="457200" indent="-457200">
              <a:buFont typeface="+mj-lt"/>
              <a:buAutoNum type="alphaLcParenR"/>
            </a:pPr>
            <a:endParaRPr lang="it-IT" sz="2000" b="1" dirty="0"/>
          </a:p>
          <a:p>
            <a:pPr marL="457200" indent="-457200">
              <a:buFont typeface="+mj-lt"/>
              <a:buAutoNum type="alphaLcParenR"/>
            </a:pPr>
            <a:r>
              <a:rPr lang="it-IT" sz="2000" b="1" dirty="0">
                <a:solidFill>
                  <a:schemeClr val="bg2">
                    <a:lumMod val="20000"/>
                    <a:lumOff val="80000"/>
                  </a:schemeClr>
                </a:solidFill>
              </a:rPr>
              <a:t>300 Bq / mc  in  termini  di  concentrazione  media  annua  di attività di radon in aria per i luoghi di lavoro; </a:t>
            </a:r>
          </a:p>
        </p:txBody>
      </p:sp>
    </p:spTree>
    <p:extLst>
      <p:ext uri="{BB962C8B-B14F-4D97-AF65-F5344CB8AC3E}">
        <p14:creationId xmlns:p14="http://schemas.microsoft.com/office/powerpoint/2010/main" val="180397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Titolo 1"/>
          <p:cNvSpPr>
            <a:spLocks noGrp="1"/>
          </p:cNvSpPr>
          <p:nvPr>
            <p:ph type="title"/>
          </p:nvPr>
        </p:nvSpPr>
        <p:spPr>
          <a:xfrm>
            <a:off x="1141413" y="335224"/>
            <a:ext cx="9905998" cy="1478570"/>
          </a:xfrm>
        </p:spPr>
        <p:txBody>
          <a:bodyPr>
            <a:normAutofit/>
          </a:bodyPr>
          <a:lstStyle/>
          <a:p>
            <a:r>
              <a:rPr lang="it-IT" b="1" dirty="0">
                <a:solidFill>
                  <a:srgbClr val="002060"/>
                </a:solidFill>
              </a:rPr>
              <a:t>INFORMAZIONE E CAMPAGNA DI SENSIBILAZIONE</a:t>
            </a:r>
            <a:endParaRPr lang="it-IT" sz="2200" b="1" dirty="0">
              <a:solidFill>
                <a:srgbClr val="002060"/>
              </a:solidFill>
            </a:endParaRPr>
          </a:p>
        </p:txBody>
      </p:sp>
      <p:sp>
        <p:nvSpPr>
          <p:cNvPr id="3" name="CasellaDiTesto 2"/>
          <p:cNvSpPr txBox="1"/>
          <p:nvPr/>
        </p:nvSpPr>
        <p:spPr>
          <a:xfrm>
            <a:off x="1141413" y="1997839"/>
            <a:ext cx="9905998" cy="3785652"/>
          </a:xfrm>
          <a:prstGeom prst="rect">
            <a:avLst/>
          </a:prstGeom>
          <a:noFill/>
        </p:spPr>
        <p:txBody>
          <a:bodyPr wrap="square" rtlCol="0">
            <a:spAutoFit/>
          </a:bodyPr>
          <a:lstStyle/>
          <a:p>
            <a:r>
              <a:rPr lang="it-IT" sz="2000" b="1" dirty="0">
                <a:solidFill>
                  <a:srgbClr val="002060"/>
                </a:solidFill>
              </a:rPr>
              <a:t>I Ministeri della salute e del lavoro e delle politiche sociali, l'ISIN, l'ISS e l'Istituto nazionale per l'assicurazione contro gli infortuni sul lavoro (INAIL), le Regioni e le Province  autonome  di Trento e Bolzano rendono disponibili le informazioni sui livelli effettivi di esposizione al radon in ambienti chiusi, sui rischi che derivano per la salute dalle esposizioni al radon in ambienti chiusi, anche associati al consumo di tabacco, nonché quelle sull'importanza di effettuare misurazioni della concentrazione  media  annua   di</a:t>
            </a:r>
          </a:p>
          <a:p>
            <a:r>
              <a:rPr lang="it-IT" sz="2000" b="1" dirty="0">
                <a:solidFill>
                  <a:srgbClr val="002060"/>
                </a:solidFill>
              </a:rPr>
              <a:t>Attività di radon e sui mezzi tecnici disponibili per produrne la riduzione. </a:t>
            </a:r>
          </a:p>
          <a:p>
            <a:endParaRPr lang="it-IT" sz="2000" b="1" dirty="0">
              <a:solidFill>
                <a:srgbClr val="002060"/>
              </a:solidFill>
            </a:endParaRPr>
          </a:p>
          <a:p>
            <a:r>
              <a:rPr lang="it-IT" sz="2000" b="1" dirty="0"/>
              <a:t>Le amministrazioni statali, le Regioni e le Province autonome di Trento e Bolzano promuovono campagne di informazione  riguardanti  la misurazione della concentrazione media annua di attività di radon  e i mezzi tecnici disponibili per ridurne la concentrazione, sulla base delle indicazioni del Piano nazionale d'azione per il radon. </a:t>
            </a:r>
          </a:p>
        </p:txBody>
      </p:sp>
    </p:spTree>
    <p:extLst>
      <p:ext uri="{BB962C8B-B14F-4D97-AF65-F5344CB8AC3E}">
        <p14:creationId xmlns:p14="http://schemas.microsoft.com/office/powerpoint/2010/main" val="297247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Titolo 1"/>
          <p:cNvSpPr>
            <a:spLocks noGrp="1"/>
          </p:cNvSpPr>
          <p:nvPr>
            <p:ph type="title"/>
          </p:nvPr>
        </p:nvSpPr>
        <p:spPr>
          <a:xfrm>
            <a:off x="1141413" y="335224"/>
            <a:ext cx="9905998" cy="1478570"/>
          </a:xfrm>
        </p:spPr>
        <p:txBody>
          <a:bodyPr>
            <a:normAutofit/>
          </a:bodyPr>
          <a:lstStyle/>
          <a:p>
            <a:r>
              <a:rPr lang="it-IT" b="1" dirty="0">
                <a:solidFill>
                  <a:srgbClr val="002060"/>
                </a:solidFill>
              </a:rPr>
              <a:t>ESPERTI IN INTERVENTI DI RISANAMENTO</a:t>
            </a:r>
            <a:endParaRPr lang="it-IT" sz="2200" b="1" dirty="0">
              <a:solidFill>
                <a:srgbClr val="002060"/>
              </a:solidFill>
            </a:endParaRPr>
          </a:p>
        </p:txBody>
      </p:sp>
      <p:sp>
        <p:nvSpPr>
          <p:cNvPr id="3" name="CasellaDiTesto 2"/>
          <p:cNvSpPr txBox="1"/>
          <p:nvPr/>
        </p:nvSpPr>
        <p:spPr>
          <a:xfrm>
            <a:off x="1141413" y="1997839"/>
            <a:ext cx="9905998" cy="3785652"/>
          </a:xfrm>
          <a:prstGeom prst="rect">
            <a:avLst/>
          </a:prstGeom>
          <a:noFill/>
        </p:spPr>
        <p:txBody>
          <a:bodyPr wrap="square" rtlCol="0">
            <a:spAutoFit/>
          </a:bodyPr>
          <a:lstStyle/>
          <a:p>
            <a:pPr marL="342900" indent="-342900">
              <a:buFont typeface="Wingdings" panose="05000000000000000000" pitchFamily="2" charset="2"/>
              <a:buChar char="q"/>
            </a:pPr>
            <a:r>
              <a:rPr lang="it-IT" sz="2400" b="1" dirty="0">
                <a:solidFill>
                  <a:srgbClr val="002060"/>
                </a:solidFill>
              </a:rPr>
              <a:t>Abilitazione all'esercizio della professione  di  geometra,  di  ingegnere e di architetto; </a:t>
            </a:r>
          </a:p>
          <a:p>
            <a:pPr marL="342900" indent="-342900">
              <a:buFont typeface="Wingdings" panose="05000000000000000000" pitchFamily="2" charset="2"/>
              <a:buChar char="q"/>
            </a:pPr>
            <a:endParaRPr lang="it-IT" sz="2400" b="1" dirty="0">
              <a:solidFill>
                <a:srgbClr val="002060"/>
              </a:solidFill>
            </a:endParaRPr>
          </a:p>
          <a:p>
            <a:pPr marL="342900" indent="-342900">
              <a:buFont typeface="Wingdings" panose="05000000000000000000" pitchFamily="2" charset="2"/>
              <a:buChar char="q"/>
            </a:pPr>
            <a:r>
              <a:rPr lang="it-IT" sz="2400" b="1" dirty="0">
                <a:solidFill>
                  <a:srgbClr val="002060"/>
                </a:solidFill>
              </a:rPr>
              <a:t>partecipazione  a  corsi  di   formazione   ed   aggiornamento universitari dedicati, della durata di 60 ore, organizzati  da  enti pubblici,  associazioni,  ordini  professionali  su   progettazione, attuazione, gestione e controllo degli interventi correttivi per  la riduzione della concentrazione di attività di radon negli edifici; </a:t>
            </a:r>
          </a:p>
          <a:p>
            <a:pPr marL="342900" indent="-342900">
              <a:buFont typeface="Wingdings" panose="05000000000000000000" pitchFamily="2" charset="2"/>
              <a:buChar char="q"/>
            </a:pPr>
            <a:endParaRPr lang="it-IT" sz="2400" b="1" dirty="0">
              <a:solidFill>
                <a:srgbClr val="002060"/>
              </a:solidFill>
            </a:endParaRPr>
          </a:p>
          <a:p>
            <a:pPr marL="342900" indent="-342900">
              <a:buFont typeface="Wingdings" panose="05000000000000000000" pitchFamily="2" charset="2"/>
              <a:buChar char="q"/>
            </a:pPr>
            <a:r>
              <a:rPr lang="it-IT" sz="2400" b="1" dirty="0">
                <a:solidFill>
                  <a:schemeClr val="bg2">
                    <a:lumMod val="20000"/>
                    <a:lumOff val="80000"/>
                  </a:schemeClr>
                </a:solidFill>
              </a:rPr>
              <a:t>iscrizione nell'albo professionale.</a:t>
            </a:r>
          </a:p>
        </p:txBody>
      </p:sp>
    </p:spTree>
    <p:extLst>
      <p:ext uri="{BB962C8B-B14F-4D97-AF65-F5344CB8AC3E}">
        <p14:creationId xmlns:p14="http://schemas.microsoft.com/office/powerpoint/2010/main" val="4154797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Titolo 1"/>
          <p:cNvSpPr>
            <a:spLocks noGrp="1"/>
          </p:cNvSpPr>
          <p:nvPr>
            <p:ph type="title"/>
          </p:nvPr>
        </p:nvSpPr>
        <p:spPr>
          <a:xfrm>
            <a:off x="838200" y="361063"/>
            <a:ext cx="10515600" cy="1325563"/>
          </a:xfrm>
        </p:spPr>
        <p:txBody>
          <a:bodyPr>
            <a:normAutofit/>
          </a:bodyPr>
          <a:lstStyle/>
          <a:p>
            <a:r>
              <a:rPr lang="it-IT" sz="4000" b="1" dirty="0">
                <a:solidFill>
                  <a:srgbClr val="002060"/>
                </a:solidFill>
              </a:rPr>
              <a:t>Tecniche di risanamento</a:t>
            </a:r>
          </a:p>
        </p:txBody>
      </p:sp>
      <p:sp>
        <p:nvSpPr>
          <p:cNvPr id="5" name="Segnaposto contenuto 2"/>
          <p:cNvSpPr>
            <a:spLocks noGrp="1"/>
          </p:cNvSpPr>
          <p:nvPr>
            <p:ph idx="1"/>
          </p:nvPr>
        </p:nvSpPr>
        <p:spPr>
          <a:xfrm>
            <a:off x="838200" y="1632010"/>
            <a:ext cx="10515600" cy="4506827"/>
          </a:xfrm>
        </p:spPr>
        <p:txBody>
          <a:bodyPr>
            <a:normAutofit fontScale="77500" lnSpcReduction="20000"/>
          </a:bodyPr>
          <a:lstStyle/>
          <a:p>
            <a:pPr>
              <a:lnSpc>
                <a:spcPct val="110000"/>
              </a:lnSpc>
            </a:pPr>
            <a:r>
              <a:rPr lang="it-IT" b="1" dirty="0">
                <a:solidFill>
                  <a:srgbClr val="002060"/>
                </a:solidFill>
                <a:latin typeface="+mj-lt"/>
              </a:rPr>
              <a:t>Sigillatura</a:t>
            </a:r>
            <a:r>
              <a:rPr lang="it-IT" dirty="0">
                <a:solidFill>
                  <a:srgbClr val="002060"/>
                </a:solidFill>
                <a:latin typeface="+mj-lt"/>
              </a:rPr>
              <a:t> delle canalizzazioni verticali, crepe, giunti, impianti; pavimentazione delle cantine e/o impermeabilizzazione della pavimentazione esistente.</a:t>
            </a:r>
          </a:p>
          <a:p>
            <a:pPr>
              <a:lnSpc>
                <a:spcPct val="110000"/>
              </a:lnSpc>
            </a:pPr>
            <a:r>
              <a:rPr lang="it-IT" b="1" dirty="0">
                <a:solidFill>
                  <a:srgbClr val="002060"/>
                </a:solidFill>
                <a:latin typeface="+mj-lt"/>
              </a:rPr>
              <a:t>Ventilazione</a:t>
            </a:r>
            <a:r>
              <a:rPr lang="it-IT" dirty="0">
                <a:solidFill>
                  <a:srgbClr val="002060"/>
                </a:solidFill>
                <a:latin typeface="+mj-lt"/>
              </a:rPr>
              <a:t> naturale o forzata degli </a:t>
            </a:r>
            <a:r>
              <a:rPr lang="it-IT" b="1" dirty="0">
                <a:solidFill>
                  <a:srgbClr val="002060"/>
                </a:solidFill>
                <a:latin typeface="+mj-lt"/>
              </a:rPr>
              <a:t>ambienti interni</a:t>
            </a:r>
            <a:r>
              <a:rPr lang="it-IT" dirty="0">
                <a:solidFill>
                  <a:srgbClr val="002060"/>
                </a:solidFill>
                <a:latin typeface="+mj-lt"/>
              </a:rPr>
              <a:t>.</a:t>
            </a:r>
          </a:p>
          <a:p>
            <a:pPr>
              <a:lnSpc>
                <a:spcPct val="110000"/>
              </a:lnSpc>
            </a:pPr>
            <a:r>
              <a:rPr lang="it-IT" b="1" dirty="0">
                <a:solidFill>
                  <a:srgbClr val="002060"/>
                </a:solidFill>
                <a:latin typeface="+mj-lt"/>
              </a:rPr>
              <a:t>Ventilazione</a:t>
            </a:r>
            <a:r>
              <a:rPr lang="it-IT" dirty="0">
                <a:solidFill>
                  <a:srgbClr val="002060"/>
                </a:solidFill>
                <a:latin typeface="+mj-lt"/>
              </a:rPr>
              <a:t> naturale o forzata del </a:t>
            </a:r>
            <a:r>
              <a:rPr lang="it-IT" b="1" dirty="0">
                <a:solidFill>
                  <a:srgbClr val="002060"/>
                </a:solidFill>
                <a:latin typeface="+mj-lt"/>
              </a:rPr>
              <a:t>vespaio</a:t>
            </a:r>
            <a:r>
              <a:rPr lang="it-IT" dirty="0">
                <a:solidFill>
                  <a:srgbClr val="002060"/>
                </a:solidFill>
                <a:latin typeface="+mj-lt"/>
              </a:rPr>
              <a:t>.</a:t>
            </a:r>
          </a:p>
          <a:p>
            <a:pPr>
              <a:lnSpc>
                <a:spcPct val="110000"/>
              </a:lnSpc>
            </a:pPr>
            <a:r>
              <a:rPr lang="it-IT" b="1" dirty="0">
                <a:solidFill>
                  <a:srgbClr val="002060"/>
                </a:solidFill>
                <a:latin typeface="+mj-lt"/>
              </a:rPr>
              <a:t>Ventilazione</a:t>
            </a:r>
            <a:r>
              <a:rPr lang="it-IT" dirty="0">
                <a:solidFill>
                  <a:srgbClr val="002060"/>
                </a:solidFill>
                <a:latin typeface="+mj-lt"/>
              </a:rPr>
              <a:t> delle cantine e dei locali </a:t>
            </a:r>
            <a:r>
              <a:rPr lang="it-IT" b="1" dirty="0">
                <a:solidFill>
                  <a:srgbClr val="002060"/>
                </a:solidFill>
                <a:latin typeface="+mj-lt"/>
              </a:rPr>
              <a:t>interrati</a:t>
            </a:r>
            <a:r>
              <a:rPr lang="it-IT" dirty="0">
                <a:solidFill>
                  <a:srgbClr val="002060"/>
                </a:solidFill>
                <a:latin typeface="+mj-lt"/>
              </a:rPr>
              <a:t> non occupati.</a:t>
            </a:r>
          </a:p>
          <a:p>
            <a:pPr>
              <a:lnSpc>
                <a:spcPct val="110000"/>
              </a:lnSpc>
            </a:pPr>
            <a:r>
              <a:rPr lang="it-IT" b="1" dirty="0">
                <a:solidFill>
                  <a:srgbClr val="002060"/>
                </a:solidFill>
                <a:latin typeface="+mj-lt"/>
              </a:rPr>
              <a:t>Estrazione</a:t>
            </a:r>
            <a:r>
              <a:rPr lang="it-IT" dirty="0">
                <a:solidFill>
                  <a:srgbClr val="002060"/>
                </a:solidFill>
                <a:latin typeface="+mj-lt"/>
              </a:rPr>
              <a:t> dell'aria </a:t>
            </a:r>
            <a:r>
              <a:rPr lang="it-IT" b="1" dirty="0">
                <a:solidFill>
                  <a:srgbClr val="002060"/>
                </a:solidFill>
                <a:latin typeface="+mj-lt"/>
              </a:rPr>
              <a:t>dall'intercapedine</a:t>
            </a:r>
            <a:r>
              <a:rPr lang="it-IT" dirty="0">
                <a:solidFill>
                  <a:srgbClr val="002060"/>
                </a:solidFill>
                <a:latin typeface="+mj-lt"/>
              </a:rPr>
              <a:t> sotto il pavimento.</a:t>
            </a:r>
          </a:p>
          <a:p>
            <a:pPr>
              <a:lnSpc>
                <a:spcPct val="110000"/>
              </a:lnSpc>
            </a:pPr>
            <a:r>
              <a:rPr lang="it-IT" b="1" dirty="0">
                <a:solidFill>
                  <a:srgbClr val="002060"/>
                </a:solidFill>
                <a:latin typeface="+mj-lt"/>
              </a:rPr>
              <a:t>Depressurizzazione</a:t>
            </a:r>
            <a:r>
              <a:rPr lang="it-IT" dirty="0">
                <a:solidFill>
                  <a:srgbClr val="002060"/>
                </a:solidFill>
                <a:latin typeface="+mj-lt"/>
              </a:rPr>
              <a:t> del </a:t>
            </a:r>
            <a:r>
              <a:rPr lang="it-IT" b="1" dirty="0">
                <a:solidFill>
                  <a:srgbClr val="002060"/>
                </a:solidFill>
                <a:latin typeface="+mj-lt"/>
              </a:rPr>
              <a:t>suolo</a:t>
            </a:r>
            <a:r>
              <a:rPr lang="it-IT" dirty="0">
                <a:solidFill>
                  <a:srgbClr val="002060"/>
                </a:solidFill>
                <a:latin typeface="+mj-lt"/>
              </a:rPr>
              <a:t> mediante pozzetti radon collocati </a:t>
            </a:r>
            <a:r>
              <a:rPr lang="it-IT" b="1" dirty="0">
                <a:solidFill>
                  <a:srgbClr val="002060"/>
                </a:solidFill>
                <a:latin typeface="+mj-lt"/>
              </a:rPr>
              <a:t>sotto l'edificio</a:t>
            </a:r>
            <a:r>
              <a:rPr lang="it-IT" dirty="0">
                <a:solidFill>
                  <a:srgbClr val="002060"/>
                </a:solidFill>
                <a:latin typeface="+mj-lt"/>
              </a:rPr>
              <a:t>.</a:t>
            </a:r>
          </a:p>
          <a:p>
            <a:pPr>
              <a:lnSpc>
                <a:spcPct val="110000"/>
              </a:lnSpc>
            </a:pPr>
            <a:r>
              <a:rPr lang="it-IT" b="1" dirty="0">
                <a:solidFill>
                  <a:srgbClr val="002060"/>
                </a:solidFill>
                <a:latin typeface="+mj-lt"/>
              </a:rPr>
              <a:t>Depressurizzazione</a:t>
            </a:r>
            <a:r>
              <a:rPr lang="it-IT" dirty="0">
                <a:solidFill>
                  <a:srgbClr val="002060"/>
                </a:solidFill>
                <a:latin typeface="+mj-lt"/>
              </a:rPr>
              <a:t> del </a:t>
            </a:r>
            <a:r>
              <a:rPr lang="it-IT" b="1" dirty="0">
                <a:solidFill>
                  <a:srgbClr val="002060"/>
                </a:solidFill>
                <a:latin typeface="+mj-lt"/>
              </a:rPr>
              <a:t>suolo</a:t>
            </a:r>
            <a:r>
              <a:rPr lang="it-IT" dirty="0">
                <a:solidFill>
                  <a:srgbClr val="002060"/>
                </a:solidFill>
                <a:latin typeface="+mj-lt"/>
              </a:rPr>
              <a:t> mediante pozzetti radon collocati </a:t>
            </a:r>
            <a:r>
              <a:rPr lang="it-IT" b="1" dirty="0">
                <a:solidFill>
                  <a:srgbClr val="002060"/>
                </a:solidFill>
                <a:latin typeface="+mj-lt"/>
              </a:rPr>
              <a:t>esternamente all'edificio</a:t>
            </a:r>
            <a:r>
              <a:rPr lang="it-IT" dirty="0">
                <a:solidFill>
                  <a:srgbClr val="002060"/>
                </a:solidFill>
                <a:latin typeface="+mj-lt"/>
              </a:rPr>
              <a:t>.</a:t>
            </a:r>
          </a:p>
          <a:p>
            <a:pPr>
              <a:lnSpc>
                <a:spcPct val="110000"/>
              </a:lnSpc>
            </a:pPr>
            <a:r>
              <a:rPr lang="it-IT" b="1" dirty="0">
                <a:solidFill>
                  <a:srgbClr val="002060"/>
                </a:solidFill>
                <a:latin typeface="+mj-lt"/>
              </a:rPr>
              <a:t>Ventilazione</a:t>
            </a:r>
            <a:r>
              <a:rPr lang="it-IT" dirty="0">
                <a:solidFill>
                  <a:srgbClr val="002060"/>
                </a:solidFill>
                <a:latin typeface="+mj-lt"/>
              </a:rPr>
              <a:t> delle </a:t>
            </a:r>
            <a:r>
              <a:rPr lang="it-IT" b="1" dirty="0">
                <a:solidFill>
                  <a:srgbClr val="002060"/>
                </a:solidFill>
                <a:latin typeface="+mj-lt"/>
              </a:rPr>
              <a:t>condutture</a:t>
            </a:r>
            <a:r>
              <a:rPr lang="it-IT" dirty="0">
                <a:solidFill>
                  <a:srgbClr val="002060"/>
                </a:solidFill>
                <a:latin typeface="+mj-lt"/>
              </a:rPr>
              <a:t> di drenaggio.</a:t>
            </a:r>
          </a:p>
          <a:p>
            <a:pPr>
              <a:lnSpc>
                <a:spcPct val="110000"/>
              </a:lnSpc>
            </a:pPr>
            <a:r>
              <a:rPr lang="it-IT" b="1" dirty="0">
                <a:solidFill>
                  <a:schemeClr val="bg2">
                    <a:lumMod val="20000"/>
                    <a:lumOff val="80000"/>
                  </a:schemeClr>
                </a:solidFill>
                <a:latin typeface="+mj-lt"/>
              </a:rPr>
              <a:t>Pressurizzazione</a:t>
            </a:r>
            <a:r>
              <a:rPr lang="it-IT" dirty="0">
                <a:solidFill>
                  <a:schemeClr val="bg2">
                    <a:lumMod val="20000"/>
                    <a:lumOff val="80000"/>
                  </a:schemeClr>
                </a:solidFill>
                <a:latin typeface="+mj-lt"/>
              </a:rPr>
              <a:t> del </a:t>
            </a:r>
            <a:r>
              <a:rPr lang="it-IT" b="1" dirty="0">
                <a:solidFill>
                  <a:schemeClr val="bg2">
                    <a:lumMod val="20000"/>
                    <a:lumOff val="80000"/>
                  </a:schemeClr>
                </a:solidFill>
                <a:latin typeface="+mj-lt"/>
              </a:rPr>
              <a:t>suolo</a:t>
            </a:r>
            <a:r>
              <a:rPr lang="it-IT" dirty="0">
                <a:solidFill>
                  <a:schemeClr val="bg2">
                    <a:lumMod val="20000"/>
                    <a:lumOff val="80000"/>
                  </a:schemeClr>
                </a:solidFill>
                <a:latin typeface="+mj-lt"/>
              </a:rPr>
              <a:t> sotto l'edificio.</a:t>
            </a:r>
          </a:p>
          <a:p>
            <a:pPr>
              <a:lnSpc>
                <a:spcPct val="110000"/>
              </a:lnSpc>
            </a:pPr>
            <a:r>
              <a:rPr lang="it-IT" b="1" dirty="0">
                <a:solidFill>
                  <a:schemeClr val="bg2">
                    <a:lumMod val="20000"/>
                    <a:lumOff val="80000"/>
                  </a:schemeClr>
                </a:solidFill>
                <a:latin typeface="+mj-lt"/>
              </a:rPr>
              <a:t>Pressurizzazione</a:t>
            </a:r>
            <a:r>
              <a:rPr lang="it-IT" dirty="0">
                <a:solidFill>
                  <a:schemeClr val="bg2">
                    <a:lumMod val="20000"/>
                    <a:lumOff val="80000"/>
                  </a:schemeClr>
                </a:solidFill>
                <a:latin typeface="+mj-lt"/>
              </a:rPr>
              <a:t> dell'intero </a:t>
            </a:r>
            <a:r>
              <a:rPr lang="it-IT" b="1" dirty="0">
                <a:solidFill>
                  <a:schemeClr val="bg2">
                    <a:lumMod val="20000"/>
                    <a:lumOff val="80000"/>
                  </a:schemeClr>
                </a:solidFill>
                <a:latin typeface="+mj-lt"/>
              </a:rPr>
              <a:t>edificio</a:t>
            </a:r>
            <a:r>
              <a:rPr lang="it-IT" dirty="0">
                <a:solidFill>
                  <a:schemeClr val="bg2">
                    <a:lumMod val="20000"/>
                    <a:lumOff val="80000"/>
                  </a:schemeClr>
                </a:solidFill>
                <a:latin typeface="+mj-lt"/>
              </a:rPr>
              <a:t>.</a:t>
            </a:r>
          </a:p>
          <a:p>
            <a:pPr>
              <a:lnSpc>
                <a:spcPct val="110000"/>
              </a:lnSpc>
            </a:pPr>
            <a:r>
              <a:rPr lang="it-IT" b="1" dirty="0">
                <a:solidFill>
                  <a:schemeClr val="bg2">
                    <a:lumMod val="20000"/>
                    <a:lumOff val="80000"/>
                  </a:schemeClr>
                </a:solidFill>
                <a:latin typeface="+mj-lt"/>
              </a:rPr>
              <a:t>Ventilazione</a:t>
            </a:r>
            <a:r>
              <a:rPr lang="it-IT" dirty="0">
                <a:solidFill>
                  <a:schemeClr val="bg2">
                    <a:lumMod val="20000"/>
                    <a:lumOff val="80000"/>
                  </a:schemeClr>
                </a:solidFill>
                <a:latin typeface="+mj-lt"/>
              </a:rPr>
              <a:t> forzata degli </a:t>
            </a:r>
            <a:r>
              <a:rPr lang="it-IT" b="1" dirty="0">
                <a:solidFill>
                  <a:schemeClr val="bg2">
                    <a:lumMod val="20000"/>
                    <a:lumOff val="80000"/>
                  </a:schemeClr>
                </a:solidFill>
                <a:latin typeface="+mj-lt"/>
              </a:rPr>
              <a:t>ambienti interni </a:t>
            </a:r>
            <a:r>
              <a:rPr lang="it-IT" dirty="0">
                <a:solidFill>
                  <a:schemeClr val="bg2">
                    <a:lumMod val="20000"/>
                    <a:lumOff val="80000"/>
                  </a:schemeClr>
                </a:solidFill>
                <a:latin typeface="+mj-lt"/>
              </a:rPr>
              <a:t>mediante sistema di </a:t>
            </a:r>
            <a:r>
              <a:rPr lang="it-IT" b="1" dirty="0">
                <a:solidFill>
                  <a:schemeClr val="bg2">
                    <a:lumMod val="20000"/>
                    <a:lumOff val="80000"/>
                  </a:schemeClr>
                </a:solidFill>
                <a:latin typeface="+mj-lt"/>
              </a:rPr>
              <a:t>climatizzazione</a:t>
            </a:r>
            <a:r>
              <a:rPr lang="it-IT" dirty="0">
                <a:solidFill>
                  <a:schemeClr val="bg2">
                    <a:lumMod val="20000"/>
                    <a:lumOff val="80000"/>
                  </a:schemeClr>
                </a:solidFill>
                <a:latin typeface="+mj-lt"/>
              </a:rPr>
              <a:t> e recupero del calore.</a:t>
            </a:r>
          </a:p>
        </p:txBody>
      </p:sp>
    </p:spTree>
    <p:extLst>
      <p:ext uri="{BB962C8B-B14F-4D97-AF65-F5344CB8AC3E}">
        <p14:creationId xmlns:p14="http://schemas.microsoft.com/office/powerpoint/2010/main" val="189882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Effetti radiobiologici di ioni su cellule umane: modellizzazione mediante  il toolkit Geant4 della perdita di ener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Titolo 1"/>
          <p:cNvSpPr>
            <a:spLocks noGrp="1"/>
          </p:cNvSpPr>
          <p:nvPr>
            <p:ph type="title"/>
          </p:nvPr>
        </p:nvSpPr>
        <p:spPr>
          <a:xfrm>
            <a:off x="838200" y="361063"/>
            <a:ext cx="10515600" cy="1325563"/>
          </a:xfrm>
        </p:spPr>
        <p:txBody>
          <a:bodyPr>
            <a:normAutofit/>
          </a:bodyPr>
          <a:lstStyle/>
          <a:p>
            <a:r>
              <a:rPr lang="it-IT" sz="4000" b="1" dirty="0"/>
              <a:t>ALCUNI VIDEO</a:t>
            </a:r>
          </a:p>
        </p:txBody>
      </p:sp>
      <p:sp>
        <p:nvSpPr>
          <p:cNvPr id="5" name="Segnaposto contenuto 2"/>
          <p:cNvSpPr>
            <a:spLocks noGrp="1"/>
          </p:cNvSpPr>
          <p:nvPr>
            <p:ph idx="1"/>
          </p:nvPr>
        </p:nvSpPr>
        <p:spPr>
          <a:xfrm>
            <a:off x="838200" y="1632010"/>
            <a:ext cx="10515600" cy="4506827"/>
          </a:xfrm>
        </p:spPr>
        <p:txBody>
          <a:bodyPr>
            <a:normAutofit/>
          </a:bodyPr>
          <a:lstStyle/>
          <a:p>
            <a:pPr>
              <a:lnSpc>
                <a:spcPct val="110000"/>
              </a:lnSpc>
            </a:pPr>
            <a:endParaRPr lang="it-IT" dirty="0">
              <a:latin typeface="+mj-lt"/>
              <a:hlinkClick r:id="rId2"/>
            </a:endParaRPr>
          </a:p>
          <a:p>
            <a:pPr>
              <a:lnSpc>
                <a:spcPct val="110000"/>
              </a:lnSpc>
            </a:pPr>
            <a:endParaRPr lang="it-IT" dirty="0">
              <a:latin typeface="+mj-lt"/>
              <a:hlinkClick r:id="rId2"/>
            </a:endParaRPr>
          </a:p>
          <a:p>
            <a:pPr>
              <a:lnSpc>
                <a:spcPct val="110000"/>
              </a:lnSpc>
            </a:pPr>
            <a:r>
              <a:rPr lang="it-IT" b="1" dirty="0">
                <a:latin typeface="+mj-lt"/>
                <a:hlinkClick r:id="rId2"/>
              </a:rPr>
              <a:t>https://youtu.be/e6botuPSpUs</a:t>
            </a:r>
            <a:endParaRPr lang="it-IT" b="1" dirty="0">
              <a:latin typeface="+mj-lt"/>
            </a:endParaRPr>
          </a:p>
          <a:p>
            <a:pPr>
              <a:lnSpc>
                <a:spcPct val="110000"/>
              </a:lnSpc>
            </a:pPr>
            <a:endParaRPr lang="it-IT" b="1" dirty="0">
              <a:latin typeface="+mj-lt"/>
            </a:endParaRPr>
          </a:p>
          <a:p>
            <a:pPr>
              <a:lnSpc>
                <a:spcPct val="110000"/>
              </a:lnSpc>
            </a:pPr>
            <a:r>
              <a:rPr lang="it-IT" b="1" dirty="0">
                <a:latin typeface="+mj-lt"/>
                <a:hlinkClick r:id="rId3"/>
              </a:rPr>
              <a:t>https://youtu.be/SZ3FXlsYwMA</a:t>
            </a:r>
            <a:endParaRPr lang="it-IT" b="1" dirty="0">
              <a:latin typeface="+mj-lt"/>
            </a:endParaRPr>
          </a:p>
          <a:p>
            <a:pPr>
              <a:lnSpc>
                <a:spcPct val="110000"/>
              </a:lnSpc>
            </a:pPr>
            <a:endParaRPr lang="it-IT" dirty="0">
              <a:latin typeface="+mj-lt"/>
            </a:endParaRPr>
          </a:p>
          <a:p>
            <a:pPr>
              <a:lnSpc>
                <a:spcPct val="110000"/>
              </a:lnSpc>
            </a:pPr>
            <a:endParaRPr lang="it-IT" dirty="0">
              <a:latin typeface="+mj-lt"/>
            </a:endParaRPr>
          </a:p>
          <a:p>
            <a:pPr>
              <a:lnSpc>
                <a:spcPct val="110000"/>
              </a:lnSpc>
            </a:pPr>
            <a:endParaRPr lang="it-IT" dirty="0">
              <a:latin typeface="+mj-lt"/>
            </a:endParaRPr>
          </a:p>
        </p:txBody>
      </p:sp>
    </p:spTree>
    <p:extLst>
      <p:ext uri="{BB962C8B-B14F-4D97-AF65-F5344CB8AC3E}">
        <p14:creationId xmlns:p14="http://schemas.microsoft.com/office/powerpoint/2010/main" val="23793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1141413" y="618518"/>
            <a:ext cx="9905998" cy="1478570"/>
          </a:xfrm>
        </p:spPr>
        <p:txBody>
          <a:bodyPr/>
          <a:lstStyle/>
          <a:p>
            <a:r>
              <a:rPr lang="it-IT" b="1" dirty="0" err="1"/>
              <a:t>Radiottivita</a:t>
            </a:r>
            <a:r>
              <a:rPr lang="it-IT" b="1" dirty="0"/>
              <a:t>’ naturale</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114" y="2225104"/>
            <a:ext cx="4187694" cy="3544443"/>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520" y="1793133"/>
            <a:ext cx="4401883" cy="4536864"/>
          </a:xfrm>
          <a:prstGeom prst="rect">
            <a:avLst/>
          </a:prstGeom>
        </p:spPr>
      </p:pic>
    </p:spTree>
    <p:extLst>
      <p:ext uri="{BB962C8B-B14F-4D97-AF65-F5344CB8AC3E}">
        <p14:creationId xmlns:p14="http://schemas.microsoft.com/office/powerpoint/2010/main" val="419052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618518"/>
            <a:ext cx="9905998" cy="1822930"/>
          </a:xfrm>
        </p:spPr>
        <p:txBody>
          <a:bodyPr>
            <a:normAutofit/>
          </a:bodyPr>
          <a:lstStyle/>
          <a:p>
            <a:r>
              <a:rPr lang="it-IT" b="1" dirty="0"/>
              <a:t>DECADIMENTO </a:t>
            </a:r>
            <a:br>
              <a:rPr lang="it-IT" b="1" dirty="0"/>
            </a:br>
            <a:r>
              <a:rPr lang="it-IT" b="1" dirty="0"/>
              <a:t>dell’ U-238</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856" y="332232"/>
            <a:ext cx="6338316" cy="6338316"/>
          </a:xfrm>
          <a:prstGeom prst="rect">
            <a:avLst/>
          </a:prstGeom>
        </p:spPr>
      </p:pic>
    </p:spTree>
    <p:extLst>
      <p:ext uri="{BB962C8B-B14F-4D97-AF65-F5344CB8AC3E}">
        <p14:creationId xmlns:p14="http://schemas.microsoft.com/office/powerpoint/2010/main" val="182614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4969">
            <a:off x="6404883" y="1914636"/>
            <a:ext cx="5078488" cy="3795360"/>
          </a:xfrm>
          <a:prstGeom prst="rect">
            <a:avLst/>
          </a:prstGeom>
        </p:spPr>
      </p:pic>
      <p:sp>
        <p:nvSpPr>
          <p:cNvPr id="2" name="Titolo 1"/>
          <p:cNvSpPr>
            <a:spLocks noGrp="1"/>
          </p:cNvSpPr>
          <p:nvPr>
            <p:ph type="title"/>
          </p:nvPr>
        </p:nvSpPr>
        <p:spPr/>
        <p:txBody>
          <a:bodyPr/>
          <a:lstStyle/>
          <a:p>
            <a:r>
              <a:rPr lang="it-IT" b="1" dirty="0"/>
              <a:t>DECADIMENTO DEL RADON</a:t>
            </a:r>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64858">
            <a:off x="1149755" y="1944653"/>
            <a:ext cx="6092731" cy="3716566"/>
          </a:xfrm>
        </p:spPr>
      </p:pic>
    </p:spTree>
    <p:extLst>
      <p:ext uri="{BB962C8B-B14F-4D97-AF65-F5344CB8AC3E}">
        <p14:creationId xmlns:p14="http://schemas.microsoft.com/office/powerpoint/2010/main" val="311220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141412" y="2774183"/>
            <a:ext cx="9905997" cy="2246769"/>
          </a:xfrm>
          <a:prstGeom prst="rect">
            <a:avLst/>
          </a:prstGeom>
          <a:noFill/>
        </p:spPr>
        <p:txBody>
          <a:bodyPr wrap="square" rtlCol="0">
            <a:spAutoFit/>
          </a:bodyPr>
          <a:lstStyle/>
          <a:p>
            <a:pPr algn="ctr"/>
            <a:r>
              <a:rPr lang="it-IT" sz="6000" b="1" dirty="0">
                <a:solidFill>
                  <a:srgbClr val="002060"/>
                </a:solidFill>
              </a:rPr>
              <a:t>Bq/m</a:t>
            </a:r>
            <a:r>
              <a:rPr lang="it-IT" sz="6000" b="1" baseline="30000" dirty="0">
                <a:solidFill>
                  <a:srgbClr val="002060"/>
                </a:solidFill>
              </a:rPr>
              <a:t>3</a:t>
            </a:r>
          </a:p>
          <a:p>
            <a:pPr algn="ctr"/>
            <a:endParaRPr lang="it-IT" sz="6000" b="1" baseline="30000" dirty="0">
              <a:solidFill>
                <a:srgbClr val="002060"/>
              </a:solidFill>
            </a:endParaRPr>
          </a:p>
          <a:p>
            <a:pPr algn="ctr"/>
            <a:r>
              <a:rPr lang="it-IT" sz="4000" b="1" dirty="0">
                <a:solidFill>
                  <a:srgbClr val="002060"/>
                </a:solidFill>
              </a:rPr>
              <a:t>Bq = 1 </a:t>
            </a:r>
            <a:r>
              <a:rPr lang="it-IT" sz="4000" b="1" dirty="0" err="1">
                <a:solidFill>
                  <a:srgbClr val="002060"/>
                </a:solidFill>
              </a:rPr>
              <a:t>dec</a:t>
            </a:r>
            <a:r>
              <a:rPr lang="it-IT" sz="4000" b="1" dirty="0">
                <a:solidFill>
                  <a:srgbClr val="002060"/>
                </a:solidFill>
              </a:rPr>
              <a:t>/s</a:t>
            </a:r>
          </a:p>
        </p:txBody>
      </p:sp>
      <p:sp>
        <p:nvSpPr>
          <p:cNvPr id="7" name="Titolo 1"/>
          <p:cNvSpPr>
            <a:spLocks noGrp="1"/>
          </p:cNvSpPr>
          <p:nvPr>
            <p:ph type="title"/>
          </p:nvPr>
        </p:nvSpPr>
        <p:spPr>
          <a:xfrm>
            <a:off x="1141413" y="618518"/>
            <a:ext cx="9905998" cy="1063978"/>
          </a:xfrm>
        </p:spPr>
        <p:txBody>
          <a:bodyPr>
            <a:normAutofit fontScale="90000"/>
          </a:bodyPr>
          <a:lstStyle/>
          <a:p>
            <a:r>
              <a:rPr lang="it-IT" b="1" dirty="0">
                <a:solidFill>
                  <a:srgbClr val="002060"/>
                </a:solidFill>
              </a:rPr>
              <a:t>UNITA’ DI MISURA PER</a:t>
            </a:r>
            <a:br>
              <a:rPr lang="it-IT" b="1" dirty="0">
                <a:solidFill>
                  <a:srgbClr val="002060"/>
                </a:solidFill>
              </a:rPr>
            </a:br>
            <a:r>
              <a:rPr lang="it-IT" b="1" dirty="0">
                <a:solidFill>
                  <a:srgbClr val="002060"/>
                </a:solidFill>
              </a:rPr>
              <a:t>la concentrazione di radon </a:t>
            </a:r>
          </a:p>
        </p:txBody>
      </p:sp>
    </p:spTree>
    <p:extLst>
      <p:ext uri="{BB962C8B-B14F-4D97-AF65-F5344CB8AC3E}">
        <p14:creationId xmlns:p14="http://schemas.microsoft.com/office/powerpoint/2010/main" val="64048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747712"/>
            <a:ext cx="9525000" cy="5362575"/>
          </a:xfrm>
          <a:prstGeom prst="rect">
            <a:avLst/>
          </a:prstGeom>
        </p:spPr>
      </p:pic>
    </p:spTree>
    <p:extLst>
      <p:ext uri="{BB962C8B-B14F-4D97-AF65-F5344CB8AC3E}">
        <p14:creationId xmlns:p14="http://schemas.microsoft.com/office/powerpoint/2010/main" val="123908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277" y="648913"/>
            <a:ext cx="9577446" cy="5560173"/>
          </a:xfrm>
          <a:prstGeom prst="rect">
            <a:avLst/>
          </a:prstGeom>
        </p:spPr>
      </p:pic>
    </p:spTree>
    <p:extLst>
      <p:ext uri="{BB962C8B-B14F-4D97-AF65-F5344CB8AC3E}">
        <p14:creationId xmlns:p14="http://schemas.microsoft.com/office/powerpoint/2010/main" val="3744991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1389</TotalTime>
  <Words>1377</Words>
  <Application>Microsoft Office PowerPoint</Application>
  <PresentationFormat>Widescreen</PresentationFormat>
  <Paragraphs>111</Paragraphs>
  <Slides>36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36</vt:i4>
      </vt:variant>
    </vt:vector>
  </HeadingPairs>
  <TitlesOfParts>
    <vt:vector size="40" baseType="lpstr">
      <vt:lpstr>Arial</vt:lpstr>
      <vt:lpstr>Tw Cen MT</vt:lpstr>
      <vt:lpstr>Wingdings</vt:lpstr>
      <vt:lpstr>Circuito</vt:lpstr>
      <vt:lpstr>RADON  RADON: CONOSCERLO, PROTEGGERSI   24 novembre 2023  Marta Dalla Vecchia</vt:lpstr>
      <vt:lpstr>RADIOISOTOPI</vt:lpstr>
      <vt:lpstr>RADIOttivita’</vt:lpstr>
      <vt:lpstr>Radiottivita’ naturale</vt:lpstr>
      <vt:lpstr>DECADIMENTO  dell’ U-238</vt:lpstr>
      <vt:lpstr>DECADIMENTO DEL RADON</vt:lpstr>
      <vt:lpstr>UNITA’ DI MISURA PER la concentrazione di radon </vt:lpstr>
      <vt:lpstr>Presentazione standard di PowerPoint</vt:lpstr>
      <vt:lpstr>Presentazione standard di PowerPoint</vt:lpstr>
      <vt:lpstr>Presentazione standard di PowerPoint</vt:lpstr>
      <vt:lpstr>Da che cosa dipende la concentrazione di radon in un locale?</vt:lpstr>
      <vt:lpstr>Da che cosa dipende la concentrazione di radon in un locale?</vt:lpstr>
      <vt:lpstr>Presentazione standard di PowerPoint</vt:lpstr>
      <vt:lpstr>Presentazione standard di PowerPoint</vt:lpstr>
      <vt:lpstr>Presentazione standard di PowerPoint</vt:lpstr>
      <vt:lpstr>Presentazione standard di PowerPoint</vt:lpstr>
      <vt:lpstr>Interazione radiazione materia</vt:lpstr>
      <vt:lpstr>Presentazione standard di PowerPoint</vt:lpstr>
      <vt:lpstr>Presentazione standard di PowerPoint</vt:lpstr>
      <vt:lpstr>EFFETTI dEL RADON ESPOSIZIONE AL RADON DEI MINATORI</vt:lpstr>
      <vt:lpstr>EFFETTI dEL RADON ESPOSIZIONE NELLE ABITAZIONI</vt:lpstr>
      <vt:lpstr>EFFETTI dEL RADON ESPOSIZIONE NELLE ABITAZIONI</vt:lpstr>
      <vt:lpstr>EFFETTI dEL RADON SINERGIA CON IL FUMO</vt:lpstr>
      <vt:lpstr>EFFETTI dEL RADON CONCLUSIONI</vt:lpstr>
      <vt:lpstr>EFFETTI dEL RADON ESPOSIZIONE NELLE ABITAZIONI</vt:lpstr>
      <vt:lpstr>Presentazione standard di PowerPoint</vt:lpstr>
      <vt:lpstr>Presentazione standard di PowerPoint</vt:lpstr>
      <vt:lpstr>Presentazione standard di PowerPoint</vt:lpstr>
      <vt:lpstr>NORMATIVA</vt:lpstr>
      <vt:lpstr>PIANO NAZIONALE RADON entro un anno dalla pubblicazione del decreto</vt:lpstr>
      <vt:lpstr>REGIONI E PROVINCE AUTONOME entro 24 mesi dalla pubblicazione del decreto</vt:lpstr>
      <vt:lpstr>LIVELLI DI RIFERIMENTO</vt:lpstr>
      <vt:lpstr>INFORMAZIONE E CAMPAGNA DI SENSIBILAZIONE</vt:lpstr>
      <vt:lpstr>ESPERTI IN INTERVENTI DI RISANAMENTO</vt:lpstr>
      <vt:lpstr>Tecniche di risanamento</vt:lpstr>
      <vt:lpstr>ALCUNI VIDEO</vt:lpstr>
    </vt:vector>
  </TitlesOfParts>
  <Company>INFN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RISCHI E PREVENZIONI</dc:title>
  <dc:creator>Marta Dalla Vecchia</dc:creator>
  <cp:lastModifiedBy>Judilka Ivanna Bermudez</cp:lastModifiedBy>
  <cp:revision>72</cp:revision>
  <dcterms:created xsi:type="dcterms:W3CDTF">2021-10-29T07:34:51Z</dcterms:created>
  <dcterms:modified xsi:type="dcterms:W3CDTF">2023-11-24T12:21:22Z</dcterms:modified>
</cp:coreProperties>
</file>