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5" r:id="rId7"/>
    <p:sldId id="261" r:id="rId8"/>
    <p:sldId id="263" r:id="rId9"/>
    <p:sldId id="264" r:id="rId10"/>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BCAF-E958-CF7F-4985-992FFC5ABDD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FD36D6DE-B41D-417C-0A53-F16385B467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959C70D9-2853-A4A3-F84C-DA699FD80C3E}"/>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06B1E5BF-FFF8-4A67-9559-88C740910EE4}"/>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6BAD1FBF-922F-C68F-2D2A-00C0AB7D6B85}"/>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414781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3BDE-0BA8-671F-9C58-79CA184B369B}"/>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8F44C251-3AD5-4E97-08AB-CCDE065430F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D890E66-022D-9B57-43FA-38D48668EAF3}"/>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03056DBE-29E6-17A2-8D53-8197094691FC}"/>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D6EE70A4-8262-4E3B-C280-362BEAE095F1}"/>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345379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5C6313-8592-D578-9B3B-62EFD25678D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44B12582-8DA5-7C36-2698-BA55FBD4772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14F3DDEA-9D8C-6E4D-AFC6-BB03BD030168}"/>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139DCBD6-0304-7E0A-0EAE-04B1679D54F8}"/>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AB174A63-D01A-C485-C642-0B6DBFD554CB}"/>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269958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BD06B-DEEB-E280-902E-249428A75226}"/>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5517679B-5EF1-2C63-D7F7-F571DC4A567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9F477661-A8EE-D0CD-294C-37416CCC45E4}"/>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DD64DEF1-DC78-B07A-2459-81580C75F942}"/>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F22898A3-7CDF-D84A-E784-DBAE3D686424}"/>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196846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6135E-600E-5C91-C1BC-3C546A4734D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606EE0C5-AEA6-1EFA-5F17-91A3B2768D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A1FEB8-083B-6ACE-BDFB-E8DDC646B821}"/>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1A02E607-72A5-AAF7-E1F8-8060DF9C5672}"/>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CAD980F8-580B-95F8-0484-5E9EAB0E3793}"/>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167470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26AD-2809-2EC1-A48B-A1203D91D97E}"/>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C06B1C73-F65A-6AC3-52E4-CD68EC5491D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6C4A99D4-C2E1-82B2-5CFA-510D592A2A0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A746AE9D-0A92-DF8D-6FFA-7CB4483E40BE}"/>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6" name="Footer Placeholder 5">
            <a:extLst>
              <a:ext uri="{FF2B5EF4-FFF2-40B4-BE49-F238E27FC236}">
                <a16:creationId xmlns:a16="http://schemas.microsoft.com/office/drawing/2014/main" id="{8BCC1C6D-555D-4799-43CC-593CC284B4A9}"/>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B536D5BE-B1D0-7370-E71F-A6714878D1DE}"/>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195576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9213F-E124-5430-F955-CAB70A7E5C3A}"/>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D03B437C-AF12-6286-8549-77C3EA705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161DE83-1DC1-C1A0-E3D8-DD81A59F6F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DE3D1D45-D2C4-A0AF-9D44-787FD612F2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50AE7A6-8457-7E48-D0DB-CA1E3F87744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54B78F5E-8D08-F98D-29D2-E014C42848D2}"/>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8" name="Footer Placeholder 7">
            <a:extLst>
              <a:ext uri="{FF2B5EF4-FFF2-40B4-BE49-F238E27FC236}">
                <a16:creationId xmlns:a16="http://schemas.microsoft.com/office/drawing/2014/main" id="{D89259CF-8A59-21AB-DA38-C8CA2DEF3547}"/>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68C7C2D0-039F-5326-602C-6373B78FC916}"/>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1111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075C-705A-7CD3-DC7A-AF3CE21A738A}"/>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D33395FC-5984-DE17-715B-EFC8EB7A1004}"/>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4" name="Footer Placeholder 3">
            <a:extLst>
              <a:ext uri="{FF2B5EF4-FFF2-40B4-BE49-F238E27FC236}">
                <a16:creationId xmlns:a16="http://schemas.microsoft.com/office/drawing/2014/main" id="{C5B62C24-838E-C289-D85B-FF9866FB3C56}"/>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EC26023A-758F-C5BC-2F6E-12291E05AD47}"/>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263098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4A7BD-4ABF-7E5A-7914-4C5719E531A0}"/>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3" name="Footer Placeholder 2">
            <a:extLst>
              <a:ext uri="{FF2B5EF4-FFF2-40B4-BE49-F238E27FC236}">
                <a16:creationId xmlns:a16="http://schemas.microsoft.com/office/drawing/2014/main" id="{6369C1EF-7FE6-98AB-9BD6-FB16C17B4013}"/>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D81DBD58-FC35-7A8A-7D16-BD5EA6EA915C}"/>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282271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5D6A0-758B-11C9-F611-E3EFD85B26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985D667F-4C10-386F-7789-C4F6D69D8B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DD8FF738-B8F4-CA0A-2890-221ECF113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BE8CC9-E020-645A-C44E-12CF7ADE4141}"/>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6" name="Footer Placeholder 5">
            <a:extLst>
              <a:ext uri="{FF2B5EF4-FFF2-40B4-BE49-F238E27FC236}">
                <a16:creationId xmlns:a16="http://schemas.microsoft.com/office/drawing/2014/main" id="{BA1CC0DF-56FD-A70B-AB28-92865A7B40EF}"/>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27A6D8EE-4BE6-5BF3-4C01-61A590D97357}"/>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400372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6156-6EE3-E929-766F-C1311E0009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AC569192-E9CB-12D1-34F8-50906ADC1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B4C76BE3-75F0-F432-A136-1B325D61C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445E425-AE7D-07C3-71BC-29A26ECA0B6A}"/>
              </a:ext>
            </a:extLst>
          </p:cNvPr>
          <p:cNvSpPr>
            <a:spLocks noGrp="1"/>
          </p:cNvSpPr>
          <p:nvPr>
            <p:ph type="dt" sz="half" idx="10"/>
          </p:nvPr>
        </p:nvSpPr>
        <p:spPr/>
        <p:txBody>
          <a:bodyPr/>
          <a:lstStyle/>
          <a:p>
            <a:fld id="{436F184A-B739-B546-88FA-334B6A97BDFF}" type="datetimeFigureOut">
              <a:rPr lang="en-IT" smtClean="0"/>
              <a:t>04/09/23</a:t>
            </a:fld>
            <a:endParaRPr lang="en-IT"/>
          </a:p>
        </p:txBody>
      </p:sp>
      <p:sp>
        <p:nvSpPr>
          <p:cNvPr id="6" name="Footer Placeholder 5">
            <a:extLst>
              <a:ext uri="{FF2B5EF4-FFF2-40B4-BE49-F238E27FC236}">
                <a16:creationId xmlns:a16="http://schemas.microsoft.com/office/drawing/2014/main" id="{40874DE4-ED9B-5B92-7C42-93F4E7FDC92C}"/>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ECE68F5C-82EB-B5F6-6A07-9E028B1F4753}"/>
              </a:ext>
            </a:extLst>
          </p:cNvPr>
          <p:cNvSpPr>
            <a:spLocks noGrp="1"/>
          </p:cNvSpPr>
          <p:nvPr>
            <p:ph type="sldNum" sz="quarter" idx="12"/>
          </p:nvPr>
        </p:nvSpPr>
        <p:spPr/>
        <p:txBody>
          <a:bodyPr/>
          <a:lstStyle/>
          <a:p>
            <a:fld id="{20B2911B-8DD0-894B-90BE-F2DD1B42B5B4}" type="slidenum">
              <a:rPr lang="en-IT" smtClean="0"/>
              <a:t>‹#›</a:t>
            </a:fld>
            <a:endParaRPr lang="en-IT"/>
          </a:p>
        </p:txBody>
      </p:sp>
    </p:spTree>
    <p:extLst>
      <p:ext uri="{BB962C8B-B14F-4D97-AF65-F5344CB8AC3E}">
        <p14:creationId xmlns:p14="http://schemas.microsoft.com/office/powerpoint/2010/main" val="269704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12178E-11E3-3DCF-4B0E-FC60DDABE5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8597B8D0-1823-3A63-E0A0-548A36984D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66129843-076D-F1C1-8B5A-BFAF56DA43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F184A-B739-B546-88FA-334B6A97BDFF}" type="datetimeFigureOut">
              <a:rPr lang="en-IT" smtClean="0"/>
              <a:t>04/09/23</a:t>
            </a:fld>
            <a:endParaRPr lang="en-IT"/>
          </a:p>
        </p:txBody>
      </p:sp>
      <p:sp>
        <p:nvSpPr>
          <p:cNvPr id="5" name="Footer Placeholder 4">
            <a:extLst>
              <a:ext uri="{FF2B5EF4-FFF2-40B4-BE49-F238E27FC236}">
                <a16:creationId xmlns:a16="http://schemas.microsoft.com/office/drawing/2014/main" id="{92F5451B-AF01-640B-574B-CE66ACB67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T"/>
          </a:p>
        </p:txBody>
      </p:sp>
      <p:sp>
        <p:nvSpPr>
          <p:cNvPr id="6" name="Slide Number Placeholder 5">
            <a:extLst>
              <a:ext uri="{FF2B5EF4-FFF2-40B4-BE49-F238E27FC236}">
                <a16:creationId xmlns:a16="http://schemas.microsoft.com/office/drawing/2014/main" id="{9692CB69-CF36-6765-7055-9274D91B53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2911B-8DD0-894B-90BE-F2DD1B42B5B4}" type="slidenum">
              <a:rPr lang="en-IT" smtClean="0"/>
              <a:t>‹#›</a:t>
            </a:fld>
            <a:endParaRPr lang="en-IT"/>
          </a:p>
        </p:txBody>
      </p:sp>
    </p:spTree>
    <p:extLst>
      <p:ext uri="{BB962C8B-B14F-4D97-AF65-F5344CB8AC3E}">
        <p14:creationId xmlns:p14="http://schemas.microsoft.com/office/powerpoint/2010/main" val="322333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c.infn.it/delibere/dettaglio.php?TIPO=CD&amp;NUMERO_STRING=1671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3FD2-3DFB-220F-3224-9281A82FF90C}"/>
              </a:ext>
            </a:extLst>
          </p:cNvPr>
          <p:cNvSpPr>
            <a:spLocks noGrp="1"/>
          </p:cNvSpPr>
          <p:nvPr>
            <p:ph type="ctrTitle"/>
          </p:nvPr>
        </p:nvSpPr>
        <p:spPr/>
        <p:txBody>
          <a:bodyPr>
            <a:normAutofit fontScale="90000"/>
          </a:bodyPr>
          <a:lstStyle/>
          <a:p>
            <a:r>
              <a:rPr lang="en-IT" dirty="0"/>
              <a:t>RISPOSTE A FAQ</a:t>
            </a:r>
            <a:br>
              <a:rPr lang="en-IT" dirty="0"/>
            </a:br>
            <a:r>
              <a:rPr lang="en-IT" dirty="0"/>
              <a:t>dsciplinare accesso ai prodotti</a:t>
            </a:r>
            <a:br>
              <a:rPr lang="en-IT" dirty="0"/>
            </a:br>
            <a:r>
              <a:rPr lang="en-IT" dirty="0"/>
              <a:t>delibera CD-16717</a:t>
            </a:r>
            <a:br>
              <a:rPr lang="en-IT" dirty="0"/>
            </a:br>
            <a:r>
              <a:rPr lang="en-GB" sz="1800" b="0" i="0" dirty="0">
                <a:solidFill>
                  <a:srgbClr val="1155CC"/>
                </a:solidFill>
                <a:effectLst/>
                <a:latin typeface="Arial" panose="020B0604020202020204" pitchFamily="34" charset="0"/>
                <a:hlinkClick r:id="rId2"/>
              </a:rPr>
              <a:t>https://www.ac.infn.it/delibere/dettaglio.php?TIPO=CD&amp;NUMERO_STRING=16717</a:t>
            </a:r>
            <a:r>
              <a:rPr lang="en-GB" sz="1800" b="0" i="0" dirty="0">
                <a:solidFill>
                  <a:srgbClr val="1155CC"/>
                </a:solidFill>
                <a:effectLst/>
                <a:latin typeface="Arial" panose="020B0604020202020204" pitchFamily="34" charset="0"/>
              </a:rPr>
              <a:t> </a:t>
            </a:r>
            <a:br>
              <a:rPr lang="en-GB" sz="1800" b="0" i="0" dirty="0">
                <a:solidFill>
                  <a:srgbClr val="1155CC"/>
                </a:solidFill>
                <a:effectLst/>
                <a:latin typeface="Arial" panose="020B0604020202020204" pitchFamily="34" charset="0"/>
              </a:rPr>
            </a:br>
            <a:r>
              <a:rPr lang="en-GB" sz="1800" b="0" i="0" dirty="0">
                <a:solidFill>
                  <a:srgbClr val="1155CC"/>
                </a:solidFill>
                <a:effectLst/>
                <a:latin typeface="Arial" panose="020B0604020202020204" pitchFamily="34" charset="0"/>
              </a:rPr>
              <a:t>(con </a:t>
            </a:r>
            <a:r>
              <a:rPr lang="en-GB" sz="1800" b="0" i="0" dirty="0" err="1">
                <a:solidFill>
                  <a:srgbClr val="1155CC"/>
                </a:solidFill>
                <a:effectLst/>
                <a:latin typeface="Arial" panose="020B0604020202020204" pitchFamily="34" charset="0"/>
              </a:rPr>
              <a:t>autenticazione</a:t>
            </a:r>
            <a:r>
              <a:rPr lang="en-GB" sz="1800" b="0" i="0" dirty="0">
                <a:solidFill>
                  <a:srgbClr val="1155CC"/>
                </a:solidFill>
                <a:effectLst/>
                <a:latin typeface="Arial" panose="020B0604020202020204" pitchFamily="34" charset="0"/>
              </a:rPr>
              <a:t> AAI)</a:t>
            </a:r>
            <a:br>
              <a:rPr lang="en-GB" sz="1800" dirty="0"/>
            </a:br>
            <a:endParaRPr lang="en-IT" dirty="0"/>
          </a:p>
        </p:txBody>
      </p:sp>
      <p:sp>
        <p:nvSpPr>
          <p:cNvPr id="3" name="Subtitle 2">
            <a:extLst>
              <a:ext uri="{FF2B5EF4-FFF2-40B4-BE49-F238E27FC236}">
                <a16:creationId xmlns:a16="http://schemas.microsoft.com/office/drawing/2014/main" id="{CE9391CF-F3D5-26D3-0847-0E6CB4BF9EFA}"/>
              </a:ext>
            </a:extLst>
          </p:cNvPr>
          <p:cNvSpPr>
            <a:spLocks noGrp="1"/>
          </p:cNvSpPr>
          <p:nvPr>
            <p:ph type="subTitle" idx="1"/>
          </p:nvPr>
        </p:nvSpPr>
        <p:spPr/>
        <p:txBody>
          <a:bodyPr>
            <a:normAutofit fontScale="55000" lnSpcReduction="20000"/>
          </a:bodyPr>
          <a:lstStyle/>
          <a:p>
            <a:endParaRPr lang="en-IT" dirty="0"/>
          </a:p>
          <a:p>
            <a:r>
              <a:rPr lang="en-IT" dirty="0"/>
              <a:t>GLOS - Gruppo di Lavoro Open Science</a:t>
            </a:r>
          </a:p>
          <a:p>
            <a:r>
              <a:rPr lang="en-IT" dirty="0"/>
              <a:t>Stefano Bianco, Laura Patrizii, Marcello Maggi, Mattia Bruno</a:t>
            </a:r>
          </a:p>
          <a:p>
            <a:r>
              <a:rPr lang="en-IT" dirty="0"/>
              <a:t>Dario Menasce</a:t>
            </a:r>
          </a:p>
          <a:p>
            <a:r>
              <a:rPr lang="en-IT" dirty="0"/>
              <a:t>Marco Pallavicini (e.o.)</a:t>
            </a:r>
          </a:p>
          <a:p>
            <a:r>
              <a:rPr lang="en-GB" dirty="0"/>
              <a:t>C</a:t>
            </a:r>
            <a:r>
              <a:rPr lang="en-IT"/>
              <a:t>reato il 2023.09.04</a:t>
            </a:r>
            <a:endParaRPr lang="en-IT" dirty="0"/>
          </a:p>
        </p:txBody>
      </p:sp>
    </p:spTree>
    <p:extLst>
      <p:ext uri="{BB962C8B-B14F-4D97-AF65-F5344CB8AC3E}">
        <p14:creationId xmlns:p14="http://schemas.microsoft.com/office/powerpoint/2010/main" val="150101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636C-2A12-D172-EFD2-A77E5D65CF4E}"/>
              </a:ext>
            </a:extLst>
          </p:cNvPr>
          <p:cNvSpPr>
            <a:spLocks noGrp="1"/>
          </p:cNvSpPr>
          <p:nvPr>
            <p:ph type="title"/>
          </p:nvPr>
        </p:nvSpPr>
        <p:spPr/>
        <p:txBody>
          <a:bodyPr/>
          <a:lstStyle/>
          <a:p>
            <a:endParaRPr lang="en-IT"/>
          </a:p>
        </p:txBody>
      </p:sp>
      <p:pic>
        <p:nvPicPr>
          <p:cNvPr id="5" name="Content Placeholder 4">
            <a:extLst>
              <a:ext uri="{FF2B5EF4-FFF2-40B4-BE49-F238E27FC236}">
                <a16:creationId xmlns:a16="http://schemas.microsoft.com/office/drawing/2014/main" id="{495880DD-3389-5FD6-C165-41921B811C65}"/>
              </a:ext>
            </a:extLst>
          </p:cNvPr>
          <p:cNvPicPr>
            <a:picLocks noGrp="1" noChangeAspect="1"/>
          </p:cNvPicPr>
          <p:nvPr>
            <p:ph idx="1"/>
          </p:nvPr>
        </p:nvPicPr>
        <p:blipFill>
          <a:blip r:embed="rId2"/>
          <a:stretch>
            <a:fillRect/>
          </a:stretch>
        </p:blipFill>
        <p:spPr>
          <a:xfrm>
            <a:off x="1880171" y="174171"/>
            <a:ext cx="9318659" cy="6988994"/>
          </a:xfrm>
        </p:spPr>
      </p:pic>
    </p:spTree>
    <p:extLst>
      <p:ext uri="{BB962C8B-B14F-4D97-AF65-F5344CB8AC3E}">
        <p14:creationId xmlns:p14="http://schemas.microsoft.com/office/powerpoint/2010/main" val="11529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83A8-E3BA-4FA4-8231-F3A7570D74BB}"/>
              </a:ext>
            </a:extLst>
          </p:cNvPr>
          <p:cNvSpPr>
            <a:spLocks noGrp="1"/>
          </p:cNvSpPr>
          <p:nvPr>
            <p:ph type="title"/>
          </p:nvPr>
        </p:nvSpPr>
        <p:spPr/>
        <p:txBody>
          <a:bodyPr/>
          <a:lstStyle/>
          <a:p>
            <a:r>
              <a:rPr lang="en-GB" sz="1800" b="1" dirty="0">
                <a:solidFill>
                  <a:srgbClr val="FF0000"/>
                </a:solidFill>
                <a:effectLst/>
                <a:latin typeface="Calibri" panose="020F0502020204030204" pitchFamily="34" charset="0"/>
              </a:rPr>
              <a:t>ART.4. ARCHIVIO ISTITUZIONALE </a:t>
            </a:r>
            <a:br>
              <a:rPr lang="en-GB" dirty="0">
                <a:solidFill>
                  <a:srgbClr val="FF0000"/>
                </a:solidFill>
                <a:effectLst/>
              </a:rPr>
            </a:br>
            <a:r>
              <a:rPr lang="en-GB" sz="1800" dirty="0">
                <a:solidFill>
                  <a:srgbClr val="FF0000"/>
                </a:solidFill>
                <a:effectLst/>
                <a:latin typeface="Calibri" panose="020F0502020204030204" pitchFamily="34" charset="0"/>
              </a:rPr>
              <a:t>https://</a:t>
            </a:r>
            <a:r>
              <a:rPr lang="en-GB" sz="1800" dirty="0" err="1">
                <a:solidFill>
                  <a:srgbClr val="FF0000"/>
                </a:solidFill>
                <a:effectLst/>
                <a:latin typeface="Calibri" panose="020F0502020204030204" pitchFamily="34" charset="0"/>
              </a:rPr>
              <a:t>web.infn.it</a:t>
            </a:r>
            <a:r>
              <a:rPr lang="en-GB" sz="1800" dirty="0">
                <a:solidFill>
                  <a:srgbClr val="FF0000"/>
                </a:solidFill>
                <a:effectLst/>
                <a:latin typeface="Calibri" panose="020F0502020204030204" pitchFamily="34" charset="0"/>
              </a:rPr>
              <a:t>/</a:t>
            </a:r>
            <a:r>
              <a:rPr lang="en-GB" sz="1800" dirty="0" err="1">
                <a:solidFill>
                  <a:srgbClr val="FF0000"/>
                </a:solidFill>
                <a:effectLst/>
                <a:latin typeface="Calibri" panose="020F0502020204030204" pitchFamily="34" charset="0"/>
              </a:rPr>
              <a:t>openscience</a:t>
            </a:r>
            <a:r>
              <a:rPr lang="en-GB" sz="1800" dirty="0">
                <a:solidFill>
                  <a:srgbClr val="FF0000"/>
                </a:solidFill>
                <a:effectLst/>
                <a:latin typeface="Calibri" panose="020F0502020204030204" pitchFamily="34" charset="0"/>
              </a:rPr>
              <a:t>/ per </a:t>
            </a:r>
            <a:r>
              <a:rPr lang="en-GB" sz="1800" dirty="0" err="1">
                <a:solidFill>
                  <a:srgbClr val="FF0000"/>
                </a:solidFill>
                <a:effectLst/>
                <a:latin typeface="Calibri" panose="020F0502020204030204" pitchFamily="34" charset="0"/>
              </a:rPr>
              <a:t>pubblicazioni</a:t>
            </a:r>
            <a:r>
              <a:rPr lang="en-GB" sz="1800" dirty="0">
                <a:solidFill>
                  <a:srgbClr val="FF0000"/>
                </a:solidFill>
                <a:effectLst/>
                <a:latin typeface="Calibri" panose="020F0502020204030204" pitchFamily="34" charset="0"/>
              </a:rPr>
              <a:t> . Ma per </a:t>
            </a:r>
            <a:r>
              <a:rPr lang="en-GB" sz="1800" dirty="0" err="1">
                <a:solidFill>
                  <a:srgbClr val="FF0000"/>
                </a:solidFill>
                <a:effectLst/>
                <a:latin typeface="Calibri" panose="020F0502020204030204" pitchFamily="34" charset="0"/>
              </a:rPr>
              <a:t>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dati</a:t>
            </a:r>
            <a:r>
              <a:rPr lang="en-GB" sz="1800" dirty="0">
                <a:solidFill>
                  <a:srgbClr val="FF0000"/>
                </a:solidFill>
                <a:effectLst/>
                <a:latin typeface="Calibri" panose="020F0502020204030204" pitchFamily="34" charset="0"/>
              </a:rPr>
              <a:t> ? </a:t>
            </a:r>
            <a:endParaRPr lang="en-IT" dirty="0">
              <a:solidFill>
                <a:srgbClr val="FF0000"/>
              </a:solidFill>
            </a:endParaRPr>
          </a:p>
        </p:txBody>
      </p:sp>
      <p:sp>
        <p:nvSpPr>
          <p:cNvPr id="3" name="Content Placeholder 2">
            <a:extLst>
              <a:ext uri="{FF2B5EF4-FFF2-40B4-BE49-F238E27FC236}">
                <a16:creationId xmlns:a16="http://schemas.microsoft.com/office/drawing/2014/main" id="{4B2A1E35-A963-8B94-3941-22787095D005}"/>
              </a:ext>
            </a:extLst>
          </p:cNvPr>
          <p:cNvSpPr>
            <a:spLocks noGrp="1"/>
          </p:cNvSpPr>
          <p:nvPr>
            <p:ph idx="1"/>
          </p:nvPr>
        </p:nvSpPr>
        <p:spPr/>
        <p:txBody>
          <a:bodyPr/>
          <a:lstStyle/>
          <a:p>
            <a:r>
              <a:rPr lang="en-IT" dirty="0"/>
              <a:t>La pagina </a:t>
            </a:r>
            <a:r>
              <a:rPr lang="en-GB" sz="2800" dirty="0">
                <a:solidFill>
                  <a:srgbClr val="0560BF"/>
                </a:solidFill>
                <a:effectLst/>
                <a:latin typeface="Calibri" panose="020F0502020204030204" pitchFamily="34" charset="0"/>
              </a:rPr>
              <a:t>https://</a:t>
            </a:r>
            <a:r>
              <a:rPr lang="en-GB" sz="2800" dirty="0" err="1">
                <a:solidFill>
                  <a:srgbClr val="0560BF"/>
                </a:solidFill>
                <a:effectLst/>
                <a:latin typeface="Calibri" panose="020F0502020204030204" pitchFamily="34" charset="0"/>
              </a:rPr>
              <a:t>web.infn.it</a:t>
            </a:r>
            <a:r>
              <a:rPr lang="en-GB" sz="2800" dirty="0">
                <a:solidFill>
                  <a:srgbClr val="0560BF"/>
                </a:solidFill>
                <a:effectLst/>
                <a:latin typeface="Calibri" panose="020F0502020204030204" pitchFamily="34" charset="0"/>
              </a:rPr>
              <a:t>/</a:t>
            </a:r>
            <a:r>
              <a:rPr lang="en-GB" sz="2800" dirty="0" err="1">
                <a:solidFill>
                  <a:srgbClr val="0560BF"/>
                </a:solidFill>
                <a:effectLst/>
                <a:latin typeface="Calibri" panose="020F0502020204030204" pitchFamily="34" charset="0"/>
              </a:rPr>
              <a:t>openscience</a:t>
            </a:r>
            <a:r>
              <a:rPr lang="en-GB" sz="2800" dirty="0">
                <a:solidFill>
                  <a:srgbClr val="0560BF"/>
                </a:solidFill>
                <a:effectLst/>
                <a:latin typeface="Calibri" panose="020F0502020204030204" pitchFamily="34" charset="0"/>
              </a:rPr>
              <a:t>/  </a:t>
            </a:r>
            <a:r>
              <a:rPr lang="en-GB" sz="2800" dirty="0" err="1">
                <a:effectLst/>
                <a:latin typeface="Calibri" panose="020F0502020204030204" pitchFamily="34" charset="0"/>
              </a:rPr>
              <a:t>ospita</a:t>
            </a:r>
            <a:r>
              <a:rPr lang="en-GB" sz="2800" dirty="0">
                <a:effectLst/>
                <a:latin typeface="Calibri" panose="020F0502020204030204" pitchFamily="34" charset="0"/>
              </a:rPr>
              <a:t> la </a:t>
            </a:r>
            <a:r>
              <a:rPr lang="en-GB" sz="2800" dirty="0" err="1">
                <a:effectLst/>
                <a:latin typeface="Calibri" panose="020F0502020204030204" pitchFamily="34" charset="0"/>
              </a:rPr>
              <a:t>documentazione</a:t>
            </a:r>
            <a:r>
              <a:rPr lang="en-GB" sz="2800" dirty="0">
                <a:effectLst/>
                <a:latin typeface="Calibri" panose="020F0502020204030204" pitchFamily="34" charset="0"/>
              </a:rPr>
              <a:t> </a:t>
            </a:r>
            <a:r>
              <a:rPr lang="en-GB" sz="2800" dirty="0" err="1">
                <a:effectLst/>
                <a:latin typeface="Calibri" panose="020F0502020204030204" pitchFamily="34" charset="0"/>
              </a:rPr>
              <a:t>generale</a:t>
            </a:r>
            <a:r>
              <a:rPr lang="en-GB" sz="2800" dirty="0">
                <a:effectLst/>
                <a:latin typeface="Calibri" panose="020F0502020204030204" pitchFamily="34" charset="0"/>
              </a:rPr>
              <a:t> </a:t>
            </a:r>
            <a:r>
              <a:rPr lang="en-GB" sz="2800" dirty="0" err="1">
                <a:effectLst/>
                <a:latin typeface="Calibri" panose="020F0502020204030204" pitchFamily="34" charset="0"/>
              </a:rPr>
              <a:t>sulla</a:t>
            </a:r>
            <a:r>
              <a:rPr lang="en-GB" sz="2800" dirty="0">
                <a:effectLst/>
                <a:latin typeface="Calibri" panose="020F0502020204030204" pitchFamily="34" charset="0"/>
              </a:rPr>
              <a:t> </a:t>
            </a:r>
            <a:r>
              <a:rPr lang="en-GB" sz="2800" dirty="0" err="1">
                <a:effectLst/>
                <a:latin typeface="Calibri" panose="020F0502020204030204" pitchFamily="34" charset="0"/>
              </a:rPr>
              <a:t>Scienza</a:t>
            </a:r>
            <a:r>
              <a:rPr lang="en-GB" sz="2800" dirty="0">
                <a:effectLst/>
                <a:latin typeface="Calibri" panose="020F0502020204030204" pitchFamily="34" charset="0"/>
              </a:rPr>
              <a:t> Aperta nell’ INFN</a:t>
            </a:r>
          </a:p>
          <a:p>
            <a:r>
              <a:rPr lang="en-GB" dirty="0">
                <a:latin typeface="Calibri" panose="020F0502020204030204" pitchFamily="34" charset="0"/>
              </a:rPr>
              <a:t>L’ </a:t>
            </a:r>
            <a:r>
              <a:rPr lang="en-GB" dirty="0" err="1">
                <a:latin typeface="Calibri" panose="020F0502020204030204" pitchFamily="34" charset="0"/>
              </a:rPr>
              <a:t>archivio</a:t>
            </a:r>
            <a:r>
              <a:rPr lang="en-GB" dirty="0">
                <a:latin typeface="Calibri" panose="020F0502020204030204" pitchFamily="34" charset="0"/>
              </a:rPr>
              <a:t> </a:t>
            </a:r>
            <a:r>
              <a:rPr lang="en-GB" dirty="0" err="1">
                <a:latin typeface="Calibri" panose="020F0502020204030204" pitchFamily="34" charset="0"/>
              </a:rPr>
              <a:t>istituzionale</a:t>
            </a:r>
            <a:r>
              <a:rPr lang="en-GB" dirty="0">
                <a:latin typeface="Calibri" panose="020F0502020204030204" pitchFamily="34" charset="0"/>
              </a:rPr>
              <a:t> </a:t>
            </a:r>
            <a:r>
              <a:rPr lang="en-GB" dirty="0" err="1">
                <a:latin typeface="Calibri" panose="020F0502020204030204" pitchFamily="34" charset="0"/>
              </a:rPr>
              <a:t>e`raggiungibile</a:t>
            </a:r>
            <a:r>
              <a:rPr lang="en-GB" dirty="0">
                <a:latin typeface="Calibri" panose="020F0502020204030204" pitchFamily="34" charset="0"/>
              </a:rPr>
              <a:t> </a:t>
            </a:r>
            <a:r>
              <a:rPr lang="en-GB" dirty="0" err="1">
                <a:latin typeface="Calibri" panose="020F0502020204030204" pitchFamily="34" charset="0"/>
              </a:rPr>
              <a:t>all’URL</a:t>
            </a:r>
            <a:r>
              <a:rPr lang="en-GB" dirty="0">
                <a:latin typeface="Calibri" panose="020F0502020204030204" pitchFamily="34" charset="0"/>
              </a:rPr>
              <a:t> </a:t>
            </a:r>
            <a:r>
              <a:rPr lang="en-GB" dirty="0" err="1">
                <a:latin typeface="Calibri" panose="020F0502020204030204" pitchFamily="34" charset="0"/>
              </a:rPr>
              <a:t>www.openaccessrepository.it</a:t>
            </a:r>
            <a:r>
              <a:rPr lang="en-GB" dirty="0">
                <a:latin typeface="Calibri" panose="020F0502020204030204" pitchFamily="34" charset="0"/>
              </a:rPr>
              <a:t> </a:t>
            </a:r>
          </a:p>
          <a:p>
            <a:r>
              <a:rPr lang="en-GB" dirty="0" err="1">
                <a:latin typeface="Calibri" panose="020F0502020204030204" pitchFamily="34" charset="0"/>
              </a:rPr>
              <a:t>L’archivio</a:t>
            </a:r>
            <a:r>
              <a:rPr lang="en-GB" dirty="0">
                <a:latin typeface="Calibri" panose="020F0502020204030204" pitchFamily="34" charset="0"/>
              </a:rPr>
              <a:t> </a:t>
            </a:r>
            <a:r>
              <a:rPr lang="en-GB" dirty="0" err="1">
                <a:latin typeface="Calibri" panose="020F0502020204030204" pitchFamily="34" charset="0"/>
              </a:rPr>
              <a:t>istituzionale</a:t>
            </a:r>
            <a:r>
              <a:rPr lang="en-GB" dirty="0">
                <a:latin typeface="Calibri" panose="020F0502020204030204" pitchFamily="34" charset="0"/>
              </a:rPr>
              <a:t> </a:t>
            </a:r>
            <a:r>
              <a:rPr lang="en-GB" dirty="0" err="1">
                <a:latin typeface="Calibri" panose="020F0502020204030204" pitchFamily="34" charset="0"/>
              </a:rPr>
              <a:t>ospita</a:t>
            </a:r>
            <a:r>
              <a:rPr lang="en-GB" dirty="0">
                <a:latin typeface="Calibri" panose="020F0502020204030204" pitchFamily="34" charset="0"/>
              </a:rPr>
              <a:t> tutti </a:t>
            </a:r>
            <a:r>
              <a:rPr lang="en-GB" dirty="0" err="1">
                <a:latin typeface="Calibri" panose="020F0502020204030204" pitchFamily="34" charset="0"/>
              </a:rPr>
              <a:t>i</a:t>
            </a:r>
            <a:r>
              <a:rPr lang="en-GB" dirty="0">
                <a:latin typeface="Calibri" panose="020F0502020204030204" pitchFamily="34" charset="0"/>
              </a:rPr>
              <a:t> </a:t>
            </a:r>
            <a:r>
              <a:rPr lang="en-GB" dirty="0" err="1">
                <a:latin typeface="Calibri" panose="020F0502020204030204" pitchFamily="34" charset="0"/>
              </a:rPr>
              <a:t>Prodotti</a:t>
            </a:r>
            <a:r>
              <a:rPr lang="en-GB" dirty="0">
                <a:latin typeface="Calibri" panose="020F0502020204030204" pitchFamily="34" charset="0"/>
              </a:rPr>
              <a:t> </a:t>
            </a:r>
            <a:r>
              <a:rPr lang="en-GB" dirty="0" err="1">
                <a:latin typeface="Calibri" panose="020F0502020204030204" pitchFamily="34" charset="0"/>
              </a:rPr>
              <a:t>della</a:t>
            </a:r>
            <a:r>
              <a:rPr lang="en-GB" dirty="0">
                <a:latin typeface="Calibri" panose="020F0502020204030204" pitchFamily="34" charset="0"/>
              </a:rPr>
              <a:t> </a:t>
            </a:r>
            <a:r>
              <a:rPr lang="en-GB" dirty="0" err="1">
                <a:latin typeface="Calibri" panose="020F0502020204030204" pitchFamily="34" charset="0"/>
              </a:rPr>
              <a:t>ricerca</a:t>
            </a:r>
            <a:r>
              <a:rPr lang="en-GB" dirty="0">
                <a:latin typeface="Calibri" panose="020F0502020204030204" pitchFamily="34" charset="0"/>
              </a:rPr>
              <a:t> INFN. La </a:t>
            </a:r>
            <a:r>
              <a:rPr lang="en-GB" dirty="0" err="1">
                <a:latin typeface="Calibri" panose="020F0502020204030204" pitchFamily="34" charset="0"/>
              </a:rPr>
              <a:t>definizione</a:t>
            </a:r>
            <a:r>
              <a:rPr lang="en-GB" dirty="0">
                <a:latin typeface="Calibri" panose="020F0502020204030204" pitchFamily="34" charset="0"/>
              </a:rPr>
              <a:t> di </a:t>
            </a:r>
            <a:r>
              <a:rPr lang="en-GB" dirty="0" err="1">
                <a:latin typeface="Calibri" panose="020F0502020204030204" pitchFamily="34" charset="0"/>
              </a:rPr>
              <a:t>Prodotto</a:t>
            </a:r>
            <a:r>
              <a:rPr lang="en-GB" dirty="0">
                <a:latin typeface="Calibri" panose="020F0502020204030204" pitchFamily="34" charset="0"/>
              </a:rPr>
              <a:t> </a:t>
            </a:r>
            <a:r>
              <a:rPr lang="en-GB" dirty="0" err="1">
                <a:latin typeface="Calibri" panose="020F0502020204030204" pitchFamily="34" charset="0"/>
              </a:rPr>
              <a:t>della</a:t>
            </a:r>
            <a:r>
              <a:rPr lang="en-GB" dirty="0">
                <a:latin typeface="Calibri" panose="020F0502020204030204" pitchFamily="34" charset="0"/>
              </a:rPr>
              <a:t> </a:t>
            </a:r>
            <a:r>
              <a:rPr lang="en-GB" dirty="0" err="1">
                <a:latin typeface="Calibri" panose="020F0502020204030204" pitchFamily="34" charset="0"/>
              </a:rPr>
              <a:t>ricerca</a:t>
            </a:r>
            <a:r>
              <a:rPr lang="en-GB" dirty="0">
                <a:latin typeface="Calibri" panose="020F0502020204030204" pitchFamily="34" charset="0"/>
              </a:rPr>
              <a:t> (Art. 3) include </a:t>
            </a:r>
            <a:r>
              <a:rPr lang="en-GB" dirty="0" err="1">
                <a:latin typeface="Calibri" panose="020F0502020204030204" pitchFamily="34" charset="0"/>
              </a:rPr>
              <a:t>i</a:t>
            </a:r>
            <a:r>
              <a:rPr lang="en-GB" dirty="0">
                <a:latin typeface="Calibri" panose="020F0502020204030204" pitchFamily="34" charset="0"/>
              </a:rPr>
              <a:t> </a:t>
            </a:r>
            <a:r>
              <a:rPr lang="en-GB" dirty="0" err="1">
                <a:latin typeface="Calibri" panose="020F0502020204030204" pitchFamily="34" charset="0"/>
              </a:rPr>
              <a:t>dati</a:t>
            </a:r>
            <a:r>
              <a:rPr lang="en-GB" dirty="0">
                <a:latin typeface="Calibri" panose="020F0502020204030204" pitchFamily="34" charset="0"/>
              </a:rPr>
              <a:t> </a:t>
            </a:r>
            <a:r>
              <a:rPr lang="en-GB" dirty="0" err="1">
                <a:latin typeface="Calibri" panose="020F0502020204030204" pitchFamily="34" charset="0"/>
              </a:rPr>
              <a:t>della</a:t>
            </a:r>
            <a:r>
              <a:rPr lang="en-GB" dirty="0">
                <a:latin typeface="Calibri" panose="020F0502020204030204" pitchFamily="34" charset="0"/>
              </a:rPr>
              <a:t> </a:t>
            </a:r>
            <a:r>
              <a:rPr lang="en-GB" dirty="0" err="1">
                <a:latin typeface="Calibri" panose="020F0502020204030204" pitchFamily="34" charset="0"/>
              </a:rPr>
              <a:t>ricerca</a:t>
            </a:r>
            <a:r>
              <a:rPr lang="en-GB" dirty="0">
                <a:latin typeface="Calibri" panose="020F0502020204030204" pitchFamily="34" charset="0"/>
              </a:rPr>
              <a:t>. La </a:t>
            </a:r>
            <a:r>
              <a:rPr lang="en-GB" dirty="0" err="1">
                <a:latin typeface="Calibri" panose="020F0502020204030204" pitchFamily="34" charset="0"/>
              </a:rPr>
              <a:t>tecnologia</a:t>
            </a:r>
            <a:r>
              <a:rPr lang="en-GB" dirty="0">
                <a:latin typeface="Calibri" panose="020F0502020204030204" pitchFamily="34" charset="0"/>
              </a:rPr>
              <a:t> </a:t>
            </a:r>
            <a:r>
              <a:rPr lang="en-GB" dirty="0" err="1">
                <a:latin typeface="Calibri" panose="020F0502020204030204" pitchFamily="34" charset="0"/>
              </a:rPr>
              <a:t>scelta</a:t>
            </a:r>
            <a:r>
              <a:rPr lang="en-GB" dirty="0">
                <a:latin typeface="Calibri" panose="020F0502020204030204" pitchFamily="34" charset="0"/>
              </a:rPr>
              <a:t> per </a:t>
            </a:r>
            <a:r>
              <a:rPr lang="en-GB" dirty="0" err="1">
                <a:latin typeface="Calibri" panose="020F0502020204030204" pitchFamily="34" charset="0"/>
              </a:rPr>
              <a:t>l’archivio</a:t>
            </a:r>
            <a:r>
              <a:rPr lang="en-GB" dirty="0">
                <a:latin typeface="Calibri" panose="020F0502020204030204" pitchFamily="34" charset="0"/>
              </a:rPr>
              <a:t> (INVENIO/ZENODO) </a:t>
            </a:r>
            <a:r>
              <a:rPr lang="en-GB" dirty="0" err="1">
                <a:latin typeface="Calibri" panose="020F0502020204030204" pitchFamily="34" charset="0"/>
              </a:rPr>
              <a:t>è</a:t>
            </a:r>
            <a:r>
              <a:rPr lang="en-GB" dirty="0">
                <a:latin typeface="Calibri" panose="020F0502020204030204" pitchFamily="34" charset="0"/>
              </a:rPr>
              <a:t> </a:t>
            </a:r>
            <a:r>
              <a:rPr lang="en-GB" dirty="0" err="1">
                <a:latin typeface="Calibri" panose="020F0502020204030204" pitchFamily="34" charset="0"/>
              </a:rPr>
              <a:t>esplicitamente</a:t>
            </a:r>
            <a:r>
              <a:rPr lang="en-GB" dirty="0">
                <a:latin typeface="Calibri" panose="020F0502020204030204" pitchFamily="34" charset="0"/>
              </a:rPr>
              <a:t> </a:t>
            </a:r>
            <a:r>
              <a:rPr lang="en-GB" dirty="0" err="1">
                <a:latin typeface="Calibri" panose="020F0502020204030204" pitchFamily="34" charset="0"/>
              </a:rPr>
              <a:t>studiata</a:t>
            </a:r>
            <a:r>
              <a:rPr lang="en-GB" dirty="0">
                <a:latin typeface="Calibri" panose="020F0502020204030204" pitchFamily="34" charset="0"/>
              </a:rPr>
              <a:t> per il </a:t>
            </a:r>
            <a:r>
              <a:rPr lang="en-GB" dirty="0" err="1">
                <a:latin typeface="Calibri" panose="020F0502020204030204" pitchFamily="34" charset="0"/>
              </a:rPr>
              <a:t>deposito</a:t>
            </a:r>
            <a:r>
              <a:rPr lang="en-GB" dirty="0">
                <a:latin typeface="Calibri" panose="020F0502020204030204" pitchFamily="34" charset="0"/>
              </a:rPr>
              <a:t> di </a:t>
            </a:r>
            <a:r>
              <a:rPr lang="en-GB" dirty="0" err="1">
                <a:latin typeface="Calibri" panose="020F0502020204030204" pitchFamily="34" charset="0"/>
              </a:rPr>
              <a:t>dati</a:t>
            </a:r>
            <a:r>
              <a:rPr lang="en-GB" dirty="0">
                <a:latin typeface="Calibri" panose="020F0502020204030204" pitchFamily="34" charset="0"/>
              </a:rPr>
              <a:t>  e </a:t>
            </a:r>
            <a:r>
              <a:rPr lang="en-GB" dirty="0" err="1">
                <a:latin typeface="Calibri" panose="020F0502020204030204" pitchFamily="34" charset="0"/>
              </a:rPr>
              <a:t>dei</a:t>
            </a:r>
            <a:r>
              <a:rPr lang="en-GB" dirty="0">
                <a:latin typeface="Calibri" panose="020F0502020204030204" pitchFamily="34" charset="0"/>
              </a:rPr>
              <a:t> software di </a:t>
            </a:r>
            <a:r>
              <a:rPr lang="en-GB" dirty="0" err="1">
                <a:latin typeface="Calibri" panose="020F0502020204030204" pitchFamily="34" charset="0"/>
              </a:rPr>
              <a:t>analisi</a:t>
            </a:r>
            <a:r>
              <a:rPr lang="en-GB" dirty="0">
                <a:latin typeface="Calibri" panose="020F0502020204030204" pitchFamily="34" charset="0"/>
              </a:rPr>
              <a:t> (</a:t>
            </a:r>
            <a:r>
              <a:rPr lang="en-GB" dirty="0" err="1">
                <a:latin typeface="Calibri" panose="020F0502020204030204" pitchFamily="34" charset="0"/>
              </a:rPr>
              <a:t>sistemi</a:t>
            </a:r>
            <a:r>
              <a:rPr lang="en-GB" dirty="0">
                <a:latin typeface="Calibri" panose="020F0502020204030204" pitchFamily="34" charset="0"/>
              </a:rPr>
              <a:t> operative </a:t>
            </a:r>
            <a:r>
              <a:rPr lang="en-GB" dirty="0" err="1">
                <a:latin typeface="Calibri" panose="020F0502020204030204" pitchFamily="34" charset="0"/>
              </a:rPr>
              <a:t>inclusi</a:t>
            </a:r>
            <a:r>
              <a:rPr lang="en-GB" dirty="0">
                <a:latin typeface="Calibri" panose="020F0502020204030204" pitchFamily="34" charset="0"/>
              </a:rPr>
              <a:t>)</a:t>
            </a:r>
            <a:endParaRPr lang="en-IT" dirty="0"/>
          </a:p>
        </p:txBody>
      </p:sp>
    </p:spTree>
    <p:extLst>
      <p:ext uri="{BB962C8B-B14F-4D97-AF65-F5344CB8AC3E}">
        <p14:creationId xmlns:p14="http://schemas.microsoft.com/office/powerpoint/2010/main" val="3449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66D2-4949-4F7F-00CF-DEE34C592FDC}"/>
              </a:ext>
            </a:extLst>
          </p:cNvPr>
          <p:cNvSpPr>
            <a:spLocks noGrp="1"/>
          </p:cNvSpPr>
          <p:nvPr>
            <p:ph type="title"/>
          </p:nvPr>
        </p:nvSpPr>
        <p:spPr/>
        <p:txBody>
          <a:bodyPr>
            <a:normAutofit/>
          </a:bodyPr>
          <a:lstStyle/>
          <a:p>
            <a:r>
              <a:rPr lang="en-GB" sz="1800" b="1" dirty="0">
                <a:solidFill>
                  <a:srgbClr val="FF0000"/>
                </a:solidFill>
                <a:effectLst/>
                <a:latin typeface="Calibri" panose="020F0502020204030204" pitchFamily="34" charset="0"/>
              </a:rPr>
              <a:t>ART. 5. DEPOSITO E PUBBLICAZIONE DEI PRODOTTI DELLA RICERCA NELL’ARCHIVIO</a:t>
            </a:r>
            <a:br>
              <a:rPr lang="en-GB" sz="1800" b="1" dirty="0">
                <a:solidFill>
                  <a:srgbClr val="FF0000"/>
                </a:solidFill>
                <a:effectLst/>
                <a:latin typeface="Calibri" panose="020F0502020204030204" pitchFamily="34" charset="0"/>
              </a:rPr>
            </a:br>
            <a:r>
              <a:rPr lang="en-GB" sz="1800" b="1" dirty="0">
                <a:solidFill>
                  <a:srgbClr val="FF0000"/>
                </a:solidFill>
                <a:effectLst/>
                <a:latin typeface="Calibri" panose="020F0502020204030204" pitchFamily="34" charset="0"/>
              </a:rPr>
              <a:t>ISTITUZIONALE DELL’INFN</a:t>
            </a:r>
            <a:br>
              <a:rPr lang="en-GB" sz="1800" b="1" dirty="0">
                <a:solidFill>
                  <a:srgbClr val="FF0000"/>
                </a:solidFill>
                <a:effectLst/>
                <a:latin typeface="Calibri" panose="020F0502020204030204" pitchFamily="34" charset="0"/>
              </a:rPr>
            </a:br>
            <a:r>
              <a:rPr lang="en-GB" sz="1800" dirty="0" err="1">
                <a:solidFill>
                  <a:srgbClr val="FF0000"/>
                </a:solidFill>
                <a:effectLst/>
                <a:latin typeface="Calibri" panose="020F0502020204030204" pitchFamily="34" charset="0"/>
              </a:rPr>
              <a:t>Inserirli</a:t>
            </a:r>
            <a:r>
              <a:rPr lang="en-GB" sz="1800" dirty="0">
                <a:solidFill>
                  <a:srgbClr val="FF0000"/>
                </a:solidFill>
                <a:effectLst/>
                <a:latin typeface="Calibri" panose="020F0502020204030204" pitchFamily="34" charset="0"/>
              </a:rPr>
              <a:t> solo qui, non </a:t>
            </a:r>
            <a:r>
              <a:rPr lang="en-GB" sz="1800" dirty="0" err="1">
                <a:solidFill>
                  <a:srgbClr val="FF0000"/>
                </a:solidFill>
                <a:effectLst/>
                <a:latin typeface="Calibri" panose="020F0502020204030204" pitchFamily="34" charset="0"/>
              </a:rPr>
              <a:t>essendo</a:t>
            </a:r>
            <a:r>
              <a:rPr lang="en-GB" sz="1800" dirty="0">
                <a:solidFill>
                  <a:srgbClr val="FF0000"/>
                </a:solidFill>
                <a:effectLst/>
                <a:latin typeface="Calibri" panose="020F0502020204030204" pitchFamily="34" charset="0"/>
              </a:rPr>
              <a:t> con </a:t>
            </a:r>
            <a:r>
              <a:rPr lang="en-GB" sz="1800" dirty="0" err="1">
                <a:solidFill>
                  <a:srgbClr val="FF0000"/>
                </a:solidFill>
                <a:effectLst/>
                <a:latin typeface="Calibri" panose="020F0502020204030204" pitchFamily="34" charset="0"/>
              </a:rPr>
              <a:t>referaggio</a:t>
            </a:r>
            <a:r>
              <a:rPr lang="en-GB" sz="1800" dirty="0">
                <a:solidFill>
                  <a:srgbClr val="FF0000"/>
                </a:solidFill>
                <a:effectLst/>
                <a:latin typeface="Calibri" panose="020F0502020204030204" pitchFamily="34" charset="0"/>
              </a:rPr>
              <a:t>, non </a:t>
            </a:r>
            <a:r>
              <a:rPr lang="en-GB" sz="1800" dirty="0" err="1">
                <a:solidFill>
                  <a:srgbClr val="FF0000"/>
                </a:solidFill>
                <a:effectLst/>
                <a:latin typeface="Calibri" panose="020F0502020204030204" pitchFamily="34" charset="0"/>
              </a:rPr>
              <a:t>sembra</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sia</a:t>
            </a:r>
            <a:r>
              <a:rPr lang="en-GB" sz="1800" dirty="0">
                <a:solidFill>
                  <a:srgbClr val="FF0000"/>
                </a:solidFill>
                <a:effectLst/>
                <a:latin typeface="Calibri" panose="020F0502020204030204" pitchFamily="34" charset="0"/>
              </a:rPr>
              <a:t> utile per </a:t>
            </a:r>
            <a:r>
              <a:rPr lang="en-GB" sz="1800" dirty="0" err="1">
                <a:solidFill>
                  <a:srgbClr val="FF0000"/>
                </a:solidFill>
                <a:effectLst/>
                <a:latin typeface="Calibri" panose="020F0502020204030204" pitchFamily="34" charset="0"/>
              </a:rPr>
              <a:t>valutazione</a:t>
            </a:r>
            <a:r>
              <a:rPr lang="en-GB" sz="1800" dirty="0">
                <a:solidFill>
                  <a:srgbClr val="FF0000"/>
                </a:solidFill>
                <a:effectLst/>
                <a:latin typeface="Calibri" panose="020F0502020204030204" pitchFamily="34" charset="0"/>
              </a:rPr>
              <a:t>. Se </a:t>
            </a:r>
            <a:r>
              <a:rPr lang="en-GB" sz="1800" dirty="0" err="1">
                <a:solidFill>
                  <a:srgbClr val="FF0000"/>
                </a:solidFill>
                <a:effectLst/>
                <a:latin typeface="Calibri" panose="020F0502020204030204" pitchFamily="34" charset="0"/>
              </a:rPr>
              <a:t>pero</a:t>
            </a:r>
            <a:r>
              <a:rPr lang="en-GB" sz="1800" dirty="0">
                <a:solidFill>
                  <a:srgbClr val="FF0000"/>
                </a:solidFill>
                <a:effectLst/>
                <a:latin typeface="Calibri" panose="020F0502020204030204" pitchFamily="34" charset="0"/>
              </a:rPr>
              <a:t>̀ lo </a:t>
            </a:r>
            <a:r>
              <a:rPr lang="en-GB" sz="1800" dirty="0" err="1">
                <a:solidFill>
                  <a:srgbClr val="FF0000"/>
                </a:solidFill>
                <a:effectLst/>
                <a:latin typeface="Calibri" panose="020F0502020204030204" pitchFamily="34" charset="0"/>
              </a:rPr>
              <a:t>pubblichi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su</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rivista</a:t>
            </a:r>
            <a:r>
              <a:rPr lang="en-GB" sz="1800" dirty="0">
                <a:solidFill>
                  <a:srgbClr val="FF0000"/>
                </a:solidFill>
                <a:effectLst/>
                <a:latin typeface="Calibri" panose="020F0502020204030204" pitchFamily="34" charset="0"/>
              </a:rPr>
              <a:t> poi lo </a:t>
            </a:r>
            <a:r>
              <a:rPr lang="en-GB" sz="1800" dirty="0" err="1">
                <a:solidFill>
                  <a:srgbClr val="FF0000"/>
                </a:solidFill>
                <a:effectLst/>
                <a:latin typeface="Calibri" panose="020F0502020204030204" pitchFamily="34" charset="0"/>
              </a:rPr>
              <a:t>puoi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inserire</a:t>
            </a:r>
            <a:r>
              <a:rPr lang="en-GB" sz="1800" dirty="0">
                <a:solidFill>
                  <a:srgbClr val="FF0000"/>
                </a:solidFill>
                <a:effectLst/>
                <a:latin typeface="Calibri" panose="020F0502020204030204" pitchFamily="34" charset="0"/>
              </a:rPr>
              <a:t> solo se OA come link </a:t>
            </a:r>
            <a:endParaRPr lang="en-IT" dirty="0">
              <a:solidFill>
                <a:srgbClr val="FF0000"/>
              </a:solidFill>
            </a:endParaRPr>
          </a:p>
        </p:txBody>
      </p:sp>
      <p:sp>
        <p:nvSpPr>
          <p:cNvPr id="3" name="Content Placeholder 2">
            <a:extLst>
              <a:ext uri="{FF2B5EF4-FFF2-40B4-BE49-F238E27FC236}">
                <a16:creationId xmlns:a16="http://schemas.microsoft.com/office/drawing/2014/main" id="{7AF3B306-9DB9-A2D9-F9B8-2AD3575AAC56}"/>
              </a:ext>
            </a:extLst>
          </p:cNvPr>
          <p:cNvSpPr>
            <a:spLocks noGrp="1"/>
          </p:cNvSpPr>
          <p:nvPr>
            <p:ph idx="1"/>
          </p:nvPr>
        </p:nvSpPr>
        <p:spPr/>
        <p:txBody>
          <a:bodyPr>
            <a:normAutofit fontScale="92500" lnSpcReduction="10000"/>
          </a:bodyPr>
          <a:lstStyle/>
          <a:p>
            <a:r>
              <a:rPr lang="en-IT" dirty="0"/>
              <a:t>L’art.5 del disciplinare stabilisce l’obbligo di deposito (nell’archivio istituzionale </a:t>
            </a:r>
            <a:r>
              <a:rPr lang="en-IT" i="1" dirty="0"/>
              <a:t>oppure</a:t>
            </a:r>
            <a:r>
              <a:rPr lang="en-IT" dirty="0"/>
              <a:t> negli archivi di soggetto arXiv e InSPIRE-CERN) dell’articolo nella versione Author’s Accepted Manuscript, la versione finale, cioè, accettata dalla rivista e contenente tutte le modifiche effettuate dagli Autori dietro suggerimenti dei revisori paritari, senza </a:t>
            </a:r>
            <a:r>
              <a:rPr lang="en-GB" dirty="0"/>
              <a:t>i</a:t>
            </a:r>
            <a:r>
              <a:rPr lang="en-IT" dirty="0"/>
              <a:t> loghi dell’editore nè le informazioni di rivista (titolo, volume, pagina, anno).</a:t>
            </a:r>
          </a:p>
          <a:p>
            <a:r>
              <a:rPr lang="en-IT" dirty="0"/>
              <a:t>Questo deposito soddisfa la richiesta della VQR di disponibilità in OA</a:t>
            </a:r>
          </a:p>
          <a:p>
            <a:r>
              <a:rPr lang="en-IT" dirty="0"/>
              <a:t>Una volta depositata la AAM, l’Autore è libero di decidere se optare per una rivista OA o non-OA.</a:t>
            </a:r>
          </a:p>
          <a:p>
            <a:r>
              <a:rPr lang="en-IT" dirty="0"/>
              <a:t>La VQR peraltro (soprattutto in vista dell’applicazione dei nuovi criteri COARA) valuta anche la letteratura grigia, quella cioè non sottoposta a revisione paritaria.</a:t>
            </a:r>
          </a:p>
        </p:txBody>
      </p:sp>
    </p:spTree>
    <p:extLst>
      <p:ext uri="{BB962C8B-B14F-4D97-AF65-F5344CB8AC3E}">
        <p14:creationId xmlns:p14="http://schemas.microsoft.com/office/powerpoint/2010/main" val="368776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38F9-53FE-1DEC-5429-48B610E0164A}"/>
              </a:ext>
            </a:extLst>
          </p:cNvPr>
          <p:cNvSpPr>
            <a:spLocks noGrp="1"/>
          </p:cNvSpPr>
          <p:nvPr>
            <p:ph type="title"/>
          </p:nvPr>
        </p:nvSpPr>
        <p:spPr/>
        <p:txBody>
          <a:bodyPr>
            <a:normAutofit/>
          </a:bodyPr>
          <a:lstStyle/>
          <a:p>
            <a:r>
              <a:rPr lang="en-GB" sz="1800" b="1" dirty="0">
                <a:solidFill>
                  <a:srgbClr val="FF0000"/>
                </a:solidFill>
                <a:effectLst/>
                <a:latin typeface="Calibri" panose="020F0502020204030204" pitchFamily="34" charset="0"/>
              </a:rPr>
              <a:t>ART. 6. I DATI DELLA RICERCA NELL’ ARCHIVIO ISTITUZIONALE </a:t>
            </a:r>
            <a:br>
              <a:rPr lang="en-GB" dirty="0">
                <a:solidFill>
                  <a:srgbClr val="FF0000"/>
                </a:solidFill>
                <a:effectLst/>
              </a:rPr>
            </a:br>
            <a:r>
              <a:rPr lang="en-GB" sz="1800" dirty="0" err="1">
                <a:solidFill>
                  <a:srgbClr val="FF0000"/>
                </a:solidFill>
                <a:effectLst/>
                <a:latin typeface="Calibri" panose="020F0502020204030204" pitchFamily="34" charset="0"/>
              </a:rPr>
              <a:t>Normalmente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si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parla</a:t>
            </a:r>
            <a:r>
              <a:rPr lang="en-GB" sz="1800" dirty="0">
                <a:solidFill>
                  <a:srgbClr val="FF0000"/>
                </a:solidFill>
                <a:effectLst/>
                <a:latin typeface="Calibri" panose="020F0502020204030204" pitchFamily="34" charset="0"/>
              </a:rPr>
              <a:t> di </a:t>
            </a:r>
            <a:r>
              <a:rPr lang="en-GB" sz="1800" dirty="0" err="1">
                <a:solidFill>
                  <a:srgbClr val="FF0000"/>
                </a:solidFill>
                <a:effectLst/>
                <a:latin typeface="Calibri" panose="020F0502020204030204" pitchFamily="34" charset="0"/>
              </a:rPr>
              <a:t>collaborazioni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anche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internazionali</a:t>
            </a:r>
            <a:r>
              <a:rPr lang="en-GB" sz="1800" dirty="0">
                <a:solidFill>
                  <a:srgbClr val="FF0000"/>
                </a:solidFill>
                <a:effectLst/>
                <a:latin typeface="Calibri" panose="020F0502020204030204" pitchFamily="34" charset="0"/>
              </a:rPr>
              <a:t>: per CERN </a:t>
            </a:r>
            <a:r>
              <a:rPr lang="en-GB" sz="1800" dirty="0" err="1">
                <a:solidFill>
                  <a:srgbClr val="FF0000"/>
                </a:solidFill>
                <a:effectLst/>
                <a:latin typeface="Calibri" panose="020F0502020204030204" pitchFamily="34" charset="0"/>
              </a:rPr>
              <a:t>ovvio</a:t>
            </a:r>
            <a:r>
              <a:rPr lang="en-GB" sz="1800" dirty="0">
                <a:solidFill>
                  <a:srgbClr val="FF0000"/>
                </a:solidFill>
                <a:effectLst/>
                <a:latin typeface="Calibri" panose="020F0502020204030204" pitchFamily="34" charset="0"/>
              </a:rPr>
              <a:t> come </a:t>
            </a:r>
            <a:r>
              <a:rPr lang="en-GB" sz="1800" dirty="0" err="1">
                <a:solidFill>
                  <a:srgbClr val="FF0000"/>
                </a:solidFill>
                <a:effectLst/>
                <a:latin typeface="Calibri" panose="020F0502020204030204" pitchFamily="34" charset="0"/>
              </a:rPr>
              <a:t>procedere</a:t>
            </a:r>
            <a:r>
              <a:rPr lang="en-GB" sz="1800" dirty="0">
                <a:solidFill>
                  <a:srgbClr val="FF0000"/>
                </a:solidFill>
                <a:effectLst/>
                <a:latin typeface="Calibri" panose="020F0502020204030204" pitchFamily="34" charset="0"/>
              </a:rPr>
              <a:t>, ma per </a:t>
            </a:r>
            <a:r>
              <a:rPr lang="en-GB" sz="1800" dirty="0" err="1">
                <a:solidFill>
                  <a:srgbClr val="FF0000"/>
                </a:solidFill>
                <a:effectLst/>
                <a:latin typeface="Calibri" panose="020F0502020204030204" pitchFamily="34" charset="0"/>
              </a:rPr>
              <a:t>altri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laboratori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europei</a:t>
            </a:r>
            <a:r>
              <a:rPr lang="en-GB" sz="1800" dirty="0">
                <a:solidFill>
                  <a:srgbClr val="FF0000"/>
                </a:solidFill>
                <a:effectLst/>
                <a:latin typeface="Calibri" panose="020F0502020204030204" pitchFamily="34" charset="0"/>
              </a:rPr>
              <a:t> e non ? Come </a:t>
            </a:r>
            <a:r>
              <a:rPr lang="en-GB" sz="1800" dirty="0" err="1">
                <a:solidFill>
                  <a:srgbClr val="FF0000"/>
                </a:solidFill>
                <a:effectLst/>
                <a:latin typeface="Calibri" panose="020F0502020204030204" pitchFamily="34" charset="0"/>
              </a:rPr>
              <a:t>devono</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comportarsi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gruppi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che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lavorano</a:t>
            </a:r>
            <a:r>
              <a:rPr lang="en-GB" sz="1800" dirty="0">
                <a:solidFill>
                  <a:srgbClr val="FF0000"/>
                </a:solidFill>
                <a:effectLst/>
                <a:latin typeface="Calibri" panose="020F0502020204030204" pitchFamily="34" charset="0"/>
              </a:rPr>
              <a:t> in </a:t>
            </a:r>
            <a:r>
              <a:rPr lang="en-GB" sz="1800" dirty="0" err="1">
                <a:solidFill>
                  <a:srgbClr val="FF0000"/>
                </a:solidFill>
                <a:effectLst/>
                <a:latin typeface="Calibri" panose="020F0502020204030204" pitchFamily="34" charset="0"/>
              </a:rPr>
              <a:t>questi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laboratori</a:t>
            </a:r>
            <a:r>
              <a:rPr lang="en-GB" sz="1800" dirty="0">
                <a:solidFill>
                  <a:srgbClr val="FF0000"/>
                </a:solidFill>
                <a:effectLst/>
                <a:latin typeface="Calibri" panose="020F0502020204030204" pitchFamily="34" charset="0"/>
              </a:rPr>
              <a:t> ? </a:t>
            </a:r>
            <a:br>
              <a:rPr lang="en-GB" dirty="0">
                <a:solidFill>
                  <a:srgbClr val="FF0000"/>
                </a:solidFill>
                <a:effectLst/>
              </a:rPr>
            </a:br>
            <a:r>
              <a:rPr lang="en-GB" sz="1800" dirty="0" err="1">
                <a:solidFill>
                  <a:srgbClr val="FF0000"/>
                </a:solidFill>
                <a:effectLst/>
                <a:latin typeface="Calibri" panose="020F0502020204030204" pitchFamily="34" charset="0"/>
              </a:rPr>
              <a:t>Linee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guida</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sul</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Formato</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dei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dati</a:t>
            </a:r>
            <a:r>
              <a:rPr lang="en-GB" sz="1800" dirty="0">
                <a:solidFill>
                  <a:srgbClr val="FF0000"/>
                </a:solidFill>
                <a:effectLst/>
                <a:latin typeface="Calibri" panose="020F0502020204030204" pitchFamily="34" charset="0"/>
              </a:rPr>
              <a:t> DMP ? </a:t>
            </a:r>
            <a:r>
              <a:rPr lang="en-GB" sz="1800" dirty="0" err="1">
                <a:solidFill>
                  <a:srgbClr val="FF0000"/>
                </a:solidFill>
                <a:effectLst/>
                <a:latin typeface="Calibri" panose="020F0502020204030204" pitchFamily="34" charset="0"/>
              </a:rPr>
              <a:t>Importanza</a:t>
            </a:r>
            <a:r>
              <a:rPr lang="en-GB" sz="1800" dirty="0">
                <a:solidFill>
                  <a:srgbClr val="FF0000"/>
                </a:solidFill>
                <a:effectLst/>
                <a:latin typeface="Calibri" panose="020F0502020204030204" pitchFamily="34" charset="0"/>
              </a:rPr>
              <a:t> del Data Steward. </a:t>
            </a:r>
            <a:endParaRPr lang="en-IT" dirty="0">
              <a:solidFill>
                <a:srgbClr val="FF0000"/>
              </a:solidFill>
            </a:endParaRPr>
          </a:p>
        </p:txBody>
      </p:sp>
      <p:sp>
        <p:nvSpPr>
          <p:cNvPr id="3" name="Content Placeholder 2">
            <a:extLst>
              <a:ext uri="{FF2B5EF4-FFF2-40B4-BE49-F238E27FC236}">
                <a16:creationId xmlns:a16="http://schemas.microsoft.com/office/drawing/2014/main" id="{377ED4AA-875E-1884-C77D-613EF5F7AA07}"/>
              </a:ext>
            </a:extLst>
          </p:cNvPr>
          <p:cNvSpPr>
            <a:spLocks noGrp="1"/>
          </p:cNvSpPr>
          <p:nvPr>
            <p:ph idx="1"/>
          </p:nvPr>
        </p:nvSpPr>
        <p:spPr>
          <a:xfrm>
            <a:off x="838200" y="1592494"/>
            <a:ext cx="10515600" cy="5054885"/>
          </a:xfrm>
        </p:spPr>
        <p:txBody>
          <a:bodyPr>
            <a:normAutofit fontScale="92500" lnSpcReduction="10000"/>
          </a:bodyPr>
          <a:lstStyle/>
          <a:p>
            <a:r>
              <a:rPr lang="en-IT" dirty="0"/>
              <a:t>L’art.6 stabilisce </a:t>
            </a:r>
            <a:r>
              <a:rPr lang="en-GB" dirty="0"/>
              <a:t>i</a:t>
            </a:r>
            <a:r>
              <a:rPr lang="en-IT" dirty="0"/>
              <a:t> principi fondamentali: </a:t>
            </a:r>
            <a:r>
              <a:rPr lang="en-GB" dirty="0" err="1"/>
              <a:t>i</a:t>
            </a:r>
            <a:r>
              <a:rPr lang="en-GB" dirty="0"/>
              <a:t> </a:t>
            </a:r>
            <a:r>
              <a:rPr lang="en-GB" dirty="0" err="1"/>
              <a:t>dati</a:t>
            </a:r>
            <a:r>
              <a:rPr lang="en-GB" dirty="0"/>
              <a:t> </a:t>
            </a:r>
            <a:r>
              <a:rPr lang="en-GB" dirty="0" err="1"/>
              <a:t>sono</a:t>
            </a:r>
            <a:r>
              <a:rPr lang="en-GB" dirty="0"/>
              <a:t> di </a:t>
            </a:r>
            <a:r>
              <a:rPr lang="en-GB" dirty="0" err="1"/>
              <a:t>proprietà</a:t>
            </a:r>
            <a:r>
              <a:rPr lang="en-GB" dirty="0"/>
              <a:t> INFN, solo l’ INFN </a:t>
            </a:r>
            <a:r>
              <a:rPr lang="en-GB" dirty="0" err="1"/>
              <a:t>può</a:t>
            </a:r>
            <a:r>
              <a:rPr lang="en-GB" dirty="0"/>
              <a:t> </a:t>
            </a:r>
            <a:r>
              <a:rPr lang="en-GB" dirty="0" err="1"/>
              <a:t>decidere</a:t>
            </a:r>
            <a:r>
              <a:rPr lang="en-GB" dirty="0"/>
              <a:t> se </a:t>
            </a:r>
            <a:r>
              <a:rPr lang="en-GB" dirty="0" err="1"/>
              <a:t>cancellarli</a:t>
            </a:r>
            <a:r>
              <a:rPr lang="en-GB" dirty="0"/>
              <a:t>, </a:t>
            </a:r>
            <a:r>
              <a:rPr lang="en-GB" dirty="0" err="1"/>
              <a:t>è</a:t>
            </a:r>
            <a:r>
              <a:rPr lang="en-GB" dirty="0"/>
              <a:t> </a:t>
            </a:r>
            <a:r>
              <a:rPr lang="en-GB" dirty="0" err="1"/>
              <a:t>responsabilità</a:t>
            </a:r>
            <a:r>
              <a:rPr lang="en-GB" dirty="0"/>
              <a:t> </a:t>
            </a:r>
            <a:r>
              <a:rPr lang="en-GB" dirty="0" err="1"/>
              <a:t>dell’Autore</a:t>
            </a:r>
            <a:r>
              <a:rPr lang="en-GB" dirty="0"/>
              <a:t> </a:t>
            </a:r>
            <a:r>
              <a:rPr lang="en-GB" dirty="0" err="1"/>
              <a:t>conservarli</a:t>
            </a:r>
            <a:r>
              <a:rPr lang="en-GB" dirty="0"/>
              <a:t>, </a:t>
            </a:r>
            <a:r>
              <a:rPr lang="en-GB" dirty="0" err="1"/>
              <a:t>è</a:t>
            </a:r>
            <a:r>
              <a:rPr lang="en-GB" dirty="0"/>
              <a:t> </a:t>
            </a:r>
            <a:r>
              <a:rPr lang="en-GB" dirty="0" err="1"/>
              <a:t>compito</a:t>
            </a:r>
            <a:r>
              <a:rPr lang="en-GB" dirty="0"/>
              <a:t>  del </a:t>
            </a:r>
            <a:r>
              <a:rPr lang="en-GB" dirty="0" err="1"/>
              <a:t>responsabile</a:t>
            </a:r>
            <a:r>
              <a:rPr lang="en-GB" dirty="0"/>
              <a:t> del Progetto di </a:t>
            </a:r>
            <a:r>
              <a:rPr lang="en-GB" dirty="0" err="1"/>
              <a:t>ricerca</a:t>
            </a:r>
            <a:r>
              <a:rPr lang="en-GB" dirty="0"/>
              <a:t> </a:t>
            </a:r>
            <a:r>
              <a:rPr lang="en-GB" dirty="0" err="1"/>
              <a:t>fornire</a:t>
            </a:r>
            <a:r>
              <a:rPr lang="en-GB" dirty="0"/>
              <a:t> </a:t>
            </a:r>
            <a:r>
              <a:rPr lang="en-GB" dirty="0" err="1"/>
              <a:t>all’Autore</a:t>
            </a:r>
            <a:r>
              <a:rPr lang="en-GB" dirty="0"/>
              <a:t> </a:t>
            </a:r>
            <a:r>
              <a:rPr lang="en-GB" dirty="0" err="1"/>
              <a:t>gli</a:t>
            </a:r>
            <a:r>
              <a:rPr lang="en-GB" dirty="0"/>
              <a:t> </a:t>
            </a:r>
            <a:r>
              <a:rPr lang="en-GB" dirty="0" err="1"/>
              <a:t>strumenti</a:t>
            </a:r>
            <a:r>
              <a:rPr lang="en-GB" dirty="0"/>
              <a:t> per </a:t>
            </a:r>
            <a:r>
              <a:rPr lang="en-GB" dirty="0" err="1"/>
              <a:t>conservare</a:t>
            </a:r>
            <a:r>
              <a:rPr lang="en-GB" dirty="0"/>
              <a:t> </a:t>
            </a:r>
            <a:r>
              <a:rPr lang="en-GB" dirty="0" err="1"/>
              <a:t>i</a:t>
            </a:r>
            <a:r>
              <a:rPr lang="en-GB" dirty="0"/>
              <a:t> </a:t>
            </a:r>
            <a:r>
              <a:rPr lang="en-GB" dirty="0" err="1"/>
              <a:t>dati</a:t>
            </a:r>
            <a:r>
              <a:rPr lang="en-GB" dirty="0"/>
              <a:t>.</a:t>
            </a:r>
          </a:p>
          <a:p>
            <a:r>
              <a:rPr lang="en-GB" dirty="0"/>
              <a:t>Per le </a:t>
            </a:r>
            <a:r>
              <a:rPr lang="en-GB" dirty="0" err="1"/>
              <a:t>collaborazioni</a:t>
            </a:r>
            <a:r>
              <a:rPr lang="en-GB" dirty="0"/>
              <a:t> </a:t>
            </a:r>
            <a:r>
              <a:rPr lang="en-GB" dirty="0" err="1"/>
              <a:t>internazionali</a:t>
            </a:r>
            <a:r>
              <a:rPr lang="en-GB" dirty="0"/>
              <a:t>, </a:t>
            </a:r>
            <a:r>
              <a:rPr lang="en-GB" dirty="0" err="1"/>
              <a:t>questi</a:t>
            </a:r>
            <a:r>
              <a:rPr lang="en-GB" dirty="0"/>
              <a:t> </a:t>
            </a:r>
            <a:r>
              <a:rPr lang="en-GB" dirty="0" err="1"/>
              <a:t>principi</a:t>
            </a:r>
            <a:r>
              <a:rPr lang="en-GB" dirty="0"/>
              <a:t> </a:t>
            </a:r>
            <a:r>
              <a:rPr lang="en-GB" dirty="0" err="1"/>
              <a:t>vanno</a:t>
            </a:r>
            <a:r>
              <a:rPr lang="en-GB" dirty="0"/>
              <a:t> </a:t>
            </a:r>
            <a:r>
              <a:rPr lang="en-GB" dirty="0" err="1"/>
              <a:t>inseriti</a:t>
            </a:r>
            <a:r>
              <a:rPr lang="en-GB" dirty="0"/>
              <a:t> </a:t>
            </a:r>
            <a:r>
              <a:rPr lang="en-GB" dirty="0" err="1"/>
              <a:t>negli</a:t>
            </a:r>
            <a:r>
              <a:rPr lang="en-GB" dirty="0"/>
              <a:t> MOU </a:t>
            </a:r>
            <a:r>
              <a:rPr lang="en-GB" dirty="0" err="1"/>
              <a:t>che</a:t>
            </a:r>
            <a:r>
              <a:rPr lang="en-GB" dirty="0"/>
              <a:t> </a:t>
            </a:r>
            <a:r>
              <a:rPr lang="en-GB" dirty="0" err="1"/>
              <a:t>si</a:t>
            </a:r>
            <a:r>
              <a:rPr lang="en-GB" dirty="0"/>
              <a:t> </a:t>
            </a:r>
            <a:r>
              <a:rPr lang="en-GB" dirty="0" err="1"/>
              <a:t>basano</a:t>
            </a:r>
            <a:r>
              <a:rPr lang="en-GB" dirty="0"/>
              <a:t> sui DMP </a:t>
            </a:r>
            <a:r>
              <a:rPr lang="en-GB" dirty="0" err="1"/>
              <a:t>forniti</a:t>
            </a:r>
            <a:r>
              <a:rPr lang="en-GB" dirty="0"/>
              <a:t> dal </a:t>
            </a:r>
            <a:r>
              <a:rPr lang="en-GB" dirty="0" err="1"/>
              <a:t>laboratorio</a:t>
            </a:r>
            <a:r>
              <a:rPr lang="en-GB" dirty="0"/>
              <a:t> </a:t>
            </a:r>
            <a:r>
              <a:rPr lang="en-GB" dirty="0" err="1"/>
              <a:t>ospitante</a:t>
            </a:r>
            <a:r>
              <a:rPr lang="en-GB" dirty="0"/>
              <a:t>. Alle </a:t>
            </a:r>
            <a:r>
              <a:rPr lang="en-GB" dirty="0" err="1"/>
              <a:t>collaborazioni</a:t>
            </a:r>
            <a:r>
              <a:rPr lang="en-GB" dirty="0"/>
              <a:t> </a:t>
            </a:r>
            <a:r>
              <a:rPr lang="en-GB" dirty="0" err="1"/>
              <a:t>viene</a:t>
            </a:r>
            <a:r>
              <a:rPr lang="en-GB" dirty="0"/>
              <a:t> </a:t>
            </a:r>
            <a:r>
              <a:rPr lang="en-GB" dirty="0" err="1"/>
              <a:t>quindi</a:t>
            </a:r>
            <a:r>
              <a:rPr lang="en-GB" dirty="0"/>
              <a:t> </a:t>
            </a:r>
            <a:r>
              <a:rPr lang="en-GB" dirty="0" err="1"/>
              <a:t>lasciato</a:t>
            </a:r>
            <a:r>
              <a:rPr lang="en-GB" dirty="0"/>
              <a:t> </a:t>
            </a:r>
            <a:r>
              <a:rPr lang="en-GB" dirty="0" err="1"/>
              <a:t>ampio</a:t>
            </a:r>
            <a:r>
              <a:rPr lang="en-GB" dirty="0"/>
              <a:t> </a:t>
            </a:r>
            <a:r>
              <a:rPr lang="en-GB" dirty="0" err="1"/>
              <a:t>margine</a:t>
            </a:r>
            <a:r>
              <a:rPr lang="en-GB" dirty="0"/>
              <a:t> (embargo, </a:t>
            </a:r>
            <a:r>
              <a:rPr lang="en-GB" dirty="0" err="1"/>
              <a:t>tipo</a:t>
            </a:r>
            <a:r>
              <a:rPr lang="en-GB" dirty="0"/>
              <a:t> di </a:t>
            </a:r>
            <a:r>
              <a:rPr lang="en-GB" dirty="0" err="1"/>
              <a:t>apertura</a:t>
            </a:r>
            <a:r>
              <a:rPr lang="en-GB" dirty="0"/>
              <a:t> </a:t>
            </a:r>
            <a:r>
              <a:rPr lang="en-GB" dirty="0" err="1"/>
              <a:t>dei</a:t>
            </a:r>
            <a:r>
              <a:rPr lang="en-GB" dirty="0"/>
              <a:t> </a:t>
            </a:r>
            <a:r>
              <a:rPr lang="en-GB" dirty="0" err="1"/>
              <a:t>dati</a:t>
            </a:r>
            <a:r>
              <a:rPr lang="en-GB" dirty="0"/>
              <a:t>, tempo </a:t>
            </a:r>
            <a:r>
              <a:rPr lang="en-GB" dirty="0" err="1"/>
              <a:t>massimo</a:t>
            </a:r>
            <a:r>
              <a:rPr lang="en-GB" dirty="0"/>
              <a:t> di </a:t>
            </a:r>
            <a:r>
              <a:rPr lang="en-GB" dirty="0" err="1"/>
              <a:t>conservazione</a:t>
            </a:r>
            <a:r>
              <a:rPr lang="en-GB" dirty="0"/>
              <a:t>, </a:t>
            </a:r>
            <a:r>
              <a:rPr lang="en-GB" dirty="0" err="1"/>
              <a:t>modalità</a:t>
            </a:r>
            <a:r>
              <a:rPr lang="en-GB" dirty="0"/>
              <a:t>, etc)</a:t>
            </a:r>
          </a:p>
          <a:p>
            <a:r>
              <a:rPr lang="en-GB" dirty="0"/>
              <a:t>Le </a:t>
            </a:r>
            <a:r>
              <a:rPr lang="en-GB" dirty="0" err="1"/>
              <a:t>linee</a:t>
            </a:r>
            <a:r>
              <a:rPr lang="en-GB" dirty="0"/>
              <a:t> </a:t>
            </a:r>
            <a:r>
              <a:rPr lang="en-GB" dirty="0" err="1"/>
              <a:t>guida</a:t>
            </a:r>
            <a:r>
              <a:rPr lang="en-GB" dirty="0"/>
              <a:t> </a:t>
            </a:r>
            <a:r>
              <a:rPr lang="en-GB" dirty="0" err="1"/>
              <a:t>sul</a:t>
            </a:r>
            <a:r>
              <a:rPr lang="en-GB" dirty="0"/>
              <a:t> DMP per </a:t>
            </a:r>
            <a:r>
              <a:rPr lang="en-GB" dirty="0" err="1"/>
              <a:t>i</a:t>
            </a:r>
            <a:r>
              <a:rPr lang="en-GB" dirty="0"/>
              <a:t> </a:t>
            </a:r>
            <a:r>
              <a:rPr lang="en-GB" dirty="0" err="1"/>
              <a:t>dati</a:t>
            </a:r>
            <a:r>
              <a:rPr lang="en-GB" dirty="0"/>
              <a:t> </a:t>
            </a:r>
            <a:r>
              <a:rPr lang="en-GB" dirty="0" err="1"/>
              <a:t>generati</a:t>
            </a:r>
            <a:r>
              <a:rPr lang="en-GB" dirty="0"/>
              <a:t> </a:t>
            </a:r>
            <a:r>
              <a:rPr lang="en-GB" dirty="0" err="1"/>
              <a:t>dentro</a:t>
            </a:r>
            <a:r>
              <a:rPr lang="en-GB" dirty="0"/>
              <a:t> le </a:t>
            </a:r>
            <a:r>
              <a:rPr lang="en-GB" dirty="0" err="1"/>
              <a:t>Strutture</a:t>
            </a:r>
            <a:r>
              <a:rPr lang="en-GB" dirty="0"/>
              <a:t> INFN </a:t>
            </a:r>
            <a:r>
              <a:rPr lang="en-GB" dirty="0" err="1"/>
              <a:t>sono</a:t>
            </a:r>
            <a:r>
              <a:rPr lang="en-GB" dirty="0"/>
              <a:t> </a:t>
            </a:r>
            <a:r>
              <a:rPr lang="en-GB" dirty="0" err="1"/>
              <a:t>l’oggetto</a:t>
            </a:r>
            <a:r>
              <a:rPr lang="en-GB" dirty="0"/>
              <a:t> del </a:t>
            </a:r>
            <a:r>
              <a:rPr lang="en-GB" dirty="0" err="1"/>
              <a:t>lavoro</a:t>
            </a:r>
            <a:r>
              <a:rPr lang="en-GB" dirty="0"/>
              <a:t> in Corso </a:t>
            </a:r>
            <a:r>
              <a:rPr lang="en-GB" dirty="0" err="1"/>
              <a:t>coordinato</a:t>
            </a:r>
            <a:r>
              <a:rPr lang="en-GB" dirty="0"/>
              <a:t> </a:t>
            </a:r>
            <a:r>
              <a:rPr lang="en-GB" dirty="0" err="1"/>
              <a:t>dalla</a:t>
            </a:r>
            <a:r>
              <a:rPr lang="en-GB" dirty="0"/>
              <a:t> CSN3 in </a:t>
            </a:r>
            <a:r>
              <a:rPr lang="en-GB" dirty="0" err="1"/>
              <a:t>collegamento</a:t>
            </a:r>
            <a:r>
              <a:rPr lang="en-GB" dirty="0"/>
              <a:t> con le </a:t>
            </a:r>
            <a:r>
              <a:rPr lang="en-GB" dirty="0" err="1"/>
              <a:t>altre</a:t>
            </a:r>
            <a:r>
              <a:rPr lang="en-GB" dirty="0"/>
              <a:t> CSN e </a:t>
            </a:r>
            <a:r>
              <a:rPr lang="en-GB" dirty="0" err="1"/>
              <a:t>i</a:t>
            </a:r>
            <a:r>
              <a:rPr lang="en-GB" dirty="0"/>
              <a:t> quattro </a:t>
            </a:r>
            <a:r>
              <a:rPr lang="en-GB" dirty="0" err="1"/>
              <a:t>laboratori</a:t>
            </a:r>
            <a:r>
              <a:rPr lang="en-GB" dirty="0"/>
              <a:t> </a:t>
            </a:r>
            <a:r>
              <a:rPr lang="en-GB" dirty="0" err="1"/>
              <a:t>nazionali</a:t>
            </a:r>
            <a:r>
              <a:rPr lang="en-GB" dirty="0"/>
              <a:t>.</a:t>
            </a:r>
          </a:p>
          <a:p>
            <a:r>
              <a:rPr lang="en-GB" dirty="0"/>
              <a:t>La </a:t>
            </a:r>
            <a:r>
              <a:rPr lang="en-GB" dirty="0" err="1"/>
              <a:t>figura</a:t>
            </a:r>
            <a:r>
              <a:rPr lang="en-GB" dirty="0"/>
              <a:t> del Data Steward non </a:t>
            </a:r>
            <a:r>
              <a:rPr lang="en-GB" dirty="0" err="1"/>
              <a:t>è</a:t>
            </a:r>
            <a:r>
              <a:rPr lang="en-GB" dirty="0"/>
              <a:t> </a:t>
            </a:r>
            <a:r>
              <a:rPr lang="en-GB" dirty="0" err="1"/>
              <a:t>oggetto</a:t>
            </a:r>
            <a:r>
              <a:rPr lang="en-GB" dirty="0"/>
              <a:t> </a:t>
            </a:r>
            <a:r>
              <a:rPr lang="en-GB" dirty="0" err="1"/>
              <a:t>esplicito</a:t>
            </a:r>
            <a:r>
              <a:rPr lang="en-GB" dirty="0"/>
              <a:t> dell’art.6 ma </a:t>
            </a:r>
            <a:r>
              <a:rPr lang="en-GB" dirty="0" err="1"/>
              <a:t>rientra</a:t>
            </a:r>
            <a:r>
              <a:rPr lang="en-GB" dirty="0"/>
              <a:t> </a:t>
            </a:r>
            <a:r>
              <a:rPr lang="en-GB" dirty="0" err="1"/>
              <a:t>fra</a:t>
            </a:r>
            <a:r>
              <a:rPr lang="en-GB" dirty="0"/>
              <a:t> </a:t>
            </a:r>
            <a:r>
              <a:rPr lang="en-GB" dirty="0" err="1"/>
              <a:t>i</a:t>
            </a:r>
            <a:r>
              <a:rPr lang="en-GB" dirty="0"/>
              <a:t> </a:t>
            </a:r>
            <a:r>
              <a:rPr lang="en-GB" i="1" dirty="0" err="1"/>
              <a:t>servizi</a:t>
            </a:r>
            <a:r>
              <a:rPr lang="en-GB" i="1" dirty="0"/>
              <a:t> e </a:t>
            </a:r>
            <a:r>
              <a:rPr lang="en-GB" i="1" dirty="0" err="1"/>
              <a:t>meccanismi</a:t>
            </a:r>
            <a:r>
              <a:rPr lang="en-GB" i="1" dirty="0"/>
              <a:t> </a:t>
            </a:r>
            <a:r>
              <a:rPr lang="en-GB" dirty="0"/>
              <a:t>(ex art 6, comma 7, </a:t>
            </a:r>
            <a:r>
              <a:rPr lang="en-GB" dirty="0" err="1"/>
              <a:t>lettera</a:t>
            </a:r>
            <a:r>
              <a:rPr lang="en-GB" dirty="0"/>
              <a:t> c). </a:t>
            </a:r>
            <a:r>
              <a:rPr lang="en-GB" dirty="0" err="1"/>
              <a:t>È</a:t>
            </a:r>
            <a:r>
              <a:rPr lang="en-GB" dirty="0"/>
              <a:t> </a:t>
            </a:r>
            <a:r>
              <a:rPr lang="en-GB" dirty="0" err="1"/>
              <a:t>comunque</a:t>
            </a:r>
            <a:r>
              <a:rPr lang="en-GB" dirty="0"/>
              <a:t> </a:t>
            </a:r>
            <a:r>
              <a:rPr lang="en-GB" dirty="0" err="1"/>
              <a:t>iniziata</a:t>
            </a:r>
            <a:r>
              <a:rPr lang="en-GB" dirty="0"/>
              <a:t> la </a:t>
            </a:r>
            <a:r>
              <a:rPr lang="en-GB" dirty="0" err="1"/>
              <a:t>discussione</a:t>
            </a:r>
            <a:r>
              <a:rPr lang="en-GB" dirty="0"/>
              <a:t>    per la </a:t>
            </a:r>
            <a:r>
              <a:rPr lang="en-GB" dirty="0" err="1"/>
              <a:t>determinazione</a:t>
            </a:r>
            <a:r>
              <a:rPr lang="en-GB" dirty="0"/>
              <a:t> di </a:t>
            </a:r>
            <a:r>
              <a:rPr lang="en-GB" dirty="0" err="1"/>
              <a:t>questa</a:t>
            </a:r>
            <a:r>
              <a:rPr lang="en-GB" dirty="0"/>
              <a:t> </a:t>
            </a:r>
            <a:r>
              <a:rPr lang="en-GB" dirty="0" err="1"/>
              <a:t>figura</a:t>
            </a:r>
            <a:r>
              <a:rPr lang="en-GB" dirty="0"/>
              <a:t> </a:t>
            </a:r>
            <a:r>
              <a:rPr lang="en-GB" dirty="0" err="1"/>
              <a:t>nell’INFN</a:t>
            </a:r>
            <a:endParaRPr lang="en-IT" dirty="0"/>
          </a:p>
        </p:txBody>
      </p:sp>
    </p:spTree>
    <p:extLst>
      <p:ext uri="{BB962C8B-B14F-4D97-AF65-F5344CB8AC3E}">
        <p14:creationId xmlns:p14="http://schemas.microsoft.com/office/powerpoint/2010/main" val="422146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3175C-6DCB-29EF-9406-5B6F6DC23A20}"/>
              </a:ext>
            </a:extLst>
          </p:cNvPr>
          <p:cNvSpPr>
            <a:spLocks noGrp="1"/>
          </p:cNvSpPr>
          <p:nvPr>
            <p:ph type="title"/>
          </p:nvPr>
        </p:nvSpPr>
        <p:spPr/>
        <p:txBody>
          <a:bodyPr/>
          <a:lstStyle/>
          <a:p>
            <a:r>
              <a:rPr lang="en-GB" b="1" dirty="0">
                <a:solidFill>
                  <a:srgbClr val="FF0000"/>
                </a:solidFill>
              </a:rPr>
              <a:t>A</a:t>
            </a:r>
            <a:r>
              <a:rPr lang="en-IT" b="1" dirty="0">
                <a:solidFill>
                  <a:srgbClr val="FF0000"/>
                </a:solidFill>
              </a:rPr>
              <a:t>rt.6 Dati della ricerca</a:t>
            </a:r>
          </a:p>
        </p:txBody>
      </p:sp>
      <p:sp>
        <p:nvSpPr>
          <p:cNvPr id="3" name="Content Placeholder 2">
            <a:extLst>
              <a:ext uri="{FF2B5EF4-FFF2-40B4-BE49-F238E27FC236}">
                <a16:creationId xmlns:a16="http://schemas.microsoft.com/office/drawing/2014/main" id="{A822ABA8-CC3E-2910-A3C6-B451D9E096AC}"/>
              </a:ext>
            </a:extLst>
          </p:cNvPr>
          <p:cNvSpPr>
            <a:spLocks noGrp="1"/>
          </p:cNvSpPr>
          <p:nvPr>
            <p:ph idx="1"/>
          </p:nvPr>
        </p:nvSpPr>
        <p:spPr/>
        <p:txBody>
          <a:bodyPr/>
          <a:lstStyle/>
          <a:p>
            <a:r>
              <a:rPr lang="en-IT" dirty="0">
                <a:solidFill>
                  <a:srgbClr val="FF0000"/>
                </a:solidFill>
              </a:rPr>
              <a:t>C’è un limite alla grandezza dei Prodotti - dati depositabili in OAR ?</a:t>
            </a:r>
          </a:p>
          <a:p>
            <a:endParaRPr lang="en-IT" dirty="0">
              <a:solidFill>
                <a:srgbClr val="FF0000"/>
              </a:solidFill>
            </a:endParaRPr>
          </a:p>
          <a:p>
            <a:r>
              <a:rPr lang="en-IT" dirty="0"/>
              <a:t>Il limite di Zenodo per </a:t>
            </a:r>
            <a:r>
              <a:rPr lang="en-GB" dirty="0"/>
              <a:t>la grandezza </a:t>
            </a:r>
            <a:r>
              <a:rPr lang="en-GB" dirty="0" err="1"/>
              <a:t>dei</a:t>
            </a:r>
            <a:r>
              <a:rPr lang="en-GB" dirty="0"/>
              <a:t> file </a:t>
            </a:r>
            <a:r>
              <a:rPr lang="en-IT" dirty="0"/>
              <a:t>è 50GB. File di dimensione maggiore saranno conservati in aree ad hoc su CNAF, CERN, etc mentre OAR conserverà </a:t>
            </a:r>
            <a:r>
              <a:rPr lang="en-GB" dirty="0"/>
              <a:t>I</a:t>
            </a:r>
            <a:r>
              <a:rPr lang="en-IT" dirty="0"/>
              <a:t> metadati e il puntatore alla risorsa di grande dimensione. L’ accesso al Prodotto sarà quindi possibile trasparentemente su OAR, nonostante esso conterrà solo </a:t>
            </a:r>
            <a:r>
              <a:rPr lang="en-GB" dirty="0"/>
              <a:t>i</a:t>
            </a:r>
            <a:r>
              <a:rPr lang="en-IT" dirty="0"/>
              <a:t> metadati e non la risorsa. </a:t>
            </a:r>
          </a:p>
        </p:txBody>
      </p:sp>
    </p:spTree>
    <p:extLst>
      <p:ext uri="{BB962C8B-B14F-4D97-AF65-F5344CB8AC3E}">
        <p14:creationId xmlns:p14="http://schemas.microsoft.com/office/powerpoint/2010/main" val="191628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4CB41-EE29-33F1-91FE-60093310FCA9}"/>
              </a:ext>
            </a:extLst>
          </p:cNvPr>
          <p:cNvSpPr>
            <a:spLocks noGrp="1"/>
          </p:cNvSpPr>
          <p:nvPr>
            <p:ph type="title"/>
          </p:nvPr>
        </p:nvSpPr>
        <p:spPr/>
        <p:txBody>
          <a:bodyPr>
            <a:normAutofit/>
          </a:bodyPr>
          <a:lstStyle/>
          <a:p>
            <a:r>
              <a:rPr lang="en-GB" sz="1800" b="1" dirty="0">
                <a:solidFill>
                  <a:srgbClr val="FF0000"/>
                </a:solidFill>
                <a:effectLst/>
                <a:latin typeface="Calibri" panose="020F0502020204030204" pitchFamily="34" charset="0"/>
              </a:rPr>
              <a:t>ART.8. COMITATO PER L’ACCESSO AI PRODOTTI DELLA RICERCA </a:t>
            </a:r>
            <a:br>
              <a:rPr lang="en-GB" dirty="0">
                <a:solidFill>
                  <a:srgbClr val="FF0000"/>
                </a:solidFill>
                <a:effectLst/>
              </a:rPr>
            </a:br>
            <a:r>
              <a:rPr lang="en-GB" sz="1800" dirty="0">
                <a:solidFill>
                  <a:srgbClr val="FF0000"/>
                </a:solidFill>
                <a:effectLst/>
                <a:latin typeface="Calibri" panose="020F0502020204030204" pitchFamily="34" charset="0"/>
              </a:rPr>
              <a:t>Non e’ </a:t>
            </a:r>
            <a:r>
              <a:rPr lang="en-GB" sz="1800" dirty="0" err="1">
                <a:solidFill>
                  <a:srgbClr val="FF0000"/>
                </a:solidFill>
                <a:effectLst/>
                <a:latin typeface="Calibri" panose="020F0502020204030204" pitchFamily="34" charset="0"/>
              </a:rPr>
              <a:t>chiaro</a:t>
            </a:r>
            <a:r>
              <a:rPr lang="en-GB" sz="1800" dirty="0">
                <a:solidFill>
                  <a:srgbClr val="FF0000"/>
                </a:solidFill>
                <a:effectLst/>
                <a:latin typeface="Calibri" panose="020F0502020204030204" pitchFamily="34" charset="0"/>
              </a:rPr>
              <a:t> il </a:t>
            </a:r>
            <a:r>
              <a:rPr lang="en-GB" sz="1800" dirty="0" err="1">
                <a:solidFill>
                  <a:srgbClr val="FF0000"/>
                </a:solidFill>
                <a:effectLst/>
                <a:latin typeface="Calibri" panose="020F0502020204030204" pitchFamily="34" charset="0"/>
              </a:rPr>
              <a:t>ruolo</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coordinazione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generica</a:t>
            </a:r>
            <a:r>
              <a:rPr lang="en-GB" sz="1800" dirty="0">
                <a:solidFill>
                  <a:srgbClr val="FF0000"/>
                </a:solidFill>
                <a:effectLst/>
                <a:latin typeface="Calibri" panose="020F0502020204030204" pitchFamily="34" charset="0"/>
              </a:rPr>
              <a:t> rispetto a </a:t>
            </a:r>
            <a:r>
              <a:rPr lang="en-GB" sz="1800" dirty="0" err="1">
                <a:solidFill>
                  <a:srgbClr val="FF0000"/>
                </a:solidFill>
                <a:effectLst/>
                <a:latin typeface="Calibri" panose="020F0502020204030204" pitchFamily="34" charset="0"/>
              </a:rPr>
              <a:t>pubblicazioni</a:t>
            </a:r>
            <a:r>
              <a:rPr lang="en-GB" sz="1800" dirty="0">
                <a:solidFill>
                  <a:srgbClr val="FF0000"/>
                </a:solidFill>
                <a:effectLst/>
                <a:latin typeface="Calibri" panose="020F0502020204030204" pitchFamily="34" charset="0"/>
              </a:rPr>
              <a:t> OA e DMP ? I data steward </a:t>
            </a:r>
            <a:r>
              <a:rPr lang="en-GB" sz="1800" dirty="0" err="1">
                <a:solidFill>
                  <a:srgbClr val="FF0000"/>
                </a:solidFill>
                <a:effectLst/>
                <a:latin typeface="Calibri" panose="020F0502020204030204" pitchFamily="34" charset="0"/>
              </a:rPr>
              <a:t>si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riferiscono</a:t>
            </a:r>
            <a:r>
              <a:rPr lang="en-GB" sz="1800" dirty="0">
                <a:solidFill>
                  <a:srgbClr val="FF0000"/>
                </a:solidFill>
                <a:effectLst/>
                <a:latin typeface="Calibri" panose="020F0502020204030204" pitchFamily="34" charset="0"/>
              </a:rPr>
              <a:t> a </a:t>
            </a:r>
            <a:r>
              <a:rPr lang="en-GB" sz="1800" dirty="0" err="1">
                <a:solidFill>
                  <a:srgbClr val="FF0000"/>
                </a:solidFill>
                <a:effectLst/>
                <a:latin typeface="Calibri" panose="020F0502020204030204" pitchFamily="34" charset="0"/>
              </a:rPr>
              <a:t>loro</a:t>
            </a:r>
            <a:r>
              <a:rPr lang="en-GB" sz="1800" dirty="0">
                <a:solidFill>
                  <a:srgbClr val="FF0000"/>
                </a:solidFill>
                <a:effectLst/>
                <a:latin typeface="Calibri" panose="020F0502020204030204" pitchFamily="34" charset="0"/>
              </a:rPr>
              <a:t> ? </a:t>
            </a:r>
            <a:endParaRPr lang="en-IT" dirty="0">
              <a:solidFill>
                <a:srgbClr val="FF0000"/>
              </a:solidFill>
            </a:endParaRPr>
          </a:p>
        </p:txBody>
      </p:sp>
      <p:sp>
        <p:nvSpPr>
          <p:cNvPr id="3" name="Content Placeholder 2">
            <a:extLst>
              <a:ext uri="{FF2B5EF4-FFF2-40B4-BE49-F238E27FC236}">
                <a16:creationId xmlns:a16="http://schemas.microsoft.com/office/drawing/2014/main" id="{76063F2B-E387-BEB8-2C0F-0A9DC69E894E}"/>
              </a:ext>
            </a:extLst>
          </p:cNvPr>
          <p:cNvSpPr>
            <a:spLocks noGrp="1"/>
          </p:cNvSpPr>
          <p:nvPr>
            <p:ph idx="1"/>
          </p:nvPr>
        </p:nvSpPr>
        <p:spPr/>
        <p:txBody>
          <a:bodyPr/>
          <a:lstStyle/>
          <a:p>
            <a:r>
              <a:rPr lang="en-IT" dirty="0"/>
              <a:t>Il ruolo è definito nell’ art.8 e intende costituire aiuto e assistenza agli Autori per l’ accesso ad ogni tipo di Prodotto, oltre che il compito del monitoraggio  biennale dello stato di attuazione del disciplinare. </a:t>
            </a:r>
          </a:p>
          <a:p>
            <a:r>
              <a:rPr lang="en-IT" dirty="0"/>
              <a:t>Il disciplinare non prevede un collegamento diretto con </a:t>
            </a:r>
            <a:r>
              <a:rPr lang="en-GB" dirty="0" err="1"/>
              <a:t>i</a:t>
            </a:r>
            <a:r>
              <a:rPr lang="en-GB" dirty="0"/>
              <a:t> data steward, </a:t>
            </a:r>
            <a:r>
              <a:rPr lang="en-GB" dirty="0" err="1"/>
              <a:t>figura</a:t>
            </a:r>
            <a:r>
              <a:rPr lang="en-GB" dirty="0"/>
              <a:t> </a:t>
            </a:r>
            <a:r>
              <a:rPr lang="en-GB" dirty="0" err="1"/>
              <a:t>che</a:t>
            </a:r>
            <a:r>
              <a:rPr lang="en-GB" dirty="0"/>
              <a:t>  al </a:t>
            </a:r>
            <a:r>
              <a:rPr lang="en-GB" dirty="0" err="1"/>
              <a:t>momento</a:t>
            </a:r>
            <a:r>
              <a:rPr lang="en-GB" dirty="0"/>
              <a:t> </a:t>
            </a:r>
            <a:r>
              <a:rPr lang="en-GB" dirty="0" err="1"/>
              <a:t>della</a:t>
            </a:r>
            <a:r>
              <a:rPr lang="en-GB" dirty="0"/>
              <a:t> </a:t>
            </a:r>
            <a:r>
              <a:rPr lang="en-GB" dirty="0" err="1"/>
              <a:t>redazione</a:t>
            </a:r>
            <a:r>
              <a:rPr lang="en-GB" dirty="0"/>
              <a:t> non era </a:t>
            </a:r>
            <a:r>
              <a:rPr lang="en-GB" dirty="0" err="1"/>
              <a:t>stata</a:t>
            </a:r>
            <a:r>
              <a:rPr lang="en-GB" dirty="0"/>
              <a:t> </a:t>
            </a:r>
            <a:r>
              <a:rPr lang="en-GB" dirty="0" err="1"/>
              <a:t>discussa</a:t>
            </a:r>
            <a:r>
              <a:rPr lang="en-GB" dirty="0"/>
              <a:t> </a:t>
            </a:r>
            <a:r>
              <a:rPr lang="en-GB" dirty="0" err="1"/>
              <a:t>nell’INFN</a:t>
            </a:r>
            <a:r>
              <a:rPr lang="en-GB" dirty="0"/>
              <a:t> </a:t>
            </a:r>
            <a:r>
              <a:rPr lang="en-GB" dirty="0" err="1"/>
              <a:t>nè</a:t>
            </a:r>
            <a:r>
              <a:rPr lang="en-GB" dirty="0"/>
              <a:t> </a:t>
            </a:r>
            <a:r>
              <a:rPr lang="en-GB" dirty="0" err="1"/>
              <a:t>tantomeno</a:t>
            </a:r>
            <a:r>
              <a:rPr lang="en-GB" dirty="0"/>
              <a:t> </a:t>
            </a:r>
            <a:r>
              <a:rPr lang="en-GB" dirty="0" err="1"/>
              <a:t>caratterizzata</a:t>
            </a:r>
            <a:r>
              <a:rPr lang="en-GB" dirty="0"/>
              <a:t> e </a:t>
            </a:r>
            <a:r>
              <a:rPr lang="en-GB" dirty="0" err="1"/>
              <a:t>formalizzata</a:t>
            </a:r>
            <a:r>
              <a:rPr lang="en-GB" dirty="0"/>
              <a:t>. </a:t>
            </a:r>
            <a:endParaRPr lang="en-IT" dirty="0"/>
          </a:p>
        </p:txBody>
      </p:sp>
    </p:spTree>
    <p:extLst>
      <p:ext uri="{BB962C8B-B14F-4D97-AF65-F5344CB8AC3E}">
        <p14:creationId xmlns:p14="http://schemas.microsoft.com/office/powerpoint/2010/main" val="51303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E03FC-85F2-E115-22AB-09F23A93DFE3}"/>
              </a:ext>
            </a:extLst>
          </p:cNvPr>
          <p:cNvSpPr>
            <a:spLocks noGrp="1"/>
          </p:cNvSpPr>
          <p:nvPr>
            <p:ph type="title"/>
          </p:nvPr>
        </p:nvSpPr>
        <p:spPr/>
        <p:txBody>
          <a:bodyPr>
            <a:normAutofit/>
          </a:bodyPr>
          <a:lstStyle/>
          <a:p>
            <a:r>
              <a:rPr lang="en-GB" sz="1800" b="1" dirty="0">
                <a:solidFill>
                  <a:srgbClr val="FF0000"/>
                </a:solidFill>
                <a:effectLst/>
                <a:latin typeface="Calibri" panose="020F0502020204030204" pitchFamily="34" charset="0"/>
              </a:rPr>
              <a:t>ART. 9. ONERI DI PUBBLICAZIONE </a:t>
            </a:r>
            <a:br>
              <a:rPr lang="en-GB" dirty="0">
                <a:solidFill>
                  <a:srgbClr val="FF0000"/>
                </a:solidFill>
                <a:effectLst/>
              </a:rPr>
            </a:br>
            <a:r>
              <a:rPr lang="en-GB" sz="1800" dirty="0">
                <a:solidFill>
                  <a:srgbClr val="FF0000"/>
                </a:solidFill>
                <a:effectLst/>
                <a:latin typeface="Calibri" panose="020F0502020204030204" pitchFamily="34" charset="0"/>
              </a:rPr>
              <a:t>Se serve per </a:t>
            </a:r>
            <a:r>
              <a:rPr lang="en-GB" sz="1800" dirty="0" err="1">
                <a:solidFill>
                  <a:srgbClr val="FF0000"/>
                </a:solidFill>
                <a:effectLst/>
                <a:latin typeface="Calibri" panose="020F0502020204030204" pitchFamily="34" charset="0"/>
              </a:rPr>
              <a:t>avere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valutazioni</a:t>
            </a:r>
            <a:r>
              <a:rPr lang="en-GB" sz="1800" dirty="0">
                <a:solidFill>
                  <a:srgbClr val="FF0000"/>
                </a:solidFill>
                <a:effectLst/>
                <a:latin typeface="Calibri" panose="020F0502020204030204" pitchFamily="34" charset="0"/>
              </a:rPr>
              <a:t> con </a:t>
            </a:r>
            <a:r>
              <a:rPr lang="en-GB" sz="1800" dirty="0" err="1">
                <a:solidFill>
                  <a:srgbClr val="FF0000"/>
                </a:solidFill>
                <a:effectLst/>
                <a:latin typeface="Calibri" panose="020F0502020204030204" pitchFamily="34" charset="0"/>
              </a:rPr>
              <a:t>riviste</a:t>
            </a:r>
            <a:r>
              <a:rPr lang="en-GB" sz="1800" dirty="0">
                <a:solidFill>
                  <a:srgbClr val="FF0000"/>
                </a:solidFill>
                <a:effectLst/>
                <a:latin typeface="Calibri" panose="020F0502020204030204" pitchFamily="34" charset="0"/>
              </a:rPr>
              <a:t> peer review, </a:t>
            </a:r>
            <a:r>
              <a:rPr lang="en-GB" sz="1800" dirty="0" err="1">
                <a:solidFill>
                  <a:srgbClr val="FF0000"/>
                </a:solidFill>
                <a:effectLst/>
                <a:latin typeface="Calibri" panose="020F0502020204030204" pitchFamily="34" charset="0"/>
              </a:rPr>
              <a:t>perche</a:t>
            </a:r>
            <a:r>
              <a:rPr lang="en-GB" sz="1800" dirty="0">
                <a:solidFill>
                  <a:srgbClr val="FF0000"/>
                </a:solidFill>
                <a:effectLst/>
                <a:latin typeface="Calibri" panose="020F0502020204030204" pitchFamily="34" charset="0"/>
              </a:rPr>
              <a:t>’ non </a:t>
            </a:r>
            <a:r>
              <a:rPr lang="en-GB" sz="1800" dirty="0" err="1">
                <a:solidFill>
                  <a:srgbClr val="FF0000"/>
                </a:solidFill>
                <a:effectLst/>
                <a:latin typeface="Calibri" panose="020F0502020204030204" pitchFamily="34" charset="0"/>
              </a:rPr>
              <a:t>considerarlo</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centralmente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invece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che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tramite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Commissioni</a:t>
            </a:r>
            <a:r>
              <a:rPr lang="en-GB" sz="1800" dirty="0">
                <a:solidFill>
                  <a:srgbClr val="FF0000"/>
                </a:solidFill>
                <a:effectLst/>
                <a:latin typeface="Calibri" panose="020F0502020204030204" pitchFamily="34" charset="0"/>
              </a:rPr>
              <a:t> ? . </a:t>
            </a:r>
            <a:r>
              <a:rPr lang="en-GB" sz="1800" dirty="0" err="1">
                <a:solidFill>
                  <a:srgbClr val="FF0000"/>
                </a:solidFill>
                <a:effectLst/>
                <a:latin typeface="Calibri" panose="020F0502020204030204" pitchFamily="34" charset="0"/>
              </a:rPr>
              <a:t>Importanza</a:t>
            </a:r>
            <a:r>
              <a:rPr lang="en-GB" sz="1800" dirty="0">
                <a:solidFill>
                  <a:srgbClr val="FF0000"/>
                </a:solidFill>
                <a:effectLst/>
                <a:latin typeface="Calibri" panose="020F0502020204030204" pitchFamily="34" charset="0"/>
              </a:rPr>
              <a:t> di </a:t>
            </a:r>
            <a:r>
              <a:rPr lang="en-GB" sz="1800" dirty="0" err="1">
                <a:solidFill>
                  <a:srgbClr val="FF0000"/>
                </a:solidFill>
                <a:effectLst/>
                <a:latin typeface="Calibri" panose="020F0502020204030204" pitchFamily="34" charset="0"/>
              </a:rPr>
              <a:t>accordi</a:t>
            </a:r>
            <a:r>
              <a:rPr lang="en-GB" sz="1800" dirty="0">
                <a:solidFill>
                  <a:srgbClr val="FF0000"/>
                </a:solidFill>
                <a:effectLst/>
                <a:latin typeface="Calibri" panose="020F0502020204030204" pitchFamily="34" charset="0"/>
              </a:rPr>
              <a:t> OA con le </a:t>
            </a:r>
            <a:r>
              <a:rPr lang="en-GB" sz="1800" dirty="0" err="1">
                <a:solidFill>
                  <a:srgbClr val="FF0000"/>
                </a:solidFill>
                <a:effectLst/>
                <a:latin typeface="Calibri" panose="020F0502020204030204" pitchFamily="34" charset="0"/>
              </a:rPr>
              <a:t>riviste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anche</a:t>
            </a:r>
            <a:r>
              <a:rPr lang="en-GB" sz="1800" dirty="0">
                <a:solidFill>
                  <a:srgbClr val="FF0000"/>
                </a:solidFill>
                <a:effectLst/>
                <a:latin typeface="Calibri" panose="020F0502020204030204" pitchFamily="34" charset="0"/>
              </a:rPr>
              <a:t> per </a:t>
            </a:r>
            <a:r>
              <a:rPr lang="en-GB" sz="1800" dirty="0" err="1">
                <a:solidFill>
                  <a:srgbClr val="FF0000"/>
                </a:solidFill>
                <a:effectLst/>
                <a:latin typeface="Calibri" panose="020F0502020204030204" pitchFamily="34" charset="0"/>
              </a:rPr>
              <a:t>i</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dipendenti</a:t>
            </a:r>
            <a:r>
              <a:rPr lang="en-GB" sz="1800" dirty="0">
                <a:solidFill>
                  <a:srgbClr val="FF0000"/>
                </a:solidFill>
                <a:effectLst/>
                <a:latin typeface="Calibri" panose="020F0502020204030204" pitchFamily="34" charset="0"/>
              </a:rPr>
              <a:t> INFN </a:t>
            </a:r>
            <a:r>
              <a:rPr lang="en-GB" sz="1800" dirty="0" err="1">
                <a:solidFill>
                  <a:srgbClr val="FF0000"/>
                </a:solidFill>
                <a:effectLst/>
                <a:latin typeface="Calibri" panose="020F0502020204030204" pitchFamily="34" charset="0"/>
              </a:rPr>
              <a:t>che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altrimenti</a:t>
            </a:r>
            <a:r>
              <a:rPr lang="en-GB" sz="1800" dirty="0">
                <a:solidFill>
                  <a:srgbClr val="FF0000"/>
                </a:solidFill>
                <a:effectLst/>
                <a:latin typeface="Calibri" panose="020F0502020204030204" pitchFamily="34" charset="0"/>
              </a:rPr>
              <a:t> non </a:t>
            </a:r>
            <a:r>
              <a:rPr lang="en-GB" sz="1800" dirty="0" err="1">
                <a:solidFill>
                  <a:srgbClr val="FF0000"/>
                </a:solidFill>
                <a:effectLst/>
                <a:latin typeface="Calibri" panose="020F0502020204030204" pitchFamily="34" charset="0"/>
              </a:rPr>
              <a:t>possono</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essere</a:t>
            </a:r>
            <a:r>
              <a:rPr lang="en-GB" sz="1800" dirty="0">
                <a:solidFill>
                  <a:srgbClr val="FF0000"/>
                </a:solidFill>
                <a:effectLst/>
                <a:latin typeface="Calibri" panose="020F0502020204030204" pitchFamily="34" charset="0"/>
              </a:rPr>
              <a:t> PI. </a:t>
            </a:r>
            <a:endParaRPr lang="en-IT" dirty="0">
              <a:solidFill>
                <a:srgbClr val="FF0000"/>
              </a:solidFill>
            </a:endParaRPr>
          </a:p>
        </p:txBody>
      </p:sp>
      <p:sp>
        <p:nvSpPr>
          <p:cNvPr id="3" name="Content Placeholder 2">
            <a:extLst>
              <a:ext uri="{FF2B5EF4-FFF2-40B4-BE49-F238E27FC236}">
                <a16:creationId xmlns:a16="http://schemas.microsoft.com/office/drawing/2014/main" id="{839D9BB6-4803-52A7-7D40-B2DEA58D2E0E}"/>
              </a:ext>
            </a:extLst>
          </p:cNvPr>
          <p:cNvSpPr>
            <a:spLocks noGrp="1"/>
          </p:cNvSpPr>
          <p:nvPr>
            <p:ph idx="1"/>
          </p:nvPr>
        </p:nvSpPr>
        <p:spPr/>
        <p:txBody>
          <a:bodyPr/>
          <a:lstStyle/>
          <a:p>
            <a:r>
              <a:rPr lang="en-IT" dirty="0"/>
              <a:t>Il finanziamento degli oneri Article Processing Charges è rimasto a carico delle CSN, mantenendo lo status quo, per facilitare la transizione a modelli di pubblicazione diversi dagli abbonamenti.</a:t>
            </a:r>
          </a:p>
          <a:p>
            <a:r>
              <a:rPr lang="en-IT" dirty="0"/>
              <a:t>Pur considerando la via green OA prioritaria, l’INFN sostiene la stipula di contratti nazionali in OA e aderisce quando economicamente congruo.</a:t>
            </a:r>
          </a:p>
          <a:p>
            <a:r>
              <a:rPr lang="en-IT" dirty="0"/>
              <a:t>Il GLOS mantiene la pagina di consigli per pubblicare</a:t>
            </a:r>
          </a:p>
          <a:p>
            <a:pPr lvl="1"/>
            <a:r>
              <a:rPr lang="en-GB" sz="2000" dirty="0"/>
              <a:t>https://</a:t>
            </a:r>
            <a:r>
              <a:rPr lang="en-GB" sz="2000" dirty="0" err="1"/>
              <a:t>library.lnf.infn.it</a:t>
            </a:r>
            <a:r>
              <a:rPr lang="en-GB" sz="2000" dirty="0"/>
              <a:t>/</a:t>
            </a:r>
            <a:r>
              <a:rPr lang="en-GB" sz="2000" dirty="0" err="1"/>
              <a:t>consigli</a:t>
            </a:r>
            <a:r>
              <a:rPr lang="en-GB" sz="2000" dirty="0"/>
              <a:t>-per-la-</a:t>
            </a:r>
            <a:r>
              <a:rPr lang="en-GB" sz="2000" dirty="0" err="1"/>
              <a:t>pubblicazione</a:t>
            </a:r>
            <a:r>
              <a:rPr lang="en-GB" sz="2000" dirty="0"/>
              <a:t>-e-per-</a:t>
            </a:r>
            <a:r>
              <a:rPr lang="en-GB" sz="2000" dirty="0" err="1"/>
              <a:t>laccesso</a:t>
            </a:r>
            <a:r>
              <a:rPr lang="en-GB" sz="2000" dirty="0"/>
              <a:t>-alle-</a:t>
            </a:r>
            <a:r>
              <a:rPr lang="en-GB" sz="2000" dirty="0" err="1"/>
              <a:t>pubblicazioni</a:t>
            </a:r>
            <a:r>
              <a:rPr lang="en-GB" sz="2000" dirty="0"/>
              <a:t>/</a:t>
            </a:r>
            <a:endParaRPr lang="en-IT" sz="2000" dirty="0"/>
          </a:p>
        </p:txBody>
      </p:sp>
    </p:spTree>
    <p:extLst>
      <p:ext uri="{BB962C8B-B14F-4D97-AF65-F5344CB8AC3E}">
        <p14:creationId xmlns:p14="http://schemas.microsoft.com/office/powerpoint/2010/main" val="429084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97452-0564-C85F-36C0-16794AFF3921}"/>
              </a:ext>
            </a:extLst>
          </p:cNvPr>
          <p:cNvSpPr>
            <a:spLocks noGrp="1"/>
          </p:cNvSpPr>
          <p:nvPr>
            <p:ph type="title"/>
          </p:nvPr>
        </p:nvSpPr>
        <p:spPr/>
        <p:txBody>
          <a:bodyPr/>
          <a:lstStyle/>
          <a:p>
            <a:r>
              <a:rPr lang="en-GB" sz="1800" b="1" dirty="0">
                <a:solidFill>
                  <a:srgbClr val="FF0000"/>
                </a:solidFill>
                <a:effectLst/>
                <a:latin typeface="Calibri" panose="020F0502020204030204" pitchFamily="34" charset="0"/>
              </a:rPr>
              <a:t>ART.11. EDIZIONI INFN </a:t>
            </a:r>
            <a:br>
              <a:rPr lang="en-GB" dirty="0">
                <a:solidFill>
                  <a:srgbClr val="FF0000"/>
                </a:solidFill>
                <a:effectLst/>
              </a:rPr>
            </a:br>
            <a:r>
              <a:rPr lang="en-GB" sz="1800" dirty="0">
                <a:solidFill>
                  <a:srgbClr val="FF0000"/>
                </a:solidFill>
                <a:effectLst/>
                <a:latin typeface="Calibri" panose="020F0502020204030204" pitchFamily="34" charset="0"/>
              </a:rPr>
              <a:t>Ma </a:t>
            </a:r>
            <a:r>
              <a:rPr lang="en-GB" sz="1800" dirty="0" err="1">
                <a:solidFill>
                  <a:srgbClr val="FF0000"/>
                </a:solidFill>
                <a:effectLst/>
                <a:latin typeface="Calibri" panose="020F0502020204030204" pitchFamily="34" charset="0"/>
              </a:rPr>
              <a:t>sono</a:t>
            </a:r>
            <a:r>
              <a:rPr lang="en-GB" sz="1800" dirty="0">
                <a:solidFill>
                  <a:srgbClr val="FF0000"/>
                </a:solidFill>
                <a:effectLst/>
                <a:latin typeface="Calibri" panose="020F0502020204030204" pitchFamily="34" charset="0"/>
              </a:rPr>
              <a:t> poi </a:t>
            </a:r>
            <a:r>
              <a:rPr lang="en-GB" sz="1800" dirty="0" err="1">
                <a:solidFill>
                  <a:srgbClr val="FF0000"/>
                </a:solidFill>
                <a:effectLst/>
                <a:latin typeface="Calibri" panose="020F0502020204030204" pitchFamily="34" charset="0"/>
              </a:rPr>
              <a:t>utilizzate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nelle</a:t>
            </a:r>
            <a:r>
              <a:rPr lang="en-GB" sz="1800" dirty="0">
                <a:solidFill>
                  <a:srgbClr val="FF0000"/>
                </a:solidFill>
                <a:effectLst/>
                <a:latin typeface="Calibri" panose="020F0502020204030204" pitchFamily="34" charset="0"/>
              </a:rPr>
              <a:t> </a:t>
            </a:r>
            <a:r>
              <a:rPr lang="en-GB" sz="1800" dirty="0" err="1">
                <a:solidFill>
                  <a:srgbClr val="FF0000"/>
                </a:solidFill>
                <a:effectLst/>
                <a:latin typeface="Calibri" panose="020F0502020204030204" pitchFamily="34" charset="0"/>
              </a:rPr>
              <a:t>valutazioni</a:t>
            </a:r>
            <a:r>
              <a:rPr lang="en-GB" sz="1800" dirty="0">
                <a:solidFill>
                  <a:srgbClr val="FF0000"/>
                </a:solidFill>
                <a:effectLst/>
                <a:latin typeface="Calibri" panose="020F0502020204030204" pitchFamily="34" charset="0"/>
              </a:rPr>
              <a:t> se non </a:t>
            </a:r>
            <a:r>
              <a:rPr lang="en-GB" sz="1800" dirty="0" err="1">
                <a:solidFill>
                  <a:srgbClr val="FF0000"/>
                </a:solidFill>
                <a:effectLst/>
                <a:latin typeface="Calibri" panose="020F0502020204030204" pitchFamily="34" charset="0"/>
              </a:rPr>
              <a:t>hanno</a:t>
            </a:r>
            <a:r>
              <a:rPr lang="en-GB" sz="1800" dirty="0">
                <a:solidFill>
                  <a:srgbClr val="FF0000"/>
                </a:solidFill>
                <a:effectLst/>
                <a:latin typeface="Calibri" panose="020F0502020204030204" pitchFamily="34" charset="0"/>
              </a:rPr>
              <a:t> referee ? </a:t>
            </a:r>
            <a:endParaRPr lang="en-IT" dirty="0">
              <a:solidFill>
                <a:srgbClr val="FF0000"/>
              </a:solidFill>
            </a:endParaRPr>
          </a:p>
        </p:txBody>
      </p:sp>
      <p:sp>
        <p:nvSpPr>
          <p:cNvPr id="3" name="Content Placeholder 2">
            <a:extLst>
              <a:ext uri="{FF2B5EF4-FFF2-40B4-BE49-F238E27FC236}">
                <a16:creationId xmlns:a16="http://schemas.microsoft.com/office/drawing/2014/main" id="{531A9E88-F08A-30CB-CA33-71635A99E8F4}"/>
              </a:ext>
            </a:extLst>
          </p:cNvPr>
          <p:cNvSpPr>
            <a:spLocks noGrp="1"/>
          </p:cNvSpPr>
          <p:nvPr>
            <p:ph idx="1"/>
          </p:nvPr>
        </p:nvSpPr>
        <p:spPr/>
        <p:txBody>
          <a:bodyPr/>
          <a:lstStyle/>
          <a:p>
            <a:r>
              <a:rPr lang="en-GB" dirty="0"/>
              <a:t>S</a:t>
            </a:r>
            <a:r>
              <a:rPr lang="en-IT" dirty="0"/>
              <a:t>ì lo sono e  assumeranno sempre maggiore importanza nel contesto di COARA.</a:t>
            </a:r>
          </a:p>
          <a:p>
            <a:r>
              <a:rPr lang="en-IT" dirty="0"/>
              <a:t>Le edizioni INFN esistono in effetti da tempo (Frascati Physics Series, Rapporti di attività, Asimmetrie, etc)</a:t>
            </a:r>
          </a:p>
          <a:p>
            <a:r>
              <a:rPr lang="en-IT" dirty="0"/>
              <a:t>Le edizioni INFN sono l’equivalente delle University Press.</a:t>
            </a:r>
          </a:p>
          <a:p>
            <a:r>
              <a:rPr lang="en-IT" dirty="0"/>
              <a:t>L’editoria accademica assumerà sempre più importanza nel contesto della promozione della Diamond OA, in alternativa al mercato degli APC.</a:t>
            </a:r>
          </a:p>
        </p:txBody>
      </p:sp>
    </p:spTree>
    <p:extLst>
      <p:ext uri="{BB962C8B-B14F-4D97-AF65-F5344CB8AC3E}">
        <p14:creationId xmlns:p14="http://schemas.microsoft.com/office/powerpoint/2010/main" val="2124930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990</Words>
  <Application>Microsoft Macintosh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RISPOSTE A FAQ dsciplinare accesso ai prodotti delibera CD-16717 https://www.ac.infn.it/delibere/dettaglio.php?TIPO=CD&amp;NUMERO_STRING=16717  (con autenticazione AAI) </vt:lpstr>
      <vt:lpstr>PowerPoint Presentation</vt:lpstr>
      <vt:lpstr>ART.4. ARCHIVIO ISTITUZIONALE  https://web.infn.it/openscience/ per pubblicazioni . Ma per i dati ? </vt:lpstr>
      <vt:lpstr>ART. 5. DEPOSITO E PUBBLICAZIONE DEI PRODOTTI DELLA RICERCA NELL’ARCHIVIO ISTITUZIONALE DELL’INFN Inserirli solo qui, non essendo con referaggio, non sembra sia utile per valutazione. Se però lo pubblichi su rivista poi lo puoi inserire solo se OA come link </vt:lpstr>
      <vt:lpstr>ART. 6. I DATI DELLA RICERCA NELL’ ARCHIVIO ISTITUZIONALE  Normalmente si parla di collaborazioni anche internazionali: per CERN ovvio come procedere, ma per altri laboratori europei e non ? Come devono comportarsi i gruppi che lavorano in questi laboratori ?  Linee guida sul Formato dei dati DMP ? Importanza del Data Steward. </vt:lpstr>
      <vt:lpstr>Art.6 Dati della ricerca</vt:lpstr>
      <vt:lpstr>ART.8. COMITATO PER L’ACCESSO AI PRODOTTI DELLA RICERCA  Non e’ chiaro il ruolo: coordinazione generica rispetto a pubblicazioni OA e DMP ? I data steward si riferiscono a loro ? </vt:lpstr>
      <vt:lpstr>ART. 9. ONERI DI PUBBLICAZIONE  Se serve per avere valutazioni con riviste peer review, perche’ non considerarlo centralmente invece che tramite Commissioni ? . Importanza di accordi OA con le riviste, anche per i dipendenti INFN che altrimenti non possono essere PI. </vt:lpstr>
      <vt:lpstr>ART.11. EDIZIONI INFN  Ma sono poi utilizzate nelle valutazioni se non hanno referee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RISPOSTE A FAQ</dc:title>
  <dc:creator>Microsoft Office User</dc:creator>
  <cp:lastModifiedBy>Microsoft Office User</cp:lastModifiedBy>
  <cp:revision>8</cp:revision>
  <dcterms:created xsi:type="dcterms:W3CDTF">2023-09-01T06:18:49Z</dcterms:created>
  <dcterms:modified xsi:type="dcterms:W3CDTF">2023-09-04T14:17:09Z</dcterms:modified>
</cp:coreProperties>
</file>