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343" r:id="rId2"/>
    <p:sldId id="372" r:id="rId3"/>
    <p:sldId id="359" r:id="rId4"/>
    <p:sldId id="363" r:id="rId5"/>
    <p:sldId id="315" r:id="rId6"/>
    <p:sldId id="271" r:id="rId7"/>
    <p:sldId id="263" r:id="rId8"/>
    <p:sldId id="269" r:id="rId9"/>
    <p:sldId id="259" r:id="rId10"/>
    <p:sldId id="295" r:id="rId11"/>
    <p:sldId id="386" r:id="rId12"/>
    <p:sldId id="298" r:id="rId13"/>
    <p:sldId id="310" r:id="rId14"/>
    <p:sldId id="311" r:id="rId15"/>
    <p:sldId id="299" r:id="rId16"/>
    <p:sldId id="364" r:id="rId17"/>
    <p:sldId id="389" r:id="rId18"/>
    <p:sldId id="369" r:id="rId19"/>
    <p:sldId id="334" r:id="rId20"/>
    <p:sldId id="344" r:id="rId21"/>
    <p:sldId id="333" r:id="rId22"/>
    <p:sldId id="337" r:id="rId23"/>
    <p:sldId id="375" r:id="rId24"/>
    <p:sldId id="371" r:id="rId25"/>
    <p:sldId id="370" r:id="rId26"/>
    <p:sldId id="388" r:id="rId27"/>
    <p:sldId id="390" r:id="rId28"/>
  </p:sldIdLst>
  <p:sldSz cx="9144000" cy="6858000" type="screen4x3"/>
  <p:notesSz cx="69469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2007B9"/>
    <a:srgbClr val="FBF7FE"/>
    <a:srgbClr val="00FF00"/>
    <a:srgbClr val="990099"/>
    <a:srgbClr val="0202B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66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5413" y="0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21614-C89C-4386-A72B-A0ACFEFEE24B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79913"/>
            <a:ext cx="5556250" cy="4148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5413" y="8758238"/>
            <a:ext cx="30099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B840B-A846-4277-B7CA-96145D05CB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840B-A846-4277-B7CA-96145D05CBF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5AD7AE-CB9C-45F9-87E1-F55CFC6A198B}" type="slidenum">
              <a:rPr lang="en-US"/>
              <a:pPr/>
              <a:t>27</a:t>
            </a:fld>
            <a:endParaRPr lang="en-US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934768" y="8758276"/>
            <a:ext cx="3010625" cy="4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79" tIns="46190" rIns="92379" bIns="46190" anchor="b"/>
          <a:lstStyle/>
          <a:p>
            <a:pPr algn="r" defTabSz="923959"/>
            <a:fld id="{996F62D6-B56E-4989-9131-B02B89E4F393}" type="slidenum">
              <a:rPr lang="en-US" sz="1200"/>
              <a:pPr algn="r" defTabSz="923959"/>
              <a:t>27</a:t>
            </a:fld>
            <a:endParaRPr lang="en-US" sz="1200" dirty="0"/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9/7/2011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9.7.2011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9/7/2011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9/7/2011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9/7/2011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3CFA-7657-4516-B4FD-1AC29AE41480}" type="datetimeFigureOut">
              <a:rPr lang="en-US" smtClean="0"/>
              <a:pPr/>
              <a:t>9/7/2011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PAVI 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GRS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6B2A9-AD69-4F8A-97F3-4C1EA7D6CF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u="sng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00FF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000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990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7030A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qweak.jlab.org/doc-public/ShowDocument?docid=1041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4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video" Target="file:///C:\Documents%20and%20Settings\Ospite\Desktop\PAVI11Wednesday\qwk_density.mpeg" TargetMode="External"/><Relationship Id="rId1" Type="http://schemas.openxmlformats.org/officeDocument/2006/relationships/video" Target="file:///C:\Documents%20and%20Settings\Ospite\Desktop\PAVI11Wednesday\h2volz4.mpeg" TargetMode="Externa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wmf"/><Relationship Id="rId4" Type="http://schemas.openxmlformats.org/officeDocument/2006/relationships/image" Target="../media/image56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rene 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7262" y="2908453"/>
            <a:ext cx="5706738" cy="4280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Qweak Target Performance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83884" y="1109951"/>
            <a:ext cx="5398265" cy="9722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Greg Smith, JLab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September 7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2011         </a:t>
            </a:r>
            <a:r>
              <a:rPr lang="en-US" sz="2000" baseline="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PAVI 11, Rome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Collaborators: S.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Covrig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D.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Meekins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J. Dunne, A.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Subedi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33600"/>
            <a:ext cx="8229600" cy="4724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At PAVI 10, discussed conceptual </a:t>
            </a:r>
            <a:r>
              <a:rPr lang="en-US" i="1" u="sng" dirty="0" smtClean="0"/>
              <a:t>design</a:t>
            </a:r>
            <a:r>
              <a:rPr lang="en-US" dirty="0" smtClean="0"/>
              <a:t> of a high power, low noise PVES </a:t>
            </a:r>
            <a:r>
              <a:rPr lang="en-US" dirty="0" err="1" smtClean="0"/>
              <a:t>tgt</a:t>
            </a:r>
            <a:endParaRPr lang="en-US" dirty="0" smtClean="0"/>
          </a:p>
          <a:p>
            <a:r>
              <a:rPr lang="en-US" dirty="0" smtClean="0"/>
              <a:t>At PAVI 11, we present </a:t>
            </a:r>
            <a:r>
              <a:rPr lang="en-US" dirty="0" err="1" smtClean="0"/>
              <a:t>msrd</a:t>
            </a:r>
            <a:r>
              <a:rPr lang="en-US" dirty="0" smtClean="0"/>
              <a:t> </a:t>
            </a:r>
            <a:r>
              <a:rPr lang="en-US" i="1" u="sng" dirty="0" smtClean="0"/>
              <a:t>performance</a:t>
            </a:r>
            <a:r>
              <a:rPr lang="en-US" dirty="0" smtClean="0"/>
              <a:t> of this </a:t>
            </a:r>
            <a:r>
              <a:rPr lang="en-US" dirty="0" err="1" smtClean="0"/>
              <a:t>tgt</a:t>
            </a:r>
            <a:endParaRPr lang="en-US" dirty="0" smtClean="0"/>
          </a:p>
          <a:p>
            <a:pPr lvl="1"/>
            <a:r>
              <a:rPr lang="en-US" dirty="0" smtClean="0"/>
              <a:t>As built design, novel features</a:t>
            </a:r>
          </a:p>
          <a:p>
            <a:pPr lvl="2"/>
            <a:r>
              <a:rPr lang="en-US" dirty="0" smtClean="0"/>
              <a:t>Problems experienced</a:t>
            </a:r>
          </a:p>
          <a:p>
            <a:pPr lvl="1"/>
            <a:r>
              <a:rPr lang="en-US" dirty="0" smtClean="0"/>
              <a:t>Measured cooling power</a:t>
            </a:r>
          </a:p>
          <a:p>
            <a:pPr lvl="1"/>
            <a:r>
              <a:rPr lang="en-US" dirty="0" smtClean="0"/>
              <a:t>Measured target noise (boiling)</a:t>
            </a:r>
          </a:p>
          <a:p>
            <a:pPr lvl="1"/>
            <a:r>
              <a:rPr lang="en-US" dirty="0" smtClean="0"/>
              <a:t>Implications for next generation (MOLLER </a:t>
            </a:r>
            <a:r>
              <a:rPr lang="en-US" dirty="0" err="1" smtClean="0"/>
              <a:t>tgt</a:t>
            </a:r>
            <a:r>
              <a:rPr lang="en-US" dirty="0" smtClean="0"/>
              <a:t>)</a:t>
            </a:r>
          </a:p>
          <a:p>
            <a:r>
              <a:rPr lang="en-US" dirty="0" smtClean="0"/>
              <a:t>Design document:</a:t>
            </a:r>
          </a:p>
          <a:p>
            <a:pPr lvl="1"/>
            <a:r>
              <a:rPr lang="en-US" sz="1900" dirty="0" smtClean="0">
                <a:hlinkClick r:id="rId3"/>
              </a:rPr>
              <a:t>http://qweak.jlab.org/doc-public/ShowDocument?docid=1041</a:t>
            </a:r>
            <a:endParaRPr lang="en-US" sz="1900" dirty="0" smtClean="0"/>
          </a:p>
        </p:txBody>
      </p:sp>
      <p:sp>
        <p:nvSpPr>
          <p:cNvPr id="6" name="Left Arrow 5"/>
          <p:cNvSpPr/>
          <p:nvPr/>
        </p:nvSpPr>
        <p:spPr bwMode="auto">
          <a:xfrm>
            <a:off x="6037239" y="4990639"/>
            <a:ext cx="1046602" cy="220337"/>
          </a:xfrm>
          <a:prstGeom prst="leftArrow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centering strategy works well</a:t>
            </a:r>
            <a:endParaRPr lang="en-US" dirty="0"/>
          </a:p>
        </p:txBody>
      </p:sp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074" y="1074034"/>
            <a:ext cx="4340352" cy="2577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3424" y="3669220"/>
            <a:ext cx="5370576" cy="3188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6979" t="4086" r="7605" b="7348"/>
          <a:stretch>
            <a:fillRect/>
          </a:stretch>
        </p:blipFill>
        <p:spPr bwMode="auto">
          <a:xfrm>
            <a:off x="286439" y="3141712"/>
            <a:ext cx="2688115" cy="37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Documents and Settings\smithg.JLAB\Desktop\Snapshots\Centering Tgt.png"/>
          <p:cNvPicPr>
            <a:picLocks noChangeAspect="1" noChangeArrowheads="1"/>
          </p:cNvPicPr>
          <p:nvPr/>
        </p:nvPicPr>
        <p:blipFill>
          <a:blip r:embed="rId5" cstate="print"/>
          <a:srcRect t="5013"/>
          <a:stretch>
            <a:fillRect/>
          </a:stretch>
        </p:blipFill>
        <p:spPr bwMode="auto">
          <a:xfrm>
            <a:off x="0" y="649995"/>
            <a:ext cx="3602477" cy="244437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48497" y="2560945"/>
            <a:ext cx="3308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LH2 Exit window with thin central nipple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347452" y="3951460"/>
            <a:ext cx="4608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Aluminum background targets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 bwMode="auto">
          <a:xfrm rot="5400000">
            <a:off x="5613872" y="3872294"/>
            <a:ext cx="497078" cy="157874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>
            <a:stCxn id="10" idx="2"/>
          </p:cNvCxnSpPr>
          <p:nvPr/>
        </p:nvCxnSpPr>
        <p:spPr bwMode="auto">
          <a:xfrm rot="5400000">
            <a:off x="6403012" y="4573752"/>
            <a:ext cx="409396" cy="881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>
            <a:stCxn id="10" idx="2"/>
          </p:cNvCxnSpPr>
          <p:nvPr/>
        </p:nvCxnSpPr>
        <p:spPr bwMode="auto">
          <a:xfrm rot="16200000" flipH="1">
            <a:off x="6897790" y="4167116"/>
            <a:ext cx="710020" cy="120203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>
            <a:stCxn id="9" idx="0"/>
          </p:cNvCxnSpPr>
          <p:nvPr/>
        </p:nvCxnSpPr>
        <p:spPr bwMode="auto">
          <a:xfrm rot="5400000" flipH="1" flipV="1">
            <a:off x="6175922" y="2270720"/>
            <a:ext cx="316821" cy="26363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Oval 14"/>
          <p:cNvSpPr/>
          <p:nvPr/>
        </p:nvSpPr>
        <p:spPr bwMode="auto">
          <a:xfrm>
            <a:off x="429658" y="5034708"/>
            <a:ext cx="2302525" cy="440673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rot="16200000" flipH="1">
            <a:off x="302963" y="3167349"/>
            <a:ext cx="1575416" cy="90338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5400000">
            <a:off x="1503802" y="3046164"/>
            <a:ext cx="1641514" cy="114575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1233888" y="958468"/>
            <a:ext cx="1156773" cy="1101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410159" y="59489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 mm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>
            <a:stCxn id="15" idx="6"/>
          </p:cNvCxnSpPr>
          <p:nvPr/>
        </p:nvCxnSpPr>
        <p:spPr bwMode="auto">
          <a:xfrm flipV="1">
            <a:off x="2732183" y="5056742"/>
            <a:ext cx="1244906" cy="1983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4065223" y="760164"/>
            <a:ext cx="5078777" cy="92333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Dynamic 2 axis motion system (</a:t>
            </a:r>
            <a:r>
              <a:rPr lang="en-US" dirty="0" err="1" smtClean="0"/>
              <a:t>x,y</a:t>
            </a:r>
            <a:r>
              <a:rPr lang="en-US" dirty="0" smtClean="0"/>
              <a:t>).</a:t>
            </a:r>
          </a:p>
          <a:p>
            <a:pPr algn="ctr"/>
            <a:r>
              <a:rPr lang="en-US" dirty="0" smtClean="0"/>
              <a:t>Manual cell adjustment mechanism (pre-</a:t>
            </a:r>
            <a:r>
              <a:rPr lang="en-US" dirty="0" err="1" smtClean="0"/>
              <a:t>cooldown</a:t>
            </a:r>
            <a:r>
              <a:rPr lang="en-US" dirty="0" smtClean="0"/>
              <a:t>) allows adjustment of z, roll, pitch &amp; yaw.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>
            <a:off x="4417764" y="5519451"/>
            <a:ext cx="738130" cy="4406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 rot="212317">
            <a:off x="4360843" y="5550653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mm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0333"/>
          </a:xfrm>
        </p:spPr>
        <p:txBody>
          <a:bodyPr>
            <a:normAutofit/>
          </a:bodyPr>
          <a:lstStyle/>
          <a:p>
            <a:r>
              <a:rPr lang="en-US" dirty="0" smtClean="0"/>
              <a:t>Lessons from First Test </a:t>
            </a:r>
            <a:r>
              <a:rPr lang="en-US" dirty="0" err="1" smtClean="0"/>
              <a:t>Cooldown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064" y="1134739"/>
            <a:ext cx="8389345" cy="561860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Comic Sans MS" pitchFamily="66" charset="0"/>
              </a:rPr>
              <a:t>Added: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Manual </a:t>
            </a:r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4K bypass valve</a:t>
            </a:r>
            <a:r>
              <a:rPr lang="en-US" dirty="0" smtClean="0">
                <a:latin typeface="Comic Sans MS" pitchFamily="66" charset="0"/>
              </a:rPr>
              <a:t> to pre-cool </a:t>
            </a:r>
            <a:r>
              <a:rPr lang="en-US" dirty="0" err="1" smtClean="0">
                <a:latin typeface="Comic Sans MS" pitchFamily="66" charset="0"/>
              </a:rPr>
              <a:t>xfer</a:t>
            </a:r>
            <a:r>
              <a:rPr lang="en-US" dirty="0" smtClean="0">
                <a:latin typeface="Comic Sans MS" pitchFamily="66" charset="0"/>
              </a:rPr>
              <a:t> lines</a:t>
            </a:r>
          </a:p>
          <a:p>
            <a:pPr lvl="1"/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4K PID</a:t>
            </a:r>
            <a:r>
              <a:rPr lang="en-US" dirty="0" smtClean="0">
                <a:latin typeface="Comic Sans MS" pitchFamily="66" charset="0"/>
              </a:rPr>
              <a:t> to automatically close 4K supply if loop temp drops (</a:t>
            </a:r>
            <a:r>
              <a:rPr lang="en-US" dirty="0" err="1" smtClean="0">
                <a:latin typeface="Comic Sans MS" pitchFamily="66" charset="0"/>
              </a:rPr>
              <a:t>deadman</a:t>
            </a:r>
            <a:r>
              <a:rPr lang="en-US" dirty="0" smtClean="0">
                <a:latin typeface="Comic Sans MS" pitchFamily="66" charset="0"/>
              </a:rPr>
              <a:t> switch)</a:t>
            </a:r>
          </a:p>
          <a:p>
            <a:pPr lvl="1"/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4K heater</a:t>
            </a:r>
            <a:r>
              <a:rPr lang="en-US" dirty="0" smtClean="0">
                <a:latin typeface="Comic Sans MS" pitchFamily="66" charset="0"/>
              </a:rPr>
              <a:t> on PID (500 W) to quickly &amp; automatically reduce 4K cooling power</a:t>
            </a:r>
          </a:p>
          <a:p>
            <a:pPr lvl="1"/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Low power heater</a:t>
            </a:r>
            <a:r>
              <a:rPr lang="en-US" dirty="0" smtClean="0">
                <a:latin typeface="Comic Sans MS" pitchFamily="66" charset="0"/>
              </a:rPr>
              <a:t> (50 W) to keep motion system at 300K (counteracts cold leaks)</a:t>
            </a:r>
          </a:p>
          <a:p>
            <a:r>
              <a:rPr lang="en-US" dirty="0" smtClean="0">
                <a:latin typeface="Comic Sans MS" pitchFamily="66" charset="0"/>
              </a:rPr>
              <a:t>Problems: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Pump at top of vertical loop is </a:t>
            </a:r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hard to prime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Use of 4K coolant makes it </a:t>
            </a:r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easy to freeze</a:t>
            </a:r>
            <a:r>
              <a:rPr lang="en-US" dirty="0" smtClean="0">
                <a:latin typeface="Comic Sans MS" pitchFamily="66" charset="0"/>
              </a:rPr>
              <a:t> LH2 during </a:t>
            </a:r>
            <a:r>
              <a:rPr lang="en-US" dirty="0" err="1" smtClean="0">
                <a:latin typeface="Comic Sans MS" pitchFamily="66" charset="0"/>
              </a:rPr>
              <a:t>cooldown</a:t>
            </a:r>
            <a:r>
              <a:rPr lang="en-US" dirty="0" smtClean="0">
                <a:latin typeface="Comic Sans MS" pitchFamily="66" charset="0"/>
              </a:rPr>
              <a:t> (stable once </a:t>
            </a:r>
            <a:r>
              <a:rPr lang="en-US" dirty="0" err="1" smtClean="0">
                <a:latin typeface="Comic Sans MS" pitchFamily="66" charset="0"/>
              </a:rPr>
              <a:t>liquified</a:t>
            </a:r>
            <a:r>
              <a:rPr lang="en-US" dirty="0" smtClean="0">
                <a:latin typeface="Comic Sans MS" pitchFamily="66" charset="0"/>
              </a:rPr>
              <a:t>)</a:t>
            </a:r>
          </a:p>
          <a:p>
            <a:pPr lvl="1"/>
            <a:r>
              <a:rPr lang="en-US" dirty="0" smtClean="0">
                <a:latin typeface="Comic Sans MS" pitchFamily="66" charset="0"/>
              </a:rPr>
              <a:t>Had to improve </a:t>
            </a:r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pump bearing</a:t>
            </a:r>
            <a:r>
              <a:rPr lang="en-US" dirty="0" smtClean="0">
                <a:latin typeface="Comic Sans MS" pitchFamily="66" charset="0"/>
              </a:rPr>
              <a:t> cooling after they seized</a:t>
            </a:r>
          </a:p>
          <a:p>
            <a:pPr lvl="1"/>
            <a:r>
              <a:rPr lang="en-US" b="1" u="sng" dirty="0" smtClean="0">
                <a:solidFill>
                  <a:srgbClr val="00B050"/>
                </a:solidFill>
                <a:latin typeface="Comic Sans MS" pitchFamily="66" charset="0"/>
              </a:rPr>
              <a:t>Pump motor heat load</a:t>
            </a:r>
            <a:r>
              <a:rPr lang="en-US" dirty="0" smtClean="0">
                <a:latin typeface="Comic Sans MS" pitchFamily="66" charset="0"/>
              </a:rPr>
              <a:t> larger than expected</a:t>
            </a:r>
          </a:p>
          <a:p>
            <a:pPr lvl="1"/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Qweak </a:t>
            </a:r>
            <a:r>
              <a:rPr lang="en-US" sz="3600" dirty="0" err="1" smtClean="0"/>
              <a:t>Tgt</a:t>
            </a:r>
            <a:r>
              <a:rPr lang="en-US" sz="3600" dirty="0" smtClean="0"/>
              <a:t> Performance: Design </a:t>
            </a:r>
            <a:r>
              <a:rPr lang="en-US" sz="3600" dirty="0" err="1" smtClean="0"/>
              <a:t>vs</a:t>
            </a:r>
            <a:r>
              <a:rPr lang="en-US" sz="3600" dirty="0" smtClean="0"/>
              <a:t> Reality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79" y="1066012"/>
            <a:ext cx="7816469" cy="5287963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Design </a:t>
            </a:r>
            <a:r>
              <a:rPr lang="en-US" sz="2800" b="1" u="sng" dirty="0" smtClean="0"/>
              <a:t>mass flow</a:t>
            </a:r>
            <a:r>
              <a:rPr lang="en-US" sz="2800" b="1" dirty="0" smtClean="0"/>
              <a:t> 1.1 kg/s</a:t>
            </a:r>
          </a:p>
          <a:p>
            <a:pPr lvl="1"/>
            <a:r>
              <a:rPr lang="en-US" sz="2400" b="1" dirty="0" smtClean="0"/>
              <a:t>Measured mass flow 1.1 ± 0.1 kg/s. </a:t>
            </a:r>
            <a:r>
              <a:rPr lang="en-US" sz="2400" b="1" u="sng" dirty="0" smtClean="0">
                <a:solidFill>
                  <a:srgbClr val="00CC00"/>
                </a:solidFill>
              </a:rPr>
              <a:t>GOOD!</a:t>
            </a:r>
          </a:p>
          <a:p>
            <a:r>
              <a:rPr lang="en-US" sz="2800" b="1" dirty="0" smtClean="0"/>
              <a:t>Design </a:t>
            </a:r>
            <a:r>
              <a:rPr lang="en-US" sz="2800" b="1" u="sng" dirty="0" smtClean="0"/>
              <a:t>head</a:t>
            </a:r>
            <a:r>
              <a:rPr lang="en-US" sz="2800" b="1" dirty="0" smtClean="0"/>
              <a:t> 1.2 psi (@ 15 l/s = 1.1 kg/s)</a:t>
            </a:r>
          </a:p>
          <a:p>
            <a:pPr lvl="1"/>
            <a:r>
              <a:rPr lang="en-US" sz="2400" b="1" dirty="0" smtClean="0"/>
              <a:t>Measured head 1.1 psi. </a:t>
            </a:r>
            <a:r>
              <a:rPr lang="en-US" sz="2400" b="1" u="sng" dirty="0" smtClean="0">
                <a:solidFill>
                  <a:srgbClr val="00CC00"/>
                </a:solidFill>
              </a:rPr>
              <a:t>GOOD!</a:t>
            </a:r>
            <a:endParaRPr lang="en-US" sz="2400" b="1" dirty="0" smtClean="0">
              <a:solidFill>
                <a:srgbClr val="00CC00"/>
              </a:solidFill>
            </a:endParaRPr>
          </a:p>
          <a:p>
            <a:r>
              <a:rPr lang="en-US" sz="2800" b="1" u="sng" dirty="0" smtClean="0"/>
              <a:t>Heater</a:t>
            </a:r>
            <a:r>
              <a:rPr lang="en-US" sz="2800" b="1" dirty="0" smtClean="0"/>
              <a:t>: design goal 3 kW</a:t>
            </a:r>
          </a:p>
          <a:p>
            <a:pPr lvl="1"/>
            <a:r>
              <a:rPr lang="en-US" sz="2400" b="1" dirty="0" smtClean="0"/>
              <a:t>Measured up to 2.4 kW (didn’t need more) </a:t>
            </a:r>
            <a:r>
              <a:rPr lang="en-US" sz="2400" b="1" u="sng" dirty="0" smtClean="0">
                <a:solidFill>
                  <a:srgbClr val="00CC00"/>
                </a:solidFill>
              </a:rPr>
              <a:t>GOOD!</a:t>
            </a:r>
            <a:endParaRPr lang="en-US" sz="2400" b="1" dirty="0" smtClean="0">
              <a:solidFill>
                <a:srgbClr val="00CC00"/>
              </a:solidFill>
            </a:endParaRPr>
          </a:p>
          <a:p>
            <a:r>
              <a:rPr lang="en-US" sz="2800" b="1" u="sng" dirty="0" smtClean="0"/>
              <a:t>HX</a:t>
            </a:r>
            <a:r>
              <a:rPr lang="en-US" sz="2800" b="1" dirty="0" smtClean="0"/>
              <a:t>: design goal 3 kW</a:t>
            </a:r>
          </a:p>
          <a:p>
            <a:pPr lvl="1"/>
            <a:r>
              <a:rPr lang="en-US" sz="2400" b="1" dirty="0" smtClean="0"/>
              <a:t>Measured up to 2.9 kW so far! </a:t>
            </a:r>
            <a:r>
              <a:rPr lang="en-US" sz="2400" b="1" u="sng" dirty="0" smtClean="0">
                <a:solidFill>
                  <a:srgbClr val="00CC00"/>
                </a:solidFill>
              </a:rPr>
              <a:t>GOOD!</a:t>
            </a:r>
            <a:endParaRPr lang="en-US" sz="2400" b="1" dirty="0" smtClean="0">
              <a:solidFill>
                <a:srgbClr val="00CC00"/>
              </a:solidFill>
            </a:endParaRPr>
          </a:p>
          <a:p>
            <a:r>
              <a:rPr lang="en-US" sz="2800" b="1" dirty="0" smtClean="0"/>
              <a:t>Target </a:t>
            </a:r>
            <a:r>
              <a:rPr lang="en-US" sz="2800" b="1" u="sng" dirty="0" smtClean="0"/>
              <a:t>Noise</a:t>
            </a:r>
            <a:r>
              <a:rPr lang="en-US" sz="2800" b="1" dirty="0" smtClean="0"/>
              <a:t>: design goal &lt; 50 </a:t>
            </a:r>
            <a:r>
              <a:rPr lang="en-US" sz="2800" b="1" dirty="0" err="1" smtClean="0"/>
              <a:t>ppm</a:t>
            </a:r>
            <a:endParaRPr lang="en-US" sz="2800" b="1" dirty="0" smtClean="0"/>
          </a:p>
          <a:p>
            <a:pPr lvl="1"/>
            <a:r>
              <a:rPr lang="en-US" sz="2400" b="1" dirty="0" smtClean="0"/>
              <a:t>Measured 46 </a:t>
            </a:r>
            <a:r>
              <a:rPr lang="en-US" sz="2400" b="1" dirty="0" err="1" smtClean="0"/>
              <a:t>ppm</a:t>
            </a:r>
            <a:r>
              <a:rPr lang="en-US" sz="2400" b="1" dirty="0" smtClean="0"/>
              <a:t> at 180 µA, 4x4 mm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 raster,       28.5 Hz pump, 960 Hz </a:t>
            </a:r>
            <a:r>
              <a:rPr lang="en-US" sz="2400" b="1" dirty="0" err="1" smtClean="0"/>
              <a:t>helicity</a:t>
            </a:r>
            <a:r>
              <a:rPr lang="en-US" sz="2400" b="1" dirty="0" smtClean="0"/>
              <a:t> reversal </a:t>
            </a:r>
            <a:r>
              <a:rPr lang="en-US" sz="2400" b="1" u="sng" dirty="0" smtClean="0">
                <a:solidFill>
                  <a:srgbClr val="00CC00"/>
                </a:solidFill>
              </a:rPr>
              <a:t>GOOD!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36" y="0"/>
            <a:ext cx="2537460" cy="130232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Coolant Scheme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-13120"/>
            <a:ext cx="6466936" cy="6871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0806"/>
            <a:ext cx="2891445" cy="343185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400" dirty="0" smtClean="0"/>
              <a:t>Hybrid scheme working beyond expectations:</a:t>
            </a:r>
          </a:p>
          <a:p>
            <a:pPr lvl="1"/>
            <a:r>
              <a:rPr lang="en-US" sz="2000" dirty="0" smtClean="0"/>
              <a:t>Otherwise wasted enthalpy of returning 4K used to boost 15K plant’s performance!</a:t>
            </a:r>
          </a:p>
          <a:p>
            <a:pPr lvl="2"/>
            <a:r>
              <a:rPr lang="en-US" sz="1700" dirty="0" smtClean="0"/>
              <a:t>&gt; 2 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5224" y="559808"/>
            <a:ext cx="529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(4K)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024120" y="582029"/>
            <a:ext cx="6046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/>
              <a:t>(15K)</a:t>
            </a:r>
            <a:endParaRPr lang="en-US" sz="1500" b="1" dirty="0"/>
          </a:p>
        </p:txBody>
      </p:sp>
      <p:grpSp>
        <p:nvGrpSpPr>
          <p:cNvPr id="28" name="Group 27"/>
          <p:cNvGrpSpPr/>
          <p:nvPr/>
        </p:nvGrpSpPr>
        <p:grpSpPr>
          <a:xfrm>
            <a:off x="6920755" y="4849908"/>
            <a:ext cx="2214280" cy="2008092"/>
            <a:chOff x="2465140" y="4849908"/>
            <a:chExt cx="2214280" cy="200809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/>
            <a:srcRect l="25181" t="9502" r="28363" b="22851"/>
            <a:stretch>
              <a:fillRect/>
            </a:stretch>
          </p:blipFill>
          <p:spPr bwMode="auto">
            <a:xfrm>
              <a:off x="3101572" y="5253318"/>
              <a:ext cx="1577848" cy="16046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7"/>
            <p:cNvSpPr/>
            <p:nvPr/>
          </p:nvSpPr>
          <p:spPr bwMode="auto">
            <a:xfrm>
              <a:off x="3609614" y="5900979"/>
              <a:ext cx="142710" cy="147996"/>
            </a:xfrm>
            <a:prstGeom prst="ellipse">
              <a:avLst/>
            </a:prstGeom>
            <a:noFill/>
            <a:ln w="28575" cap="flat" cmpd="sng" algn="ctr">
              <a:solidFill>
                <a:srgbClr val="2007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4030235" y="5904429"/>
              <a:ext cx="142710" cy="147996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765612" y="6180361"/>
              <a:ext cx="245657" cy="235908"/>
            </a:xfrm>
            <a:prstGeom prst="ellipse">
              <a:avLst/>
            </a:prstGeom>
            <a:noFill/>
            <a:ln w="28575" cap="flat" cmpd="sng" algn="ctr">
              <a:solidFill>
                <a:srgbClr val="2007B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Arc 10"/>
            <p:cNvSpPr/>
            <p:nvPr/>
          </p:nvSpPr>
          <p:spPr>
            <a:xfrm rot="5926873">
              <a:off x="3351430" y="5463094"/>
              <a:ext cx="1081557" cy="1131311"/>
            </a:xfrm>
            <a:prstGeom prst="arc">
              <a:avLst>
                <a:gd name="adj1" fmla="val 2014855"/>
                <a:gd name="adj2" fmla="val 18295706"/>
              </a:avLst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6173584">
              <a:off x="3334564" y="5683619"/>
              <a:ext cx="1081557" cy="990938"/>
            </a:xfrm>
            <a:prstGeom prst="arc">
              <a:avLst>
                <a:gd name="adj1" fmla="val 3850725"/>
                <a:gd name="adj2" fmla="val 16549110"/>
              </a:avLst>
            </a:prstGeom>
            <a:ln w="1905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857588" y="4849908"/>
              <a:ext cx="1006045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Xfer</a:t>
              </a:r>
              <a:r>
                <a:rPr lang="en-US" dirty="0" smtClean="0">
                  <a:solidFill>
                    <a:srgbClr val="FFFF00"/>
                  </a:solidFill>
                </a:rPr>
                <a:t> Line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74104" y="5576048"/>
              <a:ext cx="649537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2007B9"/>
                  </a:solidFill>
                </a:rPr>
                <a:t>15K In</a:t>
              </a:r>
              <a:endParaRPr lang="en-US" sz="1400" b="1" dirty="0">
                <a:solidFill>
                  <a:srgbClr val="2007B9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44435" y="6418730"/>
              <a:ext cx="558166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2007B9"/>
                  </a:solidFill>
                </a:rPr>
                <a:t>4K In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881563" y="4948519"/>
              <a:ext cx="785793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15K Out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65140" y="5145742"/>
              <a:ext cx="694421" cy="30777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4K Out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rot="5400000">
              <a:off x="4029480" y="5365376"/>
              <a:ext cx="627529" cy="3854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119562" y="5495365"/>
              <a:ext cx="295835" cy="23308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14" idx="3"/>
            </p:cNvCxnSpPr>
            <p:nvPr/>
          </p:nvCxnSpPr>
          <p:spPr>
            <a:xfrm>
              <a:off x="3123641" y="5729937"/>
              <a:ext cx="480015" cy="222628"/>
            </a:xfrm>
            <a:prstGeom prst="straightConnector1">
              <a:avLst/>
            </a:prstGeom>
            <a:ln w="19050">
              <a:solidFill>
                <a:srgbClr val="2007B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stCxn id="15" idx="3"/>
            </p:cNvCxnSpPr>
            <p:nvPr/>
          </p:nvCxnSpPr>
          <p:spPr>
            <a:xfrm flipV="1">
              <a:off x="3202601" y="6338047"/>
              <a:ext cx="499667" cy="234572"/>
            </a:xfrm>
            <a:prstGeom prst="straightConnector1">
              <a:avLst/>
            </a:prstGeom>
            <a:ln w="19050">
              <a:solidFill>
                <a:srgbClr val="2007B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Content Placeholder 2"/>
          <p:cNvSpPr txBox="1">
            <a:spLocks/>
          </p:cNvSpPr>
          <p:nvPr/>
        </p:nvSpPr>
        <p:spPr>
          <a:xfrm>
            <a:off x="0" y="4796183"/>
            <a:ext cx="2891445" cy="197223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Novel use of existing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xfer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line infrastructure works!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4K returned in LN2 </a:t>
            </a:r>
            <a:r>
              <a:rPr kumimoji="0" lang="en-US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supply</a:t>
            </a:r>
            <a:r>
              <a:rPr kumimoji="0" lang="en-US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(shield) space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4120308" y="506776"/>
            <a:ext cx="429658" cy="46270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8086380" y="550843"/>
            <a:ext cx="517794" cy="39660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lum bright="-17000" contrast="27000"/>
          </a:blip>
          <a:srcRect/>
          <a:stretch>
            <a:fillRect/>
          </a:stretch>
        </p:blipFill>
        <p:spPr bwMode="auto">
          <a:xfrm>
            <a:off x="5077635" y="3864634"/>
            <a:ext cx="4066365" cy="2993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 l="51663"/>
          <a:stretch>
            <a:fillRect/>
          </a:stretch>
        </p:blipFill>
        <p:spPr bwMode="auto">
          <a:xfrm>
            <a:off x="0" y="569595"/>
            <a:ext cx="3949726" cy="628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818803" cy="5334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Cooling Power: Great!</a:t>
            </a:r>
            <a:endParaRPr lang="en-US" sz="36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lum bright="-23000" contrast="35000"/>
          </a:blip>
          <a:srcRect/>
          <a:stretch>
            <a:fillRect/>
          </a:stretch>
        </p:blipFill>
        <p:spPr bwMode="auto">
          <a:xfrm>
            <a:off x="5113049" y="0"/>
            <a:ext cx="4030951" cy="305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Arrow Connector 21"/>
          <p:cNvCxnSpPr/>
          <p:nvPr/>
        </p:nvCxnSpPr>
        <p:spPr bwMode="auto">
          <a:xfrm rot="5400000" flipH="1" flipV="1">
            <a:off x="5451144" y="856398"/>
            <a:ext cx="523163" cy="2275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7165890" y="1301439"/>
            <a:ext cx="1139910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4K </a:t>
            </a:r>
            <a:r>
              <a:rPr lang="el-GR" sz="1400" b="1" dirty="0" smtClean="0">
                <a:solidFill>
                  <a:srgbClr val="FF0000"/>
                </a:solidFill>
              </a:rPr>
              <a:t>Δ</a:t>
            </a:r>
            <a:r>
              <a:rPr lang="en-US" sz="1400" b="1" dirty="0" smtClean="0">
                <a:solidFill>
                  <a:srgbClr val="FF0000"/>
                </a:solidFill>
              </a:rPr>
              <a:t>T = 15°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rot="16200000" flipV="1">
            <a:off x="6272285" y="1352267"/>
            <a:ext cx="1517174" cy="9098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413290" y="202889"/>
            <a:ext cx="1317710" cy="30777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15 K </a:t>
            </a:r>
            <a:r>
              <a:rPr lang="el-GR" sz="1400" b="1" dirty="0" smtClean="0">
                <a:solidFill>
                  <a:srgbClr val="FF0000"/>
                </a:solidFill>
              </a:rPr>
              <a:t>Δ</a:t>
            </a:r>
            <a:r>
              <a:rPr lang="en-US" sz="1400" b="1" dirty="0" smtClean="0">
                <a:solidFill>
                  <a:srgbClr val="FF0000"/>
                </a:solidFill>
              </a:rPr>
              <a:t>T = 4.9°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193213" y="4525848"/>
            <a:ext cx="530578" cy="3951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16200000">
            <a:off x="4039492" y="1112705"/>
            <a:ext cx="1821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Coolant Temp (K)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5111827" y="-154236"/>
            <a:ext cx="209320" cy="295252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11825" y="248981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88800" y="1452374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86962" y="41493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4996144" y="91987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15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115493" y="194262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730355" y="2514386"/>
            <a:ext cx="604653" cy="338554"/>
          </a:xfrm>
          <a:prstGeom prst="rect">
            <a:avLst/>
          </a:prstGeom>
          <a:solidFill>
            <a:srgbClr val="FBF7FE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7926823" y="6335406"/>
            <a:ext cx="604653" cy="338554"/>
          </a:xfrm>
          <a:prstGeom prst="rect">
            <a:avLst/>
          </a:prstGeom>
          <a:solidFill>
            <a:srgbClr val="FBF7FE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Time</a:t>
            </a:r>
            <a:endParaRPr lang="en-US" sz="1600" b="1" dirty="0"/>
          </a:p>
        </p:txBody>
      </p:sp>
      <p:sp>
        <p:nvSpPr>
          <p:cNvPr id="39" name="Rectangle 38"/>
          <p:cNvSpPr/>
          <p:nvPr/>
        </p:nvSpPr>
        <p:spPr bwMode="auto">
          <a:xfrm>
            <a:off x="5076938" y="3457509"/>
            <a:ext cx="209320" cy="295252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 rot="5400000">
            <a:off x="7091194" y="4805194"/>
            <a:ext cx="126684" cy="397892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0219" y="4360813"/>
            <a:ext cx="1361270" cy="738664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15K flow: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26 g/s to Hall C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13 g/s to Hall 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stCxn id="8" idx="3"/>
          </p:cNvCxnSpPr>
          <p:nvPr/>
        </p:nvCxnSpPr>
        <p:spPr bwMode="auto">
          <a:xfrm flipV="1">
            <a:off x="4981489" y="4319516"/>
            <a:ext cx="620917" cy="410629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5001904" y="4947313"/>
            <a:ext cx="743803" cy="416257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622492" y="6000819"/>
            <a:ext cx="1305486" cy="52322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4 K flow: 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20 g/s to Hall C</a:t>
            </a:r>
          </a:p>
        </p:txBody>
      </p:sp>
      <p:cxnSp>
        <p:nvCxnSpPr>
          <p:cNvPr id="17" name="Straight Arrow Connector 16"/>
          <p:cNvCxnSpPr>
            <a:stCxn id="16" idx="3"/>
          </p:cNvCxnSpPr>
          <p:nvPr/>
        </p:nvCxnSpPr>
        <p:spPr bwMode="auto">
          <a:xfrm flipV="1">
            <a:off x="4927978" y="4769893"/>
            <a:ext cx="2660177" cy="149253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098970" y="634392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020009" y="5493772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007154" y="4643623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4550840" y="5389786"/>
            <a:ext cx="79534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 (g/s)</a:t>
            </a:r>
            <a:endParaRPr lang="en-US" sz="1600" b="1" dirty="0"/>
          </a:p>
        </p:txBody>
      </p:sp>
      <p:sp>
        <p:nvSpPr>
          <p:cNvPr id="42" name="Oval 41"/>
          <p:cNvSpPr/>
          <p:nvPr/>
        </p:nvSpPr>
        <p:spPr bwMode="auto">
          <a:xfrm>
            <a:off x="4825390" y="5760171"/>
            <a:ext cx="45719" cy="45719"/>
          </a:xfrm>
          <a:prstGeom prst="ellipse">
            <a:avLst/>
          </a:prstGeom>
          <a:solidFill>
            <a:schemeClr val="tx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4" name="Straight Arrow Connector 43"/>
          <p:cNvCxnSpPr>
            <a:stCxn id="32" idx="3"/>
          </p:cNvCxnSpPr>
          <p:nvPr/>
        </p:nvCxnSpPr>
        <p:spPr>
          <a:xfrm>
            <a:off x="8335008" y="2683663"/>
            <a:ext cx="28018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8476392" y="6526713"/>
            <a:ext cx="326085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/>
          <p:cNvGraphicFramePr>
            <a:graphicFrameLocks noChangeAspect="1"/>
          </p:cNvGraphicFramePr>
          <p:nvPr/>
        </p:nvGraphicFramePr>
        <p:xfrm>
          <a:off x="99153" y="985090"/>
          <a:ext cx="1567836" cy="597271"/>
        </p:xfrm>
        <a:graphic>
          <a:graphicData uri="http://schemas.openxmlformats.org/presentationml/2006/ole">
            <p:oleObj spid="_x0000_s1026" name="Equation" r:id="rId6" imgW="799920" imgH="304560" progId="Equation.3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119896" y="5271667"/>
          <a:ext cx="323850" cy="547687"/>
        </p:xfrm>
        <a:graphic>
          <a:graphicData uri="http://schemas.openxmlformats.org/presentationml/2006/ole">
            <p:oleObj spid="_x0000_s1027" name="Equation" r:id="rId7" imgW="164880" imgH="279360" progId="Equation.3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384695" y="2285349"/>
          <a:ext cx="678306" cy="419532"/>
        </p:xfrm>
        <a:graphic>
          <a:graphicData uri="http://schemas.openxmlformats.org/presentationml/2006/ole">
            <p:oleObj spid="_x0000_s1028" name="Equation" r:id="rId8" imgW="241200" imgH="164880" progId="Equation.3">
              <p:embed/>
            </p:oleObj>
          </a:graphicData>
        </a:graphic>
      </p:graphicFrame>
      <p:cxnSp>
        <p:nvCxnSpPr>
          <p:cNvPr id="53" name="Straight Arrow Connector 52"/>
          <p:cNvCxnSpPr/>
          <p:nvPr/>
        </p:nvCxnSpPr>
        <p:spPr>
          <a:xfrm>
            <a:off x="1454227" y="1509311"/>
            <a:ext cx="2919469" cy="9364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rot="16200000" flipH="1">
            <a:off x="396607" y="1905918"/>
            <a:ext cx="4087258" cy="331607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 bwMode="auto">
          <a:xfrm rot="5400000">
            <a:off x="6953483" y="960310"/>
            <a:ext cx="238691" cy="4142342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012799" y="3802601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30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003895" y="0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25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3972441" y="2958029"/>
            <a:ext cx="4294274" cy="1200329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err="1" smtClean="0"/>
              <a:t>Q</a:t>
            </a:r>
            <a:r>
              <a:rPr lang="en-US" sz="1800" b="1" baseline="-25000" dirty="0" err="1" smtClean="0"/>
              <a:t>tot</a:t>
            </a:r>
            <a:r>
              <a:rPr lang="en-US" sz="1800" b="1" dirty="0" smtClean="0"/>
              <a:t>=880 W (15K) + 2050 W (4K) = </a:t>
            </a:r>
            <a:r>
              <a:rPr lang="en-US" sz="1800" b="1" dirty="0" smtClean="0">
                <a:solidFill>
                  <a:srgbClr val="FF0000"/>
                </a:solidFill>
              </a:rPr>
              <a:t>2930 W</a:t>
            </a:r>
          </a:p>
          <a:p>
            <a:r>
              <a:rPr lang="en-US" sz="1800" b="1" dirty="0" smtClean="0"/>
              <a:t>Heater </a:t>
            </a:r>
            <a:r>
              <a:rPr lang="en-US" b="1" dirty="0" smtClean="0">
                <a:solidFill>
                  <a:srgbClr val="FF0000"/>
                </a:solidFill>
              </a:rPr>
              <a:t>2515 W</a:t>
            </a:r>
            <a:r>
              <a:rPr lang="en-US" sz="1800" b="1" dirty="0" smtClean="0"/>
              <a:t>.    415 W “missing”, but</a:t>
            </a:r>
          </a:p>
          <a:p>
            <a:r>
              <a:rPr lang="en-US" sz="1800" b="1" dirty="0" smtClean="0"/>
              <a:t>Viscous heating = 6.9 * 17.7 l/s * 1.1 psi / </a:t>
            </a:r>
            <a:r>
              <a:rPr lang="el-GR" sz="1800" b="1" dirty="0" smtClean="0">
                <a:latin typeface="Comic Sans MS" pitchFamily="66" charset="0"/>
                <a:cs typeface="Courier New"/>
              </a:rPr>
              <a:t>ε</a:t>
            </a:r>
            <a:endParaRPr lang="en-US" sz="1800" b="1" dirty="0" smtClean="0">
              <a:latin typeface="Comic Sans MS" pitchFamily="66" charset="0"/>
            </a:endParaRPr>
          </a:p>
          <a:p>
            <a:r>
              <a:rPr lang="en-US" sz="1800" b="1" dirty="0" smtClean="0"/>
              <a:t>                             = 270 W @ 50% </a:t>
            </a:r>
            <a:r>
              <a:rPr lang="en-US" sz="1800" b="1" dirty="0" err="1" smtClean="0"/>
              <a:t>effi</a:t>
            </a:r>
            <a:endParaRPr lang="en-US" sz="28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988105" y="2842352"/>
            <a:ext cx="32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 New"/>
                <a:cs typeface="Courier New"/>
              </a:rPr>
              <a:t>•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29" idx="7"/>
          </p:cNvCxnSpPr>
          <p:nvPr/>
        </p:nvCxnSpPr>
        <p:spPr bwMode="auto">
          <a:xfrm rot="10800000" flipV="1">
            <a:off x="646090" y="3415229"/>
            <a:ext cx="3419134" cy="1168482"/>
          </a:xfrm>
          <a:prstGeom prst="straightConnector1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0" name="Straight Arrow Connector 59"/>
          <p:cNvCxnSpPr/>
          <p:nvPr/>
        </p:nvCxnSpPr>
        <p:spPr>
          <a:xfrm>
            <a:off x="374573" y="1520328"/>
            <a:ext cx="3690651" cy="15974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18" grpId="0" animBg="1"/>
      <p:bldP spid="21" grpId="0"/>
      <p:bldP spid="23" grpId="0"/>
      <p:bldP spid="24" grpId="0"/>
      <p:bldP spid="27" grpId="0"/>
      <p:bldP spid="31" grpId="0"/>
      <p:bldP spid="32" grpId="0" animBg="1"/>
      <p:bldP spid="34" grpId="0" animBg="1"/>
      <p:bldP spid="8" grpId="0" animBg="1"/>
      <p:bldP spid="16" grpId="0" animBg="1"/>
      <p:bldP spid="36" grpId="0"/>
      <p:bldP spid="37" grpId="0"/>
      <p:bldP spid="38" grpId="0"/>
      <p:bldP spid="41" grpId="0" animBg="1"/>
      <p:bldP spid="42" grpId="0" animBg="1"/>
      <p:bldP spid="63" grpId="0"/>
      <p:bldP spid="63" grpId="1"/>
      <p:bldP spid="64" grpId="0"/>
      <p:bldP spid="64" grpId="1"/>
      <p:bldP spid="30" grpId="0" animBg="1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28600"/>
            <a:ext cx="4191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MD Yield (time)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8288" y="0"/>
            <a:ext cx="50349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7875" y="3381047"/>
            <a:ext cx="5105400" cy="347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34200" y="762000"/>
            <a:ext cx="1051891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20 µA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5791200"/>
            <a:ext cx="1234633" cy="52322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150 µA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447800"/>
            <a:ext cx="42546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LH2 @ 3x3 mm</a:t>
            </a:r>
            <a:r>
              <a:rPr lang="en-US" sz="3200" baseline="30000" dirty="0" smtClean="0">
                <a:solidFill>
                  <a:srgbClr val="0000FF"/>
                </a:solidFill>
              </a:rPr>
              <a:t>2</a:t>
            </a:r>
            <a:r>
              <a:rPr lang="en-US" sz="3200" dirty="0" smtClean="0">
                <a:solidFill>
                  <a:srgbClr val="0000FF"/>
                </a:solidFill>
              </a:rPr>
              <a:t> &amp; 30 Hz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133600"/>
            <a:ext cx="4980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Target noise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(not near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itchFamily="66" charset="0"/>
              </a:rPr>
              <a:t>helicity</a:t>
            </a:r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 reversal frequency, 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Comic Sans MS" pitchFamily="66" charset="0"/>
              </a:rPr>
              <a:t>so it’s not a problem)</a:t>
            </a:r>
            <a:endParaRPr lang="en-US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2400" y="3048000"/>
            <a:ext cx="2482467" cy="235026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78223"/>
            <a:ext cx="4131325" cy="297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49147" y="4263527"/>
            <a:ext cx="1162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FFT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1966511" y="5084284"/>
            <a:ext cx="528810" cy="991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6200000" flipH="1">
            <a:off x="2754217" y="5045725"/>
            <a:ext cx="1277957" cy="308472"/>
          </a:xfrm>
          <a:prstGeom prst="bentConnector3">
            <a:avLst>
              <a:gd name="adj1" fmla="val -862"/>
            </a:avLst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 bwMode="auto">
          <a:xfrm>
            <a:off x="132202" y="4968607"/>
            <a:ext cx="1090670" cy="129999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455" y="3238958"/>
            <a:ext cx="3782895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/>
              <a:t>FFT: </a:t>
            </a:r>
            <a:r>
              <a:rPr lang="en-US" b="1" dirty="0" err="1" smtClean="0"/>
              <a:t>Tgt</a:t>
            </a:r>
            <a:r>
              <a:rPr lang="en-US" b="1" dirty="0" smtClean="0"/>
              <a:t> noise/bubbles at </a:t>
            </a:r>
            <a:r>
              <a:rPr lang="el-GR" b="1" dirty="0" smtClean="0">
                <a:latin typeface="Courier New"/>
                <a:cs typeface="Courier New"/>
              </a:rPr>
              <a:t>ν</a:t>
            </a:r>
            <a:r>
              <a:rPr lang="en-US" sz="1050" b="1" dirty="0" smtClean="0">
                <a:latin typeface="Courier New"/>
                <a:cs typeface="Courier New"/>
              </a:rPr>
              <a:t> </a:t>
            </a:r>
            <a:r>
              <a:rPr lang="en-US" b="1" dirty="0" smtClean="0"/>
              <a:t>&lt; 40 Hz.</a:t>
            </a:r>
          </a:p>
          <a:p>
            <a:r>
              <a:rPr lang="en-US" b="1" dirty="0" smtClean="0"/>
              <a:t>Fast </a:t>
            </a:r>
            <a:r>
              <a:rPr lang="en-US" b="1" dirty="0" err="1" smtClean="0"/>
              <a:t>helicity</a:t>
            </a:r>
            <a:r>
              <a:rPr lang="en-US" b="1" dirty="0" smtClean="0"/>
              <a:t> reversal  avoids </a:t>
            </a:r>
            <a:r>
              <a:rPr lang="en-US" b="1" dirty="0" err="1" smtClean="0"/>
              <a:t>tgt</a:t>
            </a:r>
            <a:r>
              <a:rPr lang="en-US" b="1" dirty="0" smtClean="0"/>
              <a:t> noise!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06756" y="336014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~</a:t>
            </a:r>
            <a:endParaRPr lang="en-US" b="1" dirty="0"/>
          </a:p>
        </p:txBody>
      </p:sp>
      <p:sp>
        <p:nvSpPr>
          <p:cNvPr id="18" name="Right Brace 17"/>
          <p:cNvSpPr/>
          <p:nvPr/>
        </p:nvSpPr>
        <p:spPr>
          <a:xfrm>
            <a:off x="7194014" y="5089793"/>
            <a:ext cx="396607" cy="980502"/>
          </a:xfrm>
          <a:prstGeom prst="rightBrac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557570" y="542029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~1%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 animBg="1"/>
      <p:bldP spid="21" grpId="0" animBg="1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6284259" cy="1143000"/>
          </a:xfrm>
        </p:spPr>
        <p:txBody>
          <a:bodyPr/>
          <a:lstStyle/>
          <a:p>
            <a:r>
              <a:rPr lang="en-US" dirty="0" smtClean="0"/>
              <a:t>Target Noise (aka boiling)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07829"/>
            <a:ext cx="8534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Extracted </a:t>
            </a:r>
            <a:r>
              <a:rPr lang="en-US" i="1" u="sng" dirty="0" smtClean="0"/>
              <a:t>in </a:t>
            </a:r>
            <a:r>
              <a:rPr lang="en-US" i="1" u="sng" dirty="0" err="1" smtClean="0"/>
              <a:t>quadrature</a:t>
            </a:r>
            <a:r>
              <a:rPr lang="en-US" dirty="0" smtClean="0"/>
              <a:t> from </a:t>
            </a:r>
            <a:r>
              <a:rPr lang="en-US" dirty="0" err="1" smtClean="0"/>
              <a:t>msr’d</a:t>
            </a:r>
            <a:r>
              <a:rPr lang="en-US" dirty="0" smtClean="0"/>
              <a:t> main detector asymmetry widths by varying:</a:t>
            </a:r>
          </a:p>
          <a:p>
            <a:pPr lvl="1"/>
            <a:r>
              <a:rPr lang="en-US" dirty="0" smtClean="0"/>
              <a:t>LH2 pump speed (cleanest: only </a:t>
            </a:r>
            <a:r>
              <a:rPr lang="en-US" dirty="0" err="1" smtClean="0"/>
              <a:t>tgt</a:t>
            </a:r>
            <a:r>
              <a:rPr lang="en-US" dirty="0" smtClean="0"/>
              <a:t> noise changes)</a:t>
            </a:r>
          </a:p>
          <a:p>
            <a:pPr lvl="1"/>
            <a:r>
              <a:rPr lang="en-US" dirty="0" smtClean="0"/>
              <a:t>Raster area (</a:t>
            </a:r>
            <a:r>
              <a:rPr lang="en-US" dirty="0" err="1" smtClean="0"/>
              <a:t>bkg</a:t>
            </a:r>
            <a:r>
              <a:rPr lang="en-US" dirty="0" smtClean="0"/>
              <a:t> can potentially also change)</a:t>
            </a:r>
          </a:p>
          <a:p>
            <a:pPr lvl="1"/>
            <a:r>
              <a:rPr lang="en-US" dirty="0" smtClean="0"/>
              <a:t>Beam current (must account for changing statistical widths, BCM, etc.)</a:t>
            </a:r>
          </a:p>
          <a:p>
            <a:r>
              <a:rPr lang="en-US" dirty="0" smtClean="0"/>
              <a:t> Repeated these for different conditions</a:t>
            </a:r>
          </a:p>
          <a:p>
            <a:pPr lvl="1"/>
            <a:r>
              <a:rPr lang="en-US" dirty="0" smtClean="0"/>
              <a:t>Results are consistent within a few </a:t>
            </a:r>
            <a:r>
              <a:rPr lang="en-US" dirty="0" err="1" smtClean="0"/>
              <a:t>ppm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3630" y="0"/>
            <a:ext cx="2340369" cy="1806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1349"/>
          </a:xfrm>
        </p:spPr>
        <p:txBody>
          <a:bodyPr/>
          <a:lstStyle/>
          <a:p>
            <a:r>
              <a:rPr lang="en-US" dirty="0" smtClean="0"/>
              <a:t>Standard Target Performance</a:t>
            </a:r>
            <a:endParaRPr lang="en-US" dirty="0"/>
          </a:p>
        </p:txBody>
      </p:sp>
      <p:grpSp>
        <p:nvGrpSpPr>
          <p:cNvPr id="4" name="Group 26"/>
          <p:cNvGrpSpPr>
            <a:grpSpLocks noGrp="1"/>
          </p:cNvGrpSpPr>
          <p:nvPr>
            <p:ph idx="1"/>
          </p:nvPr>
        </p:nvGrpSpPr>
        <p:grpSpPr>
          <a:xfrm>
            <a:off x="-281618" y="837282"/>
            <a:ext cx="8686800" cy="6020718"/>
            <a:chOff x="-214323" y="-256032"/>
            <a:chExt cx="4010955" cy="3572256"/>
          </a:xfrm>
        </p:grpSpPr>
        <p:grpSp>
          <p:nvGrpSpPr>
            <p:cNvPr id="5" name="Group 24"/>
            <p:cNvGrpSpPr/>
            <p:nvPr/>
          </p:nvGrpSpPr>
          <p:grpSpPr>
            <a:xfrm>
              <a:off x="-214323" y="-256032"/>
              <a:ext cx="4010955" cy="3572256"/>
              <a:chOff x="-214323" y="-256032"/>
              <a:chExt cx="4010955" cy="3572256"/>
            </a:xfrm>
          </p:grpSpPr>
          <p:pic>
            <p:nvPicPr>
              <p:cNvPr id="7" name="Picture 4" descr="15cmvsib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214323" y="-256032"/>
                <a:ext cx="4010955" cy="3572256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85800" y="1543050"/>
                <a:ext cx="1139009" cy="273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DA, RS, BM Boiling tech note (2003)</a:t>
                </a:r>
              </a:p>
              <a:p>
                <a:r>
                  <a:rPr lang="en-US" sz="1200" b="1" dirty="0" smtClean="0"/>
                  <a:t>Standard pivot targets</a:t>
                </a:r>
                <a:endParaRPr lang="en-US" sz="1200" b="1" dirty="0"/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597408" y="731520"/>
                <a:ext cx="2523744" cy="1621536"/>
              </a:xfrm>
              <a:custGeom>
                <a:avLst/>
                <a:gdLst>
                  <a:gd name="connsiteX0" fmla="*/ 0 w 2523744"/>
                  <a:gd name="connsiteY0" fmla="*/ 1365504 h 1621536"/>
                  <a:gd name="connsiteX1" fmla="*/ 170688 w 2523744"/>
                  <a:gd name="connsiteY1" fmla="*/ 1536192 h 1621536"/>
                  <a:gd name="connsiteX2" fmla="*/ 414528 w 2523744"/>
                  <a:gd name="connsiteY2" fmla="*/ 1560576 h 1621536"/>
                  <a:gd name="connsiteX3" fmla="*/ 950976 w 2523744"/>
                  <a:gd name="connsiteY3" fmla="*/ 1572768 h 1621536"/>
                  <a:gd name="connsiteX4" fmla="*/ 1499616 w 2523744"/>
                  <a:gd name="connsiteY4" fmla="*/ 1267968 h 1621536"/>
                  <a:gd name="connsiteX5" fmla="*/ 2011680 w 2523744"/>
                  <a:gd name="connsiteY5" fmla="*/ 585216 h 1621536"/>
                  <a:gd name="connsiteX6" fmla="*/ 2523744 w 2523744"/>
                  <a:gd name="connsiteY6" fmla="*/ 0 h 1621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3744" h="1621536">
                    <a:moveTo>
                      <a:pt x="0" y="1365504"/>
                    </a:moveTo>
                    <a:cubicBezTo>
                      <a:pt x="50800" y="1434592"/>
                      <a:pt x="101600" y="1503680"/>
                      <a:pt x="170688" y="1536192"/>
                    </a:cubicBezTo>
                    <a:cubicBezTo>
                      <a:pt x="239776" y="1568704"/>
                      <a:pt x="284480" y="1554480"/>
                      <a:pt x="414528" y="1560576"/>
                    </a:cubicBezTo>
                    <a:cubicBezTo>
                      <a:pt x="544576" y="1566672"/>
                      <a:pt x="770128" y="1621536"/>
                      <a:pt x="950976" y="1572768"/>
                    </a:cubicBezTo>
                    <a:cubicBezTo>
                      <a:pt x="1131824" y="1524000"/>
                      <a:pt x="1322832" y="1432560"/>
                      <a:pt x="1499616" y="1267968"/>
                    </a:cubicBezTo>
                    <a:cubicBezTo>
                      <a:pt x="1676400" y="1103376"/>
                      <a:pt x="1840992" y="796544"/>
                      <a:pt x="2011680" y="585216"/>
                    </a:cubicBezTo>
                    <a:cubicBezTo>
                      <a:pt x="2182368" y="373888"/>
                      <a:pt x="2424176" y="115824"/>
                      <a:pt x="2523744" y="0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926592" y="597933"/>
              <a:ext cx="853824" cy="651498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Standard </a:t>
              </a:r>
            </a:p>
            <a:p>
              <a:pPr algn="ctr"/>
              <a:r>
                <a:rPr lang="en-US" sz="2000" dirty="0" smtClean="0"/>
                <a:t>pivot </a:t>
              </a:r>
              <a:r>
                <a:rPr lang="en-US" sz="2000" dirty="0" err="1" smtClean="0"/>
                <a:t>tgt</a:t>
              </a:r>
              <a:endParaRPr lang="en-US" sz="2000" dirty="0" smtClean="0"/>
            </a:p>
            <a:p>
              <a:pPr algn="ctr"/>
              <a:r>
                <a:rPr lang="en-US" sz="2000" dirty="0" smtClean="0"/>
                <a:t>(NOT Qweak!)</a:t>
              </a:r>
              <a:endParaRPr lang="en-US" sz="20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100125" y="4384713"/>
            <a:ext cx="1526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0099"/>
                </a:solidFill>
              </a:rPr>
              <a:t>Pure Statistics</a:t>
            </a:r>
            <a:endParaRPr lang="en-US" b="1" dirty="0">
              <a:solidFill>
                <a:srgbClr val="990099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rot="5400000">
            <a:off x="5379982" y="4771648"/>
            <a:ext cx="501000" cy="465794"/>
          </a:xfrm>
          <a:prstGeom prst="straightConnector1">
            <a:avLst/>
          </a:prstGeom>
          <a:ln w="1905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606901" y="3877937"/>
            <a:ext cx="2754217" cy="1588"/>
          </a:xfrm>
          <a:prstGeom prst="straightConnector1">
            <a:avLst/>
          </a:prstGeom>
          <a:ln w="19050">
            <a:solidFill>
              <a:srgbClr val="2007B9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89947" y="3646582"/>
            <a:ext cx="1251689" cy="369332"/>
          </a:xfrm>
          <a:prstGeom prst="rect">
            <a:avLst/>
          </a:prstGeom>
          <a:solidFill>
            <a:schemeClr val="bg1"/>
          </a:solidFill>
          <a:ln>
            <a:solidFill>
              <a:srgbClr val="2007B9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2007B9"/>
                </a:solidFill>
              </a:rPr>
              <a:t>Tgt</a:t>
            </a:r>
            <a:r>
              <a:rPr lang="en-US" b="1" dirty="0" smtClean="0">
                <a:solidFill>
                  <a:srgbClr val="2007B9"/>
                </a:solidFill>
              </a:rPr>
              <a:t> Boiling!</a:t>
            </a:r>
            <a:endParaRPr lang="en-US" b="1" dirty="0">
              <a:solidFill>
                <a:srgbClr val="2007B9"/>
              </a:solidFill>
            </a:endParaRPr>
          </a:p>
        </p:txBody>
      </p:sp>
      <p:pic>
        <p:nvPicPr>
          <p:cNvPr id="16" name="Picture 15" descr="ohmygod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7476" y="3273780"/>
            <a:ext cx="1517932" cy="105749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15547" y="2753468"/>
            <a:ext cx="13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Msr’d</a:t>
            </a:r>
            <a:r>
              <a:rPr lang="en-US" b="1" dirty="0" smtClean="0">
                <a:solidFill>
                  <a:srgbClr val="FF0000"/>
                </a:solidFill>
              </a:rPr>
              <a:t> width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 rot="16200000" flipH="1">
            <a:off x="4958114" y="3151891"/>
            <a:ext cx="658981" cy="60079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4842933" y="5000978"/>
            <a:ext cx="1411111" cy="474133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50292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Beam Current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46482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4 parameter fit:</a:t>
            </a:r>
          </a:p>
          <a:p>
            <a:pPr lvl="1"/>
            <a:r>
              <a:rPr lang="en-US" dirty="0" smtClean="0"/>
              <a:t>Stats ~ 1/</a:t>
            </a:r>
            <a:r>
              <a:rPr lang="en-US" dirty="0" smtClean="0">
                <a:latin typeface="Cambria"/>
              </a:rPr>
              <a:t>√</a:t>
            </a:r>
            <a:r>
              <a:rPr lang="en-US" dirty="0" err="1" smtClean="0">
                <a:latin typeface="Cambria"/>
              </a:rPr>
              <a:t>I</a:t>
            </a:r>
            <a:r>
              <a:rPr lang="en-US" baseline="-25000" dirty="0" err="1" smtClean="0">
                <a:latin typeface="Cambria"/>
              </a:rPr>
              <a:t>beam</a:t>
            </a:r>
            <a:endParaRPr lang="en-US" dirty="0" smtClean="0">
              <a:latin typeface="Cambria"/>
            </a:endParaRPr>
          </a:p>
          <a:p>
            <a:pPr lvl="1"/>
            <a:r>
              <a:rPr lang="en-US" dirty="0" smtClean="0"/>
              <a:t>BCM ~ 1/</a:t>
            </a:r>
            <a:r>
              <a:rPr lang="en-US" dirty="0" err="1" smtClean="0">
                <a:latin typeface="Cambria"/>
              </a:rPr>
              <a:t>I</a:t>
            </a:r>
            <a:r>
              <a:rPr lang="en-US" baseline="-25000" dirty="0" err="1" smtClean="0">
                <a:latin typeface="Cambria"/>
              </a:rPr>
              <a:t>beam</a:t>
            </a:r>
            <a:endParaRPr lang="en-US" dirty="0" smtClean="0"/>
          </a:p>
          <a:p>
            <a:pPr lvl="1"/>
            <a:r>
              <a:rPr lang="en-US" dirty="0" err="1" smtClean="0"/>
              <a:t>Tgt</a:t>
            </a:r>
            <a:r>
              <a:rPr lang="en-US" dirty="0" smtClean="0"/>
              <a:t> Noise ~ 1/</a:t>
            </a:r>
            <a:r>
              <a:rPr lang="en-US" dirty="0" smtClean="0">
                <a:latin typeface="Cambria"/>
              </a:rPr>
              <a:t>I</a:t>
            </a:r>
            <a:r>
              <a:rPr lang="en-US" baseline="30000" dirty="0" smtClean="0">
                <a:latin typeface="Cambria"/>
              </a:rPr>
              <a:t>3</a:t>
            </a:r>
            <a:r>
              <a:rPr lang="en-US" baseline="-25000" dirty="0" smtClean="0">
                <a:latin typeface="Cambria"/>
              </a:rPr>
              <a:t>beam</a:t>
            </a:r>
            <a:endParaRPr lang="en-US" dirty="0" smtClean="0"/>
          </a:p>
          <a:p>
            <a:pPr lvl="1"/>
            <a:r>
              <a:rPr lang="en-US" dirty="0" smtClean="0"/>
              <a:t>Other ~ constant</a:t>
            </a:r>
          </a:p>
          <a:p>
            <a:r>
              <a:rPr lang="en-US" dirty="0" err="1" smtClean="0"/>
              <a:t>Msrmnts</a:t>
            </a:r>
            <a:r>
              <a:rPr lang="en-US" dirty="0" smtClean="0"/>
              <a:t> obtained with relatively small raster, before shielding improvements</a:t>
            </a:r>
          </a:p>
          <a:p>
            <a:r>
              <a:rPr lang="en-US" dirty="0" smtClean="0"/>
              <a:t>46 </a:t>
            </a:r>
            <a:r>
              <a:rPr lang="en-US" dirty="0" err="1" smtClean="0"/>
              <a:t>ppm</a:t>
            </a:r>
            <a:r>
              <a:rPr lang="en-US" dirty="0" smtClean="0"/>
              <a:t> 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(@ 169 µA, scaled to 4x4 mm</a:t>
            </a:r>
            <a:r>
              <a:rPr lang="en-US" baseline="30000" dirty="0" smtClean="0"/>
              <a:t>2</a:t>
            </a:r>
            <a:r>
              <a:rPr lang="en-US" dirty="0" smtClean="0"/>
              <a:t> raster)</a:t>
            </a:r>
          </a:p>
          <a:p>
            <a:pPr lvl="1"/>
            <a:endParaRPr lang="en-US" dirty="0"/>
          </a:p>
        </p:txBody>
      </p:sp>
      <p:pic>
        <p:nvPicPr>
          <p:cNvPr id="13" name="Picture 12" descr="currentscan5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71975" cy="3381375"/>
          </a:xfrm>
          <a:prstGeom prst="rect">
            <a:avLst/>
          </a:prstGeom>
        </p:spPr>
      </p:pic>
      <p:pic>
        <p:nvPicPr>
          <p:cNvPr id="14" name="Picture 13" descr="currentscan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76625"/>
            <a:ext cx="4371975" cy="338137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79448" y="1633421"/>
            <a:ext cx="94769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00"/>
                </a:solidFill>
              </a:rPr>
              <a:t>No boiling</a:t>
            </a:r>
            <a:endParaRPr lang="en-US" sz="1400" b="1" dirty="0">
              <a:solidFill>
                <a:srgbClr val="00FF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0800000">
            <a:off x="2368627" y="1784732"/>
            <a:ext cx="407624" cy="1588"/>
          </a:xfrm>
          <a:prstGeom prst="straightConnector1">
            <a:avLst/>
          </a:prstGeom>
          <a:ln w="19050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075523" y="2577932"/>
            <a:ext cx="849015" cy="253916"/>
          </a:xfrm>
          <a:prstGeom prst="rect">
            <a:avLst/>
          </a:prstGeom>
          <a:solidFill>
            <a:schemeClr val="bg1"/>
          </a:solidFill>
          <a:ln>
            <a:solidFill>
              <a:srgbClr val="2007B9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 b="1" dirty="0" err="1" smtClean="0">
                <a:solidFill>
                  <a:srgbClr val="2007B9"/>
                </a:solidFill>
              </a:rPr>
              <a:t>Tgt</a:t>
            </a:r>
            <a:r>
              <a:rPr lang="en-US" sz="1050" b="1" dirty="0" smtClean="0">
                <a:solidFill>
                  <a:srgbClr val="2007B9"/>
                </a:solidFill>
              </a:rPr>
              <a:t> Boiling!</a:t>
            </a:r>
            <a:endParaRPr lang="en-US" sz="1050" b="1" dirty="0">
              <a:solidFill>
                <a:srgbClr val="2007B9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3904292" y="2738089"/>
            <a:ext cx="188077" cy="1588"/>
          </a:xfrm>
          <a:prstGeom prst="straightConnector1">
            <a:avLst/>
          </a:prstGeom>
          <a:ln w="19050">
            <a:solidFill>
              <a:srgbClr val="2007B9"/>
            </a:solidFill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4660135" y="1949986"/>
            <a:ext cx="914400" cy="341522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4" name="Picture 13" descr="pumpscan3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0519" y="3429000"/>
            <a:ext cx="4413481" cy="3429000"/>
          </a:xfrm>
          <a:prstGeom prst="rect">
            <a:avLst/>
          </a:prstGeom>
        </p:spPr>
      </p:pic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260271" y="879767"/>
            <a:ext cx="4883729" cy="2590800"/>
          </a:xfrm>
        </p:spPr>
        <p:txBody>
          <a:bodyPr>
            <a:noAutofit/>
          </a:bodyPr>
          <a:lstStyle/>
          <a:p>
            <a:r>
              <a:rPr lang="en-US" sz="2000" dirty="0" smtClean="0"/>
              <a:t>3 parameter fit</a:t>
            </a:r>
          </a:p>
          <a:p>
            <a:r>
              <a:rPr lang="en-US" sz="2000" dirty="0" err="1" smtClean="0"/>
              <a:t>Msrmnts</a:t>
            </a:r>
            <a:r>
              <a:rPr lang="en-US" sz="2000" dirty="0" smtClean="0"/>
              <a:t> obtained after many </a:t>
            </a:r>
            <a:r>
              <a:rPr lang="en-US" sz="2000" dirty="0" err="1" smtClean="0"/>
              <a:t>bkg</a:t>
            </a:r>
            <a:r>
              <a:rPr lang="en-US" sz="2000" dirty="0" smtClean="0"/>
              <a:t> improvements (cleaner)</a:t>
            </a:r>
          </a:p>
          <a:p>
            <a:r>
              <a:rPr lang="en-US" sz="2000" dirty="0" smtClean="0"/>
              <a:t>42 </a:t>
            </a:r>
            <a:r>
              <a:rPr lang="en-US" sz="2000" dirty="0" err="1" smtClean="0"/>
              <a:t>ppm</a:t>
            </a:r>
            <a:r>
              <a:rPr lang="en-US" sz="2000" dirty="0" smtClean="0"/>
              <a:t>  </a:t>
            </a:r>
            <a:r>
              <a:rPr lang="en-US" sz="1600" dirty="0" smtClean="0">
                <a:solidFill>
                  <a:srgbClr val="FF0000"/>
                </a:solidFill>
              </a:rPr>
              <a:t>(@169 µA, 4x4 mm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raster, 28.5 Hz)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114800" cy="762000"/>
          </a:xfrm>
        </p:spPr>
        <p:txBody>
          <a:bodyPr/>
          <a:lstStyle/>
          <a:p>
            <a:r>
              <a:rPr lang="en-US" dirty="0" smtClean="0"/>
              <a:t>Pump Scans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 bwMode="auto">
          <a:xfrm>
            <a:off x="7092718" y="5304183"/>
            <a:ext cx="1905000" cy="228600"/>
          </a:xfrm>
          <a:prstGeom prst="ellipse">
            <a:avLst/>
          </a:prstGeom>
          <a:noFill/>
          <a:ln w="28575" cap="flat" cmpd="sng" algn="ctr">
            <a:solidFill>
              <a:srgbClr val="9900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rot="10800000">
            <a:off x="5797318" y="4191001"/>
            <a:ext cx="1295400" cy="1227483"/>
          </a:xfrm>
          <a:prstGeom prst="straightConnector1">
            <a:avLst/>
          </a:prstGeom>
          <a:ln w="1905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 rot="10800000">
            <a:off x="6330718" y="5257801"/>
            <a:ext cx="762000" cy="160683"/>
          </a:xfrm>
          <a:prstGeom prst="straightConnector1">
            <a:avLst/>
          </a:prstGeom>
          <a:ln w="19050">
            <a:solidFill>
              <a:srgbClr val="99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umpscan2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413482" cy="3429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" y="0"/>
            <a:ext cx="4419600" cy="3433753"/>
            <a:chOff x="1" y="0"/>
            <a:chExt cx="4419600" cy="3433753"/>
          </a:xfrm>
        </p:grpSpPr>
        <p:pic>
          <p:nvPicPr>
            <p:cNvPr id="15" name="Picture 14" descr="pumpscan1.wm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" y="0"/>
              <a:ext cx="4419600" cy="343375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117270" y="1468579"/>
              <a:ext cx="803564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CC00"/>
                  </a:solidFill>
                </a:rPr>
                <a:t>Exponent fixed at 2</a:t>
              </a:r>
              <a:endParaRPr lang="en-US" sz="1200" dirty="0">
                <a:solidFill>
                  <a:srgbClr val="00CC00"/>
                </a:solidFill>
              </a:endParaRPr>
            </a:p>
          </p:txBody>
        </p:sp>
      </p:grpSp>
      <p:sp>
        <p:nvSpPr>
          <p:cNvPr id="12" name="Content Placeholder 16"/>
          <p:cNvSpPr txBox="1">
            <a:spLocks/>
          </p:cNvSpPr>
          <p:nvPr/>
        </p:nvSpPr>
        <p:spPr>
          <a:xfrm>
            <a:off x="4260265" y="2306792"/>
            <a:ext cx="4883735" cy="2590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Hypothesis: flow velocity falls off outside 5 mm vertically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(flow is </a:t>
            </a:r>
            <a:r>
              <a:rPr kumimoji="0" lang="en-US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horizontal)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 Consistent with FLUENT guidance.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5000" y="4572000"/>
            <a:ext cx="1828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____</a:t>
            </a:r>
            <a:r>
              <a:rPr lang="en-US" sz="1600" dirty="0" smtClean="0">
                <a:solidFill>
                  <a:srgbClr val="00FF00"/>
                </a:solidFill>
              </a:rPr>
              <a:t>  </a:t>
            </a:r>
            <a:r>
              <a:rPr lang="en-US" sz="1600" b="1" dirty="0" smtClean="0">
                <a:solidFill>
                  <a:srgbClr val="00FF00"/>
                </a:solidFill>
              </a:rPr>
              <a:t>assumes 1/f</a:t>
            </a:r>
            <a:endParaRPr lang="en-US" sz="1600" b="1" dirty="0">
              <a:solidFill>
                <a:srgbClr val="00FF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10800000">
            <a:off x="2119745" y="4752109"/>
            <a:ext cx="304800" cy="0"/>
          </a:xfrm>
          <a:prstGeom prst="line">
            <a:avLst/>
          </a:prstGeom>
          <a:ln w="28575">
            <a:solidFill>
              <a:srgbClr val="00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115239" y="4153359"/>
            <a:ext cx="231354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962855" y="4881972"/>
            <a:ext cx="61928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CC00"/>
                </a:solidFill>
              </a:rPr>
              <a:t>Exp. 2</a:t>
            </a:r>
            <a:endParaRPr lang="en-US" sz="1200" dirty="0">
              <a:solidFill>
                <a:srgbClr val="00CC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54178" y="5508433"/>
            <a:ext cx="788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/>
              <a:t>X</a:t>
            </a:r>
            <a:r>
              <a:rPr lang="en-US" sz="1000" dirty="0" err="1" smtClean="0"/>
              <a:t>x</a:t>
            </a:r>
            <a:r>
              <a:rPr lang="en-US" sz="1100" dirty="0" err="1" smtClean="0"/>
              <a:t>Y</a:t>
            </a:r>
            <a:r>
              <a:rPr lang="en-US" sz="1100" dirty="0" smtClean="0"/>
              <a:t> raster,</a:t>
            </a:r>
          </a:p>
          <a:p>
            <a:r>
              <a:rPr lang="en-US" sz="1100" dirty="0" smtClean="0"/>
              <a:t>flow in X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build="p"/>
      <p:bldP spid="24" grpId="0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C:\Documents and Settings\smithg\My Documents\qw\title_s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44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/>
          <a:srcRect l="1898" r="2283"/>
          <a:stretch>
            <a:fillRect/>
          </a:stretch>
        </p:blipFill>
        <p:spPr bwMode="auto">
          <a:xfrm>
            <a:off x="3216925" y="835713"/>
            <a:ext cx="2250831" cy="60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/>
          <p:nvPr/>
        </p:nvCxnSpPr>
        <p:spPr>
          <a:xfrm rot="10800000">
            <a:off x="3568620" y="5610702"/>
            <a:ext cx="311497" cy="13063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43560" y="563479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10800000">
            <a:off x="4482051" y="5992543"/>
            <a:ext cx="684860" cy="24300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7546069" y="6492875"/>
            <a:ext cx="1597931" cy="365125"/>
          </a:xfrm>
        </p:spPr>
        <p:txBody>
          <a:bodyPr/>
          <a:lstStyle/>
          <a:p>
            <a:r>
              <a:rPr lang="en-US" smtClean="0"/>
              <a:t>GRS</a:t>
            </a:r>
            <a:endParaRPr lang="en-US"/>
          </a:p>
        </p:txBody>
      </p:sp>
      <p:pic>
        <p:nvPicPr>
          <p:cNvPr id="7" name="Content Placeholder 3" descr="JH_27Mar09_flow.jpg"/>
          <p:cNvPicPr>
            <a:picLocks noChangeAspect="1"/>
          </p:cNvPicPr>
          <p:nvPr/>
        </p:nvPicPr>
        <p:blipFill>
          <a:blip r:embed="rId6" cstate="print"/>
          <a:srcRect r="20589"/>
          <a:stretch>
            <a:fillRect/>
          </a:stretch>
        </p:blipFill>
        <p:spPr>
          <a:xfrm>
            <a:off x="5286252" y="3264731"/>
            <a:ext cx="3229787" cy="3050382"/>
          </a:xfrm>
          <a:prstGeom prst="rect">
            <a:avLst/>
          </a:prstGeom>
        </p:spPr>
      </p:pic>
      <p:pic>
        <p:nvPicPr>
          <p:cNvPr id="8" name="Picture 4" descr="C:\Fluent.Inc\qweak\hph\heater6v\Tlh2_cut19_20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86559"/>
            <a:ext cx="3481330" cy="2610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5" descr="h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3629" y="1825467"/>
            <a:ext cx="2895600" cy="203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350202" y="2399032"/>
            <a:ext cx="974357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Heater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05490" y="5148516"/>
            <a:ext cx="575799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Cell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584484" y="3158508"/>
            <a:ext cx="1843419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Heat Exchanger</a:t>
            </a:r>
            <a:endParaRPr lang="en-US" sz="2000" b="1" dirty="0"/>
          </a:p>
        </p:txBody>
      </p:sp>
      <p:cxnSp>
        <p:nvCxnSpPr>
          <p:cNvPr id="17" name="Straight Arrow Connector 16"/>
          <p:cNvCxnSpPr>
            <a:stCxn id="16" idx="1"/>
          </p:cNvCxnSpPr>
          <p:nvPr/>
        </p:nvCxnSpPr>
        <p:spPr>
          <a:xfrm rot="10800000" flipV="1">
            <a:off x="5067760" y="3358563"/>
            <a:ext cx="1516725" cy="6405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1"/>
          </p:cNvCxnSpPr>
          <p:nvPr/>
        </p:nvCxnSpPr>
        <p:spPr>
          <a:xfrm rot="10800000" flipV="1">
            <a:off x="4527934" y="5348571"/>
            <a:ext cx="1877557" cy="4793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8" idx="3"/>
          </p:cNvCxnSpPr>
          <p:nvPr/>
        </p:nvCxnSpPr>
        <p:spPr>
          <a:xfrm flipV="1">
            <a:off x="3624551" y="6070294"/>
            <a:ext cx="782196" cy="5876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675742" y="0"/>
            <a:ext cx="1526753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H2 Release/</a:t>
            </a:r>
          </a:p>
          <a:p>
            <a:r>
              <a:rPr lang="en-US" sz="2000" b="1" dirty="0" smtClean="0"/>
              <a:t>Safety</a:t>
            </a:r>
            <a:endParaRPr lang="en-US" sz="2000" b="1" dirty="0"/>
          </a:p>
        </p:txBody>
      </p:sp>
      <p:cxnSp>
        <p:nvCxnSpPr>
          <p:cNvPr id="34" name="Straight Arrow Connector 33"/>
          <p:cNvCxnSpPr>
            <a:stCxn id="33" idx="2"/>
          </p:cNvCxnSpPr>
          <p:nvPr/>
        </p:nvCxnSpPr>
        <p:spPr>
          <a:xfrm rot="5400000">
            <a:off x="4125612" y="1528847"/>
            <a:ext cx="2134469" cy="49254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4" idx="2"/>
          </p:cNvCxnSpPr>
          <p:nvPr/>
        </p:nvCxnSpPr>
        <p:spPr>
          <a:xfrm rot="16200000" flipH="1">
            <a:off x="3157978" y="4964743"/>
            <a:ext cx="813740" cy="6482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9" idx="1"/>
          </p:cNvCxnSpPr>
          <p:nvPr/>
        </p:nvCxnSpPr>
        <p:spPr>
          <a:xfrm rot="10800000">
            <a:off x="4560983" y="6632155"/>
            <a:ext cx="1040666" cy="2579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601649" y="6457890"/>
            <a:ext cx="1995226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Dummy/</a:t>
            </a:r>
            <a:r>
              <a:rPr lang="en-US" sz="2000" b="1" dirty="0" err="1" smtClean="0"/>
              <a:t>Bkg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Tgts</a:t>
            </a:r>
            <a:endParaRPr lang="en-US" sz="20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947451" y="822594"/>
            <a:ext cx="1636666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CFD calculations </a:t>
            </a:r>
          </a:p>
          <a:p>
            <a:r>
              <a:rPr lang="en-US" sz="1600" dirty="0" smtClean="0"/>
              <a:t>by S. </a:t>
            </a:r>
            <a:r>
              <a:rPr lang="en-US" sz="1600" dirty="0" err="1" smtClean="0"/>
              <a:t>Covrig</a:t>
            </a:r>
            <a:r>
              <a:rPr lang="en-US" sz="1600" dirty="0" smtClean="0"/>
              <a:t> (</a:t>
            </a:r>
            <a:r>
              <a:rPr lang="en-US" sz="1600" dirty="0" err="1" smtClean="0"/>
              <a:t>Jlab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23" name="Picture 7" descr="402Texit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9134" y="3470313"/>
            <a:ext cx="2404908" cy="165975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740093" y="6457890"/>
            <a:ext cx="884458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Raster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648528" y="4481869"/>
            <a:ext cx="1184427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Windows</a:t>
            </a:r>
            <a:endParaRPr lang="en-US" sz="2000" b="1" dirty="0"/>
          </a:p>
        </p:txBody>
      </p:sp>
      <p:pic>
        <p:nvPicPr>
          <p:cNvPr id="66" name="Picture 4" descr="https://hallcweb.jlab.org/hclog/1008_archive/100811180213.1.jpeg"/>
          <p:cNvPicPr>
            <a:picLocks noChangeAspect="1" noChangeArrowheads="1"/>
          </p:cNvPicPr>
          <p:nvPr/>
        </p:nvPicPr>
        <p:blipFill>
          <a:blip r:embed="rId10" cstate="print"/>
          <a:srcRect r="33333"/>
          <a:stretch>
            <a:fillRect/>
          </a:stretch>
        </p:blipFill>
        <p:spPr bwMode="auto">
          <a:xfrm>
            <a:off x="7612655" y="5135235"/>
            <a:ext cx="1531344" cy="1722764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>
            <a:stCxn id="10" idx="2"/>
          </p:cNvCxnSpPr>
          <p:nvPr/>
        </p:nvCxnSpPr>
        <p:spPr>
          <a:xfrm rot="16200000" flipH="1">
            <a:off x="2075889" y="2560634"/>
            <a:ext cx="1728790" cy="22058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310" y="-96985"/>
            <a:ext cx="3565792" cy="817418"/>
          </a:xfrm>
        </p:spPr>
        <p:txBody>
          <a:bodyPr>
            <a:normAutofit/>
          </a:bodyPr>
          <a:lstStyle/>
          <a:p>
            <a:r>
              <a:rPr lang="en-US" dirty="0" smtClean="0"/>
              <a:t>Design by CFD</a:t>
            </a:r>
            <a:endParaRPr lang="en-US" dirty="0"/>
          </a:p>
        </p:txBody>
      </p:sp>
      <p:pic>
        <p:nvPicPr>
          <p:cNvPr id="39" name="h2volz4.mpe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6151418" y="0"/>
            <a:ext cx="2992582" cy="2244437"/>
          </a:xfrm>
          <a:prstGeom prst="rect">
            <a:avLst/>
          </a:prstGeom>
        </p:spPr>
      </p:pic>
      <p:pic>
        <p:nvPicPr>
          <p:cNvPr id="41" name="qwk_density.mpe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 cstate="print"/>
          <a:stretch>
            <a:fillRect/>
          </a:stretch>
        </p:blipFill>
        <p:spPr>
          <a:xfrm>
            <a:off x="0" y="4852555"/>
            <a:ext cx="2673927" cy="2005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20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343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182 </a:t>
            </a:r>
            <a:r>
              <a:rPr lang="el-GR" dirty="0" smtClean="0"/>
              <a:t>μ</a:t>
            </a:r>
            <a:r>
              <a:rPr lang="en-US" dirty="0" smtClean="0"/>
              <a:t>A Raster Scan</a:t>
            </a:r>
            <a:endParaRPr lang="en-US" dirty="0"/>
          </a:p>
        </p:txBody>
      </p:sp>
      <p:pic>
        <p:nvPicPr>
          <p:cNvPr id="8" name="Content Placeholder 7" descr="rasterscan3.wm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422287" cy="3429000"/>
          </a:xfrm>
        </p:spPr>
      </p:pic>
      <p:pic>
        <p:nvPicPr>
          <p:cNvPr id="9" name="Picture 8" descr="rasterscan1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83"/>
            <a:ext cx="4419600" cy="3426917"/>
          </a:xfrm>
          <a:prstGeom prst="rect">
            <a:avLst/>
          </a:prstGeom>
        </p:spPr>
      </p:pic>
      <p:pic>
        <p:nvPicPr>
          <p:cNvPr id="10" name="Picture 9" descr="rasterscan2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3429000"/>
            <a:ext cx="4422285" cy="3428999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rot="10800000">
            <a:off x="609600" y="2381696"/>
            <a:ext cx="3352800" cy="0"/>
          </a:xfrm>
          <a:prstGeom prst="line">
            <a:avLst/>
          </a:prstGeom>
          <a:ln w="1905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rasterscan4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761999"/>
            <a:ext cx="3439557" cy="2667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Oval 18"/>
          <p:cNvSpPr/>
          <p:nvPr/>
        </p:nvSpPr>
        <p:spPr bwMode="auto">
          <a:xfrm>
            <a:off x="7543800" y="1143000"/>
            <a:ext cx="533400" cy="3810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9" idx="3"/>
          </p:cNvCxnSpPr>
          <p:nvPr/>
        </p:nvCxnSpPr>
        <p:spPr>
          <a:xfrm rot="5400000">
            <a:off x="4125960" y="847445"/>
            <a:ext cx="2875196" cy="411671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 bwMode="auto">
          <a:xfrm>
            <a:off x="6956234" y="717932"/>
            <a:ext cx="6858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6781800" y="1752600"/>
            <a:ext cx="8382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1295400" y="1295400"/>
            <a:ext cx="1600200" cy="533400"/>
          </a:xfrm>
          <a:prstGeom prst="straightConnector1">
            <a:avLst/>
          </a:prstGeom>
          <a:ln w="190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295400" y="2345634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226 </a:t>
            </a:r>
            <a:r>
              <a:rPr lang="en-US" sz="1400" dirty="0" err="1" smtClean="0">
                <a:solidFill>
                  <a:srgbClr val="00B050"/>
                </a:solidFill>
              </a:rPr>
              <a:t>ppm</a:t>
            </a:r>
            <a:r>
              <a:rPr lang="en-US" sz="1400" dirty="0" smtClean="0">
                <a:solidFill>
                  <a:srgbClr val="00B050"/>
                </a:solidFill>
              </a:rPr>
              <a:t> floor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35140" y="4351020"/>
            <a:ext cx="1995418" cy="92333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Only </a:t>
            </a:r>
            <a:r>
              <a:rPr lang="en-US" b="1" u="sng" dirty="0" smtClean="0"/>
              <a:t>46 </a:t>
            </a:r>
            <a:r>
              <a:rPr lang="en-US" b="1" u="sng" dirty="0" err="1" smtClean="0"/>
              <a:t>ppm</a:t>
            </a:r>
            <a:r>
              <a:rPr lang="en-US" b="1" u="sng" dirty="0" smtClean="0"/>
              <a:t> </a:t>
            </a:r>
            <a:r>
              <a:rPr lang="en-US" dirty="0" smtClean="0"/>
              <a:t>at</a:t>
            </a:r>
          </a:p>
          <a:p>
            <a:pPr algn="ctr"/>
            <a:r>
              <a:rPr lang="en-US" dirty="0" smtClean="0"/>
              <a:t>182 µA &amp; canonical</a:t>
            </a:r>
          </a:p>
          <a:p>
            <a:pPr algn="ctr"/>
            <a:r>
              <a:rPr lang="en-US" dirty="0" smtClean="0"/>
              <a:t>4x4 mm</a:t>
            </a:r>
            <a:r>
              <a:rPr lang="en-US" baseline="30000" dirty="0" smtClean="0"/>
              <a:t>2</a:t>
            </a:r>
            <a:r>
              <a:rPr lang="en-US" dirty="0" smtClean="0"/>
              <a:t> raster!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 rot="5400000" flipH="1" flipV="1">
            <a:off x="6663690" y="6012180"/>
            <a:ext cx="762000" cy="0"/>
          </a:xfrm>
          <a:prstGeom prst="line">
            <a:avLst/>
          </a:prstGeom>
          <a:ln w="12700">
            <a:solidFill>
              <a:srgbClr val="2007B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10800000">
            <a:off x="5389085" y="5638800"/>
            <a:ext cx="1676400" cy="0"/>
          </a:xfrm>
          <a:prstGeom prst="line">
            <a:avLst/>
          </a:prstGeom>
          <a:ln w="12700">
            <a:solidFill>
              <a:srgbClr val="2007B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1181" y="5805890"/>
            <a:ext cx="179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CC00"/>
                </a:solidFill>
              </a:rPr>
              <a:t>Expected shape based on lower current </a:t>
            </a:r>
            <a:r>
              <a:rPr lang="en-US" sz="1200" b="1" dirty="0" err="1" smtClean="0">
                <a:solidFill>
                  <a:srgbClr val="00CC00"/>
                </a:solidFill>
              </a:rPr>
              <a:t>behaviour</a:t>
            </a:r>
            <a:endParaRPr lang="en-US" sz="1200" b="1" dirty="0">
              <a:solidFill>
                <a:srgbClr val="00CC00"/>
              </a:solidFill>
            </a:endParaRPr>
          </a:p>
        </p:txBody>
      </p:sp>
      <p:cxnSp>
        <p:nvCxnSpPr>
          <p:cNvPr id="28" name="Straight Arrow Connector 27"/>
          <p:cNvCxnSpPr>
            <a:stCxn id="17" idx="3"/>
          </p:cNvCxnSpPr>
          <p:nvPr/>
        </p:nvCxnSpPr>
        <p:spPr>
          <a:xfrm flipV="1">
            <a:off x="2566930" y="5805890"/>
            <a:ext cx="407624" cy="230833"/>
          </a:xfrm>
          <a:prstGeom prst="straightConnector1">
            <a:avLst/>
          </a:prstGeom>
          <a:ln w="19050">
            <a:solidFill>
              <a:srgbClr val="00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3" grpId="0" animBg="1"/>
      <p:bldP spid="14" grpId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114800" cy="2743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Explicitly Measured Dependence on </a:t>
            </a:r>
            <a:r>
              <a:rPr lang="en-US" sz="3200" dirty="0" err="1" smtClean="0"/>
              <a:t>Helicity</a:t>
            </a:r>
            <a:r>
              <a:rPr lang="en-US" sz="3200" dirty="0" smtClean="0"/>
              <a:t> Reversal Frequency</a:t>
            </a:r>
            <a:endParaRPr lang="en-US" sz="3200" dirty="0"/>
          </a:p>
        </p:txBody>
      </p:sp>
      <p:pic>
        <p:nvPicPr>
          <p:cNvPr id="11" name="Picture 10" descr="pumpscan5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05275" y="2943225"/>
            <a:ext cx="5038725" cy="3914775"/>
          </a:xfrm>
          <a:prstGeom prst="rect">
            <a:avLst/>
          </a:prstGeom>
        </p:spPr>
      </p:pic>
      <p:pic>
        <p:nvPicPr>
          <p:cNvPr id="12" name="Picture 11" descr="pumpscan4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572000" cy="3552159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3810000"/>
            <a:ext cx="3505200" cy="231616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Scaled 480 Hz MD results by √2 to remove trivial statistics effect</a:t>
            </a:r>
          </a:p>
          <a:p>
            <a:r>
              <a:rPr lang="en-US" sz="2000" dirty="0" err="1" smtClean="0">
                <a:solidFill>
                  <a:srgbClr val="FF0000"/>
                </a:solidFill>
              </a:rPr>
              <a:t>Tgt</a:t>
            </a:r>
            <a:r>
              <a:rPr lang="en-US" sz="2000" dirty="0" smtClean="0">
                <a:solidFill>
                  <a:srgbClr val="FF0000"/>
                </a:solidFill>
              </a:rPr>
              <a:t> noise is worse at 480 Hz, but not by as much as simulation indicated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Do we still win at 480 Hz anyway?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Different Flip Rates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81882" y="990600"/>
            <a:ext cx="4040188" cy="639762"/>
          </a:xfrm>
        </p:spPr>
        <p:txBody>
          <a:bodyPr/>
          <a:lstStyle/>
          <a:p>
            <a:r>
              <a:rPr lang="en-US" dirty="0" smtClean="0"/>
              <a:t>480 Hz Reversal: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4599709"/>
            <a:ext cx="6477000" cy="2022764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Slower reversal:</a:t>
            </a:r>
          </a:p>
          <a:p>
            <a:pPr lvl="1"/>
            <a:r>
              <a:rPr lang="en-US" b="1" dirty="0" smtClean="0"/>
              <a:t>improved </a:t>
            </a:r>
            <a:r>
              <a:rPr lang="en-US" b="1" dirty="0" err="1" smtClean="0"/>
              <a:t>livetime</a:t>
            </a:r>
            <a:endParaRPr lang="en-US" b="1" dirty="0" smtClean="0"/>
          </a:p>
          <a:p>
            <a:pPr lvl="1"/>
            <a:r>
              <a:rPr lang="en-US" b="1" dirty="0" smtClean="0"/>
              <a:t>better BCM width</a:t>
            </a:r>
          </a:p>
          <a:p>
            <a:pPr lvl="1"/>
            <a:r>
              <a:rPr lang="en-US" b="1" dirty="0" smtClean="0"/>
              <a:t>worse boiling</a:t>
            </a:r>
          </a:p>
          <a:p>
            <a:pPr lvl="2"/>
            <a:r>
              <a:rPr lang="en-US" b="1" dirty="0" smtClean="0"/>
              <a:t>but this term makes a larger </a:t>
            </a:r>
            <a:r>
              <a:rPr lang="en-US" b="1" i="1" u="sng" dirty="0" smtClean="0"/>
              <a:t>relative</a:t>
            </a:r>
            <a:r>
              <a:rPr lang="en-US" b="1" dirty="0" smtClean="0"/>
              <a:t> </a:t>
            </a:r>
            <a:r>
              <a:rPr lang="en-US" b="1" dirty="0" err="1" smtClean="0"/>
              <a:t>contribtion</a:t>
            </a:r>
            <a:endParaRPr lang="en-US" b="1" dirty="0" smtClean="0"/>
          </a:p>
          <a:p>
            <a:pPr lvl="1"/>
            <a:r>
              <a:rPr lang="en-US" b="1" dirty="0" smtClean="0"/>
              <a:t>Net loss (slight: 249 </a:t>
            </a:r>
            <a:r>
              <a:rPr lang="en-US" b="1" dirty="0" err="1" smtClean="0"/>
              <a:t>ppm</a:t>
            </a:r>
            <a:r>
              <a:rPr lang="en-US" b="1" dirty="0" smtClean="0"/>
              <a:t> </a:t>
            </a:r>
            <a:r>
              <a:rPr lang="en-US" b="1" dirty="0" err="1" smtClean="0"/>
              <a:t>vs</a:t>
            </a:r>
            <a:r>
              <a:rPr lang="en-US" b="1" dirty="0" smtClean="0"/>
              <a:t> 238 </a:t>
            </a:r>
            <a:r>
              <a:rPr lang="en-US" b="1" dirty="0" err="1" smtClean="0"/>
              <a:t>ppm</a:t>
            </a:r>
            <a:r>
              <a:rPr lang="en-US" b="1" dirty="0" smtClean="0"/>
              <a:t>)</a:t>
            </a:r>
          </a:p>
          <a:p>
            <a:pPr lvl="2"/>
            <a:r>
              <a:rPr lang="en-US" b="1" dirty="0" smtClean="0"/>
              <a:t>need 4.5 x 4.5 mm</a:t>
            </a:r>
            <a:r>
              <a:rPr lang="en-US" b="1" baseline="30000" dirty="0" smtClean="0"/>
              <a:t>2</a:t>
            </a:r>
            <a:r>
              <a:rPr lang="en-US" b="1" dirty="0" smtClean="0"/>
              <a:t> raster to break even</a:t>
            </a:r>
            <a:endParaRPr lang="en-US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5320145" y="990600"/>
            <a:ext cx="3391337" cy="639762"/>
          </a:xfrm>
        </p:spPr>
        <p:txBody>
          <a:bodyPr/>
          <a:lstStyle/>
          <a:p>
            <a:r>
              <a:rPr lang="en-US" dirty="0" smtClean="0"/>
              <a:t>960 Hz Reversal: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6081305" y="4615148"/>
            <a:ext cx="2434728" cy="182880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Follows </a:t>
            </a:r>
            <a:r>
              <a:rPr lang="el-GR" sz="2000" b="1" dirty="0" smtClean="0">
                <a:latin typeface="Courier New"/>
                <a:cs typeface="Courier New"/>
              </a:rPr>
              <a:t>ν</a:t>
            </a:r>
            <a:r>
              <a:rPr lang="en-US" sz="2000" b="1" baseline="30000" dirty="0" smtClean="0"/>
              <a:t>(-0.4)</a:t>
            </a:r>
            <a:r>
              <a:rPr lang="en-US" sz="2000" b="1" dirty="0" smtClean="0"/>
              <a:t> power law determined from early tests!</a:t>
            </a:r>
            <a:endParaRPr lang="en-US" sz="2000" b="1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903" y="1600200"/>
            <a:ext cx="8622497" cy="274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Oval 10"/>
          <p:cNvSpPr/>
          <p:nvPr/>
        </p:nvSpPr>
        <p:spPr bwMode="auto">
          <a:xfrm>
            <a:off x="1994454" y="2637183"/>
            <a:ext cx="8382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684485" y="2637183"/>
            <a:ext cx="8382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2209800" y="3458817"/>
            <a:ext cx="8382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6877878" y="3448878"/>
            <a:ext cx="838200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33600" y="3866321"/>
            <a:ext cx="838200" cy="23853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705600" y="3876261"/>
            <a:ext cx="950844" cy="228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6775173" y="4065105"/>
            <a:ext cx="9144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981200" y="4068417"/>
            <a:ext cx="9906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Moller</a:t>
            </a:r>
            <a:r>
              <a:rPr lang="en-US" dirty="0" smtClean="0"/>
              <a:t> Target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150 cm</a:t>
            </a:r>
            <a:r>
              <a:rPr lang="en-US" dirty="0" smtClean="0"/>
              <a:t> LH2 (17.5% X</a:t>
            </a:r>
            <a:r>
              <a:rPr lang="en-US" baseline="-25000" dirty="0" smtClean="0"/>
              <a:t>0</a:t>
            </a:r>
            <a:r>
              <a:rPr lang="en-US" dirty="0" smtClean="0"/>
              <a:t>) at 20K, 35 psia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5x5 mm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33CC"/>
                </a:solidFill>
              </a:rPr>
              <a:t>raster area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85 µA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033CC"/>
                </a:solidFill>
              </a:rPr>
              <a:t>beam current</a:t>
            </a:r>
            <a:endParaRPr lang="en-US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Total cooling power required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5 kW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 kHz </a:t>
            </a:r>
            <a:r>
              <a:rPr lang="en-US" dirty="0" err="1" smtClean="0">
                <a:solidFill>
                  <a:srgbClr val="0033CC"/>
                </a:solidFill>
              </a:rPr>
              <a:t>helicity</a:t>
            </a:r>
            <a:r>
              <a:rPr lang="en-US" dirty="0" smtClean="0">
                <a:solidFill>
                  <a:srgbClr val="0033CC"/>
                </a:solidFill>
              </a:rPr>
              <a:t> reversal frequency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Target noise contribution to asymmetry width </a:t>
            </a:r>
            <a:r>
              <a:rPr lang="el-GR" dirty="0" smtClean="0">
                <a:solidFill>
                  <a:srgbClr val="0033CC"/>
                </a:solidFill>
              </a:rPr>
              <a:t>Δ</a:t>
            </a:r>
            <a:r>
              <a:rPr lang="en-US" dirty="0" smtClean="0">
                <a:solidFill>
                  <a:srgbClr val="0033CC"/>
                </a:solidFill>
              </a:rPr>
              <a:t>A ~ </a:t>
            </a:r>
            <a:r>
              <a:rPr lang="en-US" dirty="0" smtClean="0">
                <a:solidFill>
                  <a:srgbClr val="FF0000"/>
                </a:solidFill>
              </a:rPr>
              <a:t>26 </a:t>
            </a:r>
            <a:r>
              <a:rPr lang="en-US" dirty="0" err="1" smtClean="0">
                <a:solidFill>
                  <a:srgbClr val="FF0000"/>
                </a:solidFill>
              </a:rPr>
              <a:t>ppm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dirty="0" smtClean="0"/>
              <a:t>     </a:t>
            </a:r>
            <a:r>
              <a:rPr lang="en-US" i="1" dirty="0" smtClean="0"/>
              <a:t>&lt; ~ 5% contribution to </a:t>
            </a:r>
            <a:r>
              <a:rPr lang="el-GR" dirty="0" smtClean="0"/>
              <a:t>Δ</a:t>
            </a:r>
            <a:r>
              <a:rPr lang="en-US" dirty="0" smtClean="0"/>
              <a:t>A</a:t>
            </a:r>
            <a:endParaRPr lang="en-US" i="1" dirty="0" smtClean="0"/>
          </a:p>
          <a:p>
            <a:r>
              <a:rPr lang="en-US" dirty="0" smtClean="0">
                <a:solidFill>
                  <a:srgbClr val="0033CC"/>
                </a:solidFill>
              </a:rPr>
              <a:t>Minimize window </a:t>
            </a:r>
            <a:r>
              <a:rPr lang="en-US" dirty="0" err="1" smtClean="0">
                <a:solidFill>
                  <a:srgbClr val="0033CC"/>
                </a:solidFill>
              </a:rPr>
              <a:t>bkg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1" y="1143000"/>
            <a:ext cx="5715000" cy="343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Film Boiling @ Windows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89" y="4558145"/>
            <a:ext cx="5541819" cy="2092033"/>
          </a:xfr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2007B9"/>
                </a:solidFill>
                <a:latin typeface="Comic Sans MS" pitchFamily="66" charset="0"/>
              </a:rPr>
              <a:t>MOLLER looks promising: careful design may </a:t>
            </a:r>
            <a:r>
              <a:rPr lang="en-US" b="1" u="sng" dirty="0" smtClean="0">
                <a:solidFill>
                  <a:srgbClr val="2007B9"/>
                </a:solidFill>
                <a:latin typeface="Comic Sans MS" pitchFamily="66" charset="0"/>
              </a:rPr>
              <a:t>eliminate</a:t>
            </a:r>
            <a:r>
              <a:rPr lang="en-US" b="1" dirty="0" smtClean="0">
                <a:solidFill>
                  <a:srgbClr val="2007B9"/>
                </a:solidFill>
                <a:latin typeface="Comic Sans MS" pitchFamily="66" charset="0"/>
              </a:rPr>
              <a:t> film boiling @ windows!</a:t>
            </a:r>
            <a:endParaRPr lang="en-US" b="1" dirty="0">
              <a:solidFill>
                <a:srgbClr val="2007B9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4600" y="4648200"/>
            <a:ext cx="1805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Convective part</a:t>
            </a:r>
          </a:p>
          <a:p>
            <a:r>
              <a:rPr lang="en-US" b="1" dirty="0" smtClean="0">
                <a:solidFill>
                  <a:srgbClr val="0033CC"/>
                </a:solidFill>
              </a:rPr>
              <a:t>Predicted by CFD</a:t>
            </a:r>
            <a:endParaRPr lang="en-US" b="1" dirty="0">
              <a:solidFill>
                <a:srgbClr val="0033CC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6200000" flipV="1">
            <a:off x="5950528" y="3844637"/>
            <a:ext cx="1191491" cy="346364"/>
          </a:xfrm>
          <a:prstGeom prst="straightConnector1">
            <a:avLst/>
          </a:prstGeom>
          <a:noFill/>
          <a:ln w="31750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33400" y="1295400"/>
            <a:ext cx="1815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Total Heat Flux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(</a:t>
            </a:r>
            <a:r>
              <a:rPr lang="en-US" sz="2000" b="1" dirty="0" err="1" smtClean="0">
                <a:solidFill>
                  <a:srgbClr val="FF0000"/>
                </a:solidFill>
              </a:rPr>
              <a:t>dE</a:t>
            </a:r>
            <a:r>
              <a:rPr lang="en-US" sz="2000" b="1" dirty="0" smtClean="0">
                <a:solidFill>
                  <a:srgbClr val="FF0000"/>
                </a:solidFill>
              </a:rPr>
              <a:t>/</a:t>
            </a:r>
            <a:r>
              <a:rPr lang="en-US" sz="2000" b="1" dirty="0" err="1" smtClean="0">
                <a:solidFill>
                  <a:srgbClr val="FF0000"/>
                </a:solidFill>
              </a:rPr>
              <a:t>dx</a:t>
            </a:r>
            <a:r>
              <a:rPr lang="en-US" sz="2000" b="1" dirty="0" smtClean="0">
                <a:solidFill>
                  <a:srgbClr val="FF0000"/>
                </a:solidFill>
              </a:rPr>
              <a:t>) / </a:t>
            </a:r>
            <a:r>
              <a:rPr lang="en-US" sz="2000" b="1" dirty="0" err="1" smtClean="0">
                <a:solidFill>
                  <a:srgbClr val="FF0000"/>
                </a:solidFill>
              </a:rPr>
              <a:t>A</a:t>
            </a:r>
            <a:r>
              <a:rPr lang="en-US" sz="2000" b="1" baseline="-25000" dirty="0" err="1" smtClean="0">
                <a:solidFill>
                  <a:srgbClr val="FF0000"/>
                </a:solidFill>
              </a:rPr>
              <a:t>raster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 bwMode="auto">
          <a:xfrm>
            <a:off x="2348512" y="1649343"/>
            <a:ext cx="3976088" cy="865257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4178300" y="3733800"/>
            <a:ext cx="4584700" cy="0"/>
          </a:xfrm>
          <a:prstGeom prst="line">
            <a:avLst/>
          </a:prstGeom>
          <a:noFill/>
          <a:ln w="31750" cap="flat" cmpd="sng" algn="ctr">
            <a:solidFill>
              <a:srgbClr val="00CC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762000" y="2514600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CC00"/>
                </a:solidFill>
              </a:rPr>
              <a:t>Threshold for film boiling</a:t>
            </a:r>
            <a:endParaRPr lang="en-US" sz="2000" b="1" dirty="0">
              <a:solidFill>
                <a:srgbClr val="00CC00"/>
              </a:solidFill>
            </a:endParaRPr>
          </a:p>
        </p:txBody>
      </p:sp>
      <p:cxnSp>
        <p:nvCxnSpPr>
          <p:cNvPr id="15" name="Straight Arrow Connector 14"/>
          <p:cNvCxnSpPr>
            <a:stCxn id="14" idx="3"/>
          </p:cNvCxnSpPr>
          <p:nvPr/>
        </p:nvCxnSpPr>
        <p:spPr bwMode="auto">
          <a:xfrm>
            <a:off x="2971800" y="2868543"/>
            <a:ext cx="1219200" cy="865257"/>
          </a:xfrm>
          <a:prstGeom prst="straightConnector1">
            <a:avLst/>
          </a:prstGeom>
          <a:noFill/>
          <a:ln w="31750" cap="flat" cmpd="sng" algn="ctr">
            <a:solidFill>
              <a:srgbClr val="00CC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urrentscan2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692" y="1529383"/>
            <a:ext cx="5023677" cy="388541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343892" y="2683172"/>
            <a:ext cx="914400" cy="304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1066800"/>
            <a:ext cx="38862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Moller</a:t>
            </a:r>
            <a:r>
              <a:rPr lang="en-US" sz="2400" dirty="0" smtClean="0">
                <a:solidFill>
                  <a:srgbClr val="FF0000"/>
                </a:solidFill>
              </a:rPr>
              <a:t> target needs </a:t>
            </a:r>
            <a:r>
              <a:rPr lang="en-US" sz="2400" dirty="0" err="1" smtClean="0">
                <a:solidFill>
                  <a:srgbClr val="FF0000"/>
                </a:solidFill>
              </a:rPr>
              <a:t>tgt</a:t>
            </a:r>
            <a:r>
              <a:rPr lang="en-US" sz="2400" dirty="0" smtClean="0">
                <a:solidFill>
                  <a:srgbClr val="FF0000"/>
                </a:solidFill>
              </a:rPr>
              <a:t> noise        &lt; 25 </a:t>
            </a:r>
            <a:r>
              <a:rPr lang="en-US" sz="2400" dirty="0" err="1" smtClean="0">
                <a:solidFill>
                  <a:srgbClr val="FF0000"/>
                </a:solidFill>
              </a:rPr>
              <a:t>ppm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(85 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en-US" sz="2400" dirty="0" smtClean="0">
                <a:solidFill>
                  <a:srgbClr val="FF0000"/>
                </a:solidFill>
              </a:rPr>
              <a:t>A, 5x5 mm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, 2 kHz)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err="1" smtClean="0">
                <a:solidFill>
                  <a:srgbClr val="FF0000"/>
                </a:solidFill>
              </a:rPr>
              <a:t>Msr’d</a:t>
            </a:r>
            <a:r>
              <a:rPr lang="en-US" sz="2400" dirty="0" smtClean="0">
                <a:solidFill>
                  <a:srgbClr val="FF0000"/>
                </a:solidFill>
              </a:rPr>
              <a:t> Qweak </a:t>
            </a:r>
            <a:r>
              <a:rPr lang="en-US" sz="2400" dirty="0" err="1" smtClean="0">
                <a:solidFill>
                  <a:srgbClr val="FF0000"/>
                </a:solidFill>
              </a:rPr>
              <a:t>tgt</a:t>
            </a:r>
            <a:r>
              <a:rPr lang="en-US" sz="2400" dirty="0" smtClean="0">
                <a:solidFill>
                  <a:srgbClr val="FF0000"/>
                </a:solidFill>
              </a:rPr>
              <a:t> noise ~ 7 </a:t>
            </a:r>
            <a:r>
              <a:rPr lang="en-US" sz="2400" dirty="0" err="1" smtClean="0">
                <a:solidFill>
                  <a:srgbClr val="FF0000"/>
                </a:solidFill>
              </a:rPr>
              <a:t>ppm</a:t>
            </a:r>
            <a:r>
              <a:rPr lang="en-US" sz="2400" dirty="0" smtClean="0">
                <a:solidFill>
                  <a:srgbClr val="FF0000"/>
                </a:solidFill>
              </a:rPr>
              <a:t> at 85 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en-US" sz="2400" dirty="0" smtClean="0">
                <a:solidFill>
                  <a:srgbClr val="FF0000"/>
                </a:solidFill>
              </a:rPr>
              <a:t>A, 3.5x3.5 mm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raster.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With a 5x5 mm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raster, expect only  </a:t>
            </a:r>
            <a:r>
              <a:rPr lang="en-US" sz="2400" b="1" dirty="0" smtClean="0">
                <a:solidFill>
                  <a:srgbClr val="FF0000"/>
                </a:solidFill>
              </a:rPr>
              <a:t>3.4 </a:t>
            </a:r>
            <a:r>
              <a:rPr lang="en-US" sz="2400" b="1" dirty="0" err="1" smtClean="0">
                <a:solidFill>
                  <a:srgbClr val="FF0000"/>
                </a:solidFill>
              </a:rPr>
              <a:t>ppm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!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Moller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target ~ 4 times longer. If scaling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 length ~ scaling with current, expect ~</a:t>
            </a:r>
            <a:r>
              <a:rPr kumimoji="0" lang="en-US" sz="2400" b="1" i="0" u="sng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27 </a:t>
            </a:r>
            <a:r>
              <a:rPr kumimoji="0" lang="en-US" sz="2400" b="1" i="0" u="sng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ppm</a:t>
            </a:r>
            <a:r>
              <a:rPr lang="en-US" sz="2400" b="1" u="sng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for </a:t>
            </a:r>
            <a:r>
              <a:rPr lang="en-US" sz="2400" dirty="0" err="1" smtClean="0">
                <a:solidFill>
                  <a:srgbClr val="FF0000"/>
                </a:solidFill>
              </a:rPr>
              <a:t>Moller</a:t>
            </a:r>
            <a:r>
              <a:rPr lang="en-US" sz="2400" dirty="0" smtClean="0">
                <a:solidFill>
                  <a:srgbClr val="FF0000"/>
                </a:solidFill>
              </a:rPr>
              <a:t> target.</a:t>
            </a:r>
          </a:p>
          <a:p>
            <a:pPr marL="800100" lvl="1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But this is way too harsh! Scaling should be much less because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window boiling (dominant effect) does not increase with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tgt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length!</a:t>
            </a:r>
          </a:p>
          <a:p>
            <a:pPr marL="1257300" lvl="2" indent="-342900">
              <a:lnSpc>
                <a:spcPct val="12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noProof="0" dirty="0" err="1" smtClean="0">
                <a:solidFill>
                  <a:srgbClr val="009A46"/>
                </a:solidFill>
              </a:rPr>
              <a:t>Moller</a:t>
            </a:r>
            <a:r>
              <a:rPr lang="en-US" sz="2400" noProof="0" dirty="0" smtClean="0">
                <a:solidFill>
                  <a:srgbClr val="009A46"/>
                </a:solidFill>
              </a:rPr>
              <a:t> also plans twice the </a:t>
            </a:r>
            <a:r>
              <a:rPr lang="en-US" sz="2400" noProof="0" dirty="0" err="1" smtClean="0">
                <a:solidFill>
                  <a:srgbClr val="009A46"/>
                </a:solidFill>
              </a:rPr>
              <a:t>helicity</a:t>
            </a:r>
            <a:r>
              <a:rPr lang="en-US" sz="2400" noProof="0" dirty="0" smtClean="0">
                <a:solidFill>
                  <a:srgbClr val="009A46"/>
                </a:solidFill>
              </a:rPr>
              <a:t> reversal </a:t>
            </a:r>
            <a:r>
              <a:rPr lang="en-US" sz="2400" dirty="0" smtClean="0">
                <a:solidFill>
                  <a:srgbClr val="009A46"/>
                </a:solidFill>
              </a:rPr>
              <a:t>frequency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9A4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Scaling Qweak Target performance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6158202" y="4695031"/>
            <a:ext cx="304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>
            <a:off x="5100638" y="4542631"/>
            <a:ext cx="1219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15445" y="3308928"/>
            <a:ext cx="777777" cy="33855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Qweak</a:t>
            </a:r>
            <a:endParaRPr lang="en-US" sz="1600" b="1" dirty="0"/>
          </a:p>
        </p:txBody>
      </p:sp>
      <p:cxnSp>
        <p:nvCxnSpPr>
          <p:cNvPr id="18" name="Straight Arrow Connector 17"/>
          <p:cNvCxnSpPr/>
          <p:nvPr/>
        </p:nvCxnSpPr>
        <p:spPr>
          <a:xfrm rot="16200000" flipH="1">
            <a:off x="3238500" y="2705100"/>
            <a:ext cx="2362200" cy="121920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29138" y="5420257"/>
            <a:ext cx="4443412" cy="1323439"/>
          </a:xfrm>
          <a:prstGeom prst="rect">
            <a:avLst/>
          </a:prstGeom>
          <a:solidFill>
            <a:srgbClr val="FFFF00"/>
          </a:solidFill>
          <a:ln w="57150">
            <a:solidFill>
              <a:srgbClr val="2007B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omic Sans MS" pitchFamily="66" charset="0"/>
              </a:rPr>
              <a:t>Conclusion: Scaling </a:t>
            </a:r>
            <a:r>
              <a:rPr lang="en-US" sz="2000" b="1" dirty="0" err="1" smtClean="0">
                <a:latin typeface="Comic Sans MS" pitchFamily="66" charset="0"/>
              </a:rPr>
              <a:t>Qweak</a:t>
            </a:r>
            <a:r>
              <a:rPr lang="en-US" sz="2000" b="1" dirty="0" smtClean="0">
                <a:latin typeface="Comic Sans MS" pitchFamily="66" charset="0"/>
              </a:rPr>
              <a:t> performance, it should be possible to more than meet requirements for MOLLER target. </a:t>
            </a:r>
            <a:endParaRPr lang="en-US" sz="2000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1260761" y="2230580"/>
            <a:ext cx="1274618" cy="457200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764"/>
            <a:ext cx="8229600" cy="5112327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Qweak</a:t>
            </a:r>
            <a:r>
              <a:rPr lang="en-US" dirty="0" smtClean="0"/>
              <a:t> target is world’s highest power, lowest noise PVES target: </a:t>
            </a:r>
          </a:p>
          <a:p>
            <a:pPr lvl="1"/>
            <a:r>
              <a:rPr lang="en-US" dirty="0" smtClean="0"/>
              <a:t>46 </a:t>
            </a:r>
            <a:r>
              <a:rPr lang="en-US" dirty="0" err="1" smtClean="0"/>
              <a:t>ppm</a:t>
            </a:r>
            <a:r>
              <a:rPr lang="en-US" dirty="0" smtClean="0"/>
              <a:t> @ 182 </a:t>
            </a:r>
            <a:r>
              <a:rPr lang="el-GR" dirty="0" smtClean="0"/>
              <a:t>μ</a:t>
            </a:r>
            <a:r>
              <a:rPr lang="en-US" dirty="0" smtClean="0"/>
              <a:t>A, 4x4 mm</a:t>
            </a:r>
            <a:r>
              <a:rPr lang="en-US" baseline="30000" dirty="0" smtClean="0"/>
              <a:t>2</a:t>
            </a:r>
            <a:r>
              <a:rPr lang="en-US" dirty="0" smtClean="0"/>
              <a:t> raster</a:t>
            </a:r>
          </a:p>
          <a:p>
            <a:r>
              <a:rPr lang="en-US" dirty="0" smtClean="0"/>
              <a:t>Design goals were achieved</a:t>
            </a:r>
          </a:p>
          <a:p>
            <a:pPr lvl="1"/>
            <a:r>
              <a:rPr lang="en-US" dirty="0" smtClean="0"/>
              <a:t>Validates CFD as a design tool for the future</a:t>
            </a:r>
          </a:p>
          <a:p>
            <a:r>
              <a:rPr lang="en-US" dirty="0" smtClean="0"/>
              <a:t>Operated successfully for 6 months</a:t>
            </a:r>
          </a:p>
          <a:p>
            <a:pPr lvl="1"/>
            <a:r>
              <a:rPr lang="en-US" dirty="0" smtClean="0"/>
              <a:t>Late start. Initial pump bearing failure.</a:t>
            </a:r>
          </a:p>
          <a:p>
            <a:pPr lvl="1"/>
            <a:r>
              <a:rPr lang="en-US" dirty="0" smtClean="0"/>
              <a:t>Six months to go, after planned refurbishment</a:t>
            </a:r>
          </a:p>
          <a:p>
            <a:r>
              <a:rPr lang="en-US" dirty="0" smtClean="0"/>
              <a:t>Successful prototype for next gen </a:t>
            </a:r>
            <a:r>
              <a:rPr lang="en-US" dirty="0" err="1" smtClean="0"/>
              <a:t>tgts</a:t>
            </a:r>
            <a:endParaRPr lang="en-US" dirty="0" smtClean="0"/>
          </a:p>
          <a:p>
            <a:pPr lvl="1"/>
            <a:r>
              <a:rPr lang="en-US" dirty="0" smtClean="0"/>
              <a:t>MOLLER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/>
          </p:cNvSpPr>
          <p:nvPr/>
        </p:nvSpPr>
        <p:spPr bwMode="auto">
          <a:xfrm>
            <a:off x="228600" y="2971800"/>
            <a:ext cx="8763000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7150" tIns="57150" rIns="104498" bIns="57150"/>
          <a:lstStyle/>
          <a:p>
            <a:pPr marL="390525" indent="-342900" defTabSz="822325">
              <a:lnSpc>
                <a:spcPct val="35000"/>
              </a:lnSpc>
              <a:tabLst>
                <a:tab pos="892175" algn="l"/>
                <a:tab pos="1725613" algn="l"/>
                <a:tab pos="2571750" algn="l"/>
                <a:tab pos="3406775" algn="l"/>
                <a:tab pos="4251325" algn="l"/>
                <a:tab pos="5086350" algn="l"/>
                <a:tab pos="5360988" algn="l"/>
              </a:tabLst>
            </a:pPr>
            <a:endParaRPr lang="en-US" sz="1400"/>
          </a:p>
          <a:p>
            <a:pPr marL="390525" indent="-342900" algn="l" defTabSz="822325">
              <a:lnSpc>
                <a:spcPct val="35000"/>
              </a:lnSpc>
              <a:tabLst>
                <a:tab pos="892175" algn="l"/>
                <a:tab pos="1725613" algn="l"/>
                <a:tab pos="2571750" algn="l"/>
                <a:tab pos="3406775" algn="l"/>
                <a:tab pos="4251325" algn="l"/>
                <a:tab pos="5086350" algn="l"/>
                <a:tab pos="5360988" algn="l"/>
              </a:tabLst>
            </a:pPr>
            <a:endParaRPr lang="en-US" sz="1400"/>
          </a:p>
        </p:txBody>
      </p:sp>
      <p:pic>
        <p:nvPicPr>
          <p:cNvPr id="57350" name="Picture 4" descr="Collaboration2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3505" y="238698"/>
            <a:ext cx="5533957" cy="352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1" name="Text Box 5"/>
          <p:cNvSpPr txBox="1">
            <a:spLocks noChangeArrowheads="1"/>
          </p:cNvSpPr>
          <p:nvPr/>
        </p:nvSpPr>
        <p:spPr bwMode="auto">
          <a:xfrm>
            <a:off x="1283465" y="2929169"/>
            <a:ext cx="198755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3300"/>
                </a:solidFill>
              </a:rPr>
              <a:t>The </a:t>
            </a:r>
            <a:r>
              <a:rPr lang="en-US" sz="2400" dirty="0" smtClean="0">
                <a:solidFill>
                  <a:srgbClr val="003300"/>
                </a:solidFill>
              </a:rPr>
              <a:t>Qweak Collaboration</a:t>
            </a:r>
            <a:endParaRPr lang="en-US" sz="2400" dirty="0">
              <a:solidFill>
                <a:srgbClr val="003300"/>
              </a:solidFill>
            </a:endParaRPr>
          </a:p>
        </p:txBody>
      </p:sp>
      <p:sp>
        <p:nvSpPr>
          <p:cNvPr id="57352" name="Text Box 6"/>
          <p:cNvSpPr txBox="1">
            <a:spLocks noChangeArrowheads="1"/>
          </p:cNvSpPr>
          <p:nvPr/>
        </p:nvSpPr>
        <p:spPr bwMode="auto">
          <a:xfrm>
            <a:off x="304800" y="3922004"/>
            <a:ext cx="8610600" cy="29359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A. </a:t>
            </a:r>
            <a:r>
              <a:rPr lang="en-US" sz="1400" dirty="0" err="1"/>
              <a:t>Almasalha</a:t>
            </a:r>
            <a:r>
              <a:rPr lang="en-US" sz="1400" dirty="0"/>
              <a:t>, D. </a:t>
            </a:r>
            <a:r>
              <a:rPr lang="en-US" sz="1400" dirty="0" err="1"/>
              <a:t>Androic</a:t>
            </a:r>
            <a:r>
              <a:rPr lang="en-US" sz="1400" dirty="0"/>
              <a:t>, D. Armstrong, </a:t>
            </a:r>
            <a:r>
              <a:rPr lang="en-US" sz="1400" dirty="0">
                <a:solidFill>
                  <a:srgbClr val="000000"/>
                </a:solidFill>
              </a:rPr>
              <a:t>A. </a:t>
            </a:r>
            <a:r>
              <a:rPr lang="en-US" sz="1400" dirty="0" err="1">
                <a:solidFill>
                  <a:srgbClr val="000000"/>
                </a:solidFill>
              </a:rPr>
              <a:t>Asaturyan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T. </a:t>
            </a:r>
            <a:r>
              <a:rPr lang="en-US" sz="1400" dirty="0" err="1"/>
              <a:t>Averett</a:t>
            </a:r>
            <a:r>
              <a:rPr lang="en-US" sz="1400" dirty="0"/>
              <a:t>, J. </a:t>
            </a:r>
            <a:r>
              <a:rPr lang="en-US" sz="1400" dirty="0" err="1"/>
              <a:t>Balewski</a:t>
            </a:r>
            <a:r>
              <a:rPr lang="en-US" sz="1400" dirty="0"/>
              <a:t>, R. </a:t>
            </a:r>
            <a:r>
              <a:rPr lang="en-US" sz="1400" dirty="0" err="1"/>
              <a:t>Beminiwattha</a:t>
            </a:r>
            <a:r>
              <a:rPr lang="en-US" sz="1400" dirty="0"/>
              <a:t>, F. </a:t>
            </a:r>
            <a:r>
              <a:rPr lang="en-US" sz="1400" dirty="0" err="1"/>
              <a:t>Benmokhtar</a:t>
            </a:r>
            <a:r>
              <a:rPr lang="en-US" sz="1400" dirty="0"/>
              <a:t>, J. </a:t>
            </a:r>
            <a:r>
              <a:rPr lang="en-US" sz="1400" dirty="0" err="1"/>
              <a:t>Benesch</a:t>
            </a:r>
            <a:r>
              <a:rPr lang="en-US" sz="1400" dirty="0"/>
              <a:t>, J. </a:t>
            </a:r>
            <a:r>
              <a:rPr lang="en-US" sz="1400" dirty="0" err="1"/>
              <a:t>Birchall</a:t>
            </a:r>
            <a:r>
              <a:rPr lang="en-US" sz="1400" dirty="0"/>
              <a:t>, C. Capuano, </a:t>
            </a:r>
            <a:r>
              <a:rPr lang="en-US" sz="1400" b="1" dirty="0">
                <a:solidFill>
                  <a:srgbClr val="FF0000"/>
                </a:solidFill>
              </a:rPr>
              <a:t>R. D. Carlini</a:t>
            </a:r>
            <a:r>
              <a:rPr lang="en-US" sz="1400" b="1" baseline="30000" dirty="0">
                <a:solidFill>
                  <a:srgbClr val="FF0000"/>
                </a:solidFill>
              </a:rPr>
              <a:t>1</a:t>
            </a:r>
            <a:r>
              <a:rPr lang="en-US" sz="1400" b="1" dirty="0">
                <a:solidFill>
                  <a:srgbClr val="FF0000"/>
                </a:solidFill>
              </a:rPr>
              <a:t> (Principal Investigator)</a:t>
            </a:r>
            <a:r>
              <a:rPr lang="en-US" sz="1400" dirty="0"/>
              <a:t>, G. Cates, J. </a:t>
            </a:r>
            <a:r>
              <a:rPr lang="en-US" sz="1400" dirty="0" err="1"/>
              <a:t>Cornejo</a:t>
            </a:r>
            <a:r>
              <a:rPr lang="en-US" sz="1400" dirty="0"/>
              <a:t>, S. </a:t>
            </a:r>
            <a:r>
              <a:rPr lang="en-US" sz="1400" dirty="0" err="1"/>
              <a:t>Covrig</a:t>
            </a:r>
            <a:r>
              <a:rPr lang="en-US" sz="1400" dirty="0"/>
              <a:t>, M. Dalton, C. A. Davis, W. </a:t>
            </a:r>
            <a:r>
              <a:rPr lang="en-US" sz="1400" dirty="0" err="1"/>
              <a:t>Deconinck</a:t>
            </a:r>
            <a:r>
              <a:rPr lang="en-US" sz="1400" dirty="0"/>
              <a:t>, J. </a:t>
            </a:r>
            <a:r>
              <a:rPr lang="en-US" sz="1400" dirty="0" err="1"/>
              <a:t>Diefenbach</a:t>
            </a:r>
            <a:r>
              <a:rPr lang="en-US" sz="1400" dirty="0"/>
              <a:t>, K. Dow, J. Dowd, J. Dunne, D. </a:t>
            </a:r>
            <a:r>
              <a:rPr lang="en-US" sz="1400" dirty="0" err="1"/>
              <a:t>Dutta</a:t>
            </a:r>
            <a:r>
              <a:rPr lang="en-US" sz="1400" dirty="0"/>
              <a:t>, R. </a:t>
            </a:r>
            <a:r>
              <a:rPr lang="en-US" sz="1400" dirty="0" err="1"/>
              <a:t>Ent</a:t>
            </a:r>
            <a:r>
              <a:rPr lang="en-US" sz="1400" dirty="0"/>
              <a:t>, J. </a:t>
            </a:r>
            <a:r>
              <a:rPr lang="en-US" sz="1400" dirty="0" err="1"/>
              <a:t>Erler</a:t>
            </a:r>
            <a:r>
              <a:rPr lang="en-US" sz="1400" dirty="0"/>
              <a:t>, W. Falk,  </a:t>
            </a:r>
            <a:r>
              <a:rPr lang="en-US" sz="1400" b="1" dirty="0">
                <a:solidFill>
                  <a:srgbClr val="FF0000"/>
                </a:solidFill>
              </a:rPr>
              <a:t>J.M. Finn</a:t>
            </a:r>
            <a:r>
              <a:rPr lang="en-US" sz="1400" b="1" baseline="30000" dirty="0">
                <a:solidFill>
                  <a:srgbClr val="FF0000"/>
                </a:solidFill>
              </a:rPr>
              <a:t>1</a:t>
            </a:r>
            <a:r>
              <a:rPr lang="en-US" sz="1400" b="1" dirty="0">
                <a:solidFill>
                  <a:srgbClr val="FF0000"/>
                </a:solidFill>
              </a:rPr>
              <a:t>*</a:t>
            </a:r>
            <a:r>
              <a:rPr lang="en-US" sz="1400" dirty="0"/>
              <a:t>, T. A. Forest, M. </a:t>
            </a:r>
            <a:r>
              <a:rPr lang="en-US" sz="1400" dirty="0" err="1"/>
              <a:t>Furic</a:t>
            </a:r>
            <a:r>
              <a:rPr lang="en-US" sz="1400" dirty="0"/>
              <a:t>,  D. Gaskell, M. </a:t>
            </a:r>
            <a:r>
              <a:rPr lang="en-US" sz="1400" dirty="0" err="1"/>
              <a:t>Gericke</a:t>
            </a:r>
            <a:r>
              <a:rPr lang="en-US" sz="1400" dirty="0"/>
              <a:t>, J. </a:t>
            </a:r>
            <a:r>
              <a:rPr lang="en-US" sz="1400" dirty="0" err="1"/>
              <a:t>Grames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K. Grimm, </a:t>
            </a:r>
            <a:r>
              <a:rPr lang="en-US" sz="1400" dirty="0">
                <a:solidFill>
                  <a:srgbClr val="000000"/>
                </a:solidFill>
              </a:rPr>
              <a:t>D. </a:t>
            </a:r>
            <a:r>
              <a:rPr lang="en-US" sz="1400" dirty="0" err="1">
                <a:solidFill>
                  <a:srgbClr val="000000"/>
                </a:solidFill>
              </a:rPr>
              <a:t>Higinbotham</a:t>
            </a:r>
            <a:r>
              <a:rPr lang="en-US" sz="1400" dirty="0">
                <a:solidFill>
                  <a:srgbClr val="000000"/>
                </a:solidFill>
              </a:rPr>
              <a:t>,</a:t>
            </a:r>
            <a:r>
              <a:rPr lang="en-US" sz="1400" dirty="0"/>
              <a:t> M. </a:t>
            </a:r>
            <a:r>
              <a:rPr lang="en-US" sz="1400" dirty="0" err="1"/>
              <a:t>Holtrop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0000"/>
                </a:solidFill>
              </a:rPr>
              <a:t>J.R. Hoskins, E. </a:t>
            </a:r>
            <a:r>
              <a:rPr lang="en-US" sz="1400" dirty="0" err="1">
                <a:solidFill>
                  <a:srgbClr val="000000"/>
                </a:solidFill>
              </a:rPr>
              <a:t>Ihloff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K. Johnston, D. Jones,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/>
              <a:t>M. Jones, R. Jones, K. </a:t>
            </a:r>
            <a:r>
              <a:rPr lang="en-US" sz="1400" dirty="0" err="1"/>
              <a:t>Joo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0000"/>
                </a:solidFill>
              </a:rPr>
              <a:t>J. Kelsey, </a:t>
            </a:r>
            <a:r>
              <a:rPr lang="en-US" sz="1400" dirty="0"/>
              <a:t>C. Keppel, M. </a:t>
            </a:r>
            <a:r>
              <a:rPr lang="en-US" sz="1400" dirty="0" err="1"/>
              <a:t>Khol</a:t>
            </a:r>
            <a:r>
              <a:rPr lang="en-US" sz="1400" dirty="0"/>
              <a:t>, P. King, E. </a:t>
            </a:r>
            <a:r>
              <a:rPr lang="en-US" sz="1400" dirty="0" err="1"/>
              <a:t>Korkmaz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S. Kowalski</a:t>
            </a:r>
            <a:r>
              <a:rPr lang="en-US" sz="1400" b="1" baseline="30000" dirty="0">
                <a:solidFill>
                  <a:srgbClr val="FF0000"/>
                </a:solidFill>
              </a:rPr>
              <a:t>1</a:t>
            </a:r>
            <a:r>
              <a:rPr lang="en-US" sz="1400" b="1" dirty="0"/>
              <a:t>,</a:t>
            </a:r>
            <a:r>
              <a:rPr lang="en-US" sz="1400" dirty="0"/>
              <a:t> </a:t>
            </a:r>
            <a:r>
              <a:rPr lang="en-US" sz="1400" dirty="0">
                <a:solidFill>
                  <a:srgbClr val="000000"/>
                </a:solidFill>
              </a:rPr>
              <a:t>J. Leacock, J.P. </a:t>
            </a:r>
            <a:r>
              <a:rPr lang="en-US" sz="1400" dirty="0" err="1">
                <a:solidFill>
                  <a:srgbClr val="000000"/>
                </a:solidFill>
              </a:rPr>
              <a:t>Leckey</a:t>
            </a:r>
            <a:r>
              <a:rPr lang="en-US" sz="1400" dirty="0">
                <a:solidFill>
                  <a:srgbClr val="000000"/>
                </a:solidFill>
              </a:rPr>
              <a:t>, A. Lee, J.-H. Lee, </a:t>
            </a:r>
            <a:r>
              <a:rPr lang="en-US" sz="1400" dirty="0"/>
              <a:t>L. Lee, N. </a:t>
            </a:r>
            <a:r>
              <a:rPr lang="en-US" sz="1400" dirty="0" err="1"/>
              <a:t>Luwani</a:t>
            </a:r>
            <a:r>
              <a:rPr lang="en-US" sz="1400" dirty="0"/>
              <a:t>, S. </a:t>
            </a:r>
            <a:r>
              <a:rPr lang="en-US" sz="1400" dirty="0" err="1"/>
              <a:t>MacEwan</a:t>
            </a:r>
            <a:r>
              <a:rPr lang="en-US" sz="1400" dirty="0"/>
              <a:t>, D. Mack, J. Magee, J. </a:t>
            </a:r>
            <a:r>
              <a:rPr lang="en-US" sz="1400" dirty="0" err="1"/>
              <a:t>Mammei</a:t>
            </a:r>
            <a:r>
              <a:rPr lang="en-US" sz="1400" dirty="0"/>
              <a:t>, J. Martin, M. McHugh, D. </a:t>
            </a:r>
            <a:r>
              <a:rPr lang="en-US" sz="1400" dirty="0" err="1"/>
              <a:t>Meekins</a:t>
            </a:r>
            <a:r>
              <a:rPr lang="en-US" sz="1400" dirty="0"/>
              <a:t>, J. Mei, R. Michaels,  </a:t>
            </a:r>
            <a:r>
              <a:rPr lang="en-US" sz="1400" dirty="0">
                <a:solidFill>
                  <a:srgbClr val="000000"/>
                </a:solidFill>
              </a:rPr>
              <a:t>A. </a:t>
            </a:r>
            <a:r>
              <a:rPr lang="en-US" sz="1400" dirty="0" err="1">
                <a:solidFill>
                  <a:srgbClr val="000000"/>
                </a:solidFill>
              </a:rPr>
              <a:t>Micherdzinska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A. </a:t>
            </a:r>
            <a:r>
              <a:rPr lang="en-US" sz="1400" dirty="0" err="1"/>
              <a:t>Mkrtchyan</a:t>
            </a:r>
            <a:r>
              <a:rPr lang="en-US" sz="1400" dirty="0"/>
              <a:t>, H. </a:t>
            </a:r>
            <a:r>
              <a:rPr lang="en-US" sz="1400" dirty="0" err="1"/>
              <a:t>Mkrtchyan</a:t>
            </a:r>
            <a:r>
              <a:rPr lang="en-US" sz="1400" dirty="0"/>
              <a:t>, N. Morgan, K. E. Myers, </a:t>
            </a:r>
            <a:r>
              <a:rPr lang="en-US" sz="1400" dirty="0">
                <a:solidFill>
                  <a:srgbClr val="000000"/>
                </a:solidFill>
              </a:rPr>
              <a:t>A. </a:t>
            </a:r>
            <a:r>
              <a:rPr lang="en-US" sz="1400" dirty="0" err="1">
                <a:solidFill>
                  <a:srgbClr val="000000"/>
                </a:solidFill>
              </a:rPr>
              <a:t>Narayan</a:t>
            </a:r>
            <a:r>
              <a:rPr lang="en-US" sz="1400" dirty="0">
                <a:solidFill>
                  <a:srgbClr val="000000"/>
                </a:solidFill>
              </a:rPr>
              <a:t>, N. </a:t>
            </a:r>
            <a:r>
              <a:rPr lang="en-US" sz="1400" dirty="0" err="1">
                <a:solidFill>
                  <a:srgbClr val="000000"/>
                </a:solidFill>
              </a:rPr>
              <a:t>Nuruzzaman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A. K. </a:t>
            </a:r>
            <a:r>
              <a:rPr lang="en-US" sz="1400" dirty="0" err="1"/>
              <a:t>Opper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SA Page</a:t>
            </a:r>
            <a:r>
              <a:rPr lang="en-US" sz="1400" b="1" baseline="30000" dirty="0">
                <a:solidFill>
                  <a:srgbClr val="FF0000"/>
                </a:solidFill>
              </a:rPr>
              <a:t>1</a:t>
            </a:r>
            <a:r>
              <a:rPr lang="en-US" sz="1400" dirty="0"/>
              <a:t>, J. Pan, K. </a:t>
            </a:r>
            <a:r>
              <a:rPr lang="en-US" sz="1400" dirty="0" err="1"/>
              <a:t>Paschke</a:t>
            </a:r>
            <a:r>
              <a:rPr lang="en-US" sz="1400" dirty="0"/>
              <a:t>, S. Phillips,  M. Pitt, M.  </a:t>
            </a:r>
            <a:r>
              <a:rPr lang="en-US" sz="1400" dirty="0" err="1"/>
              <a:t>Poelker</a:t>
            </a:r>
            <a:r>
              <a:rPr lang="en-US" sz="1400" dirty="0"/>
              <a:t>, W. D. Ramsay, M. Ramsey-</a:t>
            </a:r>
            <a:r>
              <a:rPr lang="en-US" sz="1400" dirty="0" err="1"/>
              <a:t>Musolf</a:t>
            </a:r>
            <a:r>
              <a:rPr lang="en-US" sz="1400" dirty="0"/>
              <a:t>, J. Roche, B. </a:t>
            </a:r>
            <a:r>
              <a:rPr lang="en-US" sz="1400" dirty="0" err="1"/>
              <a:t>Sawatzky</a:t>
            </a:r>
            <a:r>
              <a:rPr lang="en-US" sz="1400" dirty="0"/>
              <a:t>, T. </a:t>
            </a:r>
            <a:r>
              <a:rPr lang="en-US" sz="1400" dirty="0" err="1"/>
              <a:t>Seva</a:t>
            </a:r>
            <a:r>
              <a:rPr lang="en-US" sz="1400" dirty="0"/>
              <a:t>, R. </a:t>
            </a:r>
            <a:r>
              <a:rPr lang="en-US" sz="1400" dirty="0" err="1"/>
              <a:t>Silwal</a:t>
            </a:r>
            <a:r>
              <a:rPr lang="en-US" sz="1400" dirty="0"/>
              <a:t>, N. </a:t>
            </a:r>
            <a:r>
              <a:rPr lang="en-US" sz="1400" dirty="0" err="1"/>
              <a:t>Simicevic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0C00FF"/>
                </a:solidFill>
              </a:rPr>
              <a:t>G. Smith</a:t>
            </a:r>
            <a:r>
              <a:rPr lang="en-US" sz="1400" b="1" baseline="30000" dirty="0">
                <a:solidFill>
                  <a:srgbClr val="0C00FF"/>
                </a:solidFill>
              </a:rPr>
              <a:t>2</a:t>
            </a:r>
            <a:r>
              <a:rPr lang="en-US" sz="1400" dirty="0"/>
              <a:t>, T. Smith, P. </a:t>
            </a:r>
            <a:r>
              <a:rPr lang="en-US" sz="1400" dirty="0" err="1"/>
              <a:t>Solvignon</a:t>
            </a:r>
            <a:r>
              <a:rPr lang="en-US" sz="1400" dirty="0"/>
              <a:t>, </a:t>
            </a:r>
            <a:r>
              <a:rPr lang="en-US" sz="1400" dirty="0">
                <a:solidFill>
                  <a:srgbClr val="000000"/>
                </a:solidFill>
              </a:rPr>
              <a:t>P. Souder, D. </a:t>
            </a:r>
            <a:r>
              <a:rPr lang="en-US" sz="1400" dirty="0" err="1">
                <a:solidFill>
                  <a:srgbClr val="000000"/>
                </a:solidFill>
              </a:rPr>
              <a:t>Spayde</a:t>
            </a:r>
            <a:r>
              <a:rPr lang="en-US" sz="1400" dirty="0">
                <a:solidFill>
                  <a:srgbClr val="000000"/>
                </a:solidFill>
              </a:rPr>
              <a:t>, A. </a:t>
            </a:r>
            <a:r>
              <a:rPr lang="en-US" sz="1400" dirty="0" err="1">
                <a:solidFill>
                  <a:srgbClr val="000000"/>
                </a:solidFill>
              </a:rPr>
              <a:t>Subedi</a:t>
            </a:r>
            <a:r>
              <a:rPr lang="en-US" sz="1400" dirty="0">
                <a:solidFill>
                  <a:srgbClr val="000000"/>
                </a:solidFill>
              </a:rPr>
              <a:t>, R. </a:t>
            </a:r>
            <a:r>
              <a:rPr lang="en-US" sz="1400" dirty="0" err="1">
                <a:solidFill>
                  <a:srgbClr val="000000"/>
                </a:solidFill>
              </a:rPr>
              <a:t>Subedi</a:t>
            </a:r>
            <a:r>
              <a:rPr lang="en-US" sz="1400" dirty="0">
                <a:solidFill>
                  <a:srgbClr val="000000"/>
                </a:solidFill>
              </a:rPr>
              <a:t>,  </a:t>
            </a:r>
            <a:r>
              <a:rPr lang="en-US" sz="1400" dirty="0"/>
              <a:t>R. Suleiman, E. </a:t>
            </a:r>
            <a:r>
              <a:rPr lang="en-US" sz="1400" dirty="0" err="1"/>
              <a:t>Tsentalovich</a:t>
            </a:r>
            <a:r>
              <a:rPr lang="en-US" sz="1400" dirty="0"/>
              <a:t>, V. </a:t>
            </a:r>
            <a:r>
              <a:rPr lang="en-US" sz="1400" dirty="0" err="1"/>
              <a:t>Tvaskis</a:t>
            </a:r>
            <a:r>
              <a:rPr lang="en-US" sz="1400" dirty="0"/>
              <a:t>, W.T.H. van </a:t>
            </a:r>
            <a:r>
              <a:rPr lang="en-US" sz="1400" dirty="0" err="1"/>
              <a:t>Oers</a:t>
            </a:r>
            <a:r>
              <a:rPr lang="en-US" sz="1400" dirty="0"/>
              <a:t>, B. </a:t>
            </a:r>
            <a:r>
              <a:rPr lang="en-US" sz="1400" dirty="0" err="1"/>
              <a:t>Waidyawansa</a:t>
            </a:r>
            <a:r>
              <a:rPr lang="en-US" sz="1400" dirty="0"/>
              <a:t>, P. Wang, S. Wells, S. A. Wood, S. Yang, R. Young, S. </a:t>
            </a:r>
            <a:r>
              <a:rPr lang="en-US" sz="1400" dirty="0" err="1"/>
              <a:t>Zhamkochyan</a:t>
            </a:r>
            <a:endParaRPr lang="en-US" sz="1400" dirty="0"/>
          </a:p>
          <a:p>
            <a:pPr algn="l"/>
            <a:r>
              <a:rPr lang="en-US" sz="1400" baseline="32000" dirty="0">
                <a:solidFill>
                  <a:srgbClr val="FF0000"/>
                </a:solidFill>
              </a:rPr>
              <a:t>					1</a:t>
            </a:r>
            <a:r>
              <a:rPr lang="en-US" sz="1400" dirty="0">
                <a:solidFill>
                  <a:srgbClr val="FF0000"/>
                </a:solidFill>
              </a:rPr>
              <a:t>Spokespersons *deceased </a:t>
            </a:r>
            <a:r>
              <a:rPr lang="en-US" sz="1400" baseline="32000" dirty="0">
                <a:solidFill>
                  <a:srgbClr val="0C00FF"/>
                </a:solidFill>
              </a:rPr>
              <a:t>2</a:t>
            </a:r>
            <a:r>
              <a:rPr lang="en-US" sz="1400" dirty="0">
                <a:solidFill>
                  <a:srgbClr val="0C00FF"/>
                </a:solidFill>
              </a:rPr>
              <a:t>Project Manager</a:t>
            </a:r>
            <a:endParaRPr lang="en-US" sz="1400" dirty="0"/>
          </a:p>
          <a:p>
            <a:pPr algn="l"/>
            <a:endParaRPr lang="en-US" sz="1400" dirty="0"/>
          </a:p>
        </p:txBody>
      </p:sp>
      <p:pic>
        <p:nvPicPr>
          <p:cNvPr id="9" name="Picture 8" descr="Qweak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94043" cy="1199973"/>
          </a:xfrm>
          <a:prstGeom prst="rect">
            <a:avLst/>
          </a:prstGeom>
        </p:spPr>
      </p:pic>
      <p:pic>
        <p:nvPicPr>
          <p:cNvPr id="10" name="Picture 9" descr="HallC 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7966" y="2071170"/>
            <a:ext cx="1545435" cy="855380"/>
          </a:xfrm>
          <a:prstGeom prst="rect">
            <a:avLst/>
          </a:prstGeom>
        </p:spPr>
      </p:pic>
      <p:pic>
        <p:nvPicPr>
          <p:cNvPr id="11" name="Picture 10" descr="JLab log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624" y="1384269"/>
            <a:ext cx="1998347" cy="5877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228600" y="1782894"/>
            <a:ext cx="4572000" cy="4495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T = </a:t>
            </a:r>
            <a:r>
              <a:rPr lang="en-US" sz="2400" b="1" dirty="0" smtClean="0">
                <a:solidFill>
                  <a:srgbClr val="FF0000"/>
                </a:solidFill>
                <a:latin typeface="Comic Sans MS" pitchFamily="66" charset="0"/>
              </a:rPr>
              <a:t>20</a:t>
            </a:r>
            <a:r>
              <a:rPr lang="en-US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± 0.01 K </a:t>
            </a:r>
            <a:endParaRPr lang="en-US" sz="2400" dirty="0" smtClean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(T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F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= 13.8 K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T</a:t>
            </a:r>
            <a:r>
              <a:rPr lang="en-US" sz="2000" baseline="-25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B </a:t>
            </a:r>
            <a:r>
              <a:rPr lang="en-US" sz="20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= 23.6 K</a:t>
            </a:r>
            <a:r>
              <a:rPr lang="en-US" sz="20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)</a:t>
            </a:r>
            <a:endParaRPr lang="en-US" sz="2000" dirty="0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en-US" sz="2400" dirty="0" smtClean="0">
                <a:solidFill>
                  <a:srgbClr val="33CC33"/>
                </a:solidFill>
                <a:latin typeface="Comic Sans MS" pitchFamily="66" charset="0"/>
              </a:rPr>
              <a:t>P~30-35 psia (20 </a:t>
            </a:r>
            <a:r>
              <a:rPr lang="en-US" sz="2400" dirty="0">
                <a:solidFill>
                  <a:srgbClr val="33CC33"/>
                </a:solidFill>
                <a:latin typeface="Comic Sans MS" pitchFamily="66" charset="0"/>
              </a:rPr>
              <a:t>psig)</a:t>
            </a:r>
          </a:p>
          <a:p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en-US" sz="2400" baseline="-25000" dirty="0" err="1">
                <a:solidFill>
                  <a:srgbClr val="0070C0"/>
                </a:solidFill>
                <a:latin typeface="Comic Sans MS" pitchFamily="66" charset="0"/>
              </a:rPr>
              <a:t>beam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 ~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2.1 kW 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@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180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µA</a:t>
            </a:r>
            <a:endParaRPr lang="en-US" sz="2000" dirty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P</a:t>
            </a:r>
            <a:r>
              <a:rPr lang="en-US" sz="2400" baseline="-25000" dirty="0" err="1" smtClean="0">
                <a:solidFill>
                  <a:srgbClr val="0070C0"/>
                </a:solidFill>
                <a:latin typeface="Comic Sans MS" pitchFamily="66" charset="0"/>
              </a:rPr>
              <a:t>total</a:t>
            </a:r>
            <a:r>
              <a:rPr lang="en-US" sz="2400" baseline="-25000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~ 2.8 kW @ 180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  <a:cs typeface="Times New Roman" pitchFamily="18" charset="0"/>
              </a:rPr>
              <a:t>µA</a:t>
            </a:r>
            <a:endParaRPr lang="en-US" sz="2000" dirty="0" smtClean="0">
              <a:solidFill>
                <a:srgbClr val="0070C0"/>
              </a:solidFill>
              <a:latin typeface="Comic Sans MS" pitchFamily="66" charset="0"/>
              <a:cs typeface="Times New Roman" pitchFamily="18" charset="0"/>
            </a:endParaRPr>
          </a:p>
          <a:p>
            <a:pPr lvl="1"/>
            <a:r>
              <a:rPr lang="en-US" sz="2000" dirty="0" smtClean="0">
                <a:solidFill>
                  <a:srgbClr val="FF6600"/>
                </a:solidFill>
                <a:latin typeface="Comic Sans MS" pitchFamily="66" charset="0"/>
                <a:cs typeface="Times New Roman" pitchFamily="18" charset="0"/>
              </a:rPr>
              <a:t>Reserve </a:t>
            </a:r>
            <a:r>
              <a:rPr lang="en-US" sz="2000" dirty="0">
                <a:solidFill>
                  <a:srgbClr val="FF6600"/>
                </a:solidFill>
                <a:latin typeface="Comic Sans MS" pitchFamily="66" charset="0"/>
                <a:cs typeface="Times New Roman" pitchFamily="18" charset="0"/>
              </a:rPr>
              <a:t>power ~ </a:t>
            </a:r>
            <a:r>
              <a:rPr lang="en-US" sz="2000" dirty="0" smtClean="0">
                <a:solidFill>
                  <a:srgbClr val="FF6600"/>
                </a:solidFill>
                <a:latin typeface="Comic Sans MS" pitchFamily="66" charset="0"/>
                <a:cs typeface="Times New Roman" pitchFamily="18" charset="0"/>
              </a:rPr>
              <a:t>150 W</a:t>
            </a:r>
          </a:p>
          <a:p>
            <a:r>
              <a:rPr lang="en-US" sz="2400" dirty="0" smtClean="0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</a:rPr>
              <a:t>Fan </a:t>
            </a:r>
            <a:r>
              <a:rPr lang="en-US" sz="2400" dirty="0" smtClean="0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  <a:sym typeface="Symbol" pitchFamily="18" charset="2"/>
              </a:rPr>
              <a:t> </a:t>
            </a:r>
            <a:r>
              <a:rPr lang="en-US" sz="2400" dirty="0" smtClean="0">
                <a:solidFill>
                  <a:srgbClr val="996600"/>
                </a:solidFill>
                <a:latin typeface="Comic Sans MS" pitchFamily="66" charset="0"/>
                <a:cs typeface="Times New Roman" pitchFamily="18" charset="0"/>
              </a:rPr>
              <a:t>= 30 Hz</a:t>
            </a:r>
            <a:endParaRPr lang="en-US" sz="2400" dirty="0">
              <a:solidFill>
                <a:srgbClr val="99660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FF00FF"/>
                </a:solidFill>
                <a:latin typeface="Comic Sans MS" pitchFamily="66" charset="0"/>
              </a:rPr>
              <a:t>3x3 ≤ raster ≤ 5x5 mm</a:t>
            </a:r>
            <a:r>
              <a:rPr lang="en-US" sz="2400" baseline="30000" dirty="0" smtClean="0">
                <a:solidFill>
                  <a:srgbClr val="FF00FF"/>
                </a:solidFill>
                <a:latin typeface="Comic Sans MS" pitchFamily="66" charset="0"/>
              </a:rPr>
              <a:t>2</a:t>
            </a:r>
          </a:p>
          <a:p>
            <a:r>
              <a:rPr lang="en-US" sz="2400" dirty="0" smtClean="0">
                <a:solidFill>
                  <a:srgbClr val="2007B9"/>
                </a:solidFill>
                <a:latin typeface="Comic Sans MS" pitchFamily="66" charset="0"/>
              </a:rPr>
              <a:t>2 axis motion</a:t>
            </a:r>
          </a:p>
          <a:p>
            <a:r>
              <a:rPr lang="en-US" sz="2400" b="1" u="sng" dirty="0" smtClean="0">
                <a:solidFill>
                  <a:srgbClr val="002060"/>
                </a:solidFill>
                <a:latin typeface="Comic Sans MS" pitchFamily="66" charset="0"/>
              </a:rPr>
              <a:t>Noise &lt; 50 </a:t>
            </a:r>
            <a:r>
              <a:rPr lang="en-US" sz="2400" b="1" u="sng" dirty="0" err="1" smtClean="0">
                <a:solidFill>
                  <a:srgbClr val="002060"/>
                </a:solidFill>
                <a:latin typeface="Comic Sans MS" pitchFamily="66" charset="0"/>
              </a:rPr>
              <a:t>ppm</a:t>
            </a:r>
            <a:endParaRPr lang="en-US" sz="2400" b="1" u="sng" dirty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buNone/>
            </a:pPr>
            <a:endParaRPr lang="en-US" sz="24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>
              <a:buNone/>
            </a:pPr>
            <a:endParaRPr lang="en-US" sz="2400" baseline="300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>
            <a:off x="304800" y="1706694"/>
            <a:ext cx="853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med"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066799"/>
            <a:ext cx="4724400" cy="4116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A8297-77E6-44E5-B763-4ACD57F8747A}" type="datetime1">
              <a:rPr lang="en-US"/>
              <a:pPr/>
              <a:t>9/7/2011</a:t>
            </a:fld>
            <a:endParaRPr lang="en-US"/>
          </a:p>
        </p:txBody>
      </p:sp>
      <p:sp>
        <p:nvSpPr>
          <p:cNvPr id="1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</a:t>
            </a:r>
            <a:endParaRPr lang="en-US" dirty="0"/>
          </a:p>
        </p:txBody>
      </p:sp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G. Smith: </a:t>
            </a:r>
            <a:fld id="{CC1DF588-701F-43C4-BF08-AEDBD636AEF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92366"/>
          </a:xfrm>
        </p:spPr>
        <p:txBody>
          <a:bodyPr/>
          <a:lstStyle/>
          <a:p>
            <a:r>
              <a:rPr lang="en-US" b="0" dirty="0" smtClean="0"/>
              <a:t>LH</a:t>
            </a:r>
            <a:r>
              <a:rPr lang="en-US" b="0" dirty="0"/>
              <a:t>2</a:t>
            </a:r>
            <a:r>
              <a:rPr lang="en-US" b="0" dirty="0" smtClean="0"/>
              <a:t> </a:t>
            </a:r>
            <a:r>
              <a:rPr lang="en-US" b="0" dirty="0"/>
              <a:t>Target Specifications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216806" y="1173294"/>
            <a:ext cx="3227165" cy="584775"/>
          </a:xfrm>
          <a:prstGeom prst="rect">
            <a:avLst/>
          </a:prstGeom>
          <a:noFill/>
          <a:ln w="38100">
            <a:noFill/>
            <a:miter lim="800000"/>
            <a:headEnd/>
            <a:tailEnd type="none" w="lg" len="med"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b="1" dirty="0">
                <a:solidFill>
                  <a:schemeClr val="accent2"/>
                </a:solidFill>
              </a:rPr>
              <a:t>LH2 </a:t>
            </a:r>
            <a:r>
              <a:rPr lang="en-US" sz="3200" b="1" dirty="0" smtClean="0">
                <a:solidFill>
                  <a:schemeClr val="accent2"/>
                </a:solidFill>
              </a:rPr>
              <a:t>(35 </a:t>
            </a:r>
            <a:r>
              <a:rPr lang="en-US" sz="3200" b="1" dirty="0">
                <a:solidFill>
                  <a:schemeClr val="accent2"/>
                </a:solidFill>
              </a:rPr>
              <a:t>cm cell):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45246" y="5638800"/>
            <a:ext cx="5841536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u="sng" dirty="0" smtClean="0">
                <a:solidFill>
                  <a:schemeClr val="tx1"/>
                </a:solidFill>
              </a:rPr>
              <a:t>Heaters</a:t>
            </a:r>
            <a:r>
              <a:rPr lang="en-US" dirty="0" smtClean="0">
                <a:solidFill>
                  <a:schemeClr val="tx1"/>
                </a:solidFill>
              </a:rPr>
              <a:t>  must provide </a:t>
            </a: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beam</a:t>
            </a:r>
            <a:r>
              <a:rPr lang="en-US" dirty="0" smtClean="0">
                <a:solidFill>
                  <a:schemeClr val="tx1"/>
                </a:solidFill>
              </a:rPr>
              <a:t> + P</a:t>
            </a:r>
            <a:r>
              <a:rPr lang="en-US" baseline="-25000" dirty="0" smtClean="0">
                <a:solidFill>
                  <a:schemeClr val="tx1"/>
                </a:solidFill>
              </a:rPr>
              <a:t>reserve</a:t>
            </a:r>
            <a:r>
              <a:rPr lang="en-US" dirty="0" smtClean="0">
                <a:solidFill>
                  <a:schemeClr val="tx1"/>
                </a:solidFill>
              </a:rPr>
              <a:t> ~ </a:t>
            </a:r>
            <a:r>
              <a:rPr lang="en-US" dirty="0" smtClean="0"/>
              <a:t>2.3</a:t>
            </a:r>
            <a:r>
              <a:rPr lang="en-US" dirty="0" smtClean="0">
                <a:solidFill>
                  <a:schemeClr val="tx1"/>
                </a:solidFill>
              </a:rPr>
              <a:t> kW   (@ 180 µA)</a:t>
            </a:r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u="sng" dirty="0" smtClean="0">
                <a:solidFill>
                  <a:schemeClr val="tx1"/>
                </a:solidFill>
              </a:rPr>
              <a:t>Coolant</a:t>
            </a:r>
            <a:r>
              <a:rPr lang="en-US" dirty="0" smtClean="0">
                <a:solidFill>
                  <a:schemeClr val="tx1"/>
                </a:solidFill>
              </a:rPr>
              <a:t>  must provide </a:t>
            </a: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beam</a:t>
            </a:r>
            <a:r>
              <a:rPr lang="en-US" dirty="0" smtClean="0">
                <a:solidFill>
                  <a:schemeClr val="tx1"/>
                </a:solidFill>
              </a:rPr>
              <a:t> + P</a:t>
            </a:r>
            <a:r>
              <a:rPr lang="en-US" baseline="-25000" dirty="0" smtClean="0">
                <a:solidFill>
                  <a:schemeClr val="tx1"/>
                </a:solidFill>
              </a:rPr>
              <a:t>reserve</a:t>
            </a:r>
            <a:r>
              <a:rPr lang="en-US" dirty="0" smtClean="0">
                <a:solidFill>
                  <a:schemeClr val="tx1"/>
                </a:solidFill>
              </a:rPr>
              <a:t> + </a:t>
            </a:r>
            <a:r>
              <a:rPr lang="en-US" dirty="0" err="1" smtClean="0">
                <a:solidFill>
                  <a:schemeClr val="tx1"/>
                </a:solidFill>
              </a:rPr>
              <a:t>P</a:t>
            </a:r>
            <a:r>
              <a:rPr lang="en-US" baseline="-25000" dirty="0" err="1" smtClean="0">
                <a:solidFill>
                  <a:schemeClr val="tx1"/>
                </a:solidFill>
              </a:rPr>
              <a:t>pump</a:t>
            </a:r>
            <a:r>
              <a:rPr lang="en-US" dirty="0" smtClean="0">
                <a:solidFill>
                  <a:schemeClr val="tx1"/>
                </a:solidFill>
              </a:rPr>
              <a:t> + P</a:t>
            </a:r>
            <a:r>
              <a:rPr lang="en-US" baseline="-25000" dirty="0" smtClean="0">
                <a:solidFill>
                  <a:schemeClr val="tx1"/>
                </a:solidFill>
              </a:rPr>
              <a:t>other</a:t>
            </a:r>
            <a:r>
              <a:rPr lang="en-US" dirty="0" smtClean="0">
                <a:solidFill>
                  <a:schemeClr val="tx1"/>
                </a:solidFill>
              </a:rPr>
              <a:t> ~ 2.8 kW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971008" y="3025422"/>
            <a:ext cx="28762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Coolant mass flow (g/s)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61639" y="5031057"/>
            <a:ext cx="422692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Cooling Power (W) for a 20 K Target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5500680" y="1676400"/>
            <a:ext cx="1173719" cy="707886"/>
            <a:chOff x="5500680" y="1676400"/>
            <a:chExt cx="1173719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5500680" y="1676400"/>
              <a:ext cx="1173719" cy="70788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70C0"/>
                  </a:solidFill>
                </a:rPr>
                <a:t>        </a:t>
              </a:r>
              <a:r>
                <a:rPr lang="en-US" sz="2000" b="1" dirty="0" smtClean="0">
                  <a:solidFill>
                    <a:srgbClr val="0202BE"/>
                  </a:solidFill>
                </a:rPr>
                <a:t>4.5 K</a:t>
              </a:r>
            </a:p>
            <a:p>
              <a:r>
                <a:rPr lang="en-US" sz="2000" b="1" dirty="0" smtClean="0">
                  <a:solidFill>
                    <a:srgbClr val="C00000"/>
                  </a:solidFill>
                </a:rPr>
                <a:t>         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15 K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 bwMode="auto">
            <a:xfrm>
              <a:off x="5562600" y="1828800"/>
              <a:ext cx="4572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0202BE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>
              <a:off x="5566410" y="2186940"/>
              <a:ext cx="457200" cy="0"/>
            </a:xfrm>
            <a:prstGeom prst="line">
              <a:avLst/>
            </a:prstGeom>
            <a:solidFill>
              <a:schemeClr val="bg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" name="Freeform 29"/>
          <p:cNvSpPr/>
          <p:nvPr/>
        </p:nvSpPr>
        <p:spPr bwMode="auto">
          <a:xfrm rot="19373102">
            <a:off x="5865359" y="3087410"/>
            <a:ext cx="1741891" cy="424732"/>
          </a:xfrm>
          <a:custGeom>
            <a:avLst/>
            <a:gdLst>
              <a:gd name="connsiteX0" fmla="*/ 0 w 979708"/>
              <a:gd name="connsiteY0" fmla="*/ 298627 h 597253"/>
              <a:gd name="connsiteX1" fmla="*/ 234873 w 979708"/>
              <a:gd name="connsiteY1" fmla="*/ 43646 h 597253"/>
              <a:gd name="connsiteX2" fmla="*/ 489854 w 979708"/>
              <a:gd name="connsiteY2" fmla="*/ 1 h 597253"/>
              <a:gd name="connsiteX3" fmla="*/ 744836 w 979708"/>
              <a:gd name="connsiteY3" fmla="*/ 43647 h 597253"/>
              <a:gd name="connsiteX4" fmla="*/ 979708 w 979708"/>
              <a:gd name="connsiteY4" fmla="*/ 298629 h 597253"/>
              <a:gd name="connsiteX5" fmla="*/ 744835 w 979708"/>
              <a:gd name="connsiteY5" fmla="*/ 553611 h 597253"/>
              <a:gd name="connsiteX6" fmla="*/ 489853 w 979708"/>
              <a:gd name="connsiteY6" fmla="*/ 597256 h 597253"/>
              <a:gd name="connsiteX7" fmla="*/ 234871 w 979708"/>
              <a:gd name="connsiteY7" fmla="*/ 553610 h 597253"/>
              <a:gd name="connsiteX8" fmla="*/ -1 w 979708"/>
              <a:gd name="connsiteY8" fmla="*/ 298628 h 597253"/>
              <a:gd name="connsiteX9" fmla="*/ 0 w 979708"/>
              <a:gd name="connsiteY9" fmla="*/ 298627 h 59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708" h="597253">
                <a:moveTo>
                  <a:pt x="0" y="298627"/>
                </a:moveTo>
                <a:cubicBezTo>
                  <a:pt x="0" y="194480"/>
                  <a:pt x="89004" y="97857"/>
                  <a:pt x="234873" y="43646"/>
                </a:cubicBezTo>
                <a:cubicBezTo>
                  <a:pt x="311681" y="15101"/>
                  <a:pt x="399899" y="1"/>
                  <a:pt x="489854" y="1"/>
                </a:cubicBezTo>
                <a:cubicBezTo>
                  <a:pt x="579809" y="1"/>
                  <a:pt x="668028" y="15102"/>
                  <a:pt x="744836" y="43647"/>
                </a:cubicBezTo>
                <a:cubicBezTo>
                  <a:pt x="890705" y="97858"/>
                  <a:pt x="979708" y="194482"/>
                  <a:pt x="979708" y="298629"/>
                </a:cubicBezTo>
                <a:cubicBezTo>
                  <a:pt x="979708" y="402776"/>
                  <a:pt x="890704" y="499399"/>
                  <a:pt x="744835" y="553611"/>
                </a:cubicBezTo>
                <a:cubicBezTo>
                  <a:pt x="668027" y="582156"/>
                  <a:pt x="579809" y="597256"/>
                  <a:pt x="489853" y="597256"/>
                </a:cubicBezTo>
                <a:cubicBezTo>
                  <a:pt x="399898" y="597256"/>
                  <a:pt x="311679" y="582156"/>
                  <a:pt x="234871" y="553610"/>
                </a:cubicBezTo>
                <a:cubicBezTo>
                  <a:pt x="89002" y="499399"/>
                  <a:pt x="-1" y="402775"/>
                  <a:pt x="-1" y="298628"/>
                </a:cubicBezTo>
                <a:lnTo>
                  <a:pt x="0" y="298627"/>
                </a:lnTo>
                <a:close/>
              </a:path>
            </a:pathLst>
          </a:custGeom>
          <a:noFill/>
          <a:ln w="57150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Freeform 32"/>
          <p:cNvSpPr/>
          <p:nvPr/>
        </p:nvSpPr>
        <p:spPr bwMode="auto">
          <a:xfrm rot="20537449">
            <a:off x="7098113" y="3710612"/>
            <a:ext cx="1237320" cy="424732"/>
          </a:xfrm>
          <a:custGeom>
            <a:avLst/>
            <a:gdLst>
              <a:gd name="connsiteX0" fmla="*/ 0 w 979708"/>
              <a:gd name="connsiteY0" fmla="*/ 298627 h 597253"/>
              <a:gd name="connsiteX1" fmla="*/ 234873 w 979708"/>
              <a:gd name="connsiteY1" fmla="*/ 43646 h 597253"/>
              <a:gd name="connsiteX2" fmla="*/ 489854 w 979708"/>
              <a:gd name="connsiteY2" fmla="*/ 1 h 597253"/>
              <a:gd name="connsiteX3" fmla="*/ 744836 w 979708"/>
              <a:gd name="connsiteY3" fmla="*/ 43647 h 597253"/>
              <a:gd name="connsiteX4" fmla="*/ 979708 w 979708"/>
              <a:gd name="connsiteY4" fmla="*/ 298629 h 597253"/>
              <a:gd name="connsiteX5" fmla="*/ 744835 w 979708"/>
              <a:gd name="connsiteY5" fmla="*/ 553611 h 597253"/>
              <a:gd name="connsiteX6" fmla="*/ 489853 w 979708"/>
              <a:gd name="connsiteY6" fmla="*/ 597256 h 597253"/>
              <a:gd name="connsiteX7" fmla="*/ 234871 w 979708"/>
              <a:gd name="connsiteY7" fmla="*/ 553610 h 597253"/>
              <a:gd name="connsiteX8" fmla="*/ -1 w 979708"/>
              <a:gd name="connsiteY8" fmla="*/ 298628 h 597253"/>
              <a:gd name="connsiteX9" fmla="*/ 0 w 979708"/>
              <a:gd name="connsiteY9" fmla="*/ 298627 h 59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9708" h="597253">
                <a:moveTo>
                  <a:pt x="0" y="298627"/>
                </a:moveTo>
                <a:cubicBezTo>
                  <a:pt x="0" y="194480"/>
                  <a:pt x="89004" y="97857"/>
                  <a:pt x="234873" y="43646"/>
                </a:cubicBezTo>
                <a:cubicBezTo>
                  <a:pt x="311681" y="15101"/>
                  <a:pt x="399899" y="1"/>
                  <a:pt x="489854" y="1"/>
                </a:cubicBezTo>
                <a:cubicBezTo>
                  <a:pt x="579809" y="1"/>
                  <a:pt x="668028" y="15102"/>
                  <a:pt x="744836" y="43647"/>
                </a:cubicBezTo>
                <a:cubicBezTo>
                  <a:pt x="890705" y="97858"/>
                  <a:pt x="979708" y="194482"/>
                  <a:pt x="979708" y="298629"/>
                </a:cubicBezTo>
                <a:cubicBezTo>
                  <a:pt x="979708" y="402776"/>
                  <a:pt x="890704" y="499399"/>
                  <a:pt x="744835" y="553611"/>
                </a:cubicBezTo>
                <a:cubicBezTo>
                  <a:pt x="668027" y="582156"/>
                  <a:pt x="579809" y="597256"/>
                  <a:pt x="489853" y="597256"/>
                </a:cubicBezTo>
                <a:cubicBezTo>
                  <a:pt x="399898" y="597256"/>
                  <a:pt x="311679" y="582156"/>
                  <a:pt x="234871" y="553610"/>
                </a:cubicBezTo>
                <a:cubicBezTo>
                  <a:pt x="89002" y="499399"/>
                  <a:pt x="-1" y="402775"/>
                  <a:pt x="-1" y="298628"/>
                </a:cubicBezTo>
                <a:lnTo>
                  <a:pt x="0" y="298627"/>
                </a:lnTo>
                <a:close/>
              </a:path>
            </a:pathLst>
          </a:custGeom>
          <a:noFill/>
          <a:ln w="57150" cap="flat" cmpd="sng" algn="ctr">
            <a:solidFill>
              <a:srgbClr val="008E4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4343400" cy="838200"/>
          </a:xfrm>
        </p:spPr>
        <p:txBody>
          <a:bodyPr/>
          <a:lstStyle/>
          <a:p>
            <a:r>
              <a:rPr lang="en-US" sz="4000" dirty="0" smtClean="0"/>
              <a:t>Hybrid 3 kW HX</a:t>
            </a:r>
            <a:endParaRPr lang="en-US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10290-0D6B-483B-B52D-F2F169817CB9}" type="datetime1">
              <a:rPr lang="en-US" smtClean="0"/>
              <a:pPr/>
              <a:t>9/7/2011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Qweak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G. Smith: </a:t>
            </a:r>
            <a:fld id="{F8B771C2-2A10-4B9D-BE01-BD03026FDDC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12" descr="h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838200"/>
            <a:ext cx="4495800" cy="2579688"/>
          </a:xfrm>
          <a:prstGeom prst="rect">
            <a:avLst/>
          </a:prstGeom>
          <a:noFill/>
        </p:spPr>
      </p:pic>
      <p:pic>
        <p:nvPicPr>
          <p:cNvPr id="9" name="Picture 3" descr="C:\Documents and Settings\smithg.JLAB\My Documents\qw\Target\HX\HT_EX_09DEC08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79328">
            <a:off x="4873638" y="-590335"/>
            <a:ext cx="3757290" cy="2997213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603" y="3584034"/>
            <a:ext cx="8547904" cy="2925763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2007B9"/>
                </a:solidFill>
              </a:rPr>
              <a:t>Uses 15 K from ESR (has its own 20 K return)</a:t>
            </a:r>
          </a:p>
          <a:p>
            <a:r>
              <a:rPr lang="en-US" sz="2800" dirty="0" smtClean="0">
                <a:solidFill>
                  <a:srgbClr val="2007B9"/>
                </a:solidFill>
              </a:rPr>
              <a:t>Uses 4 K from CHL (20 K return on </a:t>
            </a:r>
            <a:r>
              <a:rPr lang="en-US" sz="2800" dirty="0" err="1" smtClean="0">
                <a:solidFill>
                  <a:srgbClr val="2007B9"/>
                </a:solidFill>
              </a:rPr>
              <a:t>xfer</a:t>
            </a:r>
            <a:r>
              <a:rPr lang="en-US" sz="2800" dirty="0" smtClean="0">
                <a:solidFill>
                  <a:srgbClr val="2007B9"/>
                </a:solidFill>
              </a:rPr>
              <a:t> line shield)</a:t>
            </a:r>
          </a:p>
          <a:p>
            <a:r>
              <a:rPr lang="en-US" sz="2800" dirty="0" smtClean="0">
                <a:solidFill>
                  <a:srgbClr val="2007B9"/>
                </a:solidFill>
              </a:rPr>
              <a:t>Danger: 4 K &lt;&lt; 14 K. </a:t>
            </a:r>
            <a:r>
              <a:rPr lang="en-US" sz="2800" u="sng" dirty="0" smtClean="0">
                <a:solidFill>
                  <a:srgbClr val="2007B9"/>
                </a:solidFill>
              </a:rPr>
              <a:t>H2 freezes at 14 K!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4 K supply JT valve PID on loop temperature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4 K supply heater at HX inlet (500 W), on PID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4 K supply bypass JT valve to the 4 K return</a:t>
            </a:r>
          </a:p>
        </p:txBody>
      </p:sp>
      <p:pic>
        <p:nvPicPr>
          <p:cNvPr id="10" name="Picture 4" descr="C:\Documents and Settings\smithg.JLAB\My Documents\My Pictures\photos\CIMG0333.JPG"/>
          <p:cNvPicPr>
            <a:picLocks noChangeAspect="1" noChangeArrowheads="1"/>
          </p:cNvPicPr>
          <p:nvPr/>
        </p:nvPicPr>
        <p:blipFill>
          <a:blip r:embed="rId4" cstate="print"/>
          <a:srcRect l="8185" r="29893" b="3203"/>
          <a:stretch>
            <a:fillRect/>
          </a:stretch>
        </p:blipFill>
        <p:spPr bwMode="auto">
          <a:xfrm rot="16200000">
            <a:off x="7014882" y="1595718"/>
            <a:ext cx="1819835" cy="2133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181600" y="2209800"/>
            <a:ext cx="1752600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½” Cu fin tube,</a:t>
            </a:r>
          </a:p>
          <a:p>
            <a:r>
              <a:rPr lang="en-US" sz="2000" b="1" dirty="0" smtClean="0"/>
              <a:t>16 </a:t>
            </a:r>
            <a:r>
              <a:rPr lang="en-US" sz="2000" b="1" dirty="0" err="1" smtClean="0"/>
              <a:t>fpi</a:t>
            </a:r>
            <a:r>
              <a:rPr lang="en-US" sz="2000" b="1" dirty="0" smtClean="0"/>
              <a:t>.</a:t>
            </a:r>
            <a:endParaRPr lang="en-US" sz="2000" b="1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33400" y="3321319"/>
            <a:ext cx="39624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057400" y="3135868"/>
            <a:ext cx="92845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87.4 cm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Freezing the HX is all too easy...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lum bright="-39000" contrast="69000"/>
          </a:blip>
          <a:srcRect/>
          <a:stretch>
            <a:fillRect/>
          </a:stretch>
        </p:blipFill>
        <p:spPr bwMode="auto">
          <a:xfrm>
            <a:off x="711200" y="781050"/>
            <a:ext cx="78994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79932" y="1782897"/>
            <a:ext cx="15099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4K coolant T out of HX starts to drop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5" name="Straight Arrow Connector 4"/>
          <p:cNvCxnSpPr>
            <a:stCxn id="4" idx="3"/>
          </p:cNvCxnSpPr>
          <p:nvPr/>
        </p:nvCxnSpPr>
        <p:spPr>
          <a:xfrm>
            <a:off x="2989833" y="2244562"/>
            <a:ext cx="711834" cy="50965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810000" y="1600200"/>
            <a:ext cx="2438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427DD"/>
                </a:solidFill>
              </a:rPr>
              <a:t>LH2 temp suddenly rises as HX ices up</a:t>
            </a:r>
            <a:endParaRPr lang="en-US" b="1" dirty="0">
              <a:solidFill>
                <a:srgbClr val="3427DD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rot="16200000" flipH="1">
            <a:off x="4704665" y="2571066"/>
            <a:ext cx="1182471" cy="533400"/>
          </a:xfrm>
          <a:prstGeom prst="straightConnector1">
            <a:avLst/>
          </a:prstGeom>
          <a:ln w="38100">
            <a:solidFill>
              <a:srgbClr val="3427D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4572001" y="3962401"/>
            <a:ext cx="914399" cy="62796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311007" y="4267200"/>
            <a:ext cx="326099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4K coolant T out of HX suddenly drops well below freezing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38600" y="5562600"/>
            <a:ext cx="35814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 throttles 4K JT, causing coolant supply temp to rise, defrosting HX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rot="5400000" flipH="1" flipV="1">
            <a:off x="5886450" y="5200650"/>
            <a:ext cx="304800" cy="419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" y="3692235"/>
            <a:ext cx="830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8600" y="3810000"/>
            <a:ext cx="1828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14 K = </a:t>
            </a:r>
            <a:r>
              <a:rPr lang="en-US" b="1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freeze</a:t>
            </a:r>
            <a:r>
              <a:rPr lang="en-US" b="1" dirty="0" smtClean="0">
                <a:solidFill>
                  <a:srgbClr val="FF0000"/>
                </a:solidFill>
              </a:rPr>
              <a:t>(H2)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30" name="Straight Arrow Connector 29"/>
          <p:cNvCxnSpPr>
            <a:stCxn id="29" idx="3"/>
          </p:cNvCxnSpPr>
          <p:nvPr/>
        </p:nvCxnSpPr>
        <p:spPr>
          <a:xfrm flipV="1">
            <a:off x="2057400" y="3733800"/>
            <a:ext cx="381000" cy="2608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-344891" y="2602305"/>
            <a:ext cx="19084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Temperature (K)</a:t>
            </a:r>
            <a:endParaRPr lang="en-US" sz="20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1237129" y="6463553"/>
            <a:ext cx="313765" cy="1792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133624" y="6481478"/>
            <a:ext cx="313765" cy="1792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048024" y="6445619"/>
            <a:ext cx="313765" cy="179294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944494" y="6490444"/>
            <a:ext cx="313765" cy="188261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4858895" y="6481478"/>
            <a:ext cx="313765" cy="16136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755365" y="6454584"/>
            <a:ext cx="313765" cy="16136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6669764" y="6490442"/>
            <a:ext cx="313765" cy="16136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575199" y="6481478"/>
            <a:ext cx="313765" cy="16136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8462705" y="6472512"/>
            <a:ext cx="313765" cy="161367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8968" y="6490441"/>
            <a:ext cx="7296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TIME</a:t>
            </a:r>
            <a:endParaRPr lang="en-US" sz="2000" b="1" dirty="0"/>
          </a:p>
        </p:txBody>
      </p:sp>
      <p:cxnSp>
        <p:nvCxnSpPr>
          <p:cNvPr id="32" name="Straight Arrow Connector 31"/>
          <p:cNvCxnSpPr>
            <a:stCxn id="15" idx="3"/>
          </p:cNvCxnSpPr>
          <p:nvPr/>
        </p:nvCxnSpPr>
        <p:spPr>
          <a:xfrm flipV="1">
            <a:off x="4548655" y="6687671"/>
            <a:ext cx="839133" cy="28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588965" y="815248"/>
            <a:ext cx="3443443" cy="36933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(only a problem during cool-down)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mithg\My Documents\Arwen\qw\Target\Cell\CELL_23APR09B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0"/>
            <a:ext cx="7697755" cy="6858000"/>
          </a:xfrm>
          <a:prstGeom prst="rect">
            <a:avLst/>
          </a:prstGeom>
          <a:noFill/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5" name="Picture 3" descr="C:\Documents and Settings\smithg\My Documents\Arwen\qw\Target\Cell\CELL_23APR09A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6200" y="0"/>
            <a:ext cx="7723392" cy="68580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66170" y="0"/>
            <a:ext cx="2577830" cy="1143000"/>
          </a:xfrm>
        </p:spPr>
        <p:txBody>
          <a:bodyPr/>
          <a:lstStyle/>
          <a:p>
            <a:r>
              <a:rPr lang="en-US" dirty="0" smtClean="0"/>
              <a:t>Cell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5885234" y="2752928"/>
            <a:ext cx="1332690" cy="37937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82281" y="1605064"/>
            <a:ext cx="22367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2007B9"/>
                </a:solidFill>
              </a:rPr>
              <a:t>LH2 Transverse Flow: 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1.1 kg/s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15 L/s</a:t>
            </a:r>
          </a:p>
          <a:p>
            <a:pPr algn="ctr"/>
            <a:r>
              <a:rPr lang="en-US" b="1" dirty="0" smtClean="0">
                <a:solidFill>
                  <a:srgbClr val="2007B9"/>
                </a:solidFill>
              </a:rPr>
              <a:t>3-7 m/s </a:t>
            </a:r>
            <a:endParaRPr lang="en-US" b="1" dirty="0">
              <a:solidFill>
                <a:srgbClr val="2007B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2509736" y="2928026"/>
            <a:ext cx="1614794" cy="953310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655651" y="2665380"/>
            <a:ext cx="1712068" cy="30155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466928" y="1011678"/>
            <a:ext cx="924127" cy="68093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6200000" flipV="1">
            <a:off x="4542819" y="2363822"/>
            <a:ext cx="1118682" cy="729573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0800000" flipV="1">
            <a:off x="4182894" y="4286654"/>
            <a:ext cx="1300266" cy="35343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rot="10800000">
            <a:off x="4951380" y="3784061"/>
            <a:ext cx="554477" cy="136187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4280170" y="3891063"/>
            <a:ext cx="466928" cy="8754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16200000" flipV="1">
            <a:off x="4542009" y="3107178"/>
            <a:ext cx="351814" cy="291829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6200000" flipV="1">
            <a:off x="2067128" y="3497094"/>
            <a:ext cx="1274323" cy="622570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10800000" flipV="1">
            <a:off x="3476018" y="1964987"/>
            <a:ext cx="940342" cy="314528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0800000">
            <a:off x="1436452" y="2428674"/>
            <a:ext cx="554477" cy="136187"/>
          </a:xfrm>
          <a:prstGeom prst="straightConnector1">
            <a:avLst/>
          </a:prstGeom>
          <a:ln w="57150">
            <a:solidFill>
              <a:srgbClr val="0202BE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rot="5400000">
            <a:off x="1257178" y="1544392"/>
            <a:ext cx="5345594" cy="30739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494805" y="5745789"/>
            <a:ext cx="1819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Electron Beam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180 </a:t>
            </a:r>
            <a:r>
              <a:rPr lang="el-GR" b="1" dirty="0" smtClean="0">
                <a:solidFill>
                  <a:srgbClr val="FF0000"/>
                </a:solidFill>
              </a:rPr>
              <a:t>μ</a:t>
            </a:r>
            <a:r>
              <a:rPr lang="en-US" b="1" dirty="0" smtClean="0">
                <a:solidFill>
                  <a:srgbClr val="FF0000"/>
                </a:solidFill>
              </a:rPr>
              <a:t>A, 4x4 mm</a:t>
            </a:r>
            <a:r>
              <a:rPr lang="en-US" b="1" baseline="30000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229647" y="5294840"/>
            <a:ext cx="465261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Cell 35 cm long</a:t>
            </a:r>
          </a:p>
          <a:p>
            <a:pPr algn="ctr"/>
            <a:r>
              <a:rPr lang="en-US" dirty="0" smtClean="0"/>
              <a:t>Al entrance window ~0.1 mm thick, 22.2 mm </a:t>
            </a:r>
            <a:r>
              <a:rPr lang="el-GR" dirty="0" smtClean="0"/>
              <a:t>Φ</a:t>
            </a:r>
            <a:endParaRPr lang="en-US" dirty="0" smtClean="0"/>
          </a:p>
          <a:p>
            <a:pPr algn="ctr"/>
            <a:r>
              <a:rPr lang="en-US" dirty="0" smtClean="0"/>
              <a:t>Al exit window ~0.125 mm thick over 15 mm </a:t>
            </a:r>
            <a:r>
              <a:rPr lang="el-GR" dirty="0" smtClean="0"/>
              <a:t>Φ</a:t>
            </a:r>
            <a:r>
              <a:rPr lang="en-US" dirty="0" smtClean="0"/>
              <a:t>,</a:t>
            </a:r>
          </a:p>
          <a:p>
            <a:pPr algn="ctr"/>
            <a:r>
              <a:rPr lang="en-US" dirty="0" smtClean="0"/>
              <a:t>          0.635 mm thick over 173.5 mm </a:t>
            </a:r>
          </a:p>
          <a:p>
            <a:pPr algn="ctr"/>
            <a:r>
              <a:rPr lang="en-US" dirty="0" smtClean="0"/>
              <a:t>Scattered electron acceptance ±13.9°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 rot="5400000">
            <a:off x="2265905" y="1924259"/>
            <a:ext cx="2351314" cy="2260881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rot="5400000">
            <a:off x="2692959" y="3094893"/>
            <a:ext cx="3104941" cy="7938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 rot="1855003">
            <a:off x="2455144" y="4284220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13.9°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 rot="572592">
            <a:off x="3250638" y="4557198"/>
            <a:ext cx="4844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13.9°</a:t>
            </a:r>
            <a:endParaRPr 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4" grpId="0"/>
      <p:bldP spid="68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807424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C:\Documents and Settings\smithg\My Documents\qw\Target\Photos\July 2011\Cell &amp; Pump 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416" y="417536"/>
            <a:ext cx="8583168" cy="6437376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>
            <a:off x="5181600" y="4017224"/>
            <a:ext cx="3276600" cy="24384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2241316">
            <a:off x="6929539" y="5160541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12”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257800" y="4703024"/>
            <a:ext cx="2438400" cy="6096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0817213">
            <a:off x="5687466" y="4863349"/>
            <a:ext cx="487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7.5”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1752600" y="1578824"/>
            <a:ext cx="19050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11895" y="1558946"/>
            <a:ext cx="514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flow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>
            <a:off x="2515394" y="2264624"/>
            <a:ext cx="304006" cy="794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31976" y="2045963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beam</a:t>
            </a:r>
            <a:endParaRPr lang="en-US" sz="1400" b="1" dirty="0"/>
          </a:p>
        </p:txBody>
      </p:sp>
      <p:pic>
        <p:nvPicPr>
          <p:cNvPr id="19" name="Picture 2" descr="C:\Documents and Settings\smithg\My Documents\qw\Target\Photos\July 2011\Cell &amp; Pump 033.jpg"/>
          <p:cNvPicPr>
            <a:picLocks noChangeAspect="1" noChangeArrowheads="1"/>
          </p:cNvPicPr>
          <p:nvPr/>
        </p:nvPicPr>
        <p:blipFill>
          <a:blip r:embed="rId3" cstate="print"/>
          <a:srcRect l="35511" t="42614" r="38743" b="24242"/>
          <a:stretch>
            <a:fillRect/>
          </a:stretch>
        </p:blipFill>
        <p:spPr bwMode="auto">
          <a:xfrm>
            <a:off x="6553200" y="1655024"/>
            <a:ext cx="2209800" cy="2133600"/>
          </a:xfrm>
          <a:prstGeom prst="rect">
            <a:avLst/>
          </a:prstGeom>
          <a:noFill/>
        </p:spPr>
      </p:pic>
      <p:pic>
        <p:nvPicPr>
          <p:cNvPr id="6147" name="Picture 3" descr="C:\Documents and Settings\smithg\My Documents\qw\Target\Cell\P1000639.JPG"/>
          <p:cNvPicPr>
            <a:picLocks noChangeAspect="1" noChangeArrowheads="1"/>
          </p:cNvPicPr>
          <p:nvPr/>
        </p:nvPicPr>
        <p:blipFill>
          <a:blip r:embed="rId4" cstate="print"/>
          <a:srcRect l="14648" t="15365" r="12109" b="19531"/>
          <a:stretch>
            <a:fillRect/>
          </a:stretch>
        </p:blipFill>
        <p:spPr bwMode="auto">
          <a:xfrm>
            <a:off x="4495800" y="685800"/>
            <a:ext cx="2286000" cy="152400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>
            <a:off x="6705600" y="3710836"/>
            <a:ext cx="1905000" cy="1588"/>
          </a:xfrm>
          <a:prstGeom prst="straightConnector1">
            <a:avLst/>
          </a:prstGeom>
          <a:ln w="19050">
            <a:solidFill>
              <a:srgbClr val="0202BE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477000" y="3351836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202BE"/>
                </a:solidFill>
              </a:rPr>
              <a:t>15 mm </a:t>
            </a:r>
            <a:r>
              <a:rPr lang="el-GR" sz="1600" b="1" dirty="0" smtClean="0">
                <a:solidFill>
                  <a:srgbClr val="0202BE"/>
                </a:solidFill>
              </a:rPr>
              <a:t>Φ</a:t>
            </a:r>
            <a:r>
              <a:rPr lang="en-US" sz="1600" b="1" dirty="0" smtClean="0">
                <a:solidFill>
                  <a:srgbClr val="0202BE"/>
                </a:solidFill>
              </a:rPr>
              <a:t>, 0.127 mm thick</a:t>
            </a:r>
            <a:endParaRPr lang="en-US" sz="1600" b="1" dirty="0">
              <a:solidFill>
                <a:srgbClr val="0202B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543799" y="1578824"/>
            <a:ext cx="1313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202BE"/>
                </a:solidFill>
              </a:rPr>
              <a:t>exit window vacuum side</a:t>
            </a:r>
            <a:endParaRPr lang="en-US" sz="1600" b="1" dirty="0">
              <a:solidFill>
                <a:srgbClr val="0202B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15000" y="5846024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202BE"/>
                </a:solidFill>
              </a:rPr>
              <a:t>exit window, LH2 side</a:t>
            </a:r>
            <a:endParaRPr lang="en-US" sz="1600" b="1" dirty="0">
              <a:solidFill>
                <a:srgbClr val="0202BE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399" y="0"/>
            <a:ext cx="8517875" cy="381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200" dirty="0" smtClean="0"/>
              <a:t>LH2 Cell &amp; Windows (after 6 months running)</a:t>
            </a:r>
            <a:endParaRPr lang="en-US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4343400" y="403568"/>
            <a:ext cx="2667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entrance window 0.097 mm thick </a:t>
            </a:r>
            <a:endParaRPr lang="en-US" sz="1400" b="1" dirty="0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/>
          <a:srcRect l="2083" r="6250"/>
          <a:stretch>
            <a:fillRect/>
          </a:stretch>
        </p:blipFill>
        <p:spPr bwMode="auto">
          <a:xfrm>
            <a:off x="304800" y="4093424"/>
            <a:ext cx="3352800" cy="276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V="1">
            <a:off x="2209800" y="2950424"/>
            <a:ext cx="4495800" cy="2438400"/>
          </a:xfrm>
          <a:prstGeom prst="straightConnector1">
            <a:avLst/>
          </a:prstGeom>
          <a:ln w="190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38200" y="4135870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</a:rPr>
              <a:t>exit window vacuum side</a:t>
            </a:r>
            <a:endParaRPr lang="en-US" sz="1600" b="1" dirty="0">
              <a:solidFill>
                <a:srgbClr val="FFFF00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4267200" y="6076122"/>
            <a:ext cx="609600" cy="1588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532244" y="5887278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”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819400" y="914400"/>
            <a:ext cx="29718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 bwMode="auto">
          <a:xfrm>
            <a:off x="1927952" y="5376231"/>
            <a:ext cx="253388" cy="2644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7" grpId="0" animBg="1"/>
      <p:bldP spid="31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Documents and Settings\smithg\My Documents\qw\Target\Pump\Repair Pics Oct2010\DSCN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18083"/>
            <a:ext cx="3505200" cy="2628900"/>
          </a:xfrm>
          <a:prstGeom prst="rect">
            <a:avLst/>
          </a:prstGeom>
          <a:noFill/>
        </p:spPr>
      </p:pic>
      <p:pic>
        <p:nvPicPr>
          <p:cNvPr id="10246" name="Picture 6" descr="C:\Documents and Settings\smithg\My Documents\qw\Target\Pump\Repair Pics Oct2010\DSCN0004.JPG"/>
          <p:cNvPicPr>
            <a:picLocks noChangeAspect="1" noChangeArrowheads="1"/>
          </p:cNvPicPr>
          <p:nvPr/>
        </p:nvPicPr>
        <p:blipFill>
          <a:blip r:embed="rId3" cstate="print"/>
          <a:srcRect l="14894" t="11348" r="21277"/>
          <a:stretch>
            <a:fillRect/>
          </a:stretch>
        </p:blipFill>
        <p:spPr bwMode="auto">
          <a:xfrm>
            <a:off x="3711430" y="4159786"/>
            <a:ext cx="2458084" cy="2560504"/>
          </a:xfrm>
          <a:prstGeom prst="rect">
            <a:avLst/>
          </a:prstGeom>
          <a:noFill/>
        </p:spPr>
      </p:pic>
      <p:pic>
        <p:nvPicPr>
          <p:cNvPr id="15" name="Picture 4" descr="C:\Documents and Settings\smithg\My Documents\qw\Target\Pump\Repair Pics Oct2010\DSCN0003.JPG"/>
          <p:cNvPicPr>
            <a:picLocks noChangeAspect="1" noChangeArrowheads="1"/>
          </p:cNvPicPr>
          <p:nvPr/>
        </p:nvPicPr>
        <p:blipFill>
          <a:blip r:embed="rId4" cstate="print"/>
          <a:srcRect l="19533" t="5209" r="14053"/>
          <a:stretch>
            <a:fillRect/>
          </a:stretch>
        </p:blipFill>
        <p:spPr bwMode="auto">
          <a:xfrm>
            <a:off x="96980" y="914399"/>
            <a:ext cx="2590800" cy="2773363"/>
          </a:xfrm>
          <a:prstGeom prst="rect">
            <a:avLst/>
          </a:prstGeom>
          <a:noFill/>
        </p:spPr>
      </p:pic>
      <p:pic>
        <p:nvPicPr>
          <p:cNvPr id="16" name="Picture 5" descr="C:\Documents and Settings\smithg\My Documents\qw\Target\Pump\Repair Pics Oct2010\DSCN0006.JPG"/>
          <p:cNvPicPr>
            <a:picLocks noChangeAspect="1" noChangeArrowheads="1"/>
          </p:cNvPicPr>
          <p:nvPr/>
        </p:nvPicPr>
        <p:blipFill>
          <a:blip r:embed="rId5" cstate="print"/>
          <a:srcRect l="16667" r="11111" b="18519"/>
          <a:stretch>
            <a:fillRect/>
          </a:stretch>
        </p:blipFill>
        <p:spPr bwMode="auto">
          <a:xfrm>
            <a:off x="6307282" y="2362199"/>
            <a:ext cx="2836718" cy="2400300"/>
          </a:xfrm>
          <a:prstGeom prst="rect">
            <a:avLst/>
          </a:prstGeom>
          <a:noFill/>
        </p:spPr>
      </p:pic>
      <p:pic>
        <p:nvPicPr>
          <p:cNvPr id="19" name="Picture 8" descr="C:\Documents and Settings\smithg\My Documents\qw\Target\Pump\Repair Pics Oct2010\DSCN0019.JPG"/>
          <p:cNvPicPr>
            <a:picLocks noChangeAspect="1" noChangeArrowheads="1"/>
          </p:cNvPicPr>
          <p:nvPr/>
        </p:nvPicPr>
        <p:blipFill>
          <a:blip r:embed="rId6" cstate="print"/>
          <a:srcRect l="19643" r="26786" b="19048"/>
          <a:stretch>
            <a:fillRect/>
          </a:stretch>
        </p:blipFill>
        <p:spPr bwMode="auto">
          <a:xfrm rot="16200000">
            <a:off x="6809971" y="4744718"/>
            <a:ext cx="1981202" cy="2245362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1"/>
            <a:ext cx="5414790" cy="7160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 hp Centrifugal Pump</a:t>
            </a:r>
            <a:endParaRPr lang="en-US" dirty="0"/>
          </a:p>
        </p:txBody>
      </p:sp>
      <p:pic>
        <p:nvPicPr>
          <p:cNvPr id="8" name="Picture 2" descr="C:\Documents and Settings\smithg\My Documents\qw\Target\Pump\Repair Pics Oct2010\DSCN0010.JPG"/>
          <p:cNvPicPr>
            <a:picLocks noChangeAspect="1" noChangeArrowheads="1"/>
          </p:cNvPicPr>
          <p:nvPr/>
        </p:nvPicPr>
        <p:blipFill>
          <a:blip r:embed="rId7" cstate="print"/>
          <a:srcRect l="24151" t="28178" r="32419" b="30460"/>
          <a:stretch>
            <a:fillRect/>
          </a:stretch>
        </p:blipFill>
        <p:spPr bwMode="auto">
          <a:xfrm>
            <a:off x="6485531" y="249381"/>
            <a:ext cx="2658470" cy="1898907"/>
          </a:xfrm>
          <a:prstGeom prst="rect">
            <a:avLst/>
          </a:prstGeom>
          <a:noFill/>
        </p:spPr>
      </p:pic>
      <p:pic>
        <p:nvPicPr>
          <p:cNvPr id="10247" name="Picture 7" descr="C:\Documents and Settings\smithg\My Documents\qw\Target\Pump\Repair Pics Oct2010\DSCN0005.JPG"/>
          <p:cNvPicPr>
            <a:picLocks noChangeAspect="1" noChangeArrowheads="1"/>
          </p:cNvPicPr>
          <p:nvPr/>
        </p:nvPicPr>
        <p:blipFill>
          <a:blip r:embed="rId8" cstate="print"/>
          <a:srcRect t="13605" r="9184" b="18367"/>
          <a:stretch>
            <a:fillRect/>
          </a:stretch>
        </p:blipFill>
        <p:spPr bwMode="auto">
          <a:xfrm>
            <a:off x="2779900" y="1841655"/>
            <a:ext cx="3390900" cy="1905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96589" y="749147"/>
            <a:ext cx="3216924" cy="923330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Early bearing failure. </a:t>
            </a:r>
          </a:p>
          <a:p>
            <a:r>
              <a:rPr lang="en-US" dirty="0" smtClean="0"/>
              <a:t>Mitigated by promoting H2 flow past bearing &amp; across the pump.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4029" y="6257581"/>
            <a:ext cx="805926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Volute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04037" y="4878637"/>
            <a:ext cx="716991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Rotor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023435" y="5989504"/>
            <a:ext cx="76636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Stator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015648"/>
            <a:ext cx="2531462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Piece of bearing retainer</a:t>
            </a:r>
            <a:endParaRPr lang="en-US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1636005" y="4687678"/>
            <a:ext cx="804232" cy="19830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10969" y="265406"/>
            <a:ext cx="262201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All-ceramic bearing failed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72680" y="4008304"/>
            <a:ext cx="98135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Impeller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767509"/>
            <a:ext cx="230252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Motor housing cooled with 4K return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6200000" flipH="1">
            <a:off x="352540" y="1465243"/>
            <a:ext cx="1101687" cy="99151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0"/>
            <a:ext cx="8604173" cy="5618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Signs of pump wear (after 6 months)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816909" y="3117772"/>
            <a:ext cx="3329848" cy="360802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Original bearings: ceramic balls &amp; race, </a:t>
            </a:r>
            <a:r>
              <a:rPr lang="en-US" sz="2000" b="1" dirty="0" err="1" smtClean="0">
                <a:solidFill>
                  <a:srgbClr val="FF0000"/>
                </a:solidFill>
              </a:rPr>
              <a:t>teflon</a:t>
            </a:r>
            <a:r>
              <a:rPr lang="en-US" sz="2000" b="1" dirty="0" smtClean="0">
                <a:solidFill>
                  <a:srgbClr val="FF0000"/>
                </a:solidFill>
              </a:rPr>
              <a:t> retainer (failed)</a:t>
            </a:r>
          </a:p>
          <a:p>
            <a:r>
              <a:rPr lang="en-US" sz="2000" b="1" dirty="0" smtClean="0"/>
              <a:t>New bearings: ceramic balls, SS race, with       </a:t>
            </a:r>
            <a:r>
              <a:rPr lang="en-US" sz="2000" b="1" dirty="0" err="1" smtClean="0"/>
              <a:t>vespel</a:t>
            </a:r>
            <a:r>
              <a:rPr lang="en-US" sz="2000" b="1" dirty="0" smtClean="0"/>
              <a:t> retainer   (graphite impregnated)</a:t>
            </a:r>
          </a:p>
          <a:p>
            <a:r>
              <a:rPr lang="en-US" sz="2000" b="1" dirty="0" smtClean="0"/>
              <a:t>Retainer still wears: </a:t>
            </a:r>
          </a:p>
          <a:p>
            <a:pPr lvl="1"/>
            <a:r>
              <a:rPr lang="en-US" sz="1600" b="1" dirty="0" smtClean="0"/>
              <a:t>big gaps between balls </a:t>
            </a:r>
          </a:p>
          <a:p>
            <a:pPr lvl="1"/>
            <a:r>
              <a:rPr lang="en-US" sz="1600" b="1" dirty="0" smtClean="0"/>
              <a:t>visible debris</a:t>
            </a:r>
            <a:endParaRPr lang="en-US" sz="1800" b="1" dirty="0"/>
          </a:p>
        </p:txBody>
      </p:sp>
      <p:pic>
        <p:nvPicPr>
          <p:cNvPr id="2050" name="Picture 2" descr="C:\Documents and Settings\smithg\My Documents\qw\Target\Photos\July 2011\Cell &amp; Pump 028.jpg"/>
          <p:cNvPicPr>
            <a:picLocks noChangeAspect="1" noChangeArrowheads="1"/>
          </p:cNvPicPr>
          <p:nvPr/>
        </p:nvPicPr>
        <p:blipFill>
          <a:blip r:embed="rId2" cstate="print"/>
          <a:srcRect l="30469" t="16856" r="22479" b="20407"/>
          <a:stretch>
            <a:fillRect/>
          </a:stretch>
        </p:blipFill>
        <p:spPr bwMode="auto">
          <a:xfrm>
            <a:off x="0" y="2991078"/>
            <a:ext cx="4076240" cy="4076240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>
            <a:off x="2412696" y="4142342"/>
            <a:ext cx="3789800" cy="172964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>
            <a:off x="1619485" y="6147413"/>
            <a:ext cx="4483861" cy="661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2963539" y="5860975"/>
            <a:ext cx="3194890" cy="35253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C:\Documents and Settings\smithg\My Documents\qw\Target\Photos\July 2011\Cell &amp; Pump 025.jpg"/>
          <p:cNvPicPr>
            <a:picLocks noChangeAspect="1" noChangeArrowheads="1"/>
          </p:cNvPicPr>
          <p:nvPr/>
        </p:nvPicPr>
        <p:blipFill>
          <a:blip r:embed="rId3" cstate="print"/>
          <a:srcRect t="26377" r="20262" b="23780"/>
          <a:stretch>
            <a:fillRect/>
          </a:stretch>
        </p:blipFill>
        <p:spPr bwMode="auto">
          <a:xfrm>
            <a:off x="0" y="749147"/>
            <a:ext cx="5827923" cy="2732183"/>
          </a:xfrm>
          <a:prstGeom prst="rect">
            <a:avLst/>
          </a:prstGeom>
          <a:noFill/>
        </p:spPr>
      </p:pic>
      <p:sp>
        <p:nvSpPr>
          <p:cNvPr id="11" name="Content Placeholder 3"/>
          <p:cNvSpPr txBox="1">
            <a:spLocks/>
          </p:cNvSpPr>
          <p:nvPr/>
        </p:nvSpPr>
        <p:spPr>
          <a:xfrm>
            <a:off x="5847643" y="894407"/>
            <a:ext cx="3164155" cy="202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Rotor will be replaced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New bearings will be press fit onto a precision turned rotor shaft (outside)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753536" y="1151466"/>
            <a:ext cx="1888064" cy="146190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33134" y="888999"/>
            <a:ext cx="85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>
        <a:ln w="19050">
          <a:solidFill>
            <a:srgbClr val="FF0000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32967</TotalTime>
  <Words>1773</Words>
  <Application>Microsoft Office PowerPoint</Application>
  <PresentationFormat>On-screen Show (4:3)</PresentationFormat>
  <Paragraphs>293</Paragraphs>
  <Slides>27</Slides>
  <Notes>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1_Office Theme</vt:lpstr>
      <vt:lpstr>Equation</vt:lpstr>
      <vt:lpstr>Qweak Target Performance</vt:lpstr>
      <vt:lpstr>Design by CFD</vt:lpstr>
      <vt:lpstr>LH2 Target Specifications</vt:lpstr>
      <vt:lpstr>Hybrid 3 kW HX</vt:lpstr>
      <vt:lpstr>Freezing the HX is all too easy...</vt:lpstr>
      <vt:lpstr>Cell</vt:lpstr>
      <vt:lpstr>LH2 Cell &amp; Windows (after 6 months running)</vt:lpstr>
      <vt:lpstr>1 hp Centrifugal Pump</vt:lpstr>
      <vt:lpstr>Signs of pump wear (after 6 months)</vt:lpstr>
      <vt:lpstr>Target centering strategy works well</vt:lpstr>
      <vt:lpstr>Lessons from First Test Cooldown</vt:lpstr>
      <vt:lpstr>Qweak Tgt Performance: Design vs Reality</vt:lpstr>
      <vt:lpstr>Coolant Scheme</vt:lpstr>
      <vt:lpstr>Cooling Power: Great!</vt:lpstr>
      <vt:lpstr>MD Yield (time) </vt:lpstr>
      <vt:lpstr>Target Noise (aka boiling)</vt:lpstr>
      <vt:lpstr>Standard Target Performance</vt:lpstr>
      <vt:lpstr>Beam Current Scan</vt:lpstr>
      <vt:lpstr>Pump Scans</vt:lpstr>
      <vt:lpstr>182 μA Raster Scan</vt:lpstr>
      <vt:lpstr>Explicitly Measured Dependence on Helicity Reversal Frequency</vt:lpstr>
      <vt:lpstr>Comparison of Different Flip Rates</vt:lpstr>
      <vt:lpstr>Moller Target Specifications</vt:lpstr>
      <vt:lpstr>Film Boiling @ Windows</vt:lpstr>
      <vt:lpstr>Scaling Qweak Target performance</vt:lpstr>
      <vt:lpstr>Summary</vt:lpstr>
      <vt:lpstr>Slide 27</vt:lpstr>
    </vt:vector>
  </TitlesOfParts>
  <Company>Jefferson Science Associates, LLC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 Smith</dc:creator>
  <cp:lastModifiedBy>Ospite</cp:lastModifiedBy>
  <cp:revision>109</cp:revision>
  <dcterms:created xsi:type="dcterms:W3CDTF">2011-07-20T15:28:05Z</dcterms:created>
  <dcterms:modified xsi:type="dcterms:W3CDTF">2011-09-07T11:01:37Z</dcterms:modified>
</cp:coreProperties>
</file>